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handoutMasterIdLst>
    <p:handoutMasterId r:id="rId113"/>
  </p:handoutMasterIdLst>
  <p:sldIdLst>
    <p:sldId id="2347" r:id="rId2"/>
    <p:sldId id="2871" r:id="rId3"/>
    <p:sldId id="2872" r:id="rId4"/>
    <p:sldId id="2873" r:id="rId5"/>
    <p:sldId id="2277" r:id="rId6"/>
    <p:sldId id="2339" r:id="rId7"/>
    <p:sldId id="2625" r:id="rId8"/>
    <p:sldId id="1101" r:id="rId9"/>
    <p:sldId id="2169" r:id="rId10"/>
    <p:sldId id="2626" r:id="rId11"/>
    <p:sldId id="2197" r:id="rId12"/>
    <p:sldId id="2284" r:id="rId13"/>
    <p:sldId id="2328" r:id="rId14"/>
    <p:sldId id="2671" r:id="rId15"/>
    <p:sldId id="2655" r:id="rId16"/>
    <p:sldId id="2246" r:id="rId17"/>
    <p:sldId id="2330" r:id="rId18"/>
    <p:sldId id="2182" r:id="rId19"/>
    <p:sldId id="2331" r:id="rId20"/>
    <p:sldId id="2332" r:id="rId21"/>
    <p:sldId id="2334" r:id="rId22"/>
    <p:sldId id="2335" r:id="rId23"/>
    <p:sldId id="2336" r:id="rId24"/>
    <p:sldId id="2337" r:id="rId25"/>
    <p:sldId id="2755" r:id="rId26"/>
    <p:sldId id="2835" r:id="rId27"/>
    <p:sldId id="2848" r:id="rId28"/>
    <p:sldId id="2849" r:id="rId29"/>
    <p:sldId id="2850" r:id="rId30"/>
    <p:sldId id="2851" r:id="rId31"/>
    <p:sldId id="2852" r:id="rId32"/>
    <p:sldId id="2853" r:id="rId33"/>
    <p:sldId id="2854" r:id="rId34"/>
    <p:sldId id="2855" r:id="rId35"/>
    <p:sldId id="2856" r:id="rId36"/>
    <p:sldId id="2857" r:id="rId37"/>
    <p:sldId id="2858" r:id="rId38"/>
    <p:sldId id="2859" r:id="rId39"/>
    <p:sldId id="2863" r:id="rId40"/>
    <p:sldId id="2860" r:id="rId41"/>
    <p:sldId id="2862" r:id="rId42"/>
    <p:sldId id="2838" r:id="rId43"/>
    <p:sldId id="2839" r:id="rId44"/>
    <p:sldId id="2840" r:id="rId45"/>
    <p:sldId id="2841" r:id="rId46"/>
    <p:sldId id="2842" r:id="rId47"/>
    <p:sldId id="2843" r:id="rId48"/>
    <p:sldId id="2813" r:id="rId49"/>
    <p:sldId id="2814" r:id="rId50"/>
    <p:sldId id="2815" r:id="rId51"/>
    <p:sldId id="2816" r:id="rId52"/>
    <p:sldId id="2865" r:id="rId53"/>
    <p:sldId id="2539" r:id="rId54"/>
    <p:sldId id="2740" r:id="rId55"/>
    <p:sldId id="2748" r:id="rId56"/>
    <p:sldId id="2750" r:id="rId57"/>
    <p:sldId id="2867" r:id="rId58"/>
    <p:sldId id="2751" r:id="rId59"/>
    <p:sldId id="2752" r:id="rId60"/>
    <p:sldId id="2820" r:id="rId61"/>
    <p:sldId id="2868" r:id="rId62"/>
    <p:sldId id="2866" r:id="rId63"/>
    <p:sldId id="2870" r:id="rId64"/>
    <p:sldId id="2693" r:id="rId65"/>
    <p:sldId id="2356" r:id="rId66"/>
    <p:sldId id="2694" r:id="rId67"/>
    <p:sldId id="2698" r:id="rId68"/>
    <p:sldId id="2700" r:id="rId69"/>
    <p:sldId id="2701" r:id="rId70"/>
    <p:sldId id="2669" r:id="rId71"/>
    <p:sldId id="2663" r:id="rId72"/>
    <p:sldId id="2546" r:id="rId73"/>
    <p:sldId id="2396" r:id="rId74"/>
    <p:sldId id="2432" r:id="rId75"/>
    <p:sldId id="2494" r:id="rId76"/>
    <p:sldId id="2433" r:id="rId77"/>
    <p:sldId id="2435" r:id="rId78"/>
    <p:sldId id="2449" r:id="rId79"/>
    <p:sldId id="2666" r:id="rId80"/>
    <p:sldId id="2483" r:id="rId81"/>
    <p:sldId id="2488" r:id="rId82"/>
    <p:sldId id="2414" r:id="rId83"/>
    <p:sldId id="2800" r:id="rId84"/>
    <p:sldId id="2457" r:id="rId85"/>
    <p:sldId id="2458" r:id="rId86"/>
    <p:sldId id="2459" r:id="rId87"/>
    <p:sldId id="2415" r:id="rId88"/>
    <p:sldId id="2456" r:id="rId89"/>
    <p:sldId id="2416" r:id="rId90"/>
    <p:sldId id="2450" r:id="rId91"/>
    <p:sldId id="2441" r:id="rId92"/>
    <p:sldId id="2381" r:id="rId93"/>
    <p:sldId id="2443" r:id="rId94"/>
    <p:sldId id="2445" r:id="rId95"/>
    <p:sldId id="2632" r:id="rId96"/>
    <p:sldId id="2446" r:id="rId97"/>
    <p:sldId id="2628" r:id="rId98"/>
    <p:sldId id="2629" r:id="rId99"/>
    <p:sldId id="2630" r:id="rId100"/>
    <p:sldId id="2550" r:id="rId101"/>
    <p:sldId id="2578" r:id="rId102"/>
    <p:sldId id="2552" r:id="rId103"/>
    <p:sldId id="2553" r:id="rId104"/>
    <p:sldId id="2597" r:id="rId105"/>
    <p:sldId id="2665" r:id="rId106"/>
    <p:sldId id="2667" r:id="rId107"/>
    <p:sldId id="2229" r:id="rId108"/>
    <p:sldId id="2462" r:id="rId109"/>
    <p:sldId id="2364" r:id="rId110"/>
    <p:sldId id="2722" r:id="rId111"/>
  </p:sldIdLst>
  <p:sldSz cx="12192000" cy="6858000"/>
  <p:notesSz cx="7315200" cy="9601200"/>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9900"/>
    <a:srgbClr val="FFFF99"/>
    <a:srgbClr val="FFFFCC"/>
    <a:srgbClr val="00FFFF"/>
    <a:srgbClr val="FFFF66"/>
    <a:srgbClr val="009900"/>
    <a:srgbClr val="0000FF"/>
    <a:srgbClr val="FFA52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974" autoAdjust="0"/>
  </p:normalViewPr>
  <p:slideViewPr>
    <p:cSldViewPr>
      <p:cViewPr varScale="1">
        <p:scale>
          <a:sx n="115" d="100"/>
          <a:sy n="115" d="100"/>
        </p:scale>
        <p:origin x="101" y="83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536"/>
    </p:cViewPr>
  </p:sorterViewPr>
  <p:notesViewPr>
    <p:cSldViewPr>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slide footer_blue_646.jpg"/>
          <p:cNvPicPr>
            <a:picLocks noChangeAspect="1"/>
          </p:cNvPicPr>
          <p:nvPr/>
        </p:nvPicPr>
        <p:blipFill>
          <a:blip r:embed="rId2" cstate="print"/>
          <a:srcRect/>
          <a:stretch>
            <a:fillRect/>
          </a:stretch>
        </p:blipFill>
        <p:spPr bwMode="auto">
          <a:xfrm>
            <a:off x="0" y="9044464"/>
            <a:ext cx="9753600" cy="556736"/>
          </a:xfrm>
          <a:prstGeom prst="rect">
            <a:avLst/>
          </a:prstGeom>
          <a:noFill/>
          <a:ln w="9525">
            <a:noFill/>
            <a:miter lim="800000"/>
            <a:headEnd/>
            <a:tailEnd/>
          </a:ln>
        </p:spPr>
      </p:pic>
      <p:pic>
        <p:nvPicPr>
          <p:cNvPr id="6" name="Picture 7" descr="slide header_646.jpg"/>
          <p:cNvPicPr>
            <a:picLocks noChangeAspect="1"/>
          </p:cNvPicPr>
          <p:nvPr/>
        </p:nvPicPr>
        <p:blipFill>
          <a:blip r:embed="rId3" cstate="print"/>
          <a:srcRect/>
          <a:stretch>
            <a:fillRect/>
          </a:stretch>
        </p:blipFill>
        <p:spPr bwMode="auto">
          <a:xfrm>
            <a:off x="-2438400" y="0"/>
            <a:ext cx="9753600" cy="163354"/>
          </a:xfrm>
          <a:prstGeom prst="rect">
            <a:avLst/>
          </a:prstGeom>
          <a:noFill/>
          <a:ln w="9525">
            <a:noFill/>
            <a:miter lim="800000"/>
            <a:headEnd/>
            <a:tailEnd/>
          </a:ln>
        </p:spPr>
      </p:pic>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5283201" y="160020"/>
            <a:ext cx="2030307" cy="320040"/>
          </a:xfrm>
          <a:prstGeom prst="rect">
            <a:avLst/>
          </a:prstGeom>
        </p:spPr>
        <p:txBody>
          <a:bodyPr vert="horz" lIns="95747" tIns="47873" rIns="95747" bIns="47873" rtlCol="0"/>
          <a:lstStyle>
            <a:lvl1pPr algn="r">
              <a:defRPr sz="1300"/>
            </a:lvl1pPr>
          </a:lstStyle>
          <a:p>
            <a:fld id="{80B18B65-4CBA-DB46-9D73-AD0C58E7BE22}" type="datetime1">
              <a:rPr lang="en-US" smtClean="0"/>
              <a:pPr/>
              <a:t>10/16/2025</a:t>
            </a:fld>
            <a:endParaRPr lang="en-US"/>
          </a:p>
        </p:txBody>
      </p:sp>
      <p:sp>
        <p:nvSpPr>
          <p:cNvPr id="4" name="Footer Placeholder 3"/>
          <p:cNvSpPr>
            <a:spLocks noGrp="1"/>
          </p:cNvSpPr>
          <p:nvPr>
            <p:ph type="ftr" sz="quarter" idx="2"/>
          </p:nvPr>
        </p:nvSpPr>
        <p:spPr>
          <a:xfrm>
            <a:off x="812800" y="9041131"/>
            <a:ext cx="5852160" cy="24003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746241" y="9119474"/>
            <a:ext cx="567267" cy="480060"/>
          </a:xfrm>
          <a:prstGeom prst="rect">
            <a:avLst/>
          </a:prstGeom>
        </p:spPr>
        <p:txBody>
          <a:bodyPr vert="horz" lIns="95747" tIns="47873" rIns="95747" bIns="47873" rtlCol="0" anchor="b"/>
          <a:lstStyle>
            <a:lvl1pPr algn="r">
              <a:defRPr sz="13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8958635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4C269693-4B73-3F4B-BE08-27CE2957F7EB}" type="datetime1">
              <a:rPr lang="en-US" smtClean="0"/>
              <a:pPr/>
              <a:t>10/16/2025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25999009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extLst>
      <p:ext uri="{BB962C8B-B14F-4D97-AF65-F5344CB8AC3E}">
        <p14:creationId xmlns:p14="http://schemas.microsoft.com/office/powerpoint/2010/main" val="3174583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42416"/>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60" y="-1278447"/>
            <a:ext cx="12192000" cy="1042416"/>
          </a:xfrm>
          <a:prstGeom prst="rect">
            <a:avLst/>
          </a:prstGeom>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r>
              <a:rPr lang="en-US"/>
              <a:t>Click to edit Master subtitle style</a:t>
            </a:r>
            <a:endParaRPr lang="en-US" dirty="0"/>
          </a:p>
        </p:txBody>
      </p:sp>
      <p:pic>
        <p:nvPicPr>
          <p:cNvPr id="9" name="Picture 8" descr="title footer_Blue_646.jpg"/>
          <p:cNvPicPr>
            <a:picLocks noChangeAspect="1"/>
          </p:cNvPicPr>
          <p:nvPr userDrawn="1"/>
        </p:nvPicPr>
        <p:blipFill>
          <a:blip r:embed="rId4" cstate="print">
            <a:duotone>
              <a:schemeClr val="accent3">
                <a:shade val="45000"/>
                <a:satMod val="135000"/>
              </a:schemeClr>
              <a:prstClr val="white"/>
            </a:duotone>
          </a:blip>
          <a:srcRect/>
          <a:stretch>
            <a:fillRect/>
          </a:stretch>
        </p:blipFill>
        <p:spPr bwMode="auto">
          <a:xfrm>
            <a:off x="0" y="6794500"/>
            <a:ext cx="12192000" cy="63500"/>
          </a:xfrm>
          <a:prstGeom prst="rect">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a:noFill/>
            <a:miter lim="800000"/>
            <a:headEnd/>
            <a:tailEnd/>
          </a:ln>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067274" cy="1066800"/>
          </a:xfrm>
          <a:prstGeom prst="rect">
            <a:avLst/>
          </a:prstGeom>
        </p:spPr>
      </p:pic>
      <p:sp>
        <p:nvSpPr>
          <p:cNvPr id="3" name="文本框 2"/>
          <p:cNvSpPr txBox="1"/>
          <p:nvPr userDrawn="1"/>
        </p:nvSpPr>
        <p:spPr>
          <a:xfrm>
            <a:off x="153964" y="228600"/>
            <a:ext cx="1370036" cy="369332"/>
          </a:xfrm>
          <a:prstGeom prst="rect">
            <a:avLst/>
          </a:prstGeom>
          <a:noFill/>
        </p:spPr>
        <p:txBody>
          <a:bodyPr wrap="square" rtlCol="0">
            <a:spAutoFit/>
          </a:bodyPr>
          <a:lstStyle/>
          <a:p>
            <a:r>
              <a:rPr kumimoji="1" lang="en-US" altLang="zh-CN" sz="1800" b="1" dirty="0">
                <a:solidFill>
                  <a:schemeClr val="accent1">
                    <a:lumMod val="50000"/>
                  </a:schemeClr>
                </a:solidFill>
                <a:latin typeface="Adobe Hebrew" charset="0"/>
                <a:ea typeface="Adobe Hebrew" charset="0"/>
                <a:cs typeface="Adobe Hebrew" charset="0"/>
              </a:rPr>
              <a:t>NANJING</a:t>
            </a:r>
            <a:r>
              <a:rPr kumimoji="1" lang="zh-CN" altLang="en-US" sz="1800" b="1" dirty="0">
                <a:solidFill>
                  <a:schemeClr val="accent1">
                    <a:lumMod val="50000"/>
                  </a:schemeClr>
                </a:solidFill>
                <a:latin typeface="Adobe Hebrew" charset="0"/>
                <a:ea typeface="Adobe Hebrew" charset="0"/>
                <a:cs typeface="Adobe Hebrew" charset="0"/>
              </a:rPr>
              <a:t> </a:t>
            </a:r>
          </a:p>
        </p:txBody>
      </p:sp>
      <p:sp>
        <p:nvSpPr>
          <p:cNvPr id="4" name="文本框 3"/>
          <p:cNvSpPr txBox="1"/>
          <p:nvPr userDrawn="1"/>
        </p:nvSpPr>
        <p:spPr>
          <a:xfrm>
            <a:off x="240506" y="515035"/>
            <a:ext cx="181689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1" dirty="0">
                <a:solidFill>
                  <a:schemeClr val="accent1">
                    <a:lumMod val="50000"/>
                  </a:schemeClr>
                </a:solidFill>
                <a:latin typeface="Adobe Hebrew" charset="0"/>
                <a:ea typeface="Adobe Hebrew" charset="0"/>
                <a:cs typeface="Adobe Hebrew" charset="0"/>
              </a:rPr>
              <a:t>UNIVERSITY</a:t>
            </a:r>
            <a:endParaRPr kumimoji="1" lang="zh-CN" altLang="en-US" b="1" dirty="0">
              <a:solidFill>
                <a:schemeClr val="accent1">
                  <a:lumMod val="50000"/>
                </a:schemeClr>
              </a:solidFill>
              <a:latin typeface="Adobe Hebrew" charset="0"/>
              <a:ea typeface="Adobe Hebrew" charset="0"/>
              <a:cs typeface="Adobe Hebrew"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                    2025 October 16: NJU INP IWSHSSI 2025                                           (108)</a:t>
            </a:r>
          </a:p>
        </p:txBody>
      </p:sp>
      <p:sp>
        <p:nvSpPr>
          <p:cNvPr id="5" name="Footer Placeholder 4"/>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                    2025 October 16: NJU INP IWSHSSI 2025                                           (108)</a:t>
            </a:r>
          </a:p>
        </p:txBody>
      </p:sp>
      <p:sp>
        <p:nvSpPr>
          <p:cNvPr id="5" name="Footer Placeholder 4"/>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sz="2200">
                <a:solidFill>
                  <a:schemeClr val="tx2">
                    <a:lumMod val="75000"/>
                  </a:schemeClr>
                </a:solidFill>
              </a:defRPr>
            </a:lvl1pPr>
            <a:lvl2pPr>
              <a:defRPr sz="2000">
                <a:solidFill>
                  <a:schemeClr val="tx2">
                    <a:lumMod val="75000"/>
                  </a:schemeClr>
                </a:solidFill>
              </a:defRPr>
            </a:lvl2pPr>
            <a:lvl3pPr>
              <a:defRPr sz="16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68684" y="6611938"/>
            <a:ext cx="4523316" cy="255011"/>
          </a:xfrm>
        </p:spPr>
        <p:txBody>
          <a:bodyPr/>
          <a:lstStyle>
            <a:lvl1pPr>
              <a:defRPr>
                <a:solidFill>
                  <a:schemeClr val="accent1">
                    <a:lumMod val="50000"/>
                  </a:schemeClr>
                </a:solidFill>
              </a:defRPr>
            </a:lvl1pPr>
          </a:lstStyle>
          <a:p>
            <a:r>
              <a:rPr lang="en-US"/>
              <a:t>.                    2025 October 16: NJU INP IWSHSSI 2025                                           (108)</a:t>
            </a:r>
            <a:endParaRPr lang="en-US" dirty="0"/>
          </a:p>
        </p:txBody>
      </p:sp>
      <p:sp>
        <p:nvSpPr>
          <p:cNvPr id="5" name="Footer Placeholder 4"/>
          <p:cNvSpPr>
            <a:spLocks noGrp="1"/>
          </p:cNvSpPr>
          <p:nvPr>
            <p:ph type="ftr" sz="quarter" idx="11"/>
          </p:nvPr>
        </p:nvSpPr>
        <p:spPr/>
        <p:txBody>
          <a:bodyPr/>
          <a:lstStyle>
            <a:lvl1pPr>
              <a:defRPr i="1">
                <a:solidFill>
                  <a:schemeClr val="accent1">
                    <a:lumMod val="50000"/>
                  </a:schemeClr>
                </a:solidFill>
              </a:defRPr>
            </a:lvl1pPr>
          </a:lstStyle>
          <a:p>
            <a:r>
              <a:rPr lang="en-US"/>
              <a:t>Craig Roberts cdroberts@nju.edu.cn  473  4/4 Emergent Hadron Mass: Origins and Consequences</a:t>
            </a:r>
            <a:endParaRPr lang="en-US" dirty="0"/>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lstStyle>
            <a:lvl1pPr algn="l">
              <a:defRPr sz="300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645400" y="6629400"/>
            <a:ext cx="4704744" cy="381000"/>
          </a:xfrm>
        </p:spPr>
        <p:txBody>
          <a:bodyPr/>
          <a:lstStyle>
            <a:lvl1pPr>
              <a:defRPr/>
            </a:lvl1pPr>
          </a:lstStyle>
          <a:p>
            <a:r>
              <a:rPr lang="en-US"/>
              <a:t>.                    2025 October 16: NJU INP IWSHSSI 2025                                           (108)</a:t>
            </a:r>
            <a:endParaRPr lang="en-US" dirty="0"/>
          </a:p>
        </p:txBody>
      </p:sp>
      <p:sp>
        <p:nvSpPr>
          <p:cNvPr id="5" name="Footer Placeholder 4"/>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88358" y="6629400"/>
            <a:ext cx="4394201" cy="228600"/>
          </a:xfrm>
        </p:spPr>
        <p:txBody>
          <a:bodyPr/>
          <a:lstStyle>
            <a:lvl1pPr>
              <a:defRPr/>
            </a:lvl1pPr>
          </a:lstStyle>
          <a:p>
            <a:r>
              <a:rPr lang="en-US"/>
              <a:t>.                    2025 October 16: NJU INP IWSHSSI 2025                                           (108)</a:t>
            </a:r>
          </a:p>
        </p:txBody>
      </p:sp>
      <p:sp>
        <p:nvSpPr>
          <p:cNvPr id="6" name="Footer Placeholder 5"/>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                    2025 October 16: NJU INP IWSHSSI 2025                                           (108)</a:t>
            </a:r>
          </a:p>
        </p:txBody>
      </p:sp>
      <p:sp>
        <p:nvSpPr>
          <p:cNvPr id="8" name="Footer Placeholder 7"/>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i="1">
                <a:solidFill>
                  <a:schemeClr val="tx2">
                    <a:lumMod val="75000"/>
                  </a:schemeClr>
                </a:solidFill>
              </a:defRPr>
            </a:lvl1pPr>
          </a:lstStyle>
          <a:p>
            <a:r>
              <a:rPr lang="en-US"/>
              <a:t>.                    2025 October 16: NJU INP IWSHSSI 2025                                           (108)</a:t>
            </a:r>
            <a:endParaRPr lang="en-US" dirty="0"/>
          </a:p>
        </p:txBody>
      </p:sp>
      <p:sp>
        <p:nvSpPr>
          <p:cNvPr id="4" name="Footer Placeholder 3"/>
          <p:cNvSpPr>
            <a:spLocks noGrp="1"/>
          </p:cNvSpPr>
          <p:nvPr>
            <p:ph type="ftr" sz="quarter" idx="11"/>
          </p:nvPr>
        </p:nvSpPr>
        <p:spPr/>
        <p:txBody>
          <a:bodyPr/>
          <a:lstStyle>
            <a:lvl1pPr>
              <a:defRPr i="1">
                <a:solidFill>
                  <a:schemeClr val="tx2">
                    <a:lumMod val="75000"/>
                  </a:schemeClr>
                </a:solidFill>
              </a:defRPr>
            </a:lvl1pPr>
          </a:lstStyle>
          <a:p>
            <a:r>
              <a:rPr lang="en-US"/>
              <a:t>Craig Roberts cdroberts@nju.edu.cn  473  4/4 Emergent Hadron Mass: Origins and Consequences</a:t>
            </a:r>
            <a:endParaRPr lang="en-US" dirty="0"/>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                    2025 October 16: NJU INP IWSHSSI 2025                                           (108)</a:t>
            </a:r>
          </a:p>
        </p:txBody>
      </p:sp>
      <p:sp>
        <p:nvSpPr>
          <p:cNvPr id="3" name="Footer Placeholder 2"/>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479550"/>
          </a:xfrm>
        </p:spPr>
        <p:txBody>
          <a:bodyPr anchor="t"/>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752601"/>
            <a:ext cx="4011084"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3357" y="6596148"/>
            <a:ext cx="4868025" cy="228600"/>
          </a:xfrm>
        </p:spPr>
        <p:txBody>
          <a:bodyPr/>
          <a:lstStyle>
            <a:lvl1pPr>
              <a:defRPr/>
            </a:lvl1pPr>
          </a:lstStyle>
          <a:p>
            <a:r>
              <a:rPr lang="en-US"/>
              <a:t>.                    2025 October 16: NJU INP IWSHSSI 2025                                           (108)</a:t>
            </a:r>
          </a:p>
        </p:txBody>
      </p:sp>
      <p:sp>
        <p:nvSpPr>
          <p:cNvPr id="6" name="Footer Placeholder 5"/>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                    2025 October 16: NJU INP IWSHSSI 2025                                           (108)</a:t>
            </a:r>
          </a:p>
        </p:txBody>
      </p:sp>
      <p:sp>
        <p:nvSpPr>
          <p:cNvPr id="6" name="Footer Placeholder 5"/>
          <p:cNvSpPr>
            <a:spLocks noGrp="1"/>
          </p:cNvSpPr>
          <p:nvPr>
            <p:ph type="ftr" sz="quarter" idx="11"/>
          </p:nvPr>
        </p:nvSpPr>
        <p:spPr/>
        <p:txBody>
          <a:bodyPr/>
          <a:lstStyle>
            <a:lvl1pPr>
              <a:defRPr/>
            </a:lvl1pPr>
          </a:lstStyle>
          <a:p>
            <a:r>
              <a:rPr lang="en-US"/>
              <a:t>Craig Roberts cdroberts@nju.edu.cn  473  4/4 Emergent Hadron Mass: Origins and Consequences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4699"/>
            <a:ext cx="12192000" cy="530352"/>
          </a:xfrm>
          <a:prstGeom prst="rect">
            <a:avLst/>
          </a:prstGeom>
        </p:spPr>
      </p:pic>
      <p:sp>
        <p:nvSpPr>
          <p:cNvPr id="1026" name="Rectangle 2"/>
          <p:cNvSpPr>
            <a:spLocks noGrp="1" noChangeArrowheads="1"/>
          </p:cNvSpPr>
          <p:nvPr>
            <p:ph type="title"/>
          </p:nvPr>
        </p:nvSpPr>
        <p:spPr bwMode="auto">
          <a:xfrm>
            <a:off x="539631" y="1018446"/>
            <a:ext cx="10972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387110" y="6505575"/>
            <a:ext cx="2796116"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solidFill>
                  <a:schemeClr val="tx2">
                    <a:lumMod val="75000"/>
                  </a:schemeClr>
                </a:solidFill>
              </a:defRPr>
            </a:lvl1pPr>
          </a:lstStyle>
          <a:p>
            <a:r>
              <a:rPr lang="en-US"/>
              <a:t>.                    2025 October 16: NJU INP IWSHSSI 2025                                           (108)</a:t>
            </a:r>
            <a:endParaRPr lang="en-US" dirty="0"/>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i="1">
                <a:solidFill>
                  <a:schemeClr val="tx2">
                    <a:lumMod val="75000"/>
                  </a:schemeClr>
                </a:solidFill>
              </a:defRPr>
            </a:lvl1pPr>
          </a:lstStyle>
          <a:p>
            <a:r>
              <a:rPr lang="en-US"/>
              <a:t>Craig Roberts cdroberts@nju.edu.cn  473  4/4 Emergent Hadron Mass: Origins and Consequences</a:t>
            </a:r>
            <a:endParaRPr lang="en-US" dirty="0"/>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4"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584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inp.nju.edu.c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401.png"/><Relationship Id="rId7" Type="http://schemas.openxmlformats.org/officeDocument/2006/relationships/hyperlink" Target="http://inspirehep.net/record/1517490?ln=en"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22.jpg"/><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6400.png"/><Relationship Id="rId2" Type="http://schemas.openxmlformats.org/officeDocument/2006/relationships/image" Target="../media/image126.jpg"/><Relationship Id="rId1" Type="http://schemas.openxmlformats.org/officeDocument/2006/relationships/slideLayout" Target="../slideLayouts/slideLayout2.xml"/><Relationship Id="rId6" Type="http://schemas.openxmlformats.org/officeDocument/2006/relationships/hyperlink" Target="https://authors.elsevier.com/sd/article/S0370269323004082" TargetMode="External"/><Relationship Id="rId5" Type="http://schemas.openxmlformats.org/officeDocument/2006/relationships/hyperlink" Target="https://inspirehep.net/literature/2654038" TargetMode="External"/><Relationship Id="rId4" Type="http://schemas.openxmlformats.org/officeDocument/2006/relationships/image" Target="../media/image9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hyperlink" Target="https://authors.elsevier.com/sd/article/S0370269323004082" TargetMode="Externa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hyperlink" Target="https://inspirehep.net/literature/2654038" TargetMode="External"/><Relationship Id="rId5" Type="http://schemas.openxmlformats.org/officeDocument/2006/relationships/image" Target="../media/image730.png"/><Relationship Id="rId4" Type="http://schemas.openxmlformats.org/officeDocument/2006/relationships/image" Target="../media/image127.jpg"/></Relationships>
</file>

<file path=ppt/slides/_rels/slide102.xml.rels><?xml version="1.0" encoding="UTF-8" standalone="yes"?>
<Relationships xmlns="http://schemas.openxmlformats.org/package/2006/relationships"><Relationship Id="rId3" Type="http://schemas.openxmlformats.org/officeDocument/2006/relationships/image" Target="../media/image6200.png"/><Relationship Id="rId2" Type="http://schemas.openxmlformats.org/officeDocument/2006/relationships/image" Target="../media/image671.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28.jpg"/></Relationships>
</file>

<file path=ppt/slides/_rels/slide103.xml.rels><?xml version="1.0" encoding="UTF-8" standalone="yes"?>
<Relationships xmlns="http://schemas.openxmlformats.org/package/2006/relationships"><Relationship Id="rId3" Type="http://schemas.openxmlformats.org/officeDocument/2006/relationships/image" Target="../media/image941.png"/><Relationship Id="rId7" Type="http://schemas.openxmlformats.org/officeDocument/2006/relationships/hyperlink" Target="https://authors.elsevier.com/sd/article/S0370269323004082" TargetMode="External"/><Relationship Id="rId2" Type="http://schemas.openxmlformats.org/officeDocument/2006/relationships/slide" Target="slide81.xml"/><Relationship Id="rId1" Type="http://schemas.openxmlformats.org/officeDocument/2006/relationships/slideLayout" Target="../slideLayouts/slideLayout2.xml"/><Relationship Id="rId6" Type="http://schemas.openxmlformats.org/officeDocument/2006/relationships/hyperlink" Target="https://inspirehep.net/literature/2654038" TargetMode="External"/><Relationship Id="rId5" Type="http://schemas.openxmlformats.org/officeDocument/2006/relationships/image" Target="../media/image130.jpg"/><Relationship Id="rId4" Type="http://schemas.openxmlformats.org/officeDocument/2006/relationships/image" Target="../media/image129.jpg"/></Relationships>
</file>

<file path=ppt/slides/_rels/slide104.xml.rels><?xml version="1.0" encoding="UTF-8" standalone="yes"?>
<Relationships xmlns="http://schemas.openxmlformats.org/package/2006/relationships"><Relationship Id="rId8" Type="http://schemas.openxmlformats.org/officeDocument/2006/relationships/hyperlink" Target="https://cpl.iphy.ac.cn/10.1088/0256-307X/40/9/091201#1" TargetMode="External"/><Relationship Id="rId3" Type="http://schemas.openxmlformats.org/officeDocument/2006/relationships/image" Target="../media/image131.jpg"/><Relationship Id="rId7" Type="http://schemas.openxmlformats.org/officeDocument/2006/relationships/hyperlink" Target="https://inspirehep.net/literature/2666470" TargetMode="External"/><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hyperlink" Target="https://doi.org/10.1016/j.physletb.2022.137078" TargetMode="External"/><Relationship Id="rId11" Type="http://schemas.openxmlformats.org/officeDocument/2006/relationships/image" Target="../media/image1051.png"/><Relationship Id="rId5" Type="http://schemas.openxmlformats.org/officeDocument/2006/relationships/hyperlink" Target="https://inspirehep.net/literature/2014065" TargetMode="External"/><Relationship Id="rId10" Type="http://schemas.openxmlformats.org/officeDocument/2006/relationships/image" Target="../media/image132.jpg"/><Relationship Id="rId4" Type="http://schemas.openxmlformats.org/officeDocument/2006/relationships/hyperlink" Target="http://inspirehep.net/record/1734911?ln=en" TargetMode="External"/><Relationship Id="rId9" Type="http://schemas.openxmlformats.org/officeDocument/2006/relationships/hyperlink" Target="https://iopscience.iop.org/journal/0256-307X/page/Express_Letters"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05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4.jpg"/><Relationship Id="rId4" Type="http://schemas.openxmlformats.org/officeDocument/2006/relationships/image" Target="../media/image720.png"/></Relationships>
</file>

<file path=ppt/slides/_rels/slide11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hyperlink" Target="https://iopscience.iop.org/article/10.1088/1361-6471/abf5c3" TargetMode="External"/><Relationship Id="rId4" Type="http://schemas.openxmlformats.org/officeDocument/2006/relationships/hyperlink" Target="https://inspirehep.net/literature/184800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600.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2" Type="http://schemas.openxmlformats.org/officeDocument/2006/relationships/hyperlink" Target="https://www.google.com/url?q=https%3A%2F%2Finspirehep.net%2Fliterature%2F1844559&amp;sa=D&amp;sntz=1&amp;usg=AFQjCNFJw7F_vW8UdQ7CIDmvdhZVnOUo-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inspirehep.net/literature/1858017" TargetMode="External"/><Relationship Id="rId7" Type="http://schemas.openxmlformats.org/officeDocument/2006/relationships/hyperlink" Target="http://www.google.com/url?q=http%3A%2F%2Fcpl.iphy.ac.cn%2F10.1088%2F0256-307X%2F38%2F8%2F081101%231&amp;sa=D&amp;sntz=1&amp;usg=AFQjCNHh_6YPFRVScU85DRy-hOUBKni0pA" TargetMode="External"/><Relationship Id="rId2" Type="http://schemas.openxmlformats.org/officeDocument/2006/relationships/hyperlink" Target="https://www.google.com/url?q=https%3A%2F%2Flink.springer.com%2Farticle%2F10.1140%2Fepjc%2Fs10052-020-08578-4%3Fwt_mc%3DInternal.Event.1.SEM.ArticleAuthorIncrementalIssue%26utm_source%3DArticleAuthorIncrementalIssue%26utm_medium%3Demail%26utm_content%3DAA_en_06082018%26ArticleAuthorIncrementalIssue_20201121&amp;sa=D&amp;sntz=1&amp;usg=AFQjCNHUfLi4spLiXaFxr8RAZu4_EXc3ag" TargetMode="External"/><Relationship Id="rId1" Type="http://schemas.openxmlformats.org/officeDocument/2006/relationships/slideLayout" Target="../slideLayouts/slideLayout5.xml"/><Relationship Id="rId6" Type="http://schemas.openxmlformats.org/officeDocument/2006/relationships/hyperlink" Target="https://www.google.com/url?q=https%3A%2F%2Finspirehep.net%2Fliterature%2F1868801&amp;sa=D&amp;sntz=1&amp;usg=AFQjCNFQ1z6JQUVtB-53SJp8ddxJJJ1UwA" TargetMode="External"/><Relationship Id="rId5" Type="http://schemas.openxmlformats.org/officeDocument/2006/relationships/image" Target="../media/image34.jpeg"/><Relationship Id="rId4" Type="http://schemas.openxmlformats.org/officeDocument/2006/relationships/image" Target="../media/image470.png"/></Relationships>
</file>

<file path=ppt/slides/_rels/slide2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q=https%3A%2F%2Flink.springer.com%2Farticle%2F10.1140%2Fepjc%2Fs10052-020-08578-4%3Fwt_mc%3DInternal.Event.1.SEM.ArticleAuthorIncrementalIssue%26utm_source%3DArticleAuthorIncrementalIssue%26utm_medium%3Demail%26utm_content%3DAA_en_06082018%26ArticleAuthorIncrementalIssue_20201121&amp;sa=D&amp;sntz=1&amp;usg=AFQjCNHUfLi4spLiXaFxr8RAZu4_EXc3ag"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28.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000.png"/><Relationship Id="rId4" Type="http://schemas.openxmlformats.org/officeDocument/2006/relationships/image" Target="../media/image3900.png"/></Relationships>
</file>

<file path=ppt/slides/_rels/slide29.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1.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700.pn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0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970.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61.png"/><Relationship Id="rId7"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630.png"/><Relationship Id="rId4" Type="http://schemas.openxmlformats.org/officeDocument/2006/relationships/image" Target="../media/image620.png"/><Relationship Id="rId9" Type="http://schemas.openxmlformats.org/officeDocument/2006/relationships/image" Target="../media/image611.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791.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04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2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4.png"/><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hyperlink" Target="https://cpl.iphy.ac.cn/10.1088/0256-307X/40/4/041201#1" TargetMode="External"/><Relationship Id="rId7" Type="http://schemas.openxmlformats.org/officeDocument/2006/relationships/image" Target="../media/image111.png"/><Relationship Id="rId2" Type="http://schemas.openxmlformats.org/officeDocument/2006/relationships/hyperlink" Target="https://inspirehep.net/literature/2632768"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iopscience.iop.org/journal/0256-307X/page/Express_Letter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5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inspirehep.net/literature/276835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870.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70.pn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02.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inspirehep.net/literature/279083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46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501.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73.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2.png"/><Relationship Id="rId2" Type="http://schemas.openxmlformats.org/officeDocument/2006/relationships/image" Target="../media/image5800.png"/><Relationship Id="rId1" Type="http://schemas.openxmlformats.org/officeDocument/2006/relationships/slideLayout" Target="../slideLayouts/slideLayout2.xml"/><Relationship Id="rId6" Type="http://schemas.openxmlformats.org/officeDocument/2006/relationships/hyperlink" Target="https://inspirehep.net/literature/2790831" TargetMode="External"/><Relationship Id="rId5" Type="http://schemas.openxmlformats.org/officeDocument/2006/relationships/image" Target="../media/image610.png"/><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660.png"/><Relationship Id="rId1" Type="http://schemas.openxmlformats.org/officeDocument/2006/relationships/slideLayout" Target="../slideLayouts/slideLayout8.xml"/><Relationship Id="rId4" Type="http://schemas.openxmlformats.org/officeDocument/2006/relationships/image" Target="../media/image6401.png"/></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7210.png"/><Relationship Id="rId1" Type="http://schemas.openxmlformats.org/officeDocument/2006/relationships/slideLayout" Target="../slideLayouts/slideLayout8.xml"/><Relationship Id="rId5" Type="http://schemas.openxmlformats.org/officeDocument/2006/relationships/image" Target="../media/image7600.png"/><Relationship Id="rId4" Type="http://schemas.openxmlformats.org/officeDocument/2006/relationships/image" Target="../media/image562.png"/></Relationships>
</file>

<file path=ppt/slides/_rels/slide69.xml.rels><?xml version="1.0" encoding="UTF-8" standalone="yes"?>
<Relationships xmlns="http://schemas.openxmlformats.org/package/2006/relationships"><Relationship Id="rId3" Type="http://schemas.openxmlformats.org/officeDocument/2006/relationships/hyperlink" Target="https://inspirehep.net/literature/2632768" TargetMode="External"/><Relationship Id="rId2" Type="http://schemas.openxmlformats.org/officeDocument/2006/relationships/image" Target="../media/image580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571.png"/><Relationship Id="rId4" Type="http://schemas.openxmlformats.org/officeDocument/2006/relationships/hyperlink" Target="https://cpl.iphy.ac.cn/10.1088/0256-307X/40/4/041201#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url?q=https%3A%2F%2Finspirehep.net%2Fliterature%2F1844559&amp;sa=D&amp;sntz=1&amp;usg=AFQjCNFJw7F_vW8UdQ7CIDmvdhZVnOUo-A" TargetMode="External"/><Relationship Id="rId2" Type="http://schemas.openxmlformats.org/officeDocument/2006/relationships/image" Target="../media/image750.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770.png"/></Relationships>
</file>

<file path=ppt/slides/_rels/slide7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88.jpg"/></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89.jpg"/><Relationship Id="rId1" Type="http://schemas.openxmlformats.org/officeDocument/2006/relationships/slideLayout" Target="../slideLayouts/slideLayout2.xml"/><Relationship Id="rId5" Type="http://schemas.openxmlformats.org/officeDocument/2006/relationships/image" Target="../media/image3610.png"/><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622.png"/><Relationship Id="rId2" Type="http://schemas.openxmlformats.org/officeDocument/2006/relationships/image" Target="../media/image90.jpeg"/><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1.png"/><Relationship Id="rId7" Type="http://schemas.openxmlformats.org/officeDocument/2006/relationships/image" Target="../media/image590.png"/><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570.png"/><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image" Target="../media/image551.png"/><Relationship Id="rId7" Type="http://schemas.openxmlformats.org/officeDocument/2006/relationships/image" Target="../media/image631.png"/><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621.png"/><Relationship Id="rId5" Type="http://schemas.openxmlformats.org/officeDocument/2006/relationships/image" Target="../media/image612.png"/><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image" Target="../media/image551.png"/><Relationship Id="rId7" Type="http://schemas.openxmlformats.org/officeDocument/2006/relationships/image" Target="../media/image631.png"/><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621.png"/><Relationship Id="rId5" Type="http://schemas.openxmlformats.org/officeDocument/2006/relationships/image" Target="../media/image641.png"/><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4310.png"/><Relationship Id="rId7" Type="http://schemas.openxmlformats.org/officeDocument/2006/relationships/image" Target="../media/image4600.png"/><Relationship Id="rId2" Type="http://schemas.openxmlformats.org/officeDocument/2006/relationships/image" Target="../media/image4200.png"/><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1.png"/><Relationship Id="rId4" Type="http://schemas.openxmlformats.org/officeDocument/2006/relationships/image" Target="../media/image95.jpeg"/><Relationship Id="rId9" Type="http://schemas.openxmlformats.org/officeDocument/2006/relationships/image" Target="../media/image471.png"/></Relationships>
</file>

<file path=ppt/slides/_rels/slide8.xml.rels><?xml version="1.0" encoding="UTF-8" standalone="yes"?>
<Relationships xmlns="http://schemas.openxmlformats.org/package/2006/relationships"><Relationship Id="rId3" Type="http://schemas.openxmlformats.org/officeDocument/2006/relationships/hyperlink" Target="http://inspirehep.net/record/1209281?ln=en" TargetMode="External"/><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hyperlink" Target="http://prl.aps.org/abstract/PRL/v110/i13/e132001"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4300.png"/><Relationship Id="rId1" Type="http://schemas.openxmlformats.org/officeDocument/2006/relationships/slideLayout" Target="../slideLayouts/slideLayout2.xml"/><Relationship Id="rId6" Type="http://schemas.openxmlformats.org/officeDocument/2006/relationships/slide" Target="slide103.xml"/><Relationship Id="rId5" Type="http://schemas.openxmlformats.org/officeDocument/2006/relationships/hyperlink" Target="https://www.google.com/url?q=https%3A%2F%2Fjournals.aps.org%2Fprd%2Fabstract%2F10.1103%2FPhysRevD.106.054031&amp;sa=D&amp;sntz=1&amp;usg=AOvVaw2txouFeqvCYJnDF6aXK5QM" TargetMode="External"/><Relationship Id="rId4" Type="http://schemas.openxmlformats.org/officeDocument/2006/relationships/image" Target="../media/image4220.png"/></Relationships>
</file>

<file path=ppt/slides/_rels/slide8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601.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000.png"/><Relationship Id="rId1" Type="http://schemas.openxmlformats.org/officeDocument/2006/relationships/slideLayout" Target="../slideLayouts/slideLayout2.xml"/><Relationship Id="rId4" Type="http://schemas.openxmlformats.org/officeDocument/2006/relationships/image" Target="../media/image670.png"/></Relationships>
</file>

<file path=ppt/slides/_rels/slide85.xml.rels><?xml version="1.0" encoding="UTF-8" standalone="yes"?>
<Relationships xmlns="http://schemas.openxmlformats.org/package/2006/relationships"><Relationship Id="rId3" Type="http://schemas.openxmlformats.org/officeDocument/2006/relationships/hyperlink" Target="https://www.google.com/url?q=https%3A%2F%2Fiopscience.iop.org%2Fjournal%2F0256-307X%2Fpage%2FExpress_Letters&amp;sa=D&amp;sntz=1&amp;usg=AOvVaw1wr4Zzihwh798kH9caBrrC" TargetMode="External"/><Relationship Id="rId2" Type="http://schemas.openxmlformats.org/officeDocument/2006/relationships/hyperlink" Target="https://www.google.com/url?q=https%3A%2F%2Finspirehep.net%2Fliterature%2F1912339&amp;sa=D&amp;sntz=1&amp;usg=AOvVaw1rCIDDCEIyn_tYY0PdL5w9" TargetMode="External"/><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108.jpg"/><Relationship Id="rId1" Type="http://schemas.openxmlformats.org/officeDocument/2006/relationships/slideLayout" Target="../slideLayouts/slideLayout2.xml"/><Relationship Id="rId5" Type="http://schemas.openxmlformats.org/officeDocument/2006/relationships/hyperlink" Target="https://www.google.com/url?q=https%3A%2F%2Fiopscience.iop.org%2Fjournal%2F0256-307X%2Fpage%2FExpress_Letters&amp;sa=D&amp;sntz=1&amp;usg=AOvVaw1wr4Zzihwh798kH9caBrrC" TargetMode="External"/><Relationship Id="rId4" Type="http://schemas.openxmlformats.org/officeDocument/2006/relationships/hyperlink" Target="https://www.google.com/url?q=https%3A%2F%2Finspirehep.net%2Fliterature%2F1912339&amp;sa=D&amp;sntz=1&amp;usg=AOvVaw1rCIDDCEIyn_tYY0PdL5w9"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hyperlink" Target="http://www.google.com/url?q=http%3A%2F%2Fcpl.iphy.ac.cn%2F10.1088%2F0256-307X%2F38%2F7%2F071201&amp;sa=D&amp;sntz=1&amp;usg=AOvVaw1t6DnsMiH4ZfDUeHwnDnTu" TargetMode="External"/><Relationship Id="rId2" Type="http://schemas.openxmlformats.org/officeDocument/2006/relationships/image" Target="../media/image101.jpg"/><Relationship Id="rId1" Type="http://schemas.openxmlformats.org/officeDocument/2006/relationships/slideLayout" Target="../slideLayouts/slideLayout4.xml"/><Relationship Id="rId6" Type="http://schemas.openxmlformats.org/officeDocument/2006/relationships/hyperlink" Target="https://www.google.com/url?q=https%3A%2F%2Fiopscience.iop.org%2Fjournal%2F0256-307X%2Fpage%2FExpress_Letters%23%3A~%3Atext%3DChinese%2520Physics%2520Letters%2520%28CPL%29%2520is%2Cto%2520report%2520their%2520big%2520breakthroughs.&amp;sa=D&amp;sntz=1&amp;usg=AOvVaw1QWBv75c-J6Zn-YpKSGmPG" TargetMode="External"/><Relationship Id="rId5" Type="http://schemas.openxmlformats.org/officeDocument/2006/relationships/hyperlink" Target="http://www.google.com/url?q=http%3A%2F%2Finspirehep.net%2Fliterature%2F1820167&amp;sa=D&amp;sntz=1&amp;usg=AOvVaw3J-I3kzxuJxvZAGLjJr-Pw" TargetMode="External"/><Relationship Id="rId4" Type="http://schemas.openxmlformats.org/officeDocument/2006/relationships/image" Target="../media/image110.jpg"/></Relationships>
</file>

<file path=ppt/slides/_rels/slide8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6300.pn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9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hyperlink" Target="https://www.google.com/url?q=https%3A%2F%2Finspirehep.net%2Fliterature%2F1912339&amp;sa=D&amp;sntz=1&amp;usg=AOvVaw1rCIDDCEIyn_tYY0PdL5w9" TargetMode="External"/><Relationship Id="rId3" Type="http://schemas.openxmlformats.org/officeDocument/2006/relationships/image" Target="../media/image116.jpg"/><Relationship Id="rId7" Type="http://schemas.openxmlformats.org/officeDocument/2006/relationships/hyperlink" Target="https://www.google.com/url?q=https%3A%2F%2Finp.nju.edu.cn%2FPublications%2FBytime%2F20210827%2Fi205272.html&amp;sa=D&amp;sntz=1&amp;usg=AOvVaw2R5qtTDbv3c5-w9iSVjUtD" TargetMode="External"/><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4900.png"/><Relationship Id="rId5" Type="http://schemas.openxmlformats.org/officeDocument/2006/relationships/image" Target="../media/image88.jpg"/><Relationship Id="rId4" Type="http://schemas.openxmlformats.org/officeDocument/2006/relationships/image" Target="../media/image117.jpg"/><Relationship Id="rId9" Type="http://schemas.openxmlformats.org/officeDocument/2006/relationships/hyperlink" Target="https://www.google.com/url?q=https%3A%2F%2Fiopscience.iop.org%2Fjournal%2F0256-307X%2Fpage%2FExpress_Letters&amp;sa=D&amp;sntz=1&amp;usg=AOvVaw1wr4Zzihwh798kH9caBrrC"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www.google.com/url?q=https%3A%2F%2Fwww.sciencedirect.com%2Fscience%2Farticle%2Fpii%2FS0370269322002647%3Fvia%253Dihub&amp;sa=D&amp;sntz=1&amp;usg=AOvVaw2XCeRugM2hP-Ri_ccA6g_g" TargetMode="External"/><Relationship Id="rId3" Type="http://schemas.openxmlformats.org/officeDocument/2006/relationships/image" Target="../media/image5600.png"/><Relationship Id="rId7" Type="http://schemas.openxmlformats.org/officeDocument/2006/relationships/hyperlink" Target="https://www.google.com/url?q=https%3A%2F%2Finspirehep.net%2Fliterature%2F2043437&amp;sa=D&amp;sntz=1&amp;usg=AOvVaw05s_GZBYDeuYfzgFKdH72t" TargetMode="External"/><Relationship Id="rId12" Type="http://schemas.openxmlformats.org/officeDocument/2006/relationships/image" Target="../media/image600.png"/><Relationship Id="rId2" Type="http://schemas.openxmlformats.org/officeDocument/2006/relationships/image" Target="../media/image118.jpg"/><Relationship Id="rId1" Type="http://schemas.openxmlformats.org/officeDocument/2006/relationships/slideLayout" Target="../slideLayouts/slideLayout2.xml"/><Relationship Id="rId6" Type="http://schemas.openxmlformats.org/officeDocument/2006/relationships/hyperlink" Target="https://www.google.com/url?q=https%3A%2F%2Finp.nju.edu.cn%2FPublications%2FBytime%2F20220303%2Fi218948.html&amp;sa=D&amp;sntz=1&amp;usg=AOvVaw2wmNyz2G2DtQQeyWnHOuLr" TargetMode="External"/><Relationship Id="rId11" Type="http://schemas.openxmlformats.org/officeDocument/2006/relationships/hyperlink" Target="https://www.google.com/url?q=https%3A%2F%2Fdoi.org%2F10.1016%2Fj.physletb.2022.137078&amp;sa=D&amp;sntz=1&amp;usg=AOvVaw2MAljh1gZjwtr6Ba6yQhvC" TargetMode="External"/><Relationship Id="rId5" Type="http://schemas.openxmlformats.org/officeDocument/2006/relationships/image" Target="../media/image120.jpg"/><Relationship Id="rId10" Type="http://schemas.openxmlformats.org/officeDocument/2006/relationships/hyperlink" Target="https://www.google.com/url?q=https%3A%2F%2Finspirehep.net%2Fliterature%2F2014065&amp;sa=D&amp;sntz=1&amp;usg=AOvVaw3jn3u7a94qPXrTY2rN0Gzs" TargetMode="External"/><Relationship Id="rId4" Type="http://schemas.openxmlformats.org/officeDocument/2006/relationships/image" Target="../media/image119.jpg"/><Relationship Id="rId9" Type="http://schemas.openxmlformats.org/officeDocument/2006/relationships/hyperlink" Target="https://www.google.com/url?q=https%3A%2F%2Finp.nju.edu.cn%2FPublications%2FBytime%2F20220121%2Fi218103.html&amp;sa=D&amp;sntz=1&amp;usg=AOvVaw1af4TDWmyfuDmQJSYzTj6z"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950.png"/><Relationship Id="rId1" Type="http://schemas.openxmlformats.org/officeDocument/2006/relationships/slideLayout" Target="../slideLayouts/slideLayout2.xml"/><Relationship Id="rId5" Type="http://schemas.openxmlformats.org/officeDocument/2006/relationships/image" Target="../media/image960.png"/><Relationship Id="rId4" Type="http://schemas.openxmlformats.org/officeDocument/2006/relationships/image" Target="../media/image1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05F7AD-B2EE-D8A2-0BBC-ADABD1FF9D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2388"/>
            <a:ext cx="12191999" cy="5828812"/>
          </a:xfrm>
          <a:prstGeom prst="rect">
            <a:avLst/>
          </a:prstGeom>
        </p:spPr>
      </p:pic>
      <p:sp>
        <p:nvSpPr>
          <p:cNvPr id="14" name="Rectangle 13"/>
          <p:cNvSpPr/>
          <p:nvPr/>
        </p:nvSpPr>
        <p:spPr>
          <a:xfrm>
            <a:off x="152400" y="1737192"/>
            <a:ext cx="12202082" cy="969496"/>
          </a:xfrm>
          <a:prstGeom prst="rect">
            <a:avLst/>
          </a:prstGeom>
          <a:noFill/>
        </p:spPr>
        <p:txBody>
          <a:bodyPr wrap="square" lIns="91440" tIns="45720" rIns="91440" bIns="45720">
            <a:spAutoFit/>
          </a:bodyPr>
          <a:lstStyle/>
          <a:p>
            <a:pPr algn="ctr"/>
            <a:endParaRPr lang="en-US" sz="5700" i="1" dirty="0">
              <a:ln w="0">
                <a:solidFill>
                  <a:schemeClr val="tx2">
                    <a:lumMod val="50000"/>
                  </a:schemeClr>
                </a:solidFill>
              </a:ln>
              <a:solidFill>
                <a:schemeClr val="accent1">
                  <a:lumMod val="75000"/>
                </a:schemeClr>
              </a:solidFill>
              <a:effectLst>
                <a:outerShdw blurRad="38100" dist="25400" dir="5400000" algn="ctr" rotWithShape="0">
                  <a:srgbClr val="6E747A">
                    <a:alpha val="43000"/>
                  </a:srgbClr>
                </a:outerShdw>
              </a:effectLst>
              <a:latin typeface="Lucida Handwriting" panose="03010101010101010101" pitchFamily="66" charset="0"/>
            </a:endParaRPr>
          </a:p>
        </p:txBody>
      </p:sp>
      <p:sp>
        <p:nvSpPr>
          <p:cNvPr id="15" name="Title 14"/>
          <p:cNvSpPr>
            <a:spLocks noGrp="1"/>
          </p:cNvSpPr>
          <p:nvPr>
            <p:ph type="ctrTitle"/>
          </p:nvPr>
        </p:nvSpPr>
        <p:spPr>
          <a:xfrm>
            <a:off x="2509838" y="1447801"/>
            <a:ext cx="7696200" cy="1069975"/>
          </a:xfrm>
        </p:spPr>
        <p:txBody>
          <a:bodyPr/>
          <a:lstStyle/>
          <a:p>
            <a:r>
              <a:rPr lang="en-US" dirty="0"/>
              <a:t> </a:t>
            </a:r>
          </a:p>
        </p:txBody>
      </p:sp>
      <p:sp>
        <p:nvSpPr>
          <p:cNvPr id="2" name="Subtitle 1"/>
          <p:cNvSpPr>
            <a:spLocks noGrp="1"/>
          </p:cNvSpPr>
          <p:nvPr>
            <p:ph type="subTitle" idx="1"/>
          </p:nvPr>
        </p:nvSpPr>
        <p:spPr>
          <a:xfrm>
            <a:off x="2509838" y="2895600"/>
            <a:ext cx="6400800" cy="1752600"/>
          </a:xfrm>
        </p:spPr>
        <p:txBody>
          <a:bodyPr/>
          <a:lstStyle/>
          <a:p>
            <a:endParaRPr lang="en-GB" dirty="0"/>
          </a:p>
        </p:txBody>
      </p:sp>
      <p:sp>
        <p:nvSpPr>
          <p:cNvPr id="9" name="Subtitle 7"/>
          <p:cNvSpPr txBox="1">
            <a:spLocks/>
          </p:cNvSpPr>
          <p:nvPr/>
        </p:nvSpPr>
        <p:spPr bwMode="auto">
          <a:xfrm>
            <a:off x="6172200" y="4916"/>
            <a:ext cx="6019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2000" kern="0" dirty="0">
                <a:solidFill>
                  <a:schemeClr val="bg1"/>
                </a:solidFill>
              </a:rPr>
              <a:t>Craig Roberts … </a:t>
            </a:r>
            <a:r>
              <a:rPr lang="en-US" sz="2000" dirty="0">
                <a:solidFill>
                  <a:schemeClr val="bg1"/>
                </a:solidFill>
                <a:hlinkClick r:id="rId4">
                  <a:extLst>
                    <a:ext uri="{A12FA001-AC4F-418D-AE19-62706E023703}">
                      <ahyp:hlinkClr xmlns:ahyp="http://schemas.microsoft.com/office/drawing/2018/hyperlinkcolor" val="tx"/>
                    </a:ext>
                  </a:extLst>
                </a:hlinkClick>
              </a:rPr>
              <a:t>http://inp.nju.edu.cn/</a:t>
            </a:r>
            <a:endParaRPr lang="en-US" sz="2000" kern="0" dirty="0">
              <a:solidFill>
                <a:schemeClr val="bg1"/>
              </a:solidFill>
            </a:endParaRPr>
          </a:p>
        </p:txBody>
      </p:sp>
      <p:sp>
        <p:nvSpPr>
          <p:cNvPr id="10" name="Subtitle 1">
            <a:extLst>
              <a:ext uri="{FF2B5EF4-FFF2-40B4-BE49-F238E27FC236}">
                <a16:creationId xmlns:a16="http://schemas.microsoft.com/office/drawing/2014/main" id="{0CD000EE-0D0D-4F96-8253-6D55DF13EF80}"/>
              </a:ext>
            </a:extLst>
          </p:cNvPr>
          <p:cNvSpPr txBox="1">
            <a:spLocks/>
          </p:cNvSpPr>
          <p:nvPr/>
        </p:nvSpPr>
        <p:spPr bwMode="auto">
          <a:xfrm>
            <a:off x="0" y="1033274"/>
            <a:ext cx="11656811" cy="15633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8000" b="1" dirty="0">
                <a:solidFill>
                  <a:schemeClr val="bg1"/>
                </a:solidFill>
                <a:latin typeface="Freestyle Script" panose="030804020302050B0404" pitchFamily="66" charset="0"/>
              </a:rPr>
              <a:t>Emergent Hadron Mass: </a:t>
            </a:r>
          </a:p>
          <a:p>
            <a:pPr>
              <a:spcBef>
                <a:spcPts val="0"/>
              </a:spcBef>
            </a:pPr>
            <a:r>
              <a:rPr lang="en-US" sz="8000" b="1" dirty="0">
                <a:solidFill>
                  <a:schemeClr val="bg1"/>
                </a:solidFill>
                <a:latin typeface="Freestyle Script" panose="030804020302050B0404" pitchFamily="66" charset="0"/>
              </a:rPr>
              <a:t>Origins and Consequences</a:t>
            </a:r>
            <a:endParaRPr lang="en-GB" sz="8000" kern="0" dirty="0">
              <a:solidFill>
                <a:schemeClr val="bg1"/>
              </a:solidFill>
              <a:latin typeface="Freestyle Script" panose="030804020302050B0404" pitchFamily="66" charset="0"/>
            </a:endParaRPr>
          </a:p>
          <a:p>
            <a:pPr algn="ctr"/>
            <a:endParaRPr lang="en-US" sz="8000" b="1" dirty="0">
              <a:solidFill>
                <a:schemeClr val="bg1"/>
              </a:solidFill>
              <a:latin typeface="Freestyle Script" panose="030804020302050B0404" pitchFamily="66" charset="0"/>
            </a:endParaRPr>
          </a:p>
        </p:txBody>
      </p:sp>
      <p:pic>
        <p:nvPicPr>
          <p:cNvPr id="6" name="Picture 5" descr="A picture containing shape&#10;&#10;Description automatically generated">
            <a:extLst>
              <a:ext uri="{FF2B5EF4-FFF2-40B4-BE49-F238E27FC236}">
                <a16:creationId xmlns:a16="http://schemas.microsoft.com/office/drawing/2014/main" id="{BF3B9A35-E7A2-D47E-12A6-6C96EEEEE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0650" y="5671"/>
            <a:ext cx="1908200" cy="1034025"/>
          </a:xfrm>
          <a:prstGeom prst="rect">
            <a:avLst/>
          </a:prstGeom>
        </p:spPr>
      </p:pic>
      <p:sp>
        <p:nvSpPr>
          <p:cNvPr id="7" name="TextBox 6">
            <a:extLst>
              <a:ext uri="{FF2B5EF4-FFF2-40B4-BE49-F238E27FC236}">
                <a16:creationId xmlns:a16="http://schemas.microsoft.com/office/drawing/2014/main" id="{321BFD09-B637-983A-0BC7-270DAEBCC407}"/>
              </a:ext>
            </a:extLst>
          </p:cNvPr>
          <p:cNvSpPr txBox="1"/>
          <p:nvPr/>
        </p:nvSpPr>
        <p:spPr>
          <a:xfrm>
            <a:off x="10293350" y="0"/>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40857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Description automatically generated">
            <a:extLst>
              <a:ext uri="{FF2B5EF4-FFF2-40B4-BE49-F238E27FC236}">
                <a16:creationId xmlns:a16="http://schemas.microsoft.com/office/drawing/2014/main" id="{EAAD8C9E-E587-F835-A01B-DC9A60FA5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952500"/>
            <a:ext cx="4572000" cy="3162300"/>
          </a:xfrm>
          <a:prstGeom prst="rect">
            <a:avLst/>
          </a:prstGeom>
        </p:spPr>
      </p:pic>
      <p:cxnSp>
        <p:nvCxnSpPr>
          <p:cNvPr id="13" name="Straight Arrow Connector 12">
            <a:extLst>
              <a:ext uri="{FF2B5EF4-FFF2-40B4-BE49-F238E27FC236}">
                <a16:creationId xmlns:a16="http://schemas.microsoft.com/office/drawing/2014/main" id="{6114F335-B55D-7C60-FDDF-13737C69611A}"/>
              </a:ext>
            </a:extLst>
          </p:cNvPr>
          <p:cNvCxnSpPr>
            <a:cxnSpLocks/>
          </p:cNvCxnSpPr>
          <p:nvPr/>
        </p:nvCxnSpPr>
        <p:spPr bwMode="auto">
          <a:xfrm>
            <a:off x="7086600" y="1032119"/>
            <a:ext cx="1836208" cy="436871"/>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8720219-0871-F994-C805-25B7761C09D8}"/>
                  </a:ext>
                </a:extLst>
              </p:cNvPr>
              <p:cNvSpPr>
                <a:spLocks noGrp="1"/>
              </p:cNvSpPr>
              <p:nvPr>
                <p:ph type="title"/>
              </p:nvPr>
            </p:nvSpPr>
            <p:spPr>
              <a:xfrm>
                <a:off x="636104" y="92766"/>
                <a:ext cx="10972800" cy="1143000"/>
              </a:xfrm>
            </p:spPr>
            <p:txBody>
              <a:bodyPr/>
              <a:lstStyle/>
              <a:p>
                <a:pPr algn="r"/>
                <a14:m>
                  <m:oMath xmlns:m="http://schemas.openxmlformats.org/officeDocument/2006/math">
                    <m:r>
                      <a:rPr lang="en-AU" sz="3200" b="1" i="1" smtClean="0">
                        <a:latin typeface="Cambria Math" panose="02040503050406030204" pitchFamily="18" charset="0"/>
                      </a:rPr>
                      <m:t>𝝅</m:t>
                    </m:r>
                  </m:oMath>
                </a14:m>
                <a:r>
                  <a:rPr lang="en-AU" sz="3200" dirty="0"/>
                  <a:t> &amp; K DAs </a:t>
                </a:r>
                <a:br>
                  <a:rPr lang="en-AU" sz="3200" dirty="0"/>
                </a:br>
                <a:r>
                  <a:rPr lang="en-AU" sz="3200" dirty="0"/>
                  <a:t>cf. asymptotic profile</a:t>
                </a:r>
              </a:p>
            </p:txBody>
          </p:sp>
        </mc:Choice>
        <mc:Fallback xmlns="">
          <p:sp>
            <p:nvSpPr>
              <p:cNvPr id="2" name="Title 1">
                <a:extLst>
                  <a:ext uri="{FF2B5EF4-FFF2-40B4-BE49-F238E27FC236}">
                    <a16:creationId xmlns:a16="http://schemas.microsoft.com/office/drawing/2014/main" id="{18720219-0871-F994-C805-25B7761C09D8}"/>
                  </a:ext>
                </a:extLst>
              </p:cNvPr>
              <p:cNvSpPr>
                <a:spLocks noGrp="1" noRot="1" noChangeAspect="1" noMove="1" noResize="1" noEditPoints="1" noAdjustHandles="1" noChangeArrowheads="1" noChangeShapeType="1" noTextEdit="1"/>
              </p:cNvSpPr>
              <p:nvPr>
                <p:ph type="title"/>
              </p:nvPr>
            </p:nvSpPr>
            <p:spPr>
              <a:xfrm>
                <a:off x="636104" y="92766"/>
                <a:ext cx="10972800" cy="1143000"/>
              </a:xfrm>
              <a:blipFill>
                <a:blip r:embed="rId3"/>
                <a:stretch>
                  <a:fillRect t="-6915" r="-2556" b="-1063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B813D3-A801-8BC8-08CD-B1255C70359C}"/>
                  </a:ext>
                </a:extLst>
              </p:cNvPr>
              <p:cNvSpPr>
                <a:spLocks noGrp="1"/>
              </p:cNvSpPr>
              <p:nvPr>
                <p:ph idx="1"/>
              </p:nvPr>
            </p:nvSpPr>
            <p:spPr>
              <a:xfrm>
                <a:off x="304800" y="4267200"/>
                <a:ext cx="7848600" cy="1963738"/>
              </a:xfrm>
            </p:spPr>
            <p:txBody>
              <a:bodyPr/>
              <a:lstStyle/>
              <a:p>
                <a:r>
                  <a:rPr lang="en-AU" dirty="0"/>
                  <a:t>EHM generates broadening in both </a:t>
                </a:r>
                <a14:m>
                  <m:oMath xmlns:m="http://schemas.openxmlformats.org/officeDocument/2006/math">
                    <m:r>
                      <a:rPr lang="en-AU" b="0" i="1" smtClean="0">
                        <a:latin typeface="Cambria Math" panose="02040503050406030204" pitchFamily="18" charset="0"/>
                      </a:rPr>
                      <m:t>𝜋</m:t>
                    </m:r>
                  </m:oMath>
                </a14:m>
                <a:r>
                  <a:rPr lang="en-AU" dirty="0"/>
                  <a:t> &amp; K</a:t>
                </a:r>
              </a:p>
              <a:p>
                <a:r>
                  <a:rPr lang="en-AU" dirty="0"/>
                  <a:t>EHM + Higgs-boson interference responsible for skewing in kaon</a:t>
                </a:r>
              </a:p>
              <a:p>
                <a:pPr lvl="1"/>
                <a:r>
                  <a:rPr lang="en-AU" dirty="0"/>
                  <a:t>HB-only </a:t>
                </a:r>
                <a14:m>
                  <m:oMath xmlns:m="http://schemas.openxmlformats.org/officeDocument/2006/math">
                    <m:r>
                      <a:rPr lang="en-AU" b="0" i="1" smtClean="0">
                        <a:latin typeface="Cambria Math" panose="02040503050406030204" pitchFamily="18" charset="0"/>
                      </a:rPr>
                      <m:t>⇒</m:t>
                    </m:r>
                  </m:oMath>
                </a14:m>
                <a:r>
                  <a:rPr lang="en-AU" dirty="0"/>
                  <a:t> peak shifted to </a:t>
                </a:r>
                <a14:m>
                  <m:oMath xmlns:m="http://schemas.openxmlformats.org/officeDocument/2006/math">
                    <m:f>
                      <m:fPr>
                        <m:ctrlPr>
                          <a:rPr lang="en-AU" b="0" i="1" smtClean="0">
                            <a:latin typeface="Cambria Math" panose="02040503050406030204" pitchFamily="18" charset="0"/>
                          </a:rPr>
                        </m:ctrlPr>
                      </m:fPr>
                      <m:num>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𝑢</m:t>
                            </m:r>
                          </m:sub>
                          <m:sup>
                            <m:r>
                              <m:rPr>
                                <m:sty m:val="p"/>
                              </m:rPr>
                              <a:rPr lang="en-AU" b="0" i="0" smtClean="0">
                                <a:latin typeface="Cambria Math" panose="02040503050406030204" pitchFamily="18" charset="0"/>
                              </a:rPr>
                              <m:t>HB</m:t>
                            </m:r>
                          </m:sup>
                        </m:sSubSup>
                      </m:num>
                      <m:den>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𝑠</m:t>
                            </m:r>
                          </m:sub>
                          <m:sup>
                            <m:r>
                              <m:rPr>
                                <m:sty m:val="p"/>
                              </m:rPr>
                              <a:rPr lang="en-AU" b="0" i="0" smtClean="0">
                                <a:latin typeface="Cambria Math" panose="02040503050406030204" pitchFamily="18" charset="0"/>
                              </a:rPr>
                              <m:t>HB</m:t>
                            </m:r>
                          </m:sup>
                        </m:sSubSup>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r>
                      <a:rPr lang="en-AU" b="0" i="1" smtClean="0">
                        <a:latin typeface="Cambria Math" panose="02040503050406030204" pitchFamily="18" charset="0"/>
                      </a:rPr>
                      <m:t>≈0.02</m:t>
                    </m:r>
                  </m:oMath>
                </a14:m>
                <a:r>
                  <a:rPr lang="en-AU" dirty="0"/>
                  <a:t> … </a:t>
                </a:r>
                <a:r>
                  <a:rPr lang="en-AU" i="1" dirty="0">
                    <a:ln w="0"/>
                    <a:solidFill>
                      <a:srgbClr val="C00000"/>
                    </a:solidFill>
                    <a:effectLst>
                      <a:outerShdw blurRad="38100" dist="25400" dir="5400000" algn="ctr" rotWithShape="0">
                        <a:srgbClr val="6E747A">
                          <a:alpha val="43000"/>
                        </a:srgbClr>
                      </a:outerShdw>
                    </a:effectLst>
                  </a:rPr>
                  <a:t>wrong</a:t>
                </a:r>
                <a:r>
                  <a:rPr lang="en-AU" dirty="0"/>
                  <a:t> </a:t>
                </a:r>
              </a:p>
              <a:p>
                <a:pPr lvl="1"/>
                <a:r>
                  <a:rPr lang="en-AU" dirty="0"/>
                  <a:t>Instead, EHM*HB for u and s quarks …  </a:t>
                </a:r>
                <a14:m>
                  <m:oMath xmlns:m="http://schemas.openxmlformats.org/officeDocument/2006/math">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EHM</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𝑢</m:t>
                                </m:r>
                              </m:sub>
                            </m:sSub>
                            <m:r>
                              <a:rPr lang="en-AU" b="0" i="1" smtClean="0">
                                <a:latin typeface="Cambria Math" panose="02040503050406030204" pitchFamily="18" charset="0"/>
                              </a:rPr>
                              <m:t>→</m:t>
                            </m:r>
                            <m:r>
                              <a:rPr lang="en-AU" b="0" i="1" smtClean="0">
                                <a:latin typeface="Cambria Math" panose="02040503050406030204" pitchFamily="18" charset="0"/>
                              </a:rPr>
                              <m:t>𝑀</m:t>
                            </m:r>
                          </m:e>
                          <m:sub>
                            <m:r>
                              <a:rPr lang="en-AU" b="0" i="1" smtClean="0">
                                <a:latin typeface="Cambria Math" panose="02040503050406030204" pitchFamily="18" charset="0"/>
                              </a:rPr>
                              <m:t>𝑢</m:t>
                            </m:r>
                          </m:sub>
                        </m:sSub>
                      </m:num>
                      <m:den>
                        <m:r>
                          <m:rPr>
                            <m:sty m:val="p"/>
                          </m:rPr>
                          <a:rPr lang="en-AU" b="0" i="0" smtClean="0">
                            <a:latin typeface="Cambria Math" panose="02040503050406030204" pitchFamily="18" charset="0"/>
                          </a:rPr>
                          <m:t>EHM</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𝑠</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𝑠</m:t>
                            </m:r>
                          </m:sub>
                        </m:sSub>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r>
                      <a:rPr lang="en-AU" b="0" i="1" smtClean="0">
                        <a:latin typeface="Cambria Math" panose="02040503050406030204" pitchFamily="18" charset="0"/>
                      </a:rPr>
                      <m:t>≈0.4</m:t>
                    </m:r>
                  </m:oMath>
                </a14:m>
                <a:r>
                  <a:rPr lang="en-AU" dirty="0"/>
                  <a:t>  </a:t>
                </a:r>
              </a:p>
            </p:txBody>
          </p:sp>
        </mc:Choice>
        <mc:Fallback xmlns="">
          <p:sp>
            <p:nvSpPr>
              <p:cNvPr id="3" name="Content Placeholder 2">
                <a:extLst>
                  <a:ext uri="{FF2B5EF4-FFF2-40B4-BE49-F238E27FC236}">
                    <a16:creationId xmlns:a16="http://schemas.microsoft.com/office/drawing/2014/main" id="{CFB813D3-A801-8BC8-08CD-B1255C70359C}"/>
                  </a:ext>
                </a:extLst>
              </p:cNvPr>
              <p:cNvSpPr>
                <a:spLocks noGrp="1" noRot="1" noChangeAspect="1" noMove="1" noResize="1" noEditPoints="1" noAdjustHandles="1" noChangeArrowheads="1" noChangeShapeType="1" noTextEdit="1"/>
              </p:cNvSpPr>
              <p:nvPr>
                <p:ph idx="1"/>
              </p:nvPr>
            </p:nvSpPr>
            <p:spPr>
              <a:xfrm>
                <a:off x="304800" y="4267200"/>
                <a:ext cx="7848600" cy="1963738"/>
              </a:xfrm>
              <a:blipFill>
                <a:blip r:embed="rId4"/>
                <a:stretch>
                  <a:fillRect l="-854" t="-2174" r="-854" b="-43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9028519-F3C3-AE86-E22D-6E3B19548657}"/>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8C1F82E-A644-A83A-ABD4-260B6DFA108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749D49EC-0631-7D67-9ABE-8CCBCFB14511}"/>
              </a:ext>
            </a:extLst>
          </p:cNvPr>
          <p:cNvSpPr>
            <a:spLocks noGrp="1"/>
          </p:cNvSpPr>
          <p:nvPr>
            <p:ph type="sldNum" sz="quarter" idx="12"/>
          </p:nvPr>
        </p:nvSpPr>
        <p:spPr/>
        <p:txBody>
          <a:bodyPr/>
          <a:lstStyle/>
          <a:p>
            <a:fld id="{87034D8C-3CB4-402A-BC46-2AB14C0FE90A}" type="slidenum">
              <a:rPr lang="en-US" smtClean="0"/>
              <a:pPr/>
              <a:t>10</a:t>
            </a:fld>
            <a:endParaRPr lang="en-US"/>
          </a:p>
        </p:txBody>
      </p:sp>
      <p:pic>
        <p:nvPicPr>
          <p:cNvPr id="12" name="Picture 11" descr="Chart&#10;&#10;Description automatically generated">
            <a:extLst>
              <a:ext uri="{FF2B5EF4-FFF2-40B4-BE49-F238E27FC236}">
                <a16:creationId xmlns:a16="http://schemas.microsoft.com/office/drawing/2014/main" id="{E1DBD2FD-8D24-1A49-F3E7-59DC0AB598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1" y="952500"/>
            <a:ext cx="4572000" cy="31623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B31934-6862-0F5D-88D4-34F6B2375A6D}"/>
                  </a:ext>
                </a:extLst>
              </p:cNvPr>
              <p:cNvSpPr txBox="1"/>
              <p:nvPr/>
            </p:nvSpPr>
            <p:spPr>
              <a:xfrm>
                <a:off x="8229600" y="4216331"/>
                <a:ext cx="3962400" cy="2108269"/>
              </a:xfrm>
              <a:prstGeom prst="rect">
                <a:avLst/>
              </a:prstGeom>
              <a:noFill/>
            </p:spPr>
            <p:txBody>
              <a:bodyPr wrap="square" rtlCol="0">
                <a:spAutoFit/>
              </a:bodyPr>
              <a:lstStyle/>
              <a:p>
                <a:pPr>
                  <a:spcAft>
                    <a:spcPts val="600"/>
                  </a:spcAft>
                </a:pPr>
                <a:r>
                  <a:rPr lang="en-AU" i="1" dirty="0">
                    <a:ln w="0"/>
                    <a:solidFill>
                      <a:schemeClr val="accent5">
                        <a:lumMod val="50000"/>
                      </a:schemeClr>
                    </a:solidFill>
                    <a:effectLst>
                      <a:outerShdw blurRad="38100" dist="25400" dir="5400000" algn="ctr" rotWithShape="0">
                        <a:srgbClr val="6E747A">
                          <a:alpha val="43000"/>
                        </a:srgbClr>
                      </a:outerShdw>
                    </a:effectLst>
                  </a:rPr>
                  <a:t>These features have widespread impact in studies of (hard) exclusive processes.</a:t>
                </a:r>
              </a:p>
              <a:p>
                <a:r>
                  <a:rPr lang="en-AU" i="1" dirty="0">
                    <a:ln w="0"/>
                    <a:solidFill>
                      <a:schemeClr val="accent5">
                        <a:lumMod val="50000"/>
                      </a:schemeClr>
                    </a:solidFill>
                    <a:effectLst>
                      <a:outerShdw blurRad="38100" dist="25400" dir="5400000" algn="ctr" rotWithShape="0">
                        <a:srgbClr val="6E747A">
                          <a:alpha val="43000"/>
                        </a:srgbClr>
                      </a:outerShdw>
                    </a:effectLst>
                  </a:rPr>
                  <a:t>Broadening can be verified, e.g., in measurements of </a:t>
                </a:r>
                <a14:m>
                  <m:oMath xmlns:m="http://schemas.openxmlformats.org/officeDocument/2006/math">
                    <m:r>
                      <a:rPr lang="en-AU"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𝜋</m:t>
                    </m:r>
                  </m:oMath>
                </a14:m>
                <a:r>
                  <a:rPr lang="en-AU" i="1" dirty="0">
                    <a:ln w="0"/>
                    <a:solidFill>
                      <a:schemeClr val="accent5">
                        <a:lumMod val="50000"/>
                      </a:schemeClr>
                    </a:solidFill>
                    <a:effectLst>
                      <a:outerShdw blurRad="38100" dist="25400" dir="5400000" algn="ctr" rotWithShape="0">
                        <a:srgbClr val="6E747A">
                          <a:alpha val="43000"/>
                        </a:srgbClr>
                      </a:outerShdw>
                    </a:effectLst>
                  </a:rPr>
                  <a:t> and </a:t>
                </a:r>
                <a14:m>
                  <m:oMath xmlns:m="http://schemas.openxmlformats.org/officeDocument/2006/math">
                    <m:r>
                      <a:rPr lang="en-AU"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𝐾</m:t>
                    </m:r>
                  </m:oMath>
                </a14:m>
                <a:r>
                  <a:rPr lang="en-AU" i="1" dirty="0">
                    <a:ln w="0"/>
                    <a:solidFill>
                      <a:schemeClr val="accent5">
                        <a:lumMod val="50000"/>
                      </a:schemeClr>
                    </a:solidFill>
                    <a:effectLst>
                      <a:outerShdw blurRad="38100" dist="25400" dir="5400000" algn="ctr" rotWithShape="0">
                        <a:srgbClr val="6E747A">
                          <a:alpha val="43000"/>
                        </a:srgbClr>
                      </a:outerShdw>
                    </a:effectLst>
                  </a:rPr>
                  <a:t> electric charge distributions (elastic form factor measurements at large </a:t>
                </a:r>
                <a14:m>
                  <m:oMath xmlns:m="http://schemas.openxmlformats.org/officeDocument/2006/math">
                    <m:sSup>
                      <m:sSupPr>
                        <m:ctrlP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ctrlPr>
                      </m:sSupPr>
                      <m:e>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𝑄</m:t>
                        </m:r>
                      </m:e>
                      <m:sup>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AU" i="1" dirty="0">
                    <a:ln w="0"/>
                    <a:solidFill>
                      <a:schemeClr val="accent5">
                        <a:lumMod val="50000"/>
                      </a:schemeClr>
                    </a:solidFill>
                    <a:effectLst>
                      <a:outerShdw blurRad="38100" dist="25400" dir="5400000" algn="ctr" rotWithShape="0">
                        <a:srgbClr val="6E747A">
                          <a:alpha val="43000"/>
                        </a:srgbClr>
                      </a:outerShdw>
                    </a:effectLst>
                  </a:rPr>
                  <a:t>) &amp; in </a:t>
                </a:r>
                <a14:m>
                  <m:oMath xmlns:m="http://schemas.openxmlformats.org/officeDocument/2006/math">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𝜋</m:t>
                    </m:r>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m:t>
                    </m:r>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𝑝</m:t>
                    </m:r>
                  </m:oMath>
                </a14:m>
                <a:r>
                  <a:rPr lang="en-AU" i="1" dirty="0">
                    <a:ln w="0"/>
                    <a:solidFill>
                      <a:schemeClr val="accent5">
                        <a:lumMod val="50000"/>
                      </a:schemeClr>
                    </a:solidFill>
                    <a:effectLst>
                      <a:outerShdw blurRad="38100" dist="25400" dir="5400000" algn="ctr" rotWithShape="0">
                        <a:srgbClr val="6E747A">
                          <a:alpha val="43000"/>
                        </a:srgbClr>
                      </a:outerShdw>
                    </a:effectLst>
                  </a:rPr>
                  <a:t> </a:t>
                </a:r>
                <a:r>
                  <a:rPr lang="en-AU" i="1" dirty="0" err="1">
                    <a:ln w="0"/>
                    <a:solidFill>
                      <a:schemeClr val="accent5">
                        <a:lumMod val="50000"/>
                      </a:schemeClr>
                    </a:solidFill>
                    <a:effectLst>
                      <a:outerShdw blurRad="38100" dist="25400" dir="5400000" algn="ctr" rotWithShape="0">
                        <a:srgbClr val="6E747A">
                          <a:alpha val="43000"/>
                        </a:srgbClr>
                      </a:outerShdw>
                    </a:effectLst>
                  </a:rPr>
                  <a:t>Drell</a:t>
                </a:r>
                <a:r>
                  <a:rPr lang="en-AU" i="1" dirty="0">
                    <a:ln w="0"/>
                    <a:solidFill>
                      <a:schemeClr val="accent5">
                        <a:lumMod val="50000"/>
                      </a:schemeClr>
                    </a:solidFill>
                    <a:effectLst>
                      <a:outerShdw blurRad="38100" dist="25400" dir="5400000" algn="ctr" rotWithShape="0">
                        <a:srgbClr val="6E747A">
                          <a:alpha val="43000"/>
                        </a:srgbClr>
                      </a:outerShdw>
                    </a:effectLst>
                  </a:rPr>
                  <a:t>-Yan measurements </a:t>
                </a:r>
              </a:p>
            </p:txBody>
          </p:sp>
        </mc:Choice>
        <mc:Fallback xmlns="">
          <p:sp>
            <p:nvSpPr>
              <p:cNvPr id="7" name="TextBox 6">
                <a:extLst>
                  <a:ext uri="{FF2B5EF4-FFF2-40B4-BE49-F238E27FC236}">
                    <a16:creationId xmlns:a16="http://schemas.microsoft.com/office/drawing/2014/main" id="{54B31934-6862-0F5D-88D4-34F6B2375A6D}"/>
                  </a:ext>
                </a:extLst>
              </p:cNvPr>
              <p:cNvSpPr txBox="1">
                <a:spLocks noRot="1" noChangeAspect="1" noMove="1" noResize="1" noEditPoints="1" noAdjustHandles="1" noChangeArrowheads="1" noChangeShapeType="1" noTextEdit="1"/>
              </p:cNvSpPr>
              <p:nvPr/>
            </p:nvSpPr>
            <p:spPr>
              <a:xfrm>
                <a:off x="8229600" y="4216331"/>
                <a:ext cx="3962400" cy="2108269"/>
              </a:xfrm>
              <a:prstGeom prst="rect">
                <a:avLst/>
              </a:prstGeom>
              <a:blipFill>
                <a:blip r:embed="rId6"/>
                <a:stretch>
                  <a:fillRect l="-1692" t="-2023" r="-154" b="-4913"/>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E856D87C-DD5F-B853-A53F-D6A4849EEF70}"/>
              </a:ext>
            </a:extLst>
          </p:cNvPr>
          <p:cNvSpPr txBox="1"/>
          <p:nvPr/>
        </p:nvSpPr>
        <p:spPr>
          <a:xfrm>
            <a:off x="0" y="0"/>
            <a:ext cx="6324600" cy="1308050"/>
          </a:xfrm>
          <a:prstGeom prst="rect">
            <a:avLst/>
          </a:prstGeom>
          <a:noFill/>
        </p:spPr>
        <p:txBody>
          <a:bodyPr wrap="square" rtlCol="0">
            <a:spAutoFit/>
          </a:bodyPr>
          <a:lstStyle/>
          <a:p>
            <a:pPr>
              <a:spcAft>
                <a:spcPts val="600"/>
              </a:spcAft>
            </a:pPr>
            <a:r>
              <a:rPr lang="en-AU" sz="1400" b="0" i="1" dirty="0">
                <a:solidFill>
                  <a:schemeClr val="accent1">
                    <a:lumMod val="75000"/>
                  </a:schemeClr>
                </a:solidFill>
                <a:effectLst/>
              </a:rPr>
              <a:t>Exposing strangeness: projections for kaon electromagnetic form factors, </a:t>
            </a:r>
            <a:r>
              <a:rPr lang="en-AU" sz="1400" b="0" i="0" dirty="0">
                <a:solidFill>
                  <a:schemeClr val="accent1">
                    <a:lumMod val="75000"/>
                  </a:schemeClr>
                </a:solidFill>
                <a:effectLst/>
              </a:rPr>
              <a:t>Fei Gao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arXiv:1703.04875 [</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nucl-th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Phys. Rev. D </a:t>
            </a:r>
            <a:r>
              <a:rPr lang="en-AU" sz="1400" b="1" i="0" dirty="0">
                <a:solidFill>
                  <a:schemeClr val="accent1">
                    <a:lumMod val="75000"/>
                  </a:schemeClr>
                </a:solidFill>
                <a:effectLst/>
              </a:rPr>
              <a:t>96</a:t>
            </a:r>
            <a:r>
              <a:rPr lang="en-AU" sz="1400" b="0" i="0" dirty="0">
                <a:solidFill>
                  <a:schemeClr val="accent1">
                    <a:lumMod val="75000"/>
                  </a:schemeClr>
                </a:solidFill>
                <a:effectLst/>
              </a:rPr>
              <a:t> (2017) 034024/1-8</a:t>
            </a:r>
          </a:p>
          <a:p>
            <a:r>
              <a:rPr lang="en-AU" sz="1400" b="0" i="1" dirty="0">
                <a:solidFill>
                  <a:schemeClr val="accent1">
                    <a:lumMod val="75000"/>
                  </a:schemeClr>
                </a:solidFill>
                <a:effectLst/>
              </a:rPr>
              <a:t>Constraining the pion DA using </a:t>
            </a:r>
            <a:r>
              <a:rPr lang="en-AU" sz="1400" b="0" i="1" dirty="0" err="1">
                <a:solidFill>
                  <a:schemeClr val="accent1">
                    <a:lumMod val="75000"/>
                  </a:schemeClr>
                </a:solidFill>
                <a:effectLst/>
              </a:rPr>
              <a:t>Drell</a:t>
            </a:r>
            <a:r>
              <a:rPr lang="en-AU" sz="1400" b="0" i="1" dirty="0">
                <a:solidFill>
                  <a:schemeClr val="accent1">
                    <a:lumMod val="75000"/>
                  </a:schemeClr>
                </a:solidFill>
                <a:effectLst/>
              </a:rPr>
              <a:t>-Yan reactions on a proton</a:t>
            </a:r>
            <a:r>
              <a:rPr lang="en-AU" sz="1400" b="0" i="0" dirty="0">
                <a:solidFill>
                  <a:schemeClr val="accent1">
                    <a:lumMod val="75000"/>
                  </a:schemeClr>
                </a:solidFill>
                <a:effectLst/>
              </a:rPr>
              <a:t>, H.-Y. Xing (</a:t>
            </a:r>
            <a:r>
              <a:rPr lang="ja-JP" altLang="en-US" sz="1400" b="0" i="0" dirty="0">
                <a:solidFill>
                  <a:schemeClr val="accent1">
                    <a:lumMod val="75000"/>
                  </a:schemeClr>
                </a:solidFill>
                <a:effectLst/>
              </a:rPr>
              <a:t>邢惠瑜</a:t>
            </a:r>
            <a:r>
              <a:rPr lang="en-US" altLang="ja-JP" sz="1400" b="0" i="0" dirty="0">
                <a:solidFill>
                  <a:schemeClr val="accent1">
                    <a:lumMod val="75000"/>
                  </a:schemeClr>
                </a:solidFill>
                <a:effectLst/>
              </a:rPr>
              <a:t>) </a:t>
            </a:r>
            <a:r>
              <a:rPr lang="en-US" altLang="ja-JP" sz="1400" b="0" i="1" dirty="0">
                <a:solidFill>
                  <a:schemeClr val="accent1">
                    <a:lumMod val="75000"/>
                  </a:schemeClr>
                </a:solidFill>
                <a:effectLst/>
              </a:rPr>
              <a:t>et al</a:t>
            </a:r>
            <a:r>
              <a:rPr lang="en-US" altLang="ja-JP" sz="1400" b="0" i="0" dirty="0">
                <a:solidFill>
                  <a:schemeClr val="accent1">
                    <a:lumMod val="75000"/>
                  </a:schemeClr>
                </a:solidFill>
                <a:effectLst/>
              </a:rPr>
              <a:t>.</a:t>
            </a:r>
            <a:r>
              <a:rPr lang="en-AU" sz="1400" b="0" i="0" dirty="0">
                <a:solidFill>
                  <a:schemeClr val="accent1">
                    <a:lumMod val="75000"/>
                  </a:schemeClr>
                </a:solidFill>
                <a:effectLst/>
              </a:rPr>
              <a:t>, NJU-INP 077/23, e-Print: 2308.13695 [hep-</a:t>
            </a:r>
            <a:r>
              <a:rPr lang="en-AU" sz="1400" b="0" i="0" dirty="0" err="1">
                <a:solidFill>
                  <a:schemeClr val="accent1">
                    <a:lumMod val="75000"/>
                  </a:schemeClr>
                </a:solidFill>
                <a:effectLst/>
              </a:rPr>
              <a:t>ph</a:t>
            </a:r>
            <a:r>
              <a:rPr lang="en-AU" sz="1400" b="0" i="0" dirty="0">
                <a:solidFill>
                  <a:schemeClr val="accent1">
                    <a:lumMod val="75000"/>
                  </a:schemeClr>
                </a:solidFill>
                <a:effectLst/>
              </a:rPr>
              <a:t>]</a:t>
            </a:r>
          </a:p>
          <a:p>
            <a:endParaRPr lang="en-AU"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938C2F-5B0E-B602-61E2-04FBE06E818F}"/>
                  </a:ext>
                </a:extLst>
              </p:cNvPr>
              <p:cNvSpPr txBox="1"/>
              <p:nvPr/>
            </p:nvSpPr>
            <p:spPr>
              <a:xfrm>
                <a:off x="5867400" y="855110"/>
                <a:ext cx="1219200"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solidFill>
                                <a:schemeClr val="accent6">
                                  <a:lumMod val="75000"/>
                                </a:schemeClr>
                              </a:solidFill>
                              <a:latin typeface="Cambria Math" panose="02040503050406030204" pitchFamily="18" charset="0"/>
                            </a:rPr>
                          </m:ctrlPr>
                        </m:sSubPr>
                        <m:e>
                          <m:r>
                            <a:rPr lang="en-AU" b="1" i="1" smtClean="0">
                              <a:solidFill>
                                <a:schemeClr val="accent6">
                                  <a:lumMod val="75000"/>
                                </a:schemeClr>
                              </a:solidFill>
                              <a:latin typeface="Cambria Math" panose="02040503050406030204" pitchFamily="18" charset="0"/>
                            </a:rPr>
                            <m:t>𝝋</m:t>
                          </m:r>
                        </m:e>
                        <m:sub>
                          <m:r>
                            <a:rPr lang="en-AU" b="1" i="0" smtClean="0">
                              <a:solidFill>
                                <a:schemeClr val="accent6">
                                  <a:lumMod val="75000"/>
                                </a:schemeClr>
                              </a:solidFill>
                              <a:latin typeface="Cambria Math" panose="02040503050406030204" pitchFamily="18" charset="0"/>
                            </a:rPr>
                            <m:t>𝐚𝐬𝐲𝐦𝐩𝐭𝐨𝐭𝐢𝐜</m:t>
                          </m:r>
                        </m:sub>
                      </m:sSub>
                    </m:oMath>
                  </m:oMathPara>
                </a14:m>
                <a:endParaRPr lang="en-AU" b="1" dirty="0">
                  <a:solidFill>
                    <a:schemeClr val="accent6">
                      <a:lumMod val="75000"/>
                    </a:schemeClr>
                  </a:solidFill>
                </a:endParaRPr>
              </a:p>
            </p:txBody>
          </p:sp>
        </mc:Choice>
        <mc:Fallback xmlns="">
          <p:sp>
            <p:nvSpPr>
              <p:cNvPr id="9" name="TextBox 8">
                <a:extLst>
                  <a:ext uri="{FF2B5EF4-FFF2-40B4-BE49-F238E27FC236}">
                    <a16:creationId xmlns:a16="http://schemas.microsoft.com/office/drawing/2014/main" id="{39938C2F-5B0E-B602-61E2-04FBE06E818F}"/>
                  </a:ext>
                </a:extLst>
              </p:cNvPr>
              <p:cNvSpPr txBox="1">
                <a:spLocks noRot="1" noChangeAspect="1" noMove="1" noResize="1" noEditPoints="1" noAdjustHandles="1" noChangeArrowheads="1" noChangeShapeType="1" noTextEdit="1"/>
              </p:cNvSpPr>
              <p:nvPr/>
            </p:nvSpPr>
            <p:spPr>
              <a:xfrm>
                <a:off x="5867400" y="855110"/>
                <a:ext cx="1219200" cy="391261"/>
              </a:xfrm>
              <a:prstGeom prst="rect">
                <a:avLst/>
              </a:prstGeom>
              <a:blipFill>
                <a:blip r:embed="rId8"/>
                <a:stretch>
                  <a:fillRect b="-10938"/>
                </a:stretch>
              </a:blipFill>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61517F53-FD23-A92A-958B-4D6AB3E9AD44}"/>
              </a:ext>
            </a:extLst>
          </p:cNvPr>
          <p:cNvCxnSpPr>
            <a:stCxn id="9" idx="1"/>
          </p:cNvCxnSpPr>
          <p:nvPr/>
        </p:nvCxnSpPr>
        <p:spPr bwMode="auto">
          <a:xfrm flipH="1">
            <a:off x="3886200" y="1050741"/>
            <a:ext cx="1981200" cy="397059"/>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0964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histogram&#10;&#10;Description automatically generated">
            <a:extLst>
              <a:ext uri="{FF2B5EF4-FFF2-40B4-BE49-F238E27FC236}">
                <a16:creationId xmlns:a16="http://schemas.microsoft.com/office/drawing/2014/main" id="{2641BC06-841D-103B-4B30-3B51163C8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460" y="898844"/>
            <a:ext cx="6606540" cy="5234940"/>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9EFBAA-F812-A402-FF60-E9B6DBA14314}"/>
                  </a:ext>
                </a:extLst>
              </p:cNvPr>
              <p:cNvSpPr>
                <a:spLocks noGrp="1"/>
              </p:cNvSpPr>
              <p:nvPr>
                <p:ph type="title"/>
              </p:nvPr>
            </p:nvSpPr>
            <p:spPr/>
            <p:txBody>
              <a:bodyPr/>
              <a:lstStyle/>
              <a:p>
                <a:r>
                  <a:rPr lang="en-US" sz="3200" b="0" dirty="0" err="1">
                    <a:ln w="0"/>
                    <a:solidFill>
                      <a:schemeClr val="accent1"/>
                    </a:solidFill>
                    <a:effectLst>
                      <a:outerShdw blurRad="38100" dist="25400" dir="5400000" algn="ctr" rotWithShape="0">
                        <a:srgbClr val="6E747A">
                          <a:alpha val="43000"/>
                        </a:srgbClr>
                      </a:outerShdw>
                    </a:effectLst>
                  </a:rPr>
                  <a:t>Polarised</a:t>
                </a:r>
                <a:r>
                  <a:rPr lang="en-US" sz="3200" b="0" dirty="0">
                    <a:ln w="0"/>
                    <a:solidFill>
                      <a:schemeClr val="accent1"/>
                    </a:solidFill>
                    <a:effectLst>
                      <a:outerShdw blurRad="38100" dist="25400" dir="5400000" algn="ctr" rotWithShape="0">
                        <a:srgbClr val="6E747A">
                          <a:alpha val="43000"/>
                        </a:srgbClr>
                      </a:outerShdw>
                    </a:effectLst>
                  </a:rPr>
                  <a:t> quark distribution functions at </a:t>
                </a:r>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𝜁</m:t>
                    </m:r>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ad>
                      <m:radPr>
                        <m:degHide m:val="on"/>
                        <m:ctrlP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radPr>
                      <m:deg/>
                      <m:e>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3</m:t>
                        </m:r>
                      </m:e>
                    </m:rad>
                  </m:oMath>
                </a14:m>
                <a:r>
                  <a:rPr lang="en-US" sz="3200" b="0" dirty="0">
                    <a:ln w="0"/>
                    <a:solidFill>
                      <a:schemeClr val="accent1"/>
                    </a:solidFill>
                    <a:effectLst>
                      <a:outerShdw blurRad="38100" dist="25400" dir="5400000" algn="ctr" rotWithShape="0">
                        <a:srgbClr val="6E747A">
                          <a:alpha val="43000"/>
                        </a:srgbClr>
                      </a:outerShdw>
                    </a:effectLst>
                  </a:rPr>
                  <a:t>GeV</a:t>
                </a:r>
                <a:endParaRPr lang="en-AU" sz="2800" dirty="0"/>
              </a:p>
            </p:txBody>
          </p:sp>
        </mc:Choice>
        <mc:Fallback xmlns="">
          <p:sp>
            <p:nvSpPr>
              <p:cNvPr id="2" name="Title 1">
                <a:extLst>
                  <a:ext uri="{FF2B5EF4-FFF2-40B4-BE49-F238E27FC236}">
                    <a16:creationId xmlns:a16="http://schemas.microsoft.com/office/drawing/2014/main" id="{F69EFBAA-F812-A402-FF60-E9B6DBA14314}"/>
                  </a:ext>
                </a:extLst>
              </p:cNvPr>
              <p:cNvSpPr>
                <a:spLocks noGrp="1" noRot="1" noChangeAspect="1" noMove="1" noResize="1" noEditPoints="1" noAdjustHandles="1" noChangeArrowheads="1" noChangeShapeType="1" noTextEdit="1"/>
              </p:cNvSpPr>
              <p:nvPr>
                <p:ph type="title"/>
              </p:nvPr>
            </p:nvSpPr>
            <p:spPr>
              <a:blipFill>
                <a:blip r:embed="rId3"/>
                <a:stretch>
                  <a:fillRect l="-1611" t="-427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4DB66D-12E2-B8F8-B960-411A9BB623A4}"/>
                  </a:ext>
                </a:extLst>
              </p:cNvPr>
              <p:cNvSpPr>
                <a:spLocks noGrp="1"/>
              </p:cNvSpPr>
              <p:nvPr>
                <p:ph idx="1"/>
              </p:nvPr>
            </p:nvSpPr>
            <p:spPr>
              <a:xfrm>
                <a:off x="609600" y="1066801"/>
                <a:ext cx="5181600" cy="5059364"/>
              </a:xfrm>
            </p:spPr>
            <p:txBody>
              <a:bodyPr/>
              <a:lstStyle/>
              <a:p>
                <a:r>
                  <a:rPr lang="en-AU" dirty="0"/>
                  <a:t>Continuum predictions for helicity-dependent quark DFs deliver quantitative agreement with all available world data  </a:t>
                </a:r>
              </a:p>
              <a:p>
                <a:r>
                  <a:rPr lang="en-AU" dirty="0"/>
                  <a:t>COMPASS </a:t>
                </a:r>
                <a14:m>
                  <m:oMath xmlns:m="http://schemas.openxmlformats.org/officeDocument/2006/math">
                    <m:r>
                      <m:rPr>
                        <m:sty m:val="p"/>
                      </m:rPr>
                      <a:rPr lang="en-AU" b="0" i="0" smtClean="0">
                        <a:latin typeface="Cambria Math" panose="02040503050406030204" pitchFamily="18" charset="0"/>
                      </a:rPr>
                      <m:t>Δ</m:t>
                    </m:r>
                    <m:r>
                      <a:rPr lang="en-AU" b="0" i="1" smtClean="0">
                        <a:latin typeface="Cambria Math" panose="02040503050406030204" pitchFamily="18" charset="0"/>
                      </a:rPr>
                      <m:t>𝑢</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oMath>
                </a14:m>
                <a:r>
                  <a:rPr lang="en-AU" dirty="0"/>
                  <a:t> lead to underestimate of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𝑔</m:t>
                        </m:r>
                      </m:e>
                      <m:sub>
                        <m:r>
                          <a:rPr lang="en-AU" b="0" i="1" smtClean="0">
                            <a:latin typeface="Cambria Math" panose="02040503050406030204" pitchFamily="18" charset="0"/>
                          </a:rPr>
                          <m:t>𝐴</m:t>
                        </m:r>
                      </m:sub>
                    </m:sSub>
                  </m:oMath>
                </a14:m>
                <a:r>
                  <a:rPr lang="en-AU" dirty="0"/>
                  <a:t> by 25%</a:t>
                </a:r>
              </a:p>
              <a:p>
                <a:pPr lvl="1"/>
                <a:r>
                  <a:rPr lang="en-AU" sz="2200" dirty="0"/>
                  <a:t>Explains why COMPASS data lie below prediction</a:t>
                </a:r>
              </a:p>
            </p:txBody>
          </p:sp>
        </mc:Choice>
        <mc:Fallback xmlns="">
          <p:sp>
            <p:nvSpPr>
              <p:cNvPr id="3" name="Content Placeholder 2">
                <a:extLst>
                  <a:ext uri="{FF2B5EF4-FFF2-40B4-BE49-F238E27FC236}">
                    <a16:creationId xmlns:a16="http://schemas.microsoft.com/office/drawing/2014/main" id="{224DB66D-12E2-B8F8-B960-411A9BB623A4}"/>
                  </a:ext>
                </a:extLst>
              </p:cNvPr>
              <p:cNvSpPr>
                <a:spLocks noGrp="1" noRot="1" noChangeAspect="1" noMove="1" noResize="1" noEditPoints="1" noAdjustHandles="1" noChangeArrowheads="1" noChangeShapeType="1" noTextEdit="1"/>
              </p:cNvSpPr>
              <p:nvPr>
                <p:ph idx="1"/>
              </p:nvPr>
            </p:nvSpPr>
            <p:spPr>
              <a:xfrm>
                <a:off x="609600" y="1066801"/>
                <a:ext cx="5181600" cy="5059364"/>
              </a:xfrm>
              <a:blipFill>
                <a:blip r:embed="rId4"/>
                <a:stretch>
                  <a:fillRect l="-1294" t="-843" r="-247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DEF98CF-2982-1B11-5968-836E0566679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EC96D9A7-9C8A-153A-38BB-32E3BCD28EF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F9D1A43-72F9-B820-8E72-0E873A986C03}"/>
              </a:ext>
            </a:extLst>
          </p:cNvPr>
          <p:cNvSpPr>
            <a:spLocks noGrp="1"/>
          </p:cNvSpPr>
          <p:nvPr>
            <p:ph type="sldNum" sz="quarter" idx="12"/>
          </p:nvPr>
        </p:nvSpPr>
        <p:spPr/>
        <p:txBody>
          <a:bodyPr/>
          <a:lstStyle/>
          <a:p>
            <a:fld id="{87034D8C-3CB4-402A-BC46-2AB14C0FE90A}" type="slidenum">
              <a:rPr lang="en-US" smtClean="0"/>
              <a:pPr/>
              <a:t>100</a:t>
            </a:fld>
            <a:endParaRPr lang="en-US"/>
          </a:p>
        </p:txBody>
      </p:sp>
      <p:sp>
        <p:nvSpPr>
          <p:cNvPr id="7" name="TextBox 6">
            <a:extLst>
              <a:ext uri="{FF2B5EF4-FFF2-40B4-BE49-F238E27FC236}">
                <a16:creationId xmlns:a16="http://schemas.microsoft.com/office/drawing/2014/main" id="{F2A1ED92-8073-7857-E958-A2B0518E54E6}"/>
              </a:ext>
            </a:extLst>
          </p:cNvPr>
          <p:cNvSpPr txBox="1"/>
          <p:nvPr/>
        </p:nvSpPr>
        <p:spPr>
          <a:xfrm>
            <a:off x="0" y="5724436"/>
            <a:ext cx="5292969" cy="600164"/>
          </a:xfrm>
          <a:prstGeom prst="rect">
            <a:avLst/>
          </a:prstGeom>
          <a:noFill/>
        </p:spPr>
        <p:txBody>
          <a:bodyPr wrap="square" rtlCol="0">
            <a:spAutoFit/>
          </a:bodyPr>
          <a:lstStyle/>
          <a:p>
            <a:r>
              <a:rPr lang="en-AU" sz="1100" b="0" i="1" dirty="0">
                <a:solidFill>
                  <a:srgbClr val="212121"/>
                </a:solidFill>
                <a:effectLst/>
                <a:latin typeface="Open Sans" panose="020B0606030504020204" pitchFamily="34" charset="0"/>
              </a:rPr>
              <a:t>Polarised parton distribution functions and proton spin, </a:t>
            </a:r>
            <a:r>
              <a:rPr lang="en-AU" sz="1100" b="0" i="0" dirty="0">
                <a:solidFill>
                  <a:srgbClr val="212121"/>
                </a:solidFill>
                <a:effectLst/>
                <a:latin typeface="Open Sans" panose="020B0606030504020204" pitchFamily="34" charset="0"/>
              </a:rPr>
              <a:t>Peng Cheng (</a:t>
            </a:r>
            <a:r>
              <a:rPr lang="ja-JP" altLang="en-US" sz="1100" b="0" i="0" dirty="0">
                <a:solidFill>
                  <a:srgbClr val="212121"/>
                </a:solidFill>
                <a:effectLst/>
                <a:latin typeface="Open Sans" panose="020B0606030504020204" pitchFamily="34" charset="0"/>
              </a:rPr>
              <a:t>程鹏</a:t>
            </a:r>
            <a:r>
              <a:rPr lang="en-US" altLang="ja-JP" sz="1100" b="0" i="0"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Yang Yu (</a:t>
            </a:r>
            <a:r>
              <a:rPr lang="ja-JP" altLang="en-US" sz="1100" b="0" i="0" dirty="0">
                <a:solidFill>
                  <a:srgbClr val="212121"/>
                </a:solidFill>
                <a:effectLst/>
                <a:latin typeface="Open Sans" panose="020B0606030504020204" pitchFamily="34" charset="0"/>
              </a:rPr>
              <a:t>俞杨</a:t>
            </a:r>
            <a:r>
              <a:rPr lang="en-US" altLang="ja-JP" sz="1100" b="0" i="0"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Hui-Yu Xing (</a:t>
            </a:r>
            <a:r>
              <a:rPr lang="ja-JP" altLang="en-US" sz="1100" b="0" i="0" dirty="0">
                <a:solidFill>
                  <a:srgbClr val="212121"/>
                </a:solidFill>
                <a:effectLst/>
                <a:latin typeface="Open Sans" panose="020B0606030504020204" pitchFamily="34" charset="0"/>
              </a:rPr>
              <a:t>邢惠瑜</a:t>
            </a:r>
            <a:r>
              <a:rPr lang="en-US" altLang="ja-JP" sz="1100" b="0" i="0" dirty="0">
                <a:solidFill>
                  <a:srgbClr val="212121"/>
                </a:solidFill>
                <a:effectLst/>
                <a:latin typeface="Open Sans" panose="020B0606030504020204" pitchFamily="34" charset="0"/>
              </a:rPr>
              <a:t>) </a:t>
            </a:r>
            <a:r>
              <a:rPr lang="en-US" altLang="ja-JP" sz="1100" b="0" i="1" dirty="0">
                <a:solidFill>
                  <a:srgbClr val="212121"/>
                </a:solidFill>
                <a:effectLst/>
                <a:latin typeface="Open Sans" panose="020B0606030504020204" pitchFamily="34" charset="0"/>
              </a:rPr>
              <a:t>et al</a:t>
            </a:r>
            <a:r>
              <a:rPr lang="en-US" altLang="ja-JP" sz="1100" b="0" i="0" dirty="0">
                <a:solidFill>
                  <a:srgbClr val="212121"/>
                </a:solidFill>
                <a:effectLst/>
                <a:latin typeface="Open Sans" panose="020B0606030504020204" pitchFamily="34" charset="0"/>
              </a:rPr>
              <a:t>.</a:t>
            </a:r>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5"/>
              </a:rPr>
              <a:t>e-print: 2304.12469 [hep-</a:t>
            </a:r>
            <a:r>
              <a:rPr lang="en-AU" sz="1100" b="0" i="0" u="sng" strike="noStrike" dirty="0" err="1">
                <a:effectLst/>
                <a:latin typeface="Open Sans" panose="020B0606030504020204" pitchFamily="34" charset="0"/>
                <a:hlinkClick r:id="rId5"/>
              </a:rPr>
              <a:t>ph</a:t>
            </a:r>
            <a:r>
              <a:rPr lang="en-AU" sz="1100" b="0" i="0" u="sng" strike="noStrike" dirty="0">
                <a:effectLst/>
                <a:latin typeface="Open Sans" panose="020B0606030504020204" pitchFamily="34" charset="0"/>
                <a:hlinkClick r:id="rId5"/>
              </a:rPr>
              <a:t>]</a:t>
            </a:r>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6"/>
              </a:rPr>
              <a:t>Phys. Lett. B </a:t>
            </a:r>
            <a:r>
              <a:rPr lang="en-AU" sz="1100" b="1" i="0" u="sng" strike="noStrike" dirty="0">
                <a:effectLst/>
                <a:latin typeface="Open Sans" panose="020B0606030504020204" pitchFamily="34" charset="0"/>
                <a:hlinkClick r:id="rId6"/>
              </a:rPr>
              <a:t>844</a:t>
            </a:r>
            <a:r>
              <a:rPr lang="en-AU" sz="1100" b="0" i="0" u="sng" strike="noStrike" dirty="0">
                <a:effectLst/>
                <a:latin typeface="Open Sans" panose="020B0606030504020204" pitchFamily="34" charset="0"/>
                <a:hlinkClick r:id="rId6"/>
              </a:rPr>
              <a:t> (2023) 138074/1-7</a:t>
            </a:r>
            <a:endParaRPr lang="en-AU" sz="1100" dirty="0"/>
          </a:p>
        </p:txBody>
      </p:sp>
    </p:spTree>
    <p:extLst>
      <p:ext uri="{BB962C8B-B14F-4D97-AF65-F5344CB8AC3E}">
        <p14:creationId xmlns:p14="http://schemas.microsoft.com/office/powerpoint/2010/main" val="41830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4DB66D-12E2-B8F8-B960-411A9BB623A4}"/>
                  </a:ext>
                </a:extLst>
              </p:cNvPr>
              <p:cNvSpPr>
                <a:spLocks noGrp="1"/>
              </p:cNvSpPr>
              <p:nvPr>
                <p:ph idx="1"/>
              </p:nvPr>
            </p:nvSpPr>
            <p:spPr>
              <a:xfrm>
                <a:off x="609600" y="1066801"/>
                <a:ext cx="5181600" cy="5059364"/>
              </a:xfrm>
            </p:spPr>
            <p:txBody>
              <a:bodyPr/>
              <a:lstStyle/>
              <a:p>
                <a:r>
                  <a:rPr lang="en-AU" dirty="0"/>
                  <a:t>Continuum predictions for helicity-dependent quark DFs deliver quantitative agreement with all available world data</a:t>
                </a:r>
              </a:p>
              <a:p>
                <a:r>
                  <a:rPr lang="en-AU" dirty="0"/>
                  <a:t>COMPASS </a:t>
                </a:r>
                <a14:m>
                  <m:oMath xmlns:m="http://schemas.openxmlformats.org/officeDocument/2006/math">
                    <m:r>
                      <m:rPr>
                        <m:sty m:val="p"/>
                      </m:rPr>
                      <a:rPr lang="en-AU" b="0" i="0" smtClean="0">
                        <a:latin typeface="Cambria Math" panose="02040503050406030204" pitchFamily="18" charset="0"/>
                      </a:rPr>
                      <m:t>Δ</m:t>
                    </m:r>
                    <m:r>
                      <a:rPr lang="en-AU" b="0" i="1" smtClean="0">
                        <a:latin typeface="Cambria Math" panose="02040503050406030204" pitchFamily="18" charset="0"/>
                      </a:rPr>
                      <m:t>𝑢</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oMath>
                </a14:m>
                <a:r>
                  <a:rPr lang="en-AU" dirty="0"/>
                  <a:t> lead to underestimate of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𝑔</m:t>
                        </m:r>
                      </m:e>
                      <m:sub>
                        <m:r>
                          <a:rPr lang="en-AU" b="0" i="1" smtClean="0">
                            <a:latin typeface="Cambria Math" panose="02040503050406030204" pitchFamily="18" charset="0"/>
                          </a:rPr>
                          <m:t>𝐴</m:t>
                        </m:r>
                      </m:sub>
                    </m:sSub>
                  </m:oMath>
                </a14:m>
                <a:r>
                  <a:rPr lang="en-AU" dirty="0"/>
                  <a:t> by 25%</a:t>
                </a:r>
              </a:p>
              <a:p>
                <a:pPr lvl="1"/>
                <a:r>
                  <a:rPr lang="en-AU" sz="2200" dirty="0"/>
                  <a:t>Explains why COMPASS data lie below prediction</a:t>
                </a:r>
              </a:p>
              <a:p>
                <a:r>
                  <a:rPr lang="en-AU" sz="2400" dirty="0"/>
                  <a:t>Predictions for sea are consistent with available data</a:t>
                </a:r>
              </a:p>
            </p:txBody>
          </p:sp>
        </mc:Choice>
        <mc:Fallback xmlns="">
          <p:sp>
            <p:nvSpPr>
              <p:cNvPr id="3" name="Content Placeholder 2">
                <a:extLst>
                  <a:ext uri="{FF2B5EF4-FFF2-40B4-BE49-F238E27FC236}">
                    <a16:creationId xmlns:a16="http://schemas.microsoft.com/office/drawing/2014/main" id="{224DB66D-12E2-B8F8-B960-411A9BB623A4}"/>
                  </a:ext>
                </a:extLst>
              </p:cNvPr>
              <p:cNvSpPr>
                <a:spLocks noGrp="1" noRot="1" noChangeAspect="1" noMove="1" noResize="1" noEditPoints="1" noAdjustHandles="1" noChangeArrowheads="1" noChangeShapeType="1" noTextEdit="1"/>
              </p:cNvSpPr>
              <p:nvPr>
                <p:ph idx="1"/>
              </p:nvPr>
            </p:nvSpPr>
            <p:spPr>
              <a:xfrm>
                <a:off x="609600" y="1066801"/>
                <a:ext cx="5181600" cy="5059364"/>
              </a:xfrm>
              <a:blipFill>
                <a:blip r:embed="rId2"/>
                <a:stretch>
                  <a:fillRect l="-1529" t="-843" r="-247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DEF98CF-2982-1B11-5968-836E0566679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EC96D9A7-9C8A-153A-38BB-32E3BCD28EF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F9D1A43-72F9-B820-8E72-0E873A986C03}"/>
              </a:ext>
            </a:extLst>
          </p:cNvPr>
          <p:cNvSpPr>
            <a:spLocks noGrp="1"/>
          </p:cNvSpPr>
          <p:nvPr>
            <p:ph type="sldNum" sz="quarter" idx="12"/>
          </p:nvPr>
        </p:nvSpPr>
        <p:spPr/>
        <p:txBody>
          <a:bodyPr/>
          <a:lstStyle/>
          <a:p>
            <a:fld id="{87034D8C-3CB4-402A-BC46-2AB14C0FE90A}" type="slidenum">
              <a:rPr lang="en-US" smtClean="0"/>
              <a:pPr/>
              <a:t>101</a:t>
            </a:fld>
            <a:endParaRPr lang="en-US"/>
          </a:p>
        </p:txBody>
      </p:sp>
      <p:pic>
        <p:nvPicPr>
          <p:cNvPr id="10" name="Picture 9" descr="Chart, histogram&#10;&#10;Description automatically generated">
            <a:extLst>
              <a:ext uri="{FF2B5EF4-FFF2-40B4-BE49-F238E27FC236}">
                <a16:creationId xmlns:a16="http://schemas.microsoft.com/office/drawing/2014/main" id="{2641BC06-841D-103B-4B30-3B51163C8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460" y="898844"/>
            <a:ext cx="6606540" cy="5234940"/>
          </a:xfrm>
          <a:prstGeom prst="rect">
            <a:avLst/>
          </a:prstGeom>
        </p:spPr>
      </p:pic>
      <p:pic>
        <p:nvPicPr>
          <p:cNvPr id="8" name="Picture 7">
            <a:extLst>
              <a:ext uri="{FF2B5EF4-FFF2-40B4-BE49-F238E27FC236}">
                <a16:creationId xmlns:a16="http://schemas.microsoft.com/office/drawing/2014/main" id="{64DBFC66-C5A6-FC3A-4D63-F4BD28C0C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974" y="685800"/>
            <a:ext cx="5943600" cy="4170426"/>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9EFBAA-F812-A402-FF60-E9B6DBA14314}"/>
                  </a:ext>
                </a:extLst>
              </p:cNvPr>
              <p:cNvSpPr>
                <a:spLocks noGrp="1"/>
              </p:cNvSpPr>
              <p:nvPr>
                <p:ph type="title"/>
              </p:nvPr>
            </p:nvSpPr>
            <p:spPr>
              <a:xfrm>
                <a:off x="609600" y="232393"/>
                <a:ext cx="10972800" cy="1143000"/>
              </a:xfrm>
            </p:spPr>
            <p:txBody>
              <a:bodyPr/>
              <a:lstStyle/>
              <a:p>
                <a:r>
                  <a:rPr lang="en-US" sz="3200" b="0" dirty="0" err="1">
                    <a:ln w="0"/>
                    <a:solidFill>
                      <a:schemeClr val="accent1"/>
                    </a:solidFill>
                    <a:effectLst>
                      <a:outerShdw blurRad="38100" dist="25400" dir="5400000" algn="ctr" rotWithShape="0">
                        <a:srgbClr val="6E747A">
                          <a:alpha val="43000"/>
                        </a:srgbClr>
                      </a:outerShdw>
                    </a:effectLst>
                  </a:rPr>
                  <a:t>Polarised</a:t>
                </a:r>
                <a:r>
                  <a:rPr lang="en-US" sz="3200" b="0" dirty="0">
                    <a:ln w="0"/>
                    <a:solidFill>
                      <a:schemeClr val="accent1"/>
                    </a:solidFill>
                    <a:effectLst>
                      <a:outerShdw blurRad="38100" dist="25400" dir="5400000" algn="ctr" rotWithShape="0">
                        <a:srgbClr val="6E747A">
                          <a:alpha val="43000"/>
                        </a:srgbClr>
                      </a:outerShdw>
                    </a:effectLst>
                  </a:rPr>
                  <a:t> quark distribution functions at </a:t>
                </a:r>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𝜁</m:t>
                    </m:r>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ad>
                      <m:radPr>
                        <m:degHide m:val="on"/>
                        <m:ctrlP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radPr>
                      <m:deg/>
                      <m:e>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3</m:t>
                        </m:r>
                      </m:e>
                    </m:rad>
                  </m:oMath>
                </a14:m>
                <a:r>
                  <a:rPr lang="en-US" sz="3200" b="0" dirty="0">
                    <a:ln w="0"/>
                    <a:solidFill>
                      <a:schemeClr val="accent1"/>
                    </a:solidFill>
                    <a:effectLst>
                      <a:outerShdw blurRad="38100" dist="25400" dir="5400000" algn="ctr" rotWithShape="0">
                        <a:srgbClr val="6E747A">
                          <a:alpha val="43000"/>
                        </a:srgbClr>
                      </a:outerShdw>
                    </a:effectLst>
                  </a:rPr>
                  <a:t>GeV</a:t>
                </a:r>
                <a:endParaRPr lang="en-AU" sz="2800" dirty="0"/>
              </a:p>
            </p:txBody>
          </p:sp>
        </mc:Choice>
        <mc:Fallback xmlns="">
          <p:sp>
            <p:nvSpPr>
              <p:cNvPr id="2" name="Title 1">
                <a:extLst>
                  <a:ext uri="{FF2B5EF4-FFF2-40B4-BE49-F238E27FC236}">
                    <a16:creationId xmlns:a16="http://schemas.microsoft.com/office/drawing/2014/main" id="{F69EFBAA-F812-A402-FF60-E9B6DBA14314}"/>
                  </a:ext>
                </a:extLst>
              </p:cNvPr>
              <p:cNvSpPr>
                <a:spLocks noGrp="1" noRot="1" noChangeAspect="1" noMove="1" noResize="1" noEditPoints="1" noAdjustHandles="1" noChangeArrowheads="1" noChangeShapeType="1" noTextEdit="1"/>
              </p:cNvSpPr>
              <p:nvPr>
                <p:ph type="title"/>
              </p:nvPr>
            </p:nvSpPr>
            <p:spPr>
              <a:xfrm>
                <a:off x="609600" y="232393"/>
                <a:ext cx="10972800" cy="1143000"/>
              </a:xfrm>
              <a:blipFill>
                <a:blip r:embed="rId5"/>
                <a:stretch>
                  <a:fillRect l="-1611" t="-3723"/>
                </a:stretch>
              </a:blipFill>
            </p:spPr>
            <p:txBody>
              <a:bodyPr/>
              <a:lstStyle/>
              <a:p>
                <a:r>
                  <a:rPr lang="en-AU">
                    <a:noFill/>
                  </a:rPr>
                  <a:t> </a:t>
                </a:r>
              </a:p>
            </p:txBody>
          </p:sp>
        </mc:Fallback>
      </mc:AlternateContent>
      <p:sp>
        <p:nvSpPr>
          <p:cNvPr id="7" name="TextBox 6">
            <a:extLst>
              <a:ext uri="{FF2B5EF4-FFF2-40B4-BE49-F238E27FC236}">
                <a16:creationId xmlns:a16="http://schemas.microsoft.com/office/drawing/2014/main" id="{F87074F0-6497-B195-B59A-D0BC1E42F214}"/>
              </a:ext>
            </a:extLst>
          </p:cNvPr>
          <p:cNvSpPr txBox="1"/>
          <p:nvPr/>
        </p:nvSpPr>
        <p:spPr>
          <a:xfrm>
            <a:off x="0" y="5724436"/>
            <a:ext cx="5292969" cy="600164"/>
          </a:xfrm>
          <a:prstGeom prst="rect">
            <a:avLst/>
          </a:prstGeom>
          <a:noFill/>
        </p:spPr>
        <p:txBody>
          <a:bodyPr wrap="square" rtlCol="0">
            <a:spAutoFit/>
          </a:bodyPr>
          <a:lstStyle/>
          <a:p>
            <a:r>
              <a:rPr lang="en-AU" sz="1100" b="0" i="1" dirty="0">
                <a:solidFill>
                  <a:srgbClr val="212121"/>
                </a:solidFill>
                <a:effectLst/>
                <a:latin typeface="Open Sans" panose="020B0606030504020204" pitchFamily="34" charset="0"/>
              </a:rPr>
              <a:t>Polarised parton distribution functions and proton spin, </a:t>
            </a:r>
            <a:r>
              <a:rPr lang="en-AU" sz="1100" b="0" i="0" dirty="0">
                <a:solidFill>
                  <a:srgbClr val="212121"/>
                </a:solidFill>
                <a:effectLst/>
                <a:latin typeface="Open Sans" panose="020B0606030504020204" pitchFamily="34" charset="0"/>
              </a:rPr>
              <a:t>Peng Cheng (</a:t>
            </a:r>
            <a:r>
              <a:rPr lang="ja-JP" altLang="en-US" sz="1100" b="0" i="0" dirty="0">
                <a:solidFill>
                  <a:srgbClr val="212121"/>
                </a:solidFill>
                <a:effectLst/>
                <a:latin typeface="Open Sans" panose="020B0606030504020204" pitchFamily="34" charset="0"/>
              </a:rPr>
              <a:t>程鹏</a:t>
            </a:r>
            <a:r>
              <a:rPr lang="en-US" altLang="ja-JP" sz="1100" b="0" i="0"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Yang Yu (</a:t>
            </a:r>
            <a:r>
              <a:rPr lang="ja-JP" altLang="en-US" sz="1100" b="0" i="0" dirty="0">
                <a:solidFill>
                  <a:srgbClr val="212121"/>
                </a:solidFill>
                <a:effectLst/>
                <a:latin typeface="Open Sans" panose="020B0606030504020204" pitchFamily="34" charset="0"/>
              </a:rPr>
              <a:t>俞杨</a:t>
            </a:r>
            <a:r>
              <a:rPr lang="en-US" altLang="ja-JP" sz="1100" b="0" i="0"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Hui-Yu Xing (</a:t>
            </a:r>
            <a:r>
              <a:rPr lang="ja-JP" altLang="en-US" sz="1100" b="0" i="0" dirty="0">
                <a:solidFill>
                  <a:srgbClr val="212121"/>
                </a:solidFill>
                <a:effectLst/>
                <a:latin typeface="Open Sans" panose="020B0606030504020204" pitchFamily="34" charset="0"/>
              </a:rPr>
              <a:t>邢惠瑜</a:t>
            </a:r>
            <a:r>
              <a:rPr lang="en-US" altLang="ja-JP" sz="1100" b="0" i="0" dirty="0">
                <a:solidFill>
                  <a:srgbClr val="212121"/>
                </a:solidFill>
                <a:effectLst/>
                <a:latin typeface="Open Sans" panose="020B0606030504020204" pitchFamily="34" charset="0"/>
              </a:rPr>
              <a:t>) </a:t>
            </a:r>
            <a:r>
              <a:rPr lang="en-US" altLang="ja-JP" sz="1100" b="0" i="1" dirty="0">
                <a:solidFill>
                  <a:srgbClr val="212121"/>
                </a:solidFill>
                <a:effectLst/>
                <a:latin typeface="Open Sans" panose="020B0606030504020204" pitchFamily="34" charset="0"/>
              </a:rPr>
              <a:t>et al</a:t>
            </a:r>
            <a:r>
              <a:rPr lang="en-US" altLang="ja-JP" sz="1100" b="0" i="0" dirty="0">
                <a:solidFill>
                  <a:srgbClr val="212121"/>
                </a:solidFill>
                <a:effectLst/>
                <a:latin typeface="Open Sans" panose="020B0606030504020204" pitchFamily="34" charset="0"/>
              </a:rPr>
              <a:t>.</a:t>
            </a:r>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6"/>
              </a:rPr>
              <a:t>e-print: 2304.12469 [hep-</a:t>
            </a:r>
            <a:r>
              <a:rPr lang="en-AU" sz="1100" b="0" i="0" u="sng" strike="noStrike" dirty="0" err="1">
                <a:effectLst/>
                <a:latin typeface="Open Sans" panose="020B0606030504020204" pitchFamily="34" charset="0"/>
                <a:hlinkClick r:id="rId6"/>
              </a:rPr>
              <a:t>ph</a:t>
            </a:r>
            <a:r>
              <a:rPr lang="en-AU" sz="1100" b="0" i="0" u="sng" strike="noStrike" dirty="0">
                <a:effectLst/>
                <a:latin typeface="Open Sans" panose="020B0606030504020204" pitchFamily="34" charset="0"/>
                <a:hlinkClick r:id="rId6"/>
              </a:rPr>
              <a:t>]</a:t>
            </a:r>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7"/>
              </a:rPr>
              <a:t>Phys. Lett. B </a:t>
            </a:r>
            <a:r>
              <a:rPr lang="en-AU" sz="1100" b="1" i="0" u="sng" strike="noStrike" dirty="0">
                <a:effectLst/>
                <a:latin typeface="Open Sans" panose="020B0606030504020204" pitchFamily="34" charset="0"/>
                <a:hlinkClick r:id="rId7"/>
              </a:rPr>
              <a:t>844</a:t>
            </a:r>
            <a:r>
              <a:rPr lang="en-AU" sz="1100" b="0" i="0" u="sng" strike="noStrike" dirty="0">
                <a:effectLst/>
                <a:latin typeface="Open Sans" panose="020B0606030504020204" pitchFamily="34" charset="0"/>
                <a:hlinkClick r:id="rId7"/>
              </a:rPr>
              <a:t> (2023) 138074/1-7</a:t>
            </a:r>
            <a:endParaRPr lang="en-AU" sz="1100" dirty="0"/>
          </a:p>
        </p:txBody>
      </p:sp>
    </p:spTree>
    <p:extLst>
      <p:ext uri="{BB962C8B-B14F-4D97-AF65-F5344CB8AC3E}">
        <p14:creationId xmlns:p14="http://schemas.microsoft.com/office/powerpoint/2010/main" val="2827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4A8816C-299B-AD1E-E32B-A09C3CA5B095}"/>
                  </a:ext>
                </a:extLst>
              </p:cNvPr>
              <p:cNvSpPr>
                <a:spLocks noGrp="1"/>
              </p:cNvSpPr>
              <p:nvPr>
                <p:ph type="title"/>
              </p:nvPr>
            </p:nvSpPr>
            <p:spPr/>
            <p:txBody>
              <a:bodyPr/>
              <a:lstStyle/>
              <a:p>
                <a:r>
                  <a:rPr lang="en-US" sz="3200" b="0" dirty="0" err="1">
                    <a:ln w="0"/>
                    <a:solidFill>
                      <a:schemeClr val="accent1"/>
                    </a:solidFill>
                    <a:effectLst>
                      <a:outerShdw blurRad="38100" dist="25400" dir="5400000" algn="ctr" rotWithShape="0">
                        <a:srgbClr val="6E747A">
                          <a:alpha val="43000"/>
                        </a:srgbClr>
                      </a:outerShdw>
                    </a:effectLst>
                  </a:rPr>
                  <a:t>Polarised</a:t>
                </a:r>
                <a:r>
                  <a:rPr lang="en-US" sz="3200" b="0" dirty="0">
                    <a:ln w="0"/>
                    <a:solidFill>
                      <a:schemeClr val="accent1"/>
                    </a:solidFill>
                    <a:effectLst>
                      <a:outerShdw blurRad="38100" dist="25400" dir="5400000" algn="ctr" rotWithShape="0">
                        <a:srgbClr val="6E747A">
                          <a:alpha val="43000"/>
                        </a:srgbClr>
                      </a:outerShdw>
                    </a:effectLst>
                  </a:rPr>
                  <a:t> glue distribution functions at </a:t>
                </a:r>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𝜁</m:t>
                    </m:r>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ad>
                      <m:radPr>
                        <m:degHide m:val="on"/>
                        <m:ctrlP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radPr>
                      <m:deg/>
                      <m:e>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3</m:t>
                        </m:r>
                      </m:e>
                    </m:rad>
                  </m:oMath>
                </a14:m>
                <a:r>
                  <a:rPr lang="en-US" sz="3200" b="0" dirty="0">
                    <a:ln w="0"/>
                    <a:solidFill>
                      <a:schemeClr val="accent1"/>
                    </a:solidFill>
                    <a:effectLst>
                      <a:outerShdw blurRad="38100" dist="25400" dir="5400000" algn="ctr" rotWithShape="0">
                        <a:srgbClr val="6E747A">
                          <a:alpha val="43000"/>
                        </a:srgbClr>
                      </a:outerShdw>
                    </a:effectLst>
                  </a:rPr>
                  <a:t>GeV</a:t>
                </a:r>
                <a:endParaRPr lang="en-AU" sz="2800" dirty="0"/>
              </a:p>
            </p:txBody>
          </p:sp>
        </mc:Choice>
        <mc:Fallback xmlns="">
          <p:sp>
            <p:nvSpPr>
              <p:cNvPr id="2" name="Title 1">
                <a:extLst>
                  <a:ext uri="{FF2B5EF4-FFF2-40B4-BE49-F238E27FC236}">
                    <a16:creationId xmlns:a16="http://schemas.microsoft.com/office/drawing/2014/main" id="{C4A8816C-299B-AD1E-E32B-A09C3CA5B095}"/>
                  </a:ext>
                </a:extLst>
              </p:cNvPr>
              <p:cNvSpPr>
                <a:spLocks noGrp="1" noRot="1" noChangeAspect="1" noMove="1" noResize="1" noEditPoints="1" noAdjustHandles="1" noChangeArrowheads="1" noChangeShapeType="1" noTextEdit="1"/>
              </p:cNvSpPr>
              <p:nvPr>
                <p:ph type="title"/>
              </p:nvPr>
            </p:nvSpPr>
            <p:spPr>
              <a:blipFill>
                <a:blip r:embed="rId2"/>
                <a:stretch>
                  <a:fillRect l="-1611" t="-427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A16432-CEE1-0FF7-C5FB-B735A7249EE5}"/>
                  </a:ext>
                </a:extLst>
              </p:cNvPr>
              <p:cNvSpPr>
                <a:spLocks noGrp="1"/>
              </p:cNvSpPr>
              <p:nvPr>
                <p:ph idx="1"/>
              </p:nvPr>
            </p:nvSpPr>
            <p:spPr>
              <a:xfrm>
                <a:off x="609600" y="1600201"/>
                <a:ext cx="5943600" cy="4525963"/>
              </a:xfrm>
            </p:spPr>
            <p:txBody>
              <a:bodyPr/>
              <a:lstStyle/>
              <a:p>
                <a:r>
                  <a:rPr lang="en-AU" dirty="0"/>
                  <a:t>Parameter-free CSM prediction </a:t>
                </a:r>
              </a:p>
              <a:p>
                <a:pPr marL="0" indent="0">
                  <a:buNone/>
                </a:pPr>
                <a:r>
                  <a:rPr lang="en-AU" dirty="0"/>
                  <a:t>      compared with COMPASS data</a:t>
                </a:r>
              </a:p>
              <a:p>
                <a:pPr marL="800100" lvl="2" indent="0">
                  <a:buNone/>
                </a:pPr>
                <a:r>
                  <a:rPr lang="en-US" sz="2000" dirty="0"/>
                  <a:t>C. Adolph, </a:t>
                </a:r>
                <a:r>
                  <a:rPr lang="en-US" sz="2000" i="1" dirty="0"/>
                  <a:t>et al</a:t>
                </a:r>
                <a:r>
                  <a:rPr lang="en-US" sz="2000" dirty="0"/>
                  <a:t>., </a:t>
                </a:r>
                <a:r>
                  <a:rPr lang="en-US" sz="2000" i="1" dirty="0"/>
                  <a:t>Leading-order determination of the gluon polarization from semi-inclusive deep  inelastic scattering data</a:t>
                </a:r>
                <a:r>
                  <a:rPr lang="en-US" sz="2000" dirty="0"/>
                  <a:t>, Eur. Phys. J. C 77 (4) (2017) 209</a:t>
                </a:r>
              </a:p>
              <a:p>
                <a:pPr marL="400050" lvl="1" indent="0">
                  <a:buNone/>
                </a:pPr>
                <a:r>
                  <a:rPr lang="en-US" dirty="0"/>
                  <a:t>e.g. average value over data window</a:t>
                </a:r>
              </a:p>
              <a:p>
                <a:pPr marL="400050" lvl="1" indent="0">
                  <a:buNone/>
                </a:pPr>
                <a14:m>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167</m:t>
                    </m:r>
                    <m:sSub>
                      <m:sSubPr>
                        <m:ctrlPr>
                          <a:rPr lang="en-AU" b="0" i="1" dirty="0" smtClean="0">
                            <a:latin typeface="Cambria Math" panose="02040503050406030204" pitchFamily="18" charset="0"/>
                          </a:rPr>
                        </m:ctrlPr>
                      </m:sSubPr>
                      <m:e>
                        <m:d>
                          <m:dPr>
                            <m:ctrlPr>
                              <a:rPr lang="en-US" i="1" dirty="0" smtClean="0">
                                <a:latin typeface="Cambria Math" panose="02040503050406030204" pitchFamily="18" charset="0"/>
                              </a:rPr>
                            </m:ctrlPr>
                          </m:dPr>
                          <m:e>
                            <m:r>
                              <a:rPr lang="en-US" i="1" dirty="0" smtClean="0">
                                <a:latin typeface="Cambria Math" panose="02040503050406030204" pitchFamily="18" charset="0"/>
                              </a:rPr>
                              <m:t>3</m:t>
                            </m:r>
                          </m:e>
                        </m:d>
                      </m:e>
                      <m:sub>
                        <m:r>
                          <m:rPr>
                            <m:sty m:val="p"/>
                          </m:rPr>
                          <a:rPr lang="en-AU" b="0" i="0" dirty="0" smtClean="0">
                            <a:latin typeface="Cambria Math" panose="02040503050406030204" pitchFamily="18" charset="0"/>
                          </a:rPr>
                          <m:t>CSM</m:t>
                        </m:r>
                      </m:sub>
                    </m:sSub>
                  </m:oMath>
                </a14:m>
                <a:r>
                  <a:rPr lang="en-US" dirty="0"/>
                  <a:t> </a:t>
                </a:r>
                <a:r>
                  <a:rPr lang="en-US" i="1" dirty="0"/>
                  <a:t>cf</a:t>
                </a:r>
                <a:r>
                  <a:rPr lang="en-US" dirty="0"/>
                  <a:t>.  </a:t>
                </a:r>
                <a14:m>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113</m:t>
                    </m:r>
                    <m:r>
                      <a:rPr lang="en-AU" b="0" i="1" dirty="0" smtClean="0">
                        <a:latin typeface="Cambria Math" panose="02040503050406030204" pitchFamily="18" charset="0"/>
                      </a:rPr>
                      <m:t>±</m:t>
                    </m:r>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038</m:t>
                    </m:r>
                    <m:r>
                      <a:rPr lang="en-AU" b="0" i="1" dirty="0" smtClean="0">
                        <a:latin typeface="Cambria Math" panose="02040503050406030204" pitchFamily="18" charset="0"/>
                      </a:rPr>
                      <m:t>±</m:t>
                    </m:r>
                    <m:sSub>
                      <m:sSubPr>
                        <m:ctrlPr>
                          <a:rPr lang="en-AU" b="0" i="1" dirty="0" smtClean="0">
                            <a:latin typeface="Cambria Math" panose="02040503050406030204" pitchFamily="18" charset="0"/>
                          </a:rPr>
                        </m:ctrlPr>
                      </m:sSubPr>
                      <m:e>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036</m:t>
                        </m:r>
                      </m:e>
                      <m:sub>
                        <m:r>
                          <m:rPr>
                            <m:sty m:val="p"/>
                          </m:rPr>
                          <a:rPr lang="en-AU" b="0" i="0" dirty="0" smtClean="0">
                            <a:latin typeface="Cambria Math" panose="02040503050406030204" pitchFamily="18" charset="0"/>
                          </a:rPr>
                          <m:t>COMPASS</m:t>
                        </m:r>
                      </m:sub>
                    </m:sSub>
                  </m:oMath>
                </a14:m>
                <a:endParaRPr lang="en-AU" dirty="0"/>
              </a:p>
              <a:p>
                <a:pPr>
                  <a:spcBef>
                    <a:spcPts val="1200"/>
                  </a:spcBef>
                </a:pPr>
                <a:r>
                  <a:rPr lang="en-AU" dirty="0"/>
                  <a:t>Comparison with phenomenological global fits</a:t>
                </a:r>
              </a:p>
              <a:p>
                <a:pPr marL="0" indent="0">
                  <a:buNone/>
                </a:pPr>
                <a14:m>
                  <m:oMathPara xmlns:m="http://schemas.openxmlformats.org/officeDocument/2006/math">
                    <m:oMathParaPr>
                      <m:jc m:val="centerGroup"/>
                    </m:oMathParaPr>
                    <m:oMath xmlns:m="http://schemas.openxmlformats.org/officeDocument/2006/math">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05</m:t>
                          </m:r>
                        </m:sub>
                        <m:sup>
                          <m:r>
                            <a:rPr lang="en-AU" b="0" i="1" smtClean="0">
                              <a:latin typeface="Cambria Math" panose="02040503050406030204" pitchFamily="18" charset="0"/>
                            </a:rPr>
                            <m:t>1</m:t>
                          </m:r>
                        </m:sup>
                        <m:e>
                          <m:r>
                            <a:rPr lang="en-AU" b="0" i="1" smtClean="0">
                              <a:latin typeface="Cambria Math" panose="02040503050406030204" pitchFamily="18" charset="0"/>
                            </a:rPr>
                            <m:t>𝑑𝑥</m:t>
                          </m:r>
                          <m:r>
                            <a:rPr lang="en-AU" b="0" i="1" smtClean="0">
                              <a:latin typeface="Cambria Math" panose="02040503050406030204" pitchFamily="18" charset="0"/>
                            </a:rPr>
                            <m:t> </m:t>
                          </m:r>
                          <m:r>
                            <m:rPr>
                              <m:sty m:val="p"/>
                            </m:rPr>
                            <a:rPr lang="en-AU" b="0" i="0" smtClean="0">
                              <a:latin typeface="Cambria Math" panose="02040503050406030204" pitchFamily="18" charset="0"/>
                            </a:rPr>
                            <m:t>Δ</m:t>
                          </m:r>
                          <m:r>
                            <a:rPr lang="en-AU" b="0" i="1" smtClean="0">
                              <a:latin typeface="Cambria Math" panose="02040503050406030204" pitchFamily="18" charset="0"/>
                            </a:rPr>
                            <m:t>𝐺</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r>
                            <a:rPr lang="en-AU" b="0" i="1" smtClean="0">
                              <a:latin typeface="Cambria Math" panose="02040503050406030204" pitchFamily="18" charset="0"/>
                            </a:rPr>
                            <m:t>10</m:t>
                          </m:r>
                          <m:r>
                            <m:rPr>
                              <m:sty m:val="p"/>
                            </m:rPr>
                            <a:rPr lang="en-AU" b="0" i="0" smtClean="0">
                              <a:latin typeface="Cambria Math" panose="02040503050406030204" pitchFamily="18" charset="0"/>
                            </a:rPr>
                            <m:t>GeV</m:t>
                          </m:r>
                          <m:r>
                            <a:rPr lang="en-AU" b="0" i="1" smtClean="0">
                              <a:latin typeface="Cambria Math" panose="02040503050406030204" pitchFamily="18" charset="0"/>
                            </a:rPr>
                            <m:t>)</m:t>
                          </m:r>
                        </m:e>
                      </m:nary>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199</m:t>
                      </m:r>
                      <m:sSub>
                        <m:sSubPr>
                          <m:ctrlPr>
                            <a:rPr lang="en-AU" b="0" i="1" smtClean="0">
                              <a:latin typeface="Cambria Math" panose="02040503050406030204" pitchFamily="18" charset="0"/>
                            </a:rPr>
                          </m:ctrlPr>
                        </m:sSubPr>
                        <m:e>
                          <m:d>
                            <m:dPr>
                              <m:ctrlPr>
                                <a:rPr lang="en-AU" b="0" i="1" smtClean="0">
                                  <a:latin typeface="Cambria Math" panose="02040503050406030204" pitchFamily="18" charset="0"/>
                                </a:rPr>
                              </m:ctrlPr>
                            </m:dPr>
                            <m:e>
                              <m:r>
                                <a:rPr lang="en-AU" b="0" i="1" smtClean="0">
                                  <a:latin typeface="Cambria Math" panose="02040503050406030204" pitchFamily="18" charset="0"/>
                                </a:rPr>
                                <m:t>3</m:t>
                              </m:r>
                            </m:e>
                          </m:d>
                        </m:e>
                        <m:sub>
                          <m:r>
                            <m:rPr>
                              <m:sty m:val="p"/>
                            </m:rPr>
                            <a:rPr lang="en-AU" b="0" i="0" smtClean="0">
                              <a:latin typeface="Cambria Math" panose="02040503050406030204" pitchFamily="18" charset="0"/>
                            </a:rPr>
                            <m:t>CSM</m:t>
                          </m:r>
                        </m:sub>
                      </m:sSub>
                    </m:oMath>
                  </m:oMathPara>
                </a14:m>
                <a:endParaRPr lang="en-AU" dirty="0"/>
              </a:p>
              <a:p>
                <a:pPr marL="0" indent="0">
                  <a:buNone/>
                </a:pPr>
                <a:r>
                  <a:rPr lang="en-AU" dirty="0"/>
                  <a:t>                                       </a:t>
                </a:r>
                <a:r>
                  <a:rPr lang="en-AU" i="1" dirty="0"/>
                  <a:t>cf</a:t>
                </a:r>
                <a:r>
                  <a:rPr lang="en-AU" dirty="0"/>
                  <a:t>. DSSV14: </a:t>
                </a:r>
                <a14:m>
                  <m:oMath xmlns:m="http://schemas.openxmlformats.org/officeDocument/2006/math">
                    <m:r>
                      <a:rPr lang="en-AU" i="1" dirty="0" smtClean="0">
                        <a:latin typeface="Cambria Math" panose="02040503050406030204" pitchFamily="18" charset="0"/>
                      </a:rPr>
                      <m:t>0</m:t>
                    </m:r>
                    <m:r>
                      <a:rPr lang="en-AU" i="1" dirty="0" smtClean="0">
                        <a:latin typeface="Cambria Math" panose="02040503050406030204" pitchFamily="18" charset="0"/>
                      </a:rPr>
                      <m:t>.</m:t>
                    </m:r>
                    <m:r>
                      <a:rPr lang="en-AU" i="1" dirty="0" smtClean="0">
                        <a:latin typeface="Cambria Math" panose="02040503050406030204" pitchFamily="18" charset="0"/>
                      </a:rPr>
                      <m:t>19</m:t>
                    </m:r>
                    <m:r>
                      <a:rPr lang="en-AU" i="1" dirty="0" smtClean="0">
                        <a:latin typeface="Cambria Math" panose="02040503050406030204" pitchFamily="18" charset="0"/>
                      </a:rPr>
                      <m:t>(</m:t>
                    </m:r>
                    <m:r>
                      <a:rPr lang="en-AU" i="1" dirty="0" smtClean="0">
                        <a:latin typeface="Cambria Math" panose="02040503050406030204" pitchFamily="18" charset="0"/>
                      </a:rPr>
                      <m:t>6</m:t>
                    </m:r>
                    <m:r>
                      <a:rPr lang="en-AU" i="1" dirty="0" smtClean="0">
                        <a:latin typeface="Cambria Math" panose="02040503050406030204" pitchFamily="18" charset="0"/>
                      </a:rPr>
                      <m:t>)</m:t>
                    </m:r>
                  </m:oMath>
                </a14:m>
                <a:endParaRPr lang="en-AU" dirty="0"/>
              </a:p>
            </p:txBody>
          </p:sp>
        </mc:Choice>
        <mc:Fallback xmlns="">
          <p:sp>
            <p:nvSpPr>
              <p:cNvPr id="3" name="Content Placeholder 2">
                <a:extLst>
                  <a:ext uri="{FF2B5EF4-FFF2-40B4-BE49-F238E27FC236}">
                    <a16:creationId xmlns:a16="http://schemas.microsoft.com/office/drawing/2014/main" id="{B5A16432-CEE1-0FF7-C5FB-B735A7249EE5}"/>
                  </a:ext>
                </a:extLst>
              </p:cNvPr>
              <p:cNvSpPr>
                <a:spLocks noGrp="1" noRot="1" noChangeAspect="1" noMove="1" noResize="1" noEditPoints="1" noAdjustHandles="1" noChangeArrowheads="1" noChangeShapeType="1" noTextEdit="1"/>
              </p:cNvSpPr>
              <p:nvPr>
                <p:ph idx="1"/>
              </p:nvPr>
            </p:nvSpPr>
            <p:spPr>
              <a:xfrm>
                <a:off x="609600" y="1600201"/>
                <a:ext cx="5943600" cy="4525963"/>
              </a:xfrm>
              <a:blipFill>
                <a:blip r:embed="rId3"/>
                <a:stretch>
                  <a:fillRect l="-1128" t="-943" r="-1333" b="-188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7747B1D-8F81-6B61-5F40-2CA3C2E7534A}"/>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84C4465F-EEBF-B34C-E264-DB06825A7AD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1D84DA3-4FE8-B733-EB57-F2A9AA4833AC}"/>
              </a:ext>
            </a:extLst>
          </p:cNvPr>
          <p:cNvSpPr>
            <a:spLocks noGrp="1"/>
          </p:cNvSpPr>
          <p:nvPr>
            <p:ph type="sldNum" sz="quarter" idx="12"/>
          </p:nvPr>
        </p:nvSpPr>
        <p:spPr/>
        <p:txBody>
          <a:bodyPr/>
          <a:lstStyle/>
          <a:p>
            <a:fld id="{87034D8C-3CB4-402A-BC46-2AB14C0FE90A}" type="slidenum">
              <a:rPr lang="en-US" smtClean="0"/>
              <a:pPr/>
              <a:t>102</a:t>
            </a:fld>
            <a:endParaRPr lang="en-US"/>
          </a:p>
        </p:txBody>
      </p:sp>
      <p:pic>
        <p:nvPicPr>
          <p:cNvPr id="8" name="Picture 7" descr="Chart, line chart&#10;&#10;Description automatically generated">
            <a:extLst>
              <a:ext uri="{FF2B5EF4-FFF2-40B4-BE49-F238E27FC236}">
                <a16:creationId xmlns:a16="http://schemas.microsoft.com/office/drawing/2014/main" id="{E27F7AB8-06D6-AE11-8820-0511355EB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582" y="1752600"/>
            <a:ext cx="5715418" cy="383857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EB80DB-A197-D21C-8271-CB76DFA9EB2E}"/>
                  </a:ext>
                </a:extLst>
              </p:cNvPr>
              <p:cNvSpPr txBox="1"/>
              <p:nvPr/>
            </p:nvSpPr>
            <p:spPr>
              <a:xfrm>
                <a:off x="7848600" y="2286000"/>
                <a:ext cx="3200401" cy="1200329"/>
              </a:xfrm>
              <a:prstGeom prst="rect">
                <a:avLst/>
              </a:prstGeom>
              <a:noFill/>
            </p:spPr>
            <p:txBody>
              <a:bodyPr wrap="square" rtlCol="0">
                <a:spAutoFit/>
              </a:bodyPr>
              <a:lstStyle/>
              <a:p>
                <a:pPr marL="285750" indent="-285750">
                  <a:buFont typeface="Wingdings" panose="05000000000000000000" pitchFamily="2" charset="2"/>
                  <a:buChar char="ü"/>
                </a:pPr>
                <a14:m>
                  <m:oMath xmlns:m="http://schemas.openxmlformats.org/officeDocument/2006/math">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𝐺</m:t>
                    </m:r>
                    <m:r>
                      <a:rPr lang="en-AU" b="0" i="1" smtClean="0">
                        <a:solidFill>
                          <a:schemeClr val="accent1">
                            <a:lumMod val="50000"/>
                          </a:schemeClr>
                        </a:solidFill>
                        <a:latin typeface="Cambria Math" panose="02040503050406030204" pitchFamily="18" charset="0"/>
                      </a:rPr>
                      <m:t>/</m:t>
                    </m:r>
                    <m:r>
                      <a:rPr lang="en-AU" b="0" i="1" smtClean="0">
                        <a:solidFill>
                          <a:schemeClr val="accent1">
                            <a:lumMod val="50000"/>
                          </a:schemeClr>
                        </a:solidFill>
                        <a:latin typeface="Cambria Math" panose="02040503050406030204" pitchFamily="18" charset="0"/>
                      </a:rPr>
                      <m:t>𝐺</m:t>
                    </m:r>
                  </m:oMath>
                </a14:m>
                <a:r>
                  <a:rPr lang="en-AU" dirty="0">
                    <a:solidFill>
                      <a:schemeClr val="accent1">
                        <a:lumMod val="50000"/>
                      </a:schemeClr>
                    </a:solidFill>
                  </a:rPr>
                  <a:t> is positive definite</a:t>
                </a:r>
              </a:p>
              <a:p>
                <a:pPr marL="285750" indent="-285750">
                  <a:buFont typeface="Wingdings" panose="05000000000000000000" pitchFamily="2" charset="2"/>
                  <a:buChar char="ü"/>
                </a:pPr>
                <a:r>
                  <a:rPr lang="en-AU" dirty="0">
                    <a:solidFill>
                      <a:schemeClr val="accent1">
                        <a:lumMod val="50000"/>
                      </a:schemeClr>
                    </a:solidFill>
                  </a:rPr>
                  <a:t>Phenomenological fits should implement this constraint</a:t>
                </a:r>
              </a:p>
            </p:txBody>
          </p:sp>
        </mc:Choice>
        <mc:Fallback xmlns="">
          <p:sp>
            <p:nvSpPr>
              <p:cNvPr id="7" name="TextBox 6">
                <a:extLst>
                  <a:ext uri="{FF2B5EF4-FFF2-40B4-BE49-F238E27FC236}">
                    <a16:creationId xmlns:a16="http://schemas.microsoft.com/office/drawing/2014/main" id="{49EB80DB-A197-D21C-8271-CB76DFA9EB2E}"/>
                  </a:ext>
                </a:extLst>
              </p:cNvPr>
              <p:cNvSpPr txBox="1">
                <a:spLocks noRot="1" noChangeAspect="1" noMove="1" noResize="1" noEditPoints="1" noAdjustHandles="1" noChangeArrowheads="1" noChangeShapeType="1" noTextEdit="1"/>
              </p:cNvSpPr>
              <p:nvPr/>
            </p:nvSpPr>
            <p:spPr>
              <a:xfrm>
                <a:off x="7848600" y="2286000"/>
                <a:ext cx="3200401" cy="1200329"/>
              </a:xfrm>
              <a:prstGeom prst="rect">
                <a:avLst/>
              </a:prstGeom>
              <a:blipFill>
                <a:blip r:embed="rId5"/>
                <a:stretch>
                  <a:fillRect l="-1333" t="-2538" b="-7107"/>
                </a:stretch>
              </a:blipFill>
            </p:spPr>
            <p:txBody>
              <a:bodyPr/>
              <a:lstStyle/>
              <a:p>
                <a:r>
                  <a:rPr lang="en-AU">
                    <a:noFill/>
                  </a:rPr>
                  <a:t> </a:t>
                </a:r>
              </a:p>
            </p:txBody>
          </p:sp>
        </mc:Fallback>
      </mc:AlternateContent>
    </p:spTree>
    <p:extLst>
      <p:ext uri="{BB962C8B-B14F-4D97-AF65-F5344CB8AC3E}">
        <p14:creationId xmlns:p14="http://schemas.microsoft.com/office/powerpoint/2010/main" val="51666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1100"/>
                                        <p:tgtEl>
                                          <p:spTgt spid="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arn(inVertical)">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7BBF-A77A-8C28-4631-6D686A6A7326}"/>
              </a:ext>
            </a:extLst>
          </p:cNvPr>
          <p:cNvSpPr>
            <a:spLocks noGrp="1"/>
          </p:cNvSpPr>
          <p:nvPr>
            <p:ph type="title"/>
          </p:nvPr>
        </p:nvSpPr>
        <p:spPr>
          <a:xfrm>
            <a:off x="609600" y="228600"/>
            <a:ext cx="10972800" cy="1143000"/>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Proton Spin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9B602B-53AA-79E4-4B64-20395BD4DE9E}"/>
                  </a:ext>
                </a:extLst>
              </p:cNvPr>
              <p:cNvSpPr>
                <a:spLocks noGrp="1"/>
              </p:cNvSpPr>
              <p:nvPr>
                <p:ph idx="1"/>
              </p:nvPr>
            </p:nvSpPr>
            <p:spPr>
              <a:xfrm>
                <a:off x="609600" y="1010131"/>
                <a:ext cx="10972800" cy="5135565"/>
              </a:xfrm>
            </p:spPr>
            <p:txBody>
              <a:bodyPr/>
              <a:lstStyle/>
              <a:p>
                <a:r>
                  <a:rPr lang="en-US" dirty="0"/>
                  <a:t>Recall </a:t>
                </a:r>
                <a:r>
                  <a:rPr lang="en-US" dirty="0">
                    <a:hlinkClick r:id="rId2" action="ppaction://hlinksldjump"/>
                  </a:rPr>
                  <a:t>page 42</a:t>
                </a:r>
                <a:r>
                  <a:rPr lang="en-US" dirty="0"/>
                  <a:t>, which records </a:t>
                </a:r>
              </a:p>
              <a:p>
                <a:pPr marL="0" indent="0">
                  <a:buNone/>
                </a:pP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𝑎</m:t>
                        </m:r>
                      </m:e>
                      <m:sub>
                        <m:r>
                          <a:rPr lang="en-AU" b="0" i="1" smtClean="0">
                            <a:latin typeface="Cambria Math" panose="02040503050406030204" pitchFamily="18" charset="0"/>
                          </a:rPr>
                          <m:t>0</m:t>
                        </m:r>
                      </m:sub>
                    </m:sSub>
                    <m:r>
                      <a:rPr lang="en-AU" b="0" i="1" smtClean="0">
                        <a:latin typeface="Cambria Math" panose="02040503050406030204" pitchFamily="18" charset="0"/>
                      </a:rPr>
                      <m:t>≈65% </m:t>
                    </m:r>
                  </m:oMath>
                </a14:m>
                <a:r>
                  <a:rPr lang="en-US" dirty="0"/>
                  <a:t>of proton spin </a:t>
                </a:r>
              </a:p>
              <a:p>
                <a:pPr marL="0" indent="0">
                  <a:spcBef>
                    <a:spcPts val="0"/>
                  </a:spcBef>
                  <a:buNone/>
                </a:pPr>
                <a:r>
                  <a:rPr lang="en-US" dirty="0"/>
                  <a:t>            carried by valence quark </a:t>
                </a:r>
              </a:p>
              <a:p>
                <a:pPr marL="0" indent="0">
                  <a:spcBef>
                    <a:spcPts val="0"/>
                  </a:spcBef>
                  <a:buNone/>
                </a:pPr>
                <a:r>
                  <a:rPr lang="en-US" dirty="0"/>
                  <a:t>            quasiparticle degrees of freedom at the hadron scale. </a:t>
                </a:r>
              </a:p>
              <a:p>
                <a:r>
                  <a:rPr lang="en-US" dirty="0"/>
                  <a:t>Under </a:t>
                </a:r>
                <a:r>
                  <a:rPr lang="en-US" b="1" dirty="0"/>
                  <a:t>AO </a:t>
                </a:r>
                <a:r>
                  <a:rPr lang="en-US" dirty="0"/>
                  <a:t>evolution, this value is independent of scale.</a:t>
                </a:r>
              </a:p>
              <a:p>
                <a:r>
                  <a:rPr lang="en-US" dirty="0"/>
                  <a:t>However, measurements of the proton spin are sensitive to </a:t>
                </a:r>
              </a:p>
              <a:p>
                <a:pPr marL="0" indent="0">
                  <a:buNone/>
                </a:pPr>
                <a:r>
                  <a:rPr lang="en-US" dirty="0"/>
                  <a:t>      non-Abelian anomaly corrected combination </a:t>
                </a:r>
                <a14:m>
                  <m:oMath xmlns:m="http://schemas.openxmlformats.org/officeDocument/2006/math">
                    <m:d>
                      <m:dPr>
                        <m:ctrlPr>
                          <a:rPr lang="en-AU" b="0" i="1" smtClean="0">
                            <a:latin typeface="Cambria Math" panose="02040503050406030204" pitchFamily="18" charset="0"/>
                          </a:rPr>
                        </m:ctrlPr>
                      </m:dPr>
                      <m:e>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𝑓</m:t>
                            </m:r>
                          </m:sub>
                        </m:sSub>
                        <m:r>
                          <a:rPr lang="en-AU" b="0" i="1" smtClean="0">
                            <a:latin typeface="Cambria Math" panose="02040503050406030204" pitchFamily="18" charset="0"/>
                          </a:rPr>
                          <m:t>=4</m:t>
                        </m:r>
                      </m:e>
                    </m:d>
                  </m:oMath>
                </a14:m>
                <a:endParaRPr lang="en-AU" b="0" dirty="0"/>
              </a:p>
              <a:p>
                <a:endParaRPr lang="en-AU" dirty="0"/>
              </a:p>
              <a:p>
                <a:endParaRPr lang="en-AU" dirty="0"/>
              </a:p>
              <a:p>
                <a:r>
                  <a:rPr lang="en-AU" dirty="0"/>
                  <a:t>CSM prediction: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𝑎</m:t>
                        </m:r>
                      </m:e>
                      <m:sub>
                        <m:r>
                          <a:rPr lang="en-AU" b="0" i="1" smtClean="0">
                            <a:latin typeface="Cambria Math" panose="02040503050406030204" pitchFamily="18" charset="0"/>
                          </a:rPr>
                          <m:t>0</m:t>
                        </m:r>
                      </m:sub>
                      <m:sup>
                        <m:r>
                          <a:rPr lang="en-AU" b="0" i="1" smtClean="0">
                            <a:latin typeface="Cambria Math" panose="02040503050406030204" pitchFamily="18" charset="0"/>
                          </a:rPr>
                          <m:t>𝐸</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𝜁</m:t>
                        </m:r>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3</m:t>
                            </m:r>
                          </m:e>
                        </m:rad>
                        <m:r>
                          <m:rPr>
                            <m:sty m:val="p"/>
                          </m:rPr>
                          <a:rPr lang="en-AU" b="0" i="0" smtClean="0">
                            <a:latin typeface="Cambria Math" panose="02040503050406030204" pitchFamily="18" charset="0"/>
                          </a:rPr>
                          <m:t>GeV</m:t>
                        </m:r>
                      </m:e>
                    </m:d>
                    <m:r>
                      <a:rPr lang="en-AU" b="0" i="1" smtClean="0">
                        <a:latin typeface="Cambria Math" panose="02040503050406030204" pitchFamily="18" charset="0"/>
                      </a:rPr>
                      <m:t>=0.35(2)</m:t>
                    </m:r>
                  </m:oMath>
                </a14:m>
                <a:endParaRPr lang="en-AU" dirty="0"/>
              </a:p>
              <a:p>
                <a:r>
                  <a:rPr lang="en-AU" dirty="0"/>
                  <a:t>COMPASS: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𝑎</m:t>
                        </m:r>
                      </m:e>
                      <m:sub>
                        <m:r>
                          <a:rPr lang="en-AU" b="0" i="1" smtClean="0">
                            <a:latin typeface="Cambria Math" panose="02040503050406030204" pitchFamily="18" charset="0"/>
                          </a:rPr>
                          <m:t>0</m:t>
                        </m:r>
                      </m:sub>
                      <m:sup>
                        <m:r>
                          <m:rPr>
                            <m:sty m:val="p"/>
                          </m:rPr>
                          <a:rPr lang="en-AU" b="0" i="0" smtClean="0">
                            <a:latin typeface="Cambria Math" panose="02040503050406030204" pitchFamily="18" charset="0"/>
                          </a:rPr>
                          <m:t>COMPASS</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𝜁</m:t>
                        </m:r>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3</m:t>
                            </m:r>
                          </m:e>
                        </m:rad>
                        <m:r>
                          <m:rPr>
                            <m:sty m:val="p"/>
                          </m:rPr>
                          <a:rPr lang="en-AU" b="0" i="0" smtClean="0">
                            <a:latin typeface="Cambria Math" panose="02040503050406030204" pitchFamily="18" charset="0"/>
                          </a:rPr>
                          <m:t>GeV</m:t>
                        </m:r>
                      </m:e>
                    </m:d>
                    <m:r>
                      <a:rPr lang="en-AU" b="0" i="1" smtClean="0">
                        <a:latin typeface="Cambria Math" panose="02040503050406030204" pitchFamily="18" charset="0"/>
                      </a:rPr>
                      <m:t>=0.32(7)</m:t>
                    </m:r>
                  </m:oMath>
                </a14:m>
                <a:endParaRPr lang="en-AU" dirty="0"/>
              </a:p>
              <a:p>
                <a:r>
                  <a:rPr lang="en-AU" sz="2400" i="1" dirty="0">
                    <a:ln w="0"/>
                    <a:solidFill>
                      <a:srgbClr val="FF0000"/>
                    </a:solidFill>
                    <a:effectLst>
                      <a:outerShdw blurRad="38100" dist="25400" dir="5400000" algn="ctr" rotWithShape="0">
                        <a:srgbClr val="6E747A">
                          <a:alpha val="43000"/>
                        </a:srgbClr>
                      </a:outerShdw>
                    </a:effectLst>
                  </a:rPr>
                  <a:t>Parameter-free explanation </a:t>
                </a:r>
              </a:p>
              <a:p>
                <a:pPr marL="0" indent="0">
                  <a:buNone/>
                </a:pPr>
                <a:r>
                  <a:rPr lang="en-AU" sz="2400" i="1" dirty="0">
                    <a:ln w="0"/>
                    <a:solidFill>
                      <a:srgbClr val="FF0000"/>
                    </a:solidFill>
                    <a:effectLst>
                      <a:outerShdw blurRad="38100" dist="25400" dir="5400000" algn="ctr" rotWithShape="0">
                        <a:srgbClr val="6E747A">
                          <a:alpha val="43000"/>
                        </a:srgbClr>
                      </a:outerShdw>
                    </a:effectLst>
                  </a:rPr>
                  <a:t>                        of proton spin measurement</a:t>
                </a:r>
              </a:p>
              <a:p>
                <a:endParaRPr lang="en-AU" dirty="0"/>
              </a:p>
            </p:txBody>
          </p:sp>
        </mc:Choice>
        <mc:Fallback xmlns="">
          <p:sp>
            <p:nvSpPr>
              <p:cNvPr id="3" name="Content Placeholder 2">
                <a:extLst>
                  <a:ext uri="{FF2B5EF4-FFF2-40B4-BE49-F238E27FC236}">
                    <a16:creationId xmlns:a16="http://schemas.microsoft.com/office/drawing/2014/main" id="{569B602B-53AA-79E4-4B64-20395BD4DE9E}"/>
                  </a:ext>
                </a:extLst>
              </p:cNvPr>
              <p:cNvSpPr>
                <a:spLocks noGrp="1" noRot="1" noChangeAspect="1" noMove="1" noResize="1" noEditPoints="1" noAdjustHandles="1" noChangeArrowheads="1" noChangeShapeType="1" noTextEdit="1"/>
              </p:cNvSpPr>
              <p:nvPr>
                <p:ph idx="1"/>
              </p:nvPr>
            </p:nvSpPr>
            <p:spPr>
              <a:xfrm>
                <a:off x="609600" y="1010131"/>
                <a:ext cx="10972800" cy="5135565"/>
              </a:xfrm>
              <a:blipFill>
                <a:blip r:embed="rId3"/>
                <a:stretch>
                  <a:fillRect l="-889" t="-831" b="-8432"/>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CD643596-355A-D557-C962-D81C1679B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9742" y="3733800"/>
            <a:ext cx="7472516" cy="762000"/>
          </a:xfrm>
          <a:prstGeom prst="rect">
            <a:avLst/>
          </a:prstGeom>
        </p:spPr>
      </p:pic>
      <p:sp>
        <p:nvSpPr>
          <p:cNvPr id="4" name="Date Placeholder 3">
            <a:extLst>
              <a:ext uri="{FF2B5EF4-FFF2-40B4-BE49-F238E27FC236}">
                <a16:creationId xmlns:a16="http://schemas.microsoft.com/office/drawing/2014/main" id="{2F9C4D3B-2575-277F-85AC-075CE48F9ED8}"/>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98EBA31-B603-0B32-B0E8-DECE9F65F6FA}"/>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2E480348-8E00-3E6E-3693-FDEACC00EE73}"/>
              </a:ext>
            </a:extLst>
          </p:cNvPr>
          <p:cNvSpPr>
            <a:spLocks noGrp="1"/>
          </p:cNvSpPr>
          <p:nvPr>
            <p:ph type="sldNum" sz="quarter" idx="12"/>
          </p:nvPr>
        </p:nvSpPr>
        <p:spPr/>
        <p:txBody>
          <a:bodyPr/>
          <a:lstStyle/>
          <a:p>
            <a:fld id="{87034D8C-3CB4-402A-BC46-2AB14C0FE90A}" type="slidenum">
              <a:rPr lang="en-US" smtClean="0"/>
              <a:pPr/>
              <a:t>103</a:t>
            </a:fld>
            <a:endParaRPr lang="en-US"/>
          </a:p>
        </p:txBody>
      </p:sp>
      <p:pic>
        <p:nvPicPr>
          <p:cNvPr id="10" name="Picture 9" descr="Rectangle&#10;&#10;Description automatically generated">
            <a:extLst>
              <a:ext uri="{FF2B5EF4-FFF2-40B4-BE49-F238E27FC236}">
                <a16:creationId xmlns:a16="http://schemas.microsoft.com/office/drawing/2014/main" id="{15E29C4A-227F-A774-1FFF-EE414DDAD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4534894"/>
            <a:ext cx="4572000" cy="2087880"/>
          </a:xfrm>
          <a:prstGeom prst="rect">
            <a:avLst/>
          </a:prstGeom>
        </p:spPr>
      </p:pic>
      <p:sp>
        <p:nvSpPr>
          <p:cNvPr id="7" name="TextBox 6">
            <a:extLst>
              <a:ext uri="{FF2B5EF4-FFF2-40B4-BE49-F238E27FC236}">
                <a16:creationId xmlns:a16="http://schemas.microsoft.com/office/drawing/2014/main" id="{154E9586-BBED-F333-A33B-4DB5959CE018}"/>
              </a:ext>
            </a:extLst>
          </p:cNvPr>
          <p:cNvSpPr txBox="1"/>
          <p:nvPr/>
        </p:nvSpPr>
        <p:spPr>
          <a:xfrm>
            <a:off x="6781800" y="228600"/>
            <a:ext cx="5292969" cy="600164"/>
          </a:xfrm>
          <a:prstGeom prst="rect">
            <a:avLst/>
          </a:prstGeom>
          <a:noFill/>
        </p:spPr>
        <p:txBody>
          <a:bodyPr wrap="square" rtlCol="0">
            <a:spAutoFit/>
          </a:bodyPr>
          <a:lstStyle/>
          <a:p>
            <a:r>
              <a:rPr lang="en-AU" sz="1100" b="0" i="1" dirty="0">
                <a:solidFill>
                  <a:srgbClr val="212121"/>
                </a:solidFill>
                <a:effectLst/>
                <a:latin typeface="Open Sans" panose="020B0606030504020204" pitchFamily="34" charset="0"/>
              </a:rPr>
              <a:t>Polarised parton distribution functions and proton spin, </a:t>
            </a:r>
            <a:r>
              <a:rPr lang="en-AU" sz="1100" b="0" i="0" dirty="0">
                <a:solidFill>
                  <a:srgbClr val="212121"/>
                </a:solidFill>
                <a:effectLst/>
                <a:latin typeface="Open Sans" panose="020B0606030504020204" pitchFamily="34" charset="0"/>
              </a:rPr>
              <a:t>Peng Cheng (</a:t>
            </a:r>
            <a:r>
              <a:rPr lang="ja-JP" altLang="en-US" sz="1100" b="0" i="0" dirty="0">
                <a:solidFill>
                  <a:srgbClr val="212121"/>
                </a:solidFill>
                <a:effectLst/>
                <a:latin typeface="Open Sans" panose="020B0606030504020204" pitchFamily="34" charset="0"/>
              </a:rPr>
              <a:t>程鹏</a:t>
            </a:r>
            <a:r>
              <a:rPr lang="en-US" altLang="ja-JP" sz="1100" b="0" i="0"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Yang Yu (</a:t>
            </a:r>
            <a:r>
              <a:rPr lang="ja-JP" altLang="en-US" sz="1100" b="0" i="0" dirty="0">
                <a:solidFill>
                  <a:srgbClr val="212121"/>
                </a:solidFill>
                <a:effectLst/>
                <a:latin typeface="Open Sans" panose="020B0606030504020204" pitchFamily="34" charset="0"/>
              </a:rPr>
              <a:t>俞杨</a:t>
            </a:r>
            <a:r>
              <a:rPr lang="en-US" altLang="ja-JP" sz="1100" b="0" i="0" dirty="0">
                <a:solidFill>
                  <a:srgbClr val="212121"/>
                </a:solidFill>
                <a:effectLst/>
                <a:latin typeface="Open Sans" panose="020B0606030504020204" pitchFamily="34" charset="0"/>
              </a:rPr>
              <a:t>), </a:t>
            </a:r>
            <a:r>
              <a:rPr lang="en-AU" sz="1100" b="0" i="0" dirty="0">
                <a:solidFill>
                  <a:srgbClr val="212121"/>
                </a:solidFill>
                <a:effectLst/>
                <a:latin typeface="Open Sans" panose="020B0606030504020204" pitchFamily="34" charset="0"/>
              </a:rPr>
              <a:t>Hui-Yu Xing (</a:t>
            </a:r>
            <a:r>
              <a:rPr lang="ja-JP" altLang="en-US" sz="1100" b="0" i="0" dirty="0">
                <a:solidFill>
                  <a:srgbClr val="212121"/>
                </a:solidFill>
                <a:effectLst/>
                <a:latin typeface="Open Sans" panose="020B0606030504020204" pitchFamily="34" charset="0"/>
              </a:rPr>
              <a:t>邢惠瑜</a:t>
            </a:r>
            <a:r>
              <a:rPr lang="en-US" altLang="ja-JP" sz="1100" b="0" i="0" dirty="0">
                <a:solidFill>
                  <a:srgbClr val="212121"/>
                </a:solidFill>
                <a:effectLst/>
                <a:latin typeface="Open Sans" panose="020B0606030504020204" pitchFamily="34" charset="0"/>
              </a:rPr>
              <a:t>) </a:t>
            </a:r>
            <a:r>
              <a:rPr lang="en-US" altLang="ja-JP" sz="1100" b="0" i="1" dirty="0">
                <a:solidFill>
                  <a:srgbClr val="212121"/>
                </a:solidFill>
                <a:effectLst/>
                <a:latin typeface="Open Sans" panose="020B0606030504020204" pitchFamily="34" charset="0"/>
              </a:rPr>
              <a:t>et al</a:t>
            </a:r>
            <a:r>
              <a:rPr lang="en-US" altLang="ja-JP" sz="1100" b="0" i="0" dirty="0">
                <a:solidFill>
                  <a:srgbClr val="212121"/>
                </a:solidFill>
                <a:effectLst/>
                <a:latin typeface="Open Sans" panose="020B0606030504020204" pitchFamily="34" charset="0"/>
              </a:rPr>
              <a:t>.</a:t>
            </a:r>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6"/>
              </a:rPr>
              <a:t>e-print: 2304.12469 [hep-</a:t>
            </a:r>
            <a:r>
              <a:rPr lang="en-AU" sz="1100" b="0" i="0" u="sng" strike="noStrike" dirty="0" err="1">
                <a:effectLst/>
                <a:latin typeface="Open Sans" panose="020B0606030504020204" pitchFamily="34" charset="0"/>
                <a:hlinkClick r:id="rId6"/>
              </a:rPr>
              <a:t>ph</a:t>
            </a:r>
            <a:r>
              <a:rPr lang="en-AU" sz="1100" b="0" i="0" u="sng" strike="noStrike" dirty="0">
                <a:effectLst/>
                <a:latin typeface="Open Sans" panose="020B0606030504020204" pitchFamily="34" charset="0"/>
                <a:hlinkClick r:id="rId6"/>
              </a:rPr>
              <a:t>]</a:t>
            </a:r>
            <a:r>
              <a:rPr lang="en-AU" sz="1100" b="0" i="0" dirty="0">
                <a:solidFill>
                  <a:srgbClr val="212121"/>
                </a:solidFill>
                <a:effectLst/>
                <a:latin typeface="Open Sans" panose="020B0606030504020204" pitchFamily="34" charset="0"/>
              </a:rPr>
              <a:t>, </a:t>
            </a:r>
            <a:r>
              <a:rPr lang="en-AU" sz="1100" b="0" i="0" u="sng" strike="noStrike" dirty="0">
                <a:effectLst/>
                <a:latin typeface="Open Sans" panose="020B0606030504020204" pitchFamily="34" charset="0"/>
                <a:hlinkClick r:id="rId7"/>
              </a:rPr>
              <a:t>Phys. Lett. B </a:t>
            </a:r>
            <a:r>
              <a:rPr lang="en-AU" sz="1100" b="1" i="0" u="sng" strike="noStrike" dirty="0">
                <a:effectLst/>
                <a:latin typeface="Open Sans" panose="020B0606030504020204" pitchFamily="34" charset="0"/>
                <a:hlinkClick r:id="rId7"/>
              </a:rPr>
              <a:t>844</a:t>
            </a:r>
            <a:r>
              <a:rPr lang="en-AU" sz="1100" b="0" i="0" u="sng" strike="noStrike" dirty="0">
                <a:effectLst/>
                <a:latin typeface="Open Sans" panose="020B0606030504020204" pitchFamily="34" charset="0"/>
                <a:hlinkClick r:id="rId7"/>
              </a:rPr>
              <a:t> (2023) 138074/1-7</a:t>
            </a:r>
            <a:endParaRPr lang="en-AU" sz="1100" dirty="0"/>
          </a:p>
        </p:txBody>
      </p:sp>
    </p:spTree>
    <p:extLst>
      <p:ext uri="{BB962C8B-B14F-4D97-AF65-F5344CB8AC3E}">
        <p14:creationId xmlns:p14="http://schemas.microsoft.com/office/powerpoint/2010/main" val="313123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8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arn(inVertical)">
                                      <p:cBhvr>
                                        <p:cTn id="18" dur="500"/>
                                        <p:tgtEl>
                                          <p:spTgt spid="3">
                                            <p:txEl>
                                              <p:pRg st="9" end="9"/>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arn(inVertical)">
                                      <p:cBhvr>
                                        <p:cTn id="21" dur="500"/>
                                        <p:tgtEl>
                                          <p:spTgt spid="3">
                                            <p:txEl>
                                              <p:pRg st="10" end="1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arn(inVertical)">
                                      <p:cBhvr>
                                        <p:cTn id="24" dur="500"/>
                                        <p:tgtEl>
                                          <p:spTgt spid="3">
                                            <p:txEl>
                                              <p:pRg st="11" end="1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arn(inVertical)">
                                      <p:cBhvr>
                                        <p:cTn id="27" dur="500"/>
                                        <p:tgtEl>
                                          <p:spTgt spid="3">
                                            <p:txEl>
                                              <p:pRg st="12" end="1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9B5832-9BAD-3DFE-80E0-E16FBA0CF0CA}"/>
                  </a:ext>
                </a:extLst>
              </p:cNvPr>
              <p:cNvSpPr>
                <a:spLocks noGrp="1"/>
              </p:cNvSpPr>
              <p:nvPr>
                <p:ph idx="1"/>
              </p:nvPr>
            </p:nvSpPr>
            <p:spPr>
              <a:xfrm>
                <a:off x="609600" y="884236"/>
                <a:ext cx="10972800" cy="5211764"/>
              </a:xfrm>
            </p:spPr>
            <p:txBody>
              <a:bodyPr/>
              <a:lstStyle/>
              <a:p>
                <a:r>
                  <a:rPr lang="en-AU" dirty="0"/>
                  <a:t>Novel approach to understanding character of proton internal structure has enabled derivation of algebraic formula for the gluon contribution to the proton spin</a:t>
                </a:r>
              </a:p>
              <a:p>
                <a:endParaRPr lang="en-AU" dirty="0"/>
              </a:p>
              <a:p>
                <a:endParaRPr lang="en-AU" dirty="0"/>
              </a:p>
              <a:p>
                <a:endParaRPr lang="en-AU" dirty="0"/>
              </a:p>
              <a:p>
                <a:endParaRPr lang="en-AU" dirty="0"/>
              </a:p>
              <a:p>
                <a:endParaRPr lang="en-AU" dirty="0"/>
              </a:p>
              <a:p>
                <a:endParaRPr lang="en-AU" dirty="0"/>
              </a:p>
              <a:p>
                <a:pPr>
                  <a:spcBef>
                    <a:spcPts val="1200"/>
                  </a:spcBef>
                </a:pPr>
                <a:r>
                  <a:rPr lang="en-AU" dirty="0"/>
                  <a:t>Reveals that gluon contribution is positive </a:t>
                </a:r>
              </a:p>
              <a:p>
                <a:pPr marL="0" indent="0">
                  <a:spcBef>
                    <a:spcPts val="0"/>
                  </a:spcBef>
                  <a:buNone/>
                </a:pPr>
                <a:r>
                  <a:rPr lang="en-AU" dirty="0"/>
                  <a:t>      and grows as resolving scale of the probe increases,</a:t>
                </a:r>
              </a:p>
              <a:p>
                <a:pPr marL="0" indent="0">
                  <a:spcBef>
                    <a:spcPts val="0"/>
                  </a:spcBef>
                  <a:buNone/>
                </a:pPr>
                <a:r>
                  <a:rPr lang="en-AU" dirty="0"/>
                  <a:t>      removing measurable spin from the quarks</a:t>
                </a:r>
              </a:p>
              <a:p>
                <a:r>
                  <a:rPr lang="en-AU" dirty="0"/>
                  <a:t>Prediction for valence-quark part of proton spin: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𝑎</m:t>
                        </m:r>
                      </m:e>
                      <m:sub>
                        <m:r>
                          <a:rPr lang="en-AU" b="0" i="1" smtClean="0">
                            <a:latin typeface="Cambria Math" panose="02040503050406030204" pitchFamily="18" charset="0"/>
                          </a:rPr>
                          <m:t>0</m:t>
                        </m:r>
                      </m:sub>
                      <m:sup>
                        <m:r>
                          <a:rPr lang="en-AU" b="0" i="1" smtClean="0">
                            <a:latin typeface="Cambria Math" panose="02040503050406030204" pitchFamily="18" charset="0"/>
                          </a:rPr>
                          <m:t>𝐸</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𝜁</m:t>
                        </m:r>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3</m:t>
                            </m:r>
                          </m:e>
                        </m:rad>
                        <m:r>
                          <m:rPr>
                            <m:sty m:val="p"/>
                          </m:rPr>
                          <a:rPr lang="en-AU" b="0" i="0" smtClean="0">
                            <a:latin typeface="Cambria Math" panose="02040503050406030204" pitchFamily="18" charset="0"/>
                          </a:rPr>
                          <m:t>GeV</m:t>
                        </m:r>
                      </m:e>
                    </m:d>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32</m:t>
                    </m:r>
                    <m:r>
                      <a:rPr lang="en-AU" b="0" i="1" smtClean="0">
                        <a:latin typeface="Cambria Math" panose="02040503050406030204" pitchFamily="18" charset="0"/>
                      </a:rPr>
                      <m:t>(</m:t>
                    </m:r>
                    <m:r>
                      <a:rPr lang="en-AU" b="0" i="1" smtClean="0">
                        <a:latin typeface="Cambria Math" panose="02040503050406030204" pitchFamily="18" charset="0"/>
                      </a:rPr>
                      <m:t>3</m:t>
                    </m:r>
                    <m:r>
                      <a:rPr lang="en-AU" b="0" i="1" smtClean="0">
                        <a:latin typeface="Cambria Math" panose="02040503050406030204" pitchFamily="18" charset="0"/>
                      </a:rPr>
                      <m:t>)</m:t>
                    </m:r>
                  </m:oMath>
                </a14:m>
                <a:endParaRPr lang="en-AU" dirty="0"/>
              </a:p>
              <a:p>
                <a:r>
                  <a:rPr lang="en-AU" dirty="0"/>
                  <a:t>COMPASS (CERN) measurement (2016):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𝑎</m:t>
                        </m:r>
                      </m:e>
                      <m:sub>
                        <m:r>
                          <a:rPr lang="en-AU" b="0" i="1" smtClean="0">
                            <a:latin typeface="Cambria Math" panose="02040503050406030204" pitchFamily="18" charset="0"/>
                          </a:rPr>
                          <m:t>0</m:t>
                        </m:r>
                      </m:sub>
                      <m:sup>
                        <m:r>
                          <m:rPr>
                            <m:sty m:val="p"/>
                          </m:rPr>
                          <a:rPr lang="en-AU" b="0" i="0" smtClean="0">
                            <a:latin typeface="Cambria Math" panose="02040503050406030204" pitchFamily="18" charset="0"/>
                          </a:rPr>
                          <m:t>COMPASS</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𝜁</m:t>
                        </m:r>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AU" b="0" i="1" smtClean="0">
                                <a:latin typeface="Cambria Math" panose="02040503050406030204" pitchFamily="18" charset="0"/>
                              </a:rPr>
                              <m:t>3</m:t>
                            </m:r>
                          </m:e>
                        </m:rad>
                        <m:r>
                          <m:rPr>
                            <m:sty m:val="p"/>
                          </m:rPr>
                          <a:rPr lang="en-AU" b="0" i="0" smtClean="0">
                            <a:latin typeface="Cambria Math" panose="02040503050406030204" pitchFamily="18" charset="0"/>
                          </a:rPr>
                          <m:t>GeV</m:t>
                        </m:r>
                      </m:e>
                    </m:d>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32</m:t>
                    </m:r>
                    <m:r>
                      <a:rPr lang="en-AU" b="0" i="1" smtClean="0">
                        <a:latin typeface="Cambria Math" panose="02040503050406030204" pitchFamily="18" charset="0"/>
                      </a:rPr>
                      <m:t>(</m:t>
                    </m:r>
                    <m:r>
                      <a:rPr lang="en-AU" b="0" i="1" smtClean="0">
                        <a:latin typeface="Cambria Math" panose="02040503050406030204" pitchFamily="18" charset="0"/>
                      </a:rPr>
                      <m:t>7</m:t>
                    </m:r>
                    <m:r>
                      <a:rPr lang="en-AU" b="0" i="1" smtClean="0">
                        <a:latin typeface="Cambria Math" panose="02040503050406030204" pitchFamily="18" charset="0"/>
                      </a:rPr>
                      <m:t>)</m:t>
                    </m:r>
                  </m:oMath>
                </a14:m>
                <a:endParaRPr lang="en-AU" dirty="0"/>
              </a:p>
              <a:p>
                <a:endParaRPr lang="en-AU" dirty="0"/>
              </a:p>
            </p:txBody>
          </p:sp>
        </mc:Choice>
        <mc:Fallback xmlns="">
          <p:sp>
            <p:nvSpPr>
              <p:cNvPr id="3" name="Content Placeholder 2">
                <a:extLst>
                  <a:ext uri="{FF2B5EF4-FFF2-40B4-BE49-F238E27FC236}">
                    <a16:creationId xmlns:a16="http://schemas.microsoft.com/office/drawing/2014/main" id="{6F9B5832-9BAD-3DFE-80E0-E16FBA0CF0CA}"/>
                  </a:ext>
                </a:extLst>
              </p:cNvPr>
              <p:cNvSpPr>
                <a:spLocks noGrp="1" noRot="1" noChangeAspect="1" noMove="1" noResize="1" noEditPoints="1" noAdjustHandles="1" noChangeArrowheads="1" noChangeShapeType="1" noTextEdit="1"/>
              </p:cNvSpPr>
              <p:nvPr>
                <p:ph idx="1"/>
              </p:nvPr>
            </p:nvSpPr>
            <p:spPr>
              <a:xfrm>
                <a:off x="609600" y="884236"/>
                <a:ext cx="10972800" cy="5211764"/>
              </a:xfrm>
              <a:blipFill>
                <a:blip r:embed="rId2"/>
                <a:stretch>
                  <a:fillRect l="-611" t="-819" b="-3392"/>
                </a:stretch>
              </a:blipFill>
            </p:spPr>
            <p:txBody>
              <a:bodyPr/>
              <a:lstStyle/>
              <a:p>
                <a:r>
                  <a:rPr lang="en-AU">
                    <a:noFill/>
                  </a:rPr>
                  <a:t> </a:t>
                </a:r>
              </a:p>
            </p:txBody>
          </p:sp>
        </mc:Fallback>
      </mc:AlternateContent>
      <p:pic>
        <p:nvPicPr>
          <p:cNvPr id="9" name="Picture 8">
            <a:extLst>
              <a:ext uri="{FF2B5EF4-FFF2-40B4-BE49-F238E27FC236}">
                <a16:creationId xmlns:a16="http://schemas.microsoft.com/office/drawing/2014/main" id="{2243B907-6213-871C-F970-6244E9023D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8599" y="2278748"/>
            <a:ext cx="4114801" cy="2777491"/>
          </a:xfrm>
          <a:prstGeom prst="rect">
            <a:avLst/>
          </a:prstGeom>
        </p:spPr>
      </p:pic>
      <p:sp>
        <p:nvSpPr>
          <p:cNvPr id="7" name="TextBox 6">
            <a:extLst>
              <a:ext uri="{FF2B5EF4-FFF2-40B4-BE49-F238E27FC236}">
                <a16:creationId xmlns:a16="http://schemas.microsoft.com/office/drawing/2014/main" id="{B7EEB97E-68BE-A968-8885-34F653A9B17F}"/>
              </a:ext>
            </a:extLst>
          </p:cNvPr>
          <p:cNvSpPr txBox="1"/>
          <p:nvPr/>
        </p:nvSpPr>
        <p:spPr>
          <a:xfrm>
            <a:off x="457200" y="1678789"/>
            <a:ext cx="11430000" cy="769441"/>
          </a:xfrm>
          <a:prstGeom prst="rect">
            <a:avLst/>
          </a:prstGeom>
          <a:noFill/>
        </p:spPr>
        <p:txBody>
          <a:bodyPr wrap="square" rtlCol="0">
            <a:spAutoFit/>
          </a:bodyPr>
          <a:lstStyle/>
          <a:p>
            <a:pPr marL="171450" indent="-171450">
              <a:buFont typeface="Wingdings" panose="05000000000000000000" pitchFamily="2" charset="2"/>
              <a:buChar char="ü"/>
            </a:pPr>
            <a:r>
              <a:rPr lang="en-AU" sz="1100" b="0" i="1" dirty="0">
                <a:solidFill>
                  <a:srgbClr val="212121"/>
                </a:solidFill>
                <a:effectLst/>
              </a:rPr>
              <a:t>Symmetry, symmetry breaking, and pion parton distributions, </a:t>
            </a:r>
            <a:r>
              <a:rPr lang="en-AU" sz="1100" b="0" i="0" dirty="0" err="1">
                <a:solidFill>
                  <a:srgbClr val="212121"/>
                </a:solidFill>
                <a:effectLst/>
              </a:rPr>
              <a:t>Minghui</a:t>
            </a:r>
            <a:r>
              <a:rPr lang="en-AU" sz="1100" b="0" i="0" dirty="0">
                <a:solidFill>
                  <a:srgbClr val="212121"/>
                </a:solidFill>
                <a:effectLst/>
              </a:rPr>
              <a:t> Ding, Khépani Raya </a:t>
            </a:r>
            <a:r>
              <a:rPr lang="en-AU" sz="1100" b="0" i="1" dirty="0">
                <a:solidFill>
                  <a:srgbClr val="212121"/>
                </a:solidFill>
                <a:effectLst/>
              </a:rPr>
              <a:t>et al</a:t>
            </a:r>
            <a:r>
              <a:rPr lang="en-AU" sz="1100" b="0" i="0" dirty="0">
                <a:solidFill>
                  <a:srgbClr val="212121"/>
                </a:solidFill>
                <a:effectLst/>
              </a:rPr>
              <a:t>.,  </a:t>
            </a:r>
            <a:r>
              <a:rPr lang="en-AU" sz="1100" b="0" i="0" u="sng" strike="noStrike" dirty="0">
                <a:solidFill>
                  <a:srgbClr val="212121"/>
                </a:solidFill>
                <a:effectLst/>
                <a:hlinkClick r:id="rId4"/>
              </a:rPr>
              <a:t>arXiv:1905.05208 [</a:t>
            </a:r>
            <a:r>
              <a:rPr lang="en-AU" sz="1100" b="0" i="0" u="sng" strike="noStrike" dirty="0" err="1">
                <a:solidFill>
                  <a:srgbClr val="212121"/>
                </a:solidFill>
                <a:effectLst/>
                <a:hlinkClick r:id="rId4"/>
              </a:rPr>
              <a:t>nucl-th</a:t>
            </a:r>
            <a:r>
              <a:rPr lang="en-AU" sz="1100" b="0" i="0" u="sng" strike="noStrike" dirty="0">
                <a:solidFill>
                  <a:srgbClr val="212121"/>
                </a:solidFill>
                <a:effectLst/>
                <a:hlinkClick r:id="rId4"/>
              </a:rPr>
              <a:t>]</a:t>
            </a:r>
            <a:r>
              <a:rPr lang="en-AU" sz="1100" b="0" i="0" dirty="0">
                <a:solidFill>
                  <a:srgbClr val="212121"/>
                </a:solidFill>
                <a:effectLst/>
              </a:rPr>
              <a:t>, Phys. Rev. D </a:t>
            </a:r>
            <a:r>
              <a:rPr lang="en-AU" sz="1100" b="1" i="0" dirty="0">
                <a:solidFill>
                  <a:srgbClr val="212121"/>
                </a:solidFill>
                <a:effectLst/>
              </a:rPr>
              <a:t>101</a:t>
            </a:r>
            <a:r>
              <a:rPr lang="en-AU" sz="1100" b="0" i="0" dirty="0">
                <a:solidFill>
                  <a:srgbClr val="212121"/>
                </a:solidFill>
                <a:effectLst/>
              </a:rPr>
              <a:t> (2020) 054014/1-14</a:t>
            </a:r>
          </a:p>
          <a:p>
            <a:pPr marL="171450" indent="-171450">
              <a:buFont typeface="Wingdings" panose="05000000000000000000" pitchFamily="2" charset="2"/>
              <a:buChar char="ü"/>
            </a:pPr>
            <a:r>
              <a:rPr lang="en-AU" sz="1100" b="0" i="1" dirty="0">
                <a:solidFill>
                  <a:srgbClr val="212121"/>
                </a:solidFill>
                <a:effectLst/>
              </a:rPr>
              <a:t>Parton distributions of light quarks and antiquarks in the proton</a:t>
            </a:r>
            <a:r>
              <a:rPr lang="en-AU" sz="1100" b="0" i="0" dirty="0">
                <a:solidFill>
                  <a:srgbClr val="212121"/>
                </a:solidFill>
                <a:effectLst/>
              </a:rPr>
              <a:t>, Lei Chang (</a:t>
            </a:r>
            <a:r>
              <a:rPr lang="ja-JP" altLang="en-US" sz="1100" b="0" i="0" dirty="0">
                <a:solidFill>
                  <a:srgbClr val="212121"/>
                </a:solidFill>
                <a:effectLst/>
              </a:rPr>
              <a:t>常雷</a:t>
            </a:r>
            <a:r>
              <a:rPr lang="en-US" altLang="ja-JP" sz="1100" b="0" i="0" dirty="0">
                <a:solidFill>
                  <a:srgbClr val="212121"/>
                </a:solidFill>
                <a:effectLst/>
              </a:rPr>
              <a:t>), </a:t>
            </a:r>
            <a:r>
              <a:rPr lang="en-AU" sz="1100" b="0" i="0" dirty="0">
                <a:solidFill>
                  <a:srgbClr val="212121"/>
                </a:solidFill>
                <a:effectLst/>
              </a:rPr>
              <a:t>Fei Gao (</a:t>
            </a:r>
            <a:r>
              <a:rPr lang="ja-JP" altLang="en-US" sz="1100" b="0" i="0" dirty="0">
                <a:solidFill>
                  <a:srgbClr val="212121"/>
                </a:solidFill>
                <a:effectLst/>
              </a:rPr>
              <a:t>高飞</a:t>
            </a:r>
            <a:r>
              <a:rPr lang="en-US" altLang="ja-JP" sz="1100" b="0" i="0" dirty="0">
                <a:solidFill>
                  <a:srgbClr val="212121"/>
                </a:solidFill>
                <a:effectLst/>
              </a:rPr>
              <a:t>) </a:t>
            </a:r>
            <a:r>
              <a:rPr lang="en-AU" sz="1100" b="0" i="0" dirty="0">
                <a:solidFill>
                  <a:srgbClr val="212121"/>
                </a:solidFill>
                <a:effectLst/>
              </a:rPr>
              <a:t>and Craig D. Roberts, e-Print: </a:t>
            </a:r>
            <a:r>
              <a:rPr lang="en-AU" sz="1100" b="0" i="0" u="sng" strike="noStrike" dirty="0">
                <a:effectLst/>
                <a:hlinkClick r:id="rId5"/>
              </a:rPr>
              <a:t>2201.07870 [hep-</a:t>
            </a:r>
            <a:r>
              <a:rPr lang="en-AU" sz="1100" b="0" i="0" u="sng" strike="noStrike" dirty="0" err="1">
                <a:effectLst/>
                <a:hlinkClick r:id="rId5"/>
              </a:rPr>
              <a:t>ph</a:t>
            </a:r>
            <a:r>
              <a:rPr lang="en-AU" sz="1100" b="0" i="0" u="sng" strike="noStrike" dirty="0">
                <a:effectLst/>
                <a:hlinkClick r:id="rId5"/>
              </a:rPr>
              <a:t>]</a:t>
            </a:r>
            <a:r>
              <a:rPr lang="en-AU" sz="1100" b="0" i="0" dirty="0">
                <a:solidFill>
                  <a:srgbClr val="000000"/>
                </a:solidFill>
                <a:effectLst/>
              </a:rPr>
              <a:t>, </a:t>
            </a:r>
            <a:r>
              <a:rPr lang="en-AU" sz="1100" b="0" i="0" u="sng" strike="noStrike" dirty="0">
                <a:effectLst/>
                <a:hlinkClick r:id="rId6"/>
              </a:rPr>
              <a:t>Phys. Lett. B 829 (2022) 137078/1-7 </a:t>
            </a:r>
            <a:endParaRPr lang="en-AU" sz="1100" b="0" i="0" u="sng" strike="noStrike" dirty="0">
              <a:effectLst/>
            </a:endParaRPr>
          </a:p>
          <a:p>
            <a:pPr marL="171450" indent="-171450">
              <a:buFont typeface="Wingdings" panose="05000000000000000000" pitchFamily="2" charset="2"/>
              <a:buChar char="ü"/>
            </a:pPr>
            <a:r>
              <a:rPr lang="en-AU" sz="1100" b="0" i="1" dirty="0">
                <a:solidFill>
                  <a:srgbClr val="212121"/>
                </a:solidFill>
                <a:effectLst/>
              </a:rPr>
              <a:t>All-Orders Evolution of Parton Distributions: Principle, Practice, and Predictions, </a:t>
            </a:r>
            <a:r>
              <a:rPr lang="en-AU" sz="1100" b="0" i="0" dirty="0">
                <a:solidFill>
                  <a:srgbClr val="212121"/>
                </a:solidFill>
                <a:effectLst/>
              </a:rPr>
              <a:t>Pei-Lin Yin (</a:t>
            </a:r>
            <a:r>
              <a:rPr lang="ja-JP" altLang="en-US" sz="1100" b="0" i="0" dirty="0">
                <a:solidFill>
                  <a:srgbClr val="212121"/>
                </a:solidFill>
                <a:effectLst/>
              </a:rPr>
              <a:t>尹佩林</a:t>
            </a:r>
            <a:r>
              <a:rPr lang="en-US" altLang="ja-JP" sz="1100" b="0" i="0" dirty="0">
                <a:solidFill>
                  <a:srgbClr val="212121"/>
                </a:solidFill>
                <a:effectLst/>
              </a:rPr>
              <a:t>), </a:t>
            </a:r>
            <a:r>
              <a:rPr lang="en-AU" sz="1100" b="0" i="0" dirty="0">
                <a:solidFill>
                  <a:srgbClr val="212121"/>
                </a:solidFill>
                <a:effectLst/>
              </a:rPr>
              <a:t>Yin-Zhen Xu (</a:t>
            </a:r>
            <a:r>
              <a:rPr lang="ja-JP" altLang="en-US" sz="1100" b="0" i="0" dirty="0">
                <a:solidFill>
                  <a:srgbClr val="212121"/>
                </a:solidFill>
                <a:effectLst/>
              </a:rPr>
              <a:t>徐胤禛</a:t>
            </a:r>
            <a:r>
              <a:rPr lang="en-US" altLang="ja-JP" sz="1100" b="0" i="0" dirty="0">
                <a:solidFill>
                  <a:srgbClr val="212121"/>
                </a:solidFill>
                <a:effectLst/>
              </a:rPr>
              <a:t>), </a:t>
            </a:r>
            <a:r>
              <a:rPr lang="en-AU" sz="1100" b="0" i="0" dirty="0">
                <a:solidFill>
                  <a:srgbClr val="212121"/>
                </a:solidFill>
                <a:effectLst/>
              </a:rPr>
              <a:t>Zhu-Fang Cui (</a:t>
            </a:r>
            <a:r>
              <a:rPr lang="ja-JP" altLang="en-US" sz="1100" b="0" i="0" dirty="0">
                <a:solidFill>
                  <a:srgbClr val="212121"/>
                </a:solidFill>
                <a:effectLst/>
              </a:rPr>
              <a:t>崔著钫</a:t>
            </a:r>
            <a:r>
              <a:rPr lang="en-US" altLang="ja-JP" sz="1100" b="0" i="0" dirty="0">
                <a:solidFill>
                  <a:srgbClr val="212121"/>
                </a:solidFill>
                <a:effectLst/>
              </a:rPr>
              <a:t>) </a:t>
            </a:r>
            <a:r>
              <a:rPr lang="en-US" altLang="ja-JP" sz="1100" b="0" i="1" dirty="0">
                <a:solidFill>
                  <a:srgbClr val="212121"/>
                </a:solidFill>
                <a:effectLst/>
              </a:rPr>
              <a:t>et al</a:t>
            </a:r>
            <a:r>
              <a:rPr lang="en-US" altLang="ja-JP" sz="1100" b="0" i="0" dirty="0">
                <a:solidFill>
                  <a:srgbClr val="212121"/>
                </a:solidFill>
                <a:effectLst/>
              </a:rPr>
              <a:t>.</a:t>
            </a:r>
            <a:r>
              <a:rPr lang="en-AU" sz="1100" b="0" i="0" dirty="0">
                <a:solidFill>
                  <a:srgbClr val="212121"/>
                </a:solidFill>
                <a:effectLst/>
              </a:rPr>
              <a:t>, </a:t>
            </a:r>
            <a:r>
              <a:rPr lang="en-AU" sz="1100" b="0" i="0" u="sng" strike="noStrike" dirty="0">
                <a:solidFill>
                  <a:srgbClr val="212121"/>
                </a:solidFill>
                <a:effectLst/>
                <a:hlinkClick r:id="rId7"/>
              </a:rPr>
              <a:t>e-Print: 2306.03274 [hep-</a:t>
            </a:r>
            <a:r>
              <a:rPr lang="en-AU" sz="1100" b="0" i="0" u="sng" strike="noStrike" dirty="0" err="1">
                <a:solidFill>
                  <a:srgbClr val="212121"/>
                </a:solidFill>
                <a:effectLst/>
                <a:hlinkClick r:id="rId7"/>
              </a:rPr>
              <a:t>ph</a:t>
            </a:r>
            <a:r>
              <a:rPr lang="en-AU" sz="1100" b="0" i="0" u="sng" strike="noStrike" dirty="0">
                <a:solidFill>
                  <a:srgbClr val="212121"/>
                </a:solidFill>
                <a:effectLst/>
                <a:hlinkClick r:id="rId7"/>
              </a:rPr>
              <a:t>]</a:t>
            </a:r>
            <a:r>
              <a:rPr lang="en-AU" sz="1100" b="0" i="0" dirty="0">
                <a:solidFill>
                  <a:srgbClr val="212121"/>
                </a:solidFill>
                <a:effectLst/>
              </a:rPr>
              <a:t>, </a:t>
            </a:r>
            <a:r>
              <a:rPr lang="en-AU" sz="1100" b="0" i="0" u="sng" strike="noStrike" dirty="0">
                <a:effectLst/>
                <a:hlinkClick r:id="rId8"/>
              </a:rPr>
              <a:t>Chin. Phys. Lett. </a:t>
            </a:r>
            <a:r>
              <a:rPr lang="en-AU" sz="1100" b="0" i="1" u="sng" strike="noStrike" dirty="0">
                <a:effectLst/>
                <a:hlinkClick r:id="rId8"/>
              </a:rPr>
              <a:t>Express</a:t>
            </a:r>
            <a:r>
              <a:rPr lang="en-AU" sz="1100" b="0" i="0" u="sng" strike="noStrike" dirty="0">
                <a:effectLst/>
                <a:hlinkClick r:id="rId8"/>
              </a:rPr>
              <a:t> </a:t>
            </a:r>
            <a:r>
              <a:rPr lang="en-AU" sz="1100" b="1" i="0" u="sng" strike="noStrike" dirty="0">
                <a:effectLst/>
                <a:hlinkClick r:id="rId8"/>
              </a:rPr>
              <a:t>40</a:t>
            </a:r>
            <a:r>
              <a:rPr lang="en-AU" sz="1100" b="0" i="0" u="sng" strike="noStrike" dirty="0">
                <a:effectLst/>
                <a:hlinkClick r:id="rId8"/>
              </a:rPr>
              <a:t> (2023) 091201/1-8</a:t>
            </a:r>
            <a:r>
              <a:rPr lang="en-AU" sz="1100" b="0" i="0" dirty="0">
                <a:solidFill>
                  <a:srgbClr val="212121"/>
                </a:solidFill>
                <a:effectLst/>
              </a:rPr>
              <a:t>. </a:t>
            </a:r>
            <a:r>
              <a:rPr lang="en-AU" sz="1100" b="0" i="0" u="sng" strike="noStrike" dirty="0">
                <a:effectLst/>
                <a:hlinkClick r:id="rId9"/>
              </a:rPr>
              <a:t>Express Letter</a:t>
            </a:r>
            <a:r>
              <a:rPr lang="en-AU" sz="1100" b="0" i="0" dirty="0">
                <a:solidFill>
                  <a:srgbClr val="212121"/>
                </a:solidFill>
                <a:effectLst/>
              </a:rPr>
              <a:t>. </a:t>
            </a:r>
          </a:p>
        </p:txBody>
      </p:sp>
      <p:sp>
        <p:nvSpPr>
          <p:cNvPr id="2" name="Title 1">
            <a:extLst>
              <a:ext uri="{FF2B5EF4-FFF2-40B4-BE49-F238E27FC236}">
                <a16:creationId xmlns:a16="http://schemas.microsoft.com/office/drawing/2014/main" id="{9B5829F0-AD21-5845-5BC9-B919C228A573}"/>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Theory Predictions</a:t>
            </a:r>
          </a:p>
        </p:txBody>
      </p:sp>
      <p:sp>
        <p:nvSpPr>
          <p:cNvPr id="4" name="Date Placeholder 3">
            <a:extLst>
              <a:ext uri="{FF2B5EF4-FFF2-40B4-BE49-F238E27FC236}">
                <a16:creationId xmlns:a16="http://schemas.microsoft.com/office/drawing/2014/main" id="{714A7633-4EB9-625D-F992-2D2B08050AAA}"/>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F3D4F6C2-5474-4452-3965-174FC2EDDAAE}"/>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512573F9-6815-F71A-B061-38A238F5C5AD}"/>
              </a:ext>
            </a:extLst>
          </p:cNvPr>
          <p:cNvSpPr>
            <a:spLocks noGrp="1"/>
          </p:cNvSpPr>
          <p:nvPr>
            <p:ph type="sldNum" sz="quarter" idx="12"/>
          </p:nvPr>
        </p:nvSpPr>
        <p:spPr/>
        <p:txBody>
          <a:bodyPr/>
          <a:lstStyle/>
          <a:p>
            <a:fld id="{87034D8C-3CB4-402A-BC46-2AB14C0FE90A}" type="slidenum">
              <a:rPr lang="en-US" smtClean="0"/>
              <a:pPr/>
              <a:t>104</a:t>
            </a:fld>
            <a:endParaRPr lang="en-US"/>
          </a:p>
        </p:txBody>
      </p:sp>
      <p:pic>
        <p:nvPicPr>
          <p:cNvPr id="8" name="Picture 7" descr="A picture containing text, font, handwriting, white&#10;&#10;Description automatically generated">
            <a:extLst>
              <a:ext uri="{FF2B5EF4-FFF2-40B4-BE49-F238E27FC236}">
                <a16:creationId xmlns:a16="http://schemas.microsoft.com/office/drawing/2014/main" id="{12CF17F8-D3DF-3698-6EC7-9C7C5EEF5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600" y="2673656"/>
            <a:ext cx="5904555" cy="1200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F3BD6F0F-8BF1-311A-89F2-516DDEBE7C81}"/>
              </a:ext>
            </a:extLst>
          </p:cNvPr>
          <p:cNvSpPr txBox="1"/>
          <p:nvPr/>
        </p:nvSpPr>
        <p:spPr>
          <a:xfrm>
            <a:off x="6705600" y="192156"/>
            <a:ext cx="5486400" cy="830997"/>
          </a:xfrm>
          <a:prstGeom prst="rect">
            <a:avLst/>
          </a:prstGeom>
          <a:noFill/>
        </p:spPr>
        <p:txBody>
          <a:bodyPr wrap="square">
            <a:spAutoFit/>
          </a:bodyPr>
          <a:lstStyle/>
          <a:p>
            <a:r>
              <a:rPr lang="en-AU" sz="2400" i="1" dirty="0">
                <a:ln w="0"/>
                <a:solidFill>
                  <a:srgbClr val="FF0000"/>
                </a:solidFill>
                <a:effectLst>
                  <a:outerShdw blurRad="38100" dist="25400" dir="5400000" algn="ctr" rotWithShape="0">
                    <a:srgbClr val="6E747A">
                      <a:alpha val="43000"/>
                    </a:srgbClr>
                  </a:outerShdw>
                </a:effectLst>
              </a:rPr>
              <a:t>Viable parameter-free explanation </a:t>
            </a:r>
          </a:p>
          <a:p>
            <a:r>
              <a:rPr lang="en-AU" sz="2400" i="1" dirty="0">
                <a:ln w="0"/>
                <a:solidFill>
                  <a:srgbClr val="FF0000"/>
                </a:solidFill>
                <a:effectLst>
                  <a:outerShdw blurRad="38100" dist="25400" dir="5400000" algn="ctr" rotWithShape="0">
                    <a:srgbClr val="6E747A">
                      <a:alpha val="43000"/>
                    </a:srgbClr>
                  </a:outerShdw>
                </a:effectLst>
              </a:rPr>
              <a:t>of proton spin measurement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B5D9B86-11F9-DEA4-F8A9-03C19413BB36}"/>
                  </a:ext>
                </a:extLst>
              </p:cNvPr>
              <p:cNvSpPr txBox="1"/>
              <p:nvPr/>
            </p:nvSpPr>
            <p:spPr>
              <a:xfrm>
                <a:off x="7457553" y="3720095"/>
                <a:ext cx="1229247" cy="307777"/>
              </a:xfrm>
              <a:prstGeom prst="rect">
                <a:avLst/>
              </a:prstGeom>
              <a:noFill/>
            </p:spPr>
            <p:txBody>
              <a:bodyPr wrap="none" rtlCol="0">
                <a:spAutoFit/>
              </a:bodyPr>
              <a:lstStyle/>
              <a:p>
                <a:r>
                  <a:rPr lang="en-AU" sz="1400" dirty="0"/>
                  <a:t>“Empirical </a:t>
                </a:r>
                <a14:m>
                  <m:oMath xmlns:m="http://schemas.openxmlformats.org/officeDocument/2006/math">
                    <m:sSub>
                      <m:sSubPr>
                        <m:ctrlPr>
                          <a:rPr lang="en-AU" sz="1400" b="0" i="1" smtClean="0">
                            <a:latin typeface="Cambria Math" panose="02040503050406030204" pitchFamily="18" charset="0"/>
                          </a:rPr>
                        </m:ctrlPr>
                      </m:sSubPr>
                      <m:e>
                        <m:r>
                          <a:rPr lang="en-AU" sz="1400" b="0" i="1" smtClean="0">
                            <a:latin typeface="Cambria Math" panose="02040503050406030204" pitchFamily="18" charset="0"/>
                          </a:rPr>
                          <m:t>𝑎</m:t>
                        </m:r>
                      </m:e>
                      <m:sub>
                        <m:r>
                          <a:rPr lang="en-AU" sz="1400" b="0" i="1" smtClean="0">
                            <a:latin typeface="Cambria Math" panose="02040503050406030204" pitchFamily="18" charset="0"/>
                          </a:rPr>
                          <m:t>0</m:t>
                        </m:r>
                      </m:sub>
                    </m:sSub>
                  </m:oMath>
                </a14:m>
                <a:r>
                  <a:rPr lang="en-AU" sz="1400" dirty="0"/>
                  <a:t>”</a:t>
                </a:r>
              </a:p>
            </p:txBody>
          </p:sp>
        </mc:Choice>
        <mc:Fallback xmlns="">
          <p:sp>
            <p:nvSpPr>
              <p:cNvPr id="10" name="TextBox 9">
                <a:extLst>
                  <a:ext uri="{FF2B5EF4-FFF2-40B4-BE49-F238E27FC236}">
                    <a16:creationId xmlns:a16="http://schemas.microsoft.com/office/drawing/2014/main" id="{6B5D9B86-11F9-DEA4-F8A9-03C19413BB36}"/>
                  </a:ext>
                </a:extLst>
              </p:cNvPr>
              <p:cNvSpPr txBox="1">
                <a:spLocks noRot="1" noChangeAspect="1" noMove="1" noResize="1" noEditPoints="1" noAdjustHandles="1" noChangeArrowheads="1" noChangeShapeType="1" noTextEdit="1"/>
              </p:cNvSpPr>
              <p:nvPr/>
            </p:nvSpPr>
            <p:spPr>
              <a:xfrm>
                <a:off x="7457553" y="3720095"/>
                <a:ext cx="1229247" cy="307777"/>
              </a:xfrm>
              <a:prstGeom prst="rect">
                <a:avLst/>
              </a:prstGeom>
              <a:blipFill>
                <a:blip r:embed="rId11"/>
                <a:stretch>
                  <a:fillRect l="-1485" t="-1961" r="-495" b="-19608"/>
                </a:stretch>
              </a:blipFill>
            </p:spPr>
            <p:txBody>
              <a:bodyPr/>
              <a:lstStyle/>
              <a:p>
                <a:r>
                  <a:rPr lang="en-AU">
                    <a:noFill/>
                  </a:rPr>
                  <a:t> </a:t>
                </a:r>
              </a:p>
            </p:txBody>
          </p:sp>
        </mc:Fallback>
      </mc:AlternateContent>
    </p:spTree>
    <p:extLst>
      <p:ext uri="{BB962C8B-B14F-4D97-AF65-F5344CB8AC3E}">
        <p14:creationId xmlns:p14="http://schemas.microsoft.com/office/powerpoint/2010/main" val="138715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down)">
                                      <p:cBhvr>
                                        <p:cTn id="12" dur="500"/>
                                        <p:tgtEl>
                                          <p:spTgt spid="3">
                                            <p:txEl>
                                              <p:pRg st="7" end="7"/>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down)">
                                      <p:cBhvr>
                                        <p:cTn id="15" dur="500"/>
                                        <p:tgtEl>
                                          <p:spTgt spid="3">
                                            <p:txEl>
                                              <p:pRg st="8" end="8"/>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down)">
                                      <p:cBhvr>
                                        <p:cTn id="18" dur="500"/>
                                        <p:tgtEl>
                                          <p:spTgt spid="3">
                                            <p:txEl>
                                              <p:pRg st="9" end="9"/>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wipe(down)">
                                      <p:cBhvr>
                                        <p:cTn id="21" dur="500"/>
                                        <p:tgtEl>
                                          <p:spTgt spid="3">
                                            <p:txEl>
                                              <p:pRg st="10" end="1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wipe(down)">
                                      <p:cBhvr>
                                        <p:cTn id="24" dur="500"/>
                                        <p:tgtEl>
                                          <p:spTgt spid="3">
                                            <p:txEl>
                                              <p:pRg st="11" end="11"/>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54CA-351C-4F5C-A983-B54D9805056A}"/>
              </a:ext>
            </a:extLst>
          </p:cNvPr>
          <p:cNvSpPr>
            <a:spLocks noGrp="1"/>
          </p:cNvSpPr>
          <p:nvPr>
            <p:ph type="title"/>
          </p:nvPr>
        </p:nvSpPr>
        <p:spPr/>
        <p:txBody>
          <a:bodyPr/>
          <a:lstStyle/>
          <a:p>
            <a:r>
              <a:rPr lang="en-US" dirty="0"/>
              <a:t>Proton and pion distribution functions in counterpoint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F850E4-022D-432A-9254-8223E274D070}"/>
                  </a:ext>
                </a:extLst>
              </p:cNvPr>
              <p:cNvSpPr>
                <a:spLocks noGrp="1"/>
              </p:cNvSpPr>
              <p:nvPr>
                <p:ph idx="1"/>
              </p:nvPr>
            </p:nvSpPr>
            <p:spPr>
              <a:xfrm>
                <a:off x="609600" y="990600"/>
                <a:ext cx="10972800" cy="4953000"/>
              </a:xfrm>
            </p:spPr>
            <p:txBody>
              <a:bodyPr/>
              <a:lstStyle/>
              <a:p>
                <a:r>
                  <a:rPr lang="en-US" dirty="0"/>
                  <a:t>CSMs have delivered 1</a:t>
                </a:r>
                <a:r>
                  <a:rPr lang="en-US" baseline="30000" dirty="0"/>
                  <a:t>st</a:t>
                </a:r>
                <a:r>
                  <a:rPr lang="en-US" dirty="0"/>
                  <a:t> ever unified body of predictions for all proton and pion DFs </a:t>
                </a:r>
              </a:p>
              <a:p>
                <a:pPr marL="0" indent="0">
                  <a:spcBef>
                    <a:spcPts val="0"/>
                  </a:spcBef>
                  <a:buNone/>
                </a:pPr>
                <a:r>
                  <a:rPr lang="en-US" dirty="0"/>
                  <a:t>          – valence, glue, and four-</a:t>
                </a:r>
                <a:r>
                  <a:rPr lang="en-US" dirty="0" err="1"/>
                  <a:t>flavour</a:t>
                </a:r>
                <a:r>
                  <a:rPr lang="en-US" dirty="0"/>
                  <a:t>-separated sea, </a:t>
                </a:r>
                <a:r>
                  <a:rPr lang="en-US" dirty="0" err="1"/>
                  <a:t>unpolarised</a:t>
                </a:r>
                <a:r>
                  <a:rPr lang="en-US" dirty="0"/>
                  <a:t> and </a:t>
                </a:r>
                <a:r>
                  <a:rPr lang="en-US" dirty="0" err="1"/>
                  <a:t>polarised</a:t>
                </a:r>
                <a:endParaRPr lang="en-US" dirty="0"/>
              </a:p>
              <a:p>
                <a14:m>
                  <m:oMath xmlns:m="http://schemas.openxmlformats.org/officeDocument/2006/math">
                    <m:r>
                      <a:rPr lang="en-US" i="1" dirty="0" smtClean="0">
                        <a:latin typeface="Cambria Math" panose="02040503050406030204" pitchFamily="18" charset="0"/>
                      </a:rPr>
                      <m:t>𝑥</m:t>
                    </m:r>
                  </m:oMath>
                </a14:m>
                <a:r>
                  <a:rPr lang="en-US" dirty="0"/>
                  <a:t>-dependence of DFs is strongly hadron dependent</a:t>
                </a:r>
              </a:p>
              <a:p>
                <a:pPr marL="0" indent="0">
                  <a:buNone/>
                </a:pPr>
                <a:r>
                  <a:rPr lang="en-US" b="1" i="1" dirty="0">
                    <a:ln w="0"/>
                    <a:solidFill>
                      <a:srgbClr val="CC9900"/>
                    </a:solidFill>
                    <a:effectLst>
                      <a:outerShdw blurRad="38100" dist="25400" dir="5400000" algn="ctr" rotWithShape="0">
                        <a:srgbClr val="6E747A">
                          <a:alpha val="43000"/>
                        </a:srgbClr>
                      </a:outerShdw>
                    </a:effectLst>
                  </a:rPr>
                  <a:t>         Smoking gun for EHM</a:t>
                </a:r>
                <a:endParaRPr lang="en-US" dirty="0"/>
              </a:p>
              <a:p>
                <a:pPr lvl="1"/>
                <a:r>
                  <a:rPr lang="en-US" sz="2200" dirty="0"/>
                  <a:t>At any resolving scale, ζ, those in the pion are the hardest (most dilated). </a:t>
                </a:r>
              </a:p>
              <a:p>
                <a:r>
                  <a:rPr lang="en-US" dirty="0"/>
                  <a:t>All CSM DFs comply with QCD constraints on endpoint (low- and high-x) scaling </a:t>
                </a:r>
                <a:r>
                  <a:rPr lang="en-US" dirty="0" err="1"/>
                  <a:t>behaviour</a:t>
                </a:r>
                <a:r>
                  <a:rPr lang="en-US" dirty="0"/>
                  <a:t>. </a:t>
                </a:r>
              </a:p>
              <a:p>
                <a:r>
                  <a:rPr lang="en-US" dirty="0"/>
                  <a:t>However, existing global fits ignore QCD constraints, so:</a:t>
                </a:r>
              </a:p>
              <a:p>
                <a:pPr lvl="1"/>
                <a:r>
                  <a:rPr lang="en-US" dirty="0"/>
                  <a:t>Fail to deliver realistic DFs, even from abundant proton data</a:t>
                </a:r>
              </a:p>
              <a:p>
                <a:pPr lvl="1"/>
                <a:r>
                  <a:rPr lang="en-US" dirty="0"/>
                  <a:t>Meson data almost nonexistent and controversial results from fits</a:t>
                </a:r>
              </a:p>
              <a:p>
                <a:r>
                  <a:rPr lang="en-US" i="1" dirty="0">
                    <a:ln w="0"/>
                    <a:solidFill>
                      <a:srgbClr val="C00000"/>
                    </a:solidFill>
                    <a:effectLst>
                      <a:outerShdw blurRad="38100" dist="25400" dir="5400000" algn="ctr" rotWithShape="0">
                        <a:srgbClr val="6E747A">
                          <a:alpha val="43000"/>
                        </a:srgbClr>
                      </a:outerShdw>
                    </a:effectLst>
                  </a:rPr>
                  <a:t>Only after imposing QCD constraints on future phenomenological data fits will it be possible to draw reliable pictures of hadron structure. </a:t>
                </a:r>
              </a:p>
              <a:p>
                <a:r>
                  <a:rPr lang="en-US" i="1" dirty="0">
                    <a:ln w="0"/>
                    <a:solidFill>
                      <a:srgbClr val="C00000"/>
                    </a:solidFill>
                    <a:effectLst>
                      <a:outerShdw blurRad="38100" dist="25400" dir="5400000" algn="ctr" rotWithShape="0">
                        <a:srgbClr val="6E747A">
                          <a:alpha val="43000"/>
                        </a:srgbClr>
                      </a:outerShdw>
                    </a:effectLst>
                  </a:rPr>
                  <a:t>Especially important for attempts to expose and understand differences between Nambu-Goldstone bosons and seemingly less complex hadrons. </a:t>
                </a:r>
              </a:p>
            </p:txBody>
          </p:sp>
        </mc:Choice>
        <mc:Fallback xmlns="">
          <p:sp>
            <p:nvSpPr>
              <p:cNvPr id="3" name="Content Placeholder 2">
                <a:extLst>
                  <a:ext uri="{FF2B5EF4-FFF2-40B4-BE49-F238E27FC236}">
                    <a16:creationId xmlns:a16="http://schemas.microsoft.com/office/drawing/2014/main" id="{14F850E4-022D-432A-9254-8223E274D070}"/>
                  </a:ext>
                </a:extLst>
              </p:cNvPr>
              <p:cNvSpPr>
                <a:spLocks noGrp="1" noRot="1" noChangeAspect="1" noMove="1" noResize="1" noEditPoints="1" noAdjustHandles="1" noChangeArrowheads="1" noChangeShapeType="1" noTextEdit="1"/>
              </p:cNvSpPr>
              <p:nvPr>
                <p:ph idx="1"/>
              </p:nvPr>
            </p:nvSpPr>
            <p:spPr>
              <a:xfrm>
                <a:off x="609600" y="990600"/>
                <a:ext cx="10972800" cy="4953000"/>
              </a:xfrm>
              <a:blipFill>
                <a:blip r:embed="rId2"/>
                <a:stretch>
                  <a:fillRect l="-889" t="-862" r="-389" b="-369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8CAB1BD-734A-4E4B-B2A5-95D78DC6763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EE22665-AC9D-461F-A80D-02E42609A2DB}"/>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72B47B5F-7568-451A-AB89-5C5B20DC630C}"/>
              </a:ext>
            </a:extLst>
          </p:cNvPr>
          <p:cNvSpPr>
            <a:spLocks noGrp="1"/>
          </p:cNvSpPr>
          <p:nvPr>
            <p:ph type="sldNum" sz="quarter" idx="12"/>
          </p:nvPr>
        </p:nvSpPr>
        <p:spPr/>
        <p:txBody>
          <a:bodyPr/>
          <a:lstStyle/>
          <a:p>
            <a:fld id="{87034D8C-3CB4-402A-BC46-2AB14C0FE90A}" type="slidenum">
              <a:rPr lang="en-US" smtClean="0"/>
              <a:pPr/>
              <a:t>105</a:t>
            </a:fld>
            <a:endParaRPr lang="en-US"/>
          </a:p>
        </p:txBody>
      </p:sp>
    </p:spTree>
    <p:extLst>
      <p:ext uri="{BB962C8B-B14F-4D97-AF65-F5344CB8AC3E}">
        <p14:creationId xmlns:p14="http://schemas.microsoft.com/office/powerpoint/2010/main" val="223304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arn(inVertical)">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E8E5-0DE0-4CA6-9BED-FFB571FA134C}"/>
              </a:ext>
            </a:extLst>
          </p:cNvPr>
          <p:cNvSpPr>
            <a:spLocks noGrp="1"/>
          </p:cNvSpPr>
          <p:nvPr>
            <p:ph type="title"/>
          </p:nvPr>
        </p:nvSpPr>
        <p:spPr/>
        <p:txBody>
          <a:bodyPr/>
          <a:lstStyle/>
          <a:p>
            <a:r>
              <a:rPr lang="en-GB" sz="3600" dirty="0">
                <a:latin typeface="Lucida Calligraphy" panose="03010101010101010101" pitchFamily="66" charset="0"/>
              </a:rPr>
              <a:t>Emergent Hadron Mass</a:t>
            </a:r>
            <a:endParaRPr lang="en-US" sz="3600"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7EF29C17-0B57-4AE6-AF15-BF19AB789C5A}"/>
              </a:ext>
            </a:extLst>
          </p:cNvPr>
          <p:cNvSpPr>
            <a:spLocks noGrp="1"/>
          </p:cNvSpPr>
          <p:nvPr>
            <p:ph idx="1"/>
          </p:nvPr>
        </p:nvSpPr>
        <p:spPr>
          <a:xfrm>
            <a:off x="457200" y="914400"/>
            <a:ext cx="11277600" cy="4906963"/>
          </a:xfrm>
        </p:spPr>
        <p:txBody>
          <a:bodyPr/>
          <a:lstStyle/>
          <a:p>
            <a:r>
              <a:rPr lang="en-GB" dirty="0"/>
              <a:t>QCD is unique amongst known fundamental theories of natural phenomena</a:t>
            </a:r>
          </a:p>
          <a:p>
            <a:pPr lvl="1"/>
            <a:r>
              <a:rPr lang="en-GB" sz="2200" dirty="0"/>
              <a:t>Degrees-of-freedom used to express the scale-free Lagrangian are not directly observable</a:t>
            </a:r>
          </a:p>
          <a:p>
            <a:pPr lvl="1"/>
            <a:r>
              <a:rPr lang="en-GB" sz="2200" dirty="0"/>
              <a:t>Massless gauge bosons become massive, with no “human” interference</a:t>
            </a:r>
          </a:p>
          <a:p>
            <a:pPr lvl="1"/>
            <a:r>
              <a:rPr lang="en-GB" sz="2200" dirty="0"/>
              <a:t>Gluon mass ensures a stable, infrared completion of the theory through appearance of a running coupling that saturates at infrared momenta, being everywhere finite</a:t>
            </a:r>
          </a:p>
          <a:p>
            <a:pPr lvl="1"/>
            <a:r>
              <a:rPr lang="en-GB" sz="2200" dirty="0"/>
              <a:t>Massless fermions become massive, producing</a:t>
            </a:r>
          </a:p>
          <a:p>
            <a:pPr lvl="2"/>
            <a:r>
              <a:rPr lang="en-GB" sz="2200" dirty="0"/>
              <a:t>Massive baryons and simultaneously Massless mesons</a:t>
            </a:r>
          </a:p>
          <a:p>
            <a:r>
              <a:rPr lang="en-GB" dirty="0"/>
              <a:t>Emergent features of QCD are expressed in every strong interaction observable </a:t>
            </a:r>
          </a:p>
          <a:p>
            <a:r>
              <a:rPr lang="en-GB" dirty="0"/>
              <a:t>They can also be revealed via </a:t>
            </a:r>
          </a:p>
          <a:p>
            <a:pPr marL="0" indent="0">
              <a:buNone/>
            </a:pPr>
            <a:r>
              <a:rPr lang="en-GB" dirty="0"/>
              <a:t>	EHM interference with Nature’s other known source of mass = Higgs</a:t>
            </a:r>
          </a:p>
          <a:p>
            <a:r>
              <a:rPr lang="en-GB" dirty="0"/>
              <a:t>High energy and high luminosity facilities are the key to validating these concepts</a:t>
            </a:r>
          </a:p>
          <a:p>
            <a:pPr marL="400050" lvl="1" indent="0">
              <a:buNone/>
            </a:pPr>
            <a:r>
              <a:rPr lang="en-GB" sz="2200" dirty="0"/>
              <a:t>proving QCD to be 1</a:t>
            </a:r>
            <a:r>
              <a:rPr lang="en-GB" sz="2200" baseline="30000" dirty="0"/>
              <a:t>st</a:t>
            </a:r>
            <a:r>
              <a:rPr lang="en-GB" sz="2200" dirty="0"/>
              <a:t> well-defined four-dimensional quantum field theory ever contemplated</a:t>
            </a:r>
          </a:p>
          <a:p>
            <a:r>
              <a:rPr lang="en-GB" i="1" dirty="0">
                <a:ln w="0"/>
                <a:solidFill>
                  <a:srgbClr val="CC9900"/>
                </a:solidFill>
                <a:effectLst>
                  <a:outerShdw blurRad="38100" dist="25400" dir="5400000" algn="ctr" rotWithShape="0">
                    <a:srgbClr val="6E747A">
                      <a:alpha val="43000"/>
                    </a:srgbClr>
                  </a:outerShdw>
                </a:effectLst>
              </a:rPr>
              <a:t>This may open doors that lead far beyond the Standard Model</a:t>
            </a:r>
          </a:p>
          <a:p>
            <a:endParaRPr lang="en-US" dirty="0"/>
          </a:p>
        </p:txBody>
      </p:sp>
      <p:sp>
        <p:nvSpPr>
          <p:cNvPr id="4" name="Date Placeholder 3">
            <a:extLst>
              <a:ext uri="{FF2B5EF4-FFF2-40B4-BE49-F238E27FC236}">
                <a16:creationId xmlns:a16="http://schemas.microsoft.com/office/drawing/2014/main" id="{CDEFDEE3-DD42-4279-90D5-E4197773D09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52723D8-7BC2-4A95-86AA-EAEE4597A7E6}"/>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AD7D389-08F4-43E2-90D3-45707F97750E}"/>
              </a:ext>
            </a:extLst>
          </p:cNvPr>
          <p:cNvSpPr>
            <a:spLocks noGrp="1"/>
          </p:cNvSpPr>
          <p:nvPr>
            <p:ph type="sldNum" sz="quarter" idx="12"/>
          </p:nvPr>
        </p:nvSpPr>
        <p:spPr/>
        <p:txBody>
          <a:bodyPr/>
          <a:lstStyle/>
          <a:p>
            <a:fld id="{87034D8C-3CB4-402A-BC46-2AB14C0FE90A}" type="slidenum">
              <a:rPr lang="en-US" smtClean="0"/>
              <a:pPr/>
              <a:t>106</a:t>
            </a:fld>
            <a:endParaRPr lang="en-US"/>
          </a:p>
        </p:txBody>
      </p:sp>
      <p:pic>
        <p:nvPicPr>
          <p:cNvPr id="7" name="Picture 6" descr="A picture containing shape&#10;&#10;Description automatically generated">
            <a:extLst>
              <a:ext uri="{FF2B5EF4-FFF2-40B4-BE49-F238E27FC236}">
                <a16:creationId xmlns:a16="http://schemas.microsoft.com/office/drawing/2014/main" id="{9612A037-A7C6-46CD-8D18-73BDF445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8" name="TextBox 7">
            <a:extLst>
              <a:ext uri="{FF2B5EF4-FFF2-40B4-BE49-F238E27FC236}">
                <a16:creationId xmlns:a16="http://schemas.microsoft.com/office/drawing/2014/main" id="{06BE19F9-0B70-40DB-9819-B8018308456D}"/>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3677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arn(inVertic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ircle(in)">
                                      <p:cBhvr>
                                        <p:cTn id="4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900D-A0B4-4077-B6BB-A354C55D0B95}"/>
              </a:ext>
            </a:extLst>
          </p:cNvPr>
          <p:cNvSpPr>
            <a:spLocks noGrp="1"/>
          </p:cNvSpPr>
          <p:nvPr>
            <p:ph type="title"/>
          </p:nvPr>
        </p:nvSpPr>
        <p:spPr/>
        <p:txBody>
          <a:bodyPr/>
          <a:lstStyle/>
          <a:p>
            <a:pPr algn="r"/>
            <a:r>
              <a:rPr lang="en-GB" sz="4000" b="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rPr>
              <a:t>The Nature of Things</a:t>
            </a:r>
            <a:endParaRPr lang="en-US" sz="4000" b="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9E20F4-320F-4F06-AD3C-1DCC2BD5F4D7}"/>
                  </a:ext>
                </a:extLst>
              </p:cNvPr>
              <p:cNvSpPr>
                <a:spLocks noGrp="1"/>
              </p:cNvSpPr>
              <p:nvPr>
                <p:ph idx="1"/>
              </p:nvPr>
            </p:nvSpPr>
            <p:spPr>
              <a:xfrm>
                <a:off x="609600" y="1371600"/>
                <a:ext cx="10972800" cy="4876800"/>
              </a:xfrm>
            </p:spPr>
            <p:txBody>
              <a:bodyPr/>
              <a:lstStyle/>
              <a:p>
                <a:pPr>
                  <a:spcAft>
                    <a:spcPts val="600"/>
                  </a:spcAft>
                </a:pPr>
                <a:r>
                  <a:rPr lang="en-US" dirty="0"/>
                  <a:t>Is there a Lagrangian for Nature?</a:t>
                </a:r>
              </a:p>
              <a:p>
                <a:r>
                  <a:rPr lang="en-US" dirty="0"/>
                  <a:t>If so, then the natural mass/length scales for all things are contained within</a:t>
                </a:r>
              </a:p>
              <a:p>
                <a:r>
                  <a:rPr lang="en-US" dirty="0"/>
                  <a:t>Much more than that … </a:t>
                </a:r>
              </a:p>
              <a:p>
                <a:r>
                  <a:rPr lang="en-US" dirty="0"/>
                  <a:t>If there is </a:t>
                </a:r>
                <a14:m>
                  <m:oMath xmlns:m="http://schemas.openxmlformats.org/officeDocument/2006/math">
                    <m:sSub>
                      <m:sSubPr>
                        <m:ctrlPr>
                          <a:rPr lang="en-GB" sz="2400" i="1">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ctrlPr>
                      </m:sSubPr>
                      <m:e>
                        <m:r>
                          <m:rPr>
                            <m:nor/>
                          </m:rPr>
                          <a:rPr lang="en-US" sz="2400" dirty="0">
                            <a:ln w="0"/>
                            <a:solidFill>
                              <a:schemeClr val="accent1"/>
                            </a:solidFill>
                            <a:effectLst>
                              <a:outerShdw blurRad="60007" dir="1500000" sy="-30000" kx="800400" algn="bl" rotWithShape="0">
                                <a:prstClr val="black">
                                  <a:alpha val="20000"/>
                                </a:prstClr>
                              </a:outerShdw>
                            </a:effectLst>
                            <a:latin typeface="Brush Script MT" panose="03060802040406070304" pitchFamily="66" charset="0"/>
                          </a:rPr>
                          <m:t>L</m:t>
                        </m:r>
                      </m:e>
                      <m:sub>
                        <m:r>
                          <a:rPr lang="en-GB" sz="2400" i="1">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t>𝑁𝑎𝑡𝑢𝑟𝑒</m:t>
                        </m:r>
                      </m:sub>
                    </m:sSub>
                  </m:oMath>
                </a14:m>
                <a:r>
                  <a:rPr lang="en-US" dirty="0"/>
                  <a:t>, then Logic, as expressed in Mathematics, is innate to Nature</a:t>
                </a:r>
              </a:p>
              <a:p>
                <a:r>
                  <a:rPr lang="en-US" dirty="0"/>
                  <a:t>Then, Mathematics is not something we invented to describe Nature</a:t>
                </a:r>
              </a:p>
              <a:p>
                <a:pPr lvl="1"/>
                <a:r>
                  <a:rPr lang="en-US" sz="2200" dirty="0"/>
                  <a:t>It is a secret of Nature that we discovered</a:t>
                </a:r>
              </a:p>
              <a:p>
                <a:r>
                  <a:rPr lang="en-US" dirty="0"/>
                  <a:t>So that Nature </a:t>
                </a:r>
                <a:r>
                  <a:rPr lang="en-US" u="sng" dirty="0"/>
                  <a:t>is</a:t>
                </a:r>
                <a:r>
                  <a:rPr lang="en-US" dirty="0"/>
                  <a:t> Mathematics and Mathematics describes everything</a:t>
                </a:r>
              </a:p>
              <a:p>
                <a:pPr lvl="1"/>
                <a:r>
                  <a:rPr lang="en-US" sz="2200" dirty="0"/>
                  <a:t>Including us. </a:t>
                </a:r>
              </a:p>
              <a:p>
                <a:r>
                  <a:rPr lang="en-US" dirty="0"/>
                  <a:t>This may be true </a:t>
                </a:r>
              </a:p>
              <a:p>
                <a:pPr lvl="1"/>
                <a:r>
                  <a:rPr lang="en-US" sz="2200" dirty="0"/>
                  <a:t>If so, then there </a:t>
                </a:r>
                <a:r>
                  <a:rPr lang="en-US" sz="2200" i="1" u="sng" dirty="0"/>
                  <a:t>are</a:t>
                </a:r>
                <a:r>
                  <a:rPr lang="en-US" sz="2200" dirty="0"/>
                  <a:t> answers to the questions we have long asked </a:t>
                </a:r>
              </a:p>
              <a:p>
                <a:pPr lvl="1"/>
                <a:r>
                  <a:rPr lang="en-US" sz="2200" dirty="0"/>
                  <a:t>And answers to questions we have not yet thought to ask</a:t>
                </a:r>
              </a:p>
              <a:p>
                <a:endParaRPr lang="en-US" dirty="0">
                  <a:latin typeface="Brush Script MT" panose="03060802040406070304" pitchFamily="66" charset="0"/>
                </a:endParaRPr>
              </a:p>
            </p:txBody>
          </p:sp>
        </mc:Choice>
        <mc:Fallback xmlns="">
          <p:sp>
            <p:nvSpPr>
              <p:cNvPr id="3" name="Content Placeholder 2">
                <a:extLst>
                  <a:ext uri="{FF2B5EF4-FFF2-40B4-BE49-F238E27FC236}">
                    <a16:creationId xmlns:a16="http://schemas.microsoft.com/office/drawing/2014/main" id="{5E9E20F4-320F-4F06-AD3C-1DCC2BD5F4D7}"/>
                  </a:ext>
                </a:extLst>
              </p:cNvPr>
              <p:cNvSpPr>
                <a:spLocks noGrp="1" noRot="1" noChangeAspect="1" noMove="1" noResize="1" noEditPoints="1" noAdjustHandles="1" noChangeArrowheads="1" noChangeShapeType="1" noTextEdit="1"/>
              </p:cNvSpPr>
              <p:nvPr>
                <p:ph idx="1"/>
              </p:nvPr>
            </p:nvSpPr>
            <p:spPr>
              <a:xfrm>
                <a:off x="609600" y="1371600"/>
                <a:ext cx="10972800" cy="4876800"/>
              </a:xfrm>
              <a:blipFill>
                <a:blip r:embed="rId2"/>
                <a:stretch>
                  <a:fillRect l="-611" t="-87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C7387FC-6AE0-4CA0-B793-8BBA8A6DEEA3}"/>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740640EE-57CA-4898-8F0F-6B2810EB088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60B040D-CD35-4A32-B8B6-223CEE2AD5B9}"/>
              </a:ext>
            </a:extLst>
          </p:cNvPr>
          <p:cNvSpPr>
            <a:spLocks noGrp="1"/>
          </p:cNvSpPr>
          <p:nvPr>
            <p:ph type="sldNum" sz="quarter" idx="12"/>
          </p:nvPr>
        </p:nvSpPr>
        <p:spPr/>
        <p:txBody>
          <a:bodyPr/>
          <a:lstStyle/>
          <a:p>
            <a:fld id="{87034D8C-3CB4-402A-BC46-2AB14C0FE90A}" type="slidenum">
              <a:rPr lang="en-US" smtClean="0"/>
              <a:pPr/>
              <a:t>107</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2A966AA-A8DB-4C78-AFC7-BA8B088FC148}"/>
                  </a:ext>
                </a:extLst>
              </p:cNvPr>
              <p:cNvSpPr/>
              <p:nvPr/>
            </p:nvSpPr>
            <p:spPr bwMode="auto">
              <a:xfrm>
                <a:off x="7524136" y="914400"/>
                <a:ext cx="3657600" cy="9467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GB" sz="4800" i="1" smtClean="0">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ctrlPr>
                        </m:sSubPr>
                        <m:e>
                          <m:r>
                            <m:rPr>
                              <m:nor/>
                            </m:rPr>
                            <a:rPr lang="en-US" sz="4800" dirty="0">
                              <a:ln w="0"/>
                              <a:solidFill>
                                <a:schemeClr val="accent1"/>
                              </a:solidFill>
                              <a:effectLst>
                                <a:outerShdw blurRad="60007" dir="1500000" sy="-30000" kx="800400" algn="bl" rotWithShape="0">
                                  <a:prstClr val="black">
                                    <a:alpha val="20000"/>
                                  </a:prstClr>
                                </a:outerShdw>
                              </a:effectLst>
                              <a:latin typeface="Brush Script MT" panose="03060802040406070304" pitchFamily="66" charset="0"/>
                            </a:rPr>
                            <m:t>L</m:t>
                          </m:r>
                        </m:e>
                        <m:sub>
                          <m:r>
                            <a:rPr lang="en-GB" sz="4800" i="1" smtClean="0">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t>𝑁𝑎𝑡𝑢𝑟𝑒</m:t>
                          </m:r>
                        </m:sub>
                      </m:sSub>
                      <m:r>
                        <a:rPr lang="en-GB" sz="4800" i="1" smtClean="0">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t>= ?</m:t>
                      </m:r>
                    </m:oMath>
                  </m:oMathPara>
                </a14:m>
                <a:endParaRPr lang="en-US" dirty="0">
                  <a:ln w="0"/>
                  <a:solidFill>
                    <a:schemeClr val="accent1"/>
                  </a:solidFill>
                  <a:effectLst>
                    <a:outerShdw blurRad="60007" dir="1500000" sy="-30000" kx="800400" algn="bl" rotWithShape="0">
                      <a:prstClr val="black">
                        <a:alpha val="20000"/>
                      </a:prstClr>
                    </a:outerShdw>
                  </a:effectLst>
                </a:endParaRPr>
              </a:p>
            </p:txBody>
          </p:sp>
        </mc:Choice>
        <mc:Fallback xmlns="">
          <p:sp>
            <p:nvSpPr>
              <p:cNvPr id="7" name="Rectangle 6">
                <a:extLst>
                  <a:ext uri="{FF2B5EF4-FFF2-40B4-BE49-F238E27FC236}">
                    <a16:creationId xmlns:a16="http://schemas.microsoft.com/office/drawing/2014/main" id="{C2A966AA-A8DB-4C78-AFC7-BA8B088FC148}"/>
                  </a:ext>
                </a:extLst>
              </p:cNvPr>
              <p:cNvSpPr>
                <a:spLocks noRot="1" noChangeAspect="1" noMove="1" noResize="1" noEditPoints="1" noAdjustHandles="1" noChangeArrowheads="1" noChangeShapeType="1" noTextEdit="1"/>
              </p:cNvSpPr>
              <p:nvPr/>
            </p:nvSpPr>
            <p:spPr bwMode="auto">
              <a:xfrm>
                <a:off x="7524136" y="914400"/>
                <a:ext cx="3657600" cy="946785"/>
              </a:xfrm>
              <a:prstGeom prst="rect">
                <a:avLst/>
              </a:prstGeom>
              <a:blipFill>
                <a:blip r:embed="rId3"/>
                <a:stretch>
                  <a:fillRect b="-5161"/>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
        <p:nvSpPr>
          <p:cNvPr id="8" name="Rectangle 7">
            <a:extLst>
              <a:ext uri="{FF2B5EF4-FFF2-40B4-BE49-F238E27FC236}">
                <a16:creationId xmlns:a16="http://schemas.microsoft.com/office/drawing/2014/main" id="{0395690B-A934-475E-93A9-E6119F05F5B4}"/>
              </a:ext>
            </a:extLst>
          </p:cNvPr>
          <p:cNvSpPr/>
          <p:nvPr/>
        </p:nvSpPr>
        <p:spPr bwMode="auto">
          <a:xfrm>
            <a:off x="0" y="0"/>
            <a:ext cx="6172200" cy="1295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en-US" sz="4000" dirty="0">
                <a:ln w="0"/>
                <a:solidFill>
                  <a:schemeClr val="accent1"/>
                </a:solidFill>
                <a:effectLst>
                  <a:outerShdw blurRad="38100" dist="25400" dir="5400000" algn="ctr" rotWithShape="0">
                    <a:srgbClr val="6E747A">
                      <a:alpha val="43000"/>
                    </a:srgbClr>
                  </a:outerShdw>
                </a:effectLst>
                <a:latin typeface="Harlow Solid Italic" panose="04030604020F02020D02" pitchFamily="82" charset="0"/>
              </a:rPr>
              <a:t>This is the Fascination </a:t>
            </a:r>
          </a:p>
          <a:p>
            <a:pPr marL="0" indent="0" algn="ctr">
              <a:buNone/>
            </a:pPr>
            <a:r>
              <a:rPr lang="en-US" sz="4000" dirty="0">
                <a:ln w="0"/>
                <a:solidFill>
                  <a:schemeClr val="accent1"/>
                </a:solidFill>
                <a:effectLst>
                  <a:outerShdw blurRad="38100" dist="25400" dir="5400000" algn="ctr" rotWithShape="0">
                    <a:srgbClr val="6E747A">
                      <a:alpha val="43000"/>
                    </a:srgbClr>
                  </a:outerShdw>
                </a:effectLst>
                <a:latin typeface="Harlow Solid Italic" panose="04030604020F02020D02" pitchFamily="82" charset="0"/>
              </a:rPr>
              <a:t>and Urgency of Physics</a:t>
            </a:r>
          </a:p>
        </p:txBody>
      </p:sp>
    </p:spTree>
    <p:extLst>
      <p:ext uri="{BB962C8B-B14F-4D97-AF65-F5344CB8AC3E}">
        <p14:creationId xmlns:p14="http://schemas.microsoft.com/office/powerpoint/2010/main" val="90380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Scale>
                                      <p:cBhvr>
                                        <p:cTn id="6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8"/>
                                        </p:tgtEl>
                                        <p:attrNameLst>
                                          <p:attrName>ppt_x</p:attrName>
                                          <p:attrName>ppt_y</p:attrName>
                                        </p:attrNameLst>
                                      </p:cBhvr>
                                    </p:animMotion>
                                    <p:animEffect transition="in" filter="fade">
                                      <p:cBhvr>
                                        <p:cTn id="6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900D-A0B4-4077-B6BB-A354C55D0B95}"/>
              </a:ext>
            </a:extLst>
          </p:cNvPr>
          <p:cNvSpPr>
            <a:spLocks noGrp="1"/>
          </p:cNvSpPr>
          <p:nvPr>
            <p:ph type="title"/>
          </p:nvPr>
        </p:nvSpPr>
        <p:spPr/>
        <p:txBody>
          <a:bodyPr/>
          <a:lstStyle/>
          <a:p>
            <a:pPr algn="r"/>
            <a:r>
              <a:rPr lang="en-GB" sz="4000" b="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rPr>
              <a:t>The Nature of Things</a:t>
            </a:r>
            <a:endParaRPr lang="en-US" sz="4000" b="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9E20F4-320F-4F06-AD3C-1DCC2BD5F4D7}"/>
                  </a:ext>
                </a:extLst>
              </p:cNvPr>
              <p:cNvSpPr>
                <a:spLocks noGrp="1"/>
              </p:cNvSpPr>
              <p:nvPr>
                <p:ph idx="1"/>
              </p:nvPr>
            </p:nvSpPr>
            <p:spPr>
              <a:xfrm>
                <a:off x="609600" y="1371600"/>
                <a:ext cx="10972800" cy="4876800"/>
              </a:xfrm>
            </p:spPr>
            <p:txBody>
              <a:bodyPr/>
              <a:lstStyle/>
              <a:p>
                <a:pPr>
                  <a:spcAft>
                    <a:spcPts val="600"/>
                  </a:spcAft>
                </a:pPr>
                <a:r>
                  <a:rPr lang="en-US" dirty="0"/>
                  <a:t>Is there a Lagrangian for Nature?</a:t>
                </a:r>
              </a:p>
              <a:p>
                <a:r>
                  <a:rPr lang="en-US" dirty="0"/>
                  <a:t>If so, then the natural mass/length scales for all things are contained within</a:t>
                </a:r>
              </a:p>
              <a:p>
                <a:r>
                  <a:rPr lang="en-US" dirty="0"/>
                  <a:t>Much more than that … </a:t>
                </a:r>
              </a:p>
              <a:p>
                <a:r>
                  <a:rPr lang="en-US" dirty="0"/>
                  <a:t>If there is </a:t>
                </a:r>
                <a14:m>
                  <m:oMath xmlns:m="http://schemas.openxmlformats.org/officeDocument/2006/math">
                    <m:sSub>
                      <m:sSubPr>
                        <m:ctrlPr>
                          <a:rPr lang="en-GB" sz="2400" i="1">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ctrlPr>
                      </m:sSubPr>
                      <m:e>
                        <m:r>
                          <m:rPr>
                            <m:nor/>
                          </m:rPr>
                          <a:rPr lang="en-US" sz="2400" dirty="0">
                            <a:ln w="0"/>
                            <a:solidFill>
                              <a:schemeClr val="accent1"/>
                            </a:solidFill>
                            <a:effectLst>
                              <a:outerShdw blurRad="60007" dir="1500000" sy="-30000" kx="800400" algn="bl" rotWithShape="0">
                                <a:prstClr val="black">
                                  <a:alpha val="20000"/>
                                </a:prstClr>
                              </a:outerShdw>
                            </a:effectLst>
                            <a:latin typeface="Brush Script MT" panose="03060802040406070304" pitchFamily="66" charset="0"/>
                          </a:rPr>
                          <m:t>L</m:t>
                        </m:r>
                      </m:e>
                      <m:sub>
                        <m:r>
                          <a:rPr lang="en-GB" sz="2400" i="1">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t>𝑁𝑎𝑡𝑢𝑟𝑒</m:t>
                        </m:r>
                      </m:sub>
                    </m:sSub>
                  </m:oMath>
                </a14:m>
                <a:r>
                  <a:rPr lang="en-US" dirty="0"/>
                  <a:t>, then Logic, as expressed in Mathematics, is innate to Nature</a:t>
                </a:r>
              </a:p>
              <a:p>
                <a:r>
                  <a:rPr lang="en-US" dirty="0"/>
                  <a:t>Then, Mathematics is not something we invented to describe Nature</a:t>
                </a:r>
              </a:p>
              <a:p>
                <a:pPr lvl="1"/>
                <a:r>
                  <a:rPr lang="en-US" sz="2200" dirty="0"/>
                  <a:t>It is a secret of Nature that we discovered</a:t>
                </a:r>
              </a:p>
              <a:p>
                <a:r>
                  <a:rPr lang="en-US" dirty="0"/>
                  <a:t>So that Nature </a:t>
                </a:r>
                <a:r>
                  <a:rPr lang="en-US" u="sng" dirty="0"/>
                  <a:t>is</a:t>
                </a:r>
                <a:r>
                  <a:rPr lang="en-US" dirty="0"/>
                  <a:t> Mathematics and Mathematics describes everything</a:t>
                </a:r>
              </a:p>
              <a:p>
                <a:pPr lvl="1"/>
                <a:r>
                  <a:rPr lang="en-US" sz="2200" dirty="0"/>
                  <a:t>Including us. </a:t>
                </a:r>
              </a:p>
              <a:p>
                <a:r>
                  <a:rPr lang="en-US" dirty="0"/>
                  <a:t>This may be true </a:t>
                </a:r>
              </a:p>
              <a:p>
                <a:pPr lvl="1"/>
                <a:r>
                  <a:rPr lang="en-US" sz="2200" dirty="0"/>
                  <a:t>If so, then there </a:t>
                </a:r>
                <a:r>
                  <a:rPr lang="en-US" sz="2200" i="1" u="sng" dirty="0"/>
                  <a:t>are</a:t>
                </a:r>
                <a:r>
                  <a:rPr lang="en-US" sz="2200" dirty="0"/>
                  <a:t> answers to the questions we have long asked </a:t>
                </a:r>
              </a:p>
              <a:p>
                <a:pPr lvl="1"/>
                <a:r>
                  <a:rPr lang="en-US" sz="2200" dirty="0"/>
                  <a:t>And answers to questions we have not yet thought to ask</a:t>
                </a:r>
              </a:p>
              <a:p>
                <a:endParaRPr lang="en-US" dirty="0">
                  <a:latin typeface="Brush Script MT" panose="03060802040406070304" pitchFamily="66" charset="0"/>
                </a:endParaRPr>
              </a:p>
            </p:txBody>
          </p:sp>
        </mc:Choice>
        <mc:Fallback xmlns="">
          <p:sp>
            <p:nvSpPr>
              <p:cNvPr id="3" name="Content Placeholder 2">
                <a:extLst>
                  <a:ext uri="{FF2B5EF4-FFF2-40B4-BE49-F238E27FC236}">
                    <a16:creationId xmlns:a16="http://schemas.microsoft.com/office/drawing/2014/main" id="{5E9E20F4-320F-4F06-AD3C-1DCC2BD5F4D7}"/>
                  </a:ext>
                </a:extLst>
              </p:cNvPr>
              <p:cNvSpPr>
                <a:spLocks noGrp="1" noRot="1" noChangeAspect="1" noMove="1" noResize="1" noEditPoints="1" noAdjustHandles="1" noChangeArrowheads="1" noChangeShapeType="1" noTextEdit="1"/>
              </p:cNvSpPr>
              <p:nvPr>
                <p:ph idx="1"/>
              </p:nvPr>
            </p:nvSpPr>
            <p:spPr>
              <a:xfrm>
                <a:off x="609600" y="1371600"/>
                <a:ext cx="10972800" cy="4876800"/>
              </a:xfrm>
              <a:blipFill>
                <a:blip r:embed="rId2"/>
                <a:stretch>
                  <a:fillRect l="-611" t="-87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FC7387FC-6AE0-4CA0-B793-8BBA8A6DEEA3}"/>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740640EE-57CA-4898-8F0F-6B2810EB088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60B040D-CD35-4A32-B8B6-223CEE2AD5B9}"/>
              </a:ext>
            </a:extLst>
          </p:cNvPr>
          <p:cNvSpPr>
            <a:spLocks noGrp="1"/>
          </p:cNvSpPr>
          <p:nvPr>
            <p:ph type="sldNum" sz="quarter" idx="12"/>
          </p:nvPr>
        </p:nvSpPr>
        <p:spPr/>
        <p:txBody>
          <a:bodyPr/>
          <a:lstStyle/>
          <a:p>
            <a:fld id="{87034D8C-3CB4-402A-BC46-2AB14C0FE90A}" type="slidenum">
              <a:rPr lang="en-US" smtClean="0"/>
              <a:pPr/>
              <a:t>108</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2A966AA-A8DB-4C78-AFC7-BA8B088FC148}"/>
                  </a:ext>
                </a:extLst>
              </p:cNvPr>
              <p:cNvSpPr/>
              <p:nvPr/>
            </p:nvSpPr>
            <p:spPr bwMode="auto">
              <a:xfrm>
                <a:off x="7524136" y="914400"/>
                <a:ext cx="3657600" cy="9467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GB" sz="4800" i="1" smtClean="0">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ctrlPr>
                        </m:sSubPr>
                        <m:e>
                          <m:r>
                            <m:rPr>
                              <m:nor/>
                            </m:rPr>
                            <a:rPr lang="en-US" sz="4800" dirty="0">
                              <a:ln w="0"/>
                              <a:solidFill>
                                <a:schemeClr val="accent1"/>
                              </a:solidFill>
                              <a:effectLst>
                                <a:outerShdw blurRad="60007" dir="1500000" sy="-30000" kx="800400" algn="bl" rotWithShape="0">
                                  <a:prstClr val="black">
                                    <a:alpha val="20000"/>
                                  </a:prstClr>
                                </a:outerShdw>
                              </a:effectLst>
                              <a:latin typeface="Brush Script MT" panose="03060802040406070304" pitchFamily="66" charset="0"/>
                            </a:rPr>
                            <m:t>L</m:t>
                          </m:r>
                        </m:e>
                        <m:sub>
                          <m:r>
                            <a:rPr lang="en-GB" sz="4800" i="1" smtClean="0">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t>𝑁𝑎𝑡𝑢𝑟𝑒</m:t>
                          </m:r>
                        </m:sub>
                      </m:sSub>
                      <m:r>
                        <a:rPr lang="en-GB" sz="4800" i="1" smtClean="0">
                          <a:ln w="0"/>
                          <a:solidFill>
                            <a:schemeClr val="accent1"/>
                          </a:solidFill>
                          <a:effectLst>
                            <a:outerShdw blurRad="60007" dir="1500000" sy="-30000" kx="800400" algn="bl" rotWithShape="0">
                              <a:prstClr val="black">
                                <a:alpha val="20000"/>
                              </a:prstClr>
                            </a:outerShdw>
                          </a:effectLst>
                          <a:latin typeface="Cambria Math" panose="02040503050406030204" pitchFamily="18" charset="0"/>
                        </a:rPr>
                        <m:t>= ?</m:t>
                      </m:r>
                    </m:oMath>
                  </m:oMathPara>
                </a14:m>
                <a:endParaRPr lang="en-US" dirty="0">
                  <a:ln w="0"/>
                  <a:solidFill>
                    <a:schemeClr val="accent1"/>
                  </a:solidFill>
                  <a:effectLst>
                    <a:outerShdw blurRad="60007" dir="1500000" sy="-30000" kx="800400" algn="bl" rotWithShape="0">
                      <a:prstClr val="black">
                        <a:alpha val="20000"/>
                      </a:prstClr>
                    </a:outerShdw>
                  </a:effectLst>
                </a:endParaRPr>
              </a:p>
            </p:txBody>
          </p:sp>
        </mc:Choice>
        <mc:Fallback xmlns="">
          <p:sp>
            <p:nvSpPr>
              <p:cNvPr id="7" name="Rectangle 6">
                <a:extLst>
                  <a:ext uri="{FF2B5EF4-FFF2-40B4-BE49-F238E27FC236}">
                    <a16:creationId xmlns:a16="http://schemas.microsoft.com/office/drawing/2014/main" id="{C2A966AA-A8DB-4C78-AFC7-BA8B088FC148}"/>
                  </a:ext>
                </a:extLst>
              </p:cNvPr>
              <p:cNvSpPr>
                <a:spLocks noRot="1" noChangeAspect="1" noMove="1" noResize="1" noEditPoints="1" noAdjustHandles="1" noChangeArrowheads="1" noChangeShapeType="1" noTextEdit="1"/>
              </p:cNvSpPr>
              <p:nvPr/>
            </p:nvSpPr>
            <p:spPr bwMode="auto">
              <a:xfrm>
                <a:off x="7524136" y="914400"/>
                <a:ext cx="3657600" cy="946785"/>
              </a:xfrm>
              <a:prstGeom prst="rect">
                <a:avLst/>
              </a:prstGeom>
              <a:blipFill>
                <a:blip r:embed="rId3"/>
                <a:stretch>
                  <a:fillRect b="-5161"/>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p:sp>
        <p:nvSpPr>
          <p:cNvPr id="8" name="Rectangle 7">
            <a:extLst>
              <a:ext uri="{FF2B5EF4-FFF2-40B4-BE49-F238E27FC236}">
                <a16:creationId xmlns:a16="http://schemas.microsoft.com/office/drawing/2014/main" id="{0395690B-A934-475E-93A9-E6119F05F5B4}"/>
              </a:ext>
            </a:extLst>
          </p:cNvPr>
          <p:cNvSpPr/>
          <p:nvPr/>
        </p:nvSpPr>
        <p:spPr bwMode="auto">
          <a:xfrm>
            <a:off x="0" y="0"/>
            <a:ext cx="6172200" cy="1295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r>
              <a:rPr lang="en-US" sz="4000" dirty="0">
                <a:ln w="0"/>
                <a:solidFill>
                  <a:schemeClr val="accent1"/>
                </a:solidFill>
                <a:effectLst>
                  <a:outerShdw blurRad="38100" dist="25400" dir="5400000" algn="ctr" rotWithShape="0">
                    <a:srgbClr val="6E747A">
                      <a:alpha val="43000"/>
                    </a:srgbClr>
                  </a:outerShdw>
                </a:effectLst>
                <a:latin typeface="Harlow Solid Italic" panose="04030604020F02020D02" pitchFamily="82" charset="0"/>
              </a:rPr>
              <a:t>This is the Fascination </a:t>
            </a:r>
          </a:p>
          <a:p>
            <a:pPr marL="0" indent="0" algn="ctr">
              <a:buNone/>
            </a:pPr>
            <a:r>
              <a:rPr lang="en-US" sz="4000" dirty="0">
                <a:ln w="0"/>
                <a:solidFill>
                  <a:schemeClr val="accent1"/>
                </a:solidFill>
                <a:effectLst>
                  <a:outerShdw blurRad="38100" dist="25400" dir="5400000" algn="ctr" rotWithShape="0">
                    <a:srgbClr val="6E747A">
                      <a:alpha val="43000"/>
                    </a:srgbClr>
                  </a:outerShdw>
                </a:effectLst>
                <a:latin typeface="Harlow Solid Italic" panose="04030604020F02020D02" pitchFamily="82" charset="0"/>
              </a:rPr>
              <a:t>and Urgency of Physics</a:t>
            </a:r>
          </a:p>
        </p:txBody>
      </p:sp>
      <p:sp>
        <p:nvSpPr>
          <p:cNvPr id="9" name="TextBox 8">
            <a:extLst>
              <a:ext uri="{FF2B5EF4-FFF2-40B4-BE49-F238E27FC236}">
                <a16:creationId xmlns:a16="http://schemas.microsoft.com/office/drawing/2014/main" id="{AFD500A2-1E9F-014F-BC04-DE45A1617BF8}"/>
              </a:ext>
            </a:extLst>
          </p:cNvPr>
          <p:cNvSpPr txBox="1"/>
          <p:nvPr/>
        </p:nvSpPr>
        <p:spPr>
          <a:xfrm>
            <a:off x="2209800" y="2553611"/>
            <a:ext cx="8229600" cy="1446550"/>
          </a:xfrm>
          <a:prstGeom prst="rect">
            <a:avLst/>
          </a:prstGeom>
          <a:solidFill>
            <a:schemeClr val="bg1"/>
          </a:solidFill>
        </p:spPr>
        <p:txBody>
          <a:bodyPr wrap="square" rtlCol="0">
            <a:spAutoFit/>
          </a:bodyPr>
          <a:lstStyle/>
          <a:p>
            <a:r>
              <a:rPr lang="en-AU" sz="4400" i="1" dirty="0">
                <a:ln w="0"/>
                <a:solidFill>
                  <a:srgbClr val="C00000"/>
                </a:solidFill>
                <a:effectLst>
                  <a:outerShdw blurRad="38100" dist="25400" dir="5400000" algn="ctr" rotWithShape="0">
                    <a:srgbClr val="6E747A">
                      <a:alpha val="43000"/>
                    </a:srgbClr>
                  </a:outerShdw>
                </a:effectLst>
              </a:rPr>
              <a:t>There are theories of many things,</a:t>
            </a:r>
          </a:p>
          <a:p>
            <a:r>
              <a:rPr lang="en-AU" sz="4400" i="1" dirty="0">
                <a:ln w="0"/>
                <a:solidFill>
                  <a:srgbClr val="C00000"/>
                </a:solidFill>
                <a:effectLst>
                  <a:outerShdw blurRad="38100" dist="25400" dir="5400000" algn="ctr" rotWithShape="0">
                    <a:srgbClr val="6E747A">
                      <a:alpha val="43000"/>
                    </a:srgbClr>
                  </a:outerShdw>
                </a:effectLst>
              </a:rPr>
              <a:t>But is there a theory of everything?</a:t>
            </a:r>
          </a:p>
        </p:txBody>
      </p:sp>
    </p:spTree>
    <p:extLst>
      <p:ext uri="{BB962C8B-B14F-4D97-AF65-F5344CB8AC3E}">
        <p14:creationId xmlns:p14="http://schemas.microsoft.com/office/powerpoint/2010/main" val="336409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9182C5-1322-44D4-91BC-47473B87CC3C}"/>
              </a:ext>
            </a:extLst>
          </p:cNvPr>
          <p:cNvPicPr>
            <a:picLocks noChangeAspect="1"/>
          </p:cNvPicPr>
          <p:nvPr/>
        </p:nvPicPr>
        <p:blipFill>
          <a:blip r:embed="rId2" cstate="print">
            <a:extLst>
              <a:ext uri="{28A0092B-C50C-407E-A947-70E740481C1C}">
                <a14:useLocalDpi xmlns:a14="http://schemas.microsoft.com/office/drawing/2010/main" val="0"/>
              </a:ext>
            </a:extLst>
          </a:blip>
          <a:srcRect l="7" r="7"/>
          <a:stretch/>
        </p:blipFill>
        <p:spPr>
          <a:xfrm>
            <a:off x="20" y="0"/>
            <a:ext cx="12191980" cy="6872748"/>
          </a:xfrm>
          <a:prstGeom prst="rect">
            <a:avLst/>
          </a:prstGeom>
          <a:noFill/>
        </p:spPr>
      </p:pic>
      <p:sp>
        <p:nvSpPr>
          <p:cNvPr id="2" name="Date Placeholder 1" hidden="1">
            <a:extLst>
              <a:ext uri="{FF2B5EF4-FFF2-40B4-BE49-F238E27FC236}">
                <a16:creationId xmlns:a16="http://schemas.microsoft.com/office/drawing/2014/main" id="{410732E4-5BBD-4113-A693-2E1503151F0B}"/>
              </a:ext>
            </a:extLst>
          </p:cNvPr>
          <p:cNvSpPr>
            <a:spLocks noGrp="1"/>
          </p:cNvSpPr>
          <p:nvPr>
            <p:ph type="dt" sz="half" idx="10"/>
          </p:nvPr>
        </p:nvSpPr>
        <p:spPr/>
        <p:txBody>
          <a:bodyPr/>
          <a:lstStyle/>
          <a:p>
            <a:pPr>
              <a:spcAft>
                <a:spcPts val="600"/>
              </a:spcAft>
            </a:pPr>
            <a:r>
              <a:rPr lang="en-US"/>
              <a:t>.                    2025 October 16: NJU INP IWSHSSI 2025                                           (108)</a:t>
            </a:r>
          </a:p>
        </p:txBody>
      </p:sp>
      <p:sp>
        <p:nvSpPr>
          <p:cNvPr id="3" name="Footer Placeholder 2">
            <a:extLst>
              <a:ext uri="{FF2B5EF4-FFF2-40B4-BE49-F238E27FC236}">
                <a16:creationId xmlns:a16="http://schemas.microsoft.com/office/drawing/2014/main" id="{350C0B3A-C260-4769-AA8B-9E4BBF817C17}"/>
              </a:ext>
            </a:extLst>
          </p:cNvPr>
          <p:cNvSpPr>
            <a:spLocks noGrp="1"/>
          </p:cNvSpPr>
          <p:nvPr>
            <p:ph type="ftr" sz="quarter" idx="11"/>
          </p:nvPr>
        </p:nvSpPr>
        <p:spPr>
          <a:xfrm>
            <a:off x="7391400" y="6516074"/>
            <a:ext cx="4724400" cy="228600"/>
          </a:xfrm>
        </p:spPr>
        <p:txBody>
          <a:bodyPr/>
          <a:lstStyle/>
          <a:p>
            <a:pPr>
              <a:spcAft>
                <a:spcPts val="600"/>
              </a:spcAft>
            </a:pPr>
            <a:r>
              <a:rPr lang="en-US" dirty="0">
                <a:solidFill>
                  <a:schemeClr val="bg1"/>
                </a:solidFill>
              </a:rPr>
              <a:t>Craig Roberts cdroberts@nju.edu.cn  473  4/4 Emergent Hadron Mass: Origins and Consequences</a:t>
            </a:r>
          </a:p>
        </p:txBody>
      </p:sp>
      <p:sp>
        <p:nvSpPr>
          <p:cNvPr id="4" name="Slide Number Placeholder 3" hidden="1">
            <a:extLst>
              <a:ext uri="{FF2B5EF4-FFF2-40B4-BE49-F238E27FC236}">
                <a16:creationId xmlns:a16="http://schemas.microsoft.com/office/drawing/2014/main" id="{B64BA72D-9585-437C-8DE2-CD2B3FDC8A49}"/>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109</a:t>
            </a:fld>
            <a:endParaRPr lang="en-US"/>
          </a:p>
        </p:txBody>
      </p:sp>
      <p:sp>
        <p:nvSpPr>
          <p:cNvPr id="7" name="Subtitle 1">
            <a:extLst>
              <a:ext uri="{FF2B5EF4-FFF2-40B4-BE49-F238E27FC236}">
                <a16:creationId xmlns:a16="http://schemas.microsoft.com/office/drawing/2014/main" id="{49053BDB-9D74-4523-ABF4-4C7DC5E3548F}"/>
              </a:ext>
            </a:extLst>
          </p:cNvPr>
          <p:cNvSpPr txBox="1">
            <a:spLocks/>
          </p:cNvSpPr>
          <p:nvPr/>
        </p:nvSpPr>
        <p:spPr bwMode="auto">
          <a:xfrm>
            <a:off x="-533400" y="337010"/>
            <a:ext cx="10948441"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800" b="1" dirty="0">
                <a:solidFill>
                  <a:schemeClr val="bg1"/>
                </a:solidFill>
                <a:latin typeface="Freestyle Script" panose="030804020302050B0404" pitchFamily="66" charset="0"/>
              </a:rPr>
              <a:t>Thankyou</a:t>
            </a:r>
            <a:endParaRPr lang="en-GB" sz="8800" kern="0" dirty="0">
              <a:solidFill>
                <a:schemeClr val="bg1"/>
              </a:solidFill>
              <a:latin typeface="Freestyle Script" panose="030804020302050B0404" pitchFamily="66" charset="0"/>
            </a:endParaRPr>
          </a:p>
        </p:txBody>
      </p:sp>
      <p:sp>
        <p:nvSpPr>
          <p:cNvPr id="8" name="TextBox 7">
            <a:extLst>
              <a:ext uri="{FF2B5EF4-FFF2-40B4-BE49-F238E27FC236}">
                <a16:creationId xmlns:a16="http://schemas.microsoft.com/office/drawing/2014/main" id="{809F6F65-3EFB-CFCE-403B-560CD6F0DC5A}"/>
              </a:ext>
            </a:extLst>
          </p:cNvPr>
          <p:cNvSpPr txBox="1"/>
          <p:nvPr/>
        </p:nvSpPr>
        <p:spPr>
          <a:xfrm>
            <a:off x="2209800" y="2553611"/>
            <a:ext cx="8229600" cy="1446550"/>
          </a:xfrm>
          <a:prstGeom prst="rect">
            <a:avLst/>
          </a:prstGeom>
          <a:noFill/>
        </p:spPr>
        <p:txBody>
          <a:bodyPr wrap="square" rtlCol="0">
            <a:spAutoFit/>
          </a:bodyPr>
          <a:lstStyle/>
          <a:p>
            <a:r>
              <a:rPr lang="en-AU" sz="4400" i="1" dirty="0">
                <a:ln w="0"/>
                <a:solidFill>
                  <a:srgbClr val="FFFF00"/>
                </a:solidFill>
                <a:effectLst>
                  <a:outerShdw blurRad="38100" dist="25400" dir="5400000" algn="ctr" rotWithShape="0">
                    <a:srgbClr val="6E747A">
                      <a:alpha val="43000"/>
                    </a:srgbClr>
                  </a:outerShdw>
                </a:effectLst>
              </a:rPr>
              <a:t>There are theories of many things,</a:t>
            </a:r>
          </a:p>
          <a:p>
            <a:r>
              <a:rPr lang="en-AU" sz="4400" i="1" dirty="0">
                <a:ln w="0"/>
                <a:solidFill>
                  <a:srgbClr val="FFFF00"/>
                </a:solidFill>
                <a:effectLst>
                  <a:outerShdw blurRad="38100" dist="25400" dir="5400000" algn="ctr" rotWithShape="0">
                    <a:srgbClr val="6E747A">
                      <a:alpha val="43000"/>
                    </a:srgbClr>
                  </a:outerShdw>
                </a:effectLst>
              </a:rPr>
              <a:t>But is there a theory of everything?</a:t>
            </a:r>
          </a:p>
        </p:txBody>
      </p:sp>
    </p:spTree>
    <p:extLst>
      <p:ext uri="{BB962C8B-B14F-4D97-AF65-F5344CB8AC3E}">
        <p14:creationId xmlns:p14="http://schemas.microsoft.com/office/powerpoint/2010/main" val="21678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E41A-5B81-41B5-BF36-C774535868E1}"/>
              </a:ext>
            </a:extLst>
          </p:cNvPr>
          <p:cNvSpPr>
            <a:spLocks noGrp="1"/>
          </p:cNvSpPr>
          <p:nvPr>
            <p:ph type="title"/>
          </p:nvPr>
        </p:nvSpPr>
        <p:spPr>
          <a:xfrm>
            <a:off x="609601" y="273050"/>
            <a:ext cx="5410198" cy="1479550"/>
          </a:xfrm>
        </p:spPr>
        <p:txBody>
          <a:bodyPr/>
          <a:lstStyle/>
          <a:p>
            <a:r>
              <a:rPr lang="en-GB" dirty="0"/>
              <a:t>Hard Exclusive Processes</a:t>
            </a:r>
            <a:br>
              <a:rPr lang="en-GB" dirty="0"/>
            </a:br>
            <a:r>
              <a:rPr lang="en-GB" dirty="0" err="1"/>
              <a:t>e.g</a:t>
            </a:r>
            <a:r>
              <a:rPr lang="en-GB" dirty="0"/>
              <a:t>, meson form factors</a:t>
            </a:r>
            <a:endParaRPr lang="en-US" dirty="0"/>
          </a:p>
        </p:txBody>
      </p:sp>
      <p:pic>
        <p:nvPicPr>
          <p:cNvPr id="9" name="Content Placeholder 8" descr="A close up of text on a white background&#10;&#10;Description automatically generated">
            <a:extLst>
              <a:ext uri="{FF2B5EF4-FFF2-40B4-BE49-F238E27FC236}">
                <a16:creationId xmlns:a16="http://schemas.microsoft.com/office/drawing/2014/main" id="{5E67A0F7-2B41-4BC6-AC3D-C1A0F971F5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1175" y="609600"/>
            <a:ext cx="5496025" cy="3200400"/>
          </a:xfr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42A4DE07-5D87-4F89-BDEE-41B45D5858FA}"/>
                  </a:ext>
                </a:extLst>
              </p:cNvPr>
              <p:cNvSpPr>
                <a:spLocks noGrp="1"/>
              </p:cNvSpPr>
              <p:nvPr>
                <p:ph type="body" sz="half" idx="2"/>
              </p:nvPr>
            </p:nvSpPr>
            <p:spPr>
              <a:xfrm>
                <a:off x="304800" y="1295400"/>
                <a:ext cx="5714999" cy="5105400"/>
              </a:xfrm>
            </p:spPr>
            <p:txBody>
              <a:bodyPr/>
              <a:lstStyle/>
              <a:p>
                <a:r>
                  <a:rPr lang="en-GB" dirty="0">
                    <a:solidFill>
                      <a:schemeClr val="accent2">
                        <a:lumMod val="50000"/>
                      </a:schemeClr>
                    </a:solidFill>
                  </a:rPr>
                  <a:t>Normalisation of large Q</a:t>
                </a:r>
                <a:r>
                  <a:rPr lang="en-GB" baseline="30000" dirty="0">
                    <a:solidFill>
                      <a:schemeClr val="accent2">
                        <a:lumMod val="50000"/>
                      </a:schemeClr>
                    </a:solidFill>
                  </a:rPr>
                  <a:t>2</a:t>
                </a:r>
                <a:r>
                  <a:rPr lang="en-GB" dirty="0">
                    <a:solidFill>
                      <a:schemeClr val="accent2">
                        <a:lumMod val="50000"/>
                      </a:schemeClr>
                    </a:solidFill>
                  </a:rPr>
                  <a:t> behaviour of meson form factors is largely determined by EHM, </a:t>
                </a:r>
                <a:r>
                  <a:rPr lang="en-US" dirty="0">
                    <a:solidFill>
                      <a:schemeClr val="accent2">
                        <a:lumMod val="50000"/>
                      </a:schemeClr>
                    </a:solidFill>
                  </a:rPr>
                  <a:t>expressed in</a:t>
                </a:r>
              </a:p>
              <a:p>
                <a:pPr marL="285750" indent="-285750">
                  <a:buFont typeface="Wingdings" panose="05000000000000000000" pitchFamily="2" charset="2"/>
                  <a:buChar char="ü"/>
                </a:pPr>
                <a:r>
                  <a:rPr lang="en-US" dirty="0">
                    <a:solidFill>
                      <a:schemeClr val="accent2">
                        <a:lumMod val="50000"/>
                      </a:schemeClr>
                    </a:solidFill>
                  </a:rPr>
                  <a:t> </a:t>
                </a:r>
                <a14:m>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GB" b="0" i="1" smtClean="0">
                            <a:solidFill>
                              <a:schemeClr val="accent2">
                                <a:lumMod val="50000"/>
                              </a:schemeClr>
                            </a:solidFill>
                            <a:latin typeface="Cambria Math" panose="02040503050406030204" pitchFamily="18" charset="0"/>
                          </a:rPr>
                          <m:t>𝑓</m:t>
                        </m:r>
                      </m:e>
                      <m:sub>
                        <m:r>
                          <a:rPr lang="en-GB" b="0" i="1" smtClean="0">
                            <a:solidFill>
                              <a:schemeClr val="accent2">
                                <a:lumMod val="50000"/>
                              </a:schemeClr>
                            </a:solidFill>
                            <a:latin typeface="Cambria Math" panose="02040503050406030204" pitchFamily="18" charset="0"/>
                          </a:rPr>
                          <m:t>𝑀</m:t>
                        </m:r>
                      </m:sub>
                    </m:sSub>
                  </m:oMath>
                </a14:m>
                <a:r>
                  <a:rPr lang="en-US" dirty="0">
                    <a:solidFill>
                      <a:schemeClr val="accent2">
                        <a:lumMod val="50000"/>
                      </a:schemeClr>
                    </a:solidFill>
                  </a:rPr>
                  <a:t> = order parameter for DCSB (EHM)</a:t>
                </a:r>
              </a:p>
              <a:p>
                <a:pPr marL="285750" indent="-285750">
                  <a:buFont typeface="Wingdings" panose="05000000000000000000" pitchFamily="2" charset="2"/>
                  <a:buChar char="ü"/>
                </a:pPr>
                <a14:m>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GB" b="0" i="1" smtClean="0">
                            <a:solidFill>
                              <a:schemeClr val="accent2">
                                <a:lumMod val="50000"/>
                              </a:schemeClr>
                            </a:solidFill>
                            <a:latin typeface="Cambria Math" panose="02040503050406030204" pitchFamily="18" charset="0"/>
                          </a:rPr>
                          <m:t>𝜑</m:t>
                        </m:r>
                      </m:e>
                      <m:sub>
                        <m:r>
                          <a:rPr lang="en-GB" b="0" i="1" smtClean="0">
                            <a:solidFill>
                              <a:schemeClr val="accent2">
                                <a:lumMod val="50000"/>
                              </a:schemeClr>
                            </a:solidFill>
                            <a:latin typeface="Cambria Math" panose="02040503050406030204" pitchFamily="18" charset="0"/>
                          </a:rPr>
                          <m:t>𝑀</m:t>
                        </m:r>
                      </m:sub>
                    </m:sSub>
                    <m:d>
                      <m:dPr>
                        <m:ctrlPr>
                          <a:rPr lang="en-GB" b="0" i="1" smtClean="0">
                            <a:solidFill>
                              <a:schemeClr val="accent2">
                                <a:lumMod val="50000"/>
                              </a:schemeClr>
                            </a:solidFill>
                            <a:latin typeface="Cambria Math" panose="02040503050406030204" pitchFamily="18" charset="0"/>
                          </a:rPr>
                        </m:ctrlPr>
                      </m:dPr>
                      <m:e>
                        <m:r>
                          <a:rPr lang="en-GB" b="0" i="1" smtClean="0">
                            <a:solidFill>
                              <a:schemeClr val="accent2">
                                <a:lumMod val="50000"/>
                              </a:schemeClr>
                            </a:solidFill>
                            <a:latin typeface="Cambria Math" panose="02040503050406030204" pitchFamily="18" charset="0"/>
                          </a:rPr>
                          <m:t>𝑥</m:t>
                        </m:r>
                      </m:e>
                    </m:d>
                  </m:oMath>
                </a14:m>
                <a:r>
                  <a:rPr lang="en-US" dirty="0">
                    <a:solidFill>
                      <a:schemeClr val="accent2">
                        <a:lumMod val="50000"/>
                      </a:schemeClr>
                    </a:solidFill>
                  </a:rPr>
                  <a:t> = meson wave function</a:t>
                </a:r>
              </a:p>
              <a:p>
                <a:pPr>
                  <a:spcBef>
                    <a:spcPts val="600"/>
                  </a:spcBef>
                </a:pPr>
                <a:r>
                  <a:rPr lang="en-US" dirty="0">
                    <a:solidFill>
                      <a:schemeClr val="accent2">
                        <a:lumMod val="50000"/>
                      </a:schemeClr>
                    </a:solidFill>
                  </a:rPr>
                  <a:t>Parton distribution functions (PDFs) and parton distribution amplitudes (PDAs) are connected through the hadron’s light-front wave function</a:t>
                </a: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r>
                  <a:rPr lang="en-US" dirty="0">
                    <a:solidFill>
                      <a:schemeClr val="accent2">
                        <a:lumMod val="50000"/>
                      </a:schemeClr>
                    </a:solidFill>
                  </a:rPr>
                  <a:t>Hadron’s LFWF is the key.</a:t>
                </a:r>
              </a:p>
              <a:p>
                <a:pPr marL="285750" indent="-285750">
                  <a:spcBef>
                    <a:spcPts val="600"/>
                  </a:spcBef>
                  <a:buFont typeface="Wingdings" panose="05000000000000000000" pitchFamily="2" charset="2"/>
                  <a:buChar char="ü"/>
                </a:pPr>
                <a:r>
                  <a:rPr lang="en-US" dirty="0">
                    <a:solidFill>
                      <a:schemeClr val="accent2">
                        <a:lumMod val="50000"/>
                      </a:schemeClr>
                    </a:solidFill>
                  </a:rPr>
                  <a:t>EHM is expressed in every hadron LFWF</a:t>
                </a:r>
              </a:p>
              <a:p>
                <a:pPr marL="285750" indent="-285750">
                  <a:spcBef>
                    <a:spcPts val="600"/>
                  </a:spcBef>
                  <a:buFont typeface="Wingdings" panose="05000000000000000000" pitchFamily="2" charset="2"/>
                  <a:buChar char="ü"/>
                </a:pPr>
                <a:r>
                  <a:rPr lang="en-US" dirty="0">
                    <a:solidFill>
                      <a:schemeClr val="accent2">
                        <a:lumMod val="50000"/>
                      </a:schemeClr>
                    </a:solidFill>
                  </a:rPr>
                  <a:t>LFWF correlates all observables</a:t>
                </a:r>
              </a:p>
              <a:p>
                <a:pPr>
                  <a:spcBef>
                    <a:spcPts val="600"/>
                  </a:spcBef>
                </a:pPr>
                <a:endParaRPr lang="en-US" dirty="0">
                  <a:solidFill>
                    <a:schemeClr val="accent2">
                      <a:lumMod val="50000"/>
                    </a:schemeClr>
                  </a:solidFill>
                </a:endParaRPr>
              </a:p>
              <a:p>
                <a:endParaRPr lang="en-US" dirty="0"/>
              </a:p>
            </p:txBody>
          </p:sp>
        </mc:Choice>
        <mc:Fallback xmlns="">
          <p:sp>
            <p:nvSpPr>
              <p:cNvPr id="4" name="Text Placeholder 3">
                <a:extLst>
                  <a:ext uri="{FF2B5EF4-FFF2-40B4-BE49-F238E27FC236}">
                    <a16:creationId xmlns:a16="http://schemas.microsoft.com/office/drawing/2014/main" id="{42A4DE07-5D87-4F89-BDEE-41B45D5858FA}"/>
                  </a:ext>
                </a:extLst>
              </p:cNvPr>
              <p:cNvSpPr>
                <a:spLocks noGrp="1" noRot="1" noChangeAspect="1" noMove="1" noResize="1" noEditPoints="1" noAdjustHandles="1" noChangeArrowheads="1" noChangeShapeType="1" noTextEdit="1"/>
              </p:cNvSpPr>
              <p:nvPr>
                <p:ph type="body" sz="half" idx="2"/>
              </p:nvPr>
            </p:nvSpPr>
            <p:spPr>
              <a:xfrm>
                <a:off x="304800" y="1295400"/>
                <a:ext cx="5714999" cy="5105400"/>
              </a:xfrm>
              <a:blipFill>
                <a:blip r:embed="rId3"/>
                <a:stretch>
                  <a:fillRect l="-854" t="-717" r="-747"/>
                </a:stretch>
              </a:blipFill>
            </p:spPr>
            <p:txBody>
              <a:bodyPr/>
              <a:lstStyle/>
              <a:p>
                <a:r>
                  <a:rPr lang="en-AU">
                    <a:noFill/>
                  </a:rPr>
                  <a:t> </a:t>
                </a:r>
              </a:p>
            </p:txBody>
          </p:sp>
        </mc:Fallback>
      </mc:AlternateContent>
      <p:sp>
        <p:nvSpPr>
          <p:cNvPr id="5" name="Date Placeholder 4">
            <a:extLst>
              <a:ext uri="{FF2B5EF4-FFF2-40B4-BE49-F238E27FC236}">
                <a16:creationId xmlns:a16="http://schemas.microsoft.com/office/drawing/2014/main" id="{6D4A8E2B-779A-4E82-81FF-D49079D04136}"/>
              </a:ext>
            </a:extLst>
          </p:cNvPr>
          <p:cNvSpPr>
            <a:spLocks noGrp="1"/>
          </p:cNvSpPr>
          <p:nvPr>
            <p:ph type="dt" sz="half" idx="10"/>
          </p:nvPr>
        </p:nvSpPr>
        <p:spPr/>
        <p:txBody>
          <a:bodyPr/>
          <a:lstStyle/>
          <a:p>
            <a:r>
              <a:rPr lang="en-US"/>
              <a:t>.                    2025 October 16: NJU INP IWSHSSI 2025                                           (108)</a:t>
            </a:r>
          </a:p>
        </p:txBody>
      </p:sp>
      <p:sp>
        <p:nvSpPr>
          <p:cNvPr id="6" name="Footer Placeholder 5">
            <a:extLst>
              <a:ext uri="{FF2B5EF4-FFF2-40B4-BE49-F238E27FC236}">
                <a16:creationId xmlns:a16="http://schemas.microsoft.com/office/drawing/2014/main" id="{369A9414-4F37-4800-8A7A-483F0FDECD3F}"/>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7" name="Slide Number Placeholder 6">
            <a:extLst>
              <a:ext uri="{FF2B5EF4-FFF2-40B4-BE49-F238E27FC236}">
                <a16:creationId xmlns:a16="http://schemas.microsoft.com/office/drawing/2014/main" id="{98A16475-F06D-4E68-AF84-C2A4FA6009AC}"/>
              </a:ext>
            </a:extLst>
          </p:cNvPr>
          <p:cNvSpPr>
            <a:spLocks noGrp="1"/>
          </p:cNvSpPr>
          <p:nvPr>
            <p:ph type="sldNum" sz="quarter" idx="12"/>
          </p:nvPr>
        </p:nvSpPr>
        <p:spPr/>
        <p:txBody>
          <a:bodyPr/>
          <a:lstStyle/>
          <a:p>
            <a:fld id="{87034D8C-3CB4-402A-BC46-2AB14C0FE90A}" type="slidenum">
              <a:rPr lang="en-US" smtClean="0"/>
              <a:pPr/>
              <a:t>11</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F6E465-0A23-4C1D-8206-C9DC5F74C9E7}"/>
                  </a:ext>
                </a:extLst>
              </p:cNvPr>
              <p:cNvSpPr txBox="1"/>
              <p:nvPr/>
            </p:nvSpPr>
            <p:spPr>
              <a:xfrm>
                <a:off x="7193281" y="3886200"/>
                <a:ext cx="4312919"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𝑢</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𝑥</m:t>
                          </m:r>
                        </m:den>
                      </m:f>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  </m:t>
                          </m:r>
                          <m:r>
                            <a:rPr lang="en-GB" b="0" i="1" smtClean="0">
                              <a:latin typeface="Cambria Math" panose="02040503050406030204" pitchFamily="18" charset="0"/>
                            </a:rPr>
                            <m:t>𝑔</m:t>
                          </m:r>
                        </m:e>
                        <m:sub>
                          <m:r>
                            <a:rPr lang="en-GB" b="0" i="1" smtClean="0">
                              <a:latin typeface="Cambria Math" panose="02040503050406030204" pitchFamily="18" charset="0"/>
                            </a:rPr>
                            <m:t>𝑞</m:t>
                          </m:r>
                          <m:r>
                            <a:rPr lang="en-GB" b="0" i="1" smtClean="0">
                              <a:latin typeface="Cambria Math" panose="02040503050406030204" pitchFamily="18" charset="0"/>
                            </a:rPr>
                            <m:t> ̅</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r>
                            <a:rPr lang="en-GB" b="0" i="1" smtClean="0">
                              <a:latin typeface="Cambria Math" panose="02040503050406030204" pitchFamily="18" charset="0"/>
                            </a:rPr>
                            <m:t>−</m:t>
                          </m:r>
                          <m:r>
                            <a:rPr lang="en-GB" b="0" i="1" smtClean="0">
                              <a:latin typeface="Cambria Math" panose="02040503050406030204" pitchFamily="18" charset="0"/>
                            </a:rPr>
                            <m:t>𝑥</m:t>
                          </m:r>
                        </m:den>
                      </m:f>
                    </m:oMath>
                  </m:oMathPara>
                </a14:m>
                <a:endParaRPr lang="en-US" dirty="0"/>
              </a:p>
            </p:txBody>
          </p:sp>
        </mc:Choice>
        <mc:Fallback xmlns="">
          <p:sp>
            <p:nvSpPr>
              <p:cNvPr id="10" name="TextBox 9">
                <a:extLst>
                  <a:ext uri="{FF2B5EF4-FFF2-40B4-BE49-F238E27FC236}">
                    <a16:creationId xmlns:a16="http://schemas.microsoft.com/office/drawing/2014/main" id="{C3F6E465-0A23-4C1D-8206-C9DC5F74C9E7}"/>
                  </a:ext>
                </a:extLst>
              </p:cNvPr>
              <p:cNvSpPr txBox="1">
                <a:spLocks noRot="1" noChangeAspect="1" noMove="1" noResize="1" noEditPoints="1" noAdjustHandles="1" noChangeArrowheads="1" noChangeShapeType="1" noTextEdit="1"/>
              </p:cNvSpPr>
              <p:nvPr/>
            </p:nvSpPr>
            <p:spPr>
              <a:xfrm>
                <a:off x="7193281" y="3886200"/>
                <a:ext cx="4312919" cy="612732"/>
              </a:xfrm>
              <a:prstGeom prst="rect">
                <a:avLst/>
              </a:prstGeom>
              <a:blipFill>
                <a:blip r:embed="rId4"/>
                <a:stretch>
                  <a:fillRect/>
                </a:stretch>
              </a:blipFill>
            </p:spPr>
            <p:txBody>
              <a:bodyPr/>
              <a:lstStyle/>
              <a:p>
                <a:r>
                  <a:rPr lang="en-AU">
                    <a:noFill/>
                  </a:rPr>
                  <a:t> </a:t>
                </a:r>
              </a:p>
            </p:txBody>
          </p:sp>
        </mc:Fallback>
      </mc:AlternateContent>
      <p:pic>
        <p:nvPicPr>
          <p:cNvPr id="12" name="Picture 11" descr="A picture containing object, clock&#10;&#10;Description automatically generated">
            <a:extLst>
              <a:ext uri="{FF2B5EF4-FFF2-40B4-BE49-F238E27FC236}">
                <a16:creationId xmlns:a16="http://schemas.microsoft.com/office/drawing/2014/main" id="{7C85227F-BD0E-4FA3-A256-103E07FE2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9" y="3538537"/>
            <a:ext cx="3581400" cy="1566863"/>
          </a:xfrm>
          <a:prstGeom prst="rect">
            <a:avLst/>
          </a:prstGeom>
        </p:spPr>
      </p:pic>
      <p:sp>
        <p:nvSpPr>
          <p:cNvPr id="3" name="TextBox 2">
            <a:extLst>
              <a:ext uri="{FF2B5EF4-FFF2-40B4-BE49-F238E27FC236}">
                <a16:creationId xmlns:a16="http://schemas.microsoft.com/office/drawing/2014/main" id="{D80A2BF4-E948-DEF0-31AC-289B3EEE01A9}"/>
              </a:ext>
            </a:extLst>
          </p:cNvPr>
          <p:cNvSpPr txBox="1"/>
          <p:nvPr/>
        </p:nvSpPr>
        <p:spPr>
          <a:xfrm>
            <a:off x="6858000" y="5029200"/>
            <a:ext cx="184731" cy="369332"/>
          </a:xfrm>
          <a:prstGeom prst="rect">
            <a:avLst/>
          </a:prstGeom>
          <a:noFill/>
        </p:spPr>
        <p:txBody>
          <a:bodyPr wrap="none" rtlCol="0">
            <a:spAutoFit/>
          </a:bodyPr>
          <a:lstStyle/>
          <a:p>
            <a:endParaRPr lang="en-AU" dirty="0"/>
          </a:p>
        </p:txBody>
      </p:sp>
      <p:sp>
        <p:nvSpPr>
          <p:cNvPr id="11" name="Content Placeholder 2">
            <a:extLst>
              <a:ext uri="{FF2B5EF4-FFF2-40B4-BE49-F238E27FC236}">
                <a16:creationId xmlns:a16="http://schemas.microsoft.com/office/drawing/2014/main" id="{3AE6D598-D94E-B644-FE48-71037BBF52A3}"/>
              </a:ext>
            </a:extLst>
          </p:cNvPr>
          <p:cNvSpPr txBox="1">
            <a:spLocks/>
          </p:cNvSpPr>
          <p:nvPr/>
        </p:nvSpPr>
        <p:spPr bwMode="auto">
          <a:xfrm>
            <a:off x="5456767" y="4513262"/>
            <a:ext cx="6735233" cy="2116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9pPr>
          </a:lstStyle>
          <a:p>
            <a:pPr>
              <a:buFont typeface="Wingdings" panose="05000000000000000000" pitchFamily="2" charset="2"/>
              <a:buChar char="Ø"/>
            </a:pPr>
            <a:r>
              <a:rPr lang="en-US" kern="0" dirty="0">
                <a:solidFill>
                  <a:schemeClr val="accent1">
                    <a:lumMod val="75000"/>
                  </a:schemeClr>
                </a:solidFill>
              </a:rPr>
              <a:t>High-energy nuclear and particle physics have long focused on finding evidence for power-law scaling in experimental data.  </a:t>
            </a:r>
          </a:p>
          <a:p>
            <a:pPr>
              <a:buFont typeface="Wingdings" panose="05000000000000000000" pitchFamily="2" charset="2"/>
              <a:buChar char="Ø"/>
            </a:pPr>
            <a:r>
              <a:rPr lang="en-US" kern="0" dirty="0">
                <a:solidFill>
                  <a:schemeClr val="accent1">
                    <a:lumMod val="75000"/>
                  </a:schemeClr>
                </a:solidFill>
              </a:rPr>
              <a:t>Certainly, an important first step; </a:t>
            </a:r>
            <a:r>
              <a:rPr lang="en-US" kern="0" dirty="0">
                <a:ln w="0"/>
                <a:solidFill>
                  <a:srgbClr val="FF0000"/>
                </a:solidFill>
                <a:effectLst>
                  <a:outerShdw blurRad="38100" dist="25400" dir="5400000" algn="ctr" rotWithShape="0">
                    <a:srgbClr val="6E747A">
                      <a:alpha val="43000"/>
                    </a:srgbClr>
                  </a:outerShdw>
                </a:effectLst>
              </a:rPr>
              <a:t>BUT it should be remembered that QCD is not found in scaling laws</a:t>
            </a:r>
            <a:r>
              <a:rPr lang="en-US" kern="0" dirty="0">
                <a:solidFill>
                  <a:schemeClr val="accent1">
                    <a:lumMod val="75000"/>
                  </a:schemeClr>
                </a:solidFill>
              </a:rPr>
              <a:t>.  </a:t>
            </a:r>
          </a:p>
          <a:p>
            <a:pPr>
              <a:buFont typeface="Wingdings" panose="05000000000000000000" pitchFamily="2" charset="2"/>
              <a:buChar char="Ø"/>
            </a:pPr>
            <a:r>
              <a:rPr lang="en-US" kern="0" dirty="0">
                <a:solidFill>
                  <a:schemeClr val="accent1">
                    <a:lumMod val="75000"/>
                  </a:schemeClr>
                </a:solidFill>
              </a:rPr>
              <a:t>Instead, since quantum field theory requires deviations from strict scaling, then </a:t>
            </a:r>
            <a:r>
              <a:rPr lang="en-US" kern="0" dirty="0">
                <a:ln w="0"/>
                <a:solidFill>
                  <a:srgbClr val="008000"/>
                </a:solidFill>
                <a:effectLst>
                  <a:outerShdw blurRad="38100" dist="25400" dir="5400000" algn="ctr" rotWithShape="0">
                    <a:srgbClr val="6E747A">
                      <a:alpha val="43000"/>
                    </a:srgbClr>
                  </a:outerShdw>
                </a:effectLst>
              </a:rPr>
              <a:t>QCD is found in the existence and character of scaling violations.  </a:t>
            </a:r>
          </a:p>
        </p:txBody>
      </p:sp>
    </p:spTree>
    <p:extLst>
      <p:ext uri="{BB962C8B-B14F-4D97-AF65-F5344CB8AC3E}">
        <p14:creationId xmlns:p14="http://schemas.microsoft.com/office/powerpoint/2010/main" val="3516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imal with a swirly design&#10;&#10;AI-generated content may be incorrect.">
            <a:extLst>
              <a:ext uri="{FF2B5EF4-FFF2-40B4-BE49-F238E27FC236}">
                <a16:creationId xmlns:a16="http://schemas.microsoft.com/office/drawing/2014/main" id="{653EEC03-9288-5AC5-36BE-B4BC0081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56" y="227013"/>
            <a:ext cx="6059487" cy="6059487"/>
          </a:xfrm>
          <a:prstGeom prst="rect">
            <a:avLst/>
          </a:prstGeom>
          <a:noFill/>
        </p:spPr>
      </p:pic>
      <p:sp>
        <p:nvSpPr>
          <p:cNvPr id="2" name="Date Placeholder 1" hidden="1">
            <a:extLst>
              <a:ext uri="{FF2B5EF4-FFF2-40B4-BE49-F238E27FC236}">
                <a16:creationId xmlns:a16="http://schemas.microsoft.com/office/drawing/2014/main" id="{47175288-C07C-DEBB-5A8B-675D83EC660F}"/>
              </a:ext>
            </a:extLst>
          </p:cNvPr>
          <p:cNvSpPr>
            <a:spLocks noGrp="1"/>
          </p:cNvSpPr>
          <p:nvPr>
            <p:ph type="dt" sz="half" idx="10"/>
          </p:nvPr>
        </p:nvSpPr>
        <p:spPr>
          <a:xfrm>
            <a:off x="7682948" y="6576392"/>
            <a:ext cx="4487026" cy="228600"/>
          </a:xfrm>
        </p:spPr>
        <p:txBody>
          <a:bodyPr/>
          <a:lstStyle/>
          <a:p>
            <a:pPr>
              <a:spcAft>
                <a:spcPts val="600"/>
              </a:spcAft>
            </a:pPr>
            <a:r>
              <a:rPr lang="en-US"/>
              <a:t>.                    2025 October 16: NJU INP IWSHSSI 2025                                           (108)</a:t>
            </a:r>
          </a:p>
        </p:txBody>
      </p:sp>
      <p:sp>
        <p:nvSpPr>
          <p:cNvPr id="3" name="Footer Placeholder 2">
            <a:extLst>
              <a:ext uri="{FF2B5EF4-FFF2-40B4-BE49-F238E27FC236}">
                <a16:creationId xmlns:a16="http://schemas.microsoft.com/office/drawing/2014/main" id="{D894A464-4EB0-CA4B-2FB5-4C29991391E6}"/>
              </a:ext>
            </a:extLst>
          </p:cNvPr>
          <p:cNvSpPr>
            <a:spLocks noGrp="1"/>
          </p:cNvSpPr>
          <p:nvPr>
            <p:ph type="ftr" sz="quarter" idx="11"/>
          </p:nvPr>
        </p:nvSpPr>
        <p:spPr/>
        <p:txBody>
          <a:bodyPr/>
          <a:lstStyle/>
          <a:p>
            <a:pPr>
              <a:spcAft>
                <a:spcPts val="600"/>
              </a:spcAft>
            </a:pPr>
            <a:r>
              <a:rPr lang="en-US"/>
              <a:t>Craig Roberts cdroberts@nju.edu.cn  473  4/4 Emergent Hadron Mass: Origins and Consequences</a:t>
            </a:r>
          </a:p>
        </p:txBody>
      </p:sp>
      <p:sp>
        <p:nvSpPr>
          <p:cNvPr id="4" name="Slide Number Placeholder 3" hidden="1">
            <a:extLst>
              <a:ext uri="{FF2B5EF4-FFF2-40B4-BE49-F238E27FC236}">
                <a16:creationId xmlns:a16="http://schemas.microsoft.com/office/drawing/2014/main" id="{D82AE225-E270-42C1-086E-95F0B1042A8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110</a:t>
            </a:fld>
            <a:endParaRPr lang="en-US"/>
          </a:p>
        </p:txBody>
      </p:sp>
    </p:spTree>
    <p:extLst>
      <p:ext uri="{BB962C8B-B14F-4D97-AF65-F5344CB8AC3E}">
        <p14:creationId xmlns:p14="http://schemas.microsoft.com/office/powerpoint/2010/main" val="5414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US" sz="2800" dirty="0"/>
              <a:t>Wave Functions of </a:t>
            </a:r>
            <a:r>
              <a:rPr lang="en-US" sz="2800" dirty="0" err="1"/>
              <a:t>Nambu</a:t>
            </a:r>
            <a:r>
              <a:rPr lang="en-US" sz="2800" dirty="0"/>
              <a:t> Goldstone Bosons</a:t>
            </a:r>
          </a:p>
        </p:txBody>
      </p:sp>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609600" y="838200"/>
            <a:ext cx="10972800" cy="4983164"/>
          </a:xfrm>
        </p:spPr>
        <p:txBody>
          <a:bodyPr/>
          <a:lstStyle/>
          <a:p>
            <a:r>
              <a:rPr lang="en-US" dirty="0"/>
              <a:t>Scientific Context:</a:t>
            </a:r>
          </a:p>
          <a:p>
            <a:pPr lvl="1"/>
            <a:r>
              <a:rPr lang="en-US" dirty="0"/>
              <a:t>Today, continuum and lattice are delivering consistent predictions for </a:t>
            </a:r>
            <a:r>
              <a:rPr lang="el-GR" i="1" dirty="0"/>
              <a:t>φ</a:t>
            </a:r>
            <a:r>
              <a:rPr lang="el-GR" i="1" baseline="-25000" dirty="0"/>
              <a:t>π</a:t>
            </a:r>
            <a:r>
              <a:rPr lang="en-GB" i="1" baseline="-25000" dirty="0"/>
              <a:t>,K</a:t>
            </a:r>
            <a:r>
              <a:rPr lang="en-US" dirty="0"/>
              <a:t>(x)</a:t>
            </a:r>
          </a:p>
          <a:p>
            <a:pPr lvl="1"/>
            <a:r>
              <a:rPr lang="en-US" dirty="0"/>
              <a:t>Can signature features of interference between EHM and HB, which are manifest in low-order </a:t>
            </a:r>
            <a:r>
              <a:rPr lang="en-US" dirty="0" err="1"/>
              <a:t>Mellin</a:t>
            </a:r>
            <a:r>
              <a:rPr lang="en-US" dirty="0"/>
              <a:t> moments of the DAs, be probed experimentally?</a:t>
            </a:r>
          </a:p>
          <a:p>
            <a:r>
              <a:rPr lang="en-US" dirty="0"/>
              <a:t>Measurement</a:t>
            </a:r>
          </a:p>
          <a:p>
            <a:pPr marL="0" indent="0">
              <a:buNone/>
            </a:pPr>
            <a:r>
              <a:rPr lang="en-US" dirty="0"/>
              <a:t>      </a:t>
            </a:r>
            <a:r>
              <a:rPr lang="en-US" dirty="0">
                <a:ln w="0"/>
                <a:solidFill>
                  <a:srgbClr val="0070C0"/>
                </a:solidFill>
                <a:effectLst>
                  <a:outerShdw blurRad="38100" dist="25400" dir="5400000" algn="ctr" rotWithShape="0">
                    <a:srgbClr val="6E747A">
                      <a:alpha val="43000"/>
                    </a:srgbClr>
                  </a:outerShdw>
                </a:effectLst>
              </a:rPr>
              <a:t>Elastic electromagnetic form factors</a:t>
            </a:r>
            <a:endParaRPr lang="en-US" dirty="0">
              <a:solidFill>
                <a:srgbClr val="0070C0"/>
              </a:solidFill>
            </a:endParaRPr>
          </a:p>
        </p:txBody>
      </p:sp>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12</a:t>
            </a:fld>
            <a:endParaRPr lang="en-US"/>
          </a:p>
        </p:txBody>
      </p:sp>
      <p:pic>
        <p:nvPicPr>
          <p:cNvPr id="8" name="Picture 7">
            <a:extLst>
              <a:ext uri="{FF2B5EF4-FFF2-40B4-BE49-F238E27FC236}">
                <a16:creationId xmlns:a16="http://schemas.microsoft.com/office/drawing/2014/main" id="{709116CE-A9F7-4B4D-B9B1-902638BC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942" y="3077370"/>
            <a:ext cx="8956115" cy="3230563"/>
          </a:xfrm>
          <a:prstGeom prst="rect">
            <a:avLst/>
          </a:prstGeom>
        </p:spPr>
      </p:pic>
      <p:sp>
        <p:nvSpPr>
          <p:cNvPr id="9" name="TextBox 8">
            <a:extLst>
              <a:ext uri="{FF2B5EF4-FFF2-40B4-BE49-F238E27FC236}">
                <a16:creationId xmlns:a16="http://schemas.microsoft.com/office/drawing/2014/main" id="{D0DD918C-B234-4A70-9ED0-53366203BE35}"/>
              </a:ext>
            </a:extLst>
          </p:cNvPr>
          <p:cNvSpPr txBox="1"/>
          <p:nvPr/>
        </p:nvSpPr>
        <p:spPr>
          <a:xfrm>
            <a:off x="3581400" y="4876800"/>
            <a:ext cx="2712719" cy="646331"/>
          </a:xfrm>
          <a:prstGeom prst="rect">
            <a:avLst/>
          </a:prstGeom>
          <a:noFill/>
        </p:spPr>
        <p:txBody>
          <a:bodyPr wrap="square" rtlCol="0">
            <a:spAutoFit/>
          </a:bodyPr>
          <a:lstStyle/>
          <a:p>
            <a:r>
              <a:rPr lang="en-GB" dirty="0">
                <a:ln w="0"/>
                <a:solidFill>
                  <a:schemeClr val="accent6">
                    <a:lumMod val="75000"/>
                  </a:schemeClr>
                </a:solidFill>
                <a:effectLst>
                  <a:outerShdw blurRad="38100" dist="25400" dir="5400000" algn="ctr" rotWithShape="0">
                    <a:srgbClr val="6E747A">
                      <a:alpha val="43000"/>
                    </a:srgbClr>
                  </a:outerShdw>
                </a:effectLst>
              </a:rPr>
              <a:t>CSM prediction </a:t>
            </a:r>
          </a:p>
          <a:p>
            <a:r>
              <a:rPr lang="en-GB" dirty="0">
                <a:ln w="0"/>
                <a:solidFill>
                  <a:schemeClr val="accent6">
                    <a:lumMod val="75000"/>
                  </a:schemeClr>
                </a:solidFill>
                <a:effectLst>
                  <a:outerShdw blurRad="38100" dist="25400" dir="5400000" algn="ctr" rotWithShape="0">
                    <a:srgbClr val="6E747A">
                      <a:alpha val="43000"/>
                    </a:srgbClr>
                  </a:outerShdw>
                </a:effectLst>
              </a:rPr>
              <a:t>&amp; existing JLab data</a:t>
            </a:r>
            <a:endParaRPr lang="en-US" dirty="0">
              <a:ln w="0"/>
              <a:solidFill>
                <a:schemeClr val="accent6">
                  <a:lumMod val="75000"/>
                </a:schemeClr>
              </a:solidFill>
              <a:effectLst>
                <a:outerShdw blurRad="38100" dist="25400" dir="5400000" algn="ctr" rotWithShape="0">
                  <a:srgbClr val="6E747A">
                    <a:alpha val="43000"/>
                  </a:srgbClr>
                </a:outerShdw>
              </a:effectLst>
            </a:endParaRPr>
          </a:p>
        </p:txBody>
      </p:sp>
      <p:sp>
        <p:nvSpPr>
          <p:cNvPr id="10" name="TextBox 9">
            <a:extLst>
              <a:ext uri="{FF2B5EF4-FFF2-40B4-BE49-F238E27FC236}">
                <a16:creationId xmlns:a16="http://schemas.microsoft.com/office/drawing/2014/main" id="{A36AB7C9-2563-409A-BE82-CB7A2F309278}"/>
              </a:ext>
            </a:extLst>
          </p:cNvPr>
          <p:cNvSpPr txBox="1"/>
          <p:nvPr/>
        </p:nvSpPr>
        <p:spPr>
          <a:xfrm>
            <a:off x="6553200" y="5906869"/>
            <a:ext cx="2712719" cy="646331"/>
          </a:xfrm>
          <a:prstGeom prst="rect">
            <a:avLst/>
          </a:prstGeom>
          <a:noFill/>
        </p:spPr>
        <p:txBody>
          <a:bodyPr wrap="square" rtlCol="0">
            <a:spAutoFit/>
          </a:bodyPr>
          <a:lstStyle/>
          <a:p>
            <a:r>
              <a:rPr lang="en-GB" dirty="0">
                <a:ln w="0"/>
                <a:solidFill>
                  <a:schemeClr val="accent6">
                    <a:lumMod val="75000"/>
                  </a:schemeClr>
                </a:solidFill>
                <a:effectLst>
                  <a:outerShdw blurRad="38100" dist="25400" dir="5400000" algn="ctr" rotWithShape="0">
                    <a:srgbClr val="6E747A">
                      <a:alpha val="43000"/>
                    </a:srgbClr>
                  </a:outerShdw>
                </a:effectLst>
              </a:rPr>
              <a:t>CSM prediction </a:t>
            </a:r>
          </a:p>
          <a:p>
            <a:r>
              <a:rPr lang="en-GB" dirty="0">
                <a:ln w="0"/>
                <a:solidFill>
                  <a:schemeClr val="accent6">
                    <a:lumMod val="75000"/>
                  </a:schemeClr>
                </a:solidFill>
                <a:effectLst>
                  <a:outerShdw blurRad="38100" dist="25400" dir="5400000" algn="ctr" rotWithShape="0">
                    <a:srgbClr val="6E747A">
                      <a:alpha val="43000"/>
                    </a:srgbClr>
                  </a:outerShdw>
                </a:effectLst>
              </a:rPr>
              <a:t>&amp; JLab + EIC projections</a:t>
            </a:r>
            <a:endParaRPr lang="en-US" dirty="0">
              <a:ln w="0"/>
              <a:solidFill>
                <a:schemeClr val="accent6">
                  <a:lumMod val="75000"/>
                </a:schemeClr>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476B8D-91FD-4434-82B8-30BD4A21E7BC}"/>
                  </a:ext>
                </a:extLst>
              </p:cNvPr>
              <p:cNvSpPr txBox="1"/>
              <p:nvPr/>
            </p:nvSpPr>
            <p:spPr>
              <a:xfrm>
                <a:off x="5761566" y="2257835"/>
                <a:ext cx="6430434" cy="1200329"/>
              </a:xfrm>
              <a:prstGeom prst="rect">
                <a:avLst/>
              </a:prstGeom>
              <a:solidFill>
                <a:schemeClr val="bg1"/>
              </a:solidFill>
            </p:spPr>
            <p:txBody>
              <a:bodyPr wrap="square" rtlCol="0">
                <a:spAutoFit/>
              </a:bodyPr>
              <a:lstStyle/>
              <a:p>
                <a:r>
                  <a:rPr lang="en-GB" dirty="0">
                    <a:ln w="0"/>
                    <a:solidFill>
                      <a:srgbClr val="009900"/>
                    </a:solidFill>
                    <a:effectLst>
                      <a:outerShdw blurRad="38100" dist="25400" dir="5400000" algn="ctr" rotWithShape="0">
                        <a:srgbClr val="6E747A">
                          <a:alpha val="43000"/>
                        </a:srgbClr>
                      </a:outerShdw>
                    </a:effectLst>
                  </a:rPr>
                  <a:t>Breakaway from scaling at </a:t>
                </a:r>
                <a14:m>
                  <m:oMath xmlns:m="http://schemas.openxmlformats.org/officeDocument/2006/math">
                    <m:sSup>
                      <m:sSupPr>
                        <m:ctrlP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ctrlPr>
                      </m:sSupPr>
                      <m:e>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𝑄</m:t>
                        </m:r>
                      </m:e>
                      <m: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2</m:t>
                        </m:r>
                      </m:sup>
                    </m:s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m:t>
                    </m:r>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6</m:t>
                    </m:r>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 </m:t>
                    </m:r>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𝐺𝑒</m:t>
                    </m:r>
                    <m:sSup>
                      <m:sSupPr>
                        <m:ctrlP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ctrlPr>
                      </m:sSupPr>
                      <m:e>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𝑉</m:t>
                        </m:r>
                      </m:e>
                      <m: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2</m:t>
                        </m:r>
                      </m:sup>
                    </m:s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 </m:t>
                    </m:r>
                  </m:oMath>
                </a14:m>
                <a:endParaRPr lang="en-GB" dirty="0">
                  <a:ln w="0"/>
                  <a:solidFill>
                    <a:srgbClr val="009900"/>
                  </a:solidFill>
                  <a:effectLst>
                    <a:outerShdw blurRad="38100" dist="25400" dir="5400000" algn="ctr" rotWithShape="0">
                      <a:srgbClr val="6E747A">
                        <a:alpha val="43000"/>
                      </a:srgbClr>
                    </a:outerShdw>
                  </a:effectLst>
                </a:endParaRPr>
              </a:p>
              <a:p>
                <a:r>
                  <a:rPr lang="en-GB" dirty="0">
                    <a:ln w="0"/>
                    <a:solidFill>
                      <a:srgbClr val="009900"/>
                    </a:solidFill>
                    <a:effectLst>
                      <a:outerShdw blurRad="38100" dist="25400" dir="5400000" algn="ctr" rotWithShape="0">
                        <a:srgbClr val="6E747A">
                          <a:alpha val="43000"/>
                        </a:srgbClr>
                      </a:outerShdw>
                    </a:effectLst>
                  </a:rPr>
                  <a:t>Thereafter, </a:t>
                </a:r>
                <a14:m>
                  <m:oMath xmlns:m="http://schemas.openxmlformats.org/officeDocument/2006/math">
                    <m:sSup>
                      <m:sSupPr>
                        <m:ctrlP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ctrlPr>
                      </m:sSupPr>
                      <m:e>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𝑄</m:t>
                        </m:r>
                      </m:e>
                      <m: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US" dirty="0">
                    <a:ln w="0"/>
                    <a:solidFill>
                      <a:srgbClr val="009900"/>
                    </a:solidFill>
                    <a:effectLst>
                      <a:outerShdw blurRad="38100" dist="25400" dir="5400000" algn="ctr" rotWithShape="0">
                        <a:srgbClr val="6E747A">
                          <a:alpha val="43000"/>
                        </a:srgbClr>
                      </a:outerShdw>
                    </a:effectLst>
                  </a:rPr>
                  <a:t> dependence </a:t>
                </a:r>
              </a:p>
              <a:p>
                <a:r>
                  <a:rPr lang="en-US" dirty="0">
                    <a:ln w="0"/>
                    <a:solidFill>
                      <a:srgbClr val="009900"/>
                    </a:solidFill>
                    <a:effectLst>
                      <a:outerShdw blurRad="38100" dist="25400" dir="5400000" algn="ctr" rotWithShape="0">
                        <a:srgbClr val="6E747A">
                          <a:alpha val="43000"/>
                        </a:srgbClr>
                      </a:outerShdw>
                    </a:effectLst>
                  </a:rPr>
                  <a:t>    is largely described by hard-scattering formula with realistic DA</a:t>
                </a:r>
              </a:p>
              <a:p>
                <a:r>
                  <a:rPr lang="en-US" dirty="0">
                    <a:ln w="0"/>
                    <a:solidFill>
                      <a:schemeClr val="accent1"/>
                    </a:solidFill>
                    <a:effectLst>
                      <a:outerShdw blurRad="38100" dist="25400" dir="5400000" algn="ctr" rotWithShape="0">
                        <a:srgbClr val="6E747A">
                          <a:alpha val="43000"/>
                        </a:srgbClr>
                      </a:outerShdw>
                    </a:effectLst>
                  </a:rPr>
                  <a:t>Reveal QCD scaling violations for 1</a:t>
                </a:r>
                <a:r>
                  <a:rPr lang="en-US" baseline="30000" dirty="0">
                    <a:ln w="0"/>
                    <a:solidFill>
                      <a:schemeClr val="accent1"/>
                    </a:solidFill>
                    <a:effectLst>
                      <a:outerShdw blurRad="38100" dist="25400" dir="5400000" algn="ctr" rotWithShape="0">
                        <a:srgbClr val="6E747A">
                          <a:alpha val="43000"/>
                        </a:srgbClr>
                      </a:outerShdw>
                    </a:effectLst>
                  </a:rPr>
                  <a:t>st</a:t>
                </a:r>
                <a:r>
                  <a:rPr lang="en-US" dirty="0">
                    <a:ln w="0"/>
                    <a:solidFill>
                      <a:schemeClr val="accent1"/>
                    </a:solidFill>
                    <a:effectLst>
                      <a:outerShdw blurRad="38100" dist="25400" dir="5400000" algn="ctr" rotWithShape="0">
                        <a:srgbClr val="6E747A">
                          <a:alpha val="43000"/>
                        </a:srgbClr>
                      </a:outerShdw>
                    </a:effectLst>
                  </a:rPr>
                  <a:t> time in hard elastic scattering</a:t>
                </a:r>
              </a:p>
            </p:txBody>
          </p:sp>
        </mc:Choice>
        <mc:Fallback xmlns="">
          <p:sp>
            <p:nvSpPr>
              <p:cNvPr id="11" name="TextBox 10">
                <a:extLst>
                  <a:ext uri="{FF2B5EF4-FFF2-40B4-BE49-F238E27FC236}">
                    <a16:creationId xmlns:a16="http://schemas.microsoft.com/office/drawing/2014/main" id="{79476B8D-91FD-4434-82B8-30BD4A21E7BC}"/>
                  </a:ext>
                </a:extLst>
              </p:cNvPr>
              <p:cNvSpPr txBox="1">
                <a:spLocks noRot="1" noChangeAspect="1" noMove="1" noResize="1" noEditPoints="1" noAdjustHandles="1" noChangeArrowheads="1" noChangeShapeType="1" noTextEdit="1"/>
              </p:cNvSpPr>
              <p:nvPr/>
            </p:nvSpPr>
            <p:spPr>
              <a:xfrm>
                <a:off x="5761566" y="2257835"/>
                <a:ext cx="6430434" cy="1200329"/>
              </a:xfrm>
              <a:prstGeom prst="rect">
                <a:avLst/>
              </a:prstGeom>
              <a:blipFill>
                <a:blip r:embed="rId3"/>
                <a:stretch>
                  <a:fillRect l="-1043" t="-3046" b="-964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A122CB7-D2EB-470C-7DB6-9D9A649378D8}"/>
              </a:ext>
            </a:extLst>
          </p:cNvPr>
          <p:cNvSpPr txBox="1"/>
          <p:nvPr/>
        </p:nvSpPr>
        <p:spPr>
          <a:xfrm>
            <a:off x="8534400" y="152397"/>
            <a:ext cx="3657600" cy="830997"/>
          </a:xfrm>
          <a:prstGeom prst="rect">
            <a:avLst/>
          </a:prstGeom>
          <a:noFill/>
        </p:spPr>
        <p:txBody>
          <a:bodyPr wrap="square" rtlCol="0">
            <a:spAutoFit/>
          </a:bodyPr>
          <a:lstStyle/>
          <a:p>
            <a:r>
              <a:rPr lang="en-AU" sz="1200" b="0" i="1" dirty="0">
                <a:solidFill>
                  <a:srgbClr val="212121"/>
                </a:solidFill>
                <a:effectLst/>
                <a:latin typeface="Open Sans" panose="020B0606030504020204" pitchFamily="34" charset="0"/>
              </a:rPr>
              <a:t>📖 R</a:t>
            </a:r>
            <a:r>
              <a:rPr lang="en-US" sz="1200" b="0" i="1" dirty="0" err="1">
                <a:solidFill>
                  <a:srgbClr val="212121"/>
                </a:solidFill>
                <a:effectLst/>
                <a:latin typeface="Open Sans" panose="020B0606030504020204" pitchFamily="34" charset="0"/>
              </a:rPr>
              <a:t>evealing</a:t>
            </a:r>
            <a:r>
              <a:rPr lang="en-US" sz="1200" b="0" i="1" dirty="0">
                <a:solidFill>
                  <a:srgbClr val="212121"/>
                </a:solidFill>
                <a:effectLst/>
                <a:latin typeface="Open Sans" panose="020B0606030504020204" pitchFamily="34" charset="0"/>
              </a:rPr>
              <a:t> the structure of light pseudoscalar mesons at the Electron-Ion Collider, </a:t>
            </a:r>
            <a:r>
              <a:rPr lang="en-US" sz="1200" b="0" i="0" dirty="0">
                <a:solidFill>
                  <a:srgbClr val="212121"/>
                </a:solidFill>
                <a:effectLst/>
                <a:latin typeface="Open Sans" panose="020B0606030504020204" pitchFamily="34" charset="0"/>
              </a:rPr>
              <a:t>J. Arrington </a:t>
            </a:r>
            <a:r>
              <a:rPr lang="en-US" sz="1200" b="0" i="1" dirty="0">
                <a:solidFill>
                  <a:srgbClr val="212121"/>
                </a:solidFill>
                <a:effectLst/>
                <a:latin typeface="Open Sans" panose="020B0606030504020204" pitchFamily="34" charset="0"/>
              </a:rPr>
              <a:t>et al</a:t>
            </a:r>
            <a:r>
              <a:rPr lang="en-US" sz="1200" b="0" i="0" dirty="0">
                <a:solidFill>
                  <a:srgbClr val="212121"/>
                </a:solidFill>
                <a:effectLst/>
                <a:latin typeface="Open Sans" panose="020B0606030504020204" pitchFamily="34" charset="0"/>
              </a:rPr>
              <a:t>., NJU-INP 036/21, </a:t>
            </a:r>
            <a:r>
              <a:rPr lang="en-US" sz="1200" b="0" i="0" u="sng" strike="noStrike" dirty="0" err="1">
                <a:effectLst/>
                <a:latin typeface="Open Sans" panose="020B0606030504020204" pitchFamily="34" charset="0"/>
                <a:hlinkClick r:id="rId4"/>
              </a:rPr>
              <a:t>arXiv</a:t>
            </a:r>
            <a:r>
              <a:rPr lang="en-US" sz="1200" b="0" i="0" u="sng" strike="noStrike" dirty="0">
                <a:effectLst/>
                <a:latin typeface="Open Sans" panose="020B0606030504020204" pitchFamily="34" charset="0"/>
                <a:hlinkClick r:id="rId4"/>
              </a:rPr>
              <a:t>: 2102.11788 [</a:t>
            </a:r>
            <a:r>
              <a:rPr lang="en-US" sz="1200" b="0" i="0" u="sng" strike="noStrike" dirty="0" err="1">
                <a:effectLst/>
                <a:latin typeface="Open Sans" panose="020B0606030504020204" pitchFamily="34" charset="0"/>
                <a:hlinkClick r:id="rId4"/>
              </a:rPr>
              <a:t>nucl</a:t>
            </a:r>
            <a:r>
              <a:rPr lang="en-US" sz="1200" b="0" i="0" u="sng" strike="noStrike">
                <a:effectLst/>
                <a:latin typeface="Open Sans" panose="020B0606030504020204" pitchFamily="34" charset="0"/>
                <a:hlinkClick r:id="rId4"/>
              </a:rPr>
              <a:t>-ex]</a:t>
            </a:r>
            <a:r>
              <a:rPr lang="en-US" sz="1200" b="0" i="0">
                <a:solidFill>
                  <a:srgbClr val="212121"/>
                </a:solidFill>
                <a:effectLst/>
                <a:latin typeface="Open Sans" panose="020B0606030504020204" pitchFamily="34" charset="0"/>
              </a:rPr>
              <a:t>, </a:t>
            </a:r>
            <a:r>
              <a:rPr lang="en-US" sz="1200" b="0" i="0" u="sng" strike="noStrike" dirty="0">
                <a:effectLst/>
                <a:latin typeface="Open Sans" panose="020B0606030504020204" pitchFamily="34" charset="0"/>
                <a:hlinkClick r:id="rId5"/>
              </a:rPr>
              <a:t>J. Phys. G </a:t>
            </a:r>
            <a:r>
              <a:rPr lang="en-US" sz="1200" b="1" i="0" u="sng" strike="noStrike" dirty="0">
                <a:effectLst/>
                <a:latin typeface="Open Sans" panose="020B0606030504020204" pitchFamily="34" charset="0"/>
                <a:hlinkClick r:id="rId5"/>
              </a:rPr>
              <a:t>48</a:t>
            </a:r>
            <a:r>
              <a:rPr lang="en-US" sz="1200" b="0" i="0" u="sng" strike="noStrike" dirty="0">
                <a:effectLst/>
                <a:latin typeface="Open Sans" panose="020B0606030504020204" pitchFamily="34" charset="0"/>
                <a:hlinkClick r:id="rId5"/>
              </a:rPr>
              <a:t> (2021) 7, 075106</a:t>
            </a:r>
            <a:endParaRPr lang="en-AU" sz="1600" dirty="0"/>
          </a:p>
        </p:txBody>
      </p:sp>
    </p:spTree>
    <p:extLst>
      <p:ext uri="{BB962C8B-B14F-4D97-AF65-F5344CB8AC3E}">
        <p14:creationId xmlns:p14="http://schemas.microsoft.com/office/powerpoint/2010/main" val="39605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Parton Distribution Functions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13</a:t>
            </a:fld>
            <a:endParaRPr lang="en-US"/>
          </a:p>
        </p:txBody>
      </p:sp>
      <p:pic>
        <p:nvPicPr>
          <p:cNvPr id="8" name="Picture 7" descr="A picture containing chart&#10;&#10;Description automatically generated">
            <a:extLst>
              <a:ext uri="{FF2B5EF4-FFF2-40B4-BE49-F238E27FC236}">
                <a16:creationId xmlns:a16="http://schemas.microsoft.com/office/drawing/2014/main" id="{E0CC1D3C-C4F1-4BCF-BF52-A34A7773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569" y="614992"/>
            <a:ext cx="4872031" cy="3652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96693D6B-115A-A278-E6A9-B41C0D5011D6}"/>
              </a:ext>
            </a:extLst>
          </p:cNvPr>
          <p:cNvSpPr txBox="1"/>
          <p:nvPr/>
        </p:nvSpPr>
        <p:spPr>
          <a:xfrm>
            <a:off x="297180" y="0"/>
            <a:ext cx="7848600" cy="954107"/>
          </a:xfrm>
          <a:prstGeom prst="rect">
            <a:avLst/>
          </a:prstGeom>
          <a:noFill/>
        </p:spPr>
        <p:txBody>
          <a:bodyPr wrap="square" rtlCol="0">
            <a:spAutoFit/>
          </a:bodyPr>
          <a:lstStyle/>
          <a:p>
            <a:r>
              <a:rPr lang="en-AU" sz="2800" i="1" dirty="0">
                <a:ln w="0"/>
                <a:solidFill>
                  <a:schemeClr val="accent6">
                    <a:lumMod val="75000"/>
                  </a:schemeClr>
                </a:solidFill>
                <a:effectLst>
                  <a:outerShdw blurRad="38100" dist="25400" dir="5400000" algn="ctr" rotWithShape="0">
                    <a:srgbClr val="6E747A">
                      <a:alpha val="43000"/>
                    </a:srgbClr>
                  </a:outerShdw>
                </a:effectLst>
              </a:rPr>
              <a:t>Deep inelastic scattering and the experiments at SLAC that are credited with the discovery of quarks</a:t>
            </a:r>
          </a:p>
        </p:txBody>
      </p:sp>
    </p:spTree>
    <p:extLst>
      <p:ext uri="{BB962C8B-B14F-4D97-AF65-F5344CB8AC3E}">
        <p14:creationId xmlns:p14="http://schemas.microsoft.com/office/powerpoint/2010/main" val="147338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D231-0E4E-CB46-E58C-E456BCFCEE5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Parton Distribution Functions (DFs)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6D1A1F-CD54-8A29-0D4A-8076A6F2345B}"/>
                  </a:ext>
                </a:extLst>
              </p:cNvPr>
              <p:cNvSpPr>
                <a:spLocks noGrp="1"/>
              </p:cNvSpPr>
              <p:nvPr>
                <p:ph idx="1"/>
              </p:nvPr>
            </p:nvSpPr>
            <p:spPr>
              <a:xfrm>
                <a:off x="609600" y="960437"/>
                <a:ext cx="10972800" cy="4525963"/>
              </a:xfrm>
            </p:spPr>
            <p:txBody>
              <a:bodyPr/>
              <a:lstStyle/>
              <a:p>
                <a:r>
                  <a:rPr lang="en-US" dirty="0"/>
                  <a:t>Hadron (</a:t>
                </a:r>
                <a14:m>
                  <m:oMath xmlns:m="http://schemas.openxmlformats.org/officeDocument/2006/math">
                    <m:r>
                      <a:rPr lang="en-US" i="1" dirty="0" smtClean="0">
                        <a:latin typeface="Cambria Math" panose="02040503050406030204" pitchFamily="18" charset="0"/>
                      </a:rPr>
                      <m:t>𝐻</m:t>
                    </m:r>
                  </m:oMath>
                </a14:m>
                <a:r>
                  <a:rPr lang="en-US" dirty="0"/>
                  <a:t>) parton DFs are probability densities</a:t>
                </a:r>
              </a:p>
              <a:p>
                <a:pPr lvl="1"/>
                <a14:m>
                  <m:oMath xmlns:m="http://schemas.openxmlformats.org/officeDocument/2006/math">
                    <m:r>
                      <a:rPr lang="en-AU" b="0" i="1" smtClean="0">
                        <a:latin typeface="Cambria Math" panose="02040503050406030204" pitchFamily="18" charset="0"/>
                      </a:rPr>
                      <m:t>𝑝</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𝑑𝑥</m:t>
                    </m:r>
                  </m:oMath>
                </a14:m>
                <a:r>
                  <a:rPr lang="en-US" dirty="0"/>
                  <a:t> describes the light-front fraction, </a:t>
                </a:r>
                <a14:m>
                  <m:oMath xmlns:m="http://schemas.openxmlformats.org/officeDocument/2006/math">
                    <m:r>
                      <a:rPr lang="en-US" i="1" dirty="0" smtClean="0">
                        <a:latin typeface="Cambria Math" panose="02040503050406030204" pitchFamily="18" charset="0"/>
                      </a:rPr>
                      <m:t>𝑥</m:t>
                    </m:r>
                  </m:oMath>
                </a14:m>
                <a:r>
                  <a:rPr lang="en-US" dirty="0"/>
                  <a:t>, of the hadron’s total momentum carried by parton species, </a:t>
                </a:r>
                <a14:m>
                  <m:oMath xmlns:m="http://schemas.openxmlformats.org/officeDocument/2006/math">
                    <m:r>
                      <a:rPr lang="en-AU" i="1">
                        <a:latin typeface="Cambria Math" panose="02040503050406030204" pitchFamily="18" charset="0"/>
                      </a:rPr>
                      <m:t>𝑝</m:t>
                    </m:r>
                  </m:oMath>
                </a14:m>
                <a:r>
                  <a:rPr lang="en-US" dirty="0"/>
                  <a:t>, within </a:t>
                </a:r>
                <a14:m>
                  <m:oMath xmlns:m="http://schemas.openxmlformats.org/officeDocument/2006/math">
                    <m:r>
                      <a:rPr lang="en-US" i="1" dirty="0">
                        <a:latin typeface="Cambria Math" panose="02040503050406030204" pitchFamily="18" charset="0"/>
                      </a:rPr>
                      <m:t>𝐻</m:t>
                    </m:r>
                  </m:oMath>
                </a14:m>
                <a:r>
                  <a:rPr lang="en-US" dirty="0"/>
                  <a:t> when that system is probed with resolution </a:t>
                </a:r>
                <a14:m>
                  <m:oMath xmlns:m="http://schemas.openxmlformats.org/officeDocument/2006/math">
                    <m:r>
                      <a:rPr lang="en-AU" i="1">
                        <a:latin typeface="Cambria Math" panose="02040503050406030204" pitchFamily="18" charset="0"/>
                      </a:rPr>
                      <m:t>𝜁</m:t>
                    </m:r>
                  </m:oMath>
                </a14:m>
                <a:endParaRPr lang="en-AU" dirty="0"/>
              </a:p>
              <a:p>
                <a:pPr lvl="1"/>
                <a:r>
                  <a:rPr lang="en-US" dirty="0"/>
                  <a:t>Scale (</a:t>
                </a:r>
                <a14:m>
                  <m:oMath xmlns:m="http://schemas.openxmlformats.org/officeDocument/2006/math">
                    <m:r>
                      <a:rPr lang="en-AU" b="0" i="1" smtClean="0">
                        <a:latin typeface="Cambria Math" panose="02040503050406030204" pitchFamily="18" charset="0"/>
                      </a:rPr>
                      <m:t>𝜁</m:t>
                    </m:r>
                  </m:oMath>
                </a14:m>
                <a:r>
                  <a:rPr lang="en-US" dirty="0"/>
                  <a:t>) dependence is crucial </a:t>
                </a:r>
              </a:p>
              <a:p>
                <a:r>
                  <a:rPr lang="en-US" dirty="0"/>
                  <a:t>DFs are a much-prized source of hadron structure information</a:t>
                </a:r>
              </a:p>
              <a:p>
                <a:r>
                  <a:rPr lang="en-US" dirty="0"/>
                  <a:t>Following quark discovery experiments 50 years ago, measurements interpretable in terms of hadron DFs have been awarded a high priority. </a:t>
                </a:r>
              </a:p>
              <a:p>
                <a:r>
                  <a:rPr lang="en-US" dirty="0"/>
                  <a:t>For much of this time, DFs were inferred from global fits to data, with the results viewed as benchmarks. </a:t>
                </a:r>
              </a:p>
              <a:p>
                <a:pPr lvl="1"/>
                <a:r>
                  <a:rPr lang="en-US" sz="2200" dirty="0"/>
                  <a:t>Such fitting remains crucial, providing input for the conduct of a huge number of experiments worldwide</a:t>
                </a:r>
              </a:p>
              <a:p>
                <a:r>
                  <a:rPr lang="en-US" dirty="0"/>
                  <a:t>But the past decade has seen the dawn of a new theory era. </a:t>
                </a:r>
              </a:p>
              <a:p>
                <a:pPr lvl="1"/>
                <a:r>
                  <a:rPr lang="en-US" sz="2200" dirty="0"/>
                  <a:t>Continuum and lattice studies of QCD are beginning to yield robust predictions for DFs</a:t>
                </a:r>
              </a:p>
              <a:p>
                <a:pPr lvl="1"/>
                <a:r>
                  <a:rPr lang="en-US" sz="2200" dirty="0"/>
                  <a:t>These developments are exposing potential conflicts with the fitting results</a:t>
                </a:r>
                <a:endParaRPr lang="en-AU" sz="2200" dirty="0"/>
              </a:p>
            </p:txBody>
          </p:sp>
        </mc:Choice>
        <mc:Fallback xmlns="">
          <p:sp>
            <p:nvSpPr>
              <p:cNvPr id="3" name="Content Placeholder 2">
                <a:extLst>
                  <a:ext uri="{FF2B5EF4-FFF2-40B4-BE49-F238E27FC236}">
                    <a16:creationId xmlns:a16="http://schemas.microsoft.com/office/drawing/2014/main" id="{966D1A1F-CD54-8A29-0D4A-8076A6F2345B}"/>
                  </a:ext>
                </a:extLst>
              </p:cNvPr>
              <p:cNvSpPr>
                <a:spLocks noGrp="1" noRot="1" noChangeAspect="1" noMove="1" noResize="1" noEditPoints="1" noAdjustHandles="1" noChangeArrowheads="1" noChangeShapeType="1" noTextEdit="1"/>
              </p:cNvSpPr>
              <p:nvPr>
                <p:ph idx="1"/>
              </p:nvPr>
            </p:nvSpPr>
            <p:spPr>
              <a:xfrm>
                <a:off x="609600" y="960437"/>
                <a:ext cx="10972800" cy="4525963"/>
              </a:xfrm>
              <a:blipFill>
                <a:blip r:embed="rId2"/>
                <a:stretch>
                  <a:fillRect l="-611" t="-943" r="-222" b="-1967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F4AE906-9985-F036-FD92-CCE96B07E9A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A44D4E0E-EE7C-13BB-8C5F-E1EA9EF1E6F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0A8159BA-1417-153B-2A20-7EE12EDB74D7}"/>
              </a:ext>
            </a:extLst>
          </p:cNvPr>
          <p:cNvSpPr>
            <a:spLocks noGrp="1"/>
          </p:cNvSpPr>
          <p:nvPr>
            <p:ph type="sldNum" sz="quarter" idx="12"/>
          </p:nvPr>
        </p:nvSpPr>
        <p:spPr/>
        <p:txBody>
          <a:bodyPr/>
          <a:lstStyle/>
          <a:p>
            <a:fld id="{87034D8C-3CB4-402A-BC46-2AB14C0FE90A}" type="slidenum">
              <a:rPr lang="en-US" smtClean="0"/>
              <a:pPr/>
              <a:t>14</a:t>
            </a:fld>
            <a:endParaRPr lang="en-US"/>
          </a:p>
        </p:txBody>
      </p:sp>
      <p:sp>
        <p:nvSpPr>
          <p:cNvPr id="7" name="TextBox 6">
            <a:extLst>
              <a:ext uri="{FF2B5EF4-FFF2-40B4-BE49-F238E27FC236}">
                <a16:creationId xmlns:a16="http://schemas.microsoft.com/office/drawing/2014/main" id="{E5715384-64D0-4A05-42CA-0AE4A8BE2A6D}"/>
              </a:ext>
            </a:extLst>
          </p:cNvPr>
          <p:cNvSpPr txBox="1"/>
          <p:nvPr/>
        </p:nvSpPr>
        <p:spPr>
          <a:xfrm>
            <a:off x="5638800" y="2986454"/>
            <a:ext cx="65" cy="276999"/>
          </a:xfrm>
          <a:prstGeom prst="rect">
            <a:avLst/>
          </a:prstGeom>
          <a:noFill/>
        </p:spPr>
        <p:txBody>
          <a:bodyPr wrap="none" lIns="0" tIns="0" rIns="0" bIns="0" rtlCol="0">
            <a:spAutoFit/>
          </a:bodyPr>
          <a:lstStyle/>
          <a:p>
            <a:endParaRPr lang="en-AU" dirty="0"/>
          </a:p>
        </p:txBody>
      </p:sp>
    </p:spTree>
    <p:extLst>
      <p:ext uri="{BB962C8B-B14F-4D97-AF65-F5344CB8AC3E}">
        <p14:creationId xmlns:p14="http://schemas.microsoft.com/office/powerpoint/2010/main" val="392622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arn(inVertical)">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1100"/>
                                        <p:tgtEl>
                                          <p:spTgt spid="3">
                                            <p:txEl>
                                              <p:pRg st="7" end="7"/>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circle(in)">
                                      <p:cBhvr>
                                        <p:cTn id="23" dur="2000"/>
                                        <p:tgtEl>
                                          <p:spTgt spid="3">
                                            <p:txEl>
                                              <p:pRg st="8" end="8"/>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circle(in)">
                                      <p:cBhvr>
                                        <p:cTn id="2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F838EA-4951-6EEA-DDC1-2224E4EB2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1801" y="3399182"/>
            <a:ext cx="3352800" cy="253873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C18E6FD-F92E-8937-B20B-DB40F73C3C60}"/>
                  </a:ext>
                </a:extLst>
              </p:cNvPr>
              <p:cNvSpPr>
                <a:spLocks noGrp="1"/>
              </p:cNvSpPr>
              <p:nvPr>
                <p:ph type="title"/>
              </p:nvPr>
            </p:nvSpPr>
            <p:spPr>
              <a:xfrm>
                <a:off x="533400" y="675957"/>
                <a:ext cx="11049000" cy="695643"/>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All-orders </a:t>
                </a:r>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𝜁</m:t>
                    </m:r>
                  </m:oMath>
                </a14:m>
                <a:r>
                  <a:rPr lang="en-AU" sz="3200" b="0" i="1" dirty="0">
                    <a:ln w="0"/>
                    <a:solidFill>
                      <a:schemeClr val="accent1"/>
                    </a:solidFill>
                    <a:effectLst>
                      <a:outerShdw blurRad="38100" dist="25400" dir="5400000" algn="ctr" rotWithShape="0">
                        <a:srgbClr val="6E747A">
                          <a:alpha val="43000"/>
                        </a:srgbClr>
                      </a:outerShdw>
                    </a:effectLst>
                  </a:rPr>
                  <a:t>-evolution</a:t>
                </a:r>
              </a:p>
            </p:txBody>
          </p:sp>
        </mc:Choice>
        <mc:Fallback xmlns="">
          <p:sp>
            <p:nvSpPr>
              <p:cNvPr id="2" name="Title 1">
                <a:extLst>
                  <a:ext uri="{FF2B5EF4-FFF2-40B4-BE49-F238E27FC236}">
                    <a16:creationId xmlns:a16="http://schemas.microsoft.com/office/drawing/2014/main" id="{8C18E6FD-F92E-8937-B20B-DB40F73C3C60}"/>
                  </a:ext>
                </a:extLst>
              </p:cNvPr>
              <p:cNvSpPr>
                <a:spLocks noGrp="1" noRot="1" noChangeAspect="1" noMove="1" noResize="1" noEditPoints="1" noAdjustHandles="1" noChangeArrowheads="1" noChangeShapeType="1" noTextEdit="1"/>
              </p:cNvSpPr>
              <p:nvPr>
                <p:ph type="title"/>
              </p:nvPr>
            </p:nvSpPr>
            <p:spPr>
              <a:xfrm>
                <a:off x="533400" y="675957"/>
                <a:ext cx="11049000" cy="695643"/>
              </a:xfrm>
              <a:blipFill>
                <a:blip r:embed="rId3"/>
                <a:stretch>
                  <a:fillRect l="-1656" t="-12281" b="-1754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E189D-21CE-B974-3198-84ABC8A0C9CB}"/>
                  </a:ext>
                </a:extLst>
              </p:cNvPr>
              <p:cNvSpPr>
                <a:spLocks noGrp="1"/>
              </p:cNvSpPr>
              <p:nvPr>
                <p:ph idx="1"/>
              </p:nvPr>
            </p:nvSpPr>
            <p:spPr>
              <a:xfrm>
                <a:off x="609600" y="1176131"/>
                <a:ext cx="6629400" cy="2938302"/>
              </a:xfrm>
            </p:spPr>
            <p:txBody>
              <a:bodyPr/>
              <a:lstStyle/>
              <a:p>
                <a:r>
                  <a:rPr lang="en-US" b="1" dirty="0"/>
                  <a:t>P1</a:t>
                </a:r>
                <a:r>
                  <a:rPr lang="en-US" dirty="0"/>
                  <a:t> – </a:t>
                </a:r>
                <a:r>
                  <a:rPr lang="en-US" i="1" dirty="0"/>
                  <a:t>In the context of Refs. [73, 74], there exists at least one effective charge,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𝛼</m:t>
                        </m:r>
                      </m:e>
                      <m:sub>
                        <m:r>
                          <a:rPr lang="en-AU" b="0" i="1" smtClean="0">
                            <a:latin typeface="Cambria Math" panose="02040503050406030204" pitchFamily="18" charset="0"/>
                          </a:rPr>
                          <m:t>1</m:t>
                        </m:r>
                        <m:r>
                          <a:rPr lang="en-AU" b="0" i="1" smtClean="0">
                            <a:latin typeface="Cambria Math" panose="02040503050406030204" pitchFamily="18" charset="0"/>
                          </a:rPr>
                          <m:t>ℓ</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𝑘</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i="1" dirty="0"/>
                  <a:t>, which, when used to integrate the leading-order perturbative evolution (DGLAP) equations, defines an evolution scheme for parton DFs that is </a:t>
                </a:r>
                <a:r>
                  <a:rPr lang="en-US" i="1" u="sng" dirty="0"/>
                  <a:t>all-orders</a:t>
                </a:r>
                <a:r>
                  <a:rPr lang="en-US" i="1" dirty="0"/>
                  <a:t> exact</a:t>
                </a:r>
                <a:r>
                  <a:rPr lang="en-US" dirty="0"/>
                  <a:t>.</a:t>
                </a:r>
              </a:p>
              <a:p>
                <a:r>
                  <a:rPr lang="en-US" dirty="0"/>
                  <a:t>CSM Process-Independent charge serves this purpose</a:t>
                </a:r>
              </a:p>
            </p:txBody>
          </p:sp>
        </mc:Choice>
        <mc:Fallback xmlns="">
          <p:sp>
            <p:nvSpPr>
              <p:cNvPr id="3" name="Content Placeholder 2">
                <a:extLst>
                  <a:ext uri="{FF2B5EF4-FFF2-40B4-BE49-F238E27FC236}">
                    <a16:creationId xmlns:a16="http://schemas.microsoft.com/office/drawing/2014/main" id="{C85E189D-21CE-B974-3198-84ABC8A0C9CB}"/>
                  </a:ext>
                </a:extLst>
              </p:cNvPr>
              <p:cNvSpPr>
                <a:spLocks noGrp="1" noRot="1" noChangeAspect="1" noMove="1" noResize="1" noEditPoints="1" noAdjustHandles="1" noChangeArrowheads="1" noChangeShapeType="1" noTextEdit="1"/>
              </p:cNvSpPr>
              <p:nvPr>
                <p:ph idx="1"/>
              </p:nvPr>
            </p:nvSpPr>
            <p:spPr>
              <a:xfrm>
                <a:off x="609600" y="1176131"/>
                <a:ext cx="6629400" cy="2938302"/>
              </a:xfrm>
              <a:blipFill>
                <a:blip r:embed="rId4"/>
                <a:stretch>
                  <a:fillRect l="-1011" t="-1452" r="-193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3FC438D-8762-E9FC-C2D4-6FC9B00C2F9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F2C565E1-A2DE-384F-3574-F369B116E82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469524B1-8E1B-CB2E-87EC-91B8EB696761}"/>
              </a:ext>
            </a:extLst>
          </p:cNvPr>
          <p:cNvSpPr>
            <a:spLocks noGrp="1"/>
          </p:cNvSpPr>
          <p:nvPr>
            <p:ph type="sldNum" sz="quarter" idx="12"/>
          </p:nvPr>
        </p:nvSpPr>
        <p:spPr/>
        <p:txBody>
          <a:bodyPr/>
          <a:lstStyle/>
          <a:p>
            <a:fld id="{87034D8C-3CB4-402A-BC46-2AB14C0FE90A}" type="slidenum">
              <a:rPr lang="en-US" smtClean="0"/>
              <a:pPr/>
              <a:t>15</a:t>
            </a:fld>
            <a:endParaRPr lang="en-US"/>
          </a:p>
        </p:txBody>
      </p:sp>
      <p:pic>
        <p:nvPicPr>
          <p:cNvPr id="8" name="Picture 7" descr="Text&#10;&#10;Description automatically generated">
            <a:extLst>
              <a:ext uri="{FF2B5EF4-FFF2-40B4-BE49-F238E27FC236}">
                <a16:creationId xmlns:a16="http://schemas.microsoft.com/office/drawing/2014/main" id="{570EC263-9431-98E2-1E89-9DEB696F0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483" y="4223861"/>
            <a:ext cx="5869517" cy="2169319"/>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F45B03DD-A44E-AA6C-C6B2-BE9B95D751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93005"/>
            <a:ext cx="4495800" cy="3910079"/>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6CA0EA7-71B8-4B33-F8C7-CFCDB026F1D7}"/>
                  </a:ext>
                </a:extLst>
              </p:cNvPr>
              <p:cNvSpPr txBox="1">
                <a:spLocks/>
              </p:cNvSpPr>
              <p:nvPr/>
            </p:nvSpPr>
            <p:spPr bwMode="auto">
              <a:xfrm>
                <a:off x="0" y="4081303"/>
                <a:ext cx="3352800" cy="2938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i="1" kern="0" dirty="0">
                    <a:ln w="0"/>
                    <a:solidFill>
                      <a:srgbClr val="FF0000"/>
                    </a:solidFill>
                    <a:effectLst>
                      <a:outerShdw blurRad="38100" dist="25400" dir="5400000" algn="ctr" rotWithShape="0">
                        <a:srgbClr val="6E747A">
                          <a:alpha val="43000"/>
                        </a:srgbClr>
                      </a:outerShdw>
                    </a:effectLst>
                  </a:rPr>
                  <a:t>Hadron scale, </a:t>
                </a:r>
                <a14:m>
                  <m:oMath xmlns:m="http://schemas.openxmlformats.org/officeDocument/2006/math">
                    <m:sSub>
                      <m:sSubPr>
                        <m:ctrlP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𝜁</m:t>
                        </m:r>
                      </m:e>
                      <m:sub>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𝐻</m:t>
                        </m:r>
                      </m:sub>
                    </m:sSub>
                  </m:oMath>
                </a14:m>
                <a:endParaRPr lang="en-AU" i="1" kern="0" dirty="0">
                  <a:ln w="0"/>
                  <a:solidFill>
                    <a:srgbClr val="FF0000"/>
                  </a:solidFill>
                  <a:effectLst>
                    <a:outerShdw blurRad="38100" dist="25400" dir="5400000" algn="ctr" rotWithShape="0">
                      <a:srgbClr val="6E747A">
                        <a:alpha val="43000"/>
                      </a:srgbClr>
                    </a:outerShdw>
                  </a:effectLst>
                </a:endParaRPr>
              </a:p>
              <a:p>
                <a:pPr marL="400050" lvl="1" indent="0">
                  <a:buNone/>
                </a:pPr>
                <a:r>
                  <a:rPr lang="en-US" sz="2200" i="1" kern="0" dirty="0">
                    <a:ln w="0"/>
                    <a:solidFill>
                      <a:srgbClr val="FF0000"/>
                    </a:solidFill>
                    <a:effectLst>
                      <a:outerShdw blurRad="38100" dist="25400" dir="5400000" algn="ctr" rotWithShape="0">
                        <a:srgbClr val="6E747A">
                          <a:alpha val="43000"/>
                        </a:srgbClr>
                      </a:outerShdw>
                    </a:effectLst>
                  </a:rPr>
                  <a:t>Scale at which all properties of a given hadron are carried by valence degrees-of-freedom</a:t>
                </a:r>
              </a:p>
            </p:txBody>
          </p:sp>
        </mc:Choice>
        <mc:Fallback xmlns="">
          <p:sp>
            <p:nvSpPr>
              <p:cNvPr id="14" name="Content Placeholder 2">
                <a:extLst>
                  <a:ext uri="{FF2B5EF4-FFF2-40B4-BE49-F238E27FC236}">
                    <a16:creationId xmlns:a16="http://schemas.microsoft.com/office/drawing/2014/main" id="{B6CA0EA7-71B8-4B33-F8C7-CFCDB026F1D7}"/>
                  </a:ext>
                </a:extLst>
              </p:cNvPr>
              <p:cNvSpPr txBox="1">
                <a:spLocks noRot="1" noChangeAspect="1" noMove="1" noResize="1" noEditPoints="1" noAdjustHandles="1" noChangeArrowheads="1" noChangeShapeType="1" noTextEdit="1"/>
              </p:cNvSpPr>
              <p:nvPr/>
            </p:nvSpPr>
            <p:spPr bwMode="auto">
              <a:xfrm>
                <a:off x="0" y="4081303"/>
                <a:ext cx="3352800" cy="2938302"/>
              </a:xfrm>
              <a:prstGeom prst="rect">
                <a:avLst/>
              </a:prstGeom>
              <a:blipFill>
                <a:blip r:embed="rId7"/>
                <a:stretch>
                  <a:fillRect l="-2545" t="-16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47990E74-EA70-2FB4-A411-06587E1B78E6}"/>
              </a:ext>
            </a:extLst>
          </p:cNvPr>
          <p:cNvSpPr txBox="1"/>
          <p:nvPr/>
        </p:nvSpPr>
        <p:spPr>
          <a:xfrm>
            <a:off x="0" y="0"/>
            <a:ext cx="5897034" cy="738664"/>
          </a:xfrm>
          <a:prstGeom prst="rect">
            <a:avLst/>
          </a:prstGeom>
          <a:noFill/>
        </p:spPr>
        <p:txBody>
          <a:bodyPr wrap="square" rtlCol="0">
            <a:spAutoFit/>
          </a:bodyPr>
          <a:lstStyle/>
          <a:p>
            <a:r>
              <a:rPr lang="en-US" sz="1400" i="1" dirty="0">
                <a:solidFill>
                  <a:schemeClr val="accent1">
                    <a:lumMod val="75000"/>
                  </a:schemeClr>
                </a:solidFill>
              </a:rPr>
              <a:t>All-Orders Evolution of Parton Distributions: Principle, Practice, and Predictions</a:t>
            </a:r>
          </a:p>
          <a:p>
            <a:r>
              <a:rPr lang="en-US" sz="1400" dirty="0">
                <a:solidFill>
                  <a:schemeClr val="accent1">
                    <a:lumMod val="75000"/>
                  </a:schemeClr>
                </a:solidFill>
              </a:rPr>
              <a:t>Pei-Lin Yin (</a:t>
            </a:r>
            <a:r>
              <a:rPr lang="en-US" sz="1400" dirty="0" err="1">
                <a:solidFill>
                  <a:schemeClr val="accent1">
                    <a:lumMod val="75000"/>
                  </a:schemeClr>
                </a:solidFill>
              </a:rPr>
              <a:t>尹佩林</a:t>
            </a:r>
            <a:r>
              <a:rPr lang="en-US" sz="1400" dirty="0">
                <a:solidFill>
                  <a:schemeClr val="accent1">
                    <a:lumMod val="75000"/>
                  </a:schemeClr>
                </a:solidFill>
              </a:rPr>
              <a:t>) </a:t>
            </a:r>
            <a:r>
              <a:rPr lang="en-US" sz="1400" i="1" dirty="0">
                <a:solidFill>
                  <a:schemeClr val="accent1">
                    <a:lumMod val="75000"/>
                  </a:schemeClr>
                </a:solidFill>
              </a:rPr>
              <a:t>et al</a:t>
            </a:r>
            <a:r>
              <a:rPr lang="en-US" sz="1400" dirty="0">
                <a:solidFill>
                  <a:schemeClr val="accent1">
                    <a:lumMod val="75000"/>
                  </a:schemeClr>
                </a:solidFill>
              </a:rPr>
              <a:t>., e-Print: 2306.03274 [hep-</a:t>
            </a:r>
            <a:r>
              <a:rPr lang="en-US" sz="1400" dirty="0" err="1">
                <a:solidFill>
                  <a:schemeClr val="accent1">
                    <a:lumMod val="75000"/>
                  </a:schemeClr>
                </a:solidFill>
              </a:rPr>
              <a:t>ph</a:t>
            </a:r>
            <a:r>
              <a:rPr lang="en-US" sz="1400" dirty="0">
                <a:solidFill>
                  <a:schemeClr val="accent1">
                    <a:lumMod val="75000"/>
                  </a:schemeClr>
                </a:solidFill>
              </a:rPr>
              <a:t>] </a:t>
            </a:r>
          </a:p>
          <a:p>
            <a:r>
              <a:rPr lang="en-US" sz="1400" dirty="0">
                <a:solidFill>
                  <a:schemeClr val="accent1">
                    <a:lumMod val="75000"/>
                  </a:schemeClr>
                </a:solidFill>
              </a:rPr>
              <a:t>Chin. Phys. Lett. Express 40 (2023) 091201/1-8. </a:t>
            </a:r>
            <a:endParaRPr lang="en-AU" dirty="0">
              <a:solidFill>
                <a:schemeClr val="accent1">
                  <a:lumMod val="75000"/>
                </a:schemeClr>
              </a:solidFill>
            </a:endParaRPr>
          </a:p>
        </p:txBody>
      </p:sp>
      <p:sp>
        <p:nvSpPr>
          <p:cNvPr id="9" name="TextBox 8">
            <a:extLst>
              <a:ext uri="{FF2B5EF4-FFF2-40B4-BE49-F238E27FC236}">
                <a16:creationId xmlns:a16="http://schemas.microsoft.com/office/drawing/2014/main" id="{3734D2A9-AD74-9A3C-0013-BF0BC2AE0C48}"/>
              </a:ext>
            </a:extLst>
          </p:cNvPr>
          <p:cNvSpPr txBox="1"/>
          <p:nvPr/>
        </p:nvSpPr>
        <p:spPr>
          <a:xfrm>
            <a:off x="4648200" y="262086"/>
            <a:ext cx="2945230" cy="646331"/>
          </a:xfrm>
          <a:prstGeom prst="rect">
            <a:avLst/>
          </a:prstGeom>
          <a:noFill/>
        </p:spPr>
        <p:txBody>
          <a:bodyPr wrap="none" rtlCol="0">
            <a:spAutoFit/>
          </a:bodyPr>
          <a:lstStyle/>
          <a:p>
            <a:r>
              <a:rPr lang="en-AU" sz="3600" i="1" dirty="0">
                <a:ln w="0"/>
                <a:solidFill>
                  <a:srgbClr val="FF0000"/>
                </a:solidFill>
                <a:effectLst>
                  <a:outerShdw blurRad="38100" dist="25400" dir="5400000" algn="ctr" rotWithShape="0">
                    <a:srgbClr val="6E747A">
                      <a:alpha val="43000"/>
                    </a:srgbClr>
                  </a:outerShdw>
                </a:effectLst>
              </a:rPr>
              <a:t>New Paradigm</a:t>
            </a:r>
          </a:p>
        </p:txBody>
      </p:sp>
    </p:spTree>
    <p:extLst>
      <p:ext uri="{BB962C8B-B14F-4D97-AF65-F5344CB8AC3E}">
        <p14:creationId xmlns:p14="http://schemas.microsoft.com/office/powerpoint/2010/main" val="112932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3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GB" sz="2800" dirty="0"/>
              <a:t>NG Boson Distribution Functions </a:t>
            </a:r>
            <a:endParaRPr lang="en-US" sz="2800" dirty="0"/>
          </a:p>
        </p:txBody>
      </p:sp>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609600" y="990600"/>
            <a:ext cx="10972800" cy="4983164"/>
          </a:xfrm>
        </p:spPr>
        <p:txBody>
          <a:bodyPr/>
          <a:lstStyle/>
          <a:p>
            <a:r>
              <a:rPr lang="en-US" dirty="0">
                <a:ln w="0"/>
                <a:solidFill>
                  <a:schemeClr val="accent1"/>
                </a:solidFill>
                <a:effectLst>
                  <a:outerShdw blurRad="38100" dist="25400" dir="5400000" algn="ctr" rotWithShape="0">
                    <a:srgbClr val="6E747A">
                      <a:alpha val="43000"/>
                    </a:srgbClr>
                  </a:outerShdw>
                </a:effectLst>
              </a:rPr>
              <a:t>Physics Goals</a:t>
            </a:r>
            <a:r>
              <a:rPr lang="en-US" dirty="0"/>
              <a:t>:</a:t>
            </a:r>
          </a:p>
          <a:p>
            <a:pPr lvl="1"/>
            <a:r>
              <a:rPr lang="en-US" sz="2200" dirty="0"/>
              <a:t>Precise data that can be used to determine </a:t>
            </a:r>
          </a:p>
          <a:p>
            <a:pPr marL="457200" lvl="1" indent="0">
              <a:spcBef>
                <a:spcPts val="0"/>
              </a:spcBef>
              <a:buNone/>
            </a:pPr>
            <a:r>
              <a:rPr lang="en-US" sz="2200" dirty="0"/>
              <a:t>	Pion and Kaon Distribution Functions – valence, sea and glue</a:t>
            </a:r>
          </a:p>
          <a:p>
            <a:pPr lvl="1"/>
            <a:r>
              <a:rPr lang="en-US" sz="2200" dirty="0"/>
              <a:t>Provide the first complete charts of the internal structure of Nature's most fundamental </a:t>
            </a:r>
            <a:r>
              <a:rPr lang="en-US" sz="2200" dirty="0" err="1"/>
              <a:t>Nambu</a:t>
            </a:r>
            <a:r>
              <a:rPr lang="en-US" sz="2200" dirty="0"/>
              <a:t>-Goldstone bosons.</a:t>
            </a:r>
          </a:p>
          <a:p>
            <a:r>
              <a:rPr lang="en-US" dirty="0">
                <a:ln w="0"/>
                <a:solidFill>
                  <a:schemeClr val="accent1"/>
                </a:solidFill>
                <a:effectLst>
                  <a:outerShdw blurRad="38100" dist="25400" dir="5400000" algn="ctr" rotWithShape="0">
                    <a:srgbClr val="6E747A">
                      <a:alpha val="43000"/>
                    </a:srgbClr>
                  </a:outerShdw>
                </a:effectLst>
              </a:rPr>
              <a:t>Today</a:t>
            </a:r>
            <a:r>
              <a:rPr lang="en-US" dirty="0"/>
              <a:t>:</a:t>
            </a:r>
          </a:p>
          <a:p>
            <a:pPr lvl="1"/>
            <a:r>
              <a:rPr lang="en-US" sz="2200" dirty="0"/>
              <a:t>Existing pion data are more than 40-years-old</a:t>
            </a:r>
          </a:p>
          <a:p>
            <a:pPr lvl="1"/>
            <a:r>
              <a:rPr lang="en-US" sz="2200" dirty="0"/>
              <a:t>That data only covers the valence-quark domain</a:t>
            </a:r>
          </a:p>
          <a:p>
            <a:pPr lvl="1"/>
            <a:r>
              <a:rPr lang="en-US" sz="2200" dirty="0"/>
              <a:t>A forty-year controversy, with doubts persisting over whether the data agree with QCD predictions or challenge the truth of QCD</a:t>
            </a:r>
          </a:p>
          <a:p>
            <a:pPr lvl="1"/>
            <a:r>
              <a:rPr lang="en-US" sz="2200" dirty="0"/>
              <a:t>Regarding the kaon, worldwide, only 8 points of data exist</a:t>
            </a:r>
          </a:p>
          <a:p>
            <a:pPr marL="0" indent="0">
              <a:buNone/>
            </a:pPr>
            <a:endParaRPr lang="en-US" dirty="0"/>
          </a:p>
        </p:txBody>
      </p:sp>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16</a:t>
            </a:fld>
            <a:endParaRPr lang="en-US"/>
          </a:p>
        </p:txBody>
      </p:sp>
      <p:sp>
        <p:nvSpPr>
          <p:cNvPr id="9" name="TextBox 8">
            <a:extLst>
              <a:ext uri="{FF2B5EF4-FFF2-40B4-BE49-F238E27FC236}">
                <a16:creationId xmlns:a16="http://schemas.microsoft.com/office/drawing/2014/main" id="{7E63CA09-3061-46D0-A261-8C99443DC117}"/>
              </a:ext>
            </a:extLst>
          </p:cNvPr>
          <p:cNvSpPr txBox="1"/>
          <p:nvPr/>
        </p:nvSpPr>
        <p:spPr>
          <a:xfrm>
            <a:off x="7086600" y="302411"/>
            <a:ext cx="4906434" cy="830997"/>
          </a:xfrm>
          <a:prstGeom prst="rect">
            <a:avLst/>
          </a:prstGeom>
          <a:noFill/>
        </p:spPr>
        <p:txBody>
          <a:bodyPr wrap="square" rtlCol="0">
            <a:spAutoFit/>
          </a:bodyPr>
          <a:lstStyle/>
          <a:p>
            <a:r>
              <a:rPr lang="en-US" sz="1200" b="0" i="1" dirty="0">
                <a:solidFill>
                  <a:schemeClr val="accent6">
                    <a:lumMod val="75000"/>
                  </a:schemeClr>
                </a:solidFill>
                <a:effectLst/>
                <a:latin typeface="Open Sans" panose="020B0606030504020204" pitchFamily="34" charset="0"/>
              </a:rPr>
              <a:t>Insights into the Emergence of Mass from Studies of Pion and Kaon Structure, </a:t>
            </a:r>
            <a:r>
              <a:rPr lang="en-US" sz="1200" b="0" i="0" dirty="0">
                <a:solidFill>
                  <a:schemeClr val="accent6">
                    <a:lumMod val="75000"/>
                  </a:schemeClr>
                </a:solidFill>
                <a:effectLst/>
                <a:latin typeface="Open Sans" panose="020B0606030504020204" pitchFamily="34" charset="0"/>
              </a:rPr>
              <a:t>Craig D. Roberts, David G. Richards, Tanja Horn and Lei Chang, NJU-INP 034/21, </a:t>
            </a:r>
            <a:r>
              <a:rPr lang="en-US" sz="1200" b="0" i="0" u="none" strike="noStrike" dirty="0" err="1">
                <a:solidFill>
                  <a:srgbClr val="0066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arXiv</a:t>
            </a:r>
            <a:r>
              <a:rPr lang="en-US" sz="1200" b="0" i="0" u="none" strike="noStrike" dirty="0">
                <a:solidFill>
                  <a:srgbClr val="0066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 2102.01765 [hep-</a:t>
            </a:r>
            <a:r>
              <a:rPr lang="en-US" sz="1200" b="0" i="0" u="none" strike="noStrike" dirty="0" err="1">
                <a:solidFill>
                  <a:srgbClr val="0066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ph</a:t>
            </a:r>
            <a:r>
              <a:rPr lang="en-US" sz="1200" b="0" i="0" u="none" strike="noStrike" dirty="0">
                <a:solidFill>
                  <a:schemeClr val="accent6">
                    <a:lumMod val="75000"/>
                  </a:schemeClr>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t>
            </a:r>
            <a:r>
              <a:rPr lang="en-US" sz="1200" b="0" i="0" dirty="0">
                <a:solidFill>
                  <a:schemeClr val="accent6">
                    <a:lumMod val="75000"/>
                  </a:schemeClr>
                </a:solidFill>
                <a:effectLst/>
                <a:latin typeface="Open Sans" panose="020B0606030504020204" pitchFamily="34" charset="0"/>
              </a:rPr>
              <a:t>, Prog. Part. </a:t>
            </a:r>
            <a:r>
              <a:rPr lang="en-US" sz="1200" b="0" i="0" dirty="0" err="1">
                <a:solidFill>
                  <a:schemeClr val="accent6">
                    <a:lumMod val="75000"/>
                  </a:schemeClr>
                </a:solidFill>
                <a:effectLst/>
                <a:latin typeface="Open Sans" panose="020B0606030504020204" pitchFamily="34" charset="0"/>
              </a:rPr>
              <a:t>Nucl</a:t>
            </a:r>
            <a:r>
              <a:rPr lang="en-US" sz="1200" b="0" i="0" dirty="0">
                <a:solidFill>
                  <a:schemeClr val="accent6">
                    <a:lumMod val="75000"/>
                  </a:schemeClr>
                </a:solidFill>
                <a:effectLst/>
                <a:latin typeface="Open Sans" panose="020B0606030504020204" pitchFamily="34" charset="0"/>
              </a:rPr>
              <a:t>. Phys. </a:t>
            </a:r>
            <a:r>
              <a:rPr lang="en-US" sz="1200" b="1" i="0" dirty="0">
                <a:solidFill>
                  <a:schemeClr val="accent6">
                    <a:lumMod val="75000"/>
                  </a:schemeClr>
                </a:solidFill>
                <a:effectLst/>
                <a:latin typeface="Open Sans" panose="020B0606030504020204" pitchFamily="34" charset="0"/>
              </a:rPr>
              <a:t>120</a:t>
            </a:r>
            <a:r>
              <a:rPr lang="en-US" sz="1200" b="0" i="0" dirty="0">
                <a:solidFill>
                  <a:schemeClr val="accent6">
                    <a:lumMod val="75000"/>
                  </a:schemeClr>
                </a:solidFill>
                <a:effectLst/>
                <a:latin typeface="Open Sans" panose="020B0606030504020204" pitchFamily="34" charset="0"/>
              </a:rPr>
              <a:t> (2021) 103883/1-65</a:t>
            </a:r>
            <a:endParaRPr lang="en-US" sz="1200" dirty="0">
              <a:solidFill>
                <a:schemeClr val="accent6">
                  <a:lumMod val="75000"/>
                </a:schemeClr>
              </a:solidFill>
            </a:endParaRPr>
          </a:p>
        </p:txBody>
      </p:sp>
    </p:spTree>
    <p:extLst>
      <p:ext uri="{BB962C8B-B14F-4D97-AF65-F5344CB8AC3E}">
        <p14:creationId xmlns:p14="http://schemas.microsoft.com/office/powerpoint/2010/main" val="297461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5968C5F5-5D71-4AE5-8ED3-31F759415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5438" y="304800"/>
            <a:ext cx="3134162" cy="1828800"/>
          </a:xfrm>
          <a:prstGeom prst="rect">
            <a:avLst/>
          </a:prstGeom>
        </p:spPr>
      </p:pic>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GB" sz="2800" dirty="0"/>
              <a:t>NG Boson Distribution Functions </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609600" y="990600"/>
                <a:ext cx="10972800" cy="5240338"/>
              </a:xfrm>
            </p:spPr>
            <p:txBody>
              <a:bodyPr/>
              <a:lstStyle/>
              <a:p>
                <a:r>
                  <a:rPr lang="en-US" dirty="0">
                    <a:ln w="0"/>
                    <a:solidFill>
                      <a:schemeClr val="accent1"/>
                    </a:solidFill>
                    <a:effectLst>
                      <a:outerShdw blurRad="38100" dist="25400" dir="5400000" algn="ctr" rotWithShape="0">
                        <a:srgbClr val="6E747A">
                          <a:alpha val="43000"/>
                        </a:srgbClr>
                      </a:outerShdw>
                    </a:effectLst>
                  </a:rPr>
                  <a:t>Physics Goals</a:t>
                </a:r>
                <a:r>
                  <a:rPr lang="en-US" dirty="0"/>
                  <a:t>:</a:t>
                </a:r>
              </a:p>
              <a:p>
                <a:pPr lvl="1"/>
                <a:r>
                  <a:rPr lang="en-US" sz="2200" dirty="0"/>
                  <a:t>Precise data that can be used to determine </a:t>
                </a:r>
              </a:p>
              <a:p>
                <a:pPr marL="457200" lvl="1" indent="0">
                  <a:spcBef>
                    <a:spcPts val="0"/>
                  </a:spcBef>
                  <a:buNone/>
                </a:pPr>
                <a:r>
                  <a:rPr lang="en-US" sz="2200" dirty="0"/>
                  <a:t>	Pion and Kaon Distribution Functions – valence, sea and glue</a:t>
                </a:r>
              </a:p>
              <a:p>
                <a:pPr lvl="1"/>
                <a:r>
                  <a:rPr lang="en-US" sz="2200" dirty="0"/>
                  <a:t>Provide the first complete charts of the internal structure of Nature's most fundamental </a:t>
                </a:r>
                <a:r>
                  <a:rPr lang="en-US" sz="2200" dirty="0" err="1"/>
                  <a:t>Nambu</a:t>
                </a:r>
                <a:r>
                  <a:rPr lang="en-US" sz="2200" dirty="0"/>
                  <a:t>-Goldstone bosons.</a:t>
                </a:r>
              </a:p>
              <a:p>
                <a:r>
                  <a:rPr lang="en-US" dirty="0">
                    <a:ln w="0"/>
                    <a:solidFill>
                      <a:schemeClr val="accent6">
                        <a:lumMod val="75000"/>
                      </a:schemeClr>
                    </a:solidFill>
                    <a:effectLst>
                      <a:outerShdw blurRad="38100" dist="25400" dir="5400000" algn="ctr" rotWithShape="0">
                        <a:srgbClr val="6E747A">
                          <a:alpha val="43000"/>
                        </a:srgbClr>
                      </a:outerShdw>
                    </a:effectLst>
                  </a:rPr>
                  <a:t>Future</a:t>
                </a:r>
                <a:r>
                  <a:rPr lang="en-US" dirty="0">
                    <a:solidFill>
                      <a:schemeClr val="accent6">
                        <a:lumMod val="75000"/>
                      </a:schemeClr>
                    </a:solidFill>
                  </a:rPr>
                  <a:t>:</a:t>
                </a:r>
              </a:p>
              <a:p>
                <a:pPr lvl="1"/>
                <a:r>
                  <a:rPr lang="en-US" sz="2200" dirty="0" err="1">
                    <a:solidFill>
                      <a:schemeClr val="accent6">
                        <a:lumMod val="75000"/>
                      </a:schemeClr>
                    </a:solidFill>
                  </a:rPr>
                  <a:t>JLab</a:t>
                </a:r>
                <a:r>
                  <a:rPr lang="en-US" sz="2200" dirty="0">
                    <a:solidFill>
                      <a:schemeClr val="accent6">
                        <a:lumMod val="75000"/>
                      </a:schemeClr>
                    </a:solidFill>
                  </a:rPr>
                  <a:t>, EIC, </a:t>
                </a:r>
                <a:r>
                  <a:rPr lang="en-US" sz="2200" dirty="0" err="1">
                    <a:solidFill>
                      <a:schemeClr val="accent6">
                        <a:lumMod val="75000"/>
                      </a:schemeClr>
                    </a:solidFill>
                  </a:rPr>
                  <a:t>EicC</a:t>
                </a:r>
                <a:r>
                  <a:rPr lang="en-US" sz="2200" dirty="0">
                    <a:solidFill>
                      <a:schemeClr val="accent6">
                        <a:lumMod val="75000"/>
                      </a:schemeClr>
                    </a:solidFill>
                  </a:rPr>
                  <a:t> </a:t>
                </a:r>
              </a:p>
              <a:p>
                <a:pPr marL="857250" lvl="2" indent="0">
                  <a:buNone/>
                </a:pPr>
                <a:r>
                  <a:rPr lang="en-US" sz="2000" dirty="0">
                    <a:solidFill>
                      <a:schemeClr val="accent6">
                        <a:lumMod val="75000"/>
                      </a:schemeClr>
                    </a:solidFill>
                  </a:rPr>
                  <a:t>⇒ pion and kaon elastic electromagnetic form factors … reveal and quantify scaling </a:t>
                </a:r>
              </a:p>
              <a:p>
                <a:pPr marL="857250" lvl="2" indent="0">
                  <a:buNone/>
                </a:pPr>
                <a:r>
                  <a:rPr lang="en-US" sz="2000" dirty="0">
                    <a:solidFill>
                      <a:schemeClr val="accent6">
                        <a:lumMod val="75000"/>
                      </a:schemeClr>
                    </a:solidFill>
                  </a:rPr>
                  <a:t>		violations in hard exclusive processes … hard prediction of QCD, never seen</a:t>
                </a:r>
              </a:p>
              <a:p>
                <a:pPr marL="857250" lvl="2" indent="0">
                  <a:buNone/>
                </a:pPr>
                <a:r>
                  <a:rPr lang="en-US" sz="2000" dirty="0">
                    <a:solidFill>
                      <a:schemeClr val="accent6">
                        <a:lumMod val="75000"/>
                      </a:schemeClr>
                    </a:solidFill>
                  </a:rPr>
                  <a:t>⇒ pion and kaon valence quark distribution functions at large </a:t>
                </a:r>
                <a14:m>
                  <m:oMath xmlns:m="http://schemas.openxmlformats.org/officeDocument/2006/math">
                    <m:sSub>
                      <m:sSubPr>
                        <m:ctrlPr>
                          <a:rPr lang="en-US" sz="2000" i="1" smtClean="0">
                            <a:solidFill>
                              <a:schemeClr val="accent6">
                                <a:lumMod val="75000"/>
                              </a:schemeClr>
                            </a:solidFill>
                            <a:latin typeface="Cambria Math" panose="02040503050406030204" pitchFamily="18" charset="0"/>
                          </a:rPr>
                        </m:ctrlPr>
                      </m:sSubPr>
                      <m:e>
                        <m:r>
                          <a:rPr lang="en-GB" sz="2000" b="0" i="1" smtClean="0">
                            <a:solidFill>
                              <a:schemeClr val="accent6">
                                <a:lumMod val="75000"/>
                              </a:schemeClr>
                            </a:solidFill>
                            <a:latin typeface="Cambria Math" panose="02040503050406030204" pitchFamily="18" charset="0"/>
                          </a:rPr>
                          <m:t>𝑥</m:t>
                        </m:r>
                      </m:e>
                      <m:sub>
                        <m:r>
                          <a:rPr lang="en-GB" sz="2000" b="0" i="1" smtClean="0">
                            <a:solidFill>
                              <a:schemeClr val="accent6">
                                <a:lumMod val="75000"/>
                              </a:schemeClr>
                            </a:solidFill>
                            <a:latin typeface="Cambria Math" panose="02040503050406030204" pitchFamily="18" charset="0"/>
                          </a:rPr>
                          <m:t>𝐵</m:t>
                        </m:r>
                      </m:sub>
                    </m:sSub>
                  </m:oMath>
                </a14:m>
                <a:endParaRPr lang="en-US" sz="2200" dirty="0">
                  <a:solidFill>
                    <a:schemeClr val="accent6">
                      <a:lumMod val="75000"/>
                    </a:schemeClr>
                  </a:solidFill>
                </a:endParaRPr>
              </a:p>
              <a:p>
                <a:pPr lvl="1"/>
                <a:r>
                  <a:rPr lang="en-US" sz="2200" dirty="0">
                    <a:solidFill>
                      <a:srgbClr val="CC9900"/>
                    </a:solidFill>
                  </a:rPr>
                  <a:t>AMBER </a:t>
                </a:r>
                <a:endParaRPr lang="en-US" dirty="0">
                  <a:solidFill>
                    <a:srgbClr val="CC9900"/>
                  </a:solidFill>
                </a:endParaRPr>
              </a:p>
              <a:p>
                <a:pPr lvl="2">
                  <a:buFont typeface="Calibri" panose="020F0502020204030204" pitchFamily="34" charset="0"/>
                  <a:buChar char="→"/>
                </a:pPr>
                <a:r>
                  <a:rPr lang="en-US" sz="2000" dirty="0">
                    <a:solidFill>
                      <a:srgbClr val="CC9900"/>
                    </a:solidFill>
                  </a:rPr>
                  <a:t> precision data to chart </a:t>
                </a:r>
                <a:r>
                  <a:rPr lang="el-GR" sz="2000" i="1" dirty="0">
                    <a:solidFill>
                      <a:srgbClr val="CC9900"/>
                    </a:solidFill>
                  </a:rPr>
                  <a:t>π</a:t>
                </a:r>
                <a:r>
                  <a:rPr lang="en-US" sz="2000" dirty="0">
                    <a:solidFill>
                      <a:srgbClr val="CC9900"/>
                    </a:solidFill>
                  </a:rPr>
                  <a:t> and </a:t>
                </a:r>
                <a:r>
                  <a:rPr lang="en-US" sz="2000" i="1" dirty="0">
                    <a:solidFill>
                      <a:srgbClr val="CC9900"/>
                    </a:solidFill>
                  </a:rPr>
                  <a:t>K</a:t>
                </a:r>
                <a:r>
                  <a:rPr lang="en-US" sz="2000" dirty="0">
                    <a:solidFill>
                      <a:srgbClr val="CC9900"/>
                    </a:solidFill>
                  </a:rPr>
                  <a:t> structure: DFs of valence, sea and glue.</a:t>
                </a:r>
              </a:p>
              <a:p>
                <a:pPr lvl="2">
                  <a:buFont typeface="Calibri" panose="020F0502020204030204" pitchFamily="34" charset="0"/>
                  <a:buChar char="→"/>
                </a:pPr>
                <a:r>
                  <a:rPr lang="en-US" sz="2000" dirty="0">
                    <a:solidFill>
                      <a:srgbClr val="CC9900"/>
                    </a:solidFill>
                  </a:rPr>
                  <a:t> Glue is particularly important … because controversial, yet prominent theory predicts that </a:t>
                </a:r>
                <a:r>
                  <a:rPr lang="en-US" sz="2000" dirty="0" err="1">
                    <a:solidFill>
                      <a:srgbClr val="CC9900"/>
                    </a:solidFill>
                  </a:rPr>
                  <a:t>pions</a:t>
                </a:r>
                <a:r>
                  <a:rPr lang="en-US" sz="2000" dirty="0">
                    <a:solidFill>
                      <a:srgbClr val="CC9900"/>
                    </a:solidFill>
                  </a:rPr>
                  <a:t> contain (almost) zero glue.</a:t>
                </a:r>
              </a:p>
            </p:txBody>
          </p:sp>
        </mc:Choice>
        <mc:Fallback xmlns="">
          <p:sp>
            <p:nvSpPr>
              <p:cNvPr id="3" name="Content Placeholder 2">
                <a:extLst>
                  <a:ext uri="{FF2B5EF4-FFF2-40B4-BE49-F238E27FC236}">
                    <a16:creationId xmlns:a16="http://schemas.microsoft.com/office/drawing/2014/main" id="{314E4D4B-C07C-4976-AF1E-0791712D0B4A}"/>
                  </a:ext>
                </a:extLst>
              </p:cNvPr>
              <p:cNvSpPr>
                <a:spLocks noGrp="1" noRot="1" noChangeAspect="1" noMove="1" noResize="1" noEditPoints="1" noAdjustHandles="1" noChangeArrowheads="1" noChangeShapeType="1" noTextEdit="1"/>
              </p:cNvSpPr>
              <p:nvPr>
                <p:ph idx="1"/>
              </p:nvPr>
            </p:nvSpPr>
            <p:spPr>
              <a:xfrm>
                <a:off x="609600" y="990600"/>
                <a:ext cx="10972800" cy="5240338"/>
              </a:xfrm>
              <a:blipFill>
                <a:blip r:embed="rId3"/>
                <a:stretch>
                  <a:fillRect l="-778" t="-931" r="-722" b="-209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17</a:t>
            </a:fld>
            <a:endParaRPr lang="en-US"/>
          </a:p>
        </p:txBody>
      </p:sp>
    </p:spTree>
    <p:extLst>
      <p:ext uri="{BB962C8B-B14F-4D97-AF65-F5344CB8AC3E}">
        <p14:creationId xmlns:p14="http://schemas.microsoft.com/office/powerpoint/2010/main" val="36817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58CD-021B-4686-87B9-38F281D8FF1C}"/>
              </a:ext>
            </a:extLst>
          </p:cNvPr>
          <p:cNvSpPr>
            <a:spLocks noGrp="1"/>
          </p:cNvSpPr>
          <p:nvPr>
            <p:ph type="title"/>
          </p:nvPr>
        </p:nvSpPr>
        <p:spPr/>
        <p:txBody>
          <a:bodyPr/>
          <a:lstStyle/>
          <a:p>
            <a:pPr algn="r"/>
            <a:r>
              <a:rPr lang="en-GB" sz="2800" dirty="0"/>
              <a:t>Controversy over pion valence DF</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5F1B23-048B-4A41-942E-93D416F27566}"/>
                  </a:ext>
                </a:extLst>
              </p:cNvPr>
              <p:cNvSpPr>
                <a:spLocks noGrp="1"/>
              </p:cNvSpPr>
              <p:nvPr>
                <p:ph idx="1"/>
              </p:nvPr>
            </p:nvSpPr>
            <p:spPr>
              <a:xfrm>
                <a:off x="609600" y="685800"/>
                <a:ext cx="10972800" cy="5727701"/>
              </a:xfrm>
            </p:spPr>
            <p:txBody>
              <a:bodyPr/>
              <a:lstStyle/>
              <a:p>
                <a:pPr>
                  <a:spcBef>
                    <a:spcPts val="1200"/>
                  </a:spcBef>
                </a:pPr>
                <a:r>
                  <a:rPr lang="en-US" dirty="0"/>
                  <a:t>QCD theory leads to the following statement:</a:t>
                </a:r>
              </a:p>
              <a:p>
                <a:pPr marL="400050" lvl="1" indent="0">
                  <a:spcBef>
                    <a:spcPts val="0"/>
                  </a:spcBef>
                  <a:spcAft>
                    <a:spcPts val="600"/>
                  </a:spcAft>
                  <a:buNone/>
                </a:pPr>
                <a:r>
                  <a:rPr lang="en-US" sz="2200" dirty="0"/>
                  <a:t>At any </a:t>
                </a:r>
                <a14:m>
                  <m:oMath xmlns:m="http://schemas.openxmlformats.org/officeDocument/2006/math">
                    <m:r>
                      <a:rPr lang="en-GB" sz="2200" i="1">
                        <a:latin typeface="Cambria Math" panose="02040503050406030204" pitchFamily="18" charset="0"/>
                      </a:rPr>
                      <m:t>𝜁</m:t>
                    </m:r>
                    <m:r>
                      <a:rPr lang="en-GB" sz="2200" b="0" i="1" smtClean="0">
                        <a:latin typeface="Cambria Math" panose="02040503050406030204" pitchFamily="18" charset="0"/>
                      </a:rPr>
                      <m:t>&gt;</m:t>
                    </m:r>
                    <m:r>
                      <a:rPr lang="en-GB" sz="2200" b="0" i="1" smtClean="0">
                        <a:latin typeface="Cambria Math" panose="02040503050406030204" pitchFamily="18" charset="0"/>
                      </a:rPr>
                      <m:t>𝜁</m:t>
                    </m:r>
                    <m:r>
                      <m:rPr>
                        <m:sty m:val="p"/>
                      </m:rPr>
                      <a:rPr lang="en-GB" sz="2200" b="0" i="1" baseline="-25000" smtClean="0">
                        <a:latin typeface="Cambria Math" panose="02040503050406030204" pitchFamily="18" charset="0"/>
                      </a:rPr>
                      <m:t>H</m:t>
                    </m:r>
                    <m:r>
                      <a:rPr lang="en-GB" sz="2200" b="0" i="1" baseline="-25000" smtClean="0">
                        <a:latin typeface="Cambria Math" panose="02040503050406030204" pitchFamily="18" charset="0"/>
                      </a:rPr>
                      <m:t> </m:t>
                    </m:r>
                  </m:oMath>
                </a14:m>
                <a:r>
                  <a:rPr lang="en-US" sz="2200" dirty="0"/>
                  <a:t> for which experiment can be interpreted through parton distributions, </a:t>
                </a:r>
                <a:r>
                  <a:rPr lang="en-US" dirty="0"/>
                  <a:t>then</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1</m:t>
                      </m:r>
                      <m:r>
                        <a:rPr lang="en-GB" i="1">
                          <a:latin typeface="Cambria Math" panose="02040503050406030204" pitchFamily="18" charset="0"/>
                        </a:rPr>
                        <m:t>⇒</m:t>
                      </m:r>
                      <m:r>
                        <a:rPr lang="en-GB" i="1" smtClean="0">
                          <a:latin typeface="Cambria Math" panose="02040503050406030204" pitchFamily="18" charset="0"/>
                        </a:rPr>
                        <m:t>𝑞</m:t>
                      </m:r>
                      <m:r>
                        <a:rPr lang="en-GB" i="1" baseline="30000">
                          <a:latin typeface="Cambria Math" panose="02040503050406030204" pitchFamily="18" charset="0"/>
                        </a:rPr>
                        <m:t>𝜋</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𝜁</m:t>
                          </m:r>
                        </m:e>
                      </m:d>
                      <m:r>
                        <a:rPr lang="en-GB" i="1">
                          <a:latin typeface="Cambria Math" panose="02040503050406030204" pitchFamily="18" charset="0"/>
                        </a:rPr>
                        <m:t>∝</m:t>
                      </m:r>
                      <m:sSup>
                        <m:sSupPr>
                          <m:ctrlPr>
                            <a:rPr lang="en-GB" i="1">
                              <a:latin typeface="Cambria Math" panose="02040503050406030204" pitchFamily="18" charset="0"/>
                            </a:rPr>
                          </m:ctrlPr>
                        </m:sSupPr>
                        <m:e>
                          <m:d>
                            <m:dPr>
                              <m:ctrlPr>
                                <a:rPr lang="en-GB" i="1">
                                  <a:latin typeface="Cambria Math" panose="02040503050406030204" pitchFamily="18" charset="0"/>
                                </a:rPr>
                              </m:ctrlPr>
                            </m:dPr>
                            <m:e>
                              <m:r>
                                <a:rPr lang="en-GB" i="1">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𝑥</m:t>
                              </m:r>
                            </m:e>
                          </m:d>
                        </m:e>
                        <m:sup>
                          <m:r>
                            <a:rPr lang="en-GB" b="0" i="1" smtClean="0">
                              <a:latin typeface="Cambria Math" panose="02040503050406030204" pitchFamily="18" charset="0"/>
                            </a:rPr>
                            <m:t>𝛽</m:t>
                          </m:r>
                          <m:r>
                            <a:rPr lang="en-GB" b="0" i="1" smtClean="0">
                              <a:latin typeface="Cambria Math" panose="02040503050406030204" pitchFamily="18" charset="0"/>
                            </a:rPr>
                            <m:t>=</m:t>
                          </m:r>
                          <m:r>
                            <a:rPr lang="en-GB" b="0" i="1" smtClean="0">
                              <a:latin typeface="Cambria Math" panose="02040503050406030204" pitchFamily="18" charset="0"/>
                            </a:rPr>
                            <m:t>2</m:t>
                          </m:r>
                          <m:r>
                            <a:rPr lang="en-GB" b="0" i="1" smtClean="0">
                              <a:latin typeface="Cambria Math" panose="02040503050406030204" pitchFamily="18" charset="0"/>
                            </a:rPr>
                            <m:t>+</m:t>
                          </m:r>
                          <m:r>
                            <a:rPr lang="en-GB" b="0" i="1" smtClean="0">
                              <a:latin typeface="Cambria Math" panose="02040503050406030204" pitchFamily="18" charset="0"/>
                            </a:rPr>
                            <m:t>𝛾</m:t>
                          </m:r>
                        </m:sup>
                      </m:sSup>
                      <m:r>
                        <a:rPr lang="en-GB" b="0" i="1" smtClean="0">
                          <a:latin typeface="Cambria Math" panose="02040503050406030204" pitchFamily="18" charset="0"/>
                        </a:rPr>
                        <m:t>, </m:t>
                      </m:r>
                      <m:r>
                        <a:rPr lang="en-GB" b="0" i="1" smtClean="0">
                          <a:latin typeface="Cambria Math" panose="02040503050406030204" pitchFamily="18" charset="0"/>
                        </a:rPr>
                        <m:t>𝛾</m:t>
                      </m:r>
                      <m:r>
                        <a:rPr lang="en-GB" b="0" i="1" smtClean="0">
                          <a:latin typeface="Cambria Math" panose="02040503050406030204" pitchFamily="18" charset="0"/>
                        </a:rPr>
                        <m:t>&gt;</m:t>
                      </m:r>
                      <m:r>
                        <a:rPr lang="en-GB" b="0" i="1" smtClean="0">
                          <a:latin typeface="Cambria Math" panose="02040503050406030204" pitchFamily="18" charset="0"/>
                        </a:rPr>
                        <m:t>0</m:t>
                      </m:r>
                    </m:oMath>
                  </m:oMathPara>
                </a14:m>
                <a:endParaRPr lang="en-US" dirty="0"/>
              </a:p>
              <a:p>
                <a:r>
                  <a:rPr lang="en-US" dirty="0"/>
                  <a:t>Consequence</a:t>
                </a:r>
              </a:p>
              <a:p>
                <a:pPr lvl="1"/>
                <a:r>
                  <a:rPr lang="en-US" sz="2200" dirty="0"/>
                  <a:t>Any analysis of DY, DIS, etc. experiment which returns </a:t>
                </a:r>
                <a14:m>
                  <m:oMath xmlns:m="http://schemas.openxmlformats.org/officeDocument/2006/math">
                    <m:r>
                      <a:rPr lang="en-GB" sz="2200" i="1">
                        <a:latin typeface="Cambria Math" panose="02040503050406030204" pitchFamily="18" charset="0"/>
                      </a:rPr>
                      <m:t>𝛽</m:t>
                    </m:r>
                    <m:r>
                      <a:rPr lang="en-GB" sz="2200" i="1">
                        <a:latin typeface="Cambria Math" panose="02040503050406030204" pitchFamily="18" charset="0"/>
                      </a:rPr>
                      <m:t> </m:t>
                    </m:r>
                  </m:oMath>
                </a14:m>
                <a:r>
                  <a:rPr lang="en-US" sz="2200" dirty="0"/>
                  <a:t>&lt;2 conflicts with QCD.</a:t>
                </a:r>
              </a:p>
              <a:p>
                <a:r>
                  <a:rPr lang="en-US" dirty="0"/>
                  <a:t>Observations</a:t>
                </a:r>
              </a:p>
              <a:p>
                <a:pPr lvl="1">
                  <a:spcBef>
                    <a:spcPts val="0"/>
                  </a:spcBef>
                </a:pPr>
                <a:r>
                  <a:rPr lang="en-US" sz="2200" dirty="0"/>
                  <a:t>All existing internally-consistent calculations preserve connection between large-k</a:t>
                </a:r>
                <a:r>
                  <a:rPr lang="en-US" sz="2200" baseline="30000" dirty="0"/>
                  <a:t>2 </a:t>
                </a:r>
                <a:r>
                  <a:rPr lang="en-US" sz="2200" dirty="0" err="1"/>
                  <a:t>behaviour</a:t>
                </a:r>
                <a:r>
                  <a:rPr lang="en-US" sz="2200" dirty="0"/>
                  <a:t> of interaction and large-x </a:t>
                </a:r>
                <a:r>
                  <a:rPr lang="en-US" sz="2200" dirty="0" err="1"/>
                  <a:t>behaviour</a:t>
                </a:r>
                <a:r>
                  <a:rPr lang="en-US" sz="2200" dirty="0"/>
                  <a:t> of DF: </a:t>
                </a:r>
                <a:r>
                  <a:rPr lang="en-US" sz="2400" dirty="0">
                    <a:ln w="0"/>
                    <a:solidFill>
                      <a:srgbClr val="008000"/>
                    </a:solidFill>
                    <a:effectLst>
                      <a:outerShdw blurRad="38100" dist="25400" dir="5400000" algn="ctr" rotWithShape="0">
                        <a:srgbClr val="6E747A">
                          <a:alpha val="43000"/>
                        </a:srgbClr>
                      </a:outerShdw>
                    </a:effectLst>
                  </a:rPr>
                  <a:t>J=0 … (1/k</a:t>
                </a:r>
                <a:r>
                  <a:rPr lang="en-US" sz="2400" baseline="30000" dirty="0">
                    <a:ln w="0"/>
                    <a:solidFill>
                      <a:srgbClr val="008000"/>
                    </a:solidFill>
                    <a:effectLst>
                      <a:outerShdw blurRad="38100" dist="25400" dir="5400000" algn="ctr" rotWithShape="0">
                        <a:srgbClr val="6E747A">
                          <a:alpha val="43000"/>
                        </a:srgbClr>
                      </a:outerShdw>
                    </a:effectLst>
                  </a:rPr>
                  <a:t>2</a:t>
                </a:r>
                <a:r>
                  <a:rPr lang="en-US" sz="2400" dirty="0">
                    <a:ln w="0"/>
                    <a:solidFill>
                      <a:srgbClr val="008000"/>
                    </a:solidFill>
                    <a:effectLst>
                      <a:outerShdw blurRad="38100" dist="25400" dir="5400000" algn="ctr" rotWithShape="0">
                        <a:srgbClr val="6E747A">
                          <a:alpha val="43000"/>
                        </a:srgbClr>
                      </a:outerShdw>
                    </a:effectLst>
                  </a:rPr>
                  <a:t>)</a:t>
                </a:r>
                <a:r>
                  <a:rPr lang="en-US" sz="2400" baseline="30000" dirty="0">
                    <a:ln w="0"/>
                    <a:solidFill>
                      <a:srgbClr val="008000"/>
                    </a:solidFill>
                    <a:effectLst>
                      <a:outerShdw blurRad="38100" dist="25400" dir="5400000" algn="ctr" rotWithShape="0">
                        <a:srgbClr val="6E747A">
                          <a:alpha val="43000"/>
                        </a:srgbClr>
                      </a:outerShdw>
                    </a:effectLst>
                  </a:rPr>
                  <a:t>n</a:t>
                </a:r>
                <a:r>
                  <a:rPr lang="en-US" sz="2400" dirty="0">
                    <a:ln w="0"/>
                    <a:solidFill>
                      <a:srgbClr val="008000"/>
                    </a:solidFill>
                    <a:effectLst>
                      <a:outerShdw blurRad="38100" dist="25400" dir="5400000" algn="ctr" rotWithShape="0">
                        <a:srgbClr val="6E747A">
                          <a:alpha val="43000"/>
                        </a:srgbClr>
                      </a:outerShdw>
                    </a:effectLst>
                  </a:rPr>
                  <a:t> </a:t>
                </a:r>
                <a:r>
                  <a:rPr lang="en-GB" sz="2400" dirty="0">
                    <a:ln w="0"/>
                    <a:solidFill>
                      <a:srgbClr val="008000"/>
                    </a:solidFill>
                    <a:effectLst>
                      <a:outerShdw blurRad="38100" dist="25400" dir="5400000" algn="ctr" rotWithShape="0">
                        <a:srgbClr val="6E747A">
                          <a:alpha val="43000"/>
                        </a:srgbClr>
                      </a:outerShdw>
                    </a:effectLst>
                  </a:rPr>
                  <a:t>⇔</a:t>
                </a:r>
                <a:r>
                  <a:rPr lang="en-US" sz="2400" dirty="0">
                    <a:ln w="0"/>
                    <a:solidFill>
                      <a:srgbClr val="008000"/>
                    </a:solidFill>
                    <a:effectLst>
                      <a:outerShdw blurRad="38100" dist="25400" dir="5400000" algn="ctr" rotWithShape="0">
                        <a:srgbClr val="6E747A">
                          <a:alpha val="43000"/>
                        </a:srgbClr>
                      </a:outerShdw>
                    </a:effectLst>
                  </a:rPr>
                  <a:t> (1-x)</a:t>
                </a:r>
                <a:r>
                  <a:rPr lang="en-US" sz="2400" baseline="30000" dirty="0">
                    <a:ln w="0"/>
                    <a:solidFill>
                      <a:srgbClr val="008000"/>
                    </a:solidFill>
                    <a:effectLst>
                      <a:outerShdw blurRad="38100" dist="25400" dir="5400000" algn="ctr" rotWithShape="0">
                        <a:srgbClr val="6E747A">
                          <a:alpha val="43000"/>
                        </a:srgbClr>
                      </a:outerShdw>
                    </a:effectLst>
                  </a:rPr>
                  <a:t>2n</a:t>
                </a:r>
              </a:p>
              <a:p>
                <a:r>
                  <a:rPr lang="en-US" dirty="0"/>
                  <a:t>No existing calculation with n=1 produces anything other than (1-x)</a:t>
                </a:r>
                <a:r>
                  <a:rPr lang="en-US" baseline="30000" dirty="0"/>
                  <a:t>2</a:t>
                </a:r>
                <a:endParaRPr lang="en-US" dirty="0"/>
              </a:p>
              <a:p>
                <a:r>
                  <a:rPr lang="en-US" dirty="0"/>
                  <a:t>Internally-</a:t>
                </a:r>
                <a:r>
                  <a:rPr lang="en-US" dirty="0" err="1"/>
                  <a:t>consistents</a:t>
                </a:r>
                <a:r>
                  <a:rPr lang="en-US" dirty="0"/>
                  <a:t> calculation that preserve RG properties of QCD, </a:t>
                </a:r>
              </a:p>
              <a:p>
                <a:pPr marL="0" indent="0">
                  <a:buNone/>
                </a:pPr>
                <a:r>
                  <a:rPr lang="en-US" dirty="0"/>
                  <a:t>	then 2</a:t>
                </a:r>
                <a:r>
                  <a:rPr lang="en-GB" dirty="0"/>
                  <a:t> → 2+γ, γ&gt;0, at any factorisation-valid scale </a:t>
                </a:r>
                <a:endParaRPr lang="en-US" dirty="0"/>
              </a:p>
              <a:p>
                <a:r>
                  <a:rPr lang="en-US" sz="2400" dirty="0"/>
                  <a:t>Controversy:</a:t>
                </a:r>
              </a:p>
              <a:p>
                <a:pPr lvl="1">
                  <a:spcBef>
                    <a:spcPts val="0"/>
                  </a:spcBef>
                </a:pPr>
                <a:r>
                  <a:rPr lang="en-US" sz="2400" dirty="0"/>
                  <a:t>Contemporary data fits yield (1-x)</a:t>
                </a:r>
                <a:r>
                  <a:rPr lang="en-US" sz="2400" b="1" baseline="30000" dirty="0">
                    <a:solidFill>
                      <a:srgbClr val="FF0000"/>
                    </a:solidFill>
                  </a:rPr>
                  <a:t>1</a:t>
                </a:r>
                <a:r>
                  <a:rPr lang="en-US" sz="2400" baseline="30000" dirty="0"/>
                  <a:t>+</a:t>
                </a:r>
                <a:r>
                  <a:rPr lang="en-GB" sz="2400" baseline="30000" dirty="0"/>
                  <a:t>γ</a:t>
                </a:r>
                <a:r>
                  <a:rPr lang="en-US" sz="2400" dirty="0"/>
                  <a:t> </a:t>
                </a:r>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0E5F1B23-048B-4A41-942E-93D416F27566}"/>
                  </a:ext>
                </a:extLst>
              </p:cNvPr>
              <p:cNvSpPr>
                <a:spLocks noGrp="1" noRot="1" noChangeAspect="1" noMove="1" noResize="1" noEditPoints="1" noAdjustHandles="1" noChangeArrowheads="1" noChangeShapeType="1" noTextEdit="1"/>
              </p:cNvSpPr>
              <p:nvPr>
                <p:ph idx="1"/>
              </p:nvPr>
            </p:nvSpPr>
            <p:spPr>
              <a:xfrm>
                <a:off x="609600" y="685800"/>
                <a:ext cx="10972800" cy="5727701"/>
              </a:xfrm>
              <a:blipFill>
                <a:blip r:embed="rId2"/>
                <a:stretch>
                  <a:fillRect l="-722" t="-74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DA22FA4-8E49-4A22-8CE1-57A7124A17F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DDB0D560-3DE4-41B6-AFBB-1094B2FAF52E}"/>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CC431917-77AD-44DF-B86A-EF6707EEDA1B}"/>
              </a:ext>
            </a:extLst>
          </p:cNvPr>
          <p:cNvSpPr>
            <a:spLocks noGrp="1"/>
          </p:cNvSpPr>
          <p:nvPr>
            <p:ph type="sldNum" sz="quarter" idx="12"/>
          </p:nvPr>
        </p:nvSpPr>
        <p:spPr/>
        <p:txBody>
          <a:bodyPr/>
          <a:lstStyle/>
          <a:p>
            <a:fld id="{87034D8C-3CB4-402A-BC46-2AB14C0FE90A}" type="slidenum">
              <a:rPr lang="en-US" smtClean="0"/>
              <a:pPr/>
              <a:t>18</a:t>
            </a:fld>
            <a:endParaRPr lang="en-US"/>
          </a:p>
        </p:txBody>
      </p:sp>
      <p:sp>
        <p:nvSpPr>
          <p:cNvPr id="7" name="Rectangle 6">
            <a:extLst>
              <a:ext uri="{FF2B5EF4-FFF2-40B4-BE49-F238E27FC236}">
                <a16:creationId xmlns:a16="http://schemas.microsoft.com/office/drawing/2014/main" id="{1DDC2CCE-3270-4DC5-8BF4-E943326F7594}"/>
              </a:ext>
            </a:extLst>
          </p:cNvPr>
          <p:cNvSpPr/>
          <p:nvPr/>
        </p:nvSpPr>
        <p:spPr bwMode="auto">
          <a:xfrm>
            <a:off x="3657600" y="1462560"/>
            <a:ext cx="4876800" cy="40556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9E546C-B6C1-4DAB-8DE5-54C09D03F563}"/>
                  </a:ext>
                </a:extLst>
              </p:cNvPr>
              <p:cNvSpPr txBox="1"/>
              <p:nvPr/>
            </p:nvSpPr>
            <p:spPr>
              <a:xfrm>
                <a:off x="7101282" y="4966955"/>
                <a:ext cx="4635635" cy="1908215"/>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ln w="0"/>
                    <a:solidFill>
                      <a:srgbClr val="C00000"/>
                    </a:solidFill>
                    <a:effectLst>
                      <a:outerShdw blurRad="38100" dist="25400" dir="5400000" algn="ctr" rotWithShape="0">
                        <a:srgbClr val="6E747A">
                          <a:alpha val="43000"/>
                        </a:srgbClr>
                      </a:outerShdw>
                    </a:effectLst>
                  </a:rPr>
                  <a:t>Is QCD wrong?  </a:t>
                </a:r>
              </a:p>
              <a:p>
                <a:pPr marL="285750" indent="-285750">
                  <a:buFont typeface="Courier New" panose="02070309020205020404" pitchFamily="49" charset="0"/>
                  <a:buChar char="o"/>
                </a:pPr>
                <a:r>
                  <a:rPr lang="en-US" sz="2000" dirty="0">
                    <a:ln w="0"/>
                    <a:solidFill>
                      <a:srgbClr val="C00000"/>
                    </a:solidFill>
                    <a:effectLst>
                      <a:outerShdw blurRad="38100" dist="25400" dir="5400000" algn="ctr" rotWithShape="0">
                        <a:srgbClr val="6E747A">
                          <a:alpha val="43000"/>
                        </a:srgbClr>
                      </a:outerShdw>
                    </a:effectLst>
                  </a:rPr>
                  <a:t>Is existing large-x data a true measure of </a:t>
                </a:r>
                <a14:m>
                  <m:oMath xmlns:m="http://schemas.openxmlformats.org/officeDocument/2006/math">
                    <m:r>
                      <a:rPr lang="en-GB" sz="2000"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𝑞</m:t>
                    </m:r>
                    <m:r>
                      <a:rPr lang="en-GB" sz="2000" i="1" baseline="3000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𝜋</m:t>
                    </m:r>
                    <m:d>
                      <m:dPr>
                        <m:ctrlP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ctrlPr>
                      </m:dPr>
                      <m:e>
                        <m: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𝑥</m:t>
                        </m:r>
                        <m: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t>;</m:t>
                        </m:r>
                        <m: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𝜁</m:t>
                        </m:r>
                      </m:e>
                    </m:d>
                  </m:oMath>
                </a14:m>
                <a:r>
                  <a:rPr lang="en-US" sz="2000" dirty="0">
                    <a:ln w="0"/>
                    <a:solidFill>
                      <a:srgbClr val="C00000"/>
                    </a:solidFill>
                    <a:effectLst>
                      <a:outerShdw blurRad="38100" dist="25400" dir="5400000" algn="ctr" rotWithShape="0">
                        <a:srgbClr val="6E747A">
                          <a:alpha val="43000"/>
                        </a:srgbClr>
                      </a:outerShdw>
                    </a:effectLst>
                  </a:rPr>
                  <a:t>?  </a:t>
                </a:r>
              </a:p>
              <a:p>
                <a:pPr marL="285750" indent="-285750">
                  <a:buFont typeface="Courier New" panose="02070309020205020404" pitchFamily="49" charset="0"/>
                  <a:buChar char="o"/>
                </a:pPr>
                <a:r>
                  <a:rPr lang="en-US" sz="2000" dirty="0">
                    <a:ln w="0"/>
                    <a:solidFill>
                      <a:srgbClr val="C00000"/>
                    </a:solidFill>
                    <a:effectLst>
                      <a:outerShdw blurRad="38100" dist="25400" dir="5400000" algn="ctr" rotWithShape="0">
                        <a:srgbClr val="6E747A">
                          <a:alpha val="43000"/>
                        </a:srgbClr>
                      </a:outerShdw>
                    </a:effectLst>
                  </a:rPr>
                  <a:t>Are fitter-</a:t>
                </a:r>
                <a:r>
                  <a:rPr lang="en-US" sz="2000" dirty="0" err="1">
                    <a:ln w="0"/>
                    <a:solidFill>
                      <a:srgbClr val="C00000"/>
                    </a:solidFill>
                    <a:effectLst>
                      <a:outerShdw blurRad="38100" dist="25400" dir="5400000" algn="ctr" rotWithShape="0">
                        <a:srgbClr val="6E747A">
                          <a:alpha val="43000"/>
                        </a:srgbClr>
                      </a:outerShdw>
                    </a:effectLst>
                  </a:rPr>
                  <a:t>favoured</a:t>
                </a:r>
                <a:r>
                  <a:rPr lang="en-US" sz="2000" dirty="0">
                    <a:ln w="0"/>
                    <a:solidFill>
                      <a:srgbClr val="C00000"/>
                    </a:solidFill>
                    <a:effectLst>
                      <a:outerShdw blurRad="38100" dist="25400" dir="5400000" algn="ctr" rotWithShape="0">
                        <a:srgbClr val="6E747A">
                          <a:alpha val="43000"/>
                        </a:srgbClr>
                      </a:outerShdw>
                    </a:effectLst>
                  </a:rPr>
                  <a:t> analysis methods correct/complete?</a:t>
                </a:r>
              </a:p>
              <a:p>
                <a:endParaRPr lang="en-US" dirty="0"/>
              </a:p>
            </p:txBody>
          </p:sp>
        </mc:Choice>
        <mc:Fallback xmlns="">
          <p:sp>
            <p:nvSpPr>
              <p:cNvPr id="8" name="TextBox 7">
                <a:extLst>
                  <a:ext uri="{FF2B5EF4-FFF2-40B4-BE49-F238E27FC236}">
                    <a16:creationId xmlns:a16="http://schemas.microsoft.com/office/drawing/2014/main" id="{209E546C-B6C1-4DAB-8DE5-54C09D03F563}"/>
                  </a:ext>
                </a:extLst>
              </p:cNvPr>
              <p:cNvSpPr txBox="1">
                <a:spLocks noRot="1" noChangeAspect="1" noMove="1" noResize="1" noEditPoints="1" noAdjustHandles="1" noChangeArrowheads="1" noChangeShapeType="1" noTextEdit="1"/>
              </p:cNvSpPr>
              <p:nvPr/>
            </p:nvSpPr>
            <p:spPr>
              <a:xfrm>
                <a:off x="7101282" y="4966955"/>
                <a:ext cx="4635635" cy="1908215"/>
              </a:xfrm>
              <a:prstGeom prst="rect">
                <a:avLst/>
              </a:prstGeom>
              <a:blipFill>
                <a:blip r:embed="rId3"/>
                <a:stretch>
                  <a:fillRect l="-1579" t="-223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DC3FAC9-FD93-4BB3-8006-CB7AEA34C03E}"/>
              </a:ext>
            </a:extLst>
          </p:cNvPr>
          <p:cNvSpPr txBox="1"/>
          <p:nvPr/>
        </p:nvSpPr>
        <p:spPr>
          <a:xfrm>
            <a:off x="5638800" y="381000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9319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E6CE12-B77B-4D08-A2D1-E8727555D4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66071" y="1799294"/>
            <a:ext cx="4997329" cy="3239923"/>
          </a:xfrm>
          <a:prstGeom prst="rect">
            <a:avLst/>
          </a:prstGeom>
        </p:spPr>
      </p:pic>
      <p:sp>
        <p:nvSpPr>
          <p:cNvPr id="2" name="Title 1">
            <a:extLst>
              <a:ext uri="{FF2B5EF4-FFF2-40B4-BE49-F238E27FC236}">
                <a16:creationId xmlns:a16="http://schemas.microsoft.com/office/drawing/2014/main" id="{662FC28B-99BB-43E9-A419-7978026436EE}"/>
              </a:ext>
            </a:extLst>
          </p:cNvPr>
          <p:cNvSpPr>
            <a:spLocks noGrp="1"/>
          </p:cNvSpPr>
          <p:nvPr>
            <p:ph type="title"/>
          </p:nvPr>
        </p:nvSpPr>
        <p:spPr>
          <a:xfrm>
            <a:off x="76200" y="152400"/>
            <a:ext cx="8229600" cy="1143000"/>
          </a:xfrm>
        </p:spPr>
        <p:txBody>
          <a:bodyPr/>
          <a:lstStyle/>
          <a:p>
            <a:r>
              <a:rPr lang="en-GB" sz="2800" i="1" dirty="0"/>
              <a:t>π</a:t>
            </a:r>
            <a:r>
              <a:rPr lang="en-GB" dirty="0"/>
              <a:t> </a:t>
            </a:r>
            <a:r>
              <a:rPr lang="en-US" sz="2800" dirty="0"/>
              <a:t>valence-quark distributions</a:t>
            </a:r>
            <a:br>
              <a:rPr lang="en-US" sz="2800" dirty="0"/>
            </a:br>
            <a:r>
              <a:rPr lang="en-US" sz="2800" dirty="0"/>
              <a:t>24 Years of Theory Evolution → 2023</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2C677A6-447E-4725-ABF0-33FBF1DF83B9}"/>
                  </a:ext>
                </a:extLst>
              </p:cNvPr>
              <p:cNvSpPr>
                <a:spLocks noGrp="1"/>
              </p:cNvSpPr>
              <p:nvPr>
                <p:ph idx="1"/>
              </p:nvPr>
            </p:nvSpPr>
            <p:spPr>
              <a:xfrm>
                <a:off x="304800" y="1447800"/>
                <a:ext cx="6705600" cy="5596732"/>
              </a:xfrm>
            </p:spPr>
            <p:txBody>
              <a:bodyPr/>
              <a:lstStyle/>
              <a:p>
                <a:pPr>
                  <a:spcBef>
                    <a:spcPts val="0"/>
                  </a:spcBef>
                  <a:spcAft>
                    <a:spcPts val="0"/>
                  </a:spcAft>
                </a:pPr>
                <a:r>
                  <a:rPr lang="en-GB" sz="2000" dirty="0"/>
                  <a:t>Developments in continuum-QCD </a:t>
                </a:r>
              </a:p>
              <a:p>
                <a:pPr marL="0" indent="0">
                  <a:spcBef>
                    <a:spcPts val="0"/>
                  </a:spcBef>
                  <a:spcAft>
                    <a:spcPts val="0"/>
                  </a:spcAft>
                  <a:buNone/>
                </a:pPr>
                <a:r>
                  <a:rPr lang="en-GB" sz="2000" dirty="0"/>
                  <a:t>        enabled 1</a:t>
                </a:r>
                <a:r>
                  <a:rPr lang="en-GB" sz="2000" baseline="30000" dirty="0"/>
                  <a:t>st</a:t>
                </a:r>
                <a:r>
                  <a:rPr lang="en-GB" sz="2000" dirty="0"/>
                  <a:t> parameter-free predictions of </a:t>
                </a:r>
              </a:p>
              <a:p>
                <a:pPr marL="0" indent="0">
                  <a:spcBef>
                    <a:spcPts val="0"/>
                  </a:spcBef>
                  <a:spcAft>
                    <a:spcPts val="0"/>
                  </a:spcAft>
                  <a:buNone/>
                </a:pPr>
                <a:r>
                  <a:rPr lang="en-GB" sz="2000" dirty="0">
                    <a:solidFill>
                      <a:srgbClr val="0000FF"/>
                    </a:solidFill>
                  </a:rPr>
                  <a:t>      valence, </a:t>
                </a:r>
                <a:r>
                  <a:rPr lang="en-GB" sz="2000" dirty="0">
                    <a:solidFill>
                      <a:srgbClr val="008000"/>
                    </a:solidFill>
                  </a:rPr>
                  <a:t>glue</a:t>
                </a:r>
                <a:r>
                  <a:rPr lang="en-GB" sz="2000" dirty="0">
                    <a:solidFill>
                      <a:srgbClr val="0000FF"/>
                    </a:solidFill>
                  </a:rPr>
                  <a:t> </a:t>
                </a:r>
                <a:r>
                  <a:rPr lang="en-GB" sz="2000" dirty="0"/>
                  <a:t>and</a:t>
                </a:r>
                <a:r>
                  <a:rPr lang="en-GB" sz="2000" dirty="0">
                    <a:solidFill>
                      <a:srgbClr val="0000FF"/>
                    </a:solidFill>
                  </a:rPr>
                  <a:t> </a:t>
                </a:r>
                <a:r>
                  <a:rPr lang="en-GB" sz="2000" dirty="0">
                    <a:solidFill>
                      <a:srgbClr val="C00000"/>
                    </a:solidFill>
                  </a:rPr>
                  <a:t>sea</a:t>
                </a:r>
                <a:r>
                  <a:rPr lang="en-GB" sz="2000" dirty="0">
                    <a:solidFill>
                      <a:srgbClr val="0000FF"/>
                    </a:solidFill>
                  </a:rPr>
                  <a:t> </a:t>
                </a:r>
                <a:r>
                  <a:rPr lang="en-GB" sz="2000" dirty="0"/>
                  <a:t>distributions within the pion </a:t>
                </a:r>
              </a:p>
              <a:p>
                <a:pPr lvl="1">
                  <a:spcBef>
                    <a:spcPts val="0"/>
                  </a:spcBef>
                  <a:spcAft>
                    <a:spcPts val="600"/>
                  </a:spcAft>
                </a:pPr>
                <a:r>
                  <a:rPr lang="en-GB" dirty="0">
                    <a:solidFill>
                      <a:srgbClr val="0000FF"/>
                    </a:solidFill>
                  </a:rPr>
                  <a:t>Reveal that </a:t>
                </a:r>
                <a14:m>
                  <m:oMath xmlns:m="http://schemas.openxmlformats.org/officeDocument/2006/math">
                    <m:r>
                      <a:rPr lang="en-GB" i="1">
                        <a:solidFill>
                          <a:srgbClr val="0000FF"/>
                        </a:solidFill>
                        <a:latin typeface="Cambria Math" panose="02040503050406030204" pitchFamily="18" charset="0"/>
                      </a:rPr>
                      <m:t>𝑢</m:t>
                    </m:r>
                    <m:r>
                      <a:rPr lang="en-GB" i="1" baseline="30000">
                        <a:solidFill>
                          <a:srgbClr val="0000FF"/>
                        </a:solidFill>
                        <a:latin typeface="Cambria Math" panose="02040503050406030204" pitchFamily="18" charset="0"/>
                      </a:rPr>
                      <m:t>𝜋</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𝑥</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𝜁</m:t>
                    </m:r>
                    <m:r>
                      <a:rPr lang="en-GB" i="1">
                        <a:solidFill>
                          <a:srgbClr val="0000FF"/>
                        </a:solidFill>
                        <a:latin typeface="Cambria Math" panose="02040503050406030204" pitchFamily="18" charset="0"/>
                      </a:rPr>
                      <m:t>)</m:t>
                    </m:r>
                  </m:oMath>
                </a14:m>
                <a:r>
                  <a:rPr lang="en-GB" dirty="0">
                    <a:solidFill>
                      <a:srgbClr val="0000FF"/>
                    </a:solidFill>
                  </a:rPr>
                  <a:t>is </a:t>
                </a:r>
                <a:r>
                  <a:rPr lang="en-GB" u="sng" dirty="0">
                    <a:solidFill>
                      <a:srgbClr val="0000FF"/>
                    </a:solidFill>
                  </a:rPr>
                  <a:t>hardened</a:t>
                </a:r>
                <a:r>
                  <a:rPr lang="en-GB" dirty="0">
                    <a:solidFill>
                      <a:srgbClr val="0000FF"/>
                    </a:solidFill>
                  </a:rPr>
                  <a:t> by EHM</a:t>
                </a:r>
                <a:endParaRPr lang="en-GB" sz="1800" dirty="0">
                  <a:solidFill>
                    <a:srgbClr val="0000FF"/>
                  </a:solidFill>
                </a:endParaRPr>
              </a:p>
              <a:p>
                <a:pPr>
                  <a:spcBef>
                    <a:spcPts val="0"/>
                  </a:spcBef>
                  <a:spcAft>
                    <a:spcPts val="0"/>
                  </a:spcAft>
                </a:pPr>
                <a:r>
                  <a:rPr lang="en-GB" sz="2000" dirty="0">
                    <a:solidFill>
                      <a:schemeClr val="tx2">
                        <a:lumMod val="75000"/>
                      </a:schemeClr>
                    </a:solidFill>
                  </a:rPr>
                  <a:t>Novel lattice-QCD algorithms beginning to yield results for </a:t>
                </a:r>
                <a:r>
                  <a:rPr lang="en-GB" sz="2000" u="sng" dirty="0">
                    <a:solidFill>
                      <a:schemeClr val="tx2">
                        <a:lumMod val="75000"/>
                      </a:schemeClr>
                    </a:solidFill>
                  </a:rPr>
                  <a:t>pointwise</a:t>
                </a:r>
                <a:r>
                  <a:rPr lang="en-GB" sz="2000" dirty="0">
                    <a:solidFill>
                      <a:schemeClr val="tx2">
                        <a:lumMod val="75000"/>
                      </a:schemeClr>
                    </a:solidFill>
                  </a:rPr>
                  <a:t> behaviour of </a:t>
                </a:r>
                <a14:m>
                  <m:oMath xmlns:m="http://schemas.openxmlformats.org/officeDocument/2006/math">
                    <m:r>
                      <a:rPr lang="en-GB" sz="2000" b="0" i="1" smtClean="0">
                        <a:solidFill>
                          <a:schemeClr val="tx2">
                            <a:lumMod val="75000"/>
                          </a:schemeClr>
                        </a:solidFill>
                        <a:latin typeface="Cambria Math" panose="02040503050406030204" pitchFamily="18" charset="0"/>
                      </a:rPr>
                      <m:t>𝑢</m:t>
                    </m:r>
                    <m:r>
                      <a:rPr lang="en-GB" sz="2000" b="0" i="1" baseline="30000" smtClean="0">
                        <a:solidFill>
                          <a:schemeClr val="tx2">
                            <a:lumMod val="75000"/>
                          </a:schemeClr>
                        </a:solidFill>
                        <a:latin typeface="Cambria Math" panose="02040503050406030204" pitchFamily="18" charset="0"/>
                      </a:rPr>
                      <m:t>𝜋</m:t>
                    </m:r>
                    <m:r>
                      <a:rPr lang="en-GB" sz="2000" b="0" i="1" smtClean="0">
                        <a:solidFill>
                          <a:schemeClr val="tx2">
                            <a:lumMod val="75000"/>
                          </a:schemeClr>
                        </a:solidFill>
                        <a:latin typeface="Cambria Math" panose="02040503050406030204" pitchFamily="18" charset="0"/>
                      </a:rPr>
                      <m:t>(</m:t>
                    </m:r>
                    <m:r>
                      <a:rPr lang="en-GB" sz="2000" b="0" i="1" smtClean="0">
                        <a:solidFill>
                          <a:schemeClr val="tx2">
                            <a:lumMod val="75000"/>
                          </a:schemeClr>
                        </a:solidFill>
                        <a:latin typeface="Cambria Math" panose="02040503050406030204" pitchFamily="18" charset="0"/>
                      </a:rPr>
                      <m:t>𝑥</m:t>
                    </m:r>
                    <m:r>
                      <a:rPr lang="en-GB" sz="2000" b="0" i="1" smtClean="0">
                        <a:solidFill>
                          <a:schemeClr val="tx2">
                            <a:lumMod val="75000"/>
                          </a:schemeClr>
                        </a:solidFill>
                        <a:latin typeface="Cambria Math" panose="02040503050406030204" pitchFamily="18" charset="0"/>
                      </a:rPr>
                      <m:t>;</m:t>
                    </m:r>
                    <m:r>
                      <a:rPr lang="en-GB" sz="2000" b="0" i="1" smtClean="0">
                        <a:solidFill>
                          <a:schemeClr val="tx2">
                            <a:lumMod val="75000"/>
                          </a:schemeClr>
                        </a:solidFill>
                        <a:latin typeface="Cambria Math" panose="02040503050406030204" pitchFamily="18" charset="0"/>
                      </a:rPr>
                      <m:t>𝜁</m:t>
                    </m:r>
                    <m:r>
                      <a:rPr lang="en-GB" sz="2000" b="0" i="1" smtClean="0">
                        <a:solidFill>
                          <a:schemeClr val="tx2">
                            <a:lumMod val="75000"/>
                          </a:schemeClr>
                        </a:solidFill>
                        <a:latin typeface="Cambria Math" panose="02040503050406030204" pitchFamily="18" charset="0"/>
                      </a:rPr>
                      <m:t>)</m:t>
                    </m:r>
                  </m:oMath>
                </a14:m>
                <a:endParaRPr lang="en-GB" sz="2000" dirty="0">
                  <a:solidFill>
                    <a:schemeClr val="tx2">
                      <a:lumMod val="75000"/>
                    </a:schemeClr>
                  </a:solidFill>
                </a:endParaRPr>
              </a:p>
              <a:p>
                <a:pPr>
                  <a:spcBef>
                    <a:spcPts val="600"/>
                  </a:spcBef>
                  <a:spcAft>
                    <a:spcPts val="0"/>
                  </a:spcAft>
                </a:pPr>
                <a:r>
                  <a:rPr lang="en-GB" sz="2000" dirty="0"/>
                  <a:t>Agreement between </a:t>
                </a:r>
              </a:p>
              <a:p>
                <a:pPr marL="400050" lvl="1" indent="0">
                  <a:spcBef>
                    <a:spcPts val="0"/>
                  </a:spcBef>
                  <a:spcAft>
                    <a:spcPts val="0"/>
                  </a:spcAft>
                  <a:buNone/>
                </a:pPr>
                <a:r>
                  <a:rPr lang="en-GB" dirty="0"/>
                  <a:t>new </a:t>
                </a:r>
                <a:r>
                  <a:rPr lang="en-GB" dirty="0">
                    <a:solidFill>
                      <a:srgbClr val="0000FF"/>
                    </a:solidFill>
                  </a:rPr>
                  <a:t>continuum prediction for </a:t>
                </a:r>
                <a14:m>
                  <m:oMath xmlns:m="http://schemas.openxmlformats.org/officeDocument/2006/math">
                    <m:r>
                      <a:rPr lang="en-GB" i="1">
                        <a:solidFill>
                          <a:srgbClr val="0000FF"/>
                        </a:solidFill>
                        <a:latin typeface="Cambria Math" panose="02040503050406030204" pitchFamily="18" charset="0"/>
                      </a:rPr>
                      <m:t>𝑢</m:t>
                    </m:r>
                    <m:r>
                      <a:rPr lang="en-GB" i="1" baseline="30000">
                        <a:solidFill>
                          <a:srgbClr val="0000FF"/>
                        </a:solidFill>
                        <a:latin typeface="Cambria Math" panose="02040503050406030204" pitchFamily="18" charset="0"/>
                      </a:rPr>
                      <m:t>𝜋</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𝑥</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𝜁</m:t>
                    </m:r>
                    <m:r>
                      <a:rPr lang="en-GB" i="1">
                        <a:solidFill>
                          <a:srgbClr val="0000FF"/>
                        </a:solidFill>
                        <a:latin typeface="Cambria Math" panose="02040503050406030204" pitchFamily="18" charset="0"/>
                      </a:rPr>
                      <m:t>)</m:t>
                    </m:r>
                  </m:oMath>
                </a14:m>
                <a:r>
                  <a:rPr lang="en-GB" dirty="0">
                    <a:solidFill>
                      <a:srgbClr val="0000FF"/>
                    </a:solidFill>
                  </a:rPr>
                  <a:t> [Ding:2019lwe] </a:t>
                </a:r>
              </a:p>
              <a:p>
                <a:pPr marL="400050" lvl="1" indent="0">
                  <a:spcBef>
                    <a:spcPts val="0"/>
                  </a:spcBef>
                  <a:spcAft>
                    <a:spcPts val="600"/>
                  </a:spcAft>
                  <a:buNone/>
                </a:pPr>
                <a:r>
                  <a:rPr lang="en-GB" dirty="0"/>
                  <a:t>   and </a:t>
                </a:r>
                <a:r>
                  <a:rPr lang="en-GB" dirty="0">
                    <a:solidFill>
                      <a:schemeClr val="bg2">
                        <a:lumMod val="25000"/>
                      </a:schemeClr>
                    </a:solidFill>
                  </a:rPr>
                  <a:t>lattice-QCD result [Sufian:2019bol] </a:t>
                </a:r>
              </a:p>
              <a:p>
                <a:pPr>
                  <a:spcBef>
                    <a:spcPts val="0"/>
                  </a:spcBef>
                  <a:spcAft>
                    <a:spcPts val="600"/>
                  </a:spcAft>
                </a:pPr>
                <a:r>
                  <a:rPr lang="en-GB" sz="2000" dirty="0"/>
                  <a:t>R</a:t>
                </a:r>
                <a:r>
                  <a:rPr lang="en-GB" dirty="0"/>
                  <a:t>eal strides toward understanding pion structure.  </a:t>
                </a:r>
                <a:r>
                  <a:rPr lang="en-GB" sz="1800" dirty="0"/>
                  <a:t> </a:t>
                </a:r>
              </a:p>
              <a:p>
                <a:pPr>
                  <a:spcBef>
                    <a:spcPts val="600"/>
                  </a:spcBef>
                  <a:spcAft>
                    <a:spcPts val="600"/>
                  </a:spcAft>
                </a:pPr>
                <a:r>
                  <a:rPr lang="en-GB" dirty="0"/>
                  <a:t>Standard Model prediction: stronger than ever before</a:t>
                </a:r>
              </a:p>
              <a:p>
                <a:pPr marL="0" indent="0">
                  <a:spcBef>
                    <a:spcPts val="600"/>
                  </a:spcBef>
                  <a:buNone/>
                </a:pPr>
                <a:endParaRPr lang="en-US" dirty="0"/>
              </a:p>
            </p:txBody>
          </p:sp>
        </mc:Choice>
        <mc:Fallback xmlns="">
          <p:sp>
            <p:nvSpPr>
              <p:cNvPr id="3" name="Content Placeholder 2">
                <a:extLst>
                  <a:ext uri="{FF2B5EF4-FFF2-40B4-BE49-F238E27FC236}">
                    <a16:creationId xmlns:a16="http://schemas.microsoft.com/office/drawing/2014/main" id="{12C677A6-447E-4725-ABF0-33FBF1DF83B9}"/>
                  </a:ext>
                </a:extLst>
              </p:cNvPr>
              <p:cNvSpPr>
                <a:spLocks noGrp="1" noRot="1" noChangeAspect="1" noMove="1" noResize="1" noEditPoints="1" noAdjustHandles="1" noChangeArrowheads="1" noChangeShapeType="1" noTextEdit="1"/>
              </p:cNvSpPr>
              <p:nvPr>
                <p:ph idx="1"/>
              </p:nvPr>
            </p:nvSpPr>
            <p:spPr>
              <a:xfrm>
                <a:off x="304800" y="1447800"/>
                <a:ext cx="6705600" cy="5596732"/>
              </a:xfrm>
              <a:blipFill>
                <a:blip r:embed="rId3"/>
                <a:stretch>
                  <a:fillRect l="-1000" t="-654" r="-18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21E239AF-7FC7-49BF-91AC-AF01102BF24C}"/>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6EB2C46-1C67-4E43-A6EA-161801F241E7}"/>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41315C01-3568-44C5-AC5A-A8EDC333B54C}"/>
              </a:ext>
            </a:extLst>
          </p:cNvPr>
          <p:cNvSpPr>
            <a:spLocks noGrp="1"/>
          </p:cNvSpPr>
          <p:nvPr>
            <p:ph type="sldNum" sz="quarter" idx="12"/>
          </p:nvPr>
        </p:nvSpPr>
        <p:spPr/>
        <p:txBody>
          <a:bodyPr/>
          <a:lstStyle/>
          <a:p>
            <a:fld id="{87034D8C-3CB4-402A-BC46-2AB14C0FE90A}" type="slidenum">
              <a:rPr lang="en-US" smtClean="0"/>
              <a:pPr/>
              <a:t>19</a:t>
            </a:fld>
            <a:endParaRPr lang="en-US"/>
          </a:p>
        </p:txBody>
      </p:sp>
      <p:sp>
        <p:nvSpPr>
          <p:cNvPr id="9" name="TextBox 8">
            <a:extLst>
              <a:ext uri="{FF2B5EF4-FFF2-40B4-BE49-F238E27FC236}">
                <a16:creationId xmlns:a16="http://schemas.microsoft.com/office/drawing/2014/main" id="{200561D1-34A5-42F8-B384-79CD0DC5248D}"/>
              </a:ext>
            </a:extLst>
          </p:cNvPr>
          <p:cNvSpPr txBox="1"/>
          <p:nvPr/>
        </p:nvSpPr>
        <p:spPr>
          <a:xfrm>
            <a:off x="9677400" y="1008857"/>
            <a:ext cx="2012602" cy="1200329"/>
          </a:xfrm>
          <a:prstGeom prst="rect">
            <a:avLst/>
          </a:prstGeom>
          <a:noFill/>
        </p:spPr>
        <p:txBody>
          <a:bodyPr wrap="none" rtlCol="0">
            <a:spAutoFit/>
          </a:bodyPr>
          <a:lstStyle/>
          <a:p>
            <a:r>
              <a:rPr lang="en-GB" dirty="0">
                <a:solidFill>
                  <a:srgbClr val="0000FF"/>
                </a:solidFill>
              </a:rPr>
              <a:t>β</a:t>
            </a:r>
            <a:r>
              <a:rPr lang="en-GB" baseline="30000" dirty="0" err="1">
                <a:solidFill>
                  <a:srgbClr val="0000FF"/>
                </a:solidFill>
              </a:rPr>
              <a:t>contm</a:t>
            </a:r>
            <a:r>
              <a:rPr lang="en-GB" dirty="0">
                <a:solidFill>
                  <a:srgbClr val="0000FF"/>
                </a:solidFill>
              </a:rPr>
              <a:t>(ζ</a:t>
            </a:r>
            <a:r>
              <a:rPr lang="en-GB" baseline="-25000" dirty="0">
                <a:solidFill>
                  <a:srgbClr val="0000FF"/>
                </a:solidFill>
              </a:rPr>
              <a:t>5</a:t>
            </a:r>
            <a:r>
              <a:rPr lang="en-GB" dirty="0">
                <a:solidFill>
                  <a:srgbClr val="0000FF"/>
                </a:solidFill>
              </a:rPr>
              <a:t>) = 2.66(12)</a:t>
            </a:r>
          </a:p>
          <a:p>
            <a:r>
              <a:rPr lang="en-GB" dirty="0">
                <a:solidFill>
                  <a:schemeClr val="tx1">
                    <a:lumMod val="75000"/>
                  </a:schemeClr>
                </a:solidFill>
              </a:rPr>
              <a:t>β</a:t>
            </a:r>
            <a:r>
              <a:rPr lang="en-GB" baseline="30000" dirty="0">
                <a:solidFill>
                  <a:schemeClr val="tx1">
                    <a:lumMod val="75000"/>
                  </a:schemeClr>
                </a:solidFill>
              </a:rPr>
              <a:t>lattice</a:t>
            </a:r>
            <a:r>
              <a:rPr lang="en-GB" dirty="0">
                <a:solidFill>
                  <a:schemeClr val="tx1">
                    <a:lumMod val="75000"/>
                  </a:schemeClr>
                </a:solidFill>
              </a:rPr>
              <a:t>(ζ</a:t>
            </a:r>
            <a:r>
              <a:rPr lang="en-GB" baseline="-25000" dirty="0">
                <a:solidFill>
                  <a:schemeClr val="tx1">
                    <a:lumMod val="75000"/>
                  </a:schemeClr>
                </a:solidFill>
              </a:rPr>
              <a:t>5</a:t>
            </a:r>
            <a:r>
              <a:rPr lang="en-GB" dirty="0">
                <a:solidFill>
                  <a:schemeClr val="tx1">
                    <a:lumMod val="75000"/>
                  </a:schemeClr>
                </a:solidFill>
              </a:rPr>
              <a:t>) = 2.45(58)</a:t>
            </a:r>
          </a:p>
          <a:p>
            <a:endParaRPr lang="en-GB" dirty="0">
              <a:solidFill>
                <a:srgbClr val="0000FF"/>
              </a:solidFill>
            </a:endParaRPr>
          </a:p>
          <a:p>
            <a:endParaRPr lang="en-GB" dirty="0"/>
          </a:p>
        </p:txBody>
      </p:sp>
      <p:cxnSp>
        <p:nvCxnSpPr>
          <p:cNvPr id="8" name="Straight Arrow Connector 7">
            <a:extLst>
              <a:ext uri="{FF2B5EF4-FFF2-40B4-BE49-F238E27FC236}">
                <a16:creationId xmlns:a16="http://schemas.microsoft.com/office/drawing/2014/main" id="{3AE3742B-4C8C-4C1E-9838-399DC5E317B1}"/>
              </a:ext>
            </a:extLst>
          </p:cNvPr>
          <p:cNvCxnSpPr>
            <a:cxnSpLocks/>
          </p:cNvCxnSpPr>
          <p:nvPr/>
        </p:nvCxnSpPr>
        <p:spPr bwMode="auto">
          <a:xfrm flipV="1">
            <a:off x="5794887" y="2864142"/>
            <a:ext cx="3730113" cy="1346826"/>
          </a:xfrm>
          <a:prstGeom prst="straightConnector1">
            <a:avLst/>
          </a:prstGeom>
          <a:noFill/>
          <a:ln w="1905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1C6BE3EA-0126-4F8E-B429-BD5CC327028E}"/>
              </a:ext>
            </a:extLst>
          </p:cNvPr>
          <p:cNvCxnSpPr>
            <a:cxnSpLocks/>
          </p:cNvCxnSpPr>
          <p:nvPr/>
        </p:nvCxnSpPr>
        <p:spPr bwMode="auto">
          <a:xfrm flipV="1">
            <a:off x="5638800" y="2386605"/>
            <a:ext cx="2819400" cy="1406495"/>
          </a:xfrm>
          <a:prstGeom prst="straightConnector1">
            <a:avLst/>
          </a:prstGeom>
          <a:noFill/>
          <a:ln w="19050" cap="flat" cmpd="sng" algn="ctr">
            <a:solidFill>
              <a:srgbClr val="0000FF"/>
            </a:solidFill>
            <a:prstDash val="solid"/>
            <a:round/>
            <a:headEnd type="none" w="med" len="med"/>
            <a:tailEnd type="triangle"/>
          </a:ln>
          <a:effectLst/>
        </p:spPr>
      </p:cxnSp>
      <p:sp>
        <p:nvSpPr>
          <p:cNvPr id="15" name="Content Placeholder 2">
            <a:extLst>
              <a:ext uri="{FF2B5EF4-FFF2-40B4-BE49-F238E27FC236}">
                <a16:creationId xmlns:a16="http://schemas.microsoft.com/office/drawing/2014/main" id="{D56437F2-7A3E-4442-99D2-7B64F3C94737}"/>
              </a:ext>
            </a:extLst>
          </p:cNvPr>
          <p:cNvSpPr txBox="1">
            <a:spLocks/>
          </p:cNvSpPr>
          <p:nvPr/>
        </p:nvSpPr>
        <p:spPr bwMode="auto">
          <a:xfrm>
            <a:off x="299884" y="5332598"/>
            <a:ext cx="11506201" cy="6872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spcAft>
                <a:spcPts val="0"/>
              </a:spcAft>
            </a:pPr>
            <a:r>
              <a:rPr lang="en-GB" i="1" kern="0" dirty="0">
                <a:solidFill>
                  <a:srgbClr val="FF0000"/>
                </a:solidFill>
              </a:rPr>
              <a:t>After 30 years – new era dawning in which the ultimate experimental checks can be made: </a:t>
            </a:r>
          </a:p>
          <a:p>
            <a:pPr marL="0" indent="0">
              <a:spcBef>
                <a:spcPts val="0"/>
              </a:spcBef>
              <a:spcAft>
                <a:spcPts val="600"/>
              </a:spcAft>
              <a:buNone/>
            </a:pPr>
            <a:r>
              <a:rPr lang="en-GB" i="1" kern="0" dirty="0">
                <a:solidFill>
                  <a:srgbClr val="FF0000"/>
                </a:solidFill>
              </a:rPr>
              <a:t>	 M2 beam-line @ CERN … JLab12 … EIC … </a:t>
            </a:r>
            <a:r>
              <a:rPr lang="en-GB" i="1" kern="0" dirty="0" err="1">
                <a:solidFill>
                  <a:srgbClr val="FF0000"/>
                </a:solidFill>
              </a:rPr>
              <a:t>EicC</a:t>
            </a:r>
            <a:endParaRPr lang="en-GB" kern="0" dirty="0">
              <a:solidFill>
                <a:srgbClr val="FF0000"/>
              </a:solidFill>
            </a:endParaRPr>
          </a:p>
          <a:p>
            <a:pPr marL="0" indent="0">
              <a:spcBef>
                <a:spcPts val="600"/>
              </a:spcBef>
              <a:buFont typeface="Wingdings" pitchFamily="2" charset="2"/>
              <a:buNone/>
            </a:pPr>
            <a:endParaRPr lang="en-US" kern="0" dirty="0"/>
          </a:p>
        </p:txBody>
      </p:sp>
    </p:spTree>
    <p:extLst>
      <p:ext uri="{BB962C8B-B14F-4D97-AF65-F5344CB8AC3E}">
        <p14:creationId xmlns:p14="http://schemas.microsoft.com/office/powerpoint/2010/main" val="29664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D65-3BD8-BAC7-BC33-0E01C4207DB8}"/>
              </a:ext>
            </a:extLst>
          </p:cNvPr>
          <p:cNvSpPr>
            <a:spLocks noGrp="1"/>
          </p:cNvSpPr>
          <p:nvPr>
            <p:ph type="title"/>
          </p:nvPr>
        </p:nvSpPr>
        <p:spPr>
          <a:xfrm>
            <a:off x="609600" y="228600"/>
            <a:ext cx="10972800" cy="1143000"/>
          </a:xfrm>
        </p:spPr>
        <p:txBody>
          <a:bodyPr/>
          <a:lstStyle/>
          <a:p>
            <a:pPr algn="r"/>
            <a:r>
              <a:rPr lang="en-AU" sz="2800" b="0" i="1" dirty="0">
                <a:ln w="0"/>
                <a:solidFill>
                  <a:schemeClr val="accent1"/>
                </a:solidFill>
                <a:effectLst>
                  <a:outerShdw blurRad="38100" dist="25400" dir="5400000" algn="ctr" rotWithShape="0">
                    <a:srgbClr val="6E747A">
                      <a:alpha val="43000"/>
                    </a:srgbClr>
                  </a:outerShdw>
                </a:effectLst>
              </a:rPr>
              <a:t>What is the point?</a:t>
            </a:r>
          </a:p>
        </p:txBody>
      </p:sp>
      <p:sp>
        <p:nvSpPr>
          <p:cNvPr id="3" name="Content Placeholder 2">
            <a:extLst>
              <a:ext uri="{FF2B5EF4-FFF2-40B4-BE49-F238E27FC236}">
                <a16:creationId xmlns:a16="http://schemas.microsoft.com/office/drawing/2014/main" id="{C4382056-82BF-1648-C715-1A3FE1277ED2}"/>
              </a:ext>
            </a:extLst>
          </p:cNvPr>
          <p:cNvSpPr>
            <a:spLocks noGrp="1"/>
          </p:cNvSpPr>
          <p:nvPr>
            <p:ph idx="1"/>
          </p:nvPr>
        </p:nvSpPr>
        <p:spPr>
          <a:xfrm>
            <a:off x="457200" y="627186"/>
            <a:ext cx="11430000" cy="5364164"/>
          </a:xfrm>
        </p:spPr>
        <p:txBody>
          <a:bodyPr/>
          <a:lstStyle/>
          <a:p>
            <a:r>
              <a:rPr lang="en-AU" dirty="0"/>
              <a:t>You’re at a party.  Someone asks you what you do.  What do you say?</a:t>
            </a:r>
          </a:p>
          <a:p>
            <a:pPr lvl="1"/>
            <a:r>
              <a:rPr lang="en-AU" sz="2200" dirty="0"/>
              <a:t>“I am a theoretical physicist, working on projects that may enable humanity to understand the structure of protons and nuclei.”</a:t>
            </a:r>
          </a:p>
          <a:p>
            <a:r>
              <a:rPr lang="en-AU" dirty="0"/>
              <a:t>The other person asks: “Why?” </a:t>
            </a:r>
          </a:p>
          <a:p>
            <a:r>
              <a:rPr lang="en-AU" dirty="0"/>
              <a:t>How do you answer that?</a:t>
            </a:r>
          </a:p>
          <a:p>
            <a:pPr lvl="1"/>
            <a:r>
              <a:rPr lang="en-AU" sz="2200" dirty="0"/>
              <a:t>You could say that humankind has always looked beyond the boundaries of knowledge.</a:t>
            </a:r>
          </a:p>
          <a:p>
            <a:pPr lvl="1"/>
            <a:r>
              <a:rPr lang="en-AU" sz="2200" dirty="0"/>
              <a:t>That is what differentiates between humankind and Earth’s other forms of life.</a:t>
            </a:r>
          </a:p>
          <a:p>
            <a:r>
              <a:rPr lang="en-AU" dirty="0"/>
              <a:t>You could then add: </a:t>
            </a:r>
          </a:p>
          <a:p>
            <a:pPr lvl="1"/>
            <a:r>
              <a:rPr lang="en-AU" sz="2200" dirty="0"/>
              <a:t>“I am an explorer.”   </a:t>
            </a:r>
          </a:p>
          <a:p>
            <a:pPr lvl="1"/>
            <a:r>
              <a:rPr lang="en-AU" sz="2200" dirty="0"/>
              <a:t>“I am attempting to draw the map that reveals all there is to know about the proton, the neutron, and all the other particles whose existence is essential for the appearance and evolution of life.”  </a:t>
            </a:r>
          </a:p>
          <a:p>
            <a:pPr lvl="1"/>
            <a:r>
              <a:rPr lang="en-AU" sz="2200" dirty="0"/>
              <a:t>“No other animal can attempt that.  Humankind is unique.” </a:t>
            </a:r>
          </a:p>
          <a:p>
            <a:pPr lvl="1"/>
            <a:r>
              <a:rPr lang="en-AU" sz="2200" dirty="0"/>
              <a:t>“This map may help to find our place in the Universe.  Perhaps it is empty of other life?  If so, then we will change that.  If not, then we have the opportunity to change ourselves.”</a:t>
            </a:r>
          </a:p>
          <a:p>
            <a:endParaRPr lang="en-AU" dirty="0"/>
          </a:p>
        </p:txBody>
      </p:sp>
      <p:sp>
        <p:nvSpPr>
          <p:cNvPr id="4" name="Date Placeholder 3">
            <a:extLst>
              <a:ext uri="{FF2B5EF4-FFF2-40B4-BE49-F238E27FC236}">
                <a16:creationId xmlns:a16="http://schemas.microsoft.com/office/drawing/2014/main" id="{82A75627-C5E7-CB17-68C9-FC01AEB940D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04663A41-F643-5563-3A24-FAADA067AAB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8E2CE5AF-53DF-9F93-B72B-C5BB0E054FAD}"/>
              </a:ext>
            </a:extLst>
          </p:cNvPr>
          <p:cNvSpPr>
            <a:spLocks noGrp="1"/>
          </p:cNvSpPr>
          <p:nvPr>
            <p:ph type="sldNum" sz="quarter" idx="12"/>
          </p:nvPr>
        </p:nvSpPr>
        <p:spPr/>
        <p:txBody>
          <a:bodyPr/>
          <a:lstStyle/>
          <a:p>
            <a:fld id="{87034D8C-3CB4-402A-BC46-2AB14C0FE90A}" type="slidenum">
              <a:rPr lang="en-US" smtClean="0"/>
              <a:pPr/>
              <a:t>2</a:t>
            </a:fld>
            <a:endParaRPr lang="en-US"/>
          </a:p>
        </p:txBody>
      </p:sp>
    </p:spTree>
    <p:extLst>
      <p:ext uri="{BB962C8B-B14F-4D97-AF65-F5344CB8AC3E}">
        <p14:creationId xmlns:p14="http://schemas.microsoft.com/office/powerpoint/2010/main" val="171777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500"/>
                                        <p:tgtEl>
                                          <p:spTgt spid="3">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9" dur="500"/>
                                        <p:tgtEl>
                                          <p:spTgt spid="3">
                                            <p:txEl>
                                              <p:pRg st="7" end="7"/>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p:cTn id="4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3">
                                            <p:txEl>
                                              <p:pRg st="8" end="8"/>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p:cTn id="47"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9" dur="500"/>
                                        <p:tgtEl>
                                          <p:spTgt spid="3">
                                            <p:txEl>
                                              <p:pRg st="9" end="9"/>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 calcmode="lin" valueType="num">
                                      <p:cBhvr>
                                        <p:cTn id="52"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5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1F4BEF06-F7EB-4670-B099-D4F1A38B2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609600"/>
            <a:ext cx="4129174" cy="5867400"/>
          </a:xfrm>
          <a:prstGeom prst="rect">
            <a:avLst/>
          </a:prstGeom>
        </p:spPr>
      </p:pic>
      <p:sp>
        <p:nvSpPr>
          <p:cNvPr id="2" name="Title 1">
            <a:extLst>
              <a:ext uri="{FF2B5EF4-FFF2-40B4-BE49-F238E27FC236}">
                <a16:creationId xmlns:a16="http://schemas.microsoft.com/office/drawing/2014/main" id="{F0567314-268D-4B1A-98ED-2C7B22F7EE4B}"/>
              </a:ext>
            </a:extLst>
          </p:cNvPr>
          <p:cNvSpPr>
            <a:spLocks noGrp="1"/>
          </p:cNvSpPr>
          <p:nvPr>
            <p:ph type="title"/>
          </p:nvPr>
        </p:nvSpPr>
        <p:spPr>
          <a:xfrm>
            <a:off x="304800" y="152400"/>
            <a:ext cx="11316929" cy="1143000"/>
          </a:xfrm>
        </p:spPr>
        <p:txBody>
          <a:bodyPr/>
          <a:lstStyle/>
          <a:p>
            <a:r>
              <a:rPr lang="en-GB" sz="2300" i="1" dirty="0"/>
              <a:t>π</a:t>
            </a:r>
            <a:r>
              <a:rPr lang="en-GB" sz="2300" dirty="0"/>
              <a:t> DFs</a:t>
            </a:r>
            <a:r>
              <a:rPr lang="en-US" sz="2300" dirty="0"/>
              <a:t> … Modern Theory Predictions vs Traditional Phenomenological Fits to Data</a:t>
            </a:r>
          </a:p>
        </p:txBody>
      </p:sp>
      <p:sp>
        <p:nvSpPr>
          <p:cNvPr id="3" name="Content Placeholder 2">
            <a:extLst>
              <a:ext uri="{FF2B5EF4-FFF2-40B4-BE49-F238E27FC236}">
                <a16:creationId xmlns:a16="http://schemas.microsoft.com/office/drawing/2014/main" id="{6D982438-8628-482E-8DAE-84F02067F779}"/>
              </a:ext>
            </a:extLst>
          </p:cNvPr>
          <p:cNvSpPr>
            <a:spLocks noGrp="1"/>
          </p:cNvSpPr>
          <p:nvPr>
            <p:ph idx="1"/>
          </p:nvPr>
        </p:nvSpPr>
        <p:spPr>
          <a:xfrm>
            <a:off x="457200" y="731836"/>
            <a:ext cx="7265880" cy="4983164"/>
          </a:xfrm>
        </p:spPr>
        <p:txBody>
          <a:bodyPr/>
          <a:lstStyle/>
          <a:p>
            <a:pPr>
              <a:spcBef>
                <a:spcPts val="0"/>
              </a:spcBef>
            </a:pPr>
            <a:r>
              <a:rPr lang="en-GB" dirty="0">
                <a:solidFill>
                  <a:srgbClr val="000099"/>
                </a:solidFill>
              </a:rPr>
              <a:t>Valence: </a:t>
            </a:r>
          </a:p>
          <a:p>
            <a:pPr lvl="1">
              <a:spcBef>
                <a:spcPts val="0"/>
              </a:spcBef>
            </a:pPr>
            <a:r>
              <a:rPr lang="en-GB" dirty="0">
                <a:solidFill>
                  <a:srgbClr val="000099"/>
                </a:solidFill>
              </a:rPr>
              <a:t>momentum fraction similar</a:t>
            </a:r>
          </a:p>
          <a:p>
            <a:pPr lvl="1">
              <a:spcBef>
                <a:spcPts val="0"/>
              </a:spcBef>
            </a:pPr>
            <a:r>
              <a:rPr lang="en-GB" dirty="0">
                <a:solidFill>
                  <a:srgbClr val="000099"/>
                </a:solidFill>
              </a:rPr>
              <a:t>Phenomenological Fits … profile much harder </a:t>
            </a:r>
          </a:p>
          <a:p>
            <a:pPr marL="457200" lvl="1" indent="0">
              <a:spcBef>
                <a:spcPts val="0"/>
              </a:spcBef>
              <a:buNone/>
            </a:pPr>
            <a:r>
              <a:rPr lang="en-GB" dirty="0">
                <a:solidFill>
                  <a:srgbClr val="000099"/>
                </a:solidFill>
              </a:rPr>
              <a:t>	&amp; inconsistent with QCD prediction</a:t>
            </a:r>
          </a:p>
          <a:p>
            <a:pPr>
              <a:spcBef>
                <a:spcPts val="0"/>
              </a:spcBef>
            </a:pPr>
            <a:r>
              <a:rPr lang="en-US" dirty="0">
                <a:solidFill>
                  <a:srgbClr val="009900"/>
                </a:solidFill>
              </a:rPr>
              <a:t>Glue:</a:t>
            </a:r>
          </a:p>
          <a:p>
            <a:pPr lvl="1">
              <a:spcBef>
                <a:spcPts val="0"/>
              </a:spcBef>
            </a:pPr>
            <a:r>
              <a:rPr lang="en-US" dirty="0">
                <a:solidFill>
                  <a:srgbClr val="009900"/>
                </a:solidFill>
              </a:rPr>
              <a:t>Qualitative similarities on x </a:t>
            </a:r>
            <a:r>
              <a:rPr lang="en-GB" dirty="0">
                <a:solidFill>
                  <a:srgbClr val="009900"/>
                </a:solidFill>
              </a:rPr>
              <a:t>≥ 0.05, but marked quantitative disagreement, especially on complementary domain</a:t>
            </a:r>
          </a:p>
          <a:p>
            <a:pPr lvl="1">
              <a:spcBef>
                <a:spcPts val="0"/>
              </a:spcBef>
            </a:pPr>
            <a:r>
              <a:rPr lang="en-US" dirty="0">
                <a:solidFill>
                  <a:srgbClr val="009900"/>
                </a:solidFill>
              </a:rPr>
              <a:t>Both continuum prediction and fit are very different from early phenomenology</a:t>
            </a:r>
          </a:p>
          <a:p>
            <a:pPr lvl="1">
              <a:spcBef>
                <a:spcPts val="0"/>
              </a:spcBef>
            </a:pPr>
            <a:r>
              <a:rPr lang="en-US" dirty="0">
                <a:solidFill>
                  <a:srgbClr val="009900"/>
                </a:solidFill>
              </a:rPr>
              <a:t>Should be tested in new experiments that are directly sensitive to the pion’s gluon content.</a:t>
            </a:r>
          </a:p>
          <a:p>
            <a:pPr lvl="2">
              <a:spcBef>
                <a:spcPts val="0"/>
              </a:spcBef>
            </a:pPr>
            <a:r>
              <a:rPr lang="en-US" sz="2000" dirty="0">
                <a:solidFill>
                  <a:srgbClr val="009900"/>
                </a:solidFill>
              </a:rPr>
              <a:t>E.g., prompt photon &amp; J/Ψ production </a:t>
            </a:r>
          </a:p>
          <a:p>
            <a:pPr>
              <a:spcBef>
                <a:spcPts val="0"/>
              </a:spcBef>
            </a:pPr>
            <a:r>
              <a:rPr lang="en-US" dirty="0">
                <a:solidFill>
                  <a:srgbClr val="C00000"/>
                </a:solidFill>
              </a:rPr>
              <a:t>Sea:</a:t>
            </a:r>
          </a:p>
          <a:p>
            <a:pPr lvl="1">
              <a:spcBef>
                <a:spcPts val="0"/>
              </a:spcBef>
            </a:pPr>
            <a:r>
              <a:rPr lang="en-US" dirty="0">
                <a:solidFill>
                  <a:srgbClr val="C00000"/>
                </a:solidFill>
              </a:rPr>
              <a:t>Prediction and fit disagree on entire x-domain </a:t>
            </a:r>
          </a:p>
          <a:p>
            <a:pPr lvl="1">
              <a:spcBef>
                <a:spcPts val="0"/>
              </a:spcBef>
            </a:pPr>
            <a:r>
              <a:rPr lang="en-US" dirty="0">
                <a:solidFill>
                  <a:srgbClr val="C00000"/>
                </a:solidFill>
              </a:rPr>
              <a:t>If pion’s gluon content is considered uncertain, then fair to describe sea-quark distribution as empirically unknown</a:t>
            </a:r>
          </a:p>
          <a:p>
            <a:pPr lvl="1">
              <a:spcBef>
                <a:spcPts val="0"/>
              </a:spcBef>
            </a:pPr>
            <a:r>
              <a:rPr lang="en-US" dirty="0">
                <a:solidFill>
                  <a:srgbClr val="C00000"/>
                </a:solidFill>
              </a:rPr>
              <a:t>Motivation for the collection and analysis of DY data with π</a:t>
            </a:r>
            <a:r>
              <a:rPr lang="en-US" baseline="30000" dirty="0">
                <a:solidFill>
                  <a:srgbClr val="C00000"/>
                </a:solidFill>
              </a:rPr>
              <a:t>± </a:t>
            </a:r>
            <a:r>
              <a:rPr lang="en-US" dirty="0">
                <a:solidFill>
                  <a:srgbClr val="C00000"/>
                </a:solidFill>
              </a:rPr>
              <a:t>beams on </a:t>
            </a:r>
            <a:r>
              <a:rPr lang="en-US" dirty="0" err="1">
                <a:solidFill>
                  <a:srgbClr val="C00000"/>
                </a:solidFill>
              </a:rPr>
              <a:t>isoscalar</a:t>
            </a:r>
            <a:r>
              <a:rPr lang="en-US" dirty="0">
                <a:solidFill>
                  <a:srgbClr val="C00000"/>
                </a:solidFill>
              </a:rPr>
              <a:t> targets</a:t>
            </a:r>
          </a:p>
        </p:txBody>
      </p:sp>
      <p:sp>
        <p:nvSpPr>
          <p:cNvPr id="4" name="Date Placeholder 3">
            <a:extLst>
              <a:ext uri="{FF2B5EF4-FFF2-40B4-BE49-F238E27FC236}">
                <a16:creationId xmlns:a16="http://schemas.microsoft.com/office/drawing/2014/main" id="{CC08AEB1-086B-4DD6-9F7D-D75149F723C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B289EAF-832B-4C4E-AF8C-B6805BE09D89}"/>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8351602F-34F4-4BD8-9C5E-71FE45D2A5DD}"/>
              </a:ext>
            </a:extLst>
          </p:cNvPr>
          <p:cNvSpPr>
            <a:spLocks noGrp="1"/>
          </p:cNvSpPr>
          <p:nvPr>
            <p:ph type="sldNum" sz="quarter" idx="12"/>
          </p:nvPr>
        </p:nvSpPr>
        <p:spPr/>
        <p:txBody>
          <a:bodyPr/>
          <a:lstStyle/>
          <a:p>
            <a:fld id="{87034D8C-3CB4-402A-BC46-2AB14C0FE90A}" type="slidenum">
              <a:rPr lang="en-US" smtClean="0"/>
              <a:pPr/>
              <a:t>20</a:t>
            </a:fld>
            <a:endParaRPr lang="en-US"/>
          </a:p>
        </p:txBody>
      </p:sp>
      <p:sp>
        <p:nvSpPr>
          <p:cNvPr id="11" name="TextBox 10">
            <a:extLst>
              <a:ext uri="{FF2B5EF4-FFF2-40B4-BE49-F238E27FC236}">
                <a16:creationId xmlns:a16="http://schemas.microsoft.com/office/drawing/2014/main" id="{E30CC9EB-A161-41C3-95CA-80253705CD1E}"/>
              </a:ext>
            </a:extLst>
          </p:cNvPr>
          <p:cNvSpPr txBox="1"/>
          <p:nvPr/>
        </p:nvSpPr>
        <p:spPr>
          <a:xfrm flipH="1">
            <a:off x="10888979" y="1447800"/>
            <a:ext cx="894080" cy="646331"/>
          </a:xfrm>
          <a:prstGeom prst="rect">
            <a:avLst/>
          </a:prstGeom>
          <a:noFill/>
        </p:spPr>
        <p:txBody>
          <a:bodyPr wrap="square" rtlCol="0">
            <a:spAutoFit/>
          </a:bodyPr>
          <a:lstStyle/>
          <a:p>
            <a:r>
              <a:rPr lang="en-GB" dirty="0">
                <a:solidFill>
                  <a:schemeClr val="accent5">
                    <a:lumMod val="75000"/>
                  </a:schemeClr>
                </a:solidFill>
              </a:rPr>
              <a:t>JAM valence</a:t>
            </a:r>
            <a:endParaRPr lang="en-US" dirty="0">
              <a:solidFill>
                <a:schemeClr val="accent5">
                  <a:lumMod val="75000"/>
                </a:schemeClr>
              </a:solidFill>
            </a:endParaRPr>
          </a:p>
        </p:txBody>
      </p:sp>
      <p:sp>
        <p:nvSpPr>
          <p:cNvPr id="12" name="TextBox 11">
            <a:extLst>
              <a:ext uri="{FF2B5EF4-FFF2-40B4-BE49-F238E27FC236}">
                <a16:creationId xmlns:a16="http://schemas.microsoft.com/office/drawing/2014/main" id="{1FE59AB1-5F24-465D-BF28-AF2611FAE70C}"/>
              </a:ext>
            </a:extLst>
          </p:cNvPr>
          <p:cNvSpPr txBox="1"/>
          <p:nvPr/>
        </p:nvSpPr>
        <p:spPr>
          <a:xfrm flipH="1">
            <a:off x="10040619" y="4572000"/>
            <a:ext cx="1295400" cy="646331"/>
          </a:xfrm>
          <a:prstGeom prst="rect">
            <a:avLst/>
          </a:prstGeom>
          <a:noFill/>
        </p:spPr>
        <p:txBody>
          <a:bodyPr wrap="square" rtlCol="0">
            <a:spAutoFit/>
          </a:bodyPr>
          <a:lstStyle/>
          <a:p>
            <a:r>
              <a:rPr lang="en-GB" dirty="0">
                <a:solidFill>
                  <a:schemeClr val="accent5">
                    <a:lumMod val="75000"/>
                  </a:schemeClr>
                </a:solidFill>
              </a:rPr>
              <a:t>JAM: </a:t>
            </a:r>
          </a:p>
          <a:p>
            <a:r>
              <a:rPr lang="en-GB" dirty="0">
                <a:solidFill>
                  <a:schemeClr val="accent5">
                    <a:lumMod val="75000"/>
                  </a:schemeClr>
                </a:solidFill>
              </a:rPr>
              <a:t>glue &amp; sea</a:t>
            </a:r>
            <a:endParaRPr lang="en-US" dirty="0">
              <a:solidFill>
                <a:schemeClr val="accent5">
                  <a:lumMod val="75000"/>
                </a:schemeClr>
              </a:solidFill>
            </a:endParaRPr>
          </a:p>
        </p:txBody>
      </p:sp>
      <p:sp>
        <p:nvSpPr>
          <p:cNvPr id="14" name="TextBox 13">
            <a:extLst>
              <a:ext uri="{FF2B5EF4-FFF2-40B4-BE49-F238E27FC236}">
                <a16:creationId xmlns:a16="http://schemas.microsoft.com/office/drawing/2014/main" id="{106386D9-4323-4129-AD73-F2C5F93FD11A}"/>
              </a:ext>
            </a:extLst>
          </p:cNvPr>
          <p:cNvSpPr txBox="1"/>
          <p:nvPr/>
        </p:nvSpPr>
        <p:spPr>
          <a:xfrm flipH="1">
            <a:off x="9526657" y="770771"/>
            <a:ext cx="1905000" cy="369332"/>
          </a:xfrm>
          <a:prstGeom prst="rect">
            <a:avLst/>
          </a:prstGeom>
          <a:noFill/>
        </p:spPr>
        <p:txBody>
          <a:bodyPr wrap="square" rtlCol="0">
            <a:spAutoFit/>
          </a:bodyPr>
          <a:lstStyle/>
          <a:p>
            <a:r>
              <a:rPr lang="en-GB" dirty="0">
                <a:solidFill>
                  <a:schemeClr val="accent6">
                    <a:lumMod val="75000"/>
                  </a:schemeClr>
                </a:solidFill>
              </a:rPr>
              <a:t>CSM prediction</a:t>
            </a:r>
            <a:endParaRPr lang="en-US" dirty="0">
              <a:solidFill>
                <a:schemeClr val="accent6">
                  <a:lumMod val="75000"/>
                </a:schemeClr>
              </a:solidFill>
            </a:endParaRPr>
          </a:p>
        </p:txBody>
      </p:sp>
      <p:cxnSp>
        <p:nvCxnSpPr>
          <p:cNvPr id="16" name="Straight Arrow Connector 15">
            <a:extLst>
              <a:ext uri="{FF2B5EF4-FFF2-40B4-BE49-F238E27FC236}">
                <a16:creationId xmlns:a16="http://schemas.microsoft.com/office/drawing/2014/main" id="{FE4E5D27-E38F-45A8-9980-42470399D252}"/>
              </a:ext>
            </a:extLst>
          </p:cNvPr>
          <p:cNvCxnSpPr/>
          <p:nvPr/>
        </p:nvCxnSpPr>
        <p:spPr bwMode="auto">
          <a:xfrm flipH="1">
            <a:off x="9220200" y="5041338"/>
            <a:ext cx="914400" cy="457200"/>
          </a:xfrm>
          <a:prstGeom prst="straightConnector1">
            <a:avLst/>
          </a:prstGeom>
          <a:noFill/>
          <a:ln w="9525" cap="flat" cmpd="sng" algn="ctr">
            <a:solidFill>
              <a:srgbClr val="0099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E4F6069-56DC-492C-A464-9E9A4676FFB3}"/>
              </a:ext>
            </a:extLst>
          </p:cNvPr>
          <p:cNvCxnSpPr>
            <a:cxnSpLocks/>
          </p:cNvCxnSpPr>
          <p:nvPr/>
        </p:nvCxnSpPr>
        <p:spPr bwMode="auto">
          <a:xfrm flipH="1">
            <a:off x="8830460" y="5089558"/>
            <a:ext cx="1981201" cy="639128"/>
          </a:xfrm>
          <a:prstGeom prst="straightConnector1">
            <a:avLst/>
          </a:prstGeom>
          <a:noFill/>
          <a:ln w="9525" cap="flat" cmpd="sng" algn="ctr">
            <a:solidFill>
              <a:srgbClr val="C00000"/>
            </a:solidFill>
            <a:prstDash val="solid"/>
            <a:round/>
            <a:headEnd type="none" w="med" len="med"/>
            <a:tailEnd type="triangle"/>
          </a:ln>
          <a:effectLst/>
        </p:spPr>
      </p:cxnSp>
      <p:sp>
        <p:nvSpPr>
          <p:cNvPr id="19" name="TextBox 18">
            <a:extLst>
              <a:ext uri="{FF2B5EF4-FFF2-40B4-BE49-F238E27FC236}">
                <a16:creationId xmlns:a16="http://schemas.microsoft.com/office/drawing/2014/main" id="{4C3E4790-4153-4605-BF22-5CC344B8E01E}"/>
              </a:ext>
            </a:extLst>
          </p:cNvPr>
          <p:cNvSpPr txBox="1"/>
          <p:nvPr/>
        </p:nvSpPr>
        <p:spPr>
          <a:xfrm flipH="1">
            <a:off x="9088119" y="3884652"/>
            <a:ext cx="1905000" cy="646331"/>
          </a:xfrm>
          <a:prstGeom prst="rect">
            <a:avLst/>
          </a:prstGeom>
          <a:noFill/>
        </p:spPr>
        <p:txBody>
          <a:bodyPr wrap="square" rtlCol="0">
            <a:spAutoFit/>
          </a:bodyPr>
          <a:lstStyle/>
          <a:p>
            <a:r>
              <a:rPr lang="en-GB" dirty="0">
                <a:solidFill>
                  <a:schemeClr val="accent6">
                    <a:lumMod val="75000"/>
                  </a:schemeClr>
                </a:solidFill>
              </a:rPr>
              <a:t>DSE prediction</a:t>
            </a:r>
          </a:p>
          <a:p>
            <a:r>
              <a:rPr lang="en-GB" dirty="0">
                <a:solidFill>
                  <a:srgbClr val="009900"/>
                </a:solidFill>
              </a:rPr>
              <a:t>glue</a:t>
            </a:r>
            <a:r>
              <a:rPr lang="en-GB" dirty="0">
                <a:solidFill>
                  <a:schemeClr val="accent6">
                    <a:lumMod val="75000"/>
                  </a:schemeClr>
                </a:solidFill>
              </a:rPr>
              <a:t> &amp; </a:t>
            </a:r>
            <a:r>
              <a:rPr lang="en-GB" dirty="0">
                <a:solidFill>
                  <a:srgbClr val="C00000"/>
                </a:solidFill>
              </a:rPr>
              <a:t>sea</a:t>
            </a:r>
            <a:endParaRPr lang="en-US" dirty="0">
              <a:solidFill>
                <a:srgbClr val="C00000"/>
              </a:solidFill>
            </a:endParaRPr>
          </a:p>
        </p:txBody>
      </p:sp>
      <p:cxnSp>
        <p:nvCxnSpPr>
          <p:cNvPr id="15" name="Straight Arrow Connector 14">
            <a:extLst>
              <a:ext uri="{FF2B5EF4-FFF2-40B4-BE49-F238E27FC236}">
                <a16:creationId xmlns:a16="http://schemas.microsoft.com/office/drawing/2014/main" id="{AB0935AA-5AA8-477F-9361-0DB864ED3741}"/>
              </a:ext>
            </a:extLst>
          </p:cNvPr>
          <p:cNvCxnSpPr>
            <a:cxnSpLocks/>
          </p:cNvCxnSpPr>
          <p:nvPr/>
        </p:nvCxnSpPr>
        <p:spPr bwMode="auto">
          <a:xfrm flipH="1" flipV="1">
            <a:off x="8686800" y="4341244"/>
            <a:ext cx="481214" cy="9757"/>
          </a:xfrm>
          <a:prstGeom prst="straightConnector1">
            <a:avLst/>
          </a:prstGeom>
          <a:noFill/>
          <a:ln w="9525" cap="flat" cmpd="sng" algn="ctr">
            <a:solidFill>
              <a:srgbClr val="0099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90092BD-A47E-4F82-B30A-ABF0F08F7CCA}"/>
              </a:ext>
            </a:extLst>
          </p:cNvPr>
          <p:cNvCxnSpPr>
            <a:cxnSpLocks/>
          </p:cNvCxnSpPr>
          <p:nvPr/>
        </p:nvCxnSpPr>
        <p:spPr bwMode="auto">
          <a:xfrm flipH="1">
            <a:off x="8610601" y="4473238"/>
            <a:ext cx="1319741" cy="860762"/>
          </a:xfrm>
          <a:prstGeom prst="straightConnector1">
            <a:avLst/>
          </a:prstGeom>
          <a:noFill/>
          <a:ln w="9525" cap="flat" cmpd="sng" algn="ctr">
            <a:solidFill>
              <a:srgbClr val="C00000"/>
            </a:solidFill>
            <a:prstDash val="solid"/>
            <a:round/>
            <a:headEnd type="none" w="med" len="med"/>
            <a:tailEnd type="triangle"/>
          </a:ln>
          <a:effectLst/>
        </p:spPr>
      </p:cxnSp>
      <p:sp>
        <p:nvSpPr>
          <p:cNvPr id="7" name="Rectangle 6">
            <a:extLst>
              <a:ext uri="{FF2B5EF4-FFF2-40B4-BE49-F238E27FC236}">
                <a16:creationId xmlns:a16="http://schemas.microsoft.com/office/drawing/2014/main" id="{0788F273-11DC-1D66-10A1-2EC3FD8A3063}"/>
              </a:ext>
            </a:extLst>
          </p:cNvPr>
          <p:cNvSpPr/>
          <p:nvPr/>
        </p:nvSpPr>
        <p:spPr bwMode="auto">
          <a:xfrm>
            <a:off x="7668684" y="3429000"/>
            <a:ext cx="4324350" cy="31067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34043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down)">
                                      <p:cBhvr>
                                        <p:cTn id="13" dur="500"/>
                                        <p:tgtEl>
                                          <p:spTgt spid="3">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down)">
                                      <p:cBhvr>
                                        <p:cTn id="16" dur="500"/>
                                        <p:tgtEl>
                                          <p:spTgt spid="3">
                                            <p:txEl>
                                              <p:pRg st="7" end="7"/>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down)">
                                      <p:cBhvr>
                                        <p:cTn id="19" dur="500"/>
                                        <p:tgtEl>
                                          <p:spTgt spid="3">
                                            <p:txEl>
                                              <p:pRg st="8" end="8"/>
                                            </p:txEl>
                                          </p:spTgt>
                                        </p:tgtEl>
                                      </p:cBhvr>
                                    </p:animEffect>
                                  </p:childTnLst>
                                </p:cTn>
                              </p:par>
                              <p:par>
                                <p:cTn id="20" presetID="16" presetClass="exit" presetSubtype="21" fill="hold" grpId="0" nodeType="with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arn(inVertical)">
                                      <p:cBhvr>
                                        <p:cTn id="30" dur="500"/>
                                        <p:tgtEl>
                                          <p:spTgt spid="3">
                                            <p:txEl>
                                              <p:pRg st="10" end="1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arn(inVertical)">
                                      <p:cBhvr>
                                        <p:cTn id="33" dur="500"/>
                                        <p:tgtEl>
                                          <p:spTgt spid="3">
                                            <p:txEl>
                                              <p:pRg st="11" end="1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barn(inVertical)">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1F4BEF06-F7EB-4670-B099-D4F1A38B2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609600"/>
            <a:ext cx="4129174" cy="5867400"/>
          </a:xfrm>
          <a:prstGeom prst="rect">
            <a:avLst/>
          </a:prstGeom>
        </p:spPr>
      </p:pic>
      <p:sp>
        <p:nvSpPr>
          <p:cNvPr id="2" name="Title 1">
            <a:extLst>
              <a:ext uri="{FF2B5EF4-FFF2-40B4-BE49-F238E27FC236}">
                <a16:creationId xmlns:a16="http://schemas.microsoft.com/office/drawing/2014/main" id="{F0567314-268D-4B1A-98ED-2C7B22F7EE4B}"/>
              </a:ext>
            </a:extLst>
          </p:cNvPr>
          <p:cNvSpPr>
            <a:spLocks noGrp="1"/>
          </p:cNvSpPr>
          <p:nvPr>
            <p:ph type="title"/>
          </p:nvPr>
        </p:nvSpPr>
        <p:spPr>
          <a:xfrm>
            <a:off x="290426" y="152400"/>
            <a:ext cx="11215774" cy="1143000"/>
          </a:xfrm>
        </p:spPr>
        <p:txBody>
          <a:bodyPr/>
          <a:lstStyle/>
          <a:p>
            <a:r>
              <a:rPr lang="en-GB" sz="2300" i="1" dirty="0"/>
              <a:t>π</a:t>
            </a:r>
            <a:r>
              <a:rPr lang="en-GB" sz="2300" dirty="0"/>
              <a:t> DFs</a:t>
            </a:r>
            <a:r>
              <a:rPr lang="en-US" sz="2300" dirty="0"/>
              <a:t> … Modern Theory Predictions vs Traditional Phenomenological Fits to Data</a:t>
            </a:r>
          </a:p>
        </p:txBody>
      </p:sp>
      <p:sp>
        <p:nvSpPr>
          <p:cNvPr id="3" name="Content Placeholder 2">
            <a:extLst>
              <a:ext uri="{FF2B5EF4-FFF2-40B4-BE49-F238E27FC236}">
                <a16:creationId xmlns:a16="http://schemas.microsoft.com/office/drawing/2014/main" id="{6D982438-8628-482E-8DAE-84F02067F779}"/>
              </a:ext>
            </a:extLst>
          </p:cNvPr>
          <p:cNvSpPr>
            <a:spLocks noGrp="1"/>
          </p:cNvSpPr>
          <p:nvPr>
            <p:ph idx="1"/>
          </p:nvPr>
        </p:nvSpPr>
        <p:spPr>
          <a:xfrm>
            <a:off x="457200" y="731836"/>
            <a:ext cx="7265880" cy="4983164"/>
          </a:xfrm>
        </p:spPr>
        <p:txBody>
          <a:bodyPr/>
          <a:lstStyle/>
          <a:p>
            <a:pPr>
              <a:spcBef>
                <a:spcPts val="0"/>
              </a:spcBef>
            </a:pPr>
            <a:r>
              <a:rPr lang="en-GB" dirty="0">
                <a:solidFill>
                  <a:srgbClr val="000099"/>
                </a:solidFill>
              </a:rPr>
              <a:t>Valence: </a:t>
            </a:r>
          </a:p>
          <a:p>
            <a:pPr lvl="1">
              <a:spcBef>
                <a:spcPts val="0"/>
              </a:spcBef>
            </a:pPr>
            <a:r>
              <a:rPr lang="en-GB" dirty="0">
                <a:solidFill>
                  <a:srgbClr val="000099"/>
                </a:solidFill>
              </a:rPr>
              <a:t>momentum fraction similar</a:t>
            </a:r>
          </a:p>
          <a:p>
            <a:pPr lvl="1">
              <a:spcBef>
                <a:spcPts val="0"/>
              </a:spcBef>
            </a:pPr>
            <a:r>
              <a:rPr lang="en-GB" dirty="0">
                <a:solidFill>
                  <a:srgbClr val="000099"/>
                </a:solidFill>
              </a:rPr>
              <a:t>JAM … publication ignores NLL </a:t>
            </a:r>
            <a:r>
              <a:rPr lang="en-GB" dirty="0" err="1">
                <a:solidFill>
                  <a:srgbClr val="000099"/>
                </a:solidFill>
              </a:rPr>
              <a:t>resummation</a:t>
            </a:r>
            <a:r>
              <a:rPr lang="en-GB" dirty="0">
                <a:solidFill>
                  <a:srgbClr val="000099"/>
                </a:solidFill>
              </a:rPr>
              <a:t> … profile much harder &amp; inconsistent with QCD prediction</a:t>
            </a:r>
          </a:p>
          <a:p>
            <a:pPr>
              <a:spcBef>
                <a:spcPts val="0"/>
              </a:spcBef>
            </a:pPr>
            <a:r>
              <a:rPr lang="en-US" dirty="0">
                <a:solidFill>
                  <a:srgbClr val="009900"/>
                </a:solidFill>
              </a:rPr>
              <a:t>Glue:</a:t>
            </a:r>
          </a:p>
          <a:p>
            <a:pPr lvl="1">
              <a:spcBef>
                <a:spcPts val="0"/>
              </a:spcBef>
            </a:pPr>
            <a:r>
              <a:rPr lang="en-US" dirty="0">
                <a:solidFill>
                  <a:srgbClr val="009900"/>
                </a:solidFill>
              </a:rPr>
              <a:t>Similarities on x </a:t>
            </a:r>
            <a:r>
              <a:rPr lang="en-GB" dirty="0">
                <a:solidFill>
                  <a:srgbClr val="009900"/>
                </a:solidFill>
              </a:rPr>
              <a:t>≥ 0.05, but marked disagreement on </a:t>
            </a:r>
            <a:r>
              <a:rPr lang="en-GB" u="sng" dirty="0">
                <a:solidFill>
                  <a:srgbClr val="009900"/>
                </a:solidFill>
              </a:rPr>
              <a:t>important</a:t>
            </a:r>
            <a:r>
              <a:rPr lang="en-GB" dirty="0">
                <a:solidFill>
                  <a:srgbClr val="009900"/>
                </a:solidFill>
              </a:rPr>
              <a:t> complementary domain</a:t>
            </a:r>
          </a:p>
          <a:p>
            <a:pPr lvl="1">
              <a:spcBef>
                <a:spcPts val="0"/>
              </a:spcBef>
            </a:pPr>
            <a:r>
              <a:rPr lang="en-US" dirty="0">
                <a:solidFill>
                  <a:srgbClr val="009900"/>
                </a:solidFill>
              </a:rPr>
              <a:t>Both continuum prediction and JAM fit are very different from early phenomenology</a:t>
            </a:r>
          </a:p>
          <a:p>
            <a:pPr lvl="1">
              <a:spcBef>
                <a:spcPts val="0"/>
              </a:spcBef>
            </a:pPr>
            <a:r>
              <a:rPr lang="en-US" dirty="0">
                <a:solidFill>
                  <a:srgbClr val="009900"/>
                </a:solidFill>
              </a:rPr>
              <a:t>Should be tested in new experiments that are directly sensitive to the pion’s gluon content.</a:t>
            </a:r>
          </a:p>
          <a:p>
            <a:pPr lvl="1">
              <a:spcBef>
                <a:spcPts val="0"/>
              </a:spcBef>
            </a:pPr>
            <a:r>
              <a:rPr lang="en-US" dirty="0">
                <a:solidFill>
                  <a:srgbClr val="009900"/>
                </a:solidFill>
              </a:rPr>
              <a:t>Perhaps, prompt photon &amp; J/Ψ production </a:t>
            </a:r>
          </a:p>
          <a:p>
            <a:pPr>
              <a:spcBef>
                <a:spcPts val="0"/>
              </a:spcBef>
            </a:pPr>
            <a:r>
              <a:rPr lang="en-US" dirty="0">
                <a:solidFill>
                  <a:srgbClr val="C00000"/>
                </a:solidFill>
              </a:rPr>
              <a:t>Sea:</a:t>
            </a:r>
          </a:p>
          <a:p>
            <a:pPr lvl="1">
              <a:spcBef>
                <a:spcPts val="0"/>
              </a:spcBef>
            </a:pPr>
            <a:r>
              <a:rPr lang="en-US" dirty="0">
                <a:solidFill>
                  <a:srgbClr val="C00000"/>
                </a:solidFill>
              </a:rPr>
              <a:t>Prediction and fit disagree on entire x-domain </a:t>
            </a:r>
          </a:p>
          <a:p>
            <a:pPr lvl="1">
              <a:spcBef>
                <a:spcPts val="0"/>
              </a:spcBef>
            </a:pPr>
            <a:r>
              <a:rPr lang="en-US" dirty="0">
                <a:solidFill>
                  <a:srgbClr val="C00000"/>
                </a:solidFill>
              </a:rPr>
              <a:t>If pion’s gluon content is considered uncertain, then fair to describe sea-quark distribution as empirically unknown</a:t>
            </a:r>
          </a:p>
          <a:p>
            <a:pPr lvl="1">
              <a:spcBef>
                <a:spcPts val="0"/>
              </a:spcBef>
            </a:pPr>
            <a:r>
              <a:rPr lang="en-US" dirty="0">
                <a:solidFill>
                  <a:srgbClr val="C00000"/>
                </a:solidFill>
              </a:rPr>
              <a:t>Motivation for the collection and analysis of DY data with π</a:t>
            </a:r>
            <a:r>
              <a:rPr lang="en-US" baseline="30000" dirty="0">
                <a:solidFill>
                  <a:srgbClr val="C00000"/>
                </a:solidFill>
              </a:rPr>
              <a:t>± </a:t>
            </a:r>
            <a:r>
              <a:rPr lang="en-US" dirty="0">
                <a:solidFill>
                  <a:srgbClr val="C00000"/>
                </a:solidFill>
              </a:rPr>
              <a:t>beams on </a:t>
            </a:r>
            <a:r>
              <a:rPr lang="en-US" dirty="0" err="1">
                <a:solidFill>
                  <a:srgbClr val="C00000"/>
                </a:solidFill>
              </a:rPr>
              <a:t>isoscalar</a:t>
            </a:r>
            <a:r>
              <a:rPr lang="en-US" dirty="0">
                <a:solidFill>
                  <a:srgbClr val="C00000"/>
                </a:solidFill>
              </a:rPr>
              <a:t> targets</a:t>
            </a:r>
          </a:p>
        </p:txBody>
      </p:sp>
      <p:sp>
        <p:nvSpPr>
          <p:cNvPr id="4" name="Date Placeholder 3">
            <a:extLst>
              <a:ext uri="{FF2B5EF4-FFF2-40B4-BE49-F238E27FC236}">
                <a16:creationId xmlns:a16="http://schemas.microsoft.com/office/drawing/2014/main" id="{CC08AEB1-086B-4DD6-9F7D-D75149F723C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B289EAF-832B-4C4E-AF8C-B6805BE09D89}"/>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8351602F-34F4-4BD8-9C5E-71FE45D2A5DD}"/>
              </a:ext>
            </a:extLst>
          </p:cNvPr>
          <p:cNvSpPr>
            <a:spLocks noGrp="1"/>
          </p:cNvSpPr>
          <p:nvPr>
            <p:ph type="sldNum" sz="quarter" idx="12"/>
          </p:nvPr>
        </p:nvSpPr>
        <p:spPr/>
        <p:txBody>
          <a:bodyPr/>
          <a:lstStyle/>
          <a:p>
            <a:fld id="{87034D8C-3CB4-402A-BC46-2AB14C0FE90A}" type="slidenum">
              <a:rPr lang="en-US" smtClean="0"/>
              <a:pPr/>
              <a:t>21</a:t>
            </a:fld>
            <a:endParaRPr lang="en-US"/>
          </a:p>
        </p:txBody>
      </p:sp>
      <p:sp>
        <p:nvSpPr>
          <p:cNvPr id="11" name="TextBox 10">
            <a:extLst>
              <a:ext uri="{FF2B5EF4-FFF2-40B4-BE49-F238E27FC236}">
                <a16:creationId xmlns:a16="http://schemas.microsoft.com/office/drawing/2014/main" id="{E30CC9EB-A161-41C3-95CA-80253705CD1E}"/>
              </a:ext>
            </a:extLst>
          </p:cNvPr>
          <p:cNvSpPr txBox="1"/>
          <p:nvPr/>
        </p:nvSpPr>
        <p:spPr>
          <a:xfrm flipH="1">
            <a:off x="10888979" y="1447800"/>
            <a:ext cx="894080" cy="646331"/>
          </a:xfrm>
          <a:prstGeom prst="rect">
            <a:avLst/>
          </a:prstGeom>
          <a:noFill/>
        </p:spPr>
        <p:txBody>
          <a:bodyPr wrap="square" rtlCol="0">
            <a:spAutoFit/>
          </a:bodyPr>
          <a:lstStyle/>
          <a:p>
            <a:r>
              <a:rPr lang="en-GB" dirty="0">
                <a:solidFill>
                  <a:schemeClr val="accent5">
                    <a:lumMod val="75000"/>
                  </a:schemeClr>
                </a:solidFill>
              </a:rPr>
              <a:t>JAM valence</a:t>
            </a:r>
            <a:endParaRPr lang="en-US" dirty="0">
              <a:solidFill>
                <a:schemeClr val="accent5">
                  <a:lumMod val="75000"/>
                </a:schemeClr>
              </a:solidFill>
            </a:endParaRPr>
          </a:p>
        </p:txBody>
      </p:sp>
      <p:sp>
        <p:nvSpPr>
          <p:cNvPr id="12" name="TextBox 11">
            <a:extLst>
              <a:ext uri="{FF2B5EF4-FFF2-40B4-BE49-F238E27FC236}">
                <a16:creationId xmlns:a16="http://schemas.microsoft.com/office/drawing/2014/main" id="{1FE59AB1-5F24-465D-BF28-AF2611FAE70C}"/>
              </a:ext>
            </a:extLst>
          </p:cNvPr>
          <p:cNvSpPr txBox="1"/>
          <p:nvPr/>
        </p:nvSpPr>
        <p:spPr>
          <a:xfrm flipH="1">
            <a:off x="10040619" y="4572000"/>
            <a:ext cx="1295400" cy="646331"/>
          </a:xfrm>
          <a:prstGeom prst="rect">
            <a:avLst/>
          </a:prstGeom>
          <a:noFill/>
        </p:spPr>
        <p:txBody>
          <a:bodyPr wrap="square" rtlCol="0">
            <a:spAutoFit/>
          </a:bodyPr>
          <a:lstStyle/>
          <a:p>
            <a:r>
              <a:rPr lang="en-GB" dirty="0">
                <a:solidFill>
                  <a:schemeClr val="accent5">
                    <a:lumMod val="75000"/>
                  </a:schemeClr>
                </a:solidFill>
              </a:rPr>
              <a:t>JAM: </a:t>
            </a:r>
          </a:p>
          <a:p>
            <a:r>
              <a:rPr lang="en-GB" dirty="0">
                <a:solidFill>
                  <a:schemeClr val="accent5">
                    <a:lumMod val="75000"/>
                  </a:schemeClr>
                </a:solidFill>
              </a:rPr>
              <a:t>glue &amp; sea</a:t>
            </a:r>
            <a:endParaRPr lang="en-US" dirty="0">
              <a:solidFill>
                <a:schemeClr val="accent5">
                  <a:lumMod val="75000"/>
                </a:schemeClr>
              </a:solidFill>
            </a:endParaRPr>
          </a:p>
        </p:txBody>
      </p:sp>
      <p:sp>
        <p:nvSpPr>
          <p:cNvPr id="14" name="TextBox 13">
            <a:extLst>
              <a:ext uri="{FF2B5EF4-FFF2-40B4-BE49-F238E27FC236}">
                <a16:creationId xmlns:a16="http://schemas.microsoft.com/office/drawing/2014/main" id="{106386D9-4323-4129-AD73-F2C5F93FD11A}"/>
              </a:ext>
            </a:extLst>
          </p:cNvPr>
          <p:cNvSpPr txBox="1"/>
          <p:nvPr/>
        </p:nvSpPr>
        <p:spPr>
          <a:xfrm flipH="1">
            <a:off x="9526657" y="770771"/>
            <a:ext cx="1905000" cy="369332"/>
          </a:xfrm>
          <a:prstGeom prst="rect">
            <a:avLst/>
          </a:prstGeom>
          <a:noFill/>
        </p:spPr>
        <p:txBody>
          <a:bodyPr wrap="square" rtlCol="0">
            <a:spAutoFit/>
          </a:bodyPr>
          <a:lstStyle/>
          <a:p>
            <a:r>
              <a:rPr lang="en-GB" dirty="0">
                <a:solidFill>
                  <a:schemeClr val="accent6">
                    <a:lumMod val="75000"/>
                  </a:schemeClr>
                </a:solidFill>
              </a:rPr>
              <a:t>DSE prediction</a:t>
            </a:r>
            <a:endParaRPr lang="en-US" dirty="0">
              <a:solidFill>
                <a:schemeClr val="accent6">
                  <a:lumMod val="75000"/>
                </a:schemeClr>
              </a:solidFill>
            </a:endParaRPr>
          </a:p>
        </p:txBody>
      </p:sp>
      <p:cxnSp>
        <p:nvCxnSpPr>
          <p:cNvPr id="16" name="Straight Arrow Connector 15">
            <a:extLst>
              <a:ext uri="{FF2B5EF4-FFF2-40B4-BE49-F238E27FC236}">
                <a16:creationId xmlns:a16="http://schemas.microsoft.com/office/drawing/2014/main" id="{FE4E5D27-E38F-45A8-9980-42470399D252}"/>
              </a:ext>
            </a:extLst>
          </p:cNvPr>
          <p:cNvCxnSpPr/>
          <p:nvPr/>
        </p:nvCxnSpPr>
        <p:spPr bwMode="auto">
          <a:xfrm flipH="1">
            <a:off x="9220200" y="5041338"/>
            <a:ext cx="914400" cy="457200"/>
          </a:xfrm>
          <a:prstGeom prst="straightConnector1">
            <a:avLst/>
          </a:prstGeom>
          <a:noFill/>
          <a:ln w="9525" cap="flat" cmpd="sng" algn="ctr">
            <a:solidFill>
              <a:srgbClr val="0099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E4F6069-56DC-492C-A464-9E9A4676FFB3}"/>
              </a:ext>
            </a:extLst>
          </p:cNvPr>
          <p:cNvCxnSpPr>
            <a:cxnSpLocks/>
          </p:cNvCxnSpPr>
          <p:nvPr/>
        </p:nvCxnSpPr>
        <p:spPr bwMode="auto">
          <a:xfrm flipH="1">
            <a:off x="8830460" y="5089558"/>
            <a:ext cx="1981201" cy="639128"/>
          </a:xfrm>
          <a:prstGeom prst="straightConnector1">
            <a:avLst/>
          </a:prstGeom>
          <a:noFill/>
          <a:ln w="9525" cap="flat" cmpd="sng" algn="ctr">
            <a:solidFill>
              <a:srgbClr val="C00000"/>
            </a:solidFill>
            <a:prstDash val="solid"/>
            <a:round/>
            <a:headEnd type="none" w="med" len="med"/>
            <a:tailEnd type="triangle"/>
          </a:ln>
          <a:effectLst/>
        </p:spPr>
      </p:cxnSp>
      <p:sp>
        <p:nvSpPr>
          <p:cNvPr id="19" name="TextBox 18">
            <a:extLst>
              <a:ext uri="{FF2B5EF4-FFF2-40B4-BE49-F238E27FC236}">
                <a16:creationId xmlns:a16="http://schemas.microsoft.com/office/drawing/2014/main" id="{4C3E4790-4153-4605-BF22-5CC344B8E01E}"/>
              </a:ext>
            </a:extLst>
          </p:cNvPr>
          <p:cNvSpPr txBox="1"/>
          <p:nvPr/>
        </p:nvSpPr>
        <p:spPr>
          <a:xfrm flipH="1">
            <a:off x="9088119" y="3884652"/>
            <a:ext cx="1905000" cy="646331"/>
          </a:xfrm>
          <a:prstGeom prst="rect">
            <a:avLst/>
          </a:prstGeom>
          <a:noFill/>
        </p:spPr>
        <p:txBody>
          <a:bodyPr wrap="square" rtlCol="0">
            <a:spAutoFit/>
          </a:bodyPr>
          <a:lstStyle/>
          <a:p>
            <a:r>
              <a:rPr lang="en-GB" dirty="0">
                <a:solidFill>
                  <a:schemeClr val="accent6">
                    <a:lumMod val="75000"/>
                  </a:schemeClr>
                </a:solidFill>
              </a:rPr>
              <a:t>DSE prediction</a:t>
            </a:r>
          </a:p>
          <a:p>
            <a:r>
              <a:rPr lang="en-GB" dirty="0">
                <a:solidFill>
                  <a:srgbClr val="009900"/>
                </a:solidFill>
              </a:rPr>
              <a:t>glue</a:t>
            </a:r>
            <a:r>
              <a:rPr lang="en-GB" dirty="0">
                <a:solidFill>
                  <a:schemeClr val="accent6">
                    <a:lumMod val="75000"/>
                  </a:schemeClr>
                </a:solidFill>
              </a:rPr>
              <a:t> &amp; </a:t>
            </a:r>
            <a:r>
              <a:rPr lang="en-GB" dirty="0">
                <a:solidFill>
                  <a:srgbClr val="C00000"/>
                </a:solidFill>
              </a:rPr>
              <a:t>sea</a:t>
            </a:r>
            <a:endParaRPr lang="en-US" dirty="0">
              <a:solidFill>
                <a:srgbClr val="C00000"/>
              </a:solidFill>
            </a:endParaRPr>
          </a:p>
        </p:txBody>
      </p:sp>
      <p:cxnSp>
        <p:nvCxnSpPr>
          <p:cNvPr id="15" name="Straight Arrow Connector 14">
            <a:extLst>
              <a:ext uri="{FF2B5EF4-FFF2-40B4-BE49-F238E27FC236}">
                <a16:creationId xmlns:a16="http://schemas.microsoft.com/office/drawing/2014/main" id="{AB0935AA-5AA8-477F-9361-0DB864ED3741}"/>
              </a:ext>
            </a:extLst>
          </p:cNvPr>
          <p:cNvCxnSpPr>
            <a:cxnSpLocks/>
          </p:cNvCxnSpPr>
          <p:nvPr/>
        </p:nvCxnSpPr>
        <p:spPr bwMode="auto">
          <a:xfrm flipH="1" flipV="1">
            <a:off x="8686800" y="4341244"/>
            <a:ext cx="481214" cy="9757"/>
          </a:xfrm>
          <a:prstGeom prst="straightConnector1">
            <a:avLst/>
          </a:prstGeom>
          <a:noFill/>
          <a:ln w="9525" cap="flat" cmpd="sng" algn="ctr">
            <a:solidFill>
              <a:srgbClr val="0099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90092BD-A47E-4F82-B30A-ABF0F08F7CCA}"/>
              </a:ext>
            </a:extLst>
          </p:cNvPr>
          <p:cNvCxnSpPr>
            <a:cxnSpLocks/>
          </p:cNvCxnSpPr>
          <p:nvPr/>
        </p:nvCxnSpPr>
        <p:spPr bwMode="auto">
          <a:xfrm flipH="1">
            <a:off x="8610601" y="4473238"/>
            <a:ext cx="1319741" cy="860762"/>
          </a:xfrm>
          <a:prstGeom prst="straightConnector1">
            <a:avLst/>
          </a:prstGeom>
          <a:noFill/>
          <a:ln w="9525" cap="flat" cmpd="sng" algn="ctr">
            <a:solidFill>
              <a:srgbClr val="C00000"/>
            </a:solidFill>
            <a:prstDash val="solid"/>
            <a:round/>
            <a:headEnd type="none" w="med" len="med"/>
            <a:tailEnd type="triangle"/>
          </a:ln>
          <a:effectLst/>
        </p:spPr>
      </p:cxnSp>
      <p:sp>
        <p:nvSpPr>
          <p:cNvPr id="20" name="TextBox 19">
            <a:extLst>
              <a:ext uri="{FF2B5EF4-FFF2-40B4-BE49-F238E27FC236}">
                <a16:creationId xmlns:a16="http://schemas.microsoft.com/office/drawing/2014/main" id="{70ABDC55-1C1C-49BB-A450-D840C60B946C}"/>
              </a:ext>
            </a:extLst>
          </p:cNvPr>
          <p:cNvSpPr txBox="1"/>
          <p:nvPr/>
        </p:nvSpPr>
        <p:spPr>
          <a:xfrm>
            <a:off x="235895" y="2004536"/>
            <a:ext cx="7708490" cy="738664"/>
          </a:xfrm>
          <a:prstGeom prst="rect">
            <a:avLst/>
          </a:prstGeom>
          <a:solidFill>
            <a:schemeClr val="accent4">
              <a:lumMod val="20000"/>
              <a:lumOff val="80000"/>
            </a:schemeClr>
          </a:solidFill>
        </p:spPr>
        <p:txBody>
          <a:bodyPr wrap="square" rtlCol="0">
            <a:spAutoFit/>
          </a:bodyPr>
          <a:lstStyle/>
          <a:p>
            <a:pPr>
              <a:spcBef>
                <a:spcPts val="600"/>
              </a:spcBef>
            </a:pPr>
            <a:r>
              <a:rPr lang="en-GB" sz="2400" dirty="0"/>
              <a:t>Exploratory lQCD results for pion’s glue DF are now available</a:t>
            </a:r>
          </a:p>
          <a:p>
            <a:endParaRPr lang="en-US" dirty="0"/>
          </a:p>
        </p:txBody>
      </p:sp>
      <p:pic>
        <p:nvPicPr>
          <p:cNvPr id="8" name="Picture 7" descr="Graphical user interface, text, application&#10;&#10;Description automatically generated">
            <a:extLst>
              <a:ext uri="{FF2B5EF4-FFF2-40B4-BE49-F238E27FC236}">
                <a16:creationId xmlns:a16="http://schemas.microsoft.com/office/drawing/2014/main" id="{F9CF44C3-6707-EC55-73CD-965E20047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385" y="2987338"/>
            <a:ext cx="6457950"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5141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E9B5-5199-4339-9430-0D86256D6997}"/>
              </a:ext>
            </a:extLst>
          </p:cNvPr>
          <p:cNvSpPr>
            <a:spLocks noGrp="1"/>
          </p:cNvSpPr>
          <p:nvPr>
            <p:ph type="title"/>
          </p:nvPr>
        </p:nvSpPr>
        <p:spPr>
          <a:xfrm>
            <a:off x="539631" y="152400"/>
            <a:ext cx="10972800" cy="1143000"/>
          </a:xfrm>
        </p:spPr>
        <p:txBody>
          <a:bodyPr/>
          <a:lstStyle/>
          <a:p>
            <a:r>
              <a:rPr lang="en-GB" dirty="0"/>
              <a:t>Glue in </a:t>
            </a:r>
            <a:r>
              <a:rPr lang="el-GR" i="1" dirty="0"/>
              <a:t>π</a:t>
            </a:r>
            <a:r>
              <a:rPr lang="en-GB" i="1" dirty="0"/>
              <a:t>: </a:t>
            </a:r>
            <a:r>
              <a:rPr lang="en-GB" dirty="0"/>
              <a:t>Continuum (</a:t>
            </a:r>
            <a:r>
              <a:rPr lang="fr-FR" b="0" i="0" u="none" strike="noStrike" dirty="0" err="1">
                <a:solidFill>
                  <a:srgbClr val="212121"/>
                </a:solidFill>
                <a:effectLst/>
                <a:latin typeface="Open Sans"/>
                <a:hlinkClick r:id="rId2"/>
              </a:rPr>
              <a:t>Eur</a:t>
            </a:r>
            <a:r>
              <a:rPr lang="fr-FR" b="0" i="0" u="none" strike="noStrike" dirty="0">
                <a:solidFill>
                  <a:srgbClr val="212121"/>
                </a:solidFill>
                <a:effectLst/>
                <a:latin typeface="Open Sans"/>
                <a:hlinkClick r:id="rId2"/>
              </a:rPr>
              <a:t>. Phys. J. C 80 (2020) 1064/1-20</a:t>
            </a:r>
            <a:r>
              <a:rPr lang="en-GB" dirty="0"/>
              <a:t>) </a:t>
            </a:r>
            <a:br>
              <a:rPr lang="en-GB" dirty="0"/>
            </a:br>
            <a:r>
              <a:rPr lang="en-GB" dirty="0"/>
              <a:t>&amp; Lattice Predictions (</a:t>
            </a:r>
            <a:r>
              <a:rPr lang="en-GB" dirty="0" err="1"/>
              <a:t>arXiv</a:t>
            </a:r>
            <a:r>
              <a:rPr lang="en-GB" dirty="0"/>
              <a:t>: </a:t>
            </a:r>
            <a:r>
              <a:rPr lang="en-GB" b="0" dirty="0" err="1">
                <a:hlinkClick r:id="rId3"/>
              </a:rPr>
              <a:t>Phys.Lett.B</a:t>
            </a:r>
            <a:r>
              <a:rPr lang="en-GB" b="0" dirty="0">
                <a:hlinkClick r:id="rId3"/>
              </a:rPr>
              <a:t> 823 (2021) 136778</a:t>
            </a:r>
            <a:r>
              <a:rPr lang="en-GB" dirty="0"/>
              <a:t>)</a:t>
            </a:r>
            <a:endParaRPr lang="en-US" i="1" dirty="0"/>
          </a:p>
        </p:txBody>
      </p:sp>
      <p:sp>
        <p:nvSpPr>
          <p:cNvPr id="3" name="Text Placeholder 2">
            <a:extLst>
              <a:ext uri="{FF2B5EF4-FFF2-40B4-BE49-F238E27FC236}">
                <a16:creationId xmlns:a16="http://schemas.microsoft.com/office/drawing/2014/main" id="{3A122E23-0318-4EDD-9905-135D8B572FBF}"/>
              </a:ext>
            </a:extLst>
          </p:cNvPr>
          <p:cNvSpPr>
            <a:spLocks noGrp="1"/>
          </p:cNvSpPr>
          <p:nvPr>
            <p:ph type="body" idx="1"/>
          </p:nvPr>
        </p:nvSpPr>
        <p:spPr>
          <a:xfrm>
            <a:off x="1609749" y="994860"/>
            <a:ext cx="5386917" cy="639762"/>
          </a:xfrm>
        </p:spPr>
        <p:txBody>
          <a:bodyPr/>
          <a:lstStyle/>
          <a:p>
            <a:pPr algn="ctr"/>
            <a:r>
              <a:rPr lang="en-GB" dirty="0">
                <a:solidFill>
                  <a:srgbClr val="C00000"/>
                </a:solidFill>
              </a:rPr>
              <a:t>Two distinct methods for tackling QCD</a:t>
            </a:r>
            <a:endParaRPr lang="en-US" dirty="0">
              <a:solidFill>
                <a:srgbClr val="C00000"/>
              </a:solidFill>
            </a:endParaRP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2B97DEC-133D-4BC1-9264-4C6725620017}"/>
                  </a:ext>
                </a:extLst>
              </p:cNvPr>
              <p:cNvSpPr>
                <a:spLocks noGrp="1"/>
              </p:cNvSpPr>
              <p:nvPr>
                <p:ph type="body" sz="quarter" idx="3"/>
              </p:nvPr>
            </p:nvSpPr>
            <p:spPr>
              <a:xfrm>
                <a:off x="1697566" y="1314741"/>
                <a:ext cx="5389033" cy="639762"/>
              </a:xfrm>
            </p:spPr>
            <p:txBody>
              <a:bodyPr/>
              <a:lstStyle/>
              <a:p>
                <a:pPr algn="ctr"/>
                <a:r>
                  <a:rPr lang="en-GB" dirty="0">
                    <a:solidFill>
                      <a:srgbClr val="C00000"/>
                    </a:solidFill>
                  </a:rPr>
                  <a:t>Agree quantitatively on </a:t>
                </a:r>
                <a14:m>
                  <m:oMath xmlns:m="http://schemas.openxmlformats.org/officeDocument/2006/math">
                    <m:sSubSup>
                      <m:sSubSupPr>
                        <m:ctrlPr>
                          <a:rPr lang="en-GB" i="1" smtClean="0">
                            <a:solidFill>
                              <a:srgbClr val="C00000"/>
                            </a:solidFill>
                            <a:latin typeface="Cambria Math" panose="02040503050406030204" pitchFamily="18" charset="0"/>
                          </a:rPr>
                        </m:ctrlPr>
                      </m:sSubSupPr>
                      <m:e>
                        <m:r>
                          <a:rPr lang="en-GB" b="1" i="1" smtClean="0">
                            <a:solidFill>
                              <a:srgbClr val="C00000"/>
                            </a:solidFill>
                            <a:latin typeface="Cambria Math" panose="02040503050406030204" pitchFamily="18" charset="0"/>
                          </a:rPr>
                          <m:t>𝒈</m:t>
                        </m:r>
                      </m:e>
                      <m:sub>
                        <m:r>
                          <a:rPr lang="en-GB" b="1" i="1" smtClean="0">
                            <a:solidFill>
                              <a:srgbClr val="C00000"/>
                            </a:solidFill>
                            <a:latin typeface="Cambria Math" panose="02040503050406030204" pitchFamily="18" charset="0"/>
                          </a:rPr>
                          <m:t> </m:t>
                        </m:r>
                      </m:sub>
                      <m:sup>
                        <m:r>
                          <a:rPr lang="en-GB" b="1" i="1" smtClean="0">
                            <a:solidFill>
                              <a:srgbClr val="C00000"/>
                            </a:solidFill>
                            <a:latin typeface="Cambria Math" panose="02040503050406030204" pitchFamily="18" charset="0"/>
                          </a:rPr>
                          <m:t>𝝅</m:t>
                        </m:r>
                      </m:sup>
                    </m:sSubSup>
                    <m:d>
                      <m:dPr>
                        <m:ctrlPr>
                          <a:rPr lang="en-GB" b="1" i="1" smtClean="0">
                            <a:solidFill>
                              <a:srgbClr val="C00000"/>
                            </a:solidFill>
                            <a:latin typeface="Cambria Math" panose="02040503050406030204" pitchFamily="18" charset="0"/>
                          </a:rPr>
                        </m:ctrlPr>
                      </m:dPr>
                      <m:e>
                        <m:r>
                          <a:rPr lang="en-GB" b="1" i="1" smtClean="0">
                            <a:solidFill>
                              <a:srgbClr val="C00000"/>
                            </a:solidFill>
                            <a:latin typeface="Cambria Math" panose="02040503050406030204" pitchFamily="18" charset="0"/>
                          </a:rPr>
                          <m:t>𝒙</m:t>
                        </m:r>
                      </m:e>
                    </m:d>
                  </m:oMath>
                </a14:m>
                <a:endParaRPr lang="en-US" dirty="0">
                  <a:solidFill>
                    <a:srgbClr val="C00000"/>
                  </a:solidFill>
                </a:endParaRPr>
              </a:p>
            </p:txBody>
          </p:sp>
        </mc:Choice>
        <mc:Fallback xmlns="">
          <p:sp>
            <p:nvSpPr>
              <p:cNvPr id="5" name="Text Placeholder 4">
                <a:extLst>
                  <a:ext uri="{FF2B5EF4-FFF2-40B4-BE49-F238E27FC236}">
                    <a16:creationId xmlns:a16="http://schemas.microsoft.com/office/drawing/2014/main" id="{A2B97DEC-133D-4BC1-9264-4C6725620017}"/>
                  </a:ext>
                </a:extLst>
              </p:cNvPr>
              <p:cNvSpPr>
                <a:spLocks noGrp="1" noRot="1" noChangeAspect="1" noMove="1" noResize="1" noEditPoints="1" noAdjustHandles="1" noChangeArrowheads="1" noChangeShapeType="1" noTextEdit="1"/>
              </p:cNvSpPr>
              <p:nvPr>
                <p:ph type="body" sz="quarter" idx="3"/>
              </p:nvPr>
            </p:nvSpPr>
            <p:spPr>
              <a:xfrm>
                <a:off x="1697566" y="1314741"/>
                <a:ext cx="5389033" cy="639762"/>
              </a:xfrm>
              <a:blipFill>
                <a:blip r:embed="rId4"/>
                <a:stretch>
                  <a:fillRect b="-17143"/>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43BD672F-91C8-4882-AC98-8AB762EF8374}"/>
              </a:ext>
            </a:extLst>
          </p:cNvPr>
          <p:cNvSpPr>
            <a:spLocks noGrp="1"/>
          </p:cNvSpPr>
          <p:nvPr>
            <p:ph type="dt" sz="half" idx="10"/>
          </p:nvPr>
        </p:nvSpPr>
        <p:spPr>
          <a:xfrm>
            <a:off x="7584530" y="6610403"/>
            <a:ext cx="4683670" cy="212259"/>
          </a:xfrm>
        </p:spPr>
        <p:txBody>
          <a:bodyPr/>
          <a:lstStyle/>
          <a:p>
            <a:r>
              <a:rPr lang="en-US"/>
              <a:t>.                    2025 October 16: NJU INP IWSHSSI 2025                                           (108)</a:t>
            </a:r>
            <a:endParaRPr lang="en-US" dirty="0"/>
          </a:p>
        </p:txBody>
      </p:sp>
      <p:sp>
        <p:nvSpPr>
          <p:cNvPr id="8" name="Footer Placeholder 7">
            <a:extLst>
              <a:ext uri="{FF2B5EF4-FFF2-40B4-BE49-F238E27FC236}">
                <a16:creationId xmlns:a16="http://schemas.microsoft.com/office/drawing/2014/main" id="{F5528AD0-80A6-445E-8AAB-DC4195C22483}"/>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9" name="Slide Number Placeholder 8">
            <a:extLst>
              <a:ext uri="{FF2B5EF4-FFF2-40B4-BE49-F238E27FC236}">
                <a16:creationId xmlns:a16="http://schemas.microsoft.com/office/drawing/2014/main" id="{8FC54745-6715-4421-AAD8-48C085F7B144}"/>
              </a:ext>
            </a:extLst>
          </p:cNvPr>
          <p:cNvSpPr>
            <a:spLocks noGrp="1"/>
          </p:cNvSpPr>
          <p:nvPr>
            <p:ph type="sldNum" sz="quarter" idx="12"/>
          </p:nvPr>
        </p:nvSpPr>
        <p:spPr/>
        <p:txBody>
          <a:bodyPr/>
          <a:lstStyle/>
          <a:p>
            <a:fld id="{87034D8C-3CB4-402A-BC46-2AB14C0FE90A}" type="slidenum">
              <a:rPr lang="en-US" smtClean="0"/>
              <a:pPr/>
              <a:t>22</a:t>
            </a:fld>
            <a:endParaRPr lang="en-US"/>
          </a:p>
        </p:txBody>
      </p:sp>
      <p:sp>
        <p:nvSpPr>
          <p:cNvPr id="14" name="TextBox 13">
            <a:extLst>
              <a:ext uri="{FF2B5EF4-FFF2-40B4-BE49-F238E27FC236}">
                <a16:creationId xmlns:a16="http://schemas.microsoft.com/office/drawing/2014/main" id="{3913D00B-2751-4621-A503-0B50482BCF4A}"/>
              </a:ext>
            </a:extLst>
          </p:cNvPr>
          <p:cNvSpPr txBox="1"/>
          <p:nvPr/>
        </p:nvSpPr>
        <p:spPr>
          <a:xfrm>
            <a:off x="435230" y="2202373"/>
            <a:ext cx="6651369" cy="2516073"/>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chemeClr val="tx2">
                    <a:lumMod val="75000"/>
                  </a:schemeClr>
                </a:solidFill>
              </a:rPr>
              <a:t>Phenomenological analyses</a:t>
            </a:r>
          </a:p>
          <a:p>
            <a:r>
              <a:rPr lang="en-US" sz="2000" dirty="0">
                <a:solidFill>
                  <a:schemeClr val="tx2">
                    <a:lumMod val="75000"/>
                  </a:schemeClr>
                </a:solidFill>
              </a:rPr>
              <a:t>	exhibit qualitatively different </a:t>
            </a:r>
            <a:r>
              <a:rPr lang="en-US" sz="2000" dirty="0" err="1">
                <a:solidFill>
                  <a:schemeClr val="tx2">
                    <a:lumMod val="75000"/>
                  </a:schemeClr>
                </a:solidFill>
              </a:rPr>
              <a:t>behaviour</a:t>
            </a:r>
            <a:r>
              <a:rPr lang="en-US" sz="2000" dirty="0">
                <a:solidFill>
                  <a:schemeClr val="tx2">
                    <a:lumMod val="75000"/>
                  </a:schemeClr>
                </a:solidFill>
              </a:rPr>
              <a:t> </a:t>
            </a:r>
          </a:p>
          <a:p>
            <a:r>
              <a:rPr lang="en-US" sz="2000" dirty="0">
                <a:solidFill>
                  <a:schemeClr val="tx2">
                    <a:lumMod val="75000"/>
                  </a:schemeClr>
                </a:solidFill>
              </a:rPr>
              <a:t>	</a:t>
            </a:r>
          </a:p>
          <a:p>
            <a:pPr marL="285750" indent="-285750">
              <a:spcAft>
                <a:spcPts val="600"/>
              </a:spcAft>
              <a:buFont typeface="Wingdings" panose="05000000000000000000" pitchFamily="2" charset="2"/>
              <a:buChar char="Ø"/>
            </a:pPr>
            <a:r>
              <a:rPr lang="en-US" sz="2000" dirty="0">
                <a:solidFill>
                  <a:schemeClr val="tx2">
                    <a:lumMod val="75000"/>
                  </a:schemeClr>
                </a:solidFill>
              </a:rPr>
              <a:t>Highlights need for new data and improved phenomenology in order to turn that data into a real test of QCD and our understanding of </a:t>
            </a:r>
            <a:r>
              <a:rPr lang="en-US" sz="2000" dirty="0" err="1">
                <a:solidFill>
                  <a:schemeClr val="tx2">
                    <a:lumMod val="75000"/>
                  </a:schemeClr>
                </a:solidFill>
              </a:rPr>
              <a:t>Nambu</a:t>
            </a:r>
            <a:r>
              <a:rPr lang="en-US" sz="2000" dirty="0">
                <a:solidFill>
                  <a:schemeClr val="tx2">
                    <a:lumMod val="75000"/>
                  </a:schemeClr>
                </a:solidFill>
              </a:rPr>
              <a:t>-Goldstone modes.</a:t>
            </a:r>
          </a:p>
          <a:p>
            <a:pPr marL="285750" indent="-285750">
              <a:spcBef>
                <a:spcPts val="1200"/>
              </a:spcBef>
              <a:spcAft>
                <a:spcPts val="600"/>
              </a:spcAft>
              <a:buFont typeface="Wingdings" panose="05000000000000000000" pitchFamily="2" charset="2"/>
              <a:buChar char="Ø"/>
            </a:pPr>
            <a:r>
              <a:rPr lang="en-US" sz="2000" dirty="0">
                <a:ln w="0"/>
                <a:solidFill>
                  <a:schemeClr val="accent1"/>
                </a:solidFill>
                <a:effectLst>
                  <a:outerShdw blurRad="38100" dist="25400" dir="5400000" algn="ctr" rotWithShape="0">
                    <a:srgbClr val="6E747A">
                      <a:alpha val="43000"/>
                    </a:srgbClr>
                  </a:outerShdw>
                </a:effectLst>
              </a:rPr>
              <a:t>AMBER @ CERN can provide the necessary precise data.</a:t>
            </a:r>
          </a:p>
        </p:txBody>
      </p:sp>
      <p:pic>
        <p:nvPicPr>
          <p:cNvPr id="16" name="Content Placeholder 15" descr="Chart, diagram, histogram&#10;&#10;Description automatically generated">
            <a:extLst>
              <a:ext uri="{FF2B5EF4-FFF2-40B4-BE49-F238E27FC236}">
                <a16:creationId xmlns:a16="http://schemas.microsoft.com/office/drawing/2014/main" id="{EE997FEF-EB03-4396-871D-198F4AE57D4F}"/>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7730114" y="994064"/>
            <a:ext cx="4130114" cy="5541673"/>
          </a:xfrm>
        </p:spPr>
      </p:pic>
      <p:sp>
        <p:nvSpPr>
          <p:cNvPr id="4" name="TextBox 3">
            <a:extLst>
              <a:ext uri="{FF2B5EF4-FFF2-40B4-BE49-F238E27FC236}">
                <a16:creationId xmlns:a16="http://schemas.microsoft.com/office/drawing/2014/main" id="{558CC181-C3FE-4B02-AB3F-B49334BFE76E}"/>
              </a:ext>
            </a:extLst>
          </p:cNvPr>
          <p:cNvSpPr txBox="1"/>
          <p:nvPr/>
        </p:nvSpPr>
        <p:spPr>
          <a:xfrm>
            <a:off x="435230" y="5843015"/>
            <a:ext cx="6795416" cy="461665"/>
          </a:xfrm>
          <a:prstGeom prst="rect">
            <a:avLst/>
          </a:prstGeom>
          <a:noFill/>
        </p:spPr>
        <p:txBody>
          <a:bodyPr wrap="square" rtlCol="0">
            <a:spAutoFit/>
          </a:bodyPr>
          <a:lstStyle/>
          <a:p>
            <a:r>
              <a:rPr lang="en-US" sz="1200" b="0" i="1" dirty="0">
                <a:solidFill>
                  <a:srgbClr val="FF0000"/>
                </a:solidFill>
                <a:effectLst/>
                <a:latin typeface="Open Sans" panose="020B0606030504020204" pitchFamily="34" charset="0"/>
              </a:rPr>
              <a:t>Regarding the distribution of glue in the pion</a:t>
            </a:r>
            <a:r>
              <a:rPr lang="en-US" sz="1200" b="0" i="0" dirty="0">
                <a:solidFill>
                  <a:srgbClr val="FF0000"/>
                </a:solidFill>
                <a:effectLst/>
                <a:latin typeface="Open Sans" panose="020B0606030504020204" pitchFamily="34" charset="0"/>
              </a:rPr>
              <a:t>, Lei Chang (</a:t>
            </a:r>
            <a:r>
              <a:rPr lang="en-US" sz="1200" b="0" i="0" dirty="0" err="1">
                <a:solidFill>
                  <a:srgbClr val="FF0000"/>
                </a:solidFill>
                <a:effectLst/>
                <a:latin typeface="Open Sans" panose="020B0606030504020204" pitchFamily="34" charset="0"/>
              </a:rPr>
              <a:t>常雷</a:t>
            </a:r>
            <a:r>
              <a:rPr lang="en-US" sz="1200" b="0" i="0" dirty="0">
                <a:solidFill>
                  <a:srgbClr val="FF0000"/>
                </a:solidFill>
                <a:effectLst/>
                <a:latin typeface="Open Sans" panose="020B0606030504020204" pitchFamily="34" charset="0"/>
              </a:rPr>
              <a:t>) and Craig D Roberts, </a:t>
            </a:r>
          </a:p>
          <a:p>
            <a:r>
              <a:rPr lang="en-US" sz="1200" b="0" i="0" u="none" strike="noStrike" dirty="0">
                <a:solidFill>
                  <a:srgbClr val="212121"/>
                </a:solidFill>
                <a:effectLst/>
                <a:latin typeface="Open Sans" panose="020B0606030504020204" pitchFamily="34" charset="0"/>
                <a:hlinkClick r:id="rId6"/>
              </a:rPr>
              <a:t>e-Print: 2106.08451 [hep-</a:t>
            </a:r>
            <a:r>
              <a:rPr lang="en-US" sz="1200" b="0" i="0" u="none" strike="noStrike" dirty="0" err="1">
                <a:solidFill>
                  <a:srgbClr val="212121"/>
                </a:solidFill>
                <a:effectLst/>
                <a:latin typeface="Open Sans" panose="020B0606030504020204" pitchFamily="34" charset="0"/>
                <a:hlinkClick r:id="rId6"/>
              </a:rPr>
              <a:t>ph</a:t>
            </a:r>
            <a:r>
              <a:rPr lang="en-US" sz="1200" b="0" i="0" u="none" strike="noStrike" dirty="0">
                <a:solidFill>
                  <a:srgbClr val="212121"/>
                </a:solidFill>
                <a:effectLst/>
                <a:latin typeface="Open Sans" panose="020B0606030504020204" pitchFamily="34" charset="0"/>
                <a:hlinkClick r:id="rId6"/>
              </a:rPr>
              <a:t>]</a:t>
            </a:r>
            <a:r>
              <a:rPr lang="en-US" sz="1200" b="0" i="0" dirty="0">
                <a:solidFill>
                  <a:srgbClr val="212121"/>
                </a:solidFill>
                <a:effectLst/>
                <a:latin typeface="Open Sans" panose="020B0606030504020204" pitchFamily="34" charset="0"/>
              </a:rPr>
              <a:t>, </a:t>
            </a:r>
            <a:r>
              <a:rPr lang="en-US" sz="1200" b="0" i="0" u="none" strike="noStrike" dirty="0">
                <a:solidFill>
                  <a:srgbClr val="212121"/>
                </a:solidFill>
                <a:effectLst/>
                <a:latin typeface="Open Sans" panose="020B0606030504020204" pitchFamily="34" charset="0"/>
                <a:hlinkClick r:id="rId7"/>
              </a:rPr>
              <a:t>Chin. Phys. Lett. </a:t>
            </a:r>
            <a:r>
              <a:rPr lang="en-US" sz="1200" b="1" i="0" u="none" strike="noStrike" dirty="0">
                <a:solidFill>
                  <a:srgbClr val="212121"/>
                </a:solidFill>
                <a:effectLst/>
                <a:latin typeface="Open Sans" panose="020B0606030504020204" pitchFamily="34" charset="0"/>
                <a:hlinkClick r:id="rId7"/>
              </a:rPr>
              <a:t>38</a:t>
            </a:r>
            <a:r>
              <a:rPr lang="en-US" sz="1200" b="0" i="0" u="none" strike="noStrike" dirty="0">
                <a:solidFill>
                  <a:srgbClr val="212121"/>
                </a:solidFill>
                <a:effectLst/>
                <a:latin typeface="Open Sans" panose="020B0606030504020204" pitchFamily="34" charset="0"/>
                <a:hlinkClick r:id="rId7"/>
              </a:rPr>
              <a:t> (8) (2021) 081101/1-6</a:t>
            </a:r>
            <a:r>
              <a:rPr lang="en-US" sz="1200" b="0" i="0" dirty="0">
                <a:solidFill>
                  <a:srgbClr val="212121"/>
                </a:solidFill>
                <a:effectLst/>
                <a:latin typeface="Open Sans" panose="020B0606030504020204" pitchFamily="34" charset="0"/>
              </a:rPr>
              <a:t> - </a:t>
            </a:r>
            <a:r>
              <a:rPr lang="en-US" sz="1200" b="0" i="0" dirty="0">
                <a:solidFill>
                  <a:srgbClr val="7030A0"/>
                </a:solidFill>
                <a:effectLst/>
                <a:latin typeface="Open Sans" panose="020B0606030504020204" pitchFamily="34" charset="0"/>
              </a:rPr>
              <a:t>Editors' Suggestion</a:t>
            </a:r>
            <a:endParaRPr lang="en-US" sz="1200" dirty="0">
              <a:solidFill>
                <a:srgbClr val="7030A0"/>
              </a:solidFill>
            </a:endParaRPr>
          </a:p>
        </p:txBody>
      </p:sp>
      <p:sp>
        <p:nvSpPr>
          <p:cNvPr id="6" name="TextBox 5">
            <a:extLst>
              <a:ext uri="{FF2B5EF4-FFF2-40B4-BE49-F238E27FC236}">
                <a16:creationId xmlns:a16="http://schemas.microsoft.com/office/drawing/2014/main" id="{6B4499FB-F2A2-4E77-A525-8FC79A220D73}"/>
              </a:ext>
            </a:extLst>
          </p:cNvPr>
          <p:cNvSpPr txBox="1"/>
          <p:nvPr/>
        </p:nvSpPr>
        <p:spPr>
          <a:xfrm>
            <a:off x="10580493" y="1646921"/>
            <a:ext cx="1314147" cy="307777"/>
          </a:xfrm>
          <a:prstGeom prst="rect">
            <a:avLst/>
          </a:prstGeom>
          <a:noFill/>
        </p:spPr>
        <p:txBody>
          <a:bodyPr wrap="square" rtlCol="0">
            <a:spAutoFit/>
          </a:bodyPr>
          <a:lstStyle/>
          <a:p>
            <a:r>
              <a:rPr lang="en-GB" sz="1400" dirty="0">
                <a:solidFill>
                  <a:schemeClr val="accent2">
                    <a:lumMod val="50000"/>
                  </a:schemeClr>
                </a:solidFill>
              </a:rPr>
              <a:t>continuum</a:t>
            </a:r>
            <a:endParaRPr lang="en-US" sz="1400" dirty="0">
              <a:solidFill>
                <a:schemeClr val="accent2">
                  <a:lumMod val="50000"/>
                </a:schemeClr>
              </a:solidFill>
            </a:endParaRPr>
          </a:p>
        </p:txBody>
      </p:sp>
      <p:sp>
        <p:nvSpPr>
          <p:cNvPr id="12" name="TextBox 11">
            <a:extLst>
              <a:ext uri="{FF2B5EF4-FFF2-40B4-BE49-F238E27FC236}">
                <a16:creationId xmlns:a16="http://schemas.microsoft.com/office/drawing/2014/main" id="{5B299A3A-D663-4768-8135-153C7F80A217}"/>
              </a:ext>
            </a:extLst>
          </p:cNvPr>
          <p:cNvSpPr txBox="1"/>
          <p:nvPr/>
        </p:nvSpPr>
        <p:spPr>
          <a:xfrm>
            <a:off x="10612484" y="2202373"/>
            <a:ext cx="1314147" cy="307777"/>
          </a:xfrm>
          <a:prstGeom prst="rect">
            <a:avLst/>
          </a:prstGeom>
          <a:noFill/>
        </p:spPr>
        <p:txBody>
          <a:bodyPr wrap="square" rtlCol="0">
            <a:spAutoFit/>
          </a:bodyPr>
          <a:lstStyle/>
          <a:p>
            <a:r>
              <a:rPr lang="en-GB" sz="1400" dirty="0">
                <a:solidFill>
                  <a:srgbClr val="009900"/>
                </a:solidFill>
              </a:rPr>
              <a:t>lattice</a:t>
            </a:r>
            <a:endParaRPr lang="en-US" sz="1400" dirty="0">
              <a:solidFill>
                <a:srgbClr val="009900"/>
              </a:solidFill>
            </a:endParaRPr>
          </a:p>
        </p:txBody>
      </p:sp>
    </p:spTree>
    <p:extLst>
      <p:ext uri="{BB962C8B-B14F-4D97-AF65-F5344CB8AC3E}">
        <p14:creationId xmlns:p14="http://schemas.microsoft.com/office/powerpoint/2010/main" val="19686691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barn(inVertical)">
                                      <p:cBhvr>
                                        <p:cTn id="13" dur="500"/>
                                        <p:tgtEl>
                                          <p:spTgt spid="1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barn(inVertical)">
                                      <p:cBhvr>
                                        <p:cTn id="18" dur="500"/>
                                        <p:tgtEl>
                                          <p:spTgt spid="1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wipe(down)">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6093-20C3-434C-A334-C4690F30FF1B}"/>
              </a:ext>
            </a:extLst>
          </p:cNvPr>
          <p:cNvSpPr>
            <a:spLocks noGrp="1"/>
          </p:cNvSpPr>
          <p:nvPr>
            <p:ph type="title"/>
          </p:nvPr>
        </p:nvSpPr>
        <p:spPr/>
        <p:txBody>
          <a:bodyPr/>
          <a:lstStyle/>
          <a:p>
            <a:r>
              <a:rPr lang="en-GB" sz="2800" dirty="0"/>
              <a:t>Status: Kaon</a:t>
            </a:r>
            <a:endParaRPr lang="en-US" sz="2800" dirty="0"/>
          </a:p>
        </p:txBody>
      </p:sp>
      <p:sp>
        <p:nvSpPr>
          <p:cNvPr id="3" name="Content Placeholder 2">
            <a:extLst>
              <a:ext uri="{FF2B5EF4-FFF2-40B4-BE49-F238E27FC236}">
                <a16:creationId xmlns:a16="http://schemas.microsoft.com/office/drawing/2014/main" id="{778647F6-2EB9-4182-AA14-AEED9CA377FC}"/>
              </a:ext>
            </a:extLst>
          </p:cNvPr>
          <p:cNvSpPr>
            <a:spLocks noGrp="1"/>
          </p:cNvSpPr>
          <p:nvPr>
            <p:ph idx="1"/>
          </p:nvPr>
        </p:nvSpPr>
        <p:spPr>
          <a:xfrm>
            <a:off x="228600" y="914400"/>
            <a:ext cx="7848600" cy="5105400"/>
          </a:xfrm>
        </p:spPr>
        <p:txBody>
          <a:bodyPr/>
          <a:lstStyle/>
          <a:p>
            <a:r>
              <a:rPr lang="en-US" dirty="0"/>
              <a:t>Little empirical information available on K DFs </a:t>
            </a:r>
            <a:r>
              <a:rPr lang="en-GB" dirty="0"/>
              <a:t>⇒ </a:t>
            </a:r>
            <a:r>
              <a:rPr lang="en-US" dirty="0"/>
              <a:t>no recent phenom. inferences. </a:t>
            </a:r>
          </a:p>
          <a:p>
            <a:pPr lvl="1">
              <a:buFont typeface="Courier New" panose="02070309020205020404" pitchFamily="49" charset="0"/>
              <a:buChar char="o"/>
            </a:pPr>
            <a:r>
              <a:rPr lang="en-US" dirty="0"/>
              <a:t>Valence-quark distributions: results from models and a single, recent </a:t>
            </a:r>
            <a:r>
              <a:rPr lang="en-US" dirty="0" err="1"/>
              <a:t>lQCD</a:t>
            </a:r>
            <a:r>
              <a:rPr lang="en-US" dirty="0"/>
              <a:t> study</a:t>
            </a:r>
          </a:p>
          <a:p>
            <a:pPr lvl="1">
              <a:buFont typeface="Courier New" panose="02070309020205020404" pitchFamily="49" charset="0"/>
              <a:buChar char="o"/>
            </a:pPr>
            <a:r>
              <a:rPr lang="en-US" dirty="0"/>
              <a:t>Kaon’s glue and sea distributions: </a:t>
            </a:r>
            <a:r>
              <a:rPr lang="en-US" u="sng" dirty="0"/>
              <a:t>no results</a:t>
            </a:r>
          </a:p>
        </p:txBody>
      </p:sp>
      <p:sp>
        <p:nvSpPr>
          <p:cNvPr id="4" name="Date Placeholder 3">
            <a:extLst>
              <a:ext uri="{FF2B5EF4-FFF2-40B4-BE49-F238E27FC236}">
                <a16:creationId xmlns:a16="http://schemas.microsoft.com/office/drawing/2014/main" id="{3415AA09-B9E5-4382-AEBE-685DCDEF0E1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4696558-EA6C-4259-AA55-F3337BD993B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7F5FAFC-A77E-420B-A136-22383A257BE2}"/>
              </a:ext>
            </a:extLst>
          </p:cNvPr>
          <p:cNvSpPr>
            <a:spLocks noGrp="1"/>
          </p:cNvSpPr>
          <p:nvPr>
            <p:ph type="sldNum" sz="quarter" idx="12"/>
          </p:nvPr>
        </p:nvSpPr>
        <p:spPr/>
        <p:txBody>
          <a:bodyPr/>
          <a:lstStyle/>
          <a:p>
            <a:fld id="{87034D8C-3CB4-402A-BC46-2AB14C0FE90A}" type="slidenum">
              <a:rPr lang="en-US" smtClean="0"/>
              <a:pPr/>
              <a:t>23</a:t>
            </a:fld>
            <a:endParaRPr lang="en-US"/>
          </a:p>
        </p:txBody>
      </p:sp>
      <p:pic>
        <p:nvPicPr>
          <p:cNvPr id="10" name="Picture 9" descr="Chart, bar chart&#10;&#10;Description automatically generated">
            <a:extLst>
              <a:ext uri="{FF2B5EF4-FFF2-40B4-BE49-F238E27FC236}">
                <a16:creationId xmlns:a16="http://schemas.microsoft.com/office/drawing/2014/main" id="{024AB452-44E6-415A-A0A7-DE50C106B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890837"/>
            <a:ext cx="5257800" cy="3586163"/>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68ADDCD2-7FA1-432B-842D-F3A259577E8E}"/>
                  </a:ext>
                </a:extLst>
              </p:cNvPr>
              <p:cNvSpPr txBox="1">
                <a:spLocks/>
              </p:cNvSpPr>
              <p:nvPr/>
            </p:nvSpPr>
            <p:spPr bwMode="auto">
              <a:xfrm>
                <a:off x="228600" y="2667000"/>
                <a:ext cx="6781800" cy="3586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One piece of available experimental information:</a:t>
                </a:r>
              </a:p>
              <a:p>
                <a:pPr marL="0" indent="0">
                  <a:buNone/>
                </a:pPr>
                <a:r>
                  <a:rPr lang="en-US" kern="0" dirty="0"/>
                  <a:t>		 </a:t>
                </a:r>
                <a14:m>
                  <m:oMath xmlns:m="http://schemas.openxmlformats.org/officeDocument/2006/math">
                    <m:f>
                      <m:fPr>
                        <m:type m:val="skw"/>
                        <m:ctrlPr>
                          <a:rPr lang="en-US" sz="2400" i="1" kern="0">
                            <a:latin typeface="Cambria Math" panose="02040503050406030204" pitchFamily="18" charset="0"/>
                          </a:rPr>
                        </m:ctrlPr>
                      </m:fPr>
                      <m:num>
                        <m:sSub>
                          <m:sSubPr>
                            <m:ctrlPr>
                              <a:rPr lang="en-US" sz="2400" i="1" kern="0">
                                <a:latin typeface="Cambria Math" panose="02040503050406030204" pitchFamily="18" charset="0"/>
                              </a:rPr>
                            </m:ctrlPr>
                          </m:sSubPr>
                          <m:e>
                            <m:r>
                              <a:rPr lang="en-GB" sz="2400" i="1" kern="0">
                                <a:latin typeface="Cambria Math" panose="02040503050406030204" pitchFamily="18" charset="0"/>
                              </a:rPr>
                              <m:t>𝒖</m:t>
                            </m:r>
                          </m:e>
                          <m:sub>
                            <m:r>
                              <a:rPr lang="en-GB" sz="2400" i="1" kern="0">
                                <a:latin typeface="Cambria Math" panose="02040503050406030204" pitchFamily="18" charset="0"/>
                              </a:rPr>
                              <m:t>𝑲</m:t>
                            </m:r>
                          </m:sub>
                        </m:sSub>
                        <m:r>
                          <a:rPr lang="en-GB" sz="2400" i="1" kern="0">
                            <a:latin typeface="Cambria Math" panose="02040503050406030204" pitchFamily="18" charset="0"/>
                          </a:rPr>
                          <m:t>(</m:t>
                        </m:r>
                        <m:r>
                          <a:rPr lang="en-GB" sz="2400" i="1" kern="0">
                            <a:latin typeface="Cambria Math" panose="02040503050406030204" pitchFamily="18" charset="0"/>
                          </a:rPr>
                          <m:t>𝒙</m:t>
                        </m:r>
                        <m:r>
                          <a:rPr lang="en-GB" sz="2400" i="1" kern="0">
                            <a:latin typeface="Cambria Math" panose="02040503050406030204" pitchFamily="18" charset="0"/>
                          </a:rPr>
                          <m:t>)</m:t>
                        </m:r>
                      </m:num>
                      <m:den>
                        <m:sSub>
                          <m:sSubPr>
                            <m:ctrlPr>
                              <a:rPr lang="en-US" sz="2400" i="1" kern="0">
                                <a:latin typeface="Cambria Math" panose="02040503050406030204" pitchFamily="18" charset="0"/>
                              </a:rPr>
                            </m:ctrlPr>
                          </m:sSubPr>
                          <m:e>
                            <m:r>
                              <a:rPr lang="en-GB" sz="2400" i="1" kern="0">
                                <a:latin typeface="Cambria Math" panose="02040503050406030204" pitchFamily="18" charset="0"/>
                              </a:rPr>
                              <m:t>𝒖</m:t>
                            </m:r>
                          </m:e>
                          <m:sub>
                            <m:r>
                              <a:rPr lang="en-GB" sz="2400" i="1" kern="0">
                                <a:latin typeface="Cambria Math" panose="02040503050406030204" pitchFamily="18" charset="0"/>
                              </a:rPr>
                              <m:t>𝝅</m:t>
                            </m:r>
                          </m:sub>
                        </m:sSub>
                        <m:d>
                          <m:dPr>
                            <m:ctrlPr>
                              <a:rPr lang="en-GB" sz="2400" i="1" kern="0">
                                <a:latin typeface="Cambria Math" panose="02040503050406030204" pitchFamily="18" charset="0"/>
                              </a:rPr>
                            </m:ctrlPr>
                          </m:dPr>
                          <m:e>
                            <m:r>
                              <a:rPr lang="en-GB" sz="2400" i="1" kern="0">
                                <a:latin typeface="Cambria Math" panose="02040503050406030204" pitchFamily="18" charset="0"/>
                              </a:rPr>
                              <m:t>𝒙</m:t>
                            </m:r>
                          </m:e>
                        </m:d>
                      </m:den>
                    </m:f>
                    <m:r>
                      <a:rPr lang="en-GB" sz="2400" i="1" kern="0">
                        <a:latin typeface="Cambria Math" panose="02040503050406030204" pitchFamily="18" charset="0"/>
                      </a:rPr>
                      <m:t> </m:t>
                    </m:r>
                  </m:oMath>
                </a14:m>
                <a:endParaRPr lang="en-US" kern="0" dirty="0"/>
              </a:p>
              <a:p>
                <a:pPr lvl="1"/>
                <a:r>
                  <a:rPr lang="en-US" kern="0" dirty="0"/>
                  <a:t>Continuum prediction for ratio is consistent with data. </a:t>
                </a:r>
              </a:p>
              <a:p>
                <a:pPr lvl="1"/>
                <a:r>
                  <a:rPr lang="en-US" kern="0" dirty="0"/>
                  <a:t>But, given large errors, this ratio is very forgiving of even large differences between various calculations of the individual DFs used to produce the ratio. </a:t>
                </a:r>
              </a:p>
              <a:p>
                <a:pPr lvl="2"/>
                <a:r>
                  <a:rPr lang="en-US" sz="2000" kern="0" dirty="0"/>
                  <a:t>New, precise data critical if this ratio to be used as path to understanding the Standard Model’s </a:t>
                </a:r>
                <a:r>
                  <a:rPr lang="en-US" sz="2000" kern="0" dirty="0" err="1"/>
                  <a:t>Nambu</a:t>
                </a:r>
                <a:r>
                  <a:rPr lang="en-US" sz="2000" kern="0" dirty="0"/>
                  <a:t>-Goldstone modes; </a:t>
                </a:r>
              </a:p>
              <a:p>
                <a:pPr lvl="2"/>
                <a:r>
                  <a:rPr lang="en-US" sz="2000" kern="0" dirty="0"/>
                  <a:t>Results for u</a:t>
                </a:r>
                <a:r>
                  <a:rPr lang="en-US" sz="2000" kern="0" baseline="-25000" dirty="0"/>
                  <a:t>π</a:t>
                </a:r>
                <a:r>
                  <a:rPr lang="en-US" sz="2000" kern="0" dirty="0"/>
                  <a:t>(x;ζ</a:t>
                </a:r>
                <a:r>
                  <a:rPr lang="en-US" sz="2000" kern="0" baseline="-25000" dirty="0"/>
                  <a:t>5</a:t>
                </a:r>
                <a:r>
                  <a:rPr lang="en-US" sz="2000" kern="0" dirty="0"/>
                  <a:t>), </a:t>
                </a:r>
                <a:r>
                  <a:rPr lang="en-US" sz="2000" kern="0" dirty="0" err="1"/>
                  <a:t>u</a:t>
                </a:r>
                <a:r>
                  <a:rPr lang="en-US" sz="2000" kern="0" baseline="-25000" dirty="0" err="1"/>
                  <a:t>K</a:t>
                </a:r>
                <a:r>
                  <a:rPr lang="en-US" sz="2000" kern="0" dirty="0"/>
                  <a:t>(x;ζ</a:t>
                </a:r>
                <a:r>
                  <a:rPr lang="en-US" sz="2000" kern="0" baseline="-25000" dirty="0"/>
                  <a:t>5</a:t>
                </a:r>
                <a:r>
                  <a:rPr lang="en-US" sz="2000" kern="0" dirty="0"/>
                  <a:t>) separately = better.</a:t>
                </a:r>
              </a:p>
            </p:txBody>
          </p:sp>
        </mc:Choice>
        <mc:Fallback xmlns="">
          <p:sp>
            <p:nvSpPr>
              <p:cNvPr id="12" name="Content Placeholder 2">
                <a:extLst>
                  <a:ext uri="{FF2B5EF4-FFF2-40B4-BE49-F238E27FC236}">
                    <a16:creationId xmlns:a16="http://schemas.microsoft.com/office/drawing/2014/main" id="{68ADDCD2-7FA1-432B-842D-F3A259577E8E}"/>
                  </a:ext>
                </a:extLst>
              </p:cNvPr>
              <p:cNvSpPr txBox="1">
                <a:spLocks noRot="1" noChangeAspect="1" noMove="1" noResize="1" noEditPoints="1" noAdjustHandles="1" noChangeArrowheads="1" noChangeShapeType="1" noTextEdit="1"/>
              </p:cNvSpPr>
              <p:nvPr/>
            </p:nvSpPr>
            <p:spPr bwMode="auto">
              <a:xfrm>
                <a:off x="228600" y="2667000"/>
                <a:ext cx="6781800" cy="3586163"/>
              </a:xfrm>
              <a:prstGeom prst="rect">
                <a:avLst/>
              </a:prstGeom>
              <a:blipFill>
                <a:blip r:embed="rId3"/>
                <a:stretch>
                  <a:fillRect l="-989" t="-1190" r="-1529" b="-5952"/>
                </a:stretch>
              </a:blipFill>
              <a:ln w="9525">
                <a:noFill/>
                <a:miter lim="800000"/>
                <a:headEnd/>
                <a:tailEnd/>
              </a:ln>
              <a:effec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814CE864-D49C-45D9-8956-2062C828585D}"/>
              </a:ext>
            </a:extLst>
          </p:cNvPr>
          <p:cNvSpPr txBox="1"/>
          <p:nvPr/>
        </p:nvSpPr>
        <p:spPr>
          <a:xfrm>
            <a:off x="7678623" y="2967335"/>
            <a:ext cx="762000" cy="461665"/>
          </a:xfrm>
          <a:prstGeom prst="rect">
            <a:avLst/>
          </a:prstGeom>
          <a:noFill/>
        </p:spPr>
        <p:txBody>
          <a:bodyPr wrap="square" rtlCol="0">
            <a:spAutoFit/>
          </a:bodyPr>
          <a:lstStyle/>
          <a:p>
            <a:r>
              <a:rPr lang="en-GB" sz="2400" dirty="0">
                <a:ln w="0"/>
                <a:solidFill>
                  <a:schemeClr val="accent6">
                    <a:lumMod val="50000"/>
                  </a:schemeClr>
                </a:solidFill>
                <a:effectLst>
                  <a:outerShdw blurRad="38100" dist="25400" dir="5400000" algn="ctr" rotWithShape="0">
                    <a:srgbClr val="6E747A">
                      <a:alpha val="43000"/>
                    </a:srgbClr>
                  </a:outerShdw>
                </a:effectLst>
              </a:rPr>
              <a:t>CSM</a:t>
            </a:r>
            <a:endParaRPr lang="en-US" sz="2400" dirty="0">
              <a:ln w="0"/>
              <a:solidFill>
                <a:schemeClr val="accent6">
                  <a:lumMod val="50000"/>
                </a:schemeClr>
              </a:solidFill>
              <a:effectLst>
                <a:outerShdw blurRad="38100" dist="25400" dir="5400000" algn="ctr" rotWithShape="0">
                  <a:srgbClr val="6E747A">
                    <a:alpha val="43000"/>
                  </a:srgbClr>
                </a:outerShdw>
              </a:effectLst>
            </a:endParaRPr>
          </a:p>
        </p:txBody>
      </p:sp>
      <p:sp>
        <p:nvSpPr>
          <p:cNvPr id="15" name="TextBox 14">
            <a:extLst>
              <a:ext uri="{FF2B5EF4-FFF2-40B4-BE49-F238E27FC236}">
                <a16:creationId xmlns:a16="http://schemas.microsoft.com/office/drawing/2014/main" id="{66404D14-7D82-407B-A44B-F7D3FAD5AE08}"/>
              </a:ext>
            </a:extLst>
          </p:cNvPr>
          <p:cNvSpPr txBox="1"/>
          <p:nvPr/>
        </p:nvSpPr>
        <p:spPr>
          <a:xfrm>
            <a:off x="9372600" y="4229248"/>
            <a:ext cx="1295400" cy="461665"/>
          </a:xfrm>
          <a:prstGeom prst="rect">
            <a:avLst/>
          </a:prstGeom>
          <a:noFill/>
        </p:spPr>
        <p:txBody>
          <a:bodyPr wrap="square" rtlCol="0">
            <a:spAutoFit/>
          </a:bodyPr>
          <a:lstStyle/>
          <a:p>
            <a:r>
              <a:rPr lang="en-GB" sz="2400" dirty="0" err="1">
                <a:ln w="0"/>
                <a:solidFill>
                  <a:schemeClr val="tx1">
                    <a:lumMod val="95000"/>
                    <a:lumOff val="5000"/>
                  </a:schemeClr>
                </a:solidFill>
                <a:effectLst>
                  <a:outerShdw blurRad="38100" dist="25400" dir="5400000" algn="ctr" rotWithShape="0">
                    <a:srgbClr val="6E747A">
                      <a:alpha val="43000"/>
                    </a:srgbClr>
                  </a:outerShdw>
                </a:effectLst>
              </a:rPr>
              <a:t>lQCD</a:t>
            </a:r>
            <a:r>
              <a:rPr lang="en-GB" sz="2400" baseline="-25000" dirty="0" err="1">
                <a:ln w="0"/>
                <a:solidFill>
                  <a:schemeClr val="tx1">
                    <a:lumMod val="95000"/>
                    <a:lumOff val="5000"/>
                  </a:schemeClr>
                </a:solidFill>
                <a:effectLst>
                  <a:outerShdw blurRad="38100" dist="25400" dir="5400000" algn="ctr" rotWithShape="0">
                    <a:srgbClr val="6E747A">
                      <a:alpha val="43000"/>
                    </a:srgbClr>
                  </a:outerShdw>
                </a:effectLst>
              </a:rPr>
              <a:t>MSU</a:t>
            </a:r>
            <a:endParaRPr lang="en-US" sz="2400" baseline="-25000" dirty="0">
              <a:ln w="0"/>
              <a:solidFill>
                <a:schemeClr val="tx1">
                  <a:lumMod val="95000"/>
                  <a:lumOff val="5000"/>
                </a:schemeClr>
              </a:solidFill>
              <a:effectLst>
                <a:outerShdw blurRad="38100" dist="25400" dir="5400000" algn="ctr" rotWithShape="0">
                  <a:srgbClr val="6E747A">
                    <a:alpha val="43000"/>
                  </a:srgbClr>
                </a:outerShdw>
              </a:effectLst>
            </a:endParaRPr>
          </a:p>
        </p:txBody>
      </p:sp>
      <p:sp>
        <p:nvSpPr>
          <p:cNvPr id="7" name="TextBox 6">
            <a:extLst>
              <a:ext uri="{FF2B5EF4-FFF2-40B4-BE49-F238E27FC236}">
                <a16:creationId xmlns:a16="http://schemas.microsoft.com/office/drawing/2014/main" id="{834635F8-8389-432B-BDBB-E3A66DB452CE}"/>
              </a:ext>
            </a:extLst>
          </p:cNvPr>
          <p:cNvSpPr txBox="1"/>
          <p:nvPr/>
        </p:nvSpPr>
        <p:spPr>
          <a:xfrm>
            <a:off x="7848600" y="1734144"/>
            <a:ext cx="3888317" cy="923330"/>
          </a:xfrm>
          <a:prstGeom prst="rect">
            <a:avLst/>
          </a:prstGeom>
          <a:noFill/>
        </p:spPr>
        <p:txBody>
          <a:bodyPr wrap="square" rtlCol="0">
            <a:spAutoFit/>
          </a:bodyPr>
          <a:lstStyle/>
          <a:p>
            <a:r>
              <a:rPr lang="en-GB" dirty="0">
                <a:ln w="0"/>
                <a:solidFill>
                  <a:schemeClr val="accent1"/>
                </a:solidFill>
                <a:effectLst>
                  <a:outerShdw blurRad="38100" dist="25400" dir="5400000" algn="ctr" rotWithShape="0">
                    <a:srgbClr val="6E747A">
                      <a:alpha val="43000"/>
                    </a:srgbClr>
                  </a:outerShdw>
                </a:effectLst>
              </a:rPr>
              <a:t>Entirety of human history </a:t>
            </a:r>
          </a:p>
          <a:p>
            <a:r>
              <a:rPr lang="en-GB" dirty="0">
                <a:ln w="0"/>
                <a:solidFill>
                  <a:schemeClr val="accent1"/>
                </a:solidFill>
                <a:effectLst>
                  <a:outerShdw blurRad="38100" dist="25400" dir="5400000" algn="ctr" rotWithShape="0">
                    <a:srgbClr val="6E747A">
                      <a:alpha val="43000"/>
                    </a:srgbClr>
                  </a:outerShdw>
                </a:effectLst>
              </a:rPr>
              <a:t>– only 8 kaon data in existence</a:t>
            </a:r>
          </a:p>
          <a:p>
            <a:r>
              <a:rPr lang="en-US" dirty="0">
                <a:ln w="0"/>
                <a:solidFill>
                  <a:schemeClr val="accent1"/>
                </a:solidFill>
                <a:effectLst>
                  <a:outerShdw blurRad="38100" dist="25400" dir="5400000" algn="ctr" rotWithShape="0">
                    <a:srgbClr val="6E747A">
                      <a:alpha val="43000"/>
                    </a:srgbClr>
                  </a:outerShdw>
                </a:effectLst>
                <a:latin typeface="-apple-system"/>
              </a:rPr>
              <a:t>CERN … </a:t>
            </a:r>
            <a:r>
              <a:rPr lang="en-US" i="1" dirty="0">
                <a:ln w="0"/>
                <a:solidFill>
                  <a:schemeClr val="accent1"/>
                </a:solidFill>
                <a:effectLst>
                  <a:outerShdw blurRad="38100" dist="25400" dir="5400000" algn="ctr" rotWithShape="0">
                    <a:srgbClr val="6E747A">
                      <a:alpha val="43000"/>
                    </a:srgbClr>
                  </a:outerShdw>
                </a:effectLst>
                <a:latin typeface="-apple-system"/>
              </a:rPr>
              <a:t>Phys. Lett. B</a:t>
            </a:r>
            <a:r>
              <a:rPr lang="en-US" i="0" dirty="0">
                <a:ln w="0"/>
                <a:solidFill>
                  <a:schemeClr val="accent1"/>
                </a:solidFill>
                <a:effectLst>
                  <a:outerShdw blurRad="38100" dist="25400" dir="5400000" algn="ctr" rotWithShape="0">
                    <a:srgbClr val="6E747A">
                      <a:alpha val="43000"/>
                    </a:srgbClr>
                  </a:outerShdw>
                </a:effectLst>
                <a:latin typeface="-apple-system"/>
              </a:rPr>
              <a:t> 93 (1980) 354-356</a:t>
            </a:r>
            <a:endParaRPr lang="en-US"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1C3B300F-585B-46BD-9488-EEA36BECEE9D}"/>
              </a:ext>
            </a:extLst>
          </p:cNvPr>
          <p:cNvSpPr txBox="1"/>
          <p:nvPr/>
        </p:nvSpPr>
        <p:spPr>
          <a:xfrm>
            <a:off x="7924800" y="533400"/>
            <a:ext cx="3046027" cy="1477328"/>
          </a:xfrm>
          <a:prstGeom prst="rect">
            <a:avLst/>
          </a:prstGeom>
          <a:noFill/>
        </p:spPr>
        <p:txBody>
          <a:bodyPr wrap="none" rtlCol="0">
            <a:spAutoFit/>
          </a:bodyPr>
          <a:lstStyle/>
          <a:p>
            <a:r>
              <a:rPr lang="en-GB" dirty="0"/>
              <a:t>Programmes at JLab, AMBER</a:t>
            </a:r>
          </a:p>
          <a:p>
            <a:r>
              <a:rPr lang="en-GB" dirty="0">
                <a:solidFill>
                  <a:srgbClr val="008000"/>
                </a:solidFill>
              </a:rPr>
              <a:t>Proposals at EIC and </a:t>
            </a:r>
            <a:r>
              <a:rPr lang="en-GB" dirty="0" err="1">
                <a:solidFill>
                  <a:srgbClr val="008000"/>
                </a:solidFill>
              </a:rPr>
              <a:t>EicC</a:t>
            </a:r>
            <a:r>
              <a:rPr lang="en-GB" dirty="0">
                <a:solidFill>
                  <a:srgbClr val="008000"/>
                </a:solidFill>
              </a:rPr>
              <a:t> </a:t>
            </a:r>
          </a:p>
          <a:p>
            <a:r>
              <a:rPr lang="en-GB" sz="1200" i="1" dirty="0">
                <a:solidFill>
                  <a:srgbClr val="0070C0"/>
                </a:solidFill>
              </a:rPr>
              <a:t>Tackling the kaon structure function at </a:t>
            </a:r>
            <a:r>
              <a:rPr lang="en-GB" sz="1200" i="1" dirty="0" err="1">
                <a:solidFill>
                  <a:srgbClr val="0070C0"/>
                </a:solidFill>
              </a:rPr>
              <a:t>EicC</a:t>
            </a:r>
            <a:endParaRPr lang="en-GB" sz="1200" i="1" dirty="0">
              <a:solidFill>
                <a:srgbClr val="0070C0"/>
              </a:solidFill>
            </a:endParaRPr>
          </a:p>
          <a:p>
            <a:r>
              <a:rPr lang="en-GB" sz="1200" dirty="0">
                <a:solidFill>
                  <a:srgbClr val="0070C0"/>
                </a:solidFill>
              </a:rPr>
              <a:t>Gang </a:t>
            </a:r>
            <a:r>
              <a:rPr lang="en-GB" sz="1200" dirty="0" err="1">
                <a:solidFill>
                  <a:srgbClr val="0070C0"/>
                </a:solidFill>
              </a:rPr>
              <a:t>Xie</a:t>
            </a:r>
            <a:r>
              <a:rPr lang="en-GB" sz="1200" dirty="0">
                <a:solidFill>
                  <a:srgbClr val="0070C0"/>
                </a:solidFill>
              </a:rPr>
              <a:t> </a:t>
            </a:r>
            <a:r>
              <a:rPr lang="en-GB" sz="1200" i="1" dirty="0">
                <a:solidFill>
                  <a:srgbClr val="0070C0"/>
                </a:solidFill>
              </a:rPr>
              <a:t>et al</a:t>
            </a:r>
            <a:r>
              <a:rPr lang="en-GB" sz="1200" dirty="0">
                <a:solidFill>
                  <a:srgbClr val="0070C0"/>
                </a:solidFill>
              </a:rPr>
              <a:t>.  e-Print: 2109.08483 [hep-</a:t>
            </a:r>
            <a:r>
              <a:rPr lang="en-GB" sz="1200" dirty="0" err="1">
                <a:solidFill>
                  <a:srgbClr val="0070C0"/>
                </a:solidFill>
              </a:rPr>
              <a:t>ph</a:t>
            </a:r>
            <a:r>
              <a:rPr lang="en-GB" sz="1200" dirty="0">
                <a:solidFill>
                  <a:srgbClr val="0070C0"/>
                </a:solidFill>
              </a:rPr>
              <a:t>]. </a:t>
            </a:r>
          </a:p>
          <a:p>
            <a:r>
              <a:rPr lang="en-GB" sz="1200" dirty="0">
                <a:solidFill>
                  <a:srgbClr val="0070C0"/>
                </a:solidFill>
              </a:rPr>
              <a:t>Chin. Phys. C 46 (2022) 6, 064107</a:t>
            </a:r>
          </a:p>
          <a:p>
            <a:endParaRPr lang="en-GB" dirty="0"/>
          </a:p>
        </p:txBody>
      </p:sp>
    </p:spTree>
    <p:extLst>
      <p:ext uri="{BB962C8B-B14F-4D97-AF65-F5344CB8AC3E}">
        <p14:creationId xmlns:p14="http://schemas.microsoft.com/office/powerpoint/2010/main" val="274556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arn(inVertical)">
                                      <p:cBhvr>
                                        <p:cTn id="10" dur="500"/>
                                        <p:tgtEl>
                                          <p:spTgt spid="1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barn(inVertical)">
                                      <p:cBhvr>
                                        <p:cTn id="13" dur="500"/>
                                        <p:tgtEl>
                                          <p:spTgt spid="1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barn(inVertical)">
                                      <p:cBhvr>
                                        <p:cTn id="16" dur="500"/>
                                        <p:tgtEl>
                                          <p:spTgt spid="1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barn(inVertical)">
                                      <p:cBhvr>
                                        <p:cTn id="19" dur="500"/>
                                        <p:tgtEl>
                                          <p:spTgt spid="1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barn(inVertical)">
                                      <p:cBhvr>
                                        <p:cTn id="22" dur="500"/>
                                        <p:tgtEl>
                                          <p:spTgt spid="1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11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6093-20C3-434C-A334-C4690F30FF1B}"/>
              </a:ext>
            </a:extLst>
          </p:cNvPr>
          <p:cNvSpPr>
            <a:spLocks noGrp="1"/>
          </p:cNvSpPr>
          <p:nvPr>
            <p:ph type="title"/>
          </p:nvPr>
        </p:nvSpPr>
        <p:spPr/>
        <p:txBody>
          <a:bodyPr/>
          <a:lstStyle/>
          <a:p>
            <a:r>
              <a:rPr lang="en-GB" sz="2800" dirty="0"/>
              <a:t>Status: Kaon</a:t>
            </a:r>
            <a:endParaRPr lang="en-US" sz="2800" dirty="0"/>
          </a:p>
        </p:txBody>
      </p:sp>
      <p:sp>
        <p:nvSpPr>
          <p:cNvPr id="3" name="Content Placeholder 2">
            <a:extLst>
              <a:ext uri="{FF2B5EF4-FFF2-40B4-BE49-F238E27FC236}">
                <a16:creationId xmlns:a16="http://schemas.microsoft.com/office/drawing/2014/main" id="{778647F6-2EB9-4182-AA14-AEED9CA377FC}"/>
              </a:ext>
            </a:extLst>
          </p:cNvPr>
          <p:cNvSpPr>
            <a:spLocks noGrp="1"/>
          </p:cNvSpPr>
          <p:nvPr>
            <p:ph idx="1"/>
          </p:nvPr>
        </p:nvSpPr>
        <p:spPr>
          <a:xfrm>
            <a:off x="228600" y="914400"/>
            <a:ext cx="7848600" cy="5105400"/>
          </a:xfrm>
        </p:spPr>
        <p:txBody>
          <a:bodyPr/>
          <a:lstStyle/>
          <a:p>
            <a:r>
              <a:rPr lang="en-US" dirty="0"/>
              <a:t>Little empirical information available on K DFs </a:t>
            </a:r>
            <a:r>
              <a:rPr lang="en-GB" dirty="0"/>
              <a:t>⇒ </a:t>
            </a:r>
            <a:r>
              <a:rPr lang="en-US" dirty="0"/>
              <a:t>no recent phenom. inferences. </a:t>
            </a:r>
          </a:p>
          <a:p>
            <a:pPr lvl="1">
              <a:buFont typeface="Courier New" panose="02070309020205020404" pitchFamily="49" charset="0"/>
              <a:buChar char="o"/>
            </a:pPr>
            <a:r>
              <a:rPr lang="en-US" dirty="0"/>
              <a:t>Valence-quark distributions: results from models and a single, recent </a:t>
            </a:r>
            <a:r>
              <a:rPr lang="en-US" dirty="0" err="1"/>
              <a:t>lQCD</a:t>
            </a:r>
            <a:r>
              <a:rPr lang="en-US" dirty="0"/>
              <a:t> study</a:t>
            </a:r>
          </a:p>
          <a:p>
            <a:pPr lvl="1">
              <a:buFont typeface="Courier New" panose="02070309020205020404" pitchFamily="49" charset="0"/>
              <a:buChar char="o"/>
            </a:pPr>
            <a:r>
              <a:rPr lang="en-US" dirty="0"/>
              <a:t>Kaon’s glue and sea distributions: </a:t>
            </a:r>
            <a:r>
              <a:rPr lang="en-US" u="sng" dirty="0"/>
              <a:t>no predictions … until now</a:t>
            </a:r>
          </a:p>
          <a:p>
            <a:r>
              <a:rPr lang="en-US" dirty="0"/>
              <a:t>Glue and Sea – Predictions:</a:t>
            </a:r>
          </a:p>
          <a:p>
            <a:pPr lvl="1"/>
            <a:r>
              <a:rPr lang="en-US" dirty="0"/>
              <a:t>DFs similar to those in the pion</a:t>
            </a:r>
          </a:p>
          <a:p>
            <a:pPr lvl="1"/>
            <a:r>
              <a:rPr lang="en-US" dirty="0"/>
              <a:t>Detailed comparison requires use of mass-dependent splitting functions. </a:t>
            </a:r>
          </a:p>
          <a:p>
            <a:pPr lvl="1"/>
            <a:r>
              <a:rPr lang="en-US" dirty="0"/>
              <a:t>Development underway … Preliminary conclusions: </a:t>
            </a:r>
          </a:p>
          <a:p>
            <a:pPr marL="1314450" lvl="2" indent="-514350">
              <a:buFont typeface="+mj-lt"/>
              <a:buAutoNum type="romanLcPeriod"/>
            </a:pPr>
            <a:r>
              <a:rPr lang="en-US" sz="2000" dirty="0"/>
              <a:t>Light-front momentum fraction carried by s-quarks in the kaon increases by ∼ 5%; </a:t>
            </a:r>
          </a:p>
          <a:p>
            <a:pPr marL="1314450" lvl="2" indent="-514350">
              <a:buFont typeface="+mj-lt"/>
              <a:buAutoNum type="romanLcPeriod"/>
            </a:pPr>
            <a:r>
              <a:rPr lang="en-US" sz="2000" dirty="0"/>
              <a:t>Compensated by a commensurate decrease in fractions carried by glue (−1%) and sea (−2%). </a:t>
            </a:r>
          </a:p>
        </p:txBody>
      </p:sp>
      <p:sp>
        <p:nvSpPr>
          <p:cNvPr id="4" name="Date Placeholder 3">
            <a:extLst>
              <a:ext uri="{FF2B5EF4-FFF2-40B4-BE49-F238E27FC236}">
                <a16:creationId xmlns:a16="http://schemas.microsoft.com/office/drawing/2014/main" id="{3415AA09-B9E5-4382-AEBE-685DCDEF0E1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4696558-EA6C-4259-AA55-F3337BD993B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7F5FAFC-A77E-420B-A136-22383A257BE2}"/>
              </a:ext>
            </a:extLst>
          </p:cNvPr>
          <p:cNvSpPr>
            <a:spLocks noGrp="1"/>
          </p:cNvSpPr>
          <p:nvPr>
            <p:ph type="sldNum" sz="quarter" idx="12"/>
          </p:nvPr>
        </p:nvSpPr>
        <p:spPr/>
        <p:txBody>
          <a:bodyPr/>
          <a:lstStyle/>
          <a:p>
            <a:fld id="{87034D8C-3CB4-402A-BC46-2AB14C0FE90A}" type="slidenum">
              <a:rPr lang="en-US" smtClean="0"/>
              <a:pPr/>
              <a:t>24</a:t>
            </a:fld>
            <a:endParaRPr lang="en-US"/>
          </a:p>
        </p:txBody>
      </p:sp>
      <p:pic>
        <p:nvPicPr>
          <p:cNvPr id="8" name="Picture 7" descr="Chart, histogram&#10;&#10;Description automatically generated">
            <a:extLst>
              <a:ext uri="{FF2B5EF4-FFF2-40B4-BE49-F238E27FC236}">
                <a16:creationId xmlns:a16="http://schemas.microsoft.com/office/drawing/2014/main" id="{C35A8C9A-F2DA-4016-9ED6-0FBA0AC88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711" y="1009650"/>
            <a:ext cx="4110038" cy="5467350"/>
          </a:xfrm>
          <a:prstGeom prst="rect">
            <a:avLst/>
          </a:prstGeom>
        </p:spPr>
      </p:pic>
      <p:sp>
        <p:nvSpPr>
          <p:cNvPr id="9" name="TextBox 8">
            <a:extLst>
              <a:ext uri="{FF2B5EF4-FFF2-40B4-BE49-F238E27FC236}">
                <a16:creationId xmlns:a16="http://schemas.microsoft.com/office/drawing/2014/main" id="{8C836C30-9B07-48F4-99A5-48FE003D978E}"/>
              </a:ext>
            </a:extLst>
          </p:cNvPr>
          <p:cNvSpPr txBox="1"/>
          <p:nvPr/>
        </p:nvSpPr>
        <p:spPr>
          <a:xfrm>
            <a:off x="9601200" y="1143000"/>
            <a:ext cx="1295400" cy="646331"/>
          </a:xfrm>
          <a:prstGeom prst="rect">
            <a:avLst/>
          </a:prstGeom>
          <a:noFill/>
        </p:spPr>
        <p:txBody>
          <a:bodyPr wrap="square" rtlCol="0">
            <a:spAutoFit/>
          </a:bodyPr>
          <a:lstStyle/>
          <a:p>
            <a:r>
              <a:rPr lang="en-GB" dirty="0">
                <a:solidFill>
                  <a:srgbClr val="009900"/>
                </a:solidFill>
              </a:rPr>
              <a:t>Glue</a:t>
            </a:r>
          </a:p>
          <a:p>
            <a:r>
              <a:rPr lang="en-GB" dirty="0">
                <a:solidFill>
                  <a:srgbClr val="C00000"/>
                </a:solidFill>
              </a:rPr>
              <a:t>Sea</a:t>
            </a:r>
            <a:endParaRPr lang="en-US" dirty="0">
              <a:solidFill>
                <a:srgbClr val="C00000"/>
              </a:solidFill>
            </a:endParaRPr>
          </a:p>
        </p:txBody>
      </p:sp>
      <p:sp>
        <p:nvSpPr>
          <p:cNvPr id="11" name="TextBox 10">
            <a:extLst>
              <a:ext uri="{FF2B5EF4-FFF2-40B4-BE49-F238E27FC236}">
                <a16:creationId xmlns:a16="http://schemas.microsoft.com/office/drawing/2014/main" id="{ABA75A57-869E-4CFA-8808-198EA4CF7F75}"/>
              </a:ext>
            </a:extLst>
          </p:cNvPr>
          <p:cNvSpPr txBox="1"/>
          <p:nvPr/>
        </p:nvSpPr>
        <p:spPr>
          <a:xfrm>
            <a:off x="9037983" y="4648200"/>
            <a:ext cx="1295400" cy="923330"/>
          </a:xfrm>
          <a:prstGeom prst="rect">
            <a:avLst/>
          </a:prstGeom>
          <a:noFill/>
        </p:spPr>
        <p:txBody>
          <a:bodyPr wrap="square" rtlCol="0">
            <a:spAutoFit/>
          </a:bodyPr>
          <a:lstStyle/>
          <a:p>
            <a:r>
              <a:rPr lang="en-GB" dirty="0">
                <a:solidFill>
                  <a:schemeClr val="accent6">
                    <a:lumMod val="75000"/>
                  </a:schemeClr>
                </a:solidFill>
              </a:rPr>
              <a:t>Valence</a:t>
            </a:r>
          </a:p>
          <a:p>
            <a:r>
              <a:rPr lang="en-GB" dirty="0">
                <a:solidFill>
                  <a:srgbClr val="009900"/>
                </a:solidFill>
              </a:rPr>
              <a:t>Glue</a:t>
            </a:r>
          </a:p>
          <a:p>
            <a:r>
              <a:rPr lang="en-GB" dirty="0">
                <a:solidFill>
                  <a:srgbClr val="C00000"/>
                </a:solidFill>
              </a:rPr>
              <a:t>Sea</a:t>
            </a:r>
            <a:endParaRPr lang="en-US" dirty="0">
              <a:solidFill>
                <a:srgbClr val="C00000"/>
              </a:solidFill>
            </a:endParaRPr>
          </a:p>
        </p:txBody>
      </p:sp>
      <p:sp>
        <p:nvSpPr>
          <p:cNvPr id="12" name="TextBox 11">
            <a:extLst>
              <a:ext uri="{FF2B5EF4-FFF2-40B4-BE49-F238E27FC236}">
                <a16:creationId xmlns:a16="http://schemas.microsoft.com/office/drawing/2014/main" id="{16F4590A-C342-4996-A3E4-4E454D374AFE}"/>
              </a:ext>
            </a:extLst>
          </p:cNvPr>
          <p:cNvSpPr txBox="1"/>
          <p:nvPr/>
        </p:nvSpPr>
        <p:spPr>
          <a:xfrm>
            <a:off x="6477000" y="115669"/>
            <a:ext cx="5657522" cy="646331"/>
          </a:xfrm>
          <a:prstGeom prst="rect">
            <a:avLst/>
          </a:prstGeom>
          <a:noFill/>
        </p:spPr>
        <p:txBody>
          <a:bodyPr wrap="square" rtlCol="0">
            <a:spAutoFit/>
          </a:bodyPr>
          <a:lstStyle/>
          <a:p>
            <a:r>
              <a:rPr lang="en-US" i="1" dirty="0">
                <a:solidFill>
                  <a:schemeClr val="accent6">
                    <a:lumMod val="75000"/>
                  </a:schemeClr>
                </a:solidFill>
              </a:rPr>
              <a:t>Kaon parton distributions</a:t>
            </a:r>
            <a:r>
              <a:rPr lang="en-US" dirty="0">
                <a:solidFill>
                  <a:schemeClr val="accent6">
                    <a:lumMod val="75000"/>
                  </a:schemeClr>
                </a:solidFill>
              </a:rPr>
              <a:t>, Z.-F. Cui et al., arXiv:2006.14075 [hep-</a:t>
            </a:r>
            <a:r>
              <a:rPr lang="en-US" dirty="0" err="1">
                <a:solidFill>
                  <a:schemeClr val="accent6">
                    <a:lumMod val="75000"/>
                  </a:schemeClr>
                </a:solidFill>
              </a:rPr>
              <a:t>ph</a:t>
            </a:r>
            <a:r>
              <a:rPr lang="en-US" dirty="0">
                <a:solidFill>
                  <a:schemeClr val="accent6">
                    <a:lumMod val="75000"/>
                  </a:schemeClr>
                </a:solidFill>
              </a:rPr>
              <a:t>], </a:t>
            </a:r>
            <a:r>
              <a:rPr lang="fr-FR" dirty="0" err="1">
                <a:hlinkClick r:id="rId3"/>
              </a:rPr>
              <a:t>Eur</a:t>
            </a:r>
            <a:r>
              <a:rPr lang="fr-FR" dirty="0">
                <a:hlinkClick r:id="rId3"/>
              </a:rPr>
              <a:t>. Phys. J. C 80 (2020) 1064/1-20</a:t>
            </a:r>
            <a:r>
              <a:rPr lang="fr-FR" i="1" dirty="0"/>
              <a:t> </a:t>
            </a:r>
            <a:endParaRPr lang="en-US" dirty="0">
              <a:solidFill>
                <a:schemeClr val="accent6">
                  <a:lumMod val="75000"/>
                </a:schemeClr>
              </a:solidFill>
            </a:endParaRPr>
          </a:p>
        </p:txBody>
      </p:sp>
    </p:spTree>
    <p:extLst>
      <p:ext uri="{BB962C8B-B14F-4D97-AF65-F5344CB8AC3E}">
        <p14:creationId xmlns:p14="http://schemas.microsoft.com/office/powerpoint/2010/main" val="206972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3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circle(in)">
                                      <p:cBhvr>
                                        <p:cTn id="16" dur="2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1A2B-28F2-A93D-93CF-2071ECF6799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4E9E7842-7E3E-C510-2275-1BE300DC13F1}"/>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27843816-F054-9889-FEF1-67CE9FD99252}"/>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A6FD4A85-F5A4-7115-3B7F-DFD39BD49E0A}"/>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DA58C34B-2402-E825-917C-60861AB7BE59}"/>
              </a:ext>
            </a:extLst>
          </p:cNvPr>
          <p:cNvSpPr>
            <a:spLocks noGrp="1"/>
          </p:cNvSpPr>
          <p:nvPr>
            <p:ph type="sldNum" sz="quarter" idx="12"/>
          </p:nvPr>
        </p:nvSpPr>
        <p:spPr/>
        <p:txBody>
          <a:bodyPr/>
          <a:lstStyle/>
          <a:p>
            <a:fld id="{87034D8C-3CB4-402A-BC46-2AB14C0FE90A}" type="slidenum">
              <a:rPr lang="en-US" smtClean="0"/>
              <a:pPr/>
              <a:t>25</a:t>
            </a:fld>
            <a:endParaRPr lang="en-US"/>
          </a:p>
        </p:txBody>
      </p:sp>
      <p:pic>
        <p:nvPicPr>
          <p:cNvPr id="9" name="Picture 8">
            <a:extLst>
              <a:ext uri="{FF2B5EF4-FFF2-40B4-BE49-F238E27FC236}">
                <a16:creationId xmlns:a16="http://schemas.microsoft.com/office/drawing/2014/main" id="{A02AC8B0-276B-98E4-921B-EF3B918341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436FD370-DC4E-205B-AD0F-9A2A0C65DB43}"/>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58255825"/>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77CBBE9-8302-25BA-09B8-4070CD713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95F25B-AF3F-E6D7-1205-027B7DE385C8}"/>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2395F25B-AF3F-E6D7-1205-027B7DE385C8}"/>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AEE3C865-05F3-AD70-3D4D-45EF5F145D00}"/>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0970DC6D-D362-1020-D633-65938F1A5547}"/>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00D2AEB2-C690-739D-682F-7F566AB33FC7}"/>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0A917E34-C5F7-AA5D-D11D-D725BF955B77}"/>
              </a:ext>
            </a:extLst>
          </p:cNvPr>
          <p:cNvSpPr>
            <a:spLocks noGrp="1"/>
          </p:cNvSpPr>
          <p:nvPr>
            <p:ph type="sldNum" sz="quarter" idx="12"/>
          </p:nvPr>
        </p:nvSpPr>
        <p:spPr/>
        <p:txBody>
          <a:bodyPr/>
          <a:lstStyle/>
          <a:p>
            <a:fld id="{87034D8C-3CB4-402A-BC46-2AB14C0FE90A}" type="slidenum">
              <a:rPr lang="en-US" smtClean="0"/>
              <a:pPr/>
              <a:t>26</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443BB1-335C-916E-EFA0-345CBCDC4498}"/>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Uncertain foundation for fitting</a:t>
                </a:r>
              </a:p>
            </p:txBody>
          </p:sp>
        </mc:Choice>
        <mc:Fallback xmlns="">
          <p:sp>
            <p:nvSpPr>
              <p:cNvPr id="7" name="TextBox 6">
                <a:extLst>
                  <a:ext uri="{FF2B5EF4-FFF2-40B4-BE49-F238E27FC236}">
                    <a16:creationId xmlns:a16="http://schemas.microsoft.com/office/drawing/2014/main" id="{E5443BB1-335C-916E-EFA0-345CBCDC4498}"/>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FE33694A-7C35-BFB4-5269-60A4905FC8E8}"/>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8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4A541-7804-B461-CF9F-F5C5E01E47CF}"/>
            </a:ext>
          </a:extLst>
        </p:cNvPr>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500EE73-56EA-6367-37B2-C95FF3E76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63BE0-EAA5-3E1D-BE5A-8294FD7AB8C3}"/>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00763BE0-EAA5-3E1D-BE5A-8294FD7AB8C3}"/>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51CD132A-EA4A-DA7C-E976-A6AB5BE74D0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D6E94E67-1A4A-5352-0B2A-11EE4B92AFD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188BF50-73DD-9588-DECE-29ADAFEC359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1EC224F8-7FBA-A293-CBA4-7BA687E2FAD1}"/>
              </a:ext>
            </a:extLst>
          </p:cNvPr>
          <p:cNvSpPr>
            <a:spLocks noGrp="1"/>
          </p:cNvSpPr>
          <p:nvPr>
            <p:ph type="sldNum" sz="quarter" idx="12"/>
          </p:nvPr>
        </p:nvSpPr>
        <p:spPr/>
        <p:txBody>
          <a:bodyPr/>
          <a:lstStyle/>
          <a:p>
            <a:fld id="{87034D8C-3CB4-402A-BC46-2AB14C0FE90A}" type="slidenum">
              <a:rPr lang="en-US" smtClean="0"/>
              <a:pPr/>
              <a:t>27</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EDC191-2B7D-0AAD-762D-7DDFF5BD3D5A}"/>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Unreliable foundation for fitting</a:t>
                </a:r>
              </a:p>
            </p:txBody>
          </p:sp>
        </mc:Choice>
        <mc:Fallback xmlns="">
          <p:sp>
            <p:nvSpPr>
              <p:cNvPr id="7" name="TextBox 6">
                <a:extLst>
                  <a:ext uri="{FF2B5EF4-FFF2-40B4-BE49-F238E27FC236}">
                    <a16:creationId xmlns:a16="http://schemas.microsoft.com/office/drawing/2014/main" id="{C7EDC191-2B7D-0AAD-762D-7DDFF5BD3D5A}"/>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4FC5D896-FC07-ADFE-1831-7EFA67F08867}"/>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4C9941-ED85-02F7-5349-330B93E3A26B}"/>
              </a:ext>
            </a:extLst>
          </p:cNvPr>
          <p:cNvSpPr txBox="1"/>
          <p:nvPr/>
        </p:nvSpPr>
        <p:spPr>
          <a:xfrm>
            <a:off x="6858000" y="2114530"/>
            <a:ext cx="5029200" cy="1384995"/>
          </a:xfrm>
          <a:prstGeom prst="rect">
            <a:avLst/>
          </a:prstGeom>
          <a:solidFill>
            <a:srgbClr val="FFFF66"/>
          </a:solidFill>
        </p:spPr>
        <p:txBody>
          <a:bodyPr wrap="square" rtlCol="0">
            <a:spAutoFit/>
          </a:bodyPr>
          <a:lstStyle/>
          <a:p>
            <a:r>
              <a:rPr lang="en-AU" sz="2800" dirty="0">
                <a:ln w="0"/>
                <a:solidFill>
                  <a:srgbClr val="FF0000"/>
                </a:solidFill>
                <a:effectLst>
                  <a:outerShdw blurRad="38100" dist="25400" dir="5400000" algn="ctr" rotWithShape="0">
                    <a:srgbClr val="6E747A">
                      <a:alpha val="43000"/>
                    </a:srgbClr>
                  </a:outerShdw>
                </a:effectLst>
              </a:rPr>
              <a:t>Can’t extract information about </a:t>
            </a:r>
          </a:p>
          <a:p>
            <a:r>
              <a:rPr lang="en-AU" sz="2800" dirty="0">
                <a:ln w="0"/>
                <a:solidFill>
                  <a:srgbClr val="FF0000"/>
                </a:solidFill>
                <a:effectLst>
                  <a:outerShdw blurRad="38100" dist="25400" dir="5400000" algn="ctr" rotWithShape="0">
                    <a:srgbClr val="6E747A">
                      <a:alpha val="43000"/>
                    </a:srgbClr>
                  </a:outerShdw>
                </a:effectLst>
              </a:rPr>
              <a:t>PDFs from such processes </a:t>
            </a:r>
          </a:p>
          <a:p>
            <a:r>
              <a:rPr lang="en-AU" sz="2800" dirty="0">
                <a:ln w="0"/>
                <a:solidFill>
                  <a:srgbClr val="FF0000"/>
                </a:solidFill>
                <a:effectLst>
                  <a:outerShdw blurRad="38100" dist="25400" dir="5400000" algn="ctr" rotWithShape="0">
                    <a:srgbClr val="6E747A">
                      <a:alpha val="43000"/>
                    </a:srgbClr>
                  </a:outerShdw>
                </a:effectLst>
              </a:rPr>
              <a:t>unless FFs are known</a:t>
            </a:r>
          </a:p>
        </p:txBody>
      </p:sp>
    </p:spTree>
    <p:extLst>
      <p:ext uri="{BB962C8B-B14F-4D97-AF65-F5344CB8AC3E}">
        <p14:creationId xmlns:p14="http://schemas.microsoft.com/office/powerpoint/2010/main" val="21228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raphs showing different types of graphs&#10;&#10;AI-generated content may be incorrect.">
            <a:extLst>
              <a:ext uri="{FF2B5EF4-FFF2-40B4-BE49-F238E27FC236}">
                <a16:creationId xmlns:a16="http://schemas.microsoft.com/office/drawing/2014/main" id="{CEA1A91F-078A-B4C6-8B7F-779A422A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610" y="2133600"/>
            <a:ext cx="7963590" cy="3787468"/>
          </a:xfrm>
          <a:prstGeom prst="rect">
            <a:avLst/>
          </a:prstGeom>
        </p:spPr>
      </p:pic>
      <p:sp>
        <p:nvSpPr>
          <p:cNvPr id="2" name="Title 1">
            <a:extLst>
              <a:ext uri="{FF2B5EF4-FFF2-40B4-BE49-F238E27FC236}">
                <a16:creationId xmlns:a16="http://schemas.microsoft.com/office/drawing/2014/main" id="{95CB74E8-17A1-F7D9-5EBE-22BAD4C8C94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Unpolarised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8C884-2A0C-05F1-CE29-1093102A4D7C}"/>
                  </a:ext>
                </a:extLst>
              </p:cNvPr>
              <p:cNvSpPr>
                <a:spLocks noGrp="1"/>
              </p:cNvSpPr>
              <p:nvPr>
                <p:ph idx="1"/>
              </p:nvPr>
            </p:nvSpPr>
            <p:spPr>
              <a:xfrm>
                <a:off x="457200" y="990600"/>
                <a:ext cx="4038600" cy="4525963"/>
              </a:xfrm>
            </p:spPr>
            <p:txBody>
              <a:bodyPr/>
              <a:lstStyle/>
              <a:p>
                <a:r>
                  <a:rPr lang="en-AU" dirty="0"/>
                  <a:t>What is known about FFs?</a:t>
                </a:r>
              </a:p>
              <a:p>
                <a:r>
                  <a:rPr lang="en-AU" dirty="0"/>
                  <a:t>Practically nothing</a:t>
                </a:r>
              </a:p>
              <a:p>
                <a:r>
                  <a:rPr lang="en-AU" dirty="0"/>
                  <a:t>Around 6 different fitting groups</a:t>
                </a:r>
              </a:p>
              <a:p>
                <a:r>
                  <a:rPr lang="en-AU" dirty="0"/>
                  <a:t>Inferred FFs are mutually inconsistent</a:t>
                </a:r>
              </a:p>
              <a:p>
                <a:pPr lvl="1"/>
                <a:r>
                  <a:rPr lang="en-AU" sz="2200" dirty="0"/>
                  <a:t>Example, compare blue (MAPFF) with brown (JAM)</a:t>
                </a:r>
              </a:p>
              <a:p>
                <a:r>
                  <a:rPr lang="en-AU" dirty="0"/>
                  <a:t>Results are </a:t>
                </a:r>
              </a:p>
              <a:p>
                <a:pPr marL="0" indent="0">
                  <a:spcBef>
                    <a:spcPts val="0"/>
                  </a:spcBef>
                  <a:buNone/>
                </a:pPr>
                <a:r>
                  <a:rPr lang="en-AU" dirty="0"/>
                  <a:t>        practitioner dependent</a:t>
                </a:r>
              </a:p>
              <a:p>
                <a:r>
                  <a:rPr lang="en-AU" dirty="0"/>
                  <a:t>Uncertain information in </a:t>
                </a:r>
              </a:p>
              <a:p>
                <a:pPr marL="0" indent="0">
                  <a:spcBef>
                    <a:spcPts val="0"/>
                  </a:spcBef>
                  <a:buNone/>
                </a:pPr>
                <a:r>
                  <a:rPr lang="en-AU" dirty="0"/>
                  <a:t>     </a:t>
                </a:r>
                <a14:m>
                  <m:oMath xmlns:m="http://schemas.openxmlformats.org/officeDocument/2006/math">
                    <m:r>
                      <a:rPr lang="en-AU" b="0" i="1" dirty="0" smtClean="0">
                        <a:latin typeface="Cambria Math" panose="02040503050406030204" pitchFamily="18" charset="0"/>
                      </a:rPr>
                      <m:t>⇒</m:t>
                    </m:r>
                  </m:oMath>
                </a14:m>
                <a:r>
                  <a:rPr lang="en-AU" dirty="0"/>
                  <a:t> uncertain information out</a:t>
                </a:r>
              </a:p>
              <a:p>
                <a:r>
                  <a:rPr lang="en-AU" dirty="0"/>
                  <a:t>Difficult to learn anything about DFs</a:t>
                </a:r>
              </a:p>
            </p:txBody>
          </p:sp>
        </mc:Choice>
        <mc:Fallback xmlns="">
          <p:sp>
            <p:nvSpPr>
              <p:cNvPr id="3" name="Content Placeholder 2">
                <a:extLst>
                  <a:ext uri="{FF2B5EF4-FFF2-40B4-BE49-F238E27FC236}">
                    <a16:creationId xmlns:a16="http://schemas.microsoft.com/office/drawing/2014/main" id="{CF08C884-2A0C-05F1-CE29-1093102A4D7C}"/>
                  </a:ext>
                </a:extLst>
              </p:cNvPr>
              <p:cNvSpPr>
                <a:spLocks noGrp="1" noRot="1" noChangeAspect="1" noMove="1" noResize="1" noEditPoints="1" noAdjustHandles="1" noChangeArrowheads="1" noChangeShapeType="1" noTextEdit="1"/>
              </p:cNvSpPr>
              <p:nvPr>
                <p:ph idx="1"/>
              </p:nvPr>
            </p:nvSpPr>
            <p:spPr>
              <a:xfrm>
                <a:off x="457200" y="990600"/>
                <a:ext cx="4038600" cy="4525963"/>
              </a:xfrm>
              <a:blipFill>
                <a:blip r:embed="rId3"/>
                <a:stretch>
                  <a:fillRect l="-1659" t="-943" r="-754" b="-1886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9E61B83-7538-8567-3355-F821D445C846}"/>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CBB43CE-AE61-CB61-48A5-693223BE7F8F}"/>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6357AD2-AEA3-E261-FA5D-9E23829FA304}"/>
              </a:ext>
            </a:extLst>
          </p:cNvPr>
          <p:cNvSpPr>
            <a:spLocks noGrp="1"/>
          </p:cNvSpPr>
          <p:nvPr>
            <p:ph type="sldNum" sz="quarter" idx="12"/>
          </p:nvPr>
        </p:nvSpPr>
        <p:spPr/>
        <p:txBody>
          <a:bodyPr/>
          <a:lstStyle/>
          <a:p>
            <a:fld id="{87034D8C-3CB4-402A-BC46-2AB14C0FE90A}" type="slidenum">
              <a:rPr lang="en-US" smtClean="0"/>
              <a:pPr/>
              <a:t>28</a:t>
            </a:fld>
            <a:endParaRPr lang="en-US"/>
          </a:p>
        </p:txBody>
      </p:sp>
      <p:sp>
        <p:nvSpPr>
          <p:cNvPr id="9" name="TextBox 8">
            <a:extLst>
              <a:ext uri="{FF2B5EF4-FFF2-40B4-BE49-F238E27FC236}">
                <a16:creationId xmlns:a16="http://schemas.microsoft.com/office/drawing/2014/main" id="{61FA5D0E-C03B-F9C9-9562-ECBB98B87B08}"/>
              </a:ext>
            </a:extLst>
          </p:cNvPr>
          <p:cNvSpPr txBox="1"/>
          <p:nvPr/>
        </p:nvSpPr>
        <p:spPr>
          <a:xfrm>
            <a:off x="5314605" y="1078338"/>
            <a:ext cx="5638800" cy="830997"/>
          </a:xfrm>
          <a:prstGeom prst="rect">
            <a:avLst/>
          </a:prstGeom>
          <a:solidFill>
            <a:srgbClr val="FFFF66"/>
          </a:solidFill>
        </p:spPr>
        <p:txBody>
          <a:bodyPr wrap="square" rtlCol="0">
            <a:spAutoFit/>
          </a:bodyPr>
          <a:lstStyle/>
          <a:p>
            <a:r>
              <a:rPr lang="en-AU" sz="2400" i="1" dirty="0">
                <a:ln w="0"/>
                <a:solidFill>
                  <a:srgbClr val="FF0000"/>
                </a:solidFill>
                <a:effectLst>
                  <a:outerShdw blurRad="38100" dist="25400" dir="5400000" algn="ctr" rotWithShape="0">
                    <a:srgbClr val="6E747A">
                      <a:alpha val="43000"/>
                    </a:srgbClr>
                  </a:outerShdw>
                </a:effectLst>
              </a:rPr>
              <a:t>Serious impediment to interpretation of data from modern and anticipated facilities</a:t>
            </a:r>
          </a:p>
        </p:txBody>
      </p:sp>
      <p:sp>
        <p:nvSpPr>
          <p:cNvPr id="7" name="TextBox 6">
            <a:extLst>
              <a:ext uri="{FF2B5EF4-FFF2-40B4-BE49-F238E27FC236}">
                <a16:creationId xmlns:a16="http://schemas.microsoft.com/office/drawing/2014/main" id="{925CCAA7-E2AF-A5D1-7E4A-BB9E8B71D691}"/>
              </a:ext>
            </a:extLst>
          </p:cNvPr>
          <p:cNvSpPr txBox="1"/>
          <p:nvPr/>
        </p:nvSpPr>
        <p:spPr>
          <a:xfrm>
            <a:off x="7932385" y="5836663"/>
            <a:ext cx="4107215" cy="584775"/>
          </a:xfrm>
          <a:prstGeom prst="rect">
            <a:avLst/>
          </a:prstGeom>
          <a:noFill/>
        </p:spPr>
        <p:txBody>
          <a:bodyPr wrap="none" rtlCol="0">
            <a:spAutoFit/>
          </a:bodyPr>
          <a:lstStyle/>
          <a:p>
            <a:r>
              <a:rPr lang="en-AU" sz="1600" dirty="0">
                <a:ln w="0"/>
                <a:solidFill>
                  <a:schemeClr val="accent1">
                    <a:lumMod val="75000"/>
                  </a:schemeClr>
                </a:solidFill>
                <a:effectLst>
                  <a:outerShdw blurRad="38100" dist="25400" dir="5400000" algn="ctr" rotWithShape="0">
                    <a:srgbClr val="6E747A">
                      <a:alpha val="43000"/>
                    </a:srgbClr>
                  </a:outerShdw>
                </a:effectLst>
              </a:rPr>
              <a:t>Purple dashed: elementary FF</a:t>
            </a:r>
          </a:p>
          <a:p>
            <a:r>
              <a:rPr lang="en-AU" sz="1600" dirty="0">
                <a:ln w="0"/>
                <a:solidFill>
                  <a:schemeClr val="accent1">
                    <a:lumMod val="75000"/>
                  </a:schemeClr>
                </a:solidFill>
                <a:effectLst>
                  <a:outerShdw blurRad="38100" dist="25400" dir="5400000" algn="ctr" rotWithShape="0">
                    <a:srgbClr val="6E747A">
                      <a:alpha val="43000"/>
                    </a:srgbClr>
                  </a:outerShdw>
                </a:effectLst>
              </a:rPr>
              <a:t>Purple solid: FF after solving cascade equations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9FE267-2F83-2606-1318-4CA654DD7B96}"/>
                  </a:ext>
                </a:extLst>
              </p:cNvPr>
              <p:cNvSpPr txBox="1"/>
              <p:nvPr/>
            </p:nvSpPr>
            <p:spPr>
              <a:xfrm>
                <a:off x="5410200" y="2514600"/>
                <a:ext cx="1232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𝑁</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0" name="TextBox 9">
                <a:extLst>
                  <a:ext uri="{FF2B5EF4-FFF2-40B4-BE49-F238E27FC236}">
                    <a16:creationId xmlns:a16="http://schemas.microsoft.com/office/drawing/2014/main" id="{859FE267-2F83-2606-1318-4CA654DD7B96}"/>
                  </a:ext>
                </a:extLst>
              </p:cNvPr>
              <p:cNvSpPr txBox="1">
                <a:spLocks noRot="1" noChangeAspect="1" noMove="1" noResize="1" noEditPoints="1" noAdjustHandles="1" noChangeArrowheads="1" noChangeShapeType="1" noTextEdit="1"/>
              </p:cNvSpPr>
              <p:nvPr/>
            </p:nvSpPr>
            <p:spPr>
              <a:xfrm>
                <a:off x="5410200" y="2514600"/>
                <a:ext cx="1232837" cy="338554"/>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ECB2403-D685-8C8F-4D0F-4709012C177E}"/>
                  </a:ext>
                </a:extLst>
              </p:cNvPr>
              <p:cNvSpPr txBox="1"/>
              <p:nvPr/>
            </p:nvSpPr>
            <p:spPr>
              <a:xfrm>
                <a:off x="8077200" y="2530633"/>
                <a:ext cx="119019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𝑆</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1" name="TextBox 10">
                <a:extLst>
                  <a:ext uri="{FF2B5EF4-FFF2-40B4-BE49-F238E27FC236}">
                    <a16:creationId xmlns:a16="http://schemas.microsoft.com/office/drawing/2014/main" id="{EECB2403-D685-8C8F-4D0F-4709012C177E}"/>
                  </a:ext>
                </a:extLst>
              </p:cNvPr>
              <p:cNvSpPr txBox="1">
                <a:spLocks noRot="1" noChangeAspect="1" noMove="1" noResize="1" noEditPoints="1" noAdjustHandles="1" noChangeArrowheads="1" noChangeShapeType="1" noTextEdit="1"/>
              </p:cNvSpPr>
              <p:nvPr/>
            </p:nvSpPr>
            <p:spPr>
              <a:xfrm>
                <a:off x="8077200" y="2530633"/>
                <a:ext cx="1190198" cy="338554"/>
              </a:xfrm>
              <a:prstGeom prst="rect">
                <a:avLst/>
              </a:prstGeom>
              <a:blipFill>
                <a:blip r:embed="rId5"/>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8887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randombar(horizont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86DE-BBB0-F396-4443-5F1C78E2B70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A171BC-0B6C-22A6-0054-0653186A4045}"/>
                  </a:ext>
                </a:extLst>
              </p:cNvPr>
              <p:cNvSpPr>
                <a:spLocks noGrp="1"/>
              </p:cNvSpPr>
              <p:nvPr>
                <p:ph idx="1"/>
              </p:nvPr>
            </p:nvSpPr>
            <p:spPr>
              <a:xfrm>
                <a:off x="609600" y="914400"/>
                <a:ext cx="10972800" cy="4525963"/>
              </a:xfrm>
            </p:spPr>
            <p:txBody>
              <a:bodyPr/>
              <a:lstStyle/>
              <a:p>
                <a:r>
                  <a:rPr lang="en-US" dirty="0"/>
                  <a:t>Today, for most polarized FFs, there is no information</a:t>
                </a:r>
              </a:p>
              <a:p>
                <a:pPr marL="0" indent="0">
                  <a:spcBef>
                    <a:spcPts val="0"/>
                  </a:spcBef>
                  <a:buNone/>
                </a:pPr>
                <a:r>
                  <a:rPr lang="en-US" dirty="0"/>
                  <a:t>      … not from experiment and not from theory. </a:t>
                </a:r>
              </a:p>
              <a:p>
                <a:r>
                  <a:rPr lang="en-US" dirty="0"/>
                  <a:t>Majority of cases where experimental data exist, it’s for fragmentation into </a:t>
                </a:r>
                <a14:m>
                  <m:oMath xmlns:m="http://schemas.openxmlformats.org/officeDocument/2006/math">
                    <m:r>
                      <m:rPr>
                        <m:sty m:val="p"/>
                      </m:rPr>
                      <a:rPr lang="en-AU" b="0" i="0" smtClean="0">
                        <a:latin typeface="Cambria Math" panose="02040503050406030204" pitchFamily="18" charset="0"/>
                      </a:rPr>
                      <m:t>Λ</m:t>
                    </m:r>
                  </m:oMath>
                </a14:m>
                <a:r>
                  <a:rPr lang="en-US" dirty="0"/>
                  <a:t> and/or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Λ</m:t>
                        </m:r>
                      </m:e>
                      <m:sup>
                        <m:r>
                          <a:rPr lang="en-AU" b="0" i="1" smtClean="0">
                            <a:latin typeface="Cambria Math" panose="02040503050406030204" pitchFamily="18" charset="0"/>
                          </a:rPr>
                          <m:t>−</m:t>
                        </m:r>
                      </m:sup>
                    </m:sSup>
                  </m:oMath>
                </a14:m>
                <a:r>
                  <a:rPr lang="en-US" dirty="0"/>
                  <a:t> hyperons, which are self-analyzing, </a:t>
                </a:r>
                <a:r>
                  <a:rPr lang="en-US" i="1" dirty="0"/>
                  <a:t>i.e.</a:t>
                </a:r>
                <a:r>
                  <a:rPr lang="en-US" dirty="0"/>
                  <a:t>, they reveal their polarization through the angular dependence of the decay products. </a:t>
                </a:r>
              </a:p>
              <a:p>
                <a:r>
                  <a:rPr lang="en-US" dirty="0"/>
                  <a:t>The analysis of such experiments is difficult, since a large fraction of the produced </a:t>
                </a:r>
                <a14:m>
                  <m:oMath xmlns:m="http://schemas.openxmlformats.org/officeDocument/2006/math">
                    <m:r>
                      <m:rPr>
                        <m:sty m:val="p"/>
                      </m:rPr>
                      <a:rPr lang="en-AU" b="0" i="0" smtClean="0">
                        <a:latin typeface="Cambria Math" panose="02040503050406030204" pitchFamily="18" charset="0"/>
                      </a:rPr>
                      <m:t>Λ</m:t>
                    </m:r>
                  </m:oMath>
                </a14:m>
                <a:r>
                  <a:rPr lang="en-US" dirty="0"/>
                  <a:t> particles comes from the decay of heavier hyperons rather than direct production.</a:t>
                </a:r>
                <a:endParaRPr lang="en-AU" dirty="0"/>
              </a:p>
            </p:txBody>
          </p:sp>
        </mc:Choice>
        <mc:Fallback xmlns="">
          <p:sp>
            <p:nvSpPr>
              <p:cNvPr id="3" name="Content Placeholder 2">
                <a:extLst>
                  <a:ext uri="{FF2B5EF4-FFF2-40B4-BE49-F238E27FC236}">
                    <a16:creationId xmlns:a16="http://schemas.microsoft.com/office/drawing/2014/main" id="{E6A171BC-0B6C-22A6-0054-0653186A4045}"/>
                  </a:ext>
                </a:extLst>
              </p:cNvPr>
              <p:cNvSpPr>
                <a:spLocks noGrp="1" noRot="1" noChangeAspect="1" noMove="1" noResize="1" noEditPoints="1" noAdjustHandles="1" noChangeArrowheads="1" noChangeShapeType="1" noTextEdit="1"/>
              </p:cNvSpPr>
              <p:nvPr>
                <p:ph idx="1"/>
              </p:nvPr>
            </p:nvSpPr>
            <p:spPr>
              <a:xfrm>
                <a:off x="609600" y="914400"/>
                <a:ext cx="10972800" cy="4525963"/>
              </a:xfrm>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D8549DD-7856-8C10-3921-2BAF77FD0F86}"/>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EA5FF6ED-CB5E-8365-81EB-4B652F022F69}"/>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3DD4BA7D-C6D5-B2B9-0903-897273CBAB6E}"/>
              </a:ext>
            </a:extLst>
          </p:cNvPr>
          <p:cNvSpPr>
            <a:spLocks noGrp="1"/>
          </p:cNvSpPr>
          <p:nvPr>
            <p:ph type="sldNum" sz="quarter" idx="12"/>
          </p:nvPr>
        </p:nvSpPr>
        <p:spPr/>
        <p:txBody>
          <a:bodyPr/>
          <a:lstStyle/>
          <a:p>
            <a:fld id="{87034D8C-3CB4-402A-BC46-2AB14C0FE90A}" type="slidenum">
              <a:rPr lang="en-US" smtClean="0"/>
              <a:pPr/>
              <a:t>29</a:t>
            </a:fld>
            <a:endParaRPr lang="en-US"/>
          </a:p>
        </p:txBody>
      </p:sp>
      <p:sp>
        <p:nvSpPr>
          <p:cNvPr id="7" name="TextBox 6">
            <a:extLst>
              <a:ext uri="{FF2B5EF4-FFF2-40B4-BE49-F238E27FC236}">
                <a16:creationId xmlns:a16="http://schemas.microsoft.com/office/drawing/2014/main" id="{2E4B6BF9-7DCA-1514-4D34-83D24A2DFF66}"/>
              </a:ext>
            </a:extLst>
          </p:cNvPr>
          <p:cNvSpPr txBox="1"/>
          <p:nvPr/>
        </p:nvSpPr>
        <p:spPr>
          <a:xfrm>
            <a:off x="2057929" y="3460750"/>
            <a:ext cx="8076142" cy="2800767"/>
          </a:xfrm>
          <a:prstGeom prst="rect">
            <a:avLst/>
          </a:prstGeom>
          <a:solidFill>
            <a:srgbClr val="FFFF66"/>
          </a:solidFill>
        </p:spPr>
        <p:txBody>
          <a:bodyPr wrap="square" rtlCol="0">
            <a:spAutoFit/>
          </a:bodyPr>
          <a:lstStyle/>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physics </a:t>
            </a:r>
            <a:r>
              <a:rPr lang="en-US" sz="2200" i="1" dirty="0" err="1">
                <a:ln w="0"/>
                <a:solidFill>
                  <a:srgbClr val="FF0000"/>
                </a:solidFill>
                <a:effectLst>
                  <a:outerShdw blurRad="38100" dist="25400" dir="5400000" algn="ctr" rotWithShape="0">
                    <a:srgbClr val="6E747A">
                      <a:alpha val="43000"/>
                    </a:srgbClr>
                  </a:outerShdw>
                </a:effectLst>
              </a:rPr>
              <a:t>programmes</a:t>
            </a:r>
            <a:r>
              <a:rPr lang="en-US" sz="2200" i="1" dirty="0">
                <a:ln w="0"/>
                <a:solidFill>
                  <a:srgbClr val="FF0000"/>
                </a:solidFill>
                <a:effectLst>
                  <a:outerShdw blurRad="38100" dist="25400" dir="5400000" algn="ctr" rotWithShape="0">
                    <a:srgbClr val="6E747A">
                      <a:alpha val="43000"/>
                    </a:srgbClr>
                  </a:outerShdw>
                </a:effectLst>
              </a:rPr>
              <a:t> at modern and anticipated facilities: </a:t>
            </a:r>
          </a:p>
          <a:p>
            <a:r>
              <a:rPr lang="en-US" sz="2200" i="1" dirty="0">
                <a:ln w="0"/>
                <a:solidFill>
                  <a:srgbClr val="FF0000"/>
                </a:solidFill>
                <a:effectLst>
                  <a:outerShdw blurRad="38100" dist="25400" dir="5400000" algn="ctr" rotWithShape="0">
                    <a:srgbClr val="6E747A">
                      <a:alpha val="43000"/>
                    </a:srgbClr>
                  </a:outerShdw>
                </a:effectLst>
              </a:rPr>
              <a:t>            JLab-12, EIC, </a:t>
            </a:r>
            <a:r>
              <a:rPr lang="en-US" sz="2200" i="1" dirty="0" err="1">
                <a:ln w="0"/>
                <a:solidFill>
                  <a:srgbClr val="FF0000"/>
                </a:solidFill>
                <a:effectLst>
                  <a:outerShdw blurRad="38100" dist="25400" dir="5400000" algn="ctr" rotWithShape="0">
                    <a:srgbClr val="6E747A">
                      <a:alpha val="43000"/>
                    </a:srgbClr>
                  </a:outerShdw>
                </a:effectLst>
              </a:rPr>
              <a:t>EicC</a:t>
            </a:r>
            <a:r>
              <a:rPr lang="en-US" sz="2200" i="1" dirty="0">
                <a:ln w="0"/>
                <a:solidFill>
                  <a:srgbClr val="FF0000"/>
                </a:solidFill>
                <a:effectLst>
                  <a:outerShdw blurRad="38100" dist="25400" dir="5400000" algn="ctr" rotWithShape="0">
                    <a:srgbClr val="6E747A">
                      <a:alpha val="43000"/>
                    </a:srgbClr>
                  </a:outerShdw>
                </a:effectLst>
              </a:rPr>
              <a:t>, precise knowledge of FFs will be crucial.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Especially true for international TMD program.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Input from Belle II, at the next generation B-factory, </a:t>
            </a:r>
            <a:r>
              <a:rPr lang="en-US" sz="2200" i="1" dirty="0" err="1">
                <a:ln w="0"/>
                <a:solidFill>
                  <a:srgbClr val="FF0000"/>
                </a:solidFill>
                <a:effectLst>
                  <a:outerShdw blurRad="38100" dist="25400" dir="5400000" algn="ctr" rotWithShape="0">
                    <a:srgbClr val="6E747A">
                      <a:alpha val="43000"/>
                    </a:srgbClr>
                  </a:outerShdw>
                </a:effectLst>
              </a:rPr>
              <a:t>SuperKEKB</a:t>
            </a:r>
            <a:r>
              <a:rPr lang="en-US" sz="2200" i="1" dirty="0">
                <a:ln w="0"/>
                <a:solidFill>
                  <a:srgbClr val="FF0000"/>
                </a:solidFill>
                <a:effectLst>
                  <a:outerShdw blurRad="38100" dist="25400" dir="5400000" algn="ctr" rotWithShape="0">
                    <a:srgbClr val="6E747A">
                      <a:alpha val="43000"/>
                    </a:srgbClr>
                  </a:outerShdw>
                </a:effectLst>
              </a:rPr>
              <a:t>, will be important to provide multi-differential observables for identified light quark FFs.</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progress, for assisting phenomenology, </a:t>
            </a:r>
          </a:p>
          <a:p>
            <a:r>
              <a:rPr lang="en-US" sz="2200" i="1" dirty="0">
                <a:ln w="0"/>
                <a:solidFill>
                  <a:srgbClr val="FF0000"/>
                </a:solidFill>
                <a:effectLst>
                  <a:outerShdw blurRad="38100" dist="25400" dir="5400000" algn="ctr" rotWithShape="0">
                    <a:srgbClr val="6E747A">
                      <a:alpha val="43000"/>
                    </a:srgbClr>
                  </a:outerShdw>
                </a:effectLst>
              </a:rPr>
              <a:t>           Theory predictions instead of fits are essential</a:t>
            </a:r>
            <a:endParaRPr lang="en-AU" sz="2200"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021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17642-4C3D-3BAD-9742-ED7CF876D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29E0E-AF2F-A954-DBC6-E63E944689D4}"/>
              </a:ext>
            </a:extLst>
          </p:cNvPr>
          <p:cNvSpPr>
            <a:spLocks noGrp="1"/>
          </p:cNvSpPr>
          <p:nvPr>
            <p:ph type="title"/>
          </p:nvPr>
        </p:nvSpPr>
        <p:spPr>
          <a:xfrm>
            <a:off x="609600" y="228600"/>
            <a:ext cx="10972800" cy="1143000"/>
          </a:xfrm>
        </p:spPr>
        <p:txBody>
          <a:bodyPr/>
          <a:lstStyle/>
          <a:p>
            <a:pPr algn="r"/>
            <a:r>
              <a:rPr lang="en-AU" sz="2800" b="0" i="1" dirty="0">
                <a:ln w="0"/>
                <a:solidFill>
                  <a:schemeClr val="accent1"/>
                </a:solidFill>
                <a:effectLst>
                  <a:outerShdw blurRad="38100" dist="25400" dir="5400000" algn="ctr" rotWithShape="0">
                    <a:srgbClr val="6E747A">
                      <a:alpha val="43000"/>
                    </a:srgbClr>
                  </a:outerShdw>
                </a:effectLst>
              </a:rPr>
              <a:t>What is the point?</a:t>
            </a:r>
          </a:p>
        </p:txBody>
      </p:sp>
      <p:sp>
        <p:nvSpPr>
          <p:cNvPr id="3" name="Content Placeholder 2">
            <a:extLst>
              <a:ext uri="{FF2B5EF4-FFF2-40B4-BE49-F238E27FC236}">
                <a16:creationId xmlns:a16="http://schemas.microsoft.com/office/drawing/2014/main" id="{A22FE3C7-6730-130C-B886-945E14C803E7}"/>
              </a:ext>
            </a:extLst>
          </p:cNvPr>
          <p:cNvSpPr>
            <a:spLocks noGrp="1"/>
          </p:cNvSpPr>
          <p:nvPr>
            <p:ph idx="1"/>
          </p:nvPr>
        </p:nvSpPr>
        <p:spPr>
          <a:xfrm>
            <a:off x="457200" y="627186"/>
            <a:ext cx="11430000" cy="5364164"/>
          </a:xfrm>
        </p:spPr>
        <p:txBody>
          <a:bodyPr/>
          <a:lstStyle/>
          <a:p>
            <a:r>
              <a:rPr lang="en-AU" dirty="0"/>
              <a:t>You’re at a party.  Someone asks you what you do.  What do you say?</a:t>
            </a:r>
          </a:p>
          <a:p>
            <a:pPr lvl="1"/>
            <a:r>
              <a:rPr lang="en-AU" sz="2200" dirty="0"/>
              <a:t>“I am a theoretical physicist, working on projects that may enable humanity to understand the structure of protons and nuclei.”</a:t>
            </a:r>
          </a:p>
          <a:p>
            <a:r>
              <a:rPr lang="en-AU" dirty="0"/>
              <a:t>The other person asks: “Why?” </a:t>
            </a:r>
          </a:p>
          <a:p>
            <a:r>
              <a:rPr lang="en-AU" dirty="0"/>
              <a:t>How do you answer that?</a:t>
            </a:r>
          </a:p>
          <a:p>
            <a:pPr lvl="1"/>
            <a:r>
              <a:rPr lang="en-AU" sz="2200" dirty="0"/>
              <a:t>You could say that humankind has always looked beyond the boundaries of knowledge.</a:t>
            </a:r>
          </a:p>
          <a:p>
            <a:pPr lvl="1"/>
            <a:r>
              <a:rPr lang="en-AU" sz="2200" dirty="0"/>
              <a:t>That is what differentiates between humankind and Earth’s other forms of life.</a:t>
            </a:r>
          </a:p>
          <a:p>
            <a:r>
              <a:rPr lang="en-AU" dirty="0"/>
              <a:t>You could then add: </a:t>
            </a:r>
          </a:p>
          <a:p>
            <a:pPr lvl="1"/>
            <a:r>
              <a:rPr lang="en-AU" sz="2200" dirty="0"/>
              <a:t>“I am an explorer.”   </a:t>
            </a:r>
          </a:p>
          <a:p>
            <a:pPr lvl="1"/>
            <a:r>
              <a:rPr lang="en-AU" sz="2200" dirty="0"/>
              <a:t>“I am attempting to draw the map that reveals all there is to know about the proton, the neutron, and all the other particles whose existence is essential for the appearance and evolution of life.”  </a:t>
            </a:r>
          </a:p>
          <a:p>
            <a:pPr lvl="1"/>
            <a:r>
              <a:rPr lang="en-AU" sz="2200" dirty="0"/>
              <a:t>“No other animal can attempt that.  Humankind is unique.” </a:t>
            </a:r>
          </a:p>
          <a:p>
            <a:pPr lvl="1"/>
            <a:r>
              <a:rPr lang="en-AU" sz="2200" dirty="0"/>
              <a:t>“This map may help to find our place in the Universe.  Perhaps it is empty of other life?  If so, then we will change that.  If not, then we have the opportunity to change ourselves.”</a:t>
            </a:r>
          </a:p>
          <a:p>
            <a:endParaRPr lang="en-AU" dirty="0"/>
          </a:p>
        </p:txBody>
      </p:sp>
      <p:sp>
        <p:nvSpPr>
          <p:cNvPr id="4" name="Date Placeholder 3">
            <a:extLst>
              <a:ext uri="{FF2B5EF4-FFF2-40B4-BE49-F238E27FC236}">
                <a16:creationId xmlns:a16="http://schemas.microsoft.com/office/drawing/2014/main" id="{5C3C059C-DD7B-C05C-8FCB-CC6A385E5BA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650FE94-A057-60CD-226E-79461198CB1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94739A52-8537-8F62-25E1-4C0C60F54FC7}"/>
              </a:ext>
            </a:extLst>
          </p:cNvPr>
          <p:cNvSpPr>
            <a:spLocks noGrp="1"/>
          </p:cNvSpPr>
          <p:nvPr>
            <p:ph type="sldNum" sz="quarter" idx="12"/>
          </p:nvPr>
        </p:nvSpPr>
        <p:spPr/>
        <p:txBody>
          <a:bodyPr/>
          <a:lstStyle/>
          <a:p>
            <a:fld id="{87034D8C-3CB4-402A-BC46-2AB14C0FE90A}" type="slidenum">
              <a:rPr lang="en-US" smtClean="0"/>
              <a:pPr/>
              <a:t>3</a:t>
            </a:fld>
            <a:endParaRPr lang="en-US"/>
          </a:p>
        </p:txBody>
      </p:sp>
      <p:sp>
        <p:nvSpPr>
          <p:cNvPr id="7" name="TextBox 6">
            <a:extLst>
              <a:ext uri="{FF2B5EF4-FFF2-40B4-BE49-F238E27FC236}">
                <a16:creationId xmlns:a16="http://schemas.microsoft.com/office/drawing/2014/main" id="{0B224735-BCAB-5869-C6E1-2A6EBE011ED6}"/>
              </a:ext>
            </a:extLst>
          </p:cNvPr>
          <p:cNvSpPr txBox="1"/>
          <p:nvPr/>
        </p:nvSpPr>
        <p:spPr>
          <a:xfrm>
            <a:off x="4495800" y="1770186"/>
            <a:ext cx="5867400" cy="2523768"/>
          </a:xfrm>
          <a:prstGeom prst="rect">
            <a:avLst/>
          </a:prstGeom>
          <a:noFill/>
        </p:spPr>
        <p:txBody>
          <a:bodyPr wrap="square" rtlCol="0">
            <a:spAutoFit/>
          </a:bodyPr>
          <a:lstStyle/>
          <a:p>
            <a:r>
              <a:rPr lang="en-US" sz="2800" dirty="0">
                <a:ln w="0"/>
                <a:solidFill>
                  <a:schemeClr val="accent6">
                    <a:lumMod val="50000"/>
                  </a:schemeClr>
                </a:solidFill>
                <a:effectLst>
                  <a:outerShdw blurRad="38100" dist="25400" dir="5400000" algn="ctr" rotWithShape="0">
                    <a:srgbClr val="6E747A">
                      <a:alpha val="43000"/>
                    </a:srgbClr>
                  </a:outerShdw>
                </a:effectLst>
                <a:highlight>
                  <a:srgbClr val="FFFF00"/>
                </a:highlight>
              </a:rPr>
              <a:t>“The human spirit, </a:t>
            </a:r>
          </a:p>
          <a:p>
            <a:r>
              <a:rPr lang="en-US" sz="2800" dirty="0">
                <a:ln w="0"/>
                <a:solidFill>
                  <a:schemeClr val="accent6">
                    <a:lumMod val="50000"/>
                  </a:schemeClr>
                </a:solidFill>
                <a:effectLst>
                  <a:outerShdw blurRad="38100" dist="25400" dir="5400000" algn="ctr" rotWithShape="0">
                    <a:srgbClr val="6E747A">
                      <a:alpha val="43000"/>
                    </a:srgbClr>
                  </a:outerShdw>
                </a:effectLst>
                <a:highlight>
                  <a:srgbClr val="FFFF00"/>
                </a:highlight>
              </a:rPr>
              <a:t> driven by an invincible force, </a:t>
            </a:r>
          </a:p>
          <a:p>
            <a:r>
              <a:rPr lang="en-US" sz="2800" dirty="0">
                <a:ln w="0"/>
                <a:solidFill>
                  <a:schemeClr val="accent6">
                    <a:lumMod val="50000"/>
                  </a:schemeClr>
                </a:solidFill>
                <a:effectLst>
                  <a:outerShdw blurRad="38100" dist="25400" dir="5400000" algn="ctr" rotWithShape="0">
                    <a:srgbClr val="6E747A">
                      <a:alpha val="43000"/>
                    </a:srgbClr>
                  </a:outerShdw>
                </a:effectLst>
                <a:highlight>
                  <a:srgbClr val="FFFF00"/>
                </a:highlight>
              </a:rPr>
              <a:t> will never cease to ask: </a:t>
            </a:r>
          </a:p>
          <a:p>
            <a:r>
              <a:rPr lang="en-US" sz="2800" dirty="0">
                <a:ln w="0"/>
                <a:solidFill>
                  <a:schemeClr val="accent6">
                    <a:lumMod val="50000"/>
                  </a:schemeClr>
                </a:solidFill>
                <a:effectLst>
                  <a:outerShdw blurRad="38100" dist="25400" dir="5400000" algn="ctr" rotWithShape="0">
                    <a:srgbClr val="6E747A">
                      <a:alpha val="43000"/>
                    </a:srgbClr>
                  </a:outerShdw>
                </a:effectLst>
                <a:highlight>
                  <a:srgbClr val="FFFF00"/>
                </a:highlight>
              </a:rPr>
              <a:t> What is beyond?”</a:t>
            </a:r>
          </a:p>
          <a:p>
            <a:r>
              <a:rPr lang="en-US" sz="2800" dirty="0">
                <a:ln w="0"/>
                <a:solidFill>
                  <a:schemeClr val="accent6">
                    <a:lumMod val="50000"/>
                  </a:schemeClr>
                </a:solidFill>
                <a:effectLst>
                  <a:outerShdw blurRad="38100" dist="25400" dir="5400000" algn="ctr" rotWithShape="0">
                    <a:srgbClr val="6E747A">
                      <a:alpha val="43000"/>
                    </a:srgbClr>
                  </a:outerShdw>
                </a:effectLst>
                <a:highlight>
                  <a:srgbClr val="FFFF00"/>
                </a:highlight>
              </a:rPr>
              <a:t>—Louis Pasteur</a:t>
            </a:r>
          </a:p>
          <a:p>
            <a:endParaRPr lang="en-AU" dirty="0"/>
          </a:p>
        </p:txBody>
      </p:sp>
    </p:spTree>
    <p:extLst>
      <p:ext uri="{BB962C8B-B14F-4D97-AF65-F5344CB8AC3E}">
        <p14:creationId xmlns:p14="http://schemas.microsoft.com/office/powerpoint/2010/main" val="299546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B9F9-2057-59E2-B3A6-769DAF9D7D1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0623C04-5E99-6F3B-EF6E-F6D5C0A1BB2E}"/>
                  </a:ext>
                </a:extLst>
              </p:cNvPr>
              <p:cNvSpPr>
                <a:spLocks noGrp="1"/>
              </p:cNvSpPr>
              <p:nvPr>
                <p:ph idx="1"/>
              </p:nvPr>
            </p:nvSpPr>
            <p:spPr>
              <a:xfrm>
                <a:off x="609600" y="685800"/>
                <a:ext cx="10972800" cy="4525963"/>
              </a:xfrm>
            </p:spPr>
            <p:txBody>
              <a:bodyPr/>
              <a:lstStyle/>
              <a:p>
                <a:pPr marL="0" indent="0">
                  <a:buNone/>
                </a:pPr>
                <a:r>
                  <a:rPr lang="en-AU" sz="2400" u="sng" dirty="0"/>
                  <a:t>Issues</a:t>
                </a:r>
              </a:p>
              <a:p>
                <a:r>
                  <a:rPr lang="en-AU" dirty="0"/>
                  <a:t>Probability density for confined quark or gluon to produce an on-shell hadron</a:t>
                </a:r>
              </a:p>
              <a:p>
                <a:pPr lvl="1"/>
                <a:r>
                  <a:rPr lang="en-AU" sz="2200" i="1" dirty="0">
                    <a:ln w="0"/>
                    <a:solidFill>
                      <a:srgbClr val="FF0000"/>
                    </a:solidFill>
                    <a:effectLst>
                      <a:outerShdw blurRad="38100" dist="25400" dir="5400000" algn="ctr" rotWithShape="0">
                        <a:srgbClr val="6E747A">
                          <a:alpha val="43000"/>
                        </a:srgbClr>
                      </a:outerShdw>
                    </a:effectLst>
                  </a:rPr>
                  <a:t>FFs are essentially </a:t>
                </a:r>
                <a:r>
                  <a:rPr lang="en-AU" sz="2200" i="1" dirty="0" err="1">
                    <a:ln w="0"/>
                    <a:solidFill>
                      <a:srgbClr val="FF0000"/>
                    </a:solidFill>
                    <a:effectLst>
                      <a:outerShdw blurRad="38100" dist="25400" dir="5400000" algn="ctr" rotWithShape="0">
                        <a:srgbClr val="6E747A">
                          <a:alpha val="43000"/>
                        </a:srgbClr>
                      </a:outerShdw>
                    </a:effectLst>
                  </a:rPr>
                  <a:t>timelike</a:t>
                </a:r>
                <a:endParaRPr lang="en-AU" sz="2200" i="1" dirty="0">
                  <a:ln w="0"/>
                  <a:solidFill>
                    <a:srgbClr val="FF0000"/>
                  </a:solidFill>
                  <a:effectLst>
                    <a:outerShdw blurRad="38100" dist="25400" dir="5400000" algn="ctr" rotWithShape="0">
                      <a:srgbClr val="6E747A">
                        <a:alpha val="43000"/>
                      </a:srgbClr>
                    </a:outerShdw>
                  </a:effectLst>
                </a:endParaRPr>
              </a:p>
              <a:p>
                <a:r>
                  <a:rPr lang="en-AU" dirty="0"/>
                  <a:t>FFs involve hadrons in final states</a:t>
                </a:r>
              </a:p>
              <a:p>
                <a:pPr lvl="1"/>
                <a:r>
                  <a:rPr lang="en-AU" sz="2200" i="1" dirty="0">
                    <a:ln w="0"/>
                    <a:solidFill>
                      <a:srgbClr val="FF0000"/>
                    </a:solidFill>
                    <a:effectLst>
                      <a:outerShdw blurRad="38100" dist="25400" dir="5400000" algn="ctr" rotWithShape="0">
                        <a:srgbClr val="6E747A">
                          <a:alpha val="43000"/>
                        </a:srgbClr>
                      </a:outerShdw>
                    </a:effectLst>
                  </a:rPr>
                  <a:t>FFs are essentially nonperturbative</a:t>
                </a:r>
                <a:endParaRPr lang="en-AU" sz="2200" i="1" dirty="0">
                  <a:solidFill>
                    <a:srgbClr val="FF0000"/>
                  </a:solidFill>
                </a:endParaRPr>
              </a:p>
              <a:p>
                <a:r>
                  <a:rPr lang="en-US" i="1" dirty="0">
                    <a:ln w="0"/>
                    <a:solidFill>
                      <a:srgbClr val="FF0000"/>
                    </a:solidFill>
                    <a:effectLst>
                      <a:outerShdw blurRad="38100" dist="25400" dir="5400000" algn="ctr" rotWithShape="0">
                        <a:srgbClr val="6E747A">
                          <a:alpha val="43000"/>
                        </a:srgbClr>
                      </a:outerShdw>
                    </a:effectLst>
                  </a:rPr>
                  <a:t>No algorithm exists for computation of FFs using lattice-</a:t>
                </a:r>
                <a:r>
                  <a:rPr lang="en-US" i="1" dirty="0" err="1">
                    <a:ln w="0"/>
                    <a:solidFill>
                      <a:srgbClr val="FF0000"/>
                    </a:solidFill>
                    <a:effectLst>
                      <a:outerShdw blurRad="38100" dist="25400" dir="5400000" algn="ctr" rotWithShape="0">
                        <a:srgbClr val="6E747A">
                          <a:alpha val="43000"/>
                        </a:srgbClr>
                      </a:outerShdw>
                    </a:effectLst>
                  </a:rPr>
                  <a:t>regularised</a:t>
                </a:r>
                <a:r>
                  <a:rPr lang="en-US" i="1" dirty="0">
                    <a:ln w="0"/>
                    <a:solidFill>
                      <a:srgbClr val="FF0000"/>
                    </a:solidFill>
                    <a:effectLst>
                      <a:outerShdw blurRad="38100" dist="25400" dir="5400000" algn="ctr" rotWithShape="0">
                        <a:srgbClr val="6E747A">
                          <a:alpha val="43000"/>
                        </a:srgbClr>
                      </a:outerShdw>
                    </a:effectLst>
                  </a:rPr>
                  <a:t> QCD</a:t>
                </a:r>
                <a:endParaRPr lang="en-US" dirty="0"/>
              </a:p>
              <a:p>
                <a:pPr lvl="1"/>
                <a:r>
                  <a:rPr lang="en-US" sz="2200" dirty="0"/>
                  <a:t>This can be traced to </a:t>
                </a:r>
              </a:p>
              <a:p>
                <a:pPr marL="914400" lvl="1" indent="-457200">
                  <a:buAutoNum type="alphaLcParenBoth"/>
                </a:pPr>
                <a:r>
                  <a:rPr lang="en-US" sz="2200" dirty="0"/>
                  <a:t>essentially </a:t>
                </a:r>
                <a:r>
                  <a:rPr lang="en-US" sz="2200" dirty="0" err="1"/>
                  <a:t>timelike</a:t>
                </a:r>
                <a:r>
                  <a:rPr lang="en-US" sz="2200" dirty="0"/>
                  <a:t> character of the hadron production process and </a:t>
                </a:r>
              </a:p>
              <a:p>
                <a:pPr marL="914400" lvl="1" indent="-457200">
                  <a:buAutoNum type="alphaLcParenBoth"/>
                </a:pPr>
                <a:r>
                  <a:rPr lang="en-US" sz="2200" dirty="0"/>
                  <a:t>the sum over spectators </a:t>
                </a:r>
                <a14:m>
                  <m:oMath xmlns:m="http://schemas.openxmlformats.org/officeDocument/2006/math">
                    <m:r>
                      <a:rPr lang="en-AU" sz="2200" b="0" i="1" smtClean="0">
                        <a:latin typeface="Cambria Math" panose="02040503050406030204" pitchFamily="18" charset="0"/>
                      </a:rPr>
                      <m:t>𝑋</m:t>
                    </m:r>
                  </m:oMath>
                </a14:m>
                <a:r>
                  <a:rPr lang="en-US" sz="2200" dirty="0"/>
                  <a:t> in definition of FFs</a:t>
                </a:r>
              </a:p>
              <a:p>
                <a:pPr marL="857250" lvl="2" indent="0">
                  <a:buNone/>
                </a:pPr>
                <a:r>
                  <a:rPr lang="en-US" sz="2200" dirty="0"/>
                  <a:t>  </a:t>
                </a:r>
              </a:p>
              <a:p>
                <a:pPr marL="857250" lvl="2" indent="0">
                  <a:buNone/>
                </a:pPr>
                <a:endParaRPr lang="en-US" sz="2200" dirty="0"/>
              </a:p>
              <a:p>
                <a:pPr marL="857250" lvl="2" indent="0">
                  <a:buNone/>
                </a:pPr>
                <a:endParaRPr lang="en-US" sz="2200" dirty="0"/>
              </a:p>
              <a:p>
                <a:pPr marL="857250" lvl="2" indent="0">
                  <a:buNone/>
                </a:pPr>
                <a:r>
                  <a:rPr lang="en-US" sz="2200" dirty="0"/>
                  <a:t>  … can’t simply be eliminated using closure because of (complicated) state </a:t>
                </a:r>
                <a14:m>
                  <m:oMath xmlns:m="http://schemas.openxmlformats.org/officeDocument/2006/math">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𝑃</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𝑆</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r>
                      <a:rPr lang="en-AU" sz="2200" b="0" i="1" smtClean="0">
                        <a:latin typeface="Cambria Math" panose="02040503050406030204" pitchFamily="18" charset="0"/>
                      </a:rPr>
                      <m:t>𝑋</m:t>
                    </m:r>
                    <m:r>
                      <a:rPr lang="en-AU" sz="2200" b="0" i="1" smtClean="0">
                        <a:latin typeface="Cambria Math" panose="02040503050406030204" pitchFamily="18" charset="0"/>
                      </a:rPr>
                      <m:t>⟩</m:t>
                    </m:r>
                  </m:oMath>
                </a14:m>
                <a:r>
                  <a:rPr lang="en-US" sz="2200" dirty="0"/>
                  <a:t> </a:t>
                </a:r>
              </a:p>
              <a:p>
                <a:pPr marL="457200" lvl="1" indent="0">
                  <a:buNone/>
                </a:pPr>
                <a:r>
                  <a:rPr lang="en-US" sz="2200" dirty="0"/>
                  <a:t>        … FFs describe production of many, many final-state on-shell hadrons</a:t>
                </a:r>
              </a:p>
            </p:txBody>
          </p:sp>
        </mc:Choice>
        <mc:Fallback xmlns="">
          <p:sp>
            <p:nvSpPr>
              <p:cNvPr id="3" name="Content Placeholder 2">
                <a:extLst>
                  <a:ext uri="{FF2B5EF4-FFF2-40B4-BE49-F238E27FC236}">
                    <a16:creationId xmlns:a16="http://schemas.microsoft.com/office/drawing/2014/main" id="{30623C04-5E99-6F3B-EF6E-F6D5C0A1BB2E}"/>
                  </a:ext>
                </a:extLst>
              </p:cNvPr>
              <p:cNvSpPr>
                <a:spLocks noGrp="1" noRot="1" noChangeAspect="1" noMove="1" noResize="1" noEditPoints="1" noAdjustHandles="1" noChangeArrowheads="1" noChangeShapeType="1" noTextEdit="1"/>
              </p:cNvSpPr>
              <p:nvPr>
                <p:ph idx="1"/>
              </p:nvPr>
            </p:nvSpPr>
            <p:spPr>
              <a:xfrm>
                <a:off x="609600" y="685800"/>
                <a:ext cx="10972800" cy="4525963"/>
              </a:xfrm>
              <a:blipFill>
                <a:blip r:embed="rId2"/>
                <a:stretch>
                  <a:fillRect l="-833" t="-1078" b="-284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15535B6-F4FA-AF79-7D3F-1087A75F8E00}"/>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B6A2D84C-D879-0C9A-D45A-1D6CD2236098}"/>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74F96AF-D06F-DB23-D1E5-C3FC8FFAB252}"/>
              </a:ext>
            </a:extLst>
          </p:cNvPr>
          <p:cNvSpPr>
            <a:spLocks noGrp="1"/>
          </p:cNvSpPr>
          <p:nvPr>
            <p:ph type="sldNum" sz="quarter" idx="12"/>
          </p:nvPr>
        </p:nvSpPr>
        <p:spPr/>
        <p:txBody>
          <a:bodyPr/>
          <a:lstStyle/>
          <a:p>
            <a:fld id="{87034D8C-3CB4-402A-BC46-2AB14C0FE90A}" type="slidenum">
              <a:rPr lang="en-US" smtClean="0"/>
              <a:pPr/>
              <a:t>30</a:t>
            </a:fld>
            <a:endParaRPr lang="en-US"/>
          </a:p>
        </p:txBody>
      </p:sp>
      <p:pic>
        <p:nvPicPr>
          <p:cNvPr id="8" name="Picture 7" descr="A math equations on a white background&#10;&#10;AI-generated content may be incorrect.">
            <a:extLst>
              <a:ext uri="{FF2B5EF4-FFF2-40B4-BE49-F238E27FC236}">
                <a16:creationId xmlns:a16="http://schemas.microsoft.com/office/drawing/2014/main" id="{06528292-2501-B8F5-9537-FB86D3C93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419600"/>
            <a:ext cx="6988212" cy="1037581"/>
          </a:xfrm>
          <a:prstGeom prst="rect">
            <a:avLst/>
          </a:prstGeom>
        </p:spPr>
      </p:pic>
    </p:spTree>
    <p:extLst>
      <p:ext uri="{BB962C8B-B14F-4D97-AF65-F5344CB8AC3E}">
        <p14:creationId xmlns:p14="http://schemas.microsoft.com/office/powerpoint/2010/main" val="19856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arn(inVertical)">
                                      <p:cBhvr>
                                        <p:cTn id="30" dur="500"/>
                                        <p:tgtEl>
                                          <p:spTgt spid="3">
                                            <p:txEl>
                                              <p:pRg st="12" end="1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arn(inVertical)">
                                      <p:cBhvr>
                                        <p:cTn id="33" dur="500"/>
                                        <p:tgtEl>
                                          <p:spTgt spid="3">
                                            <p:txEl>
                                              <p:pRg st="13" end="1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2A56-A74E-D2C3-5836-41E27581E1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p:sp>
        <p:nvSpPr>
          <p:cNvPr id="3" name="Content Placeholder 2">
            <a:extLst>
              <a:ext uri="{FF2B5EF4-FFF2-40B4-BE49-F238E27FC236}">
                <a16:creationId xmlns:a16="http://schemas.microsoft.com/office/drawing/2014/main" id="{4CDD8D6E-8DB2-E437-2DF4-64DB7C20D727}"/>
              </a:ext>
            </a:extLst>
          </p:cNvPr>
          <p:cNvSpPr>
            <a:spLocks noGrp="1"/>
          </p:cNvSpPr>
          <p:nvPr>
            <p:ph idx="1"/>
          </p:nvPr>
        </p:nvSpPr>
        <p:spPr/>
        <p:txBody>
          <a:bodyPr/>
          <a:lstStyle/>
          <a:p>
            <a:pPr marL="0" indent="0">
              <a:buNone/>
            </a:pPr>
            <a:r>
              <a:rPr lang="en-AU" sz="2400" u="sng" dirty="0"/>
              <a:t>Models</a:t>
            </a:r>
          </a:p>
          <a:p>
            <a:r>
              <a:rPr lang="en-AU" dirty="0"/>
              <a:t>Simplest version = spectator models</a:t>
            </a:r>
          </a:p>
          <a:p>
            <a:pPr lvl="1"/>
            <a:r>
              <a:rPr lang="en-US" sz="2200" dirty="0"/>
              <a:t>a time-like off-shell parton fragments into a hadron and a single (real) spectator particle</a:t>
            </a:r>
          </a:p>
          <a:p>
            <a:r>
              <a:rPr lang="en-US" dirty="0"/>
              <a:t>Practitioner uses (</a:t>
            </a:r>
            <a:r>
              <a:rPr lang="en-US" dirty="0" err="1"/>
              <a:t>favourite</a:t>
            </a:r>
            <a:r>
              <a:rPr lang="en-US" dirty="0"/>
              <a:t>) quark + hadron Lagrangian to compute a (short) series of diagrams</a:t>
            </a:r>
          </a:p>
          <a:p>
            <a:endParaRPr lang="en-US" dirty="0"/>
          </a:p>
          <a:p>
            <a:endParaRPr lang="en-US" dirty="0"/>
          </a:p>
          <a:p>
            <a:endParaRPr lang="en-US" dirty="0"/>
          </a:p>
          <a:p>
            <a:endParaRPr lang="en-US" dirty="0"/>
          </a:p>
          <a:p>
            <a:r>
              <a:rPr lang="en-US" dirty="0"/>
              <a:t>Practitioner fits parameters to some selected data </a:t>
            </a:r>
            <a:endParaRPr lang="en-AU" dirty="0"/>
          </a:p>
        </p:txBody>
      </p:sp>
      <p:sp>
        <p:nvSpPr>
          <p:cNvPr id="4" name="Date Placeholder 3">
            <a:extLst>
              <a:ext uri="{FF2B5EF4-FFF2-40B4-BE49-F238E27FC236}">
                <a16:creationId xmlns:a16="http://schemas.microsoft.com/office/drawing/2014/main" id="{EF99B9E6-1AFF-609C-7FA6-BC6DB479159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4788C6F-DFDC-473C-D9C0-29976F0BF70E}"/>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85240A0D-7812-B1FF-D043-DBAD023ED46F}"/>
              </a:ext>
            </a:extLst>
          </p:cNvPr>
          <p:cNvSpPr>
            <a:spLocks noGrp="1"/>
          </p:cNvSpPr>
          <p:nvPr>
            <p:ph type="sldNum" sz="quarter" idx="12"/>
          </p:nvPr>
        </p:nvSpPr>
        <p:spPr/>
        <p:txBody>
          <a:bodyPr/>
          <a:lstStyle/>
          <a:p>
            <a:fld id="{87034D8C-3CB4-402A-BC46-2AB14C0FE90A}" type="slidenum">
              <a:rPr lang="en-US" smtClean="0"/>
              <a:pPr/>
              <a:t>31</a:t>
            </a:fld>
            <a:endParaRPr lang="en-US"/>
          </a:p>
        </p:txBody>
      </p:sp>
      <p:pic>
        <p:nvPicPr>
          <p:cNvPr id="8" name="Picture 7" descr="A black and white diagram&#10;&#10;AI-generated content may be incorrect.">
            <a:extLst>
              <a:ext uri="{FF2B5EF4-FFF2-40B4-BE49-F238E27FC236}">
                <a16:creationId xmlns:a16="http://schemas.microsoft.com/office/drawing/2014/main" id="{C592396D-1844-34DB-0BBB-3E6826644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1" y="3767128"/>
            <a:ext cx="3444479" cy="1522421"/>
          </a:xfrm>
          <a:prstGeom prst="rect">
            <a:avLst/>
          </a:prstGeom>
        </p:spPr>
      </p:pic>
      <p:pic>
        <p:nvPicPr>
          <p:cNvPr id="10" name="Picture 9" descr="A close-up of a pair of black arrows&#10;&#10;AI-generated content may be incorrect.">
            <a:extLst>
              <a:ext uri="{FF2B5EF4-FFF2-40B4-BE49-F238E27FC236}">
                <a16:creationId xmlns:a16="http://schemas.microsoft.com/office/drawing/2014/main" id="{3DD7D9D9-9DB3-D087-E335-DFDA58416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961" y="3657600"/>
            <a:ext cx="5753446" cy="1522421"/>
          </a:xfrm>
          <a:prstGeom prst="rect">
            <a:avLst/>
          </a:prstGeom>
        </p:spPr>
      </p:pic>
    </p:spTree>
    <p:extLst>
      <p:ext uri="{BB962C8B-B14F-4D97-AF65-F5344CB8AC3E}">
        <p14:creationId xmlns:p14="http://schemas.microsoft.com/office/powerpoint/2010/main" val="41091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CDE8-15A5-2BCA-002B-6925EBE3F7D2}"/>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E87008-542E-F739-1879-DF1BABF53D07}"/>
                  </a:ext>
                </a:extLst>
              </p:cNvPr>
              <p:cNvSpPr>
                <a:spLocks noGrp="1"/>
              </p:cNvSpPr>
              <p:nvPr>
                <p:ph idx="1"/>
              </p:nvPr>
            </p:nvSpPr>
            <p:spPr>
              <a:xfrm>
                <a:off x="152400" y="884237"/>
                <a:ext cx="6248400" cy="4525963"/>
              </a:xfrm>
            </p:spPr>
            <p:txBody>
              <a:bodyPr/>
              <a:lstStyle/>
              <a:p>
                <a:pPr marL="0" indent="0">
                  <a:buNone/>
                </a:pPr>
                <a:r>
                  <a:rPr lang="en-AU" u="sng" dirty="0"/>
                  <a:t>Models</a:t>
                </a:r>
              </a:p>
              <a:p>
                <a:r>
                  <a:rPr lang="en-AU" dirty="0"/>
                  <a:t>Field + Feynman Jet Fragmentation approach</a:t>
                </a:r>
              </a:p>
              <a:p>
                <a:pPr lvl="1"/>
                <a:r>
                  <a:rPr lang="en-AU" sz="2200" dirty="0"/>
                  <a:t>Readily handles multiple hadron production</a:t>
                </a:r>
              </a:p>
              <a:p>
                <a:r>
                  <a:rPr lang="en-AU" dirty="0"/>
                  <a:t>Basic need is elementary fragmentation function:   </a:t>
                </a:r>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oMath>
                  </m:oMathPara>
                </a14:m>
                <a:endParaRPr lang="en-AU" b="0" dirty="0"/>
              </a:p>
              <a:p>
                <a:pPr marL="400050" lvl="1" indent="0">
                  <a:buNone/>
                </a:pPr>
                <a:r>
                  <a:rPr lang="en-AU" sz="2200" dirty="0"/>
                  <a:t>which is mathematical probability that initial parton, </a:t>
                </a:r>
                <a14:m>
                  <m:oMath xmlns:m="http://schemas.openxmlformats.org/officeDocument/2006/math">
                    <m:r>
                      <a:rPr lang="en-AU" sz="2200" b="0" i="1" dirty="0" smtClean="0">
                        <a:latin typeface="Cambria Math" panose="02040503050406030204" pitchFamily="18" charset="0"/>
                      </a:rPr>
                      <m:t>𝑝</m:t>
                    </m:r>
                  </m:oMath>
                </a14:m>
                <a:r>
                  <a:rPr lang="en-AU" sz="2200" dirty="0"/>
                  <a:t>, produces hadron, </a:t>
                </a:r>
                <a14:m>
                  <m:oMath xmlns:m="http://schemas.openxmlformats.org/officeDocument/2006/math">
                    <m:r>
                      <a:rPr lang="en-AU" sz="2200" b="0" i="1" smtClean="0">
                        <a:latin typeface="Cambria Math" panose="02040503050406030204" pitchFamily="18" charset="0"/>
                      </a:rPr>
                      <m:t>h</m:t>
                    </m:r>
                  </m:oMath>
                </a14:m>
                <a:endParaRPr lang="en-AU" sz="2200" dirty="0"/>
              </a:p>
              <a:p>
                <a:r>
                  <a:rPr lang="en-AU" dirty="0"/>
                  <a:t>Using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r>
                      <a:rPr lang="en-AU" b="0" i="1" smtClean="0">
                        <a:latin typeface="Cambria Math" panose="02040503050406030204" pitchFamily="18" charset="0"/>
                      </a:rPr>
                      <m:t>(</m:t>
                    </m:r>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r>
                  <a:rPr lang="en-AU" dirty="0"/>
                  <a:t>, one solves coupled set of linear cascade equations to determine complete FF, </a:t>
                </a:r>
                <a14:m>
                  <m:oMath xmlns:m="http://schemas.openxmlformats.org/officeDocument/2006/math">
                    <m:sSubSup>
                      <m:sSubSupPr>
                        <m:ctrlPr>
                          <a:rPr lang="en-AU" i="1">
                            <a:latin typeface="Cambria Math" panose="02040503050406030204" pitchFamily="18" charset="0"/>
                          </a:rPr>
                        </m:ctrlPr>
                      </m:sSubSupPr>
                      <m:e>
                        <m:r>
                          <a:rPr lang="en-AU" b="0" i="1" smtClean="0">
                            <a:latin typeface="Cambria Math" panose="02040503050406030204" pitchFamily="18" charset="0"/>
                          </a:rPr>
                          <m:t>𝐷</m:t>
                        </m:r>
                      </m:e>
                      <m:sub>
                        <m:r>
                          <a:rPr lang="en-AU" i="1">
                            <a:latin typeface="Cambria Math" panose="02040503050406030204" pitchFamily="18" charset="0"/>
                          </a:rPr>
                          <m:t>𝑞</m:t>
                        </m:r>
                      </m:sub>
                      <m:sup>
                        <m:r>
                          <a:rPr lang="en-AU" i="1">
                            <a:latin typeface="Cambria Math" panose="02040503050406030204" pitchFamily="18" charset="0"/>
                          </a:rPr>
                          <m:t>h</m:t>
                        </m:r>
                      </m:sup>
                    </m:sSubSup>
                    <m:r>
                      <a:rPr lang="en-AU" i="1">
                        <a:latin typeface="Cambria Math" panose="02040503050406030204" pitchFamily="18" charset="0"/>
                      </a:rPr>
                      <m:t>(</m:t>
                    </m:r>
                    <m:r>
                      <a:rPr lang="en-AU" i="1">
                        <a:latin typeface="Cambria Math" panose="02040503050406030204" pitchFamily="18" charset="0"/>
                      </a:rPr>
                      <m:t>𝑧</m:t>
                    </m:r>
                    <m:r>
                      <a:rPr lang="en-AU" i="1">
                        <a:latin typeface="Cambria Math" panose="02040503050406030204" pitchFamily="18" charset="0"/>
                      </a:rPr>
                      <m:t>;</m:t>
                    </m:r>
                    <m:r>
                      <a:rPr lang="en-AU" i="1">
                        <a:latin typeface="Cambria Math" panose="02040503050406030204" pitchFamily="18" charset="0"/>
                      </a:rPr>
                      <m:t>𝜁</m:t>
                    </m:r>
                    <m:r>
                      <a:rPr lang="en-AU" i="1">
                        <a:latin typeface="Cambria Math" panose="02040503050406030204" pitchFamily="18" charset="0"/>
                      </a:rPr>
                      <m:t>)</m:t>
                    </m:r>
                  </m:oMath>
                </a14:m>
                <a:r>
                  <a:rPr lang="en-AU" dirty="0"/>
                  <a:t>, which accounts for all hadrons produced from momentum of the initial quark</a:t>
                </a:r>
              </a:p>
              <a:p>
                <a:r>
                  <a:rPr lang="en-AU" dirty="0"/>
                  <a:t>Sum rule: </a:t>
                </a:r>
                <a14:m>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a14:m>
                <a:endParaRPr lang="en-AU" dirty="0"/>
              </a:p>
              <a:p>
                <a:pPr lvl="1"/>
                <a:r>
                  <a:rPr lang="en-US" sz="2200" dirty="0"/>
                  <a:t>The hadron jet generated by parton </a:t>
                </a:r>
                <a14:m>
                  <m:oMath xmlns:m="http://schemas.openxmlformats.org/officeDocument/2006/math">
                    <m:r>
                      <a:rPr lang="en-US" sz="2200" i="1" dirty="0" smtClean="0">
                        <a:latin typeface="Cambria Math" panose="02040503050406030204" pitchFamily="18" charset="0"/>
                      </a:rPr>
                      <m:t>𝑝</m:t>
                    </m:r>
                  </m:oMath>
                </a14:m>
                <a:r>
                  <a:rPr lang="en-US" sz="2200" dirty="0"/>
                  <a:t> contains all momentum of initial state</a:t>
                </a:r>
                <a:endParaRPr lang="en-AU" sz="2200" dirty="0"/>
              </a:p>
            </p:txBody>
          </p:sp>
        </mc:Choice>
        <mc:Fallback xmlns="">
          <p:sp>
            <p:nvSpPr>
              <p:cNvPr id="3" name="Content Placeholder 2">
                <a:extLst>
                  <a:ext uri="{FF2B5EF4-FFF2-40B4-BE49-F238E27FC236}">
                    <a16:creationId xmlns:a16="http://schemas.microsoft.com/office/drawing/2014/main" id="{3EE87008-542E-F739-1879-DF1BABF53D07}"/>
                  </a:ext>
                </a:extLst>
              </p:cNvPr>
              <p:cNvSpPr>
                <a:spLocks noGrp="1" noRot="1" noChangeAspect="1" noMove="1" noResize="1" noEditPoints="1" noAdjustHandles="1" noChangeArrowheads="1" noChangeShapeType="1" noTextEdit="1"/>
              </p:cNvSpPr>
              <p:nvPr>
                <p:ph idx="1"/>
              </p:nvPr>
            </p:nvSpPr>
            <p:spPr>
              <a:xfrm>
                <a:off x="152400" y="884237"/>
                <a:ext cx="6248400" cy="4525963"/>
              </a:xfrm>
              <a:blipFill>
                <a:blip r:embed="rId2"/>
                <a:stretch>
                  <a:fillRect l="-1268" t="-942" r="-2244" b="-247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8854329-9CC2-D6B7-D422-757AE1F77C6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C492EB3B-FE14-FAA9-EFDC-D0A0DD3AECF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39208176-B7CD-CFE8-ED99-9563E2360040}"/>
              </a:ext>
            </a:extLst>
          </p:cNvPr>
          <p:cNvSpPr>
            <a:spLocks noGrp="1"/>
          </p:cNvSpPr>
          <p:nvPr>
            <p:ph type="sldNum" sz="quarter" idx="12"/>
          </p:nvPr>
        </p:nvSpPr>
        <p:spPr/>
        <p:txBody>
          <a:bodyPr/>
          <a:lstStyle/>
          <a:p>
            <a:fld id="{87034D8C-3CB4-402A-BC46-2AB14C0FE90A}" type="slidenum">
              <a:rPr lang="en-US" smtClean="0"/>
              <a:pPr/>
              <a:t>32</a:t>
            </a:fld>
            <a:endParaRPr lang="en-US"/>
          </a:p>
        </p:txBody>
      </p:sp>
      <p:pic>
        <p:nvPicPr>
          <p:cNvPr id="8" name="Picture 7" descr="A diagram of a graph&#10;&#10;AI-generated content may be incorrect.">
            <a:extLst>
              <a:ext uri="{FF2B5EF4-FFF2-40B4-BE49-F238E27FC236}">
                <a16:creationId xmlns:a16="http://schemas.microsoft.com/office/drawing/2014/main" id="{9FC6C1E2-6C99-E46E-64CD-144646100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28600"/>
            <a:ext cx="5867400" cy="2338673"/>
          </a:xfrm>
          <a:prstGeom prst="rect">
            <a:avLst/>
          </a:prstGeom>
        </p:spPr>
      </p:pic>
      <p:sp>
        <p:nvSpPr>
          <p:cNvPr id="9" name="Oval 8">
            <a:extLst>
              <a:ext uri="{FF2B5EF4-FFF2-40B4-BE49-F238E27FC236}">
                <a16:creationId xmlns:a16="http://schemas.microsoft.com/office/drawing/2014/main" id="{9538FED7-9532-9D69-B720-CEBCA803A7F3}"/>
              </a:ext>
            </a:extLst>
          </p:cNvPr>
          <p:cNvSpPr/>
          <p:nvPr/>
        </p:nvSpPr>
        <p:spPr bwMode="auto">
          <a:xfrm>
            <a:off x="7162800" y="304800"/>
            <a:ext cx="6096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B050"/>
                </a:solidFill>
              </a:ln>
              <a:solidFill>
                <a:schemeClr val="tx1"/>
              </a:solidFill>
              <a:effectLst/>
              <a:latin typeface="Calibri" pitchFamily="34" charset="0"/>
            </a:endParaRPr>
          </a:p>
        </p:txBody>
      </p:sp>
      <p:sp>
        <p:nvSpPr>
          <p:cNvPr id="10" name="Oval 9">
            <a:extLst>
              <a:ext uri="{FF2B5EF4-FFF2-40B4-BE49-F238E27FC236}">
                <a16:creationId xmlns:a16="http://schemas.microsoft.com/office/drawing/2014/main" id="{87A36441-DACB-E0A3-74D4-E7DF1A02900D}"/>
              </a:ext>
            </a:extLst>
          </p:cNvPr>
          <p:cNvSpPr/>
          <p:nvPr/>
        </p:nvSpPr>
        <p:spPr bwMode="auto">
          <a:xfrm>
            <a:off x="9677400" y="38100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chemeClr val="tx1"/>
              </a:solidFill>
              <a:effectLst/>
              <a:latin typeface="Calibri" pitchFamily="34" charset="0"/>
            </a:endParaRPr>
          </a:p>
        </p:txBody>
      </p:sp>
      <p:sp>
        <p:nvSpPr>
          <p:cNvPr id="11" name="Oval 10">
            <a:extLst>
              <a:ext uri="{FF2B5EF4-FFF2-40B4-BE49-F238E27FC236}">
                <a16:creationId xmlns:a16="http://schemas.microsoft.com/office/drawing/2014/main" id="{5ADA1538-A885-E04C-A612-3D834B0A744B}"/>
              </a:ext>
            </a:extLst>
          </p:cNvPr>
          <p:cNvSpPr/>
          <p:nvPr/>
        </p:nvSpPr>
        <p:spPr bwMode="auto">
          <a:xfrm>
            <a:off x="7766050" y="312738"/>
            <a:ext cx="723900" cy="778668"/>
          </a:xfrm>
          <a:prstGeom prst="ellipse">
            <a:avLst/>
          </a:prstGeom>
          <a:no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Calibri" pitchFamily="34" charset="0"/>
            </a:endParaRPr>
          </a:p>
        </p:txBody>
      </p:sp>
      <p:cxnSp>
        <p:nvCxnSpPr>
          <p:cNvPr id="13" name="Straight Arrow Connector 12">
            <a:extLst>
              <a:ext uri="{FF2B5EF4-FFF2-40B4-BE49-F238E27FC236}">
                <a16:creationId xmlns:a16="http://schemas.microsoft.com/office/drawing/2014/main" id="{B363F69F-CA8B-0BBF-ACA2-E7D38D5B1E60}"/>
              </a:ext>
            </a:extLst>
          </p:cNvPr>
          <p:cNvCxnSpPr>
            <a:cxnSpLocks/>
          </p:cNvCxnSpPr>
          <p:nvPr/>
        </p:nvCxnSpPr>
        <p:spPr bwMode="auto">
          <a:xfrm flipV="1">
            <a:off x="3886200" y="914400"/>
            <a:ext cx="3886200" cy="172907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3034212B-5546-5A48-FA05-2F564BD12B68}"/>
                  </a:ext>
                </a:extLst>
              </p:cNvPr>
              <p:cNvSpPr txBox="1">
                <a:spLocks/>
              </p:cNvSpPr>
              <p:nvPr/>
            </p:nvSpPr>
            <p:spPr bwMode="auto">
              <a:xfrm>
                <a:off x="6934200" y="4724400"/>
                <a:ext cx="4495800" cy="15395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Boundary Conditions</a:t>
                </a:r>
              </a:p>
              <a:p>
                <a:pPr lvl="1"/>
                <a14:m>
                  <m:oMath xmlns:m="http://schemas.openxmlformats.org/officeDocument/2006/math">
                    <m:sSubSup>
                      <m:sSubSupPr>
                        <m:ctrlPr>
                          <a:rPr lang="en-AU" sz="2200" b="0" i="1" kern="0" smtClean="0">
                            <a:latin typeface="Cambria Math" panose="02040503050406030204" pitchFamily="18" charset="0"/>
                          </a:rPr>
                        </m:ctrlPr>
                      </m:sSubSupPr>
                      <m:e>
                        <m:r>
                          <a:rPr lang="en-AU" sz="2200" b="0" i="1" kern="0" smtClean="0">
                            <a:latin typeface="Cambria Math" panose="02040503050406030204" pitchFamily="18" charset="0"/>
                          </a:rPr>
                          <m:t>𝐷</m:t>
                        </m:r>
                      </m:e>
                      <m:sub>
                        <m:r>
                          <a:rPr lang="en-AU" sz="2200" b="0" i="1" kern="0" smtClean="0">
                            <a:latin typeface="Cambria Math" panose="02040503050406030204" pitchFamily="18" charset="0"/>
                          </a:rPr>
                          <m:t>𝑝</m:t>
                        </m:r>
                      </m:sub>
                      <m:sup>
                        <m:r>
                          <a:rPr lang="en-AU" sz="2200" b="0" i="1" kern="0" smtClean="0">
                            <a:latin typeface="Cambria Math" panose="02040503050406030204" pitchFamily="18" charset="0"/>
                          </a:rPr>
                          <m:t>h</m:t>
                        </m:r>
                      </m:sup>
                    </m:sSubSup>
                    <m:d>
                      <m:dPr>
                        <m:ctrlPr>
                          <a:rPr lang="en-AU" sz="2200" b="0" i="1" kern="0" smtClean="0">
                            <a:latin typeface="Cambria Math" panose="02040503050406030204" pitchFamily="18" charset="0"/>
                          </a:rPr>
                        </m:ctrlPr>
                      </m:dPr>
                      <m:e>
                        <m:r>
                          <a:rPr lang="en-AU" sz="2200" b="0" i="1" kern="0" smtClean="0">
                            <a:latin typeface="Cambria Math" panose="02040503050406030204" pitchFamily="18" charset="0"/>
                          </a:rPr>
                          <m:t>𝑧</m:t>
                        </m:r>
                        <m:r>
                          <a:rPr lang="en-AU" sz="2200" b="0" i="1" kern="0" smtClean="0">
                            <a:latin typeface="Cambria Math" panose="02040503050406030204" pitchFamily="18" charset="0"/>
                          </a:rPr>
                          <m:t>;</m:t>
                        </m:r>
                        <m:r>
                          <a:rPr lang="en-AU" sz="2200" b="0" i="1" kern="0" smtClean="0">
                            <a:latin typeface="Cambria Math" panose="02040503050406030204" pitchFamily="18" charset="0"/>
                          </a:rPr>
                          <m:t>𝜁</m:t>
                        </m:r>
                      </m:e>
                    </m:d>
                    <m:sSub>
                      <m:sSubPr>
                        <m:ctrlPr>
                          <a:rPr lang="en-AU" sz="2200" b="0" i="1" kern="0" smtClean="0">
                            <a:latin typeface="Cambria Math" panose="02040503050406030204" pitchFamily="18" charset="0"/>
                          </a:rPr>
                        </m:ctrlPr>
                      </m:sSubPr>
                      <m:e>
                        <m:r>
                          <a:rPr lang="en-AU" sz="2200" b="0" i="1" kern="0" smtClean="0">
                            <a:latin typeface="Cambria Math" panose="02040503050406030204" pitchFamily="18" charset="0"/>
                          </a:rPr>
                          <m:t>=</m:t>
                        </m:r>
                      </m:e>
                      <m:sub>
                        <m:r>
                          <a:rPr lang="en-AU" sz="2200" b="0" i="1" kern="0" smtClean="0">
                            <a:latin typeface="Cambria Math" panose="02040503050406030204" pitchFamily="18" charset="0"/>
                          </a:rPr>
                          <m:t>𝑥</m:t>
                        </m:r>
                        <m:r>
                          <a:rPr lang="en-AU" sz="2200" b="0" i="1" kern="0" smtClean="0">
                            <a:latin typeface="Cambria Math" panose="02040503050406030204" pitchFamily="18" charset="0"/>
                          </a:rPr>
                          <m:t>≃0</m:t>
                        </m:r>
                      </m:sub>
                    </m:sSub>
                    <m:f>
                      <m:fPr>
                        <m:ctrlPr>
                          <a:rPr lang="en-AU" sz="2200" b="0" i="1" kern="0" smtClean="0">
                            <a:latin typeface="Cambria Math" panose="02040503050406030204" pitchFamily="18" charset="0"/>
                          </a:rPr>
                        </m:ctrlPr>
                      </m:fPr>
                      <m:num>
                        <m:r>
                          <a:rPr lang="en-AU" sz="2200" b="0" i="1" kern="0" smtClean="0">
                            <a:latin typeface="Cambria Math" panose="02040503050406030204" pitchFamily="18" charset="0"/>
                          </a:rPr>
                          <m:t>1</m:t>
                        </m:r>
                      </m:num>
                      <m:den>
                        <m:r>
                          <a:rPr lang="en-AU" sz="2200" b="0" i="1" kern="0" smtClean="0">
                            <a:latin typeface="Cambria Math" panose="02040503050406030204" pitchFamily="18" charset="0"/>
                          </a:rPr>
                          <m:t>𝑧</m:t>
                        </m:r>
                      </m:den>
                    </m:f>
                  </m:oMath>
                </a14:m>
                <a:endParaRPr lang="en-AU" sz="2200" b="0" i="1" dirty="0">
                  <a:latin typeface="Cambria Math" panose="02040503050406030204" pitchFamily="18" charset="0"/>
                </a:endParaRPr>
              </a:p>
              <a:p>
                <a:pPr lvl="1"/>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𝐷</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h</m:t>
                        </m:r>
                      </m:sup>
                    </m:sSubSup>
                    <m:d>
                      <m:dPr>
                        <m:ctrlPr>
                          <a:rPr lang="en-AU" sz="2200" b="0" i="1" smtClean="0">
                            <a:latin typeface="Cambria Math" panose="02040503050406030204" pitchFamily="18" charset="0"/>
                          </a:rPr>
                        </m:ctrlPr>
                      </m:dPr>
                      <m:e>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m:t>
                        </m:r>
                      </m:e>
                      <m:sub>
                        <m:r>
                          <a:rPr lang="en-AU" sz="2200" b="0" i="1" smtClean="0">
                            <a:latin typeface="Cambria Math" panose="02040503050406030204" pitchFamily="18" charset="0"/>
                          </a:rPr>
                          <m:t>𝑥</m:t>
                        </m:r>
                        <m:r>
                          <a:rPr lang="en-AU" sz="2200" b="0" i="1" smtClean="0">
                            <a:latin typeface="Cambria Math" panose="02040503050406030204" pitchFamily="18" charset="0"/>
                          </a:rPr>
                          <m:t>≃1</m:t>
                        </m:r>
                      </m:sub>
                    </m:sSub>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𝑑</m:t>
                        </m:r>
                      </m:e>
                      <m:sub>
                        <m:r>
                          <a:rPr lang="en-AU" sz="2200" b="0" i="1" smtClean="0">
                            <a:latin typeface="Cambria Math" panose="02040503050406030204" pitchFamily="18" charset="0"/>
                          </a:rPr>
                          <m:t>𝑝</m:t>
                        </m:r>
                      </m:sub>
                    </m:sSub>
                    <m:r>
                      <a:rPr lang="en-AU" sz="2200" b="0" i="1" smtClean="0">
                        <a:latin typeface="Cambria Math" panose="02040503050406030204" pitchFamily="18" charset="0"/>
                      </a:rPr>
                      <m:t>(</m:t>
                    </m:r>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r>
                      <a:rPr lang="en-AU" sz="2200" b="0" i="1" smtClean="0">
                        <a:latin typeface="Cambria Math" panose="02040503050406030204" pitchFamily="18" charset="0"/>
                      </a:rPr>
                      <m:t>)</m:t>
                    </m:r>
                  </m:oMath>
                </a14:m>
                <a:endParaRPr lang="en-AU" sz="2200" kern="0" dirty="0"/>
              </a:p>
              <a:p>
                <a:endParaRPr lang="en-AU" kern="0" dirty="0"/>
              </a:p>
            </p:txBody>
          </p:sp>
        </mc:Choice>
        <mc:Fallback xmlns="">
          <p:sp>
            <p:nvSpPr>
              <p:cNvPr id="16" name="Content Placeholder 2">
                <a:extLst>
                  <a:ext uri="{FF2B5EF4-FFF2-40B4-BE49-F238E27FC236}">
                    <a16:creationId xmlns:a16="http://schemas.microsoft.com/office/drawing/2014/main" id="{3034212B-5546-5A48-FA05-2F564BD12B68}"/>
                  </a:ext>
                </a:extLst>
              </p:cNvPr>
              <p:cNvSpPr txBox="1">
                <a:spLocks noRot="1" noChangeAspect="1" noMove="1" noResize="1" noEditPoints="1" noAdjustHandles="1" noChangeArrowheads="1" noChangeShapeType="1" noTextEdit="1"/>
              </p:cNvSpPr>
              <p:nvPr/>
            </p:nvSpPr>
            <p:spPr bwMode="auto">
              <a:xfrm>
                <a:off x="6934200" y="4724400"/>
                <a:ext cx="4495800" cy="1539589"/>
              </a:xfrm>
              <a:prstGeom prst="rect">
                <a:avLst/>
              </a:prstGeom>
              <a:blipFill>
                <a:blip r:embed="rId4"/>
                <a:stretch>
                  <a:fillRect l="-1493" t="-2767"/>
                </a:stretch>
              </a:blipFill>
              <a:ln w="9525">
                <a:noFill/>
                <a:miter lim="800000"/>
                <a:headEnd/>
                <a:tailEnd/>
              </a:ln>
              <a:effectLst/>
            </p:spPr>
            <p:txBody>
              <a:bodyPr/>
              <a:lstStyle/>
              <a:p>
                <a:r>
                  <a:rPr lang="en-AU">
                    <a:noFill/>
                  </a:rPr>
                  <a:t> </a:t>
                </a:r>
              </a:p>
            </p:txBody>
          </p:sp>
        </mc:Fallback>
      </mc:AlternateContent>
      <p:pic>
        <p:nvPicPr>
          <p:cNvPr id="17" name="Picture 16" descr="A close up of a number&#10;&#10;Description automatically generated">
            <a:extLst>
              <a:ext uri="{FF2B5EF4-FFF2-40B4-BE49-F238E27FC236}">
                <a16:creationId xmlns:a16="http://schemas.microsoft.com/office/drawing/2014/main" id="{671B222C-3807-010C-C9F1-8506D6BC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3680460"/>
            <a:ext cx="4998720" cy="739140"/>
          </a:xfrm>
          <a:prstGeom prst="rect">
            <a:avLst/>
          </a:prstGeom>
        </p:spPr>
      </p:pic>
    </p:spTree>
    <p:extLst>
      <p:ext uri="{BB962C8B-B14F-4D97-AF65-F5344CB8AC3E}">
        <p14:creationId xmlns:p14="http://schemas.microsoft.com/office/powerpoint/2010/main" val="10500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E74A-2F65-6D85-995C-6C09A0E0AC4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4CE481-3C37-2AD9-E60D-5F9CE273DD68}"/>
                  </a:ext>
                </a:extLst>
              </p:cNvPr>
              <p:cNvSpPr>
                <a:spLocks noGrp="1"/>
              </p:cNvSpPr>
              <p:nvPr>
                <p:ph idx="1"/>
              </p:nvPr>
            </p:nvSpPr>
            <p:spPr>
              <a:xfrm>
                <a:off x="609600" y="914400"/>
                <a:ext cx="7696200" cy="5316538"/>
              </a:xfrm>
            </p:spPr>
            <p:txBody>
              <a:bodyPr/>
              <a:lstStyle/>
              <a:p>
                <a:r>
                  <a:rPr lang="en-AU" dirty="0"/>
                  <a:t>FF is </a:t>
                </a:r>
                <a:r>
                  <a:rPr lang="en-AU" dirty="0" err="1"/>
                  <a:t>timelike</a:t>
                </a:r>
                <a:r>
                  <a:rPr lang="en-AU" dirty="0"/>
                  <a:t> </a:t>
                </a:r>
                <a:r>
                  <a:rPr lang="en-US" dirty="0"/>
                  <a:t>twin of the spacelike process </a:t>
                </a:r>
              </a:p>
              <a:p>
                <a:pPr marL="0" indent="0">
                  <a:buNone/>
                </a:pPr>
                <a:r>
                  <a:rPr lang="en-US" dirty="0"/>
                  <a:t>       = leptoproduction on target </a:t>
                </a:r>
                <a14:m>
                  <m:oMath xmlns:m="http://schemas.openxmlformats.org/officeDocument/2006/math">
                    <m:r>
                      <a:rPr lang="en-US" i="1" dirty="0" smtClean="0">
                        <a:latin typeface="Cambria Math" panose="02040503050406030204" pitchFamily="18" charset="0"/>
                      </a:rPr>
                      <m:t>h</m:t>
                    </m:r>
                  </m:oMath>
                </a14:m>
                <a:endParaRPr lang="en-US" dirty="0"/>
              </a:p>
              <a:p>
                <a:pPr marL="0" indent="0">
                  <a:buNone/>
                </a:pPr>
                <a:r>
                  <a:rPr lang="en-AU" dirty="0"/>
                  <a:t>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h</m:t>
                        </m:r>
                      </m:e>
                    </m:acc>
                    <m:r>
                      <a:rPr lang="en-AU" b="0" i="1" smtClean="0">
                        <a:latin typeface="Cambria Math" panose="02040503050406030204" pitchFamily="18" charset="0"/>
                      </a:rPr>
                      <m:t>+</m:t>
                    </m:r>
                    <m:r>
                      <a:rPr lang="en-AU" b="0" i="1" smtClean="0">
                        <a:latin typeface="Cambria Math" panose="02040503050406030204" pitchFamily="18" charset="0"/>
                      </a:rPr>
                      <m:t>𝑋</m:t>
                    </m:r>
                  </m:oMath>
                </a14:m>
                <a:r>
                  <a:rPr lang="en-US" dirty="0"/>
                  <a:t> </a:t>
                </a:r>
              </a:p>
              <a:p>
                <a:r>
                  <a:rPr lang="en-US" dirty="0"/>
                  <a:t>Crossing symmetry </a:t>
                </a:r>
                <a14:m>
                  <m:oMath xmlns:m="http://schemas.openxmlformats.org/officeDocument/2006/math">
                    <m:r>
                      <a:rPr lang="en-AU" b="0" i="1" smtClean="0">
                        <a:latin typeface="Cambria Math" panose="02040503050406030204" pitchFamily="18" charset="0"/>
                      </a:rPr>
                      <m:t>⇒</m:t>
                    </m:r>
                  </m:oMath>
                </a14:m>
                <a:r>
                  <a:rPr lang="en-US" dirty="0"/>
                  <a:t> relation between DFs and FFs</a:t>
                </a:r>
              </a:p>
              <a:p>
                <a:r>
                  <a:rPr lang="en-US" dirty="0"/>
                  <a:t>Drell-Levy-Yan (DLY) Relation</a:t>
                </a:r>
              </a:p>
              <a:p>
                <a:r>
                  <a:rPr lang="en-US" dirty="0"/>
                  <a:t>Compute elementary FFs by analytic continuation of DFs onto domain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&gt;</m:t>
                    </m:r>
                    <m:r>
                      <a:rPr lang="en-AU" b="0" i="1" smtClean="0">
                        <a:latin typeface="Cambria Math" panose="02040503050406030204" pitchFamily="18" charset="0"/>
                      </a:rPr>
                      <m:t>1</m:t>
                    </m:r>
                  </m:oMath>
                </a14:m>
                <a:endParaRPr lang="en-US" dirty="0"/>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m:oMathPara>
                </a14:m>
                <a:endParaRPr lang="en-US" dirty="0"/>
              </a:p>
              <a:p>
                <a:pPr marL="0" indent="0">
                  <a:buNone/>
                </a:pPr>
                <a:r>
                  <a:rPr lang="en-US" dirty="0"/>
                  <a:t>      At some scale, EFFs and DFs are the same function</a:t>
                </a:r>
              </a:p>
              <a:p>
                <a:r>
                  <a:rPr lang="en-US" dirty="0"/>
                  <a:t>DLY was proved using operator definitions and crossing symmetry</a:t>
                </a:r>
              </a:p>
              <a:p>
                <a:r>
                  <a:rPr lang="en-US" dirty="0"/>
                  <a:t>Regarding evolution equations, the DLY relation has been proved to NNLO in </a:t>
                </a:r>
                <a:r>
                  <a:rPr lang="en-US" dirty="0" err="1"/>
                  <a:t>pQCD</a:t>
                </a:r>
                <a:endParaRPr lang="en-US" dirty="0"/>
              </a:p>
            </p:txBody>
          </p:sp>
        </mc:Choice>
        <mc:Fallback xmlns="">
          <p:sp>
            <p:nvSpPr>
              <p:cNvPr id="3" name="Content Placeholder 2">
                <a:extLst>
                  <a:ext uri="{FF2B5EF4-FFF2-40B4-BE49-F238E27FC236}">
                    <a16:creationId xmlns:a16="http://schemas.microsoft.com/office/drawing/2014/main" id="{EA4CE481-3C37-2AD9-E60D-5F9CE273DD68}"/>
                  </a:ext>
                </a:extLst>
              </p:cNvPr>
              <p:cNvSpPr>
                <a:spLocks noGrp="1" noRot="1" noChangeAspect="1" noMove="1" noResize="1" noEditPoints="1" noAdjustHandles="1" noChangeArrowheads="1" noChangeShapeType="1" noTextEdit="1"/>
              </p:cNvSpPr>
              <p:nvPr>
                <p:ph idx="1"/>
              </p:nvPr>
            </p:nvSpPr>
            <p:spPr>
              <a:xfrm>
                <a:off x="609600" y="914400"/>
                <a:ext cx="7696200" cy="5316538"/>
              </a:xfrm>
              <a:blipFill>
                <a:blip r:embed="rId2"/>
                <a:stretch>
                  <a:fillRect l="-871" t="-803" b="-172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11E00F6-191A-84AF-A846-0BF8BE303002}"/>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A7218348-2A74-503D-3E9C-4AEDFBA5FED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92C876F-0636-71E0-BB1F-DDD56F4189CB}"/>
              </a:ext>
            </a:extLst>
          </p:cNvPr>
          <p:cNvSpPr>
            <a:spLocks noGrp="1"/>
          </p:cNvSpPr>
          <p:nvPr>
            <p:ph type="sldNum" sz="quarter" idx="12"/>
          </p:nvPr>
        </p:nvSpPr>
        <p:spPr/>
        <p:txBody>
          <a:bodyPr/>
          <a:lstStyle/>
          <a:p>
            <a:fld id="{87034D8C-3CB4-402A-BC46-2AB14C0FE90A}" type="slidenum">
              <a:rPr lang="en-US" smtClean="0"/>
              <a:pPr/>
              <a:t>33</a:t>
            </a:fld>
            <a:endParaRPr lang="en-US"/>
          </a:p>
        </p:txBody>
      </p:sp>
      <p:sp>
        <p:nvSpPr>
          <p:cNvPr id="7" name="Rectangle 6">
            <a:extLst>
              <a:ext uri="{FF2B5EF4-FFF2-40B4-BE49-F238E27FC236}">
                <a16:creationId xmlns:a16="http://schemas.microsoft.com/office/drawing/2014/main" id="{B4F91E95-E8A6-0C64-9522-CA6616342720}"/>
              </a:ext>
            </a:extLst>
          </p:cNvPr>
          <p:cNvSpPr/>
          <p:nvPr/>
        </p:nvSpPr>
        <p:spPr bwMode="auto">
          <a:xfrm>
            <a:off x="8504766" y="960437"/>
            <a:ext cx="3611034" cy="45259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1., Phys. Rev. 187 (1969) 2159–2171.</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 Nucleon Scattering and Lepton Pair Annihilation Processes. 2. Deep Inelastic electron Scattering,</a:t>
            </a:r>
            <a:r>
              <a:rPr kumimoji="0" lang="en-AU" sz="1400" b="0" i="0" u="none" strike="noStrike" cap="none" normalizeH="0" dirty="0">
                <a:ln>
                  <a:noFill/>
                </a:ln>
                <a:solidFill>
                  <a:schemeClr val="tx1"/>
                </a:solidFill>
                <a:effectLst/>
                <a:latin typeface="Calibri" pitchFamily="34" charset="0"/>
              </a:rPr>
              <a:t> </a:t>
            </a:r>
            <a:r>
              <a:rPr kumimoji="0" lang="en-AU" sz="1400" b="0" i="0" u="none" strike="noStrike" cap="none" normalizeH="0" baseline="0" dirty="0">
                <a:ln>
                  <a:noFill/>
                </a:ln>
                <a:solidFill>
                  <a:schemeClr val="tx1"/>
                </a:solidFill>
                <a:effectLst/>
                <a:latin typeface="Calibri" pitchFamily="34" charset="0"/>
              </a:rPr>
              <a:t>Phys. Rev. D 1 (1970) 1035–1068.</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3. Deep Inelastic electron-Positron Annihilation, Phys. Rev. D 1 (1970) 1617–1639.</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Gribov, L.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438–450.</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N. Gribov, L. N.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e+ e- pair annihilation and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675–684.</a:t>
            </a:r>
          </a:p>
        </p:txBody>
      </p:sp>
    </p:spTree>
    <p:extLst>
      <p:ext uri="{BB962C8B-B14F-4D97-AF65-F5344CB8AC3E}">
        <p14:creationId xmlns:p14="http://schemas.microsoft.com/office/powerpoint/2010/main" val="22977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F0AD-611F-79E7-7EC9-D73F7422D8D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62CD41-3CB5-61F5-529B-2453F2530E28}"/>
                  </a:ext>
                </a:extLst>
              </p:cNvPr>
              <p:cNvSpPr>
                <a:spLocks noGrp="1"/>
              </p:cNvSpPr>
              <p:nvPr>
                <p:ph idx="1"/>
              </p:nvPr>
            </p:nvSpPr>
            <p:spPr>
              <a:xfrm>
                <a:off x="609600" y="698500"/>
                <a:ext cx="10972800" cy="4525963"/>
              </a:xfrm>
            </p:spPr>
            <p:txBody>
              <a:bodyPr/>
              <a:lstStyle/>
              <a:p>
                <a:r>
                  <a:rPr lang="en-US" sz="2400" i="1" dirty="0">
                    <a:ln w="0"/>
                    <a:solidFill>
                      <a:srgbClr val="008000"/>
                    </a:solidFill>
                    <a:effectLst>
                      <a:outerShdw blurRad="38100" dist="25400" dir="5400000" algn="ctr" rotWithShape="0">
                        <a:srgbClr val="6E747A">
                          <a:alpha val="43000"/>
                        </a:srgbClr>
                      </a:outerShdw>
                    </a:effectLst>
                  </a:rPr>
                  <a:t>At some scale, EFFs and DFs are the same function</a:t>
                </a:r>
              </a:p>
              <a:p>
                <a:pPr lvl="1"/>
                <a:r>
                  <a:rPr lang="en-AU" sz="2200" dirty="0"/>
                  <a:t>Any tool that can deliver sound pointwise form of DF at required scale, can then deliver complete array of FFs via Field + Feynman cascade equations</a:t>
                </a:r>
              </a:p>
              <a:p>
                <a:r>
                  <a:rPr lang="en-AU" sz="2400" i="1" dirty="0">
                    <a:ln w="0"/>
                    <a:solidFill>
                      <a:srgbClr val="FF0000"/>
                    </a:solidFill>
                    <a:effectLst>
                      <a:outerShdw blurRad="38100" dist="25400" dir="5400000" algn="ctr" rotWithShape="0">
                        <a:srgbClr val="6E747A">
                          <a:alpha val="43000"/>
                        </a:srgbClr>
                      </a:outerShdw>
                    </a:effectLst>
                  </a:rPr>
                  <a:t>What is the scale?</a:t>
                </a:r>
              </a:p>
              <a:p>
                <a:pPr lvl="1"/>
                <a:r>
                  <a:rPr lang="en-US" sz="2200" dirty="0"/>
                  <a:t>Owing to scaling violations in QCD, one must identify validity scale for DLY relation:</a:t>
                </a:r>
              </a:p>
              <a:p>
                <a:pPr marL="0" indent="0">
                  <a:buNone/>
                </a:pPr>
                <a14:m>
                  <m:oMathPara xmlns:m="http://schemas.openxmlformats.org/officeDocument/2006/math">
                    <m:oMathParaPr>
                      <m:jc m:val="centerGroup"/>
                    </m:oMathParaPr>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𝑑</m:t>
                          </m:r>
                        </m:e>
                        <m:sub>
                          <m:r>
                            <a:rPr lang="en-AU" sz="2000" b="0" i="1" smtClean="0">
                              <a:latin typeface="Cambria Math" panose="02040503050406030204" pitchFamily="18" charset="0"/>
                            </a:rPr>
                            <m:t>𝑞</m:t>
                          </m:r>
                        </m:sub>
                        <m:sup>
                          <m:r>
                            <a:rPr lang="en-AU" sz="2000" b="0" i="1" smtClean="0">
                              <a:latin typeface="Cambria Math" panose="02040503050406030204" pitchFamily="18" charset="0"/>
                            </a:rPr>
                            <m:t>h</m:t>
                          </m:r>
                        </m:sup>
                      </m:sSubSup>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𝑧</m:t>
                          </m:r>
                          <m:r>
                            <a:rPr lang="en-AU" sz="2000" b="0" i="1" smtClean="0">
                              <a:latin typeface="Cambria Math" panose="02040503050406030204" pitchFamily="18" charset="0"/>
                            </a:rPr>
                            <m:t>;</m:t>
                          </m:r>
                          <m:r>
                            <a:rPr lang="en-AU" sz="2000" b="0" i="1" smtClean="0">
                              <a:latin typeface="Cambria Math" panose="02040503050406030204" pitchFamily="18" charset="0"/>
                            </a:rPr>
                            <m:t>𝜁</m:t>
                          </m:r>
                        </m:e>
                      </m:d>
                      <m:r>
                        <a:rPr lang="en-AU" sz="2000" b="0" i="1" smtClean="0">
                          <a:latin typeface="Cambria Math" panose="02040503050406030204" pitchFamily="18" charset="0"/>
                        </a:rPr>
                        <m:t>∝</m:t>
                      </m:r>
                      <m:r>
                        <a:rPr lang="en-AU" sz="2000" b="0" i="1" smtClean="0">
                          <a:latin typeface="Cambria Math" panose="02040503050406030204" pitchFamily="18" charset="0"/>
                        </a:rPr>
                        <m:t>𝑧</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𝑞</m:t>
                          </m:r>
                        </m:e>
                        <m:sup>
                          <m:r>
                            <a:rPr lang="en-AU" sz="2000" b="0" i="1" smtClean="0">
                              <a:latin typeface="Cambria Math" panose="02040503050406030204" pitchFamily="18" charset="0"/>
                            </a:rPr>
                            <m:t>h</m:t>
                          </m:r>
                        </m:sup>
                      </m:sSup>
                      <m:r>
                        <a:rPr lang="en-AU" sz="2000" b="0" i="1" smtClean="0">
                          <a:latin typeface="Cambria Math" panose="02040503050406030204" pitchFamily="18" charset="0"/>
                        </a:rPr>
                        <m:t>(</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m:t>
                          </m:r>
                        </m:num>
                        <m:den>
                          <m:r>
                            <a:rPr lang="en-AU" sz="2000" b="0" i="1" smtClean="0">
                              <a:latin typeface="Cambria Math" panose="02040503050406030204" pitchFamily="18" charset="0"/>
                            </a:rPr>
                            <m:t>𝑧</m:t>
                          </m:r>
                        </m:den>
                      </m:f>
                      <m:r>
                        <a:rPr lang="en-AU" sz="2000" b="0" i="1" smtClean="0">
                          <a:latin typeface="Cambria Math" panose="02040503050406030204" pitchFamily="18" charset="0"/>
                        </a:rPr>
                        <m:t>;</m:t>
                      </m:r>
                      <m:r>
                        <a:rPr lang="en-AU" sz="2000" b="0" i="1" smtClean="0">
                          <a:latin typeface="Cambria Math" panose="02040503050406030204" pitchFamily="18" charset="0"/>
                        </a:rPr>
                        <m:t>𝜁</m:t>
                      </m:r>
                      <m:r>
                        <a:rPr lang="en-AU" sz="2000" b="0" i="1" smtClean="0">
                          <a:latin typeface="Cambria Math" panose="02040503050406030204" pitchFamily="18" charset="0"/>
                        </a:rPr>
                        <m:t>)</m:t>
                      </m:r>
                    </m:oMath>
                  </m:oMathPara>
                </a14:m>
                <a:endParaRPr lang="en-US" sz="2000" dirty="0"/>
              </a:p>
              <a:p>
                <a:r>
                  <a:rPr lang="en-US" sz="2000" dirty="0"/>
                  <a:t>Natural (only) value is </a:t>
                </a:r>
                <a14:m>
                  <m:oMath xmlns:m="http://schemas.openxmlformats.org/officeDocument/2006/math">
                    <m:r>
                      <a:rPr lang="en-AU" sz="2000" b="0" i="1" smtClean="0">
                        <a:latin typeface="Cambria Math" panose="02040503050406030204" pitchFamily="18" charset="0"/>
                      </a:rPr>
                      <m:t>𝜁</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𝜁</m:t>
                        </m:r>
                      </m:e>
                      <m:sub>
                        <m:r>
                          <a:rPr lang="en-AU" sz="2000" b="0" i="1" smtClean="0">
                            <a:latin typeface="Cambria Math" panose="02040503050406030204" pitchFamily="18" charset="0"/>
                          </a:rPr>
                          <m:t>𝐻</m:t>
                        </m:r>
                      </m:sub>
                    </m:sSub>
                  </m:oMath>
                </a14:m>
                <a:r>
                  <a:rPr lang="en-US" sz="2000" dirty="0"/>
                  <a:t>, the hadron scale, whereat dressed valence degrees-of-freedom carry all properties of a given hadron</a:t>
                </a:r>
              </a:p>
              <a:p>
                <a:pPr lvl="1"/>
                <a:r>
                  <a:rPr lang="en-US" sz="2200" dirty="0"/>
                  <a:t>Existence of such a scale is guaranteed by the theory of effective charges in QCD</a:t>
                </a:r>
              </a:p>
              <a:p>
                <a:r>
                  <a:rPr lang="en-US" dirty="0"/>
                  <a:t>Choice is logical for, </a:t>
                </a:r>
                <a:r>
                  <a:rPr lang="en-US" i="1" dirty="0"/>
                  <a:t>inter alia</a:t>
                </a:r>
                <a:r>
                  <a:rPr lang="en-US" dirty="0"/>
                  <a:t>, following reasons. </a:t>
                </a:r>
              </a:p>
              <a:p>
                <a:pPr lvl="1"/>
                <a:r>
                  <a:rPr lang="en-US" sz="2200" dirty="0"/>
                  <a:t>A realistic hadron-scale valence quark DF vanishes at the endpoints, </a:t>
                </a:r>
                <a14:m>
                  <m:oMath xmlns:m="http://schemas.openxmlformats.org/officeDocument/2006/math">
                    <m:r>
                      <a:rPr lang="en-US" sz="2200" i="1" dirty="0" smtClean="0">
                        <a:latin typeface="Cambria Math" panose="02040503050406030204" pitchFamily="18" charset="0"/>
                      </a:rPr>
                      <m:t>𝑥</m:t>
                    </m:r>
                    <m:r>
                      <a:rPr lang="en-US" sz="2200" i="1" dirty="0" smtClean="0">
                        <a:latin typeface="Cambria Math" panose="02040503050406030204" pitchFamily="18" charset="0"/>
                      </a:rPr>
                      <m:t> = </m:t>
                    </m:r>
                    <m:r>
                      <a:rPr lang="en-US" sz="2200" i="1" dirty="0" smtClean="0">
                        <a:latin typeface="Cambria Math" panose="02040503050406030204" pitchFamily="18" charset="0"/>
                      </a:rPr>
                      <m:t>0</m:t>
                    </m:r>
                    <m:r>
                      <a:rPr lang="en-US" sz="2200" i="1" dirty="0" smtClean="0">
                        <a:latin typeface="Cambria Math" panose="02040503050406030204" pitchFamily="18" charset="0"/>
                      </a:rPr>
                      <m:t>, </m:t>
                    </m:r>
                    <m:r>
                      <a:rPr lang="en-US" sz="2200" i="1" dirty="0" smtClean="0">
                        <a:latin typeface="Cambria Math" panose="02040503050406030204" pitchFamily="18" charset="0"/>
                      </a:rPr>
                      <m:t>1</m:t>
                    </m:r>
                  </m:oMath>
                </a14:m>
                <a:endParaRPr lang="en-AU" sz="2200" dirty="0"/>
              </a:p>
              <a:p>
                <a:pPr lvl="1"/>
                <a:r>
                  <a:rPr lang="en-US" sz="2200" dirty="0"/>
                  <a:t>Ensures that DLY relation produces an elementary FF which vanishes at </a:t>
                </a:r>
                <a14:m>
                  <m:oMath xmlns:m="http://schemas.openxmlformats.org/officeDocument/2006/math">
                    <m:r>
                      <a:rPr lang="en-US" sz="2200" i="1" dirty="0" smtClean="0">
                        <a:latin typeface="Cambria Math" panose="02040503050406030204" pitchFamily="18" charset="0"/>
                      </a:rPr>
                      <m:t>𝑧</m:t>
                    </m:r>
                    <m:r>
                      <a:rPr lang="en-US" sz="2200" i="1" dirty="0" smtClean="0">
                        <a:latin typeface="Cambria Math" panose="02040503050406030204" pitchFamily="18" charset="0"/>
                      </a:rPr>
                      <m:t> = </m:t>
                    </m:r>
                    <m:r>
                      <a:rPr lang="en-US" sz="2200" i="1" dirty="0" smtClean="0">
                        <a:latin typeface="Cambria Math" panose="02040503050406030204" pitchFamily="18" charset="0"/>
                      </a:rPr>
                      <m:t>0</m:t>
                    </m:r>
                    <m:r>
                      <a:rPr lang="en-US" sz="2200" i="1" dirty="0" smtClean="0">
                        <a:latin typeface="Cambria Math" panose="02040503050406030204" pitchFamily="18" charset="0"/>
                      </a:rPr>
                      <m:t>, </m:t>
                    </m:r>
                    <m:r>
                      <a:rPr lang="en-US" sz="2200" i="1" dirty="0" smtClean="0">
                        <a:latin typeface="Cambria Math" panose="02040503050406030204" pitchFamily="18" charset="0"/>
                      </a:rPr>
                      <m:t>1</m:t>
                    </m:r>
                  </m:oMath>
                </a14:m>
                <a:r>
                  <a:rPr lang="en-US" sz="2200" dirty="0"/>
                  <a:t> </a:t>
                </a:r>
              </a:p>
              <a:p>
                <a:pPr lvl="1"/>
                <a:r>
                  <a:rPr lang="en-US" sz="2200" dirty="0"/>
                  <a:t>Guarantees that cascade equations have convergent solutions, without tuning</a:t>
                </a:r>
              </a:p>
              <a:p>
                <a:pPr lvl="1"/>
                <a:r>
                  <a:rPr lang="en-US" sz="2200" dirty="0"/>
                  <a:t>QCD scaling violations mean such cannot be guaranteed for </a:t>
                </a:r>
                <a14:m>
                  <m:oMath xmlns:m="http://schemas.openxmlformats.org/officeDocument/2006/math">
                    <m:r>
                      <a:rPr lang="en-AU" sz="2200" b="0" i="1" smtClean="0">
                        <a:latin typeface="Cambria Math" panose="02040503050406030204" pitchFamily="18" charset="0"/>
                      </a:rPr>
                      <m:t>𝜁</m:t>
                    </m:r>
                    <m:r>
                      <a:rPr lang="en-AU" sz="2200" b="0" i="1" smtClean="0">
                        <a:latin typeface="Cambria Math" panose="02040503050406030204" pitchFamily="18" charset="0"/>
                      </a:rPr>
                      <m:t>&gt;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𝜁</m:t>
                        </m:r>
                      </m:e>
                      <m:sub>
                        <m:r>
                          <a:rPr lang="en-AU" sz="2200" b="0" i="1" smtClean="0">
                            <a:latin typeface="Cambria Math" panose="02040503050406030204" pitchFamily="18" charset="0"/>
                          </a:rPr>
                          <m:t>𝐻</m:t>
                        </m:r>
                      </m:sub>
                    </m:sSub>
                  </m:oMath>
                </a14:m>
                <a:r>
                  <a:rPr lang="en-US" sz="2200" dirty="0"/>
                  <a:t>. </a:t>
                </a:r>
                <a:endParaRPr lang="en-AU" sz="2200" i="1" dirty="0">
                  <a:ln w="0"/>
                  <a:solidFill>
                    <a:srgbClr val="FF0000"/>
                  </a:solidFill>
                  <a:effectLst>
                    <a:outerShdw blurRad="38100" dist="25400" dir="5400000" algn="ctr" rotWithShape="0">
                      <a:srgbClr val="6E747A">
                        <a:alpha val="43000"/>
                      </a:srgbClr>
                    </a:outerShdw>
                  </a:effectLst>
                </a:endParaRPr>
              </a:p>
            </p:txBody>
          </p:sp>
        </mc:Choice>
        <mc:Fallback xmlns="">
          <p:sp>
            <p:nvSpPr>
              <p:cNvPr id="3" name="Content Placeholder 2">
                <a:extLst>
                  <a:ext uri="{FF2B5EF4-FFF2-40B4-BE49-F238E27FC236}">
                    <a16:creationId xmlns:a16="http://schemas.microsoft.com/office/drawing/2014/main" id="{9962CD41-3CB5-61F5-529B-2453F2530E28}"/>
                  </a:ext>
                </a:extLst>
              </p:cNvPr>
              <p:cNvSpPr>
                <a:spLocks noGrp="1" noRot="1" noChangeAspect="1" noMove="1" noResize="1" noEditPoints="1" noAdjustHandles="1" noChangeArrowheads="1" noChangeShapeType="1" noTextEdit="1"/>
              </p:cNvSpPr>
              <p:nvPr>
                <p:ph idx="1"/>
              </p:nvPr>
            </p:nvSpPr>
            <p:spPr>
              <a:xfrm>
                <a:off x="609600" y="698500"/>
                <a:ext cx="10972800" cy="4525963"/>
              </a:xfrm>
              <a:blipFill>
                <a:blip r:embed="rId2"/>
                <a:stretch>
                  <a:fillRect l="-889" t="-1213" b="-28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5ECEEBC-FE06-FB0C-0F3B-B6EE94B93F0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2EA80CD-2327-D261-5295-2A33FAB2314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0513B22-9002-06FE-6C86-6E82F7EA9EBA}"/>
              </a:ext>
            </a:extLst>
          </p:cNvPr>
          <p:cNvSpPr>
            <a:spLocks noGrp="1"/>
          </p:cNvSpPr>
          <p:nvPr>
            <p:ph type="sldNum" sz="quarter" idx="12"/>
          </p:nvPr>
        </p:nvSpPr>
        <p:spPr/>
        <p:txBody>
          <a:bodyPr/>
          <a:lstStyle/>
          <a:p>
            <a:fld id="{87034D8C-3CB4-402A-BC46-2AB14C0FE90A}" type="slidenum">
              <a:rPr lang="en-US" smtClean="0"/>
              <a:pPr/>
              <a:t>34</a:t>
            </a:fld>
            <a:endParaRPr lang="en-US"/>
          </a:p>
        </p:txBody>
      </p:sp>
    </p:spTree>
    <p:extLst>
      <p:ext uri="{BB962C8B-B14F-4D97-AF65-F5344CB8AC3E}">
        <p14:creationId xmlns:p14="http://schemas.microsoft.com/office/powerpoint/2010/main" val="1480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wipe(down)">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B914-3DDD-44C1-296E-1F19EA4E20E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 and Confinement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400BE3-B9BC-F53D-DD9F-5EBE997CA464}"/>
                  </a:ext>
                </a:extLst>
              </p:cNvPr>
              <p:cNvSpPr>
                <a:spLocks noGrp="1"/>
              </p:cNvSpPr>
              <p:nvPr>
                <p:ph idx="1"/>
              </p:nvPr>
            </p:nvSpPr>
            <p:spPr/>
            <p:txBody>
              <a:bodyPr/>
              <a:lstStyle/>
              <a:p>
                <a:r>
                  <a:rPr lang="en-US" i="1" dirty="0">
                    <a:ln w="0"/>
                    <a:solidFill>
                      <a:srgbClr val="008000"/>
                    </a:solidFill>
                    <a:effectLst>
                      <a:outerShdw blurRad="38100" dist="25400" dir="5400000" algn="ctr" rotWithShape="0">
                        <a:srgbClr val="6E747A">
                          <a:alpha val="43000"/>
                        </a:srgbClr>
                      </a:outerShdw>
                    </a:effectLst>
                  </a:rPr>
                  <a:t>DLY relation … at some scale, EFFs and DFs are the same function</a:t>
                </a:r>
                <a:endParaRPr lang="en-AU" dirty="0"/>
              </a:p>
              <a:p>
                <a:pPr marL="0" indent="0">
                  <a:buNone/>
                </a:pPr>
                <a14:m>
                  <m:oMathPara xmlns:m="http://schemas.openxmlformats.org/officeDocument/2006/math">
                    <m:oMathParaPr>
                      <m:jc m:val="centerGroup"/>
                    </m:oMathParaPr>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𝑑</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𝑧</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r>
                        <a:rPr lang="en-AU" sz="2400" b="0" i="1" smtClean="0">
                          <a:latin typeface="Cambria Math" panose="02040503050406030204" pitchFamily="18" charset="0"/>
                        </a:rPr>
                        <m:t>𝑧</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r>
                        <a:rPr lang="en-AU" sz="2400" b="0" i="1" smtClean="0">
                          <a:latin typeface="Cambria Math" panose="02040503050406030204" pitchFamily="18" charset="0"/>
                        </a:rPr>
                        <m:t>(</m:t>
                      </m:r>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1</m:t>
                          </m:r>
                        </m:num>
                        <m:den>
                          <m:r>
                            <a:rPr lang="en-AU" sz="2400" b="0" i="1" smtClean="0">
                              <a:latin typeface="Cambria Math" panose="02040503050406030204" pitchFamily="18" charset="0"/>
                            </a:rPr>
                            <m:t>𝑧</m:t>
                          </m:r>
                        </m:den>
                      </m:f>
                      <m:r>
                        <a:rPr lang="en-AU" sz="2400" b="0" i="1" smtClean="0">
                          <a:latin typeface="Cambria Math" panose="02040503050406030204" pitchFamily="18" charset="0"/>
                        </a:rPr>
                        <m:t>;</m:t>
                      </m:r>
                      <m:r>
                        <a:rPr lang="en-AU" sz="2400" b="0" i="1" smtClean="0">
                          <a:latin typeface="Cambria Math" panose="02040503050406030204" pitchFamily="18" charset="0"/>
                        </a:rPr>
                        <m:t>𝜁</m:t>
                      </m:r>
                      <m:r>
                        <a:rPr lang="en-AU" sz="2400" b="0" i="1" smtClean="0">
                          <a:latin typeface="Cambria Math" panose="02040503050406030204" pitchFamily="18" charset="0"/>
                        </a:rPr>
                        <m:t>)</m:t>
                      </m:r>
                    </m:oMath>
                  </m:oMathPara>
                </a14:m>
                <a:endParaRPr lang="en-US" sz="2400" dirty="0"/>
              </a:p>
              <a:p>
                <a:r>
                  <a:rPr lang="en-US" sz="2400" dirty="0"/>
                  <a:t>FFs express how a shower of </a:t>
                </a:r>
                <a:r>
                  <a:rPr lang="en-US" sz="2400" dirty="0" err="1"/>
                  <a:t>coloured</a:t>
                </a:r>
                <a:r>
                  <a:rPr lang="en-US" sz="2400" dirty="0"/>
                  <a:t> </a:t>
                </a:r>
                <a:r>
                  <a:rPr lang="en-US" sz="2400" dirty="0" err="1"/>
                  <a:t>partons</a:t>
                </a:r>
                <a:r>
                  <a:rPr lang="en-US" sz="2400" dirty="0"/>
                  <a:t> coalesce into </a:t>
                </a:r>
                <a:r>
                  <a:rPr lang="en-US" sz="2400" dirty="0" err="1"/>
                  <a:t>colour</a:t>
                </a:r>
                <a:r>
                  <a:rPr lang="en-US" sz="2400" dirty="0"/>
                  <a:t> singlet final states … this is the empirical expression of confinement  </a:t>
                </a:r>
              </a:p>
              <a:p>
                <a:r>
                  <a:rPr lang="en-US" sz="2400" dirty="0"/>
                  <a:t>Overlap representation of parton DFs </a:t>
                </a:r>
              </a:p>
              <a:p>
                <a:pPr marL="0" indent="0">
                  <a:buNone/>
                </a:pPr>
                <a14:m>
                  <m:oMathPara xmlns:m="http://schemas.openxmlformats.org/officeDocument/2006/math">
                    <m:oMathParaPr>
                      <m:jc m:val="centerGroup"/>
                    </m:oMathParaPr>
                    <m:oMath xmlns:m="http://schemas.openxmlformats.org/officeDocument/2006/math">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𝑑</m:t>
                          </m:r>
                        </m:e>
                        <m:sup>
                          <m:r>
                            <a:rPr lang="en-AU" sz="2400" b="0" i="1" smtClean="0">
                              <a:latin typeface="Cambria Math" panose="02040503050406030204" pitchFamily="18" charset="0"/>
                            </a:rPr>
                            <m:t>2</m:t>
                          </m:r>
                        </m:sup>
                      </m:sSup>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Sub>
                      <m:sSup>
                        <m:sSupPr>
                          <m:ctrlPr>
                            <a:rPr lang="en-AU" sz="2400" b="0" i="1" smtClean="0">
                              <a:latin typeface="Cambria Math" panose="02040503050406030204" pitchFamily="18" charset="0"/>
                            </a:rPr>
                          </m:ctrlPr>
                        </m:sSupPr>
                        <m:e>
                          <m:d>
                            <m:dPr>
                              <m:begChr m:val="|"/>
                              <m:endChr m:val="|"/>
                              <m:ctrlPr>
                                <a:rPr lang="en-AU" sz="2400" b="0" i="1" smtClean="0">
                                  <a:latin typeface="Cambria Math" panose="02040503050406030204" pitchFamily="18" charset="0"/>
                                </a:rPr>
                              </m:ctrlPr>
                            </m:dPr>
                            <m:e>
                              <m:sSubSup>
                                <m:sSubSupPr>
                                  <m:ctrlPr>
                                    <a:rPr lang="en-AU" sz="2400" b="0" i="1" smtClean="0">
                                      <a:latin typeface="Cambria Math" panose="02040503050406030204" pitchFamily="18" charset="0"/>
                                    </a:rPr>
                                  </m:ctrlPr>
                                </m:sSubSupPr>
                                <m:e>
                                  <m:r>
                                    <m:rPr>
                                      <m:sty m:val="p"/>
                                    </m:rPr>
                                    <a:rPr lang="en-AU" sz="2400" b="0" i="0" smtClean="0">
                                      <a:latin typeface="Cambria Math" panose="02040503050406030204" pitchFamily="18" charset="0"/>
                                    </a:rPr>
                                    <m:t>Ψ</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up>
                                      <m:r>
                                        <a:rPr lang="en-AU" sz="2400" b="0" i="1" smtClean="0">
                                          <a:latin typeface="Cambria Math" panose="02040503050406030204" pitchFamily="18" charset="0"/>
                                        </a:rPr>
                                        <m:t>2</m:t>
                                      </m:r>
                                    </m:sup>
                                  </m:sSubSup>
                                </m:e>
                              </m:d>
                            </m:e>
                          </m:d>
                        </m:e>
                        <m:sup>
                          <m:r>
                            <a:rPr lang="en-AU" sz="2400" b="0" i="1" smtClean="0">
                              <a:latin typeface="Cambria Math" panose="02040503050406030204" pitchFamily="18" charset="0"/>
                            </a:rPr>
                            <m:t>2</m:t>
                          </m:r>
                        </m:sup>
                      </m:sSup>
                    </m:oMath>
                  </m:oMathPara>
                </a14:m>
                <a:endParaRPr lang="en-AU" sz="2400" dirty="0"/>
              </a:p>
              <a:p>
                <a:pPr marL="0" indent="0">
                  <a:buNone/>
                </a:pPr>
                <a:r>
                  <a:rPr lang="en-US" sz="2400" dirty="0"/>
                  <a:t>       parton DFs are obtained from square of hadron LFWF</a:t>
                </a:r>
              </a:p>
              <a:p>
                <a:r>
                  <a:rPr lang="en-US" sz="2400" dirty="0"/>
                  <a:t>Seeds of confinement, expressed in </a:t>
                </a:r>
                <a:r>
                  <a:rPr lang="en-US" sz="2400" dirty="0" err="1"/>
                  <a:t>hadronisation</a:t>
                </a:r>
                <a:r>
                  <a:rPr lang="en-US" sz="2400" dirty="0"/>
                  <a:t>, are already present in wave functions of the hadrons involved … unsurprising, perhaps, but important</a:t>
                </a:r>
              </a:p>
              <a:p>
                <a:endParaRPr lang="en-AU" dirty="0"/>
              </a:p>
            </p:txBody>
          </p:sp>
        </mc:Choice>
        <mc:Fallback xmlns="">
          <p:sp>
            <p:nvSpPr>
              <p:cNvPr id="3" name="Content Placeholder 2">
                <a:extLst>
                  <a:ext uri="{FF2B5EF4-FFF2-40B4-BE49-F238E27FC236}">
                    <a16:creationId xmlns:a16="http://schemas.microsoft.com/office/drawing/2014/main" id="{4E400BE3-B9BC-F53D-DD9F-5EBE997CA464}"/>
                  </a:ext>
                </a:extLst>
              </p:cNvPr>
              <p:cNvSpPr>
                <a:spLocks noGrp="1" noRot="1" noChangeAspect="1" noMove="1" noResize="1" noEditPoints="1" noAdjustHandles="1" noChangeArrowheads="1" noChangeShapeType="1" noTextEdit="1"/>
              </p:cNvSpPr>
              <p:nvPr>
                <p:ph idx="1"/>
              </p:nvPr>
            </p:nvSpPr>
            <p:spPr>
              <a:blipFill>
                <a:blip r:embed="rId2"/>
                <a:stretch>
                  <a:fillRect l="-778"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387A71D-DA6E-6A59-CDA0-85BC318B721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1631181F-E541-D41B-A5DC-B63DB7CC975F}"/>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8E12D061-FFDE-9D49-E283-1C25DC15D556}"/>
              </a:ext>
            </a:extLst>
          </p:cNvPr>
          <p:cNvSpPr>
            <a:spLocks noGrp="1"/>
          </p:cNvSpPr>
          <p:nvPr>
            <p:ph type="sldNum" sz="quarter" idx="12"/>
          </p:nvPr>
        </p:nvSpPr>
        <p:spPr/>
        <p:txBody>
          <a:bodyPr/>
          <a:lstStyle/>
          <a:p>
            <a:fld id="{87034D8C-3CB4-402A-BC46-2AB14C0FE90A}" type="slidenum">
              <a:rPr lang="en-US" smtClean="0"/>
              <a:pPr/>
              <a:t>35</a:t>
            </a:fld>
            <a:endParaRPr lang="en-US"/>
          </a:p>
        </p:txBody>
      </p:sp>
    </p:spTree>
    <p:extLst>
      <p:ext uri="{BB962C8B-B14F-4D97-AF65-F5344CB8AC3E}">
        <p14:creationId xmlns:p14="http://schemas.microsoft.com/office/powerpoint/2010/main" val="18401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ocument&#10;&#10;AI-generated content may be incorrect.">
            <a:extLst>
              <a:ext uri="{FF2B5EF4-FFF2-40B4-BE49-F238E27FC236}">
                <a16:creationId xmlns:a16="http://schemas.microsoft.com/office/drawing/2014/main" id="{138685D4-2862-B8B6-2CB2-9704540E7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7" y="3809815"/>
            <a:ext cx="7274405" cy="20575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C3A9D5B1-2D28-0230-DF97-5D78E4A995D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Predictions for Fragmentation Functions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using cascade equations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6878A3-04ED-C526-8E27-AAF7D66402AE}"/>
                  </a:ext>
                </a:extLst>
              </p:cNvPr>
              <p:cNvSpPr>
                <a:spLocks noGrp="1"/>
              </p:cNvSpPr>
              <p:nvPr>
                <p:ph idx="1"/>
              </p:nvPr>
            </p:nvSpPr>
            <p:spPr>
              <a:xfrm>
                <a:off x="609600" y="1341436"/>
                <a:ext cx="6991386" cy="4783933"/>
              </a:xfrm>
            </p:spPr>
            <p:txBody>
              <a:bodyPr/>
              <a:lstStyle/>
              <a:p>
                <a:r>
                  <a:rPr lang="en-AU" dirty="0"/>
                  <a:t>Empirically, at energies below </a:t>
                </a:r>
                <a14:m>
                  <m:oMath xmlns:m="http://schemas.openxmlformats.org/officeDocument/2006/math">
                    <m:r>
                      <a:rPr lang="en-AU" b="0" i="1" smtClean="0">
                        <a:latin typeface="Cambria Math" panose="02040503050406030204" pitchFamily="18" charset="0"/>
                      </a:rPr>
                      <m:t>∼100</m:t>
                    </m:r>
                  </m:oMath>
                </a14:m>
                <a:r>
                  <a:rPr lang="en-AU" dirty="0"/>
                  <a:t> GeV, </a:t>
                </a:r>
                <a:endParaRPr lang="en-AU" b="0" i="1" dirty="0">
                  <a:latin typeface="Cambria Math" panose="02040503050406030204" pitchFamily="18" charset="0"/>
                </a:endParaRPr>
              </a:p>
              <a:p>
                <a:pPr marL="0" indent="0">
                  <a:buNone/>
                </a:pPr>
                <a:r>
                  <a:rPr lang="en-AU" b="0" dirty="0"/>
                  <a:t>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dominate (98%) particle production </a:t>
                </a:r>
              </a:p>
              <a:p>
                <a:pPr marL="0" indent="0">
                  <a:buNone/>
                </a:pPr>
                <a:r>
                  <a:rPr lang="en-AU" dirty="0"/>
                  <a:t>	in SIA: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So, illustrate procedure via predictions for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FFs</a:t>
                </a:r>
              </a:p>
              <a:p>
                <a:r>
                  <a:rPr lang="en-AU" dirty="0"/>
                  <a:t>Exploit </a:t>
                </a:r>
                <a14:m>
                  <m:oMath xmlns:m="http://schemas.openxmlformats.org/officeDocument/2006/math">
                    <m:r>
                      <a:rPr lang="en-AU" b="0" i="1" smtClean="0">
                        <a:latin typeface="Cambria Math" panose="02040503050406030204" pitchFamily="18" charset="0"/>
                      </a:rPr>
                      <m:t>𝐺</m:t>
                    </m:r>
                  </m:oMath>
                </a14:m>
                <a:r>
                  <a:rPr lang="en-AU" dirty="0"/>
                  <a:t>-parity symmetry, one has set of 9 coupled Volterra integral equations of 2</a:t>
                </a:r>
                <a:r>
                  <a:rPr lang="en-AU" baseline="30000" dirty="0"/>
                  <a:t>nd</a:t>
                </a:r>
                <a:r>
                  <a:rPr lang="en-AU" dirty="0"/>
                  <a:t> kind</a:t>
                </a:r>
              </a:p>
            </p:txBody>
          </p:sp>
        </mc:Choice>
        <mc:Fallback xmlns="">
          <p:sp>
            <p:nvSpPr>
              <p:cNvPr id="3" name="Content Placeholder 2">
                <a:extLst>
                  <a:ext uri="{FF2B5EF4-FFF2-40B4-BE49-F238E27FC236}">
                    <a16:creationId xmlns:a16="http://schemas.microsoft.com/office/drawing/2014/main" id="{8C6878A3-04ED-C526-8E27-AAF7D66402AE}"/>
                  </a:ext>
                </a:extLst>
              </p:cNvPr>
              <p:cNvSpPr>
                <a:spLocks noGrp="1" noRot="1" noChangeAspect="1" noMove="1" noResize="1" noEditPoints="1" noAdjustHandles="1" noChangeArrowheads="1" noChangeShapeType="1" noTextEdit="1"/>
              </p:cNvSpPr>
              <p:nvPr>
                <p:ph idx="1"/>
              </p:nvPr>
            </p:nvSpPr>
            <p:spPr>
              <a:xfrm>
                <a:off x="609600" y="1341436"/>
                <a:ext cx="6991386" cy="4783933"/>
              </a:xfrm>
              <a:blipFill>
                <a:blip r:embed="rId3"/>
                <a:stretch>
                  <a:fillRect l="-959" t="-89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9066E8C-1B00-E33B-4AE1-B70634D83CF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0653D9E-5472-8066-36BD-AD7F6A45518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ABFDA87D-F949-4001-F3FA-9D1100858D2F}"/>
              </a:ext>
            </a:extLst>
          </p:cNvPr>
          <p:cNvSpPr>
            <a:spLocks noGrp="1"/>
          </p:cNvSpPr>
          <p:nvPr>
            <p:ph type="sldNum" sz="quarter" idx="12"/>
          </p:nvPr>
        </p:nvSpPr>
        <p:spPr/>
        <p:txBody>
          <a:bodyPr/>
          <a:lstStyle/>
          <a:p>
            <a:fld id="{87034D8C-3CB4-402A-BC46-2AB14C0FE90A}" type="slidenum">
              <a:rPr lang="en-US" smtClean="0"/>
              <a:pPr/>
              <a:t>36</a:t>
            </a:fld>
            <a:endParaRPr lang="en-US"/>
          </a:p>
        </p:txBody>
      </p:sp>
      <p:pic>
        <p:nvPicPr>
          <p:cNvPr id="10" name="Picture 9" descr="A table of mathematical equations&#10;&#10;AI-generated content may be incorrect.">
            <a:extLst>
              <a:ext uri="{FF2B5EF4-FFF2-40B4-BE49-F238E27FC236}">
                <a16:creationId xmlns:a16="http://schemas.microsoft.com/office/drawing/2014/main" id="{3D7F13BD-063B-E2EA-7B81-6E0610CC9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22262"/>
            <a:ext cx="4115157" cy="5928874"/>
          </a:xfrm>
          <a:prstGeom prst="rect">
            <a:avLst/>
          </a:prstGeom>
        </p:spPr>
      </p:pic>
      <p:sp>
        <p:nvSpPr>
          <p:cNvPr id="7" name="Left Brace 6">
            <a:extLst>
              <a:ext uri="{FF2B5EF4-FFF2-40B4-BE49-F238E27FC236}">
                <a16:creationId xmlns:a16="http://schemas.microsoft.com/office/drawing/2014/main" id="{93A8E7BF-C5DD-533E-EFF6-42606CDB7C80}"/>
              </a:ext>
            </a:extLst>
          </p:cNvPr>
          <p:cNvSpPr/>
          <p:nvPr/>
        </p:nvSpPr>
        <p:spPr bwMode="auto">
          <a:xfrm>
            <a:off x="7772400" y="609600"/>
            <a:ext cx="228600" cy="1676400"/>
          </a:xfrm>
          <a:prstGeom prst="leftBrace">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9" name="Left Brace 8">
            <a:extLst>
              <a:ext uri="{FF2B5EF4-FFF2-40B4-BE49-F238E27FC236}">
                <a16:creationId xmlns:a16="http://schemas.microsoft.com/office/drawing/2014/main" id="{E64A02DD-0231-0071-F4C2-90653BE079D9}"/>
              </a:ext>
            </a:extLst>
          </p:cNvPr>
          <p:cNvSpPr/>
          <p:nvPr/>
        </p:nvSpPr>
        <p:spPr bwMode="auto">
          <a:xfrm>
            <a:off x="7785653" y="2408237"/>
            <a:ext cx="228599" cy="3717132"/>
          </a:xfrm>
          <a:prstGeom prst="lef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Calibri" pitchFamily="34" charset="0"/>
            </a:endParaRPr>
          </a:p>
        </p:txBody>
      </p:sp>
      <p:sp>
        <p:nvSpPr>
          <p:cNvPr id="11" name="TextBox 10">
            <a:extLst>
              <a:ext uri="{FF2B5EF4-FFF2-40B4-BE49-F238E27FC236}">
                <a16:creationId xmlns:a16="http://schemas.microsoft.com/office/drawing/2014/main" id="{EFA8BD1C-2B81-898A-9055-47BE69F9E95C}"/>
              </a:ext>
            </a:extLst>
          </p:cNvPr>
          <p:cNvSpPr txBox="1"/>
          <p:nvPr/>
        </p:nvSpPr>
        <p:spPr>
          <a:xfrm rot="16200000">
            <a:off x="7075628" y="1292503"/>
            <a:ext cx="1017586" cy="369332"/>
          </a:xfrm>
          <a:prstGeom prst="rect">
            <a:avLst/>
          </a:prstGeom>
          <a:noFill/>
        </p:spPr>
        <p:txBody>
          <a:bodyPr wrap="none" rtlCol="0">
            <a:spAutoFit/>
          </a:bodyPr>
          <a:lstStyle/>
          <a:p>
            <a:r>
              <a:rPr lang="en-AU" dirty="0">
                <a:ln w="0"/>
                <a:solidFill>
                  <a:srgbClr val="008000"/>
                </a:solidFill>
                <a:effectLst>
                  <a:outerShdw blurRad="38100" dist="25400" dir="5400000" algn="ctr" rotWithShape="0">
                    <a:srgbClr val="6E747A">
                      <a:alpha val="43000"/>
                    </a:srgbClr>
                  </a:outerShdw>
                </a:effectLst>
              </a:rPr>
              <a:t>favoured</a:t>
            </a:r>
          </a:p>
        </p:txBody>
      </p:sp>
      <p:sp>
        <p:nvSpPr>
          <p:cNvPr id="12" name="TextBox 11">
            <a:extLst>
              <a:ext uri="{FF2B5EF4-FFF2-40B4-BE49-F238E27FC236}">
                <a16:creationId xmlns:a16="http://schemas.microsoft.com/office/drawing/2014/main" id="{6007EBD2-9D44-C0F2-9B43-68E2CBB727D5}"/>
              </a:ext>
            </a:extLst>
          </p:cNvPr>
          <p:cNvSpPr txBox="1"/>
          <p:nvPr/>
        </p:nvSpPr>
        <p:spPr>
          <a:xfrm rot="16200000">
            <a:off x="7048822" y="4082137"/>
            <a:ext cx="1259897" cy="369332"/>
          </a:xfrm>
          <a:prstGeom prst="rect">
            <a:avLst/>
          </a:prstGeom>
          <a:noFill/>
        </p:spPr>
        <p:txBody>
          <a:bodyPr wrap="none" rtlCol="0">
            <a:spAutoFit/>
          </a:bodyPr>
          <a:lstStyle/>
          <a:p>
            <a:r>
              <a:rPr lang="en-AU" dirty="0">
                <a:ln w="0"/>
                <a:solidFill>
                  <a:srgbClr val="FF0000"/>
                </a:solidFill>
                <a:effectLst>
                  <a:outerShdw blurRad="38100" dist="25400" dir="5400000" algn="ctr" rotWithShape="0">
                    <a:srgbClr val="6E747A">
                      <a:alpha val="43000"/>
                    </a:srgbClr>
                  </a:outerShdw>
                </a:effectLst>
              </a:rPr>
              <a:t>unfavoured</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3E4EEA-4CF3-BB96-1813-DBA2B9D8822B}"/>
                  </a:ext>
                </a:extLst>
              </p:cNvPr>
              <p:cNvSpPr txBox="1"/>
              <p:nvPr/>
            </p:nvSpPr>
            <p:spPr>
              <a:xfrm>
                <a:off x="5526137" y="2020669"/>
                <a:ext cx="3770263" cy="646331"/>
              </a:xfrm>
              <a:prstGeom prst="rect">
                <a:avLst/>
              </a:prstGeom>
              <a:noFill/>
            </p:spPr>
            <p:txBody>
              <a:bodyPr wrap="none" rtlCol="0">
                <a:spAutoFit/>
              </a:bodyPr>
              <a:lstStyle/>
              <a:p>
                <a:r>
                  <a:rPr lang="en-AU" i="1" dirty="0">
                    <a:solidFill>
                      <a:srgbClr val="C00000"/>
                    </a:solidFill>
                  </a:rPr>
                  <a:t>e.g. </a:t>
                </a:r>
                <a14:m>
                  <m:oMath xmlns:m="http://schemas.openxmlformats.org/officeDocument/2006/math">
                    <m:r>
                      <a:rPr lang="en-AU" b="0" i="1" smtClean="0">
                        <a:solidFill>
                          <a:srgbClr val="C00000"/>
                        </a:solidFill>
                        <a:latin typeface="Cambria Math" panose="02040503050406030204" pitchFamily="18" charset="0"/>
                      </a:rPr>
                      <m:t>𝑢</m:t>
                    </m:r>
                    <m:r>
                      <a:rPr lang="en-AU" b="0" i="1" smtClean="0">
                        <a:solidFill>
                          <a:srgbClr val="C00000"/>
                        </a:solidFill>
                        <a:latin typeface="Cambria Math" panose="02040503050406030204" pitchFamily="18" charset="0"/>
                        <a:ea typeface="Cambria Math" panose="02040503050406030204" pitchFamily="18" charset="0"/>
                      </a:rPr>
                      <m:t>∉</m:t>
                    </m:r>
                    <m:sSup>
                      <m:sSupPr>
                        <m:ctrlPr>
                          <a:rPr lang="en-AU" b="0" i="1" smtClean="0">
                            <a:solidFill>
                              <a:srgbClr val="C00000"/>
                            </a:solidFill>
                            <a:latin typeface="Cambria Math" panose="02040503050406030204" pitchFamily="18" charset="0"/>
                            <a:ea typeface="Cambria Math" panose="02040503050406030204" pitchFamily="18" charset="0"/>
                          </a:rPr>
                        </m:ctrlPr>
                      </m:sSupPr>
                      <m:e>
                        <m:r>
                          <a:rPr lang="en-AU" b="0" i="1" smtClean="0">
                            <a:solidFill>
                              <a:srgbClr val="C00000"/>
                            </a:solidFill>
                            <a:latin typeface="Cambria Math" panose="02040503050406030204" pitchFamily="18" charset="0"/>
                            <a:ea typeface="Cambria Math" panose="02040503050406030204" pitchFamily="18" charset="0"/>
                          </a:rPr>
                          <m:t>𝜋</m:t>
                        </m:r>
                      </m:e>
                      <m:sup>
                        <m:r>
                          <a:rPr lang="en-AU" b="0" i="1" smtClean="0">
                            <a:solidFill>
                              <a:srgbClr val="C00000"/>
                            </a:solidFill>
                            <a:latin typeface="Cambria Math" panose="02040503050406030204" pitchFamily="18" charset="0"/>
                            <a:ea typeface="Cambria Math" panose="02040503050406030204" pitchFamily="18" charset="0"/>
                          </a:rPr>
                          <m:t>−</m:t>
                        </m:r>
                      </m:sup>
                    </m:sSup>
                  </m:oMath>
                </a14:m>
                <a:r>
                  <a:rPr lang="en-AU" i="1" dirty="0">
                    <a:solidFill>
                      <a:srgbClr val="C00000"/>
                    </a:solidFill>
                  </a:rPr>
                  <a:t> so EFF</a:t>
                </a:r>
                <a14:m>
                  <m:oMath xmlns:m="http://schemas.openxmlformats.org/officeDocument/2006/math">
                    <m:r>
                      <a:rPr lang="en-AU" i="1" dirty="0" smtClean="0">
                        <a:solidFill>
                          <a:srgbClr val="C00000"/>
                        </a:solidFill>
                        <a:latin typeface="Cambria Math" panose="02040503050406030204" pitchFamily="18" charset="0"/>
                      </a:rPr>
                      <m:t>=0</m:t>
                    </m:r>
                  </m:oMath>
                </a14:m>
                <a:r>
                  <a:rPr lang="en-AU" i="1" dirty="0">
                    <a:solidFill>
                      <a:srgbClr val="C00000"/>
                    </a:solidFill>
                  </a:rPr>
                  <a:t> </a:t>
                </a:r>
              </a:p>
              <a:p>
                <a:r>
                  <a:rPr lang="en-AU" i="1" dirty="0">
                    <a:solidFill>
                      <a:srgbClr val="C00000"/>
                    </a:solidFill>
                  </a:rPr>
                  <a:t>Need </a:t>
                </a:r>
                <a14:m>
                  <m:oMath xmlns:m="http://schemas.openxmlformats.org/officeDocument/2006/math">
                    <m:r>
                      <a:rPr lang="en-AU" b="0" i="1" smtClean="0">
                        <a:solidFill>
                          <a:srgbClr val="C00000"/>
                        </a:solidFill>
                        <a:latin typeface="Cambria Math" panose="02040503050406030204" pitchFamily="18" charset="0"/>
                      </a:rPr>
                      <m:t>𝑢</m:t>
                    </m:r>
                    <m:r>
                      <a:rPr lang="en-AU" b="0" i="1" smtClean="0">
                        <a:solidFill>
                          <a:srgbClr val="C00000"/>
                        </a:solidFill>
                        <a:latin typeface="Cambria Math" panose="02040503050406030204" pitchFamily="18" charset="0"/>
                      </a:rPr>
                      <m:t>→</m:t>
                    </m:r>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𝜋</m:t>
                        </m:r>
                      </m:e>
                      <m:sup>
                        <m:r>
                          <a:rPr lang="en-AU" b="0" i="1" smtClean="0">
                            <a:solidFill>
                              <a:srgbClr val="C00000"/>
                            </a:solidFill>
                            <a:latin typeface="Cambria Math" panose="02040503050406030204" pitchFamily="18" charset="0"/>
                          </a:rPr>
                          <m:t>+</m:t>
                        </m:r>
                      </m:sup>
                    </m:sSup>
                    <m:r>
                      <a:rPr lang="en-AU" b="0" i="1" smtClean="0">
                        <a:solidFill>
                          <a:srgbClr val="C00000"/>
                        </a:solidFill>
                        <a:latin typeface="Cambria Math" panose="02040503050406030204" pitchFamily="18" charset="0"/>
                      </a:rPr>
                      <m:t>+</m:t>
                    </m:r>
                    <m:acc>
                      <m:accPr>
                        <m:chr m:val="̅"/>
                        <m:ctrlPr>
                          <a:rPr lang="en-AU" b="0" i="1" smtClean="0">
                            <a:solidFill>
                              <a:srgbClr val="C00000"/>
                            </a:solidFill>
                            <a:latin typeface="Cambria Math" panose="02040503050406030204" pitchFamily="18" charset="0"/>
                          </a:rPr>
                        </m:ctrlPr>
                      </m:accPr>
                      <m:e>
                        <m:r>
                          <a:rPr lang="en-AU" b="0" i="1" smtClean="0">
                            <a:solidFill>
                              <a:srgbClr val="C00000"/>
                            </a:solidFill>
                            <a:latin typeface="Cambria Math" panose="02040503050406030204" pitchFamily="18" charset="0"/>
                          </a:rPr>
                          <m:t>𝑢</m:t>
                        </m:r>
                      </m:e>
                    </m:acc>
                    <m:r>
                      <a:rPr lang="en-AU" b="0" i="1" dirty="0" smtClean="0">
                        <a:solidFill>
                          <a:srgbClr val="C00000"/>
                        </a:solidFill>
                        <a:latin typeface="Cambria Math" panose="02040503050406030204" pitchFamily="18" charset="0"/>
                      </a:rPr>
                      <m:t>→</m:t>
                    </m:r>
                    <m:sSup>
                      <m:sSupPr>
                        <m:ctrlPr>
                          <a:rPr lang="en-AU" b="0" i="1" dirty="0" smtClean="0">
                            <a:solidFill>
                              <a:srgbClr val="C00000"/>
                            </a:solidFill>
                            <a:latin typeface="Cambria Math" panose="02040503050406030204" pitchFamily="18" charset="0"/>
                          </a:rPr>
                        </m:ctrlPr>
                      </m:sSupPr>
                      <m:e>
                        <m:r>
                          <a:rPr lang="en-AU" b="0" i="1" dirty="0" smtClean="0">
                            <a:solidFill>
                              <a:srgbClr val="C00000"/>
                            </a:solidFill>
                            <a:latin typeface="Cambria Math" panose="02040503050406030204" pitchFamily="18" charset="0"/>
                          </a:rPr>
                          <m:t>𝜋</m:t>
                        </m:r>
                      </m:e>
                      <m:sup>
                        <m:r>
                          <a:rPr lang="en-AU" b="0" i="1" dirty="0" smtClean="0">
                            <a:solidFill>
                              <a:srgbClr val="C00000"/>
                            </a:solidFill>
                            <a:latin typeface="Cambria Math" panose="02040503050406030204" pitchFamily="18" charset="0"/>
                          </a:rPr>
                          <m:t>+</m:t>
                        </m:r>
                      </m:sup>
                    </m:sSup>
                    <m:r>
                      <a:rPr lang="en-AU" b="0" i="1" dirty="0" smtClean="0">
                        <a:solidFill>
                          <a:srgbClr val="C00000"/>
                        </a:solidFill>
                        <a:latin typeface="Cambria Math" panose="02040503050406030204" pitchFamily="18" charset="0"/>
                      </a:rPr>
                      <m:t>+</m:t>
                    </m:r>
                    <m:sSup>
                      <m:sSupPr>
                        <m:ctrlPr>
                          <a:rPr lang="en-AU" b="0" i="1" dirty="0" smtClean="0">
                            <a:solidFill>
                              <a:srgbClr val="C00000"/>
                            </a:solidFill>
                            <a:latin typeface="Cambria Math" panose="02040503050406030204" pitchFamily="18" charset="0"/>
                          </a:rPr>
                        </m:ctrlPr>
                      </m:sSupPr>
                      <m:e>
                        <m:r>
                          <a:rPr lang="en-AU" b="0" i="1" dirty="0" smtClean="0">
                            <a:solidFill>
                              <a:srgbClr val="C00000"/>
                            </a:solidFill>
                            <a:latin typeface="Cambria Math" panose="02040503050406030204" pitchFamily="18" charset="0"/>
                          </a:rPr>
                          <m:t>𝜋</m:t>
                        </m:r>
                      </m:e>
                      <m:sup>
                        <m:r>
                          <a:rPr lang="en-AU" b="0" i="1" dirty="0" smtClean="0">
                            <a:solidFill>
                              <a:srgbClr val="C00000"/>
                            </a:solidFill>
                            <a:latin typeface="Cambria Math" panose="02040503050406030204" pitchFamily="18" charset="0"/>
                          </a:rPr>
                          <m:t>−</m:t>
                        </m:r>
                      </m:sup>
                    </m:sSup>
                    <m:r>
                      <a:rPr lang="en-AU" b="0" i="1" dirty="0" smtClean="0">
                        <a:solidFill>
                          <a:srgbClr val="C00000"/>
                        </a:solidFill>
                        <a:latin typeface="Cambria Math" panose="02040503050406030204" pitchFamily="18" charset="0"/>
                      </a:rPr>
                      <m:t>+</m:t>
                    </m:r>
                    <m:r>
                      <a:rPr lang="en-AU" b="0" i="1" dirty="0" smtClean="0">
                        <a:solidFill>
                          <a:srgbClr val="C00000"/>
                        </a:solidFill>
                        <a:latin typeface="Cambria Math" panose="02040503050406030204" pitchFamily="18" charset="0"/>
                      </a:rPr>
                      <m:t>𝑢</m:t>
                    </m:r>
                    <m:r>
                      <a:rPr lang="en-AU" b="0" i="1" dirty="0" smtClean="0">
                        <a:solidFill>
                          <a:srgbClr val="C00000"/>
                        </a:solidFill>
                        <a:latin typeface="Cambria Math" panose="02040503050406030204" pitchFamily="18" charset="0"/>
                      </a:rPr>
                      <m:t> … </m:t>
                    </m:r>
                  </m:oMath>
                </a14:m>
                <a:endParaRPr lang="en-AU" i="1" dirty="0">
                  <a:solidFill>
                    <a:srgbClr val="C00000"/>
                  </a:solidFill>
                </a:endParaRPr>
              </a:p>
            </p:txBody>
          </p:sp>
        </mc:Choice>
        <mc:Fallback xmlns="">
          <p:sp>
            <p:nvSpPr>
              <p:cNvPr id="13" name="TextBox 12">
                <a:extLst>
                  <a:ext uri="{FF2B5EF4-FFF2-40B4-BE49-F238E27FC236}">
                    <a16:creationId xmlns:a16="http://schemas.microsoft.com/office/drawing/2014/main" id="{6F3E4EEA-4CF3-BB96-1813-DBA2B9D8822B}"/>
                  </a:ext>
                </a:extLst>
              </p:cNvPr>
              <p:cNvSpPr txBox="1">
                <a:spLocks noRot="1" noChangeAspect="1" noMove="1" noResize="1" noEditPoints="1" noAdjustHandles="1" noChangeArrowheads="1" noChangeShapeType="1" noTextEdit="1"/>
              </p:cNvSpPr>
              <p:nvPr/>
            </p:nvSpPr>
            <p:spPr>
              <a:xfrm>
                <a:off x="5526137" y="2020669"/>
                <a:ext cx="3770263" cy="646331"/>
              </a:xfrm>
              <a:prstGeom prst="rect">
                <a:avLst/>
              </a:prstGeom>
              <a:blipFill>
                <a:blip r:embed="rId5"/>
                <a:stretch>
                  <a:fillRect l="-1456" t="-4673" b="-1308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56F1A1-1645-F966-9396-13D5EB7C0F3C}"/>
                  </a:ext>
                </a:extLst>
              </p:cNvPr>
              <p:cNvSpPr txBox="1"/>
              <p:nvPr/>
            </p:nvSpPr>
            <p:spPr>
              <a:xfrm>
                <a:off x="8483605" y="221974"/>
                <a:ext cx="1393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solidFill>
                            <a:srgbClr val="008000"/>
                          </a:solidFill>
                          <a:latin typeface="Cambria Math" panose="02040503050406030204" pitchFamily="18" charset="0"/>
                        </a:rPr>
                        <m:t>𝑢</m:t>
                      </m:r>
                      <m:r>
                        <a:rPr lang="en-AU" b="0" i="1" dirty="0" smtClean="0">
                          <a:solidFill>
                            <a:srgbClr val="008000"/>
                          </a:solidFill>
                          <a:latin typeface="Cambria Math" panose="02040503050406030204" pitchFamily="18" charset="0"/>
                        </a:rPr>
                        <m:t>→</m:t>
                      </m:r>
                      <m:sSup>
                        <m:sSupPr>
                          <m:ctrlPr>
                            <a:rPr lang="en-AU" b="0" i="1" dirty="0" smtClean="0">
                              <a:solidFill>
                                <a:srgbClr val="008000"/>
                              </a:solidFill>
                              <a:latin typeface="Cambria Math" panose="02040503050406030204" pitchFamily="18" charset="0"/>
                            </a:rPr>
                          </m:ctrlPr>
                        </m:sSupPr>
                        <m:e>
                          <m:r>
                            <a:rPr lang="en-AU" b="0" i="1" dirty="0" smtClean="0">
                              <a:solidFill>
                                <a:srgbClr val="008000"/>
                              </a:solidFill>
                              <a:latin typeface="Cambria Math" panose="02040503050406030204" pitchFamily="18" charset="0"/>
                            </a:rPr>
                            <m:t>𝜋</m:t>
                          </m:r>
                        </m:e>
                        <m:sup>
                          <m:r>
                            <a:rPr lang="en-AU" b="0" i="1" dirty="0" smtClean="0">
                              <a:solidFill>
                                <a:srgbClr val="008000"/>
                              </a:solidFill>
                              <a:latin typeface="Cambria Math" panose="02040503050406030204" pitchFamily="18" charset="0"/>
                            </a:rPr>
                            <m:t>+</m:t>
                          </m:r>
                        </m:sup>
                      </m:sSup>
                      <m:r>
                        <a:rPr lang="en-AU" b="0" i="1" dirty="0" smtClean="0">
                          <a:solidFill>
                            <a:srgbClr val="008000"/>
                          </a:solidFill>
                          <a:latin typeface="Cambria Math" panose="02040503050406030204" pitchFamily="18" charset="0"/>
                        </a:rPr>
                        <m:t>+</m:t>
                      </m:r>
                      <m:acc>
                        <m:accPr>
                          <m:chr m:val="̅"/>
                          <m:ctrlPr>
                            <a:rPr lang="en-AU" b="0" i="1" dirty="0" smtClean="0">
                              <a:solidFill>
                                <a:srgbClr val="008000"/>
                              </a:solidFill>
                              <a:latin typeface="Cambria Math" panose="02040503050406030204" pitchFamily="18" charset="0"/>
                            </a:rPr>
                          </m:ctrlPr>
                        </m:accPr>
                        <m:e>
                          <m:r>
                            <a:rPr lang="en-AU" b="0" i="1" dirty="0" smtClean="0">
                              <a:solidFill>
                                <a:srgbClr val="008000"/>
                              </a:solidFill>
                              <a:latin typeface="Cambria Math" panose="02040503050406030204" pitchFamily="18" charset="0"/>
                            </a:rPr>
                            <m:t>𝑢</m:t>
                          </m:r>
                        </m:e>
                      </m:acc>
                    </m:oMath>
                  </m:oMathPara>
                </a14:m>
                <a:endParaRPr lang="en-AU" dirty="0">
                  <a:solidFill>
                    <a:srgbClr val="008000"/>
                  </a:solidFill>
                </a:endParaRPr>
              </a:p>
            </p:txBody>
          </p:sp>
        </mc:Choice>
        <mc:Fallback xmlns="">
          <p:sp>
            <p:nvSpPr>
              <p:cNvPr id="14" name="TextBox 13">
                <a:extLst>
                  <a:ext uri="{FF2B5EF4-FFF2-40B4-BE49-F238E27FC236}">
                    <a16:creationId xmlns:a16="http://schemas.microsoft.com/office/drawing/2014/main" id="{A356F1A1-1645-F966-9396-13D5EB7C0F3C}"/>
                  </a:ext>
                </a:extLst>
              </p:cNvPr>
              <p:cNvSpPr txBox="1">
                <a:spLocks noRot="1" noChangeAspect="1" noMove="1" noResize="1" noEditPoints="1" noAdjustHandles="1" noChangeArrowheads="1" noChangeShapeType="1" noTextEdit="1"/>
              </p:cNvSpPr>
              <p:nvPr/>
            </p:nvSpPr>
            <p:spPr>
              <a:xfrm>
                <a:off x="8483605" y="221974"/>
                <a:ext cx="1393715" cy="369332"/>
              </a:xfrm>
              <a:prstGeom prst="rect">
                <a:avLst/>
              </a:prstGeom>
              <a:blipFill>
                <a:blip r:embed="rId6"/>
                <a:stretch>
                  <a:fillRect r="-14912"/>
                </a:stretch>
              </a:blipFill>
            </p:spPr>
            <p:txBody>
              <a:bodyPr/>
              <a:lstStyle/>
              <a:p>
                <a:r>
                  <a:rPr lang="en-AU">
                    <a:noFill/>
                  </a:rPr>
                  <a:t> </a:t>
                </a:r>
              </a:p>
            </p:txBody>
          </p:sp>
        </mc:Fallback>
      </mc:AlternateContent>
      <p:sp>
        <p:nvSpPr>
          <p:cNvPr id="15" name="TextBox 14">
            <a:extLst>
              <a:ext uri="{FF2B5EF4-FFF2-40B4-BE49-F238E27FC236}">
                <a16:creationId xmlns:a16="http://schemas.microsoft.com/office/drawing/2014/main" id="{B8E9C9F1-EC14-2017-C3D2-26D07CC3D989}"/>
              </a:ext>
            </a:extLst>
          </p:cNvPr>
          <p:cNvSpPr txBox="1"/>
          <p:nvPr/>
        </p:nvSpPr>
        <p:spPr>
          <a:xfrm>
            <a:off x="5526137" y="4089736"/>
            <a:ext cx="1620765" cy="338554"/>
          </a:xfrm>
          <a:prstGeom prst="rect">
            <a:avLst/>
          </a:prstGeom>
          <a:noFill/>
        </p:spPr>
        <p:txBody>
          <a:bodyPr wrap="none" rtlCol="0">
            <a:spAutoFit/>
          </a:bodyPr>
          <a:lstStyle/>
          <a:p>
            <a:r>
              <a:rPr lang="en-AU" sz="1600" i="1" dirty="0">
                <a:ln w="0"/>
                <a:solidFill>
                  <a:schemeClr val="accent1"/>
                </a:solidFill>
                <a:effectLst>
                  <a:outerShdw blurRad="38100" dist="25400" dir="5400000" algn="ctr" rotWithShape="0">
                    <a:srgbClr val="6E747A">
                      <a:alpha val="43000"/>
                    </a:srgbClr>
                  </a:outerShdw>
                </a:effectLst>
              </a:rPr>
              <a:t>To appear in EPJC</a:t>
            </a:r>
          </a:p>
        </p:txBody>
      </p:sp>
    </p:spTree>
    <p:extLst>
      <p:ext uri="{BB962C8B-B14F-4D97-AF65-F5344CB8AC3E}">
        <p14:creationId xmlns:p14="http://schemas.microsoft.com/office/powerpoint/2010/main" val="17390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12" grpId="0"/>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0A741E9-7073-176E-C080-85B63D32992E}"/>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Pion and Kaon DFs </a:t>
                </a:r>
                <a14:m>
                  <m:oMath xmlns:m="http://schemas.openxmlformats.org/officeDocument/2006/math">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oMath>
                </a14:m>
                <a:r>
                  <a:rPr lang="en-AU" sz="2800" b="0" i="1" dirty="0">
                    <a:ln w="0"/>
                    <a:solidFill>
                      <a:schemeClr val="accent1"/>
                    </a:solidFill>
                    <a:effectLst>
                      <a:outerShdw blurRad="38100" dist="25400" dir="5400000" algn="ctr" rotWithShape="0">
                        <a:srgbClr val="6E747A">
                          <a:alpha val="43000"/>
                        </a:srgbClr>
                      </a:outerShdw>
                    </a:effectLst>
                  </a:rPr>
                  <a:t> EFFs</a:t>
                </a:r>
                <a:endParaRPr lang="en-AU" sz="2800" dirty="0"/>
              </a:p>
            </p:txBody>
          </p:sp>
        </mc:Choice>
        <mc:Fallback xmlns="">
          <p:sp>
            <p:nvSpPr>
              <p:cNvPr id="2" name="Title 1">
                <a:extLst>
                  <a:ext uri="{FF2B5EF4-FFF2-40B4-BE49-F238E27FC236}">
                    <a16:creationId xmlns:a16="http://schemas.microsoft.com/office/drawing/2014/main" id="{B0A741E9-7073-176E-C080-85B63D32992E}"/>
                  </a:ext>
                </a:extLst>
              </p:cNvPr>
              <p:cNvSpPr>
                <a:spLocks noGrp="1" noRot="1" noChangeAspect="1" noMove="1" noResize="1" noEditPoints="1" noAdjustHandles="1" noChangeArrowheads="1" noChangeShapeType="1" noTextEdit="1"/>
              </p:cNvSpPr>
              <p:nvPr>
                <p:ph type="title"/>
              </p:nvPr>
            </p:nvSpPr>
            <p:spPr>
              <a:blipFill>
                <a:blip r:embed="rId2"/>
                <a:stretch>
                  <a:fillRect l="-1333" t="-588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621169-BEB5-526A-A2FF-9F801784EBE6}"/>
                  </a:ext>
                </a:extLst>
              </p:cNvPr>
              <p:cNvSpPr>
                <a:spLocks noGrp="1"/>
              </p:cNvSpPr>
              <p:nvPr>
                <p:ph idx="1"/>
              </p:nvPr>
            </p:nvSpPr>
            <p:spPr>
              <a:xfrm>
                <a:off x="381000" y="990600"/>
                <a:ext cx="6858000" cy="2666999"/>
              </a:xfrm>
            </p:spPr>
            <p:txBody>
              <a:bodyPr/>
              <a:lstStyle/>
              <a:p>
                <a:pPr>
                  <a:spcBef>
                    <a:spcPts val="0"/>
                  </a:spcBef>
                  <a:spcAft>
                    <a:spcPts val="600"/>
                  </a:spcAft>
                </a:pPr>
                <a:r>
                  <a:rPr lang="en-AU" dirty="0"/>
                  <a:t>Continuum predictions for hadron scale pion and kaon valence-quark DFs</a:t>
                </a:r>
              </a:p>
              <a:p>
                <a:pPr marL="0" indent="0">
                  <a:buNone/>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𝜋</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ln</m:t>
                          </m:r>
                        </m:fName>
                        <m:e>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𝜌</m:t>
                                      </m:r>
                                    </m:e>
                                    <m:sup>
                                      <m:r>
                                        <a:rPr lang="en-AU" b="0" i="1" smtClean="0">
                                          <a:latin typeface="Cambria Math" panose="02040503050406030204" pitchFamily="18" charset="0"/>
                                        </a:rPr>
                                        <m:t>2</m:t>
                                      </m:r>
                                    </m:sup>
                                  </m:sSup>
                                </m:den>
                              </m:f>
                              <m:r>
                                <a:rPr lang="en-AU" b="0" i="1" smtClean="0">
                                  <a:latin typeface="Cambria Math" panose="02040503050406030204" pitchFamily="18" charset="0"/>
                                </a:rPr>
                                <m:t>)</m:t>
                              </m:r>
                              <m:r>
                                <a:rPr lang="en-AU" b="0" i="1" smtClean="0">
                                  <a:latin typeface="Cambria Math" panose="02040503050406030204" pitchFamily="18" charset="0"/>
                                </a:rPr>
                                <m:t>𝑥</m:t>
                              </m:r>
                            </m:e>
                            <m:sup>
                              <m:r>
                                <a:rPr lang="en-AU" b="0" i="1" smtClean="0">
                                  <a:latin typeface="Cambria Math" panose="02040503050406030204" pitchFamily="18" charset="0"/>
                                </a:rPr>
                                <m:t>2</m:t>
                              </m:r>
                            </m:sup>
                          </m:sSup>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func>
                      <m:r>
                        <a:rPr lang="en-AU" b="0" i="1" smtClean="0">
                          <a:latin typeface="Cambria Math" panose="02040503050406030204" pitchFamily="18" charset="0"/>
                        </a:rPr>
                        <m:t> (</m:t>
                      </m:r>
                      <m:r>
                        <a:rPr lang="en-AU" b="0" i="1" smtClean="0">
                          <a:latin typeface="Cambria Math" panose="02040503050406030204" pitchFamily="18" charset="0"/>
                        </a:rPr>
                        <m:t>1</m:t>
                      </m:r>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𝛾</m:t>
                          </m:r>
                        </m:e>
                        <m:sub>
                          <m:r>
                            <a:rPr lang="en-AU" b="0" i="1" smtClean="0">
                              <a:latin typeface="Cambria Math" panose="02040503050406030204" pitchFamily="18" charset="0"/>
                            </a:rPr>
                            <m:t>𝜋</m:t>
                          </m:r>
                        </m:sub>
                        <m:sup>
                          <m:r>
                            <a:rPr lang="en-AU" b="0" i="1" smtClean="0">
                              <a:latin typeface="Cambria Math" panose="02040503050406030204" pitchFamily="18" charset="0"/>
                            </a:rPr>
                            <m:t>2</m:t>
                          </m:r>
                        </m:sup>
                      </m:sSubSup>
                      <m:d>
                        <m:dPr>
                          <m:beg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end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begChr m:val="["/>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e>
                      </m:d>
                      <m:r>
                        <a:rPr lang="en-AU" b="0" i="1" smtClean="0">
                          <a:latin typeface="Cambria Math" panose="02040503050406030204" pitchFamily="18" charset="0"/>
                        </a:rPr>
                        <m:t>]</m:t>
                      </m:r>
                    </m:oMath>
                  </m:oMathPara>
                </a14:m>
                <a:endParaRPr lang="en-AU" dirty="0"/>
              </a:p>
              <a:p>
                <a:pPr marL="0" indent="0">
                  <a:buNone/>
                </a:pP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858</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𝜌</m:t>
                        </m:r>
                      </m:e>
                      <m:sub>
                        <m:r>
                          <a:rPr lang="en-AU" b="0" i="1" smtClean="0">
                            <a:latin typeface="Cambria Math" panose="02040503050406030204" pitchFamily="18" charset="0"/>
                          </a:rPr>
                          <m:t>𝜋</m:t>
                        </m:r>
                      </m:sub>
                    </m:sSub>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116</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𝜋</m:t>
                        </m:r>
                      </m:sub>
                    </m:sSub>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967</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r>
                      <a:rPr lang="en-AU" b="0" i="1" smtClean="0">
                        <a:latin typeface="Cambria Math" panose="02040503050406030204" pitchFamily="18" charset="0"/>
                      </a:rPr>
                      <m:t>=</m:t>
                    </m:r>
                    <m:r>
                      <a:rPr lang="en-AU" b="0" i="1" smtClean="0">
                        <a:latin typeface="Cambria Math" panose="02040503050406030204" pitchFamily="18" charset="0"/>
                      </a:rPr>
                      <m:t>5</m:t>
                    </m:r>
                    <m:r>
                      <a:rPr lang="en-AU" b="0" i="1" smtClean="0">
                        <a:latin typeface="Cambria Math" panose="02040503050406030204" pitchFamily="18" charset="0"/>
                      </a:rPr>
                      <m:t>.</m:t>
                    </m:r>
                    <m:r>
                      <a:rPr lang="en-AU" b="0" i="1" smtClean="0">
                        <a:latin typeface="Cambria Math" panose="02040503050406030204" pitchFamily="18" charset="0"/>
                      </a:rPr>
                      <m:t>938</m:t>
                    </m:r>
                  </m:oMath>
                </a14:m>
                <a:endParaRPr lang="en-AU" dirty="0"/>
              </a:p>
            </p:txBody>
          </p:sp>
        </mc:Choice>
        <mc:Fallback xmlns="">
          <p:sp>
            <p:nvSpPr>
              <p:cNvPr id="3" name="Content Placeholder 2">
                <a:extLst>
                  <a:ext uri="{FF2B5EF4-FFF2-40B4-BE49-F238E27FC236}">
                    <a16:creationId xmlns:a16="http://schemas.microsoft.com/office/drawing/2014/main" id="{A4621169-BEB5-526A-A2FF-9F801784EBE6}"/>
                  </a:ext>
                </a:extLst>
              </p:cNvPr>
              <p:cNvSpPr>
                <a:spLocks noGrp="1" noRot="1" noChangeAspect="1" noMove="1" noResize="1" noEditPoints="1" noAdjustHandles="1" noChangeArrowheads="1" noChangeShapeType="1" noTextEdit="1"/>
              </p:cNvSpPr>
              <p:nvPr>
                <p:ph idx="1"/>
              </p:nvPr>
            </p:nvSpPr>
            <p:spPr>
              <a:xfrm>
                <a:off x="381000" y="990600"/>
                <a:ext cx="6858000" cy="2666999"/>
              </a:xfrm>
              <a:blipFill>
                <a:blip r:embed="rId3"/>
                <a:stretch>
                  <a:fillRect l="-978" t="-1602" b="-34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00B4BB9-629E-6902-C0C7-E6B8A3E0BEE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0FCC9EB-E0E2-21E5-5DE0-072CB666ED26}"/>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A624C773-2255-8890-EA2D-EC3288E8C3FA}"/>
              </a:ext>
            </a:extLst>
          </p:cNvPr>
          <p:cNvSpPr>
            <a:spLocks noGrp="1"/>
          </p:cNvSpPr>
          <p:nvPr>
            <p:ph type="sldNum" sz="quarter" idx="12"/>
          </p:nvPr>
        </p:nvSpPr>
        <p:spPr/>
        <p:txBody>
          <a:bodyPr/>
          <a:lstStyle/>
          <a:p>
            <a:fld id="{87034D8C-3CB4-402A-BC46-2AB14C0FE90A}" type="slidenum">
              <a:rPr lang="en-US" smtClean="0"/>
              <a:pPr/>
              <a:t>37</a:t>
            </a:fld>
            <a:endParaRPr lang="en-US"/>
          </a:p>
        </p:txBody>
      </p:sp>
      <p:pic>
        <p:nvPicPr>
          <p:cNvPr id="8" name="Picture 7" descr="A graph of a function&#10;&#10;AI-generated content may be incorrect.">
            <a:extLst>
              <a:ext uri="{FF2B5EF4-FFF2-40B4-BE49-F238E27FC236}">
                <a16:creationId xmlns:a16="http://schemas.microsoft.com/office/drawing/2014/main" id="{39864611-C675-5F4C-6E1A-123C17C03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11218"/>
            <a:ext cx="4580017" cy="3017782"/>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58A39D5-8904-361A-BBD1-DD888B075124}"/>
                  </a:ext>
                </a:extLst>
              </p:cNvPr>
              <p:cNvSpPr txBox="1">
                <a:spLocks/>
              </p:cNvSpPr>
              <p:nvPr/>
            </p:nvSpPr>
            <p:spPr bwMode="auto">
              <a:xfrm>
                <a:off x="457199" y="3962401"/>
                <a:ext cx="8610601"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func>
                        <m:funcPr>
                          <m:ctrlPr>
                            <a:rPr lang="en-AU" i="1" kern="0" smtClean="0">
                              <a:latin typeface="Cambria Math" panose="02040503050406030204" pitchFamily="18" charset="0"/>
                            </a:rPr>
                          </m:ctrlPr>
                        </m:funcPr>
                        <m:fName>
                          <m:r>
                            <m:rPr>
                              <m:sty m:val="p"/>
                            </m:rPr>
                            <a:rPr lang="en-AU" kern="0" smtClean="0">
                              <a:latin typeface="Cambria Math" panose="02040503050406030204" pitchFamily="18" charset="0"/>
                            </a:rPr>
                            <m:t>ln</m:t>
                          </m:r>
                        </m:fName>
                        <m:e>
                          <m:r>
                            <a:rPr lang="en-AU" i="1" kern="0" smtClean="0">
                              <a:latin typeface="Cambria Math" panose="02040503050406030204" pitchFamily="18" charset="0"/>
                            </a:rPr>
                            <m:t>[</m:t>
                          </m:r>
                          <m:r>
                            <a:rPr lang="en-AU" i="1" kern="0" smtClean="0">
                              <a:latin typeface="Cambria Math" panose="02040503050406030204" pitchFamily="18" charset="0"/>
                            </a:rPr>
                            <m:t>1</m:t>
                          </m:r>
                          <m:r>
                            <a:rPr lang="en-AU" i="1" kern="0" smtClean="0">
                              <a:latin typeface="Cambria Math" panose="02040503050406030204" pitchFamily="18" charset="0"/>
                            </a:rPr>
                            <m:t>+</m:t>
                          </m:r>
                          <m:sSup>
                            <m:sSupPr>
                              <m:ctrlPr>
                                <a:rPr lang="en-AU" i="1" kern="0" smtClean="0">
                                  <a:latin typeface="Cambria Math" panose="02040503050406030204" pitchFamily="18" charset="0"/>
                                </a:rPr>
                              </m:ctrlPr>
                            </m:sSupPr>
                            <m:e>
                              <m:r>
                                <a:rPr lang="en-AU" i="1" kern="0" smtClean="0">
                                  <a:latin typeface="Cambria Math" panose="02040503050406030204" pitchFamily="18" charset="0"/>
                                </a:rPr>
                                <m:t>(</m:t>
                              </m:r>
                              <m:f>
                                <m:fPr>
                                  <m:ctrlPr>
                                    <a:rPr lang="en-AU" i="1" kern="0" smtClean="0">
                                      <a:latin typeface="Cambria Math" panose="02040503050406030204" pitchFamily="18" charset="0"/>
                                    </a:rPr>
                                  </m:ctrlPr>
                                </m:fPr>
                                <m:num>
                                  <m:r>
                                    <a:rPr lang="en-AU" i="1" kern="0" smtClean="0">
                                      <a:latin typeface="Cambria Math" panose="02040503050406030204" pitchFamily="18" charset="0"/>
                                    </a:rPr>
                                    <m:t>1</m:t>
                                  </m:r>
                                </m:num>
                                <m:den>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den>
                              </m:f>
                              <m:r>
                                <a:rPr lang="en-AU" i="1" kern="0" smtClean="0">
                                  <a:latin typeface="Cambria Math" panose="02040503050406030204" pitchFamily="18" charset="0"/>
                                </a:rPr>
                                <m:t>)</m:t>
                              </m:r>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func>
                      <m:r>
                        <a:rPr lang="en-AU" i="1" kern="0" smtClean="0">
                          <a:latin typeface="Cambria Math" panose="02040503050406030204" pitchFamily="18" charset="0"/>
                        </a:rPr>
                        <m:t> (</m:t>
                      </m:r>
                      <m:r>
                        <a:rPr lang="en-AU" i="1" kern="0" smtClean="0">
                          <a:latin typeface="Cambria Math" panose="02040503050406030204" pitchFamily="18" charset="0"/>
                        </a:rPr>
                        <m:t>1</m:t>
                      </m:r>
                      <m:r>
                        <a:rPr lang="en-AU" i="1" kern="0" smtClean="0">
                          <a:latin typeface="Cambria Math" panose="02040503050406030204" pitchFamily="18" charset="0"/>
                        </a:rPr>
                        <m:t>+</m:t>
                      </m:r>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d>
                                    <m:dPr>
                                      <m:begChr m:val="["/>
                                      <m:endChr m:val="]"/>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𝛽</m:t>
                              </m:r>
                            </m:e>
                            <m:sub>
                              <m:r>
                                <a:rPr lang="en-AU" i="1" kern="0" smtClean="0">
                                  <a:latin typeface="Cambria Math" panose="02040503050406030204" pitchFamily="18" charset="0"/>
                                </a:rPr>
                                <m:t>𝐾</m:t>
                              </m:r>
                            </m:sub>
                          </m:sSub>
                        </m:sup>
                      </m:sSup>
                      <m:r>
                        <a:rPr lang="en-AU" i="1" kern="0" smtClean="0">
                          <a:latin typeface="Cambria Math" panose="02040503050406030204" pitchFamily="18" charset="0"/>
                        </a:rPr>
                        <m:t>)]</m:t>
                      </m:r>
                    </m:oMath>
                  </m:oMathPara>
                </a14:m>
                <a:endParaRPr lang="en-AU" kern="0" dirty="0"/>
              </a:p>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𝑠</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r>
                        <a:rPr lang="en-AU" i="1" kern="0" smtClean="0">
                          <a:latin typeface="Cambria Math" panose="02040503050406030204" pitchFamily="18" charset="0"/>
                        </a:rPr>
                        <m:t>(</m:t>
                      </m:r>
                      <m:r>
                        <a:rPr lang="en-AU" i="1" kern="0" smtClean="0">
                          <a:latin typeface="Cambria Math" panose="02040503050406030204" pitchFamily="18" charset="0"/>
                        </a:rPr>
                        <m:t>1</m:t>
                      </m:r>
                      <m:r>
                        <a:rPr lang="en-AU" i="1" kern="0" smtClean="0">
                          <a:latin typeface="Cambria Math" panose="02040503050406030204" pitchFamily="18" charset="0"/>
                        </a:rPr>
                        <m:t>−</m:t>
                      </m:r>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r>
                        <a:rPr lang="en-AU" i="1" kern="0" smtClean="0">
                          <a:latin typeface="Cambria Math" panose="02040503050406030204" pitchFamily="18" charset="0"/>
                        </a:rPr>
                        <m:t>)</m:t>
                      </m:r>
                    </m:oMath>
                  </m:oMathPara>
                </a14:m>
                <a:endParaRPr lang="en-AU" kern="0" dirty="0"/>
              </a:p>
              <a:p>
                <a:pPr marL="0" indent="0">
                  <a:buFont typeface="Wingdings" pitchFamily="2" charset="2"/>
                  <a:buNone/>
                </a:pPr>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r>
                      <a:rPr lang="en-AU" i="1" kern="0" smtClean="0">
                        <a:latin typeface="Cambria Math" panose="02040503050406030204" pitchFamily="18" charset="0"/>
                      </a:rPr>
                      <m:t>=</m:t>
                    </m:r>
                    <m:r>
                      <a:rPr lang="en-AU" i="1" kern="0" smtClean="0">
                        <a:latin typeface="Cambria Math" panose="02040503050406030204" pitchFamily="18" charset="0"/>
                      </a:rPr>
                      <m:t>0</m:t>
                    </m:r>
                    <m:r>
                      <a:rPr lang="en-AU" i="1" kern="0" smtClean="0">
                        <a:latin typeface="Cambria Math" panose="02040503050406030204" pitchFamily="18" charset="0"/>
                      </a:rPr>
                      <m:t>.</m:t>
                    </m:r>
                    <m:r>
                      <a:rPr lang="en-AU" i="1" kern="0" smtClean="0">
                        <a:latin typeface="Cambria Math" panose="02040503050406030204" pitchFamily="18" charset="0"/>
                      </a:rPr>
                      <m:t>444</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Sub>
                    <m:r>
                      <a:rPr lang="en-AU" i="1" kern="0" smtClean="0">
                        <a:latin typeface="Cambria Math" panose="02040503050406030204" pitchFamily="18" charset="0"/>
                      </a:rPr>
                      <m:t>=</m:t>
                    </m:r>
                    <m:r>
                      <a:rPr lang="en-AU" i="1" kern="0" smtClean="0">
                        <a:latin typeface="Cambria Math" panose="02040503050406030204" pitchFamily="18" charset="0"/>
                      </a:rPr>
                      <m:t>0</m:t>
                    </m:r>
                    <m:r>
                      <a:rPr lang="en-AU" i="1" kern="0" smtClean="0">
                        <a:latin typeface="Cambria Math" panose="02040503050406030204" pitchFamily="18" charset="0"/>
                      </a:rPr>
                      <m:t>.</m:t>
                    </m:r>
                    <m:r>
                      <a:rPr lang="en-AU" i="1" kern="0" smtClean="0">
                        <a:latin typeface="Cambria Math" panose="02040503050406030204" pitchFamily="18" charset="0"/>
                      </a:rPr>
                      <m:t>0746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Sub>
                    <m:r>
                      <a:rPr lang="en-AU" i="1" kern="0" smtClean="0">
                        <a:latin typeface="Cambria Math" panose="02040503050406030204" pitchFamily="18" charset="0"/>
                      </a:rPr>
                      <m:t>=</m:t>
                    </m:r>
                    <m:r>
                      <a:rPr lang="en-AU" i="1" kern="0" smtClean="0">
                        <a:latin typeface="Cambria Math" panose="02040503050406030204" pitchFamily="18" charset="0"/>
                      </a:rPr>
                      <m:t>6</m:t>
                    </m:r>
                    <m:r>
                      <a:rPr lang="en-AU" i="1" kern="0" smtClean="0">
                        <a:latin typeface="Cambria Math" panose="02040503050406030204" pitchFamily="18" charset="0"/>
                      </a:rPr>
                      <m:t>.</m:t>
                    </m:r>
                    <m:r>
                      <a:rPr lang="en-AU" i="1" kern="0" smtClean="0">
                        <a:latin typeface="Cambria Math" panose="02040503050406030204" pitchFamily="18" charset="0"/>
                      </a:rPr>
                      <m:t>276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r>
                      <a:rPr lang="en-AU" i="1" kern="0" smtClean="0">
                        <a:latin typeface="Cambria Math" panose="02040503050406030204" pitchFamily="18" charset="0"/>
                      </a:rPr>
                      <m:t>=</m:t>
                    </m:r>
                    <m:r>
                      <a:rPr lang="en-AU" i="1" kern="0" smtClean="0">
                        <a:latin typeface="Cambria Math" panose="02040503050406030204" pitchFamily="18" charset="0"/>
                      </a:rPr>
                      <m:t>0</m:t>
                    </m:r>
                    <m:r>
                      <a:rPr lang="en-AU" i="1" kern="0" smtClean="0">
                        <a:latin typeface="Cambria Math" panose="02040503050406030204" pitchFamily="18" charset="0"/>
                      </a:rPr>
                      <m:t>.</m:t>
                    </m:r>
                    <m:r>
                      <a:rPr lang="en-AU" i="1" kern="0" smtClean="0">
                        <a:latin typeface="Cambria Math" panose="02040503050406030204" pitchFamily="18" charset="0"/>
                      </a:rPr>
                      <m:t>710</m:t>
                    </m:r>
                  </m:oMath>
                </a14:m>
                <a:r>
                  <a:rPr lang="en-AU" kern="0" dirty="0"/>
                  <a:t>, </a:t>
                </a:r>
                <a14:m>
                  <m:oMath xmlns:m="http://schemas.openxmlformats.org/officeDocument/2006/math">
                    <m:sSub>
                      <m:sSubPr>
                        <m:ctrlPr>
                          <a:rPr lang="en-AU" i="1" kern="0">
                            <a:latin typeface="Cambria Math" panose="02040503050406030204" pitchFamily="18" charset="0"/>
                          </a:rPr>
                        </m:ctrlPr>
                      </m:sSubPr>
                      <m:e>
                        <m:r>
                          <a:rPr lang="en-AU" i="1" kern="0">
                            <a:latin typeface="Cambria Math" panose="02040503050406030204" pitchFamily="18" charset="0"/>
                          </a:rPr>
                          <m:t>𝛽</m:t>
                        </m:r>
                      </m:e>
                      <m:sub>
                        <m:r>
                          <a:rPr lang="en-AU" i="1" kern="0" smtClean="0">
                            <a:latin typeface="Cambria Math" panose="02040503050406030204" pitchFamily="18" charset="0"/>
                          </a:rPr>
                          <m:t>𝐾</m:t>
                        </m:r>
                      </m:sub>
                    </m:sSub>
                    <m:r>
                      <a:rPr lang="en-AU" i="1" kern="0">
                        <a:latin typeface="Cambria Math" panose="02040503050406030204" pitchFamily="18" charset="0"/>
                      </a:rPr>
                      <m:t>=</m:t>
                    </m:r>
                    <m:r>
                      <a:rPr lang="en-AU" i="1" kern="0" smtClean="0">
                        <a:latin typeface="Cambria Math" panose="02040503050406030204" pitchFamily="18" charset="0"/>
                      </a:rPr>
                      <m:t>1</m:t>
                    </m:r>
                    <m:r>
                      <a:rPr lang="en-AU" i="1" kern="0" smtClean="0">
                        <a:latin typeface="Cambria Math" panose="02040503050406030204" pitchFamily="18" charset="0"/>
                      </a:rPr>
                      <m:t>.</m:t>
                    </m:r>
                    <m:r>
                      <a:rPr lang="en-AU" i="1" kern="0" smtClean="0">
                        <a:latin typeface="Cambria Math" panose="02040503050406030204" pitchFamily="18" charset="0"/>
                      </a:rPr>
                      <m:t>650</m:t>
                    </m:r>
                  </m:oMath>
                </a14:m>
                <a:endParaRPr lang="en-AU" kern="0" dirty="0"/>
              </a:p>
              <a:p>
                <a:pPr>
                  <a:spcBef>
                    <a:spcPts val="1800"/>
                  </a:spcBef>
                </a:pPr>
                <a:r>
                  <a:rPr lang="en-AU" kern="0" dirty="0"/>
                  <a:t>“ln” functional form is perfect for using DLY relation</a:t>
                </a:r>
              </a:p>
            </p:txBody>
          </p:sp>
        </mc:Choice>
        <mc:Fallback xmlns="">
          <p:sp>
            <p:nvSpPr>
              <p:cNvPr id="9" name="Content Placeholder 2">
                <a:extLst>
                  <a:ext uri="{FF2B5EF4-FFF2-40B4-BE49-F238E27FC236}">
                    <a16:creationId xmlns:a16="http://schemas.microsoft.com/office/drawing/2014/main" id="{F58A39D5-8904-361A-BBD1-DD888B075124}"/>
                  </a:ext>
                </a:extLst>
              </p:cNvPr>
              <p:cNvSpPr txBox="1">
                <a:spLocks noRot="1" noChangeAspect="1" noMove="1" noResize="1" noEditPoints="1" noAdjustHandles="1" noChangeArrowheads="1" noChangeShapeType="1" noTextEdit="1"/>
              </p:cNvSpPr>
              <p:nvPr/>
            </p:nvSpPr>
            <p:spPr bwMode="auto">
              <a:xfrm>
                <a:off x="457199" y="3962401"/>
                <a:ext cx="8610601" cy="1752600"/>
              </a:xfrm>
              <a:prstGeom prst="rect">
                <a:avLst/>
              </a:prstGeom>
              <a:blipFill>
                <a:blip r:embed="rId5"/>
                <a:stretch>
                  <a:fillRect l="-778" b="-26736"/>
                </a:stretch>
              </a:blipFill>
              <a:ln w="9525">
                <a:noFill/>
                <a:miter lim="800000"/>
                <a:headEnd/>
                <a:tailEnd/>
              </a:ln>
              <a:effectLst/>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BF86AAE3-D71D-E6E6-6506-04651DA0EB59}"/>
              </a:ext>
            </a:extLst>
          </p:cNvPr>
          <p:cNvCxnSpPr/>
          <p:nvPr/>
        </p:nvCxnSpPr>
        <p:spPr bwMode="auto">
          <a:xfrm flipV="1">
            <a:off x="3124200" y="1752600"/>
            <a:ext cx="5674785" cy="15240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8EF0CE-7DC4-70A3-2980-185AEA5BCB71}"/>
              </a:ext>
            </a:extLst>
          </p:cNvPr>
          <p:cNvCxnSpPr/>
          <p:nvPr/>
        </p:nvCxnSpPr>
        <p:spPr bwMode="auto">
          <a:xfrm flipV="1">
            <a:off x="2514600" y="1371600"/>
            <a:ext cx="6400800" cy="2819400"/>
          </a:xfrm>
          <a:prstGeom prst="straightConnector1">
            <a:avLst/>
          </a:prstGeom>
          <a:ln w="19050">
            <a:prstDash val="dashDot"/>
            <a:headEnd type="none" w="med"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BB5F50-8F56-9F23-AA47-150A2975936E}"/>
                  </a:ext>
                </a:extLst>
              </p:cNvPr>
              <p:cNvSpPr txBox="1"/>
              <p:nvPr/>
            </p:nvSpPr>
            <p:spPr>
              <a:xfrm>
                <a:off x="10733736" y="990600"/>
                <a:ext cx="11337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𝑠</m:t>
                          </m:r>
                        </m:e>
                        <m:sub>
                          <m:r>
                            <a:rPr lang="en-AU" i="1" kern="0" smtClean="0">
                              <a:solidFill>
                                <a:srgbClr val="C00000"/>
                              </a:solidFill>
                              <a:latin typeface="Cambria Math" panose="02040503050406030204" pitchFamily="18" charset="0"/>
                            </a:rPr>
                            <m:t>𝐾</m:t>
                          </m:r>
                        </m:sub>
                      </m:sSub>
                      <m:d>
                        <m:dPr>
                          <m:ctrlPr>
                            <a:rPr lang="en-AU" i="1" kern="0" smtClean="0">
                              <a:solidFill>
                                <a:srgbClr val="C00000"/>
                              </a:solidFill>
                              <a:latin typeface="Cambria Math" panose="02040503050406030204" pitchFamily="18" charset="0"/>
                            </a:rPr>
                          </m:ctrlPr>
                        </m:dPr>
                        <m:e>
                          <m:r>
                            <a:rPr lang="en-AU" i="1" kern="0" smtClean="0">
                              <a:solidFill>
                                <a:srgbClr val="C00000"/>
                              </a:solidFill>
                              <a:latin typeface="Cambria Math" panose="02040503050406030204" pitchFamily="18" charset="0"/>
                            </a:rPr>
                            <m:t>𝑥</m:t>
                          </m:r>
                          <m:r>
                            <a:rPr lang="en-AU" i="1" kern="0" smtClean="0">
                              <a:solidFill>
                                <a:srgbClr val="C00000"/>
                              </a:solidFill>
                              <a:latin typeface="Cambria Math" panose="02040503050406030204" pitchFamily="18" charset="0"/>
                            </a:rPr>
                            <m:t>;</m:t>
                          </m:r>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𝜁</m:t>
                              </m:r>
                            </m:e>
                            <m:sub>
                              <m:r>
                                <a:rPr lang="en-AU" i="1" kern="0" smtClean="0">
                                  <a:solidFill>
                                    <a:srgbClr val="C00000"/>
                                  </a:solidFill>
                                  <a:latin typeface="Cambria Math" panose="02040503050406030204" pitchFamily="18" charset="0"/>
                                </a:rPr>
                                <m:t>𝐻</m:t>
                              </m:r>
                            </m:sub>
                          </m:sSub>
                        </m:e>
                      </m:d>
                    </m:oMath>
                  </m:oMathPara>
                </a14:m>
                <a:endParaRPr lang="en-AU" dirty="0">
                  <a:solidFill>
                    <a:srgbClr val="C00000"/>
                  </a:solidFill>
                </a:endParaRPr>
              </a:p>
            </p:txBody>
          </p:sp>
        </mc:Choice>
        <mc:Fallback xmlns="">
          <p:sp>
            <p:nvSpPr>
              <p:cNvPr id="14" name="TextBox 13">
                <a:extLst>
                  <a:ext uri="{FF2B5EF4-FFF2-40B4-BE49-F238E27FC236}">
                    <a16:creationId xmlns:a16="http://schemas.microsoft.com/office/drawing/2014/main" id="{14BB5F50-8F56-9F23-AA47-150A2975936E}"/>
                  </a:ext>
                </a:extLst>
              </p:cNvPr>
              <p:cNvSpPr txBox="1">
                <a:spLocks noRot="1" noChangeAspect="1" noMove="1" noResize="1" noEditPoints="1" noAdjustHandles="1" noChangeArrowheads="1" noChangeShapeType="1" noTextEdit="1"/>
              </p:cNvSpPr>
              <p:nvPr/>
            </p:nvSpPr>
            <p:spPr>
              <a:xfrm>
                <a:off x="10733736" y="990600"/>
                <a:ext cx="1133772" cy="369332"/>
              </a:xfrm>
              <a:prstGeom prst="rect">
                <a:avLst/>
              </a:prstGeom>
              <a:blipFill>
                <a:blip r:embed="rId6"/>
                <a:stretch>
                  <a:fillRect b="-11667"/>
                </a:stretch>
              </a:blipFill>
            </p:spPr>
            <p:txBody>
              <a:bodyPr/>
              <a:lstStyle/>
              <a:p>
                <a:r>
                  <a:rPr lang="en-AU">
                    <a:noFill/>
                  </a:rPr>
                  <a:t> </a:t>
                </a:r>
              </a:p>
            </p:txBody>
          </p:sp>
        </mc:Fallback>
      </mc:AlternateContent>
      <p:sp>
        <p:nvSpPr>
          <p:cNvPr id="15" name="TextBox 14">
            <a:extLst>
              <a:ext uri="{FF2B5EF4-FFF2-40B4-BE49-F238E27FC236}">
                <a16:creationId xmlns:a16="http://schemas.microsoft.com/office/drawing/2014/main" id="{2B4C2AC9-2097-34DE-1552-18D8FCA24D1F}"/>
              </a:ext>
            </a:extLst>
          </p:cNvPr>
          <p:cNvSpPr txBox="1"/>
          <p:nvPr/>
        </p:nvSpPr>
        <p:spPr>
          <a:xfrm>
            <a:off x="7710508" y="5560295"/>
            <a:ext cx="4229098" cy="523220"/>
          </a:xfrm>
          <a:prstGeom prst="rect">
            <a:avLst/>
          </a:prstGeom>
          <a:noFill/>
        </p:spPr>
        <p:txBody>
          <a:bodyPr wrap="square" rtlCol="0">
            <a:spAutoFit/>
          </a:bodyPr>
          <a:lstStyle/>
          <a:p>
            <a:r>
              <a:rPr lang="fr-FR" sz="1400" i="1" dirty="0">
                <a:solidFill>
                  <a:schemeClr val="accent6">
                    <a:lumMod val="75000"/>
                  </a:schemeClr>
                </a:solidFill>
              </a:rPr>
              <a:t>Kaon and pion parton distributions</a:t>
            </a:r>
            <a:r>
              <a:rPr lang="fr-FR" sz="1400" dirty="0">
                <a:solidFill>
                  <a:schemeClr val="accent6">
                    <a:lumMod val="75000"/>
                  </a:schemeClr>
                </a:solidFill>
              </a:rPr>
              <a:t>, Zhu-Fang Cui </a:t>
            </a:r>
            <a:r>
              <a:rPr lang="fr-FR" sz="1400" i="1" dirty="0">
                <a:solidFill>
                  <a:schemeClr val="accent6">
                    <a:lumMod val="75000"/>
                  </a:schemeClr>
                </a:solidFill>
              </a:rPr>
              <a:t>et al</a:t>
            </a:r>
            <a:r>
              <a:rPr lang="fr-FR" sz="1400" dirty="0">
                <a:solidFill>
                  <a:schemeClr val="accent6">
                    <a:lumMod val="75000"/>
                  </a:schemeClr>
                </a:solidFill>
              </a:rPr>
              <a:t>., </a:t>
            </a:r>
            <a:r>
              <a:rPr lang="fr-FR" sz="1400" dirty="0" err="1">
                <a:solidFill>
                  <a:schemeClr val="accent6">
                    <a:lumMod val="75000"/>
                  </a:schemeClr>
                </a:solidFill>
              </a:rPr>
              <a:t>Eur</a:t>
            </a:r>
            <a:r>
              <a:rPr lang="fr-FR" sz="1400" dirty="0">
                <a:solidFill>
                  <a:schemeClr val="accent6">
                    <a:lumMod val="75000"/>
                  </a:schemeClr>
                </a:solidFill>
              </a:rPr>
              <a:t>. Phys. J. C 80 (2020) 11, 1064 ... 97 citations</a:t>
            </a:r>
            <a:endParaRPr lang="en-AU" sz="1400" dirty="0">
              <a:solidFill>
                <a:schemeClr val="accent6">
                  <a:lumMod val="75000"/>
                </a:schemeClr>
              </a:solidFill>
            </a:endParaRPr>
          </a:p>
        </p:txBody>
      </p:sp>
      <p:sp>
        <p:nvSpPr>
          <p:cNvPr id="16" name="TextBox 15">
            <a:extLst>
              <a:ext uri="{FF2B5EF4-FFF2-40B4-BE49-F238E27FC236}">
                <a16:creationId xmlns:a16="http://schemas.microsoft.com/office/drawing/2014/main" id="{3EADDEED-42D4-741A-55DC-B659B6A77C51}"/>
              </a:ext>
            </a:extLst>
          </p:cNvPr>
          <p:cNvSpPr txBox="1"/>
          <p:nvPr/>
        </p:nvSpPr>
        <p:spPr>
          <a:xfrm>
            <a:off x="9188175" y="3737052"/>
            <a:ext cx="2761370" cy="1754326"/>
          </a:xfrm>
          <a:prstGeom prst="rect">
            <a:avLst/>
          </a:prstGeom>
          <a:noFill/>
        </p:spPr>
        <p:txBody>
          <a:bodyPr wrap="square" rtlCol="0">
            <a:spAutoFit/>
          </a:bodyPr>
          <a:lstStyle/>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Dilation and flattening are expressions of EHM</a:t>
            </a:r>
          </a:p>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Skewing for kaon is expression of EHM + Higgs-Boson interference </a:t>
            </a:r>
          </a:p>
        </p:txBody>
      </p:sp>
      <p:sp>
        <p:nvSpPr>
          <p:cNvPr id="7" name="TextBox 6">
            <a:extLst>
              <a:ext uri="{FF2B5EF4-FFF2-40B4-BE49-F238E27FC236}">
                <a16:creationId xmlns:a16="http://schemas.microsoft.com/office/drawing/2014/main" id="{6D23A214-ADAA-B3D0-3324-DAF089B6A9C8}"/>
              </a:ext>
            </a:extLst>
          </p:cNvPr>
          <p:cNvSpPr txBox="1"/>
          <p:nvPr/>
        </p:nvSpPr>
        <p:spPr>
          <a:xfrm>
            <a:off x="7467600" y="6055776"/>
            <a:ext cx="4572001" cy="461665"/>
          </a:xfrm>
          <a:prstGeom prst="rect">
            <a:avLst/>
          </a:prstGeom>
          <a:noFill/>
        </p:spPr>
        <p:txBody>
          <a:bodyPr wrap="square" rtlCol="0">
            <a:spAutoFit/>
          </a:bodyPr>
          <a:lstStyle/>
          <a:p>
            <a:r>
              <a:rPr lang="en-US" sz="1200" dirty="0">
                <a:solidFill>
                  <a:srgbClr val="008000"/>
                </a:solidFill>
              </a:rPr>
              <a:t>CSM predictions confirmed, e.g., </a:t>
            </a:r>
            <a:r>
              <a:rPr lang="en-US" sz="1200" i="1" dirty="0">
                <a:solidFill>
                  <a:srgbClr val="008000"/>
                </a:solidFill>
              </a:rPr>
              <a:t>Quark and Gluon Momentum Fractions in the Pion and in the Kaon</a:t>
            </a:r>
            <a:r>
              <a:rPr lang="en-US" sz="1200" dirty="0">
                <a:solidFill>
                  <a:srgbClr val="008000"/>
                </a:solidFill>
              </a:rPr>
              <a:t>, ETMC, Phys. Rev. Lett. 134 (2025)</a:t>
            </a:r>
            <a:endParaRPr lang="en-AU" sz="1200" dirty="0">
              <a:solidFill>
                <a:srgbClr val="008000"/>
              </a:solidFill>
            </a:endParaRPr>
          </a:p>
        </p:txBody>
      </p:sp>
    </p:spTree>
    <p:extLst>
      <p:ext uri="{BB962C8B-B14F-4D97-AF65-F5344CB8AC3E}">
        <p14:creationId xmlns:p14="http://schemas.microsoft.com/office/powerpoint/2010/main" val="35496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10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barn(inVertical)">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function&#10;&#10;AI-generated content may be incorrect.">
            <a:extLst>
              <a:ext uri="{FF2B5EF4-FFF2-40B4-BE49-F238E27FC236}">
                <a16:creationId xmlns:a16="http://schemas.microsoft.com/office/drawing/2014/main" id="{1023D0FB-F768-A827-4FBA-FD85FA131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235" y="685800"/>
            <a:ext cx="6074979" cy="3886200"/>
          </a:xfrm>
          <a:prstGeom prst="rect">
            <a:avLst/>
          </a:prstGeom>
        </p:spPr>
      </p:pic>
      <p:sp>
        <p:nvSpPr>
          <p:cNvPr id="2" name="Title 1">
            <a:extLst>
              <a:ext uri="{FF2B5EF4-FFF2-40B4-BE49-F238E27FC236}">
                <a16:creationId xmlns:a16="http://schemas.microsoft.com/office/drawing/2014/main" id="{4CE639BB-4AA3-1502-7913-9666088D857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A271F9-EBED-4713-5812-88CF78F56F2E}"/>
                  </a:ext>
                </a:extLst>
              </p:cNvPr>
              <p:cNvSpPr>
                <a:spLocks noGrp="1"/>
              </p:cNvSpPr>
              <p:nvPr>
                <p:ph idx="1"/>
              </p:nvPr>
            </p:nvSpPr>
            <p:spPr>
              <a:xfrm>
                <a:off x="609600" y="1341437"/>
                <a:ext cx="5715000" cy="4889501"/>
              </a:xfrm>
            </p:spPr>
            <p:txBody>
              <a:bodyPr/>
              <a:lstStyle/>
              <a:p>
                <a:r>
                  <a:rPr lang="en-AU" dirty="0"/>
                  <a:t>DLY relation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endParaRPr lang="en-AU" dirty="0"/>
              </a:p>
              <a:p>
                <a:r>
                  <a:rPr lang="en-AU" dirty="0"/>
                  <a:t>CSM DFs produce curves at right</a:t>
                </a:r>
              </a:p>
              <a:p>
                <a:r>
                  <a:rPr lang="en-AU" dirty="0"/>
                  <a:t>Normalised</a:t>
                </a:r>
              </a:p>
              <a:p>
                <a:endParaRPr lang="en-AU" dirty="0"/>
              </a:p>
              <a:p>
                <a:endParaRPr lang="en-AU" dirty="0"/>
              </a:p>
              <a:p>
                <a:pPr marL="400050" lvl="1" indent="0">
                  <a:buNone/>
                </a:pPr>
                <a:r>
                  <a:rPr lang="en-AU" sz="2200" dirty="0"/>
                  <a:t>Elementary probability that </a:t>
                </a:r>
                <a14:m>
                  <m:oMath xmlns:m="http://schemas.openxmlformats.org/officeDocument/2006/math">
                    <m:r>
                      <a:rPr lang="en-AU" sz="2200" i="1" dirty="0" smtClean="0">
                        <a:latin typeface="Cambria Math" panose="02040503050406030204" pitchFamily="18" charset="0"/>
                      </a:rPr>
                      <m:t>𝑢</m:t>
                    </m:r>
                  </m:oMath>
                </a14:m>
                <a:r>
                  <a:rPr lang="en-AU" sz="2200" dirty="0"/>
                  <a:t> quark produces some kind of hadron with some value of </a:t>
                </a:r>
                <a14:m>
                  <m:oMath xmlns:m="http://schemas.openxmlformats.org/officeDocument/2006/math">
                    <m:r>
                      <a:rPr lang="en-AU" sz="2200" i="1" dirty="0" smtClean="0">
                        <a:latin typeface="Cambria Math" panose="02040503050406030204" pitchFamily="18" charset="0"/>
                      </a:rPr>
                      <m:t>𝑧</m:t>
                    </m:r>
                  </m:oMath>
                </a14:m>
                <a:r>
                  <a:rPr lang="en-AU" sz="2200" dirty="0"/>
                  <a:t> is unity</a:t>
                </a:r>
              </a:p>
              <a:p>
                <a:r>
                  <a:rPr lang="en-AU" dirty="0"/>
                  <a:t>Owing to DLY relation, FF behaviour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1</m:t>
                    </m:r>
                  </m:oMath>
                </a14:m>
                <a:r>
                  <a:rPr lang="en-US" dirty="0"/>
                  <a:t> must match that of DFs on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oMath>
                </a14:m>
                <a:r>
                  <a:rPr lang="en-US" dirty="0"/>
                  <a:t>1</a:t>
                </a:r>
              </a:p>
              <a:p>
                <a:pPr lvl="1"/>
                <a:r>
                  <a:rPr lang="en-US" dirty="0"/>
                  <a:t>Strict QCD predictions</a:t>
                </a:r>
              </a:p>
              <a:p>
                <a:pPr lvl="1"/>
                <a:r>
                  <a:rPr lang="en-AU" b="0" dirty="0"/>
                  <a:t>Mesons </a:t>
                </a:r>
                <a14:m>
                  <m:oMath xmlns:m="http://schemas.openxmlformats.org/officeDocument/2006/math">
                    <m:sSup>
                      <m:sSupPr>
                        <m:ctrlPr>
                          <a:rPr lang="en-AU" b="0" i="1" smtClean="0">
                            <a:latin typeface="Cambria Math" panose="02040503050406030204" pitchFamily="18" charset="0"/>
                          </a:rPr>
                        </m:ctrlPr>
                      </m:sSupPr>
                      <m:e>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𝑥</m:t>
                                </m:r>
                              </m:e>
                            </m:d>
                          </m:e>
                          <m:sup>
                            <m:r>
                              <a:rPr lang="en-AU" b="0" i="1" smtClean="0">
                                <a:latin typeface="Cambria Math" panose="02040503050406030204" pitchFamily="18" charset="0"/>
                              </a:rPr>
                              <m:t>2</m:t>
                            </m:r>
                            <m:r>
                              <a:rPr lang="en-AU" b="0" i="1" smtClean="0">
                                <a:latin typeface="Cambria Math" panose="02040503050406030204" pitchFamily="18" charset="0"/>
                              </a:rPr>
                              <m:t>+</m:t>
                            </m:r>
                            <m:r>
                              <a:rPr lang="en-AU" b="0" i="1" smtClean="0">
                                <a:latin typeface="Cambria Math" panose="02040503050406030204" pitchFamily="18" charset="0"/>
                              </a:rPr>
                              <m:t>𝛾</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sup>
                        </m:sSup>
                        <m:r>
                          <a:rPr lang="en-AU" b="0" i="1" smtClean="0">
                            <a:latin typeface="Cambria Math" panose="02040503050406030204" pitchFamily="18" charset="0"/>
                          </a:rPr>
                          <m:t>↔</m:t>
                        </m:r>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𝑧</m:t>
                            </m:r>
                          </m:e>
                        </m:d>
                      </m:e>
                      <m:sup>
                        <m:r>
                          <a:rPr lang="en-AU" b="0" i="1" smtClean="0">
                            <a:latin typeface="Cambria Math" panose="02040503050406030204" pitchFamily="18" charset="0"/>
                          </a:rPr>
                          <m:t>2</m:t>
                        </m:r>
                        <m:r>
                          <a:rPr lang="en-AU" b="0" i="1" smtClean="0">
                            <a:latin typeface="Cambria Math" panose="02040503050406030204" pitchFamily="18" charset="0"/>
                          </a:rPr>
                          <m:t>+</m:t>
                        </m:r>
                        <m:r>
                          <a:rPr lang="en-AU" b="0" i="1" smtClean="0">
                            <a:latin typeface="Cambria Math" panose="02040503050406030204" pitchFamily="18" charset="0"/>
                          </a:rPr>
                          <m:t>𝛾</m:t>
                        </m:r>
                        <m:d>
                          <m:dPr>
                            <m:ctrlPr>
                              <a:rPr lang="en-AU" b="0" i="1" smtClean="0">
                                <a:latin typeface="Cambria Math" panose="02040503050406030204" pitchFamily="18" charset="0"/>
                              </a:rPr>
                            </m:ctrlPr>
                          </m:dPr>
                          <m:e>
                            <m:r>
                              <a:rPr lang="en-AU" b="0" i="1" smtClean="0">
                                <a:latin typeface="Cambria Math" panose="02040503050406030204" pitchFamily="18" charset="0"/>
                              </a:rPr>
                              <m:t>𝜁</m:t>
                            </m:r>
                          </m:e>
                        </m:d>
                      </m:sup>
                    </m:sSup>
                  </m:oMath>
                </a14:m>
                <a:endParaRPr lang="en-AU" dirty="0"/>
              </a:p>
            </p:txBody>
          </p:sp>
        </mc:Choice>
        <mc:Fallback xmlns="">
          <p:sp>
            <p:nvSpPr>
              <p:cNvPr id="3" name="Content Placeholder 2">
                <a:extLst>
                  <a:ext uri="{FF2B5EF4-FFF2-40B4-BE49-F238E27FC236}">
                    <a16:creationId xmlns:a16="http://schemas.microsoft.com/office/drawing/2014/main" id="{05A271F9-EBED-4713-5812-88CF78F56F2E}"/>
                  </a:ext>
                </a:extLst>
              </p:cNvPr>
              <p:cNvSpPr>
                <a:spLocks noGrp="1" noRot="1" noChangeAspect="1" noMove="1" noResize="1" noEditPoints="1" noAdjustHandles="1" noChangeArrowheads="1" noChangeShapeType="1" noTextEdit="1"/>
              </p:cNvSpPr>
              <p:nvPr>
                <p:ph idx="1"/>
              </p:nvPr>
            </p:nvSpPr>
            <p:spPr>
              <a:xfrm>
                <a:off x="609600" y="1341437"/>
                <a:ext cx="5715000" cy="4889501"/>
              </a:xfrm>
              <a:blipFill>
                <a:blip r:embed="rId3"/>
                <a:stretch>
                  <a:fillRect l="-1173" r="-1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DC441B2-8163-0E8C-71D5-A017988342D2}"/>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CF7C9B7-72D0-5596-0C2C-F5C7318D32A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AF8E213-56C2-9BC8-771A-DED996FB9FFE}"/>
              </a:ext>
            </a:extLst>
          </p:cNvPr>
          <p:cNvSpPr>
            <a:spLocks noGrp="1"/>
          </p:cNvSpPr>
          <p:nvPr>
            <p:ph type="sldNum" sz="quarter" idx="12"/>
          </p:nvPr>
        </p:nvSpPr>
        <p:spPr/>
        <p:txBody>
          <a:bodyPr/>
          <a:lstStyle/>
          <a:p>
            <a:fld id="{87034D8C-3CB4-402A-BC46-2AB14C0FE90A}" type="slidenum">
              <a:rPr lang="en-US" smtClean="0"/>
              <a:pPr/>
              <a:t>38</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420814-8D12-BB69-2CC6-8E1830C03AFD}"/>
                  </a:ext>
                </a:extLst>
              </p:cNvPr>
              <p:cNvSpPr txBox="1"/>
              <p:nvPr/>
            </p:nvSpPr>
            <p:spPr>
              <a:xfrm>
                <a:off x="8534400" y="2209800"/>
                <a:ext cx="1284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rgbClr val="C00000"/>
                              </a:solidFill>
                              <a:latin typeface="Cambria Math" panose="02040503050406030204" pitchFamily="18" charset="0"/>
                            </a:rPr>
                          </m:ctrlPr>
                        </m:sSubSupPr>
                        <m:e>
                          <m:r>
                            <a:rPr lang="en-AU" b="0" i="1" smtClean="0">
                              <a:solidFill>
                                <a:srgbClr val="C00000"/>
                              </a:solidFill>
                              <a:latin typeface="Cambria Math" panose="02040503050406030204" pitchFamily="18" charset="0"/>
                            </a:rPr>
                            <m:t>𝑑</m:t>
                          </m:r>
                        </m:e>
                        <m:sub>
                          <m:r>
                            <a:rPr lang="en-AU" b="0" i="1" smtClean="0">
                              <a:solidFill>
                                <a:srgbClr val="C00000"/>
                              </a:solidFill>
                              <a:latin typeface="Cambria Math" panose="02040503050406030204" pitchFamily="18" charset="0"/>
                            </a:rPr>
                            <m:t>𝑠</m:t>
                          </m:r>
                        </m:sub>
                        <m:sup>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𝐾</m:t>
                              </m:r>
                            </m:e>
                            <m:sup>
                              <m:r>
                                <a:rPr lang="en-AU" b="0" i="1" smtClean="0">
                                  <a:solidFill>
                                    <a:srgbClr val="C00000"/>
                                  </a:solidFill>
                                  <a:latin typeface="Cambria Math" panose="02040503050406030204" pitchFamily="18" charset="0"/>
                                </a:rPr>
                                <m:t>−</m:t>
                              </m:r>
                            </m:sup>
                          </m:sSup>
                        </m:sup>
                      </m:sSubSup>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𝑥</m:t>
                      </m:r>
                      <m:r>
                        <a:rPr lang="en-AU" b="0" i="1" smtClean="0">
                          <a:solidFill>
                            <a:srgbClr val="C00000"/>
                          </a:solidFill>
                          <a:latin typeface="Cambria Math" panose="02040503050406030204" pitchFamily="18" charset="0"/>
                        </a:rPr>
                        <m:t>;</m:t>
                      </m:r>
                      <m:sSub>
                        <m:sSubPr>
                          <m:ctrlPr>
                            <a:rPr lang="en-AU" b="0" i="1" smtClean="0">
                              <a:solidFill>
                                <a:srgbClr val="C00000"/>
                              </a:solidFill>
                              <a:latin typeface="Cambria Math" panose="02040503050406030204" pitchFamily="18" charset="0"/>
                            </a:rPr>
                          </m:ctrlPr>
                        </m:sSubPr>
                        <m:e>
                          <m:r>
                            <a:rPr lang="en-AU" b="0" i="1" smtClean="0">
                              <a:solidFill>
                                <a:srgbClr val="C00000"/>
                              </a:solidFill>
                              <a:latin typeface="Cambria Math" panose="02040503050406030204" pitchFamily="18" charset="0"/>
                            </a:rPr>
                            <m:t>𝜁</m:t>
                          </m:r>
                        </m:e>
                        <m:sub>
                          <m:r>
                            <a:rPr lang="en-AU" b="0" i="1" smtClean="0">
                              <a:solidFill>
                                <a:srgbClr val="C00000"/>
                              </a:solidFill>
                              <a:latin typeface="Cambria Math" panose="02040503050406030204" pitchFamily="18" charset="0"/>
                            </a:rPr>
                            <m:t>𝐻</m:t>
                          </m:r>
                        </m:sub>
                      </m:sSub>
                      <m:r>
                        <a:rPr lang="en-AU" b="0" i="1" smtClean="0">
                          <a:solidFill>
                            <a:srgbClr val="C00000"/>
                          </a:solidFill>
                          <a:latin typeface="Cambria Math" panose="02040503050406030204" pitchFamily="18" charset="0"/>
                        </a:rPr>
                        <m:t>)</m:t>
                      </m:r>
                    </m:oMath>
                  </m:oMathPara>
                </a14:m>
                <a:endParaRPr lang="en-AU" dirty="0">
                  <a:solidFill>
                    <a:srgbClr val="C00000"/>
                  </a:solidFill>
                </a:endParaRPr>
              </a:p>
            </p:txBody>
          </p:sp>
        </mc:Choice>
        <mc:Fallback xmlns="">
          <p:sp>
            <p:nvSpPr>
              <p:cNvPr id="9" name="TextBox 8">
                <a:extLst>
                  <a:ext uri="{FF2B5EF4-FFF2-40B4-BE49-F238E27FC236}">
                    <a16:creationId xmlns:a16="http://schemas.microsoft.com/office/drawing/2014/main" id="{B5420814-8D12-BB69-2CC6-8E1830C03AFD}"/>
                  </a:ext>
                </a:extLst>
              </p:cNvPr>
              <p:cNvSpPr txBox="1">
                <a:spLocks noRot="1" noChangeAspect="1" noMove="1" noResize="1" noEditPoints="1" noAdjustHandles="1" noChangeArrowheads="1" noChangeShapeType="1" noTextEdit="1"/>
              </p:cNvSpPr>
              <p:nvPr/>
            </p:nvSpPr>
            <p:spPr>
              <a:xfrm>
                <a:off x="8534400" y="2209800"/>
                <a:ext cx="1284326" cy="369332"/>
              </a:xfrm>
              <a:prstGeom prst="rect">
                <a:avLst/>
              </a:prstGeom>
              <a:blipFill>
                <a:blip r:embed="rId4"/>
                <a:stretch>
                  <a:fillRect b="-1333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2728029-130F-CB35-6CF2-71F3922B6CEF}"/>
                  </a:ext>
                </a:extLst>
              </p:cNvPr>
              <p:cNvSpPr txBox="1"/>
              <p:nvPr/>
            </p:nvSpPr>
            <p:spPr>
              <a:xfrm>
                <a:off x="8346089" y="3200400"/>
                <a:ext cx="1284326" cy="4051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6">
                                  <a:lumMod val="50000"/>
                                </a:schemeClr>
                              </a:solidFill>
                              <a:latin typeface="Cambria Math" panose="02040503050406030204" pitchFamily="18" charset="0"/>
                            </a:rPr>
                          </m:ctrlPr>
                        </m:sSubSupPr>
                        <m:e>
                          <m:r>
                            <a:rPr lang="en-AU" b="0" i="1" smtClean="0">
                              <a:solidFill>
                                <a:schemeClr val="accent6">
                                  <a:lumMod val="50000"/>
                                </a:schemeClr>
                              </a:solidFill>
                              <a:latin typeface="Cambria Math" panose="02040503050406030204" pitchFamily="18" charset="0"/>
                            </a:rPr>
                            <m:t>𝑑</m:t>
                          </m:r>
                        </m:e>
                        <m:sub>
                          <m:r>
                            <a:rPr lang="en-AU" b="0" i="1" smtClean="0">
                              <a:solidFill>
                                <a:schemeClr val="accent6">
                                  <a:lumMod val="50000"/>
                                </a:schemeClr>
                              </a:solidFill>
                              <a:latin typeface="Cambria Math" panose="02040503050406030204" pitchFamily="18" charset="0"/>
                            </a:rPr>
                            <m:t>𝑢</m:t>
                          </m:r>
                        </m:sub>
                        <m:sup>
                          <m:sSup>
                            <m:sSupPr>
                              <m:ctrlPr>
                                <a:rPr lang="en-AU" b="0" i="1" smtClean="0">
                                  <a:solidFill>
                                    <a:schemeClr val="accent6">
                                      <a:lumMod val="50000"/>
                                    </a:schemeClr>
                                  </a:solidFill>
                                  <a:latin typeface="Cambria Math" panose="02040503050406030204" pitchFamily="18" charset="0"/>
                                </a:rPr>
                              </m:ctrlPr>
                            </m:sSupPr>
                            <m:e>
                              <m:r>
                                <a:rPr lang="en-AU" b="0" i="1" smtClean="0">
                                  <a:solidFill>
                                    <a:schemeClr val="accent6">
                                      <a:lumMod val="50000"/>
                                    </a:schemeClr>
                                  </a:solidFill>
                                  <a:latin typeface="Cambria Math" panose="02040503050406030204" pitchFamily="18" charset="0"/>
                                </a:rPr>
                                <m:t>𝐾</m:t>
                              </m:r>
                            </m:e>
                            <m:sup>
                              <m:r>
                                <a:rPr lang="en-AU" b="0" i="1" smtClean="0">
                                  <a:solidFill>
                                    <a:schemeClr val="accent6">
                                      <a:lumMod val="50000"/>
                                    </a:schemeClr>
                                  </a:solidFill>
                                  <a:latin typeface="Cambria Math" panose="02040503050406030204" pitchFamily="18" charset="0"/>
                                </a:rPr>
                                <m:t>+</m:t>
                              </m:r>
                            </m:sup>
                          </m:sSup>
                        </m:sup>
                      </m:sSubSup>
                      <m:r>
                        <a:rPr lang="en-AU" b="0" i="1" smtClean="0">
                          <a:solidFill>
                            <a:schemeClr val="accent6">
                              <a:lumMod val="50000"/>
                            </a:schemeClr>
                          </a:solidFill>
                          <a:latin typeface="Cambria Math" panose="02040503050406030204" pitchFamily="18" charset="0"/>
                        </a:rPr>
                        <m:t>(</m:t>
                      </m:r>
                      <m:r>
                        <a:rPr lang="en-AU" b="0" i="1" smtClean="0">
                          <a:solidFill>
                            <a:schemeClr val="accent6">
                              <a:lumMod val="50000"/>
                            </a:schemeClr>
                          </a:solidFill>
                          <a:latin typeface="Cambria Math" panose="02040503050406030204" pitchFamily="18" charset="0"/>
                        </a:rPr>
                        <m:t>𝑥</m:t>
                      </m:r>
                      <m:r>
                        <a:rPr lang="en-AU" b="0" i="1" smtClean="0">
                          <a:solidFill>
                            <a:schemeClr val="accent6">
                              <a:lumMod val="50000"/>
                            </a:schemeClr>
                          </a:solidFill>
                          <a:latin typeface="Cambria Math" panose="02040503050406030204" pitchFamily="18" charset="0"/>
                        </a:rPr>
                        <m:t>;</m:t>
                      </m:r>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𝜁</m:t>
                          </m:r>
                        </m:e>
                        <m:sub>
                          <m:r>
                            <a:rPr lang="en-AU" b="0" i="1" smtClean="0">
                              <a:solidFill>
                                <a:schemeClr val="accent6">
                                  <a:lumMod val="50000"/>
                                </a:schemeClr>
                              </a:solidFill>
                              <a:latin typeface="Cambria Math" panose="02040503050406030204" pitchFamily="18" charset="0"/>
                            </a:rPr>
                            <m:t>𝐻</m:t>
                          </m:r>
                        </m:sub>
                      </m:sSub>
                      <m:r>
                        <a:rPr lang="en-AU" b="0" i="1" smtClean="0">
                          <a:solidFill>
                            <a:schemeClr val="accent6">
                              <a:lumMod val="50000"/>
                            </a:schemeClr>
                          </a:solidFill>
                          <a:latin typeface="Cambria Math" panose="02040503050406030204" pitchFamily="18" charset="0"/>
                        </a:rPr>
                        <m:t>)</m:t>
                      </m:r>
                    </m:oMath>
                  </m:oMathPara>
                </a14:m>
                <a:endParaRPr lang="en-AU" dirty="0">
                  <a:solidFill>
                    <a:schemeClr val="accent6">
                      <a:lumMod val="50000"/>
                    </a:schemeClr>
                  </a:solidFill>
                </a:endParaRPr>
              </a:p>
            </p:txBody>
          </p:sp>
        </mc:Choice>
        <mc:Fallback xmlns="">
          <p:sp>
            <p:nvSpPr>
              <p:cNvPr id="10" name="TextBox 9">
                <a:extLst>
                  <a:ext uri="{FF2B5EF4-FFF2-40B4-BE49-F238E27FC236}">
                    <a16:creationId xmlns:a16="http://schemas.microsoft.com/office/drawing/2014/main" id="{C2728029-130F-CB35-6CF2-71F3922B6CEF}"/>
                  </a:ext>
                </a:extLst>
              </p:cNvPr>
              <p:cNvSpPr txBox="1">
                <a:spLocks noRot="1" noChangeAspect="1" noMove="1" noResize="1" noEditPoints="1" noAdjustHandles="1" noChangeArrowheads="1" noChangeShapeType="1" noTextEdit="1"/>
              </p:cNvSpPr>
              <p:nvPr/>
            </p:nvSpPr>
            <p:spPr>
              <a:xfrm>
                <a:off x="8346089" y="3200400"/>
                <a:ext cx="1284326" cy="405111"/>
              </a:xfrm>
              <a:prstGeom prst="rect">
                <a:avLst/>
              </a:prstGeom>
              <a:blipFill>
                <a:blip r:embed="rId5"/>
                <a:stretch>
                  <a:fillRect b="-121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C82D17-92F3-4DBC-045D-E79AE4C6A24F}"/>
                  </a:ext>
                </a:extLst>
              </p:cNvPr>
              <p:cNvSpPr txBox="1"/>
              <p:nvPr/>
            </p:nvSpPr>
            <p:spPr>
              <a:xfrm>
                <a:off x="8072525" y="1357105"/>
                <a:ext cx="1596398" cy="4071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1">
                                  <a:lumMod val="50000"/>
                                </a:schemeClr>
                              </a:solidFill>
                              <a:latin typeface="Cambria Math" panose="02040503050406030204" pitchFamily="18" charset="0"/>
                            </a:rPr>
                          </m:ctrlPr>
                        </m:sSubSupPr>
                        <m:e>
                          <m:r>
                            <a:rPr lang="en-AU" b="0" i="1" smtClean="0">
                              <a:solidFill>
                                <a:schemeClr val="accent1">
                                  <a:lumMod val="50000"/>
                                </a:schemeClr>
                              </a:solidFill>
                              <a:latin typeface="Cambria Math" panose="02040503050406030204" pitchFamily="18" charset="0"/>
                            </a:rPr>
                            <m:t>𝑑</m:t>
                          </m:r>
                        </m:e>
                        <m:sub>
                          <m:r>
                            <a:rPr lang="en-AU" b="0" i="1" smtClean="0">
                              <a:solidFill>
                                <a:schemeClr val="accent1">
                                  <a:lumMod val="50000"/>
                                </a:schemeClr>
                              </a:solidFill>
                              <a:latin typeface="Cambria Math" panose="02040503050406030204" pitchFamily="18" charset="0"/>
                            </a:rPr>
                            <m:t>𝑢</m:t>
                          </m:r>
                        </m:sub>
                        <m:sup>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m:t>
                              </m:r>
                            </m:sup>
                          </m:sSup>
                          <m:r>
                            <a:rPr lang="en-AU" b="0" i="1" smtClean="0">
                              <a:solidFill>
                                <a:schemeClr val="accent1">
                                  <a:lumMod val="50000"/>
                                </a:schemeClr>
                              </a:solidFill>
                              <a:latin typeface="Cambria Math" panose="02040503050406030204" pitchFamily="18" charset="0"/>
                            </a:rPr>
                            <m:t>+</m:t>
                          </m:r>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0</m:t>
                              </m:r>
                            </m:sup>
                          </m:sSup>
                        </m:sup>
                      </m:sSubSup>
                      <m:r>
                        <a:rPr lang="en-AU" b="0" i="1" smtClean="0">
                          <a:solidFill>
                            <a:schemeClr val="accent1">
                              <a:lumMod val="50000"/>
                            </a:schemeClr>
                          </a:solidFill>
                          <a:latin typeface="Cambria Math" panose="02040503050406030204" pitchFamily="18" charset="0"/>
                        </a:rPr>
                        <m:t>(</m:t>
                      </m:r>
                      <m:r>
                        <a:rPr lang="en-AU" b="0" i="1" smtClean="0">
                          <a:solidFill>
                            <a:schemeClr val="accent1">
                              <a:lumMod val="50000"/>
                            </a:schemeClr>
                          </a:solidFill>
                          <a:latin typeface="Cambria Math" panose="02040503050406030204" pitchFamily="18" charset="0"/>
                        </a:rPr>
                        <m:t>𝑥</m:t>
                      </m:r>
                      <m:r>
                        <a:rPr lang="en-AU" b="0" i="1" smtClean="0">
                          <a:solidFill>
                            <a:schemeClr val="accent1">
                              <a:lumMod val="50000"/>
                            </a:schemeClr>
                          </a:solidFill>
                          <a:latin typeface="Cambria Math" panose="02040503050406030204" pitchFamily="18" charset="0"/>
                        </a:rPr>
                        <m:t>;</m:t>
                      </m:r>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𝜁</m:t>
                          </m:r>
                        </m:e>
                        <m:sub>
                          <m:r>
                            <a:rPr lang="en-AU" b="0" i="1" smtClean="0">
                              <a:solidFill>
                                <a:schemeClr val="accent1">
                                  <a:lumMod val="50000"/>
                                </a:schemeClr>
                              </a:solidFill>
                              <a:latin typeface="Cambria Math" panose="02040503050406030204" pitchFamily="18" charset="0"/>
                            </a:rPr>
                            <m:t>𝐻</m:t>
                          </m:r>
                        </m:sub>
                      </m:sSub>
                      <m:r>
                        <a:rPr lang="en-AU" b="0" i="1" smtClean="0">
                          <a:solidFill>
                            <a:schemeClr val="accent1">
                              <a:lumMod val="50000"/>
                            </a:schemeClr>
                          </a:solidFill>
                          <a:latin typeface="Cambria Math" panose="02040503050406030204" pitchFamily="18" charset="0"/>
                        </a:rPr>
                        <m:t>)</m:t>
                      </m:r>
                    </m:oMath>
                  </m:oMathPara>
                </a14:m>
                <a:endParaRPr lang="en-AU" dirty="0">
                  <a:solidFill>
                    <a:schemeClr val="accent1">
                      <a:lumMod val="50000"/>
                    </a:schemeClr>
                  </a:solidFill>
                </a:endParaRPr>
              </a:p>
            </p:txBody>
          </p:sp>
        </mc:Choice>
        <mc:Fallback xmlns="">
          <p:sp>
            <p:nvSpPr>
              <p:cNvPr id="11" name="TextBox 10">
                <a:extLst>
                  <a:ext uri="{FF2B5EF4-FFF2-40B4-BE49-F238E27FC236}">
                    <a16:creationId xmlns:a16="http://schemas.microsoft.com/office/drawing/2014/main" id="{DCC82D17-92F3-4DBC-045D-E79AE4C6A24F}"/>
                  </a:ext>
                </a:extLst>
              </p:cNvPr>
              <p:cNvSpPr txBox="1">
                <a:spLocks noRot="1" noChangeAspect="1" noMove="1" noResize="1" noEditPoints="1" noAdjustHandles="1" noChangeArrowheads="1" noChangeShapeType="1" noTextEdit="1"/>
              </p:cNvSpPr>
              <p:nvPr/>
            </p:nvSpPr>
            <p:spPr>
              <a:xfrm>
                <a:off x="8072525" y="1357105"/>
                <a:ext cx="1596398" cy="407163"/>
              </a:xfrm>
              <a:prstGeom prst="rect">
                <a:avLst/>
              </a:prstGeom>
              <a:blipFill>
                <a:blip r:embed="rId6"/>
                <a:stretch>
                  <a:fillRect b="-13636"/>
                </a:stretch>
              </a:blipFill>
            </p:spPr>
            <p:txBody>
              <a:bodyPr/>
              <a:lstStyle/>
              <a:p>
                <a:r>
                  <a:rPr lang="en-AU">
                    <a:noFill/>
                  </a:rPr>
                  <a:t> </a:t>
                </a:r>
              </a:p>
            </p:txBody>
          </p:sp>
        </mc:Fallback>
      </mc:AlternateContent>
      <p:pic>
        <p:nvPicPr>
          <p:cNvPr id="13" name="Picture 12" descr="A black text on a white background&#10;&#10;AI-generated content may be incorrect.">
            <a:extLst>
              <a:ext uri="{FF2B5EF4-FFF2-40B4-BE49-F238E27FC236}">
                <a16:creationId xmlns:a16="http://schemas.microsoft.com/office/drawing/2014/main" id="{CF80E699-E000-9CF4-9BC4-3EF8F9403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2722419"/>
            <a:ext cx="4320914" cy="723963"/>
          </a:xfrm>
          <a:prstGeom prst="rect">
            <a:avLst/>
          </a:prstGeom>
        </p:spPr>
      </p:pic>
      <p:sp>
        <p:nvSpPr>
          <p:cNvPr id="14" name="TextBox 13">
            <a:extLst>
              <a:ext uri="{FF2B5EF4-FFF2-40B4-BE49-F238E27FC236}">
                <a16:creationId xmlns:a16="http://schemas.microsoft.com/office/drawing/2014/main" id="{A9147310-CE90-86E6-187E-CDCD14581EC2}"/>
              </a:ext>
            </a:extLst>
          </p:cNvPr>
          <p:cNvSpPr txBox="1"/>
          <p:nvPr/>
        </p:nvSpPr>
        <p:spPr>
          <a:xfrm>
            <a:off x="6846321" y="4726583"/>
            <a:ext cx="3563796" cy="923330"/>
          </a:xfrm>
          <a:prstGeom prst="rect">
            <a:avLst/>
          </a:prstGeom>
          <a:noFill/>
        </p:spPr>
        <p:txBody>
          <a:bodyPr wrap="none" rtlCol="0">
            <a:spAutoFit/>
          </a:bodyPr>
          <a:lstStyle/>
          <a:p>
            <a:r>
              <a:rPr lang="en-AU" dirty="0"/>
              <a:t>Prediction: EFF multiplicities</a:t>
            </a:r>
          </a:p>
          <a:p>
            <a:r>
              <a:rPr lang="en-AU" dirty="0"/>
              <a:t>Determine multiplicities at all scales</a:t>
            </a:r>
          </a:p>
          <a:p>
            <a:endParaRPr lang="en-AU" dirty="0"/>
          </a:p>
        </p:txBody>
      </p:sp>
      <p:pic>
        <p:nvPicPr>
          <p:cNvPr id="16" name="Picture 15" descr="A close-up of math symbols&#10;&#10;AI-generated content may be incorrect.">
            <a:extLst>
              <a:ext uri="{FF2B5EF4-FFF2-40B4-BE49-F238E27FC236}">
                <a16:creationId xmlns:a16="http://schemas.microsoft.com/office/drawing/2014/main" id="{62952A41-4D73-3354-A62E-F04D204CA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2181" y="5370824"/>
            <a:ext cx="2964437" cy="106689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7B5DD8-B796-7D44-CECB-016DEAB33AC8}"/>
                  </a:ext>
                </a:extLst>
              </p:cNvPr>
              <p:cNvSpPr txBox="1"/>
              <p:nvPr/>
            </p:nvSpPr>
            <p:spPr>
              <a:xfrm>
                <a:off x="1371339" y="6074433"/>
                <a:ext cx="1955664" cy="400110"/>
              </a:xfrm>
              <a:prstGeom prst="rect">
                <a:avLst/>
              </a:prstGeom>
              <a:noFill/>
            </p:spPr>
            <p:txBody>
              <a:bodyPr wrap="none" rtlCol="0">
                <a:spAutoFit/>
              </a:bodyPr>
              <a:lstStyle/>
              <a:p>
                <a:r>
                  <a:rPr lang="en-AU" sz="2000" dirty="0"/>
                  <a:t>Baryons … </a:t>
                </a:r>
                <a14:m>
                  <m:oMath xmlns:m="http://schemas.openxmlformats.org/officeDocument/2006/math">
                    <m:r>
                      <a:rPr lang="en-AU" sz="2000" b="0" i="1" smtClean="0">
                        <a:latin typeface="Cambria Math" panose="02040503050406030204" pitchFamily="18" charset="0"/>
                      </a:rPr>
                      <m:t>2</m:t>
                    </m:r>
                    <m:r>
                      <a:rPr lang="en-AU" sz="2000" b="0" i="1" smtClean="0">
                        <a:latin typeface="Cambria Math" panose="02040503050406030204" pitchFamily="18" charset="0"/>
                      </a:rPr>
                      <m:t>→</m:t>
                    </m:r>
                    <m:r>
                      <a:rPr lang="en-AU" sz="2000" b="0" i="1" smtClean="0">
                        <a:latin typeface="Cambria Math" panose="02040503050406030204" pitchFamily="18" charset="0"/>
                      </a:rPr>
                      <m:t>3</m:t>
                    </m:r>
                  </m:oMath>
                </a14:m>
                <a:endParaRPr lang="en-AU" sz="2000" dirty="0"/>
              </a:p>
            </p:txBody>
          </p:sp>
        </mc:Choice>
        <mc:Fallback xmlns="">
          <p:sp>
            <p:nvSpPr>
              <p:cNvPr id="7" name="TextBox 6">
                <a:extLst>
                  <a:ext uri="{FF2B5EF4-FFF2-40B4-BE49-F238E27FC236}">
                    <a16:creationId xmlns:a16="http://schemas.microsoft.com/office/drawing/2014/main" id="{057B5DD8-B796-7D44-CECB-016DEAB33AC8}"/>
                  </a:ext>
                </a:extLst>
              </p:cNvPr>
              <p:cNvSpPr txBox="1">
                <a:spLocks noRot="1" noChangeAspect="1" noMove="1" noResize="1" noEditPoints="1" noAdjustHandles="1" noChangeArrowheads="1" noChangeShapeType="1" noTextEdit="1"/>
              </p:cNvSpPr>
              <p:nvPr/>
            </p:nvSpPr>
            <p:spPr>
              <a:xfrm>
                <a:off x="1371339" y="6074433"/>
                <a:ext cx="1955664" cy="400110"/>
              </a:xfrm>
              <a:prstGeom prst="rect">
                <a:avLst/>
              </a:prstGeom>
              <a:blipFill>
                <a:blip r:embed="rId9"/>
                <a:stretch>
                  <a:fillRect l="-3427" t="-7576" b="-25758"/>
                </a:stretch>
              </a:blipFill>
            </p:spPr>
            <p:txBody>
              <a:bodyPr/>
              <a:lstStyle/>
              <a:p>
                <a:r>
                  <a:rPr lang="en-AU">
                    <a:noFill/>
                  </a:rPr>
                  <a:t> </a:t>
                </a:r>
              </a:p>
            </p:txBody>
          </p:sp>
        </mc:Fallback>
      </mc:AlternateContent>
    </p:spTree>
    <p:extLst>
      <p:ext uri="{BB962C8B-B14F-4D97-AF65-F5344CB8AC3E}">
        <p14:creationId xmlns:p14="http://schemas.microsoft.com/office/powerpoint/2010/main" val="24232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4A084-B75E-9031-5B40-D9E833A26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6F1C7-320D-F155-418D-88C28CC58C8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4D413B-D012-B60F-B773-9197F89C5D7F}"/>
                  </a:ext>
                </a:extLst>
              </p:cNvPr>
              <p:cNvSpPr>
                <a:spLocks noGrp="1"/>
              </p:cNvSpPr>
              <p:nvPr>
                <p:ph idx="1"/>
              </p:nvPr>
            </p:nvSpPr>
            <p:spPr>
              <a:xfrm>
                <a:off x="457200" y="1493837"/>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p:txBody>
          </p:sp>
        </mc:Choice>
        <mc:Fallback xmlns="">
          <p:sp>
            <p:nvSpPr>
              <p:cNvPr id="3" name="Content Placeholder 2">
                <a:extLst>
                  <a:ext uri="{FF2B5EF4-FFF2-40B4-BE49-F238E27FC236}">
                    <a16:creationId xmlns:a16="http://schemas.microsoft.com/office/drawing/2014/main" id="{0F4D413B-D012-B60F-B773-9197F89C5D7F}"/>
                  </a:ext>
                </a:extLst>
              </p:cNvPr>
              <p:cNvSpPr>
                <a:spLocks noGrp="1" noRot="1" noChangeAspect="1" noMove="1" noResize="1" noEditPoints="1" noAdjustHandles="1" noChangeArrowheads="1" noChangeShapeType="1" noTextEdit="1"/>
              </p:cNvSpPr>
              <p:nvPr>
                <p:ph idx="1"/>
              </p:nvPr>
            </p:nvSpPr>
            <p:spPr>
              <a:xfrm>
                <a:off x="457200" y="1493837"/>
                <a:ext cx="6888067" cy="4525963"/>
              </a:xfrm>
              <a:blipFill>
                <a:blip r:embed="rId2"/>
                <a:stretch>
                  <a:fillRect l="-973" t="-942"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FF6C12E8-8340-AA85-462D-611DE65C12F2}"/>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98E043B-BDF9-38E3-8865-6E7094A798DB}"/>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D3E3331-86E5-CDEC-C930-053A5A67C45F}"/>
              </a:ext>
            </a:extLst>
          </p:cNvPr>
          <p:cNvSpPr>
            <a:spLocks noGrp="1"/>
          </p:cNvSpPr>
          <p:nvPr>
            <p:ph type="sldNum" sz="quarter" idx="12"/>
          </p:nvPr>
        </p:nvSpPr>
        <p:spPr/>
        <p:txBody>
          <a:bodyPr/>
          <a:lstStyle/>
          <a:p>
            <a:fld id="{87034D8C-3CB4-402A-BC46-2AB14C0FE90A}" type="slidenum">
              <a:rPr lang="en-US" smtClean="0"/>
              <a:pPr/>
              <a:t>39</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677DBA0E-465F-4F1D-3236-CDB475114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12807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DC9F-0176-6729-9976-77E0649DEFF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122C7FD-193F-3776-F613-F78811BE00BA}"/>
                  </a:ext>
                </a:extLst>
              </p:cNvPr>
              <p:cNvSpPr>
                <a:spLocks noGrp="1"/>
              </p:cNvSpPr>
              <p:nvPr>
                <p:ph type="title"/>
              </p:nvPr>
            </p:nvSpPr>
            <p:spPr>
              <a:xfrm>
                <a:off x="1041401" y="4243752"/>
                <a:ext cx="10439400" cy="2066927"/>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14:m>
                  <m:oMathPara xmlns:m="http://schemas.openxmlformats.org/officeDocument/2006/math">
                    <m:oMathParaPr>
                      <m:jc m:val="centerGroup"/>
                    </m:oMathParaPr>
                    <m:oMath xmlns:m="http://schemas.openxmlformats.org/officeDocument/2006/math">
                      <m:r>
                        <a:rPr lang="en-AU" sz="6600" b="1" i="1" smtClean="0">
                          <a:ln/>
                          <a:solidFill>
                            <a:schemeClr val="accent3"/>
                          </a:solidFill>
                          <a:latin typeface="Cambria Math" panose="02040503050406030204" pitchFamily="18" charset="0"/>
                        </a:rPr>
                        <m:t>𝑺𝒆𝒍𝒆𝒄𝒕𝒆𝒅</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𝒂𝒔𝒑𝒆𝒄𝒕𝒔</m:t>
                      </m:r>
                      <m:r>
                        <a:rPr lang="en-AU" sz="6600" b="1" i="1" smtClean="0">
                          <a:ln/>
                          <a:solidFill>
                            <a:schemeClr val="accent3"/>
                          </a:solidFill>
                          <a:latin typeface="Cambria Math" panose="02040503050406030204" pitchFamily="18" charset="0"/>
                        </a:rPr>
                        <m:t> </m:t>
                      </m:r>
                    </m:oMath>
                    <m:oMath xmlns:m="http://schemas.openxmlformats.org/officeDocument/2006/math">
                      <m:r>
                        <a:rPr lang="en-AU" sz="6600" b="1" i="1" smtClean="0">
                          <a:ln/>
                          <a:solidFill>
                            <a:schemeClr val="accent3"/>
                          </a:solidFill>
                          <a:latin typeface="Cambria Math" panose="02040503050406030204" pitchFamily="18" charset="0"/>
                        </a:rPr>
                        <m:t>𝒐𝒇</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𝒎𝒆𝒔𝒐𝒏</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𝒑𝒉𝒚𝒔𝒊𝒄𝒔</m:t>
                      </m:r>
                    </m:oMath>
                  </m:oMathPara>
                </a14:m>
                <a:endParaRPr lang="en-US" sz="6600" i="1" dirty="0">
                  <a:ln/>
                  <a:solidFill>
                    <a:schemeClr val="accent3"/>
                  </a:solidFill>
                </a:endParaRPr>
              </a:p>
            </p:txBody>
          </p:sp>
        </mc:Choice>
        <mc:Fallback xmlns="">
          <p:sp>
            <p:nvSpPr>
              <p:cNvPr id="2" name="Title 1">
                <a:extLst>
                  <a:ext uri="{FF2B5EF4-FFF2-40B4-BE49-F238E27FC236}">
                    <a16:creationId xmlns:a16="http://schemas.microsoft.com/office/drawing/2014/main" id="{6122C7FD-193F-3776-F613-F78811BE00BA}"/>
                  </a:ext>
                </a:extLst>
              </p:cNvPr>
              <p:cNvSpPr>
                <a:spLocks noGrp="1" noRot="1" noChangeAspect="1" noMove="1" noResize="1" noEditPoints="1" noAdjustHandles="1" noChangeArrowheads="1" noChangeShapeType="1" noTextEdit="1"/>
              </p:cNvSpPr>
              <p:nvPr>
                <p:ph type="title"/>
              </p:nvPr>
            </p:nvSpPr>
            <p:spPr>
              <a:xfrm>
                <a:off x="1041401" y="4243752"/>
                <a:ext cx="10439400" cy="2066927"/>
              </a:xfrm>
              <a:blipFill>
                <a:blip r:embed="rId2"/>
                <a:stretch>
                  <a:fillRect/>
                </a:stretch>
              </a:blipFill>
            </p:spPr>
            <p:txBody>
              <a:bodyPr/>
              <a:lstStyle/>
              <a:p>
                <a:r>
                  <a:rPr lang="en-AU">
                    <a:noFill/>
                  </a:rPr>
                  <a:t> </a:t>
                </a:r>
              </a:p>
            </p:txBody>
          </p:sp>
        </mc:Fallback>
      </mc:AlternateContent>
      <p:sp>
        <p:nvSpPr>
          <p:cNvPr id="3" name="Text Placeholder 2">
            <a:extLst>
              <a:ext uri="{FF2B5EF4-FFF2-40B4-BE49-F238E27FC236}">
                <a16:creationId xmlns:a16="http://schemas.microsoft.com/office/drawing/2014/main" id="{5713A285-22B7-517E-BE4A-609181EFC72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58254AE-B559-483E-B04F-D4D26478FCA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0C5E65D-00DF-D2C1-9812-D5728C985F1E}"/>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F73A8C5D-5A5B-824F-C940-796C161C80EA}"/>
              </a:ext>
            </a:extLst>
          </p:cNvPr>
          <p:cNvSpPr>
            <a:spLocks noGrp="1"/>
          </p:cNvSpPr>
          <p:nvPr>
            <p:ph type="sldNum" sz="quarter" idx="12"/>
          </p:nvPr>
        </p:nvSpPr>
        <p:spPr/>
        <p:txBody>
          <a:bodyPr/>
          <a:lstStyle/>
          <a:p>
            <a:fld id="{87034D8C-3CB4-402A-BC46-2AB14C0FE90A}" type="slidenum">
              <a:rPr lang="en-US" smtClean="0"/>
              <a:pPr/>
              <a:t>4</a:t>
            </a:fld>
            <a:endParaRPr lang="en-US"/>
          </a:p>
        </p:txBody>
      </p:sp>
      <p:pic>
        <p:nvPicPr>
          <p:cNvPr id="7" name="Picture 6">
            <a:extLst>
              <a:ext uri="{FF2B5EF4-FFF2-40B4-BE49-F238E27FC236}">
                <a16:creationId xmlns:a16="http://schemas.microsoft.com/office/drawing/2014/main" id="{8331BCB9-217B-D9C6-06D5-0BC8B2B74A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4800" y="185466"/>
            <a:ext cx="3845985" cy="4086767"/>
          </a:xfrm>
          <a:prstGeom prst="ellipse">
            <a:avLst/>
          </a:prstGeom>
          <a:ln>
            <a:noFill/>
          </a:ln>
          <a:effectLst>
            <a:softEdge rad="112500"/>
          </a:effectLst>
        </p:spPr>
      </p:pic>
    </p:spTree>
    <p:extLst>
      <p:ext uri="{BB962C8B-B14F-4D97-AF65-F5344CB8AC3E}">
        <p14:creationId xmlns:p14="http://schemas.microsoft.com/office/powerpoint/2010/main" val="335421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31D4-1357-5091-4C57-7D5BC72AA8DB}"/>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41B2D2-A879-7C6A-071C-26B3AE559976}"/>
                  </a:ext>
                </a:extLst>
              </p:cNvPr>
              <p:cNvSpPr>
                <a:spLocks noGrp="1"/>
              </p:cNvSpPr>
              <p:nvPr>
                <p:ph idx="1"/>
              </p:nvPr>
            </p:nvSpPr>
            <p:spPr>
              <a:xfrm>
                <a:off x="457200" y="1493837"/>
                <a:ext cx="6888067" cy="4525963"/>
              </a:xfrm>
            </p:spPr>
            <p:txBody>
              <a:bodyPr/>
              <a:lstStyle/>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 because … </a:t>
                </a:r>
              </a:p>
              <a:p>
                <a:pPr lvl="1"/>
                <a:r>
                  <a:rPr lang="en-US" sz="2200" dirty="0"/>
                  <a:t>No experiment can reach </a:t>
                </a:r>
                <a14:m>
                  <m:oMath xmlns:m="http://schemas.openxmlformats.org/officeDocument/2006/math">
                    <m:r>
                      <a:rPr lang="en-US" sz="2200" i="1" dirty="0" smtClean="0">
                        <a:latin typeface="Cambria Math" panose="02040503050406030204" pitchFamily="18" charset="0"/>
                      </a:rPr>
                      <m:t>𝑧</m:t>
                    </m:r>
                    <m:r>
                      <a:rPr lang="en-US" sz="2200" i="1" dirty="0">
                        <a:latin typeface="Cambria Math" panose="02040503050406030204" pitchFamily="18" charset="0"/>
                      </a:rPr>
                      <m:t>=</m:t>
                    </m:r>
                    <m:r>
                      <a:rPr lang="en-US" sz="2200" i="1" dirty="0" smtClean="0">
                        <a:latin typeface="Cambria Math" panose="02040503050406030204" pitchFamily="18" charset="0"/>
                      </a:rPr>
                      <m:t>0</m:t>
                    </m:r>
                  </m:oMath>
                </a14:m>
                <a:r>
                  <a:rPr lang="en-US" sz="2200" dirty="0"/>
                  <a:t>.</a:t>
                </a:r>
              </a:p>
              <a:p>
                <a:pPr lvl="1"/>
                <a:r>
                  <a:rPr lang="en-US" sz="2200" dirty="0"/>
                  <a:t>For a given set of data, the empirical hadron final-state space is unknown because hadrons in addition to </a:t>
                </a:r>
                <a14:m>
                  <m:oMath xmlns:m="http://schemas.openxmlformats.org/officeDocument/2006/math">
                    <m:r>
                      <a:rPr lang="en-AU" sz="2200" b="0" i="1" smtClean="0">
                        <a:latin typeface="Cambria Math" panose="02040503050406030204" pitchFamily="18" charset="0"/>
                      </a:rPr>
                      <m:t>𝜋</m:t>
                    </m:r>
                    <m:r>
                      <a:rPr lang="en-AU" sz="2200" b="0" i="1" smtClean="0">
                        <a:latin typeface="Cambria Math" panose="02040503050406030204" pitchFamily="18" charset="0"/>
                      </a:rPr>
                      <m:t>, </m:t>
                    </m:r>
                    <m:r>
                      <a:rPr lang="en-AU" sz="2200" b="0" i="1" smtClean="0">
                        <a:latin typeface="Cambria Math" panose="02040503050406030204" pitchFamily="18" charset="0"/>
                      </a:rPr>
                      <m:t>𝐾</m:t>
                    </m:r>
                    <m:r>
                      <a:rPr lang="en-AU" sz="2200" b="0" i="1" smtClean="0">
                        <a:latin typeface="Cambria Math" panose="02040503050406030204" pitchFamily="18" charset="0"/>
                      </a:rPr>
                      <m:t>, </m:t>
                    </m:r>
                    <m:r>
                      <a:rPr lang="en-AU" sz="2200" b="0" i="1" smtClean="0">
                        <a:latin typeface="Cambria Math" panose="02040503050406030204" pitchFamily="18" charset="0"/>
                      </a:rPr>
                      <m:t>𝑝</m:t>
                    </m:r>
                    <m:r>
                      <a:rPr lang="en-AU" sz="2200" b="0" i="1" smtClean="0">
                        <a:latin typeface="Cambria Math" panose="02040503050406030204" pitchFamily="18" charset="0"/>
                      </a:rPr>
                      <m:t>, </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𝑝</m:t>
                        </m:r>
                      </m:e>
                    </m:acc>
                  </m:oMath>
                </a14:m>
                <a:r>
                  <a:rPr lang="en-US" sz="2200" dirty="0"/>
                  <a:t> might be produced and yet go undetected.</a:t>
                </a:r>
              </a:p>
              <a:p>
                <a:r>
                  <a:rPr lang="en-US" dirty="0"/>
                  <a:t>Contemporary FF fit procedures are typically only able to ensure that the results are consistent with some set of practitioner-dependent momentum sum rule bounds or inequalities.</a:t>
                </a:r>
              </a:p>
            </p:txBody>
          </p:sp>
        </mc:Choice>
        <mc:Fallback xmlns="">
          <p:sp>
            <p:nvSpPr>
              <p:cNvPr id="3" name="Content Placeholder 2">
                <a:extLst>
                  <a:ext uri="{FF2B5EF4-FFF2-40B4-BE49-F238E27FC236}">
                    <a16:creationId xmlns:a16="http://schemas.microsoft.com/office/drawing/2014/main" id="{D841B2D2-A879-7C6A-071C-26B3AE559976}"/>
                  </a:ext>
                </a:extLst>
              </p:cNvPr>
              <p:cNvSpPr>
                <a:spLocks noGrp="1" noRot="1" noChangeAspect="1" noMove="1" noResize="1" noEditPoints="1" noAdjustHandles="1" noChangeArrowheads="1" noChangeShapeType="1" noTextEdit="1"/>
              </p:cNvSpPr>
              <p:nvPr>
                <p:ph idx="1"/>
              </p:nvPr>
            </p:nvSpPr>
            <p:spPr>
              <a:xfrm>
                <a:off x="457200" y="1493837"/>
                <a:ext cx="6888067" cy="4525963"/>
              </a:xfrm>
              <a:blipFill>
                <a:blip r:embed="rId2"/>
                <a:stretch>
                  <a:fillRect l="-973" t="-1077" r="-159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4308FDA-540A-E7F9-40E5-1E07A438D7B3}"/>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B0F49DD5-6C8E-D0A8-F9B8-5F2926C12B4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9D2EDEE-F963-A433-A943-7453AEACB488}"/>
              </a:ext>
            </a:extLst>
          </p:cNvPr>
          <p:cNvSpPr>
            <a:spLocks noGrp="1"/>
          </p:cNvSpPr>
          <p:nvPr>
            <p:ph type="sldNum" sz="quarter" idx="12"/>
          </p:nvPr>
        </p:nvSpPr>
        <p:spPr/>
        <p:txBody>
          <a:bodyPr/>
          <a:lstStyle/>
          <a:p>
            <a:fld id="{87034D8C-3CB4-402A-BC46-2AB14C0FE90A}" type="slidenum">
              <a:rPr lang="en-US" smtClean="0"/>
              <a:pPr/>
              <a:t>40</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90256A25-14F7-93DB-EED3-F5584DFF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29817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16A9-92FC-90A7-6E79-91FA95F8E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91CE1-2384-BAF0-6E5E-24413A775F3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141E4B-B579-B6ED-A738-2248ECBF1EDF}"/>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m:t>
                    </m:r>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1</m:t>
                          </m:r>
                        </m:e>
                      </m:nary>
                    </m:oMath>
                  </m:oMathPara>
                </a14:m>
                <a:endParaRPr lang="en-AU" dirty="0"/>
              </a:p>
              <a:p>
                <a:r>
                  <a:rPr lang="en-AU" dirty="0"/>
                  <a:t>Issues with enforcing momentum sum rule in global fitting schemes</a:t>
                </a:r>
              </a:p>
            </p:txBody>
          </p:sp>
        </mc:Choice>
        <mc:Fallback xmlns="">
          <p:sp>
            <p:nvSpPr>
              <p:cNvPr id="3" name="Content Placeholder 2">
                <a:extLst>
                  <a:ext uri="{FF2B5EF4-FFF2-40B4-BE49-F238E27FC236}">
                    <a16:creationId xmlns:a16="http://schemas.microsoft.com/office/drawing/2014/main" id="{D3141E4B-B579-B6ED-A738-2248ECBF1EDF}"/>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1E81277-391A-80A4-0EA2-DDE40832D1E1}"/>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5F626EA-D217-9EE4-847E-F2B344EA8C5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55EDAB7D-8D6F-71B2-6FE1-FE723DA7654A}"/>
              </a:ext>
            </a:extLst>
          </p:cNvPr>
          <p:cNvSpPr>
            <a:spLocks noGrp="1"/>
          </p:cNvSpPr>
          <p:nvPr>
            <p:ph type="sldNum" sz="quarter" idx="12"/>
          </p:nvPr>
        </p:nvSpPr>
        <p:spPr/>
        <p:txBody>
          <a:bodyPr/>
          <a:lstStyle/>
          <a:p>
            <a:fld id="{87034D8C-3CB4-402A-BC46-2AB14C0FE90A}" type="slidenum">
              <a:rPr lang="en-US" smtClean="0"/>
              <a:pPr/>
              <a:t>41</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DCB78E23-46FB-7ADB-4D73-689F011AE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pic>
        <p:nvPicPr>
          <p:cNvPr id="7" name="Picture 6" descr="A math equations and numbers&#10;&#10;AI-generated content may be incorrect.">
            <a:extLst>
              <a:ext uri="{FF2B5EF4-FFF2-40B4-BE49-F238E27FC236}">
                <a16:creationId xmlns:a16="http://schemas.microsoft.com/office/drawing/2014/main" id="{6E81D5CF-0750-AB66-6080-44F56BFE4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58" y="110835"/>
            <a:ext cx="5506442" cy="35782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121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834B-8536-89AD-FDCD-C0FDE19E04C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74E56B-0096-B0DC-09BF-4AE95DF1B3A6}"/>
                  </a:ext>
                </a:extLst>
              </p:cNvPr>
              <p:cNvSpPr>
                <a:spLocks noGrp="1"/>
              </p:cNvSpPr>
              <p:nvPr>
                <p:ph idx="1"/>
              </p:nvPr>
            </p:nvSpPr>
            <p:spPr>
              <a:xfrm>
                <a:off x="551971" y="4191001"/>
                <a:ext cx="10972800" cy="2039938"/>
              </a:xfrm>
            </p:spPr>
            <p:txBody>
              <a:bodyPr/>
              <a:lstStyle/>
              <a:p>
                <a:r>
                  <a:rPr lang="en-AU" dirty="0"/>
                  <a:t>A, B … </a:t>
                </a:r>
                <a14:m>
                  <m:oMath xmlns:m="http://schemas.openxmlformats.org/officeDocument/2006/math">
                    <m:r>
                      <a:rPr lang="en-AU" b="0" i="1" smtClean="0">
                        <a:latin typeface="Cambria Math" panose="02040503050406030204" pitchFamily="18" charset="0"/>
                      </a:rPr>
                      <m:t>𝑢</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m:t>
                        </m:r>
                        <m:r>
                          <a:rPr lang="en-AU" b="0" i="1" smtClean="0">
                            <a:latin typeface="Cambria Math" panose="02040503050406030204" pitchFamily="18" charset="0"/>
                          </a:rPr>
                          <m:t>0</m:t>
                        </m:r>
                      </m:sup>
                    </m:sSup>
                    <m:r>
                      <a:rPr lang="en-AU" b="0" i="1" smtClean="0">
                        <a:latin typeface="Cambria Math" panose="02040503050406030204" pitchFamily="18" charset="0"/>
                      </a:rPr>
                      <m:t> </m:t>
                    </m:r>
                  </m:oMath>
                </a14:m>
                <a:r>
                  <a:rPr lang="en-AU" dirty="0"/>
                  <a:t> (favoured) </a:t>
                </a:r>
                <a:r>
                  <a:rPr lang="en-AU" dirty="0" err="1"/>
                  <a:t>nonsinglet</a:t>
                </a:r>
                <a:r>
                  <a:rPr lang="en-AU" dirty="0"/>
                  <a:t> and singlet.  </a:t>
                </a:r>
              </a:p>
              <a:p>
                <a:pPr lvl="1"/>
                <a:r>
                  <a:rPr lang="en-AU" dirty="0"/>
                  <a:t>Agreement only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&gt;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5</m:t>
                    </m:r>
                  </m:oMath>
                </a14:m>
                <a:r>
                  <a:rPr lang="en-AU" dirty="0"/>
                  <a:t>, </a:t>
                </a:r>
                <a:r>
                  <a:rPr lang="en-AU" i="1" dirty="0"/>
                  <a:t>i.e.</a:t>
                </a:r>
                <a:r>
                  <a:rPr lang="en-AU" dirty="0"/>
                  <a:t>, valence quark domain</a:t>
                </a:r>
              </a:p>
              <a:p>
                <a:pPr lvl="1"/>
                <a:r>
                  <a:rPr lang="en-AU" dirty="0"/>
                  <a:t>JAM </a:t>
                </a:r>
                <a:r>
                  <a:rPr lang="en-AU" dirty="0" err="1"/>
                  <a:t>nonsinglet</a:t>
                </a:r>
                <a:r>
                  <a:rPr lang="en-AU" dirty="0"/>
                  <a:t> FF result (</a:t>
                </a:r>
                <a14:m>
                  <m:oMath xmlns:m="http://schemas.openxmlformats.org/officeDocument/2006/math">
                    <m:r>
                      <a:rPr lang="en-AU" b="0" i="1" smtClean="0">
                        <a:latin typeface="Cambria Math" panose="02040503050406030204" pitchFamily="18" charset="0"/>
                      </a:rPr>
                      <m:t>𝑧</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𝐷</m:t>
                        </m:r>
                      </m:e>
                      <m:sub>
                        <m:r>
                          <a:rPr lang="en-AU" b="0" i="1" smtClean="0">
                            <a:latin typeface="Cambria Math" panose="02040503050406030204" pitchFamily="18" charset="0"/>
                          </a:rPr>
                          <m:t>𝑁</m:t>
                        </m:r>
                      </m:sub>
                    </m:sSub>
                  </m:oMath>
                </a14:m>
                <a:r>
                  <a:rPr lang="en-AU" dirty="0"/>
                  <a:t>) exhibits unexpected &amp; unphysical divergence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0</m:t>
                    </m:r>
                  </m:oMath>
                </a14:m>
                <a:r>
                  <a:rPr lang="en-AU" dirty="0"/>
                  <a:t>.  </a:t>
                </a:r>
              </a:p>
              <a:p>
                <a:pPr marL="457200" lvl="1" indent="0">
                  <a:buNone/>
                </a:pPr>
                <a:r>
                  <a:rPr lang="en-AU" dirty="0"/>
                  <a:t>     This is the domain of glue and sea dominance; so, </a:t>
                </a:r>
                <a14:m>
                  <m:oMath xmlns:m="http://schemas.openxmlformats.org/officeDocument/2006/math">
                    <m:r>
                      <a:rPr lang="en-AU" i="1">
                        <a:latin typeface="Cambria Math" panose="02040503050406030204" pitchFamily="18" charset="0"/>
                      </a:rPr>
                      <m:t>𝑧</m:t>
                    </m:r>
                    <m:sSub>
                      <m:sSubPr>
                        <m:ctrlPr>
                          <a:rPr lang="en-AU" i="1">
                            <a:latin typeface="Cambria Math" panose="02040503050406030204" pitchFamily="18" charset="0"/>
                          </a:rPr>
                        </m:ctrlPr>
                      </m:sSubPr>
                      <m:e>
                        <m:r>
                          <a:rPr lang="en-AU" i="1">
                            <a:latin typeface="Cambria Math" panose="02040503050406030204" pitchFamily="18" charset="0"/>
                          </a:rPr>
                          <m:t>𝐷</m:t>
                        </m:r>
                      </m:e>
                      <m:sub>
                        <m:r>
                          <a:rPr lang="en-AU" i="1">
                            <a:latin typeface="Cambria Math" panose="02040503050406030204" pitchFamily="18" charset="0"/>
                          </a:rPr>
                          <m:t>𝑁</m:t>
                        </m:r>
                      </m:sub>
                    </m:sSub>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3</m:t>
                        </m:r>
                      </m:num>
                      <m:den>
                        <m:r>
                          <a:rPr lang="en-AU" b="0" i="1" smtClean="0">
                            <a:latin typeface="Cambria Math" panose="02040503050406030204" pitchFamily="18" charset="0"/>
                          </a:rPr>
                          <m:t>2</m:t>
                        </m:r>
                      </m:den>
                    </m:f>
                    <m:r>
                      <a:rPr lang="en-AU" b="0" i="1" smtClean="0">
                        <a:latin typeface="Cambria Math" panose="02040503050406030204" pitchFamily="18" charset="0"/>
                      </a:rPr>
                      <m:t> </m:t>
                    </m:r>
                    <m:r>
                      <a:rPr lang="en-AU" b="0" i="1" smtClean="0">
                        <a:latin typeface="Cambria Math" panose="02040503050406030204" pitchFamily="18" charset="0"/>
                      </a:rPr>
                      <m:t>𝑧</m:t>
                    </m:r>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𝑞</m:t>
                        </m:r>
                      </m:sub>
                      <m:sup>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𝑞</m:t>
                            </m:r>
                          </m:e>
                        </m:acc>
                      </m:sub>
                      <m:sup>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𝜋</m:t>
                            </m:r>
                          </m:e>
                          <m:sup>
                            <m:r>
                              <a:rPr lang="en-AU" b="0" i="1" dirty="0"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oMath>
                </a14:m>
                <a:r>
                  <a:rPr lang="en-AU" dirty="0"/>
                  <a:t> should vanish.</a:t>
                </a:r>
              </a:p>
            </p:txBody>
          </p:sp>
        </mc:Choice>
        <mc:Fallback xmlns="">
          <p:sp>
            <p:nvSpPr>
              <p:cNvPr id="3" name="Content Placeholder 2">
                <a:extLst>
                  <a:ext uri="{FF2B5EF4-FFF2-40B4-BE49-F238E27FC236}">
                    <a16:creationId xmlns:a16="http://schemas.microsoft.com/office/drawing/2014/main" id="{A774E56B-0096-B0DC-09BF-4AE95DF1B3A6}"/>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370F160-FACF-26F0-FB84-DDFDF5680AA2}"/>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DA01532-383A-91DA-162A-4A366EB01287}"/>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008B90F7-6E21-354B-9BE3-64E3FA80C1D0}"/>
              </a:ext>
            </a:extLst>
          </p:cNvPr>
          <p:cNvSpPr>
            <a:spLocks noGrp="1"/>
          </p:cNvSpPr>
          <p:nvPr>
            <p:ph type="sldNum" sz="quarter" idx="12"/>
          </p:nvPr>
        </p:nvSpPr>
        <p:spPr/>
        <p:txBody>
          <a:bodyPr/>
          <a:lstStyle/>
          <a:p>
            <a:fld id="{87034D8C-3CB4-402A-BC46-2AB14C0FE90A}" type="slidenum">
              <a:rPr lang="en-US" smtClean="0"/>
              <a:pPr/>
              <a:t>42</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401CFBF4-6833-71BB-721B-2659E57C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C25785E1-3FCC-851B-87CD-01F91573476B}"/>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i="1" dirty="0">
                <a:ln w="0"/>
                <a:solidFill>
                  <a:srgbClr val="FF0000"/>
                </a:solidFill>
                <a:effectLst>
                  <a:outerShdw blurRad="38100" dist="25400" dir="5400000" algn="ctr" rotWithShape="0">
                    <a:srgbClr val="6E747A">
                      <a:alpha val="43000"/>
                    </a:srgbClr>
                  </a:outerShdw>
                </a:effectLst>
              </a:rPr>
              <a:t>N.B. Between groups, fits are mutually incompatible.</a:t>
            </a:r>
            <a:endParaRPr lang="en-AU" i="1" dirty="0">
              <a:solidFill>
                <a:srgbClr val="FF0000"/>
              </a:solidFill>
            </a:endParaRPr>
          </a:p>
          <a:p>
            <a:endParaRPr lang="en-AU" dirty="0"/>
          </a:p>
        </p:txBody>
      </p:sp>
    </p:spTree>
    <p:extLst>
      <p:ext uri="{BB962C8B-B14F-4D97-AF65-F5344CB8AC3E}">
        <p14:creationId xmlns:p14="http://schemas.microsoft.com/office/powerpoint/2010/main" val="27368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BB7C-34D4-382A-A3C7-2010A9255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89F10-3455-D4CB-8928-2A28A27B75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CABDE2-B83E-5835-5920-C783FF4D743A}"/>
                  </a:ext>
                </a:extLst>
              </p:cNvPr>
              <p:cNvSpPr>
                <a:spLocks noGrp="1"/>
              </p:cNvSpPr>
              <p:nvPr>
                <p:ph idx="1"/>
              </p:nvPr>
            </p:nvSpPr>
            <p:spPr>
              <a:xfrm>
                <a:off x="551971" y="4191001"/>
                <a:ext cx="10972800" cy="2039938"/>
              </a:xfrm>
            </p:spPr>
            <p:txBody>
              <a:bodyPr/>
              <a:lstStyle/>
              <a:p>
                <a:r>
                  <a:rPr lang="en-AU" dirty="0"/>
                  <a:t>C … </a:t>
                </a:r>
                <a14:m>
                  <m:oMath xmlns:m="http://schemas.openxmlformats.org/officeDocument/2006/math">
                    <m:r>
                      <a:rPr lang="en-AU" b="0" i="1" smtClean="0">
                        <a:latin typeface="Cambria Math" panose="02040503050406030204" pitchFamily="18" charset="0"/>
                      </a:rPr>
                      <m:t>𝑠</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AU" dirty="0"/>
                  <a:t>One might say there is qualitative agreement on the far valence domain, but only in the sense that this FF is small. </a:t>
                </a:r>
              </a:p>
              <a:p>
                <a:pPr lvl="1"/>
                <a:r>
                  <a:rPr lang="en-AU" dirty="0"/>
                  <a:t>Otherwise, any agreement is only the result of an accidental curve crossing</a:t>
                </a:r>
              </a:p>
            </p:txBody>
          </p:sp>
        </mc:Choice>
        <mc:Fallback xmlns="">
          <p:sp>
            <p:nvSpPr>
              <p:cNvPr id="3" name="Content Placeholder 2">
                <a:extLst>
                  <a:ext uri="{FF2B5EF4-FFF2-40B4-BE49-F238E27FC236}">
                    <a16:creationId xmlns:a16="http://schemas.microsoft.com/office/drawing/2014/main" id="{3ECABDE2-B83E-5835-5920-C783FF4D743A}"/>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2EA0591-EF60-11CE-E364-E6FC7F384FB0}"/>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72E7A0D-B804-707B-9A67-4E286C8D50C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4FE95D5B-9900-731C-FD25-35187989F30B}"/>
              </a:ext>
            </a:extLst>
          </p:cNvPr>
          <p:cNvSpPr>
            <a:spLocks noGrp="1"/>
          </p:cNvSpPr>
          <p:nvPr>
            <p:ph type="sldNum" sz="quarter" idx="12"/>
          </p:nvPr>
        </p:nvSpPr>
        <p:spPr/>
        <p:txBody>
          <a:bodyPr/>
          <a:lstStyle/>
          <a:p>
            <a:fld id="{87034D8C-3CB4-402A-BC46-2AB14C0FE90A}" type="slidenum">
              <a:rPr lang="en-US" smtClean="0"/>
              <a:pPr/>
              <a:t>43</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7793419D-D27D-724D-EBC7-2BCBFDA5B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20C576F0-7419-28A6-1A4D-ADCE4AC9ED4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7075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7EB28-BF21-EA2E-851B-5A5139F4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3C891-B3D3-A979-93BA-5097588E61A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14EE4-B569-035C-5A54-A0E2191C16B7}"/>
                  </a:ext>
                </a:extLst>
              </p:cNvPr>
              <p:cNvSpPr>
                <a:spLocks noGrp="1"/>
              </p:cNvSpPr>
              <p:nvPr>
                <p:ph idx="1"/>
              </p:nvPr>
            </p:nvSpPr>
            <p:spPr>
              <a:xfrm>
                <a:off x="551971" y="4191001"/>
                <a:ext cx="10972800" cy="2039938"/>
              </a:xfrm>
            </p:spPr>
            <p:txBody>
              <a:bodyPr/>
              <a:lstStyle/>
              <a:p>
                <a:r>
                  <a:rPr lang="en-AU" dirty="0"/>
                  <a:t>D, E … </a:t>
                </a:r>
                <a14:m>
                  <m:oMath xmlns:m="http://schemas.openxmlformats.org/officeDocument/2006/math">
                    <m:r>
                      <m:rPr>
                        <m:sty m:val="p"/>
                      </m:rPr>
                      <a:rPr lang="en-AU" b="0" i="0" smtClean="0">
                        <a:latin typeface="Cambria Math" panose="02040503050406030204" pitchFamily="18" charset="0"/>
                      </a:rPr>
                      <m:t>c</m:t>
                    </m:r>
                    <m:r>
                      <a:rPr lang="en-AU" b="0" i="0" smtClean="0">
                        <a:latin typeface="Cambria Math" panose="02040503050406030204" pitchFamily="18" charset="0"/>
                      </a:rPr>
                      <m:t>, </m:t>
                    </m:r>
                    <m:r>
                      <m:rPr>
                        <m:sty m:val="p"/>
                      </m:rPr>
                      <a:rPr lang="en-AU" b="0" i="0" smtClean="0">
                        <a:latin typeface="Cambria Math" panose="02040503050406030204" pitchFamily="18" charset="0"/>
                      </a:rPr>
                      <m:t>g</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US" dirty="0"/>
                  <a:t>There is </a:t>
                </a:r>
                <a:r>
                  <a:rPr lang="en-US" i="1" u="sng" dirty="0">
                    <a:ln w="0"/>
                    <a:solidFill>
                      <a:srgbClr val="FF0000"/>
                    </a:solidFill>
                    <a:effectLst>
                      <a:outerShdw blurRad="38100" dist="25400" dir="5400000" algn="ctr" rotWithShape="0">
                        <a:srgbClr val="6E747A">
                          <a:alpha val="43000"/>
                        </a:srgbClr>
                      </a:outerShdw>
                    </a:effectLst>
                  </a:rPr>
                  <a:t>no</a:t>
                </a:r>
                <a:r>
                  <a:rPr lang="en-US" dirty="0"/>
                  <a:t> agreement on these FFs, which are very poorly constrained by data. </a:t>
                </a:r>
              </a:p>
            </p:txBody>
          </p:sp>
        </mc:Choice>
        <mc:Fallback xmlns="">
          <p:sp>
            <p:nvSpPr>
              <p:cNvPr id="3" name="Content Placeholder 2">
                <a:extLst>
                  <a:ext uri="{FF2B5EF4-FFF2-40B4-BE49-F238E27FC236}">
                    <a16:creationId xmlns:a16="http://schemas.microsoft.com/office/drawing/2014/main" id="{76614EE4-B569-035C-5A54-A0E2191C16B7}"/>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0CE3070-4F5B-BF2A-4B7F-E6105E016AC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C0009CD8-E6DD-67E7-F331-10BD45DACF7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A2D7B7F1-8E30-C1A6-4CBA-C5AAB5C05DA2}"/>
              </a:ext>
            </a:extLst>
          </p:cNvPr>
          <p:cNvSpPr>
            <a:spLocks noGrp="1"/>
          </p:cNvSpPr>
          <p:nvPr>
            <p:ph type="sldNum" sz="quarter" idx="12"/>
          </p:nvPr>
        </p:nvSpPr>
        <p:spPr/>
        <p:txBody>
          <a:bodyPr/>
          <a:lstStyle/>
          <a:p>
            <a:fld id="{87034D8C-3CB4-402A-BC46-2AB14C0FE90A}" type="slidenum">
              <a:rPr lang="en-US" smtClean="0"/>
              <a:pPr/>
              <a:t>44</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CF4CD574-7E1B-394C-97E2-FA12240FC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A706318A-1E31-8F6E-597D-85B6B8747C29}"/>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5256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D6FD0-D481-BE24-AB0D-E31CBEC4E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FE637-1D35-0547-E529-F0AAA0F1454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84C1D4-2F46-7E5A-086C-9F10AD8265B8}"/>
                  </a:ext>
                </a:extLst>
              </p:cNvPr>
              <p:cNvSpPr>
                <a:spLocks noGrp="1"/>
              </p:cNvSpPr>
              <p:nvPr>
                <p:ph idx="1"/>
              </p:nvPr>
            </p:nvSpPr>
            <p:spPr>
              <a:xfrm>
                <a:off x="304800" y="4142512"/>
                <a:ext cx="11887200" cy="2039938"/>
              </a:xfrm>
            </p:spPr>
            <p:txBody>
              <a:bodyPr/>
              <a:lstStyle/>
              <a:p>
                <a:r>
                  <a:rPr lang="en-US" dirty="0"/>
                  <a:t>Continuum predictions provide coherent picture of fragmentation across all parton types</a:t>
                </a:r>
              </a:p>
              <a:p>
                <a:r>
                  <a:rPr lang="en-US" dirty="0"/>
                  <a:t>Quite generally, MAPFF fits (</a:t>
                </a:r>
                <a:r>
                  <a:rPr lang="en-US" i="1" dirty="0">
                    <a:ln w="0"/>
                    <a:solidFill>
                      <a:schemeClr val="accent6">
                        <a:lumMod val="75000"/>
                      </a:schemeClr>
                    </a:solidFill>
                    <a:effectLst>
                      <a:outerShdw blurRad="38100" dist="25400" dir="5400000" algn="ctr" rotWithShape="0">
                        <a:srgbClr val="6E747A">
                          <a:alpha val="43000"/>
                        </a:srgbClr>
                      </a:outerShdw>
                    </a:effectLst>
                  </a:rPr>
                  <a:t>blue</a:t>
                </a:r>
                <a:r>
                  <a:rPr lang="en-US" dirty="0"/>
                  <a:t>) highlight that FFs are practically unconstrained on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 ≲ 0.2</m:t>
                    </m:r>
                  </m:oMath>
                </a14:m>
                <a:r>
                  <a:rPr lang="en-US" dirty="0"/>
                  <a:t> </a:t>
                </a:r>
              </a:p>
              <a:p>
                <a:r>
                  <a:rPr lang="en-US" dirty="0"/>
                  <a:t>The study indicates that, today, phenomenology does not deliver objective FF results: </a:t>
                </a:r>
              </a:p>
              <a:p>
                <a:pPr marL="0" indent="0">
                  <a:buNone/>
                </a:pPr>
                <a:r>
                  <a:rPr lang="en-US" dirty="0"/>
                  <a:t>	results obtained are practitioner specific</a:t>
                </a:r>
              </a:p>
            </p:txBody>
          </p:sp>
        </mc:Choice>
        <mc:Fallback xmlns="">
          <p:sp>
            <p:nvSpPr>
              <p:cNvPr id="3" name="Content Placeholder 2">
                <a:extLst>
                  <a:ext uri="{FF2B5EF4-FFF2-40B4-BE49-F238E27FC236}">
                    <a16:creationId xmlns:a16="http://schemas.microsoft.com/office/drawing/2014/main" id="{7484C1D4-2F46-7E5A-086C-9F10AD8265B8}"/>
                  </a:ext>
                </a:extLst>
              </p:cNvPr>
              <p:cNvSpPr>
                <a:spLocks noGrp="1" noRot="1" noChangeAspect="1" noMove="1" noResize="1" noEditPoints="1" noAdjustHandles="1" noChangeArrowheads="1" noChangeShapeType="1" noTextEdit="1"/>
              </p:cNvSpPr>
              <p:nvPr>
                <p:ph idx="1"/>
              </p:nvPr>
            </p:nvSpPr>
            <p:spPr>
              <a:xfrm>
                <a:off x="304800" y="4142512"/>
                <a:ext cx="11887200" cy="2039938"/>
              </a:xfrm>
              <a:blipFill>
                <a:blip r:embed="rId2"/>
                <a:stretch>
                  <a:fillRect l="-564"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52B1A93-A75E-1A65-A84E-7342C1B9D988}"/>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F73DC217-FB9B-1DDF-3F1B-112A68C6E7B0}"/>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B527F116-F3DB-5216-3250-19D25D1557BB}"/>
              </a:ext>
            </a:extLst>
          </p:cNvPr>
          <p:cNvSpPr>
            <a:spLocks noGrp="1"/>
          </p:cNvSpPr>
          <p:nvPr>
            <p:ph type="sldNum" sz="quarter" idx="12"/>
          </p:nvPr>
        </p:nvSpPr>
        <p:spPr/>
        <p:txBody>
          <a:bodyPr/>
          <a:lstStyle/>
          <a:p>
            <a:fld id="{87034D8C-3CB4-402A-BC46-2AB14C0FE90A}" type="slidenum">
              <a:rPr lang="en-US" smtClean="0"/>
              <a:pPr/>
              <a:t>45</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607384E6-F626-8268-A7D5-2FBF07144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1AA8E729-9A12-4C66-E6CE-227635888CA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
        <p:nvSpPr>
          <p:cNvPr id="7" name="TextBox 6">
            <a:extLst>
              <a:ext uri="{FF2B5EF4-FFF2-40B4-BE49-F238E27FC236}">
                <a16:creationId xmlns:a16="http://schemas.microsoft.com/office/drawing/2014/main" id="{77479857-2673-5912-6690-D9FDACCE59A4}"/>
              </a:ext>
            </a:extLst>
          </p:cNvPr>
          <p:cNvSpPr txBox="1"/>
          <p:nvPr/>
        </p:nvSpPr>
        <p:spPr>
          <a:xfrm>
            <a:off x="6781800" y="5769114"/>
            <a:ext cx="5029200" cy="707886"/>
          </a:xfrm>
          <a:prstGeom prst="rect">
            <a:avLst/>
          </a:prstGeom>
          <a:noFill/>
        </p:spPr>
        <p:txBody>
          <a:bodyPr wrap="square" rtlCol="0">
            <a:spAutoFit/>
          </a:bodyPr>
          <a:lstStyle/>
          <a:p>
            <a:r>
              <a:rPr lang="en-AU" sz="2000" i="1" dirty="0">
                <a:ln w="0"/>
                <a:solidFill>
                  <a:srgbClr val="FF0000"/>
                </a:solidFill>
                <a:effectLst>
                  <a:outerShdw blurRad="38100" dist="25400" dir="5400000" algn="ctr" rotWithShape="0">
                    <a:srgbClr val="6E747A">
                      <a:alpha val="43000"/>
                    </a:srgbClr>
                  </a:outerShdw>
                </a:effectLst>
              </a:rPr>
              <a:t>This must improve if anything objective is to be learnt from modern and anticipated facilities</a:t>
            </a:r>
          </a:p>
        </p:txBody>
      </p:sp>
    </p:spTree>
    <p:extLst>
      <p:ext uri="{BB962C8B-B14F-4D97-AF65-F5344CB8AC3E}">
        <p14:creationId xmlns:p14="http://schemas.microsoft.com/office/powerpoint/2010/main" val="87750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C557-71DD-1D25-1EDE-F7AE3D19D55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Hadron Jet Multiplicities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D2165-26EE-EBF7-1124-F6D8921A00B7}"/>
                  </a:ext>
                </a:extLst>
              </p:cNvPr>
              <p:cNvSpPr>
                <a:spLocks noGrp="1"/>
              </p:cNvSpPr>
              <p:nvPr>
                <p:ph idx="1"/>
              </p:nvPr>
            </p:nvSpPr>
            <p:spPr>
              <a:xfrm>
                <a:off x="609600" y="1036637"/>
                <a:ext cx="5791200" cy="4525963"/>
              </a:xfrm>
            </p:spPr>
            <p:txBody>
              <a:bodyPr/>
              <a:lstStyle/>
              <a:p>
                <a:r>
                  <a:rPr lang="en-US" dirty="0"/>
                  <a:t>Relative multiplicity of charged and neutral kaons in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Data exist, most recently from BESIII, last year</a:t>
                </a:r>
              </a:p>
              <a:p>
                <a:endParaRPr lang="en-AU" dirty="0"/>
              </a:p>
            </p:txBody>
          </p:sp>
        </mc:Choice>
        <mc:Fallback xmlns="">
          <p:sp>
            <p:nvSpPr>
              <p:cNvPr id="3" name="Content Placeholder 2">
                <a:extLst>
                  <a:ext uri="{FF2B5EF4-FFF2-40B4-BE49-F238E27FC236}">
                    <a16:creationId xmlns:a16="http://schemas.microsoft.com/office/drawing/2014/main" id="{26ED2165-26EE-EBF7-1124-F6D8921A00B7}"/>
                  </a:ext>
                </a:extLst>
              </p:cNvPr>
              <p:cNvSpPr>
                <a:spLocks noGrp="1" noRot="1" noChangeAspect="1" noMove="1" noResize="1" noEditPoints="1" noAdjustHandles="1" noChangeArrowheads="1" noChangeShapeType="1" noTextEdit="1"/>
              </p:cNvSpPr>
              <p:nvPr>
                <p:ph idx="1"/>
              </p:nvPr>
            </p:nvSpPr>
            <p:spPr>
              <a:xfrm>
                <a:off x="609600" y="1036637"/>
                <a:ext cx="5791200" cy="4525963"/>
              </a:xfrm>
              <a:blipFill>
                <a:blip r:embed="rId2"/>
                <a:stretch>
                  <a:fillRect l="-1158" t="-942" r="-6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2365FEE-6B85-98E7-6DE8-8625B8768228}"/>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8F0A383F-6D7F-B85A-1840-F59FD9CF9077}"/>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C7F4EECE-3396-F511-8BF6-923AC760360A}"/>
              </a:ext>
            </a:extLst>
          </p:cNvPr>
          <p:cNvSpPr>
            <a:spLocks noGrp="1"/>
          </p:cNvSpPr>
          <p:nvPr>
            <p:ph type="sldNum" sz="quarter" idx="12"/>
          </p:nvPr>
        </p:nvSpPr>
        <p:spPr/>
        <p:txBody>
          <a:bodyPr/>
          <a:lstStyle/>
          <a:p>
            <a:fld id="{87034D8C-3CB4-402A-BC46-2AB14C0FE90A}" type="slidenum">
              <a:rPr lang="en-US" smtClean="0"/>
              <a:pPr/>
              <a:t>46</a:t>
            </a:fld>
            <a:endParaRPr lang="en-US"/>
          </a:p>
        </p:txBody>
      </p:sp>
      <p:pic>
        <p:nvPicPr>
          <p:cNvPr id="10" name="Picture 9" descr="A black text on a white background&#10;&#10;AI-generated content may be incorrect.">
            <a:extLst>
              <a:ext uri="{FF2B5EF4-FFF2-40B4-BE49-F238E27FC236}">
                <a16:creationId xmlns:a16="http://schemas.microsoft.com/office/drawing/2014/main" id="{27CC8E1F-9E14-3D63-F869-C7D8DEC9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5469"/>
            <a:ext cx="3360711" cy="861135"/>
          </a:xfrm>
          <a:prstGeom prst="rect">
            <a:avLst/>
          </a:prstGeom>
        </p:spPr>
      </p:pic>
      <p:pic>
        <p:nvPicPr>
          <p:cNvPr id="12" name="Picture 11" descr="A table of statistics with numbers and text&#10;&#10;AI-generated content may be incorrect.">
            <a:extLst>
              <a:ext uri="{FF2B5EF4-FFF2-40B4-BE49-F238E27FC236}">
                <a16:creationId xmlns:a16="http://schemas.microsoft.com/office/drawing/2014/main" id="{E0E95FD7-C53F-BD2E-B0AF-F9ADA1B2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89" y="2179637"/>
            <a:ext cx="4046511" cy="4352970"/>
          </a:xfrm>
          <a:prstGeom prst="rect">
            <a:avLst/>
          </a:prstGeom>
        </p:spPr>
      </p:pic>
      <p:pic>
        <p:nvPicPr>
          <p:cNvPr id="14" name="Picture 13" descr="A graph of a function&#10;&#10;AI-generated content may be incorrect.">
            <a:extLst>
              <a:ext uri="{FF2B5EF4-FFF2-40B4-BE49-F238E27FC236}">
                <a16:creationId xmlns:a16="http://schemas.microsoft.com/office/drawing/2014/main" id="{5230C87A-2E5A-3E21-2284-CD76BC97B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436" y="1162804"/>
            <a:ext cx="4694327" cy="387891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B8AE47-F1C2-F874-578D-85989EC1824A}"/>
                  </a:ext>
                </a:extLst>
              </p:cNvPr>
              <p:cNvSpPr txBox="1"/>
              <p:nvPr/>
            </p:nvSpPr>
            <p:spPr>
              <a:xfrm>
                <a:off x="5791200" y="5206100"/>
                <a:ext cx="6324600" cy="1347100"/>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solidFill>
                      <a:schemeClr val="accent1">
                        <a:lumMod val="50000"/>
                      </a:schemeClr>
                    </a:solidFill>
                  </a:rPr>
                  <a:t>Predictions for hadron jet multiplicities reveal SU</a:t>
                </a:r>
                <a14:m>
                  <m:oMath xmlns:m="http://schemas.openxmlformats.org/officeDocument/2006/math">
                    <m:r>
                      <a:rPr lang="en-US" sz="2000" i="1" dirty="0" smtClean="0">
                        <a:solidFill>
                          <a:schemeClr val="accent1">
                            <a:lumMod val="50000"/>
                          </a:schemeClr>
                        </a:solidFill>
                        <a:latin typeface="Cambria Math" panose="02040503050406030204" pitchFamily="18" charset="0"/>
                      </a:rPr>
                      <m:t>(3)</m:t>
                    </m:r>
                  </m:oMath>
                </a14:m>
                <a:r>
                  <a:rPr lang="en-US" sz="2000" dirty="0">
                    <a:solidFill>
                      <a:schemeClr val="accent1">
                        <a:lumMod val="50000"/>
                      </a:schemeClr>
                    </a:solidFill>
                  </a:rPr>
                  <a:t>-flavour symmetry breaking in </a:t>
                </a:r>
                <a14:m>
                  <m:oMath xmlns:m="http://schemas.openxmlformats.org/officeDocument/2006/math">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𝑅</m:t>
                        </m:r>
                      </m:e>
                      <m:sub>
                        <m:r>
                          <a:rPr lang="en-AU" sz="2000" b="0" i="1" smtClean="0">
                            <a:solidFill>
                              <a:schemeClr val="accent1">
                                <a:lumMod val="50000"/>
                              </a:schemeClr>
                            </a:solidFill>
                            <a:latin typeface="Cambria Math" panose="02040503050406030204" pitchFamily="18" charset="0"/>
                          </a:rPr>
                          <m:t>𝐾</m:t>
                        </m:r>
                      </m:sub>
                    </m:sSub>
                    <m:d>
                      <m:dPr>
                        <m:ctrlPr>
                          <a:rPr lang="en-AU" sz="2000" b="0" i="1" smtClean="0">
                            <a:solidFill>
                              <a:schemeClr val="accent1">
                                <a:lumMod val="50000"/>
                              </a:schemeClr>
                            </a:solidFill>
                            <a:latin typeface="Cambria Math" panose="02040503050406030204" pitchFamily="18" charset="0"/>
                          </a:rPr>
                        </m:ctrlPr>
                      </m:dPr>
                      <m:e>
                        <m:r>
                          <a:rPr lang="en-AU" sz="2000" b="0" i="1" smtClean="0">
                            <a:solidFill>
                              <a:schemeClr val="accent1">
                                <a:lumMod val="50000"/>
                              </a:schemeClr>
                            </a:solidFill>
                            <a:latin typeface="Cambria Math" panose="02040503050406030204" pitchFamily="18" charset="0"/>
                          </a:rPr>
                          <m:t>𝜁</m:t>
                        </m:r>
                      </m:e>
                    </m:d>
                  </m:oMath>
                </a14:m>
                <a:endParaRPr lang="en-AU" sz="2000" b="0" dirty="0">
                  <a:solidFill>
                    <a:schemeClr val="accent1">
                      <a:lumMod val="50000"/>
                    </a:schemeClr>
                  </a:solidFill>
                </a:endParaRPr>
              </a:p>
              <a:p>
                <a:pPr marL="285750" indent="-285750">
                  <a:buFont typeface="Wingdings" panose="05000000000000000000" pitchFamily="2" charset="2"/>
                  <a:buChar char="ü"/>
                </a:pPr>
                <a:r>
                  <a:rPr lang="en-US" sz="2000" dirty="0">
                    <a:solidFill>
                      <a:schemeClr val="accent1">
                        <a:lumMod val="50000"/>
                      </a:schemeClr>
                    </a:solidFill>
                  </a:rPr>
                  <a:t>Breaking significant at reaction energy scales </a:t>
                </a:r>
                <a14:m>
                  <m:oMath xmlns:m="http://schemas.openxmlformats.org/officeDocument/2006/math">
                    <m:r>
                      <a:rPr lang="en-AU" sz="2000" b="0" i="1" smtClean="0">
                        <a:solidFill>
                          <a:schemeClr val="accent1">
                            <a:lumMod val="50000"/>
                          </a:schemeClr>
                        </a:solidFill>
                        <a:latin typeface="Cambria Math" panose="02040503050406030204" pitchFamily="18" charset="0"/>
                      </a:rPr>
                      <m:t>𝜁</m:t>
                    </m:r>
                    <m:r>
                      <a:rPr lang="en-AU" sz="2000" b="0" i="1" smtClean="0">
                        <a:solidFill>
                          <a:schemeClr val="accent1">
                            <a:lumMod val="50000"/>
                          </a:schemeClr>
                        </a:solidFill>
                        <a:latin typeface="Cambria Math" panose="02040503050406030204" pitchFamily="18" charset="0"/>
                      </a:rPr>
                      <m:t>≈3</m:t>
                    </m:r>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𝑚</m:t>
                        </m:r>
                      </m:e>
                      <m:sub>
                        <m:r>
                          <a:rPr lang="en-AU" sz="2000" b="0" i="1" smtClean="0">
                            <a:solidFill>
                              <a:schemeClr val="accent1">
                                <a:lumMod val="50000"/>
                              </a:schemeClr>
                            </a:solidFill>
                            <a:latin typeface="Cambria Math" panose="02040503050406030204" pitchFamily="18" charset="0"/>
                          </a:rPr>
                          <m:t>𝑝</m:t>
                        </m:r>
                      </m:sub>
                    </m:sSub>
                  </m:oMath>
                </a14:m>
                <a:r>
                  <a:rPr lang="en-US" sz="2000" dirty="0">
                    <a:solidFill>
                      <a:schemeClr val="accent1">
                        <a:lumMod val="50000"/>
                      </a:schemeClr>
                    </a:solidFill>
                  </a:rPr>
                  <a:t>, but decreases in size with increasing reaction energy</a:t>
                </a:r>
                <a:endParaRPr lang="en-AU" sz="2000" dirty="0">
                  <a:solidFill>
                    <a:schemeClr val="accent1">
                      <a:lumMod val="50000"/>
                    </a:schemeClr>
                  </a:solidFill>
                </a:endParaRPr>
              </a:p>
            </p:txBody>
          </p:sp>
        </mc:Choice>
        <mc:Fallback xmlns="">
          <p:sp>
            <p:nvSpPr>
              <p:cNvPr id="15" name="TextBox 14">
                <a:extLst>
                  <a:ext uri="{FF2B5EF4-FFF2-40B4-BE49-F238E27FC236}">
                    <a16:creationId xmlns:a16="http://schemas.microsoft.com/office/drawing/2014/main" id="{46B8AE47-F1C2-F874-578D-85989EC1824A}"/>
                  </a:ext>
                </a:extLst>
              </p:cNvPr>
              <p:cNvSpPr txBox="1">
                <a:spLocks noRot="1" noChangeAspect="1" noMove="1" noResize="1" noEditPoints="1" noAdjustHandles="1" noChangeArrowheads="1" noChangeShapeType="1" noTextEdit="1"/>
              </p:cNvSpPr>
              <p:nvPr/>
            </p:nvSpPr>
            <p:spPr>
              <a:xfrm>
                <a:off x="5791200" y="5206100"/>
                <a:ext cx="6324600" cy="1347100"/>
              </a:xfrm>
              <a:prstGeom prst="rect">
                <a:avLst/>
              </a:prstGeom>
              <a:blipFill>
                <a:blip r:embed="rId6"/>
                <a:stretch>
                  <a:fillRect l="-867" t="-2262" b="-7240"/>
                </a:stretch>
              </a:blipFill>
            </p:spPr>
            <p:txBody>
              <a:bodyPr/>
              <a:lstStyle/>
              <a:p>
                <a:r>
                  <a:rPr lang="en-AU">
                    <a:noFill/>
                  </a:rPr>
                  <a:t> </a:t>
                </a:r>
              </a:p>
            </p:txBody>
          </p:sp>
        </mc:Fallback>
      </mc:AlternateContent>
      <p:sp>
        <p:nvSpPr>
          <p:cNvPr id="16" name="TextBox 15">
            <a:extLst>
              <a:ext uri="{FF2B5EF4-FFF2-40B4-BE49-F238E27FC236}">
                <a16:creationId xmlns:a16="http://schemas.microsoft.com/office/drawing/2014/main" id="{2050DCEC-C712-B3CD-B6F4-68702109A821}"/>
              </a:ext>
            </a:extLst>
          </p:cNvPr>
          <p:cNvSpPr txBox="1"/>
          <p:nvPr/>
        </p:nvSpPr>
        <p:spPr>
          <a:xfrm>
            <a:off x="7391400" y="2312731"/>
            <a:ext cx="700833" cy="369332"/>
          </a:xfrm>
          <a:prstGeom prst="rect">
            <a:avLst/>
          </a:prstGeom>
          <a:noFill/>
        </p:spPr>
        <p:txBody>
          <a:bodyPr wrap="none" rtlCol="0">
            <a:spAutoFit/>
          </a:bodyPr>
          <a:lstStyle/>
          <a:p>
            <a:r>
              <a:rPr lang="en-AU" dirty="0">
                <a:solidFill>
                  <a:srgbClr val="FF0000"/>
                </a:solidFill>
              </a:rPr>
              <a:t>BESIII</a:t>
            </a:r>
          </a:p>
        </p:txBody>
      </p:sp>
      <p:sp>
        <p:nvSpPr>
          <p:cNvPr id="17" name="TextBox 16">
            <a:extLst>
              <a:ext uri="{FF2B5EF4-FFF2-40B4-BE49-F238E27FC236}">
                <a16:creationId xmlns:a16="http://schemas.microsoft.com/office/drawing/2014/main" id="{B2543178-1E89-3ECC-DC7D-D9F2628DFFCF}"/>
              </a:ext>
            </a:extLst>
          </p:cNvPr>
          <p:cNvSpPr txBox="1"/>
          <p:nvPr/>
        </p:nvSpPr>
        <p:spPr>
          <a:xfrm>
            <a:off x="5867400" y="2736998"/>
            <a:ext cx="2625847" cy="369332"/>
          </a:xfrm>
          <a:prstGeom prst="rect">
            <a:avLst/>
          </a:prstGeom>
          <a:noFill/>
        </p:spPr>
        <p:txBody>
          <a:bodyPr wrap="none" rtlCol="0">
            <a:spAutoFit/>
          </a:bodyPr>
          <a:lstStyle/>
          <a:p>
            <a:r>
              <a:rPr lang="en-AU" i="1" dirty="0">
                <a:ln w="0"/>
                <a:solidFill>
                  <a:schemeClr val="accent1"/>
                </a:solidFill>
                <a:effectLst>
                  <a:outerShdw blurRad="38100" dist="25400" dir="5400000" algn="ctr" rotWithShape="0">
                    <a:srgbClr val="6E747A">
                      <a:alpha val="43000"/>
                    </a:srgbClr>
                  </a:outerShdw>
                </a:effectLst>
              </a:rPr>
              <a:t>Parameter-free prediction</a:t>
            </a:r>
          </a:p>
        </p:txBody>
      </p:sp>
      <p:cxnSp>
        <p:nvCxnSpPr>
          <p:cNvPr id="19" name="Straight Arrow Connector 18">
            <a:extLst>
              <a:ext uri="{FF2B5EF4-FFF2-40B4-BE49-F238E27FC236}">
                <a16:creationId xmlns:a16="http://schemas.microsoft.com/office/drawing/2014/main" id="{85785CE8-0BBB-6150-9824-0DF31473220F}"/>
              </a:ext>
            </a:extLst>
          </p:cNvPr>
          <p:cNvCxnSpPr>
            <a:cxnSpLocks/>
          </p:cNvCxnSpPr>
          <p:nvPr/>
        </p:nvCxnSpPr>
        <p:spPr bwMode="auto">
          <a:xfrm flipV="1">
            <a:off x="8153400" y="2452002"/>
            <a:ext cx="152400" cy="367398"/>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3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E3B1-6C5B-B457-F87F-15ABD3151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6DB3F-A675-0221-C996-869D594C234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A24B1113-FBCB-CF5D-23E6-D1BE5EBC2493}"/>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472E44D8-BF16-4FC6-D451-FD5B094F6940}"/>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B3CF2A17-7558-323F-49D0-02AEE787D5C1}"/>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D9D172A9-2741-A1ED-7CB2-2397F75D15E8}"/>
              </a:ext>
            </a:extLst>
          </p:cNvPr>
          <p:cNvSpPr>
            <a:spLocks noGrp="1"/>
          </p:cNvSpPr>
          <p:nvPr>
            <p:ph type="sldNum" sz="quarter" idx="12"/>
          </p:nvPr>
        </p:nvSpPr>
        <p:spPr/>
        <p:txBody>
          <a:bodyPr/>
          <a:lstStyle/>
          <a:p>
            <a:fld id="{87034D8C-3CB4-402A-BC46-2AB14C0FE90A}" type="slidenum">
              <a:rPr lang="en-US" smtClean="0"/>
              <a:pPr/>
              <a:t>47</a:t>
            </a:fld>
            <a:endParaRPr lang="en-US"/>
          </a:p>
        </p:txBody>
      </p:sp>
      <p:pic>
        <p:nvPicPr>
          <p:cNvPr id="9" name="Picture 8">
            <a:extLst>
              <a:ext uri="{FF2B5EF4-FFF2-40B4-BE49-F238E27FC236}">
                <a16:creationId xmlns:a16="http://schemas.microsoft.com/office/drawing/2014/main" id="{4B6FD21A-E3A6-F3B2-2008-3931E067B6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71E44ECE-1404-5DA9-48A6-B3916C560D88}"/>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8" name="TextBox 7">
            <a:extLst>
              <a:ext uri="{FF2B5EF4-FFF2-40B4-BE49-F238E27FC236}">
                <a16:creationId xmlns:a16="http://schemas.microsoft.com/office/drawing/2014/main" id="{C0E99260-8F99-AF20-E83E-DE059D16B395}"/>
              </a:ext>
            </a:extLst>
          </p:cNvPr>
          <p:cNvSpPr txBox="1"/>
          <p:nvPr/>
        </p:nvSpPr>
        <p:spPr>
          <a:xfrm>
            <a:off x="5334000" y="3649879"/>
            <a:ext cx="3752566"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AU" sz="4400" dirty="0">
                <a:ln w="0"/>
                <a:solidFill>
                  <a:schemeClr val="accent1"/>
                </a:solidFill>
                <a:effectLst>
                  <a:outerShdw blurRad="38100" dist="25400" dir="5400000" algn="ctr" rotWithShape="0">
                    <a:srgbClr val="6E747A">
                      <a:alpha val="43000"/>
                    </a:srgbClr>
                  </a:outerShdw>
                </a:effectLst>
              </a:rPr>
              <a:t>Theory Frontier</a:t>
            </a:r>
          </a:p>
        </p:txBody>
      </p:sp>
    </p:spTree>
    <p:extLst>
      <p:ext uri="{BB962C8B-B14F-4D97-AF65-F5344CB8AC3E}">
        <p14:creationId xmlns:p14="http://schemas.microsoft.com/office/powerpoint/2010/main" val="174565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2E55-6846-E872-DA32-194F5F4B084C}"/>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Hadron Gravitational Form Factors</a:t>
            </a:r>
          </a:p>
        </p:txBody>
      </p:sp>
      <p:sp>
        <p:nvSpPr>
          <p:cNvPr id="3" name="Content Placeholder 2">
            <a:extLst>
              <a:ext uri="{FF2B5EF4-FFF2-40B4-BE49-F238E27FC236}">
                <a16:creationId xmlns:a16="http://schemas.microsoft.com/office/drawing/2014/main" id="{7C8A97A0-FB0D-4705-6B4D-83B5F2C7E0A8}"/>
              </a:ext>
            </a:extLst>
          </p:cNvPr>
          <p:cNvSpPr>
            <a:spLocks noGrp="1"/>
          </p:cNvSpPr>
          <p:nvPr>
            <p:ph idx="1"/>
          </p:nvPr>
        </p:nvSpPr>
        <p:spPr>
          <a:xfrm>
            <a:off x="609600" y="1341437"/>
            <a:ext cx="10972800" cy="4525963"/>
          </a:xfrm>
        </p:spPr>
        <p:txBody>
          <a:bodyPr/>
          <a:lstStyle/>
          <a:p>
            <a:r>
              <a:rPr lang="en-US" i="1" dirty="0">
                <a:solidFill>
                  <a:schemeClr val="accent1">
                    <a:lumMod val="75000"/>
                  </a:schemeClr>
                </a:solidFill>
              </a:rPr>
              <a:t>Forces inside hadrons: pressure, surface tension, mechanical radius, and all that</a:t>
            </a:r>
            <a:r>
              <a:rPr lang="en-US" dirty="0">
                <a:solidFill>
                  <a:schemeClr val="accent1">
                    <a:lumMod val="75000"/>
                  </a:schemeClr>
                </a:solidFill>
              </a:rPr>
              <a:t>, </a:t>
            </a:r>
          </a:p>
          <a:p>
            <a:pPr marL="0" indent="0">
              <a:spcBef>
                <a:spcPts val="0"/>
              </a:spcBef>
              <a:buNone/>
            </a:pPr>
            <a:r>
              <a:rPr lang="en-US" dirty="0">
                <a:solidFill>
                  <a:schemeClr val="accent1">
                    <a:lumMod val="75000"/>
                  </a:schemeClr>
                </a:solidFill>
              </a:rPr>
              <a:t>     M. V. Polyakov, P. Schweitzer, Int. J. Mod. Phys. A  33 (2018) 26</a:t>
            </a:r>
          </a:p>
          <a:p>
            <a:pPr marL="400050" lvl="1" indent="0">
              <a:buNone/>
            </a:pPr>
            <a:r>
              <a:rPr lang="en-US" sz="2200" dirty="0">
                <a:solidFill>
                  <a:schemeClr val="accent1">
                    <a:lumMod val="75000"/>
                  </a:schemeClr>
                </a:solidFill>
              </a:rPr>
              <a:t>“The physics related to the form factors of the energy momentum tensor spans a wide spectrum of problems, and includes </a:t>
            </a:r>
          </a:p>
          <a:p>
            <a:pPr lvl="1" indent="-342900">
              <a:buFont typeface="Wingdings" panose="05000000000000000000" pitchFamily="2" charset="2"/>
              <a:buChar char="ü"/>
            </a:pPr>
            <a:r>
              <a:rPr lang="en-US" sz="2200" dirty="0">
                <a:solidFill>
                  <a:schemeClr val="accent1">
                    <a:lumMod val="75000"/>
                  </a:schemeClr>
                </a:solidFill>
              </a:rPr>
              <a:t>gravitational physics, </a:t>
            </a:r>
          </a:p>
          <a:p>
            <a:pPr lvl="1" indent="-342900">
              <a:buFont typeface="Wingdings" panose="05000000000000000000" pitchFamily="2" charset="2"/>
              <a:buChar char="ü"/>
            </a:pPr>
            <a:r>
              <a:rPr lang="en-US" sz="2200" dirty="0">
                <a:solidFill>
                  <a:schemeClr val="accent1">
                    <a:lumMod val="75000"/>
                  </a:schemeClr>
                </a:solidFill>
              </a:rPr>
              <a:t>hard exclusive reactions, </a:t>
            </a:r>
          </a:p>
          <a:p>
            <a:pPr lvl="1" indent="-342900">
              <a:buFont typeface="Wingdings" panose="05000000000000000000" pitchFamily="2" charset="2"/>
              <a:buChar char="ü"/>
            </a:pPr>
            <a:r>
              <a:rPr lang="en-US" sz="2200" dirty="0">
                <a:solidFill>
                  <a:schemeClr val="accent1">
                    <a:lumMod val="75000"/>
                  </a:schemeClr>
                </a:solidFill>
              </a:rPr>
              <a:t>hadronic decays of heavy </a:t>
            </a:r>
            <a:r>
              <a:rPr lang="en-US" sz="2200" dirty="0" err="1">
                <a:solidFill>
                  <a:schemeClr val="accent1">
                    <a:lumMod val="75000"/>
                  </a:schemeClr>
                </a:solidFill>
              </a:rPr>
              <a:t>quarkonia</a:t>
            </a:r>
            <a:r>
              <a:rPr lang="en-US" sz="2200" dirty="0">
                <a:solidFill>
                  <a:schemeClr val="accent1">
                    <a:lumMod val="75000"/>
                  </a:schemeClr>
                </a:solidFill>
              </a:rPr>
              <a:t>, </a:t>
            </a:r>
          </a:p>
          <a:p>
            <a:pPr lvl="1" indent="-342900">
              <a:buFont typeface="Wingdings" panose="05000000000000000000" pitchFamily="2" charset="2"/>
              <a:buChar char="ü"/>
            </a:pPr>
            <a:r>
              <a:rPr lang="en-US" sz="2200" dirty="0">
                <a:solidFill>
                  <a:schemeClr val="accent1">
                    <a:lumMod val="75000"/>
                  </a:schemeClr>
                </a:solidFill>
              </a:rPr>
              <a:t>and the physics of exotic hadrons described as </a:t>
            </a:r>
            <a:r>
              <a:rPr lang="en-US" sz="2200" dirty="0" err="1">
                <a:solidFill>
                  <a:schemeClr val="accent1">
                    <a:lumMod val="75000"/>
                  </a:schemeClr>
                </a:solidFill>
              </a:rPr>
              <a:t>hadroquarkonia</a:t>
            </a:r>
            <a:r>
              <a:rPr lang="en-US" sz="2200" dirty="0">
                <a:solidFill>
                  <a:schemeClr val="accent1">
                    <a:lumMod val="75000"/>
                  </a:schemeClr>
                </a:solidFill>
              </a:rPr>
              <a:t>. </a:t>
            </a:r>
          </a:p>
          <a:p>
            <a:pPr marL="400050" lvl="1" indent="0">
              <a:buNone/>
            </a:pPr>
            <a:r>
              <a:rPr lang="en-US" sz="2200" dirty="0">
                <a:solidFill>
                  <a:schemeClr val="accent1">
                    <a:lumMod val="75000"/>
                  </a:schemeClr>
                </a:solidFill>
              </a:rPr>
              <a:t>It also provides access to the “last global unknown property:” the D (pressure) term. </a:t>
            </a:r>
          </a:p>
        </p:txBody>
      </p:sp>
      <p:sp>
        <p:nvSpPr>
          <p:cNvPr id="4" name="Date Placeholder 3">
            <a:extLst>
              <a:ext uri="{FF2B5EF4-FFF2-40B4-BE49-F238E27FC236}">
                <a16:creationId xmlns:a16="http://schemas.microsoft.com/office/drawing/2014/main" id="{B9CB37D6-F9EC-EC5F-6136-73F992A75890}"/>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878A7855-54CC-138F-082F-DDAE4E9DC3C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206CA644-6BA0-46CA-0B98-5ED4CBEBF637}"/>
              </a:ext>
            </a:extLst>
          </p:cNvPr>
          <p:cNvSpPr>
            <a:spLocks noGrp="1"/>
          </p:cNvSpPr>
          <p:nvPr>
            <p:ph type="sldNum" sz="quarter" idx="12"/>
          </p:nvPr>
        </p:nvSpPr>
        <p:spPr/>
        <p:txBody>
          <a:bodyPr/>
          <a:lstStyle/>
          <a:p>
            <a:fld id="{87034D8C-3CB4-402A-BC46-2AB14C0FE90A}" type="slidenum">
              <a:rPr lang="en-US" smtClean="0"/>
              <a:pPr/>
              <a:t>48</a:t>
            </a:fld>
            <a:endParaRPr lang="en-US"/>
          </a:p>
        </p:txBody>
      </p:sp>
    </p:spTree>
    <p:extLst>
      <p:ext uri="{BB962C8B-B14F-4D97-AF65-F5344CB8AC3E}">
        <p14:creationId xmlns:p14="http://schemas.microsoft.com/office/powerpoint/2010/main" val="393528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01B3F-A911-A38A-6157-E1A7A585E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B1FB2-5468-93D7-551D-174968C123E8}"/>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Hadron Gravitational Form Factors</a:t>
            </a:r>
          </a:p>
        </p:txBody>
      </p:sp>
      <p:sp>
        <p:nvSpPr>
          <p:cNvPr id="3" name="Content Placeholder 2">
            <a:extLst>
              <a:ext uri="{FF2B5EF4-FFF2-40B4-BE49-F238E27FC236}">
                <a16:creationId xmlns:a16="http://schemas.microsoft.com/office/drawing/2014/main" id="{3EF0703E-5E1C-94C7-599B-A84786BE0C96}"/>
              </a:ext>
            </a:extLst>
          </p:cNvPr>
          <p:cNvSpPr>
            <a:spLocks noGrp="1"/>
          </p:cNvSpPr>
          <p:nvPr>
            <p:ph idx="1"/>
          </p:nvPr>
        </p:nvSpPr>
        <p:spPr>
          <a:xfrm>
            <a:off x="609600" y="787718"/>
            <a:ext cx="10972800" cy="4525963"/>
          </a:xfrm>
        </p:spPr>
        <p:txBody>
          <a:bodyPr/>
          <a:lstStyle/>
          <a:p>
            <a:r>
              <a:rPr lang="en-US" i="1" dirty="0">
                <a:solidFill>
                  <a:schemeClr val="accent1">
                    <a:lumMod val="75000"/>
                  </a:schemeClr>
                </a:solidFill>
              </a:rPr>
              <a:t>Forces inside hadrons: pressure, surface tension, mechanical radius, and all that</a:t>
            </a:r>
            <a:r>
              <a:rPr lang="en-US" dirty="0">
                <a:solidFill>
                  <a:schemeClr val="accent1">
                    <a:lumMod val="75000"/>
                  </a:schemeClr>
                </a:solidFill>
              </a:rPr>
              <a:t>, </a:t>
            </a:r>
          </a:p>
          <a:p>
            <a:pPr marL="0" indent="0">
              <a:spcBef>
                <a:spcPts val="0"/>
              </a:spcBef>
              <a:buNone/>
            </a:pPr>
            <a:r>
              <a:rPr lang="en-US" dirty="0">
                <a:solidFill>
                  <a:schemeClr val="accent1">
                    <a:lumMod val="75000"/>
                  </a:schemeClr>
                </a:solidFill>
              </a:rPr>
              <a:t>     M. V. Polyakov, P. Schweitzer, Int. J. Mod. Phys. A  33 (2018) 26</a:t>
            </a:r>
          </a:p>
          <a:p>
            <a:pPr marL="800100" lvl="2" indent="0">
              <a:spcBef>
                <a:spcPts val="0"/>
              </a:spcBef>
              <a:buNone/>
            </a:pPr>
            <a:r>
              <a:rPr lang="en-US" sz="2200" dirty="0">
                <a:solidFill>
                  <a:schemeClr val="accent1">
                    <a:lumMod val="75000"/>
                  </a:schemeClr>
                </a:solidFill>
              </a:rPr>
              <a:t>“The most natural way to probe EMT form factors, scattering off gravitons – see left image – is also the least practical one. </a:t>
            </a:r>
          </a:p>
          <a:p>
            <a:pPr marL="800100" lvl="2" indent="0">
              <a:spcBef>
                <a:spcPts val="0"/>
              </a:spcBef>
              <a:buNone/>
            </a:pPr>
            <a:r>
              <a:rPr lang="en-US" sz="2200" dirty="0">
                <a:solidFill>
                  <a:schemeClr val="accent1">
                    <a:lumMod val="75000"/>
                  </a:schemeClr>
                </a:solidFill>
              </a:rPr>
              <a:t>A practical opportunity to access EMT form factors emerged with the advent of generalized parton distributions (GPDs), which describe hard-exclusive reactions, such as deeply virtual Compton scattering – see right image.”</a:t>
            </a:r>
          </a:p>
          <a:p>
            <a:pPr marL="800100" lvl="2" indent="0">
              <a:spcBef>
                <a:spcPts val="0"/>
              </a:spcBef>
              <a:buNone/>
            </a:pPr>
            <a:endParaRPr lang="en-US" sz="2200" dirty="0">
              <a:solidFill>
                <a:schemeClr val="accent1">
                  <a:lumMod val="75000"/>
                </a:schemeClr>
              </a:solidFill>
            </a:endParaRPr>
          </a:p>
          <a:p>
            <a:pPr marL="0" indent="0">
              <a:spcBef>
                <a:spcPts val="0"/>
              </a:spcBef>
              <a:buNone/>
            </a:pPr>
            <a:endParaRPr lang="en-US" dirty="0">
              <a:solidFill>
                <a:schemeClr val="accent1">
                  <a:lumMod val="75000"/>
                </a:schemeClr>
              </a:solidFill>
            </a:endParaRPr>
          </a:p>
        </p:txBody>
      </p:sp>
      <p:sp>
        <p:nvSpPr>
          <p:cNvPr id="4" name="Date Placeholder 3">
            <a:extLst>
              <a:ext uri="{FF2B5EF4-FFF2-40B4-BE49-F238E27FC236}">
                <a16:creationId xmlns:a16="http://schemas.microsoft.com/office/drawing/2014/main" id="{8A33CF92-9385-3AF7-0BF1-07D3C66EB01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B16A833-3B65-1ADD-B52E-72A60D11B66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F27E440-B7EA-1D2F-048B-302DF700EE49}"/>
              </a:ext>
            </a:extLst>
          </p:cNvPr>
          <p:cNvSpPr>
            <a:spLocks noGrp="1"/>
          </p:cNvSpPr>
          <p:nvPr>
            <p:ph type="sldNum" sz="quarter" idx="12"/>
          </p:nvPr>
        </p:nvSpPr>
        <p:spPr/>
        <p:txBody>
          <a:bodyPr/>
          <a:lstStyle/>
          <a:p>
            <a:fld id="{87034D8C-3CB4-402A-BC46-2AB14C0FE90A}" type="slidenum">
              <a:rPr lang="en-US" smtClean="0"/>
              <a:pPr/>
              <a:t>49</a:t>
            </a:fld>
            <a:endParaRPr lang="en-US"/>
          </a:p>
        </p:txBody>
      </p:sp>
      <p:pic>
        <p:nvPicPr>
          <p:cNvPr id="8" name="Picture 7" descr="A diagram of a molecule&#10;&#10;AI-generated content may be incorrect.">
            <a:extLst>
              <a:ext uri="{FF2B5EF4-FFF2-40B4-BE49-F238E27FC236}">
                <a16:creationId xmlns:a16="http://schemas.microsoft.com/office/drawing/2014/main" id="{59E8C007-5C2A-E764-0E27-B09526F1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119" y="3412090"/>
            <a:ext cx="5950081" cy="2607710"/>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5CAFC81A-0220-2136-F945-465C9B8687B9}"/>
                  </a:ext>
                </a:extLst>
              </p:cNvPr>
              <p:cNvSpPr txBox="1">
                <a:spLocks/>
              </p:cNvSpPr>
              <p:nvPr/>
            </p:nvSpPr>
            <p:spPr bwMode="auto">
              <a:xfrm>
                <a:off x="611582" y="3124200"/>
                <a:ext cx="5484418" cy="2201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pPr>
                <a:r>
                  <a:rPr lang="en-US" kern="0" dirty="0">
                    <a:solidFill>
                      <a:schemeClr val="accent1">
                        <a:lumMod val="75000"/>
                      </a:schemeClr>
                    </a:solidFill>
                  </a:rPr>
                  <a:t>This is because the in-hadron expectation value of the QCD energy momentum tensor … </a:t>
                </a:r>
                <a14:m>
                  <m:oMath xmlns:m="http://schemas.openxmlformats.org/officeDocument/2006/math">
                    <m:r>
                      <a:rPr lang="en-AU" i="1" kern="0" smtClean="0">
                        <a:solidFill>
                          <a:schemeClr val="accent1">
                            <a:lumMod val="75000"/>
                          </a:schemeClr>
                        </a:solidFill>
                        <a:latin typeface="Cambria Math" panose="02040503050406030204" pitchFamily="18" charset="0"/>
                      </a:rPr>
                      <m:t>⟨</m:t>
                    </m:r>
                    <m:r>
                      <a:rPr lang="en-AU" b="0" i="1" kern="0" smtClean="0">
                        <a:solidFill>
                          <a:schemeClr val="accent1">
                            <a:lumMod val="75000"/>
                          </a:schemeClr>
                        </a:solidFill>
                        <a:latin typeface="Cambria Math" panose="02040503050406030204" pitchFamily="18" charset="0"/>
                      </a:rPr>
                      <m:t>𝐻</m:t>
                    </m:r>
                    <m:r>
                      <a:rPr lang="en-AU" b="0" i="1" kern="0" smtClean="0">
                        <a:solidFill>
                          <a:schemeClr val="accent1">
                            <a:lumMod val="75000"/>
                          </a:schemeClr>
                        </a:solidFill>
                        <a:latin typeface="Cambria Math" panose="02040503050406030204" pitchFamily="18" charset="0"/>
                      </a:rPr>
                      <m:t>|</m:t>
                    </m:r>
                    <m:sSub>
                      <m:sSubPr>
                        <m:ctrlPr>
                          <a:rPr lang="en-AU" b="0" i="1" kern="0" smtClean="0">
                            <a:solidFill>
                              <a:schemeClr val="accent1">
                                <a:lumMod val="75000"/>
                              </a:schemeClr>
                            </a:solidFill>
                            <a:latin typeface="Cambria Math" panose="02040503050406030204" pitchFamily="18" charset="0"/>
                          </a:rPr>
                        </m:ctrlPr>
                      </m:sSubPr>
                      <m:e>
                        <m:r>
                          <a:rPr lang="en-AU" b="0" i="1" kern="0" smtClean="0">
                            <a:solidFill>
                              <a:schemeClr val="accent1">
                                <a:lumMod val="75000"/>
                              </a:schemeClr>
                            </a:solidFill>
                            <a:latin typeface="Cambria Math" panose="02040503050406030204" pitchFamily="18" charset="0"/>
                          </a:rPr>
                          <m:t>𝑇</m:t>
                        </m:r>
                      </m:e>
                      <m:sub>
                        <m:r>
                          <a:rPr lang="en-AU" b="0" i="1" kern="0" smtClean="0">
                            <a:solidFill>
                              <a:schemeClr val="accent1">
                                <a:lumMod val="75000"/>
                              </a:schemeClr>
                            </a:solidFill>
                            <a:latin typeface="Cambria Math" panose="02040503050406030204" pitchFamily="18" charset="0"/>
                          </a:rPr>
                          <m:t>𝜇𝜈</m:t>
                        </m:r>
                      </m:sub>
                    </m:sSub>
                    <m:r>
                      <a:rPr lang="en-AU" b="0" i="1" kern="0" smtClean="0">
                        <a:solidFill>
                          <a:schemeClr val="accent1">
                            <a:lumMod val="75000"/>
                          </a:schemeClr>
                        </a:solidFill>
                        <a:latin typeface="Cambria Math" panose="02040503050406030204" pitchFamily="18" charset="0"/>
                      </a:rPr>
                      <m:t>|</m:t>
                    </m:r>
                    <m:r>
                      <a:rPr lang="en-AU" b="0" i="1" kern="0" smtClean="0">
                        <a:solidFill>
                          <a:schemeClr val="accent1">
                            <a:lumMod val="75000"/>
                          </a:schemeClr>
                        </a:solidFill>
                        <a:latin typeface="Cambria Math" panose="02040503050406030204" pitchFamily="18" charset="0"/>
                      </a:rPr>
                      <m:t>𝐻</m:t>
                    </m:r>
                    <m:r>
                      <a:rPr lang="en-AU" b="0" i="1" kern="0" smtClean="0">
                        <a:solidFill>
                          <a:schemeClr val="accent1">
                            <a:lumMod val="75000"/>
                          </a:schemeClr>
                        </a:solidFill>
                        <a:latin typeface="Cambria Math" panose="02040503050406030204" pitchFamily="18" charset="0"/>
                      </a:rPr>
                      <m:t>⟩</m:t>
                    </m:r>
                  </m:oMath>
                </a14:m>
                <a:endParaRPr lang="en-US" kern="0" dirty="0">
                  <a:solidFill>
                    <a:schemeClr val="accent1">
                      <a:lumMod val="75000"/>
                    </a:schemeClr>
                  </a:solidFill>
                </a:endParaRPr>
              </a:p>
              <a:p>
                <a:pPr marL="400050" lvl="1" indent="0">
                  <a:spcBef>
                    <a:spcPts val="0"/>
                  </a:spcBef>
                  <a:buNone/>
                </a:pPr>
                <a:r>
                  <a:rPr lang="en-US" sz="2200" kern="0" dirty="0">
                    <a:solidFill>
                      <a:schemeClr val="accent1">
                        <a:lumMod val="75000"/>
                      </a:schemeClr>
                    </a:solidFill>
                  </a:rPr>
                  <a:t>appears in the operator product expansion of the in-hadron matrix element of two vector currents … </a:t>
                </a:r>
                <a14:m>
                  <m:oMath xmlns:m="http://schemas.openxmlformats.org/officeDocument/2006/math">
                    <m:r>
                      <a:rPr lang="en-AU" sz="2200" i="1" kern="0" smtClean="0">
                        <a:solidFill>
                          <a:schemeClr val="accent1">
                            <a:lumMod val="75000"/>
                          </a:schemeClr>
                        </a:solidFill>
                        <a:latin typeface="Cambria Math" panose="02040503050406030204" pitchFamily="18" charset="0"/>
                      </a:rPr>
                      <m:t>⟨</m:t>
                    </m:r>
                    <m:r>
                      <a:rPr lang="en-AU" sz="2200" b="0" i="1" kern="0" smtClean="0">
                        <a:solidFill>
                          <a:schemeClr val="accent1">
                            <a:lumMod val="75000"/>
                          </a:schemeClr>
                        </a:solidFill>
                        <a:latin typeface="Cambria Math" panose="02040503050406030204" pitchFamily="18" charset="0"/>
                      </a:rPr>
                      <m:t>𝐻</m:t>
                    </m:r>
                    <m:r>
                      <a:rPr lang="en-AU" sz="2200" b="0" i="1" kern="0" smtClean="0">
                        <a:solidFill>
                          <a:schemeClr val="accent1">
                            <a:lumMod val="75000"/>
                          </a:schemeClr>
                        </a:solidFill>
                        <a:latin typeface="Cambria Math" panose="02040503050406030204" pitchFamily="18" charset="0"/>
                      </a:rPr>
                      <m:t>|</m:t>
                    </m:r>
                    <m:sSub>
                      <m:sSubPr>
                        <m:ctrlPr>
                          <a:rPr lang="en-AU" sz="2200" i="1" kern="0">
                            <a:solidFill>
                              <a:schemeClr val="accent1">
                                <a:lumMod val="75000"/>
                              </a:schemeClr>
                            </a:solidFill>
                            <a:latin typeface="Cambria Math" panose="02040503050406030204" pitchFamily="18" charset="0"/>
                          </a:rPr>
                        </m:ctrlPr>
                      </m:sSubPr>
                      <m:e>
                        <m:r>
                          <a:rPr lang="en-AU" sz="2200" i="1" kern="0">
                            <a:solidFill>
                              <a:schemeClr val="accent1">
                                <a:lumMod val="75000"/>
                              </a:schemeClr>
                            </a:solidFill>
                            <a:latin typeface="Cambria Math" panose="02040503050406030204" pitchFamily="18" charset="0"/>
                          </a:rPr>
                          <m:t>𝐽</m:t>
                        </m:r>
                      </m:e>
                      <m:sub>
                        <m:r>
                          <a:rPr lang="en-AU" sz="2200" b="0" i="1" kern="0" smtClean="0">
                            <a:solidFill>
                              <a:schemeClr val="accent1">
                                <a:lumMod val="75000"/>
                              </a:schemeClr>
                            </a:solidFill>
                            <a:latin typeface="Cambria Math" panose="02040503050406030204" pitchFamily="18" charset="0"/>
                          </a:rPr>
                          <m:t>𝜇</m:t>
                        </m:r>
                      </m:sub>
                    </m:sSub>
                    <m:sSub>
                      <m:sSubPr>
                        <m:ctrlPr>
                          <a:rPr lang="en-AU" sz="2200" b="0" i="1" kern="0" smtClean="0">
                            <a:solidFill>
                              <a:schemeClr val="accent1">
                                <a:lumMod val="75000"/>
                              </a:schemeClr>
                            </a:solidFill>
                            <a:latin typeface="Cambria Math" panose="02040503050406030204" pitchFamily="18" charset="0"/>
                          </a:rPr>
                        </m:ctrlPr>
                      </m:sSubPr>
                      <m:e>
                        <m:r>
                          <a:rPr lang="en-AU" sz="2200" b="0" i="1" kern="0" smtClean="0">
                            <a:solidFill>
                              <a:schemeClr val="accent1">
                                <a:lumMod val="75000"/>
                              </a:schemeClr>
                            </a:solidFill>
                            <a:latin typeface="Cambria Math" panose="02040503050406030204" pitchFamily="18" charset="0"/>
                          </a:rPr>
                          <m:t>𝐽</m:t>
                        </m:r>
                      </m:e>
                      <m:sub>
                        <m:r>
                          <a:rPr lang="en-AU" sz="2200" b="0" i="1" kern="0" smtClean="0">
                            <a:solidFill>
                              <a:schemeClr val="accent1">
                                <a:lumMod val="75000"/>
                              </a:schemeClr>
                            </a:solidFill>
                            <a:latin typeface="Cambria Math" panose="02040503050406030204" pitchFamily="18" charset="0"/>
                          </a:rPr>
                          <m:t>𝜈</m:t>
                        </m:r>
                      </m:sub>
                    </m:sSub>
                    <m:r>
                      <a:rPr lang="en-AU" sz="2200" b="0" i="1" kern="0" smtClean="0">
                        <a:solidFill>
                          <a:schemeClr val="accent1">
                            <a:lumMod val="75000"/>
                          </a:schemeClr>
                        </a:solidFill>
                        <a:latin typeface="Cambria Math" panose="02040503050406030204" pitchFamily="18" charset="0"/>
                      </a:rPr>
                      <m:t>|</m:t>
                    </m:r>
                    <m:r>
                      <a:rPr lang="en-AU" sz="2200" b="0" i="1" kern="0" smtClean="0">
                        <a:solidFill>
                          <a:schemeClr val="accent1">
                            <a:lumMod val="75000"/>
                          </a:schemeClr>
                        </a:solidFill>
                        <a:latin typeface="Cambria Math" panose="02040503050406030204" pitchFamily="18" charset="0"/>
                      </a:rPr>
                      <m:t>𝐻</m:t>
                    </m:r>
                    <m:r>
                      <a:rPr lang="en-AU" sz="2200" b="0" i="1" kern="0" smtClean="0">
                        <a:solidFill>
                          <a:schemeClr val="accent1">
                            <a:lumMod val="75000"/>
                          </a:schemeClr>
                        </a:solidFill>
                        <a:latin typeface="Cambria Math" panose="02040503050406030204" pitchFamily="18" charset="0"/>
                      </a:rPr>
                      <m:t>⟩</m:t>
                    </m:r>
                  </m:oMath>
                </a14:m>
                <a:endParaRPr lang="en-US" sz="2200" kern="0" dirty="0">
                  <a:solidFill>
                    <a:schemeClr val="accent1">
                      <a:lumMod val="75000"/>
                    </a:schemeClr>
                  </a:solidFill>
                </a:endParaRPr>
              </a:p>
            </p:txBody>
          </p:sp>
        </mc:Choice>
        <mc:Fallback xmlns="">
          <p:sp>
            <p:nvSpPr>
              <p:cNvPr id="9" name="Content Placeholder 2">
                <a:extLst>
                  <a:ext uri="{FF2B5EF4-FFF2-40B4-BE49-F238E27FC236}">
                    <a16:creationId xmlns:a16="http://schemas.microsoft.com/office/drawing/2014/main" id="{5CAFC81A-0220-2136-F945-465C9B8687B9}"/>
                  </a:ext>
                </a:extLst>
              </p:cNvPr>
              <p:cNvSpPr txBox="1">
                <a:spLocks noRot="1" noChangeAspect="1" noMove="1" noResize="1" noEditPoints="1" noAdjustHandles="1" noChangeArrowheads="1" noChangeShapeType="1" noTextEdit="1"/>
              </p:cNvSpPr>
              <p:nvPr/>
            </p:nvSpPr>
            <p:spPr bwMode="auto">
              <a:xfrm>
                <a:off x="611582" y="3124200"/>
                <a:ext cx="5484418" cy="2201663"/>
              </a:xfrm>
              <a:prstGeom prst="rect">
                <a:avLst/>
              </a:prstGeom>
              <a:blipFill>
                <a:blip r:embed="rId3"/>
                <a:stretch>
                  <a:fillRect l="-1222" t="-1939" r="-1889" b="-2493"/>
                </a:stretch>
              </a:blipFill>
              <a:ln w="9525">
                <a:noFill/>
                <a:miter lim="800000"/>
                <a:headEnd/>
                <a:tailEnd/>
              </a:ln>
              <a:effec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5D25529-DDF9-0C04-24E2-1BE9A5DA0BA7}"/>
                  </a:ext>
                </a:extLst>
              </p:cNvPr>
              <p:cNvSpPr txBox="1">
                <a:spLocks/>
              </p:cNvSpPr>
              <p:nvPr/>
            </p:nvSpPr>
            <p:spPr bwMode="auto">
              <a:xfrm>
                <a:off x="609600" y="5257800"/>
                <a:ext cx="5484418" cy="83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pPr>
                <a:r>
                  <a:rPr lang="en-US" kern="0" dirty="0">
                    <a:solidFill>
                      <a:schemeClr val="accent1">
                        <a:lumMod val="75000"/>
                      </a:schemeClr>
                    </a:solidFill>
                  </a:rPr>
                  <a:t>To use OPE, one of the photons, </a:t>
                </a:r>
                <a14:m>
                  <m:oMath xmlns:m="http://schemas.openxmlformats.org/officeDocument/2006/math">
                    <m:sSup>
                      <m:sSupPr>
                        <m:ctrlPr>
                          <a:rPr lang="en-AU" b="0" i="1" kern="0" smtClean="0">
                            <a:solidFill>
                              <a:schemeClr val="accent1">
                                <a:lumMod val="75000"/>
                              </a:schemeClr>
                            </a:solidFill>
                            <a:latin typeface="Cambria Math" panose="02040503050406030204" pitchFamily="18" charset="0"/>
                          </a:rPr>
                        </m:ctrlPr>
                      </m:sSupPr>
                      <m:e>
                        <m:r>
                          <a:rPr lang="en-AU" b="0" i="1" kern="0" smtClean="0">
                            <a:solidFill>
                              <a:schemeClr val="accent1">
                                <a:lumMod val="75000"/>
                              </a:schemeClr>
                            </a:solidFill>
                            <a:latin typeface="Cambria Math" panose="02040503050406030204" pitchFamily="18" charset="0"/>
                          </a:rPr>
                          <m:t>𝛾</m:t>
                        </m:r>
                      </m:e>
                      <m:sup>
                        <m:r>
                          <a:rPr lang="en-AU" b="0" i="1" kern="0" smtClean="0">
                            <a:solidFill>
                              <a:schemeClr val="accent1">
                                <a:lumMod val="75000"/>
                              </a:schemeClr>
                            </a:solidFill>
                            <a:latin typeface="Cambria Math" panose="02040503050406030204" pitchFamily="18" charset="0"/>
                          </a:rPr>
                          <m:t>∗</m:t>
                        </m:r>
                      </m:sup>
                    </m:sSup>
                  </m:oMath>
                </a14:m>
                <a:r>
                  <a:rPr lang="en-US" kern="0" dirty="0">
                    <a:solidFill>
                      <a:schemeClr val="accent1">
                        <a:lumMod val="75000"/>
                      </a:schemeClr>
                    </a:solidFill>
                  </a:rPr>
                  <a:t>, must be far off-shell (large </a:t>
                </a:r>
                <a14:m>
                  <m:oMath xmlns:m="http://schemas.openxmlformats.org/officeDocument/2006/math">
                    <m:sSup>
                      <m:sSupPr>
                        <m:ctrlPr>
                          <a:rPr lang="en-AU" b="0" i="1" kern="0" smtClean="0">
                            <a:solidFill>
                              <a:schemeClr val="accent1">
                                <a:lumMod val="75000"/>
                              </a:schemeClr>
                            </a:solidFill>
                            <a:latin typeface="Cambria Math" panose="02040503050406030204" pitchFamily="18" charset="0"/>
                          </a:rPr>
                        </m:ctrlPr>
                      </m:sSupPr>
                      <m:e>
                        <m:r>
                          <a:rPr lang="en-AU" b="0" i="1" kern="0" smtClean="0">
                            <a:solidFill>
                              <a:schemeClr val="accent1">
                                <a:lumMod val="75000"/>
                              </a:schemeClr>
                            </a:solidFill>
                            <a:latin typeface="Cambria Math" panose="02040503050406030204" pitchFamily="18" charset="0"/>
                          </a:rPr>
                          <m:t>𝑄</m:t>
                        </m:r>
                      </m:e>
                      <m:sup>
                        <m:r>
                          <a:rPr lang="en-AU" b="0" i="1" kern="0" smtClean="0">
                            <a:solidFill>
                              <a:schemeClr val="accent1">
                                <a:lumMod val="75000"/>
                              </a:schemeClr>
                            </a:solidFill>
                            <a:latin typeface="Cambria Math" panose="02040503050406030204" pitchFamily="18" charset="0"/>
                          </a:rPr>
                          <m:t>2</m:t>
                        </m:r>
                      </m:sup>
                    </m:sSup>
                    <m:r>
                      <a:rPr lang="en-AU" b="0" i="1" kern="0" smtClean="0">
                        <a:solidFill>
                          <a:schemeClr val="accent1">
                            <a:lumMod val="75000"/>
                          </a:schemeClr>
                        </a:solidFill>
                        <a:latin typeface="Cambria Math" panose="02040503050406030204" pitchFamily="18" charset="0"/>
                      </a:rPr>
                      <m:t>)=</m:t>
                    </m:r>
                  </m:oMath>
                </a14:m>
                <a:r>
                  <a:rPr lang="en-US" sz="2200" kern="0" dirty="0">
                    <a:solidFill>
                      <a:schemeClr val="accent1">
                        <a:lumMod val="75000"/>
                      </a:schemeClr>
                    </a:solidFill>
                  </a:rPr>
                  <a:t> deeply virtual Compton Scattering</a:t>
                </a:r>
              </a:p>
            </p:txBody>
          </p:sp>
        </mc:Choice>
        <mc:Fallback xmlns="">
          <p:sp>
            <p:nvSpPr>
              <p:cNvPr id="10" name="Content Placeholder 2">
                <a:extLst>
                  <a:ext uri="{FF2B5EF4-FFF2-40B4-BE49-F238E27FC236}">
                    <a16:creationId xmlns:a16="http://schemas.microsoft.com/office/drawing/2014/main" id="{B5D25529-DDF9-0C04-24E2-1BE9A5DA0BA7}"/>
                  </a:ext>
                </a:extLst>
              </p:cNvPr>
              <p:cNvSpPr txBox="1">
                <a:spLocks noRot="1" noChangeAspect="1" noMove="1" noResize="1" noEditPoints="1" noAdjustHandles="1" noChangeArrowheads="1" noChangeShapeType="1" noTextEdit="1"/>
              </p:cNvSpPr>
              <p:nvPr/>
            </p:nvSpPr>
            <p:spPr bwMode="auto">
              <a:xfrm>
                <a:off x="609600" y="5257800"/>
                <a:ext cx="5484418" cy="830063"/>
              </a:xfrm>
              <a:prstGeom prst="rect">
                <a:avLst/>
              </a:prstGeom>
              <a:blipFill>
                <a:blip r:embed="rId4"/>
                <a:stretch>
                  <a:fillRect l="-1222" t="-5147" b="-47059"/>
                </a:stretch>
              </a:blipFill>
              <a:ln w="9525">
                <a:noFill/>
                <a:miter lim="800000"/>
                <a:headEnd/>
                <a:tailEnd/>
              </a:ln>
              <a:effectLst/>
            </p:spPr>
            <p:txBody>
              <a:bodyPr/>
              <a:lstStyle/>
              <a:p>
                <a:r>
                  <a:rPr lang="en-AU">
                    <a:noFill/>
                  </a:rPr>
                  <a:t> </a:t>
                </a:r>
              </a:p>
            </p:txBody>
          </p:sp>
        </mc:Fallback>
      </mc:AlternateContent>
      <p:sp>
        <p:nvSpPr>
          <p:cNvPr id="11" name="TextBox 10">
            <a:extLst>
              <a:ext uri="{FF2B5EF4-FFF2-40B4-BE49-F238E27FC236}">
                <a16:creationId xmlns:a16="http://schemas.microsoft.com/office/drawing/2014/main" id="{774BB795-A59B-C65F-F8DC-5AAD42977144}"/>
              </a:ext>
            </a:extLst>
          </p:cNvPr>
          <p:cNvSpPr txBox="1"/>
          <p:nvPr/>
        </p:nvSpPr>
        <p:spPr>
          <a:xfrm>
            <a:off x="3581400" y="3860122"/>
            <a:ext cx="3308213" cy="338554"/>
          </a:xfrm>
          <a:prstGeom prst="rect">
            <a:avLst/>
          </a:prstGeom>
          <a:noFill/>
        </p:spPr>
        <p:txBody>
          <a:bodyPr wrap="none" rtlCol="0">
            <a:spAutoFit/>
          </a:bodyPr>
          <a:lstStyle/>
          <a:p>
            <a:r>
              <a:rPr lang="en-AU" sz="1600" dirty="0">
                <a:ln w="0"/>
                <a:solidFill>
                  <a:srgbClr val="FF0000"/>
                </a:solidFill>
                <a:effectLst>
                  <a:outerShdw blurRad="38100" dist="25400" dir="5400000" algn="ctr" rotWithShape="0">
                    <a:srgbClr val="6E747A">
                      <a:alpha val="43000"/>
                    </a:srgbClr>
                  </a:outerShdw>
                </a:effectLst>
              </a:rPr>
              <a:t>X. D. Ji, Phys. Rev. Lett. 78, 610 (1997)</a:t>
            </a:r>
          </a:p>
        </p:txBody>
      </p:sp>
    </p:spTree>
    <p:extLst>
      <p:ext uri="{BB962C8B-B14F-4D97-AF65-F5344CB8AC3E}">
        <p14:creationId xmlns:p14="http://schemas.microsoft.com/office/powerpoint/2010/main" val="262807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A3A1-A4C0-4DBC-9311-C757698EB8B9}"/>
              </a:ext>
            </a:extLst>
          </p:cNvPr>
          <p:cNvSpPr>
            <a:spLocks noGrp="1"/>
          </p:cNvSpPr>
          <p:nvPr>
            <p:ph type="title"/>
          </p:nvPr>
        </p:nvSpPr>
        <p:spPr/>
        <p:txBody>
          <a:bodyPr/>
          <a:lstStyle/>
          <a:p>
            <a:r>
              <a:rPr lang="en-GB" sz="3200" dirty="0"/>
              <a:t>Era of Meson “Targets”</a:t>
            </a:r>
            <a:endParaRPr lang="en-US"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1EA12F-DCD6-4AAB-9027-1EFADCF5DDC9}"/>
                  </a:ext>
                </a:extLst>
              </p:cNvPr>
              <p:cNvSpPr>
                <a:spLocks noGrp="1"/>
              </p:cNvSpPr>
              <p:nvPr>
                <p:ph idx="1"/>
              </p:nvPr>
            </p:nvSpPr>
            <p:spPr>
              <a:xfrm>
                <a:off x="609600" y="1447800"/>
                <a:ext cx="6400800" cy="4525963"/>
              </a:xfrm>
            </p:spPr>
            <p:txBody>
              <a:bodyPr/>
              <a:lstStyle/>
              <a:p>
                <a:r>
                  <a:rPr lang="en-GB" dirty="0"/>
                  <a:t>JLab &amp; EIC &amp; </a:t>
                </a:r>
                <a:r>
                  <a:rPr lang="en-GB" dirty="0" err="1"/>
                  <a:t>EicC</a:t>
                </a:r>
                <a:r>
                  <a:rPr lang="en-GB" dirty="0"/>
                  <a:t> </a:t>
                </a:r>
              </a:p>
              <a:p>
                <a:pPr lvl="1"/>
                <a:r>
                  <a:rPr lang="en-GB" dirty="0"/>
                  <a:t>High luminosity electron ( + ion) beams</a:t>
                </a:r>
              </a:p>
              <a:p>
                <a:pPr lvl="1"/>
                <a:r>
                  <a:rPr lang="en-GB" dirty="0"/>
                  <a:t>Access to meson targets via the Sullivan Process, </a:t>
                </a:r>
              </a:p>
              <a:p>
                <a:pPr marL="457200" lvl="1" indent="0">
                  <a:spcAft>
                    <a:spcPts val="1200"/>
                  </a:spcAft>
                  <a:buNone/>
                </a:pPr>
                <a:r>
                  <a:rPr lang="en-GB" dirty="0"/>
                  <a:t>	i.e., a baryon’s “meson cloud”</a:t>
                </a:r>
              </a:p>
              <a:p>
                <a:r>
                  <a:rPr lang="en-GB" dirty="0"/>
                  <a:t>AMBER @ CERN SPS</a:t>
                </a:r>
              </a:p>
              <a:p>
                <a:pPr lvl="1"/>
                <a:r>
                  <a:rPr lang="en-GB" dirty="0"/>
                  <a:t>High-intensity beams of </a:t>
                </a:r>
                <a:r>
                  <a:rPr lang="en-GB" dirty="0" err="1"/>
                  <a:t>pions</a:t>
                </a:r>
                <a:r>
                  <a:rPr lang="en-GB" dirty="0"/>
                  <a:t> </a:t>
                </a:r>
              </a:p>
              <a:p>
                <a:pPr marL="457200" lvl="1" indent="0">
                  <a:buNone/>
                </a:pPr>
                <a:r>
                  <a:rPr lang="en-GB" dirty="0"/>
                  <a:t>		(</a:t>
                </a:r>
                <a14:m>
                  <m:oMath xmlns:m="http://schemas.openxmlformats.org/officeDocument/2006/math">
                    <m:r>
                      <a:rPr lang="en-GB" b="0" i="0" dirty="0" smtClean="0">
                        <a:latin typeface="Cambria Math" panose="02040503050406030204" pitchFamily="18" charset="0"/>
                      </a:rPr>
                      <m:t> </m:t>
                    </m:r>
                    <m:acc>
                      <m:accPr>
                        <m:chr m:val="̃"/>
                        <m:ctrlPr>
                          <a:rPr lang="en-GB" i="1" dirty="0" smtClean="0">
                            <a:latin typeface="Cambria Math" panose="02040503050406030204" pitchFamily="18" charset="0"/>
                          </a:rPr>
                        </m:ctrlPr>
                      </m:accPr>
                      <m:e>
                        <m:r>
                          <a:rPr lang="en-GB" b="0" i="1" dirty="0" smtClean="0">
                            <a:latin typeface="Cambria Math" panose="02040503050406030204" pitchFamily="18" charset="0"/>
                          </a:rPr>
                          <m:t>&gt;</m:t>
                        </m:r>
                      </m:e>
                    </m:acc>
                  </m:oMath>
                </a14:m>
                <a:r>
                  <a:rPr lang="en-GB" dirty="0"/>
                  <a:t> 10</a:t>
                </a:r>
                <a:r>
                  <a:rPr lang="en-GB" baseline="30000" dirty="0"/>
                  <a:t>7</a:t>
                </a:r>
                <a:r>
                  <a:rPr lang="en-GB" dirty="0"/>
                  <a:t> </a:t>
                </a:r>
                <a:r>
                  <a:rPr lang="en-GB" dirty="0" err="1"/>
                  <a:t>pions</a:t>
                </a:r>
                <a:r>
                  <a:rPr lang="en-GB" dirty="0"/>
                  <a:t>/sec in Phase-1 = approved) </a:t>
                </a:r>
              </a:p>
              <a:p>
                <a:pPr marL="857250" lvl="2" indent="0">
                  <a:buNone/>
                </a:pPr>
                <a:r>
                  <a:rPr lang="en-GB" sz="2000" dirty="0"/>
                  <a:t>and kaons (5</a:t>
                </a:r>
                <a:r>
                  <a:rPr lang="en-GB" sz="2000" dirty="0">
                    <a:effectLst/>
                    <a:latin typeface="Cambria Math" panose="02040503050406030204" pitchFamily="18" charset="0"/>
                    <a:ea typeface="Calibri" panose="020F0502020204030204" pitchFamily="34" charset="0"/>
                    <a:cs typeface="Cambria Math" panose="02040503050406030204" pitchFamily="18" charset="0"/>
                  </a:rPr>
                  <a:t> × 10</a:t>
                </a:r>
                <a:r>
                  <a:rPr lang="en-GB" sz="2000" baseline="30000" dirty="0">
                    <a:effectLst/>
                    <a:latin typeface="Cambria Math" panose="02040503050406030204" pitchFamily="18" charset="0"/>
                    <a:ea typeface="Calibri" panose="020F0502020204030204" pitchFamily="34" charset="0"/>
                    <a:cs typeface="Cambria Math" panose="02040503050406030204" pitchFamily="18" charset="0"/>
                  </a:rPr>
                  <a:t>6</a:t>
                </a:r>
                <a:r>
                  <a:rPr lang="en-GB" sz="2000" dirty="0">
                    <a:effectLst/>
                    <a:latin typeface="Cambria Math" panose="02040503050406030204" pitchFamily="18" charset="0"/>
                    <a:ea typeface="Calibri" panose="020F0502020204030204" pitchFamily="34" charset="0"/>
                    <a:cs typeface="Cambria Math" panose="02040503050406030204" pitchFamily="18" charset="0"/>
                  </a:rPr>
                  <a:t> </a:t>
                </a:r>
                <a:r>
                  <a:rPr lang="en-GB" sz="2000" dirty="0"/>
                  <a:t>kaons/sec Phase-2 = proposal    </a:t>
                </a:r>
              </a:p>
              <a:p>
                <a:pPr marL="3600450" lvl="8" indent="0">
                  <a:spcBef>
                    <a:spcPts val="0"/>
                  </a:spcBef>
                  <a:buNone/>
                </a:pPr>
                <a:r>
                  <a:rPr lang="en-GB" sz="2000" dirty="0"/>
                  <a:t>              being prepared) </a:t>
                </a:r>
              </a:p>
              <a:p>
                <a:pPr lvl="1"/>
                <a:r>
                  <a:rPr lang="en-GB" dirty="0" err="1"/>
                  <a:t>Drell</a:t>
                </a:r>
                <a:r>
                  <a:rPr lang="en-GB" dirty="0"/>
                  <a:t>-Yan, J/</a:t>
                </a:r>
                <a:r>
                  <a:rPr lang="en-GB" dirty="0">
                    <a:effectLst/>
                    <a:latin typeface="Cambria Math" panose="02040503050406030204" pitchFamily="18" charset="0"/>
                    <a:ea typeface="Calibri" panose="020F0502020204030204" pitchFamily="34" charset="0"/>
                    <a:cs typeface="Cambria Math" panose="02040503050406030204" pitchFamily="18" charset="0"/>
                  </a:rPr>
                  <a:t>ψ </a:t>
                </a:r>
                <a:r>
                  <a:rPr lang="en-GB" dirty="0"/>
                  <a:t>production, prompt photon production</a:t>
                </a:r>
              </a:p>
              <a:p>
                <a:pPr marL="457200" lvl="1" indent="0">
                  <a:buNone/>
                </a:pPr>
                <a:r>
                  <a:rPr lang="en-GB" dirty="0"/>
                  <a:t>     … from proton and nuclear targets </a:t>
                </a:r>
              </a:p>
              <a:p>
                <a:endParaRPr lang="en-US" sz="2400" dirty="0"/>
              </a:p>
            </p:txBody>
          </p:sp>
        </mc:Choice>
        <mc:Fallback xmlns="">
          <p:sp>
            <p:nvSpPr>
              <p:cNvPr id="3" name="Content Placeholder 2">
                <a:extLst>
                  <a:ext uri="{FF2B5EF4-FFF2-40B4-BE49-F238E27FC236}">
                    <a16:creationId xmlns:a16="http://schemas.microsoft.com/office/drawing/2014/main" id="{6B1EA12F-DCD6-4AAB-9027-1EFADCF5DDC9}"/>
                  </a:ext>
                </a:extLst>
              </p:cNvPr>
              <p:cNvSpPr>
                <a:spLocks noGrp="1" noRot="1" noChangeAspect="1" noMove="1" noResize="1" noEditPoints="1" noAdjustHandles="1" noChangeArrowheads="1" noChangeShapeType="1" noTextEdit="1"/>
              </p:cNvSpPr>
              <p:nvPr>
                <p:ph idx="1"/>
              </p:nvPr>
            </p:nvSpPr>
            <p:spPr>
              <a:xfrm>
                <a:off x="609600" y="1447800"/>
                <a:ext cx="6400800" cy="4525963"/>
              </a:xfrm>
              <a:blipFill>
                <a:blip r:embed="rId2"/>
                <a:stretch>
                  <a:fillRect l="-1048" t="-943" b="-215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32F1E51-CB44-4100-AE40-9800E4B1815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4E7E5FD-3EAF-40A3-AE44-4AA31DDABAEA}"/>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C54BD24-F7B8-425D-B9EA-621DC44AD722}"/>
              </a:ext>
            </a:extLst>
          </p:cNvPr>
          <p:cNvSpPr>
            <a:spLocks noGrp="1"/>
          </p:cNvSpPr>
          <p:nvPr>
            <p:ph type="sldNum" sz="quarter" idx="12"/>
          </p:nvPr>
        </p:nvSpPr>
        <p:spPr/>
        <p:txBody>
          <a:bodyPr/>
          <a:lstStyle/>
          <a:p>
            <a:fld id="{87034D8C-3CB4-402A-BC46-2AB14C0FE90A}" type="slidenum">
              <a:rPr lang="en-US" smtClean="0"/>
              <a:pPr/>
              <a:t>5</a:t>
            </a:fld>
            <a:endParaRPr lang="en-US"/>
          </a:p>
        </p:txBody>
      </p:sp>
      <p:pic>
        <p:nvPicPr>
          <p:cNvPr id="8" name="Picture 7" descr="Diagram&#10;&#10;Description automatically generated">
            <a:extLst>
              <a:ext uri="{FF2B5EF4-FFF2-40B4-BE49-F238E27FC236}">
                <a16:creationId xmlns:a16="http://schemas.microsoft.com/office/drawing/2014/main" id="{C05CD0AE-2276-4451-90FC-9CD830367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457200"/>
            <a:ext cx="5348405" cy="1782802"/>
          </a:xfrm>
          <a:prstGeom prst="rect">
            <a:avLst/>
          </a:prstGeom>
        </p:spPr>
      </p:pic>
      <p:pic>
        <p:nvPicPr>
          <p:cNvPr id="11" name="Picture 10" descr="Chart&#10;&#10;Description automatically generated">
            <a:extLst>
              <a:ext uri="{FF2B5EF4-FFF2-40B4-BE49-F238E27FC236}">
                <a16:creationId xmlns:a16="http://schemas.microsoft.com/office/drawing/2014/main" id="{831A1A12-7D8A-4737-9208-E9D01FB67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2362200"/>
            <a:ext cx="4439264" cy="2894813"/>
          </a:xfrm>
          <a:prstGeom prst="rect">
            <a:avLst/>
          </a:prstGeom>
        </p:spPr>
      </p:pic>
      <p:pic>
        <p:nvPicPr>
          <p:cNvPr id="9" name="Picture 8" descr="Diagram&#10;&#10;Description automatically generated">
            <a:extLst>
              <a:ext uri="{FF2B5EF4-FFF2-40B4-BE49-F238E27FC236}">
                <a16:creationId xmlns:a16="http://schemas.microsoft.com/office/drawing/2014/main" id="{11FFD941-78B9-45B3-BA16-60DCD9A63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4997195"/>
            <a:ext cx="2667000" cy="1556208"/>
          </a:xfrm>
          <a:prstGeom prst="rect">
            <a:avLst/>
          </a:prstGeom>
        </p:spPr>
      </p:pic>
    </p:spTree>
    <p:extLst>
      <p:ext uri="{BB962C8B-B14F-4D97-AF65-F5344CB8AC3E}">
        <p14:creationId xmlns:p14="http://schemas.microsoft.com/office/powerpoint/2010/main" val="21982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7EBC-6E89-AE0F-D023-17F88561DC7A}"/>
              </a:ext>
            </a:extLst>
          </p:cNvPr>
          <p:cNvSpPr>
            <a:spLocks noGrp="1"/>
          </p:cNvSpPr>
          <p:nvPr>
            <p:ph type="title"/>
          </p:nvPr>
        </p:nvSpPr>
        <p:spPr/>
        <p:txBody>
          <a:bodyPr/>
          <a:lstStyle/>
          <a:p>
            <a:r>
              <a:rPr lang="en-AU" dirty="0"/>
              <a:t>Pion and kaon gravitational form factors</a:t>
            </a:r>
          </a:p>
        </p:txBody>
      </p:sp>
      <p:sp>
        <p:nvSpPr>
          <p:cNvPr id="3" name="Content Placeholder 2">
            <a:extLst>
              <a:ext uri="{FF2B5EF4-FFF2-40B4-BE49-F238E27FC236}">
                <a16:creationId xmlns:a16="http://schemas.microsoft.com/office/drawing/2014/main" id="{02F6B485-622B-7328-DA55-7D9C6B40BB4C}"/>
              </a:ext>
            </a:extLst>
          </p:cNvPr>
          <p:cNvSpPr>
            <a:spLocks noGrp="1"/>
          </p:cNvSpPr>
          <p:nvPr>
            <p:ph idx="1"/>
          </p:nvPr>
        </p:nvSpPr>
        <p:spPr>
          <a:xfrm>
            <a:off x="2743200" y="914401"/>
            <a:ext cx="6086265" cy="5211764"/>
          </a:xfrm>
        </p:spPr>
        <p:txBody>
          <a:bodyPr/>
          <a:lstStyle/>
          <a:p>
            <a:r>
              <a:rPr lang="en-AU" dirty="0"/>
              <a:t>Precisely same framework as used for electromagnetic form factors of these mesons</a:t>
            </a:r>
          </a:p>
          <a:p>
            <a:pPr lvl="1"/>
            <a:r>
              <a:rPr lang="en-AU" sz="2200" dirty="0"/>
              <a:t>Prediction and Unification</a:t>
            </a:r>
          </a:p>
          <a:p>
            <a:r>
              <a:rPr lang="en-AU" dirty="0"/>
              <a:t>Need graviton-quark vertex … made available by analysis in </a:t>
            </a:r>
            <a:r>
              <a:rPr lang="en-AU" i="1" dirty="0"/>
              <a:t>Pion and kaon electromagnetic and gravitational form factors</a:t>
            </a:r>
            <a:r>
              <a:rPr lang="en-AU" dirty="0"/>
              <a:t>, Yin-Zhen Xu (</a:t>
            </a:r>
            <a:r>
              <a:rPr lang="ja-JP" altLang="en-US" dirty="0"/>
              <a:t>徐胤禛</a:t>
            </a:r>
            <a:r>
              <a:rPr lang="en-US" altLang="ja-JP" dirty="0"/>
              <a:t>) </a:t>
            </a:r>
            <a:r>
              <a:rPr lang="en-US" altLang="ja-JP" i="1" dirty="0"/>
              <a:t>et al</a:t>
            </a:r>
            <a:r>
              <a:rPr lang="en-US" altLang="ja-JP" dirty="0"/>
              <a:t>.</a:t>
            </a:r>
            <a:r>
              <a:rPr lang="en-AU" dirty="0"/>
              <a:t>,  e-Print: 2311.14832 [hep-</a:t>
            </a:r>
            <a:r>
              <a:rPr lang="en-AU" dirty="0" err="1"/>
              <a:t>ph</a:t>
            </a:r>
            <a:r>
              <a:rPr lang="en-AU" dirty="0"/>
              <a:t>], Eur. Phys. J. C 84 (2024) 2, 191/1-13</a:t>
            </a:r>
          </a:p>
          <a:p>
            <a:r>
              <a:rPr lang="en-AU" dirty="0"/>
              <a:t>In-meson expectation value of EM tensor – gravitational current: 2 objective (measurable) form factors … </a:t>
            </a:r>
          </a:p>
          <a:p>
            <a:endParaRPr lang="en-AU" dirty="0"/>
          </a:p>
          <a:p>
            <a:endParaRPr lang="en-AU" dirty="0"/>
          </a:p>
        </p:txBody>
      </p:sp>
      <p:sp>
        <p:nvSpPr>
          <p:cNvPr id="4" name="Date Placeholder 3">
            <a:extLst>
              <a:ext uri="{FF2B5EF4-FFF2-40B4-BE49-F238E27FC236}">
                <a16:creationId xmlns:a16="http://schemas.microsoft.com/office/drawing/2014/main" id="{61C573E7-0AFD-1644-CDFC-DCFD90D834AF}"/>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8F60EF4E-E033-9948-DC89-76399F1DCA5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709C455A-BA7B-4CAF-E851-DD041D72A1AD}"/>
              </a:ext>
            </a:extLst>
          </p:cNvPr>
          <p:cNvSpPr>
            <a:spLocks noGrp="1"/>
          </p:cNvSpPr>
          <p:nvPr>
            <p:ph type="sldNum" sz="quarter" idx="12"/>
          </p:nvPr>
        </p:nvSpPr>
        <p:spPr/>
        <p:txBody>
          <a:bodyPr/>
          <a:lstStyle/>
          <a:p>
            <a:fld id="{87034D8C-3CB4-402A-BC46-2AB14C0FE90A}" type="slidenum">
              <a:rPr lang="en-US" smtClean="0"/>
              <a:pPr/>
              <a:t>50</a:t>
            </a:fld>
            <a:endParaRPr lang="en-US"/>
          </a:p>
        </p:txBody>
      </p:sp>
      <p:pic>
        <p:nvPicPr>
          <p:cNvPr id="8" name="Picture 7" descr="A diagram of a structure&#10;&#10;AI-generated content may be incorrect.">
            <a:extLst>
              <a:ext uri="{FF2B5EF4-FFF2-40B4-BE49-F238E27FC236}">
                <a16:creationId xmlns:a16="http://schemas.microsoft.com/office/drawing/2014/main" id="{839CE93C-10FF-1500-FB2A-4EB716DB5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465" y="1981200"/>
            <a:ext cx="3162574" cy="2263336"/>
          </a:xfrm>
          <a:prstGeom prst="rect">
            <a:avLst/>
          </a:prstGeom>
        </p:spPr>
      </p:pic>
      <p:pic>
        <p:nvPicPr>
          <p:cNvPr id="10" name="Picture 9" descr="A group of letters and numbers&#10;&#10;AI-generated content may be incorrect.">
            <a:extLst>
              <a:ext uri="{FF2B5EF4-FFF2-40B4-BE49-F238E27FC236}">
                <a16:creationId xmlns:a16="http://schemas.microsoft.com/office/drawing/2014/main" id="{21277C8D-13A4-E4D3-6620-636244787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920655"/>
            <a:ext cx="6567393" cy="1099145"/>
          </a:xfrm>
          <a:prstGeom prst="rect">
            <a:avLst/>
          </a:prstGeom>
        </p:spPr>
      </p:pic>
      <p:cxnSp>
        <p:nvCxnSpPr>
          <p:cNvPr id="12" name="Straight Arrow Connector 11">
            <a:extLst>
              <a:ext uri="{FF2B5EF4-FFF2-40B4-BE49-F238E27FC236}">
                <a16:creationId xmlns:a16="http://schemas.microsoft.com/office/drawing/2014/main" id="{AF58BF76-7678-FE48-541B-ACF85955D4A0}"/>
              </a:ext>
            </a:extLst>
          </p:cNvPr>
          <p:cNvCxnSpPr>
            <a:cxnSpLocks/>
          </p:cNvCxnSpPr>
          <p:nvPr/>
        </p:nvCxnSpPr>
        <p:spPr bwMode="auto">
          <a:xfrm flipH="1">
            <a:off x="8686800" y="4783667"/>
            <a:ext cx="762000" cy="694263"/>
          </a:xfrm>
          <a:prstGeom prst="straightConnector1">
            <a:avLst/>
          </a:prstGeom>
          <a:noFill/>
          <a:ln w="1905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FA681F-E36E-921F-F4C4-1E6EEFF7C521}"/>
                  </a:ext>
                </a:extLst>
              </p:cNvPr>
              <p:cNvSpPr txBox="1"/>
              <p:nvPr/>
            </p:nvSpPr>
            <p:spPr>
              <a:xfrm>
                <a:off x="9377819" y="4504907"/>
                <a:ext cx="2737981" cy="973023"/>
              </a:xfrm>
              <a:prstGeom prst="rect">
                <a:avLst/>
              </a:prstGeom>
              <a:noFill/>
            </p:spPr>
            <p:txBody>
              <a:bodyPr wrap="square" rtlCol="0">
                <a:spAutoFit/>
              </a:bodyPr>
              <a:lstStyle/>
              <a:p>
                <a:r>
                  <a:rPr lang="en-AU" dirty="0">
                    <a:solidFill>
                      <a:srgbClr val="C00000"/>
                    </a:solidFill>
                  </a:rPr>
                  <a:t>Vanishes owing to energy-momentum conservation: </a:t>
                </a:r>
                <a14:m>
                  <m:oMath xmlns:m="http://schemas.openxmlformats.org/officeDocument/2006/math">
                    <m:sSub>
                      <m:sSubPr>
                        <m:ctrlPr>
                          <a:rPr lang="en-AU" b="0" i="1" smtClean="0">
                            <a:solidFill>
                              <a:srgbClr val="C00000"/>
                            </a:solidFill>
                            <a:latin typeface="Cambria Math" panose="02040503050406030204" pitchFamily="18" charset="0"/>
                          </a:rPr>
                        </m:ctrlPr>
                      </m:sSubPr>
                      <m:e>
                        <m:r>
                          <a:rPr lang="en-AU" b="0" i="1" smtClean="0">
                            <a:solidFill>
                              <a:srgbClr val="C00000"/>
                            </a:solidFill>
                            <a:latin typeface="Cambria Math" panose="02040503050406030204" pitchFamily="18" charset="0"/>
                          </a:rPr>
                          <m:t>𝑄</m:t>
                        </m:r>
                      </m:e>
                      <m:sub>
                        <m:r>
                          <a:rPr lang="en-AU" b="0" i="1" smtClean="0">
                            <a:solidFill>
                              <a:srgbClr val="C00000"/>
                            </a:solidFill>
                            <a:latin typeface="Cambria Math" panose="02040503050406030204" pitchFamily="18" charset="0"/>
                          </a:rPr>
                          <m:t>𝜇</m:t>
                        </m:r>
                      </m:sub>
                    </m:sSub>
                    <m:sSubSup>
                      <m:sSubSupPr>
                        <m:ctrlPr>
                          <a:rPr lang="en-AU" b="0" i="1" smtClean="0">
                            <a:solidFill>
                              <a:srgbClr val="C00000"/>
                            </a:solidFill>
                            <a:latin typeface="Cambria Math" panose="02040503050406030204" pitchFamily="18" charset="0"/>
                          </a:rPr>
                        </m:ctrlPr>
                      </m:sSubSupPr>
                      <m:e>
                        <m:r>
                          <m:rPr>
                            <m:sty m:val="p"/>
                          </m:rPr>
                          <a:rPr lang="en-AU" b="0" i="0" smtClean="0">
                            <a:solidFill>
                              <a:srgbClr val="C00000"/>
                            </a:solidFill>
                            <a:latin typeface="Cambria Math" panose="02040503050406030204" pitchFamily="18" charset="0"/>
                          </a:rPr>
                          <m:t>Λ</m:t>
                        </m:r>
                      </m:e>
                      <m:sub>
                        <m:r>
                          <a:rPr lang="en-AU" b="0" i="1" smtClean="0">
                            <a:solidFill>
                              <a:srgbClr val="C00000"/>
                            </a:solidFill>
                            <a:latin typeface="Cambria Math" panose="02040503050406030204" pitchFamily="18" charset="0"/>
                          </a:rPr>
                          <m:t>𝜇𝜈</m:t>
                        </m:r>
                      </m:sub>
                      <m:sup>
                        <m:r>
                          <a:rPr lang="en-AU" b="0" i="1" smtClean="0">
                            <a:solidFill>
                              <a:srgbClr val="C00000"/>
                            </a:solidFill>
                            <a:latin typeface="Cambria Math" panose="02040503050406030204" pitchFamily="18" charset="0"/>
                          </a:rPr>
                          <m:t>𝑔</m:t>
                        </m:r>
                      </m:sup>
                    </m:sSubSup>
                    <m:d>
                      <m:dPr>
                        <m:ctrlPr>
                          <a:rPr lang="en-AU" b="0" i="1" smtClean="0">
                            <a:solidFill>
                              <a:srgbClr val="C00000"/>
                            </a:solidFill>
                            <a:latin typeface="Cambria Math" panose="02040503050406030204" pitchFamily="18" charset="0"/>
                          </a:rPr>
                        </m:ctrlPr>
                      </m:dPr>
                      <m:e>
                        <m:r>
                          <a:rPr lang="en-AU" b="0" i="1" smtClean="0">
                            <a:solidFill>
                              <a:srgbClr val="C00000"/>
                            </a:solidFill>
                            <a:latin typeface="Cambria Math" panose="02040503050406030204" pitchFamily="18" charset="0"/>
                          </a:rPr>
                          <m:t>𝑃</m:t>
                        </m:r>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𝑄</m:t>
                        </m:r>
                      </m:e>
                    </m:d>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0</m:t>
                    </m:r>
                  </m:oMath>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2DFA681F-E36E-921F-F4C4-1E6EEFF7C521}"/>
                  </a:ext>
                </a:extLst>
              </p:cNvPr>
              <p:cNvSpPr txBox="1">
                <a:spLocks noRot="1" noChangeAspect="1" noMove="1" noResize="1" noEditPoints="1" noAdjustHandles="1" noChangeArrowheads="1" noChangeShapeType="1" noTextEdit="1"/>
              </p:cNvSpPr>
              <p:nvPr/>
            </p:nvSpPr>
            <p:spPr>
              <a:xfrm>
                <a:off x="9377819" y="4504907"/>
                <a:ext cx="2737981" cy="973023"/>
              </a:xfrm>
              <a:prstGeom prst="rect">
                <a:avLst/>
              </a:prstGeom>
              <a:blipFill>
                <a:blip r:embed="rId4"/>
                <a:stretch>
                  <a:fillRect l="-1778" t="-3750" b="-625"/>
                </a:stretch>
              </a:blipFill>
            </p:spPr>
            <p:txBody>
              <a:bodyPr/>
              <a:lstStyle/>
              <a:p>
                <a:r>
                  <a:rPr lang="en-AU">
                    <a:noFill/>
                  </a:rPr>
                  <a:t> </a:t>
                </a:r>
              </a:p>
            </p:txBody>
          </p:sp>
        </mc:Fallback>
      </mc:AlternateContent>
      <p:sp>
        <p:nvSpPr>
          <p:cNvPr id="14" name="TextBox 13">
            <a:extLst>
              <a:ext uri="{FF2B5EF4-FFF2-40B4-BE49-F238E27FC236}">
                <a16:creationId xmlns:a16="http://schemas.microsoft.com/office/drawing/2014/main" id="{232A36F2-9762-394E-AAEF-6297ECDA40B2}"/>
              </a:ext>
            </a:extLst>
          </p:cNvPr>
          <p:cNvSpPr txBox="1"/>
          <p:nvPr/>
        </p:nvSpPr>
        <p:spPr>
          <a:xfrm>
            <a:off x="5628215" y="4659868"/>
            <a:ext cx="659155" cy="369332"/>
          </a:xfrm>
          <a:prstGeom prst="rect">
            <a:avLst/>
          </a:prstGeom>
          <a:noFill/>
        </p:spPr>
        <p:txBody>
          <a:bodyPr wrap="none" rtlCol="0">
            <a:spAutoFit/>
          </a:bodyPr>
          <a:lstStyle/>
          <a:p>
            <a:r>
              <a:rPr lang="en-AU" dirty="0">
                <a:solidFill>
                  <a:srgbClr val="008000"/>
                </a:solidFill>
              </a:rPr>
              <a:t>mass</a:t>
            </a:r>
          </a:p>
        </p:txBody>
      </p:sp>
      <p:sp>
        <p:nvSpPr>
          <p:cNvPr id="15" name="TextBox 14">
            <a:extLst>
              <a:ext uri="{FF2B5EF4-FFF2-40B4-BE49-F238E27FC236}">
                <a16:creationId xmlns:a16="http://schemas.microsoft.com/office/drawing/2014/main" id="{D0745B0A-B114-144A-209C-8C98D36DFFB0}"/>
              </a:ext>
            </a:extLst>
          </p:cNvPr>
          <p:cNvSpPr txBox="1"/>
          <p:nvPr/>
        </p:nvSpPr>
        <p:spPr>
          <a:xfrm>
            <a:off x="6248400" y="5802868"/>
            <a:ext cx="992964" cy="369332"/>
          </a:xfrm>
          <a:prstGeom prst="rect">
            <a:avLst/>
          </a:prstGeom>
          <a:noFill/>
        </p:spPr>
        <p:txBody>
          <a:bodyPr wrap="none" rtlCol="0">
            <a:spAutoFit/>
          </a:bodyPr>
          <a:lstStyle/>
          <a:p>
            <a:r>
              <a:rPr lang="en-AU" dirty="0">
                <a:solidFill>
                  <a:srgbClr val="0070C0"/>
                </a:solidFill>
              </a:rPr>
              <a:t>pressure</a:t>
            </a:r>
          </a:p>
        </p:txBody>
      </p:sp>
      <p:pic>
        <p:nvPicPr>
          <p:cNvPr id="19" name="Picture 18" descr="A diagram of a diagram of a diagram&#10;&#10;AI-generated content may be incorrect.">
            <a:extLst>
              <a:ext uri="{FF2B5EF4-FFF2-40B4-BE49-F238E27FC236}">
                <a16:creationId xmlns:a16="http://schemas.microsoft.com/office/drawing/2014/main" id="{0BF2E1AE-A322-37AB-6E27-409D1899E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13" y="752156"/>
            <a:ext cx="2511187" cy="505994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B76726-C2F6-9D10-D1F9-229534FFC96F}"/>
                  </a:ext>
                </a:extLst>
              </p:cNvPr>
              <p:cNvSpPr txBox="1"/>
              <p:nvPr/>
            </p:nvSpPr>
            <p:spPr>
              <a:xfrm>
                <a:off x="9144000" y="178475"/>
                <a:ext cx="2895600" cy="1923604"/>
              </a:xfrm>
              <a:prstGeom prst="rect">
                <a:avLst/>
              </a:prstGeom>
              <a:noFill/>
            </p:spPr>
            <p:txBody>
              <a:bodyPr wrap="square" rtlCol="0">
                <a:spAutoFit/>
              </a:bodyPr>
              <a:lstStyle/>
              <a:p>
                <a:pPr marL="285750" indent="-285750">
                  <a:buFont typeface="Wingdings" panose="05000000000000000000" pitchFamily="2" charset="2"/>
                  <a:buChar char="ü"/>
                </a:pPr>
                <a:r>
                  <a:rPr lang="en-AU" sz="1700" dirty="0">
                    <a:ln w="0"/>
                    <a:solidFill>
                      <a:srgbClr val="FF0000"/>
                    </a:solidFill>
                    <a:effectLst>
                      <a:outerShdw blurRad="38100" dist="25400" dir="5400000" algn="ctr" rotWithShape="0">
                        <a:srgbClr val="6E747A">
                          <a:alpha val="43000"/>
                        </a:srgbClr>
                      </a:outerShdw>
                    </a:effectLst>
                  </a:rPr>
                  <a:t>In general, on the order of 40 distinct terms</a:t>
                </a:r>
              </a:p>
              <a:p>
                <a:pPr marL="285750" indent="-285750">
                  <a:buFont typeface="Wingdings" panose="05000000000000000000" pitchFamily="2" charset="2"/>
                  <a:buChar char="ü"/>
                </a:pPr>
                <a:r>
                  <a:rPr lang="en-AU" sz="1700" dirty="0">
                    <a:ln w="0"/>
                    <a:solidFill>
                      <a:srgbClr val="008000"/>
                    </a:solidFill>
                    <a:effectLst>
                      <a:outerShdw blurRad="38100" dist="25400" dir="5400000" algn="ctr" rotWithShape="0">
                        <a:srgbClr val="6E747A">
                          <a:alpha val="43000"/>
                        </a:srgbClr>
                      </a:outerShdw>
                    </a:effectLst>
                  </a:rPr>
                  <a:t>Construction via resolution of WGTI </a:t>
                </a:r>
                <a14:m>
                  <m:oMath xmlns:m="http://schemas.openxmlformats.org/officeDocument/2006/math">
                    <m:r>
                      <a:rPr lang="en-AU" sz="17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oMath>
                </a14:m>
                <a:r>
                  <a:rPr lang="en-AU" sz="1700" dirty="0">
                    <a:ln w="0"/>
                    <a:solidFill>
                      <a:srgbClr val="008000"/>
                    </a:solidFill>
                    <a:effectLst>
                      <a:outerShdw blurRad="38100" dist="25400" dir="5400000" algn="ctr" rotWithShape="0">
                        <a:srgbClr val="6E747A">
                          <a:alpha val="43000"/>
                        </a:srgbClr>
                      </a:outerShdw>
                    </a:effectLst>
                  </a:rPr>
                  <a:t> 14 physically important terms</a:t>
                </a:r>
              </a:p>
              <a:p>
                <a:pPr marL="285750" indent="-285750">
                  <a:buFont typeface="Wingdings" panose="05000000000000000000" pitchFamily="2" charset="2"/>
                  <a:buChar char="ü"/>
                </a:pPr>
                <a:r>
                  <a:rPr lang="en-AU" sz="1700" dirty="0">
                    <a:ln w="0"/>
                    <a:solidFill>
                      <a:srgbClr val="008000"/>
                    </a:solidFill>
                    <a:effectLst>
                      <a:outerShdw blurRad="38100" dist="25400" dir="5400000" algn="ctr" rotWithShape="0">
                        <a:srgbClr val="6E747A">
                          <a:alpha val="43000"/>
                        </a:srgbClr>
                      </a:outerShdw>
                    </a:effectLst>
                  </a:rPr>
                  <a:t>Still many, but more easily manageable</a:t>
                </a:r>
              </a:p>
            </p:txBody>
          </p:sp>
        </mc:Choice>
        <mc:Fallback xmlns="">
          <p:sp>
            <p:nvSpPr>
              <p:cNvPr id="7" name="TextBox 6">
                <a:extLst>
                  <a:ext uri="{FF2B5EF4-FFF2-40B4-BE49-F238E27FC236}">
                    <a16:creationId xmlns:a16="http://schemas.microsoft.com/office/drawing/2014/main" id="{93B76726-C2F6-9D10-D1F9-229534FFC96F}"/>
                  </a:ext>
                </a:extLst>
              </p:cNvPr>
              <p:cNvSpPr txBox="1">
                <a:spLocks noRot="1" noChangeAspect="1" noMove="1" noResize="1" noEditPoints="1" noAdjustHandles="1" noChangeArrowheads="1" noChangeShapeType="1" noTextEdit="1"/>
              </p:cNvSpPr>
              <p:nvPr/>
            </p:nvSpPr>
            <p:spPr>
              <a:xfrm>
                <a:off x="9144000" y="178475"/>
                <a:ext cx="2895600" cy="1923604"/>
              </a:xfrm>
              <a:prstGeom prst="rect">
                <a:avLst/>
              </a:prstGeom>
              <a:blipFill>
                <a:blip r:embed="rId6"/>
                <a:stretch>
                  <a:fillRect l="-1474" t="-1266" r="-1684" b="-4430"/>
                </a:stretch>
              </a:blipFill>
            </p:spPr>
            <p:txBody>
              <a:bodyPr/>
              <a:lstStyle/>
              <a:p>
                <a:r>
                  <a:rPr lang="en-AU">
                    <a:noFill/>
                  </a:rPr>
                  <a:t> </a:t>
                </a:r>
              </a:p>
            </p:txBody>
          </p:sp>
        </mc:Fallback>
      </mc:AlternateContent>
    </p:spTree>
    <p:extLst>
      <p:ext uri="{BB962C8B-B14F-4D97-AF65-F5344CB8AC3E}">
        <p14:creationId xmlns:p14="http://schemas.microsoft.com/office/powerpoint/2010/main" val="72203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Effect transition="in" filter="fade">
                                      <p:cBhvr>
                                        <p:cTn id="12" dur="1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0FA2-18F3-686A-5EF6-AF5E9AA6149D}"/>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Meson Gravitational Form Factors</a:t>
            </a:r>
            <a:br>
              <a:rPr lang="en-AU" sz="3200" b="0" i="1" dirty="0">
                <a:ln w="0"/>
                <a:solidFill>
                  <a:schemeClr val="accent1"/>
                </a:solidFill>
                <a:effectLst>
                  <a:outerShdw blurRad="38100" dist="25400" dir="5400000" algn="ctr" rotWithShape="0">
                    <a:srgbClr val="6E747A">
                      <a:alpha val="43000"/>
                    </a:srgbClr>
                  </a:outerShdw>
                </a:effectLst>
              </a:rPr>
            </a:br>
            <a:endParaRPr lang="en-AU" sz="3200" dirty="0"/>
          </a:p>
        </p:txBody>
      </p:sp>
      <p:sp>
        <p:nvSpPr>
          <p:cNvPr id="3" name="Content Placeholder 2">
            <a:extLst>
              <a:ext uri="{FF2B5EF4-FFF2-40B4-BE49-F238E27FC236}">
                <a16:creationId xmlns:a16="http://schemas.microsoft.com/office/drawing/2014/main" id="{8AE53A91-73E8-07CB-554B-EB045F00C2ED}"/>
              </a:ext>
            </a:extLst>
          </p:cNvPr>
          <p:cNvSpPr>
            <a:spLocks noGrp="1"/>
          </p:cNvSpPr>
          <p:nvPr>
            <p:ph idx="1"/>
          </p:nvPr>
        </p:nvSpPr>
        <p:spPr>
          <a:xfrm>
            <a:off x="381000" y="4114800"/>
            <a:ext cx="6858000" cy="1667138"/>
          </a:xfrm>
        </p:spPr>
        <p:txBody>
          <a:bodyPr/>
          <a:lstStyle/>
          <a:p>
            <a:pPr>
              <a:spcBef>
                <a:spcPts val="0"/>
              </a:spcBef>
            </a:pPr>
            <a:r>
              <a:rPr lang="en-US" dirty="0"/>
              <a:t>Calculations reveal that each meson’s mass radius is smaller than its charge radius, matching available empirical inferences</a:t>
            </a:r>
          </a:p>
          <a:p>
            <a:pPr lvl="1">
              <a:spcBef>
                <a:spcPts val="0"/>
              </a:spcBef>
            </a:pPr>
            <a:r>
              <a:rPr lang="en-AU" sz="1800" b="0" i="1" dirty="0">
                <a:solidFill>
                  <a:srgbClr val="212121"/>
                </a:solidFill>
                <a:effectLst/>
              </a:rPr>
              <a:t>Empirical Determination of the Pion Mass Distribution</a:t>
            </a:r>
            <a:r>
              <a:rPr lang="en-AU" sz="1800" b="0" i="0" dirty="0">
                <a:solidFill>
                  <a:srgbClr val="212121"/>
                </a:solidFill>
                <a:effectLst/>
              </a:rPr>
              <a:t>, </a:t>
            </a:r>
          </a:p>
          <a:p>
            <a:pPr marL="857250" lvl="2" indent="0">
              <a:spcBef>
                <a:spcPts val="0"/>
              </a:spcBef>
              <a:buNone/>
            </a:pPr>
            <a:r>
              <a:rPr lang="en-AU" b="0" i="0" dirty="0">
                <a:solidFill>
                  <a:srgbClr val="212121"/>
                </a:solidFill>
                <a:effectLst/>
              </a:rPr>
              <a:t>Y-Z. Xu (</a:t>
            </a:r>
            <a:r>
              <a:rPr lang="ja-JP" altLang="en-US" b="0" i="0" dirty="0">
                <a:solidFill>
                  <a:srgbClr val="212121"/>
                </a:solidFill>
                <a:effectLst/>
              </a:rPr>
              <a:t>徐胤禛</a:t>
            </a:r>
            <a:r>
              <a:rPr lang="en-US" altLang="ja-JP" b="0" i="0" dirty="0">
                <a:solidFill>
                  <a:srgbClr val="212121"/>
                </a:solidFill>
                <a:effectLst/>
              </a:rPr>
              <a:t>) et al.</a:t>
            </a:r>
            <a:r>
              <a:rPr lang="en-AU" b="0" i="0" dirty="0">
                <a:solidFill>
                  <a:srgbClr val="212121"/>
                </a:solidFill>
                <a:effectLst/>
              </a:rPr>
              <a:t>, </a:t>
            </a:r>
            <a:r>
              <a:rPr lang="en-AU" b="0" i="0" u="sng" strike="noStrike" dirty="0">
                <a:effectLst/>
                <a:hlinkClick r:id="rId2"/>
              </a:rPr>
              <a:t>e-Print: 2302.07361 [hep-</a:t>
            </a:r>
            <a:r>
              <a:rPr lang="en-AU" b="0" i="0" u="sng" strike="noStrike" dirty="0" err="1">
                <a:effectLst/>
                <a:hlinkClick r:id="rId2"/>
              </a:rPr>
              <a:t>ph</a:t>
            </a:r>
            <a:r>
              <a:rPr lang="en-AU" b="0" i="0" u="sng" strike="noStrike" dirty="0">
                <a:effectLst/>
                <a:hlinkClick r:id="rId2"/>
              </a:rPr>
              <a:t>]</a:t>
            </a:r>
            <a:r>
              <a:rPr lang="en-AU" b="0" i="0" dirty="0">
                <a:solidFill>
                  <a:srgbClr val="212121"/>
                </a:solidFill>
                <a:effectLst/>
              </a:rPr>
              <a:t>, </a:t>
            </a:r>
            <a:r>
              <a:rPr lang="en-AU" b="0" i="0" u="sng" strike="noStrike" dirty="0">
                <a:effectLst/>
                <a:hlinkClick r:id="rId3"/>
              </a:rPr>
              <a:t>Chin. Phys. Lett. </a:t>
            </a:r>
            <a:r>
              <a:rPr lang="en-AU" b="0" i="1" u="sng" strike="noStrike" dirty="0">
                <a:effectLst/>
                <a:hlinkClick r:id="rId3"/>
              </a:rPr>
              <a:t>Express</a:t>
            </a:r>
            <a:r>
              <a:rPr lang="en-AU" b="0" i="0" u="sng" strike="noStrike" dirty="0">
                <a:effectLst/>
                <a:hlinkClick r:id="rId3"/>
              </a:rPr>
              <a:t> </a:t>
            </a:r>
            <a:r>
              <a:rPr lang="en-AU" b="1" i="0" u="sng" strike="noStrike" dirty="0">
                <a:effectLst/>
                <a:hlinkClick r:id="rId3"/>
              </a:rPr>
              <a:t>40</a:t>
            </a:r>
            <a:r>
              <a:rPr lang="en-AU" b="0" i="0" u="sng" strike="noStrike" dirty="0">
                <a:effectLst/>
                <a:hlinkClick r:id="rId3"/>
              </a:rPr>
              <a:t> (2023) 041201/1-7</a:t>
            </a:r>
            <a:r>
              <a:rPr lang="en-AU" b="0" i="0" dirty="0">
                <a:solidFill>
                  <a:srgbClr val="212121"/>
                </a:solidFill>
                <a:effectLst/>
              </a:rPr>
              <a:t>. </a:t>
            </a:r>
            <a:r>
              <a:rPr lang="en-AU" b="0" i="0" u="sng" strike="noStrike" dirty="0">
                <a:effectLst/>
                <a:hlinkClick r:id="rId4"/>
              </a:rPr>
              <a:t>Express Letter</a:t>
            </a:r>
            <a:r>
              <a:rPr lang="en-AU" b="0" i="0" dirty="0">
                <a:solidFill>
                  <a:srgbClr val="212121"/>
                </a:solidFill>
                <a:effectLst/>
              </a:rPr>
              <a:t>. </a:t>
            </a:r>
            <a:endParaRPr lang="en-US" dirty="0"/>
          </a:p>
        </p:txBody>
      </p:sp>
      <p:sp>
        <p:nvSpPr>
          <p:cNvPr id="4" name="Date Placeholder 3">
            <a:extLst>
              <a:ext uri="{FF2B5EF4-FFF2-40B4-BE49-F238E27FC236}">
                <a16:creationId xmlns:a16="http://schemas.microsoft.com/office/drawing/2014/main" id="{C7A8504A-A527-6834-A36A-8357AD1F7167}"/>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A2B80B7F-9723-0952-1661-9993F9AE2C50}"/>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00AA1823-5E37-CA66-C022-88475919271D}"/>
              </a:ext>
            </a:extLst>
          </p:cNvPr>
          <p:cNvSpPr>
            <a:spLocks noGrp="1"/>
          </p:cNvSpPr>
          <p:nvPr>
            <p:ph type="sldNum" sz="quarter" idx="12"/>
          </p:nvPr>
        </p:nvSpPr>
        <p:spPr/>
        <p:txBody>
          <a:bodyPr/>
          <a:lstStyle/>
          <a:p>
            <a:fld id="{87034D8C-3CB4-402A-BC46-2AB14C0FE90A}" type="slidenum">
              <a:rPr lang="en-US" smtClean="0"/>
              <a:pPr/>
              <a:t>51</a:t>
            </a:fld>
            <a:endParaRPr lang="en-US"/>
          </a:p>
        </p:txBody>
      </p:sp>
      <p:pic>
        <p:nvPicPr>
          <p:cNvPr id="7" name="Picture 6">
            <a:extLst>
              <a:ext uri="{FF2B5EF4-FFF2-40B4-BE49-F238E27FC236}">
                <a16:creationId xmlns:a16="http://schemas.microsoft.com/office/drawing/2014/main" id="{B91E0BE2-C6E1-BCAF-15C1-95EE856315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82000" y="228600"/>
            <a:ext cx="3708663" cy="4751404"/>
          </a:xfrm>
          <a:prstGeom prst="rect">
            <a:avLst/>
          </a:prstGeom>
        </p:spPr>
      </p:pic>
      <p:sp>
        <p:nvSpPr>
          <p:cNvPr id="8" name="TextBox 7">
            <a:extLst>
              <a:ext uri="{FF2B5EF4-FFF2-40B4-BE49-F238E27FC236}">
                <a16:creationId xmlns:a16="http://schemas.microsoft.com/office/drawing/2014/main" id="{6DFA8098-FA47-E2DB-BE17-5404D48197DC}"/>
              </a:ext>
            </a:extLst>
          </p:cNvPr>
          <p:cNvSpPr txBox="1"/>
          <p:nvPr/>
        </p:nvSpPr>
        <p:spPr>
          <a:xfrm>
            <a:off x="7514166" y="5200471"/>
            <a:ext cx="4677834" cy="1477328"/>
          </a:xfrm>
          <a:prstGeom prst="rect">
            <a:avLst/>
          </a:prstGeom>
          <a:noFill/>
        </p:spPr>
        <p:txBody>
          <a:bodyPr wrap="square" rtlCol="0">
            <a:spAutoFit/>
          </a:bodyPr>
          <a:lstStyle/>
          <a:p>
            <a:pPr marL="285750" indent="-285750">
              <a:buFont typeface="Wingdings" panose="05000000000000000000" pitchFamily="2" charset="2"/>
              <a:buChar char="ü"/>
            </a:pPr>
            <a:r>
              <a:rPr lang="en-AU" dirty="0">
                <a:solidFill>
                  <a:schemeClr val="accent1">
                    <a:lumMod val="75000"/>
                  </a:schemeClr>
                </a:solidFill>
              </a:rPr>
              <a:t>Bound states; so, pressure integrates to zero (von Laue, 1911)</a:t>
            </a:r>
          </a:p>
          <a:p>
            <a:pPr marL="285750" indent="-285750">
              <a:buFont typeface="Wingdings" panose="05000000000000000000" pitchFamily="2" charset="2"/>
              <a:buChar char="ü"/>
            </a:pPr>
            <a:r>
              <a:rPr lang="en-AU" dirty="0">
                <a:solidFill>
                  <a:schemeClr val="accent1">
                    <a:lumMod val="75000"/>
                  </a:schemeClr>
                </a:solidFill>
              </a:rPr>
              <a:t>Zero in pressure near maximum in shear force</a:t>
            </a:r>
          </a:p>
          <a:p>
            <a:pPr marL="285750" indent="-285750">
              <a:buFont typeface="Wingdings" panose="05000000000000000000" pitchFamily="2" charset="2"/>
              <a:buChar char="ü"/>
            </a:pPr>
            <a:r>
              <a:rPr lang="en-AU" dirty="0">
                <a:solidFill>
                  <a:schemeClr val="accent1">
                    <a:lumMod val="75000"/>
                  </a:schemeClr>
                </a:solidFill>
              </a:rPr>
              <a:t>Kaon more compact; so, pressure higher</a:t>
            </a:r>
          </a:p>
        </p:txBody>
      </p:sp>
      <p:pic>
        <p:nvPicPr>
          <p:cNvPr id="10" name="Picture 9" descr="A graph of different colored lines&#10;&#10;AI-generated content may be incorrect.">
            <a:extLst>
              <a:ext uri="{FF2B5EF4-FFF2-40B4-BE49-F238E27FC236}">
                <a16:creationId xmlns:a16="http://schemas.microsoft.com/office/drawing/2014/main" id="{ED66BAF6-1CCE-1FCF-FB4C-8A80BD55AA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824568"/>
            <a:ext cx="4730705" cy="321403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9E891-B24E-905D-6DC5-13AF74BAAC99}"/>
                  </a:ext>
                </a:extLst>
              </p:cNvPr>
              <p:cNvSpPr txBox="1"/>
              <p:nvPr/>
            </p:nvSpPr>
            <p:spPr>
              <a:xfrm>
                <a:off x="4683761" y="1000035"/>
                <a:ext cx="4074585" cy="2831544"/>
              </a:xfrm>
              <a:prstGeom prst="rect">
                <a:avLst/>
              </a:prstGeom>
              <a:noFill/>
            </p:spPr>
            <p:txBody>
              <a:bodyPr wrap="square" rtlCol="0">
                <a:spAutoFit/>
              </a:bodyPr>
              <a:lstStyle/>
              <a:p>
                <a:pPr marL="285750" indent="-285750">
                  <a:buFont typeface="Wingdings" panose="05000000000000000000" pitchFamily="2" charset="2"/>
                  <a:buChar char="ü"/>
                </a:pPr>
                <a14:m>
                  <m:oMath xmlns:m="http://schemas.openxmlformats.org/officeDocument/2006/math">
                    <m:sSub>
                      <m:sSubPr>
                        <m:ctrlPr>
                          <a:rPr lang="en-AU" sz="2000" b="0" i="1" smtClean="0">
                            <a:solidFill>
                              <a:srgbClr val="002060"/>
                            </a:solidFill>
                            <a:latin typeface="Cambria Math" panose="02040503050406030204" pitchFamily="18" charset="0"/>
                          </a:rPr>
                        </m:ctrlPr>
                      </m:sSubPr>
                      <m:e>
                        <m:r>
                          <a:rPr lang="en-AU" sz="2000" b="0" i="1" smtClean="0">
                            <a:solidFill>
                              <a:srgbClr val="002060"/>
                            </a:solidFill>
                            <a:latin typeface="Cambria Math" panose="02040503050406030204" pitchFamily="18" charset="0"/>
                          </a:rPr>
                          <m:t>𝜃</m:t>
                        </m:r>
                      </m:e>
                      <m:sub>
                        <m:r>
                          <a:rPr lang="en-AU" sz="2000" b="0" i="1" smtClean="0">
                            <a:solidFill>
                              <a:srgbClr val="002060"/>
                            </a:solidFill>
                            <a:latin typeface="Cambria Math" panose="02040503050406030204" pitchFamily="18" charset="0"/>
                          </a:rPr>
                          <m:t>1</m:t>
                        </m:r>
                      </m:sub>
                    </m:sSub>
                    <m:d>
                      <m:dPr>
                        <m:ctrlPr>
                          <a:rPr lang="en-AU" sz="2000" b="0" i="1" smtClean="0">
                            <a:solidFill>
                              <a:srgbClr val="002060"/>
                            </a:solidFill>
                            <a:latin typeface="Cambria Math" panose="02040503050406030204" pitchFamily="18" charset="0"/>
                          </a:rPr>
                        </m:ctrlPr>
                      </m:dPr>
                      <m:e>
                        <m:sSup>
                          <m:sSupPr>
                            <m:ctrlPr>
                              <a:rPr lang="en-AU" sz="2000" b="0" i="1" smtClean="0">
                                <a:solidFill>
                                  <a:srgbClr val="002060"/>
                                </a:solidFill>
                                <a:latin typeface="Cambria Math" panose="02040503050406030204" pitchFamily="18" charset="0"/>
                              </a:rPr>
                            </m:ctrlPr>
                          </m:sSupPr>
                          <m:e>
                            <m:r>
                              <a:rPr lang="en-AU" sz="2000" b="0" i="1" smtClean="0">
                                <a:solidFill>
                                  <a:srgbClr val="002060"/>
                                </a:solidFill>
                                <a:latin typeface="Cambria Math" panose="02040503050406030204" pitchFamily="18" charset="0"/>
                              </a:rPr>
                              <m:t>𝑄</m:t>
                            </m:r>
                          </m:e>
                          <m:sup>
                            <m:r>
                              <a:rPr lang="en-AU" sz="2000" b="0" i="1" smtClean="0">
                                <a:solidFill>
                                  <a:srgbClr val="002060"/>
                                </a:solidFill>
                                <a:latin typeface="Cambria Math" panose="02040503050406030204" pitchFamily="18" charset="0"/>
                              </a:rPr>
                              <m:t>2</m:t>
                            </m:r>
                          </m:sup>
                        </m:sSup>
                      </m:e>
                    </m:d>
                  </m:oMath>
                </a14:m>
                <a:r>
                  <a:rPr lang="en-AU" sz="2000" dirty="0">
                    <a:solidFill>
                      <a:srgbClr val="002060"/>
                    </a:solidFill>
                  </a:rPr>
                  <a:t> is the pressure form factor</a:t>
                </a:r>
              </a:p>
              <a:p>
                <a:pPr marL="285750" indent="-285750">
                  <a:buFont typeface="Wingdings" panose="05000000000000000000" pitchFamily="2" charset="2"/>
                  <a:buChar char="ü"/>
                </a:pPr>
                <a:r>
                  <a:rPr lang="en-AU" sz="2000" dirty="0">
                    <a:solidFill>
                      <a:srgbClr val="002060"/>
                    </a:solidFill>
                  </a:rPr>
                  <a:t>Provides access to pressure and shear-force distributions within the meson</a:t>
                </a:r>
              </a:p>
              <a:p>
                <a:pPr marL="285750" indent="-285750">
                  <a:buFont typeface="Wingdings" panose="05000000000000000000" pitchFamily="2" charset="2"/>
                  <a:buChar char="ü"/>
                </a:pPr>
                <a:r>
                  <a:rPr lang="en-US" sz="2000" dirty="0">
                    <a:solidFill>
                      <a:srgbClr val="002060"/>
                    </a:solidFill>
                  </a:rPr>
                  <a:t>Meson core pressures are more than an order of magnitude greater than those in neutron stars. </a:t>
                </a:r>
              </a:p>
              <a:p>
                <a:pPr marL="285750" indent="-285750">
                  <a:buFont typeface="Wingdings" panose="05000000000000000000" pitchFamily="2" charset="2"/>
                  <a:buChar char="ü"/>
                </a:pPr>
                <a:endParaRPr lang="en-AU" dirty="0">
                  <a:solidFill>
                    <a:srgbClr val="002060"/>
                  </a:solidFill>
                </a:endParaRPr>
              </a:p>
            </p:txBody>
          </p:sp>
        </mc:Choice>
        <mc:Fallback xmlns="">
          <p:sp>
            <p:nvSpPr>
              <p:cNvPr id="11" name="TextBox 10">
                <a:extLst>
                  <a:ext uri="{FF2B5EF4-FFF2-40B4-BE49-F238E27FC236}">
                    <a16:creationId xmlns:a16="http://schemas.microsoft.com/office/drawing/2014/main" id="{4FB9E891-B24E-905D-6DC5-13AF74BAAC99}"/>
                  </a:ext>
                </a:extLst>
              </p:cNvPr>
              <p:cNvSpPr txBox="1">
                <a:spLocks noRot="1" noChangeAspect="1" noMove="1" noResize="1" noEditPoints="1" noAdjustHandles="1" noChangeArrowheads="1" noChangeShapeType="1" noTextEdit="1"/>
              </p:cNvSpPr>
              <p:nvPr/>
            </p:nvSpPr>
            <p:spPr>
              <a:xfrm>
                <a:off x="4683761" y="1000035"/>
                <a:ext cx="4074585" cy="2831544"/>
              </a:xfrm>
              <a:prstGeom prst="rect">
                <a:avLst/>
              </a:prstGeom>
              <a:blipFill>
                <a:blip r:embed="rId7"/>
                <a:stretch>
                  <a:fillRect l="-1345" t="-1075" r="-747"/>
                </a:stretch>
              </a:blipFill>
            </p:spPr>
            <p:txBody>
              <a:bodyPr/>
              <a:lstStyle/>
              <a:p>
                <a:r>
                  <a:rPr lang="en-AU">
                    <a:noFill/>
                  </a:rPr>
                  <a:t> </a:t>
                </a:r>
              </a:p>
            </p:txBody>
          </p:sp>
        </mc:Fallback>
      </mc:AlternateContent>
    </p:spTree>
    <p:extLst>
      <p:ext uri="{BB962C8B-B14F-4D97-AF65-F5344CB8AC3E}">
        <p14:creationId xmlns:p14="http://schemas.microsoft.com/office/powerpoint/2010/main" val="376756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down)">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circle(in)">
                                      <p:cBhvr>
                                        <p:cTn id="2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DC9F-0176-6729-9976-77E0649DEFF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122C7FD-193F-3776-F613-F78811BE00BA}"/>
                  </a:ext>
                </a:extLst>
              </p:cNvPr>
              <p:cNvSpPr>
                <a:spLocks noGrp="1"/>
              </p:cNvSpPr>
              <p:nvPr>
                <p:ph type="title"/>
              </p:nvPr>
            </p:nvSpPr>
            <p:spPr>
              <a:xfrm>
                <a:off x="1041401" y="4114800"/>
                <a:ext cx="10439400" cy="2098676"/>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14:m>
                  <m:oMathPara xmlns:m="http://schemas.openxmlformats.org/officeDocument/2006/math">
                    <m:oMathParaPr>
                      <m:jc m:val="centerGroup"/>
                    </m:oMathParaPr>
                    <m:oMath xmlns:m="http://schemas.openxmlformats.org/officeDocument/2006/math">
                      <m:r>
                        <a:rPr lang="en-AU" sz="6600" b="1" i="1" smtClean="0">
                          <a:ln/>
                          <a:solidFill>
                            <a:schemeClr val="accent3"/>
                          </a:solidFill>
                          <a:latin typeface="Cambria Math" panose="02040503050406030204" pitchFamily="18" charset="0"/>
                        </a:rPr>
                        <m:t>𝑺𝒆𝒍𝒆𝒄𝒕𝒆𝒅</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𝒂𝒔𝒑𝒆𝒄𝒕𝒔</m:t>
                      </m:r>
                      <m:r>
                        <a:rPr lang="en-AU" sz="6600" b="1" i="1" smtClean="0">
                          <a:ln/>
                          <a:solidFill>
                            <a:schemeClr val="accent3"/>
                          </a:solidFill>
                          <a:latin typeface="Cambria Math" panose="02040503050406030204" pitchFamily="18" charset="0"/>
                        </a:rPr>
                        <m:t> </m:t>
                      </m:r>
                    </m:oMath>
                    <m:oMath xmlns:m="http://schemas.openxmlformats.org/officeDocument/2006/math">
                      <m:r>
                        <a:rPr lang="en-AU" sz="6600" b="1" i="1" smtClean="0">
                          <a:ln/>
                          <a:solidFill>
                            <a:schemeClr val="accent3"/>
                          </a:solidFill>
                          <a:latin typeface="Cambria Math" panose="02040503050406030204" pitchFamily="18" charset="0"/>
                        </a:rPr>
                        <m:t>𝒐𝒇</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𝒃𝒂𝒓𝒚𝒐𝒏</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𝒑𝒉𝒚𝒔𝒊𝒄𝒔</m:t>
                      </m:r>
                    </m:oMath>
                  </m:oMathPara>
                </a14:m>
                <a:endParaRPr lang="en-US" sz="6600" i="1" dirty="0">
                  <a:ln/>
                  <a:solidFill>
                    <a:schemeClr val="accent3"/>
                  </a:solidFill>
                </a:endParaRPr>
              </a:p>
            </p:txBody>
          </p:sp>
        </mc:Choice>
        <mc:Fallback xmlns="">
          <p:sp>
            <p:nvSpPr>
              <p:cNvPr id="2" name="Title 1">
                <a:extLst>
                  <a:ext uri="{FF2B5EF4-FFF2-40B4-BE49-F238E27FC236}">
                    <a16:creationId xmlns:a16="http://schemas.microsoft.com/office/drawing/2014/main" id="{6122C7FD-193F-3776-F613-F78811BE00BA}"/>
                  </a:ext>
                </a:extLst>
              </p:cNvPr>
              <p:cNvSpPr>
                <a:spLocks noGrp="1" noRot="1" noChangeAspect="1" noMove="1" noResize="1" noEditPoints="1" noAdjustHandles="1" noChangeArrowheads="1" noChangeShapeType="1" noTextEdit="1"/>
              </p:cNvSpPr>
              <p:nvPr>
                <p:ph type="title"/>
              </p:nvPr>
            </p:nvSpPr>
            <p:spPr>
              <a:xfrm>
                <a:off x="1041401" y="4114800"/>
                <a:ext cx="10439400" cy="2098676"/>
              </a:xfrm>
              <a:blipFill>
                <a:blip r:embed="rId2"/>
                <a:stretch>
                  <a:fillRect/>
                </a:stretch>
              </a:blipFill>
            </p:spPr>
            <p:txBody>
              <a:bodyPr/>
              <a:lstStyle/>
              <a:p>
                <a:r>
                  <a:rPr lang="en-AU">
                    <a:noFill/>
                  </a:rPr>
                  <a:t> </a:t>
                </a:r>
              </a:p>
            </p:txBody>
          </p:sp>
        </mc:Fallback>
      </mc:AlternateContent>
      <p:sp>
        <p:nvSpPr>
          <p:cNvPr id="3" name="Text Placeholder 2">
            <a:extLst>
              <a:ext uri="{FF2B5EF4-FFF2-40B4-BE49-F238E27FC236}">
                <a16:creationId xmlns:a16="http://schemas.microsoft.com/office/drawing/2014/main" id="{5713A285-22B7-517E-BE4A-609181EFC72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58254AE-B559-483E-B04F-D4D26478FCA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0C5E65D-00DF-D2C1-9812-D5728C985F1E}"/>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F73A8C5D-5A5B-824F-C940-796C161C80EA}"/>
              </a:ext>
            </a:extLst>
          </p:cNvPr>
          <p:cNvSpPr>
            <a:spLocks noGrp="1"/>
          </p:cNvSpPr>
          <p:nvPr>
            <p:ph type="sldNum" sz="quarter" idx="12"/>
          </p:nvPr>
        </p:nvSpPr>
        <p:spPr/>
        <p:txBody>
          <a:bodyPr/>
          <a:lstStyle/>
          <a:p>
            <a:fld id="{87034D8C-3CB4-402A-BC46-2AB14C0FE90A}" type="slidenum">
              <a:rPr lang="en-US" smtClean="0"/>
              <a:pPr/>
              <a:t>52</a:t>
            </a:fld>
            <a:endParaRPr lang="en-US"/>
          </a:p>
        </p:txBody>
      </p:sp>
      <p:pic>
        <p:nvPicPr>
          <p:cNvPr id="8" name="Picture 7">
            <a:extLst>
              <a:ext uri="{FF2B5EF4-FFF2-40B4-BE49-F238E27FC236}">
                <a16:creationId xmlns:a16="http://schemas.microsoft.com/office/drawing/2014/main" id="{A86D5525-5321-450D-D1BA-8EACA507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79137"/>
            <a:ext cx="3886200" cy="3994401"/>
          </a:xfrm>
          <a:prstGeom prst="ellipse">
            <a:avLst/>
          </a:prstGeom>
          <a:ln>
            <a:noFill/>
          </a:ln>
          <a:effectLst>
            <a:softEdge rad="112500"/>
          </a:effectLst>
        </p:spPr>
      </p:pic>
    </p:spTree>
    <p:extLst>
      <p:ext uri="{BB962C8B-B14F-4D97-AF65-F5344CB8AC3E}">
        <p14:creationId xmlns:p14="http://schemas.microsoft.com/office/powerpoint/2010/main" val="24110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C51D-4914-47AB-A4C4-0EB2FA156702}"/>
              </a:ext>
            </a:extLst>
          </p:cNvPr>
          <p:cNvSpPr>
            <a:spLocks noGrp="1"/>
          </p:cNvSpPr>
          <p:nvPr>
            <p:ph type="title"/>
          </p:nvPr>
        </p:nvSpPr>
        <p:spPr>
          <a:xfrm>
            <a:off x="990600" y="5003559"/>
            <a:ext cx="10363200" cy="1362075"/>
          </a:xfrm>
        </p:spPr>
        <p:txBody>
          <a:bodyPr/>
          <a:lstStyle/>
          <a:p>
            <a:pPr algn="ctr"/>
            <a:r>
              <a:rPr lang="en-US" sz="54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Faddeev</a:t>
            </a:r>
            <a:r>
              <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 Equation for Baryons</a:t>
            </a:r>
            <a:endParaRPr lang="en-US" sz="4800" dirty="0"/>
          </a:p>
        </p:txBody>
      </p:sp>
      <p:sp>
        <p:nvSpPr>
          <p:cNvPr id="3" name="Text Placeholder 2">
            <a:extLst>
              <a:ext uri="{FF2B5EF4-FFF2-40B4-BE49-F238E27FC236}">
                <a16:creationId xmlns:a16="http://schemas.microsoft.com/office/drawing/2014/main" id="{F8FA9942-9C06-429C-9A11-CD87F032AD0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C277C13-66B6-4B83-A723-6690BB7FF8C7}"/>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3193D9B-55CF-4A45-A168-DBDCD44D24BE}"/>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EFD01936-C505-4AC3-A8E8-F5DDA2704CE2}"/>
              </a:ext>
            </a:extLst>
          </p:cNvPr>
          <p:cNvSpPr>
            <a:spLocks noGrp="1"/>
          </p:cNvSpPr>
          <p:nvPr>
            <p:ph type="sldNum" sz="quarter" idx="12"/>
          </p:nvPr>
        </p:nvSpPr>
        <p:spPr/>
        <p:txBody>
          <a:bodyPr/>
          <a:lstStyle/>
          <a:p>
            <a:fld id="{87034D8C-3CB4-402A-BC46-2AB14C0FE90A}" type="slidenum">
              <a:rPr lang="en-US" smtClean="0"/>
              <a:pPr/>
              <a:t>53</a:t>
            </a:fld>
            <a:endParaRPr lang="en-US"/>
          </a:p>
        </p:txBody>
      </p:sp>
      <p:pic>
        <p:nvPicPr>
          <p:cNvPr id="7" name="Picture 6">
            <a:extLst>
              <a:ext uri="{FF2B5EF4-FFF2-40B4-BE49-F238E27FC236}">
                <a16:creationId xmlns:a16="http://schemas.microsoft.com/office/drawing/2014/main" id="{DA6C69F2-F477-4CE3-929E-FDC94C811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971" y="1441371"/>
            <a:ext cx="9648058" cy="3611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2E96093-9D75-49F5-9ABD-E9C21C619586}"/>
              </a:ext>
            </a:extLst>
          </p:cNvPr>
          <p:cNvSpPr txBox="1"/>
          <p:nvPr/>
        </p:nvSpPr>
        <p:spPr>
          <a:xfrm>
            <a:off x="39932" y="0"/>
            <a:ext cx="4971682" cy="1638910"/>
          </a:xfrm>
          <a:prstGeom prst="rect">
            <a:avLst/>
          </a:prstGeom>
          <a:noFill/>
        </p:spPr>
        <p:txBody>
          <a:bodyPr wrap="none" rtlCol="0">
            <a:spAutoFit/>
          </a:bodyPr>
          <a:lstStyle/>
          <a:p>
            <a:pPr marL="285750" indent="-285750">
              <a:buFont typeface="Wingdings" panose="05000000000000000000" pitchFamily="2" charset="2"/>
              <a:buChar char="ü"/>
            </a:pPr>
            <a:r>
              <a:rPr lang="en-GB" sz="1400" i="1" dirty="0">
                <a:solidFill>
                  <a:schemeClr val="accent1">
                    <a:lumMod val="50000"/>
                  </a:schemeClr>
                </a:solidFill>
              </a:rPr>
              <a:t>Nucleon mass from a covariant three-quark Faddeev equation</a:t>
            </a:r>
          </a:p>
          <a:p>
            <a:r>
              <a:rPr lang="en-GB" sz="1400" dirty="0">
                <a:solidFill>
                  <a:schemeClr val="accent1">
                    <a:lumMod val="50000"/>
                  </a:schemeClr>
                </a:solidFill>
              </a:rPr>
              <a:t>       G. Eichmann </a:t>
            </a:r>
            <a:r>
              <a:rPr lang="en-GB" sz="1400" i="1" dirty="0">
                <a:solidFill>
                  <a:schemeClr val="accent1">
                    <a:lumMod val="50000"/>
                  </a:schemeClr>
                </a:solidFill>
              </a:rPr>
              <a:t>et al</a:t>
            </a:r>
            <a:r>
              <a:rPr lang="en-GB" sz="1400" dirty="0">
                <a:solidFill>
                  <a:schemeClr val="accent1">
                    <a:lumMod val="50000"/>
                  </a:schemeClr>
                </a:solidFill>
              </a:rPr>
              <a:t>., Phys. Rev. Lett. 104 (2010) 201601</a:t>
            </a:r>
          </a:p>
          <a:p>
            <a:pPr marL="285750" indent="-285750">
              <a:buFont typeface="Wingdings" panose="05000000000000000000" pitchFamily="2" charset="2"/>
              <a:buChar char="ü"/>
            </a:pPr>
            <a:r>
              <a:rPr lang="en-GB" sz="1400" i="1" dirty="0">
                <a:solidFill>
                  <a:schemeClr val="accent1">
                    <a:lumMod val="50000"/>
                  </a:schemeClr>
                </a:solidFill>
              </a:rPr>
              <a:t>Poincaré-covariant analysis of heavy-quark baryons</a:t>
            </a:r>
            <a:r>
              <a:rPr lang="en-GB" sz="1400" dirty="0">
                <a:solidFill>
                  <a:schemeClr val="accent1">
                    <a:lumMod val="50000"/>
                  </a:schemeClr>
                </a:solidFill>
              </a:rPr>
              <a:t> </a:t>
            </a:r>
          </a:p>
          <a:p>
            <a:r>
              <a:rPr lang="en-GB" sz="1400" dirty="0">
                <a:solidFill>
                  <a:schemeClr val="accent1">
                    <a:lumMod val="50000"/>
                  </a:schemeClr>
                </a:solidFill>
              </a:rPr>
              <a:t>       Si-Xue Qin (</a:t>
            </a:r>
            <a:r>
              <a:rPr lang="ja-JP" altLang="en-US" sz="1400" dirty="0">
                <a:solidFill>
                  <a:schemeClr val="accent1">
                    <a:lumMod val="50000"/>
                  </a:schemeClr>
                </a:solidFill>
              </a:rPr>
              <a:t>秦思学</a:t>
            </a:r>
            <a:r>
              <a:rPr lang="en-GB" sz="1400" dirty="0">
                <a:solidFill>
                  <a:schemeClr val="accent1">
                    <a:lumMod val="50000"/>
                  </a:schemeClr>
                </a:solidFill>
              </a:rPr>
              <a:t>) </a:t>
            </a:r>
            <a:r>
              <a:rPr lang="en-GB" sz="1400" i="1" dirty="0">
                <a:solidFill>
                  <a:schemeClr val="accent1">
                    <a:lumMod val="50000"/>
                  </a:schemeClr>
                </a:solidFill>
              </a:rPr>
              <a:t>et al</a:t>
            </a:r>
            <a:r>
              <a:rPr lang="en-GB" sz="1400" dirty="0">
                <a:solidFill>
                  <a:schemeClr val="accent1">
                    <a:lumMod val="50000"/>
                  </a:schemeClr>
                </a:solidFill>
              </a:rPr>
              <a:t>., </a:t>
            </a:r>
            <a:r>
              <a:rPr lang="en-GB" sz="1400" dirty="0" err="1">
                <a:solidFill>
                  <a:schemeClr val="accent1">
                    <a:lumMod val="50000"/>
                  </a:schemeClr>
                </a:solidFill>
              </a:rPr>
              <a:t>Phys.Rev</a:t>
            </a:r>
            <a:r>
              <a:rPr lang="en-GB" sz="1400" dirty="0">
                <a:solidFill>
                  <a:schemeClr val="accent1">
                    <a:lumMod val="50000"/>
                  </a:schemeClr>
                </a:solidFill>
              </a:rPr>
              <a:t>. D 97 (2018) 114017/1-13</a:t>
            </a:r>
          </a:p>
          <a:p>
            <a:pPr marL="285750" indent="-285750">
              <a:spcBef>
                <a:spcPts val="300"/>
              </a:spcBef>
              <a:buFont typeface="Wingdings" panose="05000000000000000000" pitchFamily="2" charset="2"/>
              <a:buChar char="ü"/>
            </a:pPr>
            <a:r>
              <a:rPr lang="en-GB" sz="1400" i="1" dirty="0">
                <a:solidFill>
                  <a:schemeClr val="accent1">
                    <a:lumMod val="50000"/>
                  </a:schemeClr>
                </a:solidFill>
              </a:rPr>
              <a:t>Nucleon Gravitational Form Factors, </a:t>
            </a:r>
          </a:p>
          <a:p>
            <a:r>
              <a:rPr lang="en-GB" sz="1400" i="1" dirty="0">
                <a:solidFill>
                  <a:schemeClr val="accent1">
                    <a:lumMod val="50000"/>
                  </a:schemeClr>
                </a:solidFill>
              </a:rPr>
              <a:t>       Z.-Q. Yao (</a:t>
            </a:r>
            <a:r>
              <a:rPr lang="ja-JP" altLang="en-US" sz="1400" i="1" dirty="0">
                <a:solidFill>
                  <a:schemeClr val="accent1">
                    <a:lumMod val="50000"/>
                  </a:schemeClr>
                </a:solidFill>
              </a:rPr>
              <a:t>姚照千</a:t>
            </a:r>
            <a:r>
              <a:rPr lang="en-US" altLang="ja-JP" sz="1400" i="1" dirty="0">
                <a:solidFill>
                  <a:schemeClr val="accent1">
                    <a:lumMod val="50000"/>
                  </a:schemeClr>
                </a:solidFill>
              </a:rPr>
              <a:t>) et al.</a:t>
            </a:r>
            <a:r>
              <a:rPr lang="en-GB" sz="1400" i="1" dirty="0">
                <a:solidFill>
                  <a:schemeClr val="accent1">
                    <a:lumMod val="50000"/>
                  </a:schemeClr>
                </a:solidFill>
              </a:rPr>
              <a:t>, Eur. Phys. J. A 61 (2025) 92/1-13</a:t>
            </a:r>
            <a:endParaRPr lang="en-GB" sz="1400" dirty="0">
              <a:solidFill>
                <a:schemeClr val="accent1">
                  <a:lumMod val="50000"/>
                </a:schemeClr>
              </a:solidFill>
            </a:endParaRPr>
          </a:p>
          <a:p>
            <a:endParaRPr lang="en-GB" sz="1400" dirty="0">
              <a:solidFill>
                <a:schemeClr val="accent1">
                  <a:lumMod val="50000"/>
                </a:schemeClr>
              </a:solidFill>
            </a:endParaRPr>
          </a:p>
        </p:txBody>
      </p:sp>
    </p:spTree>
    <p:extLst>
      <p:ext uri="{BB962C8B-B14F-4D97-AF65-F5344CB8AC3E}">
        <p14:creationId xmlns:p14="http://schemas.microsoft.com/office/powerpoint/2010/main" val="2924932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002E-2611-7D1D-8C5F-A2F9BAE8135C}"/>
              </a:ext>
            </a:extLst>
          </p:cNvPr>
          <p:cNvSpPr>
            <a:spLocks noGrp="1"/>
          </p:cNvSpPr>
          <p:nvPr>
            <p:ph type="title"/>
          </p:nvPr>
        </p:nvSpPr>
        <p:spPr/>
        <p:txBody>
          <a:bodyPr/>
          <a:lstStyle/>
          <a:p>
            <a:r>
              <a:rPr lang="en-AU" dirty="0"/>
              <a:t>Nucleon as a Bound State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692375-F2BA-F8AD-1AD5-30F0E3F42B2C}"/>
                  </a:ext>
                </a:extLst>
              </p:cNvPr>
              <p:cNvSpPr>
                <a:spLocks noGrp="1"/>
              </p:cNvSpPr>
              <p:nvPr>
                <p:ph idx="1"/>
              </p:nvPr>
            </p:nvSpPr>
            <p:spPr>
              <a:xfrm>
                <a:off x="609600" y="1600200"/>
                <a:ext cx="10972800" cy="4525963"/>
              </a:xfrm>
            </p:spPr>
            <p:txBody>
              <a:bodyPr/>
              <a:lstStyle/>
              <a:p>
                <a:r>
                  <a:rPr lang="en-US" dirty="0"/>
                  <a:t>Nucleon bound-state problem can be addressed </a:t>
                </a:r>
              </a:p>
              <a:p>
                <a:pPr marL="0" indent="0">
                  <a:spcBef>
                    <a:spcPts val="0"/>
                  </a:spcBef>
                  <a:buNone/>
                </a:pPr>
                <a:r>
                  <a:rPr lang="en-US" dirty="0"/>
                  <a:t>      in any approach that provides access to the three-quark six-point Schwinger function</a:t>
                </a:r>
              </a:p>
              <a:p>
                <a:pPr lvl="1"/>
                <a:r>
                  <a:rPr lang="en-US" sz="2200" dirty="0"/>
                  <a:t>Using CSMs, one begins with the Poincaré-invariant </a:t>
                </a:r>
                <a:r>
                  <a:rPr lang="en-US" sz="2200" dirty="0" err="1"/>
                  <a:t>Faddeev</a:t>
                </a:r>
                <a:r>
                  <a:rPr lang="en-US" sz="2200" dirty="0"/>
                  <a:t> equation</a:t>
                </a:r>
              </a:p>
              <a:p>
                <a:pPr lvl="1"/>
                <a:r>
                  <a:rPr lang="en-US" sz="2200" dirty="0"/>
                  <a:t>Today, there are </a:t>
                </a:r>
                <a14:m>
                  <m:oMath xmlns:m="http://schemas.openxmlformats.org/officeDocument/2006/math">
                    <m:r>
                      <a:rPr lang="en-AU" sz="2200" b="0" i="1" dirty="0" smtClean="0">
                        <a:latin typeface="Cambria Math" panose="02040503050406030204" pitchFamily="18" charset="0"/>
                      </a:rPr>
                      <m:t>≈</m:t>
                    </m:r>
                    <m:r>
                      <a:rPr lang="en-AU" sz="2200" b="0" i="1" dirty="0" smtClean="0">
                        <a:latin typeface="Cambria Math" panose="02040503050406030204" pitchFamily="18" charset="0"/>
                      </a:rPr>
                      <m:t>5</m:t>
                    </m:r>
                  </m:oMath>
                </a14:m>
                <a:r>
                  <a:rPr lang="en-US" sz="2200" dirty="0"/>
                  <a:t> people in the world who can solve this problem</a:t>
                </a:r>
              </a:p>
              <a:p>
                <a:r>
                  <a:rPr lang="en-US" dirty="0"/>
                  <a:t>The analysis to be described uses </a:t>
                </a:r>
                <a:r>
                  <a:rPr lang="en-US" u="sng" dirty="0"/>
                  <a:t>precisely</a:t>
                </a:r>
                <a:r>
                  <a:rPr lang="en-US" dirty="0"/>
                  <a:t> the same approach (approximation and interaction) as that employed for pion and kaon electromagnetic form factors</a:t>
                </a:r>
              </a:p>
              <a:p>
                <a:pPr lvl="1"/>
                <a:r>
                  <a:rPr lang="en-US" sz="2200" dirty="0"/>
                  <a:t>Thus, one arrives at unifying set of parameter-free predictions for all pion and kaon and nucleon elastic electromagnetic and gravitational form factors and their species separations to large values of momentum transfer</a:t>
                </a:r>
              </a:p>
              <a:p>
                <a:pPr lvl="1"/>
                <a:r>
                  <a:rPr lang="en-US" sz="2200" dirty="0"/>
                  <a:t>All predictions link observables directly with fundamental QCD Schwinger functions and thereby expose novel expressions of emergent phenomena in QCD.</a:t>
                </a:r>
              </a:p>
              <a:p>
                <a:endParaRPr lang="en-AU" dirty="0"/>
              </a:p>
            </p:txBody>
          </p:sp>
        </mc:Choice>
        <mc:Fallback xmlns="">
          <p:sp>
            <p:nvSpPr>
              <p:cNvPr id="3" name="Content Placeholder 2">
                <a:extLst>
                  <a:ext uri="{FF2B5EF4-FFF2-40B4-BE49-F238E27FC236}">
                    <a16:creationId xmlns:a16="http://schemas.microsoft.com/office/drawing/2014/main" id="{A5692375-F2BA-F8AD-1AD5-30F0E3F42B2C}"/>
                  </a:ext>
                </a:extLst>
              </p:cNvPr>
              <p:cNvSpPr>
                <a:spLocks noGrp="1" noRot="1" noChangeAspect="1" noMove="1" noResize="1" noEditPoints="1" noAdjustHandles="1" noChangeArrowheads="1" noChangeShapeType="1" noTextEdit="1"/>
              </p:cNvSpPr>
              <p:nvPr>
                <p:ph idx="1"/>
              </p:nvPr>
            </p:nvSpPr>
            <p:spPr>
              <a:xfrm>
                <a:off x="609600" y="1600200"/>
                <a:ext cx="10972800" cy="4525963"/>
              </a:xfrm>
              <a:blipFill>
                <a:blip r:embed="rId2"/>
                <a:stretch>
                  <a:fillRect l="-611" t="-943" r="-22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CA03137-3686-D578-C7C3-309D2519CC8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04961B7B-B52A-0617-BF69-8865CB542C1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54230B2-F860-A4BF-1FE4-C6CEFC229A51}"/>
              </a:ext>
            </a:extLst>
          </p:cNvPr>
          <p:cNvSpPr>
            <a:spLocks noGrp="1"/>
          </p:cNvSpPr>
          <p:nvPr>
            <p:ph type="sldNum" sz="quarter" idx="12"/>
          </p:nvPr>
        </p:nvSpPr>
        <p:spPr/>
        <p:txBody>
          <a:bodyPr/>
          <a:lstStyle/>
          <a:p>
            <a:fld id="{87034D8C-3CB4-402A-BC46-2AB14C0FE90A}" type="slidenum">
              <a:rPr lang="en-US" smtClean="0"/>
              <a:pPr/>
              <a:t>54</a:t>
            </a:fld>
            <a:endParaRPr lang="en-US"/>
          </a:p>
        </p:txBody>
      </p:sp>
      <p:pic>
        <p:nvPicPr>
          <p:cNvPr id="7" name="Picture 6" descr="A yellow circle with black symbols and arrows&#10;&#10;Description automatically generated">
            <a:extLst>
              <a:ext uri="{FF2B5EF4-FFF2-40B4-BE49-F238E27FC236}">
                <a16:creationId xmlns:a16="http://schemas.microsoft.com/office/drawing/2014/main" id="{B2184649-7581-B24B-9111-DB5E6057D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355" y="255384"/>
            <a:ext cx="4437647" cy="1392567"/>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E26E9A7F-DE38-DE2F-7C8E-91114B4E6B4A}"/>
              </a:ext>
            </a:extLst>
          </p:cNvPr>
          <p:cNvSpPr txBox="1"/>
          <p:nvPr/>
        </p:nvSpPr>
        <p:spPr>
          <a:xfrm>
            <a:off x="643688" y="724621"/>
            <a:ext cx="5604711" cy="738664"/>
          </a:xfrm>
          <a:prstGeom prst="rect">
            <a:avLst/>
          </a:prstGeom>
          <a:noFill/>
        </p:spPr>
        <p:txBody>
          <a:bodyPr wrap="square" rtlCol="0">
            <a:spAutoFit/>
          </a:bodyPr>
          <a:lstStyle/>
          <a:p>
            <a:r>
              <a:rPr lang="en-AU" sz="1200" b="0" i="1" dirty="0">
                <a:solidFill>
                  <a:schemeClr val="accent1">
                    <a:lumMod val="75000"/>
                  </a:schemeClr>
                </a:solidFill>
                <a:effectLst/>
              </a:rPr>
              <a:t>Nucleon charge and magnetisation distributions: flavour separation and zeroes, </a:t>
            </a:r>
          </a:p>
          <a:p>
            <a:r>
              <a:rPr lang="en-AU" sz="1200" b="0" i="0" u="sng" dirty="0">
                <a:solidFill>
                  <a:schemeClr val="accent1">
                    <a:lumMod val="75000"/>
                  </a:schemeClr>
                </a:solidFill>
                <a:effectLst/>
              </a:rPr>
              <a:t>Zhao-Qian Yao (</a:t>
            </a:r>
            <a:r>
              <a:rPr lang="ja-JP" altLang="en-US" sz="1200" b="0" i="0" u="sng" dirty="0">
                <a:solidFill>
                  <a:schemeClr val="accent1">
                    <a:lumMod val="75000"/>
                  </a:schemeClr>
                </a:solidFill>
                <a:effectLst/>
              </a:rPr>
              <a:t>姚照千</a:t>
            </a:r>
            <a:r>
              <a:rPr lang="en-US" altLang="ja-JP" sz="1200" b="0" i="0" u="sng" dirty="0">
                <a:solidFill>
                  <a:schemeClr val="accent1">
                    <a:lumMod val="75000"/>
                  </a:schemeClr>
                </a:solidFill>
                <a:effectLst/>
              </a:rPr>
              <a:t>)</a:t>
            </a:r>
            <a:r>
              <a:rPr lang="en-US" altLang="ja-JP" sz="1200" b="0" i="0" dirty="0">
                <a:solidFill>
                  <a:schemeClr val="accent1">
                    <a:lumMod val="75000"/>
                  </a:schemeClr>
                </a:solidFill>
                <a:effectLst/>
              </a:rPr>
              <a:t>,</a:t>
            </a:r>
            <a:r>
              <a:rPr lang="en-AU" sz="1200" b="0" i="1" dirty="0">
                <a:solidFill>
                  <a:schemeClr val="accent1">
                    <a:lumMod val="75000"/>
                  </a:schemeClr>
                </a:solidFill>
                <a:effectLst/>
              </a:rPr>
              <a:t> </a:t>
            </a:r>
            <a:r>
              <a:rPr lang="en-AU" sz="1200" b="0" i="0" u="sng" strike="noStrike" dirty="0">
                <a:solidFill>
                  <a:srgbClr val="0066FF"/>
                </a:solidFill>
                <a:effectLst/>
                <a:hlinkClick r:id="rId4">
                  <a:extLst>
                    <a:ext uri="{A12FA001-AC4F-418D-AE19-62706E023703}">
                      <ahyp:hlinkClr xmlns:ahyp="http://schemas.microsoft.com/office/drawing/2018/hyperlinkcolor" val="tx"/>
                    </a:ext>
                  </a:extLst>
                </a:hlinkClick>
              </a:rPr>
              <a:t>e-Print: 2403.08088 [hep-</a:t>
            </a:r>
            <a:r>
              <a:rPr lang="en-AU" sz="1200" b="0" i="0" u="sng" strike="noStrike" dirty="0" err="1">
                <a:solidFill>
                  <a:srgbClr val="0066FF"/>
                </a:solidFill>
                <a:effectLst/>
                <a:hlinkClick r:id="rId4">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4">
                  <a:extLst>
                    <a:ext uri="{A12FA001-AC4F-418D-AE19-62706E023703}">
                      <ahyp:hlinkClr xmlns:ahyp="http://schemas.microsoft.com/office/drawing/2018/hyperlinkcolor" val="tx"/>
                    </a:ext>
                  </a:extLst>
                </a:hlinkClick>
              </a:rPr>
              <a:t>]</a:t>
            </a:r>
            <a:r>
              <a:rPr lang="en-AU" sz="1200" b="0" i="1" dirty="0">
                <a:solidFill>
                  <a:schemeClr val="accent1">
                    <a:lumMod val="75000"/>
                  </a:schemeClr>
                </a:solidFill>
                <a:effectLst/>
              </a:rPr>
              <a:t>, Fund. Res. (2025) in press.</a:t>
            </a:r>
            <a:endParaRPr lang="en-AU" sz="1200" b="0" i="0" dirty="0">
              <a:solidFill>
                <a:schemeClr val="accent1">
                  <a:lumMod val="75000"/>
                </a:schemeClr>
              </a:solidFill>
              <a:effectLst/>
            </a:endParaRPr>
          </a:p>
          <a:p>
            <a:endParaRPr lang="en-AU" dirty="0"/>
          </a:p>
        </p:txBody>
      </p:sp>
    </p:spTree>
    <p:extLst>
      <p:ext uri="{BB962C8B-B14F-4D97-AF65-F5344CB8AC3E}">
        <p14:creationId xmlns:p14="http://schemas.microsoft.com/office/powerpoint/2010/main" val="36431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Vertical)">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ircuit&#10;&#10;Description automatically generated">
            <a:extLst>
              <a:ext uri="{FF2B5EF4-FFF2-40B4-BE49-F238E27FC236}">
                <a16:creationId xmlns:a16="http://schemas.microsoft.com/office/drawing/2014/main" id="{0B626ABA-3FD9-E446-4BC4-C72CD57DFF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869" y="762000"/>
            <a:ext cx="8192262" cy="2165848"/>
          </a:xfrm>
          <a:prstGeom prst="rect">
            <a:avLst/>
          </a:prstGeom>
        </p:spPr>
      </p:pic>
      <p:sp>
        <p:nvSpPr>
          <p:cNvPr id="3" name="Content Placeholder 2">
            <a:extLst>
              <a:ext uri="{FF2B5EF4-FFF2-40B4-BE49-F238E27FC236}">
                <a16:creationId xmlns:a16="http://schemas.microsoft.com/office/drawing/2014/main" id="{97237E8A-2FAE-5D6D-17E4-F6C5A36381C9}"/>
              </a:ext>
            </a:extLst>
          </p:cNvPr>
          <p:cNvSpPr>
            <a:spLocks noGrp="1"/>
          </p:cNvSpPr>
          <p:nvPr>
            <p:ph idx="1"/>
          </p:nvPr>
        </p:nvSpPr>
        <p:spPr>
          <a:xfrm>
            <a:off x="609600" y="2789236"/>
            <a:ext cx="10972800" cy="3611564"/>
          </a:xfrm>
        </p:spPr>
        <p:txBody>
          <a:bodyPr/>
          <a:lstStyle/>
          <a:p>
            <a:r>
              <a:rPr lang="en-AU" dirty="0"/>
              <a:t>Current … complementing solution of </a:t>
            </a:r>
            <a:r>
              <a:rPr lang="en-AU" dirty="0" err="1"/>
              <a:t>Faddeev</a:t>
            </a:r>
            <a:r>
              <a:rPr lang="en-AU" dirty="0"/>
              <a:t> equation, then all elements are known</a:t>
            </a:r>
            <a:endParaRPr lang="en-AU" b="0" i="0" dirty="0">
              <a:solidFill>
                <a:srgbClr val="212121"/>
              </a:solidFill>
              <a:effectLst/>
            </a:endParaRPr>
          </a:p>
          <a:p>
            <a:r>
              <a:rPr lang="en-AU" dirty="0"/>
              <a:t>Current … </a:t>
            </a:r>
          </a:p>
        </p:txBody>
      </p:sp>
      <p:pic>
        <p:nvPicPr>
          <p:cNvPr id="10" name="Picture 9" descr="A group of letters and numbers&#10;&#10;Description automatically generated">
            <a:extLst>
              <a:ext uri="{FF2B5EF4-FFF2-40B4-BE49-F238E27FC236}">
                <a16:creationId xmlns:a16="http://schemas.microsoft.com/office/drawing/2014/main" id="{55FD4D67-EA58-41CE-35B1-6DFD7DAA8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664164"/>
            <a:ext cx="5943601" cy="1542946"/>
          </a:xfrm>
          <a:prstGeom prst="rect">
            <a:avLst/>
          </a:prstGeom>
        </p:spPr>
      </p:pic>
      <p:sp>
        <p:nvSpPr>
          <p:cNvPr id="2" name="Title 1">
            <a:extLst>
              <a:ext uri="{FF2B5EF4-FFF2-40B4-BE49-F238E27FC236}">
                <a16:creationId xmlns:a16="http://schemas.microsoft.com/office/drawing/2014/main" id="{9649E0CC-5A01-A5AE-43CC-B47C072329A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Nucleon Gravitational Form Factors</a:t>
            </a:r>
          </a:p>
        </p:txBody>
      </p:sp>
      <p:sp>
        <p:nvSpPr>
          <p:cNvPr id="4" name="Date Placeholder 3">
            <a:extLst>
              <a:ext uri="{FF2B5EF4-FFF2-40B4-BE49-F238E27FC236}">
                <a16:creationId xmlns:a16="http://schemas.microsoft.com/office/drawing/2014/main" id="{ADD93518-F747-7D0A-B563-9DC94C78624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FFA1CFAC-C5D3-19AC-A807-7A0E7B43565C}"/>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5846364-DF37-0FC2-7978-2C1EBF48F02B}"/>
              </a:ext>
            </a:extLst>
          </p:cNvPr>
          <p:cNvSpPr>
            <a:spLocks noGrp="1"/>
          </p:cNvSpPr>
          <p:nvPr>
            <p:ph type="sldNum" sz="quarter" idx="12"/>
          </p:nvPr>
        </p:nvSpPr>
        <p:spPr/>
        <p:txBody>
          <a:bodyPr/>
          <a:lstStyle/>
          <a:p>
            <a:fld id="{87034D8C-3CB4-402A-BC46-2AB14C0FE90A}" type="slidenum">
              <a:rPr lang="en-US" smtClean="0"/>
              <a:pPr/>
              <a:t>55</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421B29-D70A-75C8-6184-8DA364F0E452}"/>
                  </a:ext>
                </a:extLst>
              </p:cNvPr>
              <p:cNvSpPr txBox="1"/>
              <p:nvPr/>
            </p:nvSpPr>
            <p:spPr>
              <a:xfrm>
                <a:off x="7488941" y="3492984"/>
                <a:ext cx="4631268" cy="2215991"/>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r>
                      <a:rPr lang="en-AU" sz="2000" b="0" i="1" smtClean="0">
                        <a:latin typeface="Cambria Math" panose="02040503050406030204" pitchFamily="18" charset="0"/>
                      </a:rPr>
                      <m:t>𝐴</m:t>
                    </m:r>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oMath>
                </a14:m>
                <a:r>
                  <a:rPr lang="en-AU" sz="2000" dirty="0"/>
                  <a:t> mass distribution form factor</a:t>
                </a:r>
              </a:p>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𝐴</m:t>
                      </m:r>
                      <m:d>
                        <m:dPr>
                          <m:ctrlPr>
                            <a:rPr lang="en-AU" sz="2000" b="0" i="1" smtClean="0">
                              <a:latin typeface="Cambria Math" panose="02040503050406030204" pitchFamily="18" charset="0"/>
                            </a:rPr>
                          </m:ctrlPr>
                        </m:dPr>
                        <m:e>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=0</m:t>
                          </m:r>
                        </m:e>
                      </m:d>
                      <m:r>
                        <a:rPr lang="en-AU" sz="2000" b="0" i="1" smtClean="0">
                          <a:latin typeface="Cambria Math" panose="02040503050406030204" pitchFamily="18" charset="0"/>
                        </a:rPr>
                        <m:t>=1</m:t>
                      </m:r>
                    </m:oMath>
                  </m:oMathPara>
                </a14:m>
                <a:endParaRPr lang="en-AU" sz="2000" dirty="0"/>
              </a:p>
              <a:p>
                <a:pPr marL="285750" indent="-285750">
                  <a:buFont typeface="Arial" panose="020B0604020202020204" pitchFamily="34" charset="0"/>
                  <a:buChar char="•"/>
                </a:pPr>
                <a14:m>
                  <m:oMath xmlns:m="http://schemas.openxmlformats.org/officeDocument/2006/math">
                    <m:r>
                      <a:rPr lang="en-AU" sz="2000" b="0" i="1" smtClean="0">
                        <a:latin typeface="Cambria Math" panose="02040503050406030204" pitchFamily="18" charset="0"/>
                      </a:rPr>
                      <m:t>𝐽</m:t>
                    </m:r>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oMath>
                </a14:m>
                <a:r>
                  <a:rPr lang="en-AU" sz="2000" dirty="0"/>
                  <a:t> spin distribution form factor</a:t>
                </a:r>
              </a:p>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𝐽</m:t>
                      </m:r>
                      <m:d>
                        <m:dPr>
                          <m:ctrlPr>
                            <a:rPr lang="en-AU" sz="2000" b="0" i="1" smtClean="0">
                              <a:latin typeface="Cambria Math" panose="02040503050406030204" pitchFamily="18" charset="0"/>
                            </a:rPr>
                          </m:ctrlPr>
                        </m:dPr>
                        <m:e>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=0</m:t>
                          </m:r>
                        </m:e>
                      </m:d>
                      <m:r>
                        <a:rPr lang="en-AU" sz="2000" b="0" i="1" smtClean="0">
                          <a:latin typeface="Cambria Math" panose="02040503050406030204" pitchFamily="18" charset="0"/>
                        </a:rPr>
                        <m:t>=1/2</m:t>
                      </m:r>
                    </m:oMath>
                  </m:oMathPara>
                </a14:m>
                <a:endParaRPr lang="en-AU" sz="2000" dirty="0"/>
              </a:p>
              <a:p>
                <a:pPr marL="285750" indent="-285750">
                  <a:buFont typeface="Arial" panose="020B0604020202020204" pitchFamily="34" charset="0"/>
                  <a:buChar char="•"/>
                </a:pPr>
                <a14:m>
                  <m:oMath xmlns:m="http://schemas.openxmlformats.org/officeDocument/2006/math">
                    <m:r>
                      <a:rPr lang="en-AU" sz="2000" b="0" i="1" smtClean="0">
                        <a:latin typeface="Cambria Math" panose="02040503050406030204" pitchFamily="18" charset="0"/>
                      </a:rPr>
                      <m:t>𝐷</m:t>
                    </m:r>
                    <m:r>
                      <a:rPr lang="en-AU" sz="2000" b="0" i="1" smtClean="0">
                        <a:latin typeface="Cambria Math" panose="02040503050406030204" pitchFamily="18" charset="0"/>
                      </a:rPr>
                      <m:t>(</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m:t>
                    </m:r>
                  </m:oMath>
                </a14:m>
                <a:r>
                  <a:rPr lang="en-AU" sz="2000" dirty="0"/>
                  <a:t> pressure distribution form factor</a:t>
                </a:r>
              </a:p>
              <a:p>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𝐷</m:t>
                      </m:r>
                      <m:d>
                        <m:dPr>
                          <m:ctrlPr>
                            <a:rPr lang="en-AU" sz="2000" b="0" i="1" smtClean="0">
                              <a:latin typeface="Cambria Math" panose="02040503050406030204" pitchFamily="18" charset="0"/>
                            </a:rPr>
                          </m:ctrlPr>
                        </m:dPr>
                        <m:e>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𝑄</m:t>
                              </m:r>
                            </m:e>
                            <m:sup>
                              <m:r>
                                <a:rPr lang="en-AU" sz="2000" b="0" i="1" smtClean="0">
                                  <a:latin typeface="Cambria Math" panose="02040503050406030204" pitchFamily="18" charset="0"/>
                                </a:rPr>
                                <m:t>2</m:t>
                              </m:r>
                            </m:sup>
                          </m:sSup>
                          <m:r>
                            <a:rPr lang="en-AU" sz="2000" b="0" i="1" smtClean="0">
                              <a:latin typeface="Cambria Math" panose="02040503050406030204" pitchFamily="18" charset="0"/>
                            </a:rPr>
                            <m:t>=0</m:t>
                          </m:r>
                        </m:e>
                      </m:d>
                      <m:r>
                        <a:rPr lang="en-AU" sz="2000" b="0" i="1" smtClean="0">
                          <a:latin typeface="Cambria Math" panose="02040503050406030204" pitchFamily="18" charset="0"/>
                        </a:rPr>
                        <m:t>=?</m:t>
                      </m:r>
                    </m:oMath>
                  </m:oMathPara>
                </a14:m>
                <a:endParaRPr lang="en-AU" sz="2000" dirty="0"/>
              </a:p>
              <a:p>
                <a:pPr marL="285750" indent="-285750">
                  <a:buFont typeface="Arial" panose="020B0604020202020204" pitchFamily="34" charset="0"/>
                  <a:buChar char="•"/>
                </a:pPr>
                <a:endParaRPr lang="en-AU" dirty="0"/>
              </a:p>
            </p:txBody>
          </p:sp>
        </mc:Choice>
        <mc:Fallback xmlns="">
          <p:sp>
            <p:nvSpPr>
              <p:cNvPr id="11" name="TextBox 10">
                <a:extLst>
                  <a:ext uri="{FF2B5EF4-FFF2-40B4-BE49-F238E27FC236}">
                    <a16:creationId xmlns:a16="http://schemas.microsoft.com/office/drawing/2014/main" id="{C2421B29-D70A-75C8-6184-8DA364F0E452}"/>
                  </a:ext>
                </a:extLst>
              </p:cNvPr>
              <p:cNvSpPr txBox="1">
                <a:spLocks noRot="1" noChangeAspect="1" noMove="1" noResize="1" noEditPoints="1" noAdjustHandles="1" noChangeArrowheads="1" noChangeShapeType="1" noTextEdit="1"/>
              </p:cNvSpPr>
              <p:nvPr/>
            </p:nvSpPr>
            <p:spPr>
              <a:xfrm>
                <a:off x="7488941" y="3492984"/>
                <a:ext cx="4631268" cy="2215991"/>
              </a:xfrm>
              <a:prstGeom prst="rect">
                <a:avLst/>
              </a:prstGeom>
              <a:blipFill>
                <a:blip r:embed="rId4"/>
                <a:stretch>
                  <a:fillRect l="-1186" t="-1648" r="-1054"/>
                </a:stretch>
              </a:blipFill>
            </p:spPr>
            <p:txBody>
              <a:bodyPr/>
              <a:lstStyle/>
              <a:p>
                <a:r>
                  <a:rPr lang="en-AU">
                    <a:noFill/>
                  </a:rPr>
                  <a:t> </a:t>
                </a:r>
              </a:p>
            </p:txBody>
          </p:sp>
        </mc:Fallback>
      </mc:AlternateContent>
      <p:cxnSp>
        <p:nvCxnSpPr>
          <p:cNvPr id="13" name="Straight Arrow Connector 12">
            <a:extLst>
              <a:ext uri="{FF2B5EF4-FFF2-40B4-BE49-F238E27FC236}">
                <a16:creationId xmlns:a16="http://schemas.microsoft.com/office/drawing/2014/main" id="{D8AAAE04-43BD-A86F-9E97-99ED8F014A03}"/>
              </a:ext>
            </a:extLst>
          </p:cNvPr>
          <p:cNvCxnSpPr>
            <a:cxnSpLocks/>
          </p:cNvCxnSpPr>
          <p:nvPr/>
        </p:nvCxnSpPr>
        <p:spPr bwMode="auto">
          <a:xfrm flipV="1">
            <a:off x="5943600" y="5031969"/>
            <a:ext cx="1828800" cy="389622"/>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5E86A3-D99B-BB07-7BAC-B0FF9334C9E0}"/>
              </a:ext>
            </a:extLst>
          </p:cNvPr>
          <p:cNvSpPr txBox="1"/>
          <p:nvPr/>
        </p:nvSpPr>
        <p:spPr>
          <a:xfrm>
            <a:off x="498758" y="5323717"/>
            <a:ext cx="6990183" cy="461665"/>
          </a:xfrm>
          <a:prstGeom prst="rect">
            <a:avLst/>
          </a:prstGeom>
          <a:noFill/>
        </p:spPr>
        <p:txBody>
          <a:bodyPr wrap="none" rtlCol="0">
            <a:spAutoFit/>
          </a:bodyPr>
          <a:lstStyle/>
          <a:p>
            <a:r>
              <a:rPr lang="en-AU" sz="2400" dirty="0"/>
              <a:t>Last unknown/unmeasured global property of nucleon</a:t>
            </a:r>
          </a:p>
        </p:txBody>
      </p:sp>
    </p:spTree>
    <p:extLst>
      <p:ext uri="{BB962C8B-B14F-4D97-AF65-F5344CB8AC3E}">
        <p14:creationId xmlns:p14="http://schemas.microsoft.com/office/powerpoint/2010/main" val="125278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graph&#10;&#10;Description automatically generated with medium confidence">
            <a:extLst>
              <a:ext uri="{FF2B5EF4-FFF2-40B4-BE49-F238E27FC236}">
                <a16:creationId xmlns:a16="http://schemas.microsoft.com/office/drawing/2014/main" id="{E50815BF-781F-A712-5887-3B671F752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152400"/>
            <a:ext cx="2927753" cy="6535738"/>
          </a:xfrm>
          <a:prstGeom prst="rect">
            <a:avLst/>
          </a:prstGeom>
        </p:spPr>
      </p:pic>
      <p:sp>
        <p:nvSpPr>
          <p:cNvPr id="2" name="Title 1">
            <a:extLst>
              <a:ext uri="{FF2B5EF4-FFF2-40B4-BE49-F238E27FC236}">
                <a16:creationId xmlns:a16="http://schemas.microsoft.com/office/drawing/2014/main" id="{FFC472F7-CDC9-381E-F4B0-407960016856}"/>
              </a:ext>
            </a:extLst>
          </p:cNvPr>
          <p:cNvSpPr>
            <a:spLocks noGrp="1"/>
          </p:cNvSpPr>
          <p:nvPr>
            <p:ph type="title"/>
          </p:nvPr>
        </p:nvSpPr>
        <p:spPr/>
        <p:txBody>
          <a:bodyPr/>
          <a:lstStyle/>
          <a:p>
            <a:r>
              <a:rPr lang="en-AU" dirty="0"/>
              <a:t>Predicted GFFs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0C19741-FC29-D550-ECA2-A1DBBBEC64C1}"/>
                  </a:ext>
                </a:extLst>
              </p:cNvPr>
              <p:cNvSpPr>
                <a:spLocks noGrp="1"/>
              </p:cNvSpPr>
              <p:nvPr>
                <p:ph idx="1"/>
              </p:nvPr>
            </p:nvSpPr>
            <p:spPr>
              <a:xfrm>
                <a:off x="609600" y="1600201"/>
                <a:ext cx="7696200" cy="4525963"/>
              </a:xfrm>
            </p:spPr>
            <p:txBody>
              <a:bodyPr/>
              <a:lstStyle/>
              <a:p>
                <a:r>
                  <a:rPr lang="en-AU" dirty="0"/>
                  <a:t>Solid curves … CSM predictions</a:t>
                </a:r>
              </a:p>
              <a:p>
                <a:r>
                  <a:rPr lang="en-AU" dirty="0"/>
                  <a:t>Points </a:t>
                </a:r>
                <a:r>
                  <a:rPr lang="en-AU" dirty="0" err="1"/>
                  <a:t>lQCD</a:t>
                </a:r>
                <a:r>
                  <a:rPr lang="en-AU" dirty="0"/>
                  <a:t> results [Hackett:2023rif]</a:t>
                </a:r>
              </a:p>
              <a:p>
                <a:pPr lvl="1"/>
                <a:r>
                  <a:rPr lang="en-AU" sz="2200" dirty="0"/>
                  <a:t>Agreement within (large) lattice uncertainties</a:t>
                </a:r>
              </a:p>
              <a:p>
                <a:r>
                  <a:rPr lang="en-AU" dirty="0"/>
                  <a:t>Symmetry-preserving character of CSM analysis is evident in values of </a:t>
                </a:r>
              </a:p>
              <a:p>
                <a:pPr lvl="1"/>
                <a14:m>
                  <m:oMath xmlns:m="http://schemas.openxmlformats.org/officeDocument/2006/math">
                    <m:r>
                      <a:rPr lang="en-AU" sz="2200" b="0" i="1" smtClean="0">
                        <a:latin typeface="Cambria Math" panose="02040503050406030204" pitchFamily="18" charset="0"/>
                      </a:rPr>
                      <m:t>𝐴</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0</m:t>
                        </m:r>
                      </m:e>
                    </m:d>
                    <m:r>
                      <a:rPr lang="en-AU" sz="2200" b="0" i="1" smtClean="0">
                        <a:latin typeface="Cambria Math" panose="02040503050406030204" pitchFamily="18" charset="0"/>
                      </a:rPr>
                      <m:t>=</m:t>
                    </m:r>
                    <m:r>
                      <a:rPr lang="en-AU" sz="2200" b="0" i="1" smtClean="0">
                        <a:latin typeface="Cambria Math" panose="02040503050406030204" pitchFamily="18" charset="0"/>
                      </a:rPr>
                      <m:t>1</m:t>
                    </m:r>
                  </m:oMath>
                </a14:m>
                <a:endParaRPr lang="en-AU" sz="2200" b="0" i="1" dirty="0">
                  <a:latin typeface="Cambria Math" panose="02040503050406030204" pitchFamily="18" charset="0"/>
                </a:endParaRPr>
              </a:p>
              <a:p>
                <a:pPr lvl="1"/>
                <a14:m>
                  <m:oMath xmlns:m="http://schemas.openxmlformats.org/officeDocument/2006/math">
                    <m:r>
                      <a:rPr lang="en-AU" sz="2200" b="0" i="1" smtClean="0">
                        <a:latin typeface="Cambria Math" panose="02040503050406030204" pitchFamily="18" charset="0"/>
                      </a:rPr>
                      <m:t>𝐽</m:t>
                    </m:r>
                    <m:d>
                      <m:dPr>
                        <m:ctrlPr>
                          <a:rPr lang="en-AU" sz="2200" i="1">
                            <a:latin typeface="Cambria Math" panose="02040503050406030204" pitchFamily="18" charset="0"/>
                          </a:rPr>
                        </m:ctrlPr>
                      </m:dPr>
                      <m:e>
                        <m:r>
                          <a:rPr lang="en-AU" sz="2200" i="1">
                            <a:latin typeface="Cambria Math" panose="02040503050406030204" pitchFamily="18" charset="0"/>
                          </a:rPr>
                          <m:t>0</m:t>
                        </m:r>
                      </m:e>
                    </m:d>
                    <m:r>
                      <a:rPr lang="en-AU" sz="2200" i="1">
                        <a:latin typeface="Cambria Math" panose="02040503050406030204" pitchFamily="18" charset="0"/>
                      </a:rPr>
                      <m:t>=</m:t>
                    </m:r>
                    <m:r>
                      <a:rPr lang="en-AU" sz="2200" i="1">
                        <a:latin typeface="Cambria Math" panose="02040503050406030204" pitchFamily="18" charset="0"/>
                      </a:rPr>
                      <m:t>1</m:t>
                    </m:r>
                    <m:r>
                      <a:rPr lang="en-AU" sz="2200" b="0" i="1" smtClean="0">
                        <a:latin typeface="Cambria Math" panose="02040503050406030204" pitchFamily="18" charset="0"/>
                      </a:rPr>
                      <m:t>/</m:t>
                    </m:r>
                    <m:r>
                      <a:rPr lang="en-AU" sz="2200" b="0" i="1" smtClean="0">
                        <a:latin typeface="Cambria Math" panose="02040503050406030204" pitchFamily="18" charset="0"/>
                      </a:rPr>
                      <m:t>2</m:t>
                    </m:r>
                  </m:oMath>
                </a14:m>
                <a:endParaRPr lang="en-AU" sz="2200" dirty="0"/>
              </a:p>
              <a:p>
                <a:r>
                  <a:rPr lang="en-AU" dirty="0"/>
                  <a:t>With </a:t>
                </a:r>
                <a14:m>
                  <m:oMath xmlns:m="http://schemas.openxmlformats.org/officeDocument/2006/math">
                    <m:r>
                      <a:rPr lang="en-AU" b="0" i="1" smtClean="0">
                        <a:latin typeface="Cambria Math" panose="02040503050406030204" pitchFamily="18" charset="0"/>
                      </a:rPr>
                      <m:t>𝐽</m:t>
                    </m:r>
                    <m:d>
                      <m:dPr>
                        <m:ctrlPr>
                          <a:rPr lang="en-AU" i="1">
                            <a:latin typeface="Cambria Math" panose="02040503050406030204" pitchFamily="18" charset="0"/>
                          </a:rPr>
                        </m:ctrlPr>
                      </m:dPr>
                      <m:e>
                        <m:r>
                          <a:rPr lang="en-AU" i="1">
                            <a:latin typeface="Cambria Math" panose="02040503050406030204" pitchFamily="18" charset="0"/>
                          </a:rPr>
                          <m:t>0</m:t>
                        </m:r>
                      </m:e>
                    </m:d>
                    <m:r>
                      <a:rPr lang="en-AU" i="1">
                        <a:latin typeface="Cambria Math" panose="02040503050406030204" pitchFamily="18" charset="0"/>
                      </a:rPr>
                      <m:t>=</m:t>
                    </m:r>
                    <m:r>
                      <a:rPr lang="en-AU" i="1">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2</m:t>
                    </m:r>
                  </m:oMath>
                </a14:m>
                <a:r>
                  <a:rPr lang="en-AU" dirty="0"/>
                  <a:t>, confirm that the anomalous gravitomagnetic moment of a spin-</a:t>
                </a:r>
                <a14:m>
                  <m:oMath xmlns:m="http://schemas.openxmlformats.org/officeDocument/2006/math">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2</m:t>
                    </m:r>
                  </m:oMath>
                </a14:m>
                <a:r>
                  <a:rPr lang="en-AU" dirty="0"/>
                  <a:t> system is zero [Kobzarev:1962wt, Teryaev:1999su, Brodsky:2000ii].  </a:t>
                </a:r>
              </a:p>
              <a:p>
                <a:r>
                  <a:rPr lang="en-AU" dirty="0"/>
                  <a:t>nucleon “D-term” … prediction </a:t>
                </a:r>
                <a14:m>
                  <m:oMath xmlns:m="http://schemas.openxmlformats.org/officeDocument/2006/math">
                    <m:r>
                      <a:rPr lang="en-AU" b="0" i="1" smtClean="0">
                        <a:latin typeface="Cambria Math" panose="02040503050406030204" pitchFamily="18" charset="0"/>
                      </a:rPr>
                      <m:t>𝐷</m:t>
                    </m:r>
                    <m:d>
                      <m:dPr>
                        <m:ctrlPr>
                          <a:rPr lang="en-AU" b="0" i="1" smtClean="0">
                            <a:latin typeface="Cambria Math" panose="02040503050406030204" pitchFamily="18" charset="0"/>
                          </a:rPr>
                        </m:ctrlPr>
                      </m:dPr>
                      <m:e>
                        <m:r>
                          <a:rPr lang="en-AU" b="0" i="1" smtClean="0">
                            <a:latin typeface="Cambria Math" panose="02040503050406030204" pitchFamily="18" charset="0"/>
                          </a:rPr>
                          <m:t>0</m:t>
                        </m:r>
                      </m:e>
                    </m:d>
                    <m:r>
                      <a:rPr lang="en-AU" b="0" i="1" smtClean="0">
                        <a:latin typeface="Cambria Math" panose="02040503050406030204" pitchFamily="18" charset="0"/>
                      </a:rPr>
                      <m:t>=−</m:t>
                    </m:r>
                    <m:r>
                      <a:rPr lang="en-AU" b="0" i="1" smtClean="0">
                        <a:latin typeface="Cambria Math" panose="02040503050406030204" pitchFamily="18" charset="0"/>
                      </a:rPr>
                      <m:t>3</m:t>
                    </m:r>
                    <m:r>
                      <a:rPr lang="en-AU" b="0" i="1" smtClean="0">
                        <a:latin typeface="Cambria Math" panose="02040503050406030204" pitchFamily="18" charset="0"/>
                      </a:rPr>
                      <m:t>.</m:t>
                    </m:r>
                    <m:r>
                      <a:rPr lang="en-AU" b="0" i="1" smtClean="0">
                        <a:latin typeface="Cambria Math" panose="02040503050406030204" pitchFamily="18" charset="0"/>
                      </a:rPr>
                      <m:t>11</m:t>
                    </m:r>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 </m:t>
                    </m:r>
                  </m:oMath>
                </a14:m>
                <a:endParaRPr lang="en-AU" dirty="0"/>
              </a:p>
              <a:p>
                <a:r>
                  <a:rPr lang="en-AU" dirty="0"/>
                  <a:t>Is this big or small?  For the pion, answer = -1.</a:t>
                </a:r>
              </a:p>
              <a:p>
                <a:pPr marL="0" indent="0">
                  <a:buNone/>
                </a:pPr>
                <a:r>
                  <a:rPr lang="en-AU" dirty="0"/>
                  <a:t> </a:t>
                </a:r>
              </a:p>
            </p:txBody>
          </p:sp>
        </mc:Choice>
        <mc:Fallback xmlns="">
          <p:sp>
            <p:nvSpPr>
              <p:cNvPr id="3" name="Content Placeholder 2">
                <a:extLst>
                  <a:ext uri="{FF2B5EF4-FFF2-40B4-BE49-F238E27FC236}">
                    <a16:creationId xmlns:a16="http://schemas.microsoft.com/office/drawing/2014/main" id="{10C19741-FC29-D550-ECA2-A1DBBBEC64C1}"/>
                  </a:ext>
                </a:extLst>
              </p:cNvPr>
              <p:cNvSpPr>
                <a:spLocks noGrp="1" noRot="1" noChangeAspect="1" noMove="1" noResize="1" noEditPoints="1" noAdjustHandles="1" noChangeArrowheads="1" noChangeShapeType="1" noTextEdit="1"/>
              </p:cNvSpPr>
              <p:nvPr>
                <p:ph idx="1"/>
              </p:nvPr>
            </p:nvSpPr>
            <p:spPr>
              <a:xfrm>
                <a:off x="609600" y="1600201"/>
                <a:ext cx="7696200" cy="4525963"/>
              </a:xfrm>
              <a:blipFill>
                <a:blip r:embed="rId3"/>
                <a:stretch>
                  <a:fillRect l="-871" t="-943" r="-1267" b="-552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9580C1B-658D-DC10-1FCB-6CC09762D053}"/>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CAA6BFF-09F9-2DC0-28A6-218AFB58A726}"/>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0382BC7-F443-3594-B1EF-4142827EF90A}"/>
              </a:ext>
            </a:extLst>
          </p:cNvPr>
          <p:cNvSpPr>
            <a:spLocks noGrp="1"/>
          </p:cNvSpPr>
          <p:nvPr>
            <p:ph type="sldNum" sz="quarter" idx="12"/>
          </p:nvPr>
        </p:nvSpPr>
        <p:spPr/>
        <p:txBody>
          <a:bodyPr/>
          <a:lstStyle/>
          <a:p>
            <a:fld id="{87034D8C-3CB4-402A-BC46-2AB14C0FE90A}" type="slidenum">
              <a:rPr lang="en-US" smtClean="0"/>
              <a:pPr/>
              <a:t>56</a:t>
            </a:fld>
            <a:endParaRPr lang="en-US"/>
          </a:p>
        </p:txBody>
      </p:sp>
    </p:spTree>
    <p:extLst>
      <p:ext uri="{BB962C8B-B14F-4D97-AF65-F5344CB8AC3E}">
        <p14:creationId xmlns:p14="http://schemas.microsoft.com/office/powerpoint/2010/main" val="23511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down)">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p:cTn id="2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 calcmode="lin" valueType="num">
                                      <p:cBhvr>
                                        <p:cTn id="3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14311-1B16-7B88-E4AE-D65045F15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EC55A-9B3B-CE43-35F8-C4CD32CAFCEC}"/>
              </a:ext>
            </a:extLst>
          </p:cNvPr>
          <p:cNvSpPr>
            <a:spLocks noGrp="1"/>
          </p:cNvSpPr>
          <p:nvPr>
            <p:ph type="title"/>
          </p:nvPr>
        </p:nvSpPr>
        <p:spPr/>
        <p:txBody>
          <a:bodyPr/>
          <a:lstStyle/>
          <a:p>
            <a:r>
              <a:rPr lang="en-AU" dirty="0"/>
              <a:t>Mass-energy density form factor</a:t>
            </a:r>
            <a:br>
              <a:rPr lang="en-US" dirty="0"/>
            </a:b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48EDD6-BB62-5F09-7E85-740DADC999E4}"/>
                  </a:ext>
                </a:extLst>
              </p:cNvPr>
              <p:cNvSpPr>
                <a:spLocks noGrp="1"/>
              </p:cNvSpPr>
              <p:nvPr>
                <p:ph idx="1"/>
              </p:nvPr>
            </p:nvSpPr>
            <p:spPr>
              <a:xfrm>
                <a:off x="609600" y="609600"/>
                <a:ext cx="5486400" cy="4525963"/>
              </a:xfrm>
            </p:spPr>
            <p:txBody>
              <a:bodyPr/>
              <a:lstStyle/>
              <a:p>
                <a:pPr marL="0" indent="0">
                  <a:buNone/>
                </a:pPr>
                <a:endParaRPr lang="en-US" dirty="0"/>
              </a:p>
              <a:p>
                <a:r>
                  <a:rPr lang="en-AU" dirty="0"/>
                  <a:t>Mass-energy density form factor</a:t>
                </a:r>
                <a:endParaRPr lang="en-US" dirty="0"/>
              </a:p>
              <a:p>
                <a:endParaRPr lang="en-US" dirty="0"/>
              </a:p>
              <a:p>
                <a:endParaRPr lang="en-US" dirty="0"/>
              </a:p>
              <a:p>
                <a:endParaRPr lang="en-AU" dirty="0"/>
              </a:p>
              <a:p>
                <a:endParaRPr lang="en-AU" dirty="0"/>
              </a:p>
              <a:p>
                <a:r>
                  <a:rPr lang="en-AU" dirty="0"/>
                  <a:t>Mechanical (normal force) radius, </a:t>
                </a:r>
                <a:r>
                  <a:rPr lang="en-AU" i="1" dirty="0"/>
                  <a:t>viz</a:t>
                </a:r>
                <a:r>
                  <a:rPr lang="en-AU" dirty="0"/>
                  <a:t>. force directed along 4-spherical radius vector</a:t>
                </a:r>
              </a:p>
              <a:p>
                <a:endParaRPr lang="en-US" dirty="0"/>
              </a:p>
              <a:p>
                <a:endParaRPr lang="en-US" dirty="0"/>
              </a:p>
              <a:p>
                <a:pPr>
                  <a:spcAft>
                    <a:spcPts val="3600"/>
                  </a:spcAft>
                </a:pPr>
                <a:r>
                  <a:rPr lang="en-US" dirty="0"/>
                  <a:t>Poincaré- and scale-independent = observables</a:t>
                </a:r>
              </a:p>
              <a:p>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𝑟</m:t>
                        </m:r>
                      </m:e>
                      <m:sub>
                        <m:r>
                          <m:rPr>
                            <m:sty m:val="p"/>
                          </m:rPr>
                          <a:rPr lang="en-AU" b="0" i="0" smtClean="0">
                            <a:latin typeface="Cambria Math" panose="02040503050406030204" pitchFamily="18" charset="0"/>
                          </a:rPr>
                          <m:t>ch</m:t>
                        </m:r>
                      </m:sub>
                    </m:sSub>
                    <m:r>
                      <a:rPr lang="en-AU" b="0" i="0" smtClean="0">
                        <a:latin typeface="Cambria Math" panose="02040503050406030204" pitchFamily="18" charset="0"/>
                      </a:rPr>
                      <m:t>=</m:t>
                    </m:r>
                    <m:r>
                      <a:rPr lang="en-AU" b="0" i="0" smtClean="0">
                        <a:latin typeface="Cambria Math" panose="02040503050406030204" pitchFamily="18" charset="0"/>
                      </a:rPr>
                      <m:t>0</m:t>
                    </m:r>
                    <m:r>
                      <a:rPr lang="en-AU" b="0" i="0" smtClean="0">
                        <a:latin typeface="Cambria Math" panose="02040503050406030204" pitchFamily="18" charset="0"/>
                      </a:rPr>
                      <m:t>.</m:t>
                    </m:r>
                    <m:r>
                      <a:rPr lang="en-AU" b="0" i="0" smtClean="0">
                        <a:latin typeface="Cambria Math" panose="02040503050406030204" pitchFamily="18" charset="0"/>
                      </a:rPr>
                      <m:t>887</m:t>
                    </m:r>
                    <m:r>
                      <a:rPr lang="en-AU" b="0" i="0" smtClean="0">
                        <a:latin typeface="Cambria Math" panose="02040503050406030204" pitchFamily="18" charset="0"/>
                      </a:rPr>
                      <m:t>(</m:t>
                    </m:r>
                    <m:r>
                      <a:rPr lang="en-AU" b="0" i="0" smtClean="0">
                        <a:latin typeface="Cambria Math" panose="02040503050406030204" pitchFamily="18" charset="0"/>
                      </a:rPr>
                      <m:t>3</m:t>
                    </m:r>
                    <m:r>
                      <a:rPr lang="en-AU" b="0" i="0" smtClean="0">
                        <a:latin typeface="Cambria Math" panose="02040503050406030204" pitchFamily="18" charset="0"/>
                      </a:rPr>
                      <m:t>)</m:t>
                    </m:r>
                  </m:oMath>
                </a14:m>
                <a:r>
                  <a:rPr lang="en-US" dirty="0"/>
                  <a:t>fm </a:t>
                </a:r>
                <a:endParaRPr lang="en-AU" dirty="0"/>
              </a:p>
            </p:txBody>
          </p:sp>
        </mc:Choice>
        <mc:Fallback xmlns="">
          <p:sp>
            <p:nvSpPr>
              <p:cNvPr id="3" name="Content Placeholder 2">
                <a:extLst>
                  <a:ext uri="{FF2B5EF4-FFF2-40B4-BE49-F238E27FC236}">
                    <a16:creationId xmlns:a16="http://schemas.microsoft.com/office/drawing/2014/main" id="{A748EDD6-BB62-5F09-7E85-740DADC999E4}"/>
                  </a:ext>
                </a:extLst>
              </p:cNvPr>
              <p:cNvSpPr>
                <a:spLocks noGrp="1" noRot="1" noChangeAspect="1" noMove="1" noResize="1" noEditPoints="1" noAdjustHandles="1" noChangeArrowheads="1" noChangeShapeType="1" noTextEdit="1"/>
              </p:cNvSpPr>
              <p:nvPr>
                <p:ph idx="1"/>
              </p:nvPr>
            </p:nvSpPr>
            <p:spPr>
              <a:xfrm>
                <a:off x="609600" y="609600"/>
                <a:ext cx="5486400" cy="4525963"/>
              </a:xfrm>
              <a:blipFill>
                <a:blip r:embed="rId2"/>
                <a:stretch>
                  <a:fillRect l="-1222" r="-1556" b="-2601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025AF056-CB9B-D9B2-60F4-BD29CEB65FE3}"/>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BC1C1142-98DB-6945-B87B-FC2A2FE7676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5C1FE2DC-ED08-D564-9F20-8E8F82284E63}"/>
              </a:ext>
            </a:extLst>
          </p:cNvPr>
          <p:cNvSpPr>
            <a:spLocks noGrp="1"/>
          </p:cNvSpPr>
          <p:nvPr>
            <p:ph type="sldNum" sz="quarter" idx="12"/>
          </p:nvPr>
        </p:nvSpPr>
        <p:spPr/>
        <p:txBody>
          <a:bodyPr/>
          <a:lstStyle/>
          <a:p>
            <a:fld id="{87034D8C-3CB4-402A-BC46-2AB14C0FE90A}" type="slidenum">
              <a:rPr lang="en-US" smtClean="0"/>
              <a:pPr/>
              <a:t>57</a:t>
            </a:fld>
            <a:endParaRPr lang="en-US"/>
          </a:p>
        </p:txBody>
      </p:sp>
      <p:pic>
        <p:nvPicPr>
          <p:cNvPr id="8" name="Picture 7">
            <a:extLst>
              <a:ext uri="{FF2B5EF4-FFF2-40B4-BE49-F238E27FC236}">
                <a16:creationId xmlns:a16="http://schemas.microsoft.com/office/drawing/2014/main" id="{FA2787E2-B0EA-4C67-177D-1337971272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800" y="1419227"/>
            <a:ext cx="5200222" cy="776606"/>
          </a:xfrm>
          <a:prstGeom prst="rect">
            <a:avLst/>
          </a:prstGeom>
        </p:spPr>
      </p:pic>
      <p:pic>
        <p:nvPicPr>
          <p:cNvPr id="11" name="Picture 10" descr="A math equation with a square and a square&#10;&#10;AI-generated content may be incorrect.">
            <a:extLst>
              <a:ext uri="{FF2B5EF4-FFF2-40B4-BE49-F238E27FC236}">
                <a16:creationId xmlns:a16="http://schemas.microsoft.com/office/drawing/2014/main" id="{A63F32B0-4EC6-C820-4A51-567D93404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90" y="2213418"/>
            <a:ext cx="5060118" cy="861135"/>
          </a:xfrm>
          <a:prstGeom prst="rect">
            <a:avLst/>
          </a:prstGeom>
        </p:spPr>
      </p:pic>
      <p:pic>
        <p:nvPicPr>
          <p:cNvPr id="13" name="Picture 12" descr="A black and white math equation&#10;&#10;AI-generated content may be incorrect.">
            <a:extLst>
              <a:ext uri="{FF2B5EF4-FFF2-40B4-BE49-F238E27FC236}">
                <a16:creationId xmlns:a16="http://schemas.microsoft.com/office/drawing/2014/main" id="{9ED49EBE-8840-4DB4-2F25-4FB2602C6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3756589"/>
            <a:ext cx="3505504" cy="815411"/>
          </a:xfrm>
          <a:prstGeom prst="rect">
            <a:avLst/>
          </a:prstGeom>
        </p:spPr>
      </p:pic>
      <p:pic>
        <p:nvPicPr>
          <p:cNvPr id="15" name="Picture 14">
            <a:extLst>
              <a:ext uri="{FF2B5EF4-FFF2-40B4-BE49-F238E27FC236}">
                <a16:creationId xmlns:a16="http://schemas.microsoft.com/office/drawing/2014/main" id="{D1931E87-4603-4257-2533-CD98AFAA9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190" y="5254036"/>
            <a:ext cx="5060118" cy="614307"/>
          </a:xfrm>
          <a:prstGeom prst="rect">
            <a:avLst/>
          </a:prstGeom>
        </p:spPr>
      </p:pic>
      <p:sp>
        <p:nvSpPr>
          <p:cNvPr id="16" name="Content Placeholder 2">
            <a:extLst>
              <a:ext uri="{FF2B5EF4-FFF2-40B4-BE49-F238E27FC236}">
                <a16:creationId xmlns:a16="http://schemas.microsoft.com/office/drawing/2014/main" id="{FE62A064-A4DC-D2B2-3F78-04459FE438AE}"/>
              </a:ext>
            </a:extLst>
          </p:cNvPr>
          <p:cNvSpPr txBox="1">
            <a:spLocks/>
          </p:cNvSpPr>
          <p:nvPr/>
        </p:nvSpPr>
        <p:spPr bwMode="auto">
          <a:xfrm>
            <a:off x="6629400" y="609600"/>
            <a:ext cx="5486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Font typeface="Wingdings" pitchFamily="2" charset="2"/>
              <a:buNone/>
            </a:pPr>
            <a:endParaRPr lang="en-US" kern="0" dirty="0"/>
          </a:p>
          <a:p>
            <a:r>
              <a:rPr lang="en-AU" kern="0" dirty="0"/>
              <a:t>On the other hand, species separated form factors are frame- and scale-dependent </a:t>
            </a:r>
          </a:p>
          <a:p>
            <a:pPr lvl="1"/>
            <a:r>
              <a:rPr lang="en-AU" sz="2200" kern="0" dirty="0"/>
              <a:t>Essentially subjective.  </a:t>
            </a:r>
          </a:p>
          <a:p>
            <a:r>
              <a:rPr lang="en-AU" kern="0" dirty="0"/>
              <a:t>No comparison between proton charge radius and quark-flavour radius or proton’s gluon radius is objectively valid.</a:t>
            </a:r>
          </a:p>
          <a:p>
            <a:r>
              <a:rPr lang="en-AU" kern="0" dirty="0"/>
              <a:t>Even a comparison between quark and glue radii is subjective</a:t>
            </a:r>
          </a:p>
          <a:p>
            <a:pPr lvl="1"/>
            <a:r>
              <a:rPr lang="en-AU" sz="2200" kern="0" dirty="0"/>
              <a:t>This ratio is different at different scales</a:t>
            </a:r>
          </a:p>
        </p:txBody>
      </p:sp>
    </p:spTree>
    <p:extLst>
      <p:ext uri="{BB962C8B-B14F-4D97-AF65-F5344CB8AC3E}">
        <p14:creationId xmlns:p14="http://schemas.microsoft.com/office/powerpoint/2010/main" val="14412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0F25932-3438-2E4A-F7EB-59E3AAF352DE}"/>
                  </a:ext>
                </a:extLst>
              </p:cNvPr>
              <p:cNvSpPr>
                <a:spLocks noGrp="1"/>
              </p:cNvSpPr>
              <p:nvPr>
                <p:ph type="title"/>
              </p:nvPr>
            </p:nvSpPr>
            <p:spPr/>
            <p:txBody>
              <a:bodyPr/>
              <a:lstStyle/>
              <a:p>
                <a:r>
                  <a:rPr lang="en-AU" dirty="0"/>
                  <a:t>GFF Species Decomposition (scale dependent,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r>
                      <a:rPr lang="en-AU" b="1" i="0" smtClean="0">
                        <a:latin typeface="Cambria Math" panose="02040503050406030204" pitchFamily="18" charset="0"/>
                      </a:rPr>
                      <m:t>𝐆𝐞𝐕</m:t>
                    </m:r>
                  </m:oMath>
                </a14:m>
                <a:r>
                  <a:rPr lang="en-AU" dirty="0"/>
                  <a:t>)</a:t>
                </a:r>
              </a:p>
            </p:txBody>
          </p:sp>
        </mc:Choice>
        <mc:Fallback xmlns="">
          <p:sp>
            <p:nvSpPr>
              <p:cNvPr id="2" name="Title 1">
                <a:extLst>
                  <a:ext uri="{FF2B5EF4-FFF2-40B4-BE49-F238E27FC236}">
                    <a16:creationId xmlns:a16="http://schemas.microsoft.com/office/drawing/2014/main" id="{00F25932-3438-2E4A-F7EB-59E3AAF352DE}"/>
                  </a:ext>
                </a:extLst>
              </p:cNvPr>
              <p:cNvSpPr>
                <a:spLocks noGrp="1" noRot="1" noChangeAspect="1" noMove="1" noResize="1" noEditPoints="1" noAdjustHandles="1" noChangeArrowheads="1" noChangeShapeType="1" noTextEdit="1"/>
              </p:cNvSpPr>
              <p:nvPr>
                <p:ph type="title"/>
              </p:nvPr>
            </p:nvSpPr>
            <p:spPr>
              <a:blipFill>
                <a:blip r:embed="rId2"/>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F2A768-8728-EA28-F40B-CB44E8F4D9AD}"/>
                  </a:ext>
                </a:extLst>
              </p:cNvPr>
              <p:cNvSpPr>
                <a:spLocks noGrp="1"/>
              </p:cNvSpPr>
              <p:nvPr>
                <p:ph idx="1"/>
              </p:nvPr>
            </p:nvSpPr>
            <p:spPr>
              <a:xfrm>
                <a:off x="609600" y="1600201"/>
                <a:ext cx="5092277" cy="4525963"/>
              </a:xfrm>
            </p:spPr>
            <p:txBody>
              <a:bodyPr/>
              <a:lstStyle/>
              <a:p>
                <a:r>
                  <a:rPr lang="en-AU" dirty="0"/>
                  <a:t>Considering light quarks alone:</a:t>
                </a:r>
              </a:p>
              <a:p>
                <a:pPr marL="0" indent="0">
                  <a:buNone/>
                </a:pPr>
                <a14:m>
                  <m:oMathPara xmlns:m="http://schemas.openxmlformats.org/officeDocument/2006/math">
                    <m:oMathParaPr>
                      <m:jc m:val="centerGroup"/>
                    </m:oMathParaPr>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𝐷</m:t>
                          </m:r>
                        </m:e>
                        <m:sup>
                          <m:r>
                            <a:rPr lang="en-AU" b="0" i="1" smtClean="0">
                              <a:latin typeface="Cambria Math" panose="02040503050406030204" pitchFamily="18" charset="0"/>
                            </a:rPr>
                            <m:t>𝑢</m:t>
                          </m:r>
                          <m:r>
                            <a:rPr lang="en-AU" b="0" i="1" smtClean="0">
                              <a:latin typeface="Cambria Math" panose="02040503050406030204" pitchFamily="18" charset="0"/>
                            </a:rPr>
                            <m:t>+</m:t>
                          </m:r>
                          <m:r>
                            <a:rPr lang="en-AU" b="0" i="1" smtClean="0">
                              <a:latin typeface="Cambria Math" panose="02040503050406030204" pitchFamily="18" charset="0"/>
                            </a:rPr>
                            <m:t>𝑑</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0</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e>
                      </m:d>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73</m:t>
                      </m:r>
                      <m:r>
                        <a:rPr lang="en-AU" b="0" i="1" smtClean="0">
                          <a:latin typeface="Cambria Math" panose="02040503050406030204" pitchFamily="18" charset="0"/>
                        </a:rPr>
                        <m:t>(</m:t>
                      </m:r>
                      <m:r>
                        <a:rPr lang="en-AU" b="0" i="1" smtClean="0">
                          <a:latin typeface="Cambria Math" panose="02040503050406030204" pitchFamily="18" charset="0"/>
                        </a:rPr>
                        <m:t>5</m:t>
                      </m:r>
                      <m:r>
                        <a:rPr lang="en-AU" b="0" i="1" smtClean="0">
                          <a:latin typeface="Cambria Math" panose="02040503050406030204" pitchFamily="18" charset="0"/>
                        </a:rPr>
                        <m:t>)</m:t>
                      </m:r>
                    </m:oMath>
                  </m:oMathPara>
                </a14:m>
                <a:endParaRPr lang="en-AU" dirty="0"/>
              </a:p>
              <a:p>
                <a:r>
                  <a:rPr lang="en-AU" dirty="0"/>
                  <a:t>Inference from available DVCS data </a:t>
                </a:r>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m:rPr>
                              <m:sty m:val="p"/>
                            </m:rPr>
                            <a:rPr lang="en-AU" b="0" i="0" smtClean="0">
                              <a:latin typeface="Cambria Math" panose="02040503050406030204" pitchFamily="18" charset="0"/>
                            </a:rPr>
                            <m:t>DVCS</m:t>
                          </m:r>
                        </m:sub>
                        <m:sup>
                          <m:r>
                            <a:rPr lang="en-AU" b="0" i="1" smtClean="0">
                              <a:latin typeface="Cambria Math" panose="02040503050406030204" pitchFamily="18" charset="0"/>
                            </a:rPr>
                            <m:t>𝑢</m:t>
                          </m:r>
                          <m:r>
                            <a:rPr lang="en-AU" b="0" i="1" smtClean="0">
                              <a:latin typeface="Cambria Math" panose="02040503050406030204" pitchFamily="18" charset="0"/>
                            </a:rPr>
                            <m:t>+</m:t>
                          </m:r>
                          <m:r>
                            <a:rPr lang="en-AU" b="0" i="1" smtClean="0">
                              <a:latin typeface="Cambria Math" panose="02040503050406030204" pitchFamily="18" charset="0"/>
                            </a:rPr>
                            <m:t>𝑑</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0</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e>
                      </m:d>
                      <m:r>
                        <a:rPr lang="en-AU" b="0" i="1" smtClean="0">
                          <a:latin typeface="Cambria Math" panose="02040503050406030204" pitchFamily="18" charset="0"/>
                        </a:rPr>
                        <m:t>=−</m:t>
                      </m:r>
                      <m:r>
                        <a:rPr lang="en-AU" b="0" i="1" smtClean="0">
                          <a:latin typeface="Cambria Math" panose="02040503050406030204" pitchFamily="18" charset="0"/>
                        </a:rPr>
                        <m:t>1</m:t>
                      </m:r>
                      <m:r>
                        <a:rPr lang="en-AU" b="0" i="1" smtClean="0">
                          <a:latin typeface="Cambria Math" panose="02040503050406030204" pitchFamily="18" charset="0"/>
                        </a:rPr>
                        <m:t>.</m:t>
                      </m:r>
                      <m:r>
                        <a:rPr lang="en-AU" b="0" i="1" smtClean="0">
                          <a:latin typeface="Cambria Math" panose="02040503050406030204" pitchFamily="18" charset="0"/>
                        </a:rPr>
                        <m:t>63</m:t>
                      </m:r>
                      <m:r>
                        <a:rPr lang="en-AU" b="0" i="1" smtClean="0">
                          <a:latin typeface="Cambria Math" panose="02040503050406030204" pitchFamily="18" charset="0"/>
                        </a:rPr>
                        <m:t>(</m:t>
                      </m:r>
                      <m:r>
                        <a:rPr lang="en-AU" b="0" i="1" smtClean="0">
                          <a:latin typeface="Cambria Math" panose="02040503050406030204" pitchFamily="18" charset="0"/>
                        </a:rPr>
                        <m:t>29</m:t>
                      </m:r>
                      <m:r>
                        <a:rPr lang="en-AU" b="0" i="1" smtClean="0">
                          <a:latin typeface="Cambria Math" panose="02040503050406030204" pitchFamily="18" charset="0"/>
                        </a:rPr>
                        <m:t>)</m:t>
                      </m:r>
                    </m:oMath>
                  </m:oMathPara>
                </a14:m>
                <a:endParaRPr lang="en-AU" dirty="0"/>
              </a:p>
              <a:p>
                <a:r>
                  <a:rPr lang="en-AU" dirty="0"/>
                  <a:t>CSM prediction is also in pointwise agreement with curve inferred from that data … see figure</a:t>
                </a:r>
              </a:p>
            </p:txBody>
          </p:sp>
        </mc:Choice>
        <mc:Fallback xmlns="">
          <p:sp>
            <p:nvSpPr>
              <p:cNvPr id="3" name="Content Placeholder 2">
                <a:extLst>
                  <a:ext uri="{FF2B5EF4-FFF2-40B4-BE49-F238E27FC236}">
                    <a16:creationId xmlns:a16="http://schemas.microsoft.com/office/drawing/2014/main" id="{D3F2A768-8728-EA28-F40B-CB44E8F4D9AD}"/>
                  </a:ext>
                </a:extLst>
              </p:cNvPr>
              <p:cNvSpPr>
                <a:spLocks noGrp="1" noRot="1" noChangeAspect="1" noMove="1" noResize="1" noEditPoints="1" noAdjustHandles="1" noChangeArrowheads="1" noChangeShapeType="1" noTextEdit="1"/>
              </p:cNvSpPr>
              <p:nvPr>
                <p:ph idx="1"/>
              </p:nvPr>
            </p:nvSpPr>
            <p:spPr>
              <a:xfrm>
                <a:off x="609600" y="1600201"/>
                <a:ext cx="5092277" cy="4525963"/>
              </a:xfrm>
              <a:blipFill>
                <a:blip r:embed="rId3"/>
                <a:stretch>
                  <a:fillRect l="-1317"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6FF96D4-5637-46EE-7AC6-C1BEEAAA6A2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85E32CCC-8A4C-2CC6-2281-182F64F0EC27}"/>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0F618E8D-4649-F134-9678-E5D531497E55}"/>
              </a:ext>
            </a:extLst>
          </p:cNvPr>
          <p:cNvSpPr>
            <a:spLocks noGrp="1"/>
          </p:cNvSpPr>
          <p:nvPr>
            <p:ph type="sldNum" sz="quarter" idx="12"/>
          </p:nvPr>
        </p:nvSpPr>
        <p:spPr/>
        <p:txBody>
          <a:bodyPr/>
          <a:lstStyle/>
          <a:p>
            <a:fld id="{87034D8C-3CB4-402A-BC46-2AB14C0FE90A}" type="slidenum">
              <a:rPr lang="en-US" smtClean="0"/>
              <a:pPr/>
              <a:t>58</a:t>
            </a:fld>
            <a:endParaRPr lang="en-US"/>
          </a:p>
        </p:txBody>
      </p:sp>
      <p:pic>
        <p:nvPicPr>
          <p:cNvPr id="8" name="Picture 7" descr="A graph of a normalized curve&#10;&#10;Description automatically generated with medium confidence">
            <a:extLst>
              <a:ext uri="{FF2B5EF4-FFF2-40B4-BE49-F238E27FC236}">
                <a16:creationId xmlns:a16="http://schemas.microsoft.com/office/drawing/2014/main" id="{2A9D3936-3891-4FFC-4359-39D2C1B86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877" y="990600"/>
            <a:ext cx="6035040" cy="4572000"/>
          </a:xfrm>
          <a:prstGeom prst="rect">
            <a:avLst/>
          </a:prstGeom>
        </p:spPr>
      </p:pic>
      <p:sp>
        <p:nvSpPr>
          <p:cNvPr id="9" name="TextBox 8">
            <a:extLst>
              <a:ext uri="{FF2B5EF4-FFF2-40B4-BE49-F238E27FC236}">
                <a16:creationId xmlns:a16="http://schemas.microsoft.com/office/drawing/2014/main" id="{520EFB9C-CA89-5160-C393-3446B91B549F}"/>
              </a:ext>
            </a:extLst>
          </p:cNvPr>
          <p:cNvSpPr txBox="1"/>
          <p:nvPr/>
        </p:nvSpPr>
        <p:spPr>
          <a:xfrm>
            <a:off x="6017683" y="5493603"/>
            <a:ext cx="5945717" cy="830997"/>
          </a:xfrm>
          <a:prstGeom prst="rect">
            <a:avLst/>
          </a:prstGeom>
          <a:noFill/>
        </p:spPr>
        <p:txBody>
          <a:bodyPr wrap="square" rtlCol="0">
            <a:spAutoFit/>
          </a:bodyPr>
          <a:lstStyle/>
          <a:p>
            <a:r>
              <a:rPr lang="en-US" sz="1600" dirty="0"/>
              <a:t>BEG: Inference from existing DVCS data</a:t>
            </a:r>
          </a:p>
          <a:p>
            <a:r>
              <a:rPr lang="en-US" sz="1600" dirty="0"/>
              <a:t>V. D. Burkert, L. </a:t>
            </a:r>
            <a:r>
              <a:rPr lang="en-US" sz="1600" dirty="0" err="1"/>
              <a:t>Elouadrhiri</a:t>
            </a:r>
            <a:r>
              <a:rPr lang="en-US" sz="1600" dirty="0"/>
              <a:t>, F.-X. </a:t>
            </a:r>
            <a:r>
              <a:rPr lang="en-US" sz="1600" dirty="0" err="1"/>
              <a:t>Girod</a:t>
            </a:r>
            <a:r>
              <a:rPr lang="en-US" sz="1600" dirty="0"/>
              <a:t>, </a:t>
            </a:r>
            <a:r>
              <a:rPr lang="en-US" sz="1600" i="1" dirty="0"/>
              <a:t>The pressure</a:t>
            </a:r>
          </a:p>
          <a:p>
            <a:r>
              <a:rPr lang="en-US" sz="1600" i="1" dirty="0"/>
              <a:t>distribution inside the proton</a:t>
            </a:r>
            <a:r>
              <a:rPr lang="en-US" sz="1600" dirty="0"/>
              <a:t>, Nature 557 (7705) (2018) pp. 396–399.</a:t>
            </a:r>
            <a:endParaRPr lang="en-AU" sz="1600" dirty="0"/>
          </a:p>
        </p:txBody>
      </p:sp>
    </p:spTree>
    <p:extLst>
      <p:ext uri="{BB962C8B-B14F-4D97-AF65-F5344CB8AC3E}">
        <p14:creationId xmlns:p14="http://schemas.microsoft.com/office/powerpoint/2010/main" val="161565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4CD8735-7BCA-0DCA-08F4-A59C34D8C5BC}"/>
                  </a:ext>
                </a:extLst>
              </p:cNvPr>
              <p:cNvSpPr>
                <a:spLocks noGrp="1"/>
              </p:cNvSpPr>
              <p:nvPr>
                <p:ph type="title"/>
              </p:nvPr>
            </p:nvSpPr>
            <p:spPr/>
            <p:txBody>
              <a:bodyPr/>
              <a:lstStyle/>
              <a:p>
                <a:r>
                  <a:rPr lang="en-AU" dirty="0"/>
                  <a:t>GFF Species Decomposition (scale dependent,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r>
                      <a:rPr lang="en-AU" b="1" i="0" smtClean="0">
                        <a:latin typeface="Cambria Math" panose="02040503050406030204" pitchFamily="18" charset="0"/>
                      </a:rPr>
                      <m:t>𝐆𝐞𝐕</m:t>
                    </m:r>
                  </m:oMath>
                </a14:m>
                <a:r>
                  <a:rPr lang="en-AU" dirty="0"/>
                  <a:t>)</a:t>
                </a:r>
              </a:p>
            </p:txBody>
          </p:sp>
        </mc:Choice>
        <mc:Fallback xmlns="">
          <p:sp>
            <p:nvSpPr>
              <p:cNvPr id="2" name="Title 1">
                <a:extLst>
                  <a:ext uri="{FF2B5EF4-FFF2-40B4-BE49-F238E27FC236}">
                    <a16:creationId xmlns:a16="http://schemas.microsoft.com/office/drawing/2014/main" id="{A4CD8735-7BCA-0DCA-08F4-A59C34D8C5BC}"/>
                  </a:ext>
                </a:extLst>
              </p:cNvPr>
              <p:cNvSpPr>
                <a:spLocks noGrp="1" noRot="1" noChangeAspect="1" noMove="1" noResize="1" noEditPoints="1" noAdjustHandles="1" noChangeArrowheads="1" noChangeShapeType="1" noTextEdit="1"/>
              </p:cNvSpPr>
              <p:nvPr>
                <p:ph type="title"/>
              </p:nvPr>
            </p:nvSpPr>
            <p:spPr>
              <a:blipFill>
                <a:blip r:embed="rId2"/>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96AECA-2649-E6C0-F910-EE660E8CCA53}"/>
                  </a:ext>
                </a:extLst>
              </p:cNvPr>
              <p:cNvSpPr>
                <a:spLocks noGrp="1"/>
              </p:cNvSpPr>
              <p:nvPr>
                <p:ph idx="1"/>
              </p:nvPr>
            </p:nvSpPr>
            <p:spPr>
              <a:xfrm>
                <a:off x="609600" y="1600201"/>
                <a:ext cx="7059084" cy="4525963"/>
              </a:xfrm>
            </p:spPr>
            <p:txBody>
              <a:bodyPr/>
              <a:lstStyle/>
              <a:p>
                <a:r>
                  <a:rPr lang="en-US" dirty="0"/>
                  <a:t>CSM prediction – species decomposition, </a:t>
                </a:r>
              </a:p>
              <a:p>
                <a:pPr marL="0" indent="0">
                  <a:buNone/>
                </a:pPr>
                <a:r>
                  <a:rPr lang="en-US" dirty="0"/>
                  <a:t>      for each form factor:</a:t>
                </a:r>
              </a:p>
              <a:p>
                <a:pPr marL="0" indent="0">
                  <a:buNone/>
                </a:pPr>
                <a14:m>
                  <m:oMathPara xmlns:m="http://schemas.openxmlformats.org/officeDocument/2006/math">
                    <m:oMathParaPr>
                      <m:jc m:val="centerGroup"/>
                    </m:oMathParaPr>
                    <m:oMath xmlns:m="http://schemas.openxmlformats.org/officeDocument/2006/math">
                      <m:f>
                        <m:fPr>
                          <m:ctrlPr>
                            <a:rPr lang="en-AU" b="0" i="1" smtClean="0">
                              <a:latin typeface="Cambria Math" panose="02040503050406030204" pitchFamily="18" charset="0"/>
                            </a:rPr>
                          </m:ctrlPr>
                        </m:fPr>
                        <m:num>
                          <m:sSup>
                            <m:sSupPr>
                              <m:ctrlPr>
                                <a:rPr lang="en-AU" b="0" i="1" smtClean="0">
                                  <a:latin typeface="Cambria Math" panose="02040503050406030204" pitchFamily="18" charset="0"/>
                                </a:rPr>
                              </m:ctrlPr>
                            </m:sSupPr>
                            <m:e>
                              <m:r>
                                <a:rPr lang="en-AU" b="0" i="1" smtClean="0">
                                  <a:latin typeface="Cambria Math" panose="02040503050406030204" pitchFamily="18" charset="0"/>
                                </a:rPr>
                                <m:t>𝐹</m:t>
                              </m:r>
                            </m:e>
                            <m:sup>
                              <m:r>
                                <m:rPr>
                                  <m:sty m:val="p"/>
                                </m:rPr>
                                <a:rPr lang="en-AU" b="0" i="0" smtClean="0">
                                  <a:latin typeface="Cambria Math" panose="02040503050406030204" pitchFamily="18" charset="0"/>
                                </a:rPr>
                                <m:t>glue</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𝜁</m:t>
                              </m:r>
                            </m:e>
                          </m:d>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𝐹</m:t>
                              </m:r>
                            </m:e>
                            <m:sup>
                              <m:r>
                                <m:rPr>
                                  <m:sty m:val="p"/>
                                </m:rPr>
                                <a:rPr lang="en-AU" b="0" i="0" smtClean="0">
                                  <a:latin typeface="Cambria Math" panose="02040503050406030204" pitchFamily="18" charset="0"/>
                                </a:rPr>
                                <m:t>quark</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r>
                                <a:rPr lang="en-AU" b="0" i="1" smtClean="0">
                                  <a:latin typeface="Cambria Math" panose="02040503050406030204" pitchFamily="18" charset="0"/>
                                </a:rPr>
                                <m:t>;</m:t>
                              </m:r>
                              <m:r>
                                <a:rPr lang="en-AU" b="0" i="1" smtClean="0">
                                  <a:latin typeface="Cambria Math" panose="02040503050406030204" pitchFamily="18" charset="0"/>
                                </a:rPr>
                                <m:t>𝜁</m:t>
                              </m:r>
                            </m:e>
                          </m:d>
                        </m:den>
                      </m:f>
                      <m:r>
                        <a:rPr lang="en-AU" b="0" i="1" smtClean="0">
                          <a:latin typeface="Cambria Math" panose="02040503050406030204" pitchFamily="18" charset="0"/>
                        </a:rPr>
                        <m:t>=</m:t>
                      </m:r>
                      <m:r>
                        <m:rPr>
                          <m:sty m:val="p"/>
                        </m:rPr>
                        <a:rPr lang="en-AU" b="0" i="0" smtClean="0">
                          <a:latin typeface="Cambria Math" panose="02040503050406030204" pitchFamily="18" charset="0"/>
                        </a:rPr>
                        <m:t>constant</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m:oMathPara>
                </a14:m>
                <a:endParaRPr lang="en-US" dirty="0"/>
              </a:p>
              <a:p>
                <a14:m>
                  <m:oMath xmlns:m="http://schemas.openxmlformats.org/officeDocument/2006/math">
                    <m:r>
                      <m:rPr>
                        <m:sty m:val="p"/>
                      </m:rPr>
                      <a:rPr lang="en-AU">
                        <a:latin typeface="Cambria Math" panose="02040503050406030204" pitchFamily="18" charset="0"/>
                      </a:rPr>
                      <m:t>constant</m:t>
                    </m:r>
                    <m:d>
                      <m:dPr>
                        <m:ctrlPr>
                          <a:rPr lang="en-AU" i="1">
                            <a:latin typeface="Cambria Math" panose="02040503050406030204" pitchFamily="18" charset="0"/>
                          </a:rPr>
                        </m:ctrlPr>
                      </m:dPr>
                      <m:e>
                        <m:sSub>
                          <m:sSubPr>
                            <m:ctrlPr>
                              <a:rPr lang="en-AU" b="0" i="1" smtClean="0">
                                <a:latin typeface="Cambria Math" panose="02040503050406030204" pitchFamily="18" charset="0"/>
                              </a:rPr>
                            </m:ctrlPr>
                          </m:sSubPr>
                          <m:e>
                            <m:r>
                              <a:rPr lang="en-AU" i="1">
                                <a:latin typeface="Cambria Math" panose="02040503050406030204" pitchFamily="18" charset="0"/>
                              </a:rPr>
                              <m:t>𝜁</m:t>
                            </m:r>
                          </m:e>
                          <m:sub>
                            <m:r>
                              <a:rPr lang="en-AU" b="0" i="1" smtClean="0">
                                <a:latin typeface="Cambria Math" panose="02040503050406030204" pitchFamily="18" charset="0"/>
                              </a:rPr>
                              <m:t>2</m:t>
                            </m:r>
                          </m:sub>
                        </m:sSub>
                      </m:e>
                    </m:d>
                    <m:r>
                      <a:rPr lang="en-AU" b="0" i="1" smtClean="0">
                        <a:latin typeface="Cambria Math" panose="02040503050406030204" pitchFamily="18" charset="0"/>
                      </a:rPr>
                      <m:t>=0.71(4)</m:t>
                    </m:r>
                  </m:oMath>
                </a14:m>
                <a:endParaRPr lang="en-US" dirty="0"/>
              </a:p>
              <a:p>
                <a:pPr marL="0" indent="0">
                  <a:buNone/>
                </a:pPr>
                <a:r>
                  <a:rPr lang="en-US" dirty="0"/>
                  <a:t>     </a:t>
                </a:r>
                <a:r>
                  <a:rPr lang="en-US" dirty="0">
                    <a:ln w="0"/>
                    <a:solidFill>
                      <a:srgbClr val="C00000"/>
                    </a:solidFill>
                    <a:effectLst>
                      <a:outerShdw blurRad="38100" dist="25400" dir="5400000" algn="ctr" rotWithShape="0">
                        <a:srgbClr val="6E747A">
                          <a:alpha val="43000"/>
                        </a:srgbClr>
                      </a:outerShdw>
                    </a:effectLst>
                  </a:rPr>
                  <a:t>namely, the ratio of </a:t>
                </a:r>
                <a:r>
                  <a:rPr lang="en-US" dirty="0" err="1">
                    <a:ln w="0"/>
                    <a:solidFill>
                      <a:srgbClr val="C00000"/>
                    </a:solidFill>
                    <a:effectLst>
                      <a:outerShdw blurRad="38100" dist="25400" dir="5400000" algn="ctr" rotWithShape="0">
                        <a:srgbClr val="6E747A">
                          <a:alpha val="43000"/>
                        </a:srgbClr>
                      </a:outerShdw>
                    </a:effectLst>
                  </a:rPr>
                  <a:t>glue:quark</a:t>
                </a:r>
                <a:r>
                  <a:rPr lang="en-US" dirty="0">
                    <a:ln w="0"/>
                    <a:solidFill>
                      <a:srgbClr val="C00000"/>
                    </a:solidFill>
                    <a:effectLst>
                      <a:outerShdw blurRad="38100" dist="25400" dir="5400000" algn="ctr" rotWithShape="0">
                        <a:srgbClr val="6E747A">
                          <a:alpha val="43000"/>
                        </a:srgbClr>
                      </a:outerShdw>
                    </a:effectLst>
                  </a:rPr>
                  <a:t> contributions is the same</a:t>
                </a:r>
              </a:p>
              <a:p>
                <a:pPr marL="0" indent="0">
                  <a:buNone/>
                </a:pPr>
                <a:r>
                  <a:rPr lang="en-US" dirty="0">
                    <a:ln w="0"/>
                    <a:solidFill>
                      <a:srgbClr val="C00000"/>
                    </a:solidFill>
                    <a:effectLst>
                      <a:outerShdw blurRad="38100" dist="25400" dir="5400000" algn="ctr" rotWithShape="0">
                        <a:srgbClr val="6E747A">
                          <a:alpha val="43000"/>
                        </a:srgbClr>
                      </a:outerShdw>
                    </a:effectLst>
                  </a:rPr>
                  <a:t>     </a:t>
                </a:r>
                <a14:m>
                  <m:oMath xmlns:m="http://schemas.openxmlformats.org/officeDocument/2006/math">
                    <m:sSup>
                      <m:sSupPr>
                        <m:ctrlPr>
                          <a:rPr lang="en-AU"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ctrlPr>
                      </m:sSupPr>
                      <m:e>
                        <m:r>
                          <a:rPr lang="en-AU"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𝑄</m:t>
                        </m:r>
                      </m:e>
                      <m:sup>
                        <m:r>
                          <a:rPr lang="en-AU"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US" dirty="0">
                    <a:ln w="0"/>
                    <a:solidFill>
                      <a:srgbClr val="C00000"/>
                    </a:solidFill>
                    <a:effectLst>
                      <a:outerShdw blurRad="38100" dist="25400" dir="5400000" algn="ctr" rotWithShape="0">
                        <a:srgbClr val="6E747A">
                          <a:alpha val="43000"/>
                        </a:srgbClr>
                      </a:outerShdw>
                    </a:effectLst>
                  </a:rPr>
                  <a:t>-independent number for each form factor</a:t>
                </a:r>
              </a:p>
              <a:p>
                <a:pPr marL="0" indent="0">
                  <a:buNone/>
                </a:pPr>
                <a:r>
                  <a:rPr lang="en-US" dirty="0"/>
                  <a:t>     Important to test this prediction</a:t>
                </a:r>
              </a:p>
              <a:p>
                <a:r>
                  <a:rPr lang="en-US" dirty="0" err="1"/>
                  <a:t>lQCD</a:t>
                </a:r>
                <a:r>
                  <a:rPr lang="en-US" dirty="0"/>
                  <a:t> results … see figure</a:t>
                </a:r>
              </a:p>
              <a:p>
                <a:pPr lvl="1"/>
                <a:r>
                  <a:rPr lang="en-US" sz="2200" dirty="0"/>
                  <a:t>Consistent with prediction </a:t>
                </a:r>
              </a:p>
              <a:p>
                <a:pPr lvl="1"/>
                <a14:m>
                  <m:oMath xmlns:m="http://schemas.openxmlformats.org/officeDocument/2006/math">
                    <m:sSub>
                      <m:sSubPr>
                        <m:ctrlPr>
                          <a:rPr lang="en-AU" sz="2200" b="0" i="1" smtClean="0">
                            <a:latin typeface="Cambria Math" panose="02040503050406030204" pitchFamily="18" charset="0"/>
                          </a:rPr>
                        </m:ctrlPr>
                      </m:sSubPr>
                      <m:e>
                        <m:r>
                          <m:rPr>
                            <m:sty m:val="p"/>
                          </m:rPr>
                          <a:rPr lang="en-AU" sz="2200" smtClean="0">
                            <a:latin typeface="Cambria Math" panose="02040503050406030204" pitchFamily="18" charset="0"/>
                          </a:rPr>
                          <m:t>constant</m:t>
                        </m:r>
                      </m:e>
                      <m:sub>
                        <m:r>
                          <m:rPr>
                            <m:sty m:val="p"/>
                          </m:rPr>
                          <a:rPr lang="en-AU" sz="2200" b="0" i="0" smtClean="0">
                            <a:latin typeface="Cambria Math" panose="02040503050406030204" pitchFamily="18" charset="0"/>
                          </a:rPr>
                          <m:t>lQCD</m:t>
                        </m:r>
                      </m:sub>
                    </m:sSub>
                    <m:d>
                      <m:dPr>
                        <m:ctrlPr>
                          <a:rPr lang="en-AU" sz="2200" i="1">
                            <a:latin typeface="Cambria Math" panose="02040503050406030204" pitchFamily="18" charset="0"/>
                          </a:rPr>
                        </m:ctrlPr>
                      </m:dPr>
                      <m:e>
                        <m:sSub>
                          <m:sSubPr>
                            <m:ctrlPr>
                              <a:rPr lang="en-AU" sz="2200" b="0" i="1" smtClean="0">
                                <a:latin typeface="Cambria Math" panose="02040503050406030204" pitchFamily="18" charset="0"/>
                              </a:rPr>
                            </m:ctrlPr>
                          </m:sSubPr>
                          <m:e>
                            <m:r>
                              <a:rPr lang="en-AU" sz="2200" i="1">
                                <a:latin typeface="Cambria Math" panose="02040503050406030204" pitchFamily="18" charset="0"/>
                              </a:rPr>
                              <m:t>𝜁</m:t>
                            </m:r>
                          </m:e>
                          <m:sub>
                            <m:r>
                              <a:rPr lang="en-AU" sz="2200" b="0" i="1" smtClean="0">
                                <a:latin typeface="Cambria Math" panose="02040503050406030204" pitchFamily="18" charset="0"/>
                              </a:rPr>
                              <m:t>2</m:t>
                            </m:r>
                          </m:sub>
                        </m:sSub>
                      </m:e>
                    </m:d>
                    <m:r>
                      <a:rPr lang="en-AU" sz="2200" b="0" i="1" smtClean="0">
                        <a:latin typeface="Cambria Math" panose="02040503050406030204" pitchFamily="18" charset="0"/>
                      </a:rPr>
                      <m:t>=0.82(18)</m:t>
                    </m:r>
                  </m:oMath>
                </a14:m>
                <a:endParaRPr lang="en-US" sz="2200" dirty="0"/>
              </a:p>
            </p:txBody>
          </p:sp>
        </mc:Choice>
        <mc:Fallback xmlns="">
          <p:sp>
            <p:nvSpPr>
              <p:cNvPr id="3" name="Content Placeholder 2">
                <a:extLst>
                  <a:ext uri="{FF2B5EF4-FFF2-40B4-BE49-F238E27FC236}">
                    <a16:creationId xmlns:a16="http://schemas.microsoft.com/office/drawing/2014/main" id="{A196AECA-2649-E6C0-F910-EE660E8CCA53}"/>
                  </a:ext>
                </a:extLst>
              </p:cNvPr>
              <p:cNvSpPr>
                <a:spLocks noGrp="1" noRot="1" noChangeAspect="1" noMove="1" noResize="1" noEditPoints="1" noAdjustHandles="1" noChangeArrowheads="1" noChangeShapeType="1" noTextEdit="1"/>
              </p:cNvSpPr>
              <p:nvPr>
                <p:ph idx="1"/>
              </p:nvPr>
            </p:nvSpPr>
            <p:spPr>
              <a:xfrm>
                <a:off x="609600" y="1600201"/>
                <a:ext cx="7059084" cy="4525963"/>
              </a:xfrm>
              <a:blipFill>
                <a:blip r:embed="rId3"/>
                <a:stretch>
                  <a:fillRect l="-1382"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A2E9F2A-F7D2-1E10-320F-D4B26E937E9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270B4A9-2958-1CF6-8E07-CBAC7D3DCB0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C697AAB6-3569-68AC-15F5-C7ADA9FC243F}"/>
              </a:ext>
            </a:extLst>
          </p:cNvPr>
          <p:cNvSpPr>
            <a:spLocks noGrp="1"/>
          </p:cNvSpPr>
          <p:nvPr>
            <p:ph type="sldNum" sz="quarter" idx="12"/>
          </p:nvPr>
        </p:nvSpPr>
        <p:spPr/>
        <p:txBody>
          <a:bodyPr/>
          <a:lstStyle/>
          <a:p>
            <a:fld id="{87034D8C-3CB4-402A-BC46-2AB14C0FE90A}" type="slidenum">
              <a:rPr lang="en-US" smtClean="0"/>
              <a:pPr/>
              <a:t>59</a:t>
            </a:fld>
            <a:endParaRPr lang="en-US"/>
          </a:p>
        </p:txBody>
      </p:sp>
      <p:pic>
        <p:nvPicPr>
          <p:cNvPr id="8" name="Picture 7">
            <a:extLst>
              <a:ext uri="{FF2B5EF4-FFF2-40B4-BE49-F238E27FC236}">
                <a16:creationId xmlns:a16="http://schemas.microsoft.com/office/drawing/2014/main" id="{DC67F35D-0080-C557-1A54-A2C71F1B56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48913" y="1346361"/>
            <a:ext cx="4544121" cy="3984259"/>
          </a:xfrm>
          <a:prstGeom prst="rect">
            <a:avLst/>
          </a:prstGeom>
        </p:spPr>
      </p:pic>
    </p:spTree>
    <p:extLst>
      <p:ext uri="{BB962C8B-B14F-4D97-AF65-F5344CB8AC3E}">
        <p14:creationId xmlns:p14="http://schemas.microsoft.com/office/powerpoint/2010/main" val="9933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1041401" y="4824362"/>
                <a:ext cx="10439400" cy="1362075"/>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14:m>
                  <m:oMath xmlns:m="http://schemas.openxmlformats.org/officeDocument/2006/math">
                    <m:r>
                      <a:rPr lang="en-GB" sz="7200" b="1" i="1" smtClean="0">
                        <a:ln/>
                        <a:solidFill>
                          <a:schemeClr val="accent3"/>
                        </a:solidFill>
                        <a:latin typeface="Cambria Math" panose="02040503050406030204" pitchFamily="18" charset="0"/>
                      </a:rPr>
                      <m:t>𝝅</m:t>
                    </m:r>
                    <m:r>
                      <a:rPr lang="en-GB" sz="7200" b="1" i="1" smtClean="0">
                        <a:ln/>
                        <a:solidFill>
                          <a:schemeClr val="accent3"/>
                        </a:solidFill>
                        <a:latin typeface="Cambria Math" panose="02040503050406030204" pitchFamily="18" charset="0"/>
                      </a:rPr>
                      <m:t> &amp; </m:t>
                    </m:r>
                    <m:r>
                      <a:rPr lang="en-GB" sz="7200" b="1" i="1" smtClean="0">
                        <a:ln/>
                        <a:solidFill>
                          <a:schemeClr val="accent3"/>
                        </a:solidFill>
                        <a:latin typeface="Cambria Math" panose="02040503050406030204" pitchFamily="18" charset="0"/>
                      </a:rPr>
                      <m:t>𝑲</m:t>
                    </m:r>
                  </m:oMath>
                </a14:m>
                <a:r>
                  <a:rPr lang="en-GB" sz="7200" i="1" dirty="0">
                    <a:ln/>
                    <a:solidFill>
                      <a:schemeClr val="accent3"/>
                    </a:solidFill>
                  </a:rPr>
                  <a:t> DAs &amp; Form Factors</a:t>
                </a:r>
                <a:endParaRPr lang="en-US" sz="7200" i="1" dirty="0">
                  <a:ln/>
                  <a:solidFill>
                    <a:schemeClr val="accent3"/>
                  </a:solidFill>
                </a:endParaRPr>
              </a:p>
            </p:txBody>
          </p:sp>
        </mc:Choice>
        <mc:Fallback xmlns="">
          <p:sp>
            <p:nvSpPr>
              <p:cNvPr id="2" name="Title 1">
                <a:extLst>
                  <a:ext uri="{FF2B5EF4-FFF2-40B4-BE49-F238E27FC236}">
                    <a16:creationId xmlns:a16="http://schemas.microsoft.com/office/drawing/2014/main" id="{1FBE7A14-B903-4F08-BFA5-AB71A70E9F30}"/>
                  </a:ext>
                </a:extLst>
              </p:cNvPr>
              <p:cNvSpPr>
                <a:spLocks noGrp="1" noRot="1" noChangeAspect="1" noMove="1" noResize="1" noEditPoints="1" noAdjustHandles="1" noChangeArrowheads="1" noChangeShapeType="1" noTextEdit="1"/>
              </p:cNvSpPr>
              <p:nvPr>
                <p:ph type="title"/>
              </p:nvPr>
            </p:nvSpPr>
            <p:spPr>
              <a:xfrm>
                <a:off x="1041401" y="4824362"/>
                <a:ext cx="10439400" cy="1362075"/>
              </a:xfrm>
              <a:blipFill>
                <a:blip r:embed="rId2"/>
                <a:stretch>
                  <a:fillRect/>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6</a:t>
            </a:fld>
            <a:endParaRPr lang="en-US"/>
          </a:p>
        </p:txBody>
      </p:sp>
      <p:pic>
        <p:nvPicPr>
          <p:cNvPr id="8" name="Picture 7">
            <a:extLst>
              <a:ext uri="{FF2B5EF4-FFF2-40B4-BE49-F238E27FC236}">
                <a16:creationId xmlns:a16="http://schemas.microsoft.com/office/drawing/2014/main" id="{E0CC1D3C-C4F1-4BCF-BF52-A34A777318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24909" y="684213"/>
            <a:ext cx="8542181" cy="32367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5050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function&#10;&#10;Description automatically generated with medium confidence">
            <a:extLst>
              <a:ext uri="{FF2B5EF4-FFF2-40B4-BE49-F238E27FC236}">
                <a16:creationId xmlns:a16="http://schemas.microsoft.com/office/drawing/2014/main" id="{4FC9988C-E1FF-E003-C83E-4D10813F3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242391"/>
            <a:ext cx="3810000" cy="6064438"/>
          </a:xfrm>
          <a:prstGeom prst="rect">
            <a:avLst/>
          </a:prstGeom>
        </p:spPr>
      </p:pic>
      <p:sp>
        <p:nvSpPr>
          <p:cNvPr id="2" name="Title 1">
            <a:extLst>
              <a:ext uri="{FF2B5EF4-FFF2-40B4-BE49-F238E27FC236}">
                <a16:creationId xmlns:a16="http://schemas.microsoft.com/office/drawing/2014/main" id="{041E2D7F-7F8F-1AA2-A60B-CAB5FFA0620A}"/>
              </a:ext>
            </a:extLst>
          </p:cNvPr>
          <p:cNvSpPr>
            <a:spLocks noGrp="1"/>
          </p:cNvSpPr>
          <p:nvPr>
            <p:ph type="title"/>
          </p:nvPr>
        </p:nvSpPr>
        <p:spPr/>
        <p:txBody>
          <a:bodyPr/>
          <a:lstStyle/>
          <a:p>
            <a:r>
              <a:rPr lang="en-AU" sz="2800" dirty="0"/>
              <a:t>Proton Pressure Profiles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4B418A-1CCF-FBFD-19E7-C6D729C7925F}"/>
                  </a:ext>
                </a:extLst>
              </p:cNvPr>
              <p:cNvSpPr>
                <a:spLocks noGrp="1"/>
              </p:cNvSpPr>
              <p:nvPr>
                <p:ph idx="1"/>
              </p:nvPr>
            </p:nvSpPr>
            <p:spPr>
              <a:xfrm>
                <a:off x="457200" y="768773"/>
                <a:ext cx="7922684" cy="5135564"/>
              </a:xfrm>
            </p:spPr>
            <p:txBody>
              <a:bodyPr/>
              <a:lstStyle/>
              <a:p>
                <a:r>
                  <a:rPr lang="en-US" dirty="0"/>
                  <a:t>Pressure and shear-force density profiles: determined by </a:t>
                </a:r>
                <a14:m>
                  <m:oMath xmlns:m="http://schemas.openxmlformats.org/officeDocument/2006/math">
                    <m:r>
                      <a:rPr lang="en-AU" b="0" i="1" smtClean="0">
                        <a:latin typeface="Cambria Math" panose="02040503050406030204" pitchFamily="18" charset="0"/>
                      </a:rPr>
                      <m:t>𝐷</m:t>
                    </m:r>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oMath>
                </a14:m>
                <a:r>
                  <a:rPr lang="en-US" dirty="0"/>
                  <a:t> for proton and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𝜃</m:t>
                        </m:r>
                      </m:e>
                      <m:sub>
                        <m:r>
                          <a:rPr lang="en-AU" b="0" i="1" smtClean="0">
                            <a:latin typeface="Cambria Math" panose="02040503050406030204" pitchFamily="18" charset="0"/>
                          </a:rPr>
                          <m:t>1</m:t>
                        </m:r>
                      </m:sub>
                    </m:sSub>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oMath>
                </a14:m>
                <a:r>
                  <a:rPr lang="en-US" dirty="0"/>
                  <a:t> for pion</a:t>
                </a:r>
              </a:p>
              <a:p>
                <a:pPr>
                  <a:spcBef>
                    <a:spcPts val="0"/>
                  </a:spcBef>
                </a:pPr>
                <a:r>
                  <a:rPr lang="en-US" dirty="0"/>
                  <a:t>Pion (</a:t>
                </a:r>
                <a:r>
                  <a:rPr lang="en-US" dirty="0">
                    <a:solidFill>
                      <a:srgbClr val="00B050"/>
                    </a:solidFill>
                  </a:rPr>
                  <a:t>green</a:t>
                </a:r>
                <a:r>
                  <a:rPr lang="en-US" dirty="0"/>
                  <a:t>) peak values are roughly twice those in the proton</a:t>
                </a:r>
              </a:p>
              <a:p>
                <a:pPr lvl="1">
                  <a:spcBef>
                    <a:spcPts val="0"/>
                  </a:spcBef>
                </a:pPr>
                <a:r>
                  <a:rPr lang="en-US" sz="2200" dirty="0"/>
                  <a:t>Expected because </a:t>
                </a:r>
              </a:p>
              <a:p>
                <a:pPr lvl="2">
                  <a:spcBef>
                    <a:spcPts val="0"/>
                  </a:spcBef>
                </a:pPr>
                <a:r>
                  <a:rPr lang="en-US" sz="2200" dirty="0"/>
                  <a:t>pressures </a:t>
                </a:r>
                <a14:m>
                  <m:oMath xmlns:m="http://schemas.openxmlformats.org/officeDocument/2006/math">
                    <m:r>
                      <a:rPr lang="en-AU" sz="2200" b="0" i="1" smtClean="0">
                        <a:latin typeface="Cambria Math" panose="02040503050406030204" pitchFamily="18" charset="0"/>
                      </a:rPr>
                      <m:t>∼</m:t>
                    </m:r>
                    <m:sSup>
                      <m:sSupPr>
                        <m:ctrlPr>
                          <a:rPr lang="en-AU" sz="2200" b="0" i="1" smtClean="0">
                            <a:latin typeface="Cambria Math" panose="02040503050406030204" pitchFamily="18" charset="0"/>
                          </a:rPr>
                        </m:ctrlPr>
                      </m:sSupPr>
                      <m:e>
                        <m:r>
                          <m:rPr>
                            <m:sty m:val="p"/>
                          </m:rPr>
                          <a:rPr lang="en-AU" sz="2200" b="0" i="0" smtClean="0">
                            <a:latin typeface="Cambria Math" panose="02040503050406030204" pitchFamily="18" charset="0"/>
                          </a:rPr>
                          <m:t>Ψ</m:t>
                        </m:r>
                      </m:e>
                      <m:sup>
                        <m:r>
                          <a:rPr lang="en-AU" sz="2200" b="0" i="1" smtClean="0">
                            <a:latin typeface="Cambria Math" panose="02040503050406030204" pitchFamily="18" charset="0"/>
                          </a:rPr>
                          <m:t>2</m:t>
                        </m:r>
                      </m:sup>
                    </m:sSup>
                  </m:oMath>
                </a14:m>
                <a:r>
                  <a:rPr lang="en-US" sz="2200" dirty="0"/>
                  <a:t> </a:t>
                </a:r>
              </a:p>
              <a:p>
                <a:pPr lvl="2">
                  <a:spcBef>
                    <a:spcPts val="0"/>
                  </a:spcBef>
                </a:pPr>
                <a:r>
                  <a:rPr lang="en-US" sz="2200" dirty="0"/>
                  <a:t>similar interior QCD dynamics + more compact object</a:t>
                </a:r>
              </a:p>
              <a:p>
                <a:pPr marL="800100" lvl="2" indent="0">
                  <a:spcBef>
                    <a:spcPts val="0"/>
                  </a:spcBef>
                  <a:buNone/>
                </a:pPr>
                <a:r>
                  <a:rPr lang="en-US" sz="2200" dirty="0"/>
                  <a:t>     </a:t>
                </a:r>
                <a14:m>
                  <m:oMath xmlns:m="http://schemas.openxmlformats.org/officeDocument/2006/math">
                    <m:r>
                      <a:rPr lang="en-AU" sz="2200" b="0" i="1" smtClean="0">
                        <a:latin typeface="Cambria Math" panose="02040503050406030204" pitchFamily="18" charset="0"/>
                      </a:rPr>
                      <m:t>⇒</m:t>
                    </m:r>
                    <m:f>
                      <m:fPr>
                        <m:ctrlPr>
                          <a:rPr lang="en-AU" sz="2200" b="0" i="1" smtClean="0">
                            <a:latin typeface="Cambria Math" panose="02040503050406030204" pitchFamily="18" charset="0"/>
                          </a:rPr>
                        </m:ctrlPr>
                      </m:fPr>
                      <m:num>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𝑝</m:t>
                            </m:r>
                          </m:e>
                          <m:sub>
                            <m:r>
                              <a:rPr lang="en-AU" sz="2200" b="0" i="1" smtClean="0">
                                <a:latin typeface="Cambria Math" panose="02040503050406030204" pitchFamily="18" charset="0"/>
                              </a:rPr>
                              <m:t>𝜋</m:t>
                            </m:r>
                          </m:sub>
                        </m:sSub>
                      </m:num>
                      <m:den>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a:rPr lang="en-AU" sz="2200" b="0" i="1" smtClean="0">
                                <a:latin typeface="Cambria Math" panose="02040503050406030204" pitchFamily="18" charset="0"/>
                              </a:rPr>
                              <m:t>𝜋</m:t>
                            </m:r>
                          </m:sub>
                          <m:sup>
                            <m:r>
                              <a:rPr lang="en-AU" sz="2200" b="0" i="1" smtClean="0">
                                <a:latin typeface="Cambria Math" panose="02040503050406030204" pitchFamily="18" charset="0"/>
                              </a:rPr>
                              <m:t>2</m:t>
                            </m:r>
                          </m:sup>
                        </m:sSubSup>
                      </m:den>
                    </m:f>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𝑝</m:t>
                        </m:r>
                      </m:e>
                      <m:sub>
                        <m:r>
                          <a:rPr lang="en-AU" sz="2200" b="0" i="1" smtClean="0">
                            <a:latin typeface="Cambria Math" panose="02040503050406030204" pitchFamily="18" charset="0"/>
                          </a:rPr>
                          <m:t>𝑝</m:t>
                        </m:r>
                      </m:sub>
                    </m:sSub>
                    <m:r>
                      <a:rPr lang="en-AU" sz="2200" b="0" i="1" smtClean="0">
                        <a:latin typeface="Cambria Math" panose="02040503050406030204" pitchFamily="18" charset="0"/>
                      </a:rPr>
                      <m:t>/</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2</m:t>
                        </m:r>
                      </m:sup>
                    </m:sSubSup>
                    <m:r>
                      <a:rPr lang="en-AU" sz="2200" b="0" i="1" smtClean="0">
                        <a:latin typeface="Cambria Math" panose="02040503050406030204" pitchFamily="18" charset="0"/>
                      </a:rPr>
                      <m:t> </m:t>
                    </m:r>
                  </m:oMath>
                </a14:m>
                <a:r>
                  <a:rPr lang="en-AU" sz="2200" b="0" dirty="0"/>
                  <a:t> &amp;  </a:t>
                </a:r>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2</m:t>
                        </m:r>
                      </m:sup>
                    </m:sSubSup>
                    <m:r>
                      <a:rPr lang="en-AU" sz="2200" b="0" i="1" smtClean="0">
                        <a:latin typeface="Cambria Math" panose="02040503050406030204" pitchFamily="18" charset="0"/>
                      </a:rPr>
                      <m:t>≈</m:t>
                    </m:r>
                    <m:r>
                      <a:rPr lang="en-AU" sz="2200" b="0" i="1" smtClean="0">
                        <a:latin typeface="Cambria Math" panose="02040503050406030204" pitchFamily="18" charset="0"/>
                      </a:rPr>
                      <m:t>2</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 </m:t>
                        </m:r>
                        <m:r>
                          <a:rPr lang="en-AU" sz="2200" b="0" i="1" smtClean="0">
                            <a:latin typeface="Cambria Math" panose="02040503050406030204" pitchFamily="18" charset="0"/>
                          </a:rPr>
                          <m:t>𝑟</m:t>
                        </m:r>
                      </m:e>
                      <m:sub>
                        <m:r>
                          <a:rPr lang="en-AU" sz="2200" b="0" i="1" smtClean="0">
                            <a:latin typeface="Cambria Math" panose="02040503050406030204" pitchFamily="18" charset="0"/>
                          </a:rPr>
                          <m:t>𝜋</m:t>
                        </m:r>
                      </m:sub>
                      <m:sup>
                        <m:r>
                          <a:rPr lang="en-AU" sz="2200" b="0" i="1" smtClean="0">
                            <a:latin typeface="Cambria Math" panose="02040503050406030204" pitchFamily="18" charset="0"/>
                          </a:rPr>
                          <m:t>2</m:t>
                        </m:r>
                      </m:sup>
                    </m:sSubSup>
                  </m:oMath>
                </a14:m>
                <a:endParaRPr lang="en-AU" sz="2200" dirty="0"/>
              </a:p>
              <a:p>
                <a:pPr marL="457200" indent="-457200"/>
                <a:r>
                  <a:rPr lang="en-AU" sz="2400" dirty="0"/>
                  <a:t>Scale is order-of-magnitude greater than neutron star core</a:t>
                </a:r>
              </a:p>
              <a:p>
                <a:pPr marL="457200" indent="-457200"/>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𝑟</m:t>
                        </m:r>
                      </m:e>
                      <m:sub>
                        <m:r>
                          <m:rPr>
                            <m:sty m:val="p"/>
                          </m:rPr>
                          <a:rPr lang="en-AU" sz="2400" b="0" i="0" smtClean="0">
                            <a:latin typeface="Cambria Math" panose="02040503050406030204" pitchFamily="18" charset="0"/>
                          </a:rPr>
                          <m:t>mass</m:t>
                        </m:r>
                      </m:sub>
                    </m:sSub>
                    <m:r>
                      <a:rPr lang="en-AU" sz="2400" b="0" i="1" smtClean="0">
                        <a:latin typeface="Cambria Math" panose="02040503050406030204" pitchFamily="18" charset="0"/>
                      </a:rPr>
                      <m:t>=</m:t>
                    </m:r>
                    <m:r>
                      <a:rPr lang="en-AU" sz="2400" b="0" i="1" smtClean="0">
                        <a:latin typeface="Cambria Math" panose="02040503050406030204" pitchFamily="18" charset="0"/>
                      </a:rPr>
                      <m:t>0</m:t>
                    </m:r>
                    <m:r>
                      <a:rPr lang="en-AU" sz="2400" b="0" i="1" smtClean="0">
                        <a:latin typeface="Cambria Math" panose="02040503050406030204" pitchFamily="18" charset="0"/>
                      </a:rPr>
                      <m:t>.</m:t>
                    </m:r>
                    <m:r>
                      <a:rPr lang="en-AU" sz="2400" b="0" i="1" smtClean="0">
                        <a:latin typeface="Cambria Math" panose="02040503050406030204" pitchFamily="18" charset="0"/>
                      </a:rPr>
                      <m:t>81</m:t>
                    </m:r>
                    <m:d>
                      <m:dPr>
                        <m:ctrlPr>
                          <a:rPr lang="en-AU" sz="2400" b="0" i="1" smtClean="0">
                            <a:latin typeface="Cambria Math" panose="02040503050406030204" pitchFamily="18" charset="0"/>
                          </a:rPr>
                        </m:ctrlPr>
                      </m:dPr>
                      <m:e>
                        <m:r>
                          <a:rPr lang="en-AU" sz="2400" b="0" i="1" smtClean="0">
                            <a:latin typeface="Cambria Math" panose="02040503050406030204" pitchFamily="18" charset="0"/>
                          </a:rPr>
                          <m:t>5</m:t>
                        </m:r>
                      </m:e>
                    </m:d>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𝑟</m:t>
                        </m:r>
                      </m:e>
                      <m:sub>
                        <m:r>
                          <m:rPr>
                            <m:sty m:val="p"/>
                          </m:rPr>
                          <a:rPr lang="en-AU" sz="2400" b="0" i="0" smtClean="0">
                            <a:latin typeface="Cambria Math" panose="02040503050406030204" pitchFamily="18" charset="0"/>
                          </a:rPr>
                          <m:t>ch</m:t>
                        </m:r>
                      </m:sub>
                    </m:sSub>
                  </m:oMath>
                </a14:m>
                <a:r>
                  <a:rPr lang="en-AU" sz="2400" dirty="0"/>
                  <a:t>  </a:t>
                </a:r>
                <a14:m>
                  <m:oMath xmlns:m="http://schemas.openxmlformats.org/officeDocument/2006/math">
                    <m:r>
                      <a:rPr lang="en-AU" sz="2400" i="1" dirty="0" smtClean="0">
                        <a:latin typeface="Cambria Math" panose="02040503050406030204" pitchFamily="18" charset="0"/>
                      </a:rPr>
                      <m:t>&gt;</m:t>
                    </m:r>
                  </m:oMath>
                </a14:m>
                <a:r>
                  <a:rPr lang="en-AU" sz="2400" dirty="0"/>
                  <a:t>  </a:t>
                </a:r>
                <a14:m>
                  <m:oMath xmlns:m="http://schemas.openxmlformats.org/officeDocument/2006/math">
                    <m:sSub>
                      <m:sSubPr>
                        <m:ctrlPr>
                          <a:rPr lang="en-AU" sz="2400" i="1">
                            <a:latin typeface="Cambria Math" panose="02040503050406030204" pitchFamily="18" charset="0"/>
                          </a:rPr>
                        </m:ctrlPr>
                      </m:sSubPr>
                      <m:e>
                        <m:r>
                          <a:rPr lang="en-AU" sz="2400" i="1">
                            <a:latin typeface="Cambria Math" panose="02040503050406030204" pitchFamily="18" charset="0"/>
                          </a:rPr>
                          <m:t>𝑟</m:t>
                        </m:r>
                      </m:e>
                      <m:sub>
                        <m:r>
                          <m:rPr>
                            <m:sty m:val="p"/>
                          </m:rPr>
                          <a:rPr lang="en-AU" sz="2400">
                            <a:latin typeface="Cambria Math" panose="02040503050406030204" pitchFamily="18" charset="0"/>
                          </a:rPr>
                          <m:t>m</m:t>
                        </m:r>
                        <m:r>
                          <m:rPr>
                            <m:sty m:val="p"/>
                          </m:rPr>
                          <a:rPr lang="en-AU" sz="2400" b="0" i="0" smtClean="0">
                            <a:latin typeface="Cambria Math" panose="02040503050406030204" pitchFamily="18" charset="0"/>
                          </a:rPr>
                          <m:t>ech</m:t>
                        </m:r>
                      </m:sub>
                    </m:sSub>
                    <m:r>
                      <a:rPr lang="en-AU" sz="2400" i="1">
                        <a:latin typeface="Cambria Math" panose="02040503050406030204" pitchFamily="18" charset="0"/>
                      </a:rPr>
                      <m:t>=</m:t>
                    </m:r>
                    <m:r>
                      <a:rPr lang="en-AU" sz="2400" i="1">
                        <a:latin typeface="Cambria Math" panose="02040503050406030204" pitchFamily="18" charset="0"/>
                      </a:rPr>
                      <m:t>0</m:t>
                    </m:r>
                    <m:r>
                      <a:rPr lang="en-AU" sz="2400" i="1">
                        <a:latin typeface="Cambria Math" panose="02040503050406030204" pitchFamily="18" charset="0"/>
                      </a:rPr>
                      <m:t>.</m:t>
                    </m:r>
                    <m:r>
                      <a:rPr lang="en-AU" sz="2400" b="0" i="1" smtClean="0">
                        <a:latin typeface="Cambria Math" panose="02040503050406030204" pitchFamily="18" charset="0"/>
                      </a:rPr>
                      <m:t>72</m:t>
                    </m:r>
                    <m:d>
                      <m:dPr>
                        <m:ctrlPr>
                          <a:rPr lang="en-AU" sz="2400" i="1">
                            <a:latin typeface="Cambria Math" panose="02040503050406030204" pitchFamily="18" charset="0"/>
                          </a:rPr>
                        </m:ctrlPr>
                      </m:dPr>
                      <m:e>
                        <m:r>
                          <a:rPr lang="en-AU" sz="2400" b="0" i="1" smtClean="0">
                            <a:latin typeface="Cambria Math" panose="02040503050406030204" pitchFamily="18" charset="0"/>
                          </a:rPr>
                          <m:t>2</m:t>
                        </m:r>
                      </m:e>
                    </m:d>
                    <m:sSub>
                      <m:sSubPr>
                        <m:ctrlPr>
                          <a:rPr lang="en-AU" sz="2400" i="1">
                            <a:latin typeface="Cambria Math" panose="02040503050406030204" pitchFamily="18" charset="0"/>
                          </a:rPr>
                        </m:ctrlPr>
                      </m:sSubPr>
                      <m:e>
                        <m:r>
                          <a:rPr lang="en-AU" sz="2400" i="1">
                            <a:latin typeface="Cambria Math" panose="02040503050406030204" pitchFamily="18" charset="0"/>
                          </a:rPr>
                          <m:t>𝑟</m:t>
                        </m:r>
                      </m:e>
                      <m:sub>
                        <m:r>
                          <m:rPr>
                            <m:sty m:val="p"/>
                          </m:rPr>
                          <a:rPr lang="en-AU" sz="2400">
                            <a:latin typeface="Cambria Math" panose="02040503050406030204" pitchFamily="18" charset="0"/>
                          </a:rPr>
                          <m:t>ch</m:t>
                        </m:r>
                      </m:sub>
                    </m:sSub>
                  </m:oMath>
                </a14:m>
                <a:endParaRPr lang="en-AU" sz="2400" dirty="0"/>
              </a:p>
              <a:p>
                <a:pPr marL="457200" indent="-457200"/>
                <a:r>
                  <a:rPr lang="en-AU" sz="2400" dirty="0"/>
                  <a:t>Species decomposition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2</m:t>
                        </m:r>
                      </m:sub>
                    </m:sSub>
                  </m:oMath>
                </a14:m>
                <a:r>
                  <a:rPr lang="en-AU" sz="2400" dirty="0"/>
                  <a:t>)</a:t>
                </a:r>
              </a:p>
              <a:p>
                <a:pPr marL="857250" lvl="1" indent="-457200"/>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mass</m:t>
                        </m:r>
                      </m:sub>
                      <m:sup>
                        <m:r>
                          <a:rPr lang="en-AU" sz="2200" b="0" i="1" smtClean="0">
                            <a:latin typeface="Cambria Math" panose="02040503050406030204" pitchFamily="18" charset="0"/>
                          </a:rPr>
                          <m:t>𝑞</m:t>
                        </m:r>
                      </m:sup>
                    </m:sSubSup>
                    <m:r>
                      <a:rPr lang="en-AU" sz="2200" b="0" i="1" smtClean="0">
                        <a:latin typeface="Cambria Math" panose="02040503050406030204" pitchFamily="18" charset="0"/>
                      </a:rPr>
                      <m:t>=</m:t>
                    </m:r>
                    <m:r>
                      <a:rPr lang="en-AU" sz="2200" b="0" i="1" smtClean="0">
                        <a:latin typeface="Cambria Math" panose="02040503050406030204" pitchFamily="18" charset="0"/>
                      </a:rPr>
                      <m:t>0</m:t>
                    </m:r>
                    <m:r>
                      <a:rPr lang="en-AU" sz="2200" b="0" i="1" smtClean="0">
                        <a:latin typeface="Cambria Math" panose="02040503050406030204" pitchFamily="18" charset="0"/>
                      </a:rPr>
                      <m:t>.</m:t>
                    </m:r>
                    <m:r>
                      <a:rPr lang="en-AU" sz="2200" b="0" i="1" smtClean="0">
                        <a:latin typeface="Cambria Math" panose="02040503050406030204" pitchFamily="18" charset="0"/>
                      </a:rPr>
                      <m:t>62</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4</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r>
                  <a:rPr lang="en-AU" sz="2200" dirty="0"/>
                  <a:t>  </a:t>
                </a:r>
                <a14:m>
                  <m:oMath xmlns:m="http://schemas.openxmlformats.org/officeDocument/2006/math">
                    <m:r>
                      <a:rPr lang="en-AU" sz="2200" i="1" dirty="0" smtClean="0">
                        <a:latin typeface="Cambria Math" panose="02040503050406030204" pitchFamily="18" charset="0"/>
                      </a:rPr>
                      <m:t>&gt;</m:t>
                    </m:r>
                  </m:oMath>
                </a14:m>
                <a:r>
                  <a:rPr lang="en-AU" sz="2200" dirty="0"/>
                  <a:t>  </a:t>
                </a:r>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mass</m:t>
                        </m:r>
                      </m:sub>
                      <m:sup>
                        <m:r>
                          <a:rPr lang="en-AU" sz="2200" b="0" i="1" smtClean="0">
                            <a:latin typeface="Cambria Math" panose="02040503050406030204" pitchFamily="18" charset="0"/>
                          </a:rPr>
                          <m:t>𝑔</m:t>
                        </m:r>
                      </m:sup>
                    </m:sSubSup>
                    <m:r>
                      <a:rPr lang="en-AU" sz="2200" b="0" i="1" smtClean="0">
                        <a:latin typeface="Cambria Math" panose="02040503050406030204" pitchFamily="18" charset="0"/>
                      </a:rPr>
                      <m:t>=</m:t>
                    </m:r>
                    <m:r>
                      <a:rPr lang="en-AU" sz="2200" b="0" i="1" smtClean="0">
                        <a:latin typeface="Cambria Math" panose="02040503050406030204" pitchFamily="18" charset="0"/>
                      </a:rPr>
                      <m:t>0</m:t>
                    </m:r>
                    <m:r>
                      <a:rPr lang="en-AU" sz="2200" b="0" i="1" smtClean="0">
                        <a:latin typeface="Cambria Math" panose="02040503050406030204" pitchFamily="18" charset="0"/>
                      </a:rPr>
                      <m:t>.</m:t>
                    </m:r>
                    <m:r>
                      <a:rPr lang="en-AU" sz="2200" b="0" i="1" smtClean="0">
                        <a:latin typeface="Cambria Math" panose="02040503050406030204" pitchFamily="18" charset="0"/>
                      </a:rPr>
                      <m:t>52</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3</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endParaRPr lang="en-AU" sz="2200" dirty="0"/>
              </a:p>
              <a:p>
                <a:pPr marL="857250" lvl="1" indent="-457200"/>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mech</m:t>
                        </m:r>
                      </m:sub>
                      <m:sup>
                        <m:r>
                          <a:rPr lang="en-AU" sz="2200" b="0" i="1" smtClean="0">
                            <a:latin typeface="Cambria Math" panose="02040503050406030204" pitchFamily="18" charset="0"/>
                          </a:rPr>
                          <m:t>𝑞</m:t>
                        </m:r>
                      </m:sup>
                    </m:sSubSup>
                    <m:r>
                      <a:rPr lang="en-AU" sz="2200" b="0" i="1" smtClean="0">
                        <a:latin typeface="Cambria Math" panose="02040503050406030204" pitchFamily="18" charset="0"/>
                      </a:rPr>
                      <m:t>=</m:t>
                    </m:r>
                    <m:r>
                      <a:rPr lang="en-AU" sz="2200" b="0" i="1" smtClean="0">
                        <a:latin typeface="Cambria Math" panose="02040503050406030204" pitchFamily="18" charset="0"/>
                      </a:rPr>
                      <m:t>0</m:t>
                    </m:r>
                    <m:r>
                      <a:rPr lang="en-AU" sz="2200" b="0" i="1" smtClean="0">
                        <a:latin typeface="Cambria Math" panose="02040503050406030204" pitchFamily="18" charset="0"/>
                      </a:rPr>
                      <m:t>.</m:t>
                    </m:r>
                    <m:r>
                      <a:rPr lang="en-AU" sz="2200" b="0" i="1" smtClean="0">
                        <a:latin typeface="Cambria Math" panose="02040503050406030204" pitchFamily="18" charset="0"/>
                      </a:rPr>
                      <m:t>55</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4</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r>
                  <a:rPr lang="en-AU" sz="2200" dirty="0"/>
                  <a:t>  </a:t>
                </a:r>
                <a14:m>
                  <m:oMath xmlns:m="http://schemas.openxmlformats.org/officeDocument/2006/math">
                    <m:r>
                      <a:rPr lang="en-AU" sz="2200" i="1" dirty="0" smtClean="0">
                        <a:latin typeface="Cambria Math" panose="02040503050406030204" pitchFamily="18" charset="0"/>
                      </a:rPr>
                      <m:t>&gt;</m:t>
                    </m:r>
                  </m:oMath>
                </a14:m>
                <a:r>
                  <a:rPr lang="en-AU" sz="2200" dirty="0"/>
                  <a:t>  </a:t>
                </a:r>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mech</m:t>
                        </m:r>
                      </m:sub>
                      <m:sup>
                        <m:r>
                          <a:rPr lang="en-AU" sz="2200" b="0" i="1" smtClean="0">
                            <a:latin typeface="Cambria Math" panose="02040503050406030204" pitchFamily="18" charset="0"/>
                          </a:rPr>
                          <m:t>𝑔</m:t>
                        </m:r>
                      </m:sup>
                    </m:sSubSup>
                    <m:r>
                      <a:rPr lang="en-AU" sz="2200" b="0" i="1" smtClean="0">
                        <a:latin typeface="Cambria Math" panose="02040503050406030204" pitchFamily="18" charset="0"/>
                      </a:rPr>
                      <m:t>=</m:t>
                    </m:r>
                    <m:r>
                      <a:rPr lang="en-AU" sz="2200" b="0" i="1" smtClean="0">
                        <a:latin typeface="Cambria Math" panose="02040503050406030204" pitchFamily="18" charset="0"/>
                      </a:rPr>
                      <m:t>0</m:t>
                    </m:r>
                    <m:r>
                      <a:rPr lang="en-AU" sz="2200" b="0" i="1" smtClean="0">
                        <a:latin typeface="Cambria Math" panose="02040503050406030204" pitchFamily="18" charset="0"/>
                      </a:rPr>
                      <m:t>.</m:t>
                    </m:r>
                    <m:r>
                      <a:rPr lang="en-AU" sz="2200" b="0" i="1" smtClean="0">
                        <a:latin typeface="Cambria Math" panose="02040503050406030204" pitchFamily="18" charset="0"/>
                      </a:rPr>
                      <m:t>47</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3</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𝑟</m:t>
                        </m:r>
                      </m:e>
                      <m:sub>
                        <m:r>
                          <m:rPr>
                            <m:sty m:val="p"/>
                          </m:rPr>
                          <a:rPr lang="en-AU" sz="2200" b="0" i="0" smtClean="0">
                            <a:latin typeface="Cambria Math" panose="02040503050406030204" pitchFamily="18" charset="0"/>
                          </a:rPr>
                          <m:t>ch</m:t>
                        </m:r>
                      </m:sub>
                    </m:sSub>
                  </m:oMath>
                </a14:m>
                <a:endParaRPr lang="en-AU" sz="2200" dirty="0"/>
              </a:p>
              <a:p>
                <a:pPr marL="457200" indent="-457200"/>
                <a:r>
                  <a:rPr lang="en-AU" sz="2400" i="1" dirty="0">
                    <a:ln w="0"/>
                    <a:solidFill>
                      <a:srgbClr val="FF0000"/>
                    </a:solidFill>
                    <a:effectLst>
                      <a:outerShdw blurRad="38100" dist="25400" dir="5400000" algn="ctr" rotWithShape="0">
                        <a:srgbClr val="6E747A">
                          <a:alpha val="43000"/>
                        </a:srgbClr>
                      </a:outerShdw>
                    </a:effectLst>
                  </a:rPr>
                  <a:t>No existing experiment provides objective information on </a:t>
                </a:r>
                <a:r>
                  <a:rPr lang="en-US" sz="2400" i="1" dirty="0">
                    <a:ln w="0"/>
                    <a:solidFill>
                      <a:srgbClr val="FF0000"/>
                    </a:solidFill>
                    <a:effectLst>
                      <a:outerShdw blurRad="38100" dist="25400" dir="5400000" algn="ctr" rotWithShape="0">
                        <a:srgbClr val="6E747A">
                          <a:alpha val="43000"/>
                        </a:srgbClr>
                      </a:outerShdw>
                    </a:effectLst>
                  </a:rPr>
                  <a:t>glue contributions to proton GFFs</a:t>
                </a:r>
                <a:endParaRPr lang="en-AU" sz="2400" i="1" dirty="0">
                  <a:ln w="0"/>
                  <a:solidFill>
                    <a:srgbClr val="FF0000"/>
                  </a:solidFill>
                  <a:effectLst>
                    <a:outerShdw blurRad="38100" dist="25400" dir="5400000" algn="ctr" rotWithShape="0">
                      <a:srgbClr val="6E747A">
                        <a:alpha val="43000"/>
                      </a:srgbClr>
                    </a:outerShdw>
                  </a:effectLst>
                </a:endParaRPr>
              </a:p>
            </p:txBody>
          </p:sp>
        </mc:Choice>
        <mc:Fallback xmlns="">
          <p:sp>
            <p:nvSpPr>
              <p:cNvPr id="3" name="Content Placeholder 2">
                <a:extLst>
                  <a:ext uri="{FF2B5EF4-FFF2-40B4-BE49-F238E27FC236}">
                    <a16:creationId xmlns:a16="http://schemas.microsoft.com/office/drawing/2014/main" id="{334B418A-1CCF-FBFD-19E7-C6D729C7925F}"/>
                  </a:ext>
                </a:extLst>
              </p:cNvPr>
              <p:cNvSpPr>
                <a:spLocks noGrp="1" noRot="1" noChangeAspect="1" noMove="1" noResize="1" noEditPoints="1" noAdjustHandles="1" noChangeArrowheads="1" noChangeShapeType="1" noTextEdit="1"/>
              </p:cNvSpPr>
              <p:nvPr>
                <p:ph idx="1"/>
              </p:nvPr>
            </p:nvSpPr>
            <p:spPr>
              <a:xfrm>
                <a:off x="457200" y="768773"/>
                <a:ext cx="7922684" cy="5135564"/>
              </a:xfrm>
              <a:blipFill>
                <a:blip r:embed="rId3"/>
                <a:stretch>
                  <a:fillRect l="-1231" t="-830" r="-846" b="-123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0DF6CEA-D38F-1022-9136-75B1AF80695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FE092F2-E45D-F8EF-2940-C1F5AE4E0FB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6CFFA5C-761F-28C4-1211-C3C7F4C43F5D}"/>
              </a:ext>
            </a:extLst>
          </p:cNvPr>
          <p:cNvSpPr>
            <a:spLocks noGrp="1"/>
          </p:cNvSpPr>
          <p:nvPr>
            <p:ph type="sldNum" sz="quarter" idx="12"/>
          </p:nvPr>
        </p:nvSpPr>
        <p:spPr/>
        <p:txBody>
          <a:bodyPr/>
          <a:lstStyle/>
          <a:p>
            <a:fld id="{87034D8C-3CB4-402A-BC46-2AB14C0FE90A}" type="slidenum">
              <a:rPr lang="en-US" smtClean="0"/>
              <a:pPr/>
              <a:t>60</a:t>
            </a:fld>
            <a:endParaRPr lang="en-US"/>
          </a:p>
        </p:txBody>
      </p:sp>
      <p:sp>
        <p:nvSpPr>
          <p:cNvPr id="7" name="TextBox 6">
            <a:extLst>
              <a:ext uri="{FF2B5EF4-FFF2-40B4-BE49-F238E27FC236}">
                <a16:creationId xmlns:a16="http://schemas.microsoft.com/office/drawing/2014/main" id="{CFA43008-EE85-347A-1016-8AE7EBF2114B}"/>
              </a:ext>
            </a:extLst>
          </p:cNvPr>
          <p:cNvSpPr txBox="1"/>
          <p:nvPr/>
        </p:nvSpPr>
        <p:spPr>
          <a:xfrm>
            <a:off x="6078331" y="6255026"/>
            <a:ext cx="5123069" cy="461665"/>
          </a:xfrm>
          <a:prstGeom prst="rect">
            <a:avLst/>
          </a:prstGeom>
          <a:noFill/>
        </p:spPr>
        <p:txBody>
          <a:bodyPr wrap="none" rtlCol="0">
            <a:spAutoFit/>
          </a:bodyPr>
          <a:lstStyle/>
          <a:p>
            <a:r>
              <a:rPr lang="en-AU" sz="1200" b="0" i="1" dirty="0">
                <a:solidFill>
                  <a:srgbClr val="212121"/>
                </a:solidFill>
                <a:effectLst/>
                <a:latin typeface="Open Sans" panose="020B0606030504020204" pitchFamily="34" charset="0"/>
              </a:rPr>
              <a:t>J/</a:t>
            </a:r>
            <a:r>
              <a:rPr lang="el-GR" sz="1200" b="0" i="1" dirty="0">
                <a:solidFill>
                  <a:srgbClr val="212121"/>
                </a:solidFill>
                <a:effectLst/>
                <a:latin typeface="Open Sans" panose="020B0606030504020204" pitchFamily="34" charset="0"/>
              </a:rPr>
              <a:t>ψ </a:t>
            </a:r>
            <a:r>
              <a:rPr lang="en-AU" sz="1200" b="0" i="1" dirty="0">
                <a:solidFill>
                  <a:srgbClr val="212121"/>
                </a:solidFill>
                <a:effectLst/>
                <a:latin typeface="Open Sans" panose="020B0606030504020204" pitchFamily="34" charset="0"/>
              </a:rPr>
              <a:t>photoproduction: threshold to very high energy, </a:t>
            </a:r>
            <a:r>
              <a:rPr lang="en-AU" sz="1200" b="0" i="0" dirty="0">
                <a:solidFill>
                  <a:srgbClr val="212121"/>
                </a:solidFill>
                <a:effectLst/>
                <a:latin typeface="Open Sans" panose="020B0606030504020204" pitchFamily="34" charset="0"/>
              </a:rPr>
              <a:t>Lin Tang (</a:t>
            </a:r>
            <a:r>
              <a:rPr lang="ja-JP" altLang="en-US" sz="1200" b="0" i="0" dirty="0">
                <a:solidFill>
                  <a:srgbClr val="212121"/>
                </a:solidFill>
                <a:effectLst/>
                <a:latin typeface="Open Sans" panose="020B0606030504020204" pitchFamily="34" charset="0"/>
              </a:rPr>
              <a:t>唐淋</a:t>
            </a:r>
            <a:r>
              <a:rPr lang="en-US" altLang="ja-JP" sz="1200" b="0" i="0" dirty="0">
                <a:solidFill>
                  <a:srgbClr val="212121"/>
                </a:solidFill>
                <a:effectLst/>
                <a:latin typeface="Open Sans" panose="020B0606030504020204" pitchFamily="34" charset="0"/>
              </a:rPr>
              <a:t>) </a:t>
            </a:r>
            <a:r>
              <a:rPr lang="en-US" altLang="ja-JP" sz="1200" b="0" i="1" dirty="0">
                <a:solidFill>
                  <a:srgbClr val="212121"/>
                </a:solidFill>
                <a:effectLst/>
                <a:latin typeface="Open Sans" panose="020B0606030504020204" pitchFamily="34" charset="0"/>
              </a:rPr>
              <a:t>et al</a:t>
            </a:r>
            <a:r>
              <a:rPr lang="en-US" altLang="ja-JP" sz="1200" b="0" i="0" dirty="0">
                <a:solidFill>
                  <a:srgbClr val="212121"/>
                </a:solidFill>
                <a:effectLst/>
                <a:latin typeface="Open Sans" panose="020B0606030504020204" pitchFamily="34" charset="0"/>
              </a:rPr>
              <a:t>.,</a:t>
            </a:r>
            <a:endParaRPr lang="en-AU" altLang="ja-JP" sz="1200" dirty="0">
              <a:solidFill>
                <a:srgbClr val="212121"/>
              </a:solidFill>
              <a:latin typeface="Open Sans" panose="020B0606030504020204" pitchFamily="34" charset="0"/>
            </a:endParaRPr>
          </a:p>
          <a:p>
            <a:r>
              <a:rPr lang="en-AU" sz="1200" b="0" i="0" dirty="0">
                <a:solidFill>
                  <a:srgbClr val="212121"/>
                </a:solidFill>
                <a:effectLst/>
                <a:latin typeface="Open Sans" panose="020B0606030504020204" pitchFamily="34" charset="0"/>
              </a:rPr>
              <a:t> </a:t>
            </a:r>
            <a:r>
              <a:rPr lang="en-AU" sz="1200" b="0" i="0" u="sng" strike="noStrike" dirty="0">
                <a:effectLst/>
                <a:latin typeface="Open Sans" panose="020B0606030504020204" pitchFamily="34" charset="0"/>
                <a:hlinkClick r:id="rId4"/>
              </a:rPr>
              <a:t>e-Print: 2405.17675 [hep-</a:t>
            </a:r>
            <a:r>
              <a:rPr lang="en-AU" sz="1200" b="0" i="0" u="sng" strike="noStrike" dirty="0" err="1">
                <a:effectLst/>
                <a:latin typeface="Open Sans" panose="020B0606030504020204" pitchFamily="34" charset="0"/>
                <a:hlinkClick r:id="rId4"/>
              </a:rPr>
              <a:t>ph</a:t>
            </a:r>
            <a:r>
              <a:rPr lang="en-AU" sz="1200" b="0" i="0" u="sng" strike="noStrike" dirty="0">
                <a:effectLst/>
                <a:latin typeface="Open Sans" panose="020B0606030504020204" pitchFamily="34" charset="0"/>
                <a:hlinkClick r:id="rId4"/>
              </a:rPr>
              <a:t>]</a:t>
            </a:r>
            <a:r>
              <a:rPr lang="en-AU" sz="1200" b="0" i="1" dirty="0">
                <a:solidFill>
                  <a:srgbClr val="212121"/>
                </a:solidFill>
                <a:effectLst/>
                <a:latin typeface="Open Sans" panose="020B0606030504020204" pitchFamily="34" charset="0"/>
              </a:rPr>
              <a:t>, </a:t>
            </a:r>
            <a:r>
              <a:rPr lang="en-AU" sz="1200" b="0" i="0" dirty="0">
                <a:solidFill>
                  <a:srgbClr val="212121"/>
                </a:solidFill>
                <a:effectLst/>
                <a:latin typeface="Open Sans" panose="020B0606030504020204" pitchFamily="34" charset="0"/>
              </a:rPr>
              <a:t>Phys. Lett. B </a:t>
            </a:r>
            <a:r>
              <a:rPr lang="en-AU" sz="1200" b="1" i="0" dirty="0">
                <a:solidFill>
                  <a:srgbClr val="212121"/>
                </a:solidFill>
                <a:effectLst/>
                <a:latin typeface="Open Sans" panose="020B0606030504020204" pitchFamily="34" charset="0"/>
              </a:rPr>
              <a:t>856</a:t>
            </a:r>
            <a:r>
              <a:rPr lang="en-AU" sz="1200" b="0" i="0" dirty="0">
                <a:solidFill>
                  <a:srgbClr val="212121"/>
                </a:solidFill>
                <a:effectLst/>
                <a:latin typeface="Open Sans" panose="020B0606030504020204" pitchFamily="34" charset="0"/>
              </a:rPr>
              <a:t> (2024) 138904/1-7</a:t>
            </a:r>
            <a:r>
              <a:rPr lang="en-AU" sz="1200" b="0" i="0" dirty="0">
                <a:solidFill>
                  <a:srgbClr val="000000"/>
                </a:solidFill>
                <a:effectLst/>
                <a:latin typeface="Arial" panose="020B0604020202020204" pitchFamily="34" charset="0"/>
              </a:rPr>
              <a:t> </a:t>
            </a:r>
            <a:endParaRPr lang="en-AU" sz="1200" dirty="0"/>
          </a:p>
        </p:txBody>
      </p:sp>
    </p:spTree>
    <p:extLst>
      <p:ext uri="{BB962C8B-B14F-4D97-AF65-F5344CB8AC3E}">
        <p14:creationId xmlns:p14="http://schemas.microsoft.com/office/powerpoint/2010/main" val="20230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up)">
                                      <p:cBhvr>
                                        <p:cTn id="7" dur="500"/>
                                        <p:tgtEl>
                                          <p:spTgt spid="3">
                                            <p:txEl>
                                              <p:pRg st="7" end="7"/>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up)">
                                      <p:cBhvr>
                                        <p:cTn id="10" dur="500"/>
                                        <p:tgtEl>
                                          <p:spTgt spid="3">
                                            <p:txEl>
                                              <p:pRg st="8" end="8"/>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wipe(up)">
                                      <p:cBhvr>
                                        <p:cTn id="13" dur="500"/>
                                        <p:tgtEl>
                                          <p:spTgt spid="3">
                                            <p:txEl>
                                              <p:pRg st="9" end="9"/>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wipe(up)">
                                      <p:cBhvr>
                                        <p:cTn id="16" dur="500"/>
                                        <p:tgtEl>
                                          <p:spTgt spid="3">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barn(inVertical)">
                                      <p:cBhvr>
                                        <p:cTn id="21" dur="500"/>
                                        <p:tgtEl>
                                          <p:spTgt spid="3">
                                            <p:txEl>
                                              <p:pRg st="11" end="1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7D76-D9E9-858E-E53D-AE19AD09B02D}"/>
              </a:ext>
            </a:extLst>
          </p:cNvPr>
          <p:cNvSpPr>
            <a:spLocks noGrp="1"/>
          </p:cNvSpPr>
          <p:nvPr>
            <p:ph type="title"/>
          </p:nvPr>
        </p:nvSpPr>
        <p:spPr>
          <a:xfrm>
            <a:off x="609600" y="228600"/>
            <a:ext cx="10972800" cy="1143000"/>
          </a:xfrm>
        </p:spPr>
        <p:txBody>
          <a:bodyPr wrap="square" anchor="t">
            <a:normAutofit/>
          </a:bodyPr>
          <a:lstStyle/>
          <a:p>
            <a:r>
              <a:rPr lang="en-AU" dirty="0"/>
              <a:t>Trace Anomaly Form Factor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F5A9FF-E904-62A9-320C-A04C7DFA4A89}"/>
                  </a:ext>
                </a:extLst>
              </p:cNvPr>
              <p:cNvSpPr>
                <a:spLocks noGrp="1"/>
              </p:cNvSpPr>
              <p:nvPr>
                <p:ph sz="half" idx="1"/>
              </p:nvPr>
            </p:nvSpPr>
            <p:spPr>
              <a:xfrm>
                <a:off x="609600" y="1600201"/>
                <a:ext cx="5384800" cy="4525963"/>
              </a:xfrm>
            </p:spPr>
            <p:txBody>
              <a:bodyPr wrap="square" anchor="t">
                <a:normAutofit fontScale="92500" lnSpcReduction="10000"/>
              </a:bodyPr>
              <a:lstStyle/>
              <a:p>
                <a:pPr>
                  <a:buFont typeface="Wingdings" panose="05000000000000000000" pitchFamily="2" charset="2"/>
                  <a:buChar char="Ø"/>
                </a:pPr>
                <a:r>
                  <a:rPr lang="en-AU" sz="2000" dirty="0"/>
                  <a:t>Some practitioners imagine that objective access to in-proton expectation value of trace of QCD energy momentum tensor</a:t>
                </a:r>
              </a:p>
              <a:p>
                <a:pPr marL="0" indent="0">
                  <a:buNone/>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𝑝</m:t>
                          </m:r>
                        </m:e>
                        <m:sub>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𝑘</m:t>
                              </m:r>
                            </m:e>
                            <m:sub>
                              <m:r>
                                <a:rPr lang="en-AU" sz="2000" b="0" i="1" smtClean="0">
                                  <a:latin typeface="Cambria Math" panose="02040503050406030204" pitchFamily="18" charset="0"/>
                                </a:rPr>
                                <m:t>2</m:t>
                              </m:r>
                            </m:sub>
                          </m:sSub>
                        </m:sub>
                      </m:sSub>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𝑇</m:t>
                          </m:r>
                        </m:e>
                        <m:sub>
                          <m:r>
                            <a:rPr lang="en-AU" sz="2000" b="0" i="1" smtClean="0">
                              <a:latin typeface="Cambria Math" panose="02040503050406030204" pitchFamily="18" charset="0"/>
                            </a:rPr>
                            <m:t>𝜇𝜈</m:t>
                          </m:r>
                        </m:sub>
                      </m:sSub>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𝑄</m:t>
                          </m:r>
                        </m:e>
                      </m:d>
                      <m:r>
                        <a:rPr lang="en-AU" sz="2000" b="0" i="1" smtClean="0">
                          <a:latin typeface="Cambria Math" panose="02040503050406030204" pitchFamily="18" charset="0"/>
                        </a:rPr>
                        <m:t>|</m:t>
                      </m:r>
                      <m:r>
                        <a:rPr lang="en-AU" sz="2000" b="0" i="1" smtClean="0">
                          <a:latin typeface="Cambria Math" panose="02040503050406030204" pitchFamily="18" charset="0"/>
                        </a:rPr>
                        <m:t>𝑝</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𝑘</m:t>
                          </m:r>
                        </m:e>
                        <m:sub>
                          <m:r>
                            <a:rPr lang="en-AU" sz="2000" b="0" i="1" smtClean="0">
                              <a:latin typeface="Cambria Math" panose="02040503050406030204" pitchFamily="18" charset="0"/>
                            </a:rPr>
                            <m:t>1</m:t>
                          </m:r>
                        </m:sub>
                      </m:sSub>
                      <m:r>
                        <a:rPr lang="en-AU" sz="2000" b="0" i="1" smtClean="0">
                          <a:latin typeface="Cambria Math" panose="02040503050406030204" pitchFamily="18" charset="0"/>
                        </a:rPr>
                        <m:t>⟩</m:t>
                      </m:r>
                    </m:oMath>
                  </m:oMathPara>
                </a14:m>
                <a:endParaRPr lang="en-AU" sz="2000" dirty="0"/>
              </a:p>
              <a:p>
                <a:pPr marL="400050" lvl="1" indent="0">
                  <a:buNone/>
                </a:pPr>
                <a:r>
                  <a:rPr lang="en-AU" sz="2100" dirty="0"/>
                  <a:t>possible via photoproduction from proton of vector mesons that share no valence degrees of freedom in common with the proton</a:t>
                </a:r>
              </a:p>
              <a:p>
                <a:pPr>
                  <a:buFont typeface="Wingdings" panose="05000000000000000000" pitchFamily="2" charset="2"/>
                  <a:buChar char="Ø"/>
                </a:pPr>
                <a:r>
                  <a:rPr lang="en-AU" sz="2000" dirty="0"/>
                  <a:t>Consequently, extensive new data available on    </a:t>
                </a:r>
              </a:p>
              <a:p>
                <a:pPr marL="0" indent="0">
                  <a:buNone/>
                </a:pPr>
                <a14:m>
                  <m:oMathPara xmlns:m="http://schemas.openxmlformats.org/officeDocument/2006/math">
                    <m:oMathParaPr>
                      <m:jc m:val="centerGroup"/>
                    </m:oMathParaPr>
                    <m:oMath xmlns:m="http://schemas.openxmlformats.org/officeDocument/2006/math">
                      <m:r>
                        <a:rPr lang="en-AU" sz="2000" b="0" i="1" smtClean="0">
                          <a:latin typeface="Cambria Math" panose="02040503050406030204" pitchFamily="18" charset="0"/>
                        </a:rPr>
                        <m:t>𝛾</m:t>
                      </m:r>
                      <m:r>
                        <a:rPr lang="en-AU" sz="2000" b="0" i="1" smtClean="0">
                          <a:latin typeface="Cambria Math" panose="02040503050406030204" pitchFamily="18" charset="0"/>
                        </a:rPr>
                        <m:t>+</m:t>
                      </m:r>
                      <m:r>
                        <a:rPr lang="en-AU" sz="2000" b="0" i="1" smtClean="0">
                          <a:latin typeface="Cambria Math" panose="02040503050406030204" pitchFamily="18" charset="0"/>
                        </a:rPr>
                        <m:t>𝑝</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dirty="0" smtClean="0">
                          <a:latin typeface="Cambria Math" panose="02040503050406030204" pitchFamily="18" charset="0"/>
                        </a:rPr>
                        <m:t>+</m:t>
                      </m:r>
                      <m:r>
                        <a:rPr lang="en-AU" sz="2000" b="0" i="1" dirty="0" smtClean="0">
                          <a:latin typeface="Cambria Math" panose="02040503050406030204" pitchFamily="18" charset="0"/>
                        </a:rPr>
                        <m:t>𝑝</m:t>
                      </m:r>
                    </m:oMath>
                  </m:oMathPara>
                </a14:m>
                <a:endParaRPr lang="en-AU" sz="2000" dirty="0"/>
              </a:p>
              <a:p>
                <a:pPr>
                  <a:buFont typeface="Wingdings" panose="05000000000000000000" pitchFamily="2" charset="2"/>
                  <a:buChar char="Ø"/>
                </a:pPr>
                <a:r>
                  <a:rPr lang="en-AU" sz="2000" dirty="0"/>
                  <a:t>Desire to calculate/predict the trace anomaly form factor </a:t>
                </a:r>
              </a:p>
              <a:p>
                <a:pPr>
                  <a:buFont typeface="Wingdings" panose="05000000000000000000" pitchFamily="2" charset="2"/>
                  <a:buChar char="Ø"/>
                </a:pPr>
                <a:r>
                  <a:rPr lang="en-AU" sz="2000" dirty="0"/>
                  <a:t>Also, its species decomposition</a:t>
                </a:r>
              </a:p>
              <a:p>
                <a:pPr lvl="1">
                  <a:buFont typeface="Wingdings" panose="05000000000000000000" pitchFamily="2" charset="2"/>
                  <a:buChar char="q"/>
                </a:pPr>
                <a:r>
                  <a:rPr lang="en-AU" sz="2000" dirty="0"/>
                  <a:t>In misguided attempt to decide whether the gluon parton density extends further than the proton charge radius</a:t>
                </a:r>
              </a:p>
            </p:txBody>
          </p:sp>
        </mc:Choice>
        <mc:Fallback xmlns="">
          <p:sp>
            <p:nvSpPr>
              <p:cNvPr id="3" name="Content Placeholder 2">
                <a:extLst>
                  <a:ext uri="{FF2B5EF4-FFF2-40B4-BE49-F238E27FC236}">
                    <a16:creationId xmlns:a16="http://schemas.microsoft.com/office/drawing/2014/main" id="{0CF5A9FF-E904-62A9-320C-A04C7DFA4A89}"/>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2"/>
                <a:stretch>
                  <a:fillRect l="-793" t="-1348" r="-680"/>
                </a:stretch>
              </a:blipFill>
            </p:spPr>
            <p:txBody>
              <a:bodyPr/>
              <a:lstStyle/>
              <a:p>
                <a:r>
                  <a:rPr lang="en-AU">
                    <a:noFill/>
                  </a:rPr>
                  <a:t> </a:t>
                </a:r>
              </a:p>
            </p:txBody>
          </p:sp>
        </mc:Fallback>
      </mc:AlternateContent>
      <p:pic>
        <p:nvPicPr>
          <p:cNvPr id="7" name="Picture 6" descr="Diagram&#10;&#10;Description automatically generated">
            <a:extLst>
              <a:ext uri="{FF2B5EF4-FFF2-40B4-BE49-F238E27FC236}">
                <a16:creationId xmlns:a16="http://schemas.microsoft.com/office/drawing/2014/main" id="{6C7083D0-9902-DE25-B3D8-83ECBC78B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955" y="1600201"/>
            <a:ext cx="5278089" cy="4525963"/>
          </a:xfrm>
          <a:prstGeom prst="rect">
            <a:avLst/>
          </a:prstGeom>
          <a:noFill/>
          <a:ln>
            <a:noFill/>
          </a:ln>
          <a:effectLst>
            <a:outerShdw blurRad="190500" algn="tl" rotWithShape="0">
              <a:srgbClr val="000000">
                <a:alpha val="70000"/>
              </a:srgbClr>
            </a:outerShdw>
          </a:effectLst>
        </p:spPr>
      </p:pic>
      <p:sp>
        <p:nvSpPr>
          <p:cNvPr id="4" name="Date Placeholder 3">
            <a:extLst>
              <a:ext uri="{FF2B5EF4-FFF2-40B4-BE49-F238E27FC236}">
                <a16:creationId xmlns:a16="http://schemas.microsoft.com/office/drawing/2014/main" id="{28505F5F-0B14-E483-1C6D-FB89AC226539}"/>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                    2025 October 16: NJU INP IWSHSSI 2025                                           (108)</a:t>
            </a:r>
          </a:p>
        </p:txBody>
      </p:sp>
      <p:sp>
        <p:nvSpPr>
          <p:cNvPr id="5" name="Footer Placeholder 4">
            <a:extLst>
              <a:ext uri="{FF2B5EF4-FFF2-40B4-BE49-F238E27FC236}">
                <a16:creationId xmlns:a16="http://schemas.microsoft.com/office/drawing/2014/main" id="{26F59E7D-83AE-A3C1-52D6-73D43868636C}"/>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8568248D-8071-3EEB-A5B8-E3DCBCCEBD69}"/>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61</a:t>
            </a:fld>
            <a:endParaRPr lang="en-US"/>
          </a:p>
        </p:txBody>
      </p:sp>
      <p:sp>
        <p:nvSpPr>
          <p:cNvPr id="8" name="TextBox 7">
            <a:extLst>
              <a:ext uri="{FF2B5EF4-FFF2-40B4-BE49-F238E27FC236}">
                <a16:creationId xmlns:a16="http://schemas.microsoft.com/office/drawing/2014/main" id="{1DB3DCA3-3305-6CA0-B3C5-54ED73B3648A}"/>
              </a:ext>
            </a:extLst>
          </p:cNvPr>
          <p:cNvSpPr txBox="1"/>
          <p:nvPr/>
        </p:nvSpPr>
        <p:spPr>
          <a:xfrm>
            <a:off x="6553200" y="3654703"/>
            <a:ext cx="1799467" cy="369332"/>
          </a:xfrm>
          <a:prstGeom prst="rect">
            <a:avLst/>
          </a:prstGeom>
          <a:noFill/>
        </p:spPr>
        <p:txBody>
          <a:bodyPr wrap="none" rtlCol="0">
            <a:spAutoFit/>
          </a:bodyPr>
          <a:lstStyle/>
          <a:p>
            <a:r>
              <a:rPr lang="en-AU" i="1" dirty="0">
                <a:ln w="0"/>
                <a:solidFill>
                  <a:srgbClr val="FF0000"/>
                </a:solidFill>
                <a:effectLst>
                  <a:outerShdw blurRad="38100" dist="25400" dir="5400000" algn="ctr" rotWithShape="0">
                    <a:srgbClr val="6E747A">
                      <a:alpha val="43000"/>
                    </a:srgbClr>
                  </a:outerShdw>
                </a:effectLst>
              </a:rPr>
              <a:t>VMD assumption</a:t>
            </a:r>
          </a:p>
        </p:txBody>
      </p:sp>
    </p:spTree>
    <p:extLst>
      <p:ext uri="{BB962C8B-B14F-4D97-AF65-F5344CB8AC3E}">
        <p14:creationId xmlns:p14="http://schemas.microsoft.com/office/powerpoint/2010/main" val="40931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th equation with black letters&#10;&#10;AI-generated content may be incorrect.">
            <a:extLst>
              <a:ext uri="{FF2B5EF4-FFF2-40B4-BE49-F238E27FC236}">
                <a16:creationId xmlns:a16="http://schemas.microsoft.com/office/drawing/2014/main" id="{A3945826-510F-EC0B-504F-5FEF328D7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996232"/>
            <a:ext cx="5200222" cy="817306"/>
          </a:xfrm>
          <a:prstGeom prst="rect">
            <a:avLst/>
          </a:prstGeom>
        </p:spPr>
      </p:pic>
      <p:sp>
        <p:nvSpPr>
          <p:cNvPr id="3" name="Content Placeholder 2">
            <a:extLst>
              <a:ext uri="{FF2B5EF4-FFF2-40B4-BE49-F238E27FC236}">
                <a16:creationId xmlns:a16="http://schemas.microsoft.com/office/drawing/2014/main" id="{49730E33-FE54-F686-EEE6-FF9661E19764}"/>
              </a:ext>
            </a:extLst>
          </p:cNvPr>
          <p:cNvSpPr>
            <a:spLocks noGrp="1"/>
          </p:cNvSpPr>
          <p:nvPr>
            <p:ph idx="1"/>
          </p:nvPr>
        </p:nvSpPr>
        <p:spPr>
          <a:xfrm>
            <a:off x="609600" y="655636"/>
            <a:ext cx="10972800" cy="5364164"/>
          </a:xfrm>
        </p:spPr>
        <p:txBody>
          <a:bodyPr/>
          <a:lstStyle/>
          <a:p>
            <a:pPr>
              <a:spcAft>
                <a:spcPts val="1200"/>
              </a:spcAft>
            </a:pPr>
            <a:r>
              <a:rPr lang="en-AU" dirty="0"/>
              <a:t>Mass-energy density form factor</a:t>
            </a:r>
            <a:endParaRPr lang="en-US" dirty="0"/>
          </a:p>
          <a:p>
            <a:pPr marL="400050" lvl="1" indent="0">
              <a:buNone/>
            </a:pPr>
            <a:r>
              <a:rPr lang="en-US" sz="2200" dirty="0"/>
              <a:t>                           Nonnegative function = good for a mass distribution</a:t>
            </a:r>
          </a:p>
          <a:p>
            <a:r>
              <a:rPr lang="en-US" dirty="0"/>
              <a:t>In-proton expectation value of QCD trace anomaly:</a:t>
            </a:r>
          </a:p>
          <a:p>
            <a:pPr marL="0" indent="0">
              <a:buNone/>
            </a:pPr>
            <a:endParaRPr lang="en-US" dirty="0"/>
          </a:p>
          <a:p>
            <a:pPr marL="0" indent="0">
              <a:buNone/>
            </a:pPr>
            <a:endParaRPr lang="en-US" dirty="0"/>
          </a:p>
          <a:p>
            <a:endParaRPr lang="en-US" dirty="0"/>
          </a:p>
          <a:p>
            <a:endParaRPr lang="en-US" dirty="0"/>
          </a:p>
          <a:p>
            <a:endParaRPr lang="en-AU" dirty="0"/>
          </a:p>
        </p:txBody>
      </p:sp>
      <p:pic>
        <p:nvPicPr>
          <p:cNvPr id="11" name="Picture 10" descr="A graph of a function&#10;&#10;AI-generated content may be incorrect.">
            <a:extLst>
              <a:ext uri="{FF2B5EF4-FFF2-40B4-BE49-F238E27FC236}">
                <a16:creationId xmlns:a16="http://schemas.microsoft.com/office/drawing/2014/main" id="{4BC7EC22-78BA-4758-CF6E-08DDE70A9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7150"/>
            <a:ext cx="7799495" cy="3078588"/>
          </a:xfrm>
          <a:prstGeom prst="rect">
            <a:avLst/>
          </a:prstGeom>
        </p:spPr>
      </p:pic>
      <p:sp>
        <p:nvSpPr>
          <p:cNvPr id="2" name="Title 1">
            <a:extLst>
              <a:ext uri="{FF2B5EF4-FFF2-40B4-BE49-F238E27FC236}">
                <a16:creationId xmlns:a16="http://schemas.microsoft.com/office/drawing/2014/main" id="{A02428AF-CCF6-441B-0F4D-893D5EC61846}"/>
              </a:ext>
            </a:extLst>
          </p:cNvPr>
          <p:cNvSpPr>
            <a:spLocks noGrp="1"/>
          </p:cNvSpPr>
          <p:nvPr>
            <p:ph type="title"/>
          </p:nvPr>
        </p:nvSpPr>
        <p:spPr/>
        <p:txBody>
          <a:bodyPr/>
          <a:lstStyle/>
          <a:p>
            <a:r>
              <a:rPr lang="en-AU" dirty="0"/>
              <a:t>Trace Anomaly Form Factor</a:t>
            </a:r>
          </a:p>
        </p:txBody>
      </p:sp>
      <p:sp>
        <p:nvSpPr>
          <p:cNvPr id="4" name="Date Placeholder 3">
            <a:extLst>
              <a:ext uri="{FF2B5EF4-FFF2-40B4-BE49-F238E27FC236}">
                <a16:creationId xmlns:a16="http://schemas.microsoft.com/office/drawing/2014/main" id="{12B1128D-4AEE-5083-472B-E50605CF9E3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BE000C42-F1D3-182B-CDC2-E3D423946F2E}"/>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75D9DAA9-8BCD-2AFC-3730-2D54351F2173}"/>
              </a:ext>
            </a:extLst>
          </p:cNvPr>
          <p:cNvSpPr>
            <a:spLocks noGrp="1"/>
          </p:cNvSpPr>
          <p:nvPr>
            <p:ph type="sldNum" sz="quarter" idx="12"/>
          </p:nvPr>
        </p:nvSpPr>
        <p:spPr/>
        <p:txBody>
          <a:bodyPr/>
          <a:lstStyle/>
          <a:p>
            <a:fld id="{87034D8C-3CB4-402A-BC46-2AB14C0FE90A}" type="slidenum">
              <a:rPr lang="en-US" smtClean="0"/>
              <a:pPr/>
              <a:t>62</a:t>
            </a:fld>
            <a:endParaRPr lang="en-US"/>
          </a:p>
        </p:txBody>
      </p:sp>
      <p:pic>
        <p:nvPicPr>
          <p:cNvPr id="9" name="Picture 8">
            <a:extLst>
              <a:ext uri="{FF2B5EF4-FFF2-40B4-BE49-F238E27FC236}">
                <a16:creationId xmlns:a16="http://schemas.microsoft.com/office/drawing/2014/main" id="{A3F8D33D-2A08-6E76-C140-3F2F89A7E0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8573" y="518794"/>
            <a:ext cx="5200222" cy="776606"/>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B7FDF8A-7382-EE73-9E6B-955A076F7F5D}"/>
                  </a:ext>
                </a:extLst>
              </p:cNvPr>
              <p:cNvSpPr txBox="1">
                <a:spLocks/>
              </p:cNvSpPr>
              <p:nvPr/>
            </p:nvSpPr>
            <p:spPr bwMode="auto">
              <a:xfrm>
                <a:off x="7620000" y="1646237"/>
                <a:ext cx="452331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AU" sz="2000" b="0" i="1" kern="0" smtClean="0">
                        <a:latin typeface="Cambria Math" panose="02040503050406030204" pitchFamily="18" charset="0"/>
                      </a:rPr>
                      <m:t>𝜃</m:t>
                    </m:r>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𝑄</m:t>
                        </m:r>
                      </m:e>
                      <m:sup>
                        <m:r>
                          <a:rPr lang="en-AU" sz="2000" b="0" i="1" kern="0" smtClean="0">
                            <a:latin typeface="Cambria Math" panose="02040503050406030204" pitchFamily="18" charset="0"/>
                          </a:rPr>
                          <m:t>2</m:t>
                        </m:r>
                      </m:sup>
                    </m:sSup>
                    <m:r>
                      <a:rPr lang="en-AU" sz="2000" b="0" i="1" kern="0" smtClean="0">
                        <a:latin typeface="Cambria Math" panose="02040503050406030204" pitchFamily="18" charset="0"/>
                      </a:rPr>
                      <m:t>)</m:t>
                    </m:r>
                  </m:oMath>
                </a14:m>
                <a:r>
                  <a:rPr lang="en-AU" sz="2000" kern="0" dirty="0"/>
                  <a:t> is not positive definite</a:t>
                </a:r>
              </a:p>
              <a:p>
                <a:pPr lvl="1"/>
                <a:r>
                  <a:rPr lang="en-US" dirty="0"/>
                  <a:t>species decompositions have same feature. </a:t>
                </a:r>
              </a:p>
              <a:p>
                <a:r>
                  <a:rPr lang="en-US" sz="2000" dirty="0"/>
                  <a:t>Unusual outcome for global property of a nucleon mass distribution </a:t>
                </a:r>
              </a:p>
              <a:p>
                <a:r>
                  <a:rPr lang="en-US" sz="2000" dirty="0"/>
                  <a:t>Distributions of charge involve positive and negative charge carriers, hence can possess domains of negative support</a:t>
                </a:r>
              </a:p>
              <a:p>
                <a:r>
                  <a:rPr lang="en-US" sz="2000" dirty="0"/>
                  <a:t>All physical mass is positive definite, so there is no good reason why a form factor definitive of mass should become negative. </a:t>
                </a:r>
              </a:p>
              <a:p>
                <a:r>
                  <a:rPr lang="en-US" sz="2000" dirty="0"/>
                  <a:t>Somewhat arbitrary outcome: just </a:t>
                </a:r>
                <a14:m>
                  <m:oMath xmlns:m="http://schemas.openxmlformats.org/officeDocument/2006/math">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𝑀</m:t>
                        </m:r>
                      </m:sub>
                    </m:sSub>
                    <m:r>
                      <a:rPr lang="en-AU" sz="2000" b="0" i="1" smtClean="0">
                        <a:latin typeface="Cambria Math" panose="02040503050406030204" pitchFamily="18" charset="0"/>
                      </a:rPr>
                      <m:t>→</m:t>
                    </m:r>
                    <m:r>
                      <a:rPr lang="en-AU" sz="2000" b="0" i="1" smtClean="0">
                        <a:latin typeface="Cambria Math" panose="02040503050406030204" pitchFamily="18" charset="0"/>
                      </a:rPr>
                      <m:t>3</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𝜃</m:t>
                        </m:r>
                      </m:sub>
                    </m:sSub>
                  </m:oMath>
                </a14:m>
                <a:endParaRPr lang="en-US" sz="2000" dirty="0"/>
              </a:p>
            </p:txBody>
          </p:sp>
        </mc:Choice>
        <mc:Fallback xmlns="">
          <p:sp>
            <p:nvSpPr>
              <p:cNvPr id="12" name="Content Placeholder 2">
                <a:extLst>
                  <a:ext uri="{FF2B5EF4-FFF2-40B4-BE49-F238E27FC236}">
                    <a16:creationId xmlns:a16="http://schemas.microsoft.com/office/drawing/2014/main" id="{1B7FDF8A-7382-EE73-9E6B-955A076F7F5D}"/>
                  </a:ext>
                </a:extLst>
              </p:cNvPr>
              <p:cNvSpPr txBox="1">
                <a:spLocks noRot="1" noChangeAspect="1" noMove="1" noResize="1" noEditPoints="1" noAdjustHandles="1" noChangeArrowheads="1" noChangeShapeType="1" noTextEdit="1"/>
              </p:cNvSpPr>
              <p:nvPr/>
            </p:nvSpPr>
            <p:spPr bwMode="auto">
              <a:xfrm>
                <a:off x="7620000" y="1646237"/>
                <a:ext cx="4523315" cy="4525963"/>
              </a:xfrm>
              <a:prstGeom prst="rect">
                <a:avLst/>
              </a:prstGeom>
              <a:blipFill>
                <a:blip r:embed="rId5"/>
                <a:stretch>
                  <a:fillRect l="-1213" t="-673" r="-2426" b="-9960"/>
                </a:stretch>
              </a:blipFill>
              <a:ln w="9525">
                <a:noFill/>
                <a:miter lim="800000"/>
                <a:headEnd/>
                <a:tailEnd/>
              </a:ln>
              <a:effectLst/>
            </p:spPr>
            <p:txBody>
              <a:bodyPr/>
              <a:lstStyle/>
              <a:p>
                <a:r>
                  <a:rPr lang="en-AU">
                    <a:noFill/>
                  </a:rPr>
                  <a:t> </a:t>
                </a:r>
              </a:p>
            </p:txBody>
          </p:sp>
        </mc:Fallback>
      </mc:AlternateContent>
      <p:sp>
        <p:nvSpPr>
          <p:cNvPr id="15" name="Oval 14">
            <a:extLst>
              <a:ext uri="{FF2B5EF4-FFF2-40B4-BE49-F238E27FC236}">
                <a16:creationId xmlns:a16="http://schemas.microsoft.com/office/drawing/2014/main" id="{C763CF3D-9465-403D-750B-70A37782D719}"/>
              </a:ext>
            </a:extLst>
          </p:cNvPr>
          <p:cNvSpPr/>
          <p:nvPr/>
        </p:nvSpPr>
        <p:spPr bwMode="auto">
          <a:xfrm>
            <a:off x="5334000" y="2209800"/>
            <a:ext cx="838200" cy="396513"/>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FF0000"/>
                </a:solidFill>
              </a:ln>
              <a:solidFill>
                <a:schemeClr val="tx1"/>
              </a:solidFill>
              <a:effectLst/>
              <a:latin typeface="Calibri" pitchFamily="34" charset="0"/>
            </a:endParaRPr>
          </a:p>
        </p:txBody>
      </p:sp>
      <p:sp>
        <p:nvSpPr>
          <p:cNvPr id="16" name="Oval 15">
            <a:extLst>
              <a:ext uri="{FF2B5EF4-FFF2-40B4-BE49-F238E27FC236}">
                <a16:creationId xmlns:a16="http://schemas.microsoft.com/office/drawing/2014/main" id="{E2713AC6-897D-B711-1C40-5F2E17309005}"/>
              </a:ext>
            </a:extLst>
          </p:cNvPr>
          <p:cNvSpPr/>
          <p:nvPr/>
        </p:nvSpPr>
        <p:spPr bwMode="auto">
          <a:xfrm>
            <a:off x="5334000" y="2193861"/>
            <a:ext cx="838200" cy="4124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97FF4C03-8DED-D624-821C-D4FF92B27EDF}"/>
              </a:ext>
            </a:extLst>
          </p:cNvPr>
          <p:cNvSpPr/>
          <p:nvPr/>
        </p:nvSpPr>
        <p:spPr bwMode="auto">
          <a:xfrm>
            <a:off x="9430595" y="696666"/>
            <a:ext cx="838200" cy="4124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365297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BADE-EF51-1832-D123-CF4BE59006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33591-8683-4126-56F2-1AFF847E0FB9}"/>
              </a:ext>
            </a:extLst>
          </p:cNvPr>
          <p:cNvSpPr>
            <a:spLocks noGrp="1"/>
          </p:cNvSpPr>
          <p:nvPr>
            <p:ph idx="1"/>
          </p:nvPr>
        </p:nvSpPr>
        <p:spPr>
          <a:xfrm>
            <a:off x="609600" y="655636"/>
            <a:ext cx="10972800" cy="5364164"/>
          </a:xfrm>
        </p:spPr>
        <p:txBody>
          <a:bodyPr/>
          <a:lstStyle/>
          <a:p>
            <a:pPr>
              <a:spcAft>
                <a:spcPts val="1200"/>
              </a:spcAft>
            </a:pPr>
            <a:r>
              <a:rPr lang="en-AU" dirty="0"/>
              <a:t>Mass-energy density form factor</a:t>
            </a:r>
            <a:endParaRPr lang="en-US" dirty="0"/>
          </a:p>
          <a:p>
            <a:pPr marL="400050" lvl="1" indent="0">
              <a:buNone/>
            </a:pPr>
            <a:r>
              <a:rPr lang="en-US" sz="2200" dirty="0"/>
              <a:t>                           Nonnegative function = good for a mass distribution</a:t>
            </a:r>
          </a:p>
          <a:p>
            <a:r>
              <a:rPr lang="en-US" dirty="0"/>
              <a:t>In-proton expectation value of QCD trace anomaly:</a:t>
            </a:r>
          </a:p>
          <a:p>
            <a:pPr marL="0" indent="0">
              <a:buNone/>
            </a:pPr>
            <a:endParaRPr lang="en-US" dirty="0"/>
          </a:p>
          <a:p>
            <a:pPr marL="0" indent="0">
              <a:buNone/>
            </a:pPr>
            <a:endParaRPr lang="en-US" dirty="0"/>
          </a:p>
          <a:p>
            <a:endParaRPr lang="en-US" dirty="0"/>
          </a:p>
          <a:p>
            <a:endParaRPr lang="en-US" dirty="0"/>
          </a:p>
          <a:p>
            <a:endParaRPr lang="en-AU" dirty="0"/>
          </a:p>
        </p:txBody>
      </p:sp>
      <p:pic>
        <p:nvPicPr>
          <p:cNvPr id="11" name="Picture 10" descr="A graph of a function&#10;&#10;AI-generated content may be incorrect.">
            <a:extLst>
              <a:ext uri="{FF2B5EF4-FFF2-40B4-BE49-F238E27FC236}">
                <a16:creationId xmlns:a16="http://schemas.microsoft.com/office/drawing/2014/main" id="{186077AD-6372-0850-AE53-CC426AE0E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7150"/>
            <a:ext cx="7799495" cy="3078588"/>
          </a:xfrm>
          <a:prstGeom prst="rect">
            <a:avLst/>
          </a:prstGeom>
        </p:spPr>
      </p:pic>
      <p:pic>
        <p:nvPicPr>
          <p:cNvPr id="14" name="Picture 13" descr="A black text with a white background&#10;&#10;AI-generated content may be incorrect.">
            <a:extLst>
              <a:ext uri="{FF2B5EF4-FFF2-40B4-BE49-F238E27FC236}">
                <a16:creationId xmlns:a16="http://schemas.microsoft.com/office/drawing/2014/main" id="{BCC75C09-DA59-EB52-861E-4F7895095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68" y="2735533"/>
            <a:ext cx="3985605" cy="541067"/>
          </a:xfrm>
          <a:prstGeom prst="rect">
            <a:avLst/>
          </a:prstGeom>
        </p:spPr>
      </p:pic>
      <p:sp>
        <p:nvSpPr>
          <p:cNvPr id="2" name="Title 1">
            <a:extLst>
              <a:ext uri="{FF2B5EF4-FFF2-40B4-BE49-F238E27FC236}">
                <a16:creationId xmlns:a16="http://schemas.microsoft.com/office/drawing/2014/main" id="{75CEB4C1-9652-E1EB-EC5B-87DBCD5444E9}"/>
              </a:ext>
            </a:extLst>
          </p:cNvPr>
          <p:cNvSpPr>
            <a:spLocks noGrp="1"/>
          </p:cNvSpPr>
          <p:nvPr>
            <p:ph type="title"/>
          </p:nvPr>
        </p:nvSpPr>
        <p:spPr/>
        <p:txBody>
          <a:bodyPr/>
          <a:lstStyle/>
          <a:p>
            <a:r>
              <a:rPr lang="en-AU" dirty="0"/>
              <a:t>Trace Anomaly Form Factor</a:t>
            </a:r>
          </a:p>
        </p:txBody>
      </p:sp>
      <p:sp>
        <p:nvSpPr>
          <p:cNvPr id="4" name="Date Placeholder 3">
            <a:extLst>
              <a:ext uri="{FF2B5EF4-FFF2-40B4-BE49-F238E27FC236}">
                <a16:creationId xmlns:a16="http://schemas.microsoft.com/office/drawing/2014/main" id="{F30C9F82-C7DC-837F-745A-8083E7C14E2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CEBA1EE-44EA-45A2-3FE8-1384FF7CD4F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35443DB-8EFD-49D1-3A71-FF7F092D6B15}"/>
              </a:ext>
            </a:extLst>
          </p:cNvPr>
          <p:cNvSpPr>
            <a:spLocks noGrp="1"/>
          </p:cNvSpPr>
          <p:nvPr>
            <p:ph type="sldNum" sz="quarter" idx="12"/>
          </p:nvPr>
        </p:nvSpPr>
        <p:spPr/>
        <p:txBody>
          <a:bodyPr/>
          <a:lstStyle/>
          <a:p>
            <a:fld id="{87034D8C-3CB4-402A-BC46-2AB14C0FE90A}" type="slidenum">
              <a:rPr lang="en-US" smtClean="0"/>
              <a:pPr/>
              <a:t>63</a:t>
            </a:fld>
            <a:endParaRPr lang="en-US"/>
          </a:p>
        </p:txBody>
      </p:sp>
      <p:pic>
        <p:nvPicPr>
          <p:cNvPr id="8" name="Picture 7" descr="A math equation with black letters&#10;&#10;AI-generated content may be incorrect.">
            <a:extLst>
              <a:ext uri="{FF2B5EF4-FFF2-40B4-BE49-F238E27FC236}">
                <a16:creationId xmlns:a16="http://schemas.microsoft.com/office/drawing/2014/main" id="{7205D07F-F385-9FE2-BD65-0FA858D4A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992924"/>
            <a:ext cx="5200222" cy="817306"/>
          </a:xfrm>
          <a:prstGeom prst="rect">
            <a:avLst/>
          </a:prstGeom>
        </p:spPr>
      </p:pic>
      <p:pic>
        <p:nvPicPr>
          <p:cNvPr id="9" name="Picture 8">
            <a:extLst>
              <a:ext uri="{FF2B5EF4-FFF2-40B4-BE49-F238E27FC236}">
                <a16:creationId xmlns:a16="http://schemas.microsoft.com/office/drawing/2014/main" id="{D3D9BA0D-DD12-9C77-1AAC-33D4F99EB2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68573" y="518794"/>
            <a:ext cx="5200222" cy="776606"/>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AC8B4132-5F99-615B-55DA-9D9AAB776CFD}"/>
                  </a:ext>
                </a:extLst>
              </p:cNvPr>
              <p:cNvSpPr txBox="1">
                <a:spLocks/>
              </p:cNvSpPr>
              <p:nvPr/>
            </p:nvSpPr>
            <p:spPr bwMode="auto">
              <a:xfrm>
                <a:off x="7620000" y="1641234"/>
                <a:ext cx="452331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AU" sz="2000" b="0" i="1" kern="0" smtClean="0">
                        <a:latin typeface="Cambria Math" panose="02040503050406030204" pitchFamily="18" charset="0"/>
                      </a:rPr>
                      <m:t>𝜃</m:t>
                    </m:r>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𝑄</m:t>
                        </m:r>
                      </m:e>
                      <m:sup>
                        <m:r>
                          <a:rPr lang="en-AU" sz="2000" b="0" i="1" kern="0" smtClean="0">
                            <a:latin typeface="Cambria Math" panose="02040503050406030204" pitchFamily="18" charset="0"/>
                          </a:rPr>
                          <m:t>2</m:t>
                        </m:r>
                      </m:sup>
                    </m:sSup>
                    <m:r>
                      <a:rPr lang="en-AU" sz="2000" b="0" i="1" kern="0" smtClean="0">
                        <a:latin typeface="Cambria Math" panose="02040503050406030204" pitchFamily="18" charset="0"/>
                      </a:rPr>
                      <m:t>)</m:t>
                    </m:r>
                  </m:oMath>
                </a14:m>
                <a:r>
                  <a:rPr lang="en-AU" sz="2000" kern="0" dirty="0"/>
                  <a:t> is not positive definite</a:t>
                </a:r>
              </a:p>
              <a:p>
                <a:pPr lvl="1"/>
                <a:r>
                  <a:rPr lang="en-US" dirty="0"/>
                  <a:t>species decompositions have same feature. </a:t>
                </a:r>
              </a:p>
              <a:p>
                <a:r>
                  <a:rPr lang="en-US" sz="2000" dirty="0"/>
                  <a:t>Unusual outcome for global property of a nucleon mass distribution </a:t>
                </a:r>
              </a:p>
              <a:p>
                <a:r>
                  <a:rPr lang="en-US" sz="2000" dirty="0"/>
                  <a:t>Distributions of charge involve positive and negative charge carriers, hence can possess domains of negative support</a:t>
                </a:r>
              </a:p>
              <a:p>
                <a:r>
                  <a:rPr lang="en-US" sz="2000" dirty="0"/>
                  <a:t>All physical mass is positive definite, so there is no good reason why a form factor definitive of mass should become negative. </a:t>
                </a:r>
              </a:p>
              <a:p>
                <a:r>
                  <a:rPr lang="en-US" sz="2000" dirty="0"/>
                  <a:t>Somewhat arbitrary outcome: just </a:t>
                </a:r>
                <a14:m>
                  <m:oMath xmlns:m="http://schemas.openxmlformats.org/officeDocument/2006/math">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𝑀</m:t>
                        </m:r>
                      </m:sub>
                    </m:sSub>
                    <m:r>
                      <a:rPr lang="en-AU" sz="2000" b="0" i="1" smtClean="0">
                        <a:latin typeface="Cambria Math" panose="02040503050406030204" pitchFamily="18" charset="0"/>
                      </a:rPr>
                      <m:t>→</m:t>
                    </m:r>
                    <m:r>
                      <a:rPr lang="en-AU" sz="2000" b="0" i="1" smtClean="0">
                        <a:latin typeface="Cambria Math" panose="02040503050406030204" pitchFamily="18" charset="0"/>
                      </a:rPr>
                      <m:t>3</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𝐷</m:t>
                        </m:r>
                      </m:e>
                      <m:sub>
                        <m:r>
                          <a:rPr lang="en-AU" sz="2000" b="0" i="1" smtClean="0">
                            <a:latin typeface="Cambria Math" panose="02040503050406030204" pitchFamily="18" charset="0"/>
                          </a:rPr>
                          <m:t>𝜃</m:t>
                        </m:r>
                      </m:sub>
                    </m:sSub>
                  </m:oMath>
                </a14:m>
                <a:endParaRPr lang="en-US" sz="2000" dirty="0"/>
              </a:p>
            </p:txBody>
          </p:sp>
        </mc:Choice>
        <mc:Fallback xmlns="">
          <p:sp>
            <p:nvSpPr>
              <p:cNvPr id="12" name="Content Placeholder 2">
                <a:extLst>
                  <a:ext uri="{FF2B5EF4-FFF2-40B4-BE49-F238E27FC236}">
                    <a16:creationId xmlns:a16="http://schemas.microsoft.com/office/drawing/2014/main" id="{AC8B4132-5F99-615B-55DA-9D9AAB776CFD}"/>
                  </a:ext>
                </a:extLst>
              </p:cNvPr>
              <p:cNvSpPr txBox="1">
                <a:spLocks noRot="1" noChangeAspect="1" noMove="1" noResize="1" noEditPoints="1" noAdjustHandles="1" noChangeArrowheads="1" noChangeShapeType="1" noTextEdit="1"/>
              </p:cNvSpPr>
              <p:nvPr/>
            </p:nvSpPr>
            <p:spPr bwMode="auto">
              <a:xfrm>
                <a:off x="7620000" y="1641234"/>
                <a:ext cx="4523315" cy="4525963"/>
              </a:xfrm>
              <a:prstGeom prst="rect">
                <a:avLst/>
              </a:prstGeom>
              <a:blipFill>
                <a:blip r:embed="rId6"/>
                <a:stretch>
                  <a:fillRect l="-1213" t="-673" r="-2426" b="-99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976BAEC3-1FD8-72EF-7305-DEDB00EF982F}"/>
              </a:ext>
            </a:extLst>
          </p:cNvPr>
          <p:cNvSpPr txBox="1"/>
          <p:nvPr/>
        </p:nvSpPr>
        <p:spPr>
          <a:xfrm>
            <a:off x="990601" y="3271138"/>
            <a:ext cx="6629399" cy="2031325"/>
          </a:xfrm>
          <a:prstGeom prst="rect">
            <a:avLst/>
          </a:prstGeom>
          <a:solidFill>
            <a:schemeClr val="bg1"/>
          </a:solidFill>
        </p:spPr>
        <p:txBody>
          <a:bodyPr wrap="square" rtlCol="0">
            <a:spAutoFit/>
          </a:bodyPr>
          <a:lstStyle/>
          <a:p>
            <a:pPr marL="285750" indent="-285750">
              <a:buFont typeface="Wingdings" panose="05000000000000000000" pitchFamily="2" charset="2"/>
              <a:buChar char="ü"/>
            </a:pPr>
            <a:r>
              <a:rPr lang="en-US" i="1" dirty="0">
                <a:ln w="0"/>
                <a:solidFill>
                  <a:srgbClr val="FF0000"/>
                </a:solidFill>
                <a:effectLst>
                  <a:outerShdw blurRad="38100" dist="25400" dir="5400000" algn="ctr" rotWithShape="0">
                    <a:srgbClr val="6E747A">
                      <a:alpha val="43000"/>
                    </a:srgbClr>
                  </a:outerShdw>
                </a:effectLst>
              </a:rPr>
              <a:t>Objective interpretation of this result = one particular combination of proton gravitational form factors has a larger slope than another chosen combination of electromagnetic form factors. </a:t>
            </a:r>
          </a:p>
          <a:p>
            <a:pPr marL="285750" indent="-285750">
              <a:buFont typeface="Wingdings" panose="05000000000000000000" pitchFamily="2" charset="2"/>
              <a:buChar char="ü"/>
            </a:pPr>
            <a:r>
              <a:rPr lang="en-US" i="1" dirty="0">
                <a:ln w="0"/>
                <a:solidFill>
                  <a:srgbClr val="FF0000"/>
                </a:solidFill>
                <a:effectLst>
                  <a:outerShdw blurRad="38100" dist="25400" dir="5400000" algn="ctr" rotWithShape="0">
                    <a:srgbClr val="6E747A">
                      <a:alpha val="43000"/>
                    </a:srgbClr>
                  </a:outerShdw>
                </a:effectLst>
              </a:rPr>
              <a:t>No sense in which this means that gluons are distributed over a larger spacetime volume than quarks because total form factor, being scale invariant, does not express information about a subjective species decomposition.</a:t>
            </a:r>
            <a:endParaRPr lang="en-AU"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1008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1828800" y="4305938"/>
            <a:ext cx="8912226" cy="1889953"/>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Photoproduction of heavy vector mesons from proton</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64</a:t>
            </a:fld>
            <a:endParaRPr lang="en-US"/>
          </a:p>
        </p:txBody>
      </p:sp>
      <p:pic>
        <p:nvPicPr>
          <p:cNvPr id="7" name="Picture 6" descr="Diagram&#10;&#10;Description automatically generated">
            <a:extLst>
              <a:ext uri="{FF2B5EF4-FFF2-40B4-BE49-F238E27FC236}">
                <a16:creationId xmlns:a16="http://schemas.microsoft.com/office/drawing/2014/main" id="{D4A7292F-4B1D-8A2F-AB58-15AFC2D62A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984" y="322262"/>
            <a:ext cx="4343400" cy="37206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492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FEE86DEC-23D5-4C52-A10B-E35C37B48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206" y="3502640"/>
            <a:ext cx="3332794" cy="2854931"/>
          </a:xfrm>
          <a:prstGeom prst="rect">
            <a:avLst/>
          </a:prstGeom>
        </p:spPr>
      </p:pic>
      <p:sp>
        <p:nvSpPr>
          <p:cNvPr id="2" name="Title 1">
            <a:extLst>
              <a:ext uri="{FF2B5EF4-FFF2-40B4-BE49-F238E27FC236}">
                <a16:creationId xmlns:a16="http://schemas.microsoft.com/office/drawing/2014/main" id="{90C30E3B-63EE-4248-B32D-0753011FEC1D}"/>
              </a:ext>
            </a:extLst>
          </p:cNvPr>
          <p:cNvSpPr>
            <a:spLocks noGrp="1"/>
          </p:cNvSpPr>
          <p:nvPr>
            <p:ph type="title"/>
          </p:nvPr>
        </p:nvSpPr>
        <p:spPr>
          <a:xfrm>
            <a:off x="609600" y="228600"/>
            <a:ext cx="10972800" cy="1143000"/>
          </a:xfrm>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EHM Measurements</a:t>
            </a:r>
            <a:br>
              <a:rPr lang="en-GB" sz="3600" b="0" dirty="0">
                <a:ln w="0"/>
                <a:solidFill>
                  <a:schemeClr val="accent1"/>
                </a:solidFill>
                <a:effectLst>
                  <a:outerShdw blurRad="38100" dist="25400" dir="5400000" algn="ctr" rotWithShape="0">
                    <a:srgbClr val="6E747A">
                      <a:alpha val="43000"/>
                    </a:srgbClr>
                  </a:outerShdw>
                </a:effectLst>
              </a:rPr>
            </a:br>
            <a:r>
              <a:rPr lang="en-US" sz="3600" b="0" dirty="0">
                <a:ln w="0"/>
                <a:solidFill>
                  <a:schemeClr val="accent1"/>
                </a:solidFill>
                <a:effectLst>
                  <a:outerShdw blurRad="38100" dist="25400" dir="5400000" algn="ctr" rotWithShape="0">
                    <a:srgbClr val="6E747A">
                      <a:alpha val="43000"/>
                    </a:srgbClr>
                  </a:outerShdw>
                </a:effectLst>
              </a:rPr>
              <a:t>How does the mass of the nucleon arise?</a:t>
            </a:r>
            <a:br>
              <a:rPr lang="en-US" sz="3600" b="0" dirty="0">
                <a:ln w="0"/>
                <a:solidFill>
                  <a:schemeClr val="accent1"/>
                </a:solidFill>
                <a:effectLst>
                  <a:outerShdw blurRad="38100" dist="25400" dir="5400000" algn="ctr" rotWithShape="0">
                    <a:srgbClr val="6E747A">
                      <a:alpha val="43000"/>
                    </a:srgbClr>
                  </a:outerShdw>
                </a:effectLst>
              </a:rPr>
            </a:br>
            <a:endParaRPr lang="en-US" sz="3600" b="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D0E390-A68A-45D7-BD62-121D28656AB6}"/>
                  </a:ext>
                </a:extLst>
              </p:cNvPr>
              <p:cNvSpPr>
                <a:spLocks noGrp="1"/>
              </p:cNvSpPr>
              <p:nvPr>
                <p:ph idx="1"/>
              </p:nvPr>
            </p:nvSpPr>
            <p:spPr>
              <a:xfrm>
                <a:off x="609600" y="1417637"/>
                <a:ext cx="8458200" cy="4525963"/>
              </a:xfrm>
            </p:spPr>
            <p:txBody>
              <a:bodyPr/>
              <a:lstStyle/>
              <a:p>
                <a:r>
                  <a:rPr lang="en-US" dirty="0"/>
                  <a:t>Once considered viable … </a:t>
                </a:r>
              </a:p>
              <a:p>
                <a:pPr marL="800100" lvl="2" indent="0">
                  <a:spcBef>
                    <a:spcPts val="0"/>
                  </a:spcBef>
                  <a:buNone/>
                </a:pPr>
                <a:r>
                  <a:rPr lang="en-US" sz="2200" dirty="0"/>
                  <a:t>Electromagnetic process (</a:t>
                </a:r>
                <a14:m>
                  <m:oMath xmlns:m="http://schemas.openxmlformats.org/officeDocument/2006/math">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𝐽</m:t>
                    </m:r>
                    <m:r>
                      <a:rPr lang="en-GB" sz="2200" b="0" i="1" smtClean="0">
                        <a:latin typeface="Cambria Math" panose="02040503050406030204" pitchFamily="18" charset="0"/>
                      </a:rPr>
                      <m:t>/</m:t>
                    </m:r>
                    <m:r>
                      <a:rPr lang="en-GB" sz="2200" b="0" i="1" smtClean="0">
                        <a:latin typeface="Cambria Math" panose="02040503050406030204" pitchFamily="18" charset="0"/>
                      </a:rPr>
                      <m:t>𝜓</m:t>
                    </m:r>
                    <m:r>
                      <a:rPr lang="en-GB" sz="2200" b="0" i="1" smtClean="0">
                        <a:latin typeface="Cambria Math" panose="02040503050406030204" pitchFamily="18" charset="0"/>
                      </a:rPr>
                      <m:t>, </m:t>
                    </m:r>
                    <m:r>
                      <m:rPr>
                        <m:sty m:val="p"/>
                      </m:rPr>
                      <a:rPr lang="en-GB" sz="2200" b="0" i="0" smtClean="0">
                        <a:latin typeface="Cambria Math" panose="02040503050406030204" pitchFamily="18" charset="0"/>
                      </a:rPr>
                      <m:t>Υ</m:t>
                    </m:r>
                  </m:oMath>
                </a14:m>
                <a:r>
                  <a:rPr lang="en-US" sz="2200" dirty="0"/>
                  <a:t>) … </a:t>
                </a:r>
                <a14:m>
                  <m:oMath xmlns:m="http://schemas.openxmlformats.org/officeDocument/2006/math">
                    <m:r>
                      <a:rPr lang="en-GB" sz="2200" b="0" i="1" smtClean="0">
                        <a:latin typeface="Cambria Math" panose="02040503050406030204" pitchFamily="18" charset="0"/>
                      </a:rPr>
                      <m:t>𝑒</m:t>
                    </m:r>
                    <m:r>
                      <a:rPr lang="en-GB" sz="2200" b="0" i="1" smtClean="0">
                        <a:latin typeface="Cambria Math" panose="02040503050406030204" pitchFamily="18" charset="0"/>
                      </a:rPr>
                      <m:t>+</m:t>
                    </m:r>
                    <m:r>
                      <a:rPr lang="en-GB" sz="2200" b="0" i="1" smtClean="0">
                        <a:latin typeface="Cambria Math" panose="02040503050406030204" pitchFamily="18" charset="0"/>
                      </a:rPr>
                      <m:t>𝑝</m:t>
                    </m:r>
                    <m:r>
                      <a:rPr lang="en-GB" sz="2200" b="0" i="1" smtClean="0">
                        <a:latin typeface="Cambria Math" panose="02040503050406030204" pitchFamily="18" charset="0"/>
                      </a:rPr>
                      <m:t>→</m:t>
                    </m:r>
                    <m:sSup>
                      <m:sSupPr>
                        <m:ctrlPr>
                          <a:rPr lang="en-GB" sz="2200" b="0" i="1" smtClean="0">
                            <a:latin typeface="Cambria Math" panose="02040503050406030204" pitchFamily="18" charset="0"/>
                          </a:rPr>
                        </m:ctrlPr>
                      </m:sSupPr>
                      <m:e>
                        <m:r>
                          <a:rPr lang="en-GB" sz="2200" b="0" i="1" smtClean="0">
                            <a:latin typeface="Cambria Math" panose="02040503050406030204" pitchFamily="18" charset="0"/>
                          </a:rPr>
                          <m:t>𝑒</m:t>
                        </m:r>
                      </m:e>
                      <m:sup>
                        <m:r>
                          <a:rPr lang="en-GB" sz="2200" b="0" i="1" smtClean="0">
                            <a:latin typeface="Cambria Math" panose="02040503050406030204" pitchFamily="18" charset="0"/>
                          </a:rPr>
                          <m:t>′</m:t>
                        </m:r>
                      </m:sup>
                    </m:sSup>
                    <m:r>
                      <a:rPr lang="en-GB" sz="2200" b="0" i="1" smtClean="0">
                        <a:latin typeface="Cambria Math" panose="02040503050406030204" pitchFamily="18" charset="0"/>
                      </a:rPr>
                      <m:t>+</m:t>
                    </m:r>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𝑝</m:t>
                    </m:r>
                  </m:oMath>
                </a14:m>
                <a:r>
                  <a:rPr lang="en-US" sz="2200" dirty="0"/>
                  <a:t> </a:t>
                </a:r>
              </a:p>
              <a:p>
                <a:pPr marL="800100" lvl="2" indent="0">
                  <a:spcBef>
                    <a:spcPts val="0"/>
                  </a:spcBef>
                  <a:buFont typeface="Wingdings" pitchFamily="2" charset="2"/>
                  <a:buNone/>
                  <a:defRPr/>
                </a:pPr>
                <a:r>
                  <a:rPr lang="en-US" sz="2200" dirty="0"/>
                  <a:t>to access purely hadronic process … </a:t>
                </a:r>
                <a14:m>
                  <m:oMath xmlns:m="http://schemas.openxmlformats.org/officeDocument/2006/math">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oMath>
                </a14:m>
                <a:endParaRPr lang="en-GB" sz="2200" b="0" i="1" dirty="0">
                  <a:latin typeface="Cambria Math" panose="02040503050406030204" pitchFamily="18" charset="0"/>
                </a:endParaRPr>
              </a:p>
              <a:p>
                <a:pPr>
                  <a:spcBef>
                    <a:spcPts val="0"/>
                  </a:spcBef>
                </a:pPr>
                <a:r>
                  <a:rPr lang="en-US" dirty="0"/>
                  <a:t>But … </a:t>
                </a:r>
              </a:p>
              <a:p>
                <a:pPr lvl="1"/>
                <a:r>
                  <a:rPr lang="en-US" sz="1600" i="1" dirty="0"/>
                  <a:t>Deciphering the mechanism of near-threshold J/</a:t>
                </a:r>
                <a:r>
                  <a:rPr lang="el-GR" sz="1600" i="1" dirty="0"/>
                  <a:t>ψ </a:t>
                </a:r>
                <a:r>
                  <a:rPr lang="en-US" sz="1600" i="1" dirty="0"/>
                  <a:t>photoproduction</a:t>
                </a:r>
                <a:r>
                  <a:rPr lang="en-US" sz="1600" dirty="0"/>
                  <a:t>, M.-L. Du, V. </a:t>
                </a:r>
                <a:r>
                  <a:rPr lang="en-US" sz="1600" dirty="0" err="1"/>
                  <a:t>Baru</a:t>
                </a:r>
                <a:r>
                  <a:rPr lang="en-US" sz="1600" dirty="0"/>
                  <a:t>, F.-K. Guo </a:t>
                </a:r>
                <a:r>
                  <a:rPr lang="en-US" sz="1600" i="1" dirty="0"/>
                  <a:t>et al</a:t>
                </a:r>
                <a:r>
                  <a:rPr lang="en-US" sz="1600" dirty="0"/>
                  <a:t>., Eur. Phys. J. C </a:t>
                </a:r>
                <a:r>
                  <a:rPr lang="en-US" sz="1600" b="1" dirty="0"/>
                  <a:t>80</a:t>
                </a:r>
                <a:r>
                  <a:rPr lang="en-US" sz="1600" dirty="0"/>
                  <a:t>, 1053 (2020) </a:t>
                </a:r>
              </a:p>
              <a:p>
                <a:pPr lvl="1"/>
                <a:r>
                  <a:rPr lang="en-US" sz="1600" i="1" dirty="0"/>
                  <a:t>Vector-meson production and vector meson dominance</a:t>
                </a:r>
                <a:r>
                  <a:rPr lang="en-US" sz="1600" dirty="0"/>
                  <a:t>, Yin-Zhen Xu</a:t>
                </a:r>
                <a:r>
                  <a:rPr lang="en-US" altLang="ja-JP" sz="1600" dirty="0"/>
                  <a:t>, </a:t>
                </a:r>
                <a:r>
                  <a:rPr lang="en-US" sz="1600" dirty="0"/>
                  <a:t>Si-Yang Chen</a:t>
                </a:r>
                <a:r>
                  <a:rPr lang="en-US" altLang="ja-JP" sz="1600" dirty="0"/>
                  <a:t>, </a:t>
                </a:r>
                <a:r>
                  <a:rPr lang="en-US" sz="1600" dirty="0"/>
                  <a:t>Zhao-Qian Yao</a:t>
                </a:r>
                <a:r>
                  <a:rPr lang="en-US" altLang="ja-JP" sz="1600" dirty="0"/>
                  <a:t> </a:t>
                </a:r>
                <a:r>
                  <a:rPr lang="en-US" altLang="ja-JP" sz="1600" i="1" dirty="0"/>
                  <a:t>et al</a:t>
                </a:r>
                <a:r>
                  <a:rPr lang="en-US" altLang="ja-JP" sz="1600" dirty="0"/>
                  <a:t>.</a:t>
                </a:r>
                <a:r>
                  <a:rPr lang="en-US" sz="1600" dirty="0"/>
                  <a:t>, Eur. Phys. J. C </a:t>
                </a:r>
                <a:r>
                  <a:rPr lang="en-US" sz="1600" b="1" dirty="0"/>
                  <a:t>81</a:t>
                </a:r>
                <a:r>
                  <a:rPr lang="en-US" sz="1600" dirty="0"/>
                  <a:t> (2021) 895/1-11 </a:t>
                </a:r>
              </a:p>
              <a:p>
                <a:pPr lvl="1"/>
                <a:r>
                  <a:rPr lang="en-US" sz="1600" i="1" dirty="0"/>
                  <a:t>Near threshold heavy quarkonium photoproduction at large momentum transfer</a:t>
                </a:r>
                <a:r>
                  <a:rPr lang="en-US" sz="1600" dirty="0"/>
                  <a:t>, P. Sun, X.-B. Tong, F. Yuan, Phys. Rev. D </a:t>
                </a:r>
                <a:r>
                  <a:rPr lang="en-US" sz="1600" b="1" dirty="0"/>
                  <a:t>105</a:t>
                </a:r>
                <a:r>
                  <a:rPr lang="en-US" sz="1600" dirty="0"/>
                  <a:t> (2022) 5, 054032</a:t>
                </a:r>
              </a:p>
              <a:p>
                <a:r>
                  <a:rPr lang="en-US" dirty="0">
                    <a:ln w="0"/>
                    <a:solidFill>
                      <a:srgbClr val="FF0000"/>
                    </a:solidFill>
                    <a:effectLst>
                      <a:outerShdw blurRad="38100" dist="25400" dir="5400000" algn="ctr" rotWithShape="0">
                        <a:srgbClr val="6E747A">
                          <a:alpha val="43000"/>
                        </a:srgbClr>
                      </a:outerShdw>
                    </a:effectLst>
                  </a:rPr>
                  <a:t>There is no objective, model-independent means by which to connect </a:t>
                </a:r>
                <a14:m>
                  <m:oMath xmlns:m="http://schemas.openxmlformats.org/officeDocument/2006/math">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Sup>
                      <m:sSupPr>
                        <m:ctrlP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pPr>
                      <m:e>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e>
                      <m: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up>
                    </m:s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r>
                  <a:rPr lang="en-US" sz="2200" dirty="0">
                    <a:ln w="0"/>
                    <a:solidFill>
                      <a:srgbClr val="FF0000"/>
                    </a:solidFill>
                    <a:effectLst>
                      <a:outerShdw blurRad="38100" dist="25400" dir="5400000" algn="ctr" rotWithShape="0">
                        <a:srgbClr val="6E747A">
                          <a:alpha val="43000"/>
                        </a:srgbClr>
                      </a:outerShdw>
                    </a:effectLst>
                  </a:rPr>
                  <a:t> with </a:t>
                </a:r>
                <a14:m>
                  <m:oMath xmlns:m="http://schemas.openxmlformats.org/officeDocument/2006/math">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endParaRPr lang="en-GB" dirty="0">
                  <a:ln w="0"/>
                  <a:solidFill>
                    <a:srgbClr val="FF0000"/>
                  </a:solidFill>
                  <a:effectLst>
                    <a:outerShdw blurRad="38100" dist="25400" dir="5400000" algn="ctr" rotWithShape="0">
                      <a:srgbClr val="6E747A">
                        <a:alpha val="43000"/>
                      </a:srgbClr>
                    </a:outerShdw>
                  </a:effectLst>
                </a:endParaRPr>
              </a:p>
              <a:p>
                <a:r>
                  <a:rPr lang="en-GB" dirty="0">
                    <a:ln w="0"/>
                    <a:solidFill>
                      <a:srgbClr val="FF0000"/>
                    </a:solidFill>
                    <a:effectLst>
                      <a:outerShdw blurRad="38100" dist="25400" dir="5400000" algn="ctr" rotWithShape="0">
                        <a:srgbClr val="6E747A">
                          <a:alpha val="43000"/>
                        </a:srgbClr>
                      </a:outerShdw>
                    </a:effectLst>
                  </a:rPr>
                  <a:t>Hence, vector meson photoproduction </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does not provide a path to the QCD trace anomaly</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(or anything else)</a:t>
                </a:r>
              </a:p>
              <a:p>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3CD0E390-A68A-45D7-BD62-121D28656AB6}"/>
                  </a:ext>
                </a:extLst>
              </p:cNvPr>
              <p:cNvSpPr>
                <a:spLocks noGrp="1" noRot="1" noChangeAspect="1" noMove="1" noResize="1" noEditPoints="1" noAdjustHandles="1" noChangeArrowheads="1" noChangeShapeType="1" noTextEdit="1"/>
              </p:cNvSpPr>
              <p:nvPr>
                <p:ph idx="1"/>
              </p:nvPr>
            </p:nvSpPr>
            <p:spPr>
              <a:xfrm>
                <a:off x="609600" y="1417637"/>
                <a:ext cx="8458200" cy="4525963"/>
              </a:xfrm>
              <a:blipFill>
                <a:blip r:embed="rId3"/>
                <a:stretch>
                  <a:fillRect l="-1009" t="-943" r="-1657" b="-1064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DFB6F40-4ED1-45F6-A4BB-F67E97D54F5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CB7B14C-9203-4E4B-A580-0C96B9352E5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337C80A0-A77F-477B-8D3A-70798A22D719}"/>
              </a:ext>
            </a:extLst>
          </p:cNvPr>
          <p:cNvSpPr>
            <a:spLocks noGrp="1"/>
          </p:cNvSpPr>
          <p:nvPr>
            <p:ph type="sldNum" sz="quarter" idx="12"/>
          </p:nvPr>
        </p:nvSpPr>
        <p:spPr/>
        <p:txBody>
          <a:bodyPr/>
          <a:lstStyle/>
          <a:p>
            <a:fld id="{87034D8C-3CB4-402A-BC46-2AB14C0FE90A}" type="slidenum">
              <a:rPr lang="en-US" smtClean="0"/>
              <a:pPr/>
              <a:t>65</a:t>
            </a:fld>
            <a:endParaRPr lang="en-US"/>
          </a:p>
        </p:txBody>
      </p:sp>
    </p:spTree>
    <p:extLst>
      <p:ext uri="{BB962C8B-B14F-4D97-AF65-F5344CB8AC3E}">
        <p14:creationId xmlns:p14="http://schemas.microsoft.com/office/powerpoint/2010/main" val="335704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455F3A-F867-4715-8D8D-2651F25AA28C}"/>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p>
            </p:txBody>
          </p:sp>
        </mc:Choice>
        <mc:Fallback xmlns="">
          <p:sp>
            <p:nvSpPr>
              <p:cNvPr id="2" name="Title 1">
                <a:extLst>
                  <a:ext uri="{FF2B5EF4-FFF2-40B4-BE49-F238E27FC236}">
                    <a16:creationId xmlns:a16="http://schemas.microsoft.com/office/drawing/2014/main" id="{E6455F3A-F867-4715-8D8D-2651F25AA28C}"/>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15E52F-2D7F-073E-5DF1-F39FB34AA46E}"/>
                  </a:ext>
                </a:extLst>
              </p:cNvPr>
              <p:cNvSpPr>
                <a:spLocks noGrp="1"/>
              </p:cNvSpPr>
              <p:nvPr>
                <p:ph idx="1"/>
              </p:nvPr>
            </p:nvSpPr>
            <p:spPr/>
            <p:txBody>
              <a:bodyPr/>
              <a:lstStyle/>
              <a:p>
                <a:r>
                  <a:rPr lang="en-AU" dirty="0"/>
                  <a:t>Some modern proposals for reaction model:</a:t>
                </a:r>
              </a:p>
              <a:p>
                <a:pPr lvl="1"/>
                <a:r>
                  <a:rPr lang="en-AU" sz="2200" dirty="0"/>
                  <a:t>GPD treatment – </a:t>
                </a:r>
                <a:r>
                  <a:rPr lang="en-US" sz="2200" dirty="0"/>
                  <a:t>gain access to in-proton gluon gravitational form factors</a:t>
                </a:r>
              </a:p>
              <a:p>
                <a:pPr lvl="1"/>
                <a:r>
                  <a:rPr lang="en-US" sz="2200" dirty="0"/>
                  <a:t>Coupled channels treatment – </a:t>
                </a:r>
                <a14:m>
                  <m:oMath xmlns:m="http://schemas.openxmlformats.org/officeDocument/2006/math">
                    <m:r>
                      <a:rPr lang="en-AU" sz="2200" b="1" i="0" smtClean="0">
                        <a:latin typeface="Cambria Math" panose="02040503050406030204" pitchFamily="18" charset="0"/>
                      </a:rPr>
                      <m:t>𝐏</m:t>
                    </m:r>
                    <m:r>
                      <a:rPr lang="en-AU" sz="2200" b="0" i="1" smtClean="0">
                        <a:latin typeface="Cambria Math" panose="02040503050406030204" pitchFamily="18" charset="0"/>
                      </a:rPr>
                      <m:t>+ </m:t>
                    </m:r>
                    <m:r>
                      <a:rPr lang="en-AU" sz="2200" b="0" i="1" smtClean="0">
                        <a:latin typeface="Cambria Math" panose="02040503050406030204" pitchFamily="18" charset="0"/>
                      </a:rPr>
                      <m:t>𝐽</m:t>
                    </m:r>
                    <m:r>
                      <a:rPr lang="en-AU" sz="2200" b="0" i="1" smtClean="0">
                        <a:latin typeface="Cambria Math" panose="02040503050406030204" pitchFamily="18" charset="0"/>
                      </a:rPr>
                      <m:t>/</m:t>
                    </m:r>
                    <m:r>
                      <a:rPr lang="en-AU" sz="2200" b="0" i="1" smtClean="0">
                        <a:latin typeface="Cambria Math" panose="02040503050406030204" pitchFamily="18" charset="0"/>
                      </a:rPr>
                      <m:t>𝜓</m:t>
                    </m:r>
                    <m:r>
                      <m:rPr>
                        <m:lit/>
                      </m:rPr>
                      <a:rPr lang="en-AU" sz="2200" b="0" i="1" smtClean="0">
                        <a:latin typeface="Cambria Math" panose="02040503050406030204" pitchFamily="18" charset="0"/>
                      </a:rPr>
                      <m:t> </m:t>
                    </m:r>
                    <m:r>
                      <a:rPr lang="en-AU" sz="2200" b="0" i="1" smtClean="0">
                        <a:latin typeface="Cambria Math" panose="02040503050406030204" pitchFamily="18" charset="0"/>
                      </a:rPr>
                      <m:t>𝑝</m:t>
                    </m:r>
                    <m:r>
                      <a:rPr lang="en-AU" sz="2200" b="0" i="1" smtClean="0">
                        <a:latin typeface="Cambria Math" panose="02040503050406030204" pitchFamily="18" charset="0"/>
                      </a:rPr>
                      <m:t> </m:t>
                    </m:r>
                    <m:r>
                      <m:rPr>
                        <m:sty m:val="p"/>
                      </m:rPr>
                      <a:rPr lang="en-AU" sz="2200" b="0" i="0" smtClean="0">
                        <a:latin typeface="Cambria Math" panose="02040503050406030204" pitchFamily="18" charset="0"/>
                      </a:rPr>
                      <m:t>rescattering</m:t>
                    </m:r>
                  </m:oMath>
                </a14:m>
                <a:r>
                  <a:rPr lang="en-AU" sz="2200" dirty="0"/>
                  <a:t> </a:t>
                </a:r>
              </a:p>
              <a:p>
                <a:pPr lvl="2"/>
                <a:r>
                  <a:rPr lang="en-US" sz="2000" dirty="0"/>
                  <a:t>S. Sakinah, T. S. H. Lee, H.-M. Choi, </a:t>
                </a:r>
                <a:r>
                  <a:rPr lang="en-US" sz="2000" i="1" dirty="0"/>
                  <a:t>Dynamical Model of J/Ψ photoproduction on the nucleon</a:t>
                </a:r>
                <a:r>
                  <a:rPr lang="en-US" sz="2000" dirty="0"/>
                  <a:t> – arXiv:2403.01958 [</a:t>
                </a:r>
                <a:r>
                  <a:rPr lang="en-US" sz="2000" dirty="0" err="1"/>
                  <a:t>nucl-th</a:t>
                </a:r>
                <a:r>
                  <a:rPr lang="en-US" sz="2000" dirty="0"/>
                  <a:t>] </a:t>
                </a:r>
                <a:r>
                  <a:rPr lang="en-AU" sz="2000" dirty="0">
                    <a:highlight>
                      <a:srgbClr val="FFFFFF"/>
                    </a:highlight>
                    <a:latin typeface="-apple-system"/>
                  </a:rPr>
                  <a:t>Phys. Rev. C </a:t>
                </a:r>
                <a:r>
                  <a:rPr lang="en-AU" sz="2000" b="1" dirty="0">
                    <a:highlight>
                      <a:srgbClr val="FFFFFF"/>
                    </a:highlight>
                    <a:latin typeface="-apple-system"/>
                  </a:rPr>
                  <a:t>109</a:t>
                </a:r>
                <a:r>
                  <a:rPr lang="en-AU" sz="2000" dirty="0">
                    <a:highlight>
                      <a:srgbClr val="FFFFFF"/>
                    </a:highlight>
                    <a:latin typeface="-apple-system"/>
                  </a:rPr>
                  <a:t> (2024) 6, 065204</a:t>
                </a:r>
                <a:endParaRPr lang="en-US" sz="2000" dirty="0"/>
              </a:p>
              <a:p>
                <a:pPr lvl="2"/>
                <a:r>
                  <a:rPr lang="en-US" sz="2000" dirty="0"/>
                  <a:t>Suggestion = Final state interactions dominate cross-section near-threshold, so obscuring any connection with in-proton gluon distributions and/or gluon gravitational form factors.</a:t>
                </a:r>
                <a:endParaRPr lang="en-AU" sz="2000" dirty="0"/>
              </a:p>
              <a:p>
                <a:pPr lvl="1"/>
                <a14:m>
                  <m:oMath xmlns:m="http://schemas.openxmlformats.org/officeDocument/2006/math">
                    <m:r>
                      <a:rPr lang="en-AU" sz="2200" b="0" i="1" smtClean="0">
                        <a:latin typeface="Cambria Math" panose="02040503050406030204" pitchFamily="18" charset="0"/>
                      </a:rPr>
                      <m:t>𝛾</m:t>
                    </m:r>
                    <m:r>
                      <a:rPr lang="en-AU" sz="2200" b="0" i="1" smtClean="0">
                        <a:latin typeface="Cambria Math" panose="02040503050406030204" pitchFamily="18" charset="0"/>
                      </a:rPr>
                      <m:t>+</m:t>
                    </m:r>
                    <m:r>
                      <a:rPr lang="en-AU" sz="2200" b="0" i="1" smtClean="0">
                        <a:latin typeface="Cambria Math" panose="02040503050406030204" pitchFamily="18" charset="0"/>
                      </a:rPr>
                      <m:t>𝑝</m:t>
                    </m:r>
                    <m:r>
                      <a:rPr lang="en-AU" sz="2200" b="0" i="1" smtClean="0">
                        <a:latin typeface="Cambria Math" panose="02040503050406030204" pitchFamily="18" charset="0"/>
                      </a:rPr>
                      <m:t>→</m:t>
                    </m:r>
                    <m:r>
                      <a:rPr lang="en-AU" sz="2200" b="0" i="1" smtClean="0">
                        <a:latin typeface="Cambria Math" panose="02040503050406030204" pitchFamily="18" charset="0"/>
                      </a:rPr>
                      <m:t>𝑐</m:t>
                    </m:r>
                    <m:r>
                      <a:rPr lang="en-AU" sz="2200" b="0" i="1" smtClean="0">
                        <a:latin typeface="Cambria Math" panose="02040503050406030204" pitchFamily="18" charset="0"/>
                      </a:rPr>
                      <m:t>+</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𝑐</m:t>
                        </m:r>
                      </m:e>
                    </m:acc>
                    <m:r>
                      <a:rPr lang="en-AU" sz="2200" b="0" i="1" dirty="0" smtClean="0">
                        <a:latin typeface="Cambria Math" panose="02040503050406030204" pitchFamily="18" charset="0"/>
                      </a:rPr>
                      <m:t>+</m:t>
                    </m:r>
                    <m:r>
                      <a:rPr lang="en-AU" sz="2200" b="0" i="1" dirty="0" smtClean="0">
                        <a:latin typeface="Cambria Math" panose="02040503050406030204" pitchFamily="18" charset="0"/>
                      </a:rPr>
                      <m:t>𝑃</m:t>
                    </m:r>
                    <m:r>
                      <a:rPr lang="en-AU" sz="2200" b="0" i="1" dirty="0" smtClean="0">
                        <a:latin typeface="Cambria Math" panose="02040503050406030204" pitchFamily="18" charset="0"/>
                      </a:rPr>
                      <m:t>+</m:t>
                    </m:r>
                    <m:r>
                      <a:rPr lang="en-AU" sz="2200" b="0" i="1" dirty="0" smtClean="0">
                        <a:latin typeface="Cambria Math" panose="02040503050406030204" pitchFamily="18" charset="0"/>
                      </a:rPr>
                      <m:t>𝑝</m:t>
                    </m:r>
                    <m:r>
                      <a:rPr lang="en-AU" sz="2200" b="0" i="1" dirty="0" smtClean="0">
                        <a:latin typeface="Cambria Math" panose="02040503050406030204" pitchFamily="18" charset="0"/>
                      </a:rPr>
                      <m:t>→</m:t>
                    </m:r>
                    <m:r>
                      <a:rPr lang="en-AU" sz="2200" b="0" i="1" dirty="0" smtClean="0">
                        <a:latin typeface="Cambria Math" panose="02040503050406030204" pitchFamily="18" charset="0"/>
                      </a:rPr>
                      <m:t>𝐽</m:t>
                    </m:r>
                    <m:r>
                      <a:rPr lang="en-AU" sz="2200" b="0" i="1" dirty="0" smtClean="0">
                        <a:latin typeface="Cambria Math" panose="02040503050406030204" pitchFamily="18" charset="0"/>
                      </a:rPr>
                      <m:t>/</m:t>
                    </m:r>
                    <m:r>
                      <a:rPr lang="en-AU" sz="2200" b="0" i="1" dirty="0" smtClean="0">
                        <a:latin typeface="Cambria Math" panose="02040503050406030204" pitchFamily="18" charset="0"/>
                      </a:rPr>
                      <m:t>𝜓</m:t>
                    </m:r>
                    <m:r>
                      <a:rPr lang="en-AU" sz="2200" i="1" dirty="0">
                        <a:latin typeface="Cambria Math" panose="02040503050406030204" pitchFamily="18" charset="0"/>
                      </a:rPr>
                      <m:t>+</m:t>
                    </m:r>
                    <m:r>
                      <a:rPr lang="en-AU" sz="2200" i="1" dirty="0">
                        <a:latin typeface="Cambria Math" panose="02040503050406030204" pitchFamily="18" charset="0"/>
                      </a:rPr>
                      <m:t>𝑝</m:t>
                    </m:r>
                  </m:oMath>
                </a14:m>
                <a:endParaRPr lang="en-AU" sz="2200" dirty="0"/>
              </a:p>
              <a:p>
                <a:pPr lvl="2"/>
                <a:r>
                  <a:rPr lang="en-AU" sz="2000" dirty="0"/>
                  <a:t>Lin Tang (</a:t>
                </a:r>
                <a:r>
                  <a:rPr lang="ja-JP" altLang="en-US" sz="2000" dirty="0"/>
                  <a:t>唐淋</a:t>
                </a:r>
                <a:r>
                  <a:rPr lang="en-AU" sz="2000" dirty="0"/>
                  <a:t>) </a:t>
                </a:r>
                <a:r>
                  <a:rPr lang="en-AU" sz="2000" i="1" dirty="0"/>
                  <a:t>et al</a:t>
                </a:r>
                <a:r>
                  <a:rPr lang="en-AU" sz="2000" dirty="0"/>
                  <a:t>. NJU-INP 089/24</a:t>
                </a:r>
              </a:p>
              <a:p>
                <a:pPr lvl="2"/>
                <a:r>
                  <a:rPr lang="en-US" sz="2000" dirty="0"/>
                  <a:t>Exposes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 content of the dressed photon</a:t>
                </a:r>
              </a:p>
              <a:p>
                <a:pPr lvl="2"/>
                <a:r>
                  <a:rPr lang="en-US" sz="2000" dirty="0"/>
                  <a:t>Couples the intermediate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system to </a:t>
                </a:r>
              </a:p>
              <a:p>
                <a:pPr marL="914400" lvl="2" indent="0">
                  <a:buNone/>
                </a:pPr>
                <a:r>
                  <a:rPr lang="en-US" sz="2000" dirty="0"/>
                  <a:t>    proton’s valence quarks via Pomeron exchange</a:t>
                </a:r>
                <a:endParaRPr lang="en-AU" sz="2000" dirty="0"/>
              </a:p>
            </p:txBody>
          </p:sp>
        </mc:Choice>
        <mc:Fallback xmlns="">
          <p:sp>
            <p:nvSpPr>
              <p:cNvPr id="3" name="Content Placeholder 2">
                <a:extLst>
                  <a:ext uri="{FF2B5EF4-FFF2-40B4-BE49-F238E27FC236}">
                    <a16:creationId xmlns:a16="http://schemas.microsoft.com/office/drawing/2014/main" id="{2315E52F-2D7F-073E-5DF1-F39FB34AA46E}"/>
                  </a:ext>
                </a:extLst>
              </p:cNvPr>
              <p:cNvSpPr>
                <a:spLocks noGrp="1" noRot="1" noChangeAspect="1" noMove="1" noResize="1" noEditPoints="1" noAdjustHandles="1" noChangeArrowheads="1" noChangeShapeType="1" noTextEdit="1"/>
              </p:cNvSpPr>
              <p:nvPr>
                <p:ph idx="1"/>
              </p:nvPr>
            </p:nvSpPr>
            <p:spPr>
              <a:blipFill>
                <a:blip r:embed="rId3"/>
                <a:stretch>
                  <a:fillRect l="-611" t="-943" r="-1056" b="-40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E3ECF80-C3A4-B756-F76B-BD12559F65A0}"/>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EE51F97B-5857-79F4-F01D-337902E7447F}"/>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A1FFEEB3-6B7C-6DB7-AA6C-40A701392CF8}"/>
              </a:ext>
            </a:extLst>
          </p:cNvPr>
          <p:cNvSpPr>
            <a:spLocks noGrp="1"/>
          </p:cNvSpPr>
          <p:nvPr>
            <p:ph type="sldNum" sz="quarter" idx="12"/>
          </p:nvPr>
        </p:nvSpPr>
        <p:spPr/>
        <p:txBody>
          <a:bodyPr/>
          <a:lstStyle/>
          <a:p>
            <a:fld id="{87034D8C-3CB4-402A-BC46-2AB14C0FE90A}" type="slidenum">
              <a:rPr lang="en-US" smtClean="0"/>
              <a:pPr/>
              <a:t>66</a:t>
            </a:fld>
            <a:endParaRPr lang="en-US"/>
          </a:p>
        </p:txBody>
      </p:sp>
      <p:pic>
        <p:nvPicPr>
          <p:cNvPr id="8" name="Picture 7" descr="A diagram of a physical model&#10;&#10;Description automatically generated">
            <a:extLst>
              <a:ext uri="{FF2B5EF4-FFF2-40B4-BE49-F238E27FC236}">
                <a16:creationId xmlns:a16="http://schemas.microsoft.com/office/drawing/2014/main" id="{857DC17D-CD31-8BBB-66A2-5C560CC17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315477"/>
            <a:ext cx="3619500" cy="2058394"/>
          </a:xfrm>
          <a:prstGeom prst="rect">
            <a:avLst/>
          </a:prstGeom>
        </p:spPr>
      </p:pic>
      <p:cxnSp>
        <p:nvCxnSpPr>
          <p:cNvPr id="10" name="Straight Connector 9">
            <a:extLst>
              <a:ext uri="{FF2B5EF4-FFF2-40B4-BE49-F238E27FC236}">
                <a16:creationId xmlns:a16="http://schemas.microsoft.com/office/drawing/2014/main" id="{B7EA7EB2-DA6C-6539-217D-0CD1BE9035E9}"/>
              </a:ext>
            </a:extLst>
          </p:cNvPr>
          <p:cNvCxnSpPr/>
          <p:nvPr/>
        </p:nvCxnSpPr>
        <p:spPr bwMode="auto">
          <a:xfrm>
            <a:off x="1371600" y="2236304"/>
            <a:ext cx="8534400" cy="0"/>
          </a:xfrm>
          <a:prstGeom prst="line">
            <a:avLst/>
          </a:prstGeom>
          <a:ln w="190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9D98431-1CDF-128D-978B-EAB6AE64B45D}"/>
                  </a:ext>
                </a:extLst>
              </p:cNvPr>
              <p:cNvSpPr txBox="1"/>
              <p:nvPr/>
            </p:nvSpPr>
            <p:spPr>
              <a:xfrm>
                <a:off x="8763000" y="1126413"/>
                <a:ext cx="3048000" cy="923330"/>
              </a:xfrm>
              <a:prstGeom prst="rect">
                <a:avLst/>
              </a:prstGeom>
              <a:noFill/>
            </p:spPr>
            <p:txBody>
              <a:bodyPr wrap="square" rtlCol="0">
                <a:spAutoFit/>
              </a:bodyPr>
              <a:lstStyle/>
              <a:p>
                <a:r>
                  <a:rPr lang="en-AU" dirty="0">
                    <a:solidFill>
                      <a:srgbClr val="C00000"/>
                    </a:solidFill>
                  </a:rPr>
                  <a:t>If GPD scheme valid at all, then only very near threshold.</a:t>
                </a:r>
              </a:p>
              <a:p>
                <a:r>
                  <a:rPr lang="en-AU" dirty="0">
                    <a:solidFill>
                      <a:srgbClr val="C00000"/>
                    </a:solidFill>
                  </a:rPr>
                  <a:t>All </a:t>
                </a:r>
                <a14:m>
                  <m:oMath xmlns:m="http://schemas.openxmlformats.org/officeDocument/2006/math">
                    <m:r>
                      <a:rPr lang="en-AU" b="0" i="1" smtClean="0">
                        <a:solidFill>
                          <a:srgbClr val="C00000"/>
                        </a:solidFill>
                        <a:latin typeface="Cambria Math" panose="02040503050406030204" pitchFamily="18" charset="0"/>
                      </a:rPr>
                      <m:t>𝑊</m:t>
                    </m:r>
                  </m:oMath>
                </a14:m>
                <a:r>
                  <a:rPr lang="en-AU" dirty="0">
                    <a:solidFill>
                      <a:srgbClr val="C00000"/>
                    </a:solidFill>
                  </a:rPr>
                  <a:t> unification impossible</a:t>
                </a:r>
              </a:p>
            </p:txBody>
          </p:sp>
        </mc:Choice>
        <mc:Fallback xmlns="">
          <p:sp>
            <p:nvSpPr>
              <p:cNvPr id="11" name="TextBox 10">
                <a:extLst>
                  <a:ext uri="{FF2B5EF4-FFF2-40B4-BE49-F238E27FC236}">
                    <a16:creationId xmlns:a16="http://schemas.microsoft.com/office/drawing/2014/main" id="{F9D98431-1CDF-128D-978B-EAB6AE64B45D}"/>
                  </a:ext>
                </a:extLst>
              </p:cNvPr>
              <p:cNvSpPr txBox="1">
                <a:spLocks noRot="1" noChangeAspect="1" noMove="1" noResize="1" noEditPoints="1" noAdjustHandles="1" noChangeArrowheads="1" noChangeShapeType="1" noTextEdit="1"/>
              </p:cNvSpPr>
              <p:nvPr/>
            </p:nvSpPr>
            <p:spPr>
              <a:xfrm>
                <a:off x="8763000" y="1126413"/>
                <a:ext cx="3048000" cy="923330"/>
              </a:xfrm>
              <a:prstGeom prst="rect">
                <a:avLst/>
              </a:prstGeom>
              <a:blipFill>
                <a:blip r:embed="rId5"/>
                <a:stretch>
                  <a:fillRect l="-1800" t="-3974" r="-400" b="-9934"/>
                </a:stretch>
              </a:blipFill>
            </p:spPr>
            <p:txBody>
              <a:bodyPr/>
              <a:lstStyle/>
              <a:p>
                <a:r>
                  <a:rPr lang="en-AU">
                    <a:noFill/>
                  </a:rPr>
                  <a:t> </a:t>
                </a:r>
              </a:p>
            </p:txBody>
          </p:sp>
        </mc:Fallback>
      </mc:AlternateContent>
      <p:sp>
        <p:nvSpPr>
          <p:cNvPr id="7" name="TextBox 6">
            <a:extLst>
              <a:ext uri="{FF2B5EF4-FFF2-40B4-BE49-F238E27FC236}">
                <a16:creationId xmlns:a16="http://schemas.microsoft.com/office/drawing/2014/main" id="{71F9BDA1-5A86-6F27-F3B4-E7D5485B77E9}"/>
              </a:ext>
            </a:extLst>
          </p:cNvPr>
          <p:cNvSpPr txBox="1"/>
          <p:nvPr/>
        </p:nvSpPr>
        <p:spPr>
          <a:xfrm>
            <a:off x="7162800" y="188256"/>
            <a:ext cx="5029200" cy="646331"/>
          </a:xfrm>
          <a:prstGeom prst="rect">
            <a:avLst/>
          </a:prstGeom>
          <a:noFill/>
        </p:spPr>
        <p:txBody>
          <a:bodyPr wrap="square" rtlCol="0">
            <a:spAutoFit/>
          </a:bodyPr>
          <a:lstStyle/>
          <a:p>
            <a:r>
              <a:rPr lang="en-AU" sz="1200" b="0" i="1" dirty="0">
                <a:solidFill>
                  <a:schemeClr val="accent1">
                    <a:lumMod val="75000"/>
                  </a:schemeClr>
                </a:solidFill>
                <a:effectLst/>
              </a:rPr>
              <a:t>J/</a:t>
            </a:r>
            <a:r>
              <a:rPr lang="el-GR" sz="1200" b="0" i="1" dirty="0">
                <a:solidFill>
                  <a:schemeClr val="accent1">
                    <a:lumMod val="75000"/>
                  </a:schemeClr>
                </a:solidFill>
                <a:effectLst/>
              </a:rPr>
              <a:t>ψ </a:t>
            </a:r>
            <a:r>
              <a:rPr lang="en-AU" sz="1200" b="0" i="1" dirty="0">
                <a:solidFill>
                  <a:schemeClr val="accent1">
                    <a:lumMod val="75000"/>
                  </a:schemeClr>
                </a:solidFill>
                <a:effectLst/>
              </a:rPr>
              <a:t>photoproduction: threshold to very high energy, </a:t>
            </a:r>
            <a:r>
              <a:rPr lang="en-AU" sz="1200" b="0" i="0" dirty="0">
                <a:solidFill>
                  <a:schemeClr val="accent1">
                    <a:lumMod val="75000"/>
                  </a:schemeClr>
                </a:solidFill>
                <a:effectLst/>
              </a:rPr>
              <a:t>Lin Tang (</a:t>
            </a:r>
            <a:r>
              <a:rPr lang="ja-JP" altLang="en-US" sz="1200" b="0" i="0" dirty="0">
                <a:solidFill>
                  <a:schemeClr val="accent1">
                    <a:lumMod val="75000"/>
                  </a:schemeClr>
                </a:solidFill>
                <a:effectLst/>
              </a:rPr>
              <a:t>唐淋</a:t>
            </a:r>
            <a:r>
              <a:rPr lang="en-US" altLang="ja-JP" sz="1200" b="0" i="0" dirty="0">
                <a:solidFill>
                  <a:schemeClr val="accent1">
                    <a:lumMod val="75000"/>
                  </a:schemeClr>
                </a:solidFill>
                <a:effectLst/>
              </a:rPr>
              <a:t>), </a:t>
            </a:r>
            <a:r>
              <a:rPr lang="en-AU" sz="1200" b="0" i="0" dirty="0">
                <a:solidFill>
                  <a:schemeClr val="accent1">
                    <a:lumMod val="75000"/>
                  </a:schemeClr>
                </a:solidFill>
                <a:effectLst/>
              </a:rPr>
              <a:t>Yi-Xuan Yang (</a:t>
            </a:r>
            <a:r>
              <a:rPr lang="ja-JP" altLang="en-US" sz="1200" b="0" i="0" dirty="0">
                <a:solidFill>
                  <a:schemeClr val="accent1">
                    <a:lumMod val="75000"/>
                  </a:schemeClr>
                </a:solidFill>
                <a:effectLst/>
              </a:rPr>
              <a:t>杨逸轩</a:t>
            </a:r>
            <a:r>
              <a:rPr lang="en-US" altLang="ja-JP" sz="1200" b="0" i="0" dirty="0">
                <a:solidFill>
                  <a:schemeClr val="accent1">
                    <a:lumMod val="75000"/>
                  </a:schemeClr>
                </a:solidFill>
                <a:effectLst/>
              </a:rPr>
              <a:t>), </a:t>
            </a:r>
            <a:r>
              <a:rPr lang="en-AU" sz="1200" b="0" i="0" dirty="0">
                <a:solidFill>
                  <a:schemeClr val="accent1">
                    <a:lumMod val="75000"/>
                  </a:schemeClr>
                </a:solidFill>
                <a:effectLst/>
              </a:rPr>
              <a:t>Zhu-Fang Cui (</a:t>
            </a:r>
            <a:r>
              <a:rPr lang="ja-JP" altLang="en-US" sz="1200" b="0" i="0" dirty="0">
                <a:solidFill>
                  <a:schemeClr val="accent1">
                    <a:lumMod val="75000"/>
                  </a:schemeClr>
                </a:solidFill>
                <a:effectLst/>
              </a:rPr>
              <a:t>崔著钫</a:t>
            </a:r>
            <a:r>
              <a:rPr lang="en-US" altLang="ja-JP" sz="1200" b="0" i="0" dirty="0">
                <a:solidFill>
                  <a:schemeClr val="accent1">
                    <a:lumMod val="75000"/>
                  </a:schemeClr>
                </a:solidFill>
                <a:effectLst/>
              </a:rPr>
              <a:t>) </a:t>
            </a:r>
            <a:r>
              <a:rPr lang="en-AU" sz="1200" b="0" i="0" dirty="0">
                <a:solidFill>
                  <a:schemeClr val="accent1">
                    <a:lumMod val="75000"/>
                  </a:schemeClr>
                </a:solidFill>
                <a:effectLst/>
              </a:rPr>
              <a:t>and Craig D. Roberts, NJU-INP 089/24, </a:t>
            </a:r>
            <a:r>
              <a:rPr lang="en-AU" sz="1200" b="0" i="0" u="sng" strike="noStrike" dirty="0">
                <a:solidFill>
                  <a:srgbClr val="0066FF"/>
                </a:solidFill>
                <a:effectLst/>
                <a:hlinkClick r:id="rId6">
                  <a:extLst>
                    <a:ext uri="{A12FA001-AC4F-418D-AE19-62706E023703}">
                      <ahyp:hlinkClr xmlns:ahyp="http://schemas.microsoft.com/office/drawing/2018/hyperlinkcolor" val="tx"/>
                    </a:ext>
                  </a:extLst>
                </a:hlinkClick>
              </a:rPr>
              <a:t>e-Print: 2405.17675 [hep-</a:t>
            </a:r>
            <a:r>
              <a:rPr lang="en-AU" sz="1200" b="0" i="0" u="sng" strike="noStrike" dirty="0" err="1">
                <a:solidFill>
                  <a:srgbClr val="0066FF"/>
                </a:solidFill>
                <a:effectLst/>
                <a:hlinkClick r:id="rId6">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a:t>
            </a:r>
            <a:r>
              <a:rPr lang="en-AU" sz="1200" b="0" i="1" dirty="0">
                <a:solidFill>
                  <a:schemeClr val="accent1">
                    <a:lumMod val="75000"/>
                  </a:schemeClr>
                </a:solidFill>
                <a:effectLst/>
              </a:rPr>
              <a:t>, </a:t>
            </a:r>
            <a:r>
              <a:rPr lang="en-AU" sz="1200" b="0" i="0" dirty="0">
                <a:solidFill>
                  <a:schemeClr val="accent1">
                    <a:lumMod val="75000"/>
                  </a:schemeClr>
                </a:solidFill>
                <a:effectLst/>
              </a:rPr>
              <a:t>Phys. Lett. B </a:t>
            </a:r>
            <a:r>
              <a:rPr lang="en-AU" sz="1200" b="1" i="0" dirty="0">
                <a:solidFill>
                  <a:schemeClr val="accent1">
                    <a:lumMod val="75000"/>
                  </a:schemeClr>
                </a:solidFill>
                <a:effectLst/>
              </a:rPr>
              <a:t>856</a:t>
            </a:r>
            <a:r>
              <a:rPr lang="en-AU" sz="1200" b="0" i="0" dirty="0">
                <a:solidFill>
                  <a:schemeClr val="accent1">
                    <a:lumMod val="75000"/>
                  </a:schemeClr>
                </a:solidFill>
                <a:effectLst/>
              </a:rPr>
              <a:t> (2024) 138904/1-7 </a:t>
            </a:r>
          </a:p>
        </p:txBody>
      </p:sp>
    </p:spTree>
    <p:extLst>
      <p:ext uri="{BB962C8B-B14F-4D97-AF65-F5344CB8AC3E}">
        <p14:creationId xmlns:p14="http://schemas.microsoft.com/office/powerpoint/2010/main" val="39948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down)">
                                      <p:cBhvr>
                                        <p:cTn id="30" dur="500"/>
                                        <p:tgtEl>
                                          <p:spTgt spid="3">
                                            <p:txEl>
                                              <p:pRg st="9" end="9"/>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6095999"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threshold differential cross-section</a:t>
                </a:r>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6095999" cy="1479550"/>
              </a:xfrm>
              <a:blipFill>
                <a:blip r:embed="rId2"/>
                <a:stretch>
                  <a:fillRect t="-3704" r="-600"/>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67738" y="1589324"/>
            <a:ext cx="6613656" cy="4126921"/>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                    2025 October 16: NJU INP IWSHSSI 2025                                           (108)</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67</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overfitting issue</a:t>
                </a:r>
              </a:p>
              <a:p>
                <a:pPr lvl="1"/>
                <a:r>
                  <a:rPr lang="en-AU" sz="2000" dirty="0"/>
                  <a:t>concave differential cross-section with max. at low </a:t>
                </a:r>
                <a14:m>
                  <m:oMath xmlns:m="http://schemas.openxmlformats.org/officeDocument/2006/math">
                    <m:d>
                      <m:dPr>
                        <m:begChr m:val="|"/>
                        <m:endChr m:val="|"/>
                        <m:ctrlPr>
                          <a:rPr lang="en-AU" sz="2000" b="0" i="1" smtClean="0">
                            <a:latin typeface="Cambria Math" panose="02040503050406030204" pitchFamily="18" charset="0"/>
                          </a:rPr>
                        </m:ctrlPr>
                      </m:dPr>
                      <m:e>
                        <m:r>
                          <a:rPr lang="en-AU" sz="2000" b="0" i="1" smtClean="0">
                            <a:latin typeface="Cambria Math" panose="02040503050406030204" pitchFamily="18" charset="0"/>
                          </a:rPr>
                          <m:t>𝑡</m:t>
                        </m:r>
                      </m:e>
                    </m:d>
                  </m:oMath>
                </a14:m>
                <a:endParaRPr lang="en-AU" sz="2000" b="0" dirty="0"/>
              </a:p>
              <a:p>
                <a:pPr lvl="1"/>
                <a:r>
                  <a:rPr lang="en-AU" sz="2000" dirty="0"/>
                  <a:t>trying to reconcile </a:t>
                </a:r>
                <a:r>
                  <a:rPr lang="en-AU" sz="2000" dirty="0" err="1"/>
                  <a:t>GlueX</a:t>
                </a:r>
                <a:r>
                  <a:rPr lang="en-AU" sz="2000" dirty="0"/>
                  <a:t> and </a:t>
                </a:r>
                <a14:m>
                  <m:oMath xmlns:m="http://schemas.openxmlformats.org/officeDocument/2006/math">
                    <m:r>
                      <a:rPr lang="en-AU" sz="2000" i="1">
                        <a:latin typeface="Cambria Math" panose="02040503050406030204" pitchFamily="18" charset="0"/>
                      </a:rPr>
                      <m:t>𝐽</m:t>
                    </m:r>
                    <m:r>
                      <a:rPr lang="en-AU" sz="2000" i="1">
                        <a:latin typeface="Cambria Math" panose="02040503050406030204" pitchFamily="18" charset="0"/>
                      </a:rPr>
                      <m:t>/</m:t>
                    </m:r>
                    <m:r>
                      <a:rPr lang="en-AU" sz="2000" i="1">
                        <a:latin typeface="Cambria Math" panose="02040503050406030204" pitchFamily="18" charset="0"/>
                      </a:rPr>
                      <m:t>𝜓</m:t>
                    </m:r>
                  </m:oMath>
                </a14:m>
                <a:r>
                  <a:rPr lang="en-AU" sz="2000" dirty="0"/>
                  <a:t>-007 data (some tension) </a:t>
                </a:r>
              </a:p>
              <a:p>
                <a:pPr lvl="1"/>
                <a:r>
                  <a:rPr lang="en-AU" sz="2000" dirty="0"/>
                  <a:t>all other reaction models produce convex </a:t>
                </a:r>
                <a14:m>
                  <m:oMath xmlns:m="http://schemas.openxmlformats.org/officeDocument/2006/math">
                    <m:f>
                      <m:fPr>
                        <m:ctrlPr>
                          <a:rPr lang="en-AU" sz="2000" i="1">
                            <a:latin typeface="Cambria Math" panose="02040503050406030204" pitchFamily="18" charset="0"/>
                          </a:rPr>
                        </m:ctrlPr>
                      </m:fPr>
                      <m:num>
                        <m:r>
                          <a:rPr lang="en-AU" sz="2000" i="1">
                            <a:latin typeface="Cambria Math" panose="02040503050406030204" pitchFamily="18" charset="0"/>
                          </a:rPr>
                          <m:t>𝑑</m:t>
                        </m:r>
                        <m:r>
                          <a:rPr lang="en-AU" sz="2000" i="1">
                            <a:latin typeface="Cambria Math" panose="02040503050406030204" pitchFamily="18" charset="0"/>
                          </a:rPr>
                          <m:t>𝜎</m:t>
                        </m:r>
                      </m:num>
                      <m:den>
                        <m:r>
                          <a:rPr lang="en-AU" sz="2000" i="1">
                            <a:latin typeface="Cambria Math" panose="02040503050406030204" pitchFamily="18" charset="0"/>
                          </a:rPr>
                          <m:t>𝑑𝑡</m:t>
                        </m:r>
                      </m:den>
                    </m:f>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=8</m:t>
                    </m:r>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7</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b="-135"/>
                </a:stretch>
              </a:blipFill>
            </p:spPr>
            <p:txBody>
              <a:bodyPr/>
              <a:lstStyle/>
              <a:p>
                <a:r>
                  <a:rPr lang="en-AU">
                    <a:noFill/>
                  </a:rPr>
                  <a:t> </a:t>
                </a:r>
              </a:p>
            </p:txBody>
          </p:sp>
        </mc:Fallback>
      </mc:AlternateContent>
    </p:spTree>
    <p:extLst>
      <p:ext uri="{BB962C8B-B14F-4D97-AF65-F5344CB8AC3E}">
        <p14:creationId xmlns:p14="http://schemas.microsoft.com/office/powerpoint/2010/main" val="275617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7696200"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total cross-section, threshold to high-</a:t>
                </a:r>
                <a14:m>
                  <m:oMath xmlns:m="http://schemas.openxmlformats.org/officeDocument/2006/math">
                    <m:r>
                      <a:rPr lang="en-AU" b="1" i="1" smtClean="0">
                        <a:latin typeface="Cambria Math" panose="02040503050406030204" pitchFamily="18" charset="0"/>
                      </a:rPr>
                      <m:t>𝑾</m:t>
                    </m:r>
                  </m:oMath>
                </a14:m>
                <a:endParaRPr lang="en-AU" dirty="0"/>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7696200" cy="1479550"/>
              </a:xfrm>
              <a:blipFill>
                <a:blip r:embed="rId2"/>
                <a:stretch>
                  <a:fillRect t="-3704"/>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53611" y="1603899"/>
            <a:ext cx="6441910" cy="4097770"/>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                    2025 October 16: NJU INP IWSHSSI 2025                                           (108)</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68</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Inapplicable on </a:t>
                </a:r>
                <a14:m>
                  <m:oMath xmlns:m="http://schemas.openxmlformats.org/officeDocument/2006/math">
                    <m:r>
                      <a:rPr lang="en-AU" sz="2000" b="0" i="1" smtClean="0">
                        <a:latin typeface="Cambria Math" panose="02040503050406030204" pitchFamily="18" charset="0"/>
                      </a:rPr>
                      <m:t>𝑊</m:t>
                    </m:r>
                    <m:r>
                      <a:rPr lang="en-AU" sz="2000" b="0" i="1" smtClean="0">
                        <a:latin typeface="Cambria Math" panose="02040503050406030204" pitchFamily="18" charset="0"/>
                      </a:rPr>
                      <m:t>&gt;</m:t>
                    </m:r>
                    <m:r>
                      <a:rPr lang="en-AU" sz="2000" b="0" i="1" smtClean="0">
                        <a:latin typeface="Cambria Math" panose="02040503050406030204" pitchFamily="18" charset="0"/>
                      </a:rPr>
                      <m:t>5</m:t>
                    </m:r>
                  </m:oMath>
                </a14:m>
                <a:r>
                  <a:rPr lang="en-AU" sz="2000" dirty="0"/>
                  <a:t> GeV</a:t>
                </a:r>
              </a:p>
              <a:p>
                <a:pPr lvl="1"/>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oMath>
                </a14:m>
                <a:r>
                  <a:rPr lang="en-AU" sz="2000" dirty="0"/>
                  <a:t> undefined</a:t>
                </a:r>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oMath>
                </a14:m>
                <a:r>
                  <a:rPr lang="en-AU" sz="2000" dirty="0"/>
                  <a:t> </a:t>
                </a:r>
                <a14:m>
                  <m:oMath xmlns:m="http://schemas.openxmlformats.org/officeDocument/2006/math">
                    <m:r>
                      <a:rPr lang="en-AU" sz="2000" b="0" i="1" dirty="0"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a:t>
                </a:r>
              </a:p>
              <a:p>
                <a:pPr lvl="2"/>
                <a:r>
                  <a:rPr lang="en-AU" sz="2000" b="0" dirty="0"/>
                  <a:t>ZEUS+H1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m:t>
                    </m:r>
                    <m:r>
                      <a:rPr lang="en-AU" sz="2000" b="0" i="1" smtClean="0">
                        <a:latin typeface="Cambria Math" panose="02040503050406030204" pitchFamily="18" charset="0"/>
                      </a:rPr>
                      <m:t>2</m:t>
                    </m:r>
                    <m:r>
                      <a:rPr lang="en-AU" sz="2000" b="0" i="1" smtClean="0">
                        <a:latin typeface="Cambria Math" panose="02040503050406030204" pitchFamily="18" charset="0"/>
                      </a:rPr>
                      <m:t>.</m:t>
                    </m:r>
                    <m:r>
                      <a:rPr lang="en-AU" sz="2000" b="0" i="1" smtClean="0">
                        <a:latin typeface="Cambria Math" panose="02040503050406030204" pitchFamily="18" charset="0"/>
                      </a:rPr>
                      <m:t>1</m:t>
                    </m:r>
                  </m:oMath>
                </a14:m>
                <a:endParaRPr lang="en-AU" sz="2000" dirty="0"/>
              </a:p>
              <a:p>
                <a:pPr lvl="2"/>
                <a:r>
                  <a:rPr lang="en-AU" sz="2000" b="0" dirty="0"/>
                  <a:t>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m:t>
                    </m:r>
                    <m:r>
                      <a:rPr lang="en-AU" sz="2000" b="0" i="1" smtClean="0">
                        <a:latin typeface="Cambria Math" panose="02040503050406030204" pitchFamily="18" charset="0"/>
                      </a:rPr>
                      <m:t>1</m:t>
                    </m:r>
                    <m:r>
                      <a:rPr lang="en-AU" sz="2000" b="0" i="1" smtClean="0">
                        <a:latin typeface="Cambria Math" panose="02040503050406030204" pitchFamily="18" charset="0"/>
                      </a:rPr>
                      <m:t>.</m:t>
                    </m:r>
                    <m:r>
                      <a:rPr lang="en-AU" sz="2000" b="0" i="1" smtClean="0">
                        <a:latin typeface="Cambria Math" panose="02040503050406030204" pitchFamily="18" charset="0"/>
                      </a:rPr>
                      <m:t>6</m:t>
                    </m:r>
                  </m:oMath>
                </a14:m>
                <a:endParaRPr lang="en-AU" sz="2000" dirty="0"/>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a:t>
                </a:r>
              </a:p>
              <a:p>
                <a:pPr lvl="2"/>
                <a:r>
                  <a:rPr lang="en-AU" sz="2000" dirty="0"/>
                  <a:t>ZEUS +H1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3</m:t>
                    </m:r>
                    <m:r>
                      <a:rPr lang="en-AU" sz="2000" b="0" i="1" smtClean="0">
                        <a:latin typeface="Cambria Math" panose="02040503050406030204" pitchFamily="18" charset="0"/>
                      </a:rPr>
                      <m:t>.</m:t>
                    </m:r>
                    <m:r>
                      <a:rPr lang="en-AU" sz="2000" b="0" i="1" smtClean="0">
                        <a:latin typeface="Cambria Math" panose="02040503050406030204" pitchFamily="18" charset="0"/>
                      </a:rPr>
                      <m:t>5</m:t>
                    </m:r>
                  </m:oMath>
                </a14:m>
                <a:endParaRPr lang="en-AU" sz="2000" dirty="0"/>
              </a:p>
              <a:p>
                <a:pPr lvl="2"/>
                <a:r>
                  <a:rPr lang="en-AU" sz="2000" dirty="0"/>
                  <a:t>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1</m:t>
                    </m:r>
                    <m:r>
                      <a:rPr lang="en-AU" sz="2000" b="0" i="1" smtClean="0">
                        <a:latin typeface="Cambria Math" panose="02040503050406030204" pitchFamily="18" charset="0"/>
                      </a:rPr>
                      <m:t>.</m:t>
                    </m:r>
                    <m:r>
                      <a:rPr lang="en-AU" sz="2000" b="0" i="1" smtClean="0">
                        <a:latin typeface="Cambria Math" panose="02040503050406030204" pitchFamily="18" charset="0"/>
                      </a:rPr>
                      <m:t>0</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E2E249-DD8F-C433-E3D0-EDE1815BB449}"/>
                  </a:ext>
                </a:extLst>
              </p:cNvPr>
              <p:cNvSpPr txBox="1"/>
              <p:nvPr/>
            </p:nvSpPr>
            <p:spPr>
              <a:xfrm>
                <a:off x="7924800" y="685800"/>
                <a:ext cx="3394520" cy="923330"/>
              </a:xfrm>
              <a:prstGeom prst="rect">
                <a:avLst/>
              </a:prstGeom>
              <a:noFill/>
            </p:spPr>
            <p:txBody>
              <a:bodyPr wrap="square" rtlCol="0">
                <a:spAutoFit/>
              </a:bodyPr>
              <a:lstStyle/>
              <a:p>
                <a:r>
                  <a:rPr lang="en-AU" dirty="0">
                    <a:solidFill>
                      <a:srgbClr val="C00000"/>
                    </a:solidFill>
                  </a:rPr>
                  <a:t>Reported ZEUS uncertainty in W is large, but uncertainty in </a:t>
                </a:r>
                <a14:m>
                  <m:oMath xmlns:m="http://schemas.openxmlformats.org/officeDocument/2006/math">
                    <m:r>
                      <a:rPr lang="en-AU" b="0" i="1" smtClean="0">
                        <a:solidFill>
                          <a:srgbClr val="C00000"/>
                        </a:solidFill>
                        <a:latin typeface="Cambria Math" panose="02040503050406030204" pitchFamily="18" charset="0"/>
                      </a:rPr>
                      <m:t>𝜎</m:t>
                    </m:r>
                  </m:oMath>
                </a14:m>
                <a:r>
                  <a:rPr lang="en-AU" dirty="0">
                    <a:solidFill>
                      <a:srgbClr val="C00000"/>
                    </a:solidFill>
                  </a:rPr>
                  <a:t> is small</a:t>
                </a:r>
              </a:p>
              <a:p>
                <a:r>
                  <a:rPr lang="en-AU" dirty="0">
                    <a:solidFill>
                      <a:srgbClr val="C00000"/>
                    </a:solidFill>
                  </a:rPr>
                  <a:t>Distorts </a:t>
                </a:r>
                <a14:m>
                  <m:oMath xmlns:m="http://schemas.openxmlformats.org/officeDocument/2006/math">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𝜒</m:t>
                        </m:r>
                      </m:e>
                      <m:sup>
                        <m:r>
                          <a:rPr lang="en-AU" b="0" i="1" smtClean="0">
                            <a:solidFill>
                              <a:srgbClr val="C00000"/>
                            </a:solidFill>
                            <a:latin typeface="Cambria Math" panose="02040503050406030204" pitchFamily="18" charset="0"/>
                          </a:rPr>
                          <m:t>2</m:t>
                        </m:r>
                      </m:sup>
                    </m:sSup>
                  </m:oMath>
                </a14:m>
                <a:endParaRPr lang="en-AU" dirty="0">
                  <a:solidFill>
                    <a:srgbClr val="C00000"/>
                  </a:solidFill>
                </a:endParaRPr>
              </a:p>
            </p:txBody>
          </p:sp>
        </mc:Choice>
        <mc:Fallback xmlns="">
          <p:sp>
            <p:nvSpPr>
              <p:cNvPr id="7" name="TextBox 6">
                <a:extLst>
                  <a:ext uri="{FF2B5EF4-FFF2-40B4-BE49-F238E27FC236}">
                    <a16:creationId xmlns:a16="http://schemas.microsoft.com/office/drawing/2014/main" id="{D0E2E249-DD8F-C433-E3D0-EDE1815BB449}"/>
                  </a:ext>
                </a:extLst>
              </p:cNvPr>
              <p:cNvSpPr txBox="1">
                <a:spLocks noRot="1" noChangeAspect="1" noMove="1" noResize="1" noEditPoints="1" noAdjustHandles="1" noChangeArrowheads="1" noChangeShapeType="1" noTextEdit="1"/>
              </p:cNvSpPr>
              <p:nvPr/>
            </p:nvSpPr>
            <p:spPr>
              <a:xfrm>
                <a:off x="7924800" y="685800"/>
                <a:ext cx="3394520" cy="923330"/>
              </a:xfrm>
              <a:prstGeom prst="rect">
                <a:avLst/>
              </a:prstGeom>
              <a:blipFill>
                <a:blip r:embed="rId5"/>
                <a:stretch>
                  <a:fillRect l="-1436" t="-3974" r="-2334" b="-9272"/>
                </a:stretch>
              </a:blipFill>
            </p:spPr>
            <p:txBody>
              <a:bodyPr/>
              <a:lstStyle/>
              <a:p>
                <a:r>
                  <a:rPr lang="en-AU">
                    <a:noFill/>
                  </a:rPr>
                  <a:t> </a:t>
                </a:r>
              </a:p>
            </p:txBody>
          </p:sp>
        </mc:Fallback>
      </mc:AlternateContent>
    </p:spTree>
    <p:extLst>
      <p:ext uri="{BB962C8B-B14F-4D97-AF65-F5344CB8AC3E}">
        <p14:creationId xmlns:p14="http://schemas.microsoft.com/office/powerpoint/2010/main" val="378851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3795061-8687-1F85-4F0B-E6232EA1F095}"/>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endParaRPr lang="en-AU" sz="2800" dirty="0"/>
              </a:p>
            </p:txBody>
          </p:sp>
        </mc:Choice>
        <mc:Fallback xmlns="">
          <p:sp>
            <p:nvSpPr>
              <p:cNvPr id="2" name="Title 1">
                <a:extLst>
                  <a:ext uri="{FF2B5EF4-FFF2-40B4-BE49-F238E27FC236}">
                    <a16:creationId xmlns:a16="http://schemas.microsoft.com/office/drawing/2014/main" id="{13795061-8687-1F85-4F0B-E6232EA1F095}"/>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0E3D99-BB67-0E12-3940-A36EA9747849}"/>
                  </a:ext>
                </a:extLst>
              </p:cNvPr>
              <p:cNvSpPr>
                <a:spLocks noGrp="1"/>
              </p:cNvSpPr>
              <p:nvPr>
                <p:ph idx="1"/>
              </p:nvPr>
            </p:nvSpPr>
            <p:spPr>
              <a:xfrm>
                <a:off x="609600" y="1371600"/>
                <a:ext cx="9067800" cy="4935538"/>
              </a:xfrm>
            </p:spPr>
            <p:txBody>
              <a:bodyPr/>
              <a:lstStyle/>
              <a:p>
                <a:r>
                  <a:rPr lang="en-US" dirty="0"/>
                  <a:t>Two reaction models provide viable unification</a:t>
                </a:r>
              </a:p>
              <a:p>
                <a:pPr lvl="1"/>
                <a:r>
                  <a:rPr lang="en-US" sz="2200" dirty="0"/>
                  <a:t>differential and total cross-section data</a:t>
                </a:r>
              </a:p>
              <a:p>
                <a:r>
                  <a:rPr lang="en-US" dirty="0"/>
                  <a:t>GPD model does NOT</a:t>
                </a:r>
              </a:p>
              <a:p>
                <a:pPr lvl="1"/>
                <a:r>
                  <a:rPr lang="en-US" sz="2200" dirty="0"/>
                  <a:t>Premature to connect γ + p → J/ψ + p photoproduction data with anything derived from/connected with GPDs</a:t>
                </a:r>
              </a:p>
              <a:p>
                <a:pPr lvl="1"/>
                <a:r>
                  <a:rPr lang="en-US" sz="2200" dirty="0"/>
                  <a:t>Theory predicts that proton mass radius &lt; proton charge radius – see </a:t>
                </a:r>
                <a:r>
                  <a:rPr lang="en-AU" sz="2000" b="0" i="1" dirty="0">
                    <a:solidFill>
                      <a:srgbClr val="212121"/>
                    </a:solidFill>
                    <a:effectLst/>
                  </a:rPr>
                  <a:t>Empirical Determination of the Pion Mass Distribution</a:t>
                </a:r>
                <a:r>
                  <a:rPr lang="en-AU" sz="2000" b="0" i="0" dirty="0">
                    <a:solidFill>
                      <a:srgbClr val="212121"/>
                    </a:solidFill>
                    <a:effectLst/>
                  </a:rPr>
                  <a:t>, </a:t>
                </a:r>
                <a:r>
                  <a:rPr lang="en-AU" sz="1800" b="0" i="0" dirty="0">
                    <a:solidFill>
                      <a:srgbClr val="212121"/>
                    </a:solidFill>
                    <a:effectLst/>
                  </a:rPr>
                  <a:t>Y-Z. Xu (</a:t>
                </a:r>
                <a:r>
                  <a:rPr lang="ja-JP" altLang="en-US" sz="1800" b="0" i="0" dirty="0">
                    <a:solidFill>
                      <a:srgbClr val="212121"/>
                    </a:solidFill>
                    <a:effectLst/>
                  </a:rPr>
                  <a:t>徐胤禛</a:t>
                </a:r>
                <a:r>
                  <a:rPr lang="en-US" altLang="ja-JP" sz="1800" b="0" i="0" dirty="0">
                    <a:solidFill>
                      <a:srgbClr val="212121"/>
                    </a:solidFill>
                    <a:effectLst/>
                  </a:rPr>
                  <a:t>) </a:t>
                </a:r>
                <a:r>
                  <a:rPr lang="en-US" altLang="ja-JP" sz="1800" b="0" i="1" dirty="0">
                    <a:solidFill>
                      <a:srgbClr val="212121"/>
                    </a:solidFill>
                    <a:effectLst/>
                  </a:rPr>
                  <a:t>et al</a:t>
                </a:r>
                <a:r>
                  <a:rPr lang="en-US" altLang="ja-JP" sz="1800" b="0" i="0" dirty="0">
                    <a:solidFill>
                      <a:srgbClr val="212121"/>
                    </a:solidFill>
                    <a:effectLst/>
                  </a:rPr>
                  <a:t>.,</a:t>
                </a:r>
                <a:r>
                  <a:rPr lang="en-AU" sz="1800" b="0" i="0" dirty="0">
                    <a:solidFill>
                      <a:srgbClr val="212121"/>
                    </a:solidFill>
                    <a:effectLst/>
                  </a:rPr>
                  <a:t>   </a:t>
                </a:r>
                <a:r>
                  <a:rPr lang="en-AU" sz="1800" b="0" i="0" u="sng" strike="noStrike" dirty="0">
                    <a:effectLst/>
                    <a:hlinkClick r:id="rId3"/>
                  </a:rPr>
                  <a:t>e-Print: 2302.07361 [hep-</a:t>
                </a:r>
                <a:r>
                  <a:rPr lang="en-AU" sz="1800" b="0" i="0" u="sng" strike="noStrike" dirty="0" err="1">
                    <a:effectLst/>
                    <a:hlinkClick r:id="rId3"/>
                  </a:rPr>
                  <a:t>ph</a:t>
                </a:r>
                <a:r>
                  <a:rPr lang="en-AU" sz="1800" b="0" i="0" u="sng" strike="noStrike" dirty="0">
                    <a:effectLst/>
                    <a:hlinkClick r:id="rId3"/>
                  </a:rPr>
                  <a:t>]</a:t>
                </a:r>
                <a:r>
                  <a:rPr lang="en-AU" sz="1800" b="0" i="0" dirty="0">
                    <a:solidFill>
                      <a:srgbClr val="212121"/>
                    </a:solidFill>
                    <a:effectLst/>
                  </a:rPr>
                  <a:t>, </a:t>
                </a:r>
                <a:r>
                  <a:rPr lang="en-AU" sz="1800" b="0" i="0" u="sng" strike="noStrike" dirty="0">
                    <a:effectLst/>
                    <a:hlinkClick r:id="rId4"/>
                  </a:rPr>
                  <a:t>Chin. Phys. Lett. </a:t>
                </a:r>
                <a:r>
                  <a:rPr lang="en-AU" sz="1800" b="0" i="1" u="sng" strike="noStrike" dirty="0">
                    <a:effectLst/>
                    <a:hlinkClick r:id="rId4"/>
                  </a:rPr>
                  <a:t>Express</a:t>
                </a:r>
                <a:r>
                  <a:rPr lang="en-AU" sz="1800" b="0" i="0" u="sng" strike="noStrike" dirty="0">
                    <a:effectLst/>
                    <a:hlinkClick r:id="rId4"/>
                  </a:rPr>
                  <a:t> </a:t>
                </a:r>
                <a:r>
                  <a:rPr lang="en-AU" sz="1800" b="1" i="0" u="sng" strike="noStrike" dirty="0">
                    <a:effectLst/>
                    <a:hlinkClick r:id="rId4"/>
                  </a:rPr>
                  <a:t>40</a:t>
                </a:r>
                <a:r>
                  <a:rPr lang="en-AU" sz="1800" b="0" i="0" u="sng" strike="noStrike" dirty="0">
                    <a:effectLst/>
                    <a:hlinkClick r:id="rId4"/>
                  </a:rPr>
                  <a:t> (2023) 041201/1-7</a:t>
                </a:r>
                <a:r>
                  <a:rPr lang="en-AU" sz="1800" b="0" i="0" dirty="0">
                    <a:solidFill>
                      <a:srgbClr val="212121"/>
                    </a:solidFill>
                    <a:effectLst/>
                  </a:rPr>
                  <a:t>.</a:t>
                </a:r>
                <a:endParaRPr lang="en-US" sz="2200" dirty="0"/>
              </a:p>
              <a:p>
                <a:pPr>
                  <a:spcBef>
                    <a:spcPts val="1200"/>
                  </a:spcBef>
                </a:pPr>
                <a:r>
                  <a:rPr lang="en-US" dirty="0"/>
                  <a:t>Best description of data is provided by CSM reaction model</a:t>
                </a:r>
              </a:p>
              <a:p>
                <a:pPr lvl="1"/>
                <a14:m>
                  <m:oMath xmlns:m="http://schemas.openxmlformats.org/officeDocument/2006/math">
                    <m:r>
                      <a:rPr lang="en-AU" sz="2200" b="0" i="1" smtClean="0">
                        <a:latin typeface="Cambria Math" panose="02040503050406030204" pitchFamily="18" charset="0"/>
                      </a:rPr>
                      <m:t>(</m:t>
                    </m:r>
                    <m:r>
                      <a:rPr lang="en-AU" sz="2200" b="0" i="1" smtClean="0">
                        <a:latin typeface="Cambria Math" panose="02040503050406030204" pitchFamily="18" charset="0"/>
                      </a:rPr>
                      <m:t>𝑊</m:t>
                    </m:r>
                    <m:r>
                      <a:rPr lang="en-AU" sz="2200" b="0" i="1" smtClean="0">
                        <a:latin typeface="Cambria Math" panose="02040503050406030204" pitchFamily="18" charset="0"/>
                      </a:rPr>
                      <m:t>,</m:t>
                    </m:r>
                    <m:r>
                      <a:rPr lang="en-AU" sz="2200" b="0" i="1" smtClean="0">
                        <a:latin typeface="Cambria Math" panose="02040503050406030204" pitchFamily="18" charset="0"/>
                      </a:rPr>
                      <m:t>𝑡</m:t>
                    </m:r>
                    <m:r>
                      <a:rPr lang="en-AU" sz="2200" b="0" i="1" smtClean="0">
                        <a:latin typeface="Cambria Math" panose="02040503050406030204" pitchFamily="18" charset="0"/>
                      </a:rPr>
                      <m:t>)</m:t>
                    </m:r>
                  </m:oMath>
                </a14:m>
                <a:r>
                  <a:rPr lang="en-US" sz="2200" dirty="0"/>
                  <a:t> dependence of quark loop is important to differential cross-section near threshold</a:t>
                </a:r>
              </a:p>
              <a:p>
                <a:pPr lvl="1"/>
                <a:r>
                  <a:rPr lang="en-US" sz="2200" dirty="0">
                    <a:ln w="0"/>
                    <a:solidFill>
                      <a:srgbClr val="FF0000"/>
                    </a:solidFill>
                    <a:effectLst>
                      <a:outerShdw blurRad="38100" dist="25400" dir="5400000" algn="ctr" rotWithShape="0">
                        <a:srgbClr val="6E747A">
                          <a:alpha val="43000"/>
                        </a:srgbClr>
                      </a:outerShdw>
                    </a:effectLst>
                  </a:rPr>
                  <a:t>Photoproduction probes quark structure of </a:t>
                </a:r>
                <a14:m>
                  <m:oMath xmlns:m="http://schemas.openxmlformats.org/officeDocument/2006/math">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𝛾</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𝐽</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𝜓</m:t>
                    </m:r>
                  </m:oMath>
                </a14:m>
                <a:r>
                  <a:rPr lang="en-US" sz="2200" dirty="0">
                    <a:ln w="0"/>
                    <a:solidFill>
                      <a:srgbClr val="FF0000"/>
                    </a:solidFill>
                    <a:effectLst>
                      <a:outerShdw blurRad="38100" dist="25400" dir="5400000" algn="ctr" rotWithShape="0">
                        <a:srgbClr val="6E747A">
                          <a:alpha val="43000"/>
                        </a:srgbClr>
                      </a:outerShdw>
                    </a:effectLst>
                  </a:rPr>
                  <a:t> </a:t>
                </a:r>
                <a:r>
                  <a:rPr lang="en-US" sz="2200" u="sng" dirty="0">
                    <a:ln w="0"/>
                    <a:solidFill>
                      <a:srgbClr val="FF0000"/>
                    </a:solidFill>
                    <a:effectLst>
                      <a:outerShdw blurRad="38100" dist="25400" dir="5400000" algn="ctr" rotWithShape="0">
                        <a:srgbClr val="6E747A">
                          <a:alpha val="43000"/>
                        </a:srgbClr>
                      </a:outerShdw>
                    </a:effectLst>
                  </a:rPr>
                  <a:t>not</a:t>
                </a:r>
                <a:r>
                  <a:rPr lang="en-US" sz="2200" dirty="0">
                    <a:ln w="0"/>
                    <a:solidFill>
                      <a:srgbClr val="FF0000"/>
                    </a:solidFill>
                    <a:effectLst>
                      <a:outerShdw blurRad="38100" dist="25400" dir="5400000" algn="ctr" rotWithShape="0">
                        <a:srgbClr val="6E747A">
                          <a:alpha val="43000"/>
                        </a:srgbClr>
                      </a:outerShdw>
                    </a:effectLst>
                  </a:rPr>
                  <a:t> glue in proton</a:t>
                </a:r>
                <a:endParaRPr lang="en-US" sz="2200" dirty="0"/>
              </a:p>
            </p:txBody>
          </p:sp>
        </mc:Choice>
        <mc:Fallback xmlns="">
          <p:sp>
            <p:nvSpPr>
              <p:cNvPr id="3" name="Content Placeholder 2">
                <a:extLst>
                  <a:ext uri="{FF2B5EF4-FFF2-40B4-BE49-F238E27FC236}">
                    <a16:creationId xmlns:a16="http://schemas.microsoft.com/office/drawing/2014/main" id="{370E3D99-BB67-0E12-3940-A36EA9747849}"/>
                  </a:ext>
                </a:extLst>
              </p:cNvPr>
              <p:cNvSpPr>
                <a:spLocks noGrp="1" noRot="1" noChangeAspect="1" noMove="1" noResize="1" noEditPoints="1" noAdjustHandles="1" noChangeArrowheads="1" noChangeShapeType="1" noTextEdit="1"/>
              </p:cNvSpPr>
              <p:nvPr>
                <p:ph idx="1"/>
              </p:nvPr>
            </p:nvSpPr>
            <p:spPr>
              <a:xfrm>
                <a:off x="609600" y="1371600"/>
                <a:ext cx="9067800" cy="4935538"/>
              </a:xfrm>
              <a:blipFill>
                <a:blip r:embed="rId5"/>
                <a:stretch>
                  <a:fillRect l="-739" t="-864" r="-13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C617234-7E35-31CE-5568-572CF95F1C2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D477EED5-7BFF-2D62-0F39-9FD4516C4BEE}"/>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4D23600-F2AF-DB6C-5566-D56201BFC8AF}"/>
              </a:ext>
            </a:extLst>
          </p:cNvPr>
          <p:cNvSpPr>
            <a:spLocks noGrp="1"/>
          </p:cNvSpPr>
          <p:nvPr>
            <p:ph type="sldNum" sz="quarter" idx="12"/>
          </p:nvPr>
        </p:nvSpPr>
        <p:spPr/>
        <p:txBody>
          <a:bodyPr/>
          <a:lstStyle/>
          <a:p>
            <a:fld id="{87034D8C-3CB4-402A-BC46-2AB14C0FE90A}" type="slidenum">
              <a:rPr lang="en-US" smtClean="0"/>
              <a:pPr/>
              <a:t>69</a:t>
            </a:fld>
            <a:endParaRPr lang="en-US"/>
          </a:p>
        </p:txBody>
      </p:sp>
      <p:pic>
        <p:nvPicPr>
          <p:cNvPr id="7" name="Picture 6" descr="A diagram of a physical model&#10;&#10;Description automatically generated">
            <a:extLst>
              <a:ext uri="{FF2B5EF4-FFF2-40B4-BE49-F238E27FC236}">
                <a16:creationId xmlns:a16="http://schemas.microsoft.com/office/drawing/2014/main" id="{83D68328-47EB-4D66-A846-DA23B286F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3534" y="568401"/>
            <a:ext cx="3619500" cy="2058394"/>
          </a:xfrm>
          <a:prstGeom prst="rect">
            <a:avLst/>
          </a:prstGeom>
        </p:spPr>
      </p:pic>
    </p:spTree>
    <p:extLst>
      <p:ext uri="{BB962C8B-B14F-4D97-AF65-F5344CB8AC3E}">
        <p14:creationId xmlns:p14="http://schemas.microsoft.com/office/powerpoint/2010/main" val="24646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US" sz="2800" dirty="0"/>
              <a:t>Wave Functions of </a:t>
            </a:r>
            <a:r>
              <a:rPr lang="en-US" sz="2800" dirty="0" err="1"/>
              <a:t>Nambu</a:t>
            </a:r>
            <a:r>
              <a:rPr lang="en-US" sz="2800" dirty="0"/>
              <a:t> Goldstone Bosons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304800" y="838200"/>
                <a:ext cx="9144000" cy="5287965"/>
              </a:xfrm>
            </p:spPr>
            <p:txBody>
              <a:bodyPr/>
              <a:lstStyle/>
              <a:p>
                <a:r>
                  <a:rPr lang="en-US" dirty="0">
                    <a:solidFill>
                      <a:schemeClr val="accent1">
                        <a:lumMod val="50000"/>
                      </a:schemeClr>
                    </a:solidFill>
                  </a:rPr>
                  <a:t>Physics Goals:</a:t>
                </a:r>
              </a:p>
              <a:p>
                <a:pPr lvl="1"/>
                <a:r>
                  <a:rPr lang="en-US" sz="2200" dirty="0">
                    <a:solidFill>
                      <a:schemeClr val="accent1">
                        <a:lumMod val="50000"/>
                      </a:schemeClr>
                    </a:solidFill>
                  </a:rPr>
                  <a:t>Pion and kaon distribution amplitudes (DAs – </a:t>
                </a:r>
                <a:r>
                  <a:rPr lang="el-GR" sz="2200" i="1" dirty="0">
                    <a:solidFill>
                      <a:schemeClr val="accent1">
                        <a:lumMod val="50000"/>
                      </a:schemeClr>
                    </a:solidFill>
                  </a:rPr>
                  <a:t>φ</a:t>
                </a:r>
                <a:r>
                  <a:rPr lang="el-GR" sz="2200" i="1" baseline="-25000" dirty="0">
                    <a:solidFill>
                      <a:schemeClr val="accent1">
                        <a:lumMod val="50000"/>
                      </a:schemeClr>
                    </a:solidFill>
                  </a:rPr>
                  <a:t>π</a:t>
                </a:r>
                <a:r>
                  <a:rPr lang="en-GB" sz="2200" i="1" baseline="-25000" dirty="0">
                    <a:solidFill>
                      <a:schemeClr val="accent1">
                        <a:lumMod val="50000"/>
                      </a:schemeClr>
                    </a:solidFill>
                  </a:rPr>
                  <a:t>,K</a:t>
                </a:r>
                <a:r>
                  <a:rPr lang="en-US" sz="2200" dirty="0">
                    <a:solidFill>
                      <a:schemeClr val="accent1">
                        <a:lumMod val="50000"/>
                      </a:schemeClr>
                    </a:solidFill>
                  </a:rPr>
                  <a:t>) </a:t>
                </a:r>
              </a:p>
              <a:p>
                <a:pPr lvl="1"/>
                <a:r>
                  <a:rPr lang="en-US" sz="2200" dirty="0">
                    <a:solidFill>
                      <a:schemeClr val="accent1">
                        <a:lumMod val="50000"/>
                      </a:schemeClr>
                    </a:solidFill>
                  </a:rPr>
                  <a:t>Nearest thing in quantum field theory to Schrödinger wave function</a:t>
                </a:r>
              </a:p>
              <a:p>
                <a:pPr lvl="1"/>
                <a:r>
                  <a:rPr lang="en-US" sz="2200" dirty="0">
                    <a:solidFill>
                      <a:schemeClr val="accent1">
                        <a:lumMod val="50000"/>
                      </a:schemeClr>
                    </a:solidFill>
                  </a:rPr>
                  <a:t>Consequently, fundamental to understanding </a:t>
                </a:r>
                <a:r>
                  <a:rPr lang="el-GR" sz="2200" i="1" dirty="0">
                    <a:solidFill>
                      <a:schemeClr val="accent1">
                        <a:lumMod val="50000"/>
                      </a:schemeClr>
                    </a:solidFill>
                  </a:rPr>
                  <a:t>π</a:t>
                </a:r>
                <a:r>
                  <a:rPr lang="en-US" sz="2200" dirty="0">
                    <a:solidFill>
                      <a:schemeClr val="accent1">
                        <a:lumMod val="50000"/>
                      </a:schemeClr>
                    </a:solidFill>
                  </a:rPr>
                  <a:t> and </a:t>
                </a:r>
                <a:r>
                  <a:rPr lang="en-US" sz="2200" i="1" dirty="0">
                    <a:solidFill>
                      <a:schemeClr val="accent1">
                        <a:lumMod val="50000"/>
                      </a:schemeClr>
                    </a:solidFill>
                  </a:rPr>
                  <a:t>K</a:t>
                </a:r>
                <a:r>
                  <a:rPr lang="en-US" sz="2200" dirty="0">
                    <a:solidFill>
                      <a:schemeClr val="accent1">
                        <a:lumMod val="50000"/>
                      </a:schemeClr>
                    </a:solidFill>
                  </a:rPr>
                  <a:t> structure.</a:t>
                </a:r>
              </a:p>
              <a:p>
                <a:pPr>
                  <a:spcBef>
                    <a:spcPts val="1200"/>
                  </a:spcBef>
                </a:pPr>
                <a:r>
                  <a:rPr lang="en-US" dirty="0">
                    <a:solidFill>
                      <a:schemeClr val="accent1">
                        <a:lumMod val="50000"/>
                      </a:schemeClr>
                    </a:solidFill>
                  </a:rPr>
                  <a:t>Scientific Context:</a:t>
                </a:r>
              </a:p>
              <a:p>
                <a:pPr lvl="1"/>
                <a:r>
                  <a:rPr lang="en-US" sz="2200" dirty="0">
                    <a:solidFill>
                      <a:schemeClr val="accent1">
                        <a:lumMod val="50000"/>
                      </a:schemeClr>
                    </a:solidFill>
                  </a:rPr>
                  <a:t>For 40 years, the </a:t>
                </a:r>
                <a:r>
                  <a:rPr lang="en-US" sz="2200" i="1" dirty="0">
                    <a:solidFill>
                      <a:schemeClr val="accent1">
                        <a:lumMod val="50000"/>
                      </a:schemeClr>
                    </a:solidFill>
                  </a:rPr>
                  <a:t>x</a:t>
                </a:r>
                <a:r>
                  <a:rPr lang="en-US" sz="2200" dirty="0">
                    <a:solidFill>
                      <a:schemeClr val="accent1">
                        <a:lumMod val="50000"/>
                      </a:schemeClr>
                    </a:solidFill>
                  </a:rPr>
                  <a:t>-dependence of the pion's dominant distribution amplitude (DA) has been controversial.  </a:t>
                </a:r>
              </a:p>
              <a:p>
                <a:pPr lvl="1"/>
                <a:r>
                  <a:rPr lang="en-US" sz="2200" dirty="0">
                    <a:solidFill>
                      <a:schemeClr val="accent1">
                        <a:lumMod val="50000"/>
                      </a:schemeClr>
                    </a:solidFill>
                  </a:rPr>
                  <a:t>Modern theory </a:t>
                </a:r>
                <a14:m>
                  <m:oMath xmlns:m="http://schemas.openxmlformats.org/officeDocument/2006/math">
                    <m:r>
                      <a:rPr lang="en-GB" sz="2200" b="0" i="1" smtClean="0">
                        <a:solidFill>
                          <a:schemeClr val="accent1">
                            <a:lumMod val="50000"/>
                          </a:schemeClr>
                        </a:solidFill>
                        <a:latin typeface="Cambria Math" panose="02040503050406030204" pitchFamily="18" charset="0"/>
                      </a:rPr>
                      <m:t>⇒ </m:t>
                    </m:r>
                  </m:oMath>
                </a14:m>
                <a:r>
                  <a:rPr lang="en-US" sz="2200" dirty="0">
                    <a:solidFill>
                      <a:schemeClr val="accent1">
                        <a:lumMod val="50000"/>
                      </a:schemeClr>
                    </a:solidFill>
                  </a:rPr>
                  <a:t>EHM expressed in </a:t>
                </a:r>
                <a:r>
                  <a:rPr lang="en-US" sz="2200" i="1" dirty="0">
                    <a:solidFill>
                      <a:schemeClr val="accent1">
                        <a:lumMod val="50000"/>
                      </a:schemeClr>
                    </a:solidFill>
                  </a:rPr>
                  <a:t>x</a:t>
                </a:r>
                <a:r>
                  <a:rPr lang="en-US" sz="2200" dirty="0">
                    <a:solidFill>
                      <a:schemeClr val="accent1">
                        <a:lumMod val="50000"/>
                      </a:schemeClr>
                    </a:solidFill>
                  </a:rPr>
                  <a:t>-dependence of </a:t>
                </a:r>
                <a14:m>
                  <m:oMath xmlns:m="http://schemas.openxmlformats.org/officeDocument/2006/math">
                    <m:sSub>
                      <m:sSubPr>
                        <m:ctrlPr>
                          <a:rPr lang="en-AU" sz="2200" b="0" i="1" smtClean="0">
                            <a:solidFill>
                              <a:schemeClr val="accent1">
                                <a:lumMod val="50000"/>
                              </a:schemeClr>
                            </a:solidFill>
                            <a:latin typeface="Cambria Math" panose="02040503050406030204" pitchFamily="18" charset="0"/>
                          </a:rPr>
                        </m:ctrlPr>
                      </m:sSubPr>
                      <m:e>
                        <m:r>
                          <a:rPr lang="en-AU" sz="2200" b="0" i="1" smtClean="0">
                            <a:solidFill>
                              <a:schemeClr val="accent1">
                                <a:lumMod val="50000"/>
                              </a:schemeClr>
                            </a:solidFill>
                            <a:latin typeface="Cambria Math" panose="02040503050406030204" pitchFamily="18" charset="0"/>
                          </a:rPr>
                          <m:t>𝜑</m:t>
                        </m:r>
                      </m:e>
                      <m:sub>
                        <m:r>
                          <a:rPr lang="en-AU" sz="2200" b="0" i="1" smtClean="0">
                            <a:solidFill>
                              <a:schemeClr val="accent1">
                                <a:lumMod val="50000"/>
                              </a:schemeClr>
                            </a:solidFill>
                            <a:latin typeface="Cambria Math" panose="02040503050406030204" pitchFamily="18" charset="0"/>
                          </a:rPr>
                          <m:t>𝜋</m:t>
                        </m:r>
                        <m:r>
                          <a:rPr lang="en-AU" sz="2200" b="0" i="1" smtClean="0">
                            <a:solidFill>
                              <a:schemeClr val="accent1">
                                <a:lumMod val="50000"/>
                              </a:schemeClr>
                            </a:solidFill>
                            <a:latin typeface="Cambria Math" panose="02040503050406030204" pitchFamily="18" charset="0"/>
                          </a:rPr>
                          <m:t>,</m:t>
                        </m:r>
                        <m:r>
                          <a:rPr lang="en-AU" sz="2200" b="0" i="1" smtClean="0">
                            <a:solidFill>
                              <a:schemeClr val="accent1">
                                <a:lumMod val="50000"/>
                              </a:schemeClr>
                            </a:solidFill>
                            <a:latin typeface="Cambria Math" panose="02040503050406030204" pitchFamily="18" charset="0"/>
                          </a:rPr>
                          <m:t>𝐾</m:t>
                        </m:r>
                      </m:sub>
                    </m:sSub>
                    <m:d>
                      <m:dPr>
                        <m:ctrlPr>
                          <a:rPr lang="en-AU" sz="2200" b="0" i="1" smtClean="0">
                            <a:solidFill>
                              <a:schemeClr val="accent1">
                                <a:lumMod val="50000"/>
                              </a:schemeClr>
                            </a:solidFill>
                            <a:latin typeface="Cambria Math" panose="02040503050406030204" pitchFamily="18" charset="0"/>
                          </a:rPr>
                        </m:ctrlPr>
                      </m:dPr>
                      <m:e>
                        <m:r>
                          <a:rPr lang="en-AU" sz="2200" b="0" i="1" smtClean="0">
                            <a:solidFill>
                              <a:schemeClr val="accent1">
                                <a:lumMod val="50000"/>
                              </a:schemeClr>
                            </a:solidFill>
                            <a:latin typeface="Cambria Math" panose="02040503050406030204" pitchFamily="18" charset="0"/>
                          </a:rPr>
                          <m:t>𝑥</m:t>
                        </m:r>
                      </m:e>
                    </m:d>
                  </m:oMath>
                </a14:m>
                <a:endParaRPr lang="en-US" sz="2200" dirty="0">
                  <a:solidFill>
                    <a:schemeClr val="accent1">
                      <a:lumMod val="50000"/>
                    </a:schemeClr>
                  </a:solidFill>
                </a:endParaRPr>
              </a:p>
              <a:p>
                <a:pPr lvl="1"/>
                <a14:m>
                  <m:oMath xmlns:m="http://schemas.openxmlformats.org/officeDocument/2006/math">
                    <m:sSub>
                      <m:sSubPr>
                        <m:ctrlPr>
                          <a:rPr lang="en-AU" sz="2200" i="1">
                            <a:solidFill>
                              <a:schemeClr val="accent1">
                                <a:lumMod val="50000"/>
                              </a:schemeClr>
                            </a:solidFill>
                            <a:latin typeface="Cambria Math" panose="02040503050406030204" pitchFamily="18" charset="0"/>
                          </a:rPr>
                        </m:ctrlPr>
                      </m:sSubPr>
                      <m:e>
                        <m:r>
                          <a:rPr lang="en-AU" sz="2200" i="1">
                            <a:solidFill>
                              <a:schemeClr val="accent1">
                                <a:lumMod val="50000"/>
                              </a:schemeClr>
                            </a:solidFill>
                            <a:latin typeface="Cambria Math" panose="02040503050406030204" pitchFamily="18" charset="0"/>
                          </a:rPr>
                          <m:t>𝜑</m:t>
                        </m:r>
                      </m:e>
                      <m:sub>
                        <m:r>
                          <a:rPr lang="en-AU" sz="2200" i="1">
                            <a:solidFill>
                              <a:schemeClr val="accent1">
                                <a:lumMod val="50000"/>
                              </a:schemeClr>
                            </a:solidFill>
                            <a:latin typeface="Cambria Math" panose="02040503050406030204" pitchFamily="18" charset="0"/>
                          </a:rPr>
                          <m:t>𝜋</m:t>
                        </m:r>
                      </m:sub>
                    </m:sSub>
                    <m:d>
                      <m:dPr>
                        <m:ctrlPr>
                          <a:rPr lang="en-AU" sz="2200" i="1">
                            <a:solidFill>
                              <a:schemeClr val="accent1">
                                <a:lumMod val="50000"/>
                              </a:schemeClr>
                            </a:solidFill>
                            <a:latin typeface="Cambria Math" panose="02040503050406030204" pitchFamily="18" charset="0"/>
                          </a:rPr>
                        </m:ctrlPr>
                      </m:dPr>
                      <m:e>
                        <m:r>
                          <a:rPr lang="en-AU" sz="2200" i="1">
                            <a:solidFill>
                              <a:schemeClr val="accent1">
                                <a:lumMod val="50000"/>
                              </a:schemeClr>
                            </a:solidFill>
                            <a:latin typeface="Cambria Math" panose="02040503050406030204" pitchFamily="18" charset="0"/>
                          </a:rPr>
                          <m:t>𝑥</m:t>
                        </m:r>
                      </m:e>
                    </m:d>
                  </m:oMath>
                </a14:m>
                <a:r>
                  <a:rPr lang="en-US" sz="2200" dirty="0">
                    <a:solidFill>
                      <a:schemeClr val="accent1">
                        <a:lumMod val="50000"/>
                      </a:schemeClr>
                    </a:solidFill>
                  </a:rPr>
                  <a:t> is direct measure of dressed-quark running mass in chiral limit.</a:t>
                </a:r>
              </a:p>
              <a:p>
                <a:pPr lvl="1"/>
                <a:r>
                  <a:rPr lang="en-US" sz="2200" dirty="0">
                    <a:solidFill>
                      <a:schemeClr val="accent1">
                        <a:lumMod val="50000"/>
                      </a:schemeClr>
                    </a:solidFill>
                  </a:rPr>
                  <a:t>Kaon DA = asymmetric around midpoint of its domain of support (0&lt;x&lt;1)</a:t>
                </a:r>
              </a:p>
              <a:p>
                <a:pPr lvl="2"/>
                <a:r>
                  <a:rPr lang="en-US" sz="2200" dirty="0">
                    <a:solidFill>
                      <a:schemeClr val="accent1">
                        <a:lumMod val="50000"/>
                      </a:schemeClr>
                    </a:solidFill>
                  </a:rPr>
                  <a:t>Degree of asymmetry is signature of constructive interference between EHM and HB mass-generating mechanisms</a:t>
                </a:r>
              </a:p>
            </p:txBody>
          </p:sp>
        </mc:Choice>
        <mc:Fallback xmlns="">
          <p:sp>
            <p:nvSpPr>
              <p:cNvPr id="3" name="Content Placeholder 2">
                <a:extLst>
                  <a:ext uri="{FF2B5EF4-FFF2-40B4-BE49-F238E27FC236}">
                    <a16:creationId xmlns:a16="http://schemas.microsoft.com/office/drawing/2014/main" id="{314E4D4B-C07C-4976-AF1E-0791712D0B4A}"/>
                  </a:ext>
                </a:extLst>
              </p:cNvPr>
              <p:cNvSpPr>
                <a:spLocks noGrp="1" noRot="1" noChangeAspect="1" noMove="1" noResize="1" noEditPoints="1" noAdjustHandles="1" noChangeArrowheads="1" noChangeShapeType="1" noTextEdit="1"/>
              </p:cNvSpPr>
              <p:nvPr>
                <p:ph idx="1"/>
              </p:nvPr>
            </p:nvSpPr>
            <p:spPr>
              <a:xfrm>
                <a:off x="304800" y="838200"/>
                <a:ext cx="9144000" cy="5287965"/>
              </a:xfrm>
              <a:blipFill>
                <a:blip r:embed="rId2"/>
                <a:stretch>
                  <a:fillRect l="-733" t="-80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7</a:t>
            </a:fld>
            <a:endParaRPr lang="en-US"/>
          </a:p>
        </p:txBody>
      </p:sp>
      <p:sp>
        <p:nvSpPr>
          <p:cNvPr id="7" name="TextBox 6">
            <a:extLst>
              <a:ext uri="{FF2B5EF4-FFF2-40B4-BE49-F238E27FC236}">
                <a16:creationId xmlns:a16="http://schemas.microsoft.com/office/drawing/2014/main" id="{E6096DE8-381D-4857-9A83-B316798CC24E}"/>
              </a:ext>
            </a:extLst>
          </p:cNvPr>
          <p:cNvSpPr txBox="1"/>
          <p:nvPr/>
        </p:nvSpPr>
        <p:spPr>
          <a:xfrm>
            <a:off x="7385220" y="5801153"/>
            <a:ext cx="4906434" cy="830997"/>
          </a:xfrm>
          <a:prstGeom prst="rect">
            <a:avLst/>
          </a:prstGeom>
          <a:noFill/>
        </p:spPr>
        <p:txBody>
          <a:bodyPr wrap="square" rtlCol="0">
            <a:spAutoFit/>
          </a:bodyPr>
          <a:lstStyle/>
          <a:p>
            <a:r>
              <a:rPr lang="en-US" sz="1200" b="0" i="1" dirty="0">
                <a:solidFill>
                  <a:schemeClr val="accent6">
                    <a:lumMod val="75000"/>
                  </a:schemeClr>
                </a:solidFill>
                <a:effectLst/>
                <a:latin typeface="Open Sans"/>
              </a:rPr>
              <a:t>Insights into the Emergence of Mass from Studies of Pion and Kaon Structure, </a:t>
            </a:r>
            <a:r>
              <a:rPr lang="en-US" sz="1200" b="0" i="0" dirty="0">
                <a:solidFill>
                  <a:schemeClr val="accent6">
                    <a:lumMod val="75000"/>
                  </a:schemeClr>
                </a:solidFill>
                <a:effectLst/>
                <a:latin typeface="Open Sans"/>
              </a:rPr>
              <a:t>Craig D. Roberts, David G. Richards, Tanja Horn and Lei Chang, NJU-INP 034/21, </a:t>
            </a:r>
            <a:r>
              <a:rPr lang="en-US" sz="1200" b="0" i="0" u="none" strike="noStrike" dirty="0" err="1">
                <a:solidFill>
                  <a:srgbClr val="0066FF"/>
                </a:solidFill>
                <a:effectLst/>
                <a:latin typeface="Open Sans"/>
                <a:hlinkClick r:id="rId3">
                  <a:extLst>
                    <a:ext uri="{A12FA001-AC4F-418D-AE19-62706E023703}">
                      <ahyp:hlinkClr xmlns:ahyp="http://schemas.microsoft.com/office/drawing/2018/hyperlinkcolor" val="tx"/>
                    </a:ext>
                  </a:extLst>
                </a:hlinkClick>
              </a:rPr>
              <a:t>arXiv</a:t>
            </a:r>
            <a:r>
              <a:rPr lang="en-US" sz="1200" b="0" i="0" u="none" strike="noStrike" dirty="0">
                <a:solidFill>
                  <a:srgbClr val="0066FF"/>
                </a:solidFill>
                <a:effectLst/>
                <a:latin typeface="Open Sans"/>
                <a:hlinkClick r:id="rId3">
                  <a:extLst>
                    <a:ext uri="{A12FA001-AC4F-418D-AE19-62706E023703}">
                      <ahyp:hlinkClr xmlns:ahyp="http://schemas.microsoft.com/office/drawing/2018/hyperlinkcolor" val="tx"/>
                    </a:ext>
                  </a:extLst>
                </a:hlinkClick>
              </a:rPr>
              <a:t>: 2102.01765 [hep-</a:t>
            </a:r>
            <a:r>
              <a:rPr lang="en-US" sz="1200" b="0" i="0" u="none" strike="noStrike" dirty="0" err="1">
                <a:solidFill>
                  <a:srgbClr val="0066FF"/>
                </a:solidFill>
                <a:effectLst/>
                <a:latin typeface="Open Sans"/>
                <a:hlinkClick r:id="rId3">
                  <a:extLst>
                    <a:ext uri="{A12FA001-AC4F-418D-AE19-62706E023703}">
                      <ahyp:hlinkClr xmlns:ahyp="http://schemas.microsoft.com/office/drawing/2018/hyperlinkcolor" val="tx"/>
                    </a:ext>
                  </a:extLst>
                </a:hlinkClick>
              </a:rPr>
              <a:t>ph</a:t>
            </a:r>
            <a:r>
              <a:rPr lang="en-US" sz="1200" b="0" i="0" u="none" strike="noStrike" dirty="0">
                <a:solidFill>
                  <a:schemeClr val="accent6">
                    <a:lumMod val="75000"/>
                  </a:schemeClr>
                </a:solidFill>
                <a:effectLst/>
                <a:latin typeface="Open Sans"/>
                <a:hlinkClick r:id="rId3">
                  <a:extLst>
                    <a:ext uri="{A12FA001-AC4F-418D-AE19-62706E023703}">
                      <ahyp:hlinkClr xmlns:ahyp="http://schemas.microsoft.com/office/drawing/2018/hyperlinkcolor" val="tx"/>
                    </a:ext>
                  </a:extLst>
                </a:hlinkClick>
              </a:rPr>
              <a:t>]</a:t>
            </a:r>
            <a:r>
              <a:rPr lang="en-US" sz="1200" b="0" i="0" dirty="0">
                <a:solidFill>
                  <a:schemeClr val="accent6">
                    <a:lumMod val="75000"/>
                  </a:schemeClr>
                </a:solidFill>
                <a:effectLst/>
                <a:latin typeface="Open Sans"/>
              </a:rPr>
              <a:t>, </a:t>
            </a:r>
            <a:r>
              <a:rPr lang="en-US" sz="1200" b="0" i="0" dirty="0">
                <a:solidFill>
                  <a:schemeClr val="accent6">
                    <a:lumMod val="75000"/>
                  </a:schemeClr>
                </a:solidFill>
                <a:effectLst/>
                <a:latin typeface="Open Sans" panose="020B0606030504020204" pitchFamily="34" charset="0"/>
              </a:rPr>
              <a:t>Prog. Part. </a:t>
            </a:r>
            <a:r>
              <a:rPr lang="en-US" sz="1200" b="0" i="0" dirty="0" err="1">
                <a:solidFill>
                  <a:schemeClr val="accent6">
                    <a:lumMod val="75000"/>
                  </a:schemeClr>
                </a:solidFill>
                <a:effectLst/>
                <a:latin typeface="Open Sans" panose="020B0606030504020204" pitchFamily="34" charset="0"/>
              </a:rPr>
              <a:t>Nucl</a:t>
            </a:r>
            <a:r>
              <a:rPr lang="en-US" sz="1200" b="0" i="0" dirty="0">
                <a:solidFill>
                  <a:schemeClr val="accent6">
                    <a:lumMod val="75000"/>
                  </a:schemeClr>
                </a:solidFill>
                <a:effectLst/>
                <a:latin typeface="Open Sans" panose="020B0606030504020204" pitchFamily="34" charset="0"/>
              </a:rPr>
              <a:t>. Phys. </a:t>
            </a:r>
            <a:r>
              <a:rPr lang="en-US" sz="1200" b="1" i="0" dirty="0">
                <a:solidFill>
                  <a:schemeClr val="accent6">
                    <a:lumMod val="75000"/>
                  </a:schemeClr>
                </a:solidFill>
                <a:effectLst/>
                <a:latin typeface="Open Sans" panose="020B0606030504020204" pitchFamily="34" charset="0"/>
              </a:rPr>
              <a:t>120</a:t>
            </a:r>
            <a:r>
              <a:rPr lang="en-US" sz="1200" b="0" i="0" dirty="0">
                <a:solidFill>
                  <a:schemeClr val="accent6">
                    <a:lumMod val="75000"/>
                  </a:schemeClr>
                </a:solidFill>
                <a:effectLst/>
                <a:latin typeface="Open Sans" panose="020B0606030504020204" pitchFamily="34" charset="0"/>
              </a:rPr>
              <a:t> (2021) 103883/1-65</a:t>
            </a: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286B293-BA69-CFBE-8BA8-34F88ED3B39A}"/>
                  </a:ext>
                </a:extLst>
              </p:cNvPr>
              <p:cNvSpPr txBox="1"/>
              <p:nvPr/>
            </p:nvSpPr>
            <p:spPr>
              <a:xfrm>
                <a:off x="8907421" y="509183"/>
                <a:ext cx="3132179" cy="1243417"/>
              </a:xfrm>
              <a:prstGeom prst="rect">
                <a:avLst/>
              </a:prstGeom>
              <a:noFill/>
            </p:spPr>
            <p:txBody>
              <a:bodyPr wrap="square" rtlCol="0">
                <a:spAutoFit/>
              </a:bodyPr>
              <a:lstStyle/>
              <a:p>
                <a:r>
                  <a:rPr lang="en-AU" i="1" dirty="0">
                    <a:solidFill>
                      <a:srgbClr val="008000"/>
                    </a:solidFill>
                  </a:rPr>
                  <a:t>DAs are 1D projection of hadron’s light-front wave function, obtained by integration </a:t>
                </a:r>
                <a14:m>
                  <m:oMath xmlns:m="http://schemas.openxmlformats.org/officeDocument/2006/math">
                    <m:r>
                      <a:rPr lang="en-AU" b="0" i="1" smtClean="0">
                        <a:solidFill>
                          <a:srgbClr val="008000"/>
                        </a:solidFill>
                        <a:latin typeface="Cambria Math" panose="02040503050406030204" pitchFamily="18" charset="0"/>
                      </a:rPr>
                      <m:t>∼</m:t>
                    </m:r>
                    <m:nary>
                      <m:naryPr>
                        <m:limLoc m:val="undOvr"/>
                        <m:subHide m:val="on"/>
                        <m:supHide m:val="on"/>
                        <m:ctrlPr>
                          <a:rPr lang="en-AU" b="0" i="1" smtClean="0">
                            <a:solidFill>
                              <a:srgbClr val="008000"/>
                            </a:solidFill>
                            <a:latin typeface="Cambria Math" panose="02040503050406030204" pitchFamily="18" charset="0"/>
                          </a:rPr>
                        </m:ctrlPr>
                      </m:naryPr>
                      <m:sub/>
                      <m:sup/>
                      <m:e>
                        <m:sSup>
                          <m:sSupPr>
                            <m:ctrlPr>
                              <a:rPr lang="en-AU" b="0" i="1" smtClean="0">
                                <a:solidFill>
                                  <a:srgbClr val="008000"/>
                                </a:solidFill>
                                <a:latin typeface="Cambria Math" panose="02040503050406030204" pitchFamily="18" charset="0"/>
                              </a:rPr>
                            </m:ctrlPr>
                          </m:sSupPr>
                          <m:e>
                            <m:r>
                              <a:rPr lang="en-AU" b="0" i="1" smtClean="0">
                                <a:solidFill>
                                  <a:srgbClr val="008000"/>
                                </a:solidFill>
                                <a:latin typeface="Cambria Math" panose="02040503050406030204" pitchFamily="18" charset="0"/>
                              </a:rPr>
                              <m:t>𝑑</m:t>
                            </m:r>
                          </m:e>
                          <m:sup>
                            <m:r>
                              <a:rPr lang="en-AU" b="0" i="1" smtClean="0">
                                <a:solidFill>
                                  <a:srgbClr val="008000"/>
                                </a:solidFill>
                                <a:latin typeface="Cambria Math" panose="02040503050406030204" pitchFamily="18" charset="0"/>
                              </a:rPr>
                              <m:t>2</m:t>
                            </m:r>
                          </m:sup>
                        </m:sSup>
                        <m:sSub>
                          <m:sSubPr>
                            <m:ctrlPr>
                              <a:rPr lang="en-AU" b="0" i="1" smtClean="0">
                                <a:solidFill>
                                  <a:srgbClr val="008000"/>
                                </a:solidFill>
                                <a:latin typeface="Cambria Math" panose="02040503050406030204" pitchFamily="18" charset="0"/>
                              </a:rPr>
                            </m:ctrlPr>
                          </m:sSubPr>
                          <m:e>
                            <m:r>
                              <a:rPr lang="en-AU" b="0" i="1" smtClean="0">
                                <a:solidFill>
                                  <a:srgbClr val="008000"/>
                                </a:solidFill>
                                <a:latin typeface="Cambria Math" panose="02040503050406030204" pitchFamily="18" charset="0"/>
                              </a:rPr>
                              <m:t>𝑘</m:t>
                            </m:r>
                          </m:e>
                          <m:sub>
                            <m:r>
                              <a:rPr lang="en-AU" b="0" i="1" smtClean="0">
                                <a:solidFill>
                                  <a:srgbClr val="008000"/>
                                </a:solidFill>
                                <a:latin typeface="Cambria Math" panose="02040503050406030204" pitchFamily="18" charset="0"/>
                              </a:rPr>
                              <m:t>⊥</m:t>
                            </m:r>
                          </m:sub>
                        </m:sSub>
                        <m:r>
                          <a:rPr lang="en-AU" b="0" i="1" smtClean="0">
                            <a:solidFill>
                              <a:srgbClr val="008000"/>
                            </a:solidFill>
                            <a:latin typeface="Cambria Math" panose="02040503050406030204" pitchFamily="18" charset="0"/>
                          </a:rPr>
                          <m:t>𝛹</m:t>
                        </m:r>
                        <m:r>
                          <a:rPr lang="en-AU" b="0" i="1" smtClean="0">
                            <a:solidFill>
                              <a:srgbClr val="008000"/>
                            </a:solidFill>
                            <a:latin typeface="Cambria Math" panose="02040503050406030204" pitchFamily="18" charset="0"/>
                          </a:rPr>
                          <m:t>(</m:t>
                        </m:r>
                        <m:r>
                          <a:rPr lang="en-AU" b="0" i="1" smtClean="0">
                            <a:solidFill>
                              <a:srgbClr val="008000"/>
                            </a:solidFill>
                            <a:latin typeface="Cambria Math" panose="02040503050406030204" pitchFamily="18" charset="0"/>
                          </a:rPr>
                          <m:t>𝑥</m:t>
                        </m:r>
                        <m:r>
                          <a:rPr lang="en-AU" b="0" i="1" smtClean="0">
                            <a:solidFill>
                              <a:srgbClr val="008000"/>
                            </a:solidFill>
                            <a:latin typeface="Cambria Math" panose="02040503050406030204" pitchFamily="18" charset="0"/>
                          </a:rPr>
                          <m:t>,</m:t>
                        </m:r>
                        <m:sSub>
                          <m:sSubPr>
                            <m:ctrlPr>
                              <a:rPr lang="en-AU" b="0" i="1" smtClean="0">
                                <a:solidFill>
                                  <a:srgbClr val="008000"/>
                                </a:solidFill>
                                <a:latin typeface="Cambria Math" panose="02040503050406030204" pitchFamily="18" charset="0"/>
                              </a:rPr>
                            </m:ctrlPr>
                          </m:sSubPr>
                          <m:e>
                            <m:r>
                              <a:rPr lang="en-AU" b="0" i="1" smtClean="0">
                                <a:solidFill>
                                  <a:srgbClr val="008000"/>
                                </a:solidFill>
                                <a:latin typeface="Cambria Math" panose="02040503050406030204" pitchFamily="18" charset="0"/>
                              </a:rPr>
                              <m:t>𝑘</m:t>
                            </m:r>
                          </m:e>
                          <m:sub>
                            <m:r>
                              <a:rPr lang="en-AU" b="0" i="1" smtClean="0">
                                <a:solidFill>
                                  <a:srgbClr val="008000"/>
                                </a:solidFill>
                                <a:latin typeface="Cambria Math" panose="02040503050406030204" pitchFamily="18" charset="0"/>
                              </a:rPr>
                              <m:t>⊥</m:t>
                            </m:r>
                          </m:sub>
                        </m:sSub>
                        <m:r>
                          <a:rPr lang="en-AU" b="0" i="1" smtClean="0">
                            <a:solidFill>
                              <a:srgbClr val="008000"/>
                            </a:solidFill>
                            <a:latin typeface="Cambria Math" panose="02040503050406030204" pitchFamily="18" charset="0"/>
                          </a:rPr>
                          <m:t>)</m:t>
                        </m:r>
                      </m:e>
                    </m:nary>
                  </m:oMath>
                </a14:m>
                <a:endParaRPr lang="en-AU" i="1" dirty="0">
                  <a:solidFill>
                    <a:srgbClr val="008000"/>
                  </a:solidFill>
                </a:endParaRPr>
              </a:p>
            </p:txBody>
          </p:sp>
        </mc:Choice>
        <mc:Fallback xmlns="">
          <p:sp>
            <p:nvSpPr>
              <p:cNvPr id="8" name="TextBox 7">
                <a:extLst>
                  <a:ext uri="{FF2B5EF4-FFF2-40B4-BE49-F238E27FC236}">
                    <a16:creationId xmlns:a16="http://schemas.microsoft.com/office/drawing/2014/main" id="{0286B293-BA69-CFBE-8BA8-34F88ED3B39A}"/>
                  </a:ext>
                </a:extLst>
              </p:cNvPr>
              <p:cNvSpPr txBox="1">
                <a:spLocks noRot="1" noChangeAspect="1" noMove="1" noResize="1" noEditPoints="1" noAdjustHandles="1" noChangeArrowheads="1" noChangeShapeType="1" noTextEdit="1"/>
              </p:cNvSpPr>
              <p:nvPr/>
            </p:nvSpPr>
            <p:spPr>
              <a:xfrm>
                <a:off x="8907421" y="509183"/>
                <a:ext cx="3132179" cy="1243417"/>
              </a:xfrm>
              <a:prstGeom prst="rect">
                <a:avLst/>
              </a:prstGeom>
              <a:blipFill>
                <a:blip r:embed="rId4"/>
                <a:stretch>
                  <a:fillRect l="-1556" t="-2941" b="-63725"/>
                </a:stretch>
              </a:blipFill>
            </p:spPr>
            <p:txBody>
              <a:bodyPr/>
              <a:lstStyle/>
              <a:p>
                <a:r>
                  <a:rPr lang="en-AU">
                    <a:noFill/>
                  </a:rPr>
                  <a:t> </a:t>
                </a:r>
              </a:p>
            </p:txBody>
          </p:sp>
        </mc:Fallback>
      </mc:AlternateContent>
      <p:pic>
        <p:nvPicPr>
          <p:cNvPr id="9" name="Picture 8" descr="Chart&#10;&#10;Description automatically generated">
            <a:extLst>
              <a:ext uri="{FF2B5EF4-FFF2-40B4-BE49-F238E27FC236}">
                <a16:creationId xmlns:a16="http://schemas.microsoft.com/office/drawing/2014/main" id="{0E5A09A6-A332-2A75-BD94-CC475DFB35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8424" y="1752600"/>
            <a:ext cx="2267487" cy="2895600"/>
          </a:xfrm>
          <a:prstGeom prst="rect">
            <a:avLst/>
          </a:prstGeom>
        </p:spPr>
      </p:pic>
      <p:sp>
        <p:nvSpPr>
          <p:cNvPr id="10" name="TextBox 9">
            <a:extLst>
              <a:ext uri="{FF2B5EF4-FFF2-40B4-BE49-F238E27FC236}">
                <a16:creationId xmlns:a16="http://schemas.microsoft.com/office/drawing/2014/main" id="{529DC64B-F490-44BB-13F4-D52EE8510C4F}"/>
              </a:ext>
            </a:extLst>
          </p:cNvPr>
          <p:cNvSpPr txBox="1"/>
          <p:nvPr/>
        </p:nvSpPr>
        <p:spPr>
          <a:xfrm>
            <a:off x="10896600" y="2288932"/>
            <a:ext cx="1295400" cy="830997"/>
          </a:xfrm>
          <a:prstGeom prst="rect">
            <a:avLst/>
          </a:prstGeom>
          <a:noFill/>
        </p:spPr>
        <p:txBody>
          <a:bodyPr wrap="square" rtlCol="0">
            <a:spAutoFit/>
          </a:bodyPr>
          <a:lstStyle/>
          <a:p>
            <a:pPr algn="r"/>
            <a:r>
              <a:rPr lang="en-AU" sz="1600" dirty="0"/>
              <a:t>LF longitudinal direction</a:t>
            </a:r>
          </a:p>
        </p:txBody>
      </p:sp>
      <p:cxnSp>
        <p:nvCxnSpPr>
          <p:cNvPr id="11" name="Straight Arrow Connector 10">
            <a:extLst>
              <a:ext uri="{FF2B5EF4-FFF2-40B4-BE49-F238E27FC236}">
                <a16:creationId xmlns:a16="http://schemas.microsoft.com/office/drawing/2014/main" id="{327A379A-70F3-E394-248E-F629653C665E}"/>
              </a:ext>
            </a:extLst>
          </p:cNvPr>
          <p:cNvCxnSpPr/>
          <p:nvPr/>
        </p:nvCxnSpPr>
        <p:spPr bwMode="auto">
          <a:xfrm flipV="1">
            <a:off x="10679724" y="2381346"/>
            <a:ext cx="685800" cy="6096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1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dirty="0" err="1">
                <a:solidFill>
                  <a:srgbClr val="7030A0"/>
                </a:solidFill>
              </a:rPr>
              <a:t>Poincaré</a:t>
            </a:r>
            <a:r>
              <a:rPr lang="en-US" dirty="0">
                <a:solidFill>
                  <a:srgbClr val="7030A0"/>
                </a:solidFill>
              </a:rPr>
              <a:t> covariant </a:t>
            </a:r>
            <a:r>
              <a:rPr lang="en-US" dirty="0" err="1">
                <a:solidFill>
                  <a:srgbClr val="7030A0"/>
                </a:solidFill>
              </a:rPr>
              <a:t>Faddeev</a:t>
            </a:r>
            <a:r>
              <a:rPr lang="en-US" dirty="0">
                <a:solidFill>
                  <a:srgbClr val="7030A0"/>
                </a:solidFill>
              </a:rPr>
              <a:t> equation</a:t>
            </a:r>
            <a:r>
              <a:rPr lang="en-US" dirty="0"/>
              <a:t> sums all possible exchanges and interactions that can take place between three dressed-quarks</a:t>
            </a:r>
          </a:p>
          <a:p>
            <a:r>
              <a:rPr lang="en-US" dirty="0"/>
              <a:t>Direct solution of </a:t>
            </a:r>
            <a:r>
              <a:rPr lang="en-US" dirty="0" err="1"/>
              <a:t>Faddeev</a:t>
            </a:r>
            <a:r>
              <a:rPr lang="en-US" dirty="0"/>
              <a:t> equation using rainbow-ladder truncation is now possible, but remains challenging problem – algorithms and numerical analysis</a:t>
            </a:r>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70</a:t>
            </a:fld>
            <a:endParaRPr lang="en-US"/>
          </a:p>
        </p:txBody>
      </p:sp>
      <p:pic>
        <p:nvPicPr>
          <p:cNvPr id="8" name="Picture 7">
            <a:extLst>
              <a:ext uri="{FF2B5EF4-FFF2-40B4-BE49-F238E27FC236}">
                <a16:creationId xmlns:a16="http://schemas.microsoft.com/office/drawing/2014/main" id="{46AC422A-78B4-41D6-B0B5-79F6EA1E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62400" cy="14831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a:extLst>
              <a:ext uri="{FF2B5EF4-FFF2-40B4-BE49-F238E27FC236}">
                <a16:creationId xmlns:a16="http://schemas.microsoft.com/office/drawing/2014/main" id="{8D7209FA-7BEB-8D09-068E-E593E2D27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936637"/>
            <a:ext cx="2057400" cy="2114683"/>
          </a:xfrm>
          <a:prstGeom prst="rect">
            <a:avLst/>
          </a:prstGeom>
        </p:spPr>
      </p:pic>
    </p:spTree>
    <p:extLst>
      <p:ext uri="{BB962C8B-B14F-4D97-AF65-F5344CB8AC3E}">
        <p14:creationId xmlns:p14="http://schemas.microsoft.com/office/powerpoint/2010/main" val="31623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F969B4-12DE-E4BD-A1EB-EF76ED530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936637"/>
            <a:ext cx="2057400" cy="2114683"/>
          </a:xfrm>
          <a:prstGeom prst="rect">
            <a:avLst/>
          </a:prstGeom>
        </p:spPr>
      </p:pic>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dirty="0" err="1">
                <a:solidFill>
                  <a:srgbClr val="7030A0"/>
                </a:solidFill>
              </a:rPr>
              <a:t>Poincaré</a:t>
            </a:r>
            <a:r>
              <a:rPr lang="en-US" dirty="0">
                <a:solidFill>
                  <a:srgbClr val="7030A0"/>
                </a:solidFill>
              </a:rPr>
              <a:t> covariant </a:t>
            </a:r>
            <a:r>
              <a:rPr lang="en-US" dirty="0" err="1">
                <a:solidFill>
                  <a:srgbClr val="7030A0"/>
                </a:solidFill>
              </a:rPr>
              <a:t>Faddeev</a:t>
            </a:r>
            <a:r>
              <a:rPr lang="en-US" dirty="0">
                <a:solidFill>
                  <a:srgbClr val="7030A0"/>
                </a:solidFill>
              </a:rPr>
              <a:t> equation</a:t>
            </a:r>
            <a:r>
              <a:rPr lang="en-US" dirty="0"/>
              <a:t> sums all possible exchanges and interactions that can take place between three dressed-quarks</a:t>
            </a:r>
          </a:p>
          <a:p>
            <a:r>
              <a:rPr lang="en-US" dirty="0"/>
              <a:t>Direct solution of </a:t>
            </a:r>
            <a:r>
              <a:rPr lang="en-US" dirty="0" err="1"/>
              <a:t>Faddeev</a:t>
            </a:r>
            <a:r>
              <a:rPr lang="en-US" dirty="0"/>
              <a:t> equation using rainbow-ladder truncation is now possible, but remains challenging problem – algorithms and numerical analysis</a:t>
            </a:r>
          </a:p>
          <a:p>
            <a:r>
              <a:rPr lang="en-US" dirty="0"/>
              <a:t>For many/most applications, diquark approximation to </a:t>
            </a:r>
            <a:r>
              <a:rPr lang="en-US" dirty="0" err="1"/>
              <a:t>quark+quark</a:t>
            </a:r>
            <a:r>
              <a:rPr lang="en-US" dirty="0"/>
              <a:t> scattering kernel is used</a:t>
            </a:r>
          </a:p>
          <a:p>
            <a:r>
              <a:rPr lang="en-US" b="1" i="1" dirty="0">
                <a:solidFill>
                  <a:srgbClr val="FF0000"/>
                </a:solidFill>
              </a:rPr>
              <a:t>Prediction</a:t>
            </a:r>
            <a:r>
              <a:rPr lang="en-US" dirty="0"/>
              <a:t>: owing to EHM</a:t>
            </a:r>
            <a:r>
              <a:rPr lang="en-US" i="1" dirty="0"/>
              <a:t>, strong diquark (quark + quark) correlations exist</a:t>
            </a:r>
          </a:p>
          <a:p>
            <a:pPr marL="0" indent="0">
              <a:spcBef>
                <a:spcPts val="0"/>
              </a:spcBef>
              <a:buNone/>
            </a:pPr>
            <a:r>
              <a:rPr lang="en-US" i="1" dirty="0"/>
              <a:t>               within baryons</a:t>
            </a:r>
            <a:r>
              <a:rPr lang="en-US" sz="2200" dirty="0"/>
              <a:t> - proton &amp; neutron … both scalar and axial-vector diquarks are present</a:t>
            </a:r>
            <a:endParaRPr lang="en-US" sz="2200" i="1" dirty="0">
              <a:solidFill>
                <a:srgbClr val="0000FF"/>
              </a:solidFill>
            </a:endParaRPr>
          </a:p>
          <a:p>
            <a:endParaRPr lang="en-US" dirty="0"/>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71</a:t>
            </a:fld>
            <a:endParaRPr lang="en-US"/>
          </a:p>
        </p:txBody>
      </p:sp>
      <p:pic>
        <p:nvPicPr>
          <p:cNvPr id="7" name="Picture 6" descr="FaddeevEq.jpg">
            <a:extLst>
              <a:ext uri="{FF2B5EF4-FFF2-40B4-BE49-F238E27FC236}">
                <a16:creationId xmlns:a16="http://schemas.microsoft.com/office/drawing/2014/main" id="{C961F3D2-9B1D-4EEF-B11B-EC0CD1D5B303}"/>
              </a:ext>
            </a:extLst>
          </p:cNvPr>
          <p:cNvPicPr>
            <a:picLocks noChangeAspect="1"/>
          </p:cNvPicPr>
          <p:nvPr/>
        </p:nvPicPr>
        <p:blipFill>
          <a:blip r:embed="rId3" cstate="print"/>
          <a:stretch>
            <a:fillRect/>
          </a:stretch>
        </p:blipFill>
        <p:spPr>
          <a:xfrm>
            <a:off x="0" y="0"/>
            <a:ext cx="4570016" cy="149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Chart, surface chart&#10;&#10;Description automatically generated">
            <a:extLst>
              <a:ext uri="{FF2B5EF4-FFF2-40B4-BE49-F238E27FC236}">
                <a16:creationId xmlns:a16="http://schemas.microsoft.com/office/drawing/2014/main" id="{97B15CE4-5B0F-0B10-7913-1F84CAD14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211638"/>
            <a:ext cx="2957513" cy="23241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0F5FBC-46BA-CBAF-F61F-5586B71A80D1}"/>
                  </a:ext>
                </a:extLst>
              </p:cNvPr>
              <p:cNvSpPr txBox="1"/>
              <p:nvPr/>
            </p:nvSpPr>
            <p:spPr>
              <a:xfrm>
                <a:off x="3048000" y="4293275"/>
                <a:ext cx="2590801"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C00000"/>
                    </a:solidFill>
                  </a:rPr>
                  <a:t>CSM prediction = presence of </a:t>
                </a:r>
                <a:r>
                  <a:rPr lang="en-US" dirty="0" err="1">
                    <a:solidFill>
                      <a:srgbClr val="C00000"/>
                    </a:solidFill>
                  </a:rPr>
                  <a:t>axialvector</a:t>
                </a:r>
                <a:r>
                  <a:rPr lang="en-US" dirty="0">
                    <a:solidFill>
                      <a:srgbClr val="C00000"/>
                    </a:solidFill>
                  </a:rPr>
                  <a:t> (AV) diquark correlation in the proton</a:t>
                </a:r>
              </a:p>
              <a:p>
                <a:pPr marL="285750" indent="-285750">
                  <a:buFont typeface="Wingdings" panose="05000000000000000000" pitchFamily="2" charset="2"/>
                  <a:buChar char="ü"/>
                </a:pPr>
                <a:r>
                  <a:rPr lang="en-US" dirty="0">
                    <a:solidFill>
                      <a:srgbClr val="C00000"/>
                    </a:solidFill>
                  </a:rPr>
                  <a:t>AV Responsible for </a:t>
                </a:r>
                <a14:m>
                  <m:oMath xmlns:m="http://schemas.openxmlformats.org/officeDocument/2006/math">
                    <m:r>
                      <a:rPr lang="en-GB" b="0" i="1" smtClean="0">
                        <a:solidFill>
                          <a:srgbClr val="C00000"/>
                        </a:solidFill>
                        <a:latin typeface="Cambria Math" panose="02040503050406030204" pitchFamily="18" charset="0"/>
                      </a:rPr>
                      <m:t>≈40</m:t>
                    </m:r>
                    <m:r>
                      <a:rPr lang="en-GB" b="0" i="0" smtClean="0">
                        <a:solidFill>
                          <a:srgbClr val="C00000"/>
                        </a:solidFill>
                        <a:latin typeface="Cambria Math" panose="02040503050406030204" pitchFamily="18" charset="0"/>
                      </a:rPr>
                      <m:t>%</m:t>
                    </m:r>
                  </m:oMath>
                </a14:m>
                <a:r>
                  <a:rPr lang="en-US" dirty="0">
                    <a:solidFill>
                      <a:srgbClr val="C00000"/>
                    </a:solidFill>
                  </a:rPr>
                  <a:t> of proton charge</a:t>
                </a:r>
              </a:p>
            </p:txBody>
          </p:sp>
        </mc:Choice>
        <mc:Fallback xmlns="">
          <p:sp>
            <p:nvSpPr>
              <p:cNvPr id="10" name="TextBox 9">
                <a:extLst>
                  <a:ext uri="{FF2B5EF4-FFF2-40B4-BE49-F238E27FC236}">
                    <a16:creationId xmlns:a16="http://schemas.microsoft.com/office/drawing/2014/main" id="{560F5FBC-46BA-CBAF-F61F-5586B71A80D1}"/>
                  </a:ext>
                </a:extLst>
              </p:cNvPr>
              <p:cNvSpPr txBox="1">
                <a:spLocks noRot="1" noChangeAspect="1" noMove="1" noResize="1" noEditPoints="1" noAdjustHandles="1" noChangeArrowheads="1" noChangeShapeType="1" noTextEdit="1"/>
              </p:cNvSpPr>
              <p:nvPr/>
            </p:nvSpPr>
            <p:spPr>
              <a:xfrm>
                <a:off x="3048000" y="4293275"/>
                <a:ext cx="2590801" cy="2031325"/>
              </a:xfrm>
              <a:prstGeom prst="rect">
                <a:avLst/>
              </a:prstGeom>
              <a:blipFill>
                <a:blip r:embed="rId5"/>
                <a:stretch>
                  <a:fillRect l="-1412" t="-1497" b="-3593"/>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F7481F23-48B7-F332-09DD-93E59DC6FEE7}"/>
              </a:ext>
            </a:extLst>
          </p:cNvPr>
          <p:cNvSpPr txBox="1"/>
          <p:nvPr/>
        </p:nvSpPr>
        <p:spPr>
          <a:xfrm>
            <a:off x="4953000" y="399871"/>
            <a:ext cx="3169301" cy="1200329"/>
          </a:xfrm>
          <a:prstGeom prst="rect">
            <a:avLst/>
          </a:prstGeom>
          <a:noFill/>
        </p:spPr>
        <p:txBody>
          <a:bodyPr wrap="square" rtlCol="0">
            <a:spAutoFit/>
          </a:bodyPr>
          <a:lstStyle/>
          <a:p>
            <a:r>
              <a:rPr lang="en-AU" sz="2400" i="1" dirty="0">
                <a:ln w="0"/>
                <a:solidFill>
                  <a:srgbClr val="C00000"/>
                </a:solidFill>
                <a:effectLst>
                  <a:outerShdw blurRad="38100" dist="25400" dir="5400000" algn="ctr" rotWithShape="0">
                    <a:srgbClr val="6E747A">
                      <a:alpha val="43000"/>
                    </a:srgbClr>
                  </a:outerShdw>
                </a:effectLst>
              </a:rPr>
              <a:t>Solution delivers </a:t>
            </a:r>
          </a:p>
          <a:p>
            <a:r>
              <a:rPr lang="en-AU" sz="2400" i="1" dirty="0">
                <a:ln w="0"/>
                <a:solidFill>
                  <a:srgbClr val="C00000"/>
                </a:solidFill>
                <a:effectLst>
                  <a:outerShdw blurRad="38100" dist="25400" dir="5400000" algn="ctr" rotWithShape="0">
                    <a:srgbClr val="6E747A">
                      <a:alpha val="43000"/>
                    </a:srgbClr>
                  </a:outerShdw>
                </a:effectLst>
              </a:rPr>
              <a:t>Poincaré-covariant </a:t>
            </a:r>
          </a:p>
          <a:p>
            <a:r>
              <a:rPr lang="en-AU" sz="2400" i="1" dirty="0">
                <a:ln w="0"/>
                <a:solidFill>
                  <a:srgbClr val="C00000"/>
                </a:solidFill>
                <a:effectLst>
                  <a:outerShdw blurRad="38100" dist="25400" dir="5400000" algn="ctr" rotWithShape="0">
                    <a:srgbClr val="6E747A">
                      <a:alpha val="43000"/>
                    </a:srgbClr>
                  </a:outerShdw>
                </a:effectLst>
              </a:rPr>
              <a:t>proton wave function</a:t>
            </a:r>
          </a:p>
        </p:txBody>
      </p:sp>
    </p:spTree>
    <p:extLst>
      <p:ext uri="{BB962C8B-B14F-4D97-AF65-F5344CB8AC3E}">
        <p14:creationId xmlns:p14="http://schemas.microsoft.com/office/powerpoint/2010/main" val="494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B15CE4-5B0F-0B10-7913-1F84CAD146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5460" y="4211638"/>
            <a:ext cx="3031339" cy="2541728"/>
          </a:xfrm>
          <a:prstGeom prst="rect">
            <a:avLst/>
          </a:prstGeom>
        </p:spPr>
      </p:pic>
      <p:pic>
        <p:nvPicPr>
          <p:cNvPr id="11" name="Picture 10">
            <a:extLst>
              <a:ext uri="{FF2B5EF4-FFF2-40B4-BE49-F238E27FC236}">
                <a16:creationId xmlns:a16="http://schemas.microsoft.com/office/drawing/2014/main" id="{4EF969B4-12DE-E4BD-A1EB-EF76ED530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936637"/>
            <a:ext cx="2057400" cy="2114683"/>
          </a:xfrm>
          <a:prstGeom prst="rect">
            <a:avLst/>
          </a:prstGeom>
        </p:spPr>
      </p:pic>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dirty="0" err="1">
                <a:solidFill>
                  <a:srgbClr val="7030A0"/>
                </a:solidFill>
              </a:rPr>
              <a:t>Poincaré</a:t>
            </a:r>
            <a:r>
              <a:rPr lang="en-US" dirty="0">
                <a:solidFill>
                  <a:srgbClr val="7030A0"/>
                </a:solidFill>
              </a:rPr>
              <a:t> covariant </a:t>
            </a:r>
            <a:r>
              <a:rPr lang="en-US" dirty="0" err="1">
                <a:solidFill>
                  <a:srgbClr val="7030A0"/>
                </a:solidFill>
              </a:rPr>
              <a:t>Faddeev</a:t>
            </a:r>
            <a:r>
              <a:rPr lang="en-US" dirty="0">
                <a:solidFill>
                  <a:srgbClr val="7030A0"/>
                </a:solidFill>
              </a:rPr>
              <a:t> equation</a:t>
            </a:r>
            <a:r>
              <a:rPr lang="en-US" dirty="0"/>
              <a:t> sums all possible exchanges and interactions that can take place between three dressed-quarks</a:t>
            </a:r>
          </a:p>
          <a:p>
            <a:r>
              <a:rPr lang="en-US" dirty="0"/>
              <a:t>Direct solution of </a:t>
            </a:r>
            <a:r>
              <a:rPr lang="en-US" dirty="0" err="1"/>
              <a:t>Faddeev</a:t>
            </a:r>
            <a:r>
              <a:rPr lang="en-US" dirty="0"/>
              <a:t> equation using rainbow-ladder truncation is now possible, but numerical challenges remain</a:t>
            </a:r>
          </a:p>
          <a:p>
            <a:r>
              <a:rPr lang="en-US" dirty="0"/>
              <a:t>For many/most applications, diquark approximation to </a:t>
            </a:r>
            <a:r>
              <a:rPr lang="en-US" dirty="0" err="1"/>
              <a:t>quark+quark</a:t>
            </a:r>
            <a:r>
              <a:rPr lang="en-US" dirty="0"/>
              <a:t> scattering kernel is used</a:t>
            </a:r>
          </a:p>
          <a:p>
            <a:r>
              <a:rPr lang="en-US" b="1" i="1" dirty="0">
                <a:solidFill>
                  <a:srgbClr val="FF0000"/>
                </a:solidFill>
              </a:rPr>
              <a:t>Prediction</a:t>
            </a:r>
            <a:r>
              <a:rPr lang="en-US" dirty="0"/>
              <a:t>: owing to EHM</a:t>
            </a:r>
            <a:r>
              <a:rPr lang="en-US" i="1" dirty="0"/>
              <a:t>: </a:t>
            </a:r>
          </a:p>
          <a:p>
            <a:r>
              <a:rPr lang="en-US" i="1" dirty="0"/>
              <a:t>                 proton wave function is not just S-wave, but contains strong P-wave contributions</a:t>
            </a:r>
          </a:p>
          <a:p>
            <a:pPr marL="0" indent="0">
              <a:buNone/>
            </a:pPr>
            <a:r>
              <a:rPr lang="en-US" i="1" dirty="0"/>
              <a:t>                            baryon wave functions </a:t>
            </a:r>
          </a:p>
          <a:p>
            <a:pPr marL="0" indent="0">
              <a:buNone/>
            </a:pPr>
            <a:r>
              <a:rPr lang="en-US" i="1" dirty="0"/>
              <a:t>                            necessarily contain </a:t>
            </a:r>
          </a:p>
          <a:p>
            <a:pPr marL="0" indent="0">
              <a:buNone/>
            </a:pPr>
            <a:r>
              <a:rPr lang="en-US" i="1" dirty="0"/>
              <a:t>                            orbital angular momentum</a:t>
            </a:r>
            <a:endParaRPr lang="en-US" dirty="0"/>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72</a:t>
            </a:fld>
            <a:endParaRPr lang="en-US"/>
          </a:p>
        </p:txBody>
      </p:sp>
      <p:pic>
        <p:nvPicPr>
          <p:cNvPr id="7" name="Picture 6" descr="FaddeevEq.jpg">
            <a:extLst>
              <a:ext uri="{FF2B5EF4-FFF2-40B4-BE49-F238E27FC236}">
                <a16:creationId xmlns:a16="http://schemas.microsoft.com/office/drawing/2014/main" id="{C961F3D2-9B1D-4EEF-B11B-EC0CD1D5B303}"/>
              </a:ext>
            </a:extLst>
          </p:cNvPr>
          <p:cNvPicPr>
            <a:picLocks noChangeAspect="1"/>
          </p:cNvPicPr>
          <p:nvPr/>
        </p:nvPicPr>
        <p:blipFill>
          <a:blip r:embed="rId4" cstate="print"/>
          <a:stretch>
            <a:fillRect/>
          </a:stretch>
        </p:blipFill>
        <p:spPr>
          <a:xfrm>
            <a:off x="0" y="0"/>
            <a:ext cx="4570016" cy="149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0F5FBC-46BA-CBAF-F61F-5586B71A80D1}"/>
                  </a:ext>
                </a:extLst>
              </p:cNvPr>
              <p:cNvSpPr txBox="1"/>
              <p:nvPr/>
            </p:nvSpPr>
            <p:spPr>
              <a:xfrm>
                <a:off x="8798985" y="4299994"/>
                <a:ext cx="3194049"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C00000"/>
                    </a:solidFill>
                  </a:rPr>
                  <a:t>CSM prediction = canonical normalization dominated by </a:t>
                </a:r>
                <a14:m>
                  <m:oMath xmlns:m="http://schemas.openxmlformats.org/officeDocument/2006/math">
                    <m:r>
                      <a:rPr lang="en-AU" b="0" i="1" smtClean="0">
                        <a:solidFill>
                          <a:srgbClr val="C00000"/>
                        </a:solidFill>
                        <a:latin typeface="Cambria Math" panose="02040503050406030204" pitchFamily="18" charset="0"/>
                      </a:rPr>
                      <m:t>𝑆</m:t>
                    </m:r>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𝑆</m:t>
                    </m:r>
                  </m:oMath>
                </a14:m>
                <a:r>
                  <a:rPr lang="en-US" dirty="0">
                    <a:solidFill>
                      <a:srgbClr val="C00000"/>
                    </a:solidFill>
                  </a:rPr>
                  <a:t>, but receives large </a:t>
                </a:r>
                <a14:m>
                  <m:oMath xmlns:m="http://schemas.openxmlformats.org/officeDocument/2006/math">
                    <m:r>
                      <a:rPr lang="en-AU" b="0" i="1" smtClean="0">
                        <a:solidFill>
                          <a:srgbClr val="C00000"/>
                        </a:solidFill>
                        <a:latin typeface="Cambria Math" panose="02040503050406030204" pitchFamily="18" charset="0"/>
                      </a:rPr>
                      <m:t>𝑆</m:t>
                    </m:r>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𝑃</m:t>
                    </m:r>
                  </m:oMath>
                </a14:m>
                <a:r>
                  <a:rPr lang="en-US" dirty="0">
                    <a:solidFill>
                      <a:srgbClr val="C00000"/>
                    </a:solidFill>
                  </a:rPr>
                  <a:t> and </a:t>
                </a:r>
                <a14:m>
                  <m:oMath xmlns:m="http://schemas.openxmlformats.org/officeDocument/2006/math">
                    <m:r>
                      <a:rPr lang="en-AU" b="0" i="1" smtClean="0">
                        <a:solidFill>
                          <a:srgbClr val="C00000"/>
                        </a:solidFill>
                        <a:latin typeface="Cambria Math" panose="02040503050406030204" pitchFamily="18" charset="0"/>
                      </a:rPr>
                      <m:t>𝑃</m:t>
                    </m:r>
                    <m:r>
                      <a:rPr lang="en-AU" b="0" i="1" smtClean="0">
                        <a:solidFill>
                          <a:srgbClr val="C00000"/>
                        </a:solidFill>
                        <a:latin typeface="Cambria Math" panose="02040503050406030204" pitchFamily="18" charset="0"/>
                      </a:rPr>
                      <m:t>⊗</m:t>
                    </m:r>
                    <m:r>
                      <a:rPr lang="en-AU" i="1">
                        <a:solidFill>
                          <a:srgbClr val="C00000"/>
                        </a:solidFill>
                        <a:latin typeface="Cambria Math" panose="02040503050406030204" pitchFamily="18" charset="0"/>
                      </a:rPr>
                      <m:t>𝑃</m:t>
                    </m:r>
                    <m:r>
                      <a:rPr lang="en-AU" i="1">
                        <a:solidFill>
                          <a:srgbClr val="C00000"/>
                        </a:solidFill>
                        <a:latin typeface="Cambria Math" panose="02040503050406030204" pitchFamily="18" charset="0"/>
                      </a:rPr>
                      <m:t> </m:t>
                    </m:r>
                  </m:oMath>
                </a14:m>
                <a:endParaRPr lang="en-AU" dirty="0">
                  <a:solidFill>
                    <a:srgbClr val="C00000"/>
                  </a:solidFill>
                </a:endParaRPr>
              </a:p>
              <a:p>
                <a:r>
                  <a:rPr lang="en-US" dirty="0">
                    <a:solidFill>
                      <a:srgbClr val="C00000"/>
                    </a:solidFill>
                  </a:rPr>
                  <a:t>      contributions</a:t>
                </a:r>
              </a:p>
              <a:p>
                <a:pPr marL="285750" indent="-285750">
                  <a:buFont typeface="Wingdings" panose="05000000000000000000" pitchFamily="2" charset="2"/>
                  <a:buChar char="ü"/>
                </a:pPr>
                <a:r>
                  <a:rPr lang="en-US" dirty="0">
                    <a:solidFill>
                      <a:srgbClr val="C00000"/>
                    </a:solidFill>
                  </a:rPr>
                  <a:t>Non-</a:t>
                </a:r>
                <a14:m>
                  <m:oMath xmlns:m="http://schemas.openxmlformats.org/officeDocument/2006/math">
                    <m:r>
                      <a:rPr lang="en-AU" i="1">
                        <a:solidFill>
                          <a:srgbClr val="C00000"/>
                        </a:solidFill>
                        <a:latin typeface="Cambria Math" panose="02040503050406030204" pitchFamily="18" charset="0"/>
                      </a:rPr>
                      <m:t>𝑆</m:t>
                    </m:r>
                    <m:r>
                      <a:rPr lang="en-AU" i="1">
                        <a:solidFill>
                          <a:srgbClr val="C00000"/>
                        </a:solidFill>
                        <a:latin typeface="Cambria Math" panose="02040503050406030204" pitchFamily="18" charset="0"/>
                      </a:rPr>
                      <m:t>⊗</m:t>
                    </m:r>
                    <m:r>
                      <a:rPr lang="en-AU" i="1">
                        <a:solidFill>
                          <a:srgbClr val="C00000"/>
                        </a:solidFill>
                        <a:latin typeface="Cambria Math" panose="02040503050406030204" pitchFamily="18" charset="0"/>
                      </a:rPr>
                      <m:t>𝑆</m:t>
                    </m:r>
                    <m:r>
                      <a:rPr lang="en-AU" i="1">
                        <a:solidFill>
                          <a:srgbClr val="C00000"/>
                        </a:solidFill>
                        <a:latin typeface="Cambria Math" panose="02040503050406030204" pitchFamily="18" charset="0"/>
                      </a:rPr>
                      <m:t> </m:t>
                    </m:r>
                  </m:oMath>
                </a14:m>
                <a:r>
                  <a:rPr lang="en-US" dirty="0">
                    <a:solidFill>
                      <a:srgbClr val="C00000"/>
                    </a:solidFill>
                  </a:rPr>
                  <a:t>make-up </a:t>
                </a:r>
                <a:r>
                  <a:rPr lang="en-AU" dirty="0">
                    <a:solidFill>
                      <a:srgbClr val="C00000"/>
                    </a:solidFill>
                  </a:rPr>
                  <a:t>6</a:t>
                </a:r>
                <a14:m>
                  <m:oMath xmlns:m="http://schemas.openxmlformats.org/officeDocument/2006/math">
                    <m:r>
                      <a:rPr lang="en-GB" b="0" i="1" smtClean="0">
                        <a:solidFill>
                          <a:srgbClr val="C00000"/>
                        </a:solidFill>
                        <a:latin typeface="Cambria Math" panose="02040503050406030204" pitchFamily="18" charset="0"/>
                      </a:rPr>
                      <m:t>0</m:t>
                    </m:r>
                    <m:r>
                      <a:rPr lang="en-GB" b="0" i="0" smtClean="0">
                        <a:solidFill>
                          <a:srgbClr val="C00000"/>
                        </a:solidFill>
                        <a:latin typeface="Cambria Math" panose="02040503050406030204" pitchFamily="18" charset="0"/>
                      </a:rPr>
                      <m:t>%</m:t>
                    </m:r>
                  </m:oMath>
                </a14:m>
                <a:r>
                  <a:rPr lang="en-US" dirty="0">
                    <a:solidFill>
                      <a:srgbClr val="C00000"/>
                    </a:solidFill>
                  </a:rPr>
                  <a:t> of proton charge</a:t>
                </a:r>
              </a:p>
            </p:txBody>
          </p:sp>
        </mc:Choice>
        <mc:Fallback xmlns="">
          <p:sp>
            <p:nvSpPr>
              <p:cNvPr id="10" name="TextBox 9">
                <a:extLst>
                  <a:ext uri="{FF2B5EF4-FFF2-40B4-BE49-F238E27FC236}">
                    <a16:creationId xmlns:a16="http://schemas.microsoft.com/office/drawing/2014/main" id="{560F5FBC-46BA-CBAF-F61F-5586B71A80D1}"/>
                  </a:ext>
                </a:extLst>
              </p:cNvPr>
              <p:cNvSpPr txBox="1">
                <a:spLocks noRot="1" noChangeAspect="1" noMove="1" noResize="1" noEditPoints="1" noAdjustHandles="1" noChangeArrowheads="1" noChangeShapeType="1" noTextEdit="1"/>
              </p:cNvSpPr>
              <p:nvPr/>
            </p:nvSpPr>
            <p:spPr>
              <a:xfrm>
                <a:off x="8798985" y="4299994"/>
                <a:ext cx="3194049" cy="2031325"/>
              </a:xfrm>
              <a:prstGeom prst="rect">
                <a:avLst/>
              </a:prstGeom>
              <a:blipFill>
                <a:blip r:embed="rId5"/>
                <a:stretch>
                  <a:fillRect l="-1527" t="-1497" r="-954" b="-3593"/>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F7481F23-48B7-F332-09DD-93E59DC6FEE7}"/>
              </a:ext>
            </a:extLst>
          </p:cNvPr>
          <p:cNvSpPr txBox="1"/>
          <p:nvPr/>
        </p:nvSpPr>
        <p:spPr>
          <a:xfrm>
            <a:off x="4953000" y="399871"/>
            <a:ext cx="3169301" cy="1200329"/>
          </a:xfrm>
          <a:prstGeom prst="rect">
            <a:avLst/>
          </a:prstGeom>
          <a:noFill/>
        </p:spPr>
        <p:txBody>
          <a:bodyPr wrap="square" rtlCol="0">
            <a:spAutoFit/>
          </a:bodyPr>
          <a:lstStyle/>
          <a:p>
            <a:r>
              <a:rPr lang="en-AU" sz="2400" i="1" dirty="0">
                <a:ln w="0"/>
                <a:solidFill>
                  <a:srgbClr val="C00000"/>
                </a:solidFill>
                <a:effectLst>
                  <a:outerShdw blurRad="38100" dist="25400" dir="5400000" algn="ctr" rotWithShape="0">
                    <a:srgbClr val="6E747A">
                      <a:alpha val="43000"/>
                    </a:srgbClr>
                  </a:outerShdw>
                </a:effectLst>
              </a:rPr>
              <a:t>Solution delivers </a:t>
            </a:r>
          </a:p>
          <a:p>
            <a:r>
              <a:rPr lang="en-AU" sz="2400" i="1" dirty="0">
                <a:ln w="0"/>
                <a:solidFill>
                  <a:srgbClr val="C00000"/>
                </a:solidFill>
                <a:effectLst>
                  <a:outerShdw blurRad="38100" dist="25400" dir="5400000" algn="ctr" rotWithShape="0">
                    <a:srgbClr val="6E747A">
                      <a:alpha val="43000"/>
                    </a:srgbClr>
                  </a:outerShdw>
                </a:effectLst>
              </a:rPr>
              <a:t>Poincaré-covariant </a:t>
            </a:r>
          </a:p>
          <a:p>
            <a:r>
              <a:rPr lang="en-AU" sz="2400" i="1" dirty="0">
                <a:ln w="0"/>
                <a:solidFill>
                  <a:srgbClr val="C00000"/>
                </a:solidFill>
                <a:effectLst>
                  <a:outerShdw blurRad="38100" dist="25400" dir="5400000" algn="ctr" rotWithShape="0">
                    <a:srgbClr val="6E747A">
                      <a:alpha val="43000"/>
                    </a:srgbClr>
                  </a:outerShdw>
                </a:effectLst>
              </a:rPr>
              <a:t>proton wave function</a:t>
            </a:r>
          </a:p>
        </p:txBody>
      </p:sp>
    </p:spTree>
    <p:extLst>
      <p:ext uri="{BB962C8B-B14F-4D97-AF65-F5344CB8AC3E}">
        <p14:creationId xmlns:p14="http://schemas.microsoft.com/office/powerpoint/2010/main" val="37205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Word&#10;&#10;Description automatically generated">
            <a:extLst>
              <a:ext uri="{FF2B5EF4-FFF2-40B4-BE49-F238E27FC236}">
                <a16:creationId xmlns:a16="http://schemas.microsoft.com/office/drawing/2014/main" id="{81B120A8-FB60-4EFB-B484-CA0CD8906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2" y="0"/>
            <a:ext cx="4943475" cy="1131477"/>
          </a:xfrm>
          <a:prstGeom prst="rect">
            <a:avLst/>
          </a:prstGeom>
        </p:spPr>
      </p:pic>
      <p:sp>
        <p:nvSpPr>
          <p:cNvPr id="2" name="Title 1">
            <a:extLst>
              <a:ext uri="{FF2B5EF4-FFF2-40B4-BE49-F238E27FC236}">
                <a16:creationId xmlns:a16="http://schemas.microsoft.com/office/drawing/2014/main" id="{78B28213-145E-4243-847C-70CCB97ACC77}"/>
              </a:ext>
            </a:extLst>
          </p:cNvPr>
          <p:cNvSpPr>
            <a:spLocks noGrp="1"/>
          </p:cNvSpPr>
          <p:nvPr>
            <p:ph type="title"/>
          </p:nvPr>
        </p:nvSpPr>
        <p:spPr/>
        <p:txBody>
          <a:bodyPr/>
          <a:lstStyle/>
          <a:p>
            <a:pPr algn="r"/>
            <a:r>
              <a:rPr lang="en-GB" sz="3600" b="0" i="1" dirty="0">
                <a:ln w="0"/>
                <a:solidFill>
                  <a:schemeClr val="accent1"/>
                </a:solidFill>
                <a:effectLst>
                  <a:outerShdw blurRad="38100" dist="25400" dir="5400000" algn="ctr" rotWithShape="0">
                    <a:srgbClr val="6E747A">
                      <a:alpha val="43000"/>
                    </a:srgbClr>
                  </a:outerShdw>
                </a:effectLst>
              </a:rPr>
              <a:t>Diquarks - Facts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2CA894-8DE5-49A9-9818-BA05F1E61C9F}"/>
                  </a:ext>
                </a:extLst>
              </p:cNvPr>
              <p:cNvSpPr>
                <a:spLocks noGrp="1"/>
              </p:cNvSpPr>
              <p:nvPr>
                <p:ph sz="half" idx="1"/>
              </p:nvPr>
            </p:nvSpPr>
            <p:spPr>
              <a:xfrm>
                <a:off x="609600" y="1265236"/>
                <a:ext cx="5612464" cy="5364164"/>
              </a:xfrm>
            </p:spPr>
            <p:txBody>
              <a:bodyPr/>
              <a:lstStyle/>
              <a:p>
                <a:pPr>
                  <a:buFont typeface="Wingdings" panose="05000000000000000000" pitchFamily="2" charset="2"/>
                  <a:buChar char="Ø"/>
                </a:pPr>
                <a:r>
                  <a:rPr lang="en-US" sz="2000" dirty="0">
                    <a:solidFill>
                      <a:schemeClr val="tx2">
                        <a:lumMod val="75000"/>
                      </a:schemeClr>
                    </a:solidFill>
                  </a:rPr>
                  <a:t>Theory predicts experimental observables that would constitute unambiguous measurable signals for the presence of diquark correlations.</a:t>
                </a:r>
              </a:p>
              <a:p>
                <a:pPr>
                  <a:buFont typeface="Wingdings" panose="05000000000000000000" pitchFamily="2" charset="2"/>
                  <a:buChar char="Ø"/>
                </a:pPr>
                <a:r>
                  <a:rPr lang="en-US" sz="2000" dirty="0">
                    <a:solidFill>
                      <a:schemeClr val="tx2">
                        <a:lumMod val="75000"/>
                      </a:schemeClr>
                    </a:solidFill>
                  </a:rPr>
                  <a:t>Some connect with spectroscopy of exotics</a:t>
                </a:r>
              </a:p>
              <a:p>
                <a:pPr lvl="1">
                  <a:buFont typeface="Wingdings" panose="05000000000000000000" pitchFamily="2" charset="2"/>
                  <a:buChar char="ü"/>
                </a:pPr>
                <a:r>
                  <a:rPr lang="en-US" sz="2000" dirty="0">
                    <a:solidFill>
                      <a:schemeClr val="tx2">
                        <a:lumMod val="75000"/>
                      </a:schemeClr>
                    </a:solidFill>
                  </a:rPr>
                  <a:t>tetraquarks and pentaquarks</a:t>
                </a:r>
              </a:p>
              <a:p>
                <a:pPr>
                  <a:buFont typeface="Wingdings" panose="05000000000000000000" pitchFamily="2" charset="2"/>
                  <a:buChar char="Ø"/>
                </a:pPr>
                <a:r>
                  <a:rPr lang="en-US" sz="2000" dirty="0">
                    <a:solidFill>
                      <a:schemeClr val="tx2">
                        <a:lumMod val="75000"/>
                      </a:schemeClr>
                    </a:solidFill>
                  </a:rPr>
                  <a:t>Numerous observables connected with structure of conventional hadrons, e.g. </a:t>
                </a:r>
              </a:p>
              <a:p>
                <a:pPr lvl="1">
                  <a:buFont typeface="Wingdings" panose="05000000000000000000" pitchFamily="2" charset="2"/>
                  <a:buChar char="ü"/>
                </a:pPr>
                <a:r>
                  <a:rPr lang="en-US" sz="2000" dirty="0">
                    <a:solidFill>
                      <a:schemeClr val="tx2">
                        <a:lumMod val="75000"/>
                      </a:schemeClr>
                    </a:solidFill>
                  </a:rPr>
                  <a:t>existence of zeros in </a:t>
                </a:r>
                <a:r>
                  <a:rPr lang="en-US" sz="2000" i="1" dirty="0">
                    <a:solidFill>
                      <a:schemeClr val="tx2">
                        <a:lumMod val="75000"/>
                      </a:schemeClr>
                    </a:solidFill>
                  </a:rPr>
                  <a:t>d</a:t>
                </a:r>
                <a:r>
                  <a:rPr lang="en-US" sz="2000" dirty="0">
                    <a:solidFill>
                      <a:schemeClr val="tx2">
                        <a:lumMod val="75000"/>
                      </a:schemeClr>
                    </a:solidFill>
                  </a:rPr>
                  <a:t>-quark contribution to proton Dirac and Pauli form factors</a:t>
                </a:r>
              </a:p>
              <a:p>
                <a:pPr lvl="1">
                  <a:buFont typeface="Wingdings" panose="05000000000000000000" pitchFamily="2" charset="2"/>
                  <a:buChar char="ü"/>
                </a:pPr>
                <a14:m>
                  <m:oMath xmlns:m="http://schemas.openxmlformats.org/officeDocument/2006/math">
                    <m:sSup>
                      <m:sSupPr>
                        <m:ctrlPr>
                          <a:rPr lang="en-GB" sz="2000" b="0" i="1" dirty="0" smtClean="0">
                            <a:solidFill>
                              <a:schemeClr val="tx2">
                                <a:lumMod val="75000"/>
                              </a:schemeClr>
                            </a:solidFill>
                            <a:latin typeface="Cambria Math" panose="02040503050406030204" pitchFamily="18" charset="0"/>
                          </a:rPr>
                        </m:ctrlPr>
                      </m:sSupPr>
                      <m:e>
                        <m:r>
                          <a:rPr lang="en-US" sz="2000" i="1" dirty="0" smtClean="0">
                            <a:solidFill>
                              <a:schemeClr val="tx2">
                                <a:lumMod val="75000"/>
                              </a:schemeClr>
                            </a:solidFill>
                            <a:latin typeface="Cambria Math" panose="02040503050406030204" pitchFamily="18" charset="0"/>
                          </a:rPr>
                          <m:t>𝑄</m:t>
                        </m:r>
                      </m:e>
                      <m:sup>
                        <m:r>
                          <a:rPr lang="en-GB" sz="2000" b="0" i="1" dirty="0" smtClean="0">
                            <a:solidFill>
                              <a:schemeClr val="tx2">
                                <a:lumMod val="75000"/>
                              </a:schemeClr>
                            </a:solidFill>
                            <a:latin typeface="Cambria Math" panose="02040503050406030204" pitchFamily="18" charset="0"/>
                          </a:rPr>
                          <m:t>2</m:t>
                        </m:r>
                      </m:sup>
                    </m:sSup>
                  </m:oMath>
                </a14:m>
                <a:r>
                  <a:rPr lang="en-US" sz="2000" dirty="0">
                    <a:solidFill>
                      <a:schemeClr val="tx2">
                        <a:lumMod val="75000"/>
                      </a:schemeClr>
                    </a:solidFill>
                  </a:rPr>
                  <a:t>-dependence of nucleon-to-resonance transition form factors</a:t>
                </a:r>
              </a:p>
              <a:p>
                <a:pPr lvl="1">
                  <a:buFont typeface="Wingdings" panose="05000000000000000000" pitchFamily="2" charset="2"/>
                  <a:buChar char="ü"/>
                </a:pPr>
                <a14:m>
                  <m:oMath xmlns:m="http://schemas.openxmlformats.org/officeDocument/2006/math">
                    <m:r>
                      <a:rPr lang="en-US" sz="2000" i="1" dirty="0" smtClean="0">
                        <a:solidFill>
                          <a:schemeClr val="tx2">
                            <a:lumMod val="75000"/>
                          </a:schemeClr>
                        </a:solidFill>
                        <a:latin typeface="Cambria Math" panose="02040503050406030204" pitchFamily="18" charset="0"/>
                      </a:rPr>
                      <m:t>𝑥</m:t>
                    </m:r>
                  </m:oMath>
                </a14:m>
                <a:r>
                  <a:rPr lang="en-US" sz="2000" dirty="0">
                    <a:solidFill>
                      <a:schemeClr val="tx2">
                        <a:lumMod val="75000"/>
                      </a:schemeClr>
                    </a:solidFill>
                  </a:rPr>
                  <a:t>-dependence of proton structure functions</a:t>
                </a:r>
              </a:p>
              <a:p>
                <a:pPr lvl="1">
                  <a:buFont typeface="Wingdings" panose="05000000000000000000" pitchFamily="2" charset="2"/>
                  <a:buChar char="ü"/>
                </a:pPr>
                <a:r>
                  <a:rPr lang="en-US" sz="2200" i="1" dirty="0">
                    <a:ln w="0"/>
                    <a:solidFill>
                      <a:srgbClr val="C00000"/>
                    </a:solidFill>
                    <a:effectLst>
                      <a:outerShdw blurRad="38100" dist="25400" dir="5400000" algn="ctr" rotWithShape="0">
                        <a:srgbClr val="6E747A">
                          <a:alpha val="43000"/>
                        </a:srgbClr>
                      </a:outerShdw>
                    </a:effectLst>
                  </a:rPr>
                  <a:t>Impact on structure functions of octet baryons with strangeness, especially cf. nucleon</a:t>
                </a:r>
              </a:p>
            </p:txBody>
          </p:sp>
        </mc:Choice>
        <mc:Fallback xmlns="">
          <p:sp>
            <p:nvSpPr>
              <p:cNvPr id="3" name="Content Placeholder 2">
                <a:extLst>
                  <a:ext uri="{FF2B5EF4-FFF2-40B4-BE49-F238E27FC236}">
                    <a16:creationId xmlns:a16="http://schemas.microsoft.com/office/drawing/2014/main" id="{8B2CA894-8DE5-49A9-9818-BA05F1E61C9F}"/>
                  </a:ext>
                </a:extLst>
              </p:cNvPr>
              <p:cNvSpPr>
                <a:spLocks noGrp="1" noRot="1" noChangeAspect="1" noMove="1" noResize="1" noEditPoints="1" noAdjustHandles="1" noChangeArrowheads="1" noChangeShapeType="1" noTextEdit="1"/>
              </p:cNvSpPr>
              <p:nvPr>
                <p:ph sz="half" idx="1"/>
              </p:nvPr>
            </p:nvSpPr>
            <p:spPr>
              <a:xfrm>
                <a:off x="609600" y="1265236"/>
                <a:ext cx="5612464" cy="5364164"/>
              </a:xfrm>
              <a:blipFill>
                <a:blip r:embed="rId3"/>
                <a:stretch>
                  <a:fillRect l="-977" t="-682" r="-1303"/>
                </a:stretch>
              </a:blipFill>
            </p:spPr>
            <p:txBody>
              <a:bodyPr/>
              <a:lstStyle/>
              <a:p>
                <a:r>
                  <a:rPr lang="en-AU">
                    <a:noFill/>
                  </a:rPr>
                  <a:t> </a:t>
                </a:r>
              </a:p>
            </p:txBody>
          </p:sp>
        </mc:Fallback>
      </mc:AlternateContent>
      <p:pic>
        <p:nvPicPr>
          <p:cNvPr id="11" name="Content Placeholder 10" descr="Graphical user interface, application&#10;&#10;Description automatically generated">
            <a:extLst>
              <a:ext uri="{FF2B5EF4-FFF2-40B4-BE49-F238E27FC236}">
                <a16:creationId xmlns:a16="http://schemas.microsoft.com/office/drawing/2014/main" id="{BC348BEA-E4EB-4632-9602-0E8BC38055C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2064" y="1295400"/>
            <a:ext cx="5335872" cy="4525963"/>
          </a:xfrm>
          <a:prstGeom prst="rect">
            <a:avLst/>
          </a:prstGeom>
          <a:ln>
            <a:noFill/>
          </a:ln>
          <a:effectLst>
            <a:outerShdw blurRad="292100" dist="139700" dir="2700000" algn="tl" rotWithShape="0">
              <a:srgbClr val="333333">
                <a:alpha val="65000"/>
              </a:srgbClr>
            </a:outerShdw>
          </a:effectLst>
        </p:spPr>
      </p:pic>
      <p:sp>
        <p:nvSpPr>
          <p:cNvPr id="5" name="Date Placeholder 4">
            <a:extLst>
              <a:ext uri="{FF2B5EF4-FFF2-40B4-BE49-F238E27FC236}">
                <a16:creationId xmlns:a16="http://schemas.microsoft.com/office/drawing/2014/main" id="{CFFF1A8D-8A10-4B03-8C2C-49F758BB6111}"/>
              </a:ext>
            </a:extLst>
          </p:cNvPr>
          <p:cNvSpPr>
            <a:spLocks noGrp="1"/>
          </p:cNvSpPr>
          <p:nvPr>
            <p:ph type="dt" sz="half" idx="10"/>
          </p:nvPr>
        </p:nvSpPr>
        <p:spPr/>
        <p:txBody>
          <a:bodyPr/>
          <a:lstStyle/>
          <a:p>
            <a:r>
              <a:rPr lang="en-US"/>
              <a:t>.                    2025 October 16: NJU INP IWSHSSI 2025                                           (108)</a:t>
            </a:r>
          </a:p>
        </p:txBody>
      </p:sp>
      <p:sp>
        <p:nvSpPr>
          <p:cNvPr id="6" name="Footer Placeholder 5">
            <a:extLst>
              <a:ext uri="{FF2B5EF4-FFF2-40B4-BE49-F238E27FC236}">
                <a16:creationId xmlns:a16="http://schemas.microsoft.com/office/drawing/2014/main" id="{C2B86726-5B4F-4915-9C89-35E552C3BFA2}"/>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7" name="Slide Number Placeholder 6">
            <a:extLst>
              <a:ext uri="{FF2B5EF4-FFF2-40B4-BE49-F238E27FC236}">
                <a16:creationId xmlns:a16="http://schemas.microsoft.com/office/drawing/2014/main" id="{70EAB99B-8986-4F4D-B39C-125C0E9715B8}"/>
              </a:ext>
            </a:extLst>
          </p:cNvPr>
          <p:cNvSpPr>
            <a:spLocks noGrp="1"/>
          </p:cNvSpPr>
          <p:nvPr>
            <p:ph type="sldNum" sz="quarter" idx="12"/>
          </p:nvPr>
        </p:nvSpPr>
        <p:spPr/>
        <p:txBody>
          <a:bodyPr/>
          <a:lstStyle/>
          <a:p>
            <a:fld id="{87034D8C-3CB4-402A-BC46-2AB14C0FE90A}" type="slidenum">
              <a:rPr lang="en-US" smtClean="0"/>
              <a:pPr/>
              <a:t>73</a:t>
            </a:fld>
            <a:endParaRPr lang="en-US"/>
          </a:p>
        </p:txBody>
      </p:sp>
    </p:spTree>
    <p:extLst>
      <p:ext uri="{BB962C8B-B14F-4D97-AF65-F5344CB8AC3E}">
        <p14:creationId xmlns:p14="http://schemas.microsoft.com/office/powerpoint/2010/main" val="220132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E229E8A-3031-4001-2753-05365490941E}"/>
              </a:ext>
            </a:extLst>
          </p:cNvPr>
          <p:cNvSpPr>
            <a:spLocks noGrp="1"/>
          </p:cNvSpPr>
          <p:nvPr>
            <p:ph type="title"/>
          </p:nvPr>
        </p:nvSpPr>
        <p:spPr>
          <a:xfrm>
            <a:off x="609600" y="228600"/>
            <a:ext cx="10972800" cy="1143000"/>
          </a:xfrm>
        </p:spPr>
        <p:txBody>
          <a:bodyPr/>
          <a:lstStyle/>
          <a:p>
            <a:endParaRPr lang="en-US" dirty="0"/>
          </a:p>
        </p:txBody>
      </p:sp>
      <p:pic>
        <p:nvPicPr>
          <p:cNvPr id="8" name="Picture 7">
            <a:extLst>
              <a:ext uri="{FF2B5EF4-FFF2-40B4-BE49-F238E27FC236}">
                <a16:creationId xmlns:a16="http://schemas.microsoft.com/office/drawing/2014/main" id="{995F006D-7D1E-998E-5E01-99771EB25A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8113" y="2629058"/>
            <a:ext cx="6895773" cy="360188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8A9D4E7-8221-D767-7E72-1E1B1F4EEA49}"/>
              </a:ext>
            </a:extLst>
          </p:cNvPr>
          <p:cNvSpPr>
            <a:spLocks noGrp="1"/>
          </p:cNvSpPr>
          <p:nvPr>
            <p:ph type="dt" sz="half" idx="10"/>
          </p:nvPr>
        </p:nvSpPr>
        <p:spPr>
          <a:xfrm>
            <a:off x="7668684" y="6611938"/>
            <a:ext cx="4523316" cy="255011"/>
          </a:xfrm>
        </p:spPr>
        <p:txBody>
          <a:bodyPr wrap="square" anchor="t">
            <a:normAutofit/>
          </a:bodyPr>
          <a:lstStyle/>
          <a:p>
            <a:pPr>
              <a:spcAft>
                <a:spcPts val="600"/>
              </a:spcAft>
            </a:pPr>
            <a:r>
              <a:rPr lang="en-US"/>
              <a:t>.                    2025 October 16: NJU INP IWSHSSI 2025                                           (108)</a:t>
            </a:r>
          </a:p>
        </p:txBody>
      </p:sp>
      <p:sp>
        <p:nvSpPr>
          <p:cNvPr id="5" name="Footer Placeholder 4">
            <a:extLst>
              <a:ext uri="{FF2B5EF4-FFF2-40B4-BE49-F238E27FC236}">
                <a16:creationId xmlns:a16="http://schemas.microsoft.com/office/drawing/2014/main" id="{4E194C43-5EEE-4E0A-EC0F-EAE1BADCB360}"/>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D4502B65-6CF6-C470-0E04-FD4E64ADEA43}"/>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74</a:t>
            </a:fld>
            <a:endParaRPr lang="en-US"/>
          </a:p>
        </p:txBody>
      </p:sp>
      <p:pic>
        <p:nvPicPr>
          <p:cNvPr id="9" name="Picture 8" descr="Diagram&#10;&#10;Description automatically generated">
            <a:extLst>
              <a:ext uri="{FF2B5EF4-FFF2-40B4-BE49-F238E27FC236}">
                <a16:creationId xmlns:a16="http://schemas.microsoft.com/office/drawing/2014/main" id="{94319870-3DB1-65F3-3D7C-FDD2E63B6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16718"/>
            <a:ext cx="5791200" cy="19097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2363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121B-8A5C-E31C-3635-D004FC85F71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Baryon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D80115-1C37-7E9D-251D-E036D58459D5}"/>
                  </a:ext>
                </a:extLst>
              </p:cNvPr>
              <p:cNvSpPr>
                <a:spLocks noGrp="1"/>
              </p:cNvSpPr>
              <p:nvPr>
                <p:ph idx="1"/>
              </p:nvPr>
            </p:nvSpPr>
            <p:spPr>
              <a:xfrm>
                <a:off x="609600" y="762000"/>
                <a:ext cx="10972800" cy="4525963"/>
              </a:xfrm>
            </p:spPr>
            <p:txBody>
              <a:bodyPr/>
              <a:lstStyle/>
              <a:p>
                <a:r>
                  <a:rPr lang="en-US" dirty="0"/>
                  <a:t>Poincaré covariance </a:t>
                </a:r>
                <a14:m>
                  <m:oMath xmlns:m="http://schemas.openxmlformats.org/officeDocument/2006/math">
                    <m:r>
                      <a:rPr lang="en-AU" b="0" i="1" smtClean="0">
                        <a:latin typeface="Cambria Math" panose="02040503050406030204" pitchFamily="18" charset="0"/>
                      </a:rPr>
                      <m:t>⇒</m:t>
                    </m:r>
                  </m:oMath>
                </a14:m>
                <a:r>
                  <a:rPr lang="en-US" dirty="0"/>
                  <a:t> irrespective of quark model assignments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𝑛</m:t>
                        </m:r>
                      </m:e>
                      <m:sup>
                        <m:r>
                          <a:rPr lang="en-AU" b="0" i="1" smtClean="0">
                            <a:latin typeface="Cambria Math" panose="02040503050406030204" pitchFamily="18" charset="0"/>
                          </a:rPr>
                          <m:t>2</m:t>
                        </m:r>
                        <m:r>
                          <a:rPr lang="en-AU" b="0" i="1" smtClean="0">
                            <a:latin typeface="Cambria Math" panose="02040503050406030204" pitchFamily="18" charset="0"/>
                          </a:rPr>
                          <m:t>𝑠</m:t>
                        </m:r>
                        <m:r>
                          <a:rPr lang="en-AU" b="0" i="1" smtClean="0">
                            <a:latin typeface="Cambria Math" panose="02040503050406030204" pitchFamily="18" charset="0"/>
                          </a:rPr>
                          <m:t>+</m:t>
                        </m:r>
                        <m:r>
                          <a:rPr lang="en-AU" b="0" i="1" smtClean="0">
                            <a:latin typeface="Cambria Math" panose="02040503050406030204" pitchFamily="18" charset="0"/>
                          </a:rPr>
                          <m:t>1</m:t>
                        </m:r>
                      </m:sup>
                    </m:sSup>
                    <m:sSub>
                      <m:sSubPr>
                        <m:ctrlPr>
                          <a:rPr lang="en-AU" b="0" i="1" smtClean="0">
                            <a:latin typeface="Cambria Math" panose="02040503050406030204" pitchFamily="18" charset="0"/>
                          </a:rPr>
                        </m:ctrlPr>
                      </m:sSubPr>
                      <m:e>
                        <m:r>
                          <a:rPr lang="en-AU" b="0" i="1" smtClean="0">
                            <a:latin typeface="Cambria Math" panose="02040503050406030204" pitchFamily="18" charset="0"/>
                          </a:rPr>
                          <m:t>ℓ</m:t>
                        </m:r>
                      </m:e>
                      <m:sub>
                        <m:r>
                          <a:rPr lang="en-AU" b="0" i="1" smtClean="0">
                            <a:latin typeface="Cambria Math" panose="02040503050406030204" pitchFamily="18" charset="0"/>
                          </a:rPr>
                          <m:t>𝐽</m:t>
                        </m:r>
                      </m:sub>
                    </m:sSub>
                  </m:oMath>
                </a14:m>
                <a:r>
                  <a:rPr lang="en-US" dirty="0"/>
                  <a:t>,</a:t>
                </a:r>
              </a:p>
              <a:p>
                <a:pPr marL="0" indent="0">
                  <a:spcBef>
                    <a:spcPts val="0"/>
                  </a:spcBef>
                  <a:buNone/>
                </a:pPr>
                <a:r>
                  <a:rPr lang="en-US" dirty="0"/>
                  <a:t>	every hadron contains orbital angular momentum, </a:t>
                </a:r>
                <a:r>
                  <a:rPr lang="en-US" i="1" dirty="0"/>
                  <a:t>e.g</a:t>
                </a:r>
                <a:r>
                  <a:rPr lang="en-US" dirty="0"/>
                  <a:t>.,</a:t>
                </a:r>
              </a:p>
              <a:p>
                <a:pPr lvl="1">
                  <a:spcBef>
                    <a:spcPts val="0"/>
                  </a:spcBef>
                </a:pPr>
                <a14:m>
                  <m:oMath xmlns:m="http://schemas.openxmlformats.org/officeDocument/2006/math">
                    <m:r>
                      <a:rPr lang="en-AU" sz="2200" b="0" i="1" smtClean="0">
                        <a:latin typeface="Cambria Math" panose="02040503050406030204" pitchFamily="18" charset="0"/>
                      </a:rPr>
                      <m:t>𝜋</m:t>
                    </m:r>
                  </m:oMath>
                </a14:m>
                <a:r>
                  <a:rPr lang="en-US" sz="2200" dirty="0"/>
                  <a:t> contains two S-wave components and two P-wave components</a:t>
                </a:r>
              </a:p>
              <a:p>
                <a:pPr lvl="1">
                  <a:spcBef>
                    <a:spcPts val="0"/>
                  </a:spcBef>
                </a:pPr>
                <a:r>
                  <a:rPr lang="en-US" sz="2200" dirty="0"/>
                  <a:t>Few systems are simply radial excitations of another</a:t>
                </a:r>
              </a:p>
              <a:p>
                <a:r>
                  <a:rPr lang="en-US" dirty="0"/>
                  <a:t>No separation of </a:t>
                </a:r>
                <a14:m>
                  <m:oMath xmlns:m="http://schemas.openxmlformats.org/officeDocument/2006/math">
                    <m:r>
                      <a:rPr lang="en-AU" b="0" i="1" smtClean="0">
                        <a:latin typeface="Cambria Math" panose="02040503050406030204" pitchFamily="18" charset="0"/>
                      </a:rPr>
                      <m:t>𝐽</m:t>
                    </m:r>
                  </m:oMath>
                </a14:m>
                <a:r>
                  <a:rPr lang="en-US" dirty="0"/>
                  <a:t> into </a:t>
                </a:r>
                <a14:m>
                  <m:oMath xmlns:m="http://schemas.openxmlformats.org/officeDocument/2006/math">
                    <m:r>
                      <a:rPr lang="en-AU" b="0" i="1" smtClean="0">
                        <a:latin typeface="Cambria Math" panose="02040503050406030204" pitchFamily="18" charset="0"/>
                      </a:rPr>
                      <m:t>𝐿</m:t>
                    </m:r>
                    <m:r>
                      <a:rPr lang="en-AU" b="0" i="1" smtClean="0">
                        <a:latin typeface="Cambria Math" panose="02040503050406030204" pitchFamily="18" charset="0"/>
                      </a:rPr>
                      <m:t>+</m:t>
                    </m:r>
                    <m:r>
                      <a:rPr lang="en-AU" b="0" i="1" smtClean="0">
                        <a:latin typeface="Cambria Math" panose="02040503050406030204" pitchFamily="18" charset="0"/>
                      </a:rPr>
                      <m:t>𝑆</m:t>
                    </m:r>
                  </m:oMath>
                </a14:m>
                <a:r>
                  <a:rPr lang="en-US" dirty="0"/>
                  <a:t> is Poincaré invariant</a:t>
                </a:r>
              </a:p>
              <a:p>
                <a:pPr lvl="1">
                  <a:spcBef>
                    <a:spcPts val="0"/>
                  </a:spcBef>
                </a:pPr>
                <a:r>
                  <a:rPr lang="en-US" sz="2200" dirty="0"/>
                  <a:t>Consequently, </a:t>
                </a:r>
                <a:r>
                  <a:rPr lang="en-US" sz="2200" i="1" dirty="0"/>
                  <a:t>e.g</a:t>
                </a:r>
                <a:r>
                  <a:rPr lang="en-US" sz="2200" dirty="0"/>
                  <a:t>., negative parity states are </a:t>
                </a:r>
                <a:r>
                  <a:rPr lang="en-US" sz="2200" u="sng" dirty="0"/>
                  <a:t>not</a:t>
                </a:r>
                <a:r>
                  <a:rPr lang="en-US" sz="2200" dirty="0"/>
                  <a:t> simply orbital angular momentum excitations of positive parity ground states </a:t>
                </a:r>
              </a:p>
              <a:p>
                <a:r>
                  <a:rPr lang="en-US" dirty="0"/>
                  <a:t>In quantum field theory, </a:t>
                </a:r>
              </a:p>
              <a:p>
                <a:pPr marL="0" indent="0">
                  <a:spcBef>
                    <a:spcPts val="0"/>
                  </a:spcBef>
                  <a:buNone/>
                </a:pPr>
                <a:r>
                  <a:rPr lang="en-US" dirty="0"/>
                  <a:t>     there is no direct connection between parity and orbital angular momentum</a:t>
                </a:r>
              </a:p>
              <a:p>
                <a:pPr lvl="1">
                  <a:spcBef>
                    <a:spcPts val="0"/>
                  </a:spcBef>
                </a:pPr>
                <a:r>
                  <a:rPr lang="en-US" sz="2200" dirty="0"/>
                  <a:t>Parity is a Poincaré invariant quantum number</a:t>
                </a:r>
              </a:p>
              <a:p>
                <a:pPr lvl="1">
                  <a:spcBef>
                    <a:spcPts val="0"/>
                  </a:spcBef>
                </a:pPr>
                <a14:m>
                  <m:oMath xmlns:m="http://schemas.openxmlformats.org/officeDocument/2006/math">
                    <m:r>
                      <a:rPr lang="en-AU" sz="2200" b="0" i="1" smtClean="0">
                        <a:latin typeface="Cambria Math" panose="02040503050406030204" pitchFamily="18" charset="0"/>
                      </a:rPr>
                      <m:t>𝐿</m:t>
                    </m:r>
                  </m:oMath>
                </a14:m>
                <a:r>
                  <a:rPr lang="en-US" sz="2200" dirty="0"/>
                  <a:t> is not Poincaré invariant = value depends on the observer’s frame of reference</a:t>
                </a:r>
                <a:endParaRPr lang="en-US" dirty="0"/>
              </a:p>
              <a:p>
                <a:r>
                  <a:rPr lang="en-US" dirty="0"/>
                  <a:t>QCD structure of hadrons – mesons and baryons – is far richer than can be produced by quark models, relativized or not</a:t>
                </a:r>
              </a:p>
              <a:p>
                <a:pPr lvl="1">
                  <a:spcBef>
                    <a:spcPts val="0"/>
                  </a:spcBef>
                  <a:buFont typeface="Wingdings" panose="05000000000000000000" pitchFamily="2" charset="2"/>
                  <a:buChar char="ü"/>
                </a:pPr>
                <a:r>
                  <a:rPr lang="en-US" sz="2200" i="1" dirty="0">
                    <a:ln w="0"/>
                    <a:solidFill>
                      <a:srgbClr val="C00000"/>
                    </a:solidFill>
                    <a:effectLst>
                      <a:outerShdw blurRad="38100" dist="25400" dir="5400000" algn="ctr" rotWithShape="0">
                        <a:srgbClr val="6E747A">
                          <a:alpha val="43000"/>
                        </a:srgbClr>
                      </a:outerShdw>
                    </a:effectLst>
                  </a:rPr>
                  <a:t>Baryons are the most fundamental three-body systems in Nature</a:t>
                </a:r>
              </a:p>
              <a:p>
                <a:pPr lvl="1">
                  <a:spcBef>
                    <a:spcPts val="0"/>
                  </a:spcBef>
                  <a:buFont typeface="Wingdings" panose="05000000000000000000" pitchFamily="2" charset="2"/>
                  <a:buChar char="ü"/>
                </a:pPr>
                <a:r>
                  <a:rPr lang="en-US" sz="2200" i="1" dirty="0">
                    <a:ln w="0"/>
                    <a:solidFill>
                      <a:srgbClr val="C00000"/>
                    </a:solidFill>
                    <a:effectLst>
                      <a:outerShdw blurRad="38100" dist="25400" dir="5400000" algn="ctr" rotWithShape="0">
                        <a:srgbClr val="6E747A">
                          <a:alpha val="43000"/>
                        </a:srgbClr>
                      </a:outerShdw>
                    </a:effectLst>
                  </a:rPr>
                  <a:t>If we don’t understand how QCD, a </a:t>
                </a:r>
                <a:r>
                  <a:rPr lang="en-US" sz="2200" i="1" u="sng" dirty="0">
                    <a:ln w="0"/>
                    <a:solidFill>
                      <a:srgbClr val="C00000"/>
                    </a:solidFill>
                    <a:effectLst>
                      <a:outerShdw blurRad="38100" dist="25400" dir="5400000" algn="ctr" rotWithShape="0">
                        <a:srgbClr val="6E747A">
                          <a:alpha val="43000"/>
                        </a:srgbClr>
                      </a:outerShdw>
                    </a:effectLst>
                  </a:rPr>
                  <a:t>Poincaré-invariant quantum field theory</a:t>
                </a:r>
                <a:r>
                  <a:rPr lang="en-US" sz="2200" i="1" dirty="0">
                    <a:ln w="0"/>
                    <a:solidFill>
                      <a:srgbClr val="C00000"/>
                    </a:solidFill>
                    <a:effectLst>
                      <a:outerShdw blurRad="38100" dist="25400" dir="5400000" algn="ctr" rotWithShape="0">
                        <a:srgbClr val="6E747A">
                          <a:alpha val="43000"/>
                        </a:srgbClr>
                      </a:outerShdw>
                    </a:effectLst>
                  </a:rPr>
                  <a:t>, builds each of the baryons in the complete spectrum, then we don't understand Nature. </a:t>
                </a:r>
                <a:endParaRPr lang="en-GB" sz="2200" i="1" dirty="0">
                  <a:ln w="0"/>
                  <a:solidFill>
                    <a:srgbClr val="C00000"/>
                  </a:solidFill>
                  <a:effectLst>
                    <a:outerShdw blurRad="38100" dist="25400" dir="5400000" algn="ctr" rotWithShape="0">
                      <a:srgbClr val="6E747A">
                        <a:alpha val="43000"/>
                      </a:srgbClr>
                    </a:outerShdw>
                  </a:effectLst>
                </a:endParaRPr>
              </a:p>
              <a:p>
                <a:endParaRPr lang="en-AU" dirty="0"/>
              </a:p>
            </p:txBody>
          </p:sp>
        </mc:Choice>
        <mc:Fallback xmlns="">
          <p:sp>
            <p:nvSpPr>
              <p:cNvPr id="3" name="Content Placeholder 2">
                <a:extLst>
                  <a:ext uri="{FF2B5EF4-FFF2-40B4-BE49-F238E27FC236}">
                    <a16:creationId xmlns:a16="http://schemas.microsoft.com/office/drawing/2014/main" id="{21D80115-1C37-7E9D-251D-E036D58459D5}"/>
                  </a:ext>
                </a:extLst>
              </p:cNvPr>
              <p:cNvSpPr>
                <a:spLocks noGrp="1" noRot="1" noChangeAspect="1" noMove="1" noResize="1" noEditPoints="1" noAdjustHandles="1" noChangeArrowheads="1" noChangeShapeType="1" noTextEdit="1"/>
              </p:cNvSpPr>
              <p:nvPr>
                <p:ph idx="1"/>
              </p:nvPr>
            </p:nvSpPr>
            <p:spPr>
              <a:xfrm>
                <a:off x="609600" y="762000"/>
                <a:ext cx="10972800" cy="4525963"/>
              </a:xfrm>
              <a:blipFill>
                <a:blip r:embed="rId2"/>
                <a:stretch>
                  <a:fillRect l="-611" t="-674" r="-389" b="-2911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F6E807D-05BB-338D-6BEA-6BD60278452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160126FF-6031-4296-2825-A2B956C6F9E9}"/>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C4BDBEC-A6C2-8BF2-FBBA-A2E7F0AF958B}"/>
              </a:ext>
            </a:extLst>
          </p:cNvPr>
          <p:cNvSpPr>
            <a:spLocks noGrp="1"/>
          </p:cNvSpPr>
          <p:nvPr>
            <p:ph type="sldNum" sz="quarter" idx="12"/>
          </p:nvPr>
        </p:nvSpPr>
        <p:spPr/>
        <p:txBody>
          <a:bodyPr/>
          <a:lstStyle/>
          <a:p>
            <a:fld id="{87034D8C-3CB4-402A-BC46-2AB14C0FE90A}" type="slidenum">
              <a:rPr lang="en-US" smtClean="0"/>
              <a:pPr/>
              <a:t>75</a:t>
            </a:fld>
            <a:endParaRPr lang="en-US"/>
          </a:p>
        </p:txBody>
      </p:sp>
      <p:pic>
        <p:nvPicPr>
          <p:cNvPr id="8" name="Picture 7">
            <a:extLst>
              <a:ext uri="{FF2B5EF4-FFF2-40B4-BE49-F238E27FC236}">
                <a16:creationId xmlns:a16="http://schemas.microsoft.com/office/drawing/2014/main" id="{F2830803-A38B-0D4F-9689-4BEE62E44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304800"/>
            <a:ext cx="2012789" cy="2068830"/>
          </a:xfrm>
          <a:prstGeom prst="rect">
            <a:avLst/>
          </a:prstGeom>
        </p:spPr>
      </p:pic>
    </p:spTree>
    <p:extLst>
      <p:ext uri="{BB962C8B-B14F-4D97-AF65-F5344CB8AC3E}">
        <p14:creationId xmlns:p14="http://schemas.microsoft.com/office/powerpoint/2010/main" val="303247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97EB52E-9C77-B858-DA29-AC80C2620529}"/>
                  </a:ext>
                </a:extLst>
              </p:cNvPr>
              <p:cNvSpPr>
                <a:spLocks noGrp="1"/>
              </p:cNvSpPr>
              <p:nvPr>
                <p:ph type="title"/>
              </p:nvPr>
            </p:nvSpPr>
            <p:spPr/>
            <p:txBody>
              <a:bodyPr/>
              <a:lstStyle/>
              <a:p>
                <a:pPr algn="r"/>
                <a:r>
                  <a:rPr lang="en-US" sz="2800" dirty="0"/>
                  <a:t>Composition of low-lying J=</a:t>
                </a:r>
                <a14:m>
                  <m:oMath xmlns:m="http://schemas.openxmlformats.org/officeDocument/2006/math">
                    <m:sSup>
                      <m:sSupPr>
                        <m:ctrlPr>
                          <a:rPr lang="en-GB" sz="2800" b="1" i="1" smtClean="0">
                            <a:latin typeface="Cambria Math" panose="02040503050406030204" pitchFamily="18" charset="0"/>
                          </a:rPr>
                        </m:ctrlPr>
                      </m:sSupPr>
                      <m:e>
                        <m:f>
                          <m:fPr>
                            <m:ctrlPr>
                              <a:rPr lang="en-GB" sz="2800" b="1" i="1" smtClean="0">
                                <a:latin typeface="Cambria Math" panose="02040503050406030204" pitchFamily="18" charset="0"/>
                              </a:rPr>
                            </m:ctrlPr>
                          </m:fPr>
                          <m:num>
                            <m:r>
                              <a:rPr lang="en-GB" sz="2800" b="1" i="1" smtClean="0">
                                <a:latin typeface="Cambria Math" panose="02040503050406030204" pitchFamily="18" charset="0"/>
                              </a:rPr>
                              <m:t>𝟑</m:t>
                            </m:r>
                          </m:num>
                          <m:den>
                            <m:r>
                              <a:rPr lang="en-GB" sz="2800" b="1" i="1" smtClean="0">
                                <a:latin typeface="Cambria Math" panose="02040503050406030204" pitchFamily="18" charset="0"/>
                              </a:rPr>
                              <m:t>𝟐</m:t>
                            </m:r>
                          </m:den>
                        </m:f>
                      </m:e>
                      <m:sup>
                        <m:r>
                          <a:rPr lang="en-GB" sz="2800" b="1" i="1" smtClean="0">
                            <a:latin typeface="Cambria Math" panose="02040503050406030204" pitchFamily="18" charset="0"/>
                          </a:rPr>
                          <m:t>±</m:t>
                        </m:r>
                      </m:sup>
                    </m:sSup>
                  </m:oMath>
                </a14:m>
                <a:r>
                  <a:rPr lang="en-US" sz="2800" dirty="0"/>
                  <a:t> </a:t>
                </a:r>
                <a14:m>
                  <m:oMath xmlns:m="http://schemas.openxmlformats.org/officeDocument/2006/math">
                    <m:r>
                      <a:rPr lang="en-GB" sz="2800" b="1" i="0" dirty="0" smtClean="0">
                        <a:latin typeface="Cambria Math" panose="02040503050406030204" pitchFamily="18" charset="0"/>
                      </a:rPr>
                      <m:t>𝚫</m:t>
                    </m:r>
                  </m:oMath>
                </a14:m>
                <a:r>
                  <a:rPr lang="en-US" sz="2800" dirty="0"/>
                  <a:t>-baryons</a:t>
                </a:r>
              </a:p>
            </p:txBody>
          </p:sp>
        </mc:Choice>
        <mc:Fallback xmlns="">
          <p:sp>
            <p:nvSpPr>
              <p:cNvPr id="2" name="Title 1">
                <a:extLst>
                  <a:ext uri="{FF2B5EF4-FFF2-40B4-BE49-F238E27FC236}">
                    <a16:creationId xmlns:a16="http://schemas.microsoft.com/office/drawing/2014/main" id="{B97EB52E-9C77-B858-DA29-AC80C2620529}"/>
                  </a:ext>
                </a:extLst>
              </p:cNvPr>
              <p:cNvSpPr>
                <a:spLocks noGrp="1" noRot="1" noChangeAspect="1" noMove="1" noResize="1" noEditPoints="1" noAdjustHandles="1" noChangeArrowheads="1" noChangeShapeType="1" noTextEdit="1"/>
              </p:cNvSpPr>
              <p:nvPr>
                <p:ph type="title"/>
              </p:nvPr>
            </p:nvSpPr>
            <p:spPr>
              <a:blipFill>
                <a:blip r:embed="rId2"/>
                <a:stretch>
                  <a:fillRect r="-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42F6BC-949F-7F81-3222-D211918ED910}"/>
                  </a:ext>
                </a:extLst>
              </p:cNvPr>
              <p:cNvSpPr>
                <a:spLocks noGrp="1"/>
              </p:cNvSpPr>
              <p:nvPr>
                <p:ph idx="1"/>
              </p:nvPr>
            </p:nvSpPr>
            <p:spPr>
              <a:xfrm>
                <a:off x="609600" y="990600"/>
                <a:ext cx="10972800" cy="4525963"/>
              </a:xfrm>
            </p:spPr>
            <p:txBody>
              <a:bodyPr/>
              <a:lstStyle/>
              <a:p>
                <a:r>
                  <a:rPr lang="en-US" dirty="0"/>
                  <a:t>Poincaré-covariant </a:t>
                </a:r>
                <a:r>
                  <a:rPr lang="en-US" dirty="0" err="1"/>
                  <a:t>quark+diquark</a:t>
                </a:r>
                <a:r>
                  <a:rPr lang="en-US" dirty="0"/>
                  <a:t> </a:t>
                </a:r>
                <a:r>
                  <a:rPr lang="en-US" dirty="0" err="1"/>
                  <a:t>Faddeev</a:t>
                </a:r>
                <a:r>
                  <a:rPr lang="en-US" dirty="0"/>
                  <a:t> equation </a:t>
                </a:r>
              </a:p>
              <a:p>
                <a:pPr marL="0" indent="0">
                  <a:spcBef>
                    <a:spcPts val="0"/>
                  </a:spcBef>
                  <a:buNone/>
                </a:pPr>
                <a:r>
                  <a:rPr lang="en-GB" b="0" dirty="0"/>
                  <a:t>      </a:t>
                </a:r>
                <a14:m>
                  <m:oMath xmlns:m="http://schemas.openxmlformats.org/officeDocument/2006/math">
                    <m:r>
                      <a:rPr lang="en-GB" b="0" i="1" smtClean="0">
                        <a:latin typeface="Cambria Math" panose="02040503050406030204" pitchFamily="18" charset="0"/>
                      </a:rPr>
                      <m:t>⇒</m:t>
                    </m:r>
                  </m:oMath>
                </a14:m>
                <a:r>
                  <a:rPr lang="en-US" dirty="0"/>
                  <a:t> insights into the structure of four lightest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𝐼</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𝑃</m:t>
                            </m:r>
                          </m:sup>
                        </m:sSup>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baryon </a:t>
                </a:r>
                <a:r>
                  <a:rPr lang="en-US" dirty="0" err="1"/>
                  <a:t>multiplets</a:t>
                </a:r>
                <a:r>
                  <a:rPr lang="en-US" dirty="0"/>
                  <a:t>.  </a:t>
                </a:r>
              </a:p>
              <a:p>
                <a:r>
                  <a:rPr lang="en-US" dirty="0"/>
                  <a:t>Prediction: Whilst these systems can contain </a:t>
                </a:r>
                <a:r>
                  <a:rPr lang="en-US" dirty="0" err="1"/>
                  <a:t>isovector-axialvector</a:t>
                </a:r>
                <a:r>
                  <a:rPr lang="en-US" dirty="0"/>
                  <a:t> </a:t>
                </a:r>
                <a14:m>
                  <m:oMath xmlns:m="http://schemas.openxmlformats.org/officeDocument/2006/math">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1,1</m:t>
                            </m:r>
                          </m:e>
                          <m:sup>
                            <m:r>
                              <a:rPr lang="en-GB" b="0" i="1" smtClean="0">
                                <a:latin typeface="Cambria Math" panose="02040503050406030204" pitchFamily="18" charset="0"/>
                              </a:rPr>
                              <m:t>+</m:t>
                            </m:r>
                          </m:sup>
                        </m:sSup>
                      </m:e>
                    </m:d>
                  </m:oMath>
                </a14:m>
                <a:r>
                  <a:rPr lang="en-US" dirty="0"/>
                  <a:t> and </a:t>
                </a:r>
                <a:r>
                  <a:rPr lang="en-US" dirty="0" err="1"/>
                  <a:t>isovector</a:t>
                </a:r>
                <a:r>
                  <a:rPr lang="en-US" dirty="0"/>
                  <a:t>-vector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1,1</m:t>
                        </m:r>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diquarks, one may neglect the latter and still arrive at a reliable description.</a:t>
                </a:r>
              </a:p>
            </p:txBody>
          </p:sp>
        </mc:Choice>
        <mc:Fallback xmlns="">
          <p:sp>
            <p:nvSpPr>
              <p:cNvPr id="3" name="Content Placeholder 2">
                <a:extLst>
                  <a:ext uri="{FF2B5EF4-FFF2-40B4-BE49-F238E27FC236}">
                    <a16:creationId xmlns:a16="http://schemas.microsoft.com/office/drawing/2014/main" id="{7F42F6BC-949F-7F81-3222-D211918ED910}"/>
                  </a:ext>
                </a:extLst>
              </p:cNvPr>
              <p:cNvSpPr>
                <a:spLocks noGrp="1" noRot="1" noChangeAspect="1" noMove="1" noResize="1" noEditPoints="1" noAdjustHandles="1" noChangeArrowheads="1" noChangeShapeType="1" noTextEdit="1"/>
              </p:cNvSpPr>
              <p:nvPr>
                <p:ph idx="1"/>
              </p:nvPr>
            </p:nvSpPr>
            <p:spPr>
              <a:xfrm>
                <a:off x="609600" y="990600"/>
                <a:ext cx="10972800" cy="4525963"/>
              </a:xfrm>
              <a:blipFill>
                <a:blip r:embed="rId3"/>
                <a:stretch>
                  <a:fillRect l="-722" t="-9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EA57793-12A5-20E4-9011-9D96D945DD9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71E5FF21-DF8C-D61A-66D9-86B31FD672A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4BEA5FA-9F52-DDC0-FB70-6922ADD0BEFA}"/>
              </a:ext>
            </a:extLst>
          </p:cNvPr>
          <p:cNvSpPr>
            <a:spLocks noGrp="1"/>
          </p:cNvSpPr>
          <p:nvPr>
            <p:ph type="sldNum" sz="quarter" idx="12"/>
          </p:nvPr>
        </p:nvSpPr>
        <p:spPr/>
        <p:txBody>
          <a:bodyPr/>
          <a:lstStyle/>
          <a:p>
            <a:fld id="{87034D8C-3CB4-402A-BC46-2AB14C0FE90A}" type="slidenum">
              <a:rPr lang="en-US" smtClean="0"/>
              <a:pPr/>
              <a:t>76</a:t>
            </a:fld>
            <a:endParaRPr lang="en-US"/>
          </a:p>
        </p:txBody>
      </p:sp>
      <p:pic>
        <p:nvPicPr>
          <p:cNvPr id="8" name="Picture 7" descr="Chart&#10;&#10;Description automatically generated">
            <a:extLst>
              <a:ext uri="{FF2B5EF4-FFF2-40B4-BE49-F238E27FC236}">
                <a16:creationId xmlns:a16="http://schemas.microsoft.com/office/drawing/2014/main" id="{8A308F97-D66F-2F06-F406-4AC5915C2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670" y="3276600"/>
            <a:ext cx="6861930" cy="2954338"/>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EE62068-C63A-82AB-F7A3-EE6820AEF3D4}"/>
                  </a:ext>
                </a:extLst>
              </p:cNvPr>
              <p:cNvSpPr txBox="1">
                <a:spLocks/>
              </p:cNvSpPr>
              <p:nvPr/>
            </p:nvSpPr>
            <p:spPr bwMode="auto">
              <a:xfrm>
                <a:off x="609600" y="2743200"/>
                <a:ext cx="4800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GB" i="1" kern="0" smtClean="0">
                        <a:latin typeface="Cambria Math" panose="02040503050406030204" pitchFamily="18" charset="0"/>
                      </a:rPr>
                      <m:t>(</m:t>
                    </m:r>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r>
                      <a:rPr lang="en-GB" i="1" kern="0" smtClean="0">
                        <a:latin typeface="Cambria Math" panose="02040503050406030204" pitchFamily="18" charset="0"/>
                      </a:rPr>
                      <m:t>,</m:t>
                    </m:r>
                    <m:sSup>
                      <m:sSupPr>
                        <m:ctrlPr>
                          <a:rPr lang="en-GB" i="1" kern="0" smtClean="0">
                            <a:latin typeface="Cambria Math" panose="02040503050406030204" pitchFamily="18" charset="0"/>
                          </a:rPr>
                        </m:ctrlPr>
                      </m:sSupPr>
                      <m:e>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e>
                      <m:sup>
                        <m:r>
                          <a:rPr lang="en-GB" i="1" kern="0" smtClean="0">
                            <a:latin typeface="Cambria Math" panose="02040503050406030204" pitchFamily="18" charset="0"/>
                          </a:rPr>
                          <m:t>+</m:t>
                        </m:r>
                      </m:sup>
                    </m:sSup>
                  </m:oMath>
                </a14:m>
                <a:r>
                  <a:rPr lang="en-US" kern="0" dirty="0"/>
                  <a:t>) are the simpler systems &amp; features bear some resemblance </a:t>
                </a:r>
              </a:p>
              <a:p>
                <a:pPr marL="0" indent="0">
                  <a:spcBef>
                    <a:spcPts val="0"/>
                  </a:spcBef>
                  <a:buNone/>
                </a:pPr>
                <a:r>
                  <a:rPr lang="en-US" kern="0" dirty="0"/>
                  <a:t>      to quark model pictures</a:t>
                </a:r>
              </a:p>
              <a:p>
                <a:pPr lvl="1"/>
                <a:r>
                  <a:rPr lang="en-US" sz="2200" kern="0" dirty="0"/>
                  <a:t>Most prominent rest-frame orbital angular momentum component is </a:t>
                </a:r>
                <a14:m>
                  <m:oMath xmlns:m="http://schemas.openxmlformats.org/officeDocument/2006/math">
                    <m:r>
                      <a:rPr lang="en-GB" sz="2200" i="1" kern="0" smtClean="0">
                        <a:latin typeface="Cambria Math" panose="02040503050406030204" pitchFamily="18" charset="0"/>
                      </a:rPr>
                      <m:t>𝑆</m:t>
                    </m:r>
                  </m:oMath>
                </a14:m>
                <a:r>
                  <a:rPr lang="en-US" sz="2200" kern="0" dirty="0"/>
                  <a:t>-wave </a:t>
                </a:r>
              </a:p>
              <a:p>
                <a:pPr lvl="1"/>
                <a14:m>
                  <m:oMath xmlns:m="http://schemas.openxmlformats.org/officeDocument/2006/math">
                    <m:r>
                      <m:rPr>
                        <m:sty m:val="p"/>
                      </m:rPr>
                      <a:rPr lang="en-GB" sz="2200" kern="0" smtClean="0">
                        <a:latin typeface="Cambria Math" panose="02040503050406030204" pitchFamily="18" charset="0"/>
                      </a:rPr>
                      <m:t>Δ</m:t>
                    </m:r>
                    <m:d>
                      <m:dPr>
                        <m:ctrlPr>
                          <a:rPr lang="en-GB" sz="2200" i="1" kern="0" smtClean="0">
                            <a:latin typeface="Cambria Math" panose="02040503050406030204" pitchFamily="18" charset="0"/>
                          </a:rPr>
                        </m:ctrlPr>
                      </m:dPr>
                      <m:e>
                        <m:r>
                          <a:rPr lang="en-GB" sz="2200" i="1" kern="0" smtClean="0">
                            <a:latin typeface="Cambria Math" panose="02040503050406030204" pitchFamily="18" charset="0"/>
                          </a:rPr>
                          <m:t>1600</m:t>
                        </m:r>
                      </m:e>
                    </m:d>
                    <m:sSup>
                      <m:sSupPr>
                        <m:ctrlPr>
                          <a:rPr lang="en-GB" sz="2200" i="1" kern="0" smtClean="0">
                            <a:latin typeface="Cambria Math" panose="02040503050406030204" pitchFamily="18" charset="0"/>
                          </a:rPr>
                        </m:ctrlPr>
                      </m:sSupPr>
                      <m:e>
                        <m:f>
                          <m:fPr>
                            <m:ctrlPr>
                              <a:rPr lang="en-GB" sz="2200" i="1" kern="0" smtClean="0">
                                <a:latin typeface="Cambria Math" panose="02040503050406030204" pitchFamily="18" charset="0"/>
                              </a:rPr>
                            </m:ctrlPr>
                          </m:fPr>
                          <m:num>
                            <m:r>
                              <a:rPr lang="en-GB" sz="2200" i="1" kern="0" smtClean="0">
                                <a:latin typeface="Cambria Math" panose="02040503050406030204" pitchFamily="18" charset="0"/>
                              </a:rPr>
                              <m:t>3</m:t>
                            </m:r>
                          </m:num>
                          <m:den>
                            <m:r>
                              <a:rPr lang="en-GB" sz="2200" i="1" kern="0" smtClean="0">
                                <a:latin typeface="Cambria Math" panose="02040503050406030204" pitchFamily="18" charset="0"/>
                              </a:rPr>
                              <m:t>2</m:t>
                            </m:r>
                          </m:den>
                        </m:f>
                      </m:e>
                      <m:sup>
                        <m:r>
                          <a:rPr lang="en-GB" sz="2200" i="1" kern="0" smtClean="0">
                            <a:latin typeface="Cambria Math" panose="02040503050406030204" pitchFamily="18" charset="0"/>
                          </a:rPr>
                          <m:t>+</m:t>
                        </m:r>
                      </m:sup>
                    </m:sSup>
                  </m:oMath>
                </a14:m>
                <a:r>
                  <a:rPr lang="en-US" sz="2200" kern="0" dirty="0"/>
                  <a:t>may fairly be viewed as radial excitation of</a:t>
                </a:r>
                <a:r>
                  <a:rPr lang="en-GB" sz="2200" kern="0" dirty="0"/>
                  <a:t> </a:t>
                </a:r>
                <a14:m>
                  <m:oMath xmlns:m="http://schemas.openxmlformats.org/officeDocument/2006/math">
                    <m:r>
                      <m:rPr>
                        <m:sty m:val="p"/>
                      </m:rPr>
                      <a:rPr lang="en-GB" sz="2200" kern="0">
                        <a:latin typeface="Cambria Math" panose="02040503050406030204" pitchFamily="18" charset="0"/>
                      </a:rPr>
                      <m:t>Δ</m:t>
                    </m:r>
                    <m:d>
                      <m:dPr>
                        <m:ctrlPr>
                          <a:rPr lang="en-GB" sz="2200" i="1" kern="0">
                            <a:latin typeface="Cambria Math" panose="02040503050406030204" pitchFamily="18" charset="0"/>
                          </a:rPr>
                        </m:ctrlPr>
                      </m:dPr>
                      <m:e>
                        <m:r>
                          <a:rPr lang="en-GB" sz="2200" i="1" kern="0">
                            <a:latin typeface="Cambria Math" panose="02040503050406030204" pitchFamily="18" charset="0"/>
                          </a:rPr>
                          <m:t>1</m:t>
                        </m:r>
                        <m:r>
                          <a:rPr lang="en-GB" sz="2200" i="1" kern="0" smtClean="0">
                            <a:latin typeface="Cambria Math" panose="02040503050406030204" pitchFamily="18" charset="0"/>
                          </a:rPr>
                          <m:t>232</m:t>
                        </m:r>
                      </m:e>
                    </m:d>
                    <m:sSup>
                      <m:sSupPr>
                        <m:ctrlPr>
                          <a:rPr lang="en-GB" sz="2200" i="1" kern="0">
                            <a:latin typeface="Cambria Math" panose="02040503050406030204" pitchFamily="18" charset="0"/>
                          </a:rPr>
                        </m:ctrlPr>
                      </m:sSupPr>
                      <m:e>
                        <m:f>
                          <m:fPr>
                            <m:ctrlPr>
                              <a:rPr lang="en-GB" sz="2200" i="1" kern="0">
                                <a:latin typeface="Cambria Math" panose="02040503050406030204" pitchFamily="18" charset="0"/>
                              </a:rPr>
                            </m:ctrlPr>
                          </m:fPr>
                          <m:num>
                            <m:r>
                              <a:rPr lang="en-GB" sz="2200" i="1" kern="0">
                                <a:latin typeface="Cambria Math" panose="02040503050406030204" pitchFamily="18" charset="0"/>
                              </a:rPr>
                              <m:t>3</m:t>
                            </m:r>
                          </m:num>
                          <m:den>
                            <m:r>
                              <a:rPr lang="en-GB" sz="2200" i="1" kern="0">
                                <a:latin typeface="Cambria Math" panose="02040503050406030204" pitchFamily="18" charset="0"/>
                              </a:rPr>
                              <m:t>2</m:t>
                            </m:r>
                          </m:den>
                        </m:f>
                      </m:e>
                      <m:sup>
                        <m:r>
                          <a:rPr lang="en-GB" sz="2200" i="1" kern="0">
                            <a:latin typeface="Cambria Math" panose="02040503050406030204" pitchFamily="18" charset="0"/>
                          </a:rPr>
                          <m:t>+</m:t>
                        </m:r>
                      </m:sup>
                    </m:sSup>
                  </m:oMath>
                </a14:m>
                <a:endParaRPr lang="en-US" sz="2200" kern="0" dirty="0"/>
              </a:p>
            </p:txBody>
          </p:sp>
        </mc:Choice>
        <mc:Fallback xmlns="">
          <p:sp>
            <p:nvSpPr>
              <p:cNvPr id="9" name="Content Placeholder 2">
                <a:extLst>
                  <a:ext uri="{FF2B5EF4-FFF2-40B4-BE49-F238E27FC236}">
                    <a16:creationId xmlns:a16="http://schemas.microsoft.com/office/drawing/2014/main" id="{EEE62068-C63A-82AB-F7A3-EE6820AEF3D4}"/>
                  </a:ext>
                </a:extLst>
              </p:cNvPr>
              <p:cNvSpPr txBox="1">
                <a:spLocks noRot="1" noChangeAspect="1" noMove="1" noResize="1" noEditPoints="1" noAdjustHandles="1" noChangeArrowheads="1" noChangeShapeType="1" noTextEdit="1"/>
              </p:cNvSpPr>
              <p:nvPr/>
            </p:nvSpPr>
            <p:spPr bwMode="auto">
              <a:xfrm>
                <a:off x="609600" y="2743200"/>
                <a:ext cx="4800600" cy="4525963"/>
              </a:xfrm>
              <a:prstGeom prst="rect">
                <a:avLst/>
              </a:prstGeom>
              <a:blipFill>
                <a:blip r:embed="rId5"/>
                <a:stretch>
                  <a:fillRect l="-165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985075-962D-428A-8C73-C5B0584C3ECC}"/>
                  </a:ext>
                </a:extLst>
              </p:cNvPr>
              <p:cNvSpPr/>
              <p:nvPr/>
            </p:nvSpPr>
            <p:spPr bwMode="auto">
              <a:xfrm>
                <a:off x="8686800" y="2918778"/>
                <a:ext cx="2794001" cy="8150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1600</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i="1" ker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i="1" kern="0">
                        <a:latin typeface="Cambria Math" panose="02040503050406030204" pitchFamily="18" charset="0"/>
                      </a:rPr>
                      <m:t>𝑆</m:t>
                    </m:r>
                  </m:oMath>
                </a14:m>
                <a:r>
                  <a:rPr lang="en-US" kern="0" dirty="0"/>
                  <a:t>-wave, but significant </a:t>
                </a:r>
                <a14:m>
                  <m:oMath xmlns:m="http://schemas.openxmlformats.org/officeDocument/2006/math">
                    <m:r>
                      <a:rPr lang="en-GB" b="0" i="1" kern="0" smtClean="0">
                        <a:latin typeface="Cambria Math" panose="02040503050406030204" pitchFamily="18" charset="0"/>
                      </a:rPr>
                      <m:t>𝐷</m:t>
                    </m:r>
                  </m:oMath>
                </a14:m>
                <a:r>
                  <a:rPr lang="en-US" kern="0" dirty="0"/>
                  <a:t>-wave.</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0" name="Rectangle 9">
                <a:extLst>
                  <a:ext uri="{FF2B5EF4-FFF2-40B4-BE49-F238E27FC236}">
                    <a16:creationId xmlns:a16="http://schemas.microsoft.com/office/drawing/2014/main" id="{DA985075-962D-428A-8C73-C5B0584C3ECC}"/>
                  </a:ext>
                </a:extLst>
              </p:cNvPr>
              <p:cNvSpPr>
                <a:spLocks noRot="1" noChangeAspect="1" noMove="1" noResize="1" noEditPoints="1" noAdjustHandles="1" noChangeArrowheads="1" noChangeShapeType="1" noTextEdit="1"/>
              </p:cNvSpPr>
              <p:nvPr/>
            </p:nvSpPr>
            <p:spPr bwMode="auto">
              <a:xfrm>
                <a:off x="8686800" y="2918778"/>
                <a:ext cx="2794001" cy="815022"/>
              </a:xfrm>
              <a:prstGeom prst="rect">
                <a:avLst/>
              </a:prstGeom>
              <a:blipFill>
                <a:blip r:embed="rId6"/>
                <a:stretch>
                  <a:fillRect l="-1747" r="-218" b="-9701"/>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CE426B3-4B50-159F-7190-C4A18F209106}"/>
                  </a:ext>
                </a:extLst>
              </p:cNvPr>
              <p:cNvSpPr/>
              <p:nvPr/>
            </p:nvSpPr>
            <p:spPr bwMode="auto">
              <a:xfrm>
                <a:off x="5142443" y="3200400"/>
                <a:ext cx="2706158" cy="506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1232</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i="1" ker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i="1" kern="0">
                        <a:latin typeface="Cambria Math" panose="02040503050406030204" pitchFamily="18" charset="0"/>
                      </a:rPr>
                      <m:t>𝑆</m:t>
                    </m:r>
                  </m:oMath>
                </a14:m>
                <a:r>
                  <a:rPr lang="en-US" kern="0" dirty="0"/>
                  <a:t>-wave.</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1" name="Rectangle 10">
                <a:extLst>
                  <a:ext uri="{FF2B5EF4-FFF2-40B4-BE49-F238E27FC236}">
                    <a16:creationId xmlns:a16="http://schemas.microsoft.com/office/drawing/2014/main" id="{CCE426B3-4B50-159F-7190-C4A18F209106}"/>
                  </a:ext>
                </a:extLst>
              </p:cNvPr>
              <p:cNvSpPr>
                <a:spLocks noRot="1" noChangeAspect="1" noMove="1" noResize="1" noEditPoints="1" noAdjustHandles="1" noChangeArrowheads="1" noChangeShapeType="1" noTextEdit="1"/>
              </p:cNvSpPr>
              <p:nvPr/>
            </p:nvSpPr>
            <p:spPr bwMode="auto">
              <a:xfrm>
                <a:off x="5142443" y="3200400"/>
                <a:ext cx="2706158" cy="506730"/>
              </a:xfrm>
              <a:prstGeom prst="rect">
                <a:avLst/>
              </a:prstGeom>
              <a:blipFill>
                <a:blip r:embed="rId7"/>
                <a:stretch>
                  <a:fillRect r="-1802" b="-12048"/>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89E2BBF-2A5D-8CFD-7698-23D50B7C4CED}"/>
              </a:ext>
            </a:extLst>
          </p:cNvPr>
          <p:cNvSpPr/>
          <p:nvPr/>
        </p:nvSpPr>
        <p:spPr bwMode="auto">
          <a:xfrm>
            <a:off x="6594478" y="6198236"/>
            <a:ext cx="4942415" cy="3651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0" lang="en-GB" sz="1800" b="0" i="0" u="none" strike="noStrike" cap="none" normalizeH="0" baseline="0" dirty="0">
                <a:ln>
                  <a:noFill/>
                </a:ln>
                <a:solidFill>
                  <a:schemeClr val="tx1"/>
                </a:solidFill>
                <a:effectLst/>
                <a:latin typeface="Calibri" pitchFamily="34" charset="0"/>
              </a:rPr>
              <a:t>Rest-frame angular momentum decompositions</a:t>
            </a: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200117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97EB52E-9C77-B858-DA29-AC80C2620529}"/>
                  </a:ext>
                </a:extLst>
              </p:cNvPr>
              <p:cNvSpPr>
                <a:spLocks noGrp="1"/>
              </p:cNvSpPr>
              <p:nvPr>
                <p:ph type="title"/>
              </p:nvPr>
            </p:nvSpPr>
            <p:spPr/>
            <p:txBody>
              <a:bodyPr/>
              <a:lstStyle/>
              <a:p>
                <a:pPr algn="r"/>
                <a:r>
                  <a:rPr lang="en-US" sz="2800" dirty="0"/>
                  <a:t>Composition of low-lying J=</a:t>
                </a:r>
                <a14:m>
                  <m:oMath xmlns:m="http://schemas.openxmlformats.org/officeDocument/2006/math">
                    <m:sSup>
                      <m:sSupPr>
                        <m:ctrlPr>
                          <a:rPr lang="en-GB" sz="2800" b="1" i="1" smtClean="0">
                            <a:latin typeface="Cambria Math" panose="02040503050406030204" pitchFamily="18" charset="0"/>
                          </a:rPr>
                        </m:ctrlPr>
                      </m:sSupPr>
                      <m:e>
                        <m:f>
                          <m:fPr>
                            <m:ctrlPr>
                              <a:rPr lang="en-GB" sz="2800" b="1" i="1" smtClean="0">
                                <a:latin typeface="Cambria Math" panose="02040503050406030204" pitchFamily="18" charset="0"/>
                              </a:rPr>
                            </m:ctrlPr>
                          </m:fPr>
                          <m:num>
                            <m:r>
                              <a:rPr lang="en-GB" sz="2800" b="1" i="1" smtClean="0">
                                <a:latin typeface="Cambria Math" panose="02040503050406030204" pitchFamily="18" charset="0"/>
                              </a:rPr>
                              <m:t>𝟑</m:t>
                            </m:r>
                          </m:num>
                          <m:den>
                            <m:r>
                              <a:rPr lang="en-GB" sz="2800" b="1" i="1" smtClean="0">
                                <a:latin typeface="Cambria Math" panose="02040503050406030204" pitchFamily="18" charset="0"/>
                              </a:rPr>
                              <m:t>𝟐</m:t>
                            </m:r>
                          </m:den>
                        </m:f>
                      </m:e>
                      <m:sup>
                        <m:r>
                          <a:rPr lang="en-GB" sz="2800" b="1" i="1" smtClean="0">
                            <a:latin typeface="Cambria Math" panose="02040503050406030204" pitchFamily="18" charset="0"/>
                          </a:rPr>
                          <m:t>±</m:t>
                        </m:r>
                      </m:sup>
                    </m:sSup>
                  </m:oMath>
                </a14:m>
                <a:r>
                  <a:rPr lang="en-US" sz="2800" dirty="0"/>
                  <a:t> </a:t>
                </a:r>
                <a14:m>
                  <m:oMath xmlns:m="http://schemas.openxmlformats.org/officeDocument/2006/math">
                    <m:r>
                      <a:rPr lang="en-GB" sz="2800" b="1" i="0" dirty="0" smtClean="0">
                        <a:latin typeface="Cambria Math" panose="02040503050406030204" pitchFamily="18" charset="0"/>
                      </a:rPr>
                      <m:t>𝚫</m:t>
                    </m:r>
                  </m:oMath>
                </a14:m>
                <a:r>
                  <a:rPr lang="en-US" sz="2800" dirty="0"/>
                  <a:t>-baryons</a:t>
                </a:r>
              </a:p>
            </p:txBody>
          </p:sp>
        </mc:Choice>
        <mc:Fallback xmlns="">
          <p:sp>
            <p:nvSpPr>
              <p:cNvPr id="2" name="Title 1">
                <a:extLst>
                  <a:ext uri="{FF2B5EF4-FFF2-40B4-BE49-F238E27FC236}">
                    <a16:creationId xmlns:a16="http://schemas.microsoft.com/office/drawing/2014/main" id="{B97EB52E-9C77-B858-DA29-AC80C2620529}"/>
                  </a:ext>
                </a:extLst>
              </p:cNvPr>
              <p:cNvSpPr>
                <a:spLocks noGrp="1" noRot="1" noChangeAspect="1" noMove="1" noResize="1" noEditPoints="1" noAdjustHandles="1" noChangeArrowheads="1" noChangeShapeType="1" noTextEdit="1"/>
              </p:cNvSpPr>
              <p:nvPr>
                <p:ph type="title"/>
              </p:nvPr>
            </p:nvSpPr>
            <p:spPr>
              <a:blipFill>
                <a:blip r:embed="rId2"/>
                <a:stretch>
                  <a:fillRect r="-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42F6BC-949F-7F81-3222-D211918ED910}"/>
                  </a:ext>
                </a:extLst>
              </p:cNvPr>
              <p:cNvSpPr>
                <a:spLocks noGrp="1"/>
              </p:cNvSpPr>
              <p:nvPr>
                <p:ph idx="1"/>
              </p:nvPr>
            </p:nvSpPr>
            <p:spPr>
              <a:xfrm>
                <a:off x="609600" y="990600"/>
                <a:ext cx="10972800" cy="4525963"/>
              </a:xfrm>
            </p:spPr>
            <p:txBody>
              <a:bodyPr/>
              <a:lstStyle/>
              <a:p>
                <a:r>
                  <a:rPr lang="en-US" dirty="0"/>
                  <a:t>Poincaré-covariant </a:t>
                </a:r>
                <a:r>
                  <a:rPr lang="en-US" dirty="0" err="1"/>
                  <a:t>quark+diquark</a:t>
                </a:r>
                <a:r>
                  <a:rPr lang="en-US" dirty="0"/>
                  <a:t> </a:t>
                </a:r>
                <a:r>
                  <a:rPr lang="en-US" dirty="0" err="1"/>
                  <a:t>Faddeev</a:t>
                </a:r>
                <a:r>
                  <a:rPr lang="en-US" dirty="0"/>
                  <a:t> equation </a:t>
                </a:r>
              </a:p>
              <a:p>
                <a:pPr marL="0" indent="0">
                  <a:spcBef>
                    <a:spcPts val="0"/>
                  </a:spcBef>
                  <a:buNone/>
                </a:pPr>
                <a:r>
                  <a:rPr lang="en-GB" b="0" dirty="0"/>
                  <a:t>      </a:t>
                </a:r>
                <a14:m>
                  <m:oMath xmlns:m="http://schemas.openxmlformats.org/officeDocument/2006/math">
                    <m:r>
                      <a:rPr lang="en-GB" b="0" i="1" smtClean="0">
                        <a:latin typeface="Cambria Math" panose="02040503050406030204" pitchFamily="18" charset="0"/>
                      </a:rPr>
                      <m:t>⇒</m:t>
                    </m:r>
                  </m:oMath>
                </a14:m>
                <a:r>
                  <a:rPr lang="en-US" dirty="0"/>
                  <a:t> insights into the structure of four lightest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𝐼</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𝑃</m:t>
                            </m:r>
                          </m:sup>
                        </m:sSup>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baryon </a:t>
                </a:r>
                <a:r>
                  <a:rPr lang="en-US" dirty="0" err="1"/>
                  <a:t>multiplets</a:t>
                </a:r>
                <a:r>
                  <a:rPr lang="en-US" dirty="0"/>
                  <a:t>.  </a:t>
                </a:r>
              </a:p>
              <a:p>
                <a:r>
                  <a:rPr lang="en-US" dirty="0"/>
                  <a:t>Prediction: Whilst these systems can contain </a:t>
                </a:r>
                <a:r>
                  <a:rPr lang="en-US" dirty="0" err="1"/>
                  <a:t>isovector-axialvector</a:t>
                </a:r>
                <a:r>
                  <a:rPr lang="en-US" dirty="0"/>
                  <a:t> </a:t>
                </a:r>
                <a14:m>
                  <m:oMath xmlns:m="http://schemas.openxmlformats.org/officeDocument/2006/math">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1</m:t>
                            </m:r>
                            <m:r>
                              <a:rPr lang="en-GB" b="0" i="1" smtClean="0">
                                <a:latin typeface="Cambria Math" panose="02040503050406030204" pitchFamily="18" charset="0"/>
                              </a:rPr>
                              <m:t>,</m:t>
                            </m:r>
                            <m:r>
                              <a:rPr lang="en-GB" b="0" i="1" smtClean="0">
                                <a:latin typeface="Cambria Math" panose="02040503050406030204" pitchFamily="18" charset="0"/>
                              </a:rPr>
                              <m:t>1</m:t>
                            </m:r>
                          </m:e>
                          <m:sup>
                            <m:r>
                              <a:rPr lang="en-GB" b="0" i="1" smtClean="0">
                                <a:latin typeface="Cambria Math" panose="02040503050406030204" pitchFamily="18" charset="0"/>
                              </a:rPr>
                              <m:t>+</m:t>
                            </m:r>
                          </m:sup>
                        </m:sSup>
                      </m:e>
                    </m:d>
                  </m:oMath>
                </a14:m>
                <a:r>
                  <a:rPr lang="en-US" dirty="0"/>
                  <a:t> and </a:t>
                </a:r>
                <a:r>
                  <a:rPr lang="en-US" dirty="0" err="1"/>
                  <a:t>isovector</a:t>
                </a:r>
                <a:r>
                  <a:rPr lang="en-US" dirty="0"/>
                  <a:t>-vector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1</m:t>
                        </m:r>
                        <m:r>
                          <a:rPr lang="en-GB" b="0" i="1" smtClean="0">
                            <a:latin typeface="Cambria Math" panose="02040503050406030204" pitchFamily="18" charset="0"/>
                          </a:rPr>
                          <m:t>,</m:t>
                        </m:r>
                        <m:r>
                          <a:rPr lang="en-GB" b="0" i="1" smtClean="0">
                            <a:latin typeface="Cambria Math" panose="02040503050406030204" pitchFamily="18" charset="0"/>
                          </a:rPr>
                          <m:t>1</m:t>
                        </m:r>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diquarks, one may neglect the latter and still arrive at a reliable description.</a:t>
                </a:r>
              </a:p>
            </p:txBody>
          </p:sp>
        </mc:Choice>
        <mc:Fallback xmlns="">
          <p:sp>
            <p:nvSpPr>
              <p:cNvPr id="3" name="Content Placeholder 2">
                <a:extLst>
                  <a:ext uri="{FF2B5EF4-FFF2-40B4-BE49-F238E27FC236}">
                    <a16:creationId xmlns:a16="http://schemas.microsoft.com/office/drawing/2014/main" id="{7F42F6BC-949F-7F81-3222-D211918ED910}"/>
                  </a:ext>
                </a:extLst>
              </p:cNvPr>
              <p:cNvSpPr>
                <a:spLocks noGrp="1" noRot="1" noChangeAspect="1" noMove="1" noResize="1" noEditPoints="1" noAdjustHandles="1" noChangeArrowheads="1" noChangeShapeType="1" noTextEdit="1"/>
              </p:cNvSpPr>
              <p:nvPr>
                <p:ph idx="1"/>
              </p:nvPr>
            </p:nvSpPr>
            <p:spPr>
              <a:xfrm>
                <a:off x="609600" y="990600"/>
                <a:ext cx="10972800" cy="4525963"/>
              </a:xfrm>
              <a:blipFill>
                <a:blip r:embed="rId3"/>
                <a:stretch>
                  <a:fillRect l="-722" t="-9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EA57793-12A5-20E4-9011-9D96D945DD9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71E5FF21-DF8C-D61A-66D9-86B31FD672A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4BEA5FA-9F52-DDC0-FB70-6922ADD0BEFA}"/>
              </a:ext>
            </a:extLst>
          </p:cNvPr>
          <p:cNvSpPr>
            <a:spLocks noGrp="1"/>
          </p:cNvSpPr>
          <p:nvPr>
            <p:ph type="sldNum" sz="quarter" idx="12"/>
          </p:nvPr>
        </p:nvSpPr>
        <p:spPr/>
        <p:txBody>
          <a:bodyPr/>
          <a:lstStyle/>
          <a:p>
            <a:fld id="{87034D8C-3CB4-402A-BC46-2AB14C0FE90A}" type="slidenum">
              <a:rPr lang="en-US" smtClean="0"/>
              <a:pPr/>
              <a:t>77</a:t>
            </a:fld>
            <a:endParaRPr lang="en-US"/>
          </a:p>
        </p:txBody>
      </p:sp>
      <p:pic>
        <p:nvPicPr>
          <p:cNvPr id="8" name="Picture 7">
            <a:extLst>
              <a:ext uri="{FF2B5EF4-FFF2-40B4-BE49-F238E27FC236}">
                <a16:creationId xmlns:a16="http://schemas.microsoft.com/office/drawing/2014/main" id="{8A308F97-D66F-2F06-F406-4AC5915C25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54601" y="3276645"/>
            <a:ext cx="6984999" cy="2917154"/>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EE62068-C63A-82AB-F7A3-EE6820AEF3D4}"/>
                  </a:ext>
                </a:extLst>
              </p:cNvPr>
              <p:cNvSpPr txBox="1">
                <a:spLocks/>
              </p:cNvSpPr>
              <p:nvPr/>
            </p:nvSpPr>
            <p:spPr bwMode="auto">
              <a:xfrm>
                <a:off x="609599" y="2743200"/>
                <a:ext cx="4987923"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GB" i="1" kern="0" smtClean="0">
                        <a:latin typeface="Cambria Math" panose="02040503050406030204" pitchFamily="18" charset="0"/>
                      </a:rPr>
                      <m:t>(</m:t>
                    </m:r>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r>
                      <a:rPr lang="en-GB" i="1" kern="0" smtClean="0">
                        <a:latin typeface="Cambria Math" panose="02040503050406030204" pitchFamily="18" charset="0"/>
                      </a:rPr>
                      <m:t>,</m:t>
                    </m:r>
                    <m:sSup>
                      <m:sSupPr>
                        <m:ctrlPr>
                          <a:rPr lang="en-GB" i="1" kern="0" smtClean="0">
                            <a:latin typeface="Cambria Math" panose="02040503050406030204" pitchFamily="18" charset="0"/>
                          </a:rPr>
                        </m:ctrlPr>
                      </m:sSupPr>
                      <m:e>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e>
                      <m:sup>
                        <m:r>
                          <a:rPr lang="en-GB" b="0" i="1" kern="0" smtClean="0">
                            <a:latin typeface="Cambria Math" panose="02040503050406030204" pitchFamily="18" charset="0"/>
                          </a:rPr>
                          <m:t>−</m:t>
                        </m:r>
                      </m:sup>
                    </m:sSup>
                  </m:oMath>
                </a14:m>
                <a:r>
                  <a:rPr lang="en-US" kern="0" dirty="0"/>
                  <a:t>) states are more complex</a:t>
                </a:r>
              </a:p>
              <a:p>
                <a:pPr lvl="1"/>
                <a14:m>
                  <m:oMath xmlns:m="http://schemas.openxmlformats.org/officeDocument/2006/math">
                    <m:r>
                      <m:rPr>
                        <m:sty m:val="p"/>
                      </m:rPr>
                      <a:rPr lang="en-GB" sz="2200" kern="0">
                        <a:latin typeface="Cambria Math" panose="02040503050406030204" pitchFamily="18" charset="0"/>
                      </a:rPr>
                      <m:t>Δ</m:t>
                    </m:r>
                    <m:d>
                      <m:dPr>
                        <m:ctrlPr>
                          <a:rPr lang="en-GB" sz="2200" i="1" kern="0">
                            <a:latin typeface="Cambria Math" panose="02040503050406030204" pitchFamily="18" charset="0"/>
                          </a:rPr>
                        </m:ctrlPr>
                      </m:dPr>
                      <m:e>
                        <m:r>
                          <a:rPr lang="en-GB" sz="2200" i="1" kern="0">
                            <a:latin typeface="Cambria Math" panose="02040503050406030204" pitchFamily="18" charset="0"/>
                          </a:rPr>
                          <m:t>1</m:t>
                        </m:r>
                        <m:r>
                          <a:rPr lang="en-GB" sz="2200" b="0" i="1" kern="0" smtClean="0">
                            <a:latin typeface="Cambria Math" panose="02040503050406030204" pitchFamily="18" charset="0"/>
                          </a:rPr>
                          <m:t>94</m:t>
                        </m:r>
                        <m:r>
                          <a:rPr lang="en-GB" sz="2200" i="1" kern="0">
                            <a:latin typeface="Cambria Math" panose="02040503050406030204" pitchFamily="18" charset="0"/>
                          </a:rPr>
                          <m:t>0</m:t>
                        </m:r>
                      </m:e>
                    </m:d>
                    <m:sSup>
                      <m:sSupPr>
                        <m:ctrlPr>
                          <a:rPr lang="en-GB" sz="2200" i="1" kern="0">
                            <a:latin typeface="Cambria Math" panose="02040503050406030204" pitchFamily="18" charset="0"/>
                          </a:rPr>
                        </m:ctrlPr>
                      </m:sSupPr>
                      <m:e>
                        <m:f>
                          <m:fPr>
                            <m:ctrlPr>
                              <a:rPr lang="en-GB" sz="2200" i="1" kern="0">
                                <a:latin typeface="Cambria Math" panose="02040503050406030204" pitchFamily="18" charset="0"/>
                              </a:rPr>
                            </m:ctrlPr>
                          </m:fPr>
                          <m:num>
                            <m:r>
                              <a:rPr lang="en-GB" sz="2200" i="1" kern="0">
                                <a:latin typeface="Cambria Math" panose="02040503050406030204" pitchFamily="18" charset="0"/>
                              </a:rPr>
                              <m:t>3</m:t>
                            </m:r>
                          </m:num>
                          <m:den>
                            <m:r>
                              <a:rPr lang="en-GB" sz="2200" i="1" kern="0">
                                <a:latin typeface="Cambria Math" panose="02040503050406030204" pitchFamily="18" charset="0"/>
                              </a:rPr>
                              <m:t>2</m:t>
                            </m:r>
                          </m:den>
                        </m:f>
                      </m:e>
                      <m:sup>
                        <m:r>
                          <a:rPr lang="en-GB" sz="2200" b="0" i="1" kern="0" smtClean="0">
                            <a:latin typeface="Cambria Math" panose="02040503050406030204" pitchFamily="18" charset="0"/>
                          </a:rPr>
                          <m:t>−</m:t>
                        </m:r>
                      </m:sup>
                    </m:sSup>
                    <m:r>
                      <a:rPr lang="en-GB" sz="2200" i="1" kern="0">
                        <a:latin typeface="Cambria Math" panose="02040503050406030204" pitchFamily="18" charset="0"/>
                      </a:rPr>
                      <m:t> </m:t>
                    </m:r>
                  </m:oMath>
                </a14:m>
                <a:r>
                  <a:rPr lang="en-US" sz="2200" kern="0" dirty="0"/>
                  <a:t>doesn’t look much</a:t>
                </a:r>
              </a:p>
              <a:p>
                <a:pPr marL="457200" lvl="1" indent="0">
                  <a:spcBef>
                    <a:spcPts val="0"/>
                  </a:spcBef>
                  <a:buNone/>
                </a:pPr>
                <a:r>
                  <a:rPr lang="en-US" sz="2200" kern="0" dirty="0"/>
                  <a:t>     like </a:t>
                </a:r>
                <a14:m>
                  <m:oMath xmlns:m="http://schemas.openxmlformats.org/officeDocument/2006/math">
                    <m:r>
                      <m:rPr>
                        <m:sty m:val="p"/>
                      </m:rPr>
                      <a:rPr lang="en-GB" sz="2200" kern="0">
                        <a:latin typeface="Cambria Math" panose="02040503050406030204" pitchFamily="18" charset="0"/>
                      </a:rPr>
                      <m:t>Δ</m:t>
                    </m:r>
                    <m:d>
                      <m:dPr>
                        <m:ctrlPr>
                          <a:rPr lang="en-GB" sz="2200" i="1" kern="0">
                            <a:latin typeface="Cambria Math" panose="02040503050406030204" pitchFamily="18" charset="0"/>
                          </a:rPr>
                        </m:ctrlPr>
                      </m:dPr>
                      <m:e>
                        <m:r>
                          <a:rPr lang="en-GB" sz="2200" i="1" kern="0">
                            <a:latin typeface="Cambria Math" panose="02040503050406030204" pitchFamily="18" charset="0"/>
                          </a:rPr>
                          <m:t>1700</m:t>
                        </m:r>
                      </m:e>
                    </m:d>
                    <m:sSup>
                      <m:sSupPr>
                        <m:ctrlPr>
                          <a:rPr lang="en-GB" sz="2200" i="1" kern="0">
                            <a:latin typeface="Cambria Math" panose="02040503050406030204" pitchFamily="18" charset="0"/>
                          </a:rPr>
                        </m:ctrlPr>
                      </m:sSupPr>
                      <m:e>
                        <m:f>
                          <m:fPr>
                            <m:ctrlPr>
                              <a:rPr lang="en-GB" sz="2200" i="1" kern="0">
                                <a:latin typeface="Cambria Math" panose="02040503050406030204" pitchFamily="18" charset="0"/>
                              </a:rPr>
                            </m:ctrlPr>
                          </m:fPr>
                          <m:num>
                            <m:r>
                              <a:rPr lang="en-GB" sz="2200" i="1" kern="0">
                                <a:latin typeface="Cambria Math" panose="02040503050406030204" pitchFamily="18" charset="0"/>
                              </a:rPr>
                              <m:t>3</m:t>
                            </m:r>
                          </m:num>
                          <m:den>
                            <m:r>
                              <a:rPr lang="en-GB" sz="2200" i="1" kern="0">
                                <a:latin typeface="Cambria Math" panose="02040503050406030204" pitchFamily="18" charset="0"/>
                              </a:rPr>
                              <m:t>2</m:t>
                            </m:r>
                          </m:den>
                        </m:f>
                      </m:e>
                      <m:sup>
                        <m:r>
                          <a:rPr lang="en-GB" sz="2200" i="1" kern="0">
                            <a:latin typeface="Cambria Math" panose="02040503050406030204" pitchFamily="18" charset="0"/>
                          </a:rPr>
                          <m:t>−</m:t>
                        </m:r>
                      </m:sup>
                    </m:sSup>
                    <m:r>
                      <a:rPr lang="en-GB" sz="2200" i="1" kern="0">
                        <a:latin typeface="Cambria Math" panose="02040503050406030204" pitchFamily="18" charset="0"/>
                      </a:rPr>
                      <m:t> </m:t>
                    </m:r>
                  </m:oMath>
                </a14:m>
                <a:r>
                  <a:rPr lang="en-US" sz="2200" kern="0" dirty="0"/>
                  <a:t>radial excitation </a:t>
                </a:r>
              </a:p>
              <a:p>
                <a:pPr lvl="1"/>
                <a:r>
                  <a:rPr lang="en-US" sz="2400" dirty="0"/>
                  <a:t>Rest-frame wave function of </a:t>
                </a:r>
                <a14:m>
                  <m:oMath xmlns:m="http://schemas.openxmlformats.org/officeDocument/2006/math">
                    <m:r>
                      <m:rPr>
                        <m:sty m:val="p"/>
                      </m:rPr>
                      <a:rPr lang="en-GB" sz="2400" kern="0" smtClean="0">
                        <a:latin typeface="Cambria Math" panose="02040503050406030204" pitchFamily="18" charset="0"/>
                      </a:rPr>
                      <m:t>Δ</m:t>
                    </m:r>
                    <m:d>
                      <m:dPr>
                        <m:ctrlPr>
                          <a:rPr lang="en-GB" sz="2400" i="1" kern="0">
                            <a:latin typeface="Cambria Math" panose="02040503050406030204" pitchFamily="18" charset="0"/>
                          </a:rPr>
                        </m:ctrlPr>
                      </m:dPr>
                      <m:e>
                        <m:r>
                          <a:rPr lang="en-GB" sz="2400" i="1" kern="0">
                            <a:latin typeface="Cambria Math" panose="02040503050406030204" pitchFamily="18" charset="0"/>
                          </a:rPr>
                          <m:t>1</m:t>
                        </m:r>
                        <m:r>
                          <a:rPr lang="en-GB" sz="2400" b="0" i="1" kern="0" smtClean="0">
                            <a:latin typeface="Cambria Math" panose="02040503050406030204" pitchFamily="18" charset="0"/>
                          </a:rPr>
                          <m:t>70</m:t>
                        </m:r>
                        <m:r>
                          <a:rPr lang="en-GB" sz="2400" i="1" kern="0">
                            <a:latin typeface="Cambria Math" panose="02040503050406030204" pitchFamily="18" charset="0"/>
                          </a:rPr>
                          <m:t>0</m:t>
                        </m:r>
                      </m:e>
                    </m:d>
                    <m:sSup>
                      <m:sSupPr>
                        <m:ctrlPr>
                          <a:rPr lang="en-GB" sz="2400" i="1" kern="0">
                            <a:latin typeface="Cambria Math" panose="02040503050406030204" pitchFamily="18" charset="0"/>
                          </a:rPr>
                        </m:ctrlPr>
                      </m:sSupPr>
                      <m:e>
                        <m:f>
                          <m:fPr>
                            <m:ctrlPr>
                              <a:rPr lang="en-GB" sz="2400" i="1" kern="0">
                                <a:latin typeface="Cambria Math" panose="02040503050406030204" pitchFamily="18" charset="0"/>
                              </a:rPr>
                            </m:ctrlPr>
                          </m:fPr>
                          <m:num>
                            <m:r>
                              <a:rPr lang="en-GB" sz="2400" i="1" kern="0">
                                <a:latin typeface="Cambria Math" panose="02040503050406030204" pitchFamily="18" charset="0"/>
                              </a:rPr>
                              <m:t>3</m:t>
                            </m:r>
                          </m:num>
                          <m:den>
                            <m:r>
                              <a:rPr lang="en-GB" sz="2400" i="1" kern="0">
                                <a:latin typeface="Cambria Math" panose="02040503050406030204" pitchFamily="18" charset="0"/>
                              </a:rPr>
                              <m:t>2</m:t>
                            </m:r>
                          </m:den>
                        </m:f>
                      </m:e>
                      <m:sup>
                        <m:r>
                          <a:rPr lang="en-GB" sz="2400" i="1" kern="0">
                            <a:latin typeface="Cambria Math" panose="02040503050406030204" pitchFamily="18" charset="0"/>
                          </a:rPr>
                          <m:t>−</m:t>
                        </m:r>
                      </m:sup>
                    </m:sSup>
                    <m:r>
                      <a:rPr lang="en-GB" sz="2400" i="1" kern="0">
                        <a:latin typeface="Cambria Math" panose="02040503050406030204" pitchFamily="18" charset="0"/>
                      </a:rPr>
                      <m:t> </m:t>
                    </m:r>
                  </m:oMath>
                </a14:m>
                <a:r>
                  <a:rPr lang="en-US" sz="2400" dirty="0"/>
                  <a:t>is predominantly</a:t>
                </a:r>
              </a:p>
              <a:p>
                <a:pPr marL="457200" lvl="1" indent="0">
                  <a:spcBef>
                    <a:spcPts val="0"/>
                  </a:spcBef>
                  <a:buNone/>
                </a:pPr>
                <a:r>
                  <a:rPr lang="en-US" sz="2400" dirty="0"/>
                  <a:t>    </a:t>
                </a:r>
                <a14:m>
                  <m:oMath xmlns:m="http://schemas.openxmlformats.org/officeDocument/2006/math">
                    <m:r>
                      <a:rPr lang="en-GB" sz="2400" b="0" i="1" smtClean="0">
                        <a:latin typeface="Cambria Math" panose="02040503050406030204" pitchFamily="18" charset="0"/>
                      </a:rPr>
                      <m:t>𝑃</m:t>
                    </m:r>
                  </m:oMath>
                </a14:m>
                <a:r>
                  <a:rPr lang="en-US" sz="2400" dirty="0"/>
                  <a:t>-wave</a:t>
                </a:r>
              </a:p>
              <a:p>
                <a:pPr lvl="1"/>
                <a:r>
                  <a:rPr lang="en-US" sz="2400" dirty="0"/>
                  <a:t>but </a:t>
                </a:r>
                <a14:m>
                  <m:oMath xmlns:m="http://schemas.openxmlformats.org/officeDocument/2006/math">
                    <m:r>
                      <m:rPr>
                        <m:sty m:val="p"/>
                      </m:rPr>
                      <a:rPr lang="en-GB" sz="2400" kern="0">
                        <a:latin typeface="Cambria Math" panose="02040503050406030204" pitchFamily="18" charset="0"/>
                      </a:rPr>
                      <m:t>Δ</m:t>
                    </m:r>
                    <m:d>
                      <m:dPr>
                        <m:ctrlPr>
                          <a:rPr lang="en-GB" sz="2400" i="1" kern="0">
                            <a:latin typeface="Cambria Math" panose="02040503050406030204" pitchFamily="18" charset="0"/>
                          </a:rPr>
                        </m:ctrlPr>
                      </m:dPr>
                      <m:e>
                        <m:r>
                          <a:rPr lang="en-GB" sz="2400" i="1" kern="0">
                            <a:latin typeface="Cambria Math" panose="02040503050406030204" pitchFamily="18" charset="0"/>
                          </a:rPr>
                          <m:t>1940</m:t>
                        </m:r>
                      </m:e>
                    </m:d>
                    <m:sSup>
                      <m:sSupPr>
                        <m:ctrlPr>
                          <a:rPr lang="en-GB" sz="2400" i="1" kern="0">
                            <a:latin typeface="Cambria Math" panose="02040503050406030204" pitchFamily="18" charset="0"/>
                          </a:rPr>
                        </m:ctrlPr>
                      </m:sSupPr>
                      <m:e>
                        <m:f>
                          <m:fPr>
                            <m:ctrlPr>
                              <a:rPr lang="en-GB" sz="2400" i="1" kern="0">
                                <a:latin typeface="Cambria Math" panose="02040503050406030204" pitchFamily="18" charset="0"/>
                              </a:rPr>
                            </m:ctrlPr>
                          </m:fPr>
                          <m:num>
                            <m:r>
                              <a:rPr lang="en-GB" sz="2400" i="1" kern="0">
                                <a:latin typeface="Cambria Math" panose="02040503050406030204" pitchFamily="18" charset="0"/>
                              </a:rPr>
                              <m:t>3</m:t>
                            </m:r>
                          </m:num>
                          <m:den>
                            <m:r>
                              <a:rPr lang="en-GB" sz="2400" i="1" kern="0">
                                <a:latin typeface="Cambria Math" panose="02040503050406030204" pitchFamily="18" charset="0"/>
                              </a:rPr>
                              <m:t>2</m:t>
                            </m:r>
                          </m:den>
                        </m:f>
                      </m:e>
                      <m:sup>
                        <m:r>
                          <a:rPr lang="en-GB" sz="2400" i="1" kern="0">
                            <a:latin typeface="Cambria Math" panose="02040503050406030204" pitchFamily="18" charset="0"/>
                          </a:rPr>
                          <m:t>−</m:t>
                        </m:r>
                      </m:sup>
                    </m:sSup>
                  </m:oMath>
                </a14:m>
                <a:r>
                  <a:rPr lang="en-US" sz="2400" dirty="0"/>
                  <a:t>is largely </a:t>
                </a:r>
                <a14:m>
                  <m:oMath xmlns:m="http://schemas.openxmlformats.org/officeDocument/2006/math">
                    <m:r>
                      <a:rPr lang="en-GB" sz="2400" b="0" i="1" smtClean="0">
                        <a:latin typeface="Cambria Math" panose="02040503050406030204" pitchFamily="18" charset="0"/>
                      </a:rPr>
                      <m:t>𝑆</m:t>
                    </m:r>
                  </m:oMath>
                </a14:m>
                <a:r>
                  <a:rPr lang="en-US" sz="2400" dirty="0"/>
                  <a:t>-wave</a:t>
                </a:r>
              </a:p>
            </p:txBody>
          </p:sp>
        </mc:Choice>
        <mc:Fallback xmlns="">
          <p:sp>
            <p:nvSpPr>
              <p:cNvPr id="9" name="Content Placeholder 2">
                <a:extLst>
                  <a:ext uri="{FF2B5EF4-FFF2-40B4-BE49-F238E27FC236}">
                    <a16:creationId xmlns:a16="http://schemas.microsoft.com/office/drawing/2014/main" id="{EEE62068-C63A-82AB-F7A3-EE6820AEF3D4}"/>
                  </a:ext>
                </a:extLst>
              </p:cNvPr>
              <p:cNvSpPr txBox="1">
                <a:spLocks noRot="1" noChangeAspect="1" noMove="1" noResize="1" noEditPoints="1" noAdjustHandles="1" noChangeArrowheads="1" noChangeShapeType="1" noTextEdit="1"/>
              </p:cNvSpPr>
              <p:nvPr/>
            </p:nvSpPr>
            <p:spPr bwMode="auto">
              <a:xfrm>
                <a:off x="609599" y="2743200"/>
                <a:ext cx="4987923" cy="4525963"/>
              </a:xfrm>
              <a:prstGeom prst="rect">
                <a:avLst/>
              </a:prstGeom>
              <a:blipFill>
                <a:blip r:embed="rId5"/>
                <a:stretch>
                  <a:fillRect r="-7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985075-962D-428A-8C73-C5B0584C3ECC}"/>
                  </a:ext>
                </a:extLst>
              </p:cNvPr>
              <p:cNvSpPr/>
              <p:nvPr/>
            </p:nvSpPr>
            <p:spPr bwMode="auto">
              <a:xfrm>
                <a:off x="8686800" y="2918778"/>
                <a:ext cx="2794001" cy="8150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1940</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b="0" i="1" kern="0" smtClea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i="1" kern="0">
                        <a:latin typeface="Cambria Math" panose="02040503050406030204" pitchFamily="18" charset="0"/>
                      </a:rPr>
                      <m:t>𝑆</m:t>
                    </m:r>
                  </m:oMath>
                </a14:m>
                <a:r>
                  <a:rPr lang="en-US" kern="0" dirty="0"/>
                  <a:t>-wave! </a:t>
                </a:r>
                <a:r>
                  <a:rPr lang="en-GB" kern="0" dirty="0"/>
                  <a:t>Unlike quark model</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0" name="Rectangle 9">
                <a:extLst>
                  <a:ext uri="{FF2B5EF4-FFF2-40B4-BE49-F238E27FC236}">
                    <a16:creationId xmlns:a16="http://schemas.microsoft.com/office/drawing/2014/main" id="{DA985075-962D-428A-8C73-C5B0584C3ECC}"/>
                  </a:ext>
                </a:extLst>
              </p:cNvPr>
              <p:cNvSpPr>
                <a:spLocks noRot="1" noChangeAspect="1" noMove="1" noResize="1" noEditPoints="1" noAdjustHandles="1" noChangeArrowheads="1" noChangeShapeType="1" noTextEdit="1"/>
              </p:cNvSpPr>
              <p:nvPr/>
            </p:nvSpPr>
            <p:spPr bwMode="auto">
              <a:xfrm>
                <a:off x="8686800" y="2918778"/>
                <a:ext cx="2794001" cy="815022"/>
              </a:xfrm>
              <a:prstGeom prst="rect">
                <a:avLst/>
              </a:prstGeom>
              <a:blipFill>
                <a:blip r:embed="rId6"/>
                <a:stretch>
                  <a:fillRect l="-1747" r="-873" b="-4478"/>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CE426B3-4B50-159F-7190-C4A18F209106}"/>
                  </a:ext>
                </a:extLst>
              </p:cNvPr>
              <p:cNvSpPr/>
              <p:nvPr/>
            </p:nvSpPr>
            <p:spPr bwMode="auto">
              <a:xfrm>
                <a:off x="5054601" y="3200400"/>
                <a:ext cx="2794000" cy="506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1700</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b="0" i="1" kern="0" smtClea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b="0" i="1" kern="0" smtClean="0">
                        <a:latin typeface="Cambria Math" panose="02040503050406030204" pitchFamily="18" charset="0"/>
                      </a:rPr>
                      <m:t>𝑃</m:t>
                    </m:r>
                  </m:oMath>
                </a14:m>
                <a:r>
                  <a:rPr lang="en-US" kern="0" dirty="0"/>
                  <a:t>-wave.</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1" name="Rectangle 10">
                <a:extLst>
                  <a:ext uri="{FF2B5EF4-FFF2-40B4-BE49-F238E27FC236}">
                    <a16:creationId xmlns:a16="http://schemas.microsoft.com/office/drawing/2014/main" id="{CCE426B3-4B50-159F-7190-C4A18F209106}"/>
                  </a:ext>
                </a:extLst>
              </p:cNvPr>
              <p:cNvSpPr>
                <a:spLocks noRot="1" noChangeAspect="1" noMove="1" noResize="1" noEditPoints="1" noAdjustHandles="1" noChangeArrowheads="1" noChangeShapeType="1" noTextEdit="1"/>
              </p:cNvSpPr>
              <p:nvPr/>
            </p:nvSpPr>
            <p:spPr bwMode="auto">
              <a:xfrm>
                <a:off x="5054601" y="3200400"/>
                <a:ext cx="2794000" cy="506730"/>
              </a:xfrm>
              <a:prstGeom prst="rect">
                <a:avLst/>
              </a:prstGeom>
              <a:blipFill>
                <a:blip r:embed="rId7"/>
                <a:stretch>
                  <a:fillRect b="-3614"/>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89E2BBF-2A5D-8CFD-7698-23D50B7C4CED}"/>
              </a:ext>
            </a:extLst>
          </p:cNvPr>
          <p:cNvSpPr/>
          <p:nvPr/>
        </p:nvSpPr>
        <p:spPr bwMode="auto">
          <a:xfrm>
            <a:off x="6594478" y="6198236"/>
            <a:ext cx="4942415" cy="3651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0" lang="en-GB" sz="1800" b="0" i="0" u="none" strike="noStrike" cap="none" normalizeH="0" baseline="0" dirty="0">
                <a:ln>
                  <a:noFill/>
                </a:ln>
                <a:solidFill>
                  <a:schemeClr val="tx1"/>
                </a:solidFill>
                <a:effectLst/>
                <a:latin typeface="Calibri" pitchFamily="34" charset="0"/>
              </a:rPr>
              <a:t>Rest-frame angular momentum decompositions</a:t>
            </a: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58779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97EB52E-9C77-B858-DA29-AC80C2620529}"/>
                  </a:ext>
                </a:extLst>
              </p:cNvPr>
              <p:cNvSpPr>
                <a:spLocks noGrp="1"/>
              </p:cNvSpPr>
              <p:nvPr>
                <p:ph type="title"/>
              </p:nvPr>
            </p:nvSpPr>
            <p:spPr/>
            <p:txBody>
              <a:bodyPr/>
              <a:lstStyle/>
              <a:p>
                <a:pPr algn="r"/>
                <a:r>
                  <a:rPr lang="en-US" sz="2800" dirty="0"/>
                  <a:t>Composition of low-lying J=</a:t>
                </a:r>
                <a14:m>
                  <m:oMath xmlns:m="http://schemas.openxmlformats.org/officeDocument/2006/math">
                    <m:sSup>
                      <m:sSupPr>
                        <m:ctrlPr>
                          <a:rPr lang="en-GB" sz="2800" b="1" i="1" smtClean="0">
                            <a:latin typeface="Cambria Math" panose="02040503050406030204" pitchFamily="18" charset="0"/>
                          </a:rPr>
                        </m:ctrlPr>
                      </m:sSupPr>
                      <m:e>
                        <m:f>
                          <m:fPr>
                            <m:ctrlPr>
                              <a:rPr lang="en-GB" sz="2800" b="1" i="1" smtClean="0">
                                <a:latin typeface="Cambria Math" panose="02040503050406030204" pitchFamily="18" charset="0"/>
                              </a:rPr>
                            </m:ctrlPr>
                          </m:fPr>
                          <m:num>
                            <m:r>
                              <a:rPr lang="en-GB" sz="2800" b="1" i="1" smtClean="0">
                                <a:latin typeface="Cambria Math" panose="02040503050406030204" pitchFamily="18" charset="0"/>
                              </a:rPr>
                              <m:t>𝟑</m:t>
                            </m:r>
                          </m:num>
                          <m:den>
                            <m:r>
                              <a:rPr lang="en-GB" sz="2800" b="1" i="1" smtClean="0">
                                <a:latin typeface="Cambria Math" panose="02040503050406030204" pitchFamily="18" charset="0"/>
                              </a:rPr>
                              <m:t>𝟐</m:t>
                            </m:r>
                          </m:den>
                        </m:f>
                      </m:e>
                      <m:sup>
                        <m:r>
                          <a:rPr lang="en-GB" sz="2800" b="1" i="1" smtClean="0">
                            <a:latin typeface="Cambria Math" panose="02040503050406030204" pitchFamily="18" charset="0"/>
                          </a:rPr>
                          <m:t>±</m:t>
                        </m:r>
                      </m:sup>
                    </m:sSup>
                  </m:oMath>
                </a14:m>
                <a:r>
                  <a:rPr lang="en-US" sz="2800" dirty="0"/>
                  <a:t> </a:t>
                </a:r>
                <a14:m>
                  <m:oMath xmlns:m="http://schemas.openxmlformats.org/officeDocument/2006/math">
                    <m:r>
                      <a:rPr lang="en-GB" sz="2800" b="1" i="0" dirty="0" smtClean="0">
                        <a:latin typeface="Cambria Math" panose="02040503050406030204" pitchFamily="18" charset="0"/>
                      </a:rPr>
                      <m:t>𝚫</m:t>
                    </m:r>
                  </m:oMath>
                </a14:m>
                <a:r>
                  <a:rPr lang="en-US" sz="2800" dirty="0"/>
                  <a:t>-baryons</a:t>
                </a:r>
              </a:p>
            </p:txBody>
          </p:sp>
        </mc:Choice>
        <mc:Fallback xmlns="">
          <p:sp>
            <p:nvSpPr>
              <p:cNvPr id="2" name="Title 1">
                <a:extLst>
                  <a:ext uri="{FF2B5EF4-FFF2-40B4-BE49-F238E27FC236}">
                    <a16:creationId xmlns:a16="http://schemas.microsoft.com/office/drawing/2014/main" id="{B97EB52E-9C77-B858-DA29-AC80C2620529}"/>
                  </a:ext>
                </a:extLst>
              </p:cNvPr>
              <p:cNvSpPr>
                <a:spLocks noGrp="1" noRot="1" noChangeAspect="1" noMove="1" noResize="1" noEditPoints="1" noAdjustHandles="1" noChangeArrowheads="1" noChangeShapeType="1" noTextEdit="1"/>
              </p:cNvSpPr>
              <p:nvPr>
                <p:ph type="title"/>
              </p:nvPr>
            </p:nvSpPr>
            <p:spPr>
              <a:blipFill>
                <a:blip r:embed="rId2"/>
                <a:stretch>
                  <a:fillRect r="-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42F6BC-949F-7F81-3222-D211918ED910}"/>
                  </a:ext>
                </a:extLst>
              </p:cNvPr>
              <p:cNvSpPr>
                <a:spLocks noGrp="1"/>
              </p:cNvSpPr>
              <p:nvPr>
                <p:ph idx="1"/>
              </p:nvPr>
            </p:nvSpPr>
            <p:spPr>
              <a:xfrm>
                <a:off x="609600" y="990600"/>
                <a:ext cx="10972800" cy="4525963"/>
              </a:xfrm>
            </p:spPr>
            <p:txBody>
              <a:bodyPr/>
              <a:lstStyle/>
              <a:p>
                <a:r>
                  <a:rPr lang="en-US" dirty="0"/>
                  <a:t>Poincaré-covariant </a:t>
                </a:r>
                <a:r>
                  <a:rPr lang="en-US" dirty="0" err="1"/>
                  <a:t>quark+diquark</a:t>
                </a:r>
                <a:r>
                  <a:rPr lang="en-US" dirty="0"/>
                  <a:t> </a:t>
                </a:r>
                <a:r>
                  <a:rPr lang="en-US" dirty="0" err="1"/>
                  <a:t>Faddeev</a:t>
                </a:r>
                <a:r>
                  <a:rPr lang="en-US" dirty="0"/>
                  <a:t> equation </a:t>
                </a:r>
              </a:p>
              <a:p>
                <a:pPr marL="0" indent="0">
                  <a:spcBef>
                    <a:spcPts val="0"/>
                  </a:spcBef>
                  <a:buNone/>
                </a:pPr>
                <a:r>
                  <a:rPr lang="en-GB" b="0" dirty="0"/>
                  <a:t>      </a:t>
                </a:r>
                <a14:m>
                  <m:oMath xmlns:m="http://schemas.openxmlformats.org/officeDocument/2006/math">
                    <m:r>
                      <a:rPr lang="en-GB" b="0" i="1" smtClean="0">
                        <a:latin typeface="Cambria Math" panose="02040503050406030204" pitchFamily="18" charset="0"/>
                      </a:rPr>
                      <m:t>⇒</m:t>
                    </m:r>
                  </m:oMath>
                </a14:m>
                <a:r>
                  <a:rPr lang="en-US" dirty="0"/>
                  <a:t> insights into the structure of four lightest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𝐼</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𝑃</m:t>
                            </m:r>
                          </m:sup>
                        </m:sSup>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baryon </a:t>
                </a:r>
                <a:r>
                  <a:rPr lang="en-US" dirty="0" err="1"/>
                  <a:t>multiplets</a:t>
                </a:r>
                <a:r>
                  <a:rPr lang="en-US" dirty="0"/>
                  <a:t>.  </a:t>
                </a:r>
              </a:p>
              <a:p>
                <a:r>
                  <a:rPr lang="en-US" dirty="0"/>
                  <a:t>Prediction: Whilst these systems can contain </a:t>
                </a:r>
                <a:r>
                  <a:rPr lang="en-US" dirty="0" err="1"/>
                  <a:t>isovector-axialvector</a:t>
                </a:r>
                <a:r>
                  <a:rPr lang="en-US" dirty="0"/>
                  <a:t> </a:t>
                </a:r>
                <a14:m>
                  <m:oMath xmlns:m="http://schemas.openxmlformats.org/officeDocument/2006/math">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1,1</m:t>
                            </m:r>
                          </m:e>
                          <m:sup>
                            <m:r>
                              <a:rPr lang="en-GB" b="0" i="1" smtClean="0">
                                <a:latin typeface="Cambria Math" panose="02040503050406030204" pitchFamily="18" charset="0"/>
                              </a:rPr>
                              <m:t>+</m:t>
                            </m:r>
                          </m:sup>
                        </m:sSup>
                      </m:e>
                    </m:d>
                  </m:oMath>
                </a14:m>
                <a:r>
                  <a:rPr lang="en-US" dirty="0"/>
                  <a:t> and </a:t>
                </a:r>
                <a:r>
                  <a:rPr lang="en-US" dirty="0" err="1"/>
                  <a:t>isovector</a:t>
                </a:r>
                <a:r>
                  <a:rPr lang="en-US" dirty="0"/>
                  <a:t>-vector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1,1</m:t>
                        </m:r>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diquarks, one may neglect the latter and still arrive at a reliable description.</a:t>
                </a:r>
              </a:p>
            </p:txBody>
          </p:sp>
        </mc:Choice>
        <mc:Fallback xmlns="">
          <p:sp>
            <p:nvSpPr>
              <p:cNvPr id="3" name="Content Placeholder 2">
                <a:extLst>
                  <a:ext uri="{FF2B5EF4-FFF2-40B4-BE49-F238E27FC236}">
                    <a16:creationId xmlns:a16="http://schemas.microsoft.com/office/drawing/2014/main" id="{7F42F6BC-949F-7F81-3222-D211918ED910}"/>
                  </a:ext>
                </a:extLst>
              </p:cNvPr>
              <p:cNvSpPr>
                <a:spLocks noGrp="1" noRot="1" noChangeAspect="1" noMove="1" noResize="1" noEditPoints="1" noAdjustHandles="1" noChangeArrowheads="1" noChangeShapeType="1" noTextEdit="1"/>
              </p:cNvSpPr>
              <p:nvPr>
                <p:ph idx="1"/>
              </p:nvPr>
            </p:nvSpPr>
            <p:spPr>
              <a:xfrm>
                <a:off x="609600" y="990600"/>
                <a:ext cx="10972800" cy="4525963"/>
              </a:xfrm>
              <a:blipFill>
                <a:blip r:embed="rId3"/>
                <a:stretch>
                  <a:fillRect l="-722" t="-9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EA57793-12A5-20E4-9011-9D96D945DD9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71E5FF21-DF8C-D61A-66D9-86B31FD672A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4BEA5FA-9F52-DDC0-FB70-6922ADD0BEFA}"/>
              </a:ext>
            </a:extLst>
          </p:cNvPr>
          <p:cNvSpPr>
            <a:spLocks noGrp="1"/>
          </p:cNvSpPr>
          <p:nvPr>
            <p:ph type="sldNum" sz="quarter" idx="12"/>
          </p:nvPr>
        </p:nvSpPr>
        <p:spPr/>
        <p:txBody>
          <a:bodyPr/>
          <a:lstStyle/>
          <a:p>
            <a:fld id="{87034D8C-3CB4-402A-BC46-2AB14C0FE90A}" type="slidenum">
              <a:rPr lang="en-US" smtClean="0"/>
              <a:pPr/>
              <a:t>78</a:t>
            </a:fld>
            <a:endParaRPr lang="en-US"/>
          </a:p>
        </p:txBody>
      </p:sp>
      <p:pic>
        <p:nvPicPr>
          <p:cNvPr id="8" name="Picture 7">
            <a:extLst>
              <a:ext uri="{FF2B5EF4-FFF2-40B4-BE49-F238E27FC236}">
                <a16:creationId xmlns:a16="http://schemas.microsoft.com/office/drawing/2014/main" id="{8A308F97-D66F-2F06-F406-4AC5915C25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54601" y="3276645"/>
            <a:ext cx="6984999" cy="2917154"/>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EE62068-C63A-82AB-F7A3-EE6820AEF3D4}"/>
                  </a:ext>
                </a:extLst>
              </p:cNvPr>
              <p:cNvSpPr txBox="1">
                <a:spLocks/>
              </p:cNvSpPr>
              <p:nvPr/>
            </p:nvSpPr>
            <p:spPr bwMode="auto">
              <a:xfrm>
                <a:off x="609599" y="2743200"/>
                <a:ext cx="4987923"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GB" i="1" kern="0" smtClean="0">
                        <a:latin typeface="Cambria Math" panose="02040503050406030204" pitchFamily="18" charset="0"/>
                      </a:rPr>
                      <m:t>(</m:t>
                    </m:r>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r>
                      <a:rPr lang="en-GB" i="1" kern="0" smtClean="0">
                        <a:latin typeface="Cambria Math" panose="02040503050406030204" pitchFamily="18" charset="0"/>
                      </a:rPr>
                      <m:t>,</m:t>
                    </m:r>
                    <m:sSup>
                      <m:sSupPr>
                        <m:ctrlPr>
                          <a:rPr lang="en-GB" i="1" kern="0" smtClean="0">
                            <a:latin typeface="Cambria Math" panose="02040503050406030204" pitchFamily="18" charset="0"/>
                          </a:rPr>
                        </m:ctrlPr>
                      </m:sSupPr>
                      <m:e>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e>
                      <m:sup>
                        <m:r>
                          <a:rPr lang="en-GB" b="0" i="1" kern="0" smtClean="0">
                            <a:latin typeface="Cambria Math" panose="02040503050406030204" pitchFamily="18" charset="0"/>
                          </a:rPr>
                          <m:t>−</m:t>
                        </m:r>
                      </m:sup>
                    </m:sSup>
                  </m:oMath>
                </a14:m>
                <a:r>
                  <a:rPr lang="en-US" kern="0" dirty="0"/>
                  <a:t>) states are more complex</a:t>
                </a:r>
              </a:p>
              <a:p>
                <a:pPr lvl="1"/>
                <a14:m>
                  <m:oMath xmlns:m="http://schemas.openxmlformats.org/officeDocument/2006/math">
                    <m:r>
                      <m:rPr>
                        <m:sty m:val="p"/>
                      </m:rPr>
                      <a:rPr lang="en-GB" sz="2200" kern="0">
                        <a:latin typeface="Cambria Math" panose="02040503050406030204" pitchFamily="18" charset="0"/>
                      </a:rPr>
                      <m:t>Δ</m:t>
                    </m:r>
                    <m:d>
                      <m:dPr>
                        <m:ctrlPr>
                          <a:rPr lang="en-GB" sz="2200" i="1" kern="0">
                            <a:latin typeface="Cambria Math" panose="02040503050406030204" pitchFamily="18" charset="0"/>
                          </a:rPr>
                        </m:ctrlPr>
                      </m:dPr>
                      <m:e>
                        <m:r>
                          <a:rPr lang="en-GB" sz="2200" i="1" kern="0">
                            <a:latin typeface="Cambria Math" panose="02040503050406030204" pitchFamily="18" charset="0"/>
                          </a:rPr>
                          <m:t>1</m:t>
                        </m:r>
                        <m:r>
                          <a:rPr lang="en-GB" sz="2200" b="0" i="1" kern="0" smtClean="0">
                            <a:latin typeface="Cambria Math" panose="02040503050406030204" pitchFamily="18" charset="0"/>
                          </a:rPr>
                          <m:t>94</m:t>
                        </m:r>
                        <m:r>
                          <a:rPr lang="en-GB" sz="2200" i="1" kern="0">
                            <a:latin typeface="Cambria Math" panose="02040503050406030204" pitchFamily="18" charset="0"/>
                          </a:rPr>
                          <m:t>0</m:t>
                        </m:r>
                      </m:e>
                    </m:d>
                    <m:sSup>
                      <m:sSupPr>
                        <m:ctrlPr>
                          <a:rPr lang="en-GB" sz="2200" i="1" kern="0">
                            <a:latin typeface="Cambria Math" panose="02040503050406030204" pitchFamily="18" charset="0"/>
                          </a:rPr>
                        </m:ctrlPr>
                      </m:sSupPr>
                      <m:e>
                        <m:f>
                          <m:fPr>
                            <m:ctrlPr>
                              <a:rPr lang="en-GB" sz="2200" i="1" kern="0">
                                <a:latin typeface="Cambria Math" panose="02040503050406030204" pitchFamily="18" charset="0"/>
                              </a:rPr>
                            </m:ctrlPr>
                          </m:fPr>
                          <m:num>
                            <m:r>
                              <a:rPr lang="en-GB" sz="2200" i="1" kern="0">
                                <a:latin typeface="Cambria Math" panose="02040503050406030204" pitchFamily="18" charset="0"/>
                              </a:rPr>
                              <m:t>3</m:t>
                            </m:r>
                          </m:num>
                          <m:den>
                            <m:r>
                              <a:rPr lang="en-GB" sz="2200" i="1" kern="0">
                                <a:latin typeface="Cambria Math" panose="02040503050406030204" pitchFamily="18" charset="0"/>
                              </a:rPr>
                              <m:t>2</m:t>
                            </m:r>
                          </m:den>
                        </m:f>
                      </m:e>
                      <m:sup>
                        <m:r>
                          <a:rPr lang="en-GB" sz="2200" b="0" i="1" kern="0" smtClean="0">
                            <a:latin typeface="Cambria Math" panose="02040503050406030204" pitchFamily="18" charset="0"/>
                          </a:rPr>
                          <m:t>−</m:t>
                        </m:r>
                      </m:sup>
                    </m:sSup>
                    <m:r>
                      <a:rPr lang="en-GB" sz="2200" i="1" kern="0">
                        <a:latin typeface="Cambria Math" panose="02040503050406030204" pitchFamily="18" charset="0"/>
                      </a:rPr>
                      <m:t> </m:t>
                    </m:r>
                  </m:oMath>
                </a14:m>
                <a:r>
                  <a:rPr lang="en-US" sz="2200" kern="0" dirty="0"/>
                  <a:t>doesn’t look much</a:t>
                </a:r>
              </a:p>
              <a:p>
                <a:pPr marL="457200" lvl="1" indent="0">
                  <a:spcBef>
                    <a:spcPts val="0"/>
                  </a:spcBef>
                  <a:buNone/>
                </a:pPr>
                <a:r>
                  <a:rPr lang="en-US" sz="2200" kern="0" dirty="0"/>
                  <a:t>     like </a:t>
                </a:r>
                <a14:m>
                  <m:oMath xmlns:m="http://schemas.openxmlformats.org/officeDocument/2006/math">
                    <m:r>
                      <m:rPr>
                        <m:sty m:val="p"/>
                      </m:rPr>
                      <a:rPr lang="en-GB" sz="2200" kern="0">
                        <a:latin typeface="Cambria Math" panose="02040503050406030204" pitchFamily="18" charset="0"/>
                      </a:rPr>
                      <m:t>Δ</m:t>
                    </m:r>
                    <m:d>
                      <m:dPr>
                        <m:ctrlPr>
                          <a:rPr lang="en-GB" sz="2200" i="1" kern="0">
                            <a:latin typeface="Cambria Math" panose="02040503050406030204" pitchFamily="18" charset="0"/>
                          </a:rPr>
                        </m:ctrlPr>
                      </m:dPr>
                      <m:e>
                        <m:r>
                          <a:rPr lang="en-GB" sz="2200" i="1" kern="0">
                            <a:latin typeface="Cambria Math" panose="02040503050406030204" pitchFamily="18" charset="0"/>
                          </a:rPr>
                          <m:t>1700</m:t>
                        </m:r>
                      </m:e>
                    </m:d>
                    <m:sSup>
                      <m:sSupPr>
                        <m:ctrlPr>
                          <a:rPr lang="en-GB" sz="2200" i="1" kern="0">
                            <a:latin typeface="Cambria Math" panose="02040503050406030204" pitchFamily="18" charset="0"/>
                          </a:rPr>
                        </m:ctrlPr>
                      </m:sSupPr>
                      <m:e>
                        <m:f>
                          <m:fPr>
                            <m:ctrlPr>
                              <a:rPr lang="en-GB" sz="2200" i="1" kern="0">
                                <a:latin typeface="Cambria Math" panose="02040503050406030204" pitchFamily="18" charset="0"/>
                              </a:rPr>
                            </m:ctrlPr>
                          </m:fPr>
                          <m:num>
                            <m:r>
                              <a:rPr lang="en-GB" sz="2200" i="1" kern="0">
                                <a:latin typeface="Cambria Math" panose="02040503050406030204" pitchFamily="18" charset="0"/>
                              </a:rPr>
                              <m:t>3</m:t>
                            </m:r>
                          </m:num>
                          <m:den>
                            <m:r>
                              <a:rPr lang="en-GB" sz="2200" i="1" kern="0">
                                <a:latin typeface="Cambria Math" panose="02040503050406030204" pitchFamily="18" charset="0"/>
                              </a:rPr>
                              <m:t>2</m:t>
                            </m:r>
                          </m:den>
                        </m:f>
                      </m:e>
                      <m:sup>
                        <m:r>
                          <a:rPr lang="en-GB" sz="2200" i="1" kern="0">
                            <a:latin typeface="Cambria Math" panose="02040503050406030204" pitchFamily="18" charset="0"/>
                          </a:rPr>
                          <m:t>−</m:t>
                        </m:r>
                      </m:sup>
                    </m:sSup>
                    <m:r>
                      <a:rPr lang="en-GB" sz="2200" i="1" kern="0">
                        <a:latin typeface="Cambria Math" panose="02040503050406030204" pitchFamily="18" charset="0"/>
                      </a:rPr>
                      <m:t> </m:t>
                    </m:r>
                  </m:oMath>
                </a14:m>
                <a:r>
                  <a:rPr lang="en-US" sz="2200" kern="0" dirty="0"/>
                  <a:t>radial excitation </a:t>
                </a:r>
              </a:p>
              <a:p>
                <a:pPr lvl="1"/>
                <a:r>
                  <a:rPr lang="en-US" sz="2400" dirty="0"/>
                  <a:t>Rest-frame wave function of </a:t>
                </a:r>
                <a14:m>
                  <m:oMath xmlns:m="http://schemas.openxmlformats.org/officeDocument/2006/math">
                    <m:r>
                      <m:rPr>
                        <m:sty m:val="p"/>
                      </m:rPr>
                      <a:rPr lang="en-GB" sz="2400" kern="0" smtClean="0">
                        <a:latin typeface="Cambria Math" panose="02040503050406030204" pitchFamily="18" charset="0"/>
                      </a:rPr>
                      <m:t>Δ</m:t>
                    </m:r>
                    <m:d>
                      <m:dPr>
                        <m:ctrlPr>
                          <a:rPr lang="en-GB" sz="2400" i="1" kern="0">
                            <a:latin typeface="Cambria Math" panose="02040503050406030204" pitchFamily="18" charset="0"/>
                          </a:rPr>
                        </m:ctrlPr>
                      </m:dPr>
                      <m:e>
                        <m:r>
                          <a:rPr lang="en-GB" sz="2400" i="1" kern="0">
                            <a:latin typeface="Cambria Math" panose="02040503050406030204" pitchFamily="18" charset="0"/>
                          </a:rPr>
                          <m:t>1</m:t>
                        </m:r>
                        <m:r>
                          <a:rPr lang="en-GB" sz="2400" b="0" i="1" kern="0" smtClean="0">
                            <a:latin typeface="Cambria Math" panose="02040503050406030204" pitchFamily="18" charset="0"/>
                          </a:rPr>
                          <m:t>70</m:t>
                        </m:r>
                        <m:r>
                          <a:rPr lang="en-GB" sz="2400" i="1" kern="0">
                            <a:latin typeface="Cambria Math" panose="02040503050406030204" pitchFamily="18" charset="0"/>
                          </a:rPr>
                          <m:t>0</m:t>
                        </m:r>
                      </m:e>
                    </m:d>
                    <m:sSup>
                      <m:sSupPr>
                        <m:ctrlPr>
                          <a:rPr lang="en-GB" sz="2400" i="1" kern="0">
                            <a:latin typeface="Cambria Math" panose="02040503050406030204" pitchFamily="18" charset="0"/>
                          </a:rPr>
                        </m:ctrlPr>
                      </m:sSupPr>
                      <m:e>
                        <m:f>
                          <m:fPr>
                            <m:ctrlPr>
                              <a:rPr lang="en-GB" sz="2400" i="1" kern="0">
                                <a:latin typeface="Cambria Math" panose="02040503050406030204" pitchFamily="18" charset="0"/>
                              </a:rPr>
                            </m:ctrlPr>
                          </m:fPr>
                          <m:num>
                            <m:r>
                              <a:rPr lang="en-GB" sz="2400" i="1" kern="0">
                                <a:latin typeface="Cambria Math" panose="02040503050406030204" pitchFamily="18" charset="0"/>
                              </a:rPr>
                              <m:t>3</m:t>
                            </m:r>
                          </m:num>
                          <m:den>
                            <m:r>
                              <a:rPr lang="en-GB" sz="2400" i="1" kern="0">
                                <a:latin typeface="Cambria Math" panose="02040503050406030204" pitchFamily="18" charset="0"/>
                              </a:rPr>
                              <m:t>2</m:t>
                            </m:r>
                          </m:den>
                        </m:f>
                      </m:e>
                      <m:sup>
                        <m:r>
                          <a:rPr lang="en-GB" sz="2400" i="1" kern="0">
                            <a:latin typeface="Cambria Math" panose="02040503050406030204" pitchFamily="18" charset="0"/>
                          </a:rPr>
                          <m:t>−</m:t>
                        </m:r>
                      </m:sup>
                    </m:sSup>
                    <m:r>
                      <a:rPr lang="en-GB" sz="2400" i="1" kern="0">
                        <a:latin typeface="Cambria Math" panose="02040503050406030204" pitchFamily="18" charset="0"/>
                      </a:rPr>
                      <m:t> </m:t>
                    </m:r>
                  </m:oMath>
                </a14:m>
                <a:r>
                  <a:rPr lang="en-US" sz="2400" dirty="0"/>
                  <a:t>is predominantly</a:t>
                </a:r>
              </a:p>
              <a:p>
                <a:pPr marL="457200" lvl="1" indent="0">
                  <a:spcBef>
                    <a:spcPts val="0"/>
                  </a:spcBef>
                  <a:buNone/>
                </a:pPr>
                <a:r>
                  <a:rPr lang="en-US" sz="2400" dirty="0"/>
                  <a:t>    </a:t>
                </a:r>
                <a14:m>
                  <m:oMath xmlns:m="http://schemas.openxmlformats.org/officeDocument/2006/math">
                    <m:r>
                      <a:rPr lang="en-GB" sz="2400" b="0" i="1" smtClean="0">
                        <a:latin typeface="Cambria Math" panose="02040503050406030204" pitchFamily="18" charset="0"/>
                      </a:rPr>
                      <m:t>𝑃</m:t>
                    </m:r>
                  </m:oMath>
                </a14:m>
                <a:r>
                  <a:rPr lang="en-US" sz="2400" dirty="0"/>
                  <a:t>-wave</a:t>
                </a:r>
              </a:p>
              <a:p>
                <a:pPr lvl="1"/>
                <a:r>
                  <a:rPr lang="en-US" sz="2400" dirty="0"/>
                  <a:t>but </a:t>
                </a:r>
                <a14:m>
                  <m:oMath xmlns:m="http://schemas.openxmlformats.org/officeDocument/2006/math">
                    <m:r>
                      <m:rPr>
                        <m:sty m:val="p"/>
                      </m:rPr>
                      <a:rPr lang="en-GB" sz="2400" kern="0">
                        <a:latin typeface="Cambria Math" panose="02040503050406030204" pitchFamily="18" charset="0"/>
                      </a:rPr>
                      <m:t>Δ</m:t>
                    </m:r>
                    <m:d>
                      <m:dPr>
                        <m:ctrlPr>
                          <a:rPr lang="en-GB" sz="2400" i="1" kern="0">
                            <a:latin typeface="Cambria Math" panose="02040503050406030204" pitchFamily="18" charset="0"/>
                          </a:rPr>
                        </m:ctrlPr>
                      </m:dPr>
                      <m:e>
                        <m:r>
                          <a:rPr lang="en-GB" sz="2400" i="1" kern="0">
                            <a:latin typeface="Cambria Math" panose="02040503050406030204" pitchFamily="18" charset="0"/>
                          </a:rPr>
                          <m:t>1940</m:t>
                        </m:r>
                      </m:e>
                    </m:d>
                    <m:sSup>
                      <m:sSupPr>
                        <m:ctrlPr>
                          <a:rPr lang="en-GB" sz="2400" i="1" kern="0">
                            <a:latin typeface="Cambria Math" panose="02040503050406030204" pitchFamily="18" charset="0"/>
                          </a:rPr>
                        </m:ctrlPr>
                      </m:sSupPr>
                      <m:e>
                        <m:f>
                          <m:fPr>
                            <m:ctrlPr>
                              <a:rPr lang="en-GB" sz="2400" i="1" kern="0">
                                <a:latin typeface="Cambria Math" panose="02040503050406030204" pitchFamily="18" charset="0"/>
                              </a:rPr>
                            </m:ctrlPr>
                          </m:fPr>
                          <m:num>
                            <m:r>
                              <a:rPr lang="en-GB" sz="2400" i="1" kern="0">
                                <a:latin typeface="Cambria Math" panose="02040503050406030204" pitchFamily="18" charset="0"/>
                              </a:rPr>
                              <m:t>3</m:t>
                            </m:r>
                          </m:num>
                          <m:den>
                            <m:r>
                              <a:rPr lang="en-GB" sz="2400" i="1" kern="0">
                                <a:latin typeface="Cambria Math" panose="02040503050406030204" pitchFamily="18" charset="0"/>
                              </a:rPr>
                              <m:t>2</m:t>
                            </m:r>
                          </m:den>
                        </m:f>
                      </m:e>
                      <m:sup>
                        <m:r>
                          <a:rPr lang="en-GB" sz="2400" i="1" kern="0">
                            <a:latin typeface="Cambria Math" panose="02040503050406030204" pitchFamily="18" charset="0"/>
                          </a:rPr>
                          <m:t>−</m:t>
                        </m:r>
                      </m:sup>
                    </m:sSup>
                  </m:oMath>
                </a14:m>
                <a:r>
                  <a:rPr lang="en-US" sz="2400" dirty="0"/>
                  <a:t>is largely </a:t>
                </a:r>
                <a14:m>
                  <m:oMath xmlns:m="http://schemas.openxmlformats.org/officeDocument/2006/math">
                    <m:r>
                      <a:rPr lang="en-GB" sz="2400" b="0" i="1" smtClean="0">
                        <a:latin typeface="Cambria Math" panose="02040503050406030204" pitchFamily="18" charset="0"/>
                      </a:rPr>
                      <m:t>𝑆</m:t>
                    </m:r>
                  </m:oMath>
                </a14:m>
                <a:r>
                  <a:rPr lang="en-US" sz="2400" dirty="0"/>
                  <a:t>-wave</a:t>
                </a:r>
              </a:p>
            </p:txBody>
          </p:sp>
        </mc:Choice>
        <mc:Fallback xmlns="">
          <p:sp>
            <p:nvSpPr>
              <p:cNvPr id="9" name="Content Placeholder 2">
                <a:extLst>
                  <a:ext uri="{FF2B5EF4-FFF2-40B4-BE49-F238E27FC236}">
                    <a16:creationId xmlns:a16="http://schemas.microsoft.com/office/drawing/2014/main" id="{EEE62068-C63A-82AB-F7A3-EE6820AEF3D4}"/>
                  </a:ext>
                </a:extLst>
              </p:cNvPr>
              <p:cNvSpPr txBox="1">
                <a:spLocks noRot="1" noChangeAspect="1" noMove="1" noResize="1" noEditPoints="1" noAdjustHandles="1" noChangeArrowheads="1" noChangeShapeType="1" noTextEdit="1"/>
              </p:cNvSpPr>
              <p:nvPr/>
            </p:nvSpPr>
            <p:spPr bwMode="auto">
              <a:xfrm>
                <a:off x="609599" y="2743200"/>
                <a:ext cx="4987923" cy="4525963"/>
              </a:xfrm>
              <a:prstGeom prst="rect">
                <a:avLst/>
              </a:prstGeom>
              <a:blipFill>
                <a:blip r:embed="rId5"/>
                <a:stretch>
                  <a:fillRect r="-110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985075-962D-428A-8C73-C5B0584C3ECC}"/>
                  </a:ext>
                </a:extLst>
              </p:cNvPr>
              <p:cNvSpPr/>
              <p:nvPr/>
            </p:nvSpPr>
            <p:spPr bwMode="auto">
              <a:xfrm>
                <a:off x="8686800" y="2918778"/>
                <a:ext cx="2794001" cy="8150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1940</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b="0" i="1" kern="0" smtClea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i="1" kern="0">
                        <a:latin typeface="Cambria Math" panose="02040503050406030204" pitchFamily="18" charset="0"/>
                      </a:rPr>
                      <m:t>𝑆</m:t>
                    </m:r>
                  </m:oMath>
                </a14:m>
                <a:r>
                  <a:rPr lang="en-US" kern="0" dirty="0"/>
                  <a:t>-wave! </a:t>
                </a:r>
                <a:r>
                  <a:rPr lang="en-GB" kern="0" dirty="0"/>
                  <a:t>Unlike quark model</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0" name="Rectangle 9">
                <a:extLst>
                  <a:ext uri="{FF2B5EF4-FFF2-40B4-BE49-F238E27FC236}">
                    <a16:creationId xmlns:a16="http://schemas.microsoft.com/office/drawing/2014/main" id="{DA985075-962D-428A-8C73-C5B0584C3ECC}"/>
                  </a:ext>
                </a:extLst>
              </p:cNvPr>
              <p:cNvSpPr>
                <a:spLocks noRot="1" noChangeAspect="1" noMove="1" noResize="1" noEditPoints="1" noAdjustHandles="1" noChangeArrowheads="1" noChangeShapeType="1" noTextEdit="1"/>
              </p:cNvSpPr>
              <p:nvPr/>
            </p:nvSpPr>
            <p:spPr bwMode="auto">
              <a:xfrm>
                <a:off x="8686800" y="2918778"/>
                <a:ext cx="2794001" cy="815022"/>
              </a:xfrm>
              <a:prstGeom prst="rect">
                <a:avLst/>
              </a:prstGeom>
              <a:blipFill>
                <a:blip r:embed="rId6"/>
                <a:stretch>
                  <a:fillRect l="-1747" r="-873" b="-4478"/>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CE426B3-4B50-159F-7190-C4A18F209106}"/>
                  </a:ext>
                </a:extLst>
              </p:cNvPr>
              <p:cNvSpPr/>
              <p:nvPr/>
            </p:nvSpPr>
            <p:spPr bwMode="auto">
              <a:xfrm>
                <a:off x="5054601" y="3200400"/>
                <a:ext cx="2794000" cy="506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1700</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b="0" i="1" kern="0" smtClea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b="0" i="1" kern="0" smtClean="0">
                        <a:latin typeface="Cambria Math" panose="02040503050406030204" pitchFamily="18" charset="0"/>
                      </a:rPr>
                      <m:t>𝑃</m:t>
                    </m:r>
                  </m:oMath>
                </a14:m>
                <a:r>
                  <a:rPr lang="en-US" kern="0" dirty="0"/>
                  <a:t>-wave.</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1" name="Rectangle 10">
                <a:extLst>
                  <a:ext uri="{FF2B5EF4-FFF2-40B4-BE49-F238E27FC236}">
                    <a16:creationId xmlns:a16="http://schemas.microsoft.com/office/drawing/2014/main" id="{CCE426B3-4B50-159F-7190-C4A18F209106}"/>
                  </a:ext>
                </a:extLst>
              </p:cNvPr>
              <p:cNvSpPr>
                <a:spLocks noRot="1" noChangeAspect="1" noMove="1" noResize="1" noEditPoints="1" noAdjustHandles="1" noChangeArrowheads="1" noChangeShapeType="1" noTextEdit="1"/>
              </p:cNvSpPr>
              <p:nvPr/>
            </p:nvSpPr>
            <p:spPr bwMode="auto">
              <a:xfrm>
                <a:off x="5054601" y="3200400"/>
                <a:ext cx="2794000" cy="506730"/>
              </a:xfrm>
              <a:prstGeom prst="rect">
                <a:avLst/>
              </a:prstGeom>
              <a:blipFill>
                <a:blip r:embed="rId7"/>
                <a:stretch>
                  <a:fillRect b="-3614"/>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89E2BBF-2A5D-8CFD-7698-23D50B7C4CED}"/>
              </a:ext>
            </a:extLst>
          </p:cNvPr>
          <p:cNvSpPr/>
          <p:nvPr/>
        </p:nvSpPr>
        <p:spPr bwMode="auto">
          <a:xfrm>
            <a:off x="6594478" y="6198236"/>
            <a:ext cx="4942415" cy="3651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0" lang="en-GB" sz="1800" b="0" i="0" u="none" strike="noStrike" cap="none" normalizeH="0" baseline="0" dirty="0">
                <a:ln>
                  <a:noFill/>
                </a:ln>
                <a:solidFill>
                  <a:schemeClr val="tx1"/>
                </a:solidFill>
                <a:effectLst/>
                <a:latin typeface="Calibri" pitchFamily="34" charset="0"/>
              </a:rPr>
              <a:t>Rest-frame angular momentum decompositions</a:t>
            </a:r>
            <a:endParaRPr kumimoji="0" lang="en-US" sz="1800" b="0" i="0" u="none" strike="noStrike" cap="none" normalizeH="0" baseline="0" dirty="0">
              <a:ln>
                <a:noFill/>
              </a:ln>
              <a:solidFill>
                <a:schemeClr val="tx1"/>
              </a:solidFill>
              <a:effectLst/>
              <a:latin typeface="Calibri" pitchFamily="34" charset="0"/>
            </a:endParaRPr>
          </a:p>
        </p:txBody>
      </p:sp>
      <p:sp>
        <p:nvSpPr>
          <p:cNvPr id="13" name="TextBox 12">
            <a:extLst>
              <a:ext uri="{FF2B5EF4-FFF2-40B4-BE49-F238E27FC236}">
                <a16:creationId xmlns:a16="http://schemas.microsoft.com/office/drawing/2014/main" id="{6B6AC98D-F090-085C-002B-3BB50BEEBFDE}"/>
              </a:ext>
            </a:extLst>
          </p:cNvPr>
          <p:cNvSpPr txBox="1"/>
          <p:nvPr/>
        </p:nvSpPr>
        <p:spPr>
          <a:xfrm>
            <a:off x="1905000" y="1260127"/>
            <a:ext cx="8458200" cy="138499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n w="0"/>
                <a:solidFill>
                  <a:schemeClr val="accent1"/>
                </a:solidFill>
                <a:effectLst>
                  <a:outerShdw blurRad="38100" dist="25400" dir="5400000" algn="ctr" rotWithShape="0">
                    <a:srgbClr val="6E747A">
                      <a:alpha val="43000"/>
                    </a:srgbClr>
                  </a:outerShdw>
                </a:effectLst>
              </a:rPr>
              <a:t>Large momentum transfer resonance electroexcitation experiments can test these predictions; so, will shed light on the nature of emergent hadron mass.</a:t>
            </a:r>
          </a:p>
        </p:txBody>
      </p:sp>
    </p:spTree>
    <p:extLst>
      <p:ext uri="{BB962C8B-B14F-4D97-AF65-F5344CB8AC3E}">
        <p14:creationId xmlns:p14="http://schemas.microsoft.com/office/powerpoint/2010/main" val="114408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97EB52E-9C77-B858-DA29-AC80C2620529}"/>
                  </a:ext>
                </a:extLst>
              </p:cNvPr>
              <p:cNvSpPr>
                <a:spLocks noGrp="1"/>
              </p:cNvSpPr>
              <p:nvPr>
                <p:ph type="title"/>
              </p:nvPr>
            </p:nvSpPr>
            <p:spPr/>
            <p:txBody>
              <a:bodyPr/>
              <a:lstStyle/>
              <a:p>
                <a:pPr algn="r"/>
                <a:r>
                  <a:rPr lang="en-US" sz="2800" dirty="0"/>
                  <a:t>Composition of low-lying J=</a:t>
                </a:r>
                <a14:m>
                  <m:oMath xmlns:m="http://schemas.openxmlformats.org/officeDocument/2006/math">
                    <m:sSup>
                      <m:sSupPr>
                        <m:ctrlPr>
                          <a:rPr lang="en-GB" sz="2800" b="1" i="1" smtClean="0">
                            <a:latin typeface="Cambria Math" panose="02040503050406030204" pitchFamily="18" charset="0"/>
                          </a:rPr>
                        </m:ctrlPr>
                      </m:sSupPr>
                      <m:e>
                        <m:f>
                          <m:fPr>
                            <m:ctrlPr>
                              <a:rPr lang="en-GB" sz="2800" b="1" i="1" smtClean="0">
                                <a:latin typeface="Cambria Math" panose="02040503050406030204" pitchFamily="18" charset="0"/>
                              </a:rPr>
                            </m:ctrlPr>
                          </m:fPr>
                          <m:num>
                            <m:r>
                              <a:rPr lang="en-GB" sz="2800" b="1" i="1" smtClean="0">
                                <a:latin typeface="Cambria Math" panose="02040503050406030204" pitchFamily="18" charset="0"/>
                              </a:rPr>
                              <m:t>𝟑</m:t>
                            </m:r>
                          </m:num>
                          <m:den>
                            <m:r>
                              <a:rPr lang="en-GB" sz="2800" b="1" i="1" smtClean="0">
                                <a:latin typeface="Cambria Math" panose="02040503050406030204" pitchFamily="18" charset="0"/>
                              </a:rPr>
                              <m:t>𝟐</m:t>
                            </m:r>
                          </m:den>
                        </m:f>
                      </m:e>
                      <m:sup>
                        <m:r>
                          <a:rPr lang="en-GB" sz="2800" b="1" i="1" smtClean="0">
                            <a:latin typeface="Cambria Math" panose="02040503050406030204" pitchFamily="18" charset="0"/>
                          </a:rPr>
                          <m:t>±</m:t>
                        </m:r>
                      </m:sup>
                    </m:sSup>
                  </m:oMath>
                </a14:m>
                <a:r>
                  <a:rPr lang="en-US" sz="2800" dirty="0"/>
                  <a:t> </a:t>
                </a:r>
                <a14:m>
                  <m:oMath xmlns:m="http://schemas.openxmlformats.org/officeDocument/2006/math">
                    <m:r>
                      <a:rPr lang="en-GB" sz="2800" b="1" i="0" dirty="0" smtClean="0">
                        <a:latin typeface="Cambria Math" panose="02040503050406030204" pitchFamily="18" charset="0"/>
                      </a:rPr>
                      <m:t>𝚫</m:t>
                    </m:r>
                  </m:oMath>
                </a14:m>
                <a:r>
                  <a:rPr lang="en-US" sz="2800" dirty="0"/>
                  <a:t>-baryons</a:t>
                </a:r>
              </a:p>
            </p:txBody>
          </p:sp>
        </mc:Choice>
        <mc:Fallback xmlns="">
          <p:sp>
            <p:nvSpPr>
              <p:cNvPr id="2" name="Title 1">
                <a:extLst>
                  <a:ext uri="{FF2B5EF4-FFF2-40B4-BE49-F238E27FC236}">
                    <a16:creationId xmlns:a16="http://schemas.microsoft.com/office/drawing/2014/main" id="{B97EB52E-9C77-B858-DA29-AC80C2620529}"/>
                  </a:ext>
                </a:extLst>
              </p:cNvPr>
              <p:cNvSpPr>
                <a:spLocks noGrp="1" noRot="1" noChangeAspect="1" noMove="1" noResize="1" noEditPoints="1" noAdjustHandles="1" noChangeArrowheads="1" noChangeShapeType="1" noTextEdit="1"/>
              </p:cNvSpPr>
              <p:nvPr>
                <p:ph type="title"/>
              </p:nvPr>
            </p:nvSpPr>
            <p:spPr>
              <a:blipFill>
                <a:blip r:embed="rId2"/>
                <a:stretch>
                  <a:fillRect r="-111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42F6BC-949F-7F81-3222-D211918ED910}"/>
                  </a:ext>
                </a:extLst>
              </p:cNvPr>
              <p:cNvSpPr>
                <a:spLocks noGrp="1"/>
              </p:cNvSpPr>
              <p:nvPr>
                <p:ph idx="1"/>
              </p:nvPr>
            </p:nvSpPr>
            <p:spPr>
              <a:xfrm>
                <a:off x="609600" y="990600"/>
                <a:ext cx="10972800" cy="4525963"/>
              </a:xfrm>
            </p:spPr>
            <p:txBody>
              <a:bodyPr/>
              <a:lstStyle/>
              <a:p>
                <a:r>
                  <a:rPr lang="en-US" dirty="0"/>
                  <a:t>Poincaré-covariant </a:t>
                </a:r>
                <a:r>
                  <a:rPr lang="en-US" dirty="0" err="1"/>
                  <a:t>quark+diquark</a:t>
                </a:r>
                <a:r>
                  <a:rPr lang="en-US" dirty="0"/>
                  <a:t> </a:t>
                </a:r>
                <a:r>
                  <a:rPr lang="en-US" dirty="0" err="1"/>
                  <a:t>Faddeev</a:t>
                </a:r>
                <a:r>
                  <a:rPr lang="en-US" dirty="0"/>
                  <a:t> equation </a:t>
                </a:r>
              </a:p>
              <a:p>
                <a:pPr marL="0" indent="0">
                  <a:spcBef>
                    <a:spcPts val="0"/>
                  </a:spcBef>
                  <a:buNone/>
                </a:pPr>
                <a:r>
                  <a:rPr lang="en-GB" b="0" dirty="0"/>
                  <a:t>      </a:t>
                </a:r>
                <a14:m>
                  <m:oMath xmlns:m="http://schemas.openxmlformats.org/officeDocument/2006/math">
                    <m:r>
                      <a:rPr lang="en-GB" b="0" i="1" smtClean="0">
                        <a:latin typeface="Cambria Math" panose="02040503050406030204" pitchFamily="18" charset="0"/>
                      </a:rPr>
                      <m:t>⇒</m:t>
                    </m:r>
                  </m:oMath>
                </a14:m>
                <a:r>
                  <a:rPr lang="en-US" dirty="0"/>
                  <a:t> insights into the structure of four lightest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𝐼</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𝑃</m:t>
                            </m:r>
                          </m:sup>
                        </m:sSup>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f>
                          <m:fPr>
                            <m:ctrlPr>
                              <a:rPr lang="en-GB" b="0" i="1" smtClean="0">
                                <a:latin typeface="Cambria Math" panose="02040503050406030204" pitchFamily="18" charset="0"/>
                              </a:rPr>
                            </m:ctrlPr>
                          </m:fPr>
                          <m:num>
                            <m:r>
                              <a:rPr lang="en-GB" b="0" i="1" smtClean="0">
                                <a:latin typeface="Cambria Math" panose="02040503050406030204" pitchFamily="18" charset="0"/>
                              </a:rPr>
                              <m:t>3</m:t>
                            </m:r>
                          </m:num>
                          <m:den>
                            <m:r>
                              <a:rPr lang="en-GB" b="0" i="1" smtClean="0">
                                <a:latin typeface="Cambria Math" panose="02040503050406030204" pitchFamily="18" charset="0"/>
                              </a:rPr>
                              <m:t>2</m:t>
                            </m:r>
                          </m:den>
                        </m:f>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baryon </a:t>
                </a:r>
                <a:r>
                  <a:rPr lang="en-US" dirty="0" err="1"/>
                  <a:t>multiplets</a:t>
                </a:r>
                <a:r>
                  <a:rPr lang="en-US" dirty="0"/>
                  <a:t>.  </a:t>
                </a:r>
              </a:p>
              <a:p>
                <a:r>
                  <a:rPr lang="en-US" dirty="0"/>
                  <a:t>Prediction: Whilst these systems can contain </a:t>
                </a:r>
                <a:r>
                  <a:rPr lang="en-US" dirty="0" err="1"/>
                  <a:t>isovector-axialvector</a:t>
                </a:r>
                <a:r>
                  <a:rPr lang="en-US" dirty="0"/>
                  <a:t> </a:t>
                </a:r>
                <a14:m>
                  <m:oMath xmlns:m="http://schemas.openxmlformats.org/officeDocument/2006/math">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1,1</m:t>
                            </m:r>
                          </m:e>
                          <m:sup>
                            <m:r>
                              <a:rPr lang="en-GB" b="0" i="1" smtClean="0">
                                <a:latin typeface="Cambria Math" panose="02040503050406030204" pitchFamily="18" charset="0"/>
                              </a:rPr>
                              <m:t>+</m:t>
                            </m:r>
                          </m:sup>
                        </m:sSup>
                      </m:e>
                    </m:d>
                  </m:oMath>
                </a14:m>
                <a:r>
                  <a:rPr lang="en-US" dirty="0"/>
                  <a:t> and </a:t>
                </a:r>
                <a:r>
                  <a:rPr lang="en-US" dirty="0" err="1"/>
                  <a:t>isovector</a:t>
                </a:r>
                <a:r>
                  <a:rPr lang="en-US" dirty="0"/>
                  <a:t>-vector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1,1</m:t>
                        </m:r>
                      </m:e>
                      <m:sup>
                        <m:r>
                          <a:rPr lang="en-GB" b="0" i="1" smtClean="0">
                            <a:latin typeface="Cambria Math" panose="02040503050406030204" pitchFamily="18" charset="0"/>
                          </a:rPr>
                          <m:t>−</m:t>
                        </m:r>
                      </m:sup>
                    </m:sSup>
                    <m:r>
                      <a:rPr lang="en-GB" b="0" i="1" smtClean="0">
                        <a:latin typeface="Cambria Math" panose="02040503050406030204" pitchFamily="18" charset="0"/>
                      </a:rPr>
                      <m:t>)</m:t>
                    </m:r>
                  </m:oMath>
                </a14:m>
                <a:r>
                  <a:rPr lang="en-US" dirty="0"/>
                  <a:t> diquarks, one may neglect the latter and still arrive at a reliable description.</a:t>
                </a:r>
              </a:p>
            </p:txBody>
          </p:sp>
        </mc:Choice>
        <mc:Fallback xmlns="">
          <p:sp>
            <p:nvSpPr>
              <p:cNvPr id="3" name="Content Placeholder 2">
                <a:extLst>
                  <a:ext uri="{FF2B5EF4-FFF2-40B4-BE49-F238E27FC236}">
                    <a16:creationId xmlns:a16="http://schemas.microsoft.com/office/drawing/2014/main" id="{7F42F6BC-949F-7F81-3222-D211918ED910}"/>
                  </a:ext>
                </a:extLst>
              </p:cNvPr>
              <p:cNvSpPr>
                <a:spLocks noGrp="1" noRot="1" noChangeAspect="1" noMove="1" noResize="1" noEditPoints="1" noAdjustHandles="1" noChangeArrowheads="1" noChangeShapeType="1" noTextEdit="1"/>
              </p:cNvSpPr>
              <p:nvPr>
                <p:ph idx="1"/>
              </p:nvPr>
            </p:nvSpPr>
            <p:spPr>
              <a:xfrm>
                <a:off x="609600" y="990600"/>
                <a:ext cx="10972800" cy="4525963"/>
              </a:xfrm>
              <a:blipFill>
                <a:blip r:embed="rId3"/>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EA57793-12A5-20E4-9011-9D96D945DD9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71E5FF21-DF8C-D61A-66D9-86B31FD672A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4BEA5FA-9F52-DDC0-FB70-6922ADD0BEFA}"/>
              </a:ext>
            </a:extLst>
          </p:cNvPr>
          <p:cNvSpPr>
            <a:spLocks noGrp="1"/>
          </p:cNvSpPr>
          <p:nvPr>
            <p:ph type="sldNum" sz="quarter" idx="12"/>
          </p:nvPr>
        </p:nvSpPr>
        <p:spPr/>
        <p:txBody>
          <a:bodyPr/>
          <a:lstStyle/>
          <a:p>
            <a:fld id="{87034D8C-3CB4-402A-BC46-2AB14C0FE90A}" type="slidenum">
              <a:rPr lang="en-US" smtClean="0"/>
              <a:pPr/>
              <a:t>79</a:t>
            </a:fld>
            <a:endParaRPr lang="en-US"/>
          </a:p>
        </p:txBody>
      </p:sp>
      <p:pic>
        <p:nvPicPr>
          <p:cNvPr id="8" name="Picture 7" descr="Chart&#10;&#10;Description automatically generated">
            <a:extLst>
              <a:ext uri="{FF2B5EF4-FFF2-40B4-BE49-F238E27FC236}">
                <a16:creationId xmlns:a16="http://schemas.microsoft.com/office/drawing/2014/main" id="{8A308F97-D66F-2F06-F406-4AC5915C2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670" y="3276600"/>
            <a:ext cx="6861930" cy="2954338"/>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EE62068-C63A-82AB-F7A3-EE6820AEF3D4}"/>
                  </a:ext>
                </a:extLst>
              </p:cNvPr>
              <p:cNvSpPr txBox="1">
                <a:spLocks/>
              </p:cNvSpPr>
              <p:nvPr/>
            </p:nvSpPr>
            <p:spPr bwMode="auto">
              <a:xfrm>
                <a:off x="609600" y="2743200"/>
                <a:ext cx="4800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14:m>
                  <m:oMath xmlns:m="http://schemas.openxmlformats.org/officeDocument/2006/math">
                    <m:r>
                      <a:rPr lang="en-GB" i="1" kern="0" smtClean="0">
                        <a:latin typeface="Cambria Math" panose="02040503050406030204" pitchFamily="18" charset="0"/>
                      </a:rPr>
                      <m:t>(</m:t>
                    </m:r>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r>
                      <a:rPr lang="en-GB" i="1" kern="0" smtClean="0">
                        <a:latin typeface="Cambria Math" panose="02040503050406030204" pitchFamily="18" charset="0"/>
                      </a:rPr>
                      <m:t>,</m:t>
                    </m:r>
                    <m:sSup>
                      <m:sSupPr>
                        <m:ctrlPr>
                          <a:rPr lang="en-GB" i="1" kern="0" smtClean="0">
                            <a:latin typeface="Cambria Math" panose="02040503050406030204" pitchFamily="18" charset="0"/>
                          </a:rPr>
                        </m:ctrlPr>
                      </m:sSupPr>
                      <m:e>
                        <m:f>
                          <m:fPr>
                            <m:ctrlPr>
                              <a:rPr lang="en-GB" i="1" kern="0" smtClean="0">
                                <a:latin typeface="Cambria Math" panose="02040503050406030204" pitchFamily="18" charset="0"/>
                              </a:rPr>
                            </m:ctrlPr>
                          </m:fPr>
                          <m:num>
                            <m:r>
                              <a:rPr lang="en-GB" i="1" kern="0" smtClean="0">
                                <a:latin typeface="Cambria Math" panose="02040503050406030204" pitchFamily="18" charset="0"/>
                              </a:rPr>
                              <m:t>3</m:t>
                            </m:r>
                          </m:num>
                          <m:den>
                            <m:r>
                              <a:rPr lang="en-GB" i="1" kern="0" smtClean="0">
                                <a:latin typeface="Cambria Math" panose="02040503050406030204" pitchFamily="18" charset="0"/>
                              </a:rPr>
                              <m:t>2</m:t>
                            </m:r>
                          </m:den>
                        </m:f>
                      </m:e>
                      <m:sup>
                        <m:r>
                          <a:rPr lang="en-GB" i="1" kern="0" smtClean="0">
                            <a:latin typeface="Cambria Math" panose="02040503050406030204" pitchFamily="18" charset="0"/>
                          </a:rPr>
                          <m:t>+</m:t>
                        </m:r>
                      </m:sup>
                    </m:sSup>
                  </m:oMath>
                </a14:m>
                <a:r>
                  <a:rPr lang="en-US" kern="0" dirty="0"/>
                  <a:t>) are the simpler systems &amp; features bear some resemblance </a:t>
                </a:r>
              </a:p>
              <a:p>
                <a:pPr marL="0" indent="0">
                  <a:spcBef>
                    <a:spcPts val="0"/>
                  </a:spcBef>
                  <a:buNone/>
                </a:pPr>
                <a:r>
                  <a:rPr lang="en-US" kern="0" dirty="0"/>
                  <a:t>      to quark model pictures</a:t>
                </a:r>
              </a:p>
              <a:p>
                <a:pPr lvl="1"/>
                <a:r>
                  <a:rPr lang="en-US" sz="2200" kern="0" dirty="0"/>
                  <a:t>Most prominent rest-frame orbital angular momentum component is </a:t>
                </a:r>
                <a14:m>
                  <m:oMath xmlns:m="http://schemas.openxmlformats.org/officeDocument/2006/math">
                    <m:r>
                      <a:rPr lang="en-GB" sz="2200" i="1" kern="0" smtClean="0">
                        <a:latin typeface="Cambria Math" panose="02040503050406030204" pitchFamily="18" charset="0"/>
                      </a:rPr>
                      <m:t>𝑆</m:t>
                    </m:r>
                  </m:oMath>
                </a14:m>
                <a:r>
                  <a:rPr lang="en-US" sz="2200" kern="0" dirty="0"/>
                  <a:t>-wave </a:t>
                </a:r>
              </a:p>
              <a:p>
                <a:pPr lvl="1"/>
                <a14:m>
                  <m:oMath xmlns:m="http://schemas.openxmlformats.org/officeDocument/2006/math">
                    <m:r>
                      <m:rPr>
                        <m:sty m:val="p"/>
                      </m:rPr>
                      <a:rPr lang="en-GB" sz="2200" kern="0" smtClean="0">
                        <a:latin typeface="Cambria Math" panose="02040503050406030204" pitchFamily="18" charset="0"/>
                      </a:rPr>
                      <m:t>Δ</m:t>
                    </m:r>
                    <m:d>
                      <m:dPr>
                        <m:ctrlPr>
                          <a:rPr lang="en-GB" sz="2200" i="1" kern="0" smtClean="0">
                            <a:latin typeface="Cambria Math" panose="02040503050406030204" pitchFamily="18" charset="0"/>
                          </a:rPr>
                        </m:ctrlPr>
                      </m:dPr>
                      <m:e>
                        <m:r>
                          <a:rPr lang="en-GB" sz="2200" i="1" kern="0" smtClean="0">
                            <a:latin typeface="Cambria Math" panose="02040503050406030204" pitchFamily="18" charset="0"/>
                          </a:rPr>
                          <m:t>1600</m:t>
                        </m:r>
                      </m:e>
                    </m:d>
                    <m:sSup>
                      <m:sSupPr>
                        <m:ctrlPr>
                          <a:rPr lang="en-GB" sz="2200" i="1" kern="0" smtClean="0">
                            <a:latin typeface="Cambria Math" panose="02040503050406030204" pitchFamily="18" charset="0"/>
                          </a:rPr>
                        </m:ctrlPr>
                      </m:sSupPr>
                      <m:e>
                        <m:f>
                          <m:fPr>
                            <m:ctrlPr>
                              <a:rPr lang="en-GB" sz="2200" i="1" kern="0" smtClean="0">
                                <a:latin typeface="Cambria Math" panose="02040503050406030204" pitchFamily="18" charset="0"/>
                              </a:rPr>
                            </m:ctrlPr>
                          </m:fPr>
                          <m:num>
                            <m:r>
                              <a:rPr lang="en-GB" sz="2200" i="1" kern="0" smtClean="0">
                                <a:latin typeface="Cambria Math" panose="02040503050406030204" pitchFamily="18" charset="0"/>
                              </a:rPr>
                              <m:t>3</m:t>
                            </m:r>
                          </m:num>
                          <m:den>
                            <m:r>
                              <a:rPr lang="en-GB" sz="2200" i="1" kern="0" smtClean="0">
                                <a:latin typeface="Cambria Math" panose="02040503050406030204" pitchFamily="18" charset="0"/>
                              </a:rPr>
                              <m:t>2</m:t>
                            </m:r>
                          </m:den>
                        </m:f>
                      </m:e>
                      <m:sup>
                        <m:r>
                          <a:rPr lang="en-GB" sz="2200" i="1" kern="0" smtClean="0">
                            <a:latin typeface="Cambria Math" panose="02040503050406030204" pitchFamily="18" charset="0"/>
                          </a:rPr>
                          <m:t>+</m:t>
                        </m:r>
                      </m:sup>
                    </m:sSup>
                  </m:oMath>
                </a14:m>
                <a:r>
                  <a:rPr lang="en-US" sz="2200" kern="0" dirty="0"/>
                  <a:t>may fairly be viewed as radial excitation of</a:t>
                </a:r>
                <a:r>
                  <a:rPr lang="en-GB" sz="2200" kern="0" dirty="0"/>
                  <a:t> </a:t>
                </a:r>
                <a14:m>
                  <m:oMath xmlns:m="http://schemas.openxmlformats.org/officeDocument/2006/math">
                    <m:r>
                      <m:rPr>
                        <m:sty m:val="p"/>
                      </m:rPr>
                      <a:rPr lang="en-GB" sz="2200" kern="0">
                        <a:latin typeface="Cambria Math" panose="02040503050406030204" pitchFamily="18" charset="0"/>
                      </a:rPr>
                      <m:t>Δ</m:t>
                    </m:r>
                    <m:d>
                      <m:dPr>
                        <m:ctrlPr>
                          <a:rPr lang="en-GB" sz="2200" i="1" kern="0">
                            <a:latin typeface="Cambria Math" panose="02040503050406030204" pitchFamily="18" charset="0"/>
                          </a:rPr>
                        </m:ctrlPr>
                      </m:dPr>
                      <m:e>
                        <m:r>
                          <a:rPr lang="en-GB" sz="2200" i="1" kern="0">
                            <a:latin typeface="Cambria Math" panose="02040503050406030204" pitchFamily="18" charset="0"/>
                          </a:rPr>
                          <m:t>1</m:t>
                        </m:r>
                        <m:r>
                          <a:rPr lang="en-GB" sz="2200" i="1" kern="0" smtClean="0">
                            <a:latin typeface="Cambria Math" panose="02040503050406030204" pitchFamily="18" charset="0"/>
                          </a:rPr>
                          <m:t>232</m:t>
                        </m:r>
                      </m:e>
                    </m:d>
                    <m:sSup>
                      <m:sSupPr>
                        <m:ctrlPr>
                          <a:rPr lang="en-GB" sz="2200" i="1" kern="0">
                            <a:latin typeface="Cambria Math" panose="02040503050406030204" pitchFamily="18" charset="0"/>
                          </a:rPr>
                        </m:ctrlPr>
                      </m:sSupPr>
                      <m:e>
                        <m:f>
                          <m:fPr>
                            <m:ctrlPr>
                              <a:rPr lang="en-GB" sz="2200" i="1" kern="0">
                                <a:latin typeface="Cambria Math" panose="02040503050406030204" pitchFamily="18" charset="0"/>
                              </a:rPr>
                            </m:ctrlPr>
                          </m:fPr>
                          <m:num>
                            <m:r>
                              <a:rPr lang="en-GB" sz="2200" i="1" kern="0">
                                <a:latin typeface="Cambria Math" panose="02040503050406030204" pitchFamily="18" charset="0"/>
                              </a:rPr>
                              <m:t>3</m:t>
                            </m:r>
                          </m:num>
                          <m:den>
                            <m:r>
                              <a:rPr lang="en-GB" sz="2200" i="1" kern="0">
                                <a:latin typeface="Cambria Math" panose="02040503050406030204" pitchFamily="18" charset="0"/>
                              </a:rPr>
                              <m:t>2</m:t>
                            </m:r>
                          </m:den>
                        </m:f>
                      </m:e>
                      <m:sup>
                        <m:r>
                          <a:rPr lang="en-GB" sz="2200" i="1" kern="0">
                            <a:latin typeface="Cambria Math" panose="02040503050406030204" pitchFamily="18" charset="0"/>
                          </a:rPr>
                          <m:t>+</m:t>
                        </m:r>
                      </m:sup>
                    </m:sSup>
                  </m:oMath>
                </a14:m>
                <a:endParaRPr lang="en-US" sz="2200" kern="0" dirty="0"/>
              </a:p>
            </p:txBody>
          </p:sp>
        </mc:Choice>
        <mc:Fallback xmlns="">
          <p:sp>
            <p:nvSpPr>
              <p:cNvPr id="9" name="Content Placeholder 2">
                <a:extLst>
                  <a:ext uri="{FF2B5EF4-FFF2-40B4-BE49-F238E27FC236}">
                    <a16:creationId xmlns:a16="http://schemas.microsoft.com/office/drawing/2014/main" id="{EEE62068-C63A-82AB-F7A3-EE6820AEF3D4}"/>
                  </a:ext>
                </a:extLst>
              </p:cNvPr>
              <p:cNvSpPr txBox="1">
                <a:spLocks noRot="1" noChangeAspect="1" noMove="1" noResize="1" noEditPoints="1" noAdjustHandles="1" noChangeArrowheads="1" noChangeShapeType="1" noTextEdit="1"/>
              </p:cNvSpPr>
              <p:nvPr/>
            </p:nvSpPr>
            <p:spPr bwMode="auto">
              <a:xfrm>
                <a:off x="609600" y="2743200"/>
                <a:ext cx="4800600" cy="4525963"/>
              </a:xfrm>
              <a:prstGeom prst="rect">
                <a:avLst/>
              </a:prstGeom>
              <a:blipFill>
                <a:blip r:embed="rId5"/>
                <a:stretch>
                  <a:fillRect/>
                </a:stretch>
              </a:blipFill>
              <a:ln w="9525">
                <a:noFill/>
                <a:miter lim="800000"/>
                <a:headEnd/>
                <a:tailEnd/>
              </a:ln>
              <a:effec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985075-962D-428A-8C73-C5B0584C3ECC}"/>
                  </a:ext>
                </a:extLst>
              </p:cNvPr>
              <p:cNvSpPr/>
              <p:nvPr/>
            </p:nvSpPr>
            <p:spPr bwMode="auto">
              <a:xfrm>
                <a:off x="8686800" y="2918778"/>
                <a:ext cx="2794001" cy="8150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1600</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i="1" ker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i="1" kern="0">
                        <a:latin typeface="Cambria Math" panose="02040503050406030204" pitchFamily="18" charset="0"/>
                      </a:rPr>
                      <m:t>𝑆</m:t>
                    </m:r>
                  </m:oMath>
                </a14:m>
                <a:r>
                  <a:rPr lang="en-US" kern="0" dirty="0"/>
                  <a:t>-wave, but significant </a:t>
                </a:r>
                <a14:m>
                  <m:oMath xmlns:m="http://schemas.openxmlformats.org/officeDocument/2006/math">
                    <m:r>
                      <a:rPr lang="en-GB" b="0" i="1" kern="0" smtClean="0">
                        <a:latin typeface="Cambria Math" panose="02040503050406030204" pitchFamily="18" charset="0"/>
                      </a:rPr>
                      <m:t>𝐷</m:t>
                    </m:r>
                  </m:oMath>
                </a14:m>
                <a:r>
                  <a:rPr lang="en-US" kern="0" dirty="0"/>
                  <a:t>-wave.</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0" name="Rectangle 9">
                <a:extLst>
                  <a:ext uri="{FF2B5EF4-FFF2-40B4-BE49-F238E27FC236}">
                    <a16:creationId xmlns:a16="http://schemas.microsoft.com/office/drawing/2014/main" id="{DA985075-962D-428A-8C73-C5B0584C3ECC}"/>
                  </a:ext>
                </a:extLst>
              </p:cNvPr>
              <p:cNvSpPr>
                <a:spLocks noRot="1" noChangeAspect="1" noMove="1" noResize="1" noEditPoints="1" noAdjustHandles="1" noChangeArrowheads="1" noChangeShapeType="1" noTextEdit="1"/>
              </p:cNvSpPr>
              <p:nvPr/>
            </p:nvSpPr>
            <p:spPr bwMode="auto">
              <a:xfrm>
                <a:off x="8686800" y="2918778"/>
                <a:ext cx="2794001" cy="815022"/>
              </a:xfrm>
              <a:prstGeom prst="rect">
                <a:avLst/>
              </a:prstGeom>
              <a:blipFill>
                <a:blip r:embed="rId6"/>
                <a:stretch>
                  <a:fillRect l="-1747" r="-218" b="-9701"/>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CE426B3-4B50-159F-7190-C4A18F209106}"/>
                  </a:ext>
                </a:extLst>
              </p:cNvPr>
              <p:cNvSpPr/>
              <p:nvPr/>
            </p:nvSpPr>
            <p:spPr bwMode="auto">
              <a:xfrm>
                <a:off x="5142443" y="3200400"/>
                <a:ext cx="2706158" cy="506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14:m>
                  <m:oMath xmlns:m="http://schemas.openxmlformats.org/officeDocument/2006/math">
                    <m:r>
                      <m:rPr>
                        <m:sty m:val="p"/>
                      </m:rPr>
                      <a:rPr kumimoji="0" lang="en-GB" sz="1800" b="0" i="0" u="none" strike="noStrike" cap="none" normalizeH="0" baseline="0" smtClean="0">
                        <a:ln>
                          <a:noFill/>
                        </a:ln>
                        <a:solidFill>
                          <a:schemeClr val="tx1"/>
                        </a:solidFill>
                        <a:effectLst/>
                        <a:latin typeface="Cambria Math" panose="02040503050406030204" pitchFamily="18" charset="0"/>
                      </a:rPr>
                      <m:t>Δ</m:t>
                    </m:r>
                    <m:d>
                      <m:dPr>
                        <m:ctrlPr>
                          <a:rPr kumimoji="0" lang="en-GB" sz="1800" b="0" i="1" u="none" strike="noStrike" cap="none" normalizeH="0" baseline="0" smtClean="0">
                            <a:ln>
                              <a:noFill/>
                            </a:ln>
                            <a:solidFill>
                              <a:schemeClr val="tx1"/>
                            </a:solidFill>
                            <a:effectLst/>
                            <a:latin typeface="Cambria Math" panose="02040503050406030204" pitchFamily="18" charset="0"/>
                          </a:rPr>
                        </m:ctrlPr>
                      </m:dPr>
                      <m:e>
                        <m:r>
                          <a:rPr kumimoji="0" lang="en-GB" sz="1800" b="0" i="1" u="none" strike="noStrike" cap="none" normalizeH="0" baseline="0" smtClean="0">
                            <a:ln>
                              <a:noFill/>
                            </a:ln>
                            <a:solidFill>
                              <a:schemeClr val="tx1"/>
                            </a:solidFill>
                            <a:effectLst/>
                            <a:latin typeface="Cambria Math" panose="02040503050406030204" pitchFamily="18" charset="0"/>
                          </a:rPr>
                          <m:t>1232</m:t>
                        </m:r>
                      </m:e>
                    </m:d>
                    <m:sSup>
                      <m:sSupPr>
                        <m:ctrlPr>
                          <a:rPr lang="en-GB" i="1" kern="0">
                            <a:latin typeface="Cambria Math" panose="02040503050406030204" pitchFamily="18" charset="0"/>
                          </a:rPr>
                        </m:ctrlPr>
                      </m:sSupPr>
                      <m:e>
                        <m:f>
                          <m:fPr>
                            <m:ctrlPr>
                              <a:rPr lang="en-GB" i="1" kern="0">
                                <a:latin typeface="Cambria Math" panose="02040503050406030204" pitchFamily="18" charset="0"/>
                              </a:rPr>
                            </m:ctrlPr>
                          </m:fPr>
                          <m:num>
                            <m:r>
                              <a:rPr lang="en-GB" i="1" kern="0">
                                <a:latin typeface="Cambria Math" panose="02040503050406030204" pitchFamily="18" charset="0"/>
                              </a:rPr>
                              <m:t>3</m:t>
                            </m:r>
                          </m:num>
                          <m:den>
                            <m:r>
                              <a:rPr lang="en-GB" i="1" kern="0">
                                <a:latin typeface="Cambria Math" panose="02040503050406030204" pitchFamily="18" charset="0"/>
                              </a:rPr>
                              <m:t>2</m:t>
                            </m:r>
                          </m:den>
                        </m:f>
                      </m:e>
                      <m:sup>
                        <m:r>
                          <a:rPr lang="en-GB" i="1" kern="0">
                            <a:latin typeface="Cambria Math" panose="02040503050406030204" pitchFamily="18" charset="0"/>
                          </a:rPr>
                          <m:t>+</m:t>
                        </m:r>
                      </m:sup>
                    </m:sSup>
                  </m:oMath>
                </a14:m>
                <a:r>
                  <a:rPr kumimoji="0" lang="en-US" sz="1800" b="0" i="0" u="none" strike="noStrike" cap="none" normalizeH="0" baseline="0" dirty="0">
                    <a:ln>
                      <a:noFill/>
                    </a:ln>
                    <a:solidFill>
                      <a:schemeClr val="tx1"/>
                    </a:solidFill>
                    <a:effectLst/>
                    <a:latin typeface="Calibri" pitchFamily="34" charset="0"/>
                  </a:rPr>
                  <a:t>mainly </a:t>
                </a:r>
                <a14:m>
                  <m:oMath xmlns:m="http://schemas.openxmlformats.org/officeDocument/2006/math">
                    <m:r>
                      <a:rPr lang="en-GB" i="1" kern="0">
                        <a:latin typeface="Cambria Math" panose="02040503050406030204" pitchFamily="18" charset="0"/>
                      </a:rPr>
                      <m:t>𝑆</m:t>
                    </m:r>
                  </m:oMath>
                </a14:m>
                <a:r>
                  <a:rPr lang="en-US" kern="0" dirty="0"/>
                  <a:t>-wave.</a:t>
                </a:r>
                <a:endParaRPr kumimoji="0" lang="en-US" sz="1800" b="0" i="0" u="none" strike="noStrike" cap="none" normalizeH="0" baseline="0" dirty="0">
                  <a:ln>
                    <a:noFill/>
                  </a:ln>
                  <a:solidFill>
                    <a:schemeClr val="tx1"/>
                  </a:solidFill>
                  <a:effectLst/>
                  <a:latin typeface="Calibri" pitchFamily="34" charset="0"/>
                </a:endParaRPr>
              </a:p>
            </p:txBody>
          </p:sp>
        </mc:Choice>
        <mc:Fallback xmlns="">
          <p:sp>
            <p:nvSpPr>
              <p:cNvPr id="11" name="Rectangle 10">
                <a:extLst>
                  <a:ext uri="{FF2B5EF4-FFF2-40B4-BE49-F238E27FC236}">
                    <a16:creationId xmlns:a16="http://schemas.microsoft.com/office/drawing/2014/main" id="{CCE426B3-4B50-159F-7190-C4A18F209106}"/>
                  </a:ext>
                </a:extLst>
              </p:cNvPr>
              <p:cNvSpPr>
                <a:spLocks noRot="1" noChangeAspect="1" noMove="1" noResize="1" noEditPoints="1" noAdjustHandles="1" noChangeArrowheads="1" noChangeShapeType="1" noTextEdit="1"/>
              </p:cNvSpPr>
              <p:nvPr/>
            </p:nvSpPr>
            <p:spPr bwMode="auto">
              <a:xfrm>
                <a:off x="5142443" y="3200400"/>
                <a:ext cx="2706158" cy="506730"/>
              </a:xfrm>
              <a:prstGeom prst="rect">
                <a:avLst/>
              </a:prstGeom>
              <a:blipFill>
                <a:blip r:embed="rId7"/>
                <a:stretch>
                  <a:fillRect r="-1802" b="-12048"/>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p:sp>
        <p:nvSpPr>
          <p:cNvPr id="12" name="Rectangle 11">
            <a:extLst>
              <a:ext uri="{FF2B5EF4-FFF2-40B4-BE49-F238E27FC236}">
                <a16:creationId xmlns:a16="http://schemas.microsoft.com/office/drawing/2014/main" id="{489E2BBF-2A5D-8CFD-7698-23D50B7C4CED}"/>
              </a:ext>
            </a:extLst>
          </p:cNvPr>
          <p:cNvSpPr/>
          <p:nvPr/>
        </p:nvSpPr>
        <p:spPr bwMode="auto">
          <a:xfrm>
            <a:off x="6594478" y="6198236"/>
            <a:ext cx="4942415" cy="3651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kumimoji="0" lang="en-GB" sz="1800" b="0" i="0" u="none" strike="noStrike" cap="none" normalizeH="0" baseline="0" dirty="0">
                <a:ln>
                  <a:noFill/>
                </a:ln>
                <a:solidFill>
                  <a:schemeClr val="tx1"/>
                </a:solidFill>
                <a:effectLst/>
                <a:latin typeface="Calibri" pitchFamily="34" charset="0"/>
              </a:rPr>
              <a:t>Rest-frame angular momentum decompositions</a:t>
            </a:r>
            <a:endParaRPr kumimoji="0" lang="en-US" sz="1800" b="0" i="0" u="none" strike="noStrike" cap="none" normalizeH="0" baseline="0" dirty="0">
              <a:ln>
                <a:noFill/>
              </a:ln>
              <a:solidFill>
                <a:schemeClr val="tx1"/>
              </a:solidFill>
              <a:effectLst/>
              <a:latin typeface="Calibri" pitchFamily="34" charset="0"/>
            </a:endParaRPr>
          </a:p>
        </p:txBody>
      </p:sp>
      <p:pic>
        <p:nvPicPr>
          <p:cNvPr id="13" name="Picture 12" descr="A graph of a function&#10;&#10;Description automatically generated with medium confidence">
            <a:extLst>
              <a:ext uri="{FF2B5EF4-FFF2-40B4-BE49-F238E27FC236}">
                <a16:creationId xmlns:a16="http://schemas.microsoft.com/office/drawing/2014/main" id="{A60F9DD9-8A00-6681-36F1-30C96C5E0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40970"/>
            <a:ext cx="2797339" cy="622522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AF844C-0DC2-0609-0A37-F7D951657315}"/>
                  </a:ext>
                </a:extLst>
              </p:cNvPr>
              <p:cNvSpPr txBox="1"/>
              <p:nvPr/>
            </p:nvSpPr>
            <p:spPr>
              <a:xfrm>
                <a:off x="2895600" y="996062"/>
                <a:ext cx="5791202" cy="463203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US" sz="2800" dirty="0">
                    <a:ln w="0"/>
                    <a:solidFill>
                      <a:schemeClr val="accent1"/>
                    </a:solidFill>
                    <a:effectLst>
                      <a:outerShdw blurRad="38100" dist="25400" dir="5400000" algn="ctr" rotWithShape="0">
                        <a:srgbClr val="6E747A">
                          <a:alpha val="43000"/>
                        </a:srgbClr>
                      </a:outerShdw>
                    </a:effectLst>
                  </a:rPr>
                  <a:t>Example … recent progress</a:t>
                </a:r>
              </a:p>
              <a:p>
                <a:pPr>
                  <a:spcAft>
                    <a:spcPts val="600"/>
                  </a:spcAft>
                </a:pPr>
                <a:r>
                  <a:rPr lang="en-US" sz="2800" dirty="0">
                    <a:ln w="0"/>
                    <a:solidFill>
                      <a:schemeClr val="accent1"/>
                    </a:solidFill>
                    <a:effectLst>
                      <a:outerShdw blurRad="38100" dist="25400" dir="5400000" algn="ctr" rotWithShape="0">
                        <a:srgbClr val="6E747A">
                          <a:alpha val="43000"/>
                        </a:srgbClr>
                      </a:outerShdw>
                    </a:effectLst>
                  </a:rPr>
                  <a:t>V. I. Mokeev </a:t>
                </a:r>
                <a:r>
                  <a:rPr lang="en-US" sz="2800" i="1" dirty="0">
                    <a:ln w="0"/>
                    <a:solidFill>
                      <a:schemeClr val="accent1"/>
                    </a:solidFill>
                    <a:effectLst>
                      <a:outerShdw blurRad="38100" dist="25400" dir="5400000" algn="ctr" rotWithShape="0">
                        <a:srgbClr val="6E747A">
                          <a:alpha val="43000"/>
                        </a:srgbClr>
                      </a:outerShdw>
                    </a:effectLst>
                  </a:rPr>
                  <a:t>et al</a:t>
                </a:r>
                <a:r>
                  <a:rPr lang="en-US" sz="2800" dirty="0">
                    <a:ln w="0"/>
                    <a:solidFill>
                      <a:schemeClr val="accent1"/>
                    </a:solidFill>
                    <a:effectLst>
                      <a:outerShdw blurRad="38100" dist="25400" dir="5400000" algn="ctr" rotWithShape="0">
                        <a:srgbClr val="6E747A">
                          <a:alpha val="43000"/>
                        </a:srgbClr>
                      </a:outerShdw>
                    </a:effectLst>
                  </a:rPr>
                  <a:t>., Phys. Rev. C 108 (2023) 2, 025204 New analyses of CLAS </a:t>
                </a:r>
                <a14:m>
                  <m:oMath xmlns:m="http://schemas.openxmlformats.org/officeDocument/2006/math">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𝑒𝑝</m:t>
                    </m:r>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Sup>
                      <m:sSupPr>
                        <m:ctrlP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𝑒</m:t>
                        </m:r>
                      </m:e>
                      <m:sup>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up>
                    </m:sSup>
                    <m:sSup>
                      <m:sSupPr>
                        <m:ctrlP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𝜋</m:t>
                        </m:r>
                      </m:e>
                      <m:sup>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up>
                    </m:sSup>
                    <m:sSup>
                      <m:sSupPr>
                        <m:ctrlP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𝜋</m:t>
                        </m:r>
                      </m:e>
                      <m:sup>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up>
                    </m:sSup>
                    <m:sSup>
                      <m:sSupPr>
                        <m:ctrlP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𝑝</m:t>
                        </m:r>
                      </m:e>
                      <m:sup>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up>
                    </m:sSup>
                  </m:oMath>
                </a14:m>
                <a:r>
                  <a:rPr lang="en-US" sz="2800" dirty="0">
                    <a:ln w="0"/>
                    <a:solidFill>
                      <a:schemeClr val="accent1"/>
                    </a:solidFill>
                    <a:effectLst>
                      <a:outerShdw blurRad="38100" dist="25400" dir="5400000" algn="ctr" rotWithShape="0">
                        <a:srgbClr val="6E747A">
                          <a:alpha val="43000"/>
                        </a:srgbClr>
                      </a:outerShdw>
                    </a:effectLst>
                  </a:rPr>
                  <a:t> cross sections</a:t>
                </a:r>
                <a:endParaRPr lang="en-US" sz="2800" b="0" i="0" dirty="0">
                  <a:ln w="0"/>
                  <a:solidFill>
                    <a:schemeClr val="accent1"/>
                  </a:solidFill>
                  <a:effectLst>
                    <a:outerShdw blurRad="38100" dist="25400" dir="5400000" algn="ctr" rotWithShape="0">
                      <a:srgbClr val="6E747A">
                        <a:alpha val="43000"/>
                      </a:srgbClr>
                    </a:outerShdw>
                  </a:effectLst>
                  <a:latin typeface="-apple-system"/>
                </a:endParaRPr>
              </a:p>
              <a:p>
                <a:pPr>
                  <a:spcAft>
                    <a:spcPts val="600"/>
                  </a:spcAft>
                </a:pPr>
                <a:r>
                  <a:rPr lang="en-US" sz="2800" dirty="0">
                    <a:ln w="0"/>
                    <a:solidFill>
                      <a:schemeClr val="accent1"/>
                    </a:solidFill>
                    <a:effectLst>
                      <a:outerShdw blurRad="38100" dist="25400" dir="5400000" algn="ctr" rotWithShape="0">
                        <a:srgbClr val="6E747A">
                          <a:alpha val="43000"/>
                        </a:srgbClr>
                      </a:outerShdw>
                    </a:effectLst>
                    <a:latin typeface="-apple-system"/>
                  </a:rPr>
                  <a:t>Comparison with CSM predictions made 4 years before: Ya Lu </a:t>
                </a:r>
                <a:r>
                  <a:rPr lang="en-US" sz="2800" i="1" dirty="0">
                    <a:ln w="0"/>
                    <a:solidFill>
                      <a:schemeClr val="accent1"/>
                    </a:solidFill>
                    <a:effectLst>
                      <a:outerShdw blurRad="38100" dist="25400" dir="5400000" algn="ctr" rotWithShape="0">
                        <a:srgbClr val="6E747A">
                          <a:alpha val="43000"/>
                        </a:srgbClr>
                      </a:outerShdw>
                    </a:effectLst>
                    <a:latin typeface="-apple-system"/>
                  </a:rPr>
                  <a:t>et al</a:t>
                </a:r>
                <a:r>
                  <a:rPr lang="en-US" sz="2800" dirty="0">
                    <a:ln w="0"/>
                    <a:solidFill>
                      <a:schemeClr val="accent1"/>
                    </a:solidFill>
                    <a:effectLst>
                      <a:outerShdw blurRad="38100" dist="25400" dir="5400000" algn="ctr" rotWithShape="0">
                        <a:srgbClr val="6E747A">
                          <a:alpha val="43000"/>
                        </a:srgbClr>
                      </a:outerShdw>
                    </a:effectLst>
                    <a:latin typeface="-apple-system"/>
                  </a:rPr>
                  <a:t>. Phys. Rev. D 100 (2019) 034001/1-13</a:t>
                </a:r>
                <a:endParaRPr lang="en-US" sz="2800" b="0" i="0" dirty="0">
                  <a:ln w="0"/>
                  <a:solidFill>
                    <a:schemeClr val="accent1"/>
                  </a:solidFill>
                  <a:effectLst>
                    <a:outerShdw blurRad="38100" dist="25400" dir="5400000" algn="ctr" rotWithShape="0">
                      <a:srgbClr val="6E747A">
                        <a:alpha val="43000"/>
                      </a:srgbClr>
                    </a:outerShdw>
                  </a:effectLst>
                  <a:latin typeface="-apple-system"/>
                </a:endParaRPr>
              </a:p>
              <a:p>
                <a:pPr>
                  <a:spcAft>
                    <a:spcPts val="600"/>
                  </a:spcAft>
                </a:pPr>
                <a:r>
                  <a:rPr lang="en-US" sz="2800" dirty="0">
                    <a:ln w="0"/>
                    <a:solidFill>
                      <a:schemeClr val="accent1"/>
                    </a:solidFill>
                    <a:effectLst>
                      <a:outerShdw blurRad="38100" dist="25400" dir="5400000" algn="ctr" rotWithShape="0">
                        <a:srgbClr val="6E747A">
                          <a:alpha val="43000"/>
                        </a:srgbClr>
                      </a:outerShdw>
                    </a:effectLst>
                    <a:latin typeface="-apple-system"/>
                  </a:rPr>
                  <a:t>Remarkable agreement, suggesting confirmation of CSM predictions for structure of baryon wave functions</a:t>
                </a:r>
                <a:endParaRPr lang="en-AU" sz="2800" b="0" i="0" dirty="0">
                  <a:effectLst/>
                  <a:latin typeface="-apple-system"/>
                </a:endParaRPr>
              </a:p>
            </p:txBody>
          </p:sp>
        </mc:Choice>
        <mc:Fallback xmlns="">
          <p:sp>
            <p:nvSpPr>
              <p:cNvPr id="14" name="TextBox 13">
                <a:extLst>
                  <a:ext uri="{FF2B5EF4-FFF2-40B4-BE49-F238E27FC236}">
                    <a16:creationId xmlns:a16="http://schemas.microsoft.com/office/drawing/2014/main" id="{92AF844C-0DC2-0609-0A37-F7D951657315}"/>
                  </a:ext>
                </a:extLst>
              </p:cNvPr>
              <p:cNvSpPr txBox="1">
                <a:spLocks noRot="1" noChangeAspect="1" noMove="1" noResize="1" noEditPoints="1" noAdjustHandles="1" noChangeArrowheads="1" noChangeShapeType="1" noTextEdit="1"/>
              </p:cNvSpPr>
              <p:nvPr/>
            </p:nvSpPr>
            <p:spPr>
              <a:xfrm>
                <a:off x="2895600" y="996062"/>
                <a:ext cx="5791202" cy="4632037"/>
              </a:xfrm>
              <a:prstGeom prst="rect">
                <a:avLst/>
              </a:prstGeom>
              <a:blipFill>
                <a:blip r:embed="rId9"/>
                <a:stretch>
                  <a:fillRect l="-2306" t="-1047" r="-1677" b="-3272"/>
                </a:stretch>
              </a:blipFill>
              <a:ln/>
            </p:spPr>
            <p:txBody>
              <a:bodyPr/>
              <a:lstStyle/>
              <a:p>
                <a:r>
                  <a:rPr lang="en-AU">
                    <a:noFill/>
                  </a:rPr>
                  <a:t> </a:t>
                </a:r>
              </a:p>
            </p:txBody>
          </p:sp>
        </mc:Fallback>
      </mc:AlternateContent>
      <p:sp>
        <p:nvSpPr>
          <p:cNvPr id="7" name="TextBox 6">
            <a:extLst>
              <a:ext uri="{FF2B5EF4-FFF2-40B4-BE49-F238E27FC236}">
                <a16:creationId xmlns:a16="http://schemas.microsoft.com/office/drawing/2014/main" id="{CD2791E8-0EDA-D3DB-8EDC-390959818C5E}"/>
              </a:ext>
            </a:extLst>
          </p:cNvPr>
          <p:cNvSpPr txBox="1"/>
          <p:nvPr/>
        </p:nvSpPr>
        <p:spPr>
          <a:xfrm>
            <a:off x="1676400" y="1295400"/>
            <a:ext cx="611065" cy="369332"/>
          </a:xfrm>
          <a:prstGeom prst="rect">
            <a:avLst/>
          </a:prstGeom>
          <a:noFill/>
        </p:spPr>
        <p:txBody>
          <a:bodyPr wrap="none" rtlCol="0">
            <a:spAutoFit/>
          </a:bodyPr>
          <a:lstStyle/>
          <a:p>
            <a:r>
              <a:rPr lang="en-AU" dirty="0"/>
              <a:t>CSM</a:t>
            </a:r>
          </a:p>
        </p:txBody>
      </p:sp>
      <p:cxnSp>
        <p:nvCxnSpPr>
          <p:cNvPr id="16" name="Straight Arrow Connector 15">
            <a:extLst>
              <a:ext uri="{FF2B5EF4-FFF2-40B4-BE49-F238E27FC236}">
                <a16:creationId xmlns:a16="http://schemas.microsoft.com/office/drawing/2014/main" id="{02AA75DE-4503-1EF9-A0F0-6B7C5950C6DB}"/>
              </a:ext>
            </a:extLst>
          </p:cNvPr>
          <p:cNvCxnSpPr>
            <a:cxnSpLocks/>
          </p:cNvCxnSpPr>
          <p:nvPr/>
        </p:nvCxnSpPr>
        <p:spPr bwMode="auto">
          <a:xfrm flipH="1" flipV="1">
            <a:off x="1676400" y="990600"/>
            <a:ext cx="152400" cy="350837"/>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5A9F8CB-8427-BEB8-CBE0-E5C3EF1BD656}"/>
              </a:ext>
            </a:extLst>
          </p:cNvPr>
          <p:cNvSpPr txBox="1"/>
          <p:nvPr/>
        </p:nvSpPr>
        <p:spPr>
          <a:xfrm>
            <a:off x="1291470" y="3387914"/>
            <a:ext cx="611065" cy="369332"/>
          </a:xfrm>
          <a:prstGeom prst="rect">
            <a:avLst/>
          </a:prstGeom>
          <a:noFill/>
        </p:spPr>
        <p:txBody>
          <a:bodyPr wrap="none" rtlCol="0">
            <a:spAutoFit/>
          </a:bodyPr>
          <a:lstStyle/>
          <a:p>
            <a:r>
              <a:rPr lang="en-AU" dirty="0"/>
              <a:t>CSM</a:t>
            </a:r>
          </a:p>
        </p:txBody>
      </p:sp>
      <p:cxnSp>
        <p:nvCxnSpPr>
          <p:cNvPr id="19" name="Straight Arrow Connector 18">
            <a:extLst>
              <a:ext uri="{FF2B5EF4-FFF2-40B4-BE49-F238E27FC236}">
                <a16:creationId xmlns:a16="http://schemas.microsoft.com/office/drawing/2014/main" id="{AD734270-C671-291B-4128-71ACEDD9BEC3}"/>
              </a:ext>
            </a:extLst>
          </p:cNvPr>
          <p:cNvCxnSpPr>
            <a:cxnSpLocks/>
          </p:cNvCxnSpPr>
          <p:nvPr/>
        </p:nvCxnSpPr>
        <p:spPr bwMode="auto">
          <a:xfrm flipH="1" flipV="1">
            <a:off x="1291470" y="3083114"/>
            <a:ext cx="152400" cy="350837"/>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623286-4AC2-451A-50EC-60D7D4D7D4A1}"/>
              </a:ext>
            </a:extLst>
          </p:cNvPr>
          <p:cNvSpPr txBox="1"/>
          <p:nvPr/>
        </p:nvSpPr>
        <p:spPr>
          <a:xfrm>
            <a:off x="1595537" y="5331897"/>
            <a:ext cx="611065" cy="369332"/>
          </a:xfrm>
          <a:prstGeom prst="rect">
            <a:avLst/>
          </a:prstGeom>
          <a:noFill/>
        </p:spPr>
        <p:txBody>
          <a:bodyPr wrap="none" rtlCol="0">
            <a:spAutoFit/>
          </a:bodyPr>
          <a:lstStyle/>
          <a:p>
            <a:r>
              <a:rPr lang="en-AU" dirty="0"/>
              <a:t>CSM</a:t>
            </a:r>
          </a:p>
        </p:txBody>
      </p:sp>
      <p:cxnSp>
        <p:nvCxnSpPr>
          <p:cNvPr id="23" name="Straight Arrow Connector 22">
            <a:extLst>
              <a:ext uri="{FF2B5EF4-FFF2-40B4-BE49-F238E27FC236}">
                <a16:creationId xmlns:a16="http://schemas.microsoft.com/office/drawing/2014/main" id="{2D80084F-6AE1-518A-4556-724B29148E71}"/>
              </a:ext>
            </a:extLst>
          </p:cNvPr>
          <p:cNvCxnSpPr>
            <a:cxnSpLocks/>
          </p:cNvCxnSpPr>
          <p:nvPr/>
        </p:nvCxnSpPr>
        <p:spPr bwMode="auto">
          <a:xfrm flipH="1" flipV="1">
            <a:off x="1595537" y="5027097"/>
            <a:ext cx="152400" cy="350837"/>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3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err="1"/>
              <a:t>Pion’s</a:t>
            </a:r>
            <a:r>
              <a:rPr lang="en-US" sz="3200" dirty="0"/>
              <a:t> valence-quark </a:t>
            </a:r>
            <a:br>
              <a:rPr lang="en-US" sz="3200" dirty="0"/>
            </a:br>
            <a:r>
              <a:rPr lang="en-US" sz="3200" dirty="0"/>
              <a:t>Distribution Amplitude</a:t>
            </a:r>
            <a:endParaRPr lang="en-US" sz="2800" dirty="0"/>
          </a:p>
        </p:txBody>
      </p:sp>
      <p:sp>
        <p:nvSpPr>
          <p:cNvPr id="3" name="Content Placeholder 2"/>
          <p:cNvSpPr>
            <a:spLocks noGrp="1"/>
          </p:cNvSpPr>
          <p:nvPr>
            <p:ph idx="1"/>
          </p:nvPr>
        </p:nvSpPr>
        <p:spPr>
          <a:xfrm>
            <a:off x="609600" y="1295401"/>
            <a:ext cx="10972800" cy="4525963"/>
          </a:xfrm>
        </p:spPr>
        <p:txBody>
          <a:bodyPr/>
          <a:lstStyle/>
          <a:p>
            <a:r>
              <a:rPr lang="en-US" dirty="0"/>
              <a:t>Methods were developed that enable direct computation of the pion’s light-front wave function</a:t>
            </a:r>
          </a:p>
          <a:p>
            <a:r>
              <a:rPr lang="el-GR" i="1" dirty="0"/>
              <a:t>φ</a:t>
            </a:r>
            <a:r>
              <a:rPr lang="el-GR" i="1" baseline="-25000" dirty="0"/>
              <a:t>π</a:t>
            </a:r>
            <a:r>
              <a:rPr lang="en-US" i="1" dirty="0"/>
              <a:t>(x)</a:t>
            </a:r>
            <a:r>
              <a:rPr lang="en-US" dirty="0"/>
              <a:t> = twist-two </a:t>
            </a:r>
            <a:r>
              <a:rPr lang="en-US" dirty="0" err="1"/>
              <a:t>parton</a:t>
            </a:r>
            <a:r>
              <a:rPr lang="en-US" dirty="0"/>
              <a:t> distribution amplitude = projection of the </a:t>
            </a:r>
            <a:r>
              <a:rPr lang="en-US" dirty="0" err="1"/>
              <a:t>pion’s</a:t>
            </a:r>
            <a:r>
              <a:rPr lang="en-US" dirty="0"/>
              <a:t> </a:t>
            </a:r>
            <a:r>
              <a:rPr lang="en-US" dirty="0" err="1"/>
              <a:t>Poincaré</a:t>
            </a:r>
            <a:r>
              <a:rPr lang="en-US" dirty="0"/>
              <a:t>-covariant wave-function onto the light-front</a:t>
            </a:r>
          </a:p>
          <a:p>
            <a:endParaRPr lang="en-US" dirty="0"/>
          </a:p>
          <a:p>
            <a:endParaRPr lang="en-US" dirty="0"/>
          </a:p>
          <a:p>
            <a:endParaRPr lang="en-US" dirty="0"/>
          </a:p>
          <a:p>
            <a:endParaRPr lang="en-US" dirty="0"/>
          </a:p>
          <a:p>
            <a:r>
              <a:rPr lang="en-US" dirty="0"/>
              <a:t>Results have been obtained with rainbow-ladder DSE kernel, simplest symmetry preserving form; and the best DCSB-improved kernel that is currently available.</a:t>
            </a:r>
          </a:p>
          <a:p>
            <a:pPr lvl="1" algn="ctr">
              <a:buNone/>
            </a:pPr>
            <a:r>
              <a:rPr lang="en-US" sz="3200" i="1" dirty="0"/>
              <a:t>x</a:t>
            </a:r>
            <a:r>
              <a:rPr lang="el-GR" sz="3200" i="1" baseline="30000" dirty="0"/>
              <a:t>α</a:t>
            </a:r>
            <a:r>
              <a:rPr lang="en-US" sz="3200" i="1" dirty="0"/>
              <a:t> (1-x)</a:t>
            </a:r>
            <a:r>
              <a:rPr lang="el-GR" sz="3200" i="1" baseline="30000" dirty="0"/>
              <a:t>α</a:t>
            </a:r>
            <a:r>
              <a:rPr lang="en-US" sz="3200" dirty="0"/>
              <a:t>, with </a:t>
            </a:r>
            <a:r>
              <a:rPr lang="el-GR" sz="3200" i="1" dirty="0"/>
              <a:t>α</a:t>
            </a:r>
            <a:r>
              <a:rPr lang="en-US" sz="3200" i="1" dirty="0"/>
              <a:t>=0.5</a:t>
            </a:r>
            <a:endParaRPr lang="en-US" sz="3200" baseline="30000" dirty="0"/>
          </a:p>
          <a:p>
            <a:endParaRPr lang="en-US" dirty="0"/>
          </a:p>
          <a:p>
            <a:endParaRPr lang="en-US" dirty="0"/>
          </a:p>
        </p:txBody>
      </p:sp>
      <p:sp>
        <p:nvSpPr>
          <p:cNvPr id="4" name="Date Placeholder 3"/>
          <p:cNvSpPr>
            <a:spLocks noGrp="1"/>
          </p:cNvSpPr>
          <p:nvPr>
            <p:ph type="dt" sz="half" idx="10"/>
          </p:nvPr>
        </p:nvSpPr>
        <p:spPr/>
        <p:txBody>
          <a:bodyPr/>
          <a:lstStyle/>
          <a:p>
            <a:r>
              <a:rPr lang="en-US"/>
              <a:t>.                    2025 October 16: NJU INP IWSHSSI 2025                                           (108)</a:t>
            </a:r>
            <a:endParaRPr lang="en-US" dirty="0"/>
          </a:p>
        </p:txBody>
      </p:sp>
      <p:sp>
        <p:nvSpPr>
          <p:cNvPr id="5" name="Footer Placeholder 4"/>
          <p:cNvSpPr>
            <a:spLocks noGrp="1"/>
          </p:cNvSpPr>
          <p:nvPr>
            <p:ph type="ftr" sz="quarter" idx="11"/>
          </p:nvPr>
        </p:nvSpPr>
        <p:spPr/>
        <p:txBody>
          <a:bodyPr/>
          <a:lstStyle/>
          <a:p>
            <a:r>
              <a:rPr lang="fr-FR" i="0"/>
              <a:t>Craig Roberts cdroberts@nju.edu.cn  473  4/4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8</a:t>
            </a:fld>
            <a:endParaRPr lang="en-US"/>
          </a:p>
        </p:txBody>
      </p:sp>
      <p:pic>
        <p:nvPicPr>
          <p:cNvPr id="7" name="Picture 6" descr="phipix.gif"/>
          <p:cNvPicPr>
            <a:picLocks noChangeAspect="1"/>
          </p:cNvPicPr>
          <p:nvPr/>
        </p:nvPicPr>
        <p:blipFill>
          <a:blip r:embed="rId2" cstate="print"/>
          <a:stretch>
            <a:fillRect/>
          </a:stretch>
        </p:blipFill>
        <p:spPr>
          <a:xfrm>
            <a:off x="1580446" y="2971800"/>
            <a:ext cx="9087555" cy="10668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0" y="0"/>
            <a:ext cx="49530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1400" i="1" dirty="0">
                <a:solidFill>
                  <a:schemeClr val="accent1">
                    <a:lumMod val="50000"/>
                  </a:schemeClr>
                </a:solidFill>
              </a:rPr>
              <a:t>Imaging dynamical </a:t>
            </a:r>
            <a:r>
              <a:rPr lang="en-US" sz="1400" i="1" dirty="0" err="1">
                <a:solidFill>
                  <a:schemeClr val="accent1">
                    <a:lumMod val="50000"/>
                  </a:schemeClr>
                </a:solidFill>
              </a:rPr>
              <a:t>chiral</a:t>
            </a:r>
            <a:r>
              <a:rPr lang="en-US" sz="1400" i="1" dirty="0">
                <a:solidFill>
                  <a:schemeClr val="accent1">
                    <a:lumMod val="50000"/>
                  </a:schemeClr>
                </a:solidFill>
              </a:rPr>
              <a:t> symmetry breaking: </a:t>
            </a:r>
            <a:r>
              <a:rPr lang="en-US" sz="1400" i="1" dirty="0" err="1">
                <a:solidFill>
                  <a:schemeClr val="accent1">
                    <a:lumMod val="50000"/>
                  </a:schemeClr>
                </a:solidFill>
              </a:rPr>
              <a:t>pion</a:t>
            </a:r>
            <a:r>
              <a:rPr lang="en-US" sz="1400" i="1" dirty="0">
                <a:solidFill>
                  <a:schemeClr val="accent1">
                    <a:lumMod val="50000"/>
                  </a:schemeClr>
                </a:solidFill>
              </a:rPr>
              <a:t> wave function on the light front, </a:t>
            </a:r>
            <a:r>
              <a:rPr lang="en-US" sz="1400" dirty="0">
                <a:solidFill>
                  <a:schemeClr val="accent1">
                    <a:lumMod val="50000"/>
                  </a:schemeClr>
                </a:solidFill>
              </a:rPr>
              <a:t>Lei Chang, et al., </a:t>
            </a:r>
            <a:r>
              <a:rPr lang="en-US" sz="1400" dirty="0">
                <a:solidFill>
                  <a:schemeClr val="accent1">
                    <a:lumMod val="50000"/>
                  </a:schemeClr>
                </a:solidFill>
                <a:hlinkClick r:id="rId3"/>
              </a:rPr>
              <a:t>arXiv:1301.0324 [</a:t>
            </a:r>
            <a:r>
              <a:rPr lang="en-US" sz="1400" dirty="0" err="1">
                <a:solidFill>
                  <a:schemeClr val="accent1">
                    <a:lumMod val="50000"/>
                  </a:schemeClr>
                </a:solidFill>
                <a:hlinkClick r:id="rId3"/>
              </a:rPr>
              <a:t>nucl-th</a:t>
            </a:r>
            <a:r>
              <a:rPr lang="en-US" sz="1400" dirty="0">
                <a:solidFill>
                  <a:schemeClr val="accent1">
                    <a:lumMod val="50000"/>
                  </a:schemeClr>
                </a:solidFill>
                <a:hlinkClick r:id="rId3"/>
              </a:rPr>
              <a:t>]</a:t>
            </a:r>
            <a:r>
              <a:rPr lang="en-US" sz="1400" dirty="0">
                <a:solidFill>
                  <a:schemeClr val="accent1">
                    <a:lumMod val="50000"/>
                  </a:schemeClr>
                </a:solidFill>
              </a:rPr>
              <a:t>, </a:t>
            </a:r>
            <a:r>
              <a:rPr lang="fr-FR" sz="1400" dirty="0">
                <a:hlinkClick r:id="rId4"/>
              </a:rPr>
              <a:t>Phys. </a:t>
            </a:r>
            <a:r>
              <a:rPr lang="fr-FR" sz="1400" dirty="0" err="1">
                <a:hlinkClick r:id="rId4"/>
              </a:rPr>
              <a:t>Rev</a:t>
            </a:r>
            <a:r>
              <a:rPr lang="fr-FR" sz="1400" dirty="0">
                <a:hlinkClick r:id="rId4"/>
              </a:rPr>
              <a:t>. </a:t>
            </a:r>
            <a:r>
              <a:rPr lang="fr-FR" sz="1400" dirty="0" err="1">
                <a:hlinkClick r:id="rId4"/>
              </a:rPr>
              <a:t>Lett</a:t>
            </a:r>
            <a:r>
              <a:rPr lang="fr-FR" sz="1400" dirty="0">
                <a:hlinkClick r:id="rId4"/>
              </a:rPr>
              <a:t>. </a:t>
            </a:r>
            <a:r>
              <a:rPr lang="fr-FR" sz="1400" b="1" dirty="0">
                <a:hlinkClick r:id="rId4"/>
              </a:rPr>
              <a:t>110</a:t>
            </a:r>
            <a:r>
              <a:rPr lang="fr-FR" sz="1400" dirty="0">
                <a:hlinkClick r:id="rId4"/>
              </a:rPr>
              <a:t> (2013) 132001 (2013) [5 pages]</a:t>
            </a:r>
            <a:r>
              <a:rPr lang="en-US" sz="1400" dirty="0">
                <a:solidFill>
                  <a:schemeClr val="accent1">
                    <a:lumMod val="50000"/>
                  </a:schemeClr>
                </a:solidFill>
              </a:rPr>
              <a:t>.</a:t>
            </a:r>
            <a:endParaRPr lang="en-US" sz="1400" dirty="0">
              <a:solidFill>
                <a:schemeClr val="accent1">
                  <a:lumMod val="50000"/>
                </a:schemeClr>
              </a:solidFill>
              <a:latin typeface="Calibri" pitchFamily="34" charset="0"/>
            </a:endParaRP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6763-B929-8D23-6E89-2F258D717A7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B21100D-6BB1-5E9E-2C9F-16D568E78EE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8A9D4E7-8221-D767-7E72-1E1B1F4EEA4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E194C43-5EEE-4E0A-EC0F-EAE1BADCB360}"/>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D4502B65-6CF6-C470-0E04-FD4E64ADEA43}"/>
              </a:ext>
            </a:extLst>
          </p:cNvPr>
          <p:cNvSpPr>
            <a:spLocks noGrp="1"/>
          </p:cNvSpPr>
          <p:nvPr>
            <p:ph type="sldNum" sz="quarter" idx="12"/>
          </p:nvPr>
        </p:nvSpPr>
        <p:spPr/>
        <p:txBody>
          <a:bodyPr/>
          <a:lstStyle/>
          <a:p>
            <a:fld id="{87034D8C-3CB4-402A-BC46-2AB14C0FE90A}" type="slidenum">
              <a:rPr lang="en-US" smtClean="0"/>
              <a:pPr/>
              <a:t>80</a:t>
            </a:fld>
            <a:endParaRPr lang="en-US"/>
          </a:p>
        </p:txBody>
      </p:sp>
      <p:pic>
        <p:nvPicPr>
          <p:cNvPr id="8" name="Picture 7">
            <a:extLst>
              <a:ext uri="{FF2B5EF4-FFF2-40B4-BE49-F238E27FC236}">
                <a16:creationId xmlns:a16="http://schemas.microsoft.com/office/drawing/2014/main" id="{995F006D-7D1E-998E-5E01-99771EB25A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3951" y="762000"/>
            <a:ext cx="9944098" cy="3901919"/>
          </a:xfrm>
          <a:prstGeom prst="rect">
            <a:avLst/>
          </a:prstGeom>
        </p:spPr>
      </p:pic>
      <p:pic>
        <p:nvPicPr>
          <p:cNvPr id="7" name="Picture 6" descr="Diagram&#10;&#10;Description automatically generated">
            <a:extLst>
              <a:ext uri="{FF2B5EF4-FFF2-40B4-BE49-F238E27FC236}">
                <a16:creationId xmlns:a16="http://schemas.microsoft.com/office/drawing/2014/main" id="{A11078A2-4639-82D2-C1E4-CB4C91FA7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3576306"/>
            <a:ext cx="4430238" cy="2929326"/>
          </a:xfrm>
          <a:prstGeom prst="rect">
            <a:avLst/>
          </a:prstGeom>
        </p:spPr>
      </p:pic>
      <p:sp>
        <p:nvSpPr>
          <p:cNvPr id="9" name="TextBox 8">
            <a:extLst>
              <a:ext uri="{FF2B5EF4-FFF2-40B4-BE49-F238E27FC236}">
                <a16:creationId xmlns:a16="http://schemas.microsoft.com/office/drawing/2014/main" id="{10855302-8212-D6DD-5440-73C73B403E7A}"/>
              </a:ext>
            </a:extLst>
          </p:cNvPr>
          <p:cNvSpPr txBox="1"/>
          <p:nvPr/>
        </p:nvSpPr>
        <p:spPr>
          <a:xfrm>
            <a:off x="1600200" y="5172670"/>
            <a:ext cx="5562599" cy="923330"/>
          </a:xfrm>
          <a:prstGeom prst="rect">
            <a:avLst/>
          </a:prstGeom>
          <a:noFill/>
        </p:spPr>
        <p:txBody>
          <a:bodyPr wrap="square" rtlCol="0">
            <a:spAutoFit/>
          </a:bodyPr>
          <a:lstStyle/>
          <a:p>
            <a:r>
              <a:rPr lang="en-AU" dirty="0">
                <a:ln w="0"/>
                <a:solidFill>
                  <a:schemeClr val="accent1"/>
                </a:solidFill>
                <a:effectLst>
                  <a:outerShdw blurRad="38100" dist="25400" dir="5400000" algn="ctr" rotWithShape="0">
                    <a:srgbClr val="6E747A">
                      <a:alpha val="43000"/>
                    </a:srgbClr>
                  </a:outerShdw>
                </a:effectLst>
              </a:rPr>
              <a:t>Exploited CSMs to identify and calculate all diagrams contributing to a symmetry preserving treatment of nucleon axial and pseudoscalar currents</a:t>
            </a:r>
          </a:p>
        </p:txBody>
      </p:sp>
    </p:spTree>
    <p:extLst>
      <p:ext uri="{BB962C8B-B14F-4D97-AF65-F5344CB8AC3E}">
        <p14:creationId xmlns:p14="http://schemas.microsoft.com/office/powerpoint/2010/main" val="208101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A488-DDD5-9114-E613-DE0FF021EFD8}"/>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Proton Spin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24314D-71EF-DB45-C9C8-178A980CCDDD}"/>
                  </a:ext>
                </a:extLst>
              </p:cNvPr>
              <p:cNvSpPr>
                <a:spLocks noGrp="1"/>
              </p:cNvSpPr>
              <p:nvPr>
                <p:ph idx="1"/>
              </p:nvPr>
            </p:nvSpPr>
            <p:spPr>
              <a:xfrm>
                <a:off x="609601" y="914400"/>
                <a:ext cx="6096000" cy="2667000"/>
              </a:xfrm>
            </p:spPr>
            <p:txBody>
              <a:bodyPr/>
              <a:lstStyle/>
              <a:p>
                <a:r>
                  <a:rPr lang="en-AU" dirty="0"/>
                  <a:t>Flavour separation of proton axial charge</a:t>
                </a:r>
              </a:p>
              <a:p>
                <a:r>
                  <a:rPr lang="en-AU" dirty="0"/>
                  <a:t>d-quark receives large contribution from </a:t>
                </a:r>
                <a:r>
                  <a:rPr lang="en-AU" dirty="0" err="1"/>
                  <a:t>probe+quark</a:t>
                </a:r>
                <a:r>
                  <a:rPr lang="en-AU" dirty="0"/>
                  <a:t> in presence of </a:t>
                </a:r>
                <a:r>
                  <a:rPr lang="en-AU" dirty="0" err="1"/>
                  <a:t>axialvector</a:t>
                </a:r>
                <a:r>
                  <a:rPr lang="en-AU" dirty="0"/>
                  <a:t> diquark</a:t>
                </a:r>
              </a:p>
              <a:p>
                <a:pPr lvl="1">
                  <a:buFont typeface="Courier New" panose="02070309020205020404" pitchFamily="49" charset="0"/>
                  <a:buChar char="o"/>
                </a:pPr>
                <a14:m>
                  <m:oMath xmlns:m="http://schemas.openxmlformats.org/officeDocument/2006/math">
                    <m:f>
                      <m:fPr>
                        <m:ctrlPr>
                          <a:rPr lang="en-AU" sz="2200" b="0" i="1" smtClean="0">
                            <a:latin typeface="Cambria Math" panose="02040503050406030204" pitchFamily="18" charset="0"/>
                          </a:rPr>
                        </m:ctrlPr>
                      </m:fPr>
                      <m:num>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𝑔</m:t>
                            </m:r>
                          </m:e>
                          <m:sub>
                            <m:r>
                              <a:rPr lang="en-AU" sz="2200" b="0" i="1" smtClean="0">
                                <a:latin typeface="Cambria Math" panose="02040503050406030204" pitchFamily="18" charset="0"/>
                              </a:rPr>
                              <m:t>𝐴</m:t>
                            </m:r>
                          </m:sub>
                          <m:sup>
                            <m:r>
                              <a:rPr lang="en-AU" sz="2200" b="0" i="1" smtClean="0">
                                <a:latin typeface="Cambria Math" panose="02040503050406030204" pitchFamily="18" charset="0"/>
                              </a:rPr>
                              <m:t>𝑑</m:t>
                            </m:r>
                          </m:sup>
                        </m:sSubSup>
                      </m:num>
                      <m:den>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𝑔</m:t>
                            </m:r>
                          </m:e>
                          <m:sub>
                            <m:r>
                              <a:rPr lang="en-AU" sz="2200" b="0" i="1" smtClean="0">
                                <a:latin typeface="Cambria Math" panose="02040503050406030204" pitchFamily="18" charset="0"/>
                              </a:rPr>
                              <m:t>𝐴</m:t>
                            </m:r>
                          </m:sub>
                          <m:sup>
                            <m:r>
                              <a:rPr lang="en-AU" sz="2200" b="0" i="1" smtClean="0">
                                <a:latin typeface="Cambria Math" panose="02040503050406030204" pitchFamily="18" charset="0"/>
                              </a:rPr>
                              <m:t>𝑢</m:t>
                            </m:r>
                          </m:sup>
                        </m:sSubSup>
                      </m:den>
                    </m:f>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m:t>
                        </m:r>
                      </m:e>
                      <m:sup>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0</m:t>
                            </m:r>
                          </m:e>
                          <m:sup>
                            <m:r>
                              <a:rPr lang="en-AU" sz="2200" b="0" i="1" smtClean="0">
                                <a:latin typeface="Cambria Math" panose="02040503050406030204" pitchFamily="18" charset="0"/>
                              </a:rPr>
                              <m:t>+</m:t>
                            </m:r>
                          </m:sup>
                        </m:sSup>
                        <m:r>
                          <a:rPr lang="en-AU" sz="2200" b="0" i="1" smtClean="0">
                            <a:latin typeface="Cambria Math" panose="02040503050406030204" pitchFamily="18" charset="0"/>
                          </a:rPr>
                          <m:t>&amp;</m:t>
                        </m:r>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1</m:t>
                            </m:r>
                          </m:e>
                          <m:sup>
                            <m:r>
                              <a:rPr lang="en-AU" sz="2200" b="0" i="1" smtClean="0">
                                <a:latin typeface="Cambria Math" panose="02040503050406030204" pitchFamily="18" charset="0"/>
                              </a:rPr>
                              <m:t>+</m:t>
                            </m:r>
                          </m:sup>
                        </m:sSup>
                      </m:sup>
                    </m:sSup>
                    <m:r>
                      <a:rPr lang="en-AU" sz="2200" b="0" i="1" smtClean="0">
                        <a:latin typeface="Cambria Math" panose="02040503050406030204" pitchFamily="18" charset="0"/>
                      </a:rPr>
                      <m:t>−0.32</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2</m:t>
                        </m:r>
                      </m:e>
                    </m:d>
                  </m:oMath>
                </a14:m>
                <a:endParaRPr lang="en-AU" sz="2200" b="0" dirty="0"/>
              </a:p>
              <a:p>
                <a:pPr lvl="1">
                  <a:buFont typeface="Courier New" panose="02070309020205020404" pitchFamily="49" charset="0"/>
                  <a:buChar char="o"/>
                </a:pPr>
                <a14:m>
                  <m:oMath xmlns:m="http://schemas.openxmlformats.org/officeDocument/2006/math">
                    <m:f>
                      <m:fPr>
                        <m:ctrlPr>
                          <a:rPr lang="en-AU" sz="2200" b="0" i="1" smtClean="0">
                            <a:latin typeface="Cambria Math" panose="02040503050406030204" pitchFamily="18" charset="0"/>
                          </a:rPr>
                        </m:ctrlPr>
                      </m:fPr>
                      <m:num>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𝑔</m:t>
                            </m:r>
                          </m:e>
                          <m:sub>
                            <m:r>
                              <a:rPr lang="en-AU" sz="2200" b="0" i="1" smtClean="0">
                                <a:latin typeface="Cambria Math" panose="02040503050406030204" pitchFamily="18" charset="0"/>
                              </a:rPr>
                              <m:t>𝐴</m:t>
                            </m:r>
                          </m:sub>
                          <m:sup>
                            <m:r>
                              <a:rPr lang="en-AU" sz="2200" b="0" i="1" smtClean="0">
                                <a:latin typeface="Cambria Math" panose="02040503050406030204" pitchFamily="18" charset="0"/>
                              </a:rPr>
                              <m:t>𝑑</m:t>
                            </m:r>
                          </m:sup>
                        </m:sSubSup>
                      </m:num>
                      <m:den>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𝑔</m:t>
                            </m:r>
                          </m:e>
                          <m:sub>
                            <m:r>
                              <a:rPr lang="en-AU" sz="2200" b="0" i="1" smtClean="0">
                                <a:latin typeface="Cambria Math" panose="02040503050406030204" pitchFamily="18" charset="0"/>
                              </a:rPr>
                              <m:t>𝐴</m:t>
                            </m:r>
                          </m:sub>
                          <m:sup>
                            <m:r>
                              <a:rPr lang="en-AU" sz="2200" b="0" i="1" smtClean="0">
                                <a:latin typeface="Cambria Math" panose="02040503050406030204" pitchFamily="18" charset="0"/>
                              </a:rPr>
                              <m:t>𝑢</m:t>
                            </m:r>
                          </m:sup>
                        </m:sSubSup>
                      </m:den>
                    </m:f>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m:t>
                        </m:r>
                      </m:e>
                      <m:sup>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0</m:t>
                            </m:r>
                          </m:e>
                          <m:sup>
                            <m:r>
                              <a:rPr lang="en-AU" sz="2200" b="0" i="1" smtClean="0">
                                <a:latin typeface="Cambria Math" panose="02040503050406030204" pitchFamily="18" charset="0"/>
                              </a:rPr>
                              <m:t>+</m:t>
                            </m:r>
                          </m:sup>
                        </m:sSup>
                        <m:r>
                          <a:rPr lang="en-AU" sz="2200" b="0" i="1" smtClean="0">
                            <a:latin typeface="Cambria Math" panose="02040503050406030204" pitchFamily="18" charset="0"/>
                          </a:rPr>
                          <m:t> </m:t>
                        </m:r>
                        <m:r>
                          <m:rPr>
                            <m:sty m:val="p"/>
                          </m:rPr>
                          <a:rPr lang="en-AU" sz="2200" b="0" i="0" smtClean="0">
                            <a:latin typeface="Cambria Math" panose="02040503050406030204" pitchFamily="18" charset="0"/>
                          </a:rPr>
                          <m:t>only</m:t>
                        </m:r>
                      </m:sup>
                    </m:sSup>
                    <m:r>
                      <a:rPr lang="en-AU" sz="2200" b="0" i="1" smtClean="0">
                        <a:latin typeface="Cambria Math" panose="02040503050406030204" pitchFamily="18" charset="0"/>
                      </a:rPr>
                      <m:t>−0.054(13)</m:t>
                    </m:r>
                  </m:oMath>
                </a14:m>
                <a:r>
                  <a:rPr lang="en-AU" dirty="0"/>
                  <a:t> </a:t>
                </a:r>
              </a:p>
            </p:txBody>
          </p:sp>
        </mc:Choice>
        <mc:Fallback xmlns="">
          <p:sp>
            <p:nvSpPr>
              <p:cNvPr id="3" name="Content Placeholder 2">
                <a:extLst>
                  <a:ext uri="{FF2B5EF4-FFF2-40B4-BE49-F238E27FC236}">
                    <a16:creationId xmlns:a16="http://schemas.microsoft.com/office/drawing/2014/main" id="{A824314D-71EF-DB45-C9C8-178A980CCDDD}"/>
                  </a:ext>
                </a:extLst>
              </p:cNvPr>
              <p:cNvSpPr>
                <a:spLocks noGrp="1" noRot="1" noChangeAspect="1" noMove="1" noResize="1" noEditPoints="1" noAdjustHandles="1" noChangeArrowheads="1" noChangeShapeType="1" noTextEdit="1"/>
              </p:cNvSpPr>
              <p:nvPr>
                <p:ph idx="1"/>
              </p:nvPr>
            </p:nvSpPr>
            <p:spPr>
              <a:xfrm>
                <a:off x="609601" y="914400"/>
                <a:ext cx="6096000" cy="2667000"/>
              </a:xfrm>
              <a:blipFill>
                <a:blip r:embed="rId2"/>
                <a:stretch>
                  <a:fillRect l="-1100" t="-159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04635976-91AF-B202-B4F1-B43E53624165}"/>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ACF5ED40-DB16-E876-F344-5AC8C3CFC53F}"/>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A038CD4A-A9DF-C86D-6975-D0B03B533527}"/>
              </a:ext>
            </a:extLst>
          </p:cNvPr>
          <p:cNvSpPr>
            <a:spLocks noGrp="1"/>
          </p:cNvSpPr>
          <p:nvPr>
            <p:ph type="sldNum" sz="quarter" idx="12"/>
          </p:nvPr>
        </p:nvSpPr>
        <p:spPr/>
        <p:txBody>
          <a:bodyPr/>
          <a:lstStyle/>
          <a:p>
            <a:fld id="{87034D8C-3CB4-402A-BC46-2AB14C0FE90A}" type="slidenum">
              <a:rPr lang="en-US" smtClean="0"/>
              <a:pPr/>
              <a:t>81</a:t>
            </a:fld>
            <a:endParaRPr lang="en-US"/>
          </a:p>
        </p:txBody>
      </p:sp>
      <p:pic>
        <p:nvPicPr>
          <p:cNvPr id="8" name="Picture 7">
            <a:extLst>
              <a:ext uri="{FF2B5EF4-FFF2-40B4-BE49-F238E27FC236}">
                <a16:creationId xmlns:a16="http://schemas.microsoft.com/office/drawing/2014/main" id="{F423B4A8-E5AC-9A1A-9EA9-9722D3CF4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34340"/>
            <a:ext cx="5262247" cy="2232660"/>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4EC1A30C-352C-B443-497D-E43BD202A6A1}"/>
              </a:ext>
            </a:extLst>
          </p:cNvPr>
          <p:cNvSpPr/>
          <p:nvPr/>
        </p:nvSpPr>
        <p:spPr bwMode="auto">
          <a:xfrm>
            <a:off x="8024448" y="1711572"/>
            <a:ext cx="685800" cy="955428"/>
          </a:xfrm>
          <a:prstGeom prst="rect">
            <a:avLst/>
          </a:prstGeom>
          <a:noFill/>
          <a:ln w="28575"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1371564A-3BC0-043C-6977-6C0F19904D9A}"/>
                  </a:ext>
                </a:extLst>
              </p:cNvPr>
              <p:cNvSpPr txBox="1">
                <a:spLocks/>
              </p:cNvSpPr>
              <p:nvPr/>
            </p:nvSpPr>
            <p:spPr bwMode="auto">
              <a:xfrm>
                <a:off x="609599" y="3505200"/>
                <a:ext cx="10871201" cy="2667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Experiment: </a:t>
                </a:r>
                <a14:m>
                  <m:oMath xmlns:m="http://schemas.openxmlformats.org/officeDocument/2006/math">
                    <m:f>
                      <m:fPr>
                        <m:ctrlPr>
                          <a:rPr lang="en-AU" sz="2200" b="0" i="1" smtClean="0">
                            <a:latin typeface="Cambria Math" panose="02040503050406030204" pitchFamily="18" charset="0"/>
                          </a:rPr>
                        </m:ctrlPr>
                      </m:fPr>
                      <m:num>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𝑔</m:t>
                            </m:r>
                          </m:e>
                          <m:sub>
                            <m:r>
                              <a:rPr lang="en-AU" sz="2200" b="0" i="1" smtClean="0">
                                <a:latin typeface="Cambria Math" panose="02040503050406030204" pitchFamily="18" charset="0"/>
                              </a:rPr>
                              <m:t>𝐴</m:t>
                            </m:r>
                          </m:sub>
                          <m:sup>
                            <m:r>
                              <a:rPr lang="en-AU" sz="2200" b="0" i="1" smtClean="0">
                                <a:latin typeface="Cambria Math" panose="02040503050406030204" pitchFamily="18" charset="0"/>
                              </a:rPr>
                              <m:t>𝑑</m:t>
                            </m:r>
                          </m:sup>
                        </m:sSubSup>
                      </m:num>
                      <m:den>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𝑔</m:t>
                            </m:r>
                          </m:e>
                          <m:sub>
                            <m:r>
                              <a:rPr lang="en-AU" sz="2200" b="0" i="1" smtClean="0">
                                <a:latin typeface="Cambria Math" panose="02040503050406030204" pitchFamily="18" charset="0"/>
                              </a:rPr>
                              <m:t>𝐴</m:t>
                            </m:r>
                          </m:sub>
                          <m:sup>
                            <m:r>
                              <a:rPr lang="en-AU" sz="2200" b="0" i="1" smtClean="0">
                                <a:latin typeface="Cambria Math" panose="02040503050406030204" pitchFamily="18" charset="0"/>
                              </a:rPr>
                              <m:t>𝑢</m:t>
                            </m:r>
                          </m:sup>
                        </m:sSubSup>
                      </m:den>
                    </m:f>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m:t>
                        </m:r>
                      </m:e>
                      <m:sup>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0</m:t>
                            </m:r>
                          </m:e>
                          <m:sup>
                            <m:r>
                              <a:rPr lang="en-AU" sz="2200" b="0" i="1" smtClean="0">
                                <a:latin typeface="Cambria Math" panose="02040503050406030204" pitchFamily="18" charset="0"/>
                              </a:rPr>
                              <m:t>+</m:t>
                            </m:r>
                          </m:sup>
                        </m:sSup>
                        <m:r>
                          <a:rPr lang="en-AU" sz="2200" b="0" i="1" smtClean="0">
                            <a:latin typeface="Cambria Math" panose="02040503050406030204" pitchFamily="18" charset="0"/>
                          </a:rPr>
                          <m:t>&amp;</m:t>
                        </m:r>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1</m:t>
                            </m:r>
                          </m:e>
                          <m:sup>
                            <m:r>
                              <a:rPr lang="en-AU" sz="2200" b="0" i="1" smtClean="0">
                                <a:latin typeface="Cambria Math" panose="02040503050406030204" pitchFamily="18" charset="0"/>
                              </a:rPr>
                              <m:t>+</m:t>
                            </m:r>
                          </m:sup>
                        </m:sSup>
                      </m:sup>
                    </m:sSup>
                    <m:r>
                      <a:rPr lang="en-AU" sz="2200" b="0" i="1" smtClean="0">
                        <a:latin typeface="Cambria Math" panose="02040503050406030204" pitchFamily="18" charset="0"/>
                      </a:rPr>
                      <m:t>−0.27</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4</m:t>
                        </m:r>
                      </m:e>
                    </m:d>
                  </m:oMath>
                </a14:m>
                <a:r>
                  <a:rPr lang="en-AU" kern="0" dirty="0"/>
                  <a:t> </a:t>
                </a:r>
                <a14:m>
                  <m:oMath xmlns:m="http://schemas.openxmlformats.org/officeDocument/2006/math">
                    <m:r>
                      <a:rPr lang="en-AU" b="1" i="1" kern="0" dirty="0" smtClean="0">
                        <a:solidFill>
                          <a:srgbClr val="C00000"/>
                        </a:solidFill>
                        <a:latin typeface="Cambria Math" panose="02040503050406030204" pitchFamily="18" charset="0"/>
                      </a:rPr>
                      <m:t>⇐</m:t>
                    </m:r>
                  </m:oMath>
                </a14:m>
                <a:r>
                  <a:rPr lang="en-AU" kern="0" dirty="0"/>
                  <a:t> strong pointer to importance of AV correlation</a:t>
                </a:r>
              </a:p>
              <a:p>
                <a:r>
                  <a:rPr lang="en-AU" kern="0" dirty="0"/>
                  <a:t>Hadron scale: </a:t>
                </a:r>
                <a14:m>
                  <m:oMath xmlns:m="http://schemas.openxmlformats.org/officeDocument/2006/math">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𝑔</m:t>
                        </m:r>
                      </m:e>
                      <m:sub>
                        <m:r>
                          <a:rPr lang="en-AU" b="0" i="1" kern="0" smtClean="0">
                            <a:latin typeface="Cambria Math" panose="02040503050406030204" pitchFamily="18" charset="0"/>
                          </a:rPr>
                          <m:t>𝐴</m:t>
                        </m:r>
                      </m:sub>
                      <m:sup>
                        <m:r>
                          <a:rPr lang="en-AU" b="0" i="1" kern="0" smtClean="0">
                            <a:latin typeface="Cambria Math" panose="02040503050406030204" pitchFamily="18" charset="0"/>
                          </a:rPr>
                          <m:t>𝑢</m:t>
                        </m:r>
                      </m:sup>
                    </m:sSubSup>
                    <m:r>
                      <a:rPr lang="en-AU" b="0" i="1" kern="0" smtClean="0">
                        <a:latin typeface="Cambria Math" panose="02040503050406030204" pitchFamily="18" charset="0"/>
                      </a:rPr>
                      <m:t>+</m:t>
                    </m:r>
                    <m:sSubSup>
                      <m:sSubSupPr>
                        <m:ctrlPr>
                          <a:rPr lang="en-AU" b="0" i="1" kern="0" smtClean="0">
                            <a:latin typeface="Cambria Math" panose="02040503050406030204" pitchFamily="18" charset="0"/>
                          </a:rPr>
                        </m:ctrlPr>
                      </m:sSubSupPr>
                      <m:e>
                        <m:r>
                          <a:rPr lang="en-AU" b="0" i="1" kern="0" smtClean="0">
                            <a:latin typeface="Cambria Math" panose="02040503050406030204" pitchFamily="18" charset="0"/>
                          </a:rPr>
                          <m:t>𝑔</m:t>
                        </m:r>
                      </m:e>
                      <m:sub>
                        <m:r>
                          <a:rPr lang="en-AU" b="0" i="1" kern="0" smtClean="0">
                            <a:latin typeface="Cambria Math" panose="02040503050406030204" pitchFamily="18" charset="0"/>
                          </a:rPr>
                          <m:t>𝐴</m:t>
                        </m:r>
                      </m:sub>
                      <m:sup>
                        <m:r>
                          <a:rPr lang="en-AU" b="0" i="1" kern="0" smtClean="0">
                            <a:latin typeface="Cambria Math" panose="02040503050406030204" pitchFamily="18" charset="0"/>
                          </a:rPr>
                          <m:t>𝑑</m:t>
                        </m:r>
                        <m:r>
                          <a:rPr lang="en-AU" b="0" i="1" kern="0" smtClean="0">
                            <a:latin typeface="Cambria Math" panose="02040503050406030204" pitchFamily="18" charset="0"/>
                          </a:rPr>
                          <m:t> </m:t>
                        </m:r>
                      </m:sup>
                    </m:sSubSup>
                    <m:r>
                      <a:rPr lang="en-AU" b="0" i="1" kern="0" smtClean="0">
                        <a:latin typeface="Cambria Math" panose="02040503050406030204" pitchFamily="18" charset="0"/>
                      </a:rPr>
                      <m:t>(</m:t>
                    </m:r>
                    <m:r>
                      <a:rPr lang="en-AU" i="1" kern="0">
                        <a:latin typeface="Cambria Math" panose="02040503050406030204" pitchFamily="18" charset="0"/>
                      </a:rPr>
                      <m:t>+</m:t>
                    </m:r>
                    <m:sSubSup>
                      <m:sSubSupPr>
                        <m:ctrlPr>
                          <a:rPr lang="en-AU" i="1" kern="0" smtClean="0">
                            <a:latin typeface="Cambria Math" panose="02040503050406030204" pitchFamily="18" charset="0"/>
                          </a:rPr>
                        </m:ctrlPr>
                      </m:sSubSupPr>
                      <m:e>
                        <m:r>
                          <a:rPr lang="en-AU" i="1" kern="0">
                            <a:latin typeface="Cambria Math" panose="02040503050406030204" pitchFamily="18" charset="0"/>
                          </a:rPr>
                          <m:t>𝑔</m:t>
                        </m:r>
                      </m:e>
                      <m:sub>
                        <m:r>
                          <a:rPr lang="en-AU" i="1" kern="0">
                            <a:latin typeface="Cambria Math" panose="02040503050406030204" pitchFamily="18" charset="0"/>
                          </a:rPr>
                          <m:t>𝐴</m:t>
                        </m:r>
                      </m:sub>
                      <m:sup>
                        <m:r>
                          <a:rPr lang="en-AU" b="0" i="1" kern="0" smtClean="0">
                            <a:latin typeface="Cambria Math" panose="02040503050406030204" pitchFamily="18" charset="0"/>
                          </a:rPr>
                          <m:t>𝑠</m:t>
                        </m:r>
                      </m:sup>
                    </m:sSubSup>
                    <m:r>
                      <a:rPr lang="en-AU" b="0" i="1" kern="0" smtClean="0">
                        <a:latin typeface="Cambria Math" panose="02040503050406030204" pitchFamily="18" charset="0"/>
                      </a:rPr>
                      <m:t>=0)=0.65</m:t>
                    </m:r>
                    <m:d>
                      <m:dPr>
                        <m:ctrlPr>
                          <a:rPr lang="en-AU" b="0" i="1" kern="0" smtClean="0">
                            <a:latin typeface="Cambria Math" panose="02040503050406030204" pitchFamily="18" charset="0"/>
                          </a:rPr>
                        </m:ctrlPr>
                      </m:dPr>
                      <m:e>
                        <m:r>
                          <a:rPr lang="en-AU" b="0" i="1" kern="0" smtClean="0">
                            <a:latin typeface="Cambria Math" panose="02040503050406030204" pitchFamily="18" charset="0"/>
                          </a:rPr>
                          <m:t>2</m:t>
                        </m:r>
                      </m:e>
                    </m:d>
                    <m:r>
                      <a:rPr lang="en-AU" b="0" i="1" kern="0" smtClean="0">
                        <a:latin typeface="Cambria Math" panose="02040503050406030204" pitchFamily="18" charset="0"/>
                      </a:rPr>
                      <m:t>⇒</m:t>
                    </m:r>
                  </m:oMath>
                </a14:m>
                <a:r>
                  <a:rPr lang="en-AU" kern="0" dirty="0"/>
                  <a:t> quarks carry 65% of the proton spin</a:t>
                </a:r>
              </a:p>
              <a:p>
                <a:r>
                  <a:rPr lang="en-AU" kern="0" dirty="0"/>
                  <a:t>Poincaré-covariant proton wave function: remaining 35% lodged with </a:t>
                </a:r>
                <a:r>
                  <a:rPr lang="en-AU" kern="0" dirty="0" err="1"/>
                  <a:t>quark+diquark</a:t>
                </a:r>
                <a:r>
                  <a:rPr lang="en-AU" kern="0" dirty="0"/>
                  <a:t> orbital angular momentum</a:t>
                </a:r>
              </a:p>
              <a:p>
                <a:r>
                  <a:rPr lang="en-AU" kern="0" dirty="0"/>
                  <a:t>Extended to entire octet of ground-state baryons: dressed-quarks carry 50(7)% of proton spin at hadron scale </a:t>
                </a:r>
              </a:p>
            </p:txBody>
          </p:sp>
        </mc:Choice>
        <mc:Fallback xmlns="">
          <p:sp>
            <p:nvSpPr>
              <p:cNvPr id="10" name="Content Placeholder 2">
                <a:extLst>
                  <a:ext uri="{FF2B5EF4-FFF2-40B4-BE49-F238E27FC236}">
                    <a16:creationId xmlns:a16="http://schemas.microsoft.com/office/drawing/2014/main" id="{1371564A-3BC0-043C-6977-6C0F19904D9A}"/>
                  </a:ext>
                </a:extLst>
              </p:cNvPr>
              <p:cNvSpPr txBox="1">
                <a:spLocks noRot="1" noChangeAspect="1" noMove="1" noResize="1" noEditPoints="1" noAdjustHandles="1" noChangeArrowheads="1" noChangeShapeType="1" noTextEdit="1"/>
              </p:cNvSpPr>
              <p:nvPr/>
            </p:nvSpPr>
            <p:spPr bwMode="auto">
              <a:xfrm>
                <a:off x="609599" y="3505200"/>
                <a:ext cx="10871201" cy="2667000"/>
              </a:xfrm>
              <a:prstGeom prst="rect">
                <a:avLst/>
              </a:prstGeom>
              <a:blipFill>
                <a:blip r:embed="rId4"/>
                <a:stretch>
                  <a:fillRect l="-617" b="-2055"/>
                </a:stretch>
              </a:blipFill>
              <a:ln w="9525">
                <a:noFill/>
                <a:miter lim="800000"/>
                <a:headEnd/>
                <a:tailEnd/>
              </a:ln>
              <a:effectLst/>
            </p:spPr>
            <p:txBody>
              <a:bodyPr/>
              <a:lstStyle/>
              <a:p>
                <a:r>
                  <a:rPr lang="en-AU">
                    <a:noFill/>
                  </a:rPr>
                  <a:t> </a:t>
                </a:r>
              </a:p>
            </p:txBody>
          </p:sp>
        </mc:Fallback>
      </mc:AlternateContent>
      <p:sp>
        <p:nvSpPr>
          <p:cNvPr id="11" name="TextBox 10">
            <a:extLst>
              <a:ext uri="{FF2B5EF4-FFF2-40B4-BE49-F238E27FC236}">
                <a16:creationId xmlns:a16="http://schemas.microsoft.com/office/drawing/2014/main" id="{F6D12FE3-19EB-7262-0C3E-E458D0704C1B}"/>
              </a:ext>
            </a:extLst>
          </p:cNvPr>
          <p:cNvSpPr txBox="1"/>
          <p:nvPr/>
        </p:nvSpPr>
        <p:spPr>
          <a:xfrm>
            <a:off x="6431281" y="5906869"/>
            <a:ext cx="5608319" cy="646331"/>
          </a:xfrm>
          <a:prstGeom prst="rect">
            <a:avLst/>
          </a:prstGeom>
          <a:noFill/>
        </p:spPr>
        <p:txBody>
          <a:bodyPr wrap="square" rtlCol="0">
            <a:spAutoFit/>
          </a:bodyPr>
          <a:lstStyle/>
          <a:p>
            <a:r>
              <a:rPr lang="en-AU" sz="1200" i="1" dirty="0">
                <a:solidFill>
                  <a:schemeClr val="accent6">
                    <a:lumMod val="75000"/>
                  </a:schemeClr>
                </a:solidFill>
              </a:rPr>
              <a:t>Contact interaction analysis of octet baryon </a:t>
            </a:r>
            <a:r>
              <a:rPr lang="en-AU" sz="1200" i="1" dirty="0" err="1">
                <a:solidFill>
                  <a:schemeClr val="accent6">
                    <a:lumMod val="75000"/>
                  </a:schemeClr>
                </a:solidFill>
              </a:rPr>
              <a:t>axialvector</a:t>
            </a:r>
            <a:r>
              <a:rPr lang="en-AU" sz="1200" i="1" dirty="0">
                <a:solidFill>
                  <a:schemeClr val="accent6">
                    <a:lumMod val="75000"/>
                  </a:schemeClr>
                </a:solidFill>
              </a:rPr>
              <a:t> and pseudoscalar form factors</a:t>
            </a:r>
            <a:r>
              <a:rPr lang="en-AU" sz="1200" dirty="0">
                <a:solidFill>
                  <a:schemeClr val="accent6">
                    <a:lumMod val="75000"/>
                  </a:schemeClr>
                </a:solidFill>
              </a:rPr>
              <a:t>, Peng Cheng (</a:t>
            </a:r>
            <a:r>
              <a:rPr lang="ja-JP" altLang="en-US" sz="1200" dirty="0">
                <a:solidFill>
                  <a:schemeClr val="accent6">
                    <a:lumMod val="75000"/>
                  </a:schemeClr>
                </a:solidFill>
              </a:rPr>
              <a:t>程鹏</a:t>
            </a:r>
            <a:r>
              <a:rPr lang="en-US" altLang="ja-JP" sz="1200" dirty="0">
                <a:solidFill>
                  <a:schemeClr val="accent6">
                    <a:lumMod val="75000"/>
                  </a:schemeClr>
                </a:solidFill>
              </a:rPr>
              <a:t>), </a:t>
            </a:r>
            <a:r>
              <a:rPr lang="en-AU" sz="1200" dirty="0">
                <a:solidFill>
                  <a:schemeClr val="accent6">
                    <a:lumMod val="75000"/>
                  </a:schemeClr>
                </a:solidFill>
              </a:rPr>
              <a:t>Fernando E. Serna, Zhao-Qian Yao (</a:t>
            </a:r>
            <a:r>
              <a:rPr lang="ja-JP" altLang="en-US" sz="1200" dirty="0">
                <a:solidFill>
                  <a:schemeClr val="accent6">
                    <a:lumMod val="75000"/>
                  </a:schemeClr>
                </a:solidFill>
              </a:rPr>
              <a:t>姚照千</a:t>
            </a:r>
            <a:r>
              <a:rPr lang="en-US" altLang="ja-JP" sz="1200" dirty="0">
                <a:solidFill>
                  <a:schemeClr val="accent6">
                    <a:lumMod val="75000"/>
                  </a:schemeClr>
                </a:solidFill>
              </a:rPr>
              <a:t>) et al.</a:t>
            </a:r>
            <a:r>
              <a:rPr lang="en-AU" sz="1200" dirty="0">
                <a:solidFill>
                  <a:schemeClr val="accent6">
                    <a:lumMod val="75000"/>
                  </a:schemeClr>
                </a:solidFill>
              </a:rPr>
              <a:t>, NJU-INP 063/22, e-Print: 2207.13811 [hep-</a:t>
            </a:r>
            <a:r>
              <a:rPr lang="en-AU" sz="1200" dirty="0" err="1">
                <a:solidFill>
                  <a:schemeClr val="accent6">
                    <a:lumMod val="75000"/>
                  </a:schemeClr>
                </a:solidFill>
              </a:rPr>
              <a:t>ph</a:t>
            </a:r>
            <a:r>
              <a:rPr lang="en-AU" sz="1200" dirty="0">
                <a:solidFill>
                  <a:schemeClr val="accent6">
                    <a:lumMod val="75000"/>
                  </a:schemeClr>
                </a:solidFill>
              </a:rPr>
              <a:t>], </a:t>
            </a:r>
            <a:r>
              <a:rPr lang="en-AU" sz="1200" b="0" i="0" u="none" strike="noStrike" dirty="0">
                <a:solidFill>
                  <a:srgbClr val="212121"/>
                </a:solidFill>
                <a:effectLst/>
                <a:hlinkClick r:id="rId5"/>
              </a:rPr>
              <a:t>Phys. Rev. D </a:t>
            </a:r>
            <a:r>
              <a:rPr lang="en-AU" sz="1200" b="1" i="0" u="none" strike="noStrike" dirty="0">
                <a:solidFill>
                  <a:srgbClr val="212121"/>
                </a:solidFill>
                <a:effectLst/>
                <a:hlinkClick r:id="rId5"/>
              </a:rPr>
              <a:t>106</a:t>
            </a:r>
            <a:r>
              <a:rPr lang="en-AU" sz="1200" b="0" i="0" u="none" strike="noStrike" dirty="0">
                <a:solidFill>
                  <a:srgbClr val="212121"/>
                </a:solidFill>
                <a:effectLst/>
                <a:hlinkClick r:id="rId5"/>
              </a:rPr>
              <a:t>,(2022) 054031</a:t>
            </a:r>
            <a:endParaRPr lang="en-AU" sz="1200" dirty="0">
              <a:solidFill>
                <a:schemeClr val="accent6">
                  <a:lumMod val="75000"/>
                </a:schemeClr>
              </a:solidFill>
            </a:endParaRPr>
          </a:p>
        </p:txBody>
      </p:sp>
      <p:sp>
        <p:nvSpPr>
          <p:cNvPr id="7" name="TextBox 6">
            <a:extLst>
              <a:ext uri="{FF2B5EF4-FFF2-40B4-BE49-F238E27FC236}">
                <a16:creationId xmlns:a16="http://schemas.microsoft.com/office/drawing/2014/main" id="{3986BD00-D33E-4696-B2CD-BD14DFEE742A}"/>
              </a:ext>
            </a:extLst>
          </p:cNvPr>
          <p:cNvSpPr txBox="1"/>
          <p:nvPr/>
        </p:nvSpPr>
        <p:spPr>
          <a:xfrm>
            <a:off x="7391400" y="2935069"/>
            <a:ext cx="4800600" cy="646331"/>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Probability that scalar diquark only picture of proton is consistent with data = 1/7,100,000 </a:t>
            </a:r>
          </a:p>
        </p:txBody>
      </p:sp>
      <p:sp>
        <p:nvSpPr>
          <p:cNvPr id="12" name="TextBox 11">
            <a:extLst>
              <a:ext uri="{FF2B5EF4-FFF2-40B4-BE49-F238E27FC236}">
                <a16:creationId xmlns:a16="http://schemas.microsoft.com/office/drawing/2014/main" id="{73F028D1-5AF8-6D9C-3E7B-D9DD8628BABB}"/>
              </a:ext>
            </a:extLst>
          </p:cNvPr>
          <p:cNvSpPr txBox="1"/>
          <p:nvPr/>
        </p:nvSpPr>
        <p:spPr>
          <a:xfrm>
            <a:off x="5607964" y="6230034"/>
            <a:ext cx="776751" cy="369332"/>
          </a:xfrm>
          <a:prstGeom prst="rect">
            <a:avLst/>
          </a:prstGeom>
          <a:noFill/>
        </p:spPr>
        <p:txBody>
          <a:bodyPr wrap="none" rtlCol="0">
            <a:spAutoFit/>
          </a:bodyPr>
          <a:lstStyle/>
          <a:p>
            <a:r>
              <a:rPr lang="en-AU" dirty="0">
                <a:solidFill>
                  <a:schemeClr val="tx2">
                    <a:lumMod val="40000"/>
                    <a:lumOff val="60000"/>
                  </a:schemeClr>
                </a:solidFill>
                <a:hlinkClick r:id="rId6" action="ppaction://hlinksldjump"/>
              </a:rPr>
              <a:t>return</a:t>
            </a:r>
            <a:endParaRPr lang="en-AU" dirty="0">
              <a:solidFill>
                <a:schemeClr val="tx2">
                  <a:lumMod val="40000"/>
                  <a:lumOff val="60000"/>
                </a:schemeClr>
              </a:solidFill>
            </a:endParaRPr>
          </a:p>
        </p:txBody>
      </p:sp>
    </p:spTree>
    <p:extLst>
      <p:ext uri="{BB962C8B-B14F-4D97-AF65-F5344CB8AC3E}">
        <p14:creationId xmlns:p14="http://schemas.microsoft.com/office/powerpoint/2010/main" val="325183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14D1-A11B-4252-AAD1-C1BFF9347657}"/>
              </a:ext>
            </a:extLst>
          </p:cNvPr>
          <p:cNvSpPr>
            <a:spLocks noGrp="1"/>
          </p:cNvSpPr>
          <p:nvPr>
            <p:ph type="title"/>
          </p:nvPr>
        </p:nvSpPr>
        <p:spPr>
          <a:xfrm>
            <a:off x="609600" y="228600"/>
            <a:ext cx="10972800" cy="1143000"/>
          </a:xfrm>
        </p:spPr>
        <p:txBody>
          <a:bodyPr wrap="square" anchor="t">
            <a:normAutofit/>
          </a:bodyPr>
          <a:lstStyle/>
          <a:p>
            <a:r>
              <a:rPr lang="en-US" dirty="0"/>
              <a:t>Proton and pion distribution functions in counterpoint</a:t>
            </a:r>
          </a:p>
        </p:txBody>
      </p:sp>
      <p:sp>
        <p:nvSpPr>
          <p:cNvPr id="3" name="Content Placeholder 2">
            <a:extLst>
              <a:ext uri="{FF2B5EF4-FFF2-40B4-BE49-F238E27FC236}">
                <a16:creationId xmlns:a16="http://schemas.microsoft.com/office/drawing/2014/main" id="{CE5323B7-6915-45F4-9DBD-5E09313DF90D}"/>
              </a:ext>
            </a:extLst>
          </p:cNvPr>
          <p:cNvSpPr>
            <a:spLocks noGrp="1"/>
          </p:cNvSpPr>
          <p:nvPr>
            <p:ph sz="half" idx="1"/>
          </p:nvPr>
        </p:nvSpPr>
        <p:spPr>
          <a:xfrm>
            <a:off x="609600" y="1600201"/>
            <a:ext cx="5384800" cy="4525963"/>
          </a:xfrm>
        </p:spPr>
        <p:txBody>
          <a:bodyPr wrap="square" anchor="t">
            <a:normAutofit/>
          </a:bodyPr>
          <a:lstStyle/>
          <a:p>
            <a:pPr>
              <a:buFont typeface="Wingdings" panose="05000000000000000000" pitchFamily="2" charset="2"/>
              <a:buChar char="Ø"/>
            </a:pPr>
            <a:r>
              <a:rPr lang="en-US" sz="2000" dirty="0">
                <a:solidFill>
                  <a:schemeClr val="tx2">
                    <a:lumMod val="75000"/>
                  </a:schemeClr>
                </a:solidFill>
              </a:rPr>
              <a:t>Today, notwithstanding the enormous expense of time and effort, much must still be learnt before proton and pion structure may be considered understood in terms of DFs</a:t>
            </a:r>
          </a:p>
          <a:p>
            <a:pPr>
              <a:buFont typeface="Wingdings" panose="05000000000000000000" pitchFamily="2" charset="2"/>
              <a:buChar char="Ø"/>
            </a:pPr>
            <a:r>
              <a:rPr lang="en-US" sz="2000" dirty="0">
                <a:solidFill>
                  <a:schemeClr val="tx2">
                    <a:lumMod val="75000"/>
                  </a:schemeClr>
                </a:solidFill>
              </a:rPr>
              <a:t>Most simply, what are the differences, if any, between the distributions of </a:t>
            </a:r>
            <a:r>
              <a:rPr lang="en-US" sz="2000" dirty="0" err="1">
                <a:solidFill>
                  <a:schemeClr val="tx2">
                    <a:lumMod val="75000"/>
                  </a:schemeClr>
                </a:solidFill>
              </a:rPr>
              <a:t>partons</a:t>
            </a:r>
            <a:r>
              <a:rPr lang="en-US" sz="2000" dirty="0">
                <a:solidFill>
                  <a:schemeClr val="tx2">
                    <a:lumMod val="75000"/>
                  </a:schemeClr>
                </a:solidFill>
              </a:rPr>
              <a:t> within the proton and the pion?</a:t>
            </a:r>
          </a:p>
          <a:p>
            <a:pPr>
              <a:buFont typeface="Wingdings" panose="05000000000000000000" pitchFamily="2" charset="2"/>
              <a:buChar char="Ø"/>
            </a:pPr>
            <a:r>
              <a:rPr lang="en-US" sz="2000" dirty="0">
                <a:solidFill>
                  <a:schemeClr val="tx2">
                    <a:lumMod val="75000"/>
                  </a:schemeClr>
                </a:solidFill>
              </a:rPr>
              <a:t>The question of similarity/difference between proton and pion DFs has particular resonance today as science seeks to explain EHM</a:t>
            </a:r>
          </a:p>
          <a:p>
            <a:pPr>
              <a:buFont typeface="Wingdings" panose="05000000000000000000" pitchFamily="2" charset="2"/>
              <a:buChar char="Ø"/>
            </a:pPr>
            <a:r>
              <a:rPr lang="en-US" sz="2000" dirty="0"/>
              <a:t>How are obvious macroscopic differences between protons and </a:t>
            </a:r>
            <a:r>
              <a:rPr lang="en-US" sz="2000" dirty="0" err="1"/>
              <a:t>pions</a:t>
            </a:r>
            <a:r>
              <a:rPr lang="en-US" sz="2000" dirty="0"/>
              <a:t> expressed in the structural features of these two bound-states? </a:t>
            </a:r>
            <a:endParaRPr lang="en-US" sz="2000" dirty="0">
              <a:solidFill>
                <a:schemeClr val="tx2">
                  <a:lumMod val="75000"/>
                </a:schemeClr>
              </a:solidFill>
            </a:endParaRPr>
          </a:p>
        </p:txBody>
      </p:sp>
      <p:pic>
        <p:nvPicPr>
          <p:cNvPr id="10" name="Picture 9" descr="Diagram&#10;&#10;Description automatically generated">
            <a:extLst>
              <a:ext uri="{FF2B5EF4-FFF2-40B4-BE49-F238E27FC236}">
                <a16:creationId xmlns:a16="http://schemas.microsoft.com/office/drawing/2014/main" id="{AC881FAB-E3D0-4E9C-BBA2-FB13D92E1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600" y="1682338"/>
            <a:ext cx="5384800" cy="4361688"/>
          </a:xfrm>
          <a:prstGeom prst="rect">
            <a:avLst/>
          </a:prstGeom>
          <a:noFill/>
        </p:spPr>
      </p:pic>
      <p:sp>
        <p:nvSpPr>
          <p:cNvPr id="4" name="Date Placeholder 3">
            <a:extLst>
              <a:ext uri="{FF2B5EF4-FFF2-40B4-BE49-F238E27FC236}">
                <a16:creationId xmlns:a16="http://schemas.microsoft.com/office/drawing/2014/main" id="{38ED6ABD-390E-4334-9B50-27DA9578B42E}"/>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                    2025 October 16: NJU INP IWSHSSI 2025                                           (108)</a:t>
            </a:r>
          </a:p>
        </p:txBody>
      </p:sp>
      <p:sp>
        <p:nvSpPr>
          <p:cNvPr id="5" name="Footer Placeholder 4">
            <a:extLst>
              <a:ext uri="{FF2B5EF4-FFF2-40B4-BE49-F238E27FC236}">
                <a16:creationId xmlns:a16="http://schemas.microsoft.com/office/drawing/2014/main" id="{8E9A186F-96F5-4100-B381-8EE2AE334293}"/>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09CF68E0-05F0-48F7-89BD-4C3042054A0F}"/>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82</a:t>
            </a:fld>
            <a:endParaRPr lang="en-US"/>
          </a:p>
        </p:txBody>
      </p:sp>
      <p:sp>
        <p:nvSpPr>
          <p:cNvPr id="11" name="TextBox 10">
            <a:extLst>
              <a:ext uri="{FF2B5EF4-FFF2-40B4-BE49-F238E27FC236}">
                <a16:creationId xmlns:a16="http://schemas.microsoft.com/office/drawing/2014/main" id="{1765AD88-4FF6-4855-B184-6B008B5F645D}"/>
              </a:ext>
            </a:extLst>
          </p:cNvPr>
          <p:cNvSpPr txBox="1"/>
          <p:nvPr/>
        </p:nvSpPr>
        <p:spPr>
          <a:xfrm>
            <a:off x="6629400" y="1622423"/>
            <a:ext cx="1493519" cy="369332"/>
          </a:xfrm>
          <a:prstGeom prst="rect">
            <a:avLst/>
          </a:prstGeom>
          <a:noFill/>
        </p:spPr>
        <p:txBody>
          <a:bodyPr wrap="square" rtlCol="0">
            <a:spAutoFit/>
          </a:bodyPr>
          <a:lstStyle/>
          <a:p>
            <a:r>
              <a:rPr lang="en-GB" dirty="0"/>
              <a:t>proton</a:t>
            </a:r>
            <a:endParaRPr lang="en-US" dirty="0"/>
          </a:p>
        </p:txBody>
      </p:sp>
      <p:sp>
        <p:nvSpPr>
          <p:cNvPr id="13" name="TextBox 12">
            <a:extLst>
              <a:ext uri="{FF2B5EF4-FFF2-40B4-BE49-F238E27FC236}">
                <a16:creationId xmlns:a16="http://schemas.microsoft.com/office/drawing/2014/main" id="{7348B6F3-D36D-4AF9-B44B-A9B237ADE2E3}"/>
              </a:ext>
            </a:extLst>
          </p:cNvPr>
          <p:cNvSpPr txBox="1"/>
          <p:nvPr/>
        </p:nvSpPr>
        <p:spPr>
          <a:xfrm>
            <a:off x="9296400" y="1609863"/>
            <a:ext cx="1493519" cy="369332"/>
          </a:xfrm>
          <a:prstGeom prst="rect">
            <a:avLst/>
          </a:prstGeom>
          <a:noFill/>
        </p:spPr>
        <p:txBody>
          <a:bodyPr wrap="square" rtlCol="0">
            <a:spAutoFit/>
          </a:bodyPr>
          <a:lstStyle/>
          <a:p>
            <a:r>
              <a:rPr lang="en-GB" dirty="0"/>
              <a:t>pion</a:t>
            </a:r>
            <a:endParaRPr lang="en-US" dirty="0"/>
          </a:p>
        </p:txBody>
      </p:sp>
      <p:sp>
        <p:nvSpPr>
          <p:cNvPr id="7" name="TextBox 6">
            <a:extLst>
              <a:ext uri="{FF2B5EF4-FFF2-40B4-BE49-F238E27FC236}">
                <a16:creationId xmlns:a16="http://schemas.microsoft.com/office/drawing/2014/main" id="{58A772E6-DE60-F367-4189-C08289287EAA}"/>
              </a:ext>
            </a:extLst>
          </p:cNvPr>
          <p:cNvSpPr txBox="1"/>
          <p:nvPr/>
        </p:nvSpPr>
        <p:spPr>
          <a:xfrm flipH="1">
            <a:off x="6629400" y="1313006"/>
            <a:ext cx="1447800" cy="369332"/>
          </a:xfrm>
          <a:prstGeom prst="rect">
            <a:avLst/>
          </a:prstGeom>
          <a:noFill/>
        </p:spPr>
        <p:txBody>
          <a:bodyPr wrap="square" rtlCol="0">
            <a:spAutoFit/>
          </a:bodyPr>
          <a:lstStyle/>
          <a:p>
            <a:r>
              <a:rPr lang="en-GB" dirty="0">
                <a:solidFill>
                  <a:srgbClr val="C00000"/>
                </a:solidFill>
              </a:rPr>
              <a:t>massive</a:t>
            </a:r>
            <a:endParaRPr lang="en-US" dirty="0">
              <a:solidFill>
                <a:srgbClr val="C00000"/>
              </a:solidFill>
            </a:endParaRPr>
          </a:p>
        </p:txBody>
      </p:sp>
      <p:sp>
        <p:nvSpPr>
          <p:cNvPr id="12" name="TextBox 11">
            <a:extLst>
              <a:ext uri="{FF2B5EF4-FFF2-40B4-BE49-F238E27FC236}">
                <a16:creationId xmlns:a16="http://schemas.microsoft.com/office/drawing/2014/main" id="{1D07D46D-A3A7-B0C3-6DC0-94FF2DB49847}"/>
              </a:ext>
            </a:extLst>
          </p:cNvPr>
          <p:cNvSpPr txBox="1"/>
          <p:nvPr/>
        </p:nvSpPr>
        <p:spPr>
          <a:xfrm flipH="1">
            <a:off x="9296400" y="1342303"/>
            <a:ext cx="2054672" cy="369332"/>
          </a:xfrm>
          <a:prstGeom prst="rect">
            <a:avLst/>
          </a:prstGeom>
          <a:noFill/>
        </p:spPr>
        <p:txBody>
          <a:bodyPr wrap="square" rtlCol="0">
            <a:spAutoFit/>
          </a:bodyPr>
          <a:lstStyle/>
          <a:p>
            <a:r>
              <a:rPr lang="en-GB" dirty="0">
                <a:solidFill>
                  <a:srgbClr val="C00000"/>
                </a:solidFill>
              </a:rPr>
              <a:t>almost massless</a:t>
            </a:r>
            <a:endParaRPr lang="en-US" dirty="0">
              <a:solidFill>
                <a:srgbClr val="C00000"/>
              </a:solidFill>
            </a:endParaRPr>
          </a:p>
        </p:txBody>
      </p:sp>
    </p:spTree>
    <p:extLst>
      <p:ext uri="{BB962C8B-B14F-4D97-AF65-F5344CB8AC3E}">
        <p14:creationId xmlns:p14="http://schemas.microsoft.com/office/powerpoint/2010/main" val="32538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E758-9A77-3AD7-88B2-68DFF725AAC2}"/>
            </a:ext>
          </a:extLst>
        </p:cNvPr>
        <p:cNvGrpSpPr/>
        <p:nvPr/>
      </p:nvGrpSpPr>
      <p:grpSpPr>
        <a:xfrm>
          <a:off x="0" y="0"/>
          <a:ext cx="0" cy="0"/>
          <a:chOff x="0" y="0"/>
          <a:chExt cx="0" cy="0"/>
        </a:xfrm>
      </p:grpSpPr>
      <p:pic>
        <p:nvPicPr>
          <p:cNvPr id="8" name="Picture 7" descr="A graph showing the function of a function&#10;&#10;Description automatically generated">
            <a:extLst>
              <a:ext uri="{FF2B5EF4-FFF2-40B4-BE49-F238E27FC236}">
                <a16:creationId xmlns:a16="http://schemas.microsoft.com/office/drawing/2014/main" id="{A1FCC137-5067-5A4D-A1EC-E34CDB39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475" y="1546335"/>
            <a:ext cx="6842525" cy="4276578"/>
          </a:xfrm>
          <a:prstGeom prst="rect">
            <a:avLst/>
          </a:prstGeom>
        </p:spPr>
      </p:pic>
      <p:sp>
        <p:nvSpPr>
          <p:cNvPr id="2" name="Title 1">
            <a:extLst>
              <a:ext uri="{FF2B5EF4-FFF2-40B4-BE49-F238E27FC236}">
                <a16:creationId xmlns:a16="http://schemas.microsoft.com/office/drawing/2014/main" id="{177EB87E-ECED-0F7B-00BA-489B4EB177D0}"/>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Phenomenology – global fits – of proton valence quark DFs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68DA64-F4C7-6009-A8BD-89569102E60D}"/>
                  </a:ext>
                </a:extLst>
              </p:cNvPr>
              <p:cNvSpPr>
                <a:spLocks noGrp="1"/>
              </p:cNvSpPr>
              <p:nvPr>
                <p:ph idx="1"/>
              </p:nvPr>
            </p:nvSpPr>
            <p:spPr>
              <a:xfrm>
                <a:off x="91676" y="990600"/>
                <a:ext cx="5318526" cy="5118101"/>
              </a:xfrm>
            </p:spPr>
            <p:txBody>
              <a:bodyPr/>
              <a:lstStyle/>
              <a:p>
                <a:r>
                  <a:rPr lang="en-AU" dirty="0"/>
                  <a:t>Example: NNPDF4.0 inferences of proton valence quark DFs</a:t>
                </a:r>
              </a:p>
              <a:p>
                <a14:m>
                  <m:oMath xmlns:m="http://schemas.openxmlformats.org/officeDocument/2006/math">
                    <m:r>
                      <a:rPr lang="en-AU" i="1" dirty="0" smtClean="0">
                        <a:latin typeface="Cambria Math" panose="02040503050406030204" pitchFamily="18" charset="0"/>
                      </a:rPr>
                      <m:t>𝑑</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m:t>
                    </m:r>
                  </m:oMath>
                </a14:m>
                <a:r>
                  <a:rPr lang="en-AU" dirty="0"/>
                  <a:t> is unknown on </a:t>
                </a:r>
                <a14:m>
                  <m:oMath xmlns:m="http://schemas.openxmlformats.org/officeDocument/2006/math">
                    <m:r>
                      <a:rPr lang="en-AU" i="1" dirty="0" smtClean="0">
                        <a:latin typeface="Cambria Math" panose="02040503050406030204" pitchFamily="18" charset="0"/>
                      </a:rPr>
                      <m:t>𝑥</m:t>
                    </m:r>
                    <m:r>
                      <a:rPr lang="en-AU" i="1" dirty="0" smtClean="0">
                        <a:latin typeface="Cambria Math" panose="02040503050406030204" pitchFamily="18" charset="0"/>
                      </a:rPr>
                      <m:t>&gt;</m:t>
                    </m:r>
                    <m:r>
                      <a:rPr lang="en-AU" i="1" dirty="0" smtClean="0">
                        <a:latin typeface="Cambria Math" panose="02040503050406030204" pitchFamily="18" charset="0"/>
                      </a:rPr>
                      <m:t>0</m:t>
                    </m:r>
                    <m:r>
                      <a:rPr lang="en-AU" i="1" dirty="0" smtClean="0">
                        <a:latin typeface="Cambria Math" panose="02040503050406030204" pitchFamily="18" charset="0"/>
                      </a:rPr>
                      <m:t>.</m:t>
                    </m:r>
                    <m:r>
                      <a:rPr lang="en-AU" i="1" dirty="0" smtClean="0">
                        <a:latin typeface="Cambria Math" panose="02040503050406030204" pitchFamily="18" charset="0"/>
                      </a:rPr>
                      <m:t>7</m:t>
                    </m:r>
                  </m:oMath>
                </a14:m>
                <a:endParaRPr lang="en-AU" dirty="0"/>
              </a:p>
              <a:p>
                <a:pPr marL="0" indent="0">
                  <a:buNone/>
                </a:pPr>
                <a:r>
                  <a:rPr lang="en-AU" dirty="0"/>
                  <a:t>     </a:t>
                </a:r>
                <a14:m>
                  <m:oMath xmlns:m="http://schemas.openxmlformats.org/officeDocument/2006/math">
                    <m:r>
                      <a:rPr lang="en-AU" i="1" dirty="0">
                        <a:latin typeface="Cambria Math" panose="02040503050406030204" pitchFamily="18" charset="0"/>
                      </a:rPr>
                      <m:t>𝑢</m:t>
                    </m:r>
                    <m:r>
                      <a:rPr lang="en-AU" i="1" dirty="0">
                        <a:latin typeface="Cambria Math" panose="02040503050406030204" pitchFamily="18" charset="0"/>
                      </a:rPr>
                      <m:t>(</m:t>
                    </m:r>
                    <m:r>
                      <a:rPr lang="en-AU" i="1" dirty="0">
                        <a:latin typeface="Cambria Math" panose="02040503050406030204" pitchFamily="18" charset="0"/>
                      </a:rPr>
                      <m:t>𝑥</m:t>
                    </m:r>
                    <m:r>
                      <a:rPr lang="en-AU" i="1" dirty="0">
                        <a:latin typeface="Cambria Math" panose="02040503050406030204" pitchFamily="18" charset="0"/>
                      </a:rPr>
                      <m:t>)</m:t>
                    </m:r>
                  </m:oMath>
                </a14:m>
                <a:r>
                  <a:rPr lang="en-AU" dirty="0"/>
                  <a:t> is unknown on </a:t>
                </a:r>
                <a14:m>
                  <m:oMath xmlns:m="http://schemas.openxmlformats.org/officeDocument/2006/math">
                    <m:r>
                      <a:rPr lang="en-AU" i="1" dirty="0">
                        <a:latin typeface="Cambria Math" panose="02040503050406030204" pitchFamily="18" charset="0"/>
                      </a:rPr>
                      <m:t>𝑥</m:t>
                    </m:r>
                    <m:r>
                      <a:rPr lang="en-AU" i="1" dirty="0">
                        <a:latin typeface="Cambria Math" panose="02040503050406030204" pitchFamily="18" charset="0"/>
                      </a:rPr>
                      <m:t>&gt;</m:t>
                    </m:r>
                    <m:r>
                      <a:rPr lang="en-AU" i="1" dirty="0">
                        <a:latin typeface="Cambria Math" panose="02040503050406030204" pitchFamily="18" charset="0"/>
                      </a:rPr>
                      <m:t>0</m:t>
                    </m:r>
                    <m:r>
                      <a:rPr lang="en-AU" i="1" dirty="0">
                        <a:latin typeface="Cambria Math" panose="02040503050406030204" pitchFamily="18" charset="0"/>
                      </a:rPr>
                      <m:t>.</m:t>
                    </m:r>
                    <m:r>
                      <a:rPr lang="en-AU" i="1" dirty="0">
                        <a:latin typeface="Cambria Math" panose="02040503050406030204" pitchFamily="18" charset="0"/>
                      </a:rPr>
                      <m:t>9</m:t>
                    </m:r>
                  </m:oMath>
                </a14:m>
                <a:endParaRPr lang="en-AU" dirty="0"/>
              </a:p>
              <a:p>
                <a:pPr lvl="1"/>
                <a:r>
                  <a:rPr lang="en-AU" sz="2200" dirty="0"/>
                  <a:t>Fits can be negative on these domains</a:t>
                </a:r>
              </a:p>
              <a:p>
                <a:pPr lvl="1"/>
                <a:r>
                  <a:rPr lang="en-AU" sz="2200" dirty="0"/>
                  <a:t>Impossible in theory</a:t>
                </a:r>
              </a:p>
              <a:p>
                <a:r>
                  <a:rPr lang="en-AU" sz="2400" dirty="0"/>
                  <a:t>QCD makes firm predictions on valence-quark domain</a:t>
                </a:r>
              </a:p>
              <a:p>
                <a:r>
                  <a:rPr lang="en-AU" sz="2400" dirty="0"/>
                  <a:t>They are overlooked in agnostic fitting procedures</a:t>
                </a:r>
              </a:p>
              <a:p>
                <a:r>
                  <a:rPr lang="en-AU" sz="2400" dirty="0"/>
                  <a:t>To claim understanding of QCD, reliable path from data to theory DF predictions must be found</a:t>
                </a:r>
              </a:p>
            </p:txBody>
          </p:sp>
        </mc:Choice>
        <mc:Fallback xmlns="">
          <p:sp>
            <p:nvSpPr>
              <p:cNvPr id="3" name="Content Placeholder 2">
                <a:extLst>
                  <a:ext uri="{FF2B5EF4-FFF2-40B4-BE49-F238E27FC236}">
                    <a16:creationId xmlns:a16="http://schemas.microsoft.com/office/drawing/2014/main" id="{ABA1BF84-FCC6-3AE0-1CA6-215251318DCF}"/>
                  </a:ext>
                </a:extLst>
              </p:cNvPr>
              <p:cNvSpPr>
                <a:spLocks noGrp="1" noRot="1" noChangeAspect="1" noMove="1" noResize="1" noEditPoints="1" noAdjustHandles="1" noChangeArrowheads="1" noChangeShapeType="1" noTextEdit="1"/>
              </p:cNvSpPr>
              <p:nvPr>
                <p:ph idx="1"/>
              </p:nvPr>
            </p:nvSpPr>
            <p:spPr>
              <a:xfrm>
                <a:off x="91676" y="990600"/>
                <a:ext cx="5318526" cy="5118101"/>
              </a:xfrm>
              <a:blipFill>
                <a:blip r:embed="rId3"/>
                <a:stretch>
                  <a:fillRect l="-1489" t="-834" r="-2062" b="-33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6A18642-9DDF-C281-D1A1-FD68EC0071A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8D32AE11-D832-E3D8-2D53-FD4E081CA4F0}"/>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7B04E75C-F782-3F26-318A-E827EE9EAA65}"/>
              </a:ext>
            </a:extLst>
          </p:cNvPr>
          <p:cNvSpPr>
            <a:spLocks noGrp="1"/>
          </p:cNvSpPr>
          <p:nvPr>
            <p:ph type="sldNum" sz="quarter" idx="12"/>
          </p:nvPr>
        </p:nvSpPr>
        <p:spPr/>
        <p:txBody>
          <a:bodyPr/>
          <a:lstStyle/>
          <a:p>
            <a:fld id="{87034D8C-3CB4-402A-BC46-2AB14C0FE90A}" type="slidenum">
              <a:rPr lang="en-US" smtClean="0"/>
              <a:pPr/>
              <a:t>83</a:t>
            </a:fld>
            <a:endParaRPr lang="en-US"/>
          </a:p>
        </p:txBody>
      </p:sp>
      <p:sp>
        <p:nvSpPr>
          <p:cNvPr id="9" name="TextBox 8">
            <a:extLst>
              <a:ext uri="{FF2B5EF4-FFF2-40B4-BE49-F238E27FC236}">
                <a16:creationId xmlns:a16="http://schemas.microsoft.com/office/drawing/2014/main" id="{65B9DC50-0C29-4BFF-09DC-E31F4DF6598D}"/>
              </a:ext>
            </a:extLst>
          </p:cNvPr>
          <p:cNvSpPr txBox="1"/>
          <p:nvPr/>
        </p:nvSpPr>
        <p:spPr>
          <a:xfrm>
            <a:off x="6553200" y="6015335"/>
            <a:ext cx="2611677" cy="461665"/>
          </a:xfrm>
          <a:prstGeom prst="rect">
            <a:avLst/>
          </a:prstGeom>
          <a:noFill/>
        </p:spPr>
        <p:txBody>
          <a:bodyPr wrap="none" rtlCol="0">
            <a:spAutoFit/>
          </a:bodyPr>
          <a:lstStyle/>
          <a:p>
            <a:r>
              <a:rPr lang="en-AU" sz="2400" dirty="0">
                <a:solidFill>
                  <a:srgbClr val="FF0000"/>
                </a:solidFill>
              </a:rPr>
              <a:t>Far valence domain</a:t>
            </a:r>
          </a:p>
        </p:txBody>
      </p:sp>
      <p:sp>
        <p:nvSpPr>
          <p:cNvPr id="7" name="Left Brace 6">
            <a:extLst>
              <a:ext uri="{FF2B5EF4-FFF2-40B4-BE49-F238E27FC236}">
                <a16:creationId xmlns:a16="http://schemas.microsoft.com/office/drawing/2014/main" id="{5D7E4763-99C0-D619-E45C-66FF60E546D3}"/>
              </a:ext>
            </a:extLst>
          </p:cNvPr>
          <p:cNvSpPr/>
          <p:nvPr/>
        </p:nvSpPr>
        <p:spPr bwMode="auto">
          <a:xfrm rot="16200000">
            <a:off x="8137546" y="4161632"/>
            <a:ext cx="184111" cy="3657600"/>
          </a:xfrm>
          <a:prstGeom prst="leftBrac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10" name="TextBox 9">
            <a:extLst>
              <a:ext uri="{FF2B5EF4-FFF2-40B4-BE49-F238E27FC236}">
                <a16:creationId xmlns:a16="http://schemas.microsoft.com/office/drawing/2014/main" id="{6D1424B9-18DC-73F3-D233-DFB8F6AAD2A7}"/>
              </a:ext>
            </a:extLst>
          </p:cNvPr>
          <p:cNvSpPr txBox="1"/>
          <p:nvPr/>
        </p:nvSpPr>
        <p:spPr>
          <a:xfrm>
            <a:off x="2543910" y="4549949"/>
            <a:ext cx="3124200" cy="461665"/>
          </a:xfrm>
          <a:prstGeom prst="rect">
            <a:avLst/>
          </a:prstGeom>
          <a:noFill/>
        </p:spPr>
        <p:txBody>
          <a:bodyPr wrap="square" rtlCol="0">
            <a:spAutoFit/>
          </a:bodyPr>
          <a:lstStyle/>
          <a:p>
            <a:r>
              <a:rPr lang="en-US" sz="1200" dirty="0">
                <a:ln w="0"/>
                <a:solidFill>
                  <a:srgbClr val="FF0000"/>
                </a:solidFill>
                <a:effectLst>
                  <a:outerShdw blurRad="38100" dist="25400" dir="5400000" algn="ctr" rotWithShape="0">
                    <a:srgbClr val="6E747A">
                      <a:alpha val="43000"/>
                    </a:srgbClr>
                  </a:outerShdw>
                </a:effectLst>
              </a:rPr>
              <a:t>Agnostic: someone who does not know whether something is true, good, correct, etc.</a:t>
            </a:r>
            <a:endParaRPr lang="en-AU" sz="120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619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arn(inVertical)">
                                      <p:cBhvr>
                                        <p:cTn id="7" dur="500"/>
                                        <p:tgtEl>
                                          <p:spTgt spid="3">
                                            <p:txEl>
                                              <p:pRg st="6" end="6"/>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arn(inVertical)">
                                      <p:cBhvr>
                                        <p:cTn id="10" dur="500"/>
                                        <p:tgtEl>
                                          <p:spTgt spid="3">
                                            <p:txEl>
                                              <p:pRg st="7" end="7"/>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9FCB-5499-4A21-B90E-B23493A61897}"/>
              </a:ext>
            </a:extLst>
          </p:cNvPr>
          <p:cNvSpPr>
            <a:spLocks noGrp="1"/>
          </p:cNvSpPr>
          <p:nvPr>
            <p:ph type="title"/>
          </p:nvPr>
        </p:nvSpPr>
        <p:spPr/>
        <p:txBody>
          <a:bodyPr/>
          <a:lstStyle/>
          <a:p>
            <a:pPr algn="r"/>
            <a:r>
              <a:rPr lang="en-GB" sz="3200" dirty="0"/>
              <a:t>Proton &amp; Deep Inelastic Scattering</a:t>
            </a:r>
            <a:endParaRPr lang="en-US"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19846F-B925-466D-A91F-C9AA7CBBED13}"/>
                  </a:ext>
                </a:extLst>
              </p:cNvPr>
              <p:cNvSpPr>
                <a:spLocks noGrp="1"/>
              </p:cNvSpPr>
              <p:nvPr>
                <p:ph idx="1"/>
              </p:nvPr>
            </p:nvSpPr>
            <p:spPr>
              <a:xfrm>
                <a:off x="609600" y="744792"/>
                <a:ext cx="6705600" cy="4525963"/>
              </a:xfrm>
            </p:spPr>
            <p:txBody>
              <a:bodyPr/>
              <a:lstStyle/>
              <a:p>
                <a:r>
                  <a:rPr lang="en-GB" dirty="0"/>
                  <a:t>The ratio of neutron and proton structure functions at large </a:t>
                </a:r>
                <a14:m>
                  <m:oMath xmlns:m="http://schemas.openxmlformats.org/officeDocument/2006/math">
                    <m:r>
                      <a:rPr lang="en-GB" i="1" dirty="0" smtClean="0">
                        <a:latin typeface="Cambria Math" panose="02040503050406030204" pitchFamily="18" charset="0"/>
                      </a:rPr>
                      <m:t>𝑥</m:t>
                    </m:r>
                  </m:oMath>
                </a14:m>
                <a:r>
                  <a:rPr lang="en-GB" dirty="0"/>
                  <a:t> is keen discriminator between competing pictures of proton structure</a:t>
                </a:r>
              </a:p>
              <a:p>
                <a:r>
                  <a:rPr lang="en-GB" dirty="0"/>
                  <a:t>Example: </a:t>
                </a:r>
              </a:p>
              <a:p>
                <a:pPr lvl="1"/>
                <a:r>
                  <a:rPr lang="en-GB" b="0" dirty="0"/>
                  <a:t>Only scalar diquark in the proton (no axial-vector): </a:t>
                </a:r>
                <a14:m>
                  <m:oMath xmlns:m="http://schemas.openxmlformats.org/officeDocument/2006/math">
                    <m:sSubSup>
                      <m:sSubSupPr>
                        <m:ctrlPr>
                          <a:rPr lang="en-GB" b="0" i="1" smtClean="0">
                            <a:latin typeface="Cambria Math" panose="02040503050406030204" pitchFamily="18" charset="0"/>
                          </a:rPr>
                        </m:ctrlPr>
                      </m:sSubSupPr>
                      <m:e>
                        <m:func>
                          <m:funcPr>
                            <m:ctrlPr>
                              <a:rPr lang="en-GB" b="0" i="1" smtClean="0">
                                <a:solidFill>
                                  <a:srgbClr val="FF0000"/>
                                </a:solidFill>
                                <a:latin typeface="Cambria Math" panose="02040503050406030204" pitchFamily="18" charset="0"/>
                              </a:rPr>
                            </m:ctrlPr>
                          </m:funcPr>
                          <m:fName>
                            <m:limLow>
                              <m:limLowPr>
                                <m:ctrlPr>
                                  <a:rPr lang="en-GB" b="0" i="1" smtClean="0">
                                    <a:solidFill>
                                      <a:srgbClr val="FF0000"/>
                                    </a:solidFill>
                                    <a:latin typeface="Cambria Math" panose="02040503050406030204" pitchFamily="18" charset="0"/>
                                  </a:rPr>
                                </m:ctrlPr>
                              </m:limLowPr>
                              <m:e>
                                <m:r>
                                  <m:rPr>
                                    <m:sty m:val="p"/>
                                  </m:rPr>
                                  <a:rPr lang="en-GB" b="0" i="0" smtClean="0">
                                    <a:solidFill>
                                      <a:srgbClr val="FF0000"/>
                                    </a:solidFill>
                                    <a:latin typeface="Cambria Math" panose="02040503050406030204" pitchFamily="18" charset="0"/>
                                  </a:rPr>
                                  <m:t>lim</m:t>
                                </m:r>
                              </m:e>
                              <m:lim>
                                <m:r>
                                  <a:rPr lang="en-GB" b="0" i="1" smtClean="0">
                                    <a:solidFill>
                                      <a:srgbClr val="FF0000"/>
                                    </a:solidFill>
                                    <a:latin typeface="Cambria Math" panose="02040503050406030204" pitchFamily="18" charset="0"/>
                                  </a:rPr>
                                  <m:t>𝑥</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1</m:t>
                                </m:r>
                              </m:lim>
                            </m:limLow>
                          </m:fName>
                          <m:e>
                            <m:f>
                              <m:fPr>
                                <m:ctrlPr>
                                  <a:rPr lang="en-GB" b="0" i="1" smtClean="0">
                                    <a:solidFill>
                                      <a:srgbClr val="FF0000"/>
                                    </a:solidFill>
                                    <a:latin typeface="Cambria Math" panose="02040503050406030204" pitchFamily="18" charset="0"/>
                                  </a:rPr>
                                </m:ctrlPr>
                              </m:fPr>
                              <m:num>
                                <m:sSubSup>
                                  <m:sSubSupPr>
                                    <m:ctrlPr>
                                      <a:rPr lang="en-GB" b="0" i="1" smtClean="0">
                                        <a:solidFill>
                                          <a:srgbClr val="FF0000"/>
                                        </a:solidFill>
                                        <a:latin typeface="Cambria Math" panose="02040503050406030204" pitchFamily="18" charset="0"/>
                                      </a:rPr>
                                    </m:ctrlPr>
                                  </m:sSubSupPr>
                                  <m:e>
                                    <m:r>
                                      <a:rPr lang="en-GB" b="0" i="1" smtClean="0">
                                        <a:solidFill>
                                          <a:srgbClr val="FF0000"/>
                                        </a:solidFill>
                                        <a:latin typeface="Cambria Math" panose="02040503050406030204" pitchFamily="18" charset="0"/>
                                      </a:rPr>
                                      <m:t>𝐹</m:t>
                                    </m:r>
                                  </m:e>
                                  <m:sub>
                                    <m:r>
                                      <a:rPr lang="en-GB" b="0" i="1" smtClean="0">
                                        <a:solidFill>
                                          <a:srgbClr val="FF0000"/>
                                        </a:solidFill>
                                        <a:latin typeface="Cambria Math" panose="02040503050406030204" pitchFamily="18" charset="0"/>
                                      </a:rPr>
                                      <m:t>2</m:t>
                                    </m:r>
                                  </m:sub>
                                  <m:sup>
                                    <m:r>
                                      <a:rPr lang="en-GB" b="0" i="1" smtClean="0">
                                        <a:solidFill>
                                          <a:srgbClr val="FF0000"/>
                                        </a:solidFill>
                                        <a:latin typeface="Cambria Math" panose="02040503050406030204" pitchFamily="18" charset="0"/>
                                      </a:rPr>
                                      <m:t>𝑛</m:t>
                                    </m:r>
                                  </m:sup>
                                </m:sSubSup>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𝑥</m:t>
                                    </m:r>
                                  </m:e>
                                </m:d>
                              </m:num>
                              <m:den>
                                <m:sSubSup>
                                  <m:sSubSupPr>
                                    <m:ctrlPr>
                                      <a:rPr lang="en-GB" b="0" i="1" smtClean="0">
                                        <a:solidFill>
                                          <a:srgbClr val="FF0000"/>
                                        </a:solidFill>
                                        <a:latin typeface="Cambria Math" panose="02040503050406030204" pitchFamily="18" charset="0"/>
                                      </a:rPr>
                                    </m:ctrlPr>
                                  </m:sSubSupPr>
                                  <m:e>
                                    <m:r>
                                      <a:rPr lang="en-GB" b="0" i="1" smtClean="0">
                                        <a:solidFill>
                                          <a:srgbClr val="FF0000"/>
                                        </a:solidFill>
                                        <a:latin typeface="Cambria Math" panose="02040503050406030204" pitchFamily="18" charset="0"/>
                                      </a:rPr>
                                      <m:t>𝐹</m:t>
                                    </m:r>
                                  </m:e>
                                  <m:sub>
                                    <m:r>
                                      <a:rPr lang="en-GB" b="0" i="1" smtClean="0">
                                        <a:solidFill>
                                          <a:srgbClr val="FF0000"/>
                                        </a:solidFill>
                                        <a:latin typeface="Cambria Math" panose="02040503050406030204" pitchFamily="18" charset="0"/>
                                      </a:rPr>
                                      <m:t>2</m:t>
                                    </m:r>
                                  </m:sub>
                                  <m:sup>
                                    <m:r>
                                      <a:rPr lang="en-GB" b="0" i="1" smtClean="0">
                                        <a:solidFill>
                                          <a:srgbClr val="FF0000"/>
                                        </a:solidFill>
                                        <a:latin typeface="Cambria Math" panose="02040503050406030204" pitchFamily="18" charset="0"/>
                                      </a:rPr>
                                      <m:t>𝑝</m:t>
                                    </m:r>
                                  </m:sup>
                                </m:sSubSup>
                                <m:d>
                                  <m:dPr>
                                    <m:ctrlPr>
                                      <a:rPr lang="en-GB" b="0" i="1" smtClean="0">
                                        <a:solidFill>
                                          <a:srgbClr val="FF0000"/>
                                        </a:solidFill>
                                        <a:latin typeface="Cambria Math" panose="02040503050406030204" pitchFamily="18" charset="0"/>
                                      </a:rPr>
                                    </m:ctrlPr>
                                  </m:dPr>
                                  <m:e>
                                    <m:r>
                                      <a:rPr lang="en-GB" b="0" i="1" smtClean="0">
                                        <a:solidFill>
                                          <a:srgbClr val="FF0000"/>
                                        </a:solidFill>
                                        <a:latin typeface="Cambria Math" panose="02040503050406030204" pitchFamily="18" charset="0"/>
                                      </a:rPr>
                                      <m:t>𝑥</m:t>
                                    </m:r>
                                  </m:e>
                                </m:d>
                              </m:den>
                            </m:f>
                            <m:r>
                              <a:rPr lang="en-GB" b="0" i="1" smtClean="0">
                                <a:solidFill>
                                  <a:srgbClr val="FF0000"/>
                                </a:solidFill>
                                <a:latin typeface="Cambria Math" panose="02040503050406030204" pitchFamily="18" charset="0"/>
                              </a:rPr>
                              <m:t>=</m:t>
                            </m:r>
                            <m:f>
                              <m:fPr>
                                <m:ctrlPr>
                                  <a:rPr lang="en-GB" b="0" i="1" smtClean="0">
                                    <a:solidFill>
                                      <a:srgbClr val="FF0000"/>
                                    </a:solidFill>
                                    <a:latin typeface="Cambria Math" panose="02040503050406030204" pitchFamily="18" charset="0"/>
                                  </a:rPr>
                                </m:ctrlPr>
                              </m:fPr>
                              <m:num>
                                <m:r>
                                  <a:rPr lang="en-GB" b="0" i="1" smtClean="0">
                                    <a:solidFill>
                                      <a:srgbClr val="FF0000"/>
                                    </a:solidFill>
                                    <a:latin typeface="Cambria Math" panose="02040503050406030204" pitchFamily="18" charset="0"/>
                                  </a:rPr>
                                  <m:t>1</m:t>
                                </m:r>
                              </m:num>
                              <m:den>
                                <m:r>
                                  <a:rPr lang="en-GB" b="0" i="1" smtClean="0">
                                    <a:solidFill>
                                      <a:srgbClr val="FF0000"/>
                                    </a:solidFill>
                                    <a:latin typeface="Cambria Math" panose="02040503050406030204" pitchFamily="18" charset="0"/>
                                  </a:rPr>
                                  <m:t>4</m:t>
                                </m:r>
                              </m:den>
                            </m:f>
                          </m:e>
                        </m:func>
                        <m:r>
                          <a:rPr lang="en-GB" b="0" i="1" smtClean="0">
                            <a:solidFill>
                              <a:srgbClr val="FF0000"/>
                            </a:solidFill>
                            <a:latin typeface="Cambria Math" panose="02040503050406030204" pitchFamily="18" charset="0"/>
                          </a:rPr>
                          <m:t> </m:t>
                        </m:r>
                        <m:r>
                          <a:rPr lang="en-GB" b="0" i="1" smtClean="0">
                            <a:latin typeface="Cambria Math" panose="02040503050406030204" pitchFamily="18" charset="0"/>
                          </a:rPr>
                          <m:t> </m:t>
                        </m:r>
                      </m:e>
                      <m:sub>
                        <m:r>
                          <a:rPr lang="en-GB" b="0" i="1" smtClean="0">
                            <a:latin typeface="Cambria Math" panose="02040503050406030204" pitchFamily="18" charset="0"/>
                          </a:rPr>
                          <m:t> </m:t>
                        </m:r>
                      </m:sub>
                      <m:sup>
                        <m:r>
                          <a:rPr lang="en-GB" b="0" i="1" smtClean="0">
                            <a:latin typeface="Cambria Math" panose="02040503050406030204" pitchFamily="18" charset="0"/>
                          </a:rPr>
                          <m:t> </m:t>
                        </m:r>
                      </m:sup>
                    </m:sSubSup>
                  </m:oMath>
                </a14:m>
                <a:endParaRPr lang="en-GB" dirty="0"/>
              </a:p>
              <a:p>
                <a:pPr lvl="1"/>
                <a:r>
                  <a:rPr lang="en-GB" dirty="0"/>
                  <a:t>No correlations in the proton wave function </a:t>
                </a:r>
              </a:p>
              <a:p>
                <a:pPr marL="457200" lvl="1" indent="0">
                  <a:spcBef>
                    <a:spcPts val="0"/>
                  </a:spcBef>
                  <a:buNone/>
                </a:pPr>
                <a:r>
                  <a:rPr lang="en-GB" dirty="0"/>
                  <a:t>	(SU(4) spin-flavour)  </a:t>
                </a:r>
                <a14:m>
                  <m:oMath xmlns:m="http://schemas.openxmlformats.org/officeDocument/2006/math">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lim</m:t>
                            </m:r>
                          </m:e>
                          <m:lim>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1</m:t>
                            </m:r>
                          </m:lim>
                        </m:limLow>
                      </m:fName>
                      <m:e>
                        <m:f>
                          <m:fPr>
                            <m:ctrlPr>
                              <a:rPr lang="en-GB" b="0" i="1" smtClean="0">
                                <a:latin typeface="Cambria Math" panose="02040503050406030204" pitchFamily="18" charset="0"/>
                              </a:rPr>
                            </m:ctrlPr>
                          </m:fPr>
                          <m:num>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𝐹</m:t>
                                </m:r>
                              </m:e>
                              <m:sub>
                                <m:r>
                                  <a:rPr lang="en-GB" b="0" i="1" smtClean="0">
                                    <a:latin typeface="Cambria Math" panose="02040503050406030204" pitchFamily="18" charset="0"/>
                                  </a:rPr>
                                  <m:t>2</m:t>
                                </m:r>
                              </m:sub>
                              <m:sup>
                                <m:r>
                                  <a:rPr lang="en-GB" b="0" i="1" smtClean="0">
                                    <a:latin typeface="Cambria Math" panose="02040503050406030204" pitchFamily="18" charset="0"/>
                                  </a:rPr>
                                  <m:t>𝑛</m:t>
                                </m:r>
                              </m:sup>
                            </m:sSubSup>
                            <m:d>
                              <m:dPr>
                                <m:ctrlPr>
                                  <a:rPr lang="en-GB" b="0" i="1" smtClean="0">
                                    <a:latin typeface="Cambria Math" panose="02040503050406030204" pitchFamily="18" charset="0"/>
                                  </a:rPr>
                                </m:ctrlPr>
                              </m:dPr>
                              <m:e>
                                <m:r>
                                  <a:rPr lang="en-GB" b="0" i="1" smtClean="0">
                                    <a:latin typeface="Cambria Math" panose="02040503050406030204" pitchFamily="18" charset="0"/>
                                  </a:rPr>
                                  <m:t>𝑥</m:t>
                                </m:r>
                              </m:e>
                            </m:d>
                          </m:num>
                          <m:den>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𝐹</m:t>
                                </m:r>
                              </m:e>
                              <m:sub>
                                <m:r>
                                  <a:rPr lang="en-GB" b="0" i="1" smtClean="0">
                                    <a:latin typeface="Cambria Math" panose="02040503050406030204" pitchFamily="18" charset="0"/>
                                  </a:rPr>
                                  <m:t>2</m:t>
                                </m:r>
                              </m:sub>
                              <m:sup>
                                <m:r>
                                  <a:rPr lang="en-GB" b="0" i="1" smtClean="0">
                                    <a:latin typeface="Cambria Math" panose="02040503050406030204" pitchFamily="18" charset="0"/>
                                  </a:rPr>
                                  <m:t>𝑝</m:t>
                                </m:r>
                              </m:sup>
                            </m:sSubSup>
                            <m:d>
                              <m:dPr>
                                <m:ctrlPr>
                                  <a:rPr lang="en-GB" b="0" i="1" smtClean="0">
                                    <a:latin typeface="Cambria Math" panose="02040503050406030204" pitchFamily="18" charset="0"/>
                                  </a:rPr>
                                </m:ctrlPr>
                              </m:dPr>
                              <m:e>
                                <m:r>
                                  <a:rPr lang="en-GB" b="0" i="1" smtClean="0">
                                    <a:latin typeface="Cambria Math" panose="02040503050406030204" pitchFamily="18" charset="0"/>
                                  </a:rPr>
                                  <m:t>𝑥</m:t>
                                </m:r>
                              </m:e>
                            </m:d>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num>
                          <m:den>
                            <m:r>
                              <a:rPr lang="en-GB" b="0" i="1" smtClean="0">
                                <a:latin typeface="Cambria Math" panose="02040503050406030204" pitchFamily="18" charset="0"/>
                              </a:rPr>
                              <m:t>3</m:t>
                            </m:r>
                          </m:den>
                        </m:f>
                      </m:e>
                    </m:func>
                  </m:oMath>
                </a14:m>
                <a:endParaRPr lang="en-GB" dirty="0"/>
              </a:p>
              <a:p>
                <a:r>
                  <a:rPr lang="en-GB" dirty="0"/>
                  <a:t>Experiments have been trying to deliver reliable data on this ratio for fifty years!</a:t>
                </a:r>
              </a:p>
              <a:p>
                <a:r>
                  <a:rPr lang="en-GB" dirty="0"/>
                  <a:t>MARATHON – a more-than ten-year effort, using a tritium target at JLab, has delivered precise results</a:t>
                </a:r>
                <a:endParaRPr lang="en-US" dirty="0"/>
              </a:p>
            </p:txBody>
          </p:sp>
        </mc:Choice>
        <mc:Fallback xmlns="">
          <p:sp>
            <p:nvSpPr>
              <p:cNvPr id="3" name="Content Placeholder 2">
                <a:extLst>
                  <a:ext uri="{FF2B5EF4-FFF2-40B4-BE49-F238E27FC236}">
                    <a16:creationId xmlns:a16="http://schemas.microsoft.com/office/drawing/2014/main" id="{0E19846F-B925-466D-A91F-C9AA7CBBED13}"/>
                  </a:ext>
                </a:extLst>
              </p:cNvPr>
              <p:cNvSpPr>
                <a:spLocks noGrp="1" noRot="1" noChangeAspect="1" noMove="1" noResize="1" noEditPoints="1" noAdjustHandles="1" noChangeArrowheads="1" noChangeShapeType="1" noTextEdit="1"/>
              </p:cNvSpPr>
              <p:nvPr>
                <p:ph idx="1"/>
              </p:nvPr>
            </p:nvSpPr>
            <p:spPr>
              <a:xfrm>
                <a:off x="609600" y="744792"/>
                <a:ext cx="6705600" cy="4525963"/>
              </a:xfrm>
              <a:blipFill>
                <a:blip r:embed="rId2"/>
                <a:stretch>
                  <a:fillRect l="-1000" t="-942" r="-1545" b="-834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8CD95CE-7F45-4DDA-B3D9-45B3C10AE93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E965A1AA-99E4-4E4E-B9A1-741CF3EB0C6F}"/>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3406A633-676E-4288-BE7D-DC3F40B7E28C}"/>
              </a:ext>
            </a:extLst>
          </p:cNvPr>
          <p:cNvSpPr>
            <a:spLocks noGrp="1"/>
          </p:cNvSpPr>
          <p:nvPr>
            <p:ph type="sldNum" sz="quarter" idx="12"/>
          </p:nvPr>
        </p:nvSpPr>
        <p:spPr/>
        <p:txBody>
          <a:bodyPr/>
          <a:lstStyle/>
          <a:p>
            <a:fld id="{87034D8C-3CB4-402A-BC46-2AB14C0FE90A}" type="slidenum">
              <a:rPr lang="en-US" smtClean="0"/>
              <a:pPr/>
              <a:t>84</a:t>
            </a:fld>
            <a:endParaRPr lang="en-US"/>
          </a:p>
        </p:txBody>
      </p:sp>
      <p:sp>
        <p:nvSpPr>
          <p:cNvPr id="7" name="TextBox 6">
            <a:extLst>
              <a:ext uri="{FF2B5EF4-FFF2-40B4-BE49-F238E27FC236}">
                <a16:creationId xmlns:a16="http://schemas.microsoft.com/office/drawing/2014/main" id="{88352010-944D-4A35-A5E2-7B31FF9FC613}"/>
              </a:ext>
            </a:extLst>
          </p:cNvPr>
          <p:cNvSpPr txBox="1"/>
          <p:nvPr/>
        </p:nvSpPr>
        <p:spPr>
          <a:xfrm>
            <a:off x="2667000" y="5590441"/>
            <a:ext cx="4891550" cy="830997"/>
          </a:xfrm>
          <a:prstGeom prst="rect">
            <a:avLst/>
          </a:prstGeom>
          <a:noFill/>
        </p:spPr>
        <p:txBody>
          <a:bodyPr wrap="square" rtlCol="0">
            <a:spAutoFit/>
          </a:bodyPr>
          <a:lstStyle/>
          <a:p>
            <a:r>
              <a:rPr lang="en-US" sz="1200" b="0" dirty="0">
                <a:solidFill>
                  <a:schemeClr val="accent2">
                    <a:lumMod val="75000"/>
                  </a:schemeClr>
                </a:solidFill>
                <a:effectLst/>
                <a:latin typeface="Open Sans" panose="020B0606030504020204" pitchFamily="34" charset="0"/>
              </a:rPr>
              <a:t>D. Abrams</a:t>
            </a:r>
            <a:r>
              <a:rPr lang="en-US" sz="1200" b="0" i="1" dirty="0">
                <a:solidFill>
                  <a:schemeClr val="accent2">
                    <a:lumMod val="75000"/>
                  </a:schemeClr>
                </a:solidFill>
                <a:effectLst/>
                <a:latin typeface="Open Sans" panose="020B0606030504020204" pitchFamily="34" charset="0"/>
              </a:rPr>
              <a:t>, et al., Measurement of the Nucleon Fn2/Fp2</a:t>
            </a:r>
            <a:r>
              <a:rPr lang="en-US" sz="1200" i="1" dirty="0">
                <a:solidFill>
                  <a:schemeClr val="accent2">
                    <a:lumMod val="75000"/>
                  </a:schemeClr>
                </a:solidFill>
                <a:latin typeface="Open Sans" panose="020B0606030504020204" pitchFamily="34" charset="0"/>
              </a:rPr>
              <a:t> </a:t>
            </a:r>
            <a:r>
              <a:rPr lang="en-US" sz="1200" b="0" i="1" dirty="0">
                <a:solidFill>
                  <a:schemeClr val="accent2">
                    <a:lumMod val="75000"/>
                  </a:schemeClr>
                </a:solidFill>
                <a:effectLst/>
                <a:latin typeface="Open Sans" panose="020B0606030504020204" pitchFamily="34" charset="0"/>
              </a:rPr>
              <a:t>Structure Function Ratio by the Jefferson Lab MARATHON Tritium/Helium-3 Deep Inelastic Scattering Experiment – </a:t>
            </a:r>
            <a:r>
              <a:rPr lang="en-US" sz="1200" b="0" dirty="0">
                <a:solidFill>
                  <a:schemeClr val="accent2">
                    <a:lumMod val="75000"/>
                  </a:schemeClr>
                </a:solidFill>
                <a:effectLst/>
                <a:latin typeface="Open Sans" panose="020B0606030504020204" pitchFamily="34" charset="0"/>
              </a:rPr>
              <a:t>arXiv:2104.05850 [hep-ex], </a:t>
            </a:r>
          </a:p>
          <a:p>
            <a:r>
              <a:rPr lang="en-US" sz="1200" b="0" dirty="0">
                <a:solidFill>
                  <a:schemeClr val="accent2">
                    <a:lumMod val="75000"/>
                  </a:schemeClr>
                </a:solidFill>
                <a:effectLst/>
                <a:latin typeface="Open Sans" panose="020B0606030504020204" pitchFamily="34" charset="0"/>
              </a:rPr>
              <a:t>Phys. Rev. Lett. </a:t>
            </a:r>
            <a:r>
              <a:rPr lang="en-US" sz="1200" b="1" dirty="0">
                <a:solidFill>
                  <a:schemeClr val="accent2">
                    <a:lumMod val="75000"/>
                  </a:schemeClr>
                </a:solidFill>
                <a:effectLst/>
                <a:latin typeface="Open Sans" panose="020B0606030504020204" pitchFamily="34" charset="0"/>
              </a:rPr>
              <a:t>128</a:t>
            </a:r>
            <a:r>
              <a:rPr lang="en-US" sz="1200" b="0" dirty="0">
                <a:solidFill>
                  <a:schemeClr val="accent2">
                    <a:lumMod val="75000"/>
                  </a:schemeClr>
                </a:solidFill>
                <a:effectLst/>
                <a:latin typeface="Open Sans" panose="020B0606030504020204" pitchFamily="34" charset="0"/>
              </a:rPr>
              <a:t> (2022) </a:t>
            </a:r>
            <a:r>
              <a:rPr lang="en-US" sz="1200" dirty="0">
                <a:solidFill>
                  <a:schemeClr val="accent2">
                    <a:lumMod val="75000"/>
                  </a:schemeClr>
                </a:solidFill>
                <a:latin typeface="Open Sans" panose="020B0606030504020204" pitchFamily="34" charset="0"/>
              </a:rPr>
              <a:t>132003</a:t>
            </a:r>
            <a:endParaRPr lang="en-US" dirty="0"/>
          </a:p>
        </p:txBody>
      </p:sp>
      <p:pic>
        <p:nvPicPr>
          <p:cNvPr id="9" name="Picture 8" descr="A picture containing chart&#10;&#10;Description automatically generated">
            <a:extLst>
              <a:ext uri="{FF2B5EF4-FFF2-40B4-BE49-F238E27FC236}">
                <a16:creationId xmlns:a16="http://schemas.microsoft.com/office/drawing/2014/main" id="{31E732AC-1095-4334-B0C4-3E1F29EAF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387" y="1552574"/>
            <a:ext cx="4445982" cy="4724400"/>
          </a:xfrm>
          <a:prstGeom prst="rect">
            <a:avLst/>
          </a:prstGeom>
        </p:spPr>
      </p:pic>
      <p:cxnSp>
        <p:nvCxnSpPr>
          <p:cNvPr id="11" name="Straight Arrow Connector 10">
            <a:extLst>
              <a:ext uri="{FF2B5EF4-FFF2-40B4-BE49-F238E27FC236}">
                <a16:creationId xmlns:a16="http://schemas.microsoft.com/office/drawing/2014/main" id="{4E0AFFB1-BB6C-4B93-926D-8114C116CB75}"/>
              </a:ext>
            </a:extLst>
          </p:cNvPr>
          <p:cNvCxnSpPr/>
          <p:nvPr/>
        </p:nvCxnSpPr>
        <p:spPr bwMode="auto">
          <a:xfrm flipV="1">
            <a:off x="6858000" y="3124200"/>
            <a:ext cx="3886200" cy="1752600"/>
          </a:xfrm>
          <a:prstGeom prst="straightConnector1">
            <a:avLst/>
          </a:prstGeom>
          <a:ln>
            <a:solidFill>
              <a:srgbClr val="003399"/>
            </a:solidFill>
            <a:prstDash val="lgDash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515BA21-A867-42A0-8DF5-663AAFFF46B1}"/>
              </a:ext>
            </a:extLst>
          </p:cNvPr>
          <p:cNvSpPr/>
          <p:nvPr/>
        </p:nvSpPr>
        <p:spPr bwMode="auto">
          <a:xfrm>
            <a:off x="11754464" y="3790336"/>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0E96B0-55EB-0EA2-8FFE-C747F15AC27D}"/>
                  </a:ext>
                </a:extLst>
              </p:cNvPr>
              <p:cNvSpPr txBox="1"/>
              <p:nvPr/>
            </p:nvSpPr>
            <p:spPr>
              <a:xfrm flipH="1">
                <a:off x="11262359" y="3815057"/>
                <a:ext cx="944881" cy="646331"/>
              </a:xfrm>
              <a:prstGeom prst="rect">
                <a:avLst/>
              </a:prstGeom>
              <a:noFill/>
            </p:spPr>
            <p:txBody>
              <a:bodyPr wrap="square" rtlCol="0">
                <a:spAutoFit/>
              </a:bodyPr>
              <a:lstStyle/>
              <a:p>
                <a:pPr algn="r"/>
                <a14:m>
                  <m:oMath xmlns:m="http://schemas.openxmlformats.org/officeDocument/2006/math">
                    <m:sSup>
                      <m:sSupPr>
                        <m:ctrlPr>
                          <a:rPr lang="en-GB" b="0" i="1" smtClean="0">
                            <a:solidFill>
                              <a:srgbClr val="FF0000"/>
                            </a:solidFill>
                            <a:latin typeface="Cambria Math" panose="02040503050406030204" pitchFamily="18" charset="0"/>
                          </a:rPr>
                        </m:ctrlPr>
                      </m:sSupPr>
                      <m:e>
                        <m:r>
                          <a:rPr lang="en-GB" b="0" i="1" smtClean="0">
                            <a:solidFill>
                              <a:srgbClr val="FF0000"/>
                            </a:solidFill>
                            <a:latin typeface="Cambria Math" panose="02040503050406030204" pitchFamily="18" charset="0"/>
                          </a:rPr>
                          <m:t>0</m:t>
                        </m:r>
                      </m:e>
                      <m:sup>
                        <m:r>
                          <a:rPr lang="en-GB" b="0" i="1" smtClean="0">
                            <a:solidFill>
                              <a:srgbClr val="FF0000"/>
                            </a:solidFill>
                            <a:latin typeface="Cambria Math" panose="02040503050406030204" pitchFamily="18" charset="0"/>
                          </a:rPr>
                          <m:t>+</m:t>
                        </m:r>
                      </m:sup>
                    </m:sSup>
                  </m:oMath>
                </a14:m>
                <a:r>
                  <a:rPr lang="en-GB" dirty="0">
                    <a:solidFill>
                      <a:srgbClr val="FF0000"/>
                    </a:solidFill>
                  </a:rPr>
                  <a:t> </a:t>
                </a:r>
              </a:p>
              <a:p>
                <a:pPr algn="r"/>
                <a:r>
                  <a:rPr lang="en-GB" dirty="0">
                    <a:solidFill>
                      <a:srgbClr val="FF0000"/>
                    </a:solidFill>
                  </a:rPr>
                  <a:t>only</a:t>
                </a:r>
                <a:endParaRPr lang="en-US" dirty="0">
                  <a:solidFill>
                    <a:srgbClr val="FF0000"/>
                  </a:solidFill>
                </a:endParaRPr>
              </a:p>
            </p:txBody>
          </p:sp>
        </mc:Choice>
        <mc:Fallback xmlns="">
          <p:sp>
            <p:nvSpPr>
              <p:cNvPr id="10" name="TextBox 9">
                <a:extLst>
                  <a:ext uri="{FF2B5EF4-FFF2-40B4-BE49-F238E27FC236}">
                    <a16:creationId xmlns:a16="http://schemas.microsoft.com/office/drawing/2014/main" id="{090E96B0-55EB-0EA2-8FFE-C747F15AC27D}"/>
                  </a:ext>
                </a:extLst>
              </p:cNvPr>
              <p:cNvSpPr txBox="1">
                <a:spLocks noRot="1" noChangeAspect="1" noMove="1" noResize="1" noEditPoints="1" noAdjustHandles="1" noChangeArrowheads="1" noChangeShapeType="1" noTextEdit="1"/>
              </p:cNvSpPr>
              <p:nvPr/>
            </p:nvSpPr>
            <p:spPr>
              <a:xfrm flipH="1">
                <a:off x="11262359" y="3815057"/>
                <a:ext cx="944881" cy="646331"/>
              </a:xfrm>
              <a:prstGeom prst="rect">
                <a:avLst/>
              </a:prstGeom>
              <a:blipFill>
                <a:blip r:embed="rId4"/>
                <a:stretch>
                  <a:fillRect t="-5660" r="-10897" b="-14151"/>
                </a:stretch>
              </a:blipFill>
            </p:spPr>
            <p:txBody>
              <a:bodyPr/>
              <a:lstStyle/>
              <a:p>
                <a:r>
                  <a:rPr lang="en-US">
                    <a:noFill/>
                  </a:rPr>
                  <a:t> </a:t>
                </a:r>
              </a:p>
            </p:txBody>
          </p:sp>
        </mc:Fallback>
      </mc:AlternateContent>
    </p:spTree>
    <p:extLst>
      <p:ext uri="{BB962C8B-B14F-4D97-AF65-F5344CB8AC3E}">
        <p14:creationId xmlns:p14="http://schemas.microsoft.com/office/powerpoint/2010/main" val="242657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5CB2-D64D-4A53-BA50-2051B309D3D6}"/>
              </a:ext>
            </a:extLst>
          </p:cNvPr>
          <p:cNvSpPr>
            <a:spLocks noGrp="1"/>
          </p:cNvSpPr>
          <p:nvPr>
            <p:ph type="title"/>
          </p:nvPr>
        </p:nvSpPr>
        <p:spPr/>
        <p:txBody>
          <a:bodyPr/>
          <a:lstStyle/>
          <a:p>
            <a:pPr algn="r"/>
            <a:r>
              <a:rPr lang="en-GB" sz="3200" dirty="0"/>
              <a:t>MARATHON EXPERIMENT</a:t>
            </a:r>
            <a:br>
              <a:rPr lang="en-GB" sz="3200" dirty="0"/>
            </a:br>
            <a:r>
              <a:rPr lang="en-GB" sz="3200" dirty="0"/>
              <a:t>- Schlessinger point method</a:t>
            </a:r>
            <a:endParaRPr lang="en-US" sz="3200" dirty="0"/>
          </a:p>
        </p:txBody>
      </p:sp>
      <p:sp>
        <p:nvSpPr>
          <p:cNvPr id="4" name="Date Placeholder 3">
            <a:extLst>
              <a:ext uri="{FF2B5EF4-FFF2-40B4-BE49-F238E27FC236}">
                <a16:creationId xmlns:a16="http://schemas.microsoft.com/office/drawing/2014/main" id="{8C10EC07-46CF-4299-9893-070DB8481AA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F7DB25D-B24D-4921-8514-118A878C891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90354EA-7AE7-4512-ABD9-8AA7E285D7B0}"/>
              </a:ext>
            </a:extLst>
          </p:cNvPr>
          <p:cNvSpPr>
            <a:spLocks noGrp="1"/>
          </p:cNvSpPr>
          <p:nvPr>
            <p:ph type="sldNum" sz="quarter" idx="12"/>
          </p:nvPr>
        </p:nvSpPr>
        <p:spPr/>
        <p:txBody>
          <a:bodyPr/>
          <a:lstStyle/>
          <a:p>
            <a:fld id="{87034D8C-3CB4-402A-BC46-2AB14C0FE90A}" type="slidenum">
              <a:rPr lang="en-US" smtClean="0"/>
              <a:pPr/>
              <a:t>85</a:t>
            </a:fld>
            <a:endParaRPr lang="en-US"/>
          </a:p>
        </p:txBody>
      </p:sp>
      <p:sp>
        <p:nvSpPr>
          <p:cNvPr id="7" name="TextBox 6">
            <a:extLst>
              <a:ext uri="{FF2B5EF4-FFF2-40B4-BE49-F238E27FC236}">
                <a16:creationId xmlns:a16="http://schemas.microsoft.com/office/drawing/2014/main" id="{57E6A518-75E0-4DDA-862D-65B3DE15A677}"/>
              </a:ext>
            </a:extLst>
          </p:cNvPr>
          <p:cNvSpPr txBox="1"/>
          <p:nvPr/>
        </p:nvSpPr>
        <p:spPr>
          <a:xfrm>
            <a:off x="-1" y="0"/>
            <a:ext cx="5029201" cy="1107996"/>
          </a:xfrm>
          <a:prstGeom prst="rect">
            <a:avLst/>
          </a:prstGeom>
          <a:noFill/>
        </p:spPr>
        <p:txBody>
          <a:bodyPr wrap="square" rtlCol="0">
            <a:spAutoFit/>
          </a:bodyPr>
          <a:lstStyle/>
          <a:p>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Valence quark ratio in the proton,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Zhu-Fang Cui (</a:t>
            </a:r>
            <a:r>
              <a:rPr lang="ja-JP" altLang="en-US" sz="1200" b="0" dirty="0">
                <a:solidFill>
                  <a:schemeClr val="accent4">
                    <a:lumMod val="75000"/>
                  </a:schemeClr>
                </a:solidFill>
                <a:effectLst/>
                <a:latin typeface="Open Sans" panose="020B0606030504020204" pitchFamily="34" charset="0"/>
                <a:cs typeface="Open Sans" panose="020B0606030504020204" pitchFamily="34" charset="0"/>
              </a:rPr>
              <a:t>崔著钫</a:t>
            </a:r>
            <a:r>
              <a:rPr lang="en-US" altLang="ja-JP"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Fei Gao (</a:t>
            </a:r>
            <a:r>
              <a:rPr lang="ja-JP" altLang="en-US" sz="1200" b="0" dirty="0">
                <a:solidFill>
                  <a:schemeClr val="accent4">
                    <a:lumMod val="75000"/>
                  </a:schemeClr>
                </a:solidFill>
                <a:effectLst/>
                <a:latin typeface="Open Sans" panose="020B0606030504020204" pitchFamily="34" charset="0"/>
                <a:cs typeface="Open Sans" panose="020B0606030504020204" pitchFamily="34" charset="0"/>
              </a:rPr>
              <a:t>高飞</a:t>
            </a:r>
            <a:r>
              <a:rPr lang="en-US" altLang="ja-JP"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Daniele Binosi, Lei Chang (</a:t>
            </a:r>
            <a:r>
              <a:rPr lang="ja-JP" altLang="en-US" sz="1200" b="0" dirty="0">
                <a:solidFill>
                  <a:schemeClr val="accent4">
                    <a:lumMod val="75000"/>
                  </a:schemeClr>
                </a:solidFill>
                <a:effectLst/>
                <a:latin typeface="Open Sans" panose="020B0606030504020204" pitchFamily="34" charset="0"/>
                <a:cs typeface="Open Sans" panose="020B0606030504020204" pitchFamily="34" charset="0"/>
              </a:rPr>
              <a:t>常雷</a:t>
            </a:r>
            <a:r>
              <a:rPr lang="en-US" altLang="ja-JP"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C. D. Roberts and S. M. Schmidt, NJU-INP 049/21, </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e-print: </a:t>
            </a:r>
            <a:r>
              <a:rPr lang="en-US" sz="1200" b="0" i="0" u="none" strike="noStrike" dirty="0">
                <a:solidFill>
                  <a:srgbClr val="0066FF"/>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2108.11493 [hep-</a:t>
            </a:r>
            <a:r>
              <a:rPr lang="en-US" sz="1200" b="0" i="0" u="none" strike="noStrike" dirty="0" err="1">
                <a:solidFill>
                  <a:srgbClr val="0066FF"/>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ph</a:t>
            </a:r>
            <a:r>
              <a:rPr lang="en-US" sz="1200" b="0" i="0" u="none" strike="noStrike"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Chin. Phys. Lett. </a:t>
            </a:r>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Express</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1"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39</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(04) (2022) 041401/1-5:</a:t>
            </a:r>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i="0" u="none" strike="noStrike"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Express Letter</a:t>
            </a:r>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2" name="Content Placeholder 2">
            <a:extLst>
              <a:ext uri="{FF2B5EF4-FFF2-40B4-BE49-F238E27FC236}">
                <a16:creationId xmlns:a16="http://schemas.microsoft.com/office/drawing/2014/main" id="{813C12ED-5565-4F59-B2F4-442D01F18BB1}"/>
              </a:ext>
            </a:extLst>
          </p:cNvPr>
          <p:cNvSpPr txBox="1">
            <a:spLocks/>
          </p:cNvSpPr>
          <p:nvPr/>
        </p:nvSpPr>
        <p:spPr bwMode="auto">
          <a:xfrm>
            <a:off x="609600" y="2524432"/>
            <a:ext cx="5638800" cy="3213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Delivers model-independent prediction for all ratios</a:t>
            </a:r>
          </a:p>
          <a:p>
            <a:pPr lvl="1"/>
            <a:r>
              <a:rPr lang="en-US" sz="2200" kern="0" dirty="0"/>
              <a:t>No reference to models or physics theories</a:t>
            </a:r>
          </a:p>
          <a:p>
            <a:r>
              <a:rPr lang="en-US" kern="0" dirty="0"/>
              <a:t>Provides benchmark against which all pictures of nucleon structure can be measured</a:t>
            </a:r>
          </a:p>
        </p:txBody>
      </p:sp>
      <p:pic>
        <p:nvPicPr>
          <p:cNvPr id="9" name="Picture 8" descr="Graphical user interface, text, application&#10;&#10;Description automatically generated">
            <a:extLst>
              <a:ext uri="{FF2B5EF4-FFF2-40B4-BE49-F238E27FC236}">
                <a16:creationId xmlns:a16="http://schemas.microsoft.com/office/drawing/2014/main" id="{7B9E717F-0A85-4C0A-BB30-34678C7E7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3" y="14853"/>
            <a:ext cx="4929188" cy="1217125"/>
          </a:xfrm>
          <a:prstGeom prst="rect">
            <a:avLst/>
          </a:prstGeom>
        </p:spPr>
      </p:pic>
      <p:sp>
        <p:nvSpPr>
          <p:cNvPr id="3" name="Content Placeholder 2">
            <a:extLst>
              <a:ext uri="{FF2B5EF4-FFF2-40B4-BE49-F238E27FC236}">
                <a16:creationId xmlns:a16="http://schemas.microsoft.com/office/drawing/2014/main" id="{E684BFA4-EB66-4523-94CE-ED2907F22570}"/>
              </a:ext>
            </a:extLst>
          </p:cNvPr>
          <p:cNvSpPr>
            <a:spLocks noGrp="1"/>
          </p:cNvSpPr>
          <p:nvPr>
            <p:ph idx="1"/>
          </p:nvPr>
        </p:nvSpPr>
        <p:spPr>
          <a:xfrm>
            <a:off x="609600" y="1036637"/>
            <a:ext cx="5791200" cy="4525963"/>
          </a:xfrm>
        </p:spPr>
        <p:txBody>
          <a:bodyPr/>
          <a:lstStyle/>
          <a:p>
            <a:r>
              <a:rPr lang="en-GB" kern="0" dirty="0"/>
              <a:t>Schlessinger point method for interpolation and extrapolation of data</a:t>
            </a:r>
          </a:p>
          <a:p>
            <a:pPr lvl="1"/>
            <a:r>
              <a:rPr lang="en-GB" kern="0" dirty="0"/>
              <a:t>based on continued-fraction representation of functions, augmented by statistical sampling</a:t>
            </a:r>
          </a:p>
          <a:p>
            <a:endParaRPr lang="en-GB" dirty="0"/>
          </a:p>
          <a:p>
            <a:pPr marL="0" indent="0">
              <a:buNone/>
            </a:pPr>
            <a:r>
              <a:rPr lang="en-GB" dirty="0"/>
              <a:t> </a:t>
            </a:r>
            <a:endParaRPr lang="en-US" dirty="0"/>
          </a:p>
        </p:txBody>
      </p:sp>
      <p:pic>
        <p:nvPicPr>
          <p:cNvPr id="11" name="Picture 10" descr="Chart&#10;&#10;Description automatically generated">
            <a:extLst>
              <a:ext uri="{FF2B5EF4-FFF2-40B4-BE49-F238E27FC236}">
                <a16:creationId xmlns:a16="http://schemas.microsoft.com/office/drawing/2014/main" id="{0AF5205F-0B66-A7FE-C8BD-DCF29F23B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1599" y="1883568"/>
            <a:ext cx="5080001" cy="391160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8100000"/>
            </a:lightRig>
          </a:scene3d>
          <a:sp3d>
            <a:bevelT w="63500" h="50800"/>
          </a:sp3d>
        </p:spPr>
      </p:pic>
    </p:spTree>
    <p:extLst>
      <p:ext uri="{BB962C8B-B14F-4D97-AF65-F5344CB8AC3E}">
        <p14:creationId xmlns:p14="http://schemas.microsoft.com/office/powerpoint/2010/main" val="13369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5CB2-D64D-4A53-BA50-2051B309D3D6}"/>
              </a:ext>
            </a:extLst>
          </p:cNvPr>
          <p:cNvSpPr>
            <a:spLocks noGrp="1"/>
          </p:cNvSpPr>
          <p:nvPr>
            <p:ph type="title"/>
          </p:nvPr>
        </p:nvSpPr>
        <p:spPr/>
        <p:txBody>
          <a:bodyPr/>
          <a:lstStyle/>
          <a:p>
            <a:pPr algn="r"/>
            <a:r>
              <a:rPr lang="en-GB" sz="3200" dirty="0"/>
              <a:t>MARATHON EXPERIMENT</a:t>
            </a:r>
            <a:br>
              <a:rPr lang="en-GB" sz="3200" dirty="0"/>
            </a:br>
            <a:r>
              <a:rPr lang="en-GB" sz="3200" dirty="0"/>
              <a:t>- Schlessinger point method</a:t>
            </a:r>
            <a:endParaRPr lang="en-US" sz="3200" dirty="0"/>
          </a:p>
        </p:txBody>
      </p:sp>
      <p:sp>
        <p:nvSpPr>
          <p:cNvPr id="4" name="Date Placeholder 3">
            <a:extLst>
              <a:ext uri="{FF2B5EF4-FFF2-40B4-BE49-F238E27FC236}">
                <a16:creationId xmlns:a16="http://schemas.microsoft.com/office/drawing/2014/main" id="{8C10EC07-46CF-4299-9893-070DB8481AA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F7DB25D-B24D-4921-8514-118A878C891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D90354EA-7AE7-4512-ABD9-8AA7E285D7B0}"/>
              </a:ext>
            </a:extLst>
          </p:cNvPr>
          <p:cNvSpPr>
            <a:spLocks noGrp="1"/>
          </p:cNvSpPr>
          <p:nvPr>
            <p:ph type="sldNum" sz="quarter" idx="12"/>
          </p:nvPr>
        </p:nvSpPr>
        <p:spPr/>
        <p:txBody>
          <a:bodyPr/>
          <a:lstStyle/>
          <a:p>
            <a:fld id="{87034D8C-3CB4-402A-BC46-2AB14C0FE90A}" type="slidenum">
              <a:rPr lang="en-US" smtClean="0"/>
              <a:pPr/>
              <a:t>86</a:t>
            </a:fld>
            <a:endParaRPr lang="en-US"/>
          </a:p>
        </p:txBody>
      </p:sp>
      <p:pic>
        <p:nvPicPr>
          <p:cNvPr id="10" name="Picture 9">
            <a:extLst>
              <a:ext uri="{FF2B5EF4-FFF2-40B4-BE49-F238E27FC236}">
                <a16:creationId xmlns:a16="http://schemas.microsoft.com/office/drawing/2014/main" id="{87691597-7B19-4652-90C7-FC77FF703E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2754" y="1393723"/>
            <a:ext cx="4220094" cy="49012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Content Placeholder 2">
            <a:extLst>
              <a:ext uri="{FF2B5EF4-FFF2-40B4-BE49-F238E27FC236}">
                <a16:creationId xmlns:a16="http://schemas.microsoft.com/office/drawing/2014/main" id="{E5D93578-D89C-441F-B2AE-BAE15B45CB00}"/>
              </a:ext>
            </a:extLst>
          </p:cNvPr>
          <p:cNvSpPr txBox="1">
            <a:spLocks/>
          </p:cNvSpPr>
          <p:nvPr/>
        </p:nvSpPr>
        <p:spPr bwMode="auto">
          <a:xfrm>
            <a:off x="609600" y="2524432"/>
            <a:ext cx="5638800" cy="3213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Delivers model-independent prediction for all ratios</a:t>
            </a:r>
          </a:p>
          <a:p>
            <a:pPr lvl="1"/>
            <a:r>
              <a:rPr lang="en-US" sz="2200" kern="0" dirty="0"/>
              <a:t>No reference to models or physics theories</a:t>
            </a:r>
          </a:p>
          <a:p>
            <a:r>
              <a:rPr lang="en-US" kern="0" dirty="0"/>
              <a:t>Provides benchmark against which all pictures of nucleon structure can be measured in future.  </a:t>
            </a:r>
          </a:p>
          <a:p>
            <a:r>
              <a:rPr lang="en-US" i="1" kern="0" dirty="0">
                <a:ln w="0"/>
                <a:solidFill>
                  <a:srgbClr val="FF0000"/>
                </a:solidFill>
                <a:effectLst>
                  <a:outerShdw blurRad="38100" dist="25400" dir="5400000" algn="ctr" rotWithShape="0">
                    <a:srgbClr val="6E747A">
                      <a:alpha val="43000"/>
                    </a:srgbClr>
                  </a:outerShdw>
                </a:effectLst>
              </a:rPr>
              <a:t>Probability that scalar diquark only models of nucleon might be consistent with available data is 1/141,000</a:t>
            </a:r>
            <a:endParaRPr lang="en-GB" i="1" kern="0" dirty="0">
              <a:ln w="0"/>
              <a:solidFill>
                <a:srgbClr val="FF0000"/>
              </a:solidFill>
              <a:effectLst>
                <a:outerShdw blurRad="38100" dist="25400" dir="5400000" algn="ctr" rotWithShape="0">
                  <a:srgbClr val="6E747A">
                    <a:alpha val="43000"/>
                  </a:srgbClr>
                </a:outerShdw>
              </a:effectLst>
            </a:endParaRPr>
          </a:p>
          <a:p>
            <a:pPr marL="0" indent="0">
              <a:buFont typeface="Wingdings" pitchFamily="2" charset="2"/>
              <a:buNone/>
            </a:pPr>
            <a:r>
              <a:rPr lang="en-GB" kern="0" dirty="0"/>
              <a:t> </a:t>
            </a:r>
            <a:endParaRPr lang="en-US" kern="0" dirty="0"/>
          </a:p>
        </p:txBody>
      </p:sp>
      <p:sp>
        <p:nvSpPr>
          <p:cNvPr id="12" name="Content Placeholder 2">
            <a:extLst>
              <a:ext uri="{FF2B5EF4-FFF2-40B4-BE49-F238E27FC236}">
                <a16:creationId xmlns:a16="http://schemas.microsoft.com/office/drawing/2014/main" id="{67BB5F71-7EEF-4D82-B559-FAF4CC269FE1}"/>
              </a:ext>
            </a:extLst>
          </p:cNvPr>
          <p:cNvSpPr txBox="1">
            <a:spLocks/>
          </p:cNvSpPr>
          <p:nvPr/>
        </p:nvSpPr>
        <p:spPr bwMode="auto">
          <a:xfrm>
            <a:off x="609600" y="1036637"/>
            <a:ext cx="5791200" cy="1401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New mathematical method for interpolation and extrapolation of data</a:t>
            </a:r>
          </a:p>
          <a:p>
            <a:pPr lvl="1"/>
            <a:r>
              <a:rPr lang="en-GB" kern="0" dirty="0"/>
              <a:t>based on continued-fraction representation of functions, augmented by statistical sampling</a:t>
            </a:r>
          </a:p>
          <a:p>
            <a:endParaRPr lang="en-GB" kern="0" dirty="0"/>
          </a:p>
        </p:txBody>
      </p:sp>
      <p:cxnSp>
        <p:nvCxnSpPr>
          <p:cNvPr id="14" name="Straight Arrow Connector 13">
            <a:extLst>
              <a:ext uri="{FF2B5EF4-FFF2-40B4-BE49-F238E27FC236}">
                <a16:creationId xmlns:a16="http://schemas.microsoft.com/office/drawing/2014/main" id="{668332A5-CAC5-42BA-90BA-27EB83B4CF69}"/>
              </a:ext>
            </a:extLst>
          </p:cNvPr>
          <p:cNvCxnSpPr/>
          <p:nvPr/>
        </p:nvCxnSpPr>
        <p:spPr bwMode="auto">
          <a:xfrm>
            <a:off x="6796548" y="1752600"/>
            <a:ext cx="1524000" cy="0"/>
          </a:xfrm>
          <a:prstGeom prst="straightConnector1">
            <a:avLst/>
          </a:prstGeom>
          <a:ln>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9890E39-DA58-4F51-8AE0-09F77CF0FBEC}"/>
                  </a:ext>
                </a:extLst>
              </p:cNvPr>
              <p:cNvSpPr txBox="1"/>
              <p:nvPr/>
            </p:nvSpPr>
            <p:spPr>
              <a:xfrm>
                <a:off x="6614118" y="1415534"/>
                <a:ext cx="960119" cy="369332"/>
              </a:xfrm>
              <a:prstGeom prst="rect">
                <a:avLst/>
              </a:prstGeom>
              <a:noFill/>
            </p:spPr>
            <p:txBody>
              <a:bodyPr wrap="square" rtlCol="0">
                <a:spAutoFit/>
              </a:bodyPr>
              <a:lstStyle/>
              <a:p>
                <a14:m>
                  <m:oMath xmlns:m="http://schemas.openxmlformats.org/officeDocument/2006/math">
                    <m:sSup>
                      <m:sSupPr>
                        <m:ctrlPr>
                          <a:rPr lang="en-GB" b="0" i="1" dirty="0" smtClean="0">
                            <a:latin typeface="Cambria Math" panose="02040503050406030204" pitchFamily="18" charset="0"/>
                          </a:rPr>
                        </m:ctrlPr>
                      </m:sSupPr>
                      <m:e>
                        <m:r>
                          <a:rPr lang="en-GB" i="1" dirty="0" smtClean="0">
                            <a:latin typeface="Cambria Math" panose="02040503050406030204" pitchFamily="18" charset="0"/>
                          </a:rPr>
                          <m:t>0</m:t>
                        </m:r>
                      </m:e>
                      <m:sup>
                        <m:r>
                          <a:rPr lang="en-GB" b="0" i="1" dirty="0" smtClean="0">
                            <a:latin typeface="Cambria Math" panose="02040503050406030204" pitchFamily="18" charset="0"/>
                          </a:rPr>
                          <m:t>+</m:t>
                        </m:r>
                      </m:sup>
                    </m:sSup>
                    <m:r>
                      <a:rPr lang="en-GB" i="1" dirty="0" smtClean="0">
                        <a:latin typeface="Cambria Math" panose="02040503050406030204" pitchFamily="18" charset="0"/>
                      </a:rPr>
                      <m:t> </m:t>
                    </m:r>
                  </m:oMath>
                </a14:m>
                <a:r>
                  <a:rPr lang="en-GB" dirty="0"/>
                  <a:t>only</a:t>
                </a:r>
                <a:endParaRPr lang="en-US" dirty="0"/>
              </a:p>
            </p:txBody>
          </p:sp>
        </mc:Choice>
        <mc:Fallback xmlns="">
          <p:sp>
            <p:nvSpPr>
              <p:cNvPr id="15" name="TextBox 14">
                <a:extLst>
                  <a:ext uri="{FF2B5EF4-FFF2-40B4-BE49-F238E27FC236}">
                    <a16:creationId xmlns:a16="http://schemas.microsoft.com/office/drawing/2014/main" id="{59890E39-DA58-4F51-8AE0-09F77CF0FBEC}"/>
                  </a:ext>
                </a:extLst>
              </p:cNvPr>
              <p:cNvSpPr txBox="1">
                <a:spLocks noRot="1" noChangeAspect="1" noMove="1" noResize="1" noEditPoints="1" noAdjustHandles="1" noChangeArrowheads="1" noChangeShapeType="1" noTextEdit="1"/>
              </p:cNvSpPr>
              <p:nvPr/>
            </p:nvSpPr>
            <p:spPr>
              <a:xfrm>
                <a:off x="6614118" y="1415534"/>
                <a:ext cx="960119" cy="369332"/>
              </a:xfrm>
              <a:prstGeom prst="rect">
                <a:avLst/>
              </a:prstGeom>
              <a:blipFill>
                <a:blip r:embed="rId3"/>
                <a:stretch>
                  <a:fillRect t="-8197" b="-2459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DC7AF15-9921-4AA5-9399-B509B8CFAACC}"/>
              </a:ext>
            </a:extLst>
          </p:cNvPr>
          <p:cNvSpPr txBox="1"/>
          <p:nvPr/>
        </p:nvSpPr>
        <p:spPr>
          <a:xfrm>
            <a:off x="0" y="0"/>
            <a:ext cx="5105400" cy="1107996"/>
          </a:xfrm>
          <a:prstGeom prst="rect">
            <a:avLst/>
          </a:prstGeom>
          <a:noFill/>
        </p:spPr>
        <p:txBody>
          <a:bodyPr wrap="square" rtlCol="0">
            <a:spAutoFit/>
          </a:bodyPr>
          <a:lstStyle/>
          <a:p>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Valence quark ratio in the proton,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Zhu-Fang Cui (</a:t>
            </a:r>
            <a:r>
              <a:rPr lang="ja-JP" altLang="en-US" sz="1200" b="0" dirty="0">
                <a:solidFill>
                  <a:schemeClr val="accent4">
                    <a:lumMod val="75000"/>
                  </a:schemeClr>
                </a:solidFill>
                <a:effectLst/>
                <a:latin typeface="Open Sans" panose="020B0606030504020204" pitchFamily="34" charset="0"/>
                <a:cs typeface="Open Sans" panose="020B0606030504020204" pitchFamily="34" charset="0"/>
              </a:rPr>
              <a:t>崔著钫</a:t>
            </a:r>
            <a:r>
              <a:rPr lang="en-US" altLang="ja-JP"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Fei Gao (</a:t>
            </a:r>
            <a:r>
              <a:rPr lang="ja-JP" altLang="en-US" sz="1200" b="0" dirty="0">
                <a:solidFill>
                  <a:schemeClr val="accent4">
                    <a:lumMod val="75000"/>
                  </a:schemeClr>
                </a:solidFill>
                <a:effectLst/>
                <a:latin typeface="Open Sans" panose="020B0606030504020204" pitchFamily="34" charset="0"/>
                <a:cs typeface="Open Sans" panose="020B0606030504020204" pitchFamily="34" charset="0"/>
              </a:rPr>
              <a:t>高飞</a:t>
            </a:r>
            <a:r>
              <a:rPr lang="en-US" altLang="ja-JP"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Daniele Binosi, Lei Chang (</a:t>
            </a:r>
            <a:r>
              <a:rPr lang="ja-JP" altLang="en-US" sz="1200" b="0" dirty="0">
                <a:solidFill>
                  <a:schemeClr val="accent4">
                    <a:lumMod val="75000"/>
                  </a:schemeClr>
                </a:solidFill>
                <a:effectLst/>
                <a:latin typeface="Open Sans" panose="020B0606030504020204" pitchFamily="34" charset="0"/>
                <a:cs typeface="Open Sans" panose="020B0606030504020204" pitchFamily="34" charset="0"/>
              </a:rPr>
              <a:t>常雷</a:t>
            </a:r>
            <a:r>
              <a:rPr lang="en-US" altLang="ja-JP"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C. D. Roberts and S. M. Schmidt, NJU-INP 049/21, </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e-print: </a:t>
            </a:r>
            <a:r>
              <a:rPr lang="en-US" sz="1200" b="0" i="0" u="none" strike="noStrike" dirty="0">
                <a:solidFill>
                  <a:srgbClr val="0066FF"/>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2108.11493 [hep-</a:t>
            </a:r>
            <a:r>
              <a:rPr lang="en-US" sz="1200" b="0" i="0" u="none" strike="noStrike" dirty="0" err="1">
                <a:solidFill>
                  <a:srgbClr val="0066FF"/>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ph</a:t>
            </a:r>
            <a:r>
              <a:rPr lang="en-US" sz="1200" b="0" i="0" u="none" strike="noStrike"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Chin. Phys. Lett. </a:t>
            </a:r>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Express</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1"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39</a:t>
            </a:r>
            <a:r>
              <a:rPr lang="en-US" sz="1200" b="0" i="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(04) (2022) 041401/1-5:</a:t>
            </a:r>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i="0" u="none" strike="noStrike"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Express Letter</a:t>
            </a:r>
            <a:r>
              <a:rPr lang="en-US" sz="1200" b="0" i="1"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0" dirty="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27802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14D1-A11B-4252-AAD1-C1BFF9347657}"/>
              </a:ext>
            </a:extLst>
          </p:cNvPr>
          <p:cNvSpPr>
            <a:spLocks noGrp="1"/>
          </p:cNvSpPr>
          <p:nvPr>
            <p:ph type="title"/>
          </p:nvPr>
        </p:nvSpPr>
        <p:spPr>
          <a:xfrm>
            <a:off x="609600" y="228600"/>
            <a:ext cx="10972800" cy="1143000"/>
          </a:xfrm>
        </p:spPr>
        <p:txBody>
          <a:bodyPr wrap="square" anchor="t">
            <a:normAutofit/>
          </a:bodyPr>
          <a:lstStyle/>
          <a:p>
            <a:r>
              <a:rPr lang="en-US" dirty="0"/>
              <a:t>Proton and pion distribution functions in counterpoint</a:t>
            </a:r>
            <a:br>
              <a:rPr lang="en-US" dirty="0"/>
            </a:br>
            <a:r>
              <a:rPr lang="en-US" dirty="0"/>
              <a:t>Continuum Schwinger function methods</a:t>
            </a:r>
          </a:p>
        </p:txBody>
      </p:sp>
      <p:sp>
        <p:nvSpPr>
          <p:cNvPr id="3" name="Content Placeholder 2">
            <a:extLst>
              <a:ext uri="{FF2B5EF4-FFF2-40B4-BE49-F238E27FC236}">
                <a16:creationId xmlns:a16="http://schemas.microsoft.com/office/drawing/2014/main" id="{CE5323B7-6915-45F4-9DBD-5E09313DF90D}"/>
              </a:ext>
            </a:extLst>
          </p:cNvPr>
          <p:cNvSpPr>
            <a:spLocks noGrp="1"/>
          </p:cNvSpPr>
          <p:nvPr>
            <p:ph sz="half" idx="1"/>
          </p:nvPr>
        </p:nvSpPr>
        <p:spPr>
          <a:xfrm>
            <a:off x="609600" y="1600201"/>
            <a:ext cx="5384800" cy="4525963"/>
          </a:xfrm>
        </p:spPr>
        <p:txBody>
          <a:bodyPr wrap="square" anchor="t">
            <a:normAutofit/>
          </a:bodyPr>
          <a:lstStyle/>
          <a:p>
            <a:pPr>
              <a:buFont typeface="Wingdings" panose="05000000000000000000" pitchFamily="2" charset="2"/>
              <a:buChar char="Ø"/>
            </a:pPr>
            <a:r>
              <a:rPr lang="en-US" sz="2000" dirty="0">
                <a:solidFill>
                  <a:schemeClr val="tx2">
                    <a:lumMod val="75000"/>
                  </a:schemeClr>
                </a:solidFill>
              </a:rPr>
              <a:t>Proton via </a:t>
            </a:r>
            <a:r>
              <a:rPr lang="en-US" sz="2000" dirty="0" err="1">
                <a:solidFill>
                  <a:schemeClr val="tx2">
                    <a:lumMod val="75000"/>
                  </a:schemeClr>
                </a:solidFill>
              </a:rPr>
              <a:t>Faddeev</a:t>
            </a:r>
            <a:r>
              <a:rPr lang="en-US" sz="2000" dirty="0">
                <a:solidFill>
                  <a:schemeClr val="tx2">
                    <a:lumMod val="75000"/>
                  </a:schemeClr>
                </a:solidFill>
              </a:rPr>
              <a:t> equation</a:t>
            </a: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r>
              <a:rPr lang="en-US" sz="2000" dirty="0">
                <a:solidFill>
                  <a:schemeClr val="tx2">
                    <a:lumMod val="75000"/>
                  </a:schemeClr>
                </a:solidFill>
              </a:rPr>
              <a:t>Pion via Bethe-Salpeter equation</a:t>
            </a: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a:p>
            <a:pPr>
              <a:buFont typeface="Wingdings" panose="05000000000000000000" pitchFamily="2" charset="2"/>
              <a:buChar char="Ø"/>
            </a:pPr>
            <a:endParaRPr lang="en-US" dirty="0">
              <a:solidFill>
                <a:schemeClr val="tx2">
                  <a:lumMod val="75000"/>
                </a:schemeClr>
              </a:solidFill>
            </a:endParaRPr>
          </a:p>
        </p:txBody>
      </p:sp>
      <p:pic>
        <p:nvPicPr>
          <p:cNvPr id="10" name="Picture 9" descr="Diagram&#10;&#10;Description automatically generated">
            <a:extLst>
              <a:ext uri="{FF2B5EF4-FFF2-40B4-BE49-F238E27FC236}">
                <a16:creationId xmlns:a16="http://schemas.microsoft.com/office/drawing/2014/main" id="{AC881FAB-E3D0-4E9C-BBA2-FB13D92E1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600" y="1682338"/>
            <a:ext cx="5384800" cy="4361688"/>
          </a:xfrm>
          <a:prstGeom prst="rect">
            <a:avLst/>
          </a:prstGeom>
          <a:noFill/>
        </p:spPr>
      </p:pic>
      <p:sp>
        <p:nvSpPr>
          <p:cNvPr id="4" name="Date Placeholder 3">
            <a:extLst>
              <a:ext uri="{FF2B5EF4-FFF2-40B4-BE49-F238E27FC236}">
                <a16:creationId xmlns:a16="http://schemas.microsoft.com/office/drawing/2014/main" id="{38ED6ABD-390E-4334-9B50-27DA9578B42E}"/>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                    2025 October 16: NJU INP IWSHSSI 2025                                           (108)</a:t>
            </a:r>
          </a:p>
        </p:txBody>
      </p:sp>
      <p:sp>
        <p:nvSpPr>
          <p:cNvPr id="5" name="Footer Placeholder 4">
            <a:extLst>
              <a:ext uri="{FF2B5EF4-FFF2-40B4-BE49-F238E27FC236}">
                <a16:creationId xmlns:a16="http://schemas.microsoft.com/office/drawing/2014/main" id="{8E9A186F-96F5-4100-B381-8EE2AE334293}"/>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09CF68E0-05F0-48F7-89BD-4C3042054A0F}"/>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87</a:t>
            </a:fld>
            <a:endParaRPr lang="en-US"/>
          </a:p>
        </p:txBody>
      </p:sp>
      <p:sp>
        <p:nvSpPr>
          <p:cNvPr id="11" name="TextBox 10">
            <a:extLst>
              <a:ext uri="{FF2B5EF4-FFF2-40B4-BE49-F238E27FC236}">
                <a16:creationId xmlns:a16="http://schemas.microsoft.com/office/drawing/2014/main" id="{1765AD88-4FF6-4855-B184-6B008B5F645D}"/>
              </a:ext>
            </a:extLst>
          </p:cNvPr>
          <p:cNvSpPr txBox="1"/>
          <p:nvPr/>
        </p:nvSpPr>
        <p:spPr>
          <a:xfrm>
            <a:off x="6629400" y="1622423"/>
            <a:ext cx="1493519" cy="369332"/>
          </a:xfrm>
          <a:prstGeom prst="rect">
            <a:avLst/>
          </a:prstGeom>
          <a:noFill/>
        </p:spPr>
        <p:txBody>
          <a:bodyPr wrap="square" rtlCol="0">
            <a:spAutoFit/>
          </a:bodyPr>
          <a:lstStyle/>
          <a:p>
            <a:r>
              <a:rPr lang="en-GB" dirty="0"/>
              <a:t>proton</a:t>
            </a:r>
            <a:endParaRPr lang="en-US" dirty="0"/>
          </a:p>
        </p:txBody>
      </p:sp>
      <p:sp>
        <p:nvSpPr>
          <p:cNvPr id="13" name="TextBox 12">
            <a:extLst>
              <a:ext uri="{FF2B5EF4-FFF2-40B4-BE49-F238E27FC236}">
                <a16:creationId xmlns:a16="http://schemas.microsoft.com/office/drawing/2014/main" id="{7348B6F3-D36D-4AF9-B44B-A9B237ADE2E3}"/>
              </a:ext>
            </a:extLst>
          </p:cNvPr>
          <p:cNvSpPr txBox="1"/>
          <p:nvPr/>
        </p:nvSpPr>
        <p:spPr>
          <a:xfrm>
            <a:off x="9296400" y="1609863"/>
            <a:ext cx="1493519" cy="369332"/>
          </a:xfrm>
          <a:prstGeom prst="rect">
            <a:avLst/>
          </a:prstGeom>
          <a:noFill/>
        </p:spPr>
        <p:txBody>
          <a:bodyPr wrap="square" rtlCol="0">
            <a:spAutoFit/>
          </a:bodyPr>
          <a:lstStyle/>
          <a:p>
            <a:r>
              <a:rPr lang="en-GB" dirty="0"/>
              <a:t>pion</a:t>
            </a:r>
            <a:endParaRPr lang="en-US" dirty="0"/>
          </a:p>
        </p:txBody>
      </p:sp>
      <p:pic>
        <p:nvPicPr>
          <p:cNvPr id="8" name="Picture 7" descr="Diagram&#10;&#10;Description automatically generated">
            <a:extLst>
              <a:ext uri="{FF2B5EF4-FFF2-40B4-BE49-F238E27FC236}">
                <a16:creationId xmlns:a16="http://schemas.microsoft.com/office/drawing/2014/main" id="{9476A66D-2C7E-4610-81A3-DAF3AB239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1" y="1979195"/>
            <a:ext cx="3981450" cy="1314450"/>
          </a:xfrm>
          <a:prstGeom prst="rect">
            <a:avLst/>
          </a:prstGeom>
        </p:spPr>
      </p:pic>
      <p:pic>
        <p:nvPicPr>
          <p:cNvPr id="12" name="Picture 11" descr="Diagram&#10;&#10;Description automatically generated">
            <a:extLst>
              <a:ext uri="{FF2B5EF4-FFF2-40B4-BE49-F238E27FC236}">
                <a16:creationId xmlns:a16="http://schemas.microsoft.com/office/drawing/2014/main" id="{A1A07564-5F59-4739-AEA9-4C06B689B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10" y="4129206"/>
            <a:ext cx="5159379" cy="1161396"/>
          </a:xfrm>
          <a:prstGeom prst="rect">
            <a:avLst/>
          </a:prstGeom>
        </p:spPr>
      </p:pic>
      <p:sp>
        <p:nvSpPr>
          <p:cNvPr id="14" name="TextBox 13">
            <a:extLst>
              <a:ext uri="{FF2B5EF4-FFF2-40B4-BE49-F238E27FC236}">
                <a16:creationId xmlns:a16="http://schemas.microsoft.com/office/drawing/2014/main" id="{3EB3F160-A648-4F1F-9F67-4D39831627E3}"/>
              </a:ext>
            </a:extLst>
          </p:cNvPr>
          <p:cNvSpPr txBox="1"/>
          <p:nvPr/>
        </p:nvSpPr>
        <p:spPr>
          <a:xfrm>
            <a:off x="152400" y="5628852"/>
            <a:ext cx="5303519" cy="646331"/>
          </a:xfrm>
          <a:prstGeom prst="rect">
            <a:avLst/>
          </a:prstGeom>
          <a:noFill/>
        </p:spPr>
        <p:txBody>
          <a:bodyPr wrap="square" rtlCol="0">
            <a:spAutoFit/>
          </a:bodyPr>
          <a:lstStyle/>
          <a:p>
            <a:r>
              <a:rPr lang="en-US" sz="1200" b="0" i="1" dirty="0">
                <a:solidFill>
                  <a:srgbClr val="212121"/>
                </a:solidFill>
                <a:effectLst/>
                <a:latin typeface="Open Sans" panose="020B0606030504020204" pitchFamily="34" charset="0"/>
              </a:rPr>
              <a:t>🎆 Resolving the Bethe-Salpeter kernel, </a:t>
            </a:r>
            <a:r>
              <a:rPr lang="en-US" sz="1200" b="0" i="0" dirty="0">
                <a:solidFill>
                  <a:srgbClr val="212121"/>
                </a:solidFill>
                <a:effectLst/>
                <a:latin typeface="Open Sans" panose="020B0606030504020204" pitchFamily="34" charset="0"/>
              </a:rPr>
              <a:t>Si-</a:t>
            </a:r>
            <a:r>
              <a:rPr lang="en-US" sz="1200" b="0" i="0" dirty="0" err="1">
                <a:solidFill>
                  <a:srgbClr val="212121"/>
                </a:solidFill>
                <a:effectLst/>
                <a:latin typeface="Open Sans" panose="020B0606030504020204" pitchFamily="34" charset="0"/>
              </a:rPr>
              <a:t>Xue</a:t>
            </a:r>
            <a:r>
              <a:rPr lang="en-US" sz="1200" b="0" i="0" dirty="0">
                <a:solidFill>
                  <a:srgbClr val="212121"/>
                </a:solidFill>
                <a:effectLst/>
                <a:latin typeface="Open Sans" panose="020B0606030504020204" pitchFamily="34" charset="0"/>
              </a:rPr>
              <a:t> Qin and Craig D Roberts, NJU-INP 026/20, </a:t>
            </a:r>
            <a:r>
              <a:rPr lang="en-US" sz="1200" b="0" i="0" u="none" strike="noStrike" dirty="0">
                <a:solidFill>
                  <a:srgbClr val="212121"/>
                </a:solidFill>
                <a:effectLst/>
                <a:latin typeface="Open Sans" panose="020B0606030504020204" pitchFamily="34" charset="0"/>
                <a:hlinkClick r:id="rId5"/>
              </a:rPr>
              <a:t>arXiv:2009.13637 [hep-</a:t>
            </a:r>
            <a:r>
              <a:rPr lang="en-US" sz="1200" b="0" i="0" u="none" strike="noStrike" dirty="0" err="1">
                <a:solidFill>
                  <a:srgbClr val="212121"/>
                </a:solidFill>
                <a:effectLst/>
                <a:latin typeface="Open Sans" panose="020B0606030504020204" pitchFamily="34" charset="0"/>
                <a:hlinkClick r:id="rId5"/>
              </a:rPr>
              <a:t>ph</a:t>
            </a:r>
            <a:r>
              <a:rPr lang="en-US" sz="1200" b="0" i="0" u="none" strike="noStrike" dirty="0">
                <a:solidFill>
                  <a:srgbClr val="212121"/>
                </a:solidFill>
                <a:effectLst/>
                <a:latin typeface="Open Sans" panose="020B0606030504020204" pitchFamily="34" charset="0"/>
                <a:hlinkClick r:id="rId5"/>
              </a:rPr>
              <a:t>]</a:t>
            </a:r>
            <a:r>
              <a:rPr lang="en-US" sz="1200" b="0" i="0" dirty="0">
                <a:solidFill>
                  <a:srgbClr val="212121"/>
                </a:solidFill>
                <a:effectLst/>
                <a:latin typeface="Open Sans" panose="020B0606030504020204" pitchFamily="34" charset="0"/>
              </a:rPr>
              <a:t>, </a:t>
            </a:r>
            <a:r>
              <a:rPr lang="en-US" sz="1200" b="0" i="0" u="none" strike="noStrike" dirty="0">
                <a:solidFill>
                  <a:srgbClr val="212121"/>
                </a:solidFill>
                <a:effectLst/>
                <a:latin typeface="Open Sans" panose="020B0606030504020204" pitchFamily="34" charset="0"/>
                <a:hlinkClick r:id="rId6"/>
              </a:rPr>
              <a:t>Express Letter</a:t>
            </a:r>
            <a:r>
              <a:rPr lang="en-US" sz="1200" b="0" i="0" dirty="0">
                <a:solidFill>
                  <a:srgbClr val="212121"/>
                </a:solidFill>
                <a:effectLst/>
                <a:latin typeface="Open Sans" panose="020B0606030504020204" pitchFamily="34" charset="0"/>
              </a:rPr>
              <a:t> in </a:t>
            </a:r>
            <a:r>
              <a:rPr lang="en-US" sz="1200" b="0" i="0" u="none" strike="noStrike" dirty="0">
                <a:solidFill>
                  <a:srgbClr val="212121"/>
                </a:solidFill>
                <a:effectLst/>
                <a:latin typeface="Open Sans" panose="020B0606030504020204" pitchFamily="34" charset="0"/>
                <a:hlinkClick r:id="rId7"/>
              </a:rPr>
              <a:t>Chin. Phys. Lett. </a:t>
            </a:r>
            <a:r>
              <a:rPr lang="en-US" sz="1200" b="1" i="0" u="none" strike="noStrike" dirty="0">
                <a:solidFill>
                  <a:srgbClr val="212121"/>
                </a:solidFill>
                <a:effectLst/>
                <a:latin typeface="Open Sans" panose="020B0606030504020204" pitchFamily="34" charset="0"/>
                <a:hlinkClick r:id="rId7"/>
              </a:rPr>
              <a:t>38</a:t>
            </a:r>
            <a:r>
              <a:rPr lang="en-US" sz="1200" b="0" i="0" u="none" strike="noStrike" dirty="0">
                <a:solidFill>
                  <a:srgbClr val="212121"/>
                </a:solidFill>
                <a:effectLst/>
                <a:latin typeface="Open Sans" panose="020B0606030504020204" pitchFamily="34" charset="0"/>
                <a:hlinkClick r:id="rId7"/>
              </a:rPr>
              <a:t> (7) (2021) 071201/1-6</a:t>
            </a:r>
            <a:r>
              <a:rPr lang="en-US" sz="1200" b="0" i="1" dirty="0">
                <a:solidFill>
                  <a:srgbClr val="212121"/>
                </a:solidFill>
                <a:effectLst/>
                <a:latin typeface="Open Sans" panose="020B0606030504020204" pitchFamily="34" charset="0"/>
              </a:rPr>
              <a:t> </a:t>
            </a:r>
            <a:r>
              <a:rPr lang="en-US" sz="1200" b="0" i="0" dirty="0">
                <a:solidFill>
                  <a:srgbClr val="212121"/>
                </a:solidFill>
                <a:effectLst/>
                <a:latin typeface="Open Sans" panose="020B0606030504020204" pitchFamily="34" charset="0"/>
              </a:rPr>
              <a:t>- </a:t>
            </a:r>
            <a:r>
              <a:rPr lang="en-US" sz="1200" b="0" i="0" dirty="0">
                <a:solidFill>
                  <a:srgbClr val="9900FF"/>
                </a:solidFill>
                <a:effectLst/>
                <a:latin typeface="Open Sans" panose="020B0606030504020204" pitchFamily="34" charset="0"/>
              </a:rPr>
              <a:t>Editors' Suggestion</a:t>
            </a:r>
            <a:endParaRPr lang="en-US" sz="1200" b="0" i="0" dirty="0">
              <a:solidFill>
                <a:srgbClr val="212121"/>
              </a:solidFill>
              <a:effectLst/>
              <a:latin typeface="Open Sans" panose="020B0606030504020204" pitchFamily="34" charset="0"/>
            </a:endParaRPr>
          </a:p>
        </p:txBody>
      </p:sp>
      <p:sp>
        <p:nvSpPr>
          <p:cNvPr id="15" name="TextBox 14">
            <a:extLst>
              <a:ext uri="{FF2B5EF4-FFF2-40B4-BE49-F238E27FC236}">
                <a16:creationId xmlns:a16="http://schemas.microsoft.com/office/drawing/2014/main" id="{18054ECA-A58D-79EF-71A4-5B1C59889863}"/>
              </a:ext>
            </a:extLst>
          </p:cNvPr>
          <p:cNvSpPr txBox="1"/>
          <p:nvPr/>
        </p:nvSpPr>
        <p:spPr>
          <a:xfrm flipH="1">
            <a:off x="6629400" y="1313006"/>
            <a:ext cx="1447800" cy="369332"/>
          </a:xfrm>
          <a:prstGeom prst="rect">
            <a:avLst/>
          </a:prstGeom>
          <a:noFill/>
        </p:spPr>
        <p:txBody>
          <a:bodyPr wrap="square" rtlCol="0">
            <a:spAutoFit/>
          </a:bodyPr>
          <a:lstStyle/>
          <a:p>
            <a:r>
              <a:rPr lang="en-GB" dirty="0">
                <a:solidFill>
                  <a:srgbClr val="C00000"/>
                </a:solidFill>
              </a:rPr>
              <a:t>massive</a:t>
            </a:r>
            <a:endParaRPr lang="en-US" dirty="0">
              <a:solidFill>
                <a:srgbClr val="C00000"/>
              </a:solidFill>
            </a:endParaRPr>
          </a:p>
        </p:txBody>
      </p:sp>
      <p:sp>
        <p:nvSpPr>
          <p:cNvPr id="16" name="TextBox 15">
            <a:extLst>
              <a:ext uri="{FF2B5EF4-FFF2-40B4-BE49-F238E27FC236}">
                <a16:creationId xmlns:a16="http://schemas.microsoft.com/office/drawing/2014/main" id="{FBFDC6FD-8CE8-3464-CCED-549A31C02609}"/>
              </a:ext>
            </a:extLst>
          </p:cNvPr>
          <p:cNvSpPr txBox="1"/>
          <p:nvPr/>
        </p:nvSpPr>
        <p:spPr>
          <a:xfrm flipH="1">
            <a:off x="9296400" y="1342303"/>
            <a:ext cx="2054672" cy="369332"/>
          </a:xfrm>
          <a:prstGeom prst="rect">
            <a:avLst/>
          </a:prstGeom>
          <a:noFill/>
        </p:spPr>
        <p:txBody>
          <a:bodyPr wrap="square" rtlCol="0">
            <a:spAutoFit/>
          </a:bodyPr>
          <a:lstStyle/>
          <a:p>
            <a:r>
              <a:rPr lang="en-GB" dirty="0">
                <a:solidFill>
                  <a:srgbClr val="C00000"/>
                </a:solidFill>
              </a:rPr>
              <a:t>almost massless</a:t>
            </a:r>
            <a:endParaRPr lang="en-US" dirty="0">
              <a:solidFill>
                <a:srgbClr val="C00000"/>
              </a:solidFill>
            </a:endParaRPr>
          </a:p>
        </p:txBody>
      </p:sp>
    </p:spTree>
    <p:extLst>
      <p:ext uri="{BB962C8B-B14F-4D97-AF65-F5344CB8AC3E}">
        <p14:creationId xmlns:p14="http://schemas.microsoft.com/office/powerpoint/2010/main" val="393423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46A7-90EB-83D6-BBCA-25D0941E2DD0}"/>
              </a:ext>
            </a:extLst>
          </p:cNvPr>
          <p:cNvSpPr>
            <a:spLocks noGrp="1"/>
          </p:cNvSpPr>
          <p:nvPr>
            <p:ph type="title"/>
          </p:nvPr>
        </p:nvSpPr>
        <p:spPr/>
        <p:txBody>
          <a:bodyPr/>
          <a:lstStyle/>
          <a:p>
            <a:r>
              <a:rPr lang="en-GB" dirty="0"/>
              <a:t>Proton and pion DFs – QCD predictions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6B7AEB-77E4-9ADF-7D02-3C84FA7954E5}"/>
                  </a:ext>
                </a:extLst>
              </p:cNvPr>
              <p:cNvSpPr>
                <a:spLocks noGrp="1"/>
              </p:cNvSpPr>
              <p:nvPr>
                <p:ph idx="1"/>
              </p:nvPr>
            </p:nvSpPr>
            <p:spPr/>
            <p:txBody>
              <a:bodyPr/>
              <a:lstStyle/>
              <a:p>
                <a:r>
                  <a:rPr lang="en-GB" dirty="0"/>
                  <a:t>Valence-quark domain: there is a scale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𝜁</m:t>
                        </m:r>
                      </m:e>
                      <m:sub>
                        <m:r>
                          <a:rPr lang="en-GB" b="0" i="1" smtClean="0">
                            <a:latin typeface="Cambria Math" panose="02040503050406030204" pitchFamily="18" charset="0"/>
                          </a:rPr>
                          <m:t>𝐻</m:t>
                        </m:r>
                      </m:sub>
                    </m:sSub>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𝑝</m:t>
                        </m:r>
                      </m:sub>
                    </m:sSub>
                  </m:oMath>
                </a14:m>
                <a:r>
                  <a:rPr lang="en-GB" dirty="0"/>
                  <a:t> at which</a:t>
                </a:r>
              </a:p>
              <a:p>
                <a:endParaRPr lang="en-GB" b="0" i="1" dirty="0">
                  <a:latin typeface="Cambria Math" panose="02040503050406030204" pitchFamily="18" charset="0"/>
                </a:endParaRPr>
              </a:p>
              <a:p>
                <a14:m>
                  <m:oMath xmlns:m="http://schemas.openxmlformats.org/officeDocument/2006/math">
                    <m:r>
                      <a:rPr lang="en-GB" b="0" i="1" smtClean="0">
                        <a:latin typeface="Cambria Math" panose="02040503050406030204" pitchFamily="18" charset="0"/>
                      </a:rPr>
                      <m:t>𝜁</m:t>
                    </m:r>
                    <m:r>
                      <a:rPr lang="en-GB" b="0" i="1" smtClean="0">
                        <a:latin typeface="Cambria Math" panose="02040503050406030204" pitchFamily="18" charset="0"/>
                      </a:rPr>
                      <m:t>&gt;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𝑝</m:t>
                        </m:r>
                      </m:sub>
                    </m:sSub>
                  </m:oMath>
                </a14:m>
                <a:r>
                  <a:rPr lang="en-GB" dirty="0"/>
                  <a:t>: val.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𝜋</m:t>
                            </m:r>
                          </m:sub>
                        </m:sSub>
                      </m:sup>
                    </m:sSup>
                  </m:oMath>
                </a14:m>
                <a:r>
                  <a:rPr lang="en-GB"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𝑝</m:t>
                        </m:r>
                      </m:sub>
                    </m:sSub>
                    <m:r>
                      <a:rPr lang="en-GB" b="0" i="1" smtClean="0">
                        <a:latin typeface="Cambria Math" panose="02040503050406030204" pitchFamily="18" charset="0"/>
                      </a:rPr>
                      <m:t>=3+</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𝛾</m:t>
                        </m:r>
                      </m:e>
                      <m:sub>
                        <m:r>
                          <a:rPr lang="en-GB" b="0" i="1" smtClean="0">
                            <a:latin typeface="Cambria Math" panose="02040503050406030204" pitchFamily="18" charset="0"/>
                          </a:rPr>
                          <m:t>𝑝</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b="0" i="1" smtClean="0">
                            <a:latin typeface="Cambria Math" panose="02040503050406030204" pitchFamily="18" charset="0"/>
                          </a:rPr>
                          <m:t>𝜋</m:t>
                        </m:r>
                      </m:sub>
                    </m:sSub>
                    <m:r>
                      <a:rPr lang="en-GB" i="1">
                        <a:latin typeface="Cambria Math" panose="02040503050406030204" pitchFamily="18" charset="0"/>
                      </a:rPr>
                      <m:t>=</m:t>
                    </m:r>
                    <m:r>
                      <a:rPr lang="en-GB" b="0" i="1" smtClean="0">
                        <a:latin typeface="Cambria Math" panose="02040503050406030204" pitchFamily="18" charset="0"/>
                      </a:rPr>
                      <m:t>2</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𝛾</m:t>
                        </m:r>
                      </m:e>
                      <m:sub>
                        <m:r>
                          <a:rPr lang="en-GB" b="0" i="1" smtClean="0">
                            <a:latin typeface="Cambria Math" panose="02040503050406030204" pitchFamily="18" charset="0"/>
                          </a:rPr>
                          <m:t>𝜋</m:t>
                        </m:r>
                      </m:sub>
                    </m:sSub>
                  </m:oMath>
                </a14:m>
                <a:r>
                  <a:rPr lang="en-GB" dirty="0"/>
                  <a:t> </a:t>
                </a:r>
              </a:p>
              <a:p>
                <a:pPr lvl="1"/>
                <a:r>
                  <a:rPr lang="en-GB" sz="2200" dirty="0"/>
                  <a:t>Gluon DFs: </a:t>
                </a:r>
                <a14:m>
                  <m:oMath xmlns:m="http://schemas.openxmlformats.org/officeDocument/2006/math">
                    <m:sSubSup>
                      <m:sSubSupPr>
                        <m:ctrlPr>
                          <a:rPr lang="en-GB" sz="2200" i="1" smtClean="0">
                            <a:latin typeface="Cambria Math" panose="02040503050406030204" pitchFamily="18" charset="0"/>
                          </a:rPr>
                        </m:ctrlPr>
                      </m:sSubSupPr>
                      <m:e>
                        <m:r>
                          <a:rPr lang="en-GB" sz="2200" b="0" i="1" smtClean="0">
                            <a:latin typeface="Cambria Math" panose="02040503050406030204" pitchFamily="18" charset="0"/>
                          </a:rPr>
                          <m:t>𝛽</m:t>
                        </m:r>
                      </m:e>
                      <m:sub>
                        <m:r>
                          <a:rPr lang="en-GB" sz="2200" b="0" i="1" smtClean="0">
                            <a:latin typeface="Cambria Math" panose="02040503050406030204" pitchFamily="18" charset="0"/>
                          </a:rPr>
                          <m:t>𝑝</m:t>
                        </m:r>
                        <m:r>
                          <a:rPr lang="en-GB" sz="2200" b="0" i="1" smtClean="0">
                            <a:latin typeface="Cambria Math" panose="02040503050406030204" pitchFamily="18" charset="0"/>
                          </a:rPr>
                          <m:t>,</m:t>
                        </m:r>
                        <m:r>
                          <a:rPr lang="en-GB" sz="2200" b="0" i="1" smtClean="0">
                            <a:latin typeface="Cambria Math" panose="02040503050406030204" pitchFamily="18" charset="0"/>
                          </a:rPr>
                          <m:t>𝜋</m:t>
                        </m:r>
                      </m:sub>
                      <m:sup>
                        <m:r>
                          <m:rPr>
                            <m:sty m:val="p"/>
                          </m:rPr>
                          <a:rPr lang="en-GB" sz="2200" b="0" i="0" smtClean="0">
                            <a:latin typeface="Cambria Math" panose="02040503050406030204" pitchFamily="18" charset="0"/>
                          </a:rPr>
                          <m:t>glue</m:t>
                        </m:r>
                      </m:sup>
                    </m:sSubSup>
                    <m:r>
                      <a:rPr lang="en-GB" sz="2200" b="0" i="1" smtClean="0">
                        <a:latin typeface="Cambria Math" panose="02040503050406030204" pitchFamily="18" charset="0"/>
                      </a:rPr>
                      <m:t>≥</m:t>
                    </m:r>
                  </m:oMath>
                </a14:m>
                <a:r>
                  <a:rPr lang="en-GB" sz="2200" dirty="0"/>
                  <a:t> </a:t>
                </a:r>
                <a14:m>
                  <m:oMath xmlns:m="http://schemas.openxmlformats.org/officeDocument/2006/math">
                    <m:sSubSup>
                      <m:sSubSupPr>
                        <m:ctrlPr>
                          <a:rPr lang="en-GB" sz="2200" i="1">
                            <a:latin typeface="Cambria Math" panose="02040503050406030204" pitchFamily="18" charset="0"/>
                          </a:rPr>
                        </m:ctrlPr>
                      </m:sSubSupPr>
                      <m:e>
                        <m:r>
                          <a:rPr lang="en-GB" sz="2200" i="1">
                            <a:latin typeface="Cambria Math" panose="02040503050406030204" pitchFamily="18" charset="0"/>
                          </a:rPr>
                          <m:t>𝛽</m:t>
                        </m:r>
                      </m:e>
                      <m:sub>
                        <m:r>
                          <a:rPr lang="en-GB" sz="2200" i="1">
                            <a:latin typeface="Cambria Math" panose="02040503050406030204" pitchFamily="18" charset="0"/>
                          </a:rPr>
                          <m:t>𝑝</m:t>
                        </m:r>
                        <m:r>
                          <a:rPr lang="en-GB" sz="2200" i="1">
                            <a:latin typeface="Cambria Math" panose="02040503050406030204" pitchFamily="18" charset="0"/>
                          </a:rPr>
                          <m:t>,</m:t>
                        </m:r>
                        <m:r>
                          <a:rPr lang="en-GB" sz="2200" i="1">
                            <a:latin typeface="Cambria Math" panose="02040503050406030204" pitchFamily="18" charset="0"/>
                          </a:rPr>
                          <m:t>𝜋</m:t>
                        </m:r>
                      </m:sub>
                      <m:sup>
                        <m:r>
                          <m:rPr>
                            <m:sty m:val="p"/>
                          </m:rPr>
                          <a:rPr lang="en-GB" sz="2200" b="0" i="0" smtClean="0">
                            <a:latin typeface="Cambria Math" panose="02040503050406030204" pitchFamily="18" charset="0"/>
                          </a:rPr>
                          <m:t>val</m:t>
                        </m:r>
                      </m:sup>
                    </m:sSubSup>
                    <m:r>
                      <a:rPr lang="en-GB" sz="2200" b="0" i="1" smtClean="0">
                        <a:latin typeface="Cambria Math" panose="02040503050406030204" pitchFamily="18" charset="0"/>
                      </a:rPr>
                      <m:t>+1</m:t>
                    </m:r>
                  </m:oMath>
                </a14:m>
                <a:endParaRPr lang="en-GB" sz="2200" dirty="0"/>
              </a:p>
              <a:p>
                <a:pPr lvl="1"/>
                <a:r>
                  <a:rPr lang="en-GB" sz="2200" dirty="0"/>
                  <a:t>Sea DFs: </a:t>
                </a:r>
                <a14:m>
                  <m:oMath xmlns:m="http://schemas.openxmlformats.org/officeDocument/2006/math">
                    <m:sSubSup>
                      <m:sSubSupPr>
                        <m:ctrlPr>
                          <a:rPr lang="en-GB" sz="2200" i="1" smtClean="0">
                            <a:latin typeface="Cambria Math" panose="02040503050406030204" pitchFamily="18" charset="0"/>
                          </a:rPr>
                        </m:ctrlPr>
                      </m:sSubSupPr>
                      <m:e>
                        <m:r>
                          <a:rPr lang="en-GB" sz="2200" b="0" i="1" smtClean="0">
                            <a:latin typeface="Cambria Math" panose="02040503050406030204" pitchFamily="18" charset="0"/>
                          </a:rPr>
                          <m:t>𝛽</m:t>
                        </m:r>
                      </m:e>
                      <m:sub>
                        <m:r>
                          <a:rPr lang="en-GB" sz="2200" b="0" i="1" smtClean="0">
                            <a:latin typeface="Cambria Math" panose="02040503050406030204" pitchFamily="18" charset="0"/>
                          </a:rPr>
                          <m:t>𝑝</m:t>
                        </m:r>
                        <m:r>
                          <a:rPr lang="en-GB" sz="2200" b="0" i="1" smtClean="0">
                            <a:latin typeface="Cambria Math" panose="02040503050406030204" pitchFamily="18" charset="0"/>
                          </a:rPr>
                          <m:t>,</m:t>
                        </m:r>
                        <m:r>
                          <a:rPr lang="en-GB" sz="2200" b="0" i="1" smtClean="0">
                            <a:latin typeface="Cambria Math" panose="02040503050406030204" pitchFamily="18" charset="0"/>
                          </a:rPr>
                          <m:t>𝜋</m:t>
                        </m:r>
                      </m:sub>
                      <m:sup>
                        <m:r>
                          <m:rPr>
                            <m:sty m:val="p"/>
                          </m:rPr>
                          <a:rPr lang="en-GB" sz="2200" b="0" i="0" smtClean="0">
                            <a:latin typeface="Cambria Math" panose="02040503050406030204" pitchFamily="18" charset="0"/>
                          </a:rPr>
                          <m:t>sea</m:t>
                        </m:r>
                      </m:sup>
                    </m:sSubSup>
                    <m:r>
                      <a:rPr lang="en-GB" sz="2200" b="0" i="1" smtClean="0">
                        <a:latin typeface="Cambria Math" panose="02040503050406030204" pitchFamily="18" charset="0"/>
                      </a:rPr>
                      <m:t>≥</m:t>
                    </m:r>
                  </m:oMath>
                </a14:m>
                <a:r>
                  <a:rPr lang="en-GB" sz="2200" dirty="0"/>
                  <a:t> </a:t>
                </a:r>
                <a14:m>
                  <m:oMath xmlns:m="http://schemas.openxmlformats.org/officeDocument/2006/math">
                    <m:sSubSup>
                      <m:sSubSupPr>
                        <m:ctrlPr>
                          <a:rPr lang="en-GB" sz="2200" i="1">
                            <a:latin typeface="Cambria Math" panose="02040503050406030204" pitchFamily="18" charset="0"/>
                          </a:rPr>
                        </m:ctrlPr>
                      </m:sSubSupPr>
                      <m:e>
                        <m:r>
                          <a:rPr lang="en-GB" sz="2200" i="1">
                            <a:latin typeface="Cambria Math" panose="02040503050406030204" pitchFamily="18" charset="0"/>
                          </a:rPr>
                          <m:t>𝛽</m:t>
                        </m:r>
                      </m:e>
                      <m:sub>
                        <m:r>
                          <a:rPr lang="en-GB" sz="2200" i="1">
                            <a:latin typeface="Cambria Math" panose="02040503050406030204" pitchFamily="18" charset="0"/>
                          </a:rPr>
                          <m:t>𝑝</m:t>
                        </m:r>
                        <m:r>
                          <a:rPr lang="en-GB" sz="2200" i="1">
                            <a:latin typeface="Cambria Math" panose="02040503050406030204" pitchFamily="18" charset="0"/>
                          </a:rPr>
                          <m:t>,</m:t>
                        </m:r>
                        <m:r>
                          <a:rPr lang="en-GB" sz="2200" i="1">
                            <a:latin typeface="Cambria Math" panose="02040503050406030204" pitchFamily="18" charset="0"/>
                          </a:rPr>
                          <m:t>𝜋</m:t>
                        </m:r>
                      </m:sub>
                      <m:sup>
                        <m:r>
                          <m:rPr>
                            <m:sty m:val="p"/>
                          </m:rPr>
                          <a:rPr lang="en-GB" sz="2200" b="0" i="0" smtClean="0">
                            <a:latin typeface="Cambria Math" panose="02040503050406030204" pitchFamily="18" charset="0"/>
                          </a:rPr>
                          <m:t>val</m:t>
                        </m:r>
                      </m:sup>
                    </m:sSubSup>
                    <m:r>
                      <a:rPr lang="en-GB" sz="2200" b="0" i="1" smtClean="0">
                        <a:latin typeface="Cambria Math" panose="02040503050406030204" pitchFamily="18" charset="0"/>
                      </a:rPr>
                      <m:t>+2</m:t>
                    </m:r>
                  </m:oMath>
                </a14:m>
                <a:endParaRPr lang="en-GB" sz="2200" dirty="0"/>
              </a:p>
              <a:p>
                <a:endParaRPr lang="en-US" dirty="0"/>
              </a:p>
            </p:txBody>
          </p:sp>
        </mc:Choice>
        <mc:Fallback xmlns="">
          <p:sp>
            <p:nvSpPr>
              <p:cNvPr id="3" name="Content Placeholder 2">
                <a:extLst>
                  <a:ext uri="{FF2B5EF4-FFF2-40B4-BE49-F238E27FC236}">
                    <a16:creationId xmlns:a16="http://schemas.microsoft.com/office/drawing/2014/main" id="{C76B7AEB-77E4-9ADF-7D02-3C84FA7954E5}"/>
                  </a:ext>
                </a:extLst>
              </p:cNvPr>
              <p:cNvSpPr>
                <a:spLocks noGrp="1" noRot="1" noChangeAspect="1" noMove="1" noResize="1" noEditPoints="1" noAdjustHandles="1" noChangeArrowheads="1" noChangeShapeType="1" noTextEdit="1"/>
              </p:cNvSpPr>
              <p:nvPr>
                <p:ph idx="1"/>
              </p:nvPr>
            </p:nvSpPr>
            <p:spPr>
              <a:blipFill>
                <a:blip r:embed="rId2"/>
                <a:stretch>
                  <a:fillRect l="-611" t="-8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3185F6-C899-7A7E-CF5B-F5664875380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4BE30C3-0508-8D38-9BA4-A118304FDB71}"/>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F8ABE9A1-DF6A-730A-A319-F59AF9E5C1B7}"/>
              </a:ext>
            </a:extLst>
          </p:cNvPr>
          <p:cNvSpPr>
            <a:spLocks noGrp="1"/>
          </p:cNvSpPr>
          <p:nvPr>
            <p:ph type="sldNum" sz="quarter" idx="12"/>
          </p:nvPr>
        </p:nvSpPr>
        <p:spPr/>
        <p:txBody>
          <a:bodyPr/>
          <a:lstStyle/>
          <a:p>
            <a:fld id="{87034D8C-3CB4-402A-BC46-2AB14C0FE90A}" type="slidenum">
              <a:rPr lang="en-US" smtClean="0"/>
              <a:pPr/>
              <a:t>88</a:t>
            </a:fld>
            <a:endParaRPr lang="en-US"/>
          </a:p>
        </p:txBody>
      </p:sp>
      <p:pic>
        <p:nvPicPr>
          <p:cNvPr id="7" name="Picture 6" descr="Text, letter&#10;&#10;Description automatically generated">
            <a:extLst>
              <a:ext uri="{FF2B5EF4-FFF2-40B4-BE49-F238E27FC236}">
                <a16:creationId xmlns:a16="http://schemas.microsoft.com/office/drawing/2014/main" id="{AC932F84-518B-DB3C-EF61-C1658D44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253871"/>
            <a:ext cx="3317748" cy="1066800"/>
          </a:xfrm>
          <a:prstGeom prst="rect">
            <a:avLst/>
          </a:prstGeom>
        </p:spPr>
      </p:pic>
      <p:sp>
        <p:nvSpPr>
          <p:cNvPr id="8" name="Right Brace 7">
            <a:extLst>
              <a:ext uri="{FF2B5EF4-FFF2-40B4-BE49-F238E27FC236}">
                <a16:creationId xmlns:a16="http://schemas.microsoft.com/office/drawing/2014/main" id="{9F37DB5C-009B-8D8F-A6B5-8FC92AB37209}"/>
              </a:ext>
            </a:extLst>
          </p:cNvPr>
          <p:cNvSpPr/>
          <p:nvPr/>
        </p:nvSpPr>
        <p:spPr bwMode="auto">
          <a:xfrm flipH="1">
            <a:off x="7668684" y="1484671"/>
            <a:ext cx="152400" cy="685800"/>
          </a:xfrm>
          <a:prstGeom prst="rightBrace">
            <a:avLst/>
          </a:prstGeom>
          <a:noFill/>
          <a:ln w="190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9" name="Straight Arrow Connector 8">
            <a:extLst>
              <a:ext uri="{FF2B5EF4-FFF2-40B4-BE49-F238E27FC236}">
                <a16:creationId xmlns:a16="http://schemas.microsoft.com/office/drawing/2014/main" id="{2BDA4384-ACA4-275D-8067-D671550263F5}"/>
              </a:ext>
            </a:extLst>
          </p:cNvPr>
          <p:cNvCxnSpPr>
            <a:cxnSpLocks/>
          </p:cNvCxnSpPr>
          <p:nvPr/>
        </p:nvCxnSpPr>
        <p:spPr bwMode="auto">
          <a:xfrm flipH="1" flipV="1">
            <a:off x="4953000" y="3442684"/>
            <a:ext cx="1447800" cy="459422"/>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7637C85-D734-8A05-1BD5-CFFE940808D1}"/>
              </a:ext>
            </a:extLst>
          </p:cNvPr>
          <p:cNvSpPr txBox="1"/>
          <p:nvPr/>
        </p:nvSpPr>
        <p:spPr>
          <a:xfrm>
            <a:off x="6068961" y="3902106"/>
            <a:ext cx="5334000" cy="2262158"/>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GB" dirty="0"/>
              <a:t>These are simple consequence of DGLAP equations.  </a:t>
            </a:r>
          </a:p>
          <a:p>
            <a:pPr marL="285750" indent="-285750">
              <a:spcAft>
                <a:spcPts val="600"/>
              </a:spcAft>
              <a:buFont typeface="Wingdings" panose="05000000000000000000" pitchFamily="2" charset="2"/>
              <a:buChar char="ü"/>
            </a:pPr>
            <a:r>
              <a:rPr lang="en-GB" dirty="0"/>
              <a:t>Notably, argument can be reversed: </a:t>
            </a:r>
          </a:p>
          <a:p>
            <a:pPr lvl="1">
              <a:spcAft>
                <a:spcPts val="600"/>
              </a:spcAft>
            </a:pPr>
            <a:r>
              <a:rPr lang="en-GB" dirty="0"/>
              <a:t>if large-x glue or sea DF exponent is smaller than that of valence DF at any given scale, then it is smaller at all lower scales.</a:t>
            </a:r>
          </a:p>
          <a:p>
            <a:pPr marL="285750" indent="-285750">
              <a:spcAft>
                <a:spcPts val="600"/>
              </a:spcAft>
              <a:buFont typeface="Wingdings" panose="05000000000000000000" pitchFamily="2" charset="2"/>
              <a:buChar char="ü"/>
            </a:pPr>
            <a:r>
              <a:rPr lang="en-GB" dirty="0"/>
              <a:t>DF with lowest exponent defines the valence degree-of-freedom.</a:t>
            </a:r>
          </a:p>
        </p:txBody>
      </p:sp>
      <p:sp>
        <p:nvSpPr>
          <p:cNvPr id="11" name="Right Brace 10">
            <a:extLst>
              <a:ext uri="{FF2B5EF4-FFF2-40B4-BE49-F238E27FC236}">
                <a16:creationId xmlns:a16="http://schemas.microsoft.com/office/drawing/2014/main" id="{F23D5BBC-CEA1-E6E8-4ADC-740ACDD1922D}"/>
              </a:ext>
            </a:extLst>
          </p:cNvPr>
          <p:cNvSpPr/>
          <p:nvPr/>
        </p:nvSpPr>
        <p:spPr bwMode="auto">
          <a:xfrm>
            <a:off x="4761443" y="3086100"/>
            <a:ext cx="152400" cy="685800"/>
          </a:xfrm>
          <a:prstGeom prst="rightBrace">
            <a:avLst/>
          </a:prstGeom>
          <a:noFill/>
          <a:ln w="190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242185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FD-69EB-4C8D-BA2A-0F0D7BAF25DB}"/>
              </a:ext>
            </a:extLst>
          </p:cNvPr>
          <p:cNvSpPr>
            <a:spLocks noGrp="1"/>
          </p:cNvSpPr>
          <p:nvPr>
            <p:ph type="title"/>
          </p:nvPr>
        </p:nvSpPr>
        <p:spPr/>
        <p:txBody>
          <a:bodyPr/>
          <a:lstStyle/>
          <a:p>
            <a:r>
              <a:rPr lang="en-US" dirty="0"/>
              <a:t>Proton and pion distribution functions in counterpoint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9315AC-C3CF-4A1E-AFF3-860A3D971B00}"/>
                  </a:ext>
                </a:extLst>
              </p:cNvPr>
              <p:cNvSpPr>
                <a:spLocks noGrp="1"/>
              </p:cNvSpPr>
              <p:nvPr>
                <p:ph idx="1"/>
              </p:nvPr>
            </p:nvSpPr>
            <p:spPr>
              <a:xfrm>
                <a:off x="609600" y="1295400"/>
                <a:ext cx="10972800" cy="4525963"/>
              </a:xfrm>
            </p:spPr>
            <p:txBody>
              <a:bodyPr/>
              <a:lstStyle/>
              <a:p>
                <a:r>
                  <a:rPr lang="en-GB" dirty="0"/>
                  <a:t>Valence-quark domain: there is a scale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𝜁</m:t>
                        </m:r>
                      </m:e>
                      <m:sub>
                        <m:r>
                          <a:rPr lang="en-GB" b="0" i="1" smtClean="0">
                            <a:latin typeface="Cambria Math" panose="02040503050406030204" pitchFamily="18" charset="0"/>
                          </a:rPr>
                          <m:t>𝐻</m:t>
                        </m:r>
                      </m:sub>
                    </m:sSub>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𝑝</m:t>
                        </m:r>
                      </m:sub>
                    </m:sSub>
                  </m:oMath>
                </a14:m>
                <a:r>
                  <a:rPr lang="en-GB" dirty="0"/>
                  <a:t> at which</a:t>
                </a:r>
              </a:p>
              <a:p>
                <a14:m>
                  <m:oMath xmlns:m="http://schemas.openxmlformats.org/officeDocument/2006/math">
                    <m:r>
                      <a:rPr lang="en-GB" b="0" i="1" smtClean="0">
                        <a:latin typeface="Cambria Math" panose="02040503050406030204" pitchFamily="18" charset="0"/>
                      </a:rPr>
                      <m:t>𝜁</m:t>
                    </m:r>
                    <m:r>
                      <a:rPr lang="en-GB" b="0" i="1" smtClean="0">
                        <a:latin typeface="Cambria Math" panose="02040503050406030204" pitchFamily="18" charset="0"/>
                      </a:rPr>
                      <m:t>&gt;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𝑝</m:t>
                        </m:r>
                      </m:sub>
                    </m:sSub>
                  </m:oMath>
                </a14:m>
                <a:r>
                  <a:rPr lang="en-GB" dirty="0"/>
                  <a:t>: val.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𝜋</m:t>
                            </m:r>
                          </m:sub>
                        </m:sSub>
                      </m:sup>
                    </m:sSup>
                  </m:oMath>
                </a14:m>
                <a:r>
                  <a:rPr lang="en-GB"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𝑝</m:t>
                        </m:r>
                      </m:sub>
                    </m:sSub>
                    <m:r>
                      <a:rPr lang="en-GB" b="0" i="1" smtClean="0">
                        <a:latin typeface="Cambria Math" panose="02040503050406030204" pitchFamily="18" charset="0"/>
                      </a:rPr>
                      <m:t>=3+</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𝛾</m:t>
                        </m:r>
                      </m:e>
                      <m:sub>
                        <m:r>
                          <a:rPr lang="en-GB" b="0" i="1" smtClean="0">
                            <a:latin typeface="Cambria Math" panose="02040503050406030204" pitchFamily="18" charset="0"/>
                          </a:rPr>
                          <m:t>𝑝</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b="0" i="1" smtClean="0">
                            <a:latin typeface="Cambria Math" panose="02040503050406030204" pitchFamily="18" charset="0"/>
                          </a:rPr>
                          <m:t>𝜋</m:t>
                        </m:r>
                      </m:sub>
                    </m:sSub>
                    <m:r>
                      <a:rPr lang="en-GB" i="1">
                        <a:latin typeface="Cambria Math" panose="02040503050406030204" pitchFamily="18" charset="0"/>
                      </a:rPr>
                      <m:t>=</m:t>
                    </m:r>
                    <m:r>
                      <a:rPr lang="en-GB" b="0" i="1" smtClean="0">
                        <a:latin typeface="Cambria Math" panose="02040503050406030204" pitchFamily="18" charset="0"/>
                      </a:rPr>
                      <m:t>2</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𝛾</m:t>
                        </m:r>
                      </m:e>
                      <m:sub>
                        <m:r>
                          <a:rPr lang="en-GB" b="0" i="1" smtClean="0">
                            <a:latin typeface="Cambria Math" panose="02040503050406030204" pitchFamily="18" charset="0"/>
                          </a:rPr>
                          <m:t>𝜋</m:t>
                        </m:r>
                      </m:sub>
                    </m:sSub>
                  </m:oMath>
                </a14:m>
                <a:r>
                  <a:rPr lang="en-GB" dirty="0"/>
                  <a:t> </a:t>
                </a:r>
              </a:p>
              <a:p>
                <a:pPr lvl="1"/>
                <a:r>
                  <a:rPr lang="en-GB" sz="2200" dirty="0"/>
                  <a:t>Gluon DFs: </a:t>
                </a:r>
                <a14:m>
                  <m:oMath xmlns:m="http://schemas.openxmlformats.org/officeDocument/2006/math">
                    <m:sSubSup>
                      <m:sSubSupPr>
                        <m:ctrlPr>
                          <a:rPr lang="en-GB" sz="2200" i="1" smtClean="0">
                            <a:latin typeface="Cambria Math" panose="02040503050406030204" pitchFamily="18" charset="0"/>
                          </a:rPr>
                        </m:ctrlPr>
                      </m:sSubSupPr>
                      <m:e>
                        <m:r>
                          <a:rPr lang="en-GB" sz="2200" b="0" i="1" smtClean="0">
                            <a:latin typeface="Cambria Math" panose="02040503050406030204" pitchFamily="18" charset="0"/>
                          </a:rPr>
                          <m:t>𝛽</m:t>
                        </m:r>
                      </m:e>
                      <m:sub>
                        <m:r>
                          <a:rPr lang="en-GB" sz="2200" b="0" i="1" smtClean="0">
                            <a:latin typeface="Cambria Math" panose="02040503050406030204" pitchFamily="18" charset="0"/>
                          </a:rPr>
                          <m:t>𝑝</m:t>
                        </m:r>
                        <m:r>
                          <a:rPr lang="en-GB" sz="2200" b="0" i="1" smtClean="0">
                            <a:latin typeface="Cambria Math" panose="02040503050406030204" pitchFamily="18" charset="0"/>
                          </a:rPr>
                          <m:t>,</m:t>
                        </m:r>
                        <m:r>
                          <a:rPr lang="en-GB" sz="2200" b="0" i="1" smtClean="0">
                            <a:latin typeface="Cambria Math" panose="02040503050406030204" pitchFamily="18" charset="0"/>
                          </a:rPr>
                          <m:t>𝜋</m:t>
                        </m:r>
                      </m:sub>
                      <m:sup>
                        <m:r>
                          <m:rPr>
                            <m:sty m:val="p"/>
                          </m:rPr>
                          <a:rPr lang="en-GB" sz="2200" b="0" i="0" smtClean="0">
                            <a:latin typeface="Cambria Math" panose="02040503050406030204" pitchFamily="18" charset="0"/>
                          </a:rPr>
                          <m:t>glue</m:t>
                        </m:r>
                      </m:sup>
                    </m:sSubSup>
                    <m:r>
                      <a:rPr lang="en-GB" sz="2200" b="0" i="1" smtClean="0">
                        <a:latin typeface="Cambria Math" panose="02040503050406030204" pitchFamily="18" charset="0"/>
                      </a:rPr>
                      <m:t>≥</m:t>
                    </m:r>
                  </m:oMath>
                </a14:m>
                <a:r>
                  <a:rPr lang="en-GB" sz="2200" dirty="0"/>
                  <a:t> </a:t>
                </a:r>
                <a14:m>
                  <m:oMath xmlns:m="http://schemas.openxmlformats.org/officeDocument/2006/math">
                    <m:sSubSup>
                      <m:sSubSupPr>
                        <m:ctrlPr>
                          <a:rPr lang="en-GB" sz="2200" i="1">
                            <a:latin typeface="Cambria Math" panose="02040503050406030204" pitchFamily="18" charset="0"/>
                          </a:rPr>
                        </m:ctrlPr>
                      </m:sSubSupPr>
                      <m:e>
                        <m:r>
                          <a:rPr lang="en-GB" sz="2200" i="1">
                            <a:latin typeface="Cambria Math" panose="02040503050406030204" pitchFamily="18" charset="0"/>
                          </a:rPr>
                          <m:t>𝛽</m:t>
                        </m:r>
                      </m:e>
                      <m:sub>
                        <m:r>
                          <a:rPr lang="en-GB" sz="2200" i="1">
                            <a:latin typeface="Cambria Math" panose="02040503050406030204" pitchFamily="18" charset="0"/>
                          </a:rPr>
                          <m:t>𝑝</m:t>
                        </m:r>
                        <m:r>
                          <a:rPr lang="en-GB" sz="2200" i="1">
                            <a:latin typeface="Cambria Math" panose="02040503050406030204" pitchFamily="18" charset="0"/>
                          </a:rPr>
                          <m:t>,</m:t>
                        </m:r>
                        <m:r>
                          <a:rPr lang="en-GB" sz="2200" i="1">
                            <a:latin typeface="Cambria Math" panose="02040503050406030204" pitchFamily="18" charset="0"/>
                          </a:rPr>
                          <m:t>𝜋</m:t>
                        </m:r>
                      </m:sub>
                      <m:sup>
                        <m:r>
                          <m:rPr>
                            <m:sty m:val="p"/>
                          </m:rPr>
                          <a:rPr lang="en-GB" sz="2200" b="0" i="0" smtClean="0">
                            <a:latin typeface="Cambria Math" panose="02040503050406030204" pitchFamily="18" charset="0"/>
                          </a:rPr>
                          <m:t>val</m:t>
                        </m:r>
                      </m:sup>
                    </m:sSubSup>
                    <m:r>
                      <a:rPr lang="en-GB" sz="2200" b="0" i="1" smtClean="0">
                        <a:latin typeface="Cambria Math" panose="02040503050406030204" pitchFamily="18" charset="0"/>
                      </a:rPr>
                      <m:t>+1</m:t>
                    </m:r>
                  </m:oMath>
                </a14:m>
                <a:endParaRPr lang="en-GB" sz="2200" dirty="0"/>
              </a:p>
              <a:p>
                <a:pPr lvl="1"/>
                <a:r>
                  <a:rPr lang="en-GB" sz="2200" dirty="0"/>
                  <a:t>Sea DFs: </a:t>
                </a:r>
                <a14:m>
                  <m:oMath xmlns:m="http://schemas.openxmlformats.org/officeDocument/2006/math">
                    <m:sSubSup>
                      <m:sSubSupPr>
                        <m:ctrlPr>
                          <a:rPr lang="en-GB" sz="2200" i="1" smtClean="0">
                            <a:latin typeface="Cambria Math" panose="02040503050406030204" pitchFamily="18" charset="0"/>
                          </a:rPr>
                        </m:ctrlPr>
                      </m:sSubSupPr>
                      <m:e>
                        <m:r>
                          <a:rPr lang="en-GB" sz="2200" b="0" i="1" smtClean="0">
                            <a:latin typeface="Cambria Math" panose="02040503050406030204" pitchFamily="18" charset="0"/>
                          </a:rPr>
                          <m:t>𝛽</m:t>
                        </m:r>
                      </m:e>
                      <m:sub>
                        <m:r>
                          <a:rPr lang="en-GB" sz="2200" b="0" i="1" smtClean="0">
                            <a:latin typeface="Cambria Math" panose="02040503050406030204" pitchFamily="18" charset="0"/>
                          </a:rPr>
                          <m:t>𝑝</m:t>
                        </m:r>
                        <m:r>
                          <a:rPr lang="en-GB" sz="2200" b="0" i="1" smtClean="0">
                            <a:latin typeface="Cambria Math" panose="02040503050406030204" pitchFamily="18" charset="0"/>
                          </a:rPr>
                          <m:t>,</m:t>
                        </m:r>
                        <m:r>
                          <a:rPr lang="en-GB" sz="2200" b="0" i="1" smtClean="0">
                            <a:latin typeface="Cambria Math" panose="02040503050406030204" pitchFamily="18" charset="0"/>
                          </a:rPr>
                          <m:t>𝜋</m:t>
                        </m:r>
                      </m:sub>
                      <m:sup>
                        <m:r>
                          <m:rPr>
                            <m:sty m:val="p"/>
                          </m:rPr>
                          <a:rPr lang="en-GB" sz="2200" b="0" i="0" smtClean="0">
                            <a:latin typeface="Cambria Math" panose="02040503050406030204" pitchFamily="18" charset="0"/>
                          </a:rPr>
                          <m:t>sea</m:t>
                        </m:r>
                      </m:sup>
                    </m:sSubSup>
                    <m:r>
                      <a:rPr lang="en-GB" sz="2200" b="0" i="1" smtClean="0">
                        <a:latin typeface="Cambria Math" panose="02040503050406030204" pitchFamily="18" charset="0"/>
                      </a:rPr>
                      <m:t>≥</m:t>
                    </m:r>
                  </m:oMath>
                </a14:m>
                <a:r>
                  <a:rPr lang="en-GB" sz="2200" dirty="0"/>
                  <a:t> </a:t>
                </a:r>
                <a14:m>
                  <m:oMath xmlns:m="http://schemas.openxmlformats.org/officeDocument/2006/math">
                    <m:sSubSup>
                      <m:sSubSupPr>
                        <m:ctrlPr>
                          <a:rPr lang="en-GB" sz="2200" i="1">
                            <a:latin typeface="Cambria Math" panose="02040503050406030204" pitchFamily="18" charset="0"/>
                          </a:rPr>
                        </m:ctrlPr>
                      </m:sSubSupPr>
                      <m:e>
                        <m:r>
                          <a:rPr lang="en-GB" sz="2200" i="1">
                            <a:latin typeface="Cambria Math" panose="02040503050406030204" pitchFamily="18" charset="0"/>
                          </a:rPr>
                          <m:t>𝛽</m:t>
                        </m:r>
                      </m:e>
                      <m:sub>
                        <m:r>
                          <a:rPr lang="en-GB" sz="2200" i="1">
                            <a:latin typeface="Cambria Math" panose="02040503050406030204" pitchFamily="18" charset="0"/>
                          </a:rPr>
                          <m:t>𝑝</m:t>
                        </m:r>
                        <m:r>
                          <a:rPr lang="en-GB" sz="2200" i="1">
                            <a:latin typeface="Cambria Math" panose="02040503050406030204" pitchFamily="18" charset="0"/>
                          </a:rPr>
                          <m:t>,</m:t>
                        </m:r>
                        <m:r>
                          <a:rPr lang="en-GB" sz="2200" i="1">
                            <a:latin typeface="Cambria Math" panose="02040503050406030204" pitchFamily="18" charset="0"/>
                          </a:rPr>
                          <m:t>𝜋</m:t>
                        </m:r>
                      </m:sub>
                      <m:sup>
                        <m:r>
                          <m:rPr>
                            <m:sty m:val="p"/>
                          </m:rPr>
                          <a:rPr lang="en-GB" sz="2200" b="0" i="0" smtClean="0">
                            <a:latin typeface="Cambria Math" panose="02040503050406030204" pitchFamily="18" charset="0"/>
                          </a:rPr>
                          <m:t>val</m:t>
                        </m:r>
                      </m:sup>
                    </m:sSubSup>
                    <m:r>
                      <a:rPr lang="en-GB" sz="2200" b="0" i="1" smtClean="0">
                        <a:latin typeface="Cambria Math" panose="02040503050406030204" pitchFamily="18" charset="0"/>
                      </a:rPr>
                      <m:t>+2</m:t>
                    </m:r>
                  </m:oMath>
                </a14:m>
                <a:endParaRPr lang="en-GB" sz="2200" dirty="0"/>
              </a:p>
              <a:p>
                <a:pPr lvl="1"/>
                <a:endParaRPr lang="en-GB" sz="2200" dirty="0"/>
              </a:p>
              <a:p>
                <a:endParaRPr lang="en-US" dirty="0"/>
              </a:p>
            </p:txBody>
          </p:sp>
        </mc:Choice>
        <mc:Fallback xmlns="">
          <p:sp>
            <p:nvSpPr>
              <p:cNvPr id="3" name="Content Placeholder 2">
                <a:extLst>
                  <a:ext uri="{FF2B5EF4-FFF2-40B4-BE49-F238E27FC236}">
                    <a16:creationId xmlns:a16="http://schemas.microsoft.com/office/drawing/2014/main" id="{3B9315AC-C3CF-4A1E-AFF3-860A3D971B00}"/>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2"/>
                <a:stretch>
                  <a:fillRect l="-611" t="-8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CD7B5A4-812C-45C1-A6FC-8D9293CCCCD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1F9131B-A4F3-41E4-A548-28F1665DDD39}"/>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12E12F9E-9C25-4B7A-8B35-E809B0405CF5}"/>
              </a:ext>
            </a:extLst>
          </p:cNvPr>
          <p:cNvSpPr>
            <a:spLocks noGrp="1"/>
          </p:cNvSpPr>
          <p:nvPr>
            <p:ph type="sldNum" sz="quarter" idx="12"/>
          </p:nvPr>
        </p:nvSpPr>
        <p:spPr/>
        <p:txBody>
          <a:bodyPr/>
          <a:lstStyle/>
          <a:p>
            <a:fld id="{87034D8C-3CB4-402A-BC46-2AB14C0FE90A}" type="slidenum">
              <a:rPr lang="en-US" smtClean="0"/>
              <a:pPr/>
              <a:t>89</a:t>
            </a:fld>
            <a:endParaRPr lang="en-US"/>
          </a:p>
        </p:txBody>
      </p:sp>
      <p:pic>
        <p:nvPicPr>
          <p:cNvPr id="8" name="Picture 7" descr="Text, letter&#10;&#10;Description automatically generated">
            <a:extLst>
              <a:ext uri="{FF2B5EF4-FFF2-40B4-BE49-F238E27FC236}">
                <a16:creationId xmlns:a16="http://schemas.microsoft.com/office/drawing/2014/main" id="{00FD9E33-AD34-4AEF-B796-53685C361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652" y="987754"/>
            <a:ext cx="3317748" cy="1066800"/>
          </a:xfrm>
          <a:prstGeom prst="rect">
            <a:avLst/>
          </a:prstGeom>
        </p:spPr>
      </p:pic>
      <p:sp>
        <p:nvSpPr>
          <p:cNvPr id="9" name="Right Brace 8">
            <a:extLst>
              <a:ext uri="{FF2B5EF4-FFF2-40B4-BE49-F238E27FC236}">
                <a16:creationId xmlns:a16="http://schemas.microsoft.com/office/drawing/2014/main" id="{CC04E7D2-B027-49C3-99A8-A77E63F5D811}"/>
              </a:ext>
            </a:extLst>
          </p:cNvPr>
          <p:cNvSpPr/>
          <p:nvPr/>
        </p:nvSpPr>
        <p:spPr bwMode="auto">
          <a:xfrm>
            <a:off x="4876800" y="2360778"/>
            <a:ext cx="152400" cy="685800"/>
          </a:xfrm>
          <a:prstGeom prst="rightBrace">
            <a:avLst/>
          </a:prstGeom>
          <a:noFill/>
          <a:ln w="190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1" name="Straight Arrow Connector 10">
            <a:extLst>
              <a:ext uri="{FF2B5EF4-FFF2-40B4-BE49-F238E27FC236}">
                <a16:creationId xmlns:a16="http://schemas.microsoft.com/office/drawing/2014/main" id="{07E63BBB-A330-4BD3-B401-62236B897A70}"/>
              </a:ext>
            </a:extLst>
          </p:cNvPr>
          <p:cNvCxnSpPr>
            <a:cxnSpLocks/>
          </p:cNvCxnSpPr>
          <p:nvPr/>
        </p:nvCxnSpPr>
        <p:spPr bwMode="auto">
          <a:xfrm flipH="1" flipV="1">
            <a:off x="5143500" y="2703678"/>
            <a:ext cx="1638300" cy="218993"/>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093565A-BD68-40C9-98CB-010A41502CEC}"/>
              </a:ext>
            </a:extLst>
          </p:cNvPr>
          <p:cNvSpPr txBox="1"/>
          <p:nvPr/>
        </p:nvSpPr>
        <p:spPr>
          <a:xfrm>
            <a:off x="6477000" y="2849881"/>
            <a:ext cx="5334000" cy="3524042"/>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GB" dirty="0"/>
              <a:t>These are simple consequence of DGLAP equations.  </a:t>
            </a:r>
          </a:p>
          <a:p>
            <a:pPr marL="285750" indent="-285750">
              <a:spcAft>
                <a:spcPts val="600"/>
              </a:spcAft>
              <a:buFont typeface="Wingdings" panose="05000000000000000000" pitchFamily="2" charset="2"/>
              <a:buChar char="ü"/>
            </a:pPr>
            <a:r>
              <a:rPr lang="en-GB" dirty="0"/>
              <a:t>Notably, argument can be reversed: </a:t>
            </a:r>
          </a:p>
          <a:p>
            <a:pPr lvl="1">
              <a:spcAft>
                <a:spcPts val="600"/>
              </a:spcAft>
            </a:pPr>
            <a:r>
              <a:rPr lang="en-GB" dirty="0"/>
              <a:t>if large-x glue or sea DF exponent is smaller than that of valence DF at any given scale, then it is smaller at all lower scales.</a:t>
            </a:r>
          </a:p>
          <a:p>
            <a:pPr marL="285750" indent="-285750">
              <a:spcAft>
                <a:spcPts val="600"/>
              </a:spcAft>
              <a:buFont typeface="Wingdings" panose="05000000000000000000" pitchFamily="2" charset="2"/>
              <a:buChar char="ü"/>
            </a:pPr>
            <a:r>
              <a:rPr lang="en-GB" dirty="0"/>
              <a:t>DF with lowest exponent defines the valence degree-of-freedom.</a:t>
            </a:r>
          </a:p>
          <a:p>
            <a:pPr marL="285750" indent="-285750">
              <a:spcAft>
                <a:spcPts val="600"/>
              </a:spcAft>
              <a:buFont typeface="Wingdings" panose="05000000000000000000" pitchFamily="2" charset="2"/>
              <a:buChar char="ü"/>
            </a:pPr>
            <a:r>
              <a:rPr lang="en-US" dirty="0">
                <a:solidFill>
                  <a:srgbClr val="C00000"/>
                </a:solidFill>
              </a:rPr>
              <a:t>Modern global analyses of proton DIS and related  data encompass fits with role of glue and valence-quarks reversed! </a:t>
            </a:r>
          </a:p>
          <a:p>
            <a:pPr marL="285750" indent="-285750">
              <a:spcAft>
                <a:spcPts val="600"/>
              </a:spcAft>
              <a:buFont typeface="Wingdings" panose="05000000000000000000" pitchFamily="2" charset="2"/>
              <a:buChar char="ü"/>
            </a:pPr>
            <a:r>
              <a:rPr lang="en-US" dirty="0">
                <a:solidFill>
                  <a:srgbClr val="C00000"/>
                </a:solidFill>
              </a:rPr>
              <a:t>Proton has valence glue but no valence quarks!</a:t>
            </a:r>
          </a:p>
        </p:txBody>
      </p:sp>
      <p:sp>
        <p:nvSpPr>
          <p:cNvPr id="13" name="Content Placeholder 2">
            <a:extLst>
              <a:ext uri="{FF2B5EF4-FFF2-40B4-BE49-F238E27FC236}">
                <a16:creationId xmlns:a16="http://schemas.microsoft.com/office/drawing/2014/main" id="{618A6241-F7C1-4DFE-A3C2-E0202B1BD882}"/>
              </a:ext>
            </a:extLst>
          </p:cNvPr>
          <p:cNvSpPr txBox="1">
            <a:spLocks/>
          </p:cNvSpPr>
          <p:nvPr/>
        </p:nvSpPr>
        <p:spPr bwMode="auto">
          <a:xfrm>
            <a:off x="609600" y="3200401"/>
            <a:ext cx="5638800" cy="27431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Further, no simultaneous global fits to proton and pion data have ever been performed</a:t>
            </a:r>
          </a:p>
          <a:p>
            <a:r>
              <a:rPr lang="en-GB" kern="0" dirty="0"/>
              <a:t>Largely because pion data are scarce</a:t>
            </a:r>
          </a:p>
          <a:p>
            <a:r>
              <a:rPr lang="en-GB" kern="0" dirty="0"/>
              <a:t>Existing approaches are unlikely to yield definitive answers because practitioners typically ignore QCD constraints</a:t>
            </a:r>
            <a:endParaRPr lang="en-US" kern="0" dirty="0"/>
          </a:p>
        </p:txBody>
      </p:sp>
      <p:sp>
        <p:nvSpPr>
          <p:cNvPr id="16" name="Right Brace 15">
            <a:extLst>
              <a:ext uri="{FF2B5EF4-FFF2-40B4-BE49-F238E27FC236}">
                <a16:creationId xmlns:a16="http://schemas.microsoft.com/office/drawing/2014/main" id="{EE5FA3F6-DBA1-498E-93BE-1EA386DDB0D6}"/>
              </a:ext>
            </a:extLst>
          </p:cNvPr>
          <p:cNvSpPr/>
          <p:nvPr/>
        </p:nvSpPr>
        <p:spPr bwMode="auto">
          <a:xfrm flipH="1">
            <a:off x="7696200" y="1214544"/>
            <a:ext cx="152400" cy="685800"/>
          </a:xfrm>
          <a:prstGeom prst="rightBrace">
            <a:avLst/>
          </a:prstGeom>
          <a:noFill/>
          <a:ln w="190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8" name="TextBox 17">
            <a:extLst>
              <a:ext uri="{FF2B5EF4-FFF2-40B4-BE49-F238E27FC236}">
                <a16:creationId xmlns:a16="http://schemas.microsoft.com/office/drawing/2014/main" id="{9652AAAB-3913-3F17-0D28-AF26BB3422CB}"/>
              </a:ext>
            </a:extLst>
          </p:cNvPr>
          <p:cNvSpPr txBox="1"/>
          <p:nvPr/>
        </p:nvSpPr>
        <p:spPr>
          <a:xfrm>
            <a:off x="609600" y="622626"/>
            <a:ext cx="5943600" cy="523220"/>
          </a:xfrm>
          <a:prstGeom prst="rect">
            <a:avLst/>
          </a:prstGeom>
          <a:noFill/>
        </p:spPr>
        <p:txBody>
          <a:bodyPr wrap="square">
            <a:spAutoFit/>
          </a:bodyPr>
          <a:lstStyle/>
          <a:p>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r>
              <a:rPr lang="en-GB" sz="1400" dirty="0">
                <a:solidFill>
                  <a:schemeClr val="accent1">
                    <a:lumMod val="75000"/>
                  </a:schemeClr>
                </a:solidFill>
              </a:rPr>
              <a:t>NJU-INP 056/22, 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endParaRPr lang="en-US" sz="1400" dirty="0"/>
          </a:p>
        </p:txBody>
      </p:sp>
    </p:spTree>
    <p:extLst>
      <p:ext uri="{BB962C8B-B14F-4D97-AF65-F5344CB8AC3E}">
        <p14:creationId xmlns:p14="http://schemas.microsoft.com/office/powerpoint/2010/main" val="118345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7D4D9816-4968-46ED-967E-40E70602E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575" y="152401"/>
            <a:ext cx="5064369" cy="3657600"/>
          </a:xfrm>
          <a:prstGeom prst="rect">
            <a:avLst/>
          </a:prstGeom>
        </p:spPr>
      </p:pic>
      <p:sp>
        <p:nvSpPr>
          <p:cNvPr id="3" name="Content Placeholder 2">
            <a:extLst>
              <a:ext uri="{FF2B5EF4-FFF2-40B4-BE49-F238E27FC236}">
                <a16:creationId xmlns:a16="http://schemas.microsoft.com/office/drawing/2014/main" id="{854290FF-BD35-453E-AF28-ECF6E5FB680B}"/>
              </a:ext>
            </a:extLst>
          </p:cNvPr>
          <p:cNvSpPr>
            <a:spLocks noGrp="1"/>
          </p:cNvSpPr>
          <p:nvPr>
            <p:ph idx="1"/>
          </p:nvPr>
        </p:nvSpPr>
        <p:spPr>
          <a:xfrm>
            <a:off x="381000" y="762000"/>
            <a:ext cx="7059084" cy="4525963"/>
          </a:xfrm>
        </p:spPr>
        <p:txBody>
          <a:bodyPr/>
          <a:lstStyle/>
          <a:p>
            <a:r>
              <a:rPr lang="en-GB" sz="2000" dirty="0"/>
              <a:t>Continuum results exist &amp; lQCD results arriving</a:t>
            </a:r>
          </a:p>
          <a:p>
            <a:pPr lvl="1"/>
            <a:r>
              <a:rPr lang="en-GB" dirty="0"/>
              <a:t>Common feature = broadening/dilation</a:t>
            </a:r>
          </a:p>
          <a:p>
            <a:pPr lvl="1"/>
            <a:r>
              <a:rPr lang="en-GB" dirty="0"/>
              <a:t>Origin = EHM</a:t>
            </a:r>
          </a:p>
          <a:p>
            <a:r>
              <a:rPr lang="en-GB" sz="2000" dirty="0"/>
              <a:t>NO differences between π &amp; K if EHM is all there is</a:t>
            </a:r>
          </a:p>
          <a:p>
            <a:pPr lvl="1"/>
            <a:r>
              <a:rPr lang="en-GB" sz="1800" dirty="0"/>
              <a:t>Differences arise from Higgs-modulation of EHM mechanism</a:t>
            </a:r>
          </a:p>
          <a:p>
            <a:pPr lvl="1"/>
            <a:r>
              <a:rPr lang="en-GB" sz="1800" dirty="0"/>
              <a:t>“Contrasting π &amp; K properties reveals Higgs wave on EHM ocean”</a:t>
            </a:r>
          </a:p>
          <a:p>
            <a:pPr marL="0" indent="0">
              <a:buNone/>
            </a:pPr>
            <a:endParaRPr lang="en-GB" sz="2000" dirty="0"/>
          </a:p>
          <a:p>
            <a:endParaRPr lang="en-US" dirty="0"/>
          </a:p>
        </p:txBody>
      </p:sp>
      <p:pic>
        <p:nvPicPr>
          <p:cNvPr id="13" name="Picture 12" descr="A picture containing text, map&#10;&#10;Description automatically generated">
            <a:extLst>
              <a:ext uri="{FF2B5EF4-FFF2-40B4-BE49-F238E27FC236}">
                <a16:creationId xmlns:a16="http://schemas.microsoft.com/office/drawing/2014/main" id="{592C7C78-2EB3-451D-B641-A718759F0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9" y="3463836"/>
            <a:ext cx="7454833" cy="2912384"/>
          </a:xfrm>
          <a:prstGeom prst="rect">
            <a:avLst/>
          </a:prstGeom>
        </p:spPr>
      </p:pic>
      <p:sp>
        <p:nvSpPr>
          <p:cNvPr id="2" name="Title 1">
            <a:extLst>
              <a:ext uri="{FF2B5EF4-FFF2-40B4-BE49-F238E27FC236}">
                <a16:creationId xmlns:a16="http://schemas.microsoft.com/office/drawing/2014/main" id="{09C0AA20-BE75-4718-920A-F1D7E9CC94DD}"/>
              </a:ext>
            </a:extLst>
          </p:cNvPr>
          <p:cNvSpPr>
            <a:spLocks noGrp="1"/>
          </p:cNvSpPr>
          <p:nvPr>
            <p:ph type="title"/>
          </p:nvPr>
        </p:nvSpPr>
        <p:spPr/>
        <p:txBody>
          <a:bodyPr/>
          <a:lstStyle/>
          <a:p>
            <a:r>
              <a:rPr lang="en-GB" dirty="0"/>
              <a:t>Meson leading-twist DAs </a:t>
            </a:r>
            <a:endParaRPr lang="en-US" dirty="0"/>
          </a:p>
        </p:txBody>
      </p:sp>
      <p:sp>
        <p:nvSpPr>
          <p:cNvPr id="4" name="Date Placeholder 3">
            <a:extLst>
              <a:ext uri="{FF2B5EF4-FFF2-40B4-BE49-F238E27FC236}">
                <a16:creationId xmlns:a16="http://schemas.microsoft.com/office/drawing/2014/main" id="{4545F165-8CE0-444B-A084-11A4DB7BBE3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0CDAB45-7AA5-463C-9E96-ABEBA5CD6E9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B2580E4D-DB12-4A20-B3C0-69F18D85DB4B}"/>
              </a:ext>
            </a:extLst>
          </p:cNvPr>
          <p:cNvSpPr>
            <a:spLocks noGrp="1"/>
          </p:cNvSpPr>
          <p:nvPr>
            <p:ph type="sldNum" sz="quarter" idx="12"/>
          </p:nvPr>
        </p:nvSpPr>
        <p:spPr/>
        <p:txBody>
          <a:bodyPr/>
          <a:lstStyle/>
          <a:p>
            <a:fld id="{87034D8C-3CB4-402A-BC46-2AB14C0FE90A}" type="slidenum">
              <a:rPr lang="en-US" smtClean="0"/>
              <a:pPr/>
              <a:t>9</a:t>
            </a:fld>
            <a:endParaRPr lang="en-US"/>
          </a:p>
        </p:txBody>
      </p:sp>
      <p:sp>
        <p:nvSpPr>
          <p:cNvPr id="9" name="TextBox 8">
            <a:extLst>
              <a:ext uri="{FF2B5EF4-FFF2-40B4-BE49-F238E27FC236}">
                <a16:creationId xmlns:a16="http://schemas.microsoft.com/office/drawing/2014/main" id="{2BFF8A1E-9F64-4B5D-8B56-6B60D71013C7}"/>
              </a:ext>
            </a:extLst>
          </p:cNvPr>
          <p:cNvSpPr txBox="1"/>
          <p:nvPr/>
        </p:nvSpPr>
        <p:spPr>
          <a:xfrm>
            <a:off x="10363200" y="523823"/>
            <a:ext cx="1773977" cy="369332"/>
          </a:xfrm>
          <a:prstGeom prst="rect">
            <a:avLst/>
          </a:prstGeom>
          <a:noFill/>
        </p:spPr>
        <p:txBody>
          <a:bodyPr wrap="square" rtlCol="0">
            <a:spAutoFit/>
          </a:bodyPr>
          <a:lstStyle/>
          <a:p>
            <a:r>
              <a:rPr lang="en-GB" dirty="0">
                <a:solidFill>
                  <a:srgbClr val="FF6600"/>
                </a:solidFill>
              </a:rPr>
              <a:t>asymptotic</a:t>
            </a:r>
            <a:endParaRPr lang="en-US" dirty="0">
              <a:solidFill>
                <a:srgbClr val="FF6600"/>
              </a:solidFill>
            </a:endParaRPr>
          </a:p>
        </p:txBody>
      </p:sp>
      <p:sp>
        <p:nvSpPr>
          <p:cNvPr id="10" name="TextBox 9">
            <a:extLst>
              <a:ext uri="{FF2B5EF4-FFF2-40B4-BE49-F238E27FC236}">
                <a16:creationId xmlns:a16="http://schemas.microsoft.com/office/drawing/2014/main" id="{F3852D7D-8F92-4FE1-923B-0B904E44F277}"/>
              </a:ext>
            </a:extLst>
          </p:cNvPr>
          <p:cNvSpPr txBox="1"/>
          <p:nvPr/>
        </p:nvSpPr>
        <p:spPr>
          <a:xfrm>
            <a:off x="8993366" y="1009597"/>
            <a:ext cx="1773977" cy="369332"/>
          </a:xfrm>
          <a:prstGeom prst="rect">
            <a:avLst/>
          </a:prstGeom>
          <a:noFill/>
        </p:spPr>
        <p:txBody>
          <a:bodyPr wrap="square" rtlCol="0">
            <a:spAutoFit/>
          </a:bodyPr>
          <a:lstStyle/>
          <a:p>
            <a:r>
              <a:rPr lang="en-GB" dirty="0">
                <a:solidFill>
                  <a:srgbClr val="008000"/>
                </a:solidFill>
              </a:rPr>
              <a:t>pion</a:t>
            </a:r>
            <a:endParaRPr lang="en-US" dirty="0">
              <a:solidFill>
                <a:srgbClr val="008000"/>
              </a:solidFill>
            </a:endParaRPr>
          </a:p>
        </p:txBody>
      </p:sp>
      <p:sp>
        <p:nvSpPr>
          <p:cNvPr id="11" name="TextBox 10">
            <a:extLst>
              <a:ext uri="{FF2B5EF4-FFF2-40B4-BE49-F238E27FC236}">
                <a16:creationId xmlns:a16="http://schemas.microsoft.com/office/drawing/2014/main" id="{D3F5E606-E18A-4196-9074-99F1C66CA288}"/>
              </a:ext>
            </a:extLst>
          </p:cNvPr>
          <p:cNvSpPr txBox="1"/>
          <p:nvPr/>
        </p:nvSpPr>
        <p:spPr>
          <a:xfrm>
            <a:off x="7971454" y="897361"/>
            <a:ext cx="706433" cy="369332"/>
          </a:xfrm>
          <a:prstGeom prst="rect">
            <a:avLst/>
          </a:prstGeom>
          <a:noFill/>
        </p:spPr>
        <p:txBody>
          <a:bodyPr wrap="square" rtlCol="0">
            <a:spAutoFit/>
          </a:bodyPr>
          <a:lstStyle/>
          <a:p>
            <a:r>
              <a:rPr lang="en-GB" dirty="0">
                <a:solidFill>
                  <a:srgbClr val="0000FF"/>
                </a:solidFill>
              </a:rPr>
              <a:t>kaon</a:t>
            </a:r>
            <a:endParaRPr lang="en-US" dirty="0">
              <a:solidFill>
                <a:srgbClr val="0000FF"/>
              </a:solidFill>
            </a:endParaRPr>
          </a:p>
        </p:txBody>
      </p:sp>
      <p:sp>
        <p:nvSpPr>
          <p:cNvPr id="14" name="TextBox 13">
            <a:extLst>
              <a:ext uri="{FF2B5EF4-FFF2-40B4-BE49-F238E27FC236}">
                <a16:creationId xmlns:a16="http://schemas.microsoft.com/office/drawing/2014/main" id="{7511BB2D-AE7F-4F27-9A08-242E769043C5}"/>
              </a:ext>
            </a:extLst>
          </p:cNvPr>
          <p:cNvSpPr txBox="1"/>
          <p:nvPr/>
        </p:nvSpPr>
        <p:spPr>
          <a:xfrm>
            <a:off x="5553921" y="3244334"/>
            <a:ext cx="1773977" cy="369332"/>
          </a:xfrm>
          <a:prstGeom prst="rect">
            <a:avLst/>
          </a:prstGeom>
          <a:noFill/>
        </p:spPr>
        <p:txBody>
          <a:bodyPr wrap="square" rtlCol="0">
            <a:spAutoFit/>
          </a:bodyPr>
          <a:lstStyle/>
          <a:p>
            <a:r>
              <a:rPr lang="en-GB" dirty="0">
                <a:solidFill>
                  <a:srgbClr val="0000FF"/>
                </a:solidFill>
              </a:rPr>
              <a:t>kaon</a:t>
            </a:r>
            <a:endParaRPr lang="en-US" dirty="0">
              <a:solidFill>
                <a:srgbClr val="0000FF"/>
              </a:solidFill>
            </a:endParaRPr>
          </a:p>
        </p:txBody>
      </p:sp>
      <p:sp>
        <p:nvSpPr>
          <p:cNvPr id="15" name="TextBox 14">
            <a:extLst>
              <a:ext uri="{FF2B5EF4-FFF2-40B4-BE49-F238E27FC236}">
                <a16:creationId xmlns:a16="http://schemas.microsoft.com/office/drawing/2014/main" id="{670B765F-60BD-44AB-9803-DB7024538BAB}"/>
              </a:ext>
            </a:extLst>
          </p:cNvPr>
          <p:cNvSpPr txBox="1"/>
          <p:nvPr/>
        </p:nvSpPr>
        <p:spPr>
          <a:xfrm>
            <a:off x="1025822" y="3231688"/>
            <a:ext cx="1773977" cy="369332"/>
          </a:xfrm>
          <a:prstGeom prst="rect">
            <a:avLst/>
          </a:prstGeom>
          <a:noFill/>
        </p:spPr>
        <p:txBody>
          <a:bodyPr wrap="square" rtlCol="0">
            <a:spAutoFit/>
          </a:bodyPr>
          <a:lstStyle/>
          <a:p>
            <a:r>
              <a:rPr lang="en-GB" dirty="0">
                <a:solidFill>
                  <a:srgbClr val="008000"/>
                </a:solidFill>
              </a:rPr>
              <a:t>pion</a:t>
            </a:r>
            <a:endParaRPr lang="en-US" dirty="0">
              <a:solidFill>
                <a:srgbClr val="008000"/>
              </a:solidFill>
            </a:endParaRPr>
          </a:p>
        </p:txBody>
      </p:sp>
      <p:pic>
        <p:nvPicPr>
          <p:cNvPr id="17" name="Picture 16">
            <a:extLst>
              <a:ext uri="{FF2B5EF4-FFF2-40B4-BE49-F238E27FC236}">
                <a16:creationId xmlns:a16="http://schemas.microsoft.com/office/drawing/2014/main" id="{7A473B32-6961-4C44-AB5E-BC4EE6551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075" y="3324626"/>
            <a:ext cx="3357590" cy="350729"/>
          </a:xfrm>
          <a:prstGeom prst="rect">
            <a:avLst/>
          </a:prstGeom>
        </p:spPr>
      </p:pic>
      <p:sp>
        <p:nvSpPr>
          <p:cNvPr id="18" name="Content Placeholder 2">
            <a:extLst>
              <a:ext uri="{FF2B5EF4-FFF2-40B4-BE49-F238E27FC236}">
                <a16:creationId xmlns:a16="http://schemas.microsoft.com/office/drawing/2014/main" id="{A93B91D4-F5AB-4162-8869-9C2D39D8B60A}"/>
              </a:ext>
            </a:extLst>
          </p:cNvPr>
          <p:cNvSpPr txBox="1">
            <a:spLocks/>
          </p:cNvSpPr>
          <p:nvPr/>
        </p:nvSpPr>
        <p:spPr bwMode="auto">
          <a:xfrm>
            <a:off x="7543800" y="3815556"/>
            <a:ext cx="4449234" cy="22042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sz="2000" kern="0" dirty="0"/>
              <a:t>Kaon DA vs pion DA</a:t>
            </a:r>
          </a:p>
          <a:p>
            <a:pPr lvl="1"/>
            <a:r>
              <a:rPr lang="en-GB" sz="1800" kern="0" dirty="0"/>
              <a:t>almost as broad </a:t>
            </a:r>
          </a:p>
          <a:p>
            <a:pPr lvl="1"/>
            <a:r>
              <a:rPr lang="en-GB" sz="1800" kern="0" dirty="0"/>
              <a:t>peak shifted to x=0.40(5)</a:t>
            </a:r>
          </a:p>
          <a:p>
            <a:pPr lvl="1"/>
            <a:r>
              <a:rPr lang="en-GB" sz="1800" dirty="0"/>
              <a:t>〈ξ</a:t>
            </a:r>
            <a:r>
              <a:rPr lang="en-GB" sz="1800" baseline="30000" dirty="0"/>
              <a:t>2</a:t>
            </a:r>
            <a:r>
              <a:rPr lang="en-GB" sz="1800" dirty="0"/>
              <a:t>〉 = 0.24(1), 〈ξ〉 = 0.035(5)</a:t>
            </a:r>
            <a:endParaRPr lang="en-GB" sz="1800" kern="0" dirty="0"/>
          </a:p>
          <a:p>
            <a:r>
              <a:rPr lang="en-GB" sz="2000" kern="0" dirty="0"/>
              <a:t>ERBL evolution logarithmic</a:t>
            </a:r>
          </a:p>
          <a:p>
            <a:r>
              <a:rPr lang="en-GB" sz="2000" kern="0" dirty="0"/>
              <a:t>Broadening &amp; skewing persist to </a:t>
            </a:r>
            <a:r>
              <a:rPr lang="en-GB" sz="2000" i="1" u="sng" kern="0" dirty="0"/>
              <a:t>very</a:t>
            </a:r>
            <a:r>
              <a:rPr lang="en-GB" sz="2000" kern="0" dirty="0"/>
              <a:t> large resolving scales – beyond LHC</a:t>
            </a:r>
            <a:endParaRPr lang="en-US" sz="2000" kern="0" dirty="0"/>
          </a:p>
        </p:txBody>
      </p:sp>
      <p:sp>
        <p:nvSpPr>
          <p:cNvPr id="7" name="TextBox 6">
            <a:extLst>
              <a:ext uri="{FF2B5EF4-FFF2-40B4-BE49-F238E27FC236}">
                <a16:creationId xmlns:a16="http://schemas.microsoft.com/office/drawing/2014/main" id="{E292D84A-A712-4EC8-866C-7E1DD1DA7E7D}"/>
              </a:ext>
            </a:extLst>
          </p:cNvPr>
          <p:cNvSpPr txBox="1"/>
          <p:nvPr/>
        </p:nvSpPr>
        <p:spPr>
          <a:xfrm>
            <a:off x="9448800" y="1905000"/>
            <a:ext cx="1633204" cy="646331"/>
          </a:xfrm>
          <a:prstGeom prst="rect">
            <a:avLst/>
          </a:prstGeom>
          <a:noFill/>
        </p:spPr>
        <p:txBody>
          <a:bodyPr wrap="none" rtlCol="0">
            <a:spAutoFit/>
          </a:bodyPr>
          <a:lstStyle/>
          <a:p>
            <a:pPr algn="ctr"/>
            <a:r>
              <a:rPr lang="en-GB" dirty="0">
                <a:ln w="0"/>
                <a:solidFill>
                  <a:srgbClr val="009900"/>
                </a:solidFill>
                <a:effectLst>
                  <a:outerShdw blurRad="38100" dist="25400" dir="5400000" algn="ctr" rotWithShape="0">
                    <a:srgbClr val="6E747A">
                      <a:alpha val="43000"/>
                    </a:srgbClr>
                  </a:outerShdw>
                </a:effectLst>
              </a:rPr>
              <a:t>pion symmetric</a:t>
            </a:r>
          </a:p>
          <a:p>
            <a:pPr algn="ctr"/>
            <a:r>
              <a:rPr lang="en-GB" dirty="0">
                <a:ln w="0"/>
                <a:solidFill>
                  <a:srgbClr val="0000FF"/>
                </a:solidFill>
                <a:effectLst>
                  <a:outerShdw blurRad="38100" dist="25400" dir="5400000" algn="ctr" rotWithShape="0">
                    <a:srgbClr val="6E747A">
                      <a:alpha val="43000"/>
                    </a:srgbClr>
                  </a:outerShdw>
                </a:effectLst>
              </a:rPr>
              <a:t>kaon skewed</a:t>
            </a:r>
            <a:endParaRPr lang="en-US" dirty="0">
              <a:ln w="0"/>
              <a:solidFill>
                <a:srgbClr val="0000F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49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EFD-69EB-4C8D-BA2A-0F0D7BAF25DB}"/>
              </a:ext>
            </a:extLst>
          </p:cNvPr>
          <p:cNvSpPr>
            <a:spLocks noGrp="1"/>
          </p:cNvSpPr>
          <p:nvPr>
            <p:ph type="title"/>
          </p:nvPr>
        </p:nvSpPr>
        <p:spPr/>
        <p:txBody>
          <a:bodyPr/>
          <a:lstStyle/>
          <a:p>
            <a:r>
              <a:rPr lang="en-US" dirty="0"/>
              <a:t>Proton and pion distribution functions in counterpoint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9315AC-C3CF-4A1E-AFF3-860A3D971B00}"/>
                  </a:ext>
                </a:extLst>
              </p:cNvPr>
              <p:cNvSpPr>
                <a:spLocks noGrp="1"/>
              </p:cNvSpPr>
              <p:nvPr>
                <p:ph idx="1"/>
              </p:nvPr>
            </p:nvSpPr>
            <p:spPr>
              <a:xfrm>
                <a:off x="609600" y="1295400"/>
                <a:ext cx="10972800" cy="4525963"/>
              </a:xfrm>
            </p:spPr>
            <p:txBody>
              <a:bodyPr/>
              <a:lstStyle/>
              <a:p>
                <a:r>
                  <a:rPr lang="en-GB" dirty="0"/>
                  <a:t>Valence-quark domain: there is a scale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𝜁</m:t>
                        </m:r>
                      </m:e>
                      <m:sub>
                        <m:r>
                          <a:rPr lang="en-GB" b="0" i="1" smtClean="0">
                            <a:latin typeface="Cambria Math" panose="02040503050406030204" pitchFamily="18" charset="0"/>
                          </a:rPr>
                          <m:t>𝐻</m:t>
                        </m:r>
                      </m:sub>
                    </m:sSub>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𝑝</m:t>
                        </m:r>
                      </m:sub>
                    </m:sSub>
                  </m:oMath>
                </a14:m>
                <a:r>
                  <a:rPr lang="en-GB" dirty="0"/>
                  <a:t> at which</a:t>
                </a:r>
              </a:p>
              <a:p>
                <a14:m>
                  <m:oMath xmlns:m="http://schemas.openxmlformats.org/officeDocument/2006/math">
                    <m:r>
                      <a:rPr lang="en-GB" b="0" i="1" smtClean="0">
                        <a:latin typeface="Cambria Math" panose="02040503050406030204" pitchFamily="18" charset="0"/>
                      </a:rPr>
                      <m:t>𝜁</m:t>
                    </m:r>
                    <m:r>
                      <a:rPr lang="en-GB" b="0" i="1" smtClean="0">
                        <a:latin typeface="Cambria Math" panose="02040503050406030204" pitchFamily="18" charset="0"/>
                      </a:rPr>
                      <m:t>&gt;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𝑝</m:t>
                        </m:r>
                      </m:sub>
                    </m:sSub>
                  </m:oMath>
                </a14:m>
                <a:r>
                  <a:rPr lang="en-GB" dirty="0"/>
                  <a:t>: val. </a:t>
                </a:r>
                <a14:m>
                  <m:oMath xmlns:m="http://schemas.openxmlformats.org/officeDocument/2006/math">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m:t>
                            </m:r>
                            <m:r>
                              <a:rPr lang="en-GB" b="0" i="1" smtClean="0">
                                <a:latin typeface="Cambria Math" panose="02040503050406030204" pitchFamily="18" charset="0"/>
                              </a:rPr>
                              <m:t>𝑥</m:t>
                            </m:r>
                          </m:e>
                        </m:d>
                      </m:e>
                      <m:sup>
                        <m:sSub>
                          <m:sSubPr>
                            <m:ctrlPr>
                              <a:rPr lang="en-GB" b="0" i="1" smtClean="0">
                                <a:latin typeface="Cambria Math" panose="02040503050406030204" pitchFamily="18" charset="0"/>
                              </a:rPr>
                            </m:ctrlPr>
                          </m:sSubPr>
                          <m:e>
                            <m:r>
                              <a:rPr lang="en-GB" b="0" i="1" smtClean="0">
                                <a:latin typeface="Cambria Math" panose="02040503050406030204" pitchFamily="18" charset="0"/>
                              </a:rPr>
                              <m:t>𝛽</m:t>
                            </m:r>
                          </m:e>
                          <m:sub>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𝜋</m:t>
                            </m:r>
                          </m:sub>
                        </m:sSub>
                      </m:sup>
                    </m:sSup>
                  </m:oMath>
                </a14:m>
                <a:r>
                  <a:rPr lang="en-GB"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𝑝</m:t>
                        </m:r>
                      </m:sub>
                    </m:sSub>
                    <m:r>
                      <a:rPr lang="en-GB" b="0" i="1" smtClean="0">
                        <a:latin typeface="Cambria Math" panose="02040503050406030204" pitchFamily="18" charset="0"/>
                      </a:rPr>
                      <m:t>=</m:t>
                    </m:r>
                    <m:r>
                      <a:rPr lang="en-GB" b="0" i="1" smtClean="0">
                        <a:latin typeface="Cambria Math" panose="02040503050406030204" pitchFamily="18" charset="0"/>
                      </a:rPr>
                      <m:t>3</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𝛾</m:t>
                        </m:r>
                      </m:e>
                      <m:sub>
                        <m:r>
                          <a:rPr lang="en-GB" b="0" i="1" smtClean="0">
                            <a:latin typeface="Cambria Math" panose="02040503050406030204" pitchFamily="18" charset="0"/>
                          </a:rPr>
                          <m:t>𝑝</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𝛽</m:t>
                        </m:r>
                      </m:e>
                      <m:sub>
                        <m:r>
                          <a:rPr lang="en-GB" b="0" i="1" smtClean="0">
                            <a:latin typeface="Cambria Math" panose="02040503050406030204" pitchFamily="18" charset="0"/>
                          </a:rPr>
                          <m:t>𝜋</m:t>
                        </m:r>
                      </m:sub>
                    </m:sSub>
                    <m:r>
                      <a:rPr lang="en-GB" i="1">
                        <a:latin typeface="Cambria Math" panose="02040503050406030204" pitchFamily="18" charset="0"/>
                      </a:rPr>
                      <m:t>=</m:t>
                    </m:r>
                    <m:r>
                      <a:rPr lang="en-GB" b="0" i="1" smtClean="0">
                        <a:latin typeface="Cambria Math" panose="02040503050406030204" pitchFamily="18" charset="0"/>
                      </a:rPr>
                      <m:t>2</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𝛾</m:t>
                        </m:r>
                      </m:e>
                      <m:sub>
                        <m:r>
                          <a:rPr lang="en-GB" b="0" i="1" smtClean="0">
                            <a:latin typeface="Cambria Math" panose="02040503050406030204" pitchFamily="18" charset="0"/>
                          </a:rPr>
                          <m:t>𝜋</m:t>
                        </m:r>
                      </m:sub>
                    </m:sSub>
                  </m:oMath>
                </a14:m>
                <a:r>
                  <a:rPr lang="en-GB" dirty="0"/>
                  <a:t> </a:t>
                </a:r>
              </a:p>
              <a:p>
                <a:pPr lvl="1"/>
                <a:r>
                  <a:rPr lang="en-GB" sz="2200" dirty="0"/>
                  <a:t>Gluon DFs: </a:t>
                </a:r>
                <a14:m>
                  <m:oMath xmlns:m="http://schemas.openxmlformats.org/officeDocument/2006/math">
                    <m:sSubSup>
                      <m:sSubSupPr>
                        <m:ctrlPr>
                          <a:rPr lang="en-GB" sz="2200" i="1" smtClean="0">
                            <a:latin typeface="Cambria Math" panose="02040503050406030204" pitchFamily="18" charset="0"/>
                          </a:rPr>
                        </m:ctrlPr>
                      </m:sSubSupPr>
                      <m:e>
                        <m:r>
                          <a:rPr lang="en-GB" sz="2200" b="0" i="1" smtClean="0">
                            <a:latin typeface="Cambria Math" panose="02040503050406030204" pitchFamily="18" charset="0"/>
                          </a:rPr>
                          <m:t>𝛽</m:t>
                        </m:r>
                      </m:e>
                      <m:sub>
                        <m:r>
                          <a:rPr lang="en-GB" sz="2200" b="0" i="1" smtClean="0">
                            <a:latin typeface="Cambria Math" panose="02040503050406030204" pitchFamily="18" charset="0"/>
                          </a:rPr>
                          <m:t>𝑝</m:t>
                        </m:r>
                        <m:r>
                          <a:rPr lang="en-GB" sz="2200" b="0" i="1" smtClean="0">
                            <a:latin typeface="Cambria Math" panose="02040503050406030204" pitchFamily="18" charset="0"/>
                          </a:rPr>
                          <m:t>,</m:t>
                        </m:r>
                        <m:r>
                          <a:rPr lang="en-GB" sz="2200" b="0" i="1" smtClean="0">
                            <a:latin typeface="Cambria Math" panose="02040503050406030204" pitchFamily="18" charset="0"/>
                          </a:rPr>
                          <m:t>𝜋</m:t>
                        </m:r>
                      </m:sub>
                      <m:sup>
                        <m:r>
                          <m:rPr>
                            <m:sty m:val="p"/>
                          </m:rPr>
                          <a:rPr lang="en-GB" sz="2200" b="0" i="0" smtClean="0">
                            <a:latin typeface="Cambria Math" panose="02040503050406030204" pitchFamily="18" charset="0"/>
                          </a:rPr>
                          <m:t>glue</m:t>
                        </m:r>
                      </m:sup>
                    </m:sSubSup>
                    <m:r>
                      <a:rPr lang="en-GB" sz="2200" b="0" i="1" smtClean="0">
                        <a:latin typeface="Cambria Math" panose="02040503050406030204" pitchFamily="18" charset="0"/>
                      </a:rPr>
                      <m:t>≥</m:t>
                    </m:r>
                  </m:oMath>
                </a14:m>
                <a:r>
                  <a:rPr lang="en-GB" sz="2200" dirty="0"/>
                  <a:t> </a:t>
                </a:r>
                <a14:m>
                  <m:oMath xmlns:m="http://schemas.openxmlformats.org/officeDocument/2006/math">
                    <m:sSubSup>
                      <m:sSubSupPr>
                        <m:ctrlPr>
                          <a:rPr lang="en-GB" sz="2200" i="1">
                            <a:latin typeface="Cambria Math" panose="02040503050406030204" pitchFamily="18" charset="0"/>
                          </a:rPr>
                        </m:ctrlPr>
                      </m:sSubSupPr>
                      <m:e>
                        <m:r>
                          <a:rPr lang="en-GB" sz="2200" i="1">
                            <a:latin typeface="Cambria Math" panose="02040503050406030204" pitchFamily="18" charset="0"/>
                          </a:rPr>
                          <m:t>𝛽</m:t>
                        </m:r>
                      </m:e>
                      <m:sub>
                        <m:r>
                          <a:rPr lang="en-GB" sz="2200" i="1">
                            <a:latin typeface="Cambria Math" panose="02040503050406030204" pitchFamily="18" charset="0"/>
                          </a:rPr>
                          <m:t>𝑝</m:t>
                        </m:r>
                        <m:r>
                          <a:rPr lang="en-GB" sz="2200" i="1">
                            <a:latin typeface="Cambria Math" panose="02040503050406030204" pitchFamily="18" charset="0"/>
                          </a:rPr>
                          <m:t>,</m:t>
                        </m:r>
                        <m:r>
                          <a:rPr lang="en-GB" sz="2200" i="1">
                            <a:latin typeface="Cambria Math" panose="02040503050406030204" pitchFamily="18" charset="0"/>
                          </a:rPr>
                          <m:t>𝜋</m:t>
                        </m:r>
                      </m:sub>
                      <m:sup>
                        <m:r>
                          <m:rPr>
                            <m:sty m:val="p"/>
                          </m:rPr>
                          <a:rPr lang="en-GB" sz="2200" b="0" i="0" smtClean="0">
                            <a:latin typeface="Cambria Math" panose="02040503050406030204" pitchFamily="18" charset="0"/>
                          </a:rPr>
                          <m:t>val</m:t>
                        </m:r>
                      </m:sup>
                    </m:sSubSup>
                    <m:r>
                      <a:rPr lang="en-GB" sz="2200" b="0" i="1" smtClean="0">
                        <a:latin typeface="Cambria Math" panose="02040503050406030204" pitchFamily="18" charset="0"/>
                      </a:rPr>
                      <m:t>+</m:t>
                    </m:r>
                    <m:r>
                      <a:rPr lang="en-GB" sz="2200" b="0" i="1" smtClean="0">
                        <a:latin typeface="Cambria Math" panose="02040503050406030204" pitchFamily="18" charset="0"/>
                      </a:rPr>
                      <m:t>1</m:t>
                    </m:r>
                  </m:oMath>
                </a14:m>
                <a:endParaRPr lang="en-GB" sz="2200" dirty="0"/>
              </a:p>
              <a:p>
                <a:pPr lvl="1"/>
                <a:r>
                  <a:rPr lang="en-GB" sz="2200" dirty="0"/>
                  <a:t>Sea DFs: </a:t>
                </a:r>
                <a14:m>
                  <m:oMath xmlns:m="http://schemas.openxmlformats.org/officeDocument/2006/math">
                    <m:sSubSup>
                      <m:sSubSupPr>
                        <m:ctrlPr>
                          <a:rPr lang="en-GB" sz="2200" i="1" smtClean="0">
                            <a:latin typeface="Cambria Math" panose="02040503050406030204" pitchFamily="18" charset="0"/>
                          </a:rPr>
                        </m:ctrlPr>
                      </m:sSubSupPr>
                      <m:e>
                        <m:r>
                          <a:rPr lang="en-GB" sz="2200" b="0" i="1" smtClean="0">
                            <a:latin typeface="Cambria Math" panose="02040503050406030204" pitchFamily="18" charset="0"/>
                          </a:rPr>
                          <m:t>𝛽</m:t>
                        </m:r>
                      </m:e>
                      <m:sub>
                        <m:r>
                          <a:rPr lang="en-GB" sz="2200" b="0" i="1" smtClean="0">
                            <a:latin typeface="Cambria Math" panose="02040503050406030204" pitchFamily="18" charset="0"/>
                          </a:rPr>
                          <m:t>𝑝</m:t>
                        </m:r>
                        <m:r>
                          <a:rPr lang="en-GB" sz="2200" b="0" i="1" smtClean="0">
                            <a:latin typeface="Cambria Math" panose="02040503050406030204" pitchFamily="18" charset="0"/>
                          </a:rPr>
                          <m:t>,</m:t>
                        </m:r>
                        <m:r>
                          <a:rPr lang="en-GB" sz="2200" b="0" i="1" smtClean="0">
                            <a:latin typeface="Cambria Math" panose="02040503050406030204" pitchFamily="18" charset="0"/>
                          </a:rPr>
                          <m:t>𝜋</m:t>
                        </m:r>
                      </m:sub>
                      <m:sup>
                        <m:r>
                          <m:rPr>
                            <m:sty m:val="p"/>
                          </m:rPr>
                          <a:rPr lang="en-GB" sz="2200" b="0" i="0" smtClean="0">
                            <a:latin typeface="Cambria Math" panose="02040503050406030204" pitchFamily="18" charset="0"/>
                          </a:rPr>
                          <m:t>sea</m:t>
                        </m:r>
                      </m:sup>
                    </m:sSubSup>
                    <m:r>
                      <a:rPr lang="en-GB" sz="2200" b="0" i="1" smtClean="0">
                        <a:latin typeface="Cambria Math" panose="02040503050406030204" pitchFamily="18" charset="0"/>
                      </a:rPr>
                      <m:t>≥</m:t>
                    </m:r>
                  </m:oMath>
                </a14:m>
                <a:r>
                  <a:rPr lang="en-GB" sz="2200" dirty="0"/>
                  <a:t> </a:t>
                </a:r>
                <a14:m>
                  <m:oMath xmlns:m="http://schemas.openxmlformats.org/officeDocument/2006/math">
                    <m:sSubSup>
                      <m:sSubSupPr>
                        <m:ctrlPr>
                          <a:rPr lang="en-GB" sz="2200" i="1">
                            <a:latin typeface="Cambria Math" panose="02040503050406030204" pitchFamily="18" charset="0"/>
                          </a:rPr>
                        </m:ctrlPr>
                      </m:sSubSupPr>
                      <m:e>
                        <m:r>
                          <a:rPr lang="en-GB" sz="2200" i="1">
                            <a:latin typeface="Cambria Math" panose="02040503050406030204" pitchFamily="18" charset="0"/>
                          </a:rPr>
                          <m:t>𝛽</m:t>
                        </m:r>
                      </m:e>
                      <m:sub>
                        <m:r>
                          <a:rPr lang="en-GB" sz="2200" i="1">
                            <a:latin typeface="Cambria Math" panose="02040503050406030204" pitchFamily="18" charset="0"/>
                          </a:rPr>
                          <m:t>𝑝</m:t>
                        </m:r>
                        <m:r>
                          <a:rPr lang="en-GB" sz="2200" i="1">
                            <a:latin typeface="Cambria Math" panose="02040503050406030204" pitchFamily="18" charset="0"/>
                          </a:rPr>
                          <m:t>,</m:t>
                        </m:r>
                        <m:r>
                          <a:rPr lang="en-GB" sz="2200" i="1">
                            <a:latin typeface="Cambria Math" panose="02040503050406030204" pitchFamily="18" charset="0"/>
                          </a:rPr>
                          <m:t>𝜋</m:t>
                        </m:r>
                      </m:sub>
                      <m:sup>
                        <m:r>
                          <m:rPr>
                            <m:sty m:val="p"/>
                          </m:rPr>
                          <a:rPr lang="en-GB" sz="2200" b="0" i="0" smtClean="0">
                            <a:latin typeface="Cambria Math" panose="02040503050406030204" pitchFamily="18" charset="0"/>
                          </a:rPr>
                          <m:t>val</m:t>
                        </m:r>
                      </m:sup>
                    </m:sSubSup>
                    <m:r>
                      <a:rPr lang="en-GB" sz="2200" b="0" i="1" smtClean="0">
                        <a:latin typeface="Cambria Math" panose="02040503050406030204" pitchFamily="18" charset="0"/>
                      </a:rPr>
                      <m:t>+</m:t>
                    </m:r>
                    <m:r>
                      <a:rPr lang="en-GB" sz="2200" b="0" i="1" smtClean="0">
                        <a:latin typeface="Cambria Math" panose="02040503050406030204" pitchFamily="18" charset="0"/>
                      </a:rPr>
                      <m:t>2</m:t>
                    </m:r>
                  </m:oMath>
                </a14:m>
                <a:endParaRPr lang="en-GB" sz="2200" dirty="0"/>
              </a:p>
              <a:p>
                <a:pPr lvl="1"/>
                <a:endParaRPr lang="en-GB" sz="2200" dirty="0"/>
              </a:p>
              <a:p>
                <a:endParaRPr lang="en-US" dirty="0"/>
              </a:p>
            </p:txBody>
          </p:sp>
        </mc:Choice>
        <mc:Fallback xmlns="">
          <p:sp>
            <p:nvSpPr>
              <p:cNvPr id="3" name="Content Placeholder 2">
                <a:extLst>
                  <a:ext uri="{FF2B5EF4-FFF2-40B4-BE49-F238E27FC236}">
                    <a16:creationId xmlns:a16="http://schemas.microsoft.com/office/drawing/2014/main" id="{3B9315AC-C3CF-4A1E-AFF3-860A3D971B00}"/>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2"/>
                <a:stretch>
                  <a:fillRect l="-611" t="-8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CD7B5A4-812C-45C1-A6FC-8D9293CCCCD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91F9131B-A4F3-41E4-A548-28F1665DDD39}"/>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12E12F9E-9C25-4B7A-8B35-E809B0405CF5}"/>
              </a:ext>
            </a:extLst>
          </p:cNvPr>
          <p:cNvSpPr>
            <a:spLocks noGrp="1"/>
          </p:cNvSpPr>
          <p:nvPr>
            <p:ph type="sldNum" sz="quarter" idx="12"/>
          </p:nvPr>
        </p:nvSpPr>
        <p:spPr/>
        <p:txBody>
          <a:bodyPr/>
          <a:lstStyle/>
          <a:p>
            <a:fld id="{87034D8C-3CB4-402A-BC46-2AB14C0FE90A}" type="slidenum">
              <a:rPr lang="en-US" smtClean="0"/>
              <a:pPr/>
              <a:t>90</a:t>
            </a:fld>
            <a:endParaRPr lang="en-US"/>
          </a:p>
        </p:txBody>
      </p:sp>
      <p:pic>
        <p:nvPicPr>
          <p:cNvPr id="8" name="Picture 7" descr="Text, letter&#10;&#10;Description automatically generated">
            <a:extLst>
              <a:ext uri="{FF2B5EF4-FFF2-40B4-BE49-F238E27FC236}">
                <a16:creationId xmlns:a16="http://schemas.microsoft.com/office/drawing/2014/main" id="{00FD9E33-AD34-4AEF-B796-53685C361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652" y="987754"/>
            <a:ext cx="3317748" cy="1066800"/>
          </a:xfrm>
          <a:prstGeom prst="rect">
            <a:avLst/>
          </a:prstGeom>
        </p:spPr>
      </p:pic>
      <p:sp>
        <p:nvSpPr>
          <p:cNvPr id="9" name="Right Brace 8">
            <a:extLst>
              <a:ext uri="{FF2B5EF4-FFF2-40B4-BE49-F238E27FC236}">
                <a16:creationId xmlns:a16="http://schemas.microsoft.com/office/drawing/2014/main" id="{CC04E7D2-B027-49C3-99A8-A77E63F5D811}"/>
              </a:ext>
            </a:extLst>
          </p:cNvPr>
          <p:cNvSpPr/>
          <p:nvPr/>
        </p:nvSpPr>
        <p:spPr bwMode="auto">
          <a:xfrm>
            <a:off x="4876800" y="2360778"/>
            <a:ext cx="152400" cy="685800"/>
          </a:xfrm>
          <a:prstGeom prst="rightBrace">
            <a:avLst/>
          </a:prstGeom>
          <a:noFill/>
          <a:ln w="190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1" name="Straight Arrow Connector 10">
            <a:extLst>
              <a:ext uri="{FF2B5EF4-FFF2-40B4-BE49-F238E27FC236}">
                <a16:creationId xmlns:a16="http://schemas.microsoft.com/office/drawing/2014/main" id="{07E63BBB-A330-4BD3-B401-62236B897A70}"/>
              </a:ext>
            </a:extLst>
          </p:cNvPr>
          <p:cNvCxnSpPr>
            <a:cxnSpLocks/>
          </p:cNvCxnSpPr>
          <p:nvPr/>
        </p:nvCxnSpPr>
        <p:spPr bwMode="auto">
          <a:xfrm flipH="1" flipV="1">
            <a:off x="5143500" y="2703678"/>
            <a:ext cx="1638300" cy="218993"/>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18A6241-F7C1-4DFE-A3C2-E0202B1BD882}"/>
              </a:ext>
            </a:extLst>
          </p:cNvPr>
          <p:cNvSpPr txBox="1">
            <a:spLocks/>
          </p:cNvSpPr>
          <p:nvPr/>
        </p:nvSpPr>
        <p:spPr bwMode="auto">
          <a:xfrm>
            <a:off x="609600" y="3200401"/>
            <a:ext cx="5638800" cy="27431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Further, no simultaneous global fits to proton and pion data have ever been performed</a:t>
            </a:r>
          </a:p>
          <a:p>
            <a:r>
              <a:rPr lang="en-GB" kern="0" dirty="0"/>
              <a:t>Largely because pion data are scarce</a:t>
            </a:r>
          </a:p>
          <a:p>
            <a:r>
              <a:rPr lang="en-GB" kern="0" dirty="0"/>
              <a:t>Existing approaches are unlikely to yield definitive answers because practitioners typically ignore QCD constraints</a:t>
            </a:r>
            <a:endParaRPr lang="en-US" kern="0" dirty="0"/>
          </a:p>
        </p:txBody>
      </p:sp>
      <p:sp>
        <p:nvSpPr>
          <p:cNvPr id="16" name="Right Brace 15">
            <a:extLst>
              <a:ext uri="{FF2B5EF4-FFF2-40B4-BE49-F238E27FC236}">
                <a16:creationId xmlns:a16="http://schemas.microsoft.com/office/drawing/2014/main" id="{EE5FA3F6-DBA1-498E-93BE-1EA386DDB0D6}"/>
              </a:ext>
            </a:extLst>
          </p:cNvPr>
          <p:cNvSpPr/>
          <p:nvPr/>
        </p:nvSpPr>
        <p:spPr bwMode="auto">
          <a:xfrm flipH="1">
            <a:off x="7696200" y="1214544"/>
            <a:ext cx="152400" cy="685800"/>
          </a:xfrm>
          <a:prstGeom prst="rightBrace">
            <a:avLst/>
          </a:prstGeom>
          <a:noFill/>
          <a:ln w="1905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14" name="TextBox 13">
            <a:extLst>
              <a:ext uri="{FF2B5EF4-FFF2-40B4-BE49-F238E27FC236}">
                <a16:creationId xmlns:a16="http://schemas.microsoft.com/office/drawing/2014/main" id="{74D4321A-AECC-70A5-6AC0-8D04621247CE}"/>
              </a:ext>
            </a:extLst>
          </p:cNvPr>
          <p:cNvSpPr txBox="1"/>
          <p:nvPr/>
        </p:nvSpPr>
        <p:spPr>
          <a:xfrm>
            <a:off x="6477000" y="2849881"/>
            <a:ext cx="5334000" cy="3293209"/>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n-GB" dirty="0"/>
              <a:t>These are simple consequence of DGLAP equations.  </a:t>
            </a:r>
          </a:p>
          <a:p>
            <a:pPr marL="285750" indent="-285750">
              <a:spcAft>
                <a:spcPts val="600"/>
              </a:spcAft>
              <a:buFont typeface="Wingdings" panose="05000000000000000000" pitchFamily="2" charset="2"/>
              <a:buChar char="ü"/>
            </a:pPr>
            <a:r>
              <a:rPr lang="en-US" dirty="0">
                <a:solidFill>
                  <a:srgbClr val="C00000"/>
                </a:solidFill>
              </a:rPr>
              <a:t>CT18: large-x power of glue distribution at the scale ζ = </a:t>
            </a:r>
            <a:r>
              <a:rPr lang="en-US" dirty="0" err="1">
                <a:solidFill>
                  <a:srgbClr val="C00000"/>
                </a:solidFill>
              </a:rPr>
              <a:t>mass</a:t>
            </a:r>
            <a:r>
              <a:rPr lang="en-US" baseline="-25000" dirty="0" err="1">
                <a:solidFill>
                  <a:srgbClr val="C00000"/>
                </a:solidFill>
              </a:rPr>
              <a:t>charm</a:t>
            </a:r>
            <a:r>
              <a:rPr lang="en-US" dirty="0">
                <a:solidFill>
                  <a:srgbClr val="C00000"/>
                </a:solidFill>
              </a:rPr>
              <a:t> is (almost) identical to that of valence-quarks.  With this behavior, the proton has valence-gluon degrees of freedom at all scales.  That would make the proton a hybrid baryon, which it is not.</a:t>
            </a:r>
          </a:p>
          <a:p>
            <a:pPr marL="285750" indent="-285750">
              <a:spcAft>
                <a:spcPts val="600"/>
              </a:spcAft>
              <a:buFont typeface="Wingdings" panose="05000000000000000000" pitchFamily="2" charset="2"/>
              <a:buChar char="ü"/>
            </a:pPr>
            <a:r>
              <a:rPr lang="en-US" dirty="0">
                <a:solidFill>
                  <a:srgbClr val="C00000"/>
                </a:solidFill>
              </a:rPr>
              <a:t>CT18Z: large-x power of glue distribution is </a:t>
            </a:r>
            <a:r>
              <a:rPr lang="en-US" dirty="0">
                <a:solidFill>
                  <a:schemeClr val="accent6">
                    <a:lumMod val="50000"/>
                  </a:schemeClr>
                </a:solidFill>
              </a:rPr>
              <a:t>a</a:t>
            </a:r>
            <a:r>
              <a:rPr lang="en-US" baseline="-25000" dirty="0">
                <a:solidFill>
                  <a:schemeClr val="accent6">
                    <a:lumMod val="50000"/>
                  </a:schemeClr>
                </a:solidFill>
              </a:rPr>
              <a:t>2</a:t>
            </a:r>
            <a:r>
              <a:rPr lang="en-US" dirty="0">
                <a:solidFill>
                  <a:schemeClr val="accent6">
                    <a:lumMod val="50000"/>
                  </a:schemeClr>
                </a:solidFill>
              </a:rPr>
              <a:t>=1.87</a:t>
            </a:r>
            <a:r>
              <a:rPr lang="en-US" dirty="0">
                <a:solidFill>
                  <a:srgbClr val="C00000"/>
                </a:solidFill>
              </a:rPr>
              <a:t>, whereas that on the valence quarks is </a:t>
            </a:r>
            <a:r>
              <a:rPr lang="en-US" dirty="0">
                <a:solidFill>
                  <a:schemeClr val="accent6">
                    <a:lumMod val="50000"/>
                  </a:schemeClr>
                </a:solidFill>
              </a:rPr>
              <a:t>a</a:t>
            </a:r>
            <a:r>
              <a:rPr lang="en-US" baseline="-25000" dirty="0">
                <a:solidFill>
                  <a:schemeClr val="accent6">
                    <a:lumMod val="50000"/>
                  </a:schemeClr>
                </a:solidFill>
              </a:rPr>
              <a:t>2</a:t>
            </a:r>
            <a:r>
              <a:rPr lang="en-US" dirty="0">
                <a:solidFill>
                  <a:schemeClr val="accent6">
                    <a:lumMod val="50000"/>
                  </a:schemeClr>
                </a:solidFill>
              </a:rPr>
              <a:t>=3.15</a:t>
            </a:r>
            <a:r>
              <a:rPr lang="en-US" dirty="0">
                <a:solidFill>
                  <a:srgbClr val="C00000"/>
                </a:solidFill>
              </a:rPr>
              <a:t>, </a:t>
            </a:r>
            <a:r>
              <a:rPr lang="en-US" i="1" dirty="0">
                <a:solidFill>
                  <a:srgbClr val="C00000"/>
                </a:solidFill>
              </a:rPr>
              <a:t>i.e</a:t>
            </a:r>
            <a:r>
              <a:rPr lang="en-US" dirty="0">
                <a:solidFill>
                  <a:srgbClr val="C00000"/>
                </a:solidFill>
              </a:rPr>
              <a:t>., at ζ = </a:t>
            </a:r>
            <a:r>
              <a:rPr lang="en-US" dirty="0" err="1">
                <a:solidFill>
                  <a:srgbClr val="C00000"/>
                </a:solidFill>
              </a:rPr>
              <a:t>mass</a:t>
            </a:r>
            <a:r>
              <a:rPr lang="en-US" baseline="-25000" dirty="0" err="1">
                <a:solidFill>
                  <a:srgbClr val="C00000"/>
                </a:solidFill>
              </a:rPr>
              <a:t>charm</a:t>
            </a:r>
            <a:r>
              <a:rPr lang="en-US" dirty="0">
                <a:solidFill>
                  <a:srgbClr val="C00000"/>
                </a:solidFill>
              </a:rPr>
              <a:t> valence-quarks are </a:t>
            </a:r>
            <a:r>
              <a:rPr lang="en-US" dirty="0" err="1">
                <a:solidFill>
                  <a:srgbClr val="C00000"/>
                </a:solidFill>
              </a:rPr>
              <a:t>subleading</a:t>
            </a:r>
            <a:r>
              <a:rPr lang="en-US" dirty="0">
                <a:solidFill>
                  <a:srgbClr val="C00000"/>
                </a:solidFill>
              </a:rPr>
              <a:t> degrees-of-freedom.  Instead, gluons dominate on what is typically called the valence-quark domain.</a:t>
            </a:r>
          </a:p>
        </p:txBody>
      </p:sp>
      <p:sp>
        <p:nvSpPr>
          <p:cNvPr id="15" name="TextBox 14">
            <a:extLst>
              <a:ext uri="{FF2B5EF4-FFF2-40B4-BE49-F238E27FC236}">
                <a16:creationId xmlns:a16="http://schemas.microsoft.com/office/drawing/2014/main" id="{F196F8CD-1945-7BC0-77AB-D09C51117594}"/>
              </a:ext>
            </a:extLst>
          </p:cNvPr>
          <p:cNvSpPr txBox="1"/>
          <p:nvPr/>
        </p:nvSpPr>
        <p:spPr>
          <a:xfrm>
            <a:off x="609600" y="622626"/>
            <a:ext cx="5943600" cy="523220"/>
          </a:xfrm>
          <a:prstGeom prst="rect">
            <a:avLst/>
          </a:prstGeom>
          <a:noFill/>
        </p:spPr>
        <p:txBody>
          <a:bodyPr wrap="square">
            <a:spAutoFit/>
          </a:bodyPr>
          <a:lstStyle/>
          <a:p>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r>
              <a:rPr lang="en-GB" sz="1400" dirty="0">
                <a:solidFill>
                  <a:schemeClr val="accent1">
                    <a:lumMod val="75000"/>
                  </a:schemeClr>
                </a:solidFill>
              </a:rPr>
              <a:t>NJU-INP 056/22, 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endParaRPr lang="en-US" sz="1400" dirty="0"/>
          </a:p>
        </p:txBody>
      </p:sp>
    </p:spTree>
    <p:extLst>
      <p:ext uri="{BB962C8B-B14F-4D97-AF65-F5344CB8AC3E}">
        <p14:creationId xmlns:p14="http://schemas.microsoft.com/office/powerpoint/2010/main" val="50292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78EF-3932-4E67-A2E7-41B49CBCAC4B}"/>
              </a:ext>
            </a:extLst>
          </p:cNvPr>
          <p:cNvSpPr>
            <a:spLocks noGrp="1"/>
          </p:cNvSpPr>
          <p:nvPr>
            <p:ph type="title"/>
          </p:nvPr>
        </p:nvSpPr>
        <p:spPr/>
        <p:txBody>
          <a:bodyPr/>
          <a:lstStyle/>
          <a:p>
            <a:r>
              <a:rPr lang="en-US" dirty="0"/>
              <a:t>Proton and pion distribution functions in counterpoint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77B1343-747A-476C-8DBB-1173C9615309}"/>
                  </a:ext>
                </a:extLst>
              </p:cNvPr>
              <p:cNvSpPr>
                <a:spLocks noGrp="1"/>
              </p:cNvSpPr>
              <p:nvPr>
                <p:ph idx="1"/>
              </p:nvPr>
            </p:nvSpPr>
            <p:spPr>
              <a:xfrm>
                <a:off x="609600" y="1066800"/>
                <a:ext cx="7239000" cy="4906964"/>
              </a:xfrm>
            </p:spPr>
            <p:txBody>
              <a:bodyPr/>
              <a:lstStyle/>
              <a:p>
                <a:r>
                  <a:rPr lang="en-GB" dirty="0"/>
                  <a:t>Symmetry-preserving analyses using continuum Schwinger function methods (CSMs) deliver hadron scale DFs that agree with QCD constraints</a:t>
                </a:r>
              </a:p>
              <a:p>
                <a:pPr marL="0" indent="0">
                  <a:buNone/>
                </a:pPr>
                <a:endParaRPr lang="en-GB" dirty="0"/>
              </a:p>
              <a:p>
                <a:r>
                  <a:rPr lang="en-GB" dirty="0"/>
                  <a:t>Valence-quark degrees-of-freedom carry all hadron’s momentum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𝜁</m:t>
                        </m:r>
                      </m:e>
                      <m:sub>
                        <m:r>
                          <a:rPr lang="en-GB" b="0" i="1" smtClean="0">
                            <a:latin typeface="Cambria Math" panose="02040503050406030204" pitchFamily="18" charset="0"/>
                          </a:rPr>
                          <m:t>𝐻</m:t>
                        </m:r>
                      </m:sub>
                    </m:sSub>
                    <m:r>
                      <a:rPr lang="en-GB" b="0" i="1" smtClean="0">
                        <a:latin typeface="Cambria Math" panose="02040503050406030204" pitchFamily="18" charset="0"/>
                      </a:rPr>
                      <m:t> </m:t>
                    </m:r>
                  </m:oMath>
                </a14:m>
                <a:endParaRPr lang="en-GB" dirty="0"/>
              </a:p>
              <a:p>
                <a:r>
                  <a:rPr lang="en-GB" dirty="0"/>
                  <a:t>Diquark correlations in proton, induced by EHM</a:t>
                </a:r>
              </a:p>
              <a:p>
                <a:pPr marL="800100" lvl="2" indent="0">
                  <a:buNone/>
                </a:pPr>
                <a:r>
                  <a:rPr lang="en-GB" sz="2200" dirty="0"/>
                  <a:t> </a:t>
                </a:r>
                <a14:m>
                  <m:oMath xmlns:m="http://schemas.openxmlformats.org/officeDocument/2006/math">
                    <m:sSub>
                      <m:sSubPr>
                        <m:ctrlPr>
                          <a:rPr lang="en-GB" sz="2200" b="0" i="1" smtClean="0">
                            <a:latin typeface="Cambria Math" panose="02040503050406030204" pitchFamily="18" charset="0"/>
                          </a:rPr>
                        </m:ctrlPr>
                      </m:sSubPr>
                      <m:e>
                        <m:r>
                          <a:rPr lang="en-GB" sz="2200" b="0" i="1" smtClean="0">
                            <a:latin typeface="Cambria Math" panose="02040503050406030204" pitchFamily="18" charset="0"/>
                          </a:rPr>
                          <m:t>⇒</m:t>
                        </m:r>
                        <m:r>
                          <a:rPr lang="en-GB" sz="2200" b="0" i="1" smtClean="0">
                            <a:latin typeface="Cambria Math" panose="02040503050406030204" pitchFamily="18" charset="0"/>
                          </a:rPr>
                          <m:t>𝑢</m:t>
                        </m:r>
                      </m:e>
                      <m:sub>
                        <m:r>
                          <a:rPr lang="en-GB" sz="2200" b="0" i="1" smtClean="0">
                            <a:latin typeface="Cambria Math" panose="02040503050406030204" pitchFamily="18" charset="0"/>
                          </a:rPr>
                          <m:t>𝑉</m:t>
                        </m:r>
                      </m:sub>
                    </m:sSub>
                    <m:r>
                      <a:rPr lang="en-GB" sz="2200" b="0" i="1" smtClean="0">
                        <a:latin typeface="Cambria Math" panose="02040503050406030204" pitchFamily="18" charset="0"/>
                      </a:rPr>
                      <m:t>(</m:t>
                    </m:r>
                    <m:r>
                      <a:rPr lang="en-GB" sz="2200" b="0" i="1" smtClean="0">
                        <a:latin typeface="Cambria Math" panose="02040503050406030204" pitchFamily="18" charset="0"/>
                      </a:rPr>
                      <m:t>𝑥</m:t>
                    </m:r>
                    <m:r>
                      <a:rPr lang="en-GB" sz="2200" b="0" i="1" smtClean="0">
                        <a:latin typeface="Cambria Math" panose="02040503050406030204" pitchFamily="18" charset="0"/>
                      </a:rPr>
                      <m:t>)≠2</m:t>
                    </m:r>
                    <m:sSub>
                      <m:sSubPr>
                        <m:ctrlPr>
                          <a:rPr lang="en-GB" sz="2200" b="0" i="1" smtClean="0">
                            <a:latin typeface="Cambria Math" panose="02040503050406030204" pitchFamily="18" charset="0"/>
                          </a:rPr>
                        </m:ctrlPr>
                      </m:sSubPr>
                      <m:e>
                        <m:r>
                          <a:rPr lang="en-GB" sz="2200" b="0" i="1" smtClean="0">
                            <a:latin typeface="Cambria Math" panose="02040503050406030204" pitchFamily="18" charset="0"/>
                          </a:rPr>
                          <m:t>𝑑</m:t>
                        </m:r>
                      </m:e>
                      <m:sub>
                        <m:r>
                          <a:rPr lang="en-GB" sz="2200" b="0" i="1" smtClean="0">
                            <a:latin typeface="Cambria Math" panose="02040503050406030204" pitchFamily="18" charset="0"/>
                          </a:rPr>
                          <m:t>𝑉</m:t>
                        </m:r>
                      </m:sub>
                    </m:sSub>
                    <m:d>
                      <m:dPr>
                        <m:ctrlPr>
                          <a:rPr lang="en-GB" sz="2200" b="0" i="1" smtClean="0">
                            <a:latin typeface="Cambria Math" panose="02040503050406030204" pitchFamily="18" charset="0"/>
                          </a:rPr>
                        </m:ctrlPr>
                      </m:dPr>
                      <m:e>
                        <m:r>
                          <a:rPr lang="en-GB" sz="2200" b="0" i="1" smtClean="0">
                            <a:latin typeface="Cambria Math" panose="02040503050406030204" pitchFamily="18" charset="0"/>
                          </a:rPr>
                          <m:t>𝑥</m:t>
                        </m:r>
                      </m:e>
                    </m:d>
                  </m:oMath>
                </a14:m>
                <a:endParaRPr lang="en-US" sz="2200" dirty="0"/>
              </a:p>
              <a:p>
                <a:r>
                  <a:rPr lang="en-US" dirty="0"/>
                  <a:t>Proton and pion valence-quark DFs have markedly different </a:t>
                </a:r>
                <a:r>
                  <a:rPr lang="en-US" dirty="0" err="1"/>
                  <a:t>behaviour</a:t>
                </a:r>
                <a:endParaRPr lang="en-US" dirty="0"/>
              </a:p>
              <a:p>
                <a:pPr lvl="1"/>
                <a14:m>
                  <m:oMath xmlns:m="http://schemas.openxmlformats.org/officeDocument/2006/math">
                    <m:sSup>
                      <m:sSupPr>
                        <m:ctrlPr>
                          <a:rPr lang="en-GB" sz="2200" b="0" i="1" smtClean="0">
                            <a:latin typeface="Cambria Math" panose="02040503050406030204" pitchFamily="18" charset="0"/>
                          </a:rPr>
                        </m:ctrlPr>
                      </m:sSupPr>
                      <m:e>
                        <m:r>
                          <a:rPr lang="en-GB" sz="2200" b="0" i="1" smtClean="0">
                            <a:latin typeface="Cambria Math" panose="02040503050406030204" pitchFamily="18" charset="0"/>
                          </a:rPr>
                          <m:t>𝑢</m:t>
                        </m:r>
                      </m:e>
                      <m:sup>
                        <m:r>
                          <a:rPr lang="en-GB" sz="2200" b="0" i="1" smtClean="0">
                            <a:latin typeface="Cambria Math" panose="02040503050406030204" pitchFamily="18" charset="0"/>
                          </a:rPr>
                          <m:t>𝜋</m:t>
                        </m:r>
                      </m:sup>
                    </m:sSup>
                    <m:r>
                      <a:rPr lang="en-GB" sz="2200" b="0" i="1" smtClean="0">
                        <a:latin typeface="Cambria Math" panose="02040503050406030204" pitchFamily="18" charset="0"/>
                      </a:rPr>
                      <m:t>(</m:t>
                    </m:r>
                    <m:r>
                      <a:rPr lang="en-GB" sz="2200" b="0" i="1" smtClean="0">
                        <a:latin typeface="Cambria Math" panose="02040503050406030204" pitchFamily="18" charset="0"/>
                      </a:rPr>
                      <m:t>𝑥</m:t>
                    </m:r>
                    <m:r>
                      <a:rPr lang="en-GB" sz="2200" b="0" i="1" smtClean="0">
                        <a:latin typeface="Cambria Math" panose="02040503050406030204" pitchFamily="18" charset="0"/>
                      </a:rPr>
                      <m:t>;</m:t>
                    </m:r>
                    <m:sSub>
                      <m:sSubPr>
                        <m:ctrlPr>
                          <a:rPr lang="en-GB" sz="2200" b="0" i="1" smtClean="0">
                            <a:latin typeface="Cambria Math" panose="02040503050406030204" pitchFamily="18" charset="0"/>
                          </a:rPr>
                        </m:ctrlPr>
                      </m:sSubPr>
                      <m:e>
                        <m:r>
                          <a:rPr lang="en-GB" sz="2200" b="0" i="1" smtClean="0">
                            <a:latin typeface="Cambria Math" panose="02040503050406030204" pitchFamily="18" charset="0"/>
                          </a:rPr>
                          <m:t>𝜁</m:t>
                        </m:r>
                      </m:e>
                      <m:sub>
                        <m:r>
                          <a:rPr lang="en-GB" sz="2200" b="0" i="1" smtClean="0">
                            <a:latin typeface="Cambria Math" panose="02040503050406030204" pitchFamily="18" charset="0"/>
                          </a:rPr>
                          <m:t>𝐻</m:t>
                        </m:r>
                      </m:sub>
                    </m:sSub>
                    <m:r>
                      <a:rPr lang="en-GB" sz="2200" b="0" i="1" smtClean="0">
                        <a:latin typeface="Cambria Math" panose="02040503050406030204" pitchFamily="18" charset="0"/>
                      </a:rPr>
                      <m:t>)</m:t>
                    </m:r>
                  </m:oMath>
                </a14:m>
                <a:r>
                  <a:rPr lang="en-US" sz="2200" dirty="0"/>
                  <a:t> is Nature’s most dilated DF</a:t>
                </a:r>
              </a:p>
              <a:p>
                <a:pPr lvl="1"/>
                <a:r>
                  <a:rPr lang="en-US" sz="2200" dirty="0"/>
                  <a:t>“Obvious” because of </a:t>
                </a:r>
                <a14:m>
                  <m:oMath xmlns:m="http://schemas.openxmlformats.org/officeDocument/2006/math">
                    <m:sSup>
                      <m:sSupPr>
                        <m:ctrlPr>
                          <a:rPr lang="en-GB" sz="2200" b="0" i="1" smtClean="0">
                            <a:latin typeface="Cambria Math" panose="02040503050406030204" pitchFamily="18" charset="0"/>
                          </a:rPr>
                        </m:ctrlPr>
                      </m:sSupPr>
                      <m:e>
                        <m:d>
                          <m:dPr>
                            <m:ctrlPr>
                              <a:rPr lang="en-GB" sz="2200" b="0" i="1" smtClean="0">
                                <a:latin typeface="Cambria Math" panose="02040503050406030204" pitchFamily="18" charset="0"/>
                              </a:rPr>
                            </m:ctrlPr>
                          </m:dPr>
                          <m:e>
                            <m:r>
                              <a:rPr lang="en-GB" sz="2200" b="0" i="1" smtClean="0">
                                <a:latin typeface="Cambria Math" panose="02040503050406030204" pitchFamily="18" charset="0"/>
                              </a:rPr>
                              <m:t>1−</m:t>
                            </m:r>
                            <m:r>
                              <a:rPr lang="en-GB" sz="2200" b="0" i="1" smtClean="0">
                                <a:latin typeface="Cambria Math" panose="02040503050406030204" pitchFamily="18" charset="0"/>
                              </a:rPr>
                              <m:t>𝑥</m:t>
                            </m:r>
                          </m:e>
                        </m:d>
                      </m:e>
                      <m:sup>
                        <m:r>
                          <a:rPr lang="en-GB" sz="2200" b="0" i="1" smtClean="0">
                            <a:latin typeface="Cambria Math" panose="02040503050406030204" pitchFamily="18" charset="0"/>
                          </a:rPr>
                          <m:t>2</m:t>
                        </m:r>
                      </m:sup>
                    </m:sSup>
                  </m:oMath>
                </a14:m>
                <a:r>
                  <a:rPr lang="en-US" sz="2200" dirty="0"/>
                  <a:t> vs. </a:t>
                </a:r>
                <a14:m>
                  <m:oMath xmlns:m="http://schemas.openxmlformats.org/officeDocument/2006/math">
                    <m:sSup>
                      <m:sSupPr>
                        <m:ctrlPr>
                          <a:rPr lang="en-GB" sz="2200" b="0" i="1" smtClean="0">
                            <a:latin typeface="Cambria Math" panose="02040503050406030204" pitchFamily="18" charset="0"/>
                          </a:rPr>
                        </m:ctrlPr>
                      </m:sSupPr>
                      <m:e>
                        <m:d>
                          <m:dPr>
                            <m:ctrlPr>
                              <a:rPr lang="en-GB" sz="2200" b="0" i="1" smtClean="0">
                                <a:latin typeface="Cambria Math" panose="02040503050406030204" pitchFamily="18" charset="0"/>
                              </a:rPr>
                            </m:ctrlPr>
                          </m:dPr>
                          <m:e>
                            <m:r>
                              <a:rPr lang="en-GB" sz="2200" b="0" i="1" smtClean="0">
                                <a:latin typeface="Cambria Math" panose="02040503050406030204" pitchFamily="18" charset="0"/>
                              </a:rPr>
                              <m:t>1−</m:t>
                            </m:r>
                            <m:r>
                              <a:rPr lang="en-GB" sz="2200" b="0" i="1" smtClean="0">
                                <a:latin typeface="Cambria Math" panose="02040503050406030204" pitchFamily="18" charset="0"/>
                              </a:rPr>
                              <m:t>𝑥</m:t>
                            </m:r>
                          </m:e>
                        </m:d>
                      </m:e>
                      <m:sup>
                        <m:r>
                          <a:rPr lang="en-GB" sz="2200" b="0" i="1" smtClean="0">
                            <a:latin typeface="Cambria Math" panose="02040503050406030204" pitchFamily="18" charset="0"/>
                          </a:rPr>
                          <m:t>3</m:t>
                        </m:r>
                      </m:sup>
                    </m:sSup>
                  </m:oMath>
                </a14:m>
                <a:r>
                  <a:rPr lang="en-US" sz="2200" dirty="0"/>
                  <a:t> </a:t>
                </a:r>
                <a:r>
                  <a:rPr lang="en-US" sz="2200" dirty="0" err="1"/>
                  <a:t>behaviour</a:t>
                </a:r>
                <a:r>
                  <a:rPr lang="en-US" sz="2200" dirty="0"/>
                  <a:t> and preservation of this unit difference under evolution</a:t>
                </a:r>
              </a:p>
              <a:p>
                <a:pPr lvl="1"/>
                <a:r>
                  <a:rPr lang="en-US" sz="2200" dirty="0"/>
                  <a:t>Also “hidden” = strong EHM-induced broadening</a:t>
                </a:r>
              </a:p>
            </p:txBody>
          </p:sp>
        </mc:Choice>
        <mc:Fallback xmlns="">
          <p:sp>
            <p:nvSpPr>
              <p:cNvPr id="3" name="Content Placeholder 2">
                <a:extLst>
                  <a:ext uri="{FF2B5EF4-FFF2-40B4-BE49-F238E27FC236}">
                    <a16:creationId xmlns:a16="http://schemas.microsoft.com/office/drawing/2014/main" id="{877B1343-747A-476C-8DBB-1173C9615309}"/>
                  </a:ext>
                </a:extLst>
              </p:cNvPr>
              <p:cNvSpPr>
                <a:spLocks noGrp="1" noRot="1" noChangeAspect="1" noMove="1" noResize="1" noEditPoints="1" noAdjustHandles="1" noChangeArrowheads="1" noChangeShapeType="1" noTextEdit="1"/>
              </p:cNvSpPr>
              <p:nvPr>
                <p:ph idx="1"/>
              </p:nvPr>
            </p:nvSpPr>
            <p:spPr>
              <a:xfrm>
                <a:off x="609600" y="1066800"/>
                <a:ext cx="7239000" cy="4906964"/>
              </a:xfrm>
              <a:blipFill>
                <a:blip r:embed="rId2"/>
                <a:stretch>
                  <a:fillRect l="-926" t="-870" r="-1094" b="-1105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6293C1A-EDA7-4E21-AA0E-FC5C061F6C4D}"/>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45D2DD44-39F5-4C04-A784-EF22937A904A}"/>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8A5B24E5-E491-4FC2-8747-B7E6F662AF9D}"/>
              </a:ext>
            </a:extLst>
          </p:cNvPr>
          <p:cNvSpPr>
            <a:spLocks noGrp="1"/>
          </p:cNvSpPr>
          <p:nvPr>
            <p:ph type="sldNum" sz="quarter" idx="12"/>
          </p:nvPr>
        </p:nvSpPr>
        <p:spPr/>
        <p:txBody>
          <a:bodyPr/>
          <a:lstStyle/>
          <a:p>
            <a:fld id="{87034D8C-3CB4-402A-BC46-2AB14C0FE90A}" type="slidenum">
              <a:rPr lang="en-US" smtClean="0"/>
              <a:pPr/>
              <a:t>91</a:t>
            </a:fld>
            <a:endParaRPr lang="en-US"/>
          </a:p>
        </p:txBody>
      </p:sp>
      <p:pic>
        <p:nvPicPr>
          <p:cNvPr id="8" name="Picture 7">
            <a:extLst>
              <a:ext uri="{FF2B5EF4-FFF2-40B4-BE49-F238E27FC236}">
                <a16:creationId xmlns:a16="http://schemas.microsoft.com/office/drawing/2014/main" id="{98AC3599-7F5B-4CCE-B597-90B61AEE72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53639" y="809179"/>
            <a:ext cx="4158025" cy="5458885"/>
          </a:xfrm>
          <a:prstGeom prst="rect">
            <a:avLst/>
          </a:prstGeom>
        </p:spPr>
      </p:pic>
      <p:sp>
        <p:nvSpPr>
          <p:cNvPr id="9" name="TextBox 8">
            <a:extLst>
              <a:ext uri="{FF2B5EF4-FFF2-40B4-BE49-F238E27FC236}">
                <a16:creationId xmlns:a16="http://schemas.microsoft.com/office/drawing/2014/main" id="{68F01C66-BA3E-42A8-9A74-862DF1BB8C3B}"/>
              </a:ext>
            </a:extLst>
          </p:cNvPr>
          <p:cNvSpPr txBox="1"/>
          <p:nvPr/>
        </p:nvSpPr>
        <p:spPr>
          <a:xfrm>
            <a:off x="10668000" y="3962400"/>
            <a:ext cx="1225464" cy="923330"/>
          </a:xfrm>
          <a:prstGeom prst="rect">
            <a:avLst/>
          </a:prstGeom>
          <a:noFill/>
        </p:spPr>
        <p:txBody>
          <a:bodyPr wrap="none" rtlCol="0">
            <a:spAutoFit/>
          </a:bodyPr>
          <a:lstStyle/>
          <a:p>
            <a:r>
              <a:rPr lang="en-GB" dirty="0">
                <a:solidFill>
                  <a:srgbClr val="C00000"/>
                </a:solidFill>
              </a:rPr>
              <a:t>u in proton</a:t>
            </a:r>
          </a:p>
          <a:p>
            <a:r>
              <a:rPr lang="en-GB" dirty="0">
                <a:solidFill>
                  <a:schemeClr val="accent3">
                    <a:lumMod val="75000"/>
                  </a:schemeClr>
                </a:solidFill>
              </a:rPr>
              <a:t>d in proton</a:t>
            </a:r>
          </a:p>
          <a:p>
            <a:r>
              <a:rPr lang="en-GB" dirty="0">
                <a:solidFill>
                  <a:srgbClr val="008000"/>
                </a:solidFill>
              </a:rPr>
              <a:t>u in pion</a:t>
            </a:r>
            <a:endParaRPr lang="en-US" dirty="0">
              <a:solidFill>
                <a:srgbClr val="008000"/>
              </a:solidFill>
            </a:endParaRPr>
          </a:p>
        </p:txBody>
      </p:sp>
      <p:pic>
        <p:nvPicPr>
          <p:cNvPr id="11" name="Picture 10">
            <a:extLst>
              <a:ext uri="{FF2B5EF4-FFF2-40B4-BE49-F238E27FC236}">
                <a16:creationId xmlns:a16="http://schemas.microsoft.com/office/drawing/2014/main" id="{BCB7BF20-1E83-4DF8-ABA2-1E5DB772F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086896"/>
            <a:ext cx="4476750" cy="466725"/>
          </a:xfrm>
          <a:prstGeom prst="rect">
            <a:avLst/>
          </a:prstGeom>
        </p:spPr>
      </p:pic>
      <p:sp>
        <p:nvSpPr>
          <p:cNvPr id="13" name="TextBox 12">
            <a:extLst>
              <a:ext uri="{FF2B5EF4-FFF2-40B4-BE49-F238E27FC236}">
                <a16:creationId xmlns:a16="http://schemas.microsoft.com/office/drawing/2014/main" id="{1F27DCED-124A-4582-8812-6C73F4E9200F}"/>
              </a:ext>
            </a:extLst>
          </p:cNvPr>
          <p:cNvSpPr txBox="1"/>
          <p:nvPr/>
        </p:nvSpPr>
        <p:spPr>
          <a:xfrm>
            <a:off x="609600" y="622626"/>
            <a:ext cx="5943600" cy="523220"/>
          </a:xfrm>
          <a:prstGeom prst="rect">
            <a:avLst/>
          </a:prstGeom>
          <a:noFill/>
        </p:spPr>
        <p:txBody>
          <a:bodyPr wrap="square">
            <a:spAutoFit/>
          </a:bodyPr>
          <a:lstStyle/>
          <a:p>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r>
              <a:rPr lang="en-GB" sz="1400" dirty="0">
                <a:solidFill>
                  <a:schemeClr val="accent1">
                    <a:lumMod val="75000"/>
                  </a:schemeClr>
                </a:solidFill>
              </a:rPr>
              <a:t>NJU-INP 056/22, 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endParaRPr lang="en-US" sz="1400" dirty="0"/>
          </a:p>
        </p:txBody>
      </p:sp>
      <p:sp>
        <p:nvSpPr>
          <p:cNvPr id="7" name="TextBox 6">
            <a:extLst>
              <a:ext uri="{FF2B5EF4-FFF2-40B4-BE49-F238E27FC236}">
                <a16:creationId xmlns:a16="http://schemas.microsoft.com/office/drawing/2014/main" id="{37B1AA22-F929-4622-8A50-336203DF1A20}"/>
              </a:ext>
            </a:extLst>
          </p:cNvPr>
          <p:cNvSpPr txBox="1"/>
          <p:nvPr/>
        </p:nvSpPr>
        <p:spPr>
          <a:xfrm>
            <a:off x="10909128" y="1851026"/>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2" name="TextBox 11">
            <a:extLst>
              <a:ext uri="{FF2B5EF4-FFF2-40B4-BE49-F238E27FC236}">
                <a16:creationId xmlns:a16="http://schemas.microsoft.com/office/drawing/2014/main" id="{933FA8A5-E840-4859-B4F6-3DE6455B6A35}"/>
              </a:ext>
            </a:extLst>
          </p:cNvPr>
          <p:cNvSpPr txBox="1"/>
          <p:nvPr/>
        </p:nvSpPr>
        <p:spPr>
          <a:xfrm>
            <a:off x="10788564" y="5042439"/>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Tree>
    <p:extLst>
      <p:ext uri="{BB962C8B-B14F-4D97-AF65-F5344CB8AC3E}">
        <p14:creationId xmlns:p14="http://schemas.microsoft.com/office/powerpoint/2010/main" val="14039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F91B-3AF2-4145-9778-0B43B55FF159}"/>
              </a:ext>
            </a:extLst>
          </p:cNvPr>
          <p:cNvSpPr>
            <a:spLocks noGrp="1"/>
          </p:cNvSpPr>
          <p:nvPr>
            <p:ph type="title"/>
          </p:nvPr>
        </p:nvSpPr>
        <p:spPr/>
        <p:txBody>
          <a:bodyPr/>
          <a:lstStyle/>
          <a:p>
            <a:r>
              <a:rPr lang="en-GB" dirty="0"/>
              <a:t>Proton valence-quark DFs: Continuum cf. Lattice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9093D-3A6E-41C9-9C79-68831E1A9D03}"/>
                  </a:ext>
                </a:extLst>
              </p:cNvPr>
              <p:cNvSpPr>
                <a:spLocks noGrp="1"/>
              </p:cNvSpPr>
              <p:nvPr>
                <p:ph idx="1"/>
              </p:nvPr>
            </p:nvSpPr>
            <p:spPr>
              <a:xfrm>
                <a:off x="609600" y="1143000"/>
                <a:ext cx="6700837" cy="4525963"/>
              </a:xfrm>
            </p:spPr>
            <p:txBody>
              <a:bodyPr/>
              <a:lstStyle/>
              <a:p>
                <a:r>
                  <a:rPr lang="en-US" dirty="0"/>
                  <a:t>Owing to difficulties in handling so-called disconnected contributions, the calculation of individual valence DFs using lattice-</a:t>
                </a:r>
                <a:r>
                  <a:rPr lang="en-US" dirty="0" err="1"/>
                  <a:t>regularised</a:t>
                </a:r>
                <a:r>
                  <a:rPr lang="en-US" dirty="0"/>
                  <a:t> QCD (</a:t>
                </a:r>
                <a:r>
                  <a:rPr lang="en-US" dirty="0" err="1"/>
                  <a:t>lQCD</a:t>
                </a:r>
                <a:r>
                  <a:rPr lang="en-US" dirty="0"/>
                  <a:t>) is problematic</a:t>
                </a:r>
              </a:p>
              <a:p>
                <a:r>
                  <a:rPr lang="en-US" dirty="0" err="1"/>
                  <a:t>lQCD</a:t>
                </a:r>
                <a:r>
                  <a:rPr lang="en-US" dirty="0"/>
                  <a:t> results are typically only available for </a:t>
                </a:r>
                <a:r>
                  <a:rPr lang="en-US" dirty="0" err="1"/>
                  <a:t>isovector</a:t>
                </a:r>
                <a:r>
                  <a:rPr lang="en-US" dirty="0"/>
                  <a:t> distributions, from which disconnected contributions vanish in the continuum limit. </a:t>
                </a:r>
              </a:p>
              <a:p>
                <a:r>
                  <a:rPr lang="en-US" dirty="0"/>
                  <a:t>Comparison of </a:t>
                </a:r>
                <a:r>
                  <a:rPr lang="en-US" dirty="0" err="1"/>
                  <a:t>isovector</a:t>
                </a:r>
                <a:r>
                  <a:rPr lang="en-US" dirty="0"/>
                  <a:t> distributions</a:t>
                </a:r>
              </a:p>
              <a:p>
                <a:pPr marL="0" indent="0">
                  <a:buNone/>
                </a:pPr>
                <a:r>
                  <a:rPr lang="en-US" dirty="0"/>
                  <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𝑝</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𝑥</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𝜁</m:t>
                            </m:r>
                          </m:e>
                          <m:sub>
                            <m:r>
                              <a:rPr lang="en-GB" b="0" i="1" smtClean="0">
                                <a:latin typeface="Cambria Math" panose="02040503050406030204" pitchFamily="18" charset="0"/>
                              </a:rPr>
                              <m:t>3</m:t>
                            </m:r>
                          </m:sub>
                        </m:sSub>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𝑑</m:t>
                        </m:r>
                      </m:e>
                      <m:sup>
                        <m:r>
                          <a:rPr lang="en-GB" i="1">
                            <a:latin typeface="Cambria Math" panose="02040503050406030204" pitchFamily="18" charset="0"/>
                          </a:rPr>
                          <m:t>𝑝</m:t>
                        </m:r>
                      </m:sup>
                    </m:sSup>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𝜁</m:t>
                            </m:r>
                          </m:e>
                          <m:sub>
                            <m:r>
                              <a:rPr lang="en-GB" i="1">
                                <a:latin typeface="Cambria Math" panose="02040503050406030204" pitchFamily="18" charset="0"/>
                              </a:rPr>
                              <m:t>3</m:t>
                            </m:r>
                          </m:sub>
                        </m:sSub>
                      </m:e>
                    </m:d>
                  </m:oMath>
                </a14:m>
                <a:endParaRPr lang="en-US" dirty="0"/>
              </a:p>
              <a:p>
                <a:r>
                  <a:rPr lang="en-US" dirty="0"/>
                  <a:t>Completely different approaches; yet good agreement, especially since refinements of both calculations may be anticipated.</a:t>
                </a:r>
              </a:p>
            </p:txBody>
          </p:sp>
        </mc:Choice>
        <mc:Fallback xmlns="">
          <p:sp>
            <p:nvSpPr>
              <p:cNvPr id="3" name="Content Placeholder 2">
                <a:extLst>
                  <a:ext uri="{FF2B5EF4-FFF2-40B4-BE49-F238E27FC236}">
                    <a16:creationId xmlns:a16="http://schemas.microsoft.com/office/drawing/2014/main" id="{4FE9093D-3A6E-41C9-9C79-68831E1A9D03}"/>
                  </a:ext>
                </a:extLst>
              </p:cNvPr>
              <p:cNvSpPr>
                <a:spLocks noGrp="1" noRot="1" noChangeAspect="1" noMove="1" noResize="1" noEditPoints="1" noAdjustHandles="1" noChangeArrowheads="1" noChangeShapeType="1" noTextEdit="1"/>
              </p:cNvSpPr>
              <p:nvPr>
                <p:ph idx="1"/>
              </p:nvPr>
            </p:nvSpPr>
            <p:spPr>
              <a:xfrm>
                <a:off x="609600" y="1143000"/>
                <a:ext cx="6700837" cy="4525963"/>
              </a:xfrm>
              <a:blipFill>
                <a:blip r:embed="rId2"/>
                <a:stretch>
                  <a:fillRect l="-1001" t="-9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4F80B99-C9B9-4C39-BAFB-A963491E22CC}"/>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04AA838C-25A3-4DA3-8513-38A02C210C8D}"/>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3CD42C66-35D7-4BF0-AFB4-6E5FD921568C}"/>
              </a:ext>
            </a:extLst>
          </p:cNvPr>
          <p:cNvSpPr>
            <a:spLocks noGrp="1"/>
          </p:cNvSpPr>
          <p:nvPr>
            <p:ph type="sldNum" sz="quarter" idx="12"/>
          </p:nvPr>
        </p:nvSpPr>
        <p:spPr/>
        <p:txBody>
          <a:bodyPr/>
          <a:lstStyle/>
          <a:p>
            <a:fld id="{87034D8C-3CB4-402A-BC46-2AB14C0FE90A}" type="slidenum">
              <a:rPr lang="en-US" smtClean="0"/>
              <a:pPr/>
              <a:t>92</a:t>
            </a:fld>
            <a:endParaRPr lang="en-US"/>
          </a:p>
        </p:txBody>
      </p:sp>
      <p:pic>
        <p:nvPicPr>
          <p:cNvPr id="8" name="Picture 7" descr="Chart, histogram&#10;&#10;Description automatically generated">
            <a:extLst>
              <a:ext uri="{FF2B5EF4-FFF2-40B4-BE49-F238E27FC236}">
                <a16:creationId xmlns:a16="http://schemas.microsoft.com/office/drawing/2014/main" id="{F4724810-FAA1-4014-8285-77E605ED1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437" y="1588078"/>
            <a:ext cx="4881563" cy="3314700"/>
          </a:xfrm>
          <a:prstGeom prst="rect">
            <a:avLst/>
          </a:prstGeom>
        </p:spPr>
      </p:pic>
      <p:sp>
        <p:nvSpPr>
          <p:cNvPr id="9" name="TextBox 8">
            <a:extLst>
              <a:ext uri="{FF2B5EF4-FFF2-40B4-BE49-F238E27FC236}">
                <a16:creationId xmlns:a16="http://schemas.microsoft.com/office/drawing/2014/main" id="{E1D71946-1A69-400B-8022-FE78116B86F4}"/>
              </a:ext>
            </a:extLst>
          </p:cNvPr>
          <p:cNvSpPr txBox="1"/>
          <p:nvPr/>
        </p:nvSpPr>
        <p:spPr>
          <a:xfrm>
            <a:off x="7467600" y="5029200"/>
            <a:ext cx="4648200" cy="1384995"/>
          </a:xfrm>
          <a:prstGeom prst="rect">
            <a:avLst/>
          </a:prstGeom>
          <a:noFill/>
        </p:spPr>
        <p:txBody>
          <a:bodyPr wrap="square" rtlCol="0">
            <a:spAutoFit/>
          </a:bodyPr>
          <a:lstStyle/>
          <a:p>
            <a:pPr marL="285750" indent="-285750">
              <a:buFont typeface="Wingdings" panose="05000000000000000000" pitchFamily="2" charset="2"/>
              <a:buChar char="ü"/>
            </a:pPr>
            <a:r>
              <a:rPr lang="en-GB" sz="1400" u="sng" dirty="0">
                <a:solidFill>
                  <a:schemeClr val="accent1">
                    <a:lumMod val="75000"/>
                  </a:schemeClr>
                </a:solidFill>
              </a:rPr>
              <a:t>Continuum</a:t>
            </a:r>
            <a:r>
              <a:rPr lang="en-GB" sz="1400" dirty="0">
                <a:solidFill>
                  <a:schemeClr val="accent1">
                    <a:lumMod val="75000"/>
                  </a:schemeClr>
                </a:solidFill>
              </a:rPr>
              <a:t>: </a:t>
            </a:r>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NJU-INP 056/22, e-Print: 2203.00753 [hep-</a:t>
            </a:r>
            <a:r>
              <a:rPr lang="en-GB" sz="1400" dirty="0" err="1">
                <a:solidFill>
                  <a:schemeClr val="accent1">
                    <a:lumMod val="75000"/>
                  </a:schemeClr>
                </a:solidFill>
              </a:rPr>
              <a:t>ph</a:t>
            </a:r>
            <a:r>
              <a:rPr lang="en-GB" sz="1400" dirty="0">
                <a:solidFill>
                  <a:schemeClr val="accent1">
                    <a:lumMod val="75000"/>
                  </a:schemeClr>
                </a:solidFill>
              </a:rPr>
              <a:t>] </a:t>
            </a:r>
          </a:p>
          <a:p>
            <a:pPr marL="285750" indent="-285750">
              <a:buFont typeface="Wingdings" panose="05000000000000000000" pitchFamily="2" charset="2"/>
              <a:buChar char="ü"/>
            </a:pPr>
            <a:r>
              <a:rPr lang="en-GB" sz="1400" u="sng" dirty="0"/>
              <a:t>Lattice</a:t>
            </a:r>
            <a:r>
              <a:rPr lang="en-GB" sz="1400" dirty="0"/>
              <a:t>: </a:t>
            </a:r>
            <a:r>
              <a:rPr lang="en-GB" sz="1400" i="1" dirty="0"/>
              <a:t>Nucleon </a:t>
            </a:r>
            <a:r>
              <a:rPr lang="en-GB" sz="1400" i="1" dirty="0" err="1"/>
              <a:t>Isovector</a:t>
            </a:r>
            <a:r>
              <a:rPr lang="en-GB" sz="1400" i="1" dirty="0"/>
              <a:t> Unpolarized Parton Distribution in the Physical-Continuum Limit</a:t>
            </a:r>
            <a:r>
              <a:rPr lang="en-GB" sz="1400" dirty="0"/>
              <a:t>, H.-W. Lin </a:t>
            </a:r>
            <a:r>
              <a:rPr lang="en-GB" sz="1400" i="1" dirty="0"/>
              <a:t>et al</a:t>
            </a:r>
            <a:r>
              <a:rPr lang="en-GB" sz="1400" dirty="0"/>
              <a:t>., arXiv:2011.14971 [hep-</a:t>
            </a:r>
            <a:r>
              <a:rPr lang="en-GB" sz="1400" dirty="0" err="1"/>
              <a:t>lat</a:t>
            </a:r>
            <a:r>
              <a:rPr lang="en-GB" sz="1400" dirty="0"/>
              <a:t>]</a:t>
            </a:r>
          </a:p>
        </p:txBody>
      </p:sp>
    </p:spTree>
    <p:extLst>
      <p:ext uri="{BB962C8B-B14F-4D97-AF65-F5344CB8AC3E}">
        <p14:creationId xmlns:p14="http://schemas.microsoft.com/office/powerpoint/2010/main" val="375689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 histogram&#10;&#10;Description automatically generated">
            <a:extLst>
              <a:ext uri="{FF2B5EF4-FFF2-40B4-BE49-F238E27FC236}">
                <a16:creationId xmlns:a16="http://schemas.microsoft.com/office/drawing/2014/main" id="{48E632F3-A0A9-4F28-90F9-118E39C1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683872"/>
            <a:ext cx="2924175" cy="5945528"/>
          </a:xfrm>
          <a:prstGeom prst="rect">
            <a:avLst/>
          </a:prstGeom>
        </p:spPr>
      </p:pic>
      <p:sp>
        <p:nvSpPr>
          <p:cNvPr id="2" name="Title 1">
            <a:extLst>
              <a:ext uri="{FF2B5EF4-FFF2-40B4-BE49-F238E27FC236}">
                <a16:creationId xmlns:a16="http://schemas.microsoft.com/office/drawing/2014/main" id="{49BB5EB4-CE17-4FEF-B393-4EEC6E2E815F}"/>
              </a:ext>
            </a:extLst>
          </p:cNvPr>
          <p:cNvSpPr>
            <a:spLocks noGrp="1"/>
          </p:cNvSpPr>
          <p:nvPr>
            <p:ph type="title"/>
          </p:nvPr>
        </p:nvSpPr>
        <p:spPr/>
        <p:txBody>
          <a:bodyPr/>
          <a:lstStyle/>
          <a:p>
            <a:r>
              <a:rPr lang="en-US" dirty="0"/>
              <a:t>Proton and pion distribution functions in counterpoint</a:t>
            </a:r>
            <a:br>
              <a:rPr lang="en-US" dirty="0"/>
            </a:br>
            <a:r>
              <a:rPr lang="en-GB" dirty="0"/>
              <a:t>– </a:t>
            </a:r>
            <a:r>
              <a:rPr lang="en-US" dirty="0"/>
              <a:t>glue and sea</a:t>
            </a:r>
          </a:p>
        </p:txBody>
      </p:sp>
      <p:sp>
        <p:nvSpPr>
          <p:cNvPr id="3" name="Content Placeholder 2">
            <a:extLst>
              <a:ext uri="{FF2B5EF4-FFF2-40B4-BE49-F238E27FC236}">
                <a16:creationId xmlns:a16="http://schemas.microsoft.com/office/drawing/2014/main" id="{6227685D-58C8-48CA-A1E0-2055B1D6543A}"/>
              </a:ext>
            </a:extLst>
          </p:cNvPr>
          <p:cNvSpPr>
            <a:spLocks noGrp="1"/>
          </p:cNvSpPr>
          <p:nvPr>
            <p:ph idx="1"/>
          </p:nvPr>
        </p:nvSpPr>
        <p:spPr>
          <a:xfrm>
            <a:off x="609600" y="1219201"/>
            <a:ext cx="8001000" cy="4906964"/>
          </a:xfrm>
        </p:spPr>
        <p:txBody>
          <a:bodyPr/>
          <a:lstStyle/>
          <a:p>
            <a:r>
              <a:rPr lang="en-US" dirty="0"/>
              <a:t>Predicted CSM glue-in-pion DF is confirmed by recent </a:t>
            </a:r>
            <a:r>
              <a:rPr lang="en-US" dirty="0" err="1"/>
              <a:t>lQCD</a:t>
            </a:r>
            <a:r>
              <a:rPr lang="en-US" dirty="0"/>
              <a:t> calculation </a:t>
            </a:r>
          </a:p>
          <a:p>
            <a:pPr marL="800100" lvl="2" indent="0">
              <a:spcBef>
                <a:spcPts val="0"/>
              </a:spcBef>
              <a:buNone/>
            </a:pPr>
            <a:r>
              <a:rPr lang="en-US" sz="1400" dirty="0"/>
              <a:t>[</a:t>
            </a:r>
            <a:r>
              <a:rPr lang="en-US" sz="1400" i="1" dirty="0"/>
              <a:t>Regarding the distribution of glue in the pion</a:t>
            </a:r>
            <a:r>
              <a:rPr lang="en-US" sz="1400" dirty="0"/>
              <a:t>, Lei Chang (</a:t>
            </a:r>
            <a:r>
              <a:rPr lang="en-US" sz="1400" dirty="0" err="1"/>
              <a:t>常雷</a:t>
            </a:r>
            <a:r>
              <a:rPr lang="en-US" sz="1400" dirty="0"/>
              <a:t>) and Craig D Roberts, e-Print: 2106.08451 [hep-</a:t>
            </a:r>
            <a:r>
              <a:rPr lang="en-US" sz="1400" dirty="0" err="1"/>
              <a:t>ph</a:t>
            </a:r>
            <a:r>
              <a:rPr lang="en-US" sz="1400" dirty="0"/>
              <a:t>], Chin. Phys. Lett. 38 (8) (2021) 081101/1-6]</a:t>
            </a:r>
          </a:p>
          <a:p>
            <a:r>
              <a:rPr lang="en-US" dirty="0"/>
              <a:t>Glue-in-π DF possess significantly more support on the valence domain than the glue-in-p DF </a:t>
            </a:r>
          </a:p>
          <a:p>
            <a:r>
              <a:rPr lang="en-US" dirty="0"/>
              <a:t>Sea-in-π DF possess significantly more support on the valence domain than sea-in-p DFs.</a:t>
            </a:r>
          </a:p>
          <a:p>
            <a:r>
              <a:rPr lang="en-US" i="1" dirty="0"/>
              <a:t>s</a:t>
            </a:r>
            <a:r>
              <a:rPr lang="en-US" dirty="0"/>
              <a:t> and </a:t>
            </a:r>
            <a:r>
              <a:rPr lang="en-US" i="1" dirty="0"/>
              <a:t>c</a:t>
            </a:r>
            <a:r>
              <a:rPr lang="en-US" dirty="0"/>
              <a:t> sea DFs are commensurate in size with those of the light-quark sea DFs</a:t>
            </a:r>
          </a:p>
          <a:p>
            <a:r>
              <a:rPr lang="en-US" dirty="0"/>
              <a:t>For s-and c-quarks, too, the pion DFs possess significantly greater support on the valence domain than the kindred proton DFs. </a:t>
            </a:r>
          </a:p>
          <a:p>
            <a:r>
              <a:rPr lang="en-US" dirty="0">
                <a:ln w="0"/>
                <a:solidFill>
                  <a:srgbClr val="C00000"/>
                </a:solidFill>
                <a:effectLst>
                  <a:outerShdw blurRad="38100" dist="25400" dir="5400000" algn="ctr" rotWithShape="0">
                    <a:srgbClr val="6E747A">
                      <a:alpha val="43000"/>
                    </a:srgbClr>
                  </a:outerShdw>
                </a:effectLst>
              </a:rPr>
              <a:t>These outcomes are measurable expressions of EHM</a:t>
            </a:r>
          </a:p>
        </p:txBody>
      </p:sp>
      <p:sp>
        <p:nvSpPr>
          <p:cNvPr id="4" name="Date Placeholder 3">
            <a:extLst>
              <a:ext uri="{FF2B5EF4-FFF2-40B4-BE49-F238E27FC236}">
                <a16:creationId xmlns:a16="http://schemas.microsoft.com/office/drawing/2014/main" id="{7EF80AC8-17A5-4881-9E22-953B66E58BD7}"/>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6D1C64A7-49C7-403F-B94C-9E04EC3316A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AAA6E492-6489-4709-BBD5-B822FA3FE79D}"/>
              </a:ext>
            </a:extLst>
          </p:cNvPr>
          <p:cNvSpPr>
            <a:spLocks noGrp="1"/>
          </p:cNvSpPr>
          <p:nvPr>
            <p:ph type="sldNum" sz="quarter" idx="12"/>
          </p:nvPr>
        </p:nvSpPr>
        <p:spPr/>
        <p:txBody>
          <a:bodyPr/>
          <a:lstStyle/>
          <a:p>
            <a:fld id="{87034D8C-3CB4-402A-BC46-2AB14C0FE90A}" type="slidenum">
              <a:rPr lang="en-US" smtClean="0"/>
              <a:pPr/>
              <a:t>93</a:t>
            </a:fld>
            <a:endParaRPr lang="en-US"/>
          </a:p>
        </p:txBody>
      </p:sp>
      <p:cxnSp>
        <p:nvCxnSpPr>
          <p:cNvPr id="10" name="Straight Arrow Connector 9">
            <a:extLst>
              <a:ext uri="{FF2B5EF4-FFF2-40B4-BE49-F238E27FC236}">
                <a16:creationId xmlns:a16="http://schemas.microsoft.com/office/drawing/2014/main" id="{9ACA2D86-7EA5-49B2-8F69-22252813D0DD}"/>
              </a:ext>
            </a:extLst>
          </p:cNvPr>
          <p:cNvCxnSpPr>
            <a:cxnSpLocks/>
          </p:cNvCxnSpPr>
          <p:nvPr/>
        </p:nvCxnSpPr>
        <p:spPr bwMode="auto">
          <a:xfrm flipV="1">
            <a:off x="8229600" y="1524000"/>
            <a:ext cx="3124200" cy="1072753"/>
          </a:xfrm>
          <a:prstGeom prst="straightConnector1">
            <a:avLst/>
          </a:prstGeom>
          <a:ln>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05BF39-9344-4C52-A00A-57791A162B6E}"/>
              </a:ext>
            </a:extLst>
          </p:cNvPr>
          <p:cNvCxnSpPr>
            <a:cxnSpLocks/>
          </p:cNvCxnSpPr>
          <p:nvPr/>
        </p:nvCxnSpPr>
        <p:spPr bwMode="auto">
          <a:xfrm>
            <a:off x="8153400" y="3341291"/>
            <a:ext cx="3276600" cy="521891"/>
          </a:xfrm>
          <a:prstGeom prst="straightConnector1">
            <a:avLst/>
          </a:prstGeom>
          <a:ln>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BAA48F-D431-4862-B101-8ADE5F15E2C3}"/>
              </a:ext>
            </a:extLst>
          </p:cNvPr>
          <p:cNvCxnSpPr>
            <a:cxnSpLocks/>
          </p:cNvCxnSpPr>
          <p:nvPr/>
        </p:nvCxnSpPr>
        <p:spPr bwMode="auto">
          <a:xfrm>
            <a:off x="8001000" y="5158384"/>
            <a:ext cx="3352800" cy="480415"/>
          </a:xfrm>
          <a:prstGeom prst="straightConnector1">
            <a:avLst/>
          </a:prstGeom>
          <a:ln>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0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3483-12AC-4649-9DA1-F5A9D8F54366}"/>
              </a:ext>
            </a:extLst>
          </p:cNvPr>
          <p:cNvSpPr>
            <a:spLocks noGrp="1"/>
          </p:cNvSpPr>
          <p:nvPr>
            <p:ph type="title"/>
          </p:nvPr>
        </p:nvSpPr>
        <p:spPr/>
        <p:txBody>
          <a:bodyPr/>
          <a:lstStyle/>
          <a:p>
            <a:r>
              <a:rPr lang="en-GB" dirty="0"/>
              <a:t>Neutron/Proton structure function ratio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9EA762-1D5B-47FE-9BFE-5C2E0E605A21}"/>
                  </a:ext>
                </a:extLst>
              </p:cNvPr>
              <p:cNvSpPr>
                <a:spLocks noGrp="1"/>
              </p:cNvSpPr>
              <p:nvPr>
                <p:ph idx="1"/>
              </p:nvPr>
            </p:nvSpPr>
            <p:spPr>
              <a:xfrm>
                <a:off x="533400" y="870156"/>
                <a:ext cx="6639402" cy="4830764"/>
              </a:xfrm>
            </p:spPr>
            <p:txBody>
              <a:bodyPr/>
              <a:lstStyle/>
              <a:p>
                <a:r>
                  <a:rPr lang="en-US" dirty="0"/>
                  <a:t>Ratio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1</m:t>
                        </m:r>
                      </m:e>
                      <m:sup>
                        <m:r>
                          <a:rPr lang="en-GB" b="0" i="1" smtClean="0">
                            <a:latin typeface="Cambria Math" panose="02040503050406030204" pitchFamily="18" charset="0"/>
                          </a:rPr>
                          <m:t>+</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0</m:t>
                        </m:r>
                      </m:e>
                      <m:sup>
                        <m:r>
                          <a:rPr lang="en-GB" b="0" i="1" smtClean="0">
                            <a:latin typeface="Cambria Math" panose="02040503050406030204" pitchFamily="18" charset="0"/>
                          </a:rPr>
                          <m:t>+</m:t>
                        </m:r>
                      </m:sup>
                    </m:sSup>
                  </m:oMath>
                </a14:m>
                <a:r>
                  <a:rPr lang="en-US" dirty="0"/>
                  <a:t> diquarks in proton wave function </a:t>
                </a:r>
              </a:p>
              <a:p>
                <a:pPr marL="400050" lvl="1" indent="0">
                  <a:spcBef>
                    <a:spcPts val="0"/>
                  </a:spcBef>
                  <a:buNone/>
                </a:pPr>
                <a:r>
                  <a:rPr lang="en-US" sz="2200" dirty="0"/>
                  <a:t>is measure of EHM </a:t>
                </a:r>
              </a:p>
              <a:p>
                <a:r>
                  <a:rPr lang="en-GB" dirty="0"/>
                  <a:t>Structure function ratio is clear window onto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𝑉</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𝑉</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oMath>
                </a14:m>
                <a:endParaRPr lang="en-US" dirty="0"/>
              </a:p>
              <a:p>
                <a:endParaRPr lang="en-US" dirty="0"/>
              </a:p>
              <a:p>
                <a:pPr marL="0" indent="0">
                  <a:buNone/>
                </a:pPr>
                <a:endParaRPr lang="en-US" dirty="0"/>
              </a:p>
              <a:p>
                <a:pPr marL="400050" lvl="1" indent="0">
                  <a:buNone/>
                </a:pPr>
                <a14:m>
                  <m:oMath xmlns:m="http://schemas.openxmlformats.org/officeDocument/2006/math">
                    <m:r>
                      <m:rPr>
                        <m:sty m:val="p"/>
                      </m:rPr>
                      <a:rPr lang="en-GB" b="0" i="0" dirty="0" smtClean="0">
                        <a:latin typeface="Cambria Math" panose="02040503050406030204" pitchFamily="18" charset="0"/>
                      </a:rPr>
                      <m:t>U</m:t>
                    </m:r>
                    <m:d>
                      <m:dPr>
                        <m:ctrlPr>
                          <a:rPr lang="en-GB" i="1" dirty="0">
                            <a:latin typeface="Cambria Math" panose="02040503050406030204" pitchFamily="18" charset="0"/>
                          </a:rPr>
                        </m:ctrlPr>
                      </m:dPr>
                      <m:e>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𝜁</m:t>
                        </m:r>
                      </m:e>
                    </m:d>
                    <m:r>
                      <a:rPr lang="en-GB" i="1" dirty="0">
                        <a:latin typeface="Cambria Math" panose="02040503050406030204" pitchFamily="18" charset="0"/>
                      </a:rPr>
                      <m:t>=</m:t>
                    </m:r>
                    <m:r>
                      <a:rPr lang="en-GB" b="0" i="1" smtClean="0">
                        <a:latin typeface="Cambria Math" panose="02040503050406030204" pitchFamily="18" charset="0"/>
                      </a:rPr>
                      <m:t>𝑢</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𝜁</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en-GB" b="0" i="1" smtClean="0">
                            <a:latin typeface="Cambria Math" panose="02040503050406030204" pitchFamily="18" charset="0"/>
                          </a:rPr>
                          <m:t>𝑢</m:t>
                        </m:r>
                      </m:e>
                    </m:acc>
                    <m:d>
                      <m:dPr>
                        <m:ctrlPr>
                          <a:rPr lang="en-GB" i="1" dirty="0">
                            <a:latin typeface="Cambria Math" panose="02040503050406030204" pitchFamily="18" charset="0"/>
                          </a:rPr>
                        </m:ctrlPr>
                      </m:dPr>
                      <m:e>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𝜁</m:t>
                        </m:r>
                      </m:e>
                    </m:d>
                  </m:oMath>
                </a14:m>
                <a:r>
                  <a:rPr lang="en-US" dirty="0"/>
                  <a:t>, </a:t>
                </a:r>
                <a:r>
                  <a:rPr lang="en-GB" dirty="0"/>
                  <a:t> </a:t>
                </a:r>
                <a14:m>
                  <m:oMath xmlns:m="http://schemas.openxmlformats.org/officeDocument/2006/math">
                    <m:r>
                      <m:rPr>
                        <m:sty m:val="p"/>
                      </m:rPr>
                      <a:rPr lang="en-GB" b="0" i="0" smtClean="0">
                        <a:latin typeface="Cambria Math" panose="02040503050406030204" pitchFamily="18" charset="0"/>
                      </a:rPr>
                      <m:t>D</m:t>
                    </m:r>
                    <m:d>
                      <m:dPr>
                        <m:ctrlPr>
                          <a:rPr lang="en-GB" b="0" i="1" smtClean="0">
                            <a:latin typeface="Cambria Math" panose="02040503050406030204" pitchFamily="18" charset="0"/>
                          </a:rPr>
                        </m:ctrlPr>
                      </m:dPr>
                      <m:e>
                        <m:r>
                          <m:rPr>
                            <m:sty m:val="p"/>
                          </m:rPr>
                          <a:rPr lang="en-GB" b="0" i="0" smtClean="0">
                            <a:latin typeface="Cambria Math" panose="02040503050406030204" pitchFamily="18" charset="0"/>
                          </a:rPr>
                          <m:t>x</m:t>
                        </m:r>
                        <m:r>
                          <a:rPr lang="en-GB" b="0" i="0" smtClean="0">
                            <a:latin typeface="Cambria Math" panose="02040503050406030204" pitchFamily="18" charset="0"/>
                          </a:rPr>
                          <m:t>;</m:t>
                        </m:r>
                        <m:r>
                          <a:rPr lang="en-GB" b="0" i="1" smtClean="0">
                            <a:latin typeface="Cambria Math" panose="02040503050406030204" pitchFamily="18" charset="0"/>
                          </a:rPr>
                          <m:t>𝜁</m:t>
                        </m:r>
                      </m:e>
                    </m:d>
                    <m:r>
                      <a:rPr lang="en-GB" b="0" i="1" smtClean="0">
                        <a:latin typeface="Cambria Math" panose="02040503050406030204" pitchFamily="18" charset="0"/>
                      </a:rPr>
                      <m:t>=</m:t>
                    </m:r>
                    <m:r>
                      <a:rPr lang="en-GB" b="0" i="1" smtClean="0">
                        <a:latin typeface="Cambria Math" panose="02040503050406030204" pitchFamily="18" charset="0"/>
                      </a:rPr>
                      <m:t>𝑑</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𝜁</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en-GB" b="0" i="1" smtClean="0">
                            <a:latin typeface="Cambria Math" panose="02040503050406030204" pitchFamily="18" charset="0"/>
                          </a:rPr>
                          <m:t>𝑑</m:t>
                        </m:r>
                      </m:e>
                    </m:acc>
                    <m:d>
                      <m:dPr>
                        <m:ctrlPr>
                          <a:rPr lang="en-GB" i="1" dirty="0">
                            <a:latin typeface="Cambria Math" panose="02040503050406030204" pitchFamily="18" charset="0"/>
                          </a:rPr>
                        </m:ctrlPr>
                      </m:dPr>
                      <m:e>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𝜁</m:t>
                        </m:r>
                      </m:e>
                    </m:d>
                  </m:oMath>
                </a14:m>
                <a:endParaRPr lang="en-US" dirty="0"/>
              </a:p>
              <a:p>
                <a:pPr marL="400050" lvl="1" indent="0">
                  <a:buNone/>
                </a:pPr>
                <a14:m>
                  <m:oMath xmlns:m="http://schemas.openxmlformats.org/officeDocument/2006/math">
                    <m:r>
                      <m:rPr>
                        <m:sty m:val="p"/>
                      </m:rPr>
                      <a:rPr lang="en-GB" b="0" i="0" dirty="0" smtClean="0">
                        <a:latin typeface="Cambria Math" panose="02040503050406030204" pitchFamily="18" charset="0"/>
                      </a:rPr>
                      <m:t>Σ</m:t>
                    </m:r>
                    <m:d>
                      <m:dPr>
                        <m:ctrlPr>
                          <a:rPr lang="en-GB" b="0" i="1" dirty="0" smtClean="0">
                            <a:latin typeface="Cambria Math" panose="02040503050406030204" pitchFamily="18" charset="0"/>
                          </a:rPr>
                        </m:ctrlPr>
                      </m:dPr>
                      <m:e>
                        <m:r>
                          <a:rPr lang="en-GB" b="0" i="1" dirty="0" smtClean="0">
                            <a:latin typeface="Cambria Math" panose="02040503050406030204" pitchFamily="18" charset="0"/>
                          </a:rPr>
                          <m:t>𝑥</m:t>
                        </m:r>
                        <m:r>
                          <a:rPr lang="en-GB" b="0" i="1" dirty="0" smtClean="0">
                            <a:latin typeface="Cambria Math" panose="02040503050406030204" pitchFamily="18" charset="0"/>
                          </a:rPr>
                          <m:t>;</m:t>
                        </m:r>
                        <m:r>
                          <a:rPr lang="en-GB" b="0" i="1" dirty="0" smtClean="0">
                            <a:latin typeface="Cambria Math" panose="02040503050406030204" pitchFamily="18" charset="0"/>
                          </a:rPr>
                          <m:t>𝜁</m:t>
                        </m:r>
                      </m:e>
                    </m:d>
                    <m:r>
                      <a:rPr lang="en-GB" b="0" i="1" dirty="0" smtClean="0">
                        <a:latin typeface="Cambria Math" panose="02040503050406030204" pitchFamily="18" charset="0"/>
                      </a:rPr>
                      <m:t>=</m:t>
                    </m:r>
                    <m:r>
                      <a:rPr lang="en-GB" b="0" i="1" smtClean="0">
                        <a:latin typeface="Cambria Math" panose="02040503050406030204" pitchFamily="18" charset="0"/>
                      </a:rPr>
                      <m:t>𝑠</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𝜁</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en-GB" b="0" i="1" smtClean="0">
                            <a:latin typeface="Cambria Math" panose="02040503050406030204" pitchFamily="18" charset="0"/>
                          </a:rPr>
                          <m:t>𝑠</m:t>
                        </m:r>
                      </m:e>
                    </m:acc>
                    <m:d>
                      <m:dPr>
                        <m:ctrlPr>
                          <a:rPr lang="en-GB" i="1" dirty="0">
                            <a:latin typeface="Cambria Math" panose="02040503050406030204" pitchFamily="18" charset="0"/>
                          </a:rPr>
                        </m:ctrlPr>
                      </m:dPr>
                      <m:e>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𝜁</m:t>
                        </m:r>
                      </m:e>
                    </m:d>
                  </m:oMath>
                </a14:m>
                <a:r>
                  <a:rPr lang="en-US" dirty="0"/>
                  <a:t>+</a:t>
                </a:r>
                <a:r>
                  <a:rPr lang="en-GB" dirty="0"/>
                  <a:t> </a:t>
                </a:r>
                <a14:m>
                  <m:oMath xmlns:m="http://schemas.openxmlformats.org/officeDocument/2006/math">
                    <m:r>
                      <a:rPr lang="en-GB" b="0" i="1" smtClean="0">
                        <a:latin typeface="Cambria Math" panose="02040503050406030204" pitchFamily="18" charset="0"/>
                      </a:rPr>
                      <m:t>𝑐</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𝜁</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en-GB" b="0" i="1" smtClean="0">
                            <a:latin typeface="Cambria Math" panose="02040503050406030204" pitchFamily="18" charset="0"/>
                          </a:rPr>
                          <m:t>𝑐</m:t>
                        </m:r>
                      </m:e>
                    </m:acc>
                    <m:d>
                      <m:dPr>
                        <m:ctrlPr>
                          <a:rPr lang="en-GB" i="1" dirty="0">
                            <a:latin typeface="Cambria Math" panose="02040503050406030204" pitchFamily="18" charset="0"/>
                          </a:rPr>
                        </m:ctrlPr>
                      </m:dPr>
                      <m:e>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𝜁</m:t>
                        </m:r>
                      </m:e>
                    </m:d>
                  </m:oMath>
                </a14:m>
                <a:endParaRPr lang="en-US" dirty="0"/>
              </a:p>
              <a:p>
                <a:pPr>
                  <a:spcBef>
                    <a:spcPts val="1200"/>
                  </a:spcBef>
                </a:pPr>
                <a:r>
                  <a:rPr lang="en-US" dirty="0"/>
                  <a:t>Comparison with MARATHON data</a:t>
                </a:r>
              </a:p>
              <a:p>
                <a:pPr marL="800100" lvl="2" indent="0">
                  <a:buNone/>
                </a:pPr>
                <a:r>
                  <a:rPr lang="en-US" sz="1400" dirty="0"/>
                  <a:t>[</a:t>
                </a:r>
                <a:r>
                  <a:rPr lang="en-US" sz="1400" dirty="0">
                    <a:solidFill>
                      <a:srgbClr val="CC9900"/>
                    </a:solidFill>
                  </a:rPr>
                  <a:t>D. Abrams, </a:t>
                </a:r>
                <a:r>
                  <a:rPr lang="en-US" sz="1400" i="1" dirty="0">
                    <a:solidFill>
                      <a:srgbClr val="CC9900"/>
                    </a:solidFill>
                  </a:rPr>
                  <a:t>et al</a:t>
                </a:r>
                <a:r>
                  <a:rPr lang="en-US" sz="1400" dirty="0">
                    <a:solidFill>
                      <a:srgbClr val="CC9900"/>
                    </a:solidFill>
                  </a:rPr>
                  <a:t>., Measurement of Nucleon </a:t>
                </a:r>
                <a14:m>
                  <m:oMath xmlns:m="http://schemas.openxmlformats.org/officeDocument/2006/math">
                    <m:sSubSup>
                      <m:sSubSupPr>
                        <m:ctrlPr>
                          <a:rPr lang="en-GB" sz="1400" b="0" i="1" smtClean="0">
                            <a:solidFill>
                              <a:srgbClr val="CC9900"/>
                            </a:solidFill>
                            <a:latin typeface="Cambria Math" panose="02040503050406030204" pitchFamily="18" charset="0"/>
                          </a:rPr>
                        </m:ctrlPr>
                      </m:sSubSupPr>
                      <m:e>
                        <m:r>
                          <a:rPr lang="en-GB" sz="1400" b="0" i="1" smtClean="0">
                            <a:solidFill>
                              <a:srgbClr val="CC9900"/>
                            </a:solidFill>
                            <a:latin typeface="Cambria Math" panose="02040503050406030204" pitchFamily="18" charset="0"/>
                          </a:rPr>
                          <m:t>𝐹</m:t>
                        </m:r>
                      </m:e>
                      <m:sub>
                        <m:r>
                          <a:rPr lang="en-GB" sz="1400" b="0" i="1" smtClean="0">
                            <a:solidFill>
                              <a:srgbClr val="CC9900"/>
                            </a:solidFill>
                            <a:latin typeface="Cambria Math" panose="02040503050406030204" pitchFamily="18" charset="0"/>
                          </a:rPr>
                          <m:t>2</m:t>
                        </m:r>
                      </m:sub>
                      <m:sup>
                        <m:r>
                          <a:rPr lang="en-GB" sz="1400" b="0" i="1" smtClean="0">
                            <a:solidFill>
                              <a:srgbClr val="CC9900"/>
                            </a:solidFill>
                            <a:latin typeface="Cambria Math" panose="02040503050406030204" pitchFamily="18" charset="0"/>
                          </a:rPr>
                          <m:t>𝑛</m:t>
                        </m:r>
                      </m:sup>
                    </m:sSubSup>
                    <m:r>
                      <a:rPr lang="en-GB" sz="1400" b="0" i="1" smtClean="0">
                        <a:solidFill>
                          <a:srgbClr val="CC9900"/>
                        </a:solidFill>
                        <a:latin typeface="Cambria Math" panose="02040503050406030204" pitchFamily="18" charset="0"/>
                      </a:rPr>
                      <m:t>/</m:t>
                    </m:r>
                    <m:sSubSup>
                      <m:sSubSupPr>
                        <m:ctrlPr>
                          <a:rPr lang="en-GB" sz="1400" b="0" i="1" smtClean="0">
                            <a:solidFill>
                              <a:srgbClr val="CC9900"/>
                            </a:solidFill>
                            <a:latin typeface="Cambria Math" panose="02040503050406030204" pitchFamily="18" charset="0"/>
                          </a:rPr>
                        </m:ctrlPr>
                      </m:sSubSupPr>
                      <m:e>
                        <m:r>
                          <a:rPr lang="en-GB" sz="1400" b="0" i="1" smtClean="0">
                            <a:solidFill>
                              <a:srgbClr val="CC9900"/>
                            </a:solidFill>
                            <a:latin typeface="Cambria Math" panose="02040503050406030204" pitchFamily="18" charset="0"/>
                          </a:rPr>
                          <m:t>𝐹</m:t>
                        </m:r>
                      </m:e>
                      <m:sub>
                        <m:r>
                          <a:rPr lang="en-GB" sz="1400" b="0" i="1" smtClean="0">
                            <a:solidFill>
                              <a:srgbClr val="CC9900"/>
                            </a:solidFill>
                            <a:latin typeface="Cambria Math" panose="02040503050406030204" pitchFamily="18" charset="0"/>
                          </a:rPr>
                          <m:t>2</m:t>
                        </m:r>
                      </m:sub>
                      <m:sup>
                        <m:r>
                          <a:rPr lang="en-GB" sz="1400" b="0" i="1" smtClean="0">
                            <a:solidFill>
                              <a:srgbClr val="CC9900"/>
                            </a:solidFill>
                            <a:latin typeface="Cambria Math" panose="02040503050406030204" pitchFamily="18" charset="0"/>
                          </a:rPr>
                          <m:t>𝑝</m:t>
                        </m:r>
                      </m:sup>
                    </m:sSubSup>
                  </m:oMath>
                </a14:m>
                <a:r>
                  <a:rPr lang="en-US" sz="1400" dirty="0">
                    <a:solidFill>
                      <a:srgbClr val="CC9900"/>
                    </a:solidFill>
                  </a:rPr>
                  <a:t>Structure Function Ratio by the Jefferson Lab MARATHON Tritium/Helium-3 Deep Inelastic Scattering Experiment – arXiv:2104.05850 [hep-ex], Phys. Rev. Lett. (2022) </a:t>
                </a:r>
                <a:r>
                  <a:rPr lang="en-US" sz="1400" i="1" dirty="0">
                    <a:solidFill>
                      <a:srgbClr val="CC9900"/>
                    </a:solidFill>
                  </a:rPr>
                  <a:t>in press</a:t>
                </a:r>
                <a:r>
                  <a:rPr lang="en-US" sz="1400" dirty="0"/>
                  <a:t>]</a:t>
                </a:r>
              </a:p>
              <a:p>
                <a:pPr marL="285750"/>
                <a:r>
                  <a:rPr lang="en-US" sz="2000" dirty="0"/>
                  <a:t>Agreement with modern data on entire x-domain – parameter free prediction</a:t>
                </a:r>
              </a:p>
            </p:txBody>
          </p:sp>
        </mc:Choice>
        <mc:Fallback xmlns="">
          <p:sp>
            <p:nvSpPr>
              <p:cNvPr id="3" name="Content Placeholder 2">
                <a:extLst>
                  <a:ext uri="{FF2B5EF4-FFF2-40B4-BE49-F238E27FC236}">
                    <a16:creationId xmlns:a16="http://schemas.microsoft.com/office/drawing/2014/main" id="{E29EA762-1D5B-47FE-9BFE-5C2E0E605A21}"/>
                  </a:ext>
                </a:extLst>
              </p:cNvPr>
              <p:cNvSpPr>
                <a:spLocks noGrp="1" noRot="1" noChangeAspect="1" noMove="1" noResize="1" noEditPoints="1" noAdjustHandles="1" noChangeArrowheads="1" noChangeShapeType="1" noTextEdit="1"/>
              </p:cNvSpPr>
              <p:nvPr>
                <p:ph idx="1"/>
              </p:nvPr>
            </p:nvSpPr>
            <p:spPr>
              <a:xfrm>
                <a:off x="533400" y="870156"/>
                <a:ext cx="6639402" cy="4830764"/>
              </a:xfrm>
              <a:blipFill>
                <a:blip r:embed="rId2"/>
                <a:stretch>
                  <a:fillRect l="-1010" t="-884" b="-391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EE089E2-E864-4FFD-A1DF-E12206CCB909}"/>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FABFAE69-9E3E-425D-B4CF-B391C8E258E3}"/>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4F811A5A-7F5C-46BD-AC18-F7EE7A35D3E7}"/>
              </a:ext>
            </a:extLst>
          </p:cNvPr>
          <p:cNvSpPr>
            <a:spLocks noGrp="1"/>
          </p:cNvSpPr>
          <p:nvPr>
            <p:ph type="sldNum" sz="quarter" idx="12"/>
          </p:nvPr>
        </p:nvSpPr>
        <p:spPr/>
        <p:txBody>
          <a:bodyPr/>
          <a:lstStyle/>
          <a:p>
            <a:fld id="{87034D8C-3CB4-402A-BC46-2AB14C0FE90A}" type="slidenum">
              <a:rPr lang="en-US" smtClean="0"/>
              <a:pPr/>
              <a:t>94</a:t>
            </a:fld>
            <a:endParaRPr lang="en-US"/>
          </a:p>
        </p:txBody>
      </p:sp>
      <p:pic>
        <p:nvPicPr>
          <p:cNvPr id="8" name="Picture 7" descr="Chart&#10;&#10;Description automatically generated">
            <a:extLst>
              <a:ext uri="{FF2B5EF4-FFF2-40B4-BE49-F238E27FC236}">
                <a16:creationId xmlns:a16="http://schemas.microsoft.com/office/drawing/2014/main" id="{9CC89464-7B61-4B4D-B767-A6D0CD024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802" y="2761457"/>
            <a:ext cx="4638198" cy="318214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53D8893-669C-421C-977B-75BE708A9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49" y="2407006"/>
            <a:ext cx="3979333" cy="762000"/>
          </a:xfrm>
          <a:prstGeom prst="rect">
            <a:avLst/>
          </a:prstGeom>
        </p:spPr>
      </p:pic>
      <p:sp>
        <p:nvSpPr>
          <p:cNvPr id="11" name="TextBox 10">
            <a:extLst>
              <a:ext uri="{FF2B5EF4-FFF2-40B4-BE49-F238E27FC236}">
                <a16:creationId xmlns:a16="http://schemas.microsoft.com/office/drawing/2014/main" id="{7BF941B5-59AF-4621-BC9F-0005FC71BB88}"/>
              </a:ext>
            </a:extLst>
          </p:cNvPr>
          <p:cNvSpPr txBox="1"/>
          <p:nvPr/>
        </p:nvSpPr>
        <p:spPr>
          <a:xfrm>
            <a:off x="6477000" y="5925171"/>
            <a:ext cx="5334000" cy="646331"/>
          </a:xfrm>
          <a:prstGeom prst="rect">
            <a:avLst/>
          </a:prstGeom>
          <a:noFill/>
        </p:spPr>
        <p:txBody>
          <a:bodyPr wrap="square" rtlCol="0">
            <a:spAutoFit/>
          </a:bodyPr>
          <a:lstStyle/>
          <a:p>
            <a:r>
              <a:rPr lang="en-US" i="1" kern="0" dirty="0">
                <a:ln w="0"/>
                <a:solidFill>
                  <a:srgbClr val="FF0000"/>
                </a:solidFill>
                <a:effectLst>
                  <a:outerShdw blurRad="38100" dist="25400" dir="5400000" algn="ctr" rotWithShape="0">
                    <a:srgbClr val="6E747A">
                      <a:alpha val="43000"/>
                    </a:srgbClr>
                  </a:outerShdw>
                </a:effectLst>
              </a:rPr>
              <a:t>Probability that scalar diquark only models of nucleon might be consistent with available data is 1/7,000,000</a:t>
            </a:r>
            <a:endParaRPr lang="en-GB" i="1" kern="0" dirty="0">
              <a:ln w="0"/>
              <a:solidFill>
                <a:srgbClr val="FF0000"/>
              </a:solidFill>
              <a:effectLst>
                <a:outerShdw blurRad="38100" dist="25400" dir="5400000" algn="ctr" rotWithShape="0">
                  <a:srgbClr val="6E747A">
                    <a:alpha val="43000"/>
                  </a:srgbClr>
                </a:outerShdw>
              </a:effectLst>
            </a:endParaRPr>
          </a:p>
        </p:txBody>
      </p:sp>
      <p:cxnSp>
        <p:nvCxnSpPr>
          <p:cNvPr id="13" name="Straight Arrow Connector 12">
            <a:extLst>
              <a:ext uri="{FF2B5EF4-FFF2-40B4-BE49-F238E27FC236}">
                <a16:creationId xmlns:a16="http://schemas.microsoft.com/office/drawing/2014/main" id="{83912B4F-C3A6-4E47-9D86-5D84867102AF}"/>
              </a:ext>
            </a:extLst>
          </p:cNvPr>
          <p:cNvCxnSpPr>
            <a:cxnSpLocks/>
          </p:cNvCxnSpPr>
          <p:nvPr/>
        </p:nvCxnSpPr>
        <p:spPr bwMode="auto">
          <a:xfrm flipV="1">
            <a:off x="9829800" y="5105400"/>
            <a:ext cx="1651001" cy="932801"/>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Chart, surface chart&#10;&#10;Description automatically generated">
            <a:extLst>
              <a:ext uri="{FF2B5EF4-FFF2-40B4-BE49-F238E27FC236}">
                <a16:creationId xmlns:a16="http://schemas.microsoft.com/office/drawing/2014/main" id="{3EE6DF4C-12EA-4BDD-9F0F-9F3AF9505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087" y="451417"/>
            <a:ext cx="2957513" cy="23241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539B10C-7407-4A96-BB26-99F08A6CD6CA}"/>
                  </a:ext>
                </a:extLst>
              </p:cNvPr>
              <p:cNvSpPr txBox="1"/>
              <p:nvPr/>
            </p:nvSpPr>
            <p:spPr>
              <a:xfrm>
                <a:off x="6400799" y="702525"/>
                <a:ext cx="2590801"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C00000"/>
                    </a:solidFill>
                  </a:rPr>
                  <a:t>CSM prediction = presence of axial-vector diquark correlation in the proton</a:t>
                </a:r>
              </a:p>
              <a:p>
                <a:pPr marL="285750" indent="-285750">
                  <a:buFont typeface="Wingdings" panose="05000000000000000000" pitchFamily="2" charset="2"/>
                  <a:buChar char="ü"/>
                </a:pPr>
                <a:r>
                  <a:rPr lang="en-US" dirty="0">
                    <a:solidFill>
                      <a:srgbClr val="C00000"/>
                    </a:solidFill>
                  </a:rPr>
                  <a:t>Responsible for </a:t>
                </a:r>
                <a14:m>
                  <m:oMath xmlns:m="http://schemas.openxmlformats.org/officeDocument/2006/math">
                    <m:r>
                      <a:rPr lang="en-GB" b="0" i="1" smtClean="0">
                        <a:solidFill>
                          <a:srgbClr val="C00000"/>
                        </a:solidFill>
                        <a:latin typeface="Cambria Math" panose="02040503050406030204" pitchFamily="18" charset="0"/>
                      </a:rPr>
                      <m:t>≈</m:t>
                    </m:r>
                    <m:r>
                      <a:rPr lang="en-GB" b="0" i="1" smtClean="0">
                        <a:solidFill>
                          <a:srgbClr val="C00000"/>
                        </a:solidFill>
                        <a:latin typeface="Cambria Math" panose="02040503050406030204" pitchFamily="18" charset="0"/>
                      </a:rPr>
                      <m:t>40</m:t>
                    </m:r>
                    <m:r>
                      <a:rPr lang="en-GB" b="0" i="0" smtClean="0">
                        <a:solidFill>
                          <a:srgbClr val="C00000"/>
                        </a:solidFill>
                        <a:latin typeface="Cambria Math" panose="02040503050406030204" pitchFamily="18" charset="0"/>
                      </a:rPr>
                      <m:t>%</m:t>
                    </m:r>
                  </m:oMath>
                </a14:m>
                <a:r>
                  <a:rPr lang="en-US" dirty="0">
                    <a:solidFill>
                      <a:srgbClr val="C00000"/>
                    </a:solidFill>
                  </a:rPr>
                  <a:t> of proton charge</a:t>
                </a:r>
              </a:p>
            </p:txBody>
          </p:sp>
        </mc:Choice>
        <mc:Fallback xmlns="">
          <p:sp>
            <p:nvSpPr>
              <p:cNvPr id="18" name="TextBox 17">
                <a:extLst>
                  <a:ext uri="{FF2B5EF4-FFF2-40B4-BE49-F238E27FC236}">
                    <a16:creationId xmlns:a16="http://schemas.microsoft.com/office/drawing/2014/main" id="{A539B10C-7407-4A96-BB26-99F08A6CD6CA}"/>
                  </a:ext>
                </a:extLst>
              </p:cNvPr>
              <p:cNvSpPr txBox="1">
                <a:spLocks noRot="1" noChangeAspect="1" noMove="1" noResize="1" noEditPoints="1" noAdjustHandles="1" noChangeArrowheads="1" noChangeShapeType="1" noTextEdit="1"/>
              </p:cNvSpPr>
              <p:nvPr/>
            </p:nvSpPr>
            <p:spPr>
              <a:xfrm>
                <a:off x="6400799" y="702525"/>
                <a:ext cx="2590801" cy="2031325"/>
              </a:xfrm>
              <a:prstGeom prst="rect">
                <a:avLst/>
              </a:prstGeom>
              <a:blipFill>
                <a:blip r:embed="rId6"/>
                <a:stretch>
                  <a:fillRect l="-1412" t="-1502" b="-390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437544DB-462F-4995-8033-56BC19CD1BFA}"/>
              </a:ext>
            </a:extLst>
          </p:cNvPr>
          <p:cNvSpPr txBox="1"/>
          <p:nvPr/>
        </p:nvSpPr>
        <p:spPr>
          <a:xfrm flipH="1">
            <a:off x="8229600" y="3033999"/>
            <a:ext cx="2087881" cy="584775"/>
          </a:xfrm>
          <a:prstGeom prst="rect">
            <a:avLst/>
          </a:prstGeom>
          <a:noFill/>
        </p:spPr>
        <p:txBody>
          <a:bodyPr wrap="square" rtlCol="0">
            <a:spAutoFit/>
          </a:bodyPr>
          <a:lstStyle/>
          <a:p>
            <a:r>
              <a:rPr lang="en-GB" sz="1600" dirty="0">
                <a:solidFill>
                  <a:srgbClr val="008000"/>
                </a:solidFill>
              </a:rPr>
              <a:t>Sea quark dominance on x&lt;0.2</a:t>
            </a:r>
            <a:endParaRPr lang="en-US" sz="1600" dirty="0">
              <a:solidFill>
                <a:srgbClr val="008000"/>
              </a:solidFill>
            </a:endParaRPr>
          </a:p>
        </p:txBody>
      </p:sp>
      <p:sp>
        <p:nvSpPr>
          <p:cNvPr id="22" name="TextBox 21">
            <a:extLst>
              <a:ext uri="{FF2B5EF4-FFF2-40B4-BE49-F238E27FC236}">
                <a16:creationId xmlns:a16="http://schemas.microsoft.com/office/drawing/2014/main" id="{2C28C0BD-4A6E-4E92-8EE4-22C79214C546}"/>
              </a:ext>
            </a:extLst>
          </p:cNvPr>
          <p:cNvSpPr txBox="1"/>
          <p:nvPr/>
        </p:nvSpPr>
        <p:spPr>
          <a:xfrm flipH="1">
            <a:off x="8153400" y="4789192"/>
            <a:ext cx="3200401" cy="338554"/>
          </a:xfrm>
          <a:prstGeom prst="rect">
            <a:avLst/>
          </a:prstGeom>
          <a:noFill/>
        </p:spPr>
        <p:txBody>
          <a:bodyPr wrap="square" rtlCol="0">
            <a:spAutoFit/>
          </a:bodyPr>
          <a:lstStyle/>
          <a:p>
            <a:r>
              <a:rPr lang="en-GB" sz="1600" b="1" i="1" dirty="0">
                <a:solidFill>
                  <a:srgbClr val="CC9900"/>
                </a:solidFill>
              </a:rPr>
              <a:t>Valence quark dominance on x&gt;0.2</a:t>
            </a:r>
            <a:endParaRPr lang="en-US" sz="1600" b="1" i="1" dirty="0">
              <a:solidFill>
                <a:srgbClr val="CC9900"/>
              </a:solidFill>
            </a:endParaRPr>
          </a:p>
        </p:txBody>
      </p:sp>
      <p:sp>
        <p:nvSpPr>
          <p:cNvPr id="7" name="TextBox 6">
            <a:extLst>
              <a:ext uri="{FF2B5EF4-FFF2-40B4-BE49-F238E27FC236}">
                <a16:creationId xmlns:a16="http://schemas.microsoft.com/office/drawing/2014/main" id="{2A2BEE42-85C0-4C9C-A698-568B8FD75069}"/>
              </a:ext>
            </a:extLst>
          </p:cNvPr>
          <p:cNvSpPr txBox="1"/>
          <p:nvPr/>
        </p:nvSpPr>
        <p:spPr>
          <a:xfrm>
            <a:off x="304800" y="5697933"/>
            <a:ext cx="6186486" cy="646331"/>
          </a:xfrm>
          <a:prstGeom prst="rect">
            <a:avLst/>
          </a:prstGeom>
          <a:noFill/>
        </p:spPr>
        <p:txBody>
          <a:bodyPr wrap="square" rtlCol="0">
            <a:spAutoFit/>
          </a:bodyPr>
          <a:lstStyle/>
          <a:p>
            <a:r>
              <a:rPr lang="en-US" sz="1200" b="0" i="1" dirty="0">
                <a:solidFill>
                  <a:srgbClr val="212121"/>
                </a:solidFill>
                <a:effectLst/>
              </a:rPr>
              <a:t>🎆 Valence quark ratio in the proton, </a:t>
            </a:r>
            <a:r>
              <a:rPr lang="en-US" sz="1200" b="0" i="0" dirty="0">
                <a:solidFill>
                  <a:srgbClr val="212121"/>
                </a:solidFill>
                <a:effectLst/>
              </a:rPr>
              <a:t>Zhu-Fang Cui, (</a:t>
            </a:r>
            <a:r>
              <a:rPr lang="ja-JP" altLang="en-US" sz="1200" b="0" i="0" dirty="0">
                <a:solidFill>
                  <a:srgbClr val="212121"/>
                </a:solidFill>
                <a:effectLst/>
              </a:rPr>
              <a:t>崔著钫</a:t>
            </a:r>
            <a:r>
              <a:rPr lang="en-US" altLang="ja-JP" sz="1200" b="0" i="0" dirty="0">
                <a:solidFill>
                  <a:srgbClr val="212121"/>
                </a:solidFill>
                <a:effectLst/>
              </a:rPr>
              <a:t>), </a:t>
            </a:r>
            <a:r>
              <a:rPr lang="en-US" sz="1200" b="0" i="0" dirty="0">
                <a:solidFill>
                  <a:srgbClr val="212121"/>
                </a:solidFill>
                <a:effectLst/>
              </a:rPr>
              <a:t>Fei Gao (</a:t>
            </a:r>
            <a:r>
              <a:rPr lang="ja-JP" altLang="en-US" sz="1200" b="0" i="0" dirty="0">
                <a:solidFill>
                  <a:srgbClr val="212121"/>
                </a:solidFill>
                <a:effectLst/>
              </a:rPr>
              <a:t>高飞</a:t>
            </a:r>
            <a:r>
              <a:rPr lang="en-US" altLang="ja-JP" sz="1200" b="0" i="0" dirty="0">
                <a:solidFill>
                  <a:srgbClr val="212121"/>
                </a:solidFill>
                <a:effectLst/>
              </a:rPr>
              <a:t>), </a:t>
            </a:r>
            <a:r>
              <a:rPr lang="en-US" sz="1200" b="0" i="0" dirty="0">
                <a:solidFill>
                  <a:srgbClr val="212121"/>
                </a:solidFill>
                <a:effectLst/>
              </a:rPr>
              <a:t>Daniele Binosi, Lei Chang </a:t>
            </a:r>
            <a:r>
              <a:rPr lang="en-US" sz="1200" b="0" i="0" dirty="0">
                <a:solidFill>
                  <a:srgbClr val="000000"/>
                </a:solidFill>
                <a:effectLst/>
              </a:rPr>
              <a:t>(</a:t>
            </a:r>
            <a:r>
              <a:rPr lang="ja-JP" altLang="en-US" sz="1200" b="0" i="0" dirty="0">
                <a:solidFill>
                  <a:srgbClr val="000000"/>
                </a:solidFill>
                <a:effectLst/>
              </a:rPr>
              <a:t>常雷</a:t>
            </a:r>
            <a:r>
              <a:rPr lang="en-US" altLang="ja-JP" sz="1200" b="0" i="0" dirty="0">
                <a:solidFill>
                  <a:srgbClr val="000000"/>
                </a:solidFill>
                <a:effectLst/>
              </a:rPr>
              <a:t>)</a:t>
            </a:r>
            <a:r>
              <a:rPr lang="en-US" altLang="ja-JP" sz="1200" b="0" i="0" dirty="0">
                <a:solidFill>
                  <a:srgbClr val="212121"/>
                </a:solidFill>
                <a:effectLst/>
              </a:rPr>
              <a:t>, </a:t>
            </a:r>
            <a:r>
              <a:rPr lang="en-US" sz="1200" b="0" i="0" dirty="0">
                <a:solidFill>
                  <a:srgbClr val="212121"/>
                </a:solidFill>
                <a:effectLst/>
              </a:rPr>
              <a:t>Craig D. Roberts and Sebastian M. Schmidt, </a:t>
            </a:r>
            <a:r>
              <a:rPr lang="en-US" sz="1200" b="0" i="0" u="none" strike="noStrike" dirty="0">
                <a:solidFill>
                  <a:srgbClr val="212121"/>
                </a:solidFill>
                <a:effectLst/>
                <a:hlinkClick r:id="rId7"/>
              </a:rPr>
              <a:t>NJU-INP 049/21</a:t>
            </a:r>
            <a:r>
              <a:rPr lang="en-US" sz="1200" b="0" i="0" dirty="0">
                <a:solidFill>
                  <a:srgbClr val="212121"/>
                </a:solidFill>
                <a:effectLst/>
              </a:rPr>
              <a:t>, e-print: </a:t>
            </a:r>
            <a:r>
              <a:rPr lang="en-US" sz="1200" b="0" i="0" u="none" strike="noStrike" dirty="0">
                <a:solidFill>
                  <a:srgbClr val="212121"/>
                </a:solidFill>
                <a:effectLst/>
                <a:hlinkClick r:id="rId8"/>
              </a:rPr>
              <a:t>2108.11493 [hep-</a:t>
            </a:r>
            <a:r>
              <a:rPr lang="en-US" sz="1200" b="0" i="0" u="none" strike="noStrike" dirty="0" err="1">
                <a:solidFill>
                  <a:srgbClr val="212121"/>
                </a:solidFill>
                <a:effectLst/>
                <a:hlinkClick r:id="rId8"/>
              </a:rPr>
              <a:t>ph</a:t>
            </a:r>
            <a:r>
              <a:rPr lang="en-US" sz="1200" b="0" i="0" u="none" strike="noStrike" dirty="0">
                <a:solidFill>
                  <a:srgbClr val="212121"/>
                </a:solidFill>
                <a:effectLst/>
                <a:hlinkClick r:id="rId8"/>
              </a:rPr>
              <a:t>]</a:t>
            </a:r>
            <a:r>
              <a:rPr lang="en-US" sz="1200" b="0" i="0" dirty="0">
                <a:solidFill>
                  <a:srgbClr val="212121"/>
                </a:solidFill>
                <a:effectLst/>
              </a:rPr>
              <a:t>, Chin. Phys. Lett. </a:t>
            </a:r>
            <a:r>
              <a:rPr lang="en-US" sz="1200" b="0" i="1" dirty="0">
                <a:solidFill>
                  <a:srgbClr val="212121"/>
                </a:solidFill>
                <a:effectLst/>
              </a:rPr>
              <a:t>Express</a:t>
            </a:r>
            <a:r>
              <a:rPr lang="en-US" sz="1200" b="0" i="0" dirty="0">
                <a:solidFill>
                  <a:srgbClr val="212121"/>
                </a:solidFill>
                <a:effectLst/>
              </a:rPr>
              <a:t> </a:t>
            </a:r>
            <a:r>
              <a:rPr lang="en-US" sz="1200" b="1" i="0" dirty="0">
                <a:solidFill>
                  <a:srgbClr val="212121"/>
                </a:solidFill>
                <a:effectLst/>
              </a:rPr>
              <a:t>39</a:t>
            </a:r>
            <a:r>
              <a:rPr lang="en-US" sz="1200" b="0" i="0" dirty="0">
                <a:solidFill>
                  <a:srgbClr val="212121"/>
                </a:solidFill>
                <a:effectLst/>
              </a:rPr>
              <a:t> (04) (2022) 041401/1-5:</a:t>
            </a:r>
            <a:r>
              <a:rPr lang="en-US" sz="1200" b="0" i="1" dirty="0">
                <a:solidFill>
                  <a:srgbClr val="212121"/>
                </a:solidFill>
                <a:effectLst/>
              </a:rPr>
              <a:t> </a:t>
            </a:r>
            <a:r>
              <a:rPr lang="en-US" sz="1200" b="0" i="0" u="none" strike="noStrike" dirty="0">
                <a:solidFill>
                  <a:srgbClr val="212121"/>
                </a:solidFill>
                <a:effectLst/>
                <a:hlinkClick r:id="rId9"/>
              </a:rPr>
              <a:t>Express Letter</a:t>
            </a:r>
            <a:r>
              <a:rPr lang="en-US" sz="1200" b="0" i="1" dirty="0">
                <a:solidFill>
                  <a:srgbClr val="212121"/>
                </a:solidFill>
                <a:effectLst/>
              </a:rPr>
              <a:t> </a:t>
            </a:r>
            <a:endParaRPr lang="en-US" sz="1200" b="0" i="0" dirty="0">
              <a:solidFill>
                <a:srgbClr val="212121"/>
              </a:solidFill>
              <a:effectLst/>
            </a:endParaRPr>
          </a:p>
        </p:txBody>
      </p:sp>
    </p:spTree>
    <p:extLst>
      <p:ext uri="{BB962C8B-B14F-4D97-AF65-F5344CB8AC3E}">
        <p14:creationId xmlns:p14="http://schemas.microsoft.com/office/powerpoint/2010/main" val="421356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wipe(down)">
                                      <p:cBhvr>
                                        <p:cTn id="21" dur="500"/>
                                        <p:tgtEl>
                                          <p:spTgt spid="3">
                                            <p:txEl>
                                              <p:pRg st="7" end="7"/>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wipe(down)">
                                      <p:cBhvr>
                                        <p:cTn id="24" dur="500"/>
                                        <p:tgtEl>
                                          <p:spTgt spid="3">
                                            <p:txEl>
                                              <p:pRg st="8" end="8"/>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wipe(down)">
                                      <p:cBhvr>
                                        <p:cTn id="27" dur="500"/>
                                        <p:tgtEl>
                                          <p:spTgt spid="3">
                                            <p:txEl>
                                              <p:pRg st="9" end="9"/>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ircle(in)">
                                      <p:cBhvr>
                                        <p:cTn id="39" dur="2000"/>
                                        <p:tgtEl>
                                          <p:spTgt spid="2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577E1220-4249-0283-B664-CB298A1F0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54" y="4343400"/>
            <a:ext cx="3657600" cy="1987296"/>
          </a:xfrm>
          <a:prstGeom prst="rect">
            <a:avLst/>
          </a:prstGeom>
        </p:spPr>
      </p:pic>
      <p:sp>
        <p:nvSpPr>
          <p:cNvPr id="2" name="Title 1">
            <a:extLst>
              <a:ext uri="{FF2B5EF4-FFF2-40B4-BE49-F238E27FC236}">
                <a16:creationId xmlns:a16="http://schemas.microsoft.com/office/drawing/2014/main" id="{5D52146B-E909-4D3A-9A76-6EB713B4091C}"/>
              </a:ext>
            </a:extLst>
          </p:cNvPr>
          <p:cNvSpPr>
            <a:spLocks noGrp="1"/>
          </p:cNvSpPr>
          <p:nvPr>
            <p:ph type="title"/>
          </p:nvPr>
        </p:nvSpPr>
        <p:spPr/>
        <p:txBody>
          <a:bodyPr/>
          <a:lstStyle/>
          <a:p>
            <a:r>
              <a:rPr lang="en-US" dirty="0"/>
              <a:t>Asymmetry of antimatter in the proton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112E63-0D66-4877-A3BC-86DAAF94259A}"/>
                  </a:ext>
                </a:extLst>
              </p:cNvPr>
              <p:cNvSpPr>
                <a:spLocks noGrp="1"/>
              </p:cNvSpPr>
              <p:nvPr>
                <p:ph idx="1"/>
              </p:nvPr>
            </p:nvSpPr>
            <p:spPr>
              <a:xfrm>
                <a:off x="381000" y="914400"/>
                <a:ext cx="7010400" cy="4525963"/>
              </a:xfrm>
            </p:spPr>
            <p:txBody>
              <a:bodyPr/>
              <a:lstStyle/>
              <a:p>
                <a:r>
                  <a:rPr lang="en-GB" dirty="0"/>
                  <a:t>Proton = u + u + d </a:t>
                </a:r>
              </a:p>
              <a:p>
                <a:pPr marL="0" indent="0">
                  <a:buNone/>
                </a:pPr>
                <a14:m>
                  <m:oMath xmlns:m="http://schemas.openxmlformats.org/officeDocument/2006/math">
                    <m:r>
                      <a:rPr lang="en-AU" b="0" i="1" smtClean="0">
                        <a:latin typeface="Cambria Math" panose="02040503050406030204" pitchFamily="18" charset="0"/>
                      </a:rPr>
                      <m:t>      ⇒</m:t>
                    </m:r>
                  </m:oMath>
                </a14:m>
                <a:r>
                  <a:rPr lang="en-GB" dirty="0"/>
                  <a:t> Pauli blocking: gluon splitting produces </a:t>
                </a:r>
              </a:p>
              <a:p>
                <a:pPr marL="0" indent="0">
                  <a:buNone/>
                </a:pPr>
                <a:r>
                  <a:rPr lang="en-GB" b="0" dirty="0"/>
                  <a:t>	</a:t>
                </a:r>
                <a14:m>
                  <m:oMath xmlns:m="http://schemas.openxmlformats.org/officeDocument/2006/math">
                    <m:r>
                      <a:rPr lang="en-GB" b="0" i="1" smtClean="0">
                        <a:latin typeface="Cambria Math" panose="02040503050406030204" pitchFamily="18" charset="0"/>
                      </a:rPr>
                      <m:t>𝑑</m:t>
                    </m:r>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𝑑</m:t>
                        </m:r>
                      </m:e>
                    </m:acc>
                  </m:oMath>
                </a14:m>
                <a:r>
                  <a:rPr lang="en-US" dirty="0"/>
                  <a:t>  in preference to  </a:t>
                </a:r>
                <a14:m>
                  <m:oMath xmlns:m="http://schemas.openxmlformats.org/officeDocument/2006/math">
                    <m:r>
                      <a:rPr lang="en-GB" b="0" i="1" smtClean="0">
                        <a:latin typeface="Cambria Math" panose="02040503050406030204" pitchFamily="18" charset="0"/>
                      </a:rPr>
                      <m:t>𝑢</m:t>
                    </m:r>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𝑢</m:t>
                        </m:r>
                      </m:e>
                    </m:acc>
                  </m:oMath>
                </a14:m>
                <a:endParaRPr lang="en-US" dirty="0"/>
              </a:p>
              <a:p>
                <a:r>
                  <a:rPr lang="en-US" dirty="0"/>
                  <a:t>Comparison with </a:t>
                </a:r>
                <a:r>
                  <a:rPr lang="en-US" dirty="0" err="1"/>
                  <a:t>SeaQuest</a:t>
                </a:r>
                <a:r>
                  <a:rPr lang="en-US" dirty="0"/>
                  <a:t> data </a:t>
                </a:r>
              </a:p>
              <a:p>
                <a:pPr marL="800100" lvl="2" indent="0">
                  <a:buNone/>
                </a:pPr>
                <a:r>
                  <a:rPr lang="en-US" sz="1400" dirty="0"/>
                  <a:t>[J. Dove, et al., </a:t>
                </a:r>
                <a:r>
                  <a:rPr lang="en-US" sz="1400" i="1" dirty="0"/>
                  <a:t>The asymmetry of antimatter in the proton</a:t>
                </a:r>
                <a:r>
                  <a:rPr lang="en-US" sz="1400" dirty="0"/>
                  <a:t>, Nature 590 (7847) (2021) 561–565.]</a:t>
                </a:r>
              </a:p>
              <a:p>
                <a:r>
                  <a:rPr lang="en-US" sz="2000" dirty="0"/>
                  <a:t>Gottfried sum rule</a:t>
                </a:r>
              </a:p>
              <a:p>
                <a:endParaRPr lang="en-US" sz="2000" dirty="0"/>
              </a:p>
              <a:p>
                <a:endParaRPr lang="en-US" sz="2000" dirty="0"/>
              </a:p>
              <a:p>
                <a:pPr>
                  <a:buFont typeface="Wingdings" panose="05000000000000000000" pitchFamily="2" charset="2"/>
                  <a:buChar char="ü"/>
                </a:pPr>
                <a:r>
                  <a:rPr lang="en-US" dirty="0"/>
                  <a:t>Most recent result from global fits [CT18]: 0.110(80)</a:t>
                </a:r>
              </a:p>
            </p:txBody>
          </p:sp>
        </mc:Choice>
        <mc:Fallback xmlns="">
          <p:sp>
            <p:nvSpPr>
              <p:cNvPr id="3" name="Content Placeholder 2">
                <a:extLst>
                  <a:ext uri="{FF2B5EF4-FFF2-40B4-BE49-F238E27FC236}">
                    <a16:creationId xmlns:a16="http://schemas.microsoft.com/office/drawing/2014/main" id="{F7112E63-0D66-4877-A3BC-86DAAF94259A}"/>
                  </a:ext>
                </a:extLst>
              </p:cNvPr>
              <p:cNvSpPr>
                <a:spLocks noGrp="1" noRot="1" noChangeAspect="1" noMove="1" noResize="1" noEditPoints="1" noAdjustHandles="1" noChangeArrowheads="1" noChangeShapeType="1" noTextEdit="1"/>
              </p:cNvSpPr>
              <p:nvPr>
                <p:ph idx="1"/>
              </p:nvPr>
            </p:nvSpPr>
            <p:spPr>
              <a:xfrm>
                <a:off x="381000" y="914400"/>
                <a:ext cx="7010400" cy="4525963"/>
              </a:xfrm>
              <a:blipFill>
                <a:blip r:embed="rId3"/>
                <a:stretch>
                  <a:fillRect l="-957"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6450058-09A2-4B7A-98F4-B03952121274}"/>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F725D8E9-8A6F-4F42-8C01-EEBCF5D544F4}"/>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E882447D-50D0-4A50-B50D-E22F6E5568AD}"/>
              </a:ext>
            </a:extLst>
          </p:cNvPr>
          <p:cNvSpPr>
            <a:spLocks noGrp="1"/>
          </p:cNvSpPr>
          <p:nvPr>
            <p:ph type="sldNum" sz="quarter" idx="12"/>
          </p:nvPr>
        </p:nvSpPr>
        <p:spPr/>
        <p:txBody>
          <a:bodyPr/>
          <a:lstStyle/>
          <a:p>
            <a:fld id="{87034D8C-3CB4-402A-BC46-2AB14C0FE90A}" type="slidenum">
              <a:rPr lang="en-US" smtClean="0"/>
              <a:pPr/>
              <a:t>95</a:t>
            </a:fld>
            <a:endParaRPr lang="en-US"/>
          </a:p>
        </p:txBody>
      </p:sp>
      <p:pic>
        <p:nvPicPr>
          <p:cNvPr id="8" name="Picture 7">
            <a:extLst>
              <a:ext uri="{FF2B5EF4-FFF2-40B4-BE49-F238E27FC236}">
                <a16:creationId xmlns:a16="http://schemas.microsoft.com/office/drawing/2014/main" id="{3B3440E2-AE62-4078-88FE-8C5EA1F1B8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4700" y="1343582"/>
            <a:ext cx="5067300" cy="3136403"/>
          </a:xfrm>
          <a:prstGeom prst="rect">
            <a:avLst/>
          </a:prstGeom>
        </p:spPr>
      </p:pic>
      <p:pic>
        <p:nvPicPr>
          <p:cNvPr id="10" name="Picture 9" descr="Text, letter&#10;&#10;Description automatically generated">
            <a:extLst>
              <a:ext uri="{FF2B5EF4-FFF2-40B4-BE49-F238E27FC236}">
                <a16:creationId xmlns:a16="http://schemas.microsoft.com/office/drawing/2014/main" id="{0DAEF1E0-C7D3-4C1A-B9C7-08AA4CCB6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325" y="3332285"/>
            <a:ext cx="4362450" cy="800100"/>
          </a:xfrm>
          <a:prstGeom prst="rect">
            <a:avLst/>
          </a:prstGeom>
        </p:spPr>
      </p:pic>
      <p:sp>
        <p:nvSpPr>
          <p:cNvPr id="7" name="TextBox 6">
            <a:extLst>
              <a:ext uri="{FF2B5EF4-FFF2-40B4-BE49-F238E27FC236}">
                <a16:creationId xmlns:a16="http://schemas.microsoft.com/office/drawing/2014/main" id="{93FB04DE-D1DA-F06E-89AF-EB1F62EFD965}"/>
              </a:ext>
            </a:extLst>
          </p:cNvPr>
          <p:cNvSpPr txBox="1"/>
          <p:nvPr/>
        </p:nvSpPr>
        <p:spPr>
          <a:xfrm>
            <a:off x="4267200" y="5291475"/>
            <a:ext cx="7620000" cy="1015663"/>
          </a:xfrm>
          <a:prstGeom prst="rect">
            <a:avLst/>
          </a:prstGeom>
          <a:noFill/>
        </p:spPr>
        <p:txBody>
          <a:bodyPr wrap="square" rtlCol="0">
            <a:spAutoFit/>
          </a:bodyPr>
          <a:lstStyle/>
          <a:p>
            <a:pPr marL="361950" indent="-171450" algn="l" rtl="0">
              <a:buFont typeface="Wingdings" panose="05000000000000000000" pitchFamily="2" charset="2"/>
              <a:buChar char="ü"/>
            </a:pPr>
            <a:r>
              <a:rPr lang="en-AU" sz="1200" b="0" i="1" dirty="0">
                <a:solidFill>
                  <a:srgbClr val="212121"/>
                </a:solidFill>
                <a:effectLst/>
                <a:latin typeface="Open Sans" panose="020B0606030504020204" pitchFamily="34" charset="0"/>
              </a:rPr>
              <a:t>Proton and pion distribution functions in counterpoint, </a:t>
            </a:r>
            <a:r>
              <a:rPr lang="en-AU" sz="1200" b="0" i="0" dirty="0" err="1">
                <a:solidFill>
                  <a:srgbClr val="212121"/>
                </a:solidFill>
                <a:effectLst/>
                <a:latin typeface="Open Sans" panose="020B0606030504020204" pitchFamily="34" charset="0"/>
              </a:rPr>
              <a:t>Ya</a:t>
            </a:r>
            <a:r>
              <a:rPr lang="en-AU" sz="1200" b="0" i="0" dirty="0">
                <a:solidFill>
                  <a:srgbClr val="212121"/>
                </a:solidFill>
                <a:effectLst/>
                <a:latin typeface="Open Sans" panose="020B0606030504020204" pitchFamily="34" charset="0"/>
              </a:rPr>
              <a:t> Lu (</a:t>
            </a:r>
            <a:r>
              <a:rPr lang="ja-JP" altLang="en-US" sz="1200" b="0" i="0" dirty="0">
                <a:solidFill>
                  <a:srgbClr val="212121"/>
                </a:solidFill>
                <a:effectLst/>
                <a:latin typeface="Open Sans" panose="020B0606030504020204" pitchFamily="34" charset="0"/>
              </a:rPr>
              <a:t>陆亚</a:t>
            </a:r>
            <a:r>
              <a:rPr lang="en-US" altLang="ja-JP" sz="1200" b="0" i="0" dirty="0">
                <a:solidFill>
                  <a:srgbClr val="212121"/>
                </a:solidFill>
                <a:effectLst/>
                <a:latin typeface="Open Sans" panose="020B0606030504020204" pitchFamily="34" charset="0"/>
              </a:rPr>
              <a:t>), </a:t>
            </a:r>
            <a:r>
              <a:rPr lang="en-AU" sz="1200" b="0" i="0" dirty="0">
                <a:solidFill>
                  <a:srgbClr val="212121"/>
                </a:solidFill>
                <a:effectLst/>
                <a:latin typeface="Open Sans" panose="020B0606030504020204" pitchFamily="34" charset="0"/>
              </a:rPr>
              <a:t>Lei Chang (</a:t>
            </a:r>
            <a:r>
              <a:rPr lang="ja-JP" altLang="en-US" sz="1200" b="0" i="0" dirty="0">
                <a:solidFill>
                  <a:srgbClr val="212121"/>
                </a:solidFill>
                <a:effectLst/>
                <a:latin typeface="Open Sans" panose="020B0606030504020204" pitchFamily="34" charset="0"/>
              </a:rPr>
              <a:t>常雷</a:t>
            </a:r>
            <a:r>
              <a:rPr lang="en-US" altLang="ja-JP" sz="1200" b="0" i="0" dirty="0">
                <a:solidFill>
                  <a:srgbClr val="212121"/>
                </a:solidFill>
                <a:effectLst/>
                <a:latin typeface="Open Sans" panose="020B0606030504020204" pitchFamily="34" charset="0"/>
              </a:rPr>
              <a:t>), </a:t>
            </a:r>
            <a:r>
              <a:rPr lang="en-AU" sz="1200" b="0" i="0" dirty="0">
                <a:solidFill>
                  <a:srgbClr val="212121"/>
                </a:solidFill>
                <a:effectLst/>
                <a:latin typeface="Open Sans" panose="020B0606030504020204" pitchFamily="34" charset="0"/>
              </a:rPr>
              <a:t>Khépani Raya, Craig D. Roberts and José Rodríguez-Quintero, </a:t>
            </a:r>
            <a:r>
              <a:rPr lang="en-AU" sz="1200" b="0" i="0" u="none" strike="noStrike" dirty="0">
                <a:solidFill>
                  <a:srgbClr val="212121"/>
                </a:solidFill>
                <a:effectLst/>
                <a:latin typeface="Open Sans" panose="020B0606030504020204" pitchFamily="34" charset="0"/>
                <a:hlinkClick r:id="rId6"/>
              </a:rPr>
              <a:t>NJU-INP 056/22</a:t>
            </a:r>
            <a:r>
              <a:rPr lang="en-AU" sz="1200" b="0" i="0" dirty="0">
                <a:solidFill>
                  <a:srgbClr val="212121"/>
                </a:solidFill>
                <a:effectLst/>
                <a:latin typeface="Open Sans" panose="020B0606030504020204" pitchFamily="34" charset="0"/>
              </a:rPr>
              <a:t>, e-Print: </a:t>
            </a:r>
            <a:r>
              <a:rPr lang="en-AU" sz="1200" b="0" i="0" u="none" strike="noStrike" dirty="0">
                <a:solidFill>
                  <a:srgbClr val="212121"/>
                </a:solidFill>
                <a:effectLst/>
                <a:latin typeface="Open Sans" panose="020B0606030504020204" pitchFamily="34" charset="0"/>
                <a:hlinkClick r:id="rId7"/>
              </a:rPr>
              <a:t>2203.00753 [hep-</a:t>
            </a:r>
            <a:r>
              <a:rPr lang="en-AU" sz="1200" b="0" i="0" u="none" strike="noStrike" dirty="0" err="1">
                <a:solidFill>
                  <a:srgbClr val="212121"/>
                </a:solidFill>
                <a:effectLst/>
                <a:latin typeface="Open Sans" panose="020B0606030504020204" pitchFamily="34" charset="0"/>
                <a:hlinkClick r:id="rId7"/>
              </a:rPr>
              <a:t>ph</a:t>
            </a:r>
            <a:r>
              <a:rPr lang="en-AU" sz="1200" b="0" i="0" u="none" strike="noStrike" dirty="0">
                <a:solidFill>
                  <a:srgbClr val="212121"/>
                </a:solidFill>
                <a:effectLst/>
                <a:latin typeface="Open Sans" panose="020B0606030504020204" pitchFamily="34" charset="0"/>
                <a:hlinkClick r:id="rId7"/>
              </a:rPr>
              <a:t>]</a:t>
            </a:r>
            <a:r>
              <a:rPr lang="en-AU" sz="1200" b="0" i="0" dirty="0">
                <a:solidFill>
                  <a:srgbClr val="212121"/>
                </a:solidFill>
                <a:effectLst/>
                <a:latin typeface="Open Sans" panose="020B0606030504020204" pitchFamily="34" charset="0"/>
              </a:rPr>
              <a:t>, </a:t>
            </a:r>
            <a:r>
              <a:rPr lang="en-AU" sz="1200" b="0" i="0" u="none" strike="noStrike" dirty="0">
                <a:solidFill>
                  <a:srgbClr val="212121"/>
                </a:solidFill>
                <a:effectLst/>
                <a:latin typeface="Open Sans" panose="020B0606030504020204" pitchFamily="34" charset="0"/>
                <a:hlinkClick r:id="rId8"/>
              </a:rPr>
              <a:t>Phys. Lett. B 830 (2022) 137130/1-7</a:t>
            </a:r>
            <a:endParaRPr lang="en-AU" sz="1200" u="none" strike="noStrike" dirty="0">
              <a:solidFill>
                <a:srgbClr val="212121"/>
              </a:solidFill>
              <a:latin typeface="Open Sans" panose="020B0606030504020204" pitchFamily="34" charset="0"/>
            </a:endParaRPr>
          </a:p>
          <a:p>
            <a:pPr marL="361950" indent="-171450" algn="l" rtl="0">
              <a:buFont typeface="Wingdings" panose="05000000000000000000" pitchFamily="2" charset="2"/>
              <a:buChar char="ü"/>
            </a:pPr>
            <a:r>
              <a:rPr lang="en-AU" sz="1200" b="0" i="1" dirty="0">
                <a:solidFill>
                  <a:srgbClr val="212121"/>
                </a:solidFill>
                <a:effectLst/>
                <a:latin typeface="Open Sans" panose="020B0606030504020204" pitchFamily="34" charset="0"/>
              </a:rPr>
              <a:t>Parton distributions of light quarks and antiquarks in the proton</a:t>
            </a:r>
            <a:r>
              <a:rPr lang="en-AU" sz="1200" b="0" i="0" dirty="0">
                <a:solidFill>
                  <a:srgbClr val="212121"/>
                </a:solidFill>
                <a:effectLst/>
                <a:latin typeface="Open Sans" panose="020B0606030504020204" pitchFamily="34" charset="0"/>
              </a:rPr>
              <a:t>, Lei Chang (</a:t>
            </a:r>
            <a:r>
              <a:rPr lang="ja-JP" altLang="en-US" sz="1200" b="0" i="0" dirty="0">
                <a:solidFill>
                  <a:srgbClr val="212121"/>
                </a:solidFill>
                <a:effectLst/>
                <a:latin typeface="Open Sans" panose="020B0606030504020204" pitchFamily="34" charset="0"/>
              </a:rPr>
              <a:t>常雷</a:t>
            </a:r>
            <a:r>
              <a:rPr lang="en-US" altLang="ja-JP" sz="1200" b="0" i="0" dirty="0">
                <a:solidFill>
                  <a:srgbClr val="212121"/>
                </a:solidFill>
                <a:effectLst/>
                <a:latin typeface="Open Sans" panose="020B0606030504020204" pitchFamily="34" charset="0"/>
              </a:rPr>
              <a:t>), </a:t>
            </a:r>
            <a:r>
              <a:rPr lang="en-AU" sz="1200" b="0" i="0" dirty="0">
                <a:solidFill>
                  <a:srgbClr val="212121"/>
                </a:solidFill>
                <a:effectLst/>
                <a:latin typeface="Open Sans" panose="020B0606030504020204" pitchFamily="34" charset="0"/>
              </a:rPr>
              <a:t>Fei Gao (</a:t>
            </a:r>
            <a:r>
              <a:rPr lang="ja-JP" altLang="en-US" sz="1200" b="0" i="0" dirty="0">
                <a:solidFill>
                  <a:srgbClr val="212121"/>
                </a:solidFill>
                <a:effectLst/>
                <a:latin typeface="Open Sans" panose="020B0606030504020204" pitchFamily="34" charset="0"/>
              </a:rPr>
              <a:t>高飞</a:t>
            </a:r>
            <a:r>
              <a:rPr lang="en-US" altLang="ja-JP" sz="1200" b="0" i="0" dirty="0">
                <a:solidFill>
                  <a:srgbClr val="212121"/>
                </a:solidFill>
                <a:effectLst/>
                <a:latin typeface="Open Sans" panose="020B0606030504020204" pitchFamily="34" charset="0"/>
              </a:rPr>
              <a:t>) </a:t>
            </a:r>
            <a:r>
              <a:rPr lang="en-AU" sz="1200" b="0" i="0" dirty="0">
                <a:solidFill>
                  <a:srgbClr val="212121"/>
                </a:solidFill>
                <a:effectLst/>
                <a:latin typeface="Open Sans" panose="020B0606030504020204" pitchFamily="34" charset="0"/>
              </a:rPr>
              <a:t>and Craig D. Roberts, </a:t>
            </a:r>
            <a:r>
              <a:rPr lang="en-AU" sz="1200" b="0" i="0" u="none" strike="noStrike" dirty="0">
                <a:solidFill>
                  <a:srgbClr val="212121"/>
                </a:solidFill>
                <a:effectLst/>
                <a:latin typeface="Open Sans" panose="020B0606030504020204" pitchFamily="34" charset="0"/>
                <a:hlinkClick r:id="rId9"/>
              </a:rPr>
              <a:t>NJU-INP 055/22</a:t>
            </a:r>
            <a:r>
              <a:rPr lang="en-AU" sz="1200" b="0" i="0" dirty="0">
                <a:solidFill>
                  <a:srgbClr val="212121"/>
                </a:solidFill>
                <a:effectLst/>
                <a:latin typeface="Open Sans" panose="020B0606030504020204" pitchFamily="34" charset="0"/>
              </a:rPr>
              <a:t>, e-Print: </a:t>
            </a:r>
            <a:r>
              <a:rPr lang="en-AU" sz="1200" b="0" i="0" u="none" strike="noStrike" dirty="0">
                <a:solidFill>
                  <a:srgbClr val="212121"/>
                </a:solidFill>
                <a:effectLst/>
                <a:latin typeface="Open Sans" panose="020B0606030504020204" pitchFamily="34" charset="0"/>
                <a:hlinkClick r:id="rId10"/>
              </a:rPr>
              <a:t>2201.07870 [hep-</a:t>
            </a:r>
            <a:r>
              <a:rPr lang="en-AU" sz="1200" b="0" i="0" u="none" strike="noStrike" dirty="0" err="1">
                <a:solidFill>
                  <a:srgbClr val="212121"/>
                </a:solidFill>
                <a:effectLst/>
                <a:latin typeface="Open Sans" panose="020B0606030504020204" pitchFamily="34" charset="0"/>
                <a:hlinkClick r:id="rId10"/>
              </a:rPr>
              <a:t>ph</a:t>
            </a:r>
            <a:r>
              <a:rPr lang="en-AU" sz="1200" b="0" i="0" u="none" strike="noStrike" dirty="0">
                <a:solidFill>
                  <a:srgbClr val="212121"/>
                </a:solidFill>
                <a:effectLst/>
                <a:latin typeface="Open Sans" panose="020B0606030504020204" pitchFamily="34" charset="0"/>
                <a:hlinkClick r:id="rId10"/>
              </a:rPr>
              <a:t>]</a:t>
            </a:r>
            <a:r>
              <a:rPr lang="en-AU" sz="1200" b="0" i="0" dirty="0">
                <a:solidFill>
                  <a:srgbClr val="000000"/>
                </a:solidFill>
                <a:effectLst/>
                <a:latin typeface="Open Sans" panose="020B0606030504020204" pitchFamily="34" charset="0"/>
              </a:rPr>
              <a:t>, </a:t>
            </a:r>
            <a:r>
              <a:rPr lang="en-AU" sz="1200" b="0" i="0" u="none" strike="noStrike" dirty="0">
                <a:solidFill>
                  <a:srgbClr val="212121"/>
                </a:solidFill>
                <a:effectLst/>
                <a:latin typeface="Open Sans" panose="020B0606030504020204" pitchFamily="34" charset="0"/>
                <a:hlinkClick r:id="rId11"/>
              </a:rPr>
              <a:t>Phys. Lett. B 829 (2022) 137078/1-7 </a:t>
            </a:r>
            <a:endParaRPr lang="en-AU" sz="1200" b="0" i="0" dirty="0">
              <a:solidFill>
                <a:srgbClr val="212121"/>
              </a:solidFill>
              <a:effectLst/>
              <a:latin typeface="Open Sans" panose="020B0606030504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8DDE2A-787B-4F28-6DD9-51177CCC1E6E}"/>
                  </a:ext>
                </a:extLst>
              </p:cNvPr>
              <p:cNvSpPr txBox="1"/>
              <p:nvPr/>
            </p:nvSpPr>
            <p:spPr>
              <a:xfrm>
                <a:off x="4747133" y="923110"/>
                <a:ext cx="4051852" cy="369332"/>
              </a:xfrm>
              <a:prstGeom prst="rect">
                <a:avLst/>
              </a:prstGeom>
              <a:noFill/>
            </p:spPr>
            <p:txBody>
              <a:bodyPr wrap="square" rtlCol="0">
                <a:spAutoFit/>
              </a:bodyPr>
              <a:lstStyle/>
              <a:p>
                <a:r>
                  <a:rPr lang="en-AU" dirty="0"/>
                  <a:t> </a:t>
                </a:r>
                <a14:m>
                  <m:oMath xmlns:m="http://schemas.openxmlformats.org/officeDocument/2006/math">
                    <m:r>
                      <a:rPr lang="en-AU"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𝜁</m:t>
                    </m:r>
                    <m:r>
                      <a:rPr lang="en-AU"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=2 </m:t>
                    </m:r>
                    <m:r>
                      <m:rPr>
                        <m:sty m:val="p"/>
                      </m:rPr>
                      <a:rPr lang="en-AU"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GeV</m:t>
                    </m:r>
                    <m:r>
                      <a:rPr lang="en-AU"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Sub>
                      <m:sSubPr>
                        <m:ctrlP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bPr>
                      <m:e>
                        <m:d>
                          <m:dPr>
                            <m:begChr m:val="⟨"/>
                            <m:endChr m:val="⟩"/>
                            <m:ctrlP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dPr>
                          <m:e>
                            <m: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𝑥</m:t>
                            </m:r>
                          </m:e>
                        </m:d>
                      </m:e>
                      <m:sub>
                        <m:acc>
                          <m:accPr>
                            <m:chr m:val="̅"/>
                            <m:ctrlP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accPr>
                          <m:e>
                            <m: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𝑢</m:t>
                            </m:r>
                          </m:e>
                        </m:acc>
                      </m:sub>
                    </m:sSub>
                    <m: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↓25% &amp; </m:t>
                    </m:r>
                    <m:sSub>
                      <m:sSubPr>
                        <m:ctrlPr>
                          <a:rPr lang="en-AU"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bPr>
                      <m:e>
                        <m:d>
                          <m:dPr>
                            <m:begChr m:val="⟨"/>
                            <m:endChr m:val="⟩"/>
                            <m:ctrlPr>
                              <a:rPr lang="en-AU"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dPr>
                          <m:e>
                            <m:r>
                              <a:rPr lang="en-AU"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𝑥</m:t>
                            </m:r>
                          </m:e>
                        </m:d>
                      </m:e>
                      <m:sub>
                        <m:acc>
                          <m:accPr>
                            <m:chr m:val="̅"/>
                            <m:ctrlPr>
                              <a:rPr lang="en-AU"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accPr>
                          <m:e>
                            <m: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𝑑</m:t>
                            </m:r>
                          </m:e>
                        </m:acc>
                      </m:sub>
                    </m:sSub>
                    <m:r>
                      <a:rPr lang="en-AU"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
                      <a:rPr lang="en-AU"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25% </m:t>
                    </m:r>
                  </m:oMath>
                </a14:m>
                <a:endParaRPr lang="en-AU" dirty="0"/>
              </a:p>
            </p:txBody>
          </p:sp>
        </mc:Choice>
        <mc:Fallback xmlns="">
          <p:sp>
            <p:nvSpPr>
              <p:cNvPr id="14" name="TextBox 13">
                <a:extLst>
                  <a:ext uri="{FF2B5EF4-FFF2-40B4-BE49-F238E27FC236}">
                    <a16:creationId xmlns:a16="http://schemas.microsoft.com/office/drawing/2014/main" id="{5B8DDE2A-787B-4F28-6DD9-51177CCC1E6E}"/>
                  </a:ext>
                </a:extLst>
              </p:cNvPr>
              <p:cNvSpPr txBox="1">
                <a:spLocks noRot="1" noChangeAspect="1" noMove="1" noResize="1" noEditPoints="1" noAdjustHandles="1" noChangeArrowheads="1" noChangeShapeType="1" noTextEdit="1"/>
              </p:cNvSpPr>
              <p:nvPr/>
            </p:nvSpPr>
            <p:spPr>
              <a:xfrm>
                <a:off x="4747133" y="923110"/>
                <a:ext cx="4051852" cy="369332"/>
              </a:xfrm>
              <a:prstGeom prst="rect">
                <a:avLst/>
              </a:prstGeom>
              <a:blipFill>
                <a:blip r:embed="rId12"/>
                <a:stretch>
                  <a:fillRect b="-19672"/>
                </a:stretch>
              </a:blipFill>
            </p:spPr>
            <p:txBody>
              <a:bodyPr/>
              <a:lstStyle/>
              <a:p>
                <a:r>
                  <a:rPr lang="en-AU">
                    <a:noFill/>
                  </a:rPr>
                  <a:t> </a:t>
                </a:r>
              </a:p>
            </p:txBody>
          </p:sp>
        </mc:Fallback>
      </mc:AlternateContent>
    </p:spTree>
    <p:extLst>
      <p:ext uri="{BB962C8B-B14F-4D97-AF65-F5344CB8AC3E}">
        <p14:creationId xmlns:p14="http://schemas.microsoft.com/office/powerpoint/2010/main" val="153067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54CA-351C-4F5C-A983-B54D9805056A}"/>
              </a:ext>
            </a:extLst>
          </p:cNvPr>
          <p:cNvSpPr>
            <a:spLocks noGrp="1"/>
          </p:cNvSpPr>
          <p:nvPr>
            <p:ph type="title"/>
          </p:nvPr>
        </p:nvSpPr>
        <p:spPr/>
        <p:txBody>
          <a:bodyPr/>
          <a:lstStyle/>
          <a:p>
            <a:r>
              <a:rPr lang="en-US" dirty="0"/>
              <a:t>Proton and pion distribution functions in counterpoint</a:t>
            </a:r>
          </a:p>
        </p:txBody>
      </p:sp>
      <p:sp>
        <p:nvSpPr>
          <p:cNvPr id="3" name="Content Placeholder 2">
            <a:extLst>
              <a:ext uri="{FF2B5EF4-FFF2-40B4-BE49-F238E27FC236}">
                <a16:creationId xmlns:a16="http://schemas.microsoft.com/office/drawing/2014/main" id="{14F850E4-022D-432A-9254-8223E274D070}"/>
              </a:ext>
            </a:extLst>
          </p:cNvPr>
          <p:cNvSpPr>
            <a:spLocks noGrp="1"/>
          </p:cNvSpPr>
          <p:nvPr>
            <p:ph idx="1"/>
          </p:nvPr>
        </p:nvSpPr>
        <p:spPr>
          <a:xfrm>
            <a:off x="609600" y="762000"/>
            <a:ext cx="10972800" cy="4953000"/>
          </a:xfrm>
        </p:spPr>
        <p:txBody>
          <a:bodyPr/>
          <a:lstStyle/>
          <a:p>
            <a:r>
              <a:rPr lang="en-US" dirty="0"/>
              <a:t>CSMs have delivered 1</a:t>
            </a:r>
            <a:r>
              <a:rPr lang="en-US" baseline="30000" dirty="0"/>
              <a:t>st</a:t>
            </a:r>
            <a:r>
              <a:rPr lang="en-US" dirty="0"/>
              <a:t> unified body of predictions for all proton and pion DFs – valence, glue, and four-</a:t>
            </a:r>
            <a:r>
              <a:rPr lang="en-US" dirty="0" err="1"/>
              <a:t>flavour</a:t>
            </a:r>
            <a:r>
              <a:rPr lang="en-US" dirty="0"/>
              <a:t>-separated sea. </a:t>
            </a:r>
          </a:p>
          <a:p>
            <a:r>
              <a:rPr lang="en-US" dirty="0"/>
              <a:t>Within mesons &amp; baryons that share familial </a:t>
            </a:r>
            <a:r>
              <a:rPr lang="en-US" dirty="0" err="1"/>
              <a:t>flavour</a:t>
            </a:r>
            <a:r>
              <a:rPr lang="en-US" dirty="0"/>
              <a:t> structure, light-front momentum fractions carried by identifiable, distinct parton classes are identical at any scale. </a:t>
            </a:r>
          </a:p>
        </p:txBody>
      </p:sp>
      <p:sp>
        <p:nvSpPr>
          <p:cNvPr id="4" name="Date Placeholder 3">
            <a:extLst>
              <a:ext uri="{FF2B5EF4-FFF2-40B4-BE49-F238E27FC236}">
                <a16:creationId xmlns:a16="http://schemas.microsoft.com/office/drawing/2014/main" id="{68CAB1BD-734A-4E4B-B2A5-95D78DC6763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3EE22665-AC9D-461F-A80D-02E42609A2DB}"/>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72B47B5F-7568-451A-AB89-5C5B20DC630C}"/>
              </a:ext>
            </a:extLst>
          </p:cNvPr>
          <p:cNvSpPr>
            <a:spLocks noGrp="1"/>
          </p:cNvSpPr>
          <p:nvPr>
            <p:ph type="sldNum" sz="quarter" idx="12"/>
          </p:nvPr>
        </p:nvSpPr>
        <p:spPr/>
        <p:txBody>
          <a:bodyPr/>
          <a:lstStyle/>
          <a:p>
            <a:fld id="{87034D8C-3CB4-402A-BC46-2AB14C0FE90A}" type="slidenum">
              <a:rPr lang="en-US" smtClean="0"/>
              <a:pPr/>
              <a:t>96</a:t>
            </a:fld>
            <a:endParaRPr lang="en-US"/>
          </a:p>
        </p:txBody>
      </p:sp>
      <p:pic>
        <p:nvPicPr>
          <p:cNvPr id="8" name="Picture 7" descr="A picture containing text, receipt&#10;&#10;Description automatically generated">
            <a:extLst>
              <a:ext uri="{FF2B5EF4-FFF2-40B4-BE49-F238E27FC236}">
                <a16:creationId xmlns:a16="http://schemas.microsoft.com/office/drawing/2014/main" id="{07F6B4AA-352C-43FB-9014-C2834F4B4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2286000"/>
            <a:ext cx="10210800" cy="4021138"/>
          </a:xfrm>
          <a:prstGeom prst="rect">
            <a:avLst/>
          </a:prstGeom>
        </p:spPr>
      </p:pic>
      <p:cxnSp>
        <p:nvCxnSpPr>
          <p:cNvPr id="27" name="Straight Arrow Connector 26">
            <a:extLst>
              <a:ext uri="{FF2B5EF4-FFF2-40B4-BE49-F238E27FC236}">
                <a16:creationId xmlns:a16="http://schemas.microsoft.com/office/drawing/2014/main" id="{F9A4A366-F0F9-4893-9A54-F9462E0D8CEE}"/>
              </a:ext>
            </a:extLst>
          </p:cNvPr>
          <p:cNvCxnSpPr/>
          <p:nvPr/>
        </p:nvCxnSpPr>
        <p:spPr bwMode="auto">
          <a:xfrm flipV="1">
            <a:off x="457200" y="3581400"/>
            <a:ext cx="762000" cy="10668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28B1C8-8132-402C-AC1C-6885A072FC03}"/>
              </a:ext>
            </a:extLst>
          </p:cNvPr>
          <p:cNvCxnSpPr>
            <a:cxnSpLocks/>
          </p:cNvCxnSpPr>
          <p:nvPr/>
        </p:nvCxnSpPr>
        <p:spPr bwMode="auto">
          <a:xfrm>
            <a:off x="457200" y="4648200"/>
            <a:ext cx="838200" cy="3810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A1DC354-C41E-4A24-8750-70BE0BF44FED}"/>
              </a:ext>
            </a:extLst>
          </p:cNvPr>
          <p:cNvSpPr/>
          <p:nvPr/>
        </p:nvSpPr>
        <p:spPr bwMode="auto">
          <a:xfrm>
            <a:off x="1143000" y="3429000"/>
            <a:ext cx="9982199" cy="152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w="19050">
                <a:solidFill>
                  <a:srgbClr val="008000"/>
                </a:solidFill>
              </a:ln>
              <a:solidFill>
                <a:schemeClr val="tx1"/>
              </a:solidFill>
              <a:effectLst/>
              <a:latin typeface="Calibri" pitchFamily="34" charset="0"/>
            </a:endParaRPr>
          </a:p>
        </p:txBody>
      </p:sp>
      <p:sp>
        <p:nvSpPr>
          <p:cNvPr id="33" name="Rectangle 32">
            <a:extLst>
              <a:ext uri="{FF2B5EF4-FFF2-40B4-BE49-F238E27FC236}">
                <a16:creationId xmlns:a16="http://schemas.microsoft.com/office/drawing/2014/main" id="{C03B6B05-3F93-420C-A721-60D3FDBD8CE5}"/>
              </a:ext>
            </a:extLst>
          </p:cNvPr>
          <p:cNvSpPr/>
          <p:nvPr/>
        </p:nvSpPr>
        <p:spPr bwMode="auto">
          <a:xfrm>
            <a:off x="1143000" y="3429000"/>
            <a:ext cx="9982199" cy="152400"/>
          </a:xfrm>
          <a:prstGeom prst="rect">
            <a:avLst/>
          </a:prstGeom>
          <a:noFill/>
          <a:ln w="127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34" name="Rectangle 33">
            <a:extLst>
              <a:ext uri="{FF2B5EF4-FFF2-40B4-BE49-F238E27FC236}">
                <a16:creationId xmlns:a16="http://schemas.microsoft.com/office/drawing/2014/main" id="{D6CCB2AE-2903-47E3-8427-9692941D5E61}"/>
              </a:ext>
            </a:extLst>
          </p:cNvPr>
          <p:cNvSpPr/>
          <p:nvPr/>
        </p:nvSpPr>
        <p:spPr bwMode="auto">
          <a:xfrm>
            <a:off x="1142999" y="4968004"/>
            <a:ext cx="9982199" cy="152400"/>
          </a:xfrm>
          <a:prstGeom prst="rect">
            <a:avLst/>
          </a:prstGeom>
          <a:noFill/>
          <a:ln w="127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90042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3027393" y="4857504"/>
            <a:ext cx="6680201" cy="1119237"/>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600" b="0" dirty="0">
                <a:ln w="0"/>
                <a:solidFill>
                  <a:schemeClr val="accent2">
                    <a:lumMod val="60000"/>
                    <a:lumOff val="40000"/>
                  </a:schemeClr>
                </a:solidFill>
                <a:effectLst>
                  <a:outerShdw blurRad="38100" dist="25400" dir="5400000" algn="ctr" rotWithShape="0">
                    <a:srgbClr val="6E747A">
                      <a:alpha val="43000"/>
                    </a:srgbClr>
                  </a:outerShdw>
                </a:effectLst>
              </a:rPr>
              <a:t>Proton Spin Crisis</a:t>
            </a:r>
            <a:endParaRPr lang="en-US" sz="6600" b="0" i="1" dirty="0">
              <a:ln w="0"/>
              <a:solidFill>
                <a:schemeClr val="accent2">
                  <a:lumMod val="60000"/>
                  <a:lumOff val="40000"/>
                </a:schemeClr>
              </a:solidFill>
              <a:effectLst>
                <a:outerShdw blurRad="38100" dist="25400" dir="5400000" algn="ctr" rotWithShape="0">
                  <a:srgbClr val="6E747A">
                    <a:alpha val="43000"/>
                  </a:srgbClr>
                </a:outerShdw>
              </a:effectLst>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473  4/4 Emergent Hadron Mass: Origins and Consequences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97</a:t>
            </a:fld>
            <a:endParaRPr lang="en-US"/>
          </a:p>
        </p:txBody>
      </p:sp>
      <p:pic>
        <p:nvPicPr>
          <p:cNvPr id="8" name="Picture 7">
            <a:extLst>
              <a:ext uri="{FF2B5EF4-FFF2-40B4-BE49-F238E27FC236}">
                <a16:creationId xmlns:a16="http://schemas.microsoft.com/office/drawing/2014/main" id="{E0CC1D3C-C4F1-4BCF-BF52-A34A777318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0090" y="1152683"/>
            <a:ext cx="11194809" cy="32997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8732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FD1012-1D7B-0DFA-E445-765CD52884F0}"/>
                  </a:ext>
                </a:extLst>
              </p:cNvPr>
              <p:cNvSpPr>
                <a:spLocks noGrp="1"/>
              </p:cNvSpPr>
              <p:nvPr>
                <p:ph idx="1"/>
              </p:nvPr>
            </p:nvSpPr>
            <p:spPr>
              <a:xfrm>
                <a:off x="609600" y="1260228"/>
                <a:ext cx="10972800" cy="4754564"/>
              </a:xfrm>
            </p:spPr>
            <p:txBody>
              <a:bodyPr/>
              <a:lstStyle/>
              <a:p>
                <a:r>
                  <a:rPr lang="en-AU" dirty="0"/>
                  <a:t>Long story … 35+ years … $-billions … </a:t>
                </a:r>
              </a:p>
              <a:p>
                <a:r>
                  <a:rPr lang="en-AU" dirty="0"/>
                  <a:t>Future … Electron Ion Collider </a:t>
                </a:r>
                <a:br>
                  <a:rPr lang="en-AU" dirty="0"/>
                </a:br>
                <a:r>
                  <a:rPr lang="en-AU" dirty="0"/>
                  <a:t>… </a:t>
                </a:r>
                <a:r>
                  <a:rPr lang="en-US" dirty="0"/>
                  <a:t>Total project cost is expected to range from $1.7-2.8 billion</a:t>
                </a:r>
              </a:p>
              <a:p>
                <a:pPr marL="0" indent="0">
                  <a:buNone/>
                </a:pPr>
                <a:r>
                  <a:rPr lang="en-US" dirty="0"/>
                  <a:t>     … First beam </a:t>
                </a:r>
                <a14:m>
                  <m:oMath xmlns:m="http://schemas.openxmlformats.org/officeDocument/2006/math">
                    <m:r>
                      <a:rPr lang="en-AU" b="0" i="1" smtClean="0">
                        <a:latin typeface="Cambria Math" panose="02040503050406030204" pitchFamily="18" charset="0"/>
                      </a:rPr>
                      <m:t>∼2034</m:t>
                    </m:r>
                  </m:oMath>
                </a14:m>
                <a:endParaRPr lang="en-US" dirty="0"/>
              </a:p>
              <a:p>
                <a:endParaRPr lang="en-AU" dirty="0"/>
              </a:p>
              <a:p>
                <a:endParaRPr lang="en-AU" dirty="0"/>
              </a:p>
            </p:txBody>
          </p:sp>
        </mc:Choice>
        <mc:Fallback xmlns="">
          <p:sp>
            <p:nvSpPr>
              <p:cNvPr id="3" name="Content Placeholder 2">
                <a:extLst>
                  <a:ext uri="{FF2B5EF4-FFF2-40B4-BE49-F238E27FC236}">
                    <a16:creationId xmlns:a16="http://schemas.microsoft.com/office/drawing/2014/main" id="{29FD1012-1D7B-0DFA-E445-765CD52884F0}"/>
                  </a:ext>
                </a:extLst>
              </p:cNvPr>
              <p:cNvSpPr>
                <a:spLocks noGrp="1" noRot="1" noChangeAspect="1" noMove="1" noResize="1" noEditPoints="1" noAdjustHandles="1" noChangeArrowheads="1" noChangeShapeType="1" noTextEdit="1"/>
              </p:cNvSpPr>
              <p:nvPr>
                <p:ph idx="1"/>
              </p:nvPr>
            </p:nvSpPr>
            <p:spPr>
              <a:xfrm>
                <a:off x="609600" y="1260228"/>
                <a:ext cx="10972800" cy="4754564"/>
              </a:xfrm>
              <a:blipFill>
                <a:blip r:embed="rId2"/>
                <a:stretch>
                  <a:fillRect l="-611" t="-897"/>
                </a:stretch>
              </a:blipFill>
            </p:spPr>
            <p:txBody>
              <a:bodyPr/>
              <a:lstStyle/>
              <a:p>
                <a:r>
                  <a:rPr lang="en-AU">
                    <a:noFill/>
                  </a:rPr>
                  <a:t> </a:t>
                </a:r>
              </a:p>
            </p:txBody>
          </p:sp>
        </mc:Fallback>
      </mc:AlternateContent>
      <p:pic>
        <p:nvPicPr>
          <p:cNvPr id="8" name="Picture 7" descr="A picture containing text, font, screenshot, white&#10;&#10;Description automatically generated">
            <a:extLst>
              <a:ext uri="{FF2B5EF4-FFF2-40B4-BE49-F238E27FC236}">
                <a16:creationId xmlns:a16="http://schemas.microsoft.com/office/drawing/2014/main" id="{EDC508AD-E8C3-7C08-08A6-0F74C3A94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1" y="3002280"/>
            <a:ext cx="9395460" cy="332232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5D4A2336-BDFE-C89E-FD09-2EBFF0D20A2D}"/>
              </a:ext>
            </a:extLst>
          </p:cNvPr>
          <p:cNvSpPr>
            <a:spLocks noGrp="1"/>
          </p:cNvSpPr>
          <p:nvPr>
            <p:ph type="title"/>
          </p:nvPr>
        </p:nvSpPr>
        <p:spPr/>
        <p:txBody>
          <a:bodyPr/>
          <a:lstStyle/>
          <a:p>
            <a:r>
              <a:rPr lang="en-AU" dirty="0"/>
              <a:t>Proton Spin Crisis</a:t>
            </a:r>
          </a:p>
        </p:txBody>
      </p:sp>
      <p:sp>
        <p:nvSpPr>
          <p:cNvPr id="4" name="Date Placeholder 3">
            <a:extLst>
              <a:ext uri="{FF2B5EF4-FFF2-40B4-BE49-F238E27FC236}">
                <a16:creationId xmlns:a16="http://schemas.microsoft.com/office/drawing/2014/main" id="{0012AC41-8FF6-B896-E39E-2238F92FC78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2D860ECD-B9AC-AB97-3532-3A6E57E9A4E0}"/>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4360C5BF-4553-11CF-9D3B-80796138E170}"/>
              </a:ext>
            </a:extLst>
          </p:cNvPr>
          <p:cNvSpPr>
            <a:spLocks noGrp="1"/>
          </p:cNvSpPr>
          <p:nvPr>
            <p:ph type="sldNum" sz="quarter" idx="12"/>
          </p:nvPr>
        </p:nvSpPr>
        <p:spPr/>
        <p:txBody>
          <a:bodyPr/>
          <a:lstStyle/>
          <a:p>
            <a:fld id="{87034D8C-3CB4-402A-BC46-2AB14C0FE90A}" type="slidenum">
              <a:rPr lang="en-US" smtClean="0"/>
              <a:pPr/>
              <a:t>98</a:t>
            </a:fld>
            <a:endParaRPr lang="en-US"/>
          </a:p>
        </p:txBody>
      </p:sp>
      <p:sp>
        <p:nvSpPr>
          <p:cNvPr id="7" name="TextBox 6">
            <a:extLst>
              <a:ext uri="{FF2B5EF4-FFF2-40B4-BE49-F238E27FC236}">
                <a16:creationId xmlns:a16="http://schemas.microsoft.com/office/drawing/2014/main" id="{12EA65D5-ED45-04F9-D2E2-A38804D53E00}"/>
              </a:ext>
            </a:extLst>
          </p:cNvPr>
          <p:cNvSpPr txBox="1"/>
          <p:nvPr/>
        </p:nvSpPr>
        <p:spPr>
          <a:xfrm>
            <a:off x="7622965" y="2545081"/>
            <a:ext cx="1978235" cy="369332"/>
          </a:xfrm>
          <a:prstGeom prst="rect">
            <a:avLst/>
          </a:prstGeom>
          <a:noFill/>
        </p:spPr>
        <p:txBody>
          <a:bodyPr wrap="square" rtlCol="0">
            <a:spAutoFit/>
          </a:bodyPr>
          <a:lstStyle/>
          <a:p>
            <a:r>
              <a:rPr lang="en-AU" i="1" dirty="0">
                <a:ln w="0"/>
                <a:solidFill>
                  <a:schemeClr val="accent1"/>
                </a:solidFill>
                <a:effectLst>
                  <a:outerShdw blurRad="38100" dist="25400" dir="5400000" algn="ctr" rotWithShape="0">
                    <a:srgbClr val="6E747A">
                      <a:alpha val="43000"/>
                    </a:srgbClr>
                  </a:outerShdw>
                </a:effectLst>
              </a:rPr>
              <a:t>USA NAS Report</a:t>
            </a:r>
          </a:p>
        </p:txBody>
      </p:sp>
      <p:sp>
        <p:nvSpPr>
          <p:cNvPr id="9" name="TextBox 8">
            <a:extLst>
              <a:ext uri="{FF2B5EF4-FFF2-40B4-BE49-F238E27FC236}">
                <a16:creationId xmlns:a16="http://schemas.microsoft.com/office/drawing/2014/main" id="{B25C2855-8850-BA67-D77B-193C6D419BDB}"/>
              </a:ext>
            </a:extLst>
          </p:cNvPr>
          <p:cNvSpPr txBox="1"/>
          <p:nvPr/>
        </p:nvSpPr>
        <p:spPr>
          <a:xfrm>
            <a:off x="7175419" y="4843440"/>
            <a:ext cx="2743200" cy="923330"/>
          </a:xfrm>
          <a:prstGeom prst="rect">
            <a:avLst/>
          </a:prstGeom>
          <a:noFill/>
        </p:spPr>
        <p:txBody>
          <a:bodyPr wrap="square" rtlCol="0">
            <a:spAutoFit/>
          </a:bodyPr>
          <a:lstStyle/>
          <a:p>
            <a:pPr algn="ctr"/>
            <a:r>
              <a:rPr lang="en-AU" i="1" dirty="0">
                <a:ln w="0"/>
                <a:solidFill>
                  <a:schemeClr val="accent1"/>
                </a:solidFill>
                <a:effectLst>
                  <a:outerShdw blurRad="38100" dist="25400" dir="5400000" algn="ctr" rotWithShape="0">
                    <a:srgbClr val="6E747A">
                      <a:alpha val="43000"/>
                    </a:srgbClr>
                  </a:outerShdw>
                </a:effectLst>
              </a:rPr>
              <a:t>EHM is the keystone for future experiments in </a:t>
            </a:r>
            <a:r>
              <a:rPr lang="en-AU" i="1" dirty="0" err="1">
                <a:ln w="0"/>
                <a:solidFill>
                  <a:schemeClr val="accent1"/>
                </a:solidFill>
                <a:effectLst>
                  <a:outerShdw blurRad="38100" dist="25400" dir="5400000" algn="ctr" rotWithShape="0">
                    <a:srgbClr val="6E747A">
                      <a:alpha val="43000"/>
                    </a:srgbClr>
                  </a:outerShdw>
                </a:effectLst>
              </a:rPr>
              <a:t>hadroparticle</a:t>
            </a:r>
            <a:r>
              <a:rPr lang="en-AU" i="1" dirty="0">
                <a:ln w="0"/>
                <a:solidFill>
                  <a:schemeClr val="accent1"/>
                </a:solidFill>
                <a:effectLst>
                  <a:outerShdw blurRad="38100" dist="25400" dir="5400000" algn="ctr" rotWithShape="0">
                    <a:srgbClr val="6E747A">
                      <a:alpha val="43000"/>
                    </a:srgbClr>
                  </a:outerShdw>
                </a:effectLst>
              </a:rPr>
              <a:t> physics</a:t>
            </a:r>
          </a:p>
        </p:txBody>
      </p:sp>
    </p:spTree>
    <p:extLst>
      <p:ext uri="{BB962C8B-B14F-4D97-AF65-F5344CB8AC3E}">
        <p14:creationId xmlns:p14="http://schemas.microsoft.com/office/powerpoint/2010/main" val="35276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94EE38D-FD35-2AD3-533B-829D49CA0A0B}"/>
                  </a:ext>
                </a:extLst>
              </p:cNvPr>
              <p:cNvSpPr txBox="1">
                <a:spLocks/>
              </p:cNvSpPr>
              <p:nvPr/>
            </p:nvSpPr>
            <p:spPr bwMode="auto">
              <a:xfrm>
                <a:off x="6400800" y="1600200"/>
                <a:ext cx="5334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600"/>
                  </a:spcBef>
                  <a:spcAft>
                    <a:spcPts val="1200"/>
                  </a:spcAft>
                </a:pPr>
                <a:r>
                  <a:rPr lang="en-AU" kern="0" dirty="0"/>
                  <a:t>In relativistic quantum non-Abelian gauge field theory (QCD), this is the proton</a:t>
                </a:r>
              </a:p>
              <a:p>
                <a:endParaRPr lang="en-AU" kern="0" dirty="0"/>
              </a:p>
              <a:p>
                <a:endParaRPr lang="en-AU" kern="0" dirty="0"/>
              </a:p>
              <a:p>
                <a:endParaRPr lang="en-AU" kern="0" dirty="0"/>
              </a:p>
              <a:p>
                <a:endParaRPr lang="en-AU" kern="0" dirty="0"/>
              </a:p>
              <a:p>
                <a:endParaRPr lang="en-AU" kern="0" dirty="0"/>
              </a:p>
              <a:p>
                <a:endParaRPr lang="en-AU" kern="0" dirty="0"/>
              </a:p>
              <a:p>
                <a:endParaRPr lang="en-AU" kern="0" dirty="0"/>
              </a:p>
              <a:p>
                <a:r>
                  <a:rPr lang="en-AU" kern="0" dirty="0"/>
                  <a:t>2 valence </a:t>
                </a:r>
                <a14:m>
                  <m:oMath xmlns:m="http://schemas.openxmlformats.org/officeDocument/2006/math">
                    <m:r>
                      <a:rPr lang="en-AU" b="0" i="1" kern="0" smtClean="0">
                        <a:latin typeface="Cambria Math" panose="02040503050406030204" pitchFamily="18" charset="0"/>
                      </a:rPr>
                      <m:t>𝑢</m:t>
                    </m:r>
                  </m:oMath>
                </a14:m>
                <a:r>
                  <a:rPr lang="en-AU" kern="0" dirty="0"/>
                  <a:t> quarks + 1 valence </a:t>
                </a:r>
                <a14:m>
                  <m:oMath xmlns:m="http://schemas.openxmlformats.org/officeDocument/2006/math">
                    <m:r>
                      <a:rPr lang="en-AU" b="0" i="1" kern="0" smtClean="0">
                        <a:latin typeface="Cambria Math" panose="02040503050406030204" pitchFamily="18" charset="0"/>
                      </a:rPr>
                      <m:t>𝑑</m:t>
                    </m:r>
                  </m:oMath>
                </a14:m>
                <a:r>
                  <a:rPr lang="en-AU" kern="0" dirty="0"/>
                  <a:t> quark + sea of infinitely many quarks and antiquarks and gluons</a:t>
                </a:r>
              </a:p>
            </p:txBody>
          </p:sp>
        </mc:Choice>
        <mc:Fallback xmlns="">
          <p:sp>
            <p:nvSpPr>
              <p:cNvPr id="9" name="Content Placeholder 2">
                <a:extLst>
                  <a:ext uri="{FF2B5EF4-FFF2-40B4-BE49-F238E27FC236}">
                    <a16:creationId xmlns:a16="http://schemas.microsoft.com/office/drawing/2014/main" id="{E94EE38D-FD35-2AD3-533B-829D49CA0A0B}"/>
                  </a:ext>
                </a:extLst>
              </p:cNvPr>
              <p:cNvSpPr txBox="1">
                <a:spLocks noRot="1" noChangeAspect="1" noMove="1" noResize="1" noEditPoints="1" noAdjustHandles="1" noChangeArrowheads="1" noChangeShapeType="1" noTextEdit="1"/>
              </p:cNvSpPr>
              <p:nvPr/>
            </p:nvSpPr>
            <p:spPr bwMode="auto">
              <a:xfrm>
                <a:off x="6400800" y="1600200"/>
                <a:ext cx="5334000" cy="4525963"/>
              </a:xfrm>
              <a:prstGeom prst="rect">
                <a:avLst/>
              </a:prstGeom>
              <a:blipFill>
                <a:blip r:embed="rId2"/>
                <a:stretch>
                  <a:fillRect l="-1257" t="-943" r="-1143" b="-8895"/>
                </a:stretch>
              </a:blipFill>
              <a:ln w="9525">
                <a:noFill/>
                <a:miter lim="800000"/>
                <a:headEnd/>
                <a:tailEnd/>
              </a:ln>
              <a:effectLst/>
            </p:spPr>
            <p:txBody>
              <a:bodyPr/>
              <a:lstStyle/>
              <a:p>
                <a:r>
                  <a:rPr lang="en-AU">
                    <a:noFill/>
                  </a:rPr>
                  <a:t> </a:t>
                </a:r>
              </a:p>
            </p:txBody>
          </p:sp>
        </mc:Fallback>
      </mc:AlternateContent>
      <p:pic>
        <p:nvPicPr>
          <p:cNvPr id="11" name="Picture 10" descr="A picture containing circle, art&#10;&#10;Description automatically generated">
            <a:extLst>
              <a:ext uri="{FF2B5EF4-FFF2-40B4-BE49-F238E27FC236}">
                <a16:creationId xmlns:a16="http://schemas.microsoft.com/office/drawing/2014/main" id="{F9CC3687-9994-F1FD-8418-F2D595A64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362200"/>
            <a:ext cx="2946432" cy="2918460"/>
          </a:xfrm>
          <a:prstGeom prst="rect">
            <a:avLst/>
          </a:prstGeom>
        </p:spPr>
      </p:pic>
      <p:sp>
        <p:nvSpPr>
          <p:cNvPr id="2" name="Title 1">
            <a:extLst>
              <a:ext uri="{FF2B5EF4-FFF2-40B4-BE49-F238E27FC236}">
                <a16:creationId xmlns:a16="http://schemas.microsoft.com/office/drawing/2014/main" id="{25410238-A2D9-9D85-5829-1FA40D03569C}"/>
              </a:ext>
            </a:extLst>
          </p:cNvPr>
          <p:cNvSpPr>
            <a:spLocks noGrp="1"/>
          </p:cNvSpPr>
          <p:nvPr>
            <p:ph type="title"/>
          </p:nvPr>
        </p:nvSpPr>
        <p:spPr/>
        <p:txBody>
          <a:bodyPr/>
          <a:lstStyle/>
          <a:p>
            <a:r>
              <a:rPr lang="en-AU" dirty="0"/>
              <a:t>Origin of Proton Spin</a:t>
            </a:r>
          </a:p>
        </p:txBody>
      </p:sp>
      <p:sp>
        <p:nvSpPr>
          <p:cNvPr id="3" name="Content Placeholder 2">
            <a:extLst>
              <a:ext uri="{FF2B5EF4-FFF2-40B4-BE49-F238E27FC236}">
                <a16:creationId xmlns:a16="http://schemas.microsoft.com/office/drawing/2014/main" id="{2F57FFC9-372E-C9CD-BAE0-809EE0765D2E}"/>
              </a:ext>
            </a:extLst>
          </p:cNvPr>
          <p:cNvSpPr>
            <a:spLocks noGrp="1"/>
          </p:cNvSpPr>
          <p:nvPr>
            <p:ph idx="1"/>
          </p:nvPr>
        </p:nvSpPr>
        <p:spPr>
          <a:xfrm>
            <a:off x="609600" y="1232452"/>
            <a:ext cx="4953000" cy="4525963"/>
          </a:xfrm>
        </p:spPr>
        <p:txBody>
          <a:bodyPr/>
          <a:lstStyle/>
          <a:p>
            <a:r>
              <a:rPr lang="en-AU" dirty="0"/>
              <a:t>Basic answer</a:t>
            </a:r>
          </a:p>
          <a:p>
            <a:r>
              <a:rPr lang="en-AU" dirty="0"/>
              <a:t>This is </a:t>
            </a:r>
            <a:r>
              <a:rPr lang="en-AU" dirty="0">
                <a:ln w="0"/>
                <a:solidFill>
                  <a:srgbClr val="FF0000"/>
                </a:solidFill>
                <a:effectLst>
                  <a:outerShdw blurRad="38100" dist="25400" dir="5400000" algn="ctr" rotWithShape="0">
                    <a:srgbClr val="6E747A">
                      <a:alpha val="43000"/>
                    </a:srgbClr>
                  </a:outerShdw>
                </a:effectLst>
              </a:rPr>
              <a:t>NOT</a:t>
            </a:r>
            <a:r>
              <a:rPr lang="en-AU" dirty="0"/>
              <a:t> the proton</a:t>
            </a:r>
          </a:p>
        </p:txBody>
      </p:sp>
      <p:sp>
        <p:nvSpPr>
          <p:cNvPr id="4" name="Date Placeholder 3">
            <a:extLst>
              <a:ext uri="{FF2B5EF4-FFF2-40B4-BE49-F238E27FC236}">
                <a16:creationId xmlns:a16="http://schemas.microsoft.com/office/drawing/2014/main" id="{FD7294B3-2994-B621-B0C5-49D5A4B791AB}"/>
              </a:ext>
            </a:extLst>
          </p:cNvPr>
          <p:cNvSpPr>
            <a:spLocks noGrp="1"/>
          </p:cNvSpPr>
          <p:nvPr>
            <p:ph type="dt" sz="half" idx="10"/>
          </p:nvPr>
        </p:nvSpPr>
        <p:spPr/>
        <p:txBody>
          <a:bodyPr/>
          <a:lstStyle/>
          <a:p>
            <a:r>
              <a:rPr lang="en-US"/>
              <a:t>.                    2025 October 16: NJU INP IWSHSSI 2025                                           (108)</a:t>
            </a:r>
            <a:endParaRPr lang="en-US" dirty="0"/>
          </a:p>
        </p:txBody>
      </p:sp>
      <p:sp>
        <p:nvSpPr>
          <p:cNvPr id="5" name="Footer Placeholder 4">
            <a:extLst>
              <a:ext uri="{FF2B5EF4-FFF2-40B4-BE49-F238E27FC236}">
                <a16:creationId xmlns:a16="http://schemas.microsoft.com/office/drawing/2014/main" id="{11C44DBC-1DFB-D77B-BC23-2EBCAA0AAAF5}"/>
              </a:ext>
            </a:extLst>
          </p:cNvPr>
          <p:cNvSpPr>
            <a:spLocks noGrp="1"/>
          </p:cNvSpPr>
          <p:nvPr>
            <p:ph type="ftr" sz="quarter" idx="11"/>
          </p:nvPr>
        </p:nvSpPr>
        <p:spPr/>
        <p:txBody>
          <a:bodyPr/>
          <a:lstStyle/>
          <a:p>
            <a:r>
              <a:rPr lang="en-US"/>
              <a:t>Craig Roberts cdroberts@nju.edu.cn  473  4/4 Emergent Hadron Mass: Origins and Consequences</a:t>
            </a:r>
            <a:endParaRPr lang="en-US" dirty="0"/>
          </a:p>
        </p:txBody>
      </p:sp>
      <p:sp>
        <p:nvSpPr>
          <p:cNvPr id="6" name="Slide Number Placeholder 5">
            <a:extLst>
              <a:ext uri="{FF2B5EF4-FFF2-40B4-BE49-F238E27FC236}">
                <a16:creationId xmlns:a16="http://schemas.microsoft.com/office/drawing/2014/main" id="{03808939-0ACC-AF8F-B855-17BF2C891CA9}"/>
              </a:ext>
            </a:extLst>
          </p:cNvPr>
          <p:cNvSpPr>
            <a:spLocks noGrp="1"/>
          </p:cNvSpPr>
          <p:nvPr>
            <p:ph type="sldNum" sz="quarter" idx="12"/>
          </p:nvPr>
        </p:nvSpPr>
        <p:spPr/>
        <p:txBody>
          <a:bodyPr/>
          <a:lstStyle/>
          <a:p>
            <a:fld id="{87034D8C-3CB4-402A-BC46-2AB14C0FE90A}" type="slidenum">
              <a:rPr lang="en-US" smtClean="0"/>
              <a:pPr/>
              <a:t>99</a:t>
            </a:fld>
            <a:endParaRPr lang="en-US"/>
          </a:p>
        </p:txBody>
      </p:sp>
      <p:pic>
        <p:nvPicPr>
          <p:cNvPr id="8" name="Picture 7" descr="A picture containing logo, graphics, font, symbol&#10;&#10;Description automatically generated">
            <a:extLst>
              <a:ext uri="{FF2B5EF4-FFF2-40B4-BE49-F238E27FC236}">
                <a16:creationId xmlns:a16="http://schemas.microsoft.com/office/drawing/2014/main" id="{01D5EBAC-03E1-4A1E-1B85-29CF46727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209800"/>
            <a:ext cx="3276600" cy="32766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70AF76-7869-A3FE-6BA0-DCC69975D557}"/>
                  </a:ext>
                </a:extLst>
              </p:cNvPr>
              <p:cNvSpPr txBox="1"/>
              <p:nvPr/>
            </p:nvSpPr>
            <p:spPr>
              <a:xfrm>
                <a:off x="3962400" y="2667268"/>
                <a:ext cx="3505200" cy="2754600"/>
              </a:xfrm>
              <a:prstGeom prst="rect">
                <a:avLst/>
              </a:prstGeom>
              <a:noFill/>
            </p:spPr>
            <p:txBody>
              <a:bodyPr wrap="square" rtlCol="0">
                <a:spAutoFit/>
              </a:bodyPr>
              <a:lstStyle/>
              <a:p>
                <a:pPr marL="457200" indent="-457200">
                  <a:buFont typeface="+mj-lt"/>
                  <a:buAutoNum type="alphaUcPeriod"/>
                </a:pPr>
                <a14:m>
                  <m:oMath xmlns:m="http://schemas.openxmlformats.org/officeDocument/2006/math">
                    <m:r>
                      <a:rPr lang="en-AU" sz="2400" b="0"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m:t>
                    </m:r>
                  </m:oMath>
                </a14:m>
                <a:r>
                  <a:rPr lang="en-AU" sz="2400" dirty="0">
                    <a:ln w="0"/>
                    <a:solidFill>
                      <a:srgbClr val="C00000"/>
                    </a:solidFill>
                    <a:effectLst>
                      <a:outerShdw blurRad="38100" dist="25400" dir="5400000" algn="ctr" rotWithShape="0">
                        <a:srgbClr val="6E747A">
                          <a:alpha val="43000"/>
                        </a:srgbClr>
                      </a:outerShdw>
                    </a:effectLst>
                  </a:rPr>
                  <a:t>orbital angular momentum in every frame</a:t>
                </a:r>
              </a:p>
              <a:p>
                <a:pPr marL="457200" indent="-457200">
                  <a:spcBef>
                    <a:spcPts val="600"/>
                  </a:spcBef>
                  <a:buFont typeface="+mj-lt"/>
                  <a:buAutoNum type="alphaUcPeriod"/>
                </a:pPr>
                <a:r>
                  <a:rPr lang="en-AU" sz="2400" i="1" dirty="0">
                    <a:ln w="0"/>
                    <a:solidFill>
                      <a:srgbClr val="C00000"/>
                    </a:solidFill>
                    <a:effectLst>
                      <a:outerShdw blurRad="38100" dist="25400" dir="5400000" algn="ctr" rotWithShape="0">
                        <a:srgbClr val="6E747A">
                          <a:alpha val="43000"/>
                        </a:srgbClr>
                      </a:outerShdw>
                    </a:effectLst>
                  </a:rPr>
                  <a:t>Infinitely many spin </a:t>
                </a:r>
                <a14:m>
                  <m:oMath xmlns:m="http://schemas.openxmlformats.org/officeDocument/2006/math">
                    <m:d>
                      <m:dPr>
                        <m:ctrlPr>
                          <a:rPr lang="en-AU" sz="2400" i="1" dirty="0"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1" dirty="0"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𝐽</m:t>
                        </m:r>
                      </m:e>
                    </m:d>
                    <m:r>
                      <a:rPr lang="en-AU" sz="2400" i="1" dirty="0"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=1</m:t>
                    </m:r>
                  </m:oMath>
                </a14:m>
                <a:r>
                  <a:rPr lang="en-AU" sz="2400" i="1" dirty="0">
                    <a:ln w="0"/>
                    <a:solidFill>
                      <a:srgbClr val="C00000"/>
                    </a:solidFill>
                    <a:effectLst>
                      <a:outerShdw blurRad="38100" dist="25400" dir="5400000" algn="ctr" rotWithShape="0">
                        <a:srgbClr val="6E747A">
                          <a:alpha val="43000"/>
                        </a:srgbClr>
                      </a:outerShdw>
                    </a:effectLst>
                  </a:rPr>
                  <a:t> gluons can potentially carry a lot of the proton spin </a:t>
                </a:r>
              </a:p>
            </p:txBody>
          </p:sp>
        </mc:Choice>
        <mc:Fallback xmlns="">
          <p:sp>
            <p:nvSpPr>
              <p:cNvPr id="12" name="TextBox 11">
                <a:extLst>
                  <a:ext uri="{FF2B5EF4-FFF2-40B4-BE49-F238E27FC236}">
                    <a16:creationId xmlns:a16="http://schemas.microsoft.com/office/drawing/2014/main" id="{AC70AF76-7869-A3FE-6BA0-DCC69975D557}"/>
                  </a:ext>
                </a:extLst>
              </p:cNvPr>
              <p:cNvSpPr txBox="1">
                <a:spLocks noRot="1" noChangeAspect="1" noMove="1" noResize="1" noEditPoints="1" noAdjustHandles="1" noChangeArrowheads="1" noChangeShapeType="1" noTextEdit="1"/>
              </p:cNvSpPr>
              <p:nvPr/>
            </p:nvSpPr>
            <p:spPr>
              <a:xfrm>
                <a:off x="3962400" y="2667268"/>
                <a:ext cx="3505200" cy="2754600"/>
              </a:xfrm>
              <a:prstGeom prst="rect">
                <a:avLst/>
              </a:prstGeom>
              <a:blipFill>
                <a:blip r:embed="rId5"/>
                <a:stretch>
                  <a:fillRect l="-3304" t="-2217" b="-5322"/>
                </a:stretch>
              </a:blipFill>
            </p:spPr>
            <p:txBody>
              <a:bodyPr/>
              <a:lstStyle/>
              <a:p>
                <a:r>
                  <a:rPr lang="en-AU">
                    <a:noFill/>
                  </a:rPr>
                  <a:t> </a:t>
                </a:r>
              </a:p>
            </p:txBody>
          </p:sp>
        </mc:Fallback>
      </mc:AlternateContent>
    </p:spTree>
    <p:extLst>
      <p:ext uri="{BB962C8B-B14F-4D97-AF65-F5344CB8AC3E}">
        <p14:creationId xmlns:p14="http://schemas.microsoft.com/office/powerpoint/2010/main" val="19621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1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uiExpand="1" build="p"/>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CRAIG20ROBERTS@ALLIYGNFUVWYY577" val="3700"/>
</p:tagLst>
</file>

<file path=ppt/theme/theme1.xml><?xml version="1.0" encoding="utf-8"?>
<a:theme xmlns:a="http://schemas.openxmlformats.org/drawingml/2006/main" name="blue_2007">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18108</TotalTime>
  <Words>16162</Words>
  <Application>Microsoft Office PowerPoint</Application>
  <PresentationFormat>Widescreen</PresentationFormat>
  <Paragraphs>1520</Paragraphs>
  <Slides>110</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110</vt:i4>
      </vt:variant>
    </vt:vector>
  </HeadingPairs>
  <TitlesOfParts>
    <vt:vector size="125" baseType="lpstr">
      <vt:lpstr>Adobe Hebrew</vt:lpstr>
      <vt:lpstr>-apple-system</vt:lpstr>
      <vt:lpstr>Arial</vt:lpstr>
      <vt:lpstr>Brush Script MT</vt:lpstr>
      <vt:lpstr>Calibri</vt:lpstr>
      <vt:lpstr>Cambria Math</vt:lpstr>
      <vt:lpstr>Courier New</vt:lpstr>
      <vt:lpstr>Freestyle Script</vt:lpstr>
      <vt:lpstr>Harlow Solid Italic</vt:lpstr>
      <vt:lpstr>Lucida Calligraphy</vt:lpstr>
      <vt:lpstr>Lucida Handwriting</vt:lpstr>
      <vt:lpstr>Open Sans</vt:lpstr>
      <vt:lpstr>Trebuchet MS</vt:lpstr>
      <vt:lpstr>Wingdings</vt:lpstr>
      <vt:lpstr>blue_2007</vt:lpstr>
      <vt:lpstr> </vt:lpstr>
      <vt:lpstr>What is the point?</vt:lpstr>
      <vt:lpstr>What is the point?</vt:lpstr>
      <vt:lpstr>Selected aspects  of meson physics</vt:lpstr>
      <vt:lpstr>Era of Meson “Targets”</vt:lpstr>
      <vt:lpstr>π &amp; K DAs &amp; Form Factors</vt:lpstr>
      <vt:lpstr>Wave Functions of Nambu Goldstone Bosons</vt:lpstr>
      <vt:lpstr>Pion’s valence-quark  Distribution Amplitude</vt:lpstr>
      <vt:lpstr>Meson leading-twist DAs </vt:lpstr>
      <vt:lpstr>π &amp; K DAs  cf. asymptotic profile</vt:lpstr>
      <vt:lpstr>Hard Exclusive Processes e.g, meson form factors</vt:lpstr>
      <vt:lpstr>Wave Functions of Nambu Goldstone Bosons</vt:lpstr>
      <vt:lpstr>Parton Distribution Functions</vt:lpstr>
      <vt:lpstr>Parton Distribution Functions (DFs)</vt:lpstr>
      <vt:lpstr>All-orders ζ-evolution</vt:lpstr>
      <vt:lpstr>NG Boson Distribution Functions </vt:lpstr>
      <vt:lpstr>NG Boson Distribution Functions </vt:lpstr>
      <vt:lpstr>Controversy over pion valence DF</vt:lpstr>
      <vt:lpstr>π valence-quark distributions 24 Years of Theory Evolution → 2023</vt:lpstr>
      <vt:lpstr>π DFs … Modern Theory Predictions vs Traditional Phenomenological Fits to Data</vt:lpstr>
      <vt:lpstr>π DFs … Modern Theory Predictions vs Traditional Phenomenological Fits to Data</vt:lpstr>
      <vt:lpstr>Glue in π: Continuum (Eur. Phys. J. C 80 (2020) 1064/1-20)  &amp; Lattice Predictions (arXiv: Phys.Lett.B 823 (2021) 136778)</vt:lpstr>
      <vt:lpstr>Status: Kaon</vt:lpstr>
      <vt:lpstr>Status: Kaon</vt:lpstr>
      <vt:lpstr>PowerPoint Presentation</vt:lpstr>
      <vt:lpstr>Fragmentation Functions</vt:lpstr>
      <vt:lpstr>Fragmentation Functions</vt:lpstr>
      <vt:lpstr>Unpolarised FFs</vt:lpstr>
      <vt:lpstr>Polarised FFs</vt:lpstr>
      <vt:lpstr>Calculation of FFs</vt:lpstr>
      <vt:lpstr>Calculation of FFs</vt:lpstr>
      <vt:lpstr>Calculation of FFs</vt:lpstr>
      <vt:lpstr>Elementary Fragmentation Functions</vt:lpstr>
      <vt:lpstr>Elementary Fragmentation Functions</vt:lpstr>
      <vt:lpstr>Fragmentation Functions and Confinement</vt:lpstr>
      <vt:lpstr>Predictions for Fragmentation Functions using cascade equations</vt:lpstr>
      <vt:lpstr>Pion and Kaon DFs ⇒ EFFs</vt:lpstr>
      <vt:lpstr>Elementary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Hadron Jet Multiplicities</vt:lpstr>
      <vt:lpstr>PowerPoint Presentation</vt:lpstr>
      <vt:lpstr>Hadron Gravitational Form Factors</vt:lpstr>
      <vt:lpstr>Hadron Gravitational Form Factors</vt:lpstr>
      <vt:lpstr>Pion and kaon gravitational form factors</vt:lpstr>
      <vt:lpstr>Meson Gravitational Form Factors </vt:lpstr>
      <vt:lpstr>Selected aspects  of baryon physics</vt:lpstr>
      <vt:lpstr>Faddeev Equation for Baryons</vt:lpstr>
      <vt:lpstr>Nucleon as a Bound State</vt:lpstr>
      <vt:lpstr>Nucleon Gravitational Form Factors</vt:lpstr>
      <vt:lpstr>Predicted GFFs</vt:lpstr>
      <vt:lpstr>Mass-energy density form factor </vt:lpstr>
      <vt:lpstr>GFF Species Decomposition (scale dependent, ζ_2=2GeV)</vt:lpstr>
      <vt:lpstr>GFF Species Decomposition (scale dependent, ζ_2=2GeV)</vt:lpstr>
      <vt:lpstr>Proton Pressure Profiles</vt:lpstr>
      <vt:lpstr>Trace Anomaly Form Factor</vt:lpstr>
      <vt:lpstr>Trace Anomaly Form Factor</vt:lpstr>
      <vt:lpstr>Trace Anomaly Form Factor</vt:lpstr>
      <vt:lpstr>Photoproduction of heavy vector mesons from proton</vt:lpstr>
      <vt:lpstr>EHM Measurements How does the mass of the nucleon arise? </vt:lpstr>
      <vt:lpstr>J/ψ photoproduction:    from threshold to very high energies</vt:lpstr>
      <vt:lpstr>J/ψ photoproduction:      threshold differential cross-section</vt:lpstr>
      <vt:lpstr>J/ψ photoproduction:      total cross-section, threshold to high-W</vt:lpstr>
      <vt:lpstr>J/ψ photoproduction:    from threshold to very high energies</vt:lpstr>
      <vt:lpstr>Structure of Baryons</vt:lpstr>
      <vt:lpstr>Structure of Baryons</vt:lpstr>
      <vt:lpstr>Structure of Baryons</vt:lpstr>
      <vt:lpstr>Diquarks - Facts</vt:lpstr>
      <vt:lpstr>PowerPoint Presentation</vt:lpstr>
      <vt:lpstr>Baryon Structure</vt:lpstr>
      <vt:lpstr>Composition of low-lying J=〖3/2〗^± Δ-baryons</vt:lpstr>
      <vt:lpstr>Composition of low-lying J=〖3/2〗^± Δ-baryons</vt:lpstr>
      <vt:lpstr>Composition of low-lying J=〖3/2〗^± Δ-baryons</vt:lpstr>
      <vt:lpstr>Composition of low-lying J=〖3/2〗^± Δ-baryons</vt:lpstr>
      <vt:lpstr>PowerPoint Presentation</vt:lpstr>
      <vt:lpstr>Proton Spin Structure</vt:lpstr>
      <vt:lpstr>Proton and pion distribution functions in counterpoint</vt:lpstr>
      <vt:lpstr>Phenomenology – global fits – of proton valence quark DFs</vt:lpstr>
      <vt:lpstr>Proton &amp; Deep Inelastic Scattering</vt:lpstr>
      <vt:lpstr>MARATHON EXPERIMENT - Schlessinger point method</vt:lpstr>
      <vt:lpstr>MARATHON EXPERIMENT - Schlessinger point method</vt:lpstr>
      <vt:lpstr>Proton and pion distribution functions in counterpoint Continuum Schwinger function methods</vt:lpstr>
      <vt:lpstr>Proton and pion DFs – QCD predictions</vt:lpstr>
      <vt:lpstr>Proton and pion distribution functions in counterpoint</vt:lpstr>
      <vt:lpstr>Proton and pion distribution functions in counterpoint</vt:lpstr>
      <vt:lpstr>Proton and pion distribution functions in counterpoint</vt:lpstr>
      <vt:lpstr>Proton valence-quark DFs: Continuum cf. Lattice</vt:lpstr>
      <vt:lpstr>Proton and pion distribution functions in counterpoint – glue and sea</vt:lpstr>
      <vt:lpstr>Neutron/Proton structure function ratio</vt:lpstr>
      <vt:lpstr>Asymmetry of antimatter in the proton</vt:lpstr>
      <vt:lpstr>Proton and pion distribution functions in counterpoint</vt:lpstr>
      <vt:lpstr>Proton Spin Crisis</vt:lpstr>
      <vt:lpstr>Proton Spin Crisis</vt:lpstr>
      <vt:lpstr>Origin of Proton Spin</vt:lpstr>
      <vt:lpstr>Polarised quark distribution functions at ζ=√3GeV</vt:lpstr>
      <vt:lpstr>Polarised quark distribution functions at ζ=√3GeV</vt:lpstr>
      <vt:lpstr>Polarised glue distribution functions at ζ=√3GeV</vt:lpstr>
      <vt:lpstr>Proton Spin</vt:lpstr>
      <vt:lpstr>Theory Predictions</vt:lpstr>
      <vt:lpstr>Proton and pion distribution functions in counterpoint</vt:lpstr>
      <vt:lpstr>Emergent Hadron Mass</vt:lpstr>
      <vt:lpstr>The Nature of Things</vt:lpstr>
      <vt:lpstr>The Nature of Things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Craig Roberts</dc:creator>
  <cp:lastModifiedBy>Craig Roberts</cp:lastModifiedBy>
  <cp:revision>832</cp:revision>
  <cp:lastPrinted>2020-11-23T07:46:17Z</cp:lastPrinted>
  <dcterms:created xsi:type="dcterms:W3CDTF">2020-11-23T03:31:27Z</dcterms:created>
  <dcterms:modified xsi:type="dcterms:W3CDTF">2025-10-15T23:06:17Z</dcterms:modified>
</cp:coreProperties>
</file>