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  <p:sldMasterId id="2147483670" r:id="rId4"/>
  </p:sldMasterIdLst>
  <p:notesMasterIdLst>
    <p:notesMasterId r:id="rId44"/>
  </p:notesMasterIdLst>
  <p:sldIdLst>
    <p:sldId id="257" r:id="rId5"/>
    <p:sldId id="258" r:id="rId6"/>
    <p:sldId id="430" r:id="rId7"/>
    <p:sldId id="431" r:id="rId8"/>
    <p:sldId id="432" r:id="rId9"/>
    <p:sldId id="433" r:id="rId10"/>
    <p:sldId id="405" r:id="rId11"/>
    <p:sldId id="418" r:id="rId12"/>
    <p:sldId id="406" r:id="rId13"/>
    <p:sldId id="439" r:id="rId14"/>
    <p:sldId id="355" r:id="rId15"/>
    <p:sldId id="419" r:id="rId16"/>
    <p:sldId id="364" r:id="rId17"/>
    <p:sldId id="363" r:id="rId18"/>
    <p:sldId id="362" r:id="rId19"/>
    <p:sldId id="361" r:id="rId20"/>
    <p:sldId id="298" r:id="rId21"/>
    <p:sldId id="420" r:id="rId22"/>
    <p:sldId id="421" r:id="rId23"/>
    <p:sldId id="422" r:id="rId24"/>
    <p:sldId id="434" r:id="rId25"/>
    <p:sldId id="435" r:id="rId26"/>
    <p:sldId id="436" r:id="rId27"/>
    <p:sldId id="437" r:id="rId28"/>
    <p:sldId id="438" r:id="rId29"/>
    <p:sldId id="440" r:id="rId30"/>
    <p:sldId id="441" r:id="rId31"/>
    <p:sldId id="442" r:id="rId32"/>
    <p:sldId id="443" r:id="rId33"/>
    <p:sldId id="444" r:id="rId34"/>
    <p:sldId id="445" r:id="rId35"/>
    <p:sldId id="455" r:id="rId36"/>
    <p:sldId id="450" r:id="rId37"/>
    <p:sldId id="451" r:id="rId38"/>
    <p:sldId id="452" r:id="rId39"/>
    <p:sldId id="453" r:id="rId40"/>
    <p:sldId id="454" r:id="rId41"/>
    <p:sldId id="299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86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FB96F-4D54-4075-9C6A-119D5B71CDE4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9F66-A42D-4B94-B80C-B633E35D49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9F66-A42D-4B94-B80C-B633E35D498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/>
        </p:nvSpPr>
        <p:spPr>
          <a:xfrm>
            <a:off x="0" y="6822019"/>
            <a:ext cx="12192000" cy="4656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" name="矩形 8"/>
          <p:cNvSpPr/>
          <p:nvPr/>
        </p:nvSpPr>
        <p:spPr>
          <a:xfrm>
            <a:off x="0" y="5810252"/>
            <a:ext cx="12192000" cy="1047749"/>
          </a:xfrm>
          <a:prstGeom prst="rect">
            <a:avLst/>
          </a:prstGeom>
          <a:solidFill>
            <a:srgbClr val="00499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5" name="矩形 9"/>
          <p:cNvSpPr/>
          <p:nvPr/>
        </p:nvSpPr>
        <p:spPr>
          <a:xfrm>
            <a:off x="0" y="1"/>
            <a:ext cx="12192000" cy="571500"/>
          </a:xfrm>
          <a:prstGeom prst="rect">
            <a:avLst/>
          </a:prstGeom>
          <a:solidFill>
            <a:srgbClr val="004992"/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6" name="图片 7" descr="横版组合（白色）——透明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6043085"/>
            <a:ext cx="2952749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4"/>
          <p:cNvSpPr/>
          <p:nvPr/>
        </p:nvSpPr>
        <p:spPr>
          <a:xfrm>
            <a:off x="0" y="5791201"/>
            <a:ext cx="12192000" cy="23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8" name="矩形 15"/>
          <p:cNvSpPr/>
          <p:nvPr/>
        </p:nvSpPr>
        <p:spPr>
          <a:xfrm>
            <a:off x="0" y="531286"/>
            <a:ext cx="12192000" cy="105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477000"/>
            <a:ext cx="2540000" cy="304800"/>
          </a:xfrm>
          <a:ln>
            <a:miter lim="800000"/>
          </a:ln>
        </p:spPr>
        <p:txBody>
          <a:bodyPr wrap="square" numCol="1" anchor="t" anchorCtr="0" compatLnSpc="1"/>
          <a:lstStyle>
            <a:lvl1pPr algn="l">
              <a:defRPr sz="1400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fld id="{B870D7D5-147B-4D46-ABD3-A6641C419CDC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477000"/>
            <a:ext cx="3860800" cy="304800"/>
          </a:xfrm>
          <a:ln>
            <a:miter lim="800000"/>
          </a:ln>
        </p:spPr>
        <p:txBody>
          <a:bodyPr wrap="square" numCol="1" anchor="t" anchorCtr="0" compatLnSpc="1"/>
          <a:lstStyle>
            <a:lvl1pPr>
              <a:defRPr sz="1400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477000"/>
            <a:ext cx="2540000" cy="304800"/>
          </a:xfrm>
          <a:ln>
            <a:miter lim="800000"/>
          </a:ln>
        </p:spPr>
        <p:txBody>
          <a:bodyPr anchor="t"/>
          <a:lstStyle>
            <a:lvl1pPr>
              <a:defRPr sz="1400">
                <a:solidFill>
                  <a:srgbClr val="192214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fld id="{ECCFE799-7374-4226-B0CE-4EBF52E6A4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58C-D9AB-454D-B742-E8CBD99EC8EF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BF869-B568-468C-8048-32581632C8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0807-3540-43CD-B01B-B8A93627C95F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5B5A-ED53-4BC2-80E5-3A1720C91F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3" y="1435101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035A-EE59-49A1-9E0A-96DE79158235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9B055-A789-43B1-893E-B7A18D3895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869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0D83-4804-4F8D-8A0D-F004A59B2FF7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0A32C-9A5B-4717-BF83-9D74B75926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0C5E-327D-46A2-B3BC-39C41DA9CA74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1731A-D36F-427C-931B-BAF9757577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EB3E-0E9A-4D7B-8A4D-8071F4C186C9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E1613-DA79-4718-B83A-A40FBC584D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/>
        </p:nvSpPr>
        <p:spPr>
          <a:xfrm>
            <a:off x="0" y="6822019"/>
            <a:ext cx="12192000" cy="4656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" name="矩形 8"/>
          <p:cNvSpPr/>
          <p:nvPr/>
        </p:nvSpPr>
        <p:spPr>
          <a:xfrm>
            <a:off x="0" y="5810252"/>
            <a:ext cx="12192000" cy="1047749"/>
          </a:xfrm>
          <a:prstGeom prst="rect">
            <a:avLst/>
          </a:prstGeom>
          <a:solidFill>
            <a:srgbClr val="00499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5" name="矩形 9"/>
          <p:cNvSpPr/>
          <p:nvPr/>
        </p:nvSpPr>
        <p:spPr>
          <a:xfrm>
            <a:off x="0" y="1"/>
            <a:ext cx="12192000" cy="571500"/>
          </a:xfrm>
          <a:prstGeom prst="rect">
            <a:avLst/>
          </a:prstGeom>
          <a:solidFill>
            <a:srgbClr val="004992"/>
          </a:solidFill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6" name="图片 7" descr="横版组合（白色）——透明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6043085"/>
            <a:ext cx="2952749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4"/>
          <p:cNvSpPr/>
          <p:nvPr/>
        </p:nvSpPr>
        <p:spPr>
          <a:xfrm>
            <a:off x="0" y="5791201"/>
            <a:ext cx="12192000" cy="23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8" name="矩形 15"/>
          <p:cNvSpPr/>
          <p:nvPr/>
        </p:nvSpPr>
        <p:spPr>
          <a:xfrm>
            <a:off x="0" y="531286"/>
            <a:ext cx="12192000" cy="105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zh-CN" altLang="en-US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477000"/>
            <a:ext cx="2540000" cy="304800"/>
          </a:xfrm>
          <a:ln>
            <a:miter lim="800000"/>
          </a:ln>
        </p:spPr>
        <p:txBody>
          <a:bodyPr wrap="square" numCol="1" anchor="t" anchorCtr="0" compatLnSpc="1"/>
          <a:lstStyle>
            <a:lvl1pPr algn="l">
              <a:defRPr sz="1400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fld id="{2C26FEC5-159C-4D24-8A83-71EF980237C6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477000"/>
            <a:ext cx="3860800" cy="304800"/>
          </a:xfrm>
          <a:ln>
            <a:miter lim="800000"/>
          </a:ln>
        </p:spPr>
        <p:txBody>
          <a:bodyPr wrap="square" numCol="1" anchor="t" anchorCtr="0" compatLnSpc="1"/>
          <a:lstStyle>
            <a:lvl1pPr>
              <a:defRPr sz="1400">
                <a:solidFill>
                  <a:srgbClr val="192214"/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477000"/>
            <a:ext cx="2540000" cy="304800"/>
          </a:xfrm>
          <a:ln>
            <a:miter lim="800000"/>
          </a:ln>
        </p:spPr>
        <p:txBody>
          <a:bodyPr anchor="t"/>
          <a:lstStyle>
            <a:lvl1pPr>
              <a:defRPr sz="1400">
                <a:solidFill>
                  <a:srgbClr val="192214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fld id="{59EBEA63-89D0-44B2-A0FF-18229B8DE6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"/>
            <a:ext cx="10534685" cy="77309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FEC5-159C-4D24-8A83-71EF980237C6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EA63-89D0-44B2-A0FF-18229B8DE6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"/>
            <a:ext cx="10534685" cy="773095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8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B374-9FF0-49F2-AF92-A29052122051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F516D-9F63-4A45-A736-877AA98B04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E129-132B-4BCE-948D-5D9E9A04FF97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3916-E406-4144-A327-2681663CE2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4D47-C8A6-4B68-BC11-91C5FB2A34AB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A807D-463E-4075-891A-050CEB2FCA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5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600205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E046-D88A-4DE1-93D0-FA9FFC3059A5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DEE73-2DBA-4876-B672-78AD694F83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4585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4" y="1534585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74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E046-1614-435E-9827-07C716441147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BE3EB-FA40-45F1-B45B-9FA678D3D3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58C-D9AB-454D-B742-E8CBD99EC8EF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BF869-B568-468C-8048-32581632C8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0807-3540-43CD-B01B-B8A93627C95F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5B5A-ED53-4BC2-80E5-3A1720C91F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09603" y="1435101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035A-EE59-49A1-9E0A-96DE79158235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9B055-A789-43B1-893E-B7A18D3895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869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0D83-4804-4F8D-8A0D-F004A59B2FF7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0A32C-9A5B-4717-BF83-9D74B75926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0C5E-327D-46A2-B3BC-39C41DA9CA74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1731A-D36F-427C-931B-BAF9757577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9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5169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4EB3E-0E9A-4D7B-8A4D-8071F4C186C9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E1613-DA79-4718-B83A-A40FBC584D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D7D5-147B-4D46-ABD3-A6641C419CDC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FE799-7374-4226-B0CE-4EBF52E6A4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8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B374-9FF0-49F2-AF92-A29052122051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F516D-9F63-4A45-A736-877AA98B04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E129-132B-4BCE-948D-5D9E9A04FF97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3916-E406-4144-A327-2681663CE2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313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906187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4D47-C8A6-4B68-BC11-91C5FB2A34AB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A807D-463E-4075-891A-050CEB2FCA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5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600205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E046-D88A-4DE1-93D0-FA9FFC3059A5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DEE73-2DBA-4876-B672-78AD694F83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4585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4" y="1534585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74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E046-1614-435E-9827-07C716441147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BE3EB-FA40-45F1-B45B-9FA678D3D3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5000">
              <a:schemeClr val="bg1">
                <a:lumMod val="100000"/>
              </a:schemeClr>
            </a:gs>
            <a:gs pos="100000">
              <a:srgbClr val="75D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D7D5-147B-4D46-ABD3-A6641C419CDC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CFE799-7374-4226-B0CE-4EBF52E6A4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9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" y="6275919"/>
            <a:ext cx="4652433" cy="46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67452"/>
            <a:ext cx="4572000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22" descr="横版组合——透明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6252635"/>
            <a:ext cx="2286000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rgbClr val="B1C9A9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000">
          <a:solidFill>
            <a:srgbClr val="B1C9A9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>
          <a:solidFill>
            <a:srgbClr val="B1C9A9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600">
          <a:solidFill>
            <a:srgbClr val="B1C9A9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5000">
              <a:schemeClr val="bg1">
                <a:lumMod val="100000"/>
              </a:schemeClr>
            </a:gs>
            <a:gs pos="100000">
              <a:srgbClr val="75D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6F4E2D-61AD-4BCC-9EED-3810D09741F2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4602B3F-B3A4-4946-87BA-E5BD61C8CCAD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2053" name="图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9935"/>
            <a:ext cx="57996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91254"/>
            <a:ext cx="6477000" cy="6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5000">
              <a:schemeClr val="bg1">
                <a:lumMod val="100000"/>
              </a:schemeClr>
            </a:gs>
            <a:gs pos="100000">
              <a:srgbClr val="75D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FEC5-159C-4D24-8A83-71EF980237C6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9EBEA63-89D0-44B2-A0FF-18229B8DE6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9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" y="6275919"/>
            <a:ext cx="4652433" cy="46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67452"/>
            <a:ext cx="4572000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图片 22" descr="横版组合——透明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1" y="6252635"/>
            <a:ext cx="2286000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rgbClr val="E7EDEB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200">
          <a:solidFill>
            <a:srgbClr val="B1C9A9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000">
          <a:solidFill>
            <a:srgbClr val="B1C9A9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>
          <a:solidFill>
            <a:srgbClr val="B1C9A9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600">
          <a:solidFill>
            <a:srgbClr val="B1C9A9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1400">
          <a:solidFill>
            <a:srgbClr val="B1C9A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5000">
              <a:schemeClr val="bg1">
                <a:lumMod val="100000"/>
              </a:schemeClr>
            </a:gs>
            <a:gs pos="100000">
              <a:srgbClr val="75DB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6F4E2D-61AD-4BCC-9EED-3810D09741F2}" type="datetimeFigureOut">
              <a:rPr lang="zh-CN" altLang="en-US"/>
              <a:t>2025/10/15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4602B3F-B3A4-4946-87BA-E5BD61C8CCAD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2053" name="图片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9935"/>
            <a:ext cx="579966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图片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91254"/>
            <a:ext cx="6477000" cy="6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16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31.png"/><Relationship Id="rId10" Type="http://schemas.openxmlformats.org/officeDocument/2006/relationships/image" Target="../media/image24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11" Type="http://schemas.openxmlformats.org/officeDocument/2006/relationships/image" Target="../media/image41.png"/><Relationship Id="rId5" Type="http://schemas.openxmlformats.org/officeDocument/2006/relationships/image" Target="../media/image16.png"/><Relationship Id="rId15" Type="http://schemas.openxmlformats.org/officeDocument/2006/relationships/image" Target="../media/image46.png"/><Relationship Id="rId10" Type="http://schemas.openxmlformats.org/officeDocument/2006/relationships/image" Target="../media/image40.png"/><Relationship Id="rId4" Type="http://schemas.openxmlformats.org/officeDocument/2006/relationships/image" Target="../media/image15.wmf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8.png"/><Relationship Id="rId7" Type="http://schemas.openxmlformats.org/officeDocument/2006/relationships/image" Target="../media/image47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2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0.png"/><Relationship Id="rId5" Type="http://schemas.openxmlformats.org/officeDocument/2006/relationships/image" Target="../media/image58.png"/><Relationship Id="rId10" Type="http://schemas.openxmlformats.org/officeDocument/2006/relationships/image" Target="../media/image69.png"/><Relationship Id="rId4" Type="http://schemas.openxmlformats.org/officeDocument/2006/relationships/image" Target="../media/image57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7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64.png"/><Relationship Id="rId4" Type="http://schemas.openxmlformats.org/officeDocument/2006/relationships/image" Target="../media/image74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84.png"/><Relationship Id="rId9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40.png"/><Relationship Id="rId12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44.png"/><Relationship Id="rId5" Type="http://schemas.openxmlformats.org/officeDocument/2006/relationships/image" Target="../media/image93.png"/><Relationship Id="rId10" Type="http://schemas.openxmlformats.org/officeDocument/2006/relationships/image" Target="../media/image43.png"/><Relationship Id="rId4" Type="http://schemas.openxmlformats.org/officeDocument/2006/relationships/image" Target="../media/image92.png"/><Relationship Id="rId9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4.png"/><Relationship Id="rId18" Type="http://schemas.openxmlformats.org/officeDocument/2006/relationships/image" Target="../media/image43.png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96.png"/><Relationship Id="rId7" Type="http://schemas.openxmlformats.org/officeDocument/2006/relationships/image" Target="../media/image103.png"/><Relationship Id="rId12" Type="http://schemas.openxmlformats.org/officeDocument/2006/relationships/image" Target="../media/image102.png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20" Type="http://schemas.openxmlformats.org/officeDocument/2006/relationships/image" Target="../media/image95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86.wmf"/><Relationship Id="rId11" Type="http://schemas.openxmlformats.org/officeDocument/2006/relationships/image" Target="../media/image89.png"/><Relationship Id="rId24" Type="http://schemas.openxmlformats.org/officeDocument/2006/relationships/image" Target="../media/image111.png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108.png"/><Relationship Id="rId23" Type="http://schemas.openxmlformats.org/officeDocument/2006/relationships/image" Target="../media/image110.png"/><Relationship Id="rId10" Type="http://schemas.openxmlformats.org/officeDocument/2006/relationships/image" Target="../media/image106.png"/><Relationship Id="rId19" Type="http://schemas.openxmlformats.org/officeDocument/2006/relationships/image" Target="../media/image109.png"/><Relationship Id="rId4" Type="http://schemas.openxmlformats.org/officeDocument/2006/relationships/image" Target="../media/image13.wmf"/><Relationship Id="rId9" Type="http://schemas.openxmlformats.org/officeDocument/2006/relationships/image" Target="../media/image105.png"/><Relationship Id="rId14" Type="http://schemas.openxmlformats.org/officeDocument/2006/relationships/image" Target="../media/image107.png"/><Relationship Id="rId22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3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103.png"/><Relationship Id="rId12" Type="http://schemas.openxmlformats.org/officeDocument/2006/relationships/image" Target="../media/image1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6.wmf"/><Relationship Id="rId11" Type="http://schemas.openxmlformats.org/officeDocument/2006/relationships/image" Target="../media/image102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89.png"/><Relationship Id="rId4" Type="http://schemas.openxmlformats.org/officeDocument/2006/relationships/image" Target="../media/image13.wmf"/><Relationship Id="rId9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49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03.png"/><Relationship Id="rId12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6.wmf"/><Relationship Id="rId11" Type="http://schemas.openxmlformats.org/officeDocument/2006/relationships/image" Target="../media/image102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89.png"/><Relationship Id="rId4" Type="http://schemas.openxmlformats.org/officeDocument/2006/relationships/image" Target="../media/image13.wmf"/><Relationship Id="rId9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png"/><Relationship Id="rId4" Type="http://schemas.openxmlformats.org/officeDocument/2006/relationships/image" Target="../media/image13.wm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image" Target="../media/image20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934720" y="2378075"/>
                <a:ext cx="10577195" cy="1556385"/>
              </a:xfrm>
            </p:spPr>
            <p:txBody>
              <a:bodyPr>
                <a:noAutofit/>
              </a:bodyPr>
              <a:lstStyle/>
              <a:p>
                <a:pPr eaLnBrk="0" latinLnBrk="0" hangingPunct="0"/>
                <a:r>
                  <a:rPr lang="en-US" altLang="zh-CN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Systematic Understanding of Exotic Hadrons: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(2317), </m:t>
                    </m:r>
                    <m:r>
                      <a:rPr lang="en-US" altLang="zh-CN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CN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(3872), </m:t>
                    </m:r>
                    <m:sSub>
                      <m:sSubPr>
                        <m:ctrlPr>
                          <a:rPr lang="en-US" altLang="zh-CN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44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44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</m:sSub>
                    <m:r>
                      <a:rPr lang="en-US" altLang="zh-CN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44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4400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(3900</m:t>
                    </m:r>
                    <m:r>
                      <a:rPr lang="en-US" altLang="zh-CN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)…</m:t>
                    </m:r>
                  </m:oMath>
                </a14:m>
                <a:endParaRPr lang="en-US" altLang="zh-CN" sz="4400" i="1" dirty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4720" y="2378075"/>
                <a:ext cx="10577195" cy="155638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33492" y="4325359"/>
            <a:ext cx="8325016" cy="596498"/>
          </a:xfrm>
        </p:spPr>
        <p:txBody>
          <a:bodyPr>
            <a:noAutofit/>
          </a:bodyPr>
          <a:lstStyle/>
          <a:p>
            <a:r>
              <a:rPr lang="en-US" altLang="zh-CN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 (UCAS)</a:t>
            </a: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7618" y="5521864"/>
            <a:ext cx="6806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IWSHSSI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    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Nanjing Univ</a:t>
            </a:r>
            <a:r>
              <a:rPr lang="en-US" altLang="zh-CN" sz="2000" b="1" dirty="0">
                <a:solidFill>
                  <a:srgbClr val="7030A0"/>
                </a:solidFill>
              </a:rPr>
              <a:t>.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      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2025.10.15      </a:t>
            </a:r>
            <a:r>
              <a:rPr lang="zh-CN" altLang="en-US" sz="2000" b="1" dirty="0" smtClean="0">
                <a:solidFill>
                  <a:srgbClr val="7030A0"/>
                </a:solidFill>
              </a:rPr>
              <a:t>    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4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29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HEFT Introduction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92002" y="1217443"/>
            <a:ext cx="6838979" cy="1697418"/>
            <a:chOff x="5760189" y="1131395"/>
            <a:chExt cx="6838979" cy="1697418"/>
          </a:xfrm>
        </p:grpSpPr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5760189" y="1131395"/>
            <a:ext cx="1881018" cy="521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4" name="Equation" r:id="rId3" imgW="19812000" imgH="5486400" progId="Equation.DSMT4">
                    <p:embed/>
                  </p:oleObj>
                </mc:Choice>
                <mc:Fallback>
                  <p:oleObj name="Equation" r:id="rId3" imgW="19812000" imgH="54864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0189" y="1131395"/>
                          <a:ext cx="1881018" cy="5210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5"/>
            <p:cNvGraphicFramePr>
              <a:graphicFrameLocks noChangeAspect="1"/>
            </p:cNvGraphicFramePr>
            <p:nvPr/>
          </p:nvGraphicFramePr>
          <p:xfrm>
            <a:off x="7717729" y="1134375"/>
            <a:ext cx="4881439" cy="1694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5" name="Equation" r:id="rId5" imgW="67665600" imgH="23469600" progId="Equation.DSMT4">
                    <p:embed/>
                  </p:oleObj>
                </mc:Choice>
                <mc:Fallback>
                  <p:oleObj name="Equation" r:id="rId5" imgW="67665600" imgH="234696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7729" y="1134375"/>
                          <a:ext cx="4881439" cy="1694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6658" y="2108617"/>
              <a:ext cx="1077343" cy="63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214" y="1602622"/>
              <a:ext cx="1100229" cy="64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257318" y="2981581"/>
            <a:ext cx="7542613" cy="1269027"/>
            <a:chOff x="234158" y="3401228"/>
            <a:chExt cx="7542613" cy="1269027"/>
          </a:xfrm>
        </p:grpSpPr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2239171" y="3422473"/>
            <a:ext cx="5458087" cy="374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6" name="Equation" r:id="rId9" imgW="106375200" imgH="7315200" progId="Equation.DSMT4">
                    <p:embed/>
                  </p:oleObj>
                </mc:Choice>
                <mc:Fallback>
                  <p:oleObj name="Equation" r:id="rId9" imgW="106375200" imgH="7315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9171" y="3422473"/>
                          <a:ext cx="5458087" cy="3748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5"/>
            <p:cNvGraphicFramePr>
              <a:graphicFrameLocks noChangeAspect="1"/>
            </p:cNvGraphicFramePr>
            <p:nvPr/>
          </p:nvGraphicFramePr>
          <p:xfrm>
            <a:off x="1651796" y="4161682"/>
            <a:ext cx="5950046" cy="508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07" name="Equation" r:id="rId11" imgW="113690400" imgH="9753600" progId="Equation.DSMT4">
                    <p:embed/>
                  </p:oleObj>
                </mc:Choice>
                <mc:Fallback>
                  <p:oleObj name="Equation" r:id="rId11" imgW="113690400" imgH="97536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1796" y="4161682"/>
                          <a:ext cx="5950046" cy="5085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Line 14"/>
            <p:cNvSpPr>
              <a:spLocks noChangeShapeType="1"/>
            </p:cNvSpPr>
            <p:nvPr/>
          </p:nvSpPr>
          <p:spPr bwMode="auto">
            <a:xfrm>
              <a:off x="2399398" y="3852687"/>
              <a:ext cx="10248" cy="285348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H="1">
              <a:off x="3792766" y="3820935"/>
              <a:ext cx="0" cy="307412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6287505" y="3830623"/>
              <a:ext cx="0" cy="33106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/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1651796" y="3401228"/>
              <a:ext cx="6124975" cy="126902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AU" altLang="en-US" sz="1800"/>
            </a:p>
          </p:txBody>
        </p:sp>
        <p:sp>
          <p:nvSpPr>
            <p:cNvPr id="47" name="TextBox 1"/>
            <p:cNvSpPr txBox="1">
              <a:spLocks noChangeArrowheads="1"/>
            </p:cNvSpPr>
            <p:nvPr/>
          </p:nvSpPr>
          <p:spPr bwMode="auto">
            <a:xfrm>
              <a:off x="234158" y="3451048"/>
              <a:ext cx="2016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dirty="0" smtClean="0">
                  <a:solidFill>
                    <a:srgbClr val="FF0000"/>
                  </a:solidFill>
                </a:rPr>
                <a:t>Continuous</a:t>
              </a:r>
              <a:endParaRPr lang="en-AU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336112" y="4201776"/>
              <a:ext cx="11407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dirty="0">
                  <a:solidFill>
                    <a:srgbClr val="FF0000"/>
                  </a:solidFill>
                </a:rPr>
                <a:t>Discrete</a:t>
              </a:r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827964" y="3830622"/>
              <a:ext cx="0" cy="297725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AU"/>
            </a:p>
          </p:txBody>
        </p: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5" y="4539637"/>
            <a:ext cx="2621380" cy="9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4512607"/>
            <a:ext cx="3987122" cy="10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0"/>
              <p:cNvSpPr txBox="1"/>
              <p:nvPr/>
            </p:nvSpPr>
            <p:spPr>
              <a:xfrm>
                <a:off x="89197" y="5835188"/>
                <a:ext cx="3720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) |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&gt; 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= 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𝐸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 |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Ψ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&gt;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7" y="5835188"/>
                <a:ext cx="3720803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8" t="-37" b="-683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13"/>
          <p:cNvSpPr txBox="1"/>
          <p:nvPr/>
        </p:nvSpPr>
        <p:spPr>
          <a:xfrm>
            <a:off x="4008054" y="58990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Eigen-Value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Arrow Connector 14"/>
          <p:cNvCxnSpPr/>
          <p:nvPr/>
        </p:nvCxnSpPr>
        <p:spPr>
          <a:xfrm flipH="1">
            <a:off x="5418287" y="6073032"/>
            <a:ext cx="36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5"/>
          <p:cNvSpPr txBox="1"/>
          <p:nvPr/>
        </p:nvSpPr>
        <p:spPr>
          <a:xfrm>
            <a:off x="5935049" y="5737740"/>
            <a:ext cx="124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Lattice Spectrum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 bwMode="auto">
          <a:xfrm flipV="1">
            <a:off x="7625002" y="2194665"/>
            <a:ext cx="958559" cy="12383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716297" y="1371600"/>
            <a:ext cx="31266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Simplest way, not project to the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moving system, ……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detail information:</a:t>
            </a:r>
          </a:p>
          <a:p>
            <a:endParaRPr lang="en-US" altLang="zh-CN" dirty="0" smtClean="0"/>
          </a:p>
          <a:p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 Yu, </a:t>
            </a:r>
            <a:r>
              <a:rPr lang="en-US" altLang="zh-C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-Juan Wang, </a:t>
            </a:r>
            <a:r>
              <a:rPr lang="en-US" altLang="zh-C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-Jun Wu, </a:t>
            </a:r>
            <a:r>
              <a:rPr lang="en-US" altLang="zh-C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Yang, JHEP04(2025)108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 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 </a:t>
            </a:r>
            <a:r>
              <a:rPr lang="en-US" altLang="zh-CN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-Jun Wu,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.-S.H. 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Lee,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R.D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Young, </a:t>
            </a:r>
            <a:r>
              <a:rPr lang="en-US" altLang="zh-CN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JHEP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08(2024)178</a:t>
            </a:r>
            <a:endParaRPr lang="en-US" altLang="zh-CN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051835" y="217131"/>
            <a:ext cx="514016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HEFT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67653" y="1404591"/>
            <a:ext cx="4921092" cy="4465422"/>
            <a:chOff x="205122" y="1501987"/>
            <a:chExt cx="4921092" cy="4465422"/>
          </a:xfrm>
        </p:grpSpPr>
        <p:sp>
          <p:nvSpPr>
            <p:cNvPr id="8" name="TextBox 3"/>
            <p:cNvSpPr txBox="1"/>
            <p:nvPr/>
          </p:nvSpPr>
          <p:spPr>
            <a:xfrm>
              <a:off x="2489241" y="3695038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HEFT</a:t>
              </a:r>
              <a:endPara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3745728" y="5321078"/>
              <a:ext cx="1380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Lattice Spectrum</a:t>
              </a:r>
            </a:p>
          </p:txBody>
        </p:sp>
        <p:sp>
          <p:nvSpPr>
            <p:cNvPr id="10" name="Right Arrow 11"/>
            <p:cNvSpPr/>
            <p:nvPr/>
          </p:nvSpPr>
          <p:spPr>
            <a:xfrm rot="16200000">
              <a:off x="2387452" y="2616878"/>
              <a:ext cx="1362723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ight Arrow 19"/>
            <p:cNvSpPr/>
            <p:nvPr/>
          </p:nvSpPr>
          <p:spPr>
            <a:xfrm rot="2801354">
              <a:off x="3381422" y="4387924"/>
              <a:ext cx="1362723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ight Arrow 20"/>
            <p:cNvSpPr/>
            <p:nvPr/>
          </p:nvSpPr>
          <p:spPr>
            <a:xfrm rot="7928479">
              <a:off x="1399477" y="4383059"/>
              <a:ext cx="1362723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30"/>
            <p:cNvSpPr txBox="1"/>
            <p:nvPr/>
          </p:nvSpPr>
          <p:spPr>
            <a:xfrm>
              <a:off x="1011413" y="1501987"/>
              <a:ext cx="4114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Resonance</a:t>
              </a:r>
              <a:r>
                <a:rPr lang="en-US" altLang="zh-CN" dirty="0"/>
                <a:t> </a:t>
              </a:r>
            </a:p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(Mass , Width, Pole position, Coupling)</a:t>
              </a:r>
              <a:endPara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205122" y="5040074"/>
              <a:ext cx="14653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 matrix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(Phase Shifts, inelasticity)</a:t>
              </a:r>
              <a:endPara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2"/>
          <p:cNvSpPr txBox="1"/>
          <p:nvPr/>
        </p:nvSpPr>
        <p:spPr>
          <a:xfrm>
            <a:off x="140541" y="0"/>
            <a:ext cx="7042546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Finite-volume matrix Hamiltonian model for 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l-G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Δ→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l-GR" sz="9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    J.M.M. Hall, A.C.-P. Hsu, D.B.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A.W.Thomas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R.D. Young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A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Phys.Rev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. D87 (2013) no.9, 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094510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Finite-volume Hamiltonian method for coupled-channels interactions in lattice 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</a:p>
          <a:p>
            <a:r>
              <a:rPr lang="en-AU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-Jun Wu, T.-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S.H.Lee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A.W.Thomas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R.D. Young   </a:t>
            </a:r>
            <a:r>
              <a:rPr lang="en-A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Phys.Rev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. C90 (2014) no.5, 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055206 </a:t>
            </a:r>
            <a:endParaRPr lang="en-A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n-NO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Lattice QCD Evidence that the Λ(1405) Resonance is an </a:t>
            </a:r>
            <a:r>
              <a:rPr lang="en-AU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Antikaon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-Nucleon Molecule</a:t>
            </a:r>
          </a:p>
          <a:p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      J.M.M. Hall, W.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Kamleh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, D. B.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, Benjamin J. Menadue, Benjamin J. Owen,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A.W.Thomas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, R.D. Young </a:t>
            </a:r>
            <a:r>
              <a:rPr lang="nn-NO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Phys.Rev.Lett. 114 (2015) no.13, </a:t>
            </a:r>
            <a:r>
              <a:rPr lang="nn-NO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132002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Hamiltonian effective field theory study of the 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∗(1535) resonance in lattice 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</a:p>
          <a:p>
            <a:r>
              <a:rPr lang="en-AU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Zhan-Wei Liu, Waseem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Kamleh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Derek B.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Finn M. Stokes, Anthony W. Thomas,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-Jun Wu</a:t>
            </a:r>
            <a:r>
              <a:rPr lang="nn-NO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n-NO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Phys.Rev.Lett</a:t>
            </a:r>
            <a:r>
              <a:rPr lang="nn-NO" sz="900" b="1" dirty="0">
                <a:latin typeface="Arial" panose="020B0604020202020204" pitchFamily="34" charset="0"/>
                <a:cs typeface="Arial" panose="020B0604020202020204" pitchFamily="34" charset="0"/>
              </a:rPr>
              <a:t>. 116 (2016) no.8, </a:t>
            </a:r>
            <a:r>
              <a:rPr lang="nn-NO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082004</a:t>
            </a:r>
          </a:p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Hamiltonian effective field theory study of the 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∗(1440) resonance in lattice 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</a:p>
          <a:p>
            <a:r>
              <a:rPr lang="en-AU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Zhan-Wei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Liu, Waseem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Kamleh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Derek B.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Finn M. Stokes, Anthony W. Thomas,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-Jun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Wu </a:t>
            </a:r>
            <a:r>
              <a:rPr lang="en-A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Phys.Rev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. D95 (2017) no.3, 034034</a:t>
            </a:r>
            <a:endParaRPr lang="en-A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Structure of the 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Λ(1405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) from Hamiltonian effective field theory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    Zhan-Wei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Liu,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Jonathan M.M. Hall,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Derek B.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Anthony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W. Thomas,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-Jun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Wu  </a:t>
            </a:r>
            <a:r>
              <a:rPr lang="en-A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Phys.Rev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D95 (2017) no.1, 014506</a:t>
            </a:r>
            <a:r>
              <a:rPr lang="en-A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Nucleon resonance structure in the finite volume of lattice 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</a:p>
          <a:p>
            <a:r>
              <a:rPr lang="en-AU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Wu, H.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Kamano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S.H.Lee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Derek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Anthony W. Thomas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Phys.Rev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. D95 (2017) no.11, 114507</a:t>
            </a:r>
            <a:r>
              <a:rPr lang="en-AU" sz="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A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AU" sz="900" b="1" dirty="0">
                <a:latin typeface="Arial" panose="020B0604020202020204" pitchFamily="34" charset="0"/>
                <a:cs typeface="Arial" panose="020B0604020202020204" pitchFamily="34" charset="0"/>
              </a:rPr>
              <a:t>Structure of the Roper Resonance from Lattice QCD </a:t>
            </a:r>
            <a:r>
              <a:rPr lang="en-A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</a:p>
          <a:p>
            <a:r>
              <a:rPr lang="en-AU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Wu,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Derek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Zhan-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wei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Liu,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Anthony </a:t>
            </a:r>
            <a:r>
              <a:rPr 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W.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Thomas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Phys.Rev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. D97(2018) no.9, 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094509</a:t>
            </a:r>
            <a:endParaRPr lang="en-US" altLang="zh-CN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Kaonic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Hydrogen and Deuterium in Hamiltonian Effective Field Theory</a:t>
            </a:r>
            <a:endParaRPr lang="en-AU" altLang="zh-CN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altLang="zh-CN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Zhan-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Liu, 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Wu, Derek B.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Anthony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W. 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   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Phys.Lett.B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808(2020),135652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Partial Wave Mixing in Hamiltonian Effective Field 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en-AU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AU" altLang="zh-CN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AU" altLang="zh-CN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zh-CN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Yan Li, 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Wu, Curtis D.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Abell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Derek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Anthony W. 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Phys.Rev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. D101(2020) 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no.11,114501</a:t>
            </a:r>
            <a:endParaRPr lang="en-US" altLang="zh-CN" sz="900" dirty="0"/>
          </a:p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Hamiltonian effective field theory in elongated or moving finite volume</a:t>
            </a:r>
            <a:r>
              <a:rPr lang="en-AU" altLang="zh-CN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en-AU" altLang="zh-CN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zh-CN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Yan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Li, 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Wu, Derek B. 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Anthony W. 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Thomas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Phys.Rev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. D103(2021) no.9, 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094518</a:t>
            </a:r>
          </a:p>
          <a:p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Regularisation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Nonperturbative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Extensions of Effective Field Theory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AU" altLang="zh-CN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Curtis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Abell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, Derek B. 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Anthony W. 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Thomas,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 Wu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Phys.Rev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. D106 (2022) no.3, </a:t>
            </a:r>
            <a:r>
              <a:rPr lang="en-AU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034506</a:t>
            </a:r>
            <a:endParaRPr lang="en-US" altLang="zh-CN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lang="en-AU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Novel Coupled Channel Framework Connecting the Quark Model and Lattice QCD for the Near-threshold Ds 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Zhi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Yang, 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Guang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-Juan Wang, 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Wu, Shi-</a:t>
            </a:r>
            <a:r>
              <a:rPr lang="en-US" altLang="zh-CN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en-US" altLang="zh-CN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Zhu, Makoto Oka   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Phys.Rev.Lett.128(2022),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112001</a:t>
            </a:r>
          </a:p>
          <a:p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14.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The investigations of the P-wave 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​ states combining quark model and lattice QCD in the coupled channel framework </a:t>
            </a:r>
            <a:endParaRPr lang="en-US" altLang="zh-CN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Zhi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 Yang,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Guang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-Juan Wang, 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 Wu, Shi-</a:t>
            </a:r>
            <a:r>
              <a:rPr lang="en-US" altLang="zh-CN" sz="700" dirty="0" err="1">
                <a:latin typeface="Arial" panose="020B0604020202020204" pitchFamily="34" charset="0"/>
                <a:cs typeface="Arial" panose="020B0604020202020204" pitchFamily="34" charset="0"/>
              </a:rPr>
              <a:t>lin</a:t>
            </a:r>
            <a:r>
              <a:rPr lang="en-US" altLang="zh-CN" sz="700" dirty="0">
                <a:latin typeface="Arial" panose="020B0604020202020204" pitchFamily="34" charset="0"/>
                <a:cs typeface="Arial" panose="020B0604020202020204" pitchFamily="34" charset="0"/>
              </a:rPr>
              <a:t> Zhu, Makoto Oka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JHEP01 (2023) 058</a:t>
            </a:r>
          </a:p>
          <a:p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 Effects of multiple single-particle basis states in scattering systems</a:t>
            </a:r>
          </a:p>
          <a:p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Curtis D. 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Abell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Derek B. 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Anthony W. Thomas, </a:t>
            </a:r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Wu 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Annals Phys. 459(2023) 169531</a:t>
            </a:r>
          </a:p>
          <a:p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Low-lying odd-parity nucleon resonances as quark-model like states     </a:t>
            </a:r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altLang="zh-CN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Curtis 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Abell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, Derek B. 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Zhan-Wei Liu, 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Anthony W. Thomas, 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 Wu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PRD</a:t>
            </a:r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 108 (2023) 9, 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094519</a:t>
            </a:r>
            <a:endParaRPr lang="en-US" altLang="zh-CN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Investigation on the bottom analogs </a:t>
            </a:r>
            <a:r>
              <a:rPr lang="en-US" altLang="zh-CN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Tbb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Tcc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b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AU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Shushan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Ren, </a:t>
            </a:r>
            <a:r>
              <a:rPr lang="en-US" altLang="zh-CN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Guang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-Juan Wang, </a:t>
            </a:r>
            <a:r>
              <a:rPr lang="en-US" altLang="zh-CN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Zhi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Yang, </a:t>
            </a:r>
            <a:r>
              <a:rPr lang="en-US" altLang="zh-CN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Jia-jun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Wu  </a:t>
            </a:r>
            <a:r>
              <a:rPr lang="en-US" altLang="zh-CN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Phys.Rev.D</a:t>
            </a:r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 110 (2024) 7, 074007</a:t>
            </a:r>
          </a:p>
          <a:p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Study of the pion-mass dependence of 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ρ-meson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properties in lattice QCD     </a:t>
            </a:r>
            <a:endParaRPr lang="en-US" altLang="zh-CN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AU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Kang Yu, Yan Li, </a:t>
            </a:r>
            <a:r>
              <a:rPr lang="en-US" altLang="zh-CN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-Jun Wu, 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Derek B. 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Leinweber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, Anthony W. 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US" altLang="zh-CN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Phys.Rev.D</a:t>
            </a:r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 109 (2024) 3, 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034505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Three-coupled-channel analysis of 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Zc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(3900) involving DD¯*, </a:t>
            </a:r>
            <a:r>
              <a:rPr lang="el-GR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J/</a:t>
            </a:r>
            <a:r>
              <a:rPr lang="el-GR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ψ,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and </a:t>
            </a:r>
            <a:r>
              <a:rPr lang="el-GR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ρη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Kang 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Yu, 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Guang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-Juan Wang, 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-Jun Wu, 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Zhi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 Yang, </a:t>
            </a:r>
            <a:r>
              <a:rPr lang="en-US" altLang="zh-CN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Phys.Rev.D</a:t>
            </a:r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 110 (2024) 11, 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114029</a:t>
            </a:r>
          </a:p>
          <a:p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New insight into the exotic states strongly coupled with the DD‾∗ from the </a:t>
            </a:r>
            <a:r>
              <a:rPr lang="en-US" altLang="zh-CN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Tcc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Guang</a:t>
            </a:r>
            <a:r>
              <a:rPr lang="en-US" altLang="zh-CN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-Juan 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Wang, 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Zhi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 Yang, 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-Jun Wu, Makoto Oka, Shi-Lin Zhu, </a:t>
            </a:r>
            <a:r>
              <a:rPr lang="en-US" altLang="zh-CN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Sci.Bull</a:t>
            </a:r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. 69 (2024) 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3036-3042</a:t>
            </a:r>
          </a:p>
          <a:p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21. Generalized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boost transformations in finite volumes and application to Hamiltonian methods</a:t>
            </a:r>
          </a:p>
          <a:p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Yan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Li, 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-Jun Wu, T.-S.H. Lee, R.D. Young, </a:t>
            </a:r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JHEP 08 (2024) 178</a:t>
            </a:r>
          </a:p>
          <a:p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Spectral parameters of the </a:t>
            </a:r>
            <a:r>
              <a:rPr lang="el-GR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ρ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resonance from lattice QCD</a:t>
            </a:r>
          </a:p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CLQCD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Corrlaboration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err="1">
                <a:latin typeface="Arial" panose="020B0604020202020204" pitchFamily="34" charset="0"/>
                <a:cs typeface="Arial" panose="020B0604020202020204" pitchFamily="34" charset="0"/>
              </a:rPr>
              <a:t>Zhengli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JHEP</a:t>
            </a:r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 08 (2025) 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064</a:t>
            </a:r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altLang="zh-CN" sz="900" b="1" dirty="0">
                <a:latin typeface="Arial" panose="020B0604020202020204" pitchFamily="34" charset="0"/>
                <a:cs typeface="Arial" panose="020B0604020202020204" pitchFamily="34" charset="0"/>
              </a:rPr>
              <a:t>Finite volume Hamiltonian method for two-particle systems containing long-range potential on the lattice</a:t>
            </a:r>
          </a:p>
          <a:p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     Kang Yu, 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Guang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-Juan Wang, 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-Jun Wu, </a:t>
            </a:r>
            <a:r>
              <a:rPr lang="en-US" altLang="zh-CN" sz="900" dirty="0" err="1">
                <a:latin typeface="Arial" panose="020B0604020202020204" pitchFamily="34" charset="0"/>
                <a:cs typeface="Arial" panose="020B0604020202020204" pitchFamily="34" charset="0"/>
              </a:rPr>
              <a:t>Zhi</a:t>
            </a: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 Yang, </a:t>
            </a:r>
            <a: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  <a:t>JHEP 04 (2025) 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endParaRPr lang="en-US" altLang="zh-CN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HEFT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6767" y="1361949"/>
            <a:ext cx="7692697" cy="2561080"/>
            <a:chOff x="1042139" y="2101420"/>
            <a:chExt cx="7692697" cy="2561080"/>
          </a:xfrm>
        </p:grpSpPr>
        <p:grpSp>
          <p:nvGrpSpPr>
            <p:cNvPr id="4" name="组合 3"/>
            <p:cNvGrpSpPr/>
            <p:nvPr/>
          </p:nvGrpSpPr>
          <p:grpSpPr>
            <a:xfrm>
              <a:off x="1042139" y="2101420"/>
              <a:ext cx="7692697" cy="2561080"/>
              <a:chOff x="-5954346" y="1871319"/>
              <a:chExt cx="7692697" cy="2561080"/>
            </a:xfrm>
          </p:grpSpPr>
          <p:sp>
            <p:nvSpPr>
              <p:cNvPr id="8" name="TextBox 3"/>
              <p:cNvSpPr txBox="1"/>
              <p:nvPr/>
            </p:nvSpPr>
            <p:spPr>
              <a:xfrm>
                <a:off x="-3261481" y="2958048"/>
                <a:ext cx="1167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HEFT</a:t>
                </a:r>
                <a:endParaRPr lang="en-A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4"/>
              <p:cNvSpPr txBox="1"/>
              <p:nvPr/>
            </p:nvSpPr>
            <p:spPr>
              <a:xfrm>
                <a:off x="-5954346" y="3786068"/>
                <a:ext cx="13804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Lattice Spectrum</a:t>
                </a:r>
              </a:p>
            </p:txBody>
          </p:sp>
          <p:sp>
            <p:nvSpPr>
              <p:cNvPr id="10" name="Right Arrow 11"/>
              <p:cNvSpPr/>
              <p:nvPr/>
            </p:nvSpPr>
            <p:spPr>
              <a:xfrm rot="2194921">
                <a:off x="-4465842" y="2474751"/>
                <a:ext cx="1324275" cy="37992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" name="Right Arrow 19"/>
              <p:cNvSpPr/>
              <p:nvPr/>
            </p:nvSpPr>
            <p:spPr>
              <a:xfrm>
                <a:off x="-2019885" y="2907073"/>
                <a:ext cx="1376723" cy="609600"/>
              </a:xfrm>
              <a:prstGeom prst="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" name="TextBox 30"/>
              <p:cNvSpPr txBox="1"/>
              <p:nvPr/>
            </p:nvSpPr>
            <p:spPr>
              <a:xfrm>
                <a:off x="-781279" y="2794649"/>
                <a:ext cx="251963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Resonance</a:t>
                </a:r>
                <a:r>
                  <a:rPr lang="en-US" altLang="zh-CN" dirty="0"/>
                  <a:t>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(Mass , Width, Pole position, Coupling)</a:t>
                </a:r>
                <a:endParaRPr lang="en-AU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5"/>
              <p:cNvSpPr txBox="1"/>
              <p:nvPr/>
            </p:nvSpPr>
            <p:spPr>
              <a:xfrm>
                <a:off x="-5954346" y="1871319"/>
                <a:ext cx="14653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 matrix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(Phase Shifts, inelasticity)</a:t>
                </a:r>
                <a:endParaRPr lang="en-AU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" name="Right Arrow 11"/>
            <p:cNvSpPr/>
            <p:nvPr/>
          </p:nvSpPr>
          <p:spPr>
            <a:xfrm rot="19800000">
              <a:off x="2428897" y="3775731"/>
              <a:ext cx="1324275" cy="3799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949779" y="3278965"/>
            <a:ext cx="278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Bulid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24678" y="3864002"/>
            <a:ext cx="202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Fix Para.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68414" y="3883999"/>
            <a:ext cx="2550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475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Extract Phys.</a:t>
            </a:r>
            <a:endParaRPr lang="zh-CN" altLang="en-US" sz="2800" b="1" dirty="0">
              <a:solidFill>
                <a:srgbClr val="C475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10" y="5052694"/>
            <a:ext cx="1291482" cy="7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02" y="5086586"/>
            <a:ext cx="1655615" cy="66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箭头连接符 14"/>
          <p:cNvCxnSpPr/>
          <p:nvPr/>
        </p:nvCxnSpPr>
        <p:spPr bwMode="auto">
          <a:xfrm>
            <a:off x="4257805" y="3923029"/>
            <a:ext cx="273003" cy="87284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>
            <a:off x="900932" y="3923029"/>
            <a:ext cx="86078" cy="120074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89863" y="5178586"/>
            <a:ext cx="214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Unphysical </a:t>
            </a:r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  <a:latin typeface="Symbol" panose="05050102010706020507" charset="2"/>
                <a:cs typeface="Times New Roman" panose="02020603050405020304" pitchFamily="18" charset="0"/>
              </a:rPr>
              <a:t>p </a:t>
            </a:r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??</a:t>
            </a:r>
            <a:endParaRPr lang="zh-CN" altLang="en-US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灯片编号占位符 5"/>
          <p:cNvSpPr txBox="1"/>
          <p:nvPr/>
        </p:nvSpPr>
        <p:spPr>
          <a:xfrm>
            <a:off x="11338560" y="5874266"/>
            <a:ext cx="628121" cy="3993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CFE799-7374-4226-B0CE-4EBF52E6A429}" type="slidenum"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48049" y="1134179"/>
            <a:ext cx="42533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HEFT: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Build a Hamiltonian model;</a:t>
            </a:r>
          </a:p>
          <a:p>
            <a:endParaRPr lang="en-US" altLang="zh-C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If Experimental data available, we fit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to fix the parameters in the model; 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If Lattice data available (close to physical pion mass), we fit these data; 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If both, we can use both of them constraint the model parameters.</a:t>
            </a: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If we only have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Lattice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with unphysical pion mass, we need another parameter for the mass dependence, such as mass slope.</a:t>
            </a:r>
          </a:p>
          <a:p>
            <a:endParaRPr lang="en-US" altLang="zh-C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From the fixed Hamiltonian, we can study the properties of Resonance. Especially, from the eigenvector in the finite volume, we can estimate the internal structure of the hadron.  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(2317),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(2460),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(2536),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(2573)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" y="1290187"/>
            <a:ext cx="3717263" cy="33237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29429" y="1125969"/>
            <a:ext cx="6768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Yang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G.-J.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J.-j.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S.-l.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   </a:t>
            </a:r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Phys.Rev.Lett.128(2022),112001</a:t>
            </a:r>
            <a:endParaRPr lang="en-US" altLang="zh-CN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(2317),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(2460),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(2536),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(2573)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" y="1290187"/>
            <a:ext cx="3717263" cy="33237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872846" y="1333165"/>
            <a:ext cx="814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Fix the bare mass and wave function from GI model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4" y="4515378"/>
            <a:ext cx="3009928" cy="134058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029429" y="1125969"/>
            <a:ext cx="6768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Yang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G.-J.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J.-j.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S.-l.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Phys.Rev.Lett.128(2022),112001</a:t>
            </a:r>
            <a:endParaRPr lang="en-US" altLang="zh-CN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(2317),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(2460),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(2536),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(2573)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" y="1290187"/>
            <a:ext cx="3717263" cy="33237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872846" y="1333165"/>
            <a:ext cx="814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Fix the bare mass and wave function from GI model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72847" y="1813089"/>
            <a:ext cx="831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interaction of bare-channel and channel-channel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4" y="4515378"/>
            <a:ext cx="3009928" cy="13405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70" y="2241587"/>
            <a:ext cx="1538299" cy="106680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3" y="2274754"/>
            <a:ext cx="3830284" cy="11734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029429" y="1125969"/>
            <a:ext cx="6768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Yang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G.-J.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J.-j.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S.-l.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   </a:t>
            </a:r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Phys.Rev.Lett.128(2022),112001</a:t>
            </a:r>
            <a:endParaRPr lang="en-US" altLang="zh-CN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(2317),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(2460),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(2536),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(2573)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" y="1290187"/>
            <a:ext cx="3717263" cy="33237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872846" y="1333165"/>
            <a:ext cx="814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Fix the bare mass and wave function from GI model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72847" y="1813089"/>
            <a:ext cx="831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interaction of bare-channel and channel-channel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4" y="4515378"/>
            <a:ext cx="3009928" cy="13405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70" y="2241587"/>
            <a:ext cx="1538299" cy="106680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3" y="2274754"/>
            <a:ext cx="3830284" cy="117344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872846" y="3448194"/>
            <a:ext cx="315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3.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Fit Lattice data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85" y="3909859"/>
            <a:ext cx="5077599" cy="199136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029429" y="1125969"/>
            <a:ext cx="6768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Yang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G.-J.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J.-j.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S.-l.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   </a:t>
            </a:r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Phys.Rev.Lett.128(2022),112001</a:t>
            </a:r>
            <a:endParaRPr lang="en-US" altLang="zh-CN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(2317),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(2460),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(2536), D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(2573)</a:t>
            </a:r>
          </a:p>
        </p:txBody>
      </p:sp>
      <p:sp>
        <p:nvSpPr>
          <p:cNvPr id="2" name="矩形 1"/>
          <p:cNvSpPr/>
          <p:nvPr/>
        </p:nvSpPr>
        <p:spPr>
          <a:xfrm>
            <a:off x="5029429" y="1125969"/>
            <a:ext cx="6768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Yang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G.-J.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J.-j.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S.-l.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Zhu, </a:t>
            </a:r>
            <a:r>
              <a:rPr lang="en-US" altLang="zh-CN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Oka   </a:t>
            </a:r>
            <a:r>
              <a:rPr lang="en-US" altLang="zh-CN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Phys.Rev.Lett.128(2022),112001</a:t>
            </a:r>
            <a:endParaRPr lang="en-US" altLang="zh-CN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" y="1290187"/>
            <a:ext cx="3717263" cy="332376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872846" y="1333165"/>
            <a:ext cx="8149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Fix the bare mass and wave function from GI model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72847" y="1813089"/>
            <a:ext cx="831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interaction of bare-channel and channel-channel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4" y="4515378"/>
            <a:ext cx="3009928" cy="13405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70" y="2241587"/>
            <a:ext cx="1538299" cy="106680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43" y="2274754"/>
            <a:ext cx="3830284" cy="117344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872846" y="3448194"/>
            <a:ext cx="315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3.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Fit Lattice data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85" y="3909859"/>
            <a:ext cx="5077599" cy="1991364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259234" y="3797103"/>
            <a:ext cx="139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Conclusion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35" y="2582938"/>
            <a:ext cx="1497900" cy="10153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59106" y="4101587"/>
            <a:ext cx="1636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3399"/>
                </a:solidFill>
              </a:rPr>
              <a:t>D</a:t>
            </a:r>
            <a:r>
              <a:rPr lang="zh-CN" altLang="en-US" b="1" baseline="30000" dirty="0">
                <a:solidFill>
                  <a:srgbClr val="FF3399"/>
                </a:solidFill>
              </a:rPr>
              <a:t>*</a:t>
            </a:r>
            <a:r>
              <a:rPr lang="en-US" altLang="zh-CN" b="1" baseline="-25000" dirty="0">
                <a:solidFill>
                  <a:srgbClr val="FF3399"/>
                </a:solidFill>
              </a:rPr>
              <a:t>s0</a:t>
            </a:r>
            <a:r>
              <a:rPr lang="en-US" altLang="zh-CN" b="1" dirty="0">
                <a:solidFill>
                  <a:srgbClr val="FF3399"/>
                </a:solidFill>
              </a:rPr>
              <a:t>(2317)-DK</a:t>
            </a:r>
          </a:p>
          <a:p>
            <a:r>
              <a:rPr lang="en-US" altLang="zh-CN" b="1" dirty="0">
                <a:solidFill>
                  <a:srgbClr val="FF3399"/>
                </a:solidFill>
              </a:rPr>
              <a:t>D</a:t>
            </a:r>
            <a:r>
              <a:rPr lang="en-US" altLang="zh-CN" b="1" baseline="-25000" dirty="0">
                <a:solidFill>
                  <a:srgbClr val="FF3399"/>
                </a:solidFill>
              </a:rPr>
              <a:t>s1</a:t>
            </a:r>
            <a:r>
              <a:rPr lang="en-US" altLang="zh-CN" b="1" dirty="0">
                <a:solidFill>
                  <a:srgbClr val="FF3399"/>
                </a:solidFill>
              </a:rPr>
              <a:t>(2460)-D</a:t>
            </a:r>
            <a:r>
              <a:rPr lang="zh-CN" altLang="en-US" b="1" baseline="30000" dirty="0">
                <a:solidFill>
                  <a:srgbClr val="FF3399"/>
                </a:solidFill>
              </a:rPr>
              <a:t>*</a:t>
            </a:r>
            <a:r>
              <a:rPr lang="en-US" altLang="zh-CN" b="1" dirty="0">
                <a:solidFill>
                  <a:srgbClr val="FF3399"/>
                </a:solidFill>
              </a:rPr>
              <a:t>K</a:t>
            </a:r>
            <a:endParaRPr lang="zh-CN" altLang="en-US" dirty="0">
              <a:solidFill>
                <a:srgbClr val="FF3399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043725" y="4253014"/>
            <a:ext cx="995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3399"/>
                </a:solidFill>
              </a:rPr>
              <a:t>S-wave</a:t>
            </a:r>
            <a:endParaRPr lang="zh-CN" altLang="en-US" dirty="0">
              <a:solidFill>
                <a:srgbClr val="FF3399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56670" y="4729100"/>
            <a:ext cx="2877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Mass moving vs GI Model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254328" y="5069418"/>
            <a:ext cx="1789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3399"/>
                </a:solidFill>
              </a:rPr>
              <a:t>D</a:t>
            </a:r>
            <a:r>
              <a:rPr lang="en-US" altLang="zh-CN" b="1" baseline="-25000" dirty="0" smtClean="0">
                <a:solidFill>
                  <a:srgbClr val="FF3399"/>
                </a:solidFill>
              </a:rPr>
              <a:t>s1</a:t>
            </a:r>
            <a:r>
              <a:rPr lang="en-US" altLang="zh-CN" b="1" dirty="0" smtClean="0">
                <a:solidFill>
                  <a:srgbClr val="FF3399"/>
                </a:solidFill>
              </a:rPr>
              <a:t>(2536)-D</a:t>
            </a:r>
            <a:r>
              <a:rPr lang="zh-CN" altLang="en-US" b="1" baseline="30000" dirty="0" smtClean="0">
                <a:solidFill>
                  <a:srgbClr val="FF3399"/>
                </a:solidFill>
              </a:rPr>
              <a:t>*</a:t>
            </a:r>
            <a:r>
              <a:rPr lang="en-US" altLang="zh-CN" b="1" dirty="0" smtClean="0">
                <a:solidFill>
                  <a:srgbClr val="FF3399"/>
                </a:solidFill>
              </a:rPr>
              <a:t>K</a:t>
            </a:r>
            <a:endParaRPr lang="en-US" altLang="zh-CN" b="1" dirty="0">
              <a:solidFill>
                <a:srgbClr val="FF3399"/>
              </a:solidFill>
            </a:endParaRPr>
          </a:p>
          <a:p>
            <a:r>
              <a:rPr lang="en-US" altLang="zh-CN" b="1" dirty="0" smtClean="0">
                <a:solidFill>
                  <a:srgbClr val="FF3399"/>
                </a:solidFill>
              </a:rPr>
              <a:t>D</a:t>
            </a:r>
            <a:r>
              <a:rPr lang="en-US" altLang="zh-CN" b="1" baseline="-25000" dirty="0" smtClean="0">
                <a:solidFill>
                  <a:srgbClr val="FF3399"/>
                </a:solidFill>
              </a:rPr>
              <a:t>s2</a:t>
            </a:r>
            <a:r>
              <a:rPr lang="en-US" altLang="zh-CN" b="1" dirty="0" smtClean="0">
                <a:solidFill>
                  <a:srgbClr val="FF3399"/>
                </a:solidFill>
              </a:rPr>
              <a:t>(2573)-D</a:t>
            </a:r>
            <a:r>
              <a:rPr lang="en-US" altLang="zh-CN" b="1" baseline="30000" dirty="0" smtClean="0">
                <a:solidFill>
                  <a:srgbClr val="FF3399"/>
                </a:solidFill>
              </a:rPr>
              <a:t>(</a:t>
            </a:r>
            <a:r>
              <a:rPr lang="zh-CN" altLang="en-US" b="1" baseline="30000" dirty="0" smtClean="0">
                <a:solidFill>
                  <a:srgbClr val="FF3399"/>
                </a:solidFill>
              </a:rPr>
              <a:t>*</a:t>
            </a:r>
            <a:r>
              <a:rPr lang="en-US" altLang="zh-CN" b="1" baseline="30000" dirty="0" smtClean="0">
                <a:solidFill>
                  <a:srgbClr val="FF3399"/>
                </a:solidFill>
              </a:rPr>
              <a:t>)</a:t>
            </a:r>
            <a:r>
              <a:rPr lang="en-US" altLang="zh-CN" b="1" dirty="0" smtClean="0">
                <a:solidFill>
                  <a:srgbClr val="FF3399"/>
                </a:solidFill>
              </a:rPr>
              <a:t>K</a:t>
            </a:r>
            <a:endParaRPr lang="zh-CN" altLang="en-US" dirty="0">
              <a:solidFill>
                <a:srgbClr val="FF3399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070461" y="5213004"/>
            <a:ext cx="951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3399"/>
                </a:solidFill>
              </a:rPr>
              <a:t>D-wave</a:t>
            </a:r>
            <a:endParaRPr lang="zh-CN" altLang="en-US" dirty="0">
              <a:solidFill>
                <a:srgbClr val="FF339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31666" y="5686154"/>
            <a:ext cx="292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Mass </a:t>
            </a:r>
            <a:r>
              <a:rPr lang="en-US" altLang="zh-CN" b="1" dirty="0" smtClean="0">
                <a:solidFill>
                  <a:srgbClr val="FF0000"/>
                </a:solidFill>
              </a:rPr>
              <a:t>stable vs GI </a:t>
            </a:r>
            <a:r>
              <a:rPr lang="en-US" altLang="zh-CN" b="1" dirty="0">
                <a:solidFill>
                  <a:srgbClr val="FF0000"/>
                </a:solidFill>
              </a:rPr>
              <a:t>model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X(3872</a:t>
            </a:r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301758" y="1271042"/>
            <a:ext cx="6543716" cy="1952426"/>
            <a:chOff x="5450412" y="3679818"/>
            <a:chExt cx="6543716" cy="1952426"/>
          </a:xfrm>
        </p:grpSpPr>
        <p:graphicFrame>
          <p:nvGraphicFramePr>
            <p:cNvPr id="36" name="Object 5"/>
            <p:cNvGraphicFramePr>
              <a:graphicFrameLocks noChangeAspect="1"/>
            </p:cNvGraphicFramePr>
            <p:nvPr/>
          </p:nvGraphicFramePr>
          <p:xfrm>
            <a:off x="5450412" y="3910339"/>
            <a:ext cx="4881439" cy="1694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5" name="Equation" r:id="rId3" imgW="67665600" imgH="23469600" progId="Equation.DSMT4">
                    <p:embed/>
                  </p:oleObj>
                </mc:Choice>
                <mc:Fallback>
                  <p:oleObj name="Equation" r:id="rId3" imgW="67665600" imgH="234696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0412" y="3910339"/>
                          <a:ext cx="4881439" cy="1694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7239" y="4806086"/>
              <a:ext cx="1406889" cy="826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9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8504" y="3679818"/>
              <a:ext cx="1364361" cy="80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582403" y="3935028"/>
            <a:ext cx="3360053" cy="828185"/>
            <a:chOff x="7122362" y="3040515"/>
            <a:chExt cx="3950456" cy="124315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2362" y="3043160"/>
              <a:ext cx="759115" cy="124050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313703" y="3040515"/>
              <a:ext cx="759115" cy="115674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18033" y="3058845"/>
              <a:ext cx="759114" cy="1184958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923935" y="4848106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Single boson exchange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988382" y="1261656"/>
            <a:ext cx="3565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</a:rPr>
              <a:t>3P0 model, the wave function determined from quark model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381664" y="3443487"/>
            <a:ext cx="356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D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</a:t>
            </a:r>
            <a:r>
              <a:rPr lang="zh-CN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54948" y="2235276"/>
            <a:ext cx="233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proper model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直线连接符 31"/>
          <p:cNvCxnSpPr/>
          <p:nvPr/>
        </p:nvCxnSpPr>
        <p:spPr>
          <a:xfrm>
            <a:off x="381664" y="3315694"/>
            <a:ext cx="11585049" cy="39756"/>
          </a:xfrm>
          <a:prstGeom prst="line">
            <a:avLst/>
          </a:prstGeom>
          <a:ln w="25400">
            <a:solidFill>
              <a:srgbClr val="050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3803" y="4428273"/>
            <a:ext cx="3558636" cy="104995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1435" y="3542954"/>
            <a:ext cx="3039250" cy="81804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33488" y="3526683"/>
            <a:ext cx="2635881" cy="67048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2016" y="4203586"/>
            <a:ext cx="2161833" cy="158069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9789" y="4419940"/>
            <a:ext cx="3476011" cy="952240"/>
          </a:xfrm>
          <a:prstGeom prst="rect">
            <a:avLst/>
          </a:prstGeom>
        </p:spPr>
      </p:pic>
      <p:cxnSp>
        <p:nvCxnSpPr>
          <p:cNvPr id="60" name="直线连接符 21"/>
          <p:cNvCxnSpPr/>
          <p:nvPr/>
        </p:nvCxnSpPr>
        <p:spPr>
          <a:xfrm>
            <a:off x="8073432" y="3486625"/>
            <a:ext cx="10371" cy="1969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/>
              <p:cNvSpPr txBox="1"/>
              <p:nvPr/>
            </p:nvSpPr>
            <p:spPr>
              <a:xfrm>
                <a:off x="3840684" y="3529936"/>
                <a:ext cx="151682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684" y="3529936"/>
                <a:ext cx="1516828" cy="392993"/>
              </a:xfrm>
              <a:prstGeom prst="rect">
                <a:avLst/>
              </a:prstGeom>
              <a:blipFill rotWithShape="1">
                <a:blip r:embed="rId15"/>
                <a:stretch>
                  <a:fillRect l="-13" t="-154" r="1" b="1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/>
              <p:cNvSpPr txBox="1"/>
              <p:nvPr/>
            </p:nvSpPr>
            <p:spPr>
              <a:xfrm>
                <a:off x="11062615" y="3475143"/>
                <a:ext cx="1057440" cy="40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(∗)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2" name="文本框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2615" y="3475143"/>
                <a:ext cx="1057440" cy="402418"/>
              </a:xfrm>
              <a:prstGeom prst="rect">
                <a:avLst/>
              </a:prstGeom>
              <a:blipFill rotWithShape="1">
                <a:blip r:embed="rId16"/>
                <a:stretch>
                  <a:fillRect l="-26" t="-105" r="42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4251466" y="5440445"/>
                <a:ext cx="61408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=0.57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determined by the strong decays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undetermined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GB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466" y="5440445"/>
                <a:ext cx="6140889" cy="707886"/>
              </a:xfrm>
              <a:prstGeom prst="rect">
                <a:avLst/>
              </a:prstGeom>
              <a:blipFill rotWithShape="1">
                <a:blip r:embed="rId17"/>
                <a:stretch>
                  <a:fillRect l="-2" t="-57" r="9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7824211" y="2520254"/>
            <a:ext cx="309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Question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Two interactions ? 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Too many solutions of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a+b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=5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Text Box 4"/>
          <p:cNvSpPr txBox="1"/>
          <p:nvPr/>
        </p:nvSpPr>
        <p:spPr>
          <a:xfrm>
            <a:off x="9273228" y="3023616"/>
            <a:ext cx="282013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Study X(3872</a:t>
            </a:r>
            <a:r>
              <a:rPr lang="en-US" altLang="zh-CN" sz="20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) from  </a:t>
            </a:r>
            <a:r>
              <a:rPr lang="en-US" altLang="zh-CN" sz="2000" b="1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2000" b="1" baseline="-2500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cc</a:t>
            </a:r>
            <a:endParaRPr lang="zh-CN" altLang="en-US" sz="20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96024" y="206405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altLang="zh-CN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X(3872)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3192" y="2022579"/>
            <a:ext cx="3360053" cy="828185"/>
            <a:chOff x="7122362" y="3040515"/>
            <a:chExt cx="3950456" cy="124315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2362" y="3043160"/>
              <a:ext cx="759115" cy="124050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3703" y="3040515"/>
              <a:ext cx="759115" cy="1156746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8033" y="3058845"/>
              <a:ext cx="759114" cy="1184958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638" y="4561932"/>
            <a:ext cx="7004212" cy="70469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64964" y="4110140"/>
            <a:ext cx="2798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Partial wave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0758" y="5468447"/>
            <a:ext cx="461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free parameters: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 and Λ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002" y="4379188"/>
            <a:ext cx="2453243" cy="6514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813" y="5195195"/>
            <a:ext cx="5252587" cy="6107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99" y="3484404"/>
            <a:ext cx="2175701" cy="8435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964" y="1042380"/>
            <a:ext cx="6419754" cy="29806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74930" y="1584824"/>
            <a:ext cx="356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D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</a:t>
            </a:r>
            <a:r>
              <a:rPr lang="zh-CN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192" y="2920949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Single boson exchange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r>
              <a:rPr lang="en-AU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 Effective Field Theory (HEFT)</a:t>
            </a:r>
          </a:p>
          <a:p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</a:t>
            </a:r>
            <a:r>
              <a:rPr lang="en-US" altLang="zh-CN" sz="36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(2317), D</a:t>
            </a:r>
            <a:r>
              <a:rPr lang="en-US" altLang="zh-CN" sz="36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(2460), D</a:t>
            </a:r>
            <a:r>
              <a:rPr lang="en-US" altLang="zh-CN" sz="36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(2536), D</a:t>
            </a:r>
            <a:r>
              <a:rPr lang="en-US" altLang="zh-CN" sz="36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(2573)</a:t>
            </a:r>
          </a:p>
          <a:p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lang="en-US" altLang="zh-CN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36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X(3872) – </a:t>
            </a:r>
            <a:r>
              <a:rPr lang="en-US" altLang="zh-CN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Zc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(3900)</a:t>
            </a:r>
          </a:p>
          <a:p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zh-CN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809" y="1656100"/>
            <a:ext cx="6042749" cy="207110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37" y="4722739"/>
            <a:ext cx="11900463" cy="1619891"/>
          </a:xfrm>
          <a:prstGeom prst="rect">
            <a:avLst/>
          </a:prstGeom>
        </p:spPr>
      </p:pic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5799098" y="3901733"/>
          <a:ext cx="4994257" cy="60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Equation" r:id="rId5" imgW="103327200" imgH="12496800" progId="Equation.DSMT4">
                  <p:embed/>
                </p:oleObj>
              </mc:Choice>
              <mc:Fallback>
                <p:oleObj name="Equation" r:id="rId5" imgW="103327200" imgH="1249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098" y="3901733"/>
                        <a:ext cx="4994257" cy="603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54" y="3684024"/>
            <a:ext cx="4484952" cy="93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0" y="1095986"/>
                <a:ext cx="3474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5986"/>
                <a:ext cx="3474484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7" r="11" b="1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9064" y="490545"/>
            <a:ext cx="3893696" cy="3302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265029"/>
            <a:ext cx="805404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generation of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7785" y="877035"/>
            <a:ext cx="5144034" cy="17630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0" y="1095986"/>
                <a:ext cx="3474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5986"/>
                <a:ext cx="347448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" r="11" b="1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348" y="100406"/>
            <a:ext cx="3893696" cy="330233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630" y="2568571"/>
            <a:ext cx="7267003" cy="2232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7"/>
              <p:cNvGraphicFramePr>
                <a:graphicFrameLocks noGrp="1"/>
              </p:cNvGraphicFramePr>
              <p:nvPr/>
            </p:nvGraphicFramePr>
            <p:xfrm>
              <a:off x="8686159" y="3567362"/>
              <a:ext cx="3135483" cy="14897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818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26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09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419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oMath>
                          </a14:m>
                          <a:r>
                            <a:rPr lang="en-US" altLang="zh-CN" sz="1200" dirty="0"/>
                            <a:t>(fixed)</a:t>
                          </a:r>
                          <a:endParaRPr lang="en-US" altLang="zh-CN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（</m:t>
                                </m:r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𝑒𝑉</m:t>
                                </m:r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）</m:t>
                                </m:r>
                              </m:oMath>
                            </m:oMathPara>
                          </a14:m>
                          <a:endParaRPr lang="en-US" altLang="zh-CN" sz="1200" b="0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altLang="zh-CN" sz="1200" b="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2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0.890±0.</m:t>
                              </m:r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20</m:t>
                              </m:r>
                            </m:oMath>
                          </a14:m>
                          <a:endParaRPr lang="en-US" altLang="zh-CN" sz="120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0.810±0.</m:t>
                                </m:r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altLang="zh-CN" sz="120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</a:rPr>
                                <m:t>0.683±0.</m:t>
                              </m:r>
                              <m:r>
                                <a:rPr lang="en-US" altLang="zh-CN" sz="1200" smtClean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025</m:t>
                              </m:r>
                            </m:oMath>
                          </a14:m>
                          <a:endParaRPr lang="en-US" altLang="zh-CN" sz="120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0.687±0.</m:t>
                                </m:r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017</m:t>
                                </m:r>
                              </m:oMath>
                            </m:oMathPara>
                          </a14:m>
                          <a:endParaRPr lang="en-US" altLang="zh-CN" sz="120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6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1.2</a:t>
                          </a:r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200" smtClean="0">
                              <a:latin typeface="Cambria Math" panose="02040503050406030204" pitchFamily="18" charset="0"/>
                            </a:rPr>
                            <a:t>0.587±0.</a:t>
                          </a:r>
                          <a:r>
                            <a:rPr lang="en-US" altLang="zh-CN" sz="1200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21</a:t>
                          </a:r>
                          <a:endParaRPr lang="en-US" altLang="zh-CN" sz="120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smtClean="0">
                              <a:latin typeface="Cambria Math" panose="02040503050406030204" pitchFamily="18" charset="0"/>
                            </a:rPr>
                            <a:t>0.550±0.</a:t>
                          </a:r>
                          <a:r>
                            <a:rPr lang="en-US" altLang="zh-CN" sz="1200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12</a:t>
                          </a:r>
                          <a:endParaRPr lang="en-US" altLang="zh-CN" sz="120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24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﻿</a:t>
                          </a:r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1.17 GeV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/>
                            <a:t>0.56</a:t>
                          </a:r>
                          <a:endParaRPr lang="en-US" altLang="zh-CN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/>
                            <a:t>0.9</a:t>
                          </a:r>
                          <a:endParaRPr lang="en-US" altLang="zh-CN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7"/>
              <p:cNvGraphicFramePr>
                <a:graphicFrameLocks noGrp="1"/>
              </p:cNvGraphicFramePr>
              <p:nvPr/>
            </p:nvGraphicFramePr>
            <p:xfrm>
              <a:off x="8686159" y="3567362"/>
              <a:ext cx="3135483" cy="148971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781888"/>
                    <a:gridCol w="1222691"/>
                    <a:gridCol w="1130904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 GeV</a:t>
                          </a:r>
                          <a:endParaRPr lang="en-US" altLang="zh-CN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</a:blipFill>
                      </a:tcPr>
                    </a:tc>
                  </a:tr>
                  <a:tr h="266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1.2</a:t>
                          </a:r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GeV</a:t>
                          </a:r>
                          <a:endParaRPr lang="en-US" altLang="zh-CN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b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US" altLang="zh-CN" sz="1200" smtClean="0">
                              <a:latin typeface="Cambria Math" panose="02040503050406030204" pitchFamily="18" charset="0"/>
                            </a:rPr>
                            <a:t>0.587±0.</a:t>
                          </a:r>
                          <a:r>
                            <a:rPr lang="en-US" altLang="zh-CN" sz="1200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21</a:t>
                          </a:r>
                          <a:endParaRPr lang="en-US" altLang="zh-CN" sz="120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smtClean="0">
                              <a:latin typeface="Cambria Math" panose="02040503050406030204" pitchFamily="18" charset="0"/>
                            </a:rPr>
                            <a:t>0.550±0.</a:t>
                          </a:r>
                          <a:r>
                            <a:rPr lang="en-US" altLang="zh-CN" sz="1200" smtClean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a:t>12</a:t>
                          </a:r>
                          <a:endParaRPr lang="en-US" altLang="zh-CN" sz="1200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9243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﻿</a:t>
                          </a:r>
                          <a:r>
                            <a:rPr lang="en-US" altLang="zh-CN" sz="12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1.17 GeV</a:t>
                          </a:r>
                          <a:endParaRPr lang="en-US" altLang="zh-CN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/>
                            <a:t>0.56</a:t>
                          </a:r>
                          <a:endParaRPr lang="en-US" altLang="zh-CN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200" dirty="0"/>
                            <a:t>0.9</a:t>
                          </a:r>
                          <a:endParaRPr lang="en-US" altLang="zh-CN" sz="1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1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893" y="4806806"/>
            <a:ext cx="7827442" cy="1028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Produce X(3872) with pure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" r="6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21186" y="815503"/>
                <a:ext cx="245294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From the interaction of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to obtain the interaction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check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X(3872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exists or not by pure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interaction, without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state.</a:t>
                </a:r>
                <a:endPara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86" y="815503"/>
                <a:ext cx="245294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8" t="-8" r="6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86" y="815503"/>
            <a:ext cx="3765422" cy="245751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719" y="3623635"/>
            <a:ext cx="2891321" cy="218324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107" y="3569528"/>
            <a:ext cx="3389004" cy="2220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915175" y="5044719"/>
                <a:ext cx="7988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75" y="5044719"/>
                <a:ext cx="798873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8" t="-101" r="-8244" b="1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3027433" y="2501286"/>
            <a:ext cx="128735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Λ=1.0GeV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3720014" y="5054827"/>
                <a:ext cx="831397" cy="284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kumimoji="1" lang="en-US" altLang="zh-CN" dirty="0" smtClean="0"/>
                  <a:t>.0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014" y="5054827"/>
                <a:ext cx="831397" cy="284042"/>
              </a:xfrm>
              <a:prstGeom prst="rect">
                <a:avLst/>
              </a:prstGeom>
              <a:blipFill rotWithShape="1">
                <a:blip r:embed="rId8"/>
                <a:stretch>
                  <a:fillRect l="-22" t="-7457" r="44" b="14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82107" y="3081540"/>
                <a:ext cx="21803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1" i="1">
                              <a:solidFill>
                                <a:srgbClr val="05008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>
                              <a:solidFill>
                                <a:srgbClr val="05008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𝐕</m:t>
                          </m:r>
                          <m:r>
                            <a:rPr kumimoji="1" lang="en-US" altLang="zh-CN" sz="2000" b="1">
                              <a:solidFill>
                                <a:srgbClr val="05008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kumimoji="1" lang="en-US" altLang="zh-CN" sz="2000" b="1" i="1">
                                  <a:solidFill>
                                    <a:srgbClr val="05008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kumimoji="1" lang="en-US" altLang="zh-CN" sz="2000" b="1" i="1">
                                      <a:solidFill>
                                        <a:srgbClr val="05008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b="1" i="1">
                                      <a:solidFill>
                                        <a:srgbClr val="05008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kumimoji="1" lang="en-US" altLang="zh-CN" sz="2000" b="1">
                                      <a:solidFill>
                                        <a:srgbClr val="05008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acc>
                          <m:r>
                            <a:rPr kumimoji="1" lang="en-US" altLang="zh-CN" sz="2000" b="1" i="1">
                              <a:solidFill>
                                <a:srgbClr val="05008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sub>
                      </m:sSub>
                      <m:r>
                        <a:rPr kumimoji="1" lang="en-US" altLang="zh-CN" sz="2000" b="1" i="1">
                          <a:solidFill>
                            <a:srgbClr val="05008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zh-CN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kumimoji="1" lang="en-US" altLang="zh-CN" sz="2000" b="1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zh-CN" sz="2000" b="1" i="1">
                              <a:solidFill>
                                <a:srgbClr val="05008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1" i="1">
                              <a:solidFill>
                                <a:srgbClr val="05008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kumimoji="1" lang="en-US" altLang="zh-CN" sz="2000" b="1" i="1">
                                  <a:solidFill>
                                    <a:srgbClr val="05008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kumimoji="1" lang="en-US" altLang="zh-CN" sz="2000" b="1" i="1">
                                      <a:solidFill>
                                        <a:srgbClr val="05008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b="1" i="1">
                                      <a:solidFill>
                                        <a:srgbClr val="05008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kumimoji="1" lang="en-US" altLang="zh-CN" sz="2000" b="1">
                                      <a:solidFill>
                                        <a:srgbClr val="05008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acc>
                          <m:r>
                            <a:rPr kumimoji="1" lang="en-US" altLang="zh-CN" sz="2000" b="1" i="1">
                              <a:solidFill>
                                <a:srgbClr val="05008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7" y="3081540"/>
                <a:ext cx="2180340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8" t="-130" r="25" b="1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 bwMode="auto">
          <a:xfrm>
            <a:off x="6201901" y="3635239"/>
            <a:ext cx="5271715" cy="12381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</a:t>
            </a:r>
            <a:r>
              <a:rPr kumimoji="1" lang="en-US" altLang="zh-CN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all</a:t>
            </a:r>
            <a:r>
              <a:rPr kumimoji="1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1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attractive interaction while it is not enough to form a bound state, while just a virtual</a:t>
            </a:r>
            <a:r>
              <a:rPr kumimoji="1" lang="en-US" altLang="zh-CN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state</a:t>
            </a:r>
            <a:endParaRPr kumimoji="1" lang="zh-CN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881190" y="4966210"/>
            <a:ext cx="45046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3870.0 </a:t>
            </a:r>
            <a:r>
              <a:rPr 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+ 0.26 </a:t>
            </a:r>
            <a:r>
              <a:rPr lang="en-US" sz="24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027433" y="2203377"/>
                <a:ext cx="1426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433" y="2203377"/>
                <a:ext cx="142654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7" t="-152" r="6" b="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734384" y="4658236"/>
                <a:ext cx="1426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84" y="4658236"/>
                <a:ext cx="142654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3" t="-138" r="2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590599" y="4658236"/>
                <a:ext cx="1426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Cambria Math" panose="02040503050406030204" pitchFamily="18" charset="0"/>
                        </a:rPr>
                        <m:t>𝐷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i="1" dirty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99" y="4658236"/>
                <a:ext cx="142654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2" t="-138" r="1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8837759" y="913114"/>
                <a:ext cx="3121003" cy="2326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kumimoji="1" lang="en-US" altLang="zh-CN" b="1" dirty="0" smtClean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Bound </a:t>
                </a:r>
                <a:r>
                  <a:rPr kumimoji="1" lang="en-US" altLang="zh-CN" b="1" dirty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dirty="0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kumimoji="1" lang="en-US" altLang="zh-CN" b="1" i="1" dirty="0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𝑻</m:t>
                        </m:r>
                      </m:e>
                      <m:sub>
                        <m:r>
                          <a:rPr kumimoji="1" lang="en-US" altLang="zh-CN" b="1" i="1" dirty="0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𝒄𝒄</m:t>
                        </m:r>
                      </m:sub>
                    </m:sSub>
                  </m:oMath>
                </a14:m>
                <a:r>
                  <a:rPr kumimoji="1" lang="en-US" altLang="zh-CN" b="1" dirty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endParaRPr kumimoji="1" lang="en-US" altLang="zh-CN" b="1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kumimoji="1" lang="en-US" altLang="zh-CN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=3874.7 MeV, </a:t>
                </a:r>
                <a:endParaRPr kumimoji="1" lang="en-US" altLang="zh-CN" b="0" i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=−393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keV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=70.4</m:t>
                    </m:r>
                  </m:oMath>
                </a14:m>
                <a:r>
                  <a:rPr kumimoji="1" lang="en-US" altLang="zh-CN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keV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=4.7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70.0%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30.0% 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59" y="913114"/>
                <a:ext cx="3121003" cy="2326663"/>
              </a:xfrm>
              <a:prstGeom prst="rect">
                <a:avLst/>
              </a:prstGeom>
              <a:blipFill rotWithShape="1">
                <a:blip r:embed="rId12"/>
                <a:stretch>
                  <a:fillRect l="-15" t="-27" r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64" y="828791"/>
            <a:ext cx="2834368" cy="2453158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 bwMode="auto">
          <a:xfrm>
            <a:off x="5669378" y="759923"/>
            <a:ext cx="6336761" cy="2633044"/>
          </a:xfrm>
          <a:prstGeom prst="rect">
            <a:avLst/>
          </a:prstGeom>
          <a:solidFill>
            <a:srgbClr val="FFFF00">
              <a:alpha val="1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34800" y="467187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scaling method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Produce X(3872) with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" r="6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3586" y="815503"/>
            <a:ext cx="3765422" cy="245751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27433" y="2501286"/>
            <a:ext cx="128735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Λ=1.0GeV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 bwMode="auto">
          <a:xfrm>
            <a:off x="172273" y="3319782"/>
            <a:ext cx="10144224" cy="4809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just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Attractive interaction BUT 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 enough to form a bound </a:t>
            </a:r>
            <a:r>
              <a:rPr kumimoji="1"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state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72273" y="3885653"/>
                <a:ext cx="515855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 </a:t>
                </a:r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bare state </a:t>
                </a:r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shows the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bare </a:t>
                </a:r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state </a:t>
                </a:r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component. </a:t>
                </a:r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χc1(2P, 3940) and its wave function, </a:t>
                </a:r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determined </a:t>
                </a:r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by the quark model. </a:t>
                </a:r>
                <a:endParaRPr lang="en-US" altLang="zh-CN" b="1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The </a:t>
                </a:r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interaction parameter γ = 4.69 for the 3P0 model is determined through ψ(3770) to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𝑫</m:t>
                    </m:r>
                    <m:acc>
                      <m:accPr>
                        <m:chr m:val="̅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Therefore the </a:t>
                </a:r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analysis of X(3872) does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not </a:t>
                </a:r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introduce any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additional parameters</a:t>
                </a:r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en-US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3" y="3885653"/>
                <a:ext cx="5158552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4" t="-4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0825" y="3761105"/>
            <a:ext cx="2725420" cy="2383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16"/>
              <p:cNvSpPr txBox="1"/>
              <p:nvPr/>
            </p:nvSpPr>
            <p:spPr>
              <a:xfrm>
                <a:off x="8772989" y="3761089"/>
                <a:ext cx="3121003" cy="2353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• </a:t>
                </a:r>
                <a:r>
                  <a:rPr kumimoji="1" lang="en-US" altLang="zh-CN" b="1" dirty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Bound state for </a:t>
                </a:r>
                <a:r>
                  <a:rPr kumimoji="1" lang="en-US" altLang="zh-CN" b="1" dirty="0" smtClean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X(3872)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=−80.4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keV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=32.5</m:t>
                    </m:r>
                  </m:oMath>
                </a14:m>
                <a:r>
                  <a:rPr kumimoji="1" lang="en-US" altLang="zh-CN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keV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=11.2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94.0%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4.8% 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∗−</m:t>
                            </m:r>
                          </m:sup>
                        </m:s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kumimoji="1" lang="en-US" altLang="zh-CN" b="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1.2%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989" y="3761089"/>
                <a:ext cx="3121003" cy="2353016"/>
              </a:xfrm>
              <a:prstGeom prst="rect">
                <a:avLst/>
              </a:prstGeom>
              <a:blipFill rotWithShape="1">
                <a:blip r:embed="rId6"/>
                <a:stretch>
                  <a:fillRect l="-15" t="-26" r="14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21186" y="815503"/>
                <a:ext cx="245294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From the interaction of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zh-CN" altLang="en-US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to obtain the </a:t>
                </a:r>
                <a:r>
                  <a:rPr lang="en-US" altLang="zh-CN" dirty="0" err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intraction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check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X(3872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exists or not by pure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interaction, without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zh-CN" altLang="en-US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state.</a:t>
                </a:r>
                <a:endPara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86" y="815503"/>
                <a:ext cx="2452940" cy="2031325"/>
              </a:xfrm>
              <a:prstGeom prst="rect">
                <a:avLst/>
              </a:prstGeom>
              <a:blipFill rotWithShape="1">
                <a:blip r:embed="rId7"/>
                <a:stretch>
                  <a:fillRect l="-8" t="-8" r="-5327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8837759" y="913114"/>
                <a:ext cx="3121003" cy="23266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:r>
                  <a:rPr kumimoji="1" lang="en-US" altLang="zh-CN" b="1" dirty="0" smtClean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Bound </a:t>
                </a:r>
                <a:r>
                  <a:rPr kumimoji="1" lang="en-US" altLang="zh-CN" b="1" dirty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dirty="0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kumimoji="1" lang="en-US" altLang="zh-CN" b="1" i="1" dirty="0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𝑻</m:t>
                        </m:r>
                      </m:e>
                      <m:sub>
                        <m:r>
                          <a:rPr kumimoji="1" lang="en-US" altLang="zh-CN" b="1" i="1" dirty="0">
                            <a:gradFill>
                              <a:gsLst>
                                <a:gs pos="0">
                                  <a:srgbClr val="7B32B2"/>
                                </a:gs>
                                <a:gs pos="100000">
                                  <a:srgbClr val="401A5D"/>
                                </a:gs>
                              </a:gsLst>
                              <a:lin scaled="0"/>
                            </a:gra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+mn-ea"/>
                          </a:rPr>
                          <m:t>𝒄𝒄</m:t>
                        </m:r>
                      </m:sub>
                    </m:sSub>
                  </m:oMath>
                </a14:m>
                <a:r>
                  <a:rPr kumimoji="1" lang="en-US" altLang="zh-CN" b="1" dirty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endParaRPr kumimoji="1" lang="en-US" altLang="zh-CN" b="1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kumimoji="1" lang="en-US" altLang="zh-CN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=3874.7 MeV, </a:t>
                </a:r>
                <a:endParaRPr kumimoji="1" lang="en-US" altLang="zh-CN" b="0" i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=−393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keV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=70.4</m:t>
                    </m:r>
                  </m:oMath>
                </a14:m>
                <a:r>
                  <a:rPr kumimoji="1" lang="en-US" altLang="zh-CN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keV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=4.7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70.0%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30.0% 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59" y="913114"/>
                <a:ext cx="3121003" cy="2326663"/>
              </a:xfrm>
              <a:prstGeom prst="rect">
                <a:avLst/>
              </a:prstGeom>
              <a:blipFill rotWithShape="1">
                <a:blip r:embed="rId8"/>
                <a:stretch>
                  <a:fillRect l="-15" t="-27" r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464" y="828791"/>
            <a:ext cx="2834368" cy="2453158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 bwMode="auto">
          <a:xfrm>
            <a:off x="5669378" y="759923"/>
            <a:ext cx="6336761" cy="2633044"/>
          </a:xfrm>
          <a:prstGeom prst="rect">
            <a:avLst/>
          </a:prstGeom>
          <a:solidFill>
            <a:srgbClr val="FFFF00">
              <a:alpha val="1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X(3872)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54913" y="4786492"/>
                <a:ext cx="11133504" cy="157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kumimoji="1"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1" lang="en-US" altLang="zh-CN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</a:rPr>
                  <a:t> of </a:t>
                </a:r>
                <a:r>
                  <a:rPr kumimoji="1"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X(3872) </a:t>
                </a:r>
                <a:r>
                  <a:rPr kumimoji="1" lang="en-US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</a:rPr>
                  <a:t>is 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extremely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</a:rPr>
                  <a:t>small, a 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significant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wave function,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</a:rPr>
                  <a:t>dominates 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in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</a:rPr>
                  <a:t>long-range </a:t>
                </a:r>
              </a:p>
              <a:p>
                <a:r>
                  <a:rPr lang="en-US" altLang="zh-CN" sz="2400" b="1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/>
                  <a:t>component predominant</a:t>
                </a:r>
                <a:r>
                  <a:rPr lang="en-US" altLang="zh-CN" sz="2400" b="1" dirty="0" smtClean="0"/>
                  <a:t>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</a:rPr>
                  <a:t>in short-range, it is important to form this 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bound 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</a:rPr>
                  <a:t>state</a:t>
                </a:r>
                <a:endParaRPr lang="zh-CN" altLang="en-US" sz="2800" b="1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3" y="4786492"/>
                <a:ext cx="11133504" cy="1577996"/>
              </a:xfrm>
              <a:prstGeom prst="rect">
                <a:avLst/>
              </a:prstGeom>
              <a:blipFill rotWithShape="1">
                <a:blip r:embed="rId2"/>
                <a:stretch>
                  <a:fillRect l="-5" t="-31" r="5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16"/>
              <p:cNvSpPr txBox="1"/>
              <p:nvPr/>
            </p:nvSpPr>
            <p:spPr>
              <a:xfrm>
                <a:off x="666712" y="2721325"/>
                <a:ext cx="5463584" cy="1731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•</a:t>
                </a:r>
                <a:r>
                  <a:rPr kumimoji="1" lang="en-US" altLang="zh-CN" sz="2400" b="1" dirty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X(3872)</a:t>
                </a:r>
                <a:r>
                  <a:rPr kumimoji="1" lang="en-US" altLang="zh-CN" sz="2400" b="1" dirty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kumimoji="1" lang="en-US" altLang="zh-CN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bound state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en-US" altLang="zh-CN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=−80.4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kumimoji="1"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=32.5</m:t>
                    </m:r>
                  </m:oMath>
                </a14:m>
                <a:r>
                  <a:rPr kumimoji="1" lang="en-US" altLang="zh-CN" sz="2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keV</a:t>
                </a:r>
              </a:p>
              <a:p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ra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=11.2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94.0%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 dirty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4.8%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∗−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1.2%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12" y="2721325"/>
                <a:ext cx="5463584" cy="1731500"/>
              </a:xfrm>
              <a:prstGeom prst="rect">
                <a:avLst/>
              </a:prstGeom>
              <a:blipFill rotWithShape="1">
                <a:blip r:embed="rId3"/>
                <a:stretch>
                  <a:fillRect l="-11" t="-130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1388" y="710140"/>
            <a:ext cx="4339421" cy="4230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16"/>
              <p:cNvSpPr txBox="1"/>
              <p:nvPr/>
            </p:nvSpPr>
            <p:spPr>
              <a:xfrm>
                <a:off x="749281" y="952762"/>
                <a:ext cx="4878705" cy="1588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• </a:t>
                </a:r>
                <a:r>
                  <a:rPr kumimoji="1" lang="en-US" altLang="zh-CN" sz="2400" b="1" dirty="0" err="1" smtClean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</a:t>
                </a:r>
                <a:r>
                  <a:rPr kumimoji="1" lang="en-US" altLang="zh-CN" sz="2400" b="1" baseline="-25000" dirty="0" err="1" smtClean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cc</a:t>
                </a:r>
                <a:r>
                  <a:rPr kumimoji="1" lang="zh-CN" altLang="en-US" sz="2400" b="1" dirty="0" smtClean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kumimoji="1" lang="en-US" altLang="zh-CN" sz="24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bound state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en-US" altLang="zh-CN" sz="2400" b="1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=−393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kumimoji="1"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𝑐𝑐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=70.4</m:t>
                    </m:r>
                  </m:oMath>
                </a14:m>
                <a:r>
                  <a:rPr kumimoji="1" lang="en-US" altLang="zh-CN" sz="2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keV</a:t>
                </a:r>
              </a:p>
              <a:p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ra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=4.7 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endParaRPr kumimoji="1" lang="en-US" altLang="zh-CN" sz="2400" dirty="0"/>
              </a:p>
              <a:p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70.0%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∗+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30.0%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sz="2400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81" y="952762"/>
                <a:ext cx="4878705" cy="1588897"/>
              </a:xfrm>
              <a:prstGeom prst="rect">
                <a:avLst/>
              </a:prstGeom>
              <a:blipFill rotWithShape="1">
                <a:blip r:embed="rId5"/>
                <a:stretch>
                  <a:fillRect l="-13" t="-16" r="13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305" y="772796"/>
            <a:ext cx="4943144" cy="4323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66306" y="3360006"/>
            <a:ext cx="340995" cy="546735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93704" y="3906741"/>
            <a:ext cx="915243" cy="1243627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16"/>
              <p:cNvSpPr txBox="1"/>
              <p:nvPr/>
            </p:nvSpPr>
            <p:spPr>
              <a:xfrm>
                <a:off x="1678525" y="4989406"/>
                <a:ext cx="4284953" cy="893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• </a:t>
                </a:r>
                <a:r>
                  <a:rPr kumimoji="1" lang="en-US" altLang="zh-CN" b="1" dirty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χ</a:t>
                </a:r>
                <a:r>
                  <a:rPr kumimoji="1" lang="en-US" altLang="zh-CN" b="1" baseline="-25000" dirty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c1</a:t>
                </a:r>
                <a:r>
                  <a:rPr kumimoji="1" lang="en-US" altLang="zh-CN" b="1" dirty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(2p</a:t>
                </a:r>
                <a:r>
                  <a:rPr kumimoji="1" lang="en-US" altLang="zh-CN" b="1" dirty="0" smtClean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</a:t>
                </a:r>
              </a:p>
              <a:p>
                <a:r>
                  <a:rPr kumimoji="1" lang="zh-CN" altLang="en-US" b="1" dirty="0" smtClean="0">
                    <a:gradFill>
                      <a:gsLst>
                        <a:gs pos="0">
                          <a:srgbClr val="7B32B2"/>
                        </a:gs>
                        <a:gs pos="100000">
                          <a:srgbClr val="401A5D"/>
                        </a:gs>
                      </a:gsLst>
                      <a:lin scaled="0"/>
                    </a:gra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M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=3957.9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MeV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nor/>
                          </m:rPr>
                          <a:rPr kumimoji="1" lang="en-US" altLang="zh-CN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  <m:r>
                          <m:rPr>
                            <m:nor/>
                          </m:rPr>
                          <a:rPr kumimoji="1" lang="en-US" altLang="zh-CN" b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1" lang="en-US" altLang="zh-CN" b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1(2</m:t>
                        </m:r>
                        <m:r>
                          <m:rPr>
                            <m:nor/>
                          </m:rPr>
                          <a:rPr kumimoji="1" lang="en-US" altLang="zh-CN" b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P</m:t>
                        </m:r>
                        <m:r>
                          <m:rPr>
                            <m:nor/>
                          </m:rPr>
                          <a:rPr kumimoji="1" lang="en-US" altLang="zh-CN" b="1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m:t>)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=16.7</m:t>
                    </m:r>
                  </m:oMath>
                </a14:m>
                <a:r>
                  <a:rPr kumimoji="1" lang="en-US" altLang="zh-CN" b="0" i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MeV</a:t>
                </a: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•Ma</a:t>
                </a:r>
                <a:r>
                  <a:rPr kumimoji="1"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in decay channel</a:t>
                </a:r>
                <a:r>
                  <a:rPr kumimoji="1"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b="0" i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525" y="4989406"/>
                <a:ext cx="4284953" cy="893834"/>
              </a:xfrm>
              <a:prstGeom prst="rect">
                <a:avLst/>
              </a:prstGeom>
              <a:blipFill rotWithShape="1">
                <a:blip r:embed="rId3"/>
                <a:stretch>
                  <a:fillRect l="-5" t="-24" r="5" b="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019433" y="836239"/>
                <a:ext cx="4849937" cy="939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Observation of new </a:t>
                </a:r>
                <a:r>
                  <a:rPr lang="en-US" altLang="zh-C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charmonium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(-like) 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states in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∗±</m:t>
                        </m:r>
                      </m:sup>
                    </m:sSup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Collaboration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2406.03156</a:t>
                </a:r>
                <a:endParaRPr lang="en-US" altLang="zh-CN" b="1" i="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433" y="836239"/>
                <a:ext cx="4849937" cy="939168"/>
              </a:xfrm>
              <a:prstGeom prst="rect">
                <a:avLst/>
              </a:prstGeom>
              <a:blipFill rotWithShape="1">
                <a:blip r:embed="rId4"/>
                <a:stretch>
                  <a:fillRect l="-6" t="-62" r="2" b="6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52" y="1775407"/>
            <a:ext cx="5548353" cy="14525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94" y="1223232"/>
            <a:ext cx="2559408" cy="457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122656" y="3227980"/>
                <a:ext cx="5921860" cy="88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X(3872) Relevant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Scattering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Lattice QCD</a:t>
                </a:r>
              </a:p>
              <a:p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 Li, C. Shi, Y. Chen, M. Gong, J. Liang et al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CLQCD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2402.14541</a:t>
                </a:r>
                <a:endParaRPr lang="en-US" altLang="zh-CN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656" y="3227980"/>
                <a:ext cx="5921860" cy="888000"/>
              </a:xfrm>
              <a:prstGeom prst="rect">
                <a:avLst/>
              </a:prstGeom>
              <a:blipFill rotWithShape="1">
                <a:blip r:embed="rId7"/>
                <a:stretch>
                  <a:fillRect l="-10" t="-31" r="8" b="6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54" y="4181139"/>
            <a:ext cx="3158229" cy="14319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85" y="4181138"/>
            <a:ext cx="2801599" cy="1431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2773680" y="1642580"/>
                <a:ext cx="185547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𝐷</m:t>
                    </m:r>
                    <m:sSup>
                      <m:sSup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𝐷</m:t>
                        </m:r>
                      </m:e>
                      <m:sup>
                        <m:r>
                          <a:rPr lang="zh-CN" alt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𝐷</m:t>
                    </m:r>
                    <m:sSup>
                      <m:sSup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8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zh-CN" alt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r>
                  <a:rPr lang="en-US" altLang="zh-C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interaction</a:t>
                </a:r>
                <a:endParaRPr lang="zh-CN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680" y="1642580"/>
                <a:ext cx="1855470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49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/>
          <p:cNvSpPr txBox="1"/>
          <p:nvPr/>
        </p:nvSpPr>
        <p:spPr>
          <a:xfrm>
            <a:off x="756285" y="1903565"/>
            <a:ext cx="76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cc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671955" y="2011515"/>
            <a:ext cx="935990" cy="27305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320415" y="2740495"/>
            <a:ext cx="231775" cy="8858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/>
              <p:nvPr/>
            </p:nvSpPr>
            <p:spPr>
              <a:xfrm>
                <a:off x="2235835" y="2868375"/>
                <a:ext cx="1500505" cy="461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state</a:t>
                </a:r>
                <a:endParaRPr lang="zh-CN" altLang="en-US" sz="24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835" y="2868375"/>
                <a:ext cx="1500505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7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9"/>
          <p:cNvSpPr txBox="1"/>
          <p:nvPr/>
        </p:nvSpPr>
        <p:spPr>
          <a:xfrm>
            <a:off x="2773680" y="3771100"/>
            <a:ext cx="1722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X(3872)</a:t>
            </a:r>
            <a:endParaRPr lang="zh-CN" altLang="en-US" sz="2800" baseline="-25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/>
              <p:cNvSpPr txBox="1"/>
              <p:nvPr/>
            </p:nvSpPr>
            <p:spPr>
              <a:xfrm>
                <a:off x="4794885" y="1519421"/>
                <a:ext cx="1833245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Cambria Math" panose="02040503050406030204" pitchFamily="18" charset="0"/>
                        </a:rPr>
                        <m:t>/</m:t>
                      </m:r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Cambria Math" panose="02040503050406030204" pitchFamily="18" charset="0"/>
                        </a:rPr>
                        <m:t>𝜓𝜋</m:t>
                      </m:r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40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altLang="zh-CN" sz="24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885" y="1519421"/>
                <a:ext cx="1833245" cy="460375"/>
              </a:xfrm>
              <a:prstGeom prst="rect">
                <a:avLst/>
              </a:prstGeom>
              <a:blipFill rotWithShape="1">
                <a:blip r:embed="rId4"/>
                <a:stretch>
                  <a:fillRect t="-109" b="-25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/>
          <p:nvPr/>
        </p:nvSpPr>
        <p:spPr>
          <a:xfrm>
            <a:off x="6726801" y="1858023"/>
            <a:ext cx="148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</a:t>
            </a:r>
            <a:r>
              <a:rPr lang="en-US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(3900)</a:t>
            </a:r>
            <a:endParaRPr lang="en-US" altLang="en-US" sz="2800" baseline="-25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Right Arrow 4"/>
          <p:cNvSpPr/>
          <p:nvPr/>
        </p:nvSpPr>
        <p:spPr>
          <a:xfrm>
            <a:off x="4948555" y="1993305"/>
            <a:ext cx="1349006" cy="2912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标题 5"/>
              <p:cNvSpPr>
                <a:spLocks noGrp="1"/>
              </p:cNvSpPr>
              <p:nvPr>
                <p:ph type="title"/>
              </p:nvPr>
            </p:nvSpPr>
            <p:spPr>
              <a:xfrm>
                <a:off x="756000" y="432000"/>
                <a:ext cx="10534685" cy="707886"/>
              </a:xfrm>
            </p:spPr>
            <p:txBody>
              <a:bodyPr>
                <a:noAutofit/>
              </a:bodyPr>
              <a:lstStyle/>
              <a:p>
                <a:pPr eaLnBrk="0" latin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zh-CN" i="1" baseline="-250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𝑐𝑐</m:t>
                      </m:r>
                      <m:r>
                        <a:rPr lang="en-US" altLang="zh-CN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(3872) − </m:t>
                      </m:r>
                      <m:r>
                        <a:rPr lang="en-US" altLang="zh-CN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n-US" altLang="zh-CN" i="1" baseline="-2500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zh-CN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(3900)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标题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6000" y="432000"/>
                <a:ext cx="10534685" cy="707886"/>
              </a:xfrm>
              <a:blipFill rotWithShape="1">
                <a:blip r:embed="rId5"/>
                <a:stretch>
                  <a:fillRect l="-3" t="-28" r="4" b="-689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196545" y="3330040"/>
            <a:ext cx="3093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Wang, Yang, Wu, Zhu, Oka</a:t>
            </a:r>
          </a:p>
          <a:p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Scib.2024.07.012 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​</a:t>
            </a:r>
          </a:p>
        </p:txBody>
      </p:sp>
      <p:sp>
        <p:nvSpPr>
          <p:cNvPr id="32" name="矩形 31"/>
          <p:cNvSpPr/>
          <p:nvPr/>
        </p:nvSpPr>
        <p:spPr>
          <a:xfrm>
            <a:off x="8488992" y="1542514"/>
            <a:ext cx="2220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Yu, Wang, Wu, Yang</a:t>
            </a:r>
          </a:p>
          <a:p>
            <a:r>
              <a:rPr lang="en-US" altLang="zh-CN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b="1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2409.10865 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​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855959" y="4075673"/>
                <a:ext cx="19177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 channel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黑体" panose="02010609060101010101" pitchFamily="49" charset="-122"/>
                        <a:cs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b="1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zh-CN" altLang="en-US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state  and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𝑫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1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accPr>
                          <m:e>
                            <m:r>
                              <a:rPr lang="en-US" altLang="zh-CN" b="1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zh-CN" altLang="en-US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59" y="4075673"/>
                <a:ext cx="1917721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32" t="-38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1401096" y="4792799"/>
            <a:ext cx="3094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Question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Two interactions ? 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Too many solutions of 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a+b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=5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Text Box 4"/>
          <p:cNvSpPr txBox="1"/>
          <p:nvPr/>
        </p:nvSpPr>
        <p:spPr>
          <a:xfrm>
            <a:off x="1482868" y="5538749"/>
            <a:ext cx="282013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Study X(3872</a:t>
            </a:r>
            <a:r>
              <a:rPr lang="en-US" altLang="zh-CN" sz="20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) from  </a:t>
            </a:r>
            <a:r>
              <a:rPr lang="en-US" altLang="zh-CN" sz="2000" b="1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2000" b="1" baseline="-2500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cc</a:t>
            </a:r>
            <a:endParaRPr lang="zh-CN" altLang="en-US" sz="20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1482" y="4746940"/>
            <a:ext cx="3558636" cy="104995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9114" y="3861621"/>
            <a:ext cx="3039250" cy="81804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1167" y="3845350"/>
            <a:ext cx="2635881" cy="67048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9695" y="4522253"/>
            <a:ext cx="2161833" cy="15806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187" y="4695920"/>
            <a:ext cx="3476011" cy="952240"/>
          </a:xfrm>
          <a:prstGeom prst="rect">
            <a:avLst/>
          </a:prstGeom>
        </p:spPr>
      </p:pic>
      <p:cxnSp>
        <p:nvCxnSpPr>
          <p:cNvPr id="40" name="直线连接符 21"/>
          <p:cNvCxnSpPr/>
          <p:nvPr/>
        </p:nvCxnSpPr>
        <p:spPr>
          <a:xfrm>
            <a:off x="8401111" y="3805292"/>
            <a:ext cx="10371" cy="1969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7294241" y="3732121"/>
                <a:ext cx="939238" cy="39299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241" y="3732121"/>
                <a:ext cx="939238" cy="392993"/>
              </a:xfrm>
              <a:prstGeom prst="rect">
                <a:avLst/>
              </a:prstGeom>
              <a:blipFill rotWithShape="1">
                <a:blip r:embed="rId12"/>
                <a:stretch>
                  <a:fillRect l="-1419" t="-3289" r="-1345" b="-3192"/>
                </a:stretch>
              </a:blip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8475307" y="5420101"/>
                <a:ext cx="1057440" cy="402418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(∗)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07" y="5420101"/>
                <a:ext cx="1057440" cy="402418"/>
              </a:xfrm>
              <a:prstGeom prst="rect">
                <a:avLst/>
              </a:prstGeom>
              <a:blipFill rotWithShape="1">
                <a:blip r:embed="rId13"/>
                <a:stretch>
                  <a:fillRect l="-1257" t="-3249" r="-1189" b="-3105"/>
                </a:stretch>
              </a:blip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6726801" y="309938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Quark Symmetry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(3900)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25780" y="1264920"/>
                <a:ext cx="6195060" cy="317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</a:t>
                </a: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PRL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110, 252001 (2013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Belle-II</a:t>
                </a: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PRL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110, 252002 (2013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CLEO-c</a:t>
                </a: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PLB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727, 366 (2013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PRL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112, 022001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2014)</a:t>
                </a:r>
                <a:r>
                  <a:rPr lang="en-US" altLang="zh-CN" dirty="0" smtClean="0"/>
                  <a:t> </a:t>
                </a:r>
              </a:p>
              <a:p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PRD 92, 092006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2015)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BESIII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IJMPA 33, 1830018 (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2018)</a:t>
                </a:r>
                <a:r>
                  <a:rPr lang="en-US" altLang="zh-CN" dirty="0" smtClean="0"/>
                  <a:t> 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Belle-II</a:t>
                </a:r>
                <a:r>
                  <a:rPr lang="zh-CN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PRD 90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112009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2014)</a:t>
                </a:r>
                <a:endPara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 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PRD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90,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012003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(2014)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LHCb: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 smtClean="0"/>
                  <a:t>,  </a:t>
                </a:r>
                <a:r>
                  <a:rPr lang="en-US" altLang="zh-CN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arXiv:2403.04051 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hep</a:t>
                </a:r>
                <a:r>
                  <a:rPr lang="en-US" altLang="zh-CN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-ex].</a:t>
                </a:r>
                <a:endParaRPr lang="zh-CN" altLang="en-US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" y="1264920"/>
                <a:ext cx="6195060" cy="3170996"/>
              </a:xfrm>
              <a:prstGeom prst="rect">
                <a:avLst/>
              </a:prstGeom>
              <a:blipFill rotWithShape="1">
                <a:blip r:embed="rId2"/>
                <a:stretch>
                  <a:fillRect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 bwMode="auto">
          <a:xfrm>
            <a:off x="464309" y="3154442"/>
            <a:ext cx="6019800" cy="960120"/>
          </a:xfrm>
          <a:prstGeom prst="rect">
            <a:avLst/>
          </a:prstGeom>
          <a:solidFill>
            <a:srgbClr val="FF0000">
              <a:alpha val="1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30530" y="4560950"/>
                <a:ext cx="629031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C</a:t>
                </a:r>
                <a:r>
                  <a:rPr lang="en-US" altLang="zh-CN" b="1" dirty="0" smtClean="0"/>
                  <a:t>ompact </a:t>
                </a:r>
                <a:r>
                  <a:rPr lang="en-US" altLang="zh-CN" b="1" dirty="0" err="1"/>
                  <a:t>tetraquark</a:t>
                </a:r>
                <a:r>
                  <a:rPr lang="en-US" altLang="zh-CN" b="1" dirty="0"/>
                  <a:t> states [12–16</a:t>
                </a:r>
                <a:r>
                  <a:rPr lang="en-US" altLang="zh-CN" b="1" dirty="0" smtClean="0"/>
                  <a:t>]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𝑫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1" dirty="0" smtClean="0"/>
                  <a:t> resonances </a:t>
                </a:r>
                <a:r>
                  <a:rPr lang="en-US" altLang="zh-CN" b="1" dirty="0"/>
                  <a:t>or </a:t>
                </a:r>
                <a:r>
                  <a:rPr lang="en-US" altLang="zh-CN" b="1" dirty="0" smtClean="0"/>
                  <a:t>virtual </a:t>
                </a:r>
                <a:r>
                  <a:rPr lang="en-US" altLang="zh-CN" b="1" dirty="0"/>
                  <a:t>molecular states [</a:t>
                </a:r>
                <a:r>
                  <a:rPr lang="en-US" altLang="zh-CN" b="1" dirty="0" smtClean="0"/>
                  <a:t>17–27]</a:t>
                </a:r>
              </a:p>
              <a:p>
                <a:r>
                  <a:rPr lang="en-US" altLang="zh-CN" b="1" dirty="0" smtClean="0"/>
                  <a:t>Cusp </a:t>
                </a:r>
                <a:r>
                  <a:rPr lang="en-US" altLang="zh-CN" b="1" dirty="0"/>
                  <a:t>effects [28</a:t>
                </a:r>
                <a:r>
                  <a:rPr lang="en-US" altLang="zh-CN" b="1" dirty="0" smtClean="0"/>
                  <a:t>]</a:t>
                </a:r>
              </a:p>
              <a:p>
                <a:r>
                  <a:rPr lang="en-US" altLang="zh-CN" b="1" dirty="0"/>
                  <a:t>N</a:t>
                </a:r>
                <a:r>
                  <a:rPr lang="en-US" altLang="zh-CN" b="1" dirty="0" smtClean="0"/>
                  <a:t>on </a:t>
                </a:r>
                <a:r>
                  <a:rPr lang="en-US" altLang="zh-CN" b="1" dirty="0"/>
                  <a:t>resonant mechanisms [29, 30</a:t>
                </a:r>
                <a:r>
                  <a:rPr lang="en-US" altLang="zh-CN" b="1" dirty="0" smtClean="0"/>
                  <a:t>]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" y="4560950"/>
                <a:ext cx="6290310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32" b="4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6782311" y="1433900"/>
            <a:ext cx="52816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[12]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Braaten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PRLett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111, 162003 (2013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[13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Navarra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Zanetti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 016004 (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14]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Qiao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Tang, EPJC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 3122 (2014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[15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CPC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 073107 (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16]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Maiani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Polosa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Riquer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 1616 (2021), </a:t>
            </a:r>
            <a:endParaRPr lang="en-US" altLang="zh-CN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[17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Zhao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111, 132003 (2013), </a:t>
            </a:r>
            <a:endParaRPr lang="en-US" altLang="zh-CN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[18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Aceti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Bayar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Torres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Khemchandani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Navarra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Nielsen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 016003 (2014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[19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Albaladejo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Hidalgo-Duque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Nieves, PLB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755, 337 (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 114019 (2016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He, Chen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EPJC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 94 (2018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Ortega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Segovia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Entem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Fernandez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EPJC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 78 (2019), </a:t>
            </a:r>
            <a:endParaRPr lang="en-US" altLang="zh-CN" sz="1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[23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Nieves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Valderrama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 074029 (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Sanchez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Valderrama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104, 114025 (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lbaladejo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Nieves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 074018 (2022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[26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2310.15965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2403.01727</a:t>
            </a:r>
          </a:p>
          <a:p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[28]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Swanson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 034009 (2015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[29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Matsuki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EPJC 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 1040 (2020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[30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Detten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Winney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Zhao</a:t>
            </a:r>
            <a:r>
              <a:rPr lang="en-US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2402.03057</a:t>
            </a:r>
            <a:endParaRPr lang="zh-CN" alt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lattice calculation of </a:t>
            </a:r>
            <a:r>
              <a:rPr lang="en-US" altLang="zh-CN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(3900)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4374" y="1249311"/>
            <a:ext cx="6285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Prelovsek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Leskovec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PLB 727, 172 (2013)</a:t>
            </a:r>
          </a:p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Prelovsek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Lang, </a:t>
            </a:r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Leskovec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Mohler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PRD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 014504 (2015)</a:t>
            </a:r>
          </a:p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Sadl,Collins,Guo,Padmanath,Prelovsek,Yan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2406.09842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07254" y="4844004"/>
                <a:ext cx="1144152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[8, 9] extracted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sSub>
                      <m:sSubPr>
                        <m:ctrlP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altLang="zh-CN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coupled-channel 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potential and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reproduced the 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shape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they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concluded that the </a:t>
                </a:r>
                <a:r>
                  <a:rPr lang="en-US" altLang="zh-CN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Zc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is better understood as a threshold cusp rather than a conventional 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resonance. </a:t>
                </a:r>
              </a:p>
              <a:p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off-diagonal channel-channel interactions play an important 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role.</a:t>
                </a:r>
                <a:endPara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54" y="4844004"/>
                <a:ext cx="11441525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2" t="-24" r="3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224374" y="2362423"/>
                <a:ext cx="637454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 using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meson-meson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interpolators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𝟐𝟔𝟔</m:t>
                    </m:r>
                  </m:oMath>
                </a14:m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MeV.</a:t>
                </a:r>
                <a:endParaRPr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included 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meson-meson and </a:t>
                </a:r>
                <a:r>
                  <a:rPr lang="en-US" altLang="zh-CN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diquark-antidiquark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interpolators in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simulation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[3] combine with experimental data by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two channel EFT they extract several poles around 3900 MeV.</a:t>
                </a:r>
                <a:endPara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74" y="2362423"/>
                <a:ext cx="6374546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3" t="-13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80266" y="2518587"/>
                <a:ext cx="4817611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[4]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found that compact </a:t>
                </a:r>
                <a:r>
                  <a:rPr lang="en-US" altLang="zh-CN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tetraquark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had minimal impact on 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finite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 spectra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𝟑𝟗𝟏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</a:p>
              <a:p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[5, 6,7]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meson-meson interpolators at three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values,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none of these studies identified a clear candidate for the </a:t>
                </a:r>
                <a:r>
                  <a:rPr lang="en-US" altLang="zh-CN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Zc</a:t>
                </a: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state.</a:t>
                </a:r>
              </a:p>
              <a:p>
                <a:r>
                  <a:rPr lang="en-US" altLang="zh-CN" dirty="0" smtClean="0"/>
                  <a:t> </a:t>
                </a:r>
                <a:endPara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266" y="2518587"/>
                <a:ext cx="4817611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1" t="-9" r="12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680266" y="1249311"/>
            <a:ext cx="5326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 Spectrum, JHEP 12,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(2016)</a:t>
            </a:r>
          </a:p>
          <a:p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Chen et al., PRD 89, 094506 (2014)</a:t>
            </a:r>
          </a:p>
          <a:p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Liu, Liu, Zhang, PRD 101, 054502 (2020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CLQCD Collaboration CPC 43 103103 (2019)</a:t>
            </a:r>
          </a:p>
        </p:txBody>
      </p:sp>
      <p:sp>
        <p:nvSpPr>
          <p:cNvPr id="9" name="矩形 8"/>
          <p:cNvSpPr/>
          <p:nvPr/>
        </p:nvSpPr>
        <p:spPr>
          <a:xfrm>
            <a:off x="407254" y="4434226"/>
            <a:ext cx="8931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[8]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 QCD,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PRL.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117, 242001 (2016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[9]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 QCD JPG 45, 024002 (2018)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Formalism-Three channel model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08638" y="1232352"/>
            <a:ext cx="6049962" cy="1658486"/>
            <a:chOff x="5525255" y="1048889"/>
            <a:chExt cx="6049962" cy="1658486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34" name="Object 3"/>
                <p:cNvGraphicFramePr>
                  <a:graphicFrameLocks noChangeAspect="1"/>
                </p:cNvGraphicFramePr>
                <p:nvPr/>
              </p:nvGraphicFramePr>
              <p:xfrm>
                <a:off x="5605539" y="1554009"/>
                <a:ext cx="1881018" cy="52104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6" name="Equation" r:id="rId3" imgW="19812000" imgH="5486400" progId="Equation.DSMT4">
                        <p:embed/>
                      </p:oleObj>
                    </mc:Choice>
                    <mc:Fallback>
                      <p:oleObj name="Equation" r:id="rId3" imgW="19812000" imgH="5486400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05539" y="1554009"/>
                              <a:ext cx="1881018" cy="52104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34" name="Object 3"/>
                <p:cNvGraphicFramePr>
                  <a:graphicFrameLocks noChangeAspect="1"/>
                </p:cNvGraphicFramePr>
                <p:nvPr/>
              </p:nvGraphicFramePr>
              <p:xfrm>
                <a:off x="5605539" y="1554009"/>
                <a:ext cx="1881018" cy="52104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6" name="Equation" r:id="rId3" imgW="19812000" imgH="5486400" progId="Equation.DSMT4">
                        <p:embed/>
                      </p:oleObj>
                    </mc:Choice>
                    <mc:Fallback>
                      <p:oleObj name="Equation" r:id="rId3" imgW="19812000" imgH="5486400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05539" y="1554009"/>
                              <a:ext cx="1881018" cy="52104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36" name="Object 5"/>
                <p:cNvGraphicFramePr>
                  <a:graphicFrameLocks noChangeAspect="1"/>
                </p:cNvGraphicFramePr>
                <p:nvPr/>
              </p:nvGraphicFramePr>
              <p:xfrm>
                <a:off x="5689717" y="2069200"/>
                <a:ext cx="2816225" cy="638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7" name="Equation" r:id="rId5" imgW="39014400" imgH="8839200" progId="Equation.DSMT4">
                        <p:embed/>
                      </p:oleObj>
                    </mc:Choice>
                    <mc:Fallback>
                      <p:oleObj name="Equation" r:id="rId5" imgW="39014400" imgH="883920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89717" y="2069200"/>
                              <a:ext cx="2816225" cy="638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36" name="Object 5"/>
                <p:cNvGraphicFramePr>
                  <a:graphicFrameLocks noChangeAspect="1"/>
                </p:cNvGraphicFramePr>
                <p:nvPr/>
              </p:nvGraphicFramePr>
              <p:xfrm>
                <a:off x="5689717" y="2069200"/>
                <a:ext cx="2816225" cy="638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907" name="Equation" r:id="rId5" imgW="39014400" imgH="8839200" progId="Equation.DSMT4">
                        <p:embed/>
                      </p:oleObj>
                    </mc:Choice>
                    <mc:Fallback>
                      <p:oleObj name="Equation" r:id="rId5" imgW="39014400" imgH="883920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89717" y="2069200"/>
                              <a:ext cx="2816225" cy="638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25255" y="1048889"/>
                  <a:ext cx="604996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dirty="0" smtClean="0">
                      <a:solidFill>
                        <a:srgbClr val="C00000"/>
                      </a:solidFill>
                    </a:rPr>
                    <a:t>Three channels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𝜓𝜋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dirty="0" smtClean="0">
                      <a:solidFill>
                        <a:srgbClr val="C00000"/>
                      </a:solidFill>
                    </a:rPr>
                    <a:t> </a:t>
                  </a:r>
                  <a:endParaRPr lang="en-US" altLang="zh-CN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25255" y="1048889"/>
                  <a:ext cx="6049962" cy="461665"/>
                </a:xfrm>
                <a:prstGeom prst="rect">
                  <a:avLst/>
                </a:prstGeom>
                <a:blipFill rotWithShape="1">
                  <a:blip r:embed="rId7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1726" y="3605286"/>
            <a:ext cx="1874989" cy="1148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08638" y="2971764"/>
                <a:ext cx="35833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1" dirty="0" smtClean="0"/>
                  <a:t>  </a:t>
                </a:r>
                <a:endParaRPr lang="en-US" altLang="zh-CN" b="1" dirty="0" smtClean="0"/>
              </a:p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interaction determined by </a:t>
                </a:r>
                <a:r>
                  <a:rPr lang="en-US" altLang="zh-C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Tcc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8" y="2971764"/>
                <a:ext cx="3583353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93" r="1" b="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73555" y="4580725"/>
                <a:ext cx="2074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𝝍𝝅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5" y="4580725"/>
                <a:ext cx="2074478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23" t="-127" r="20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238" y="3570373"/>
            <a:ext cx="2669857" cy="1058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8" y="5059097"/>
            <a:ext cx="4776822" cy="985845"/>
          </a:xfrm>
          <a:prstGeom prst="rect">
            <a:avLst/>
          </a:prstGeom>
        </p:spPr>
      </p:pic>
      <p:pic>
        <p:nvPicPr>
          <p:cNvPr id="45" name="Picture 1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868" y="3533450"/>
            <a:ext cx="2511072" cy="13517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4914897"/>
            <a:ext cx="3443465" cy="1250057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5909" y="2379493"/>
            <a:ext cx="3558636" cy="104995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43541" y="1494174"/>
            <a:ext cx="3039250" cy="818041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25594" y="1477903"/>
            <a:ext cx="2635881" cy="67048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4122" y="2154806"/>
            <a:ext cx="2161833" cy="158069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7614" y="2328473"/>
            <a:ext cx="3476011" cy="952240"/>
          </a:xfrm>
          <a:prstGeom prst="rect">
            <a:avLst/>
          </a:prstGeom>
        </p:spPr>
      </p:pic>
      <p:cxnSp>
        <p:nvCxnSpPr>
          <p:cNvPr id="62" name="直线连接符 21"/>
          <p:cNvCxnSpPr/>
          <p:nvPr/>
        </p:nvCxnSpPr>
        <p:spPr>
          <a:xfrm>
            <a:off x="8565538" y="1437845"/>
            <a:ext cx="10371" cy="1969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/>
              <p:cNvSpPr txBox="1"/>
              <p:nvPr/>
            </p:nvSpPr>
            <p:spPr>
              <a:xfrm>
                <a:off x="7489869" y="1400762"/>
                <a:ext cx="939238" cy="39299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3" name="文本框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69" y="1400762"/>
                <a:ext cx="939238" cy="392993"/>
              </a:xfrm>
              <a:prstGeom prst="rect">
                <a:avLst/>
              </a:prstGeom>
              <a:blipFill rotWithShape="1">
                <a:blip r:embed="rId20"/>
                <a:stretch>
                  <a:fillRect l="-1357" t="-3381" r="-1340" b="-3101"/>
                </a:stretch>
              </a:blip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/>
              <p:cNvSpPr txBox="1"/>
              <p:nvPr/>
            </p:nvSpPr>
            <p:spPr>
              <a:xfrm>
                <a:off x="8639734" y="3052654"/>
                <a:ext cx="1057440" cy="402418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(∗)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(∗)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734" y="3052654"/>
                <a:ext cx="1057440" cy="402418"/>
              </a:xfrm>
              <a:prstGeom prst="rect">
                <a:avLst/>
              </a:prstGeom>
              <a:blipFill rotWithShape="1">
                <a:blip r:embed="rId21"/>
                <a:stretch>
                  <a:fillRect l="-1254" t="-3208" r="-1193" b="-3147"/>
                </a:stretch>
              </a:blip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8688544" y="1145469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Quark Symmetry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090160" y="1139886"/>
            <a:ext cx="7044385" cy="2372934"/>
          </a:xfrm>
          <a:prstGeom prst="rect">
            <a:avLst/>
          </a:prstGeom>
          <a:solidFill>
            <a:srgbClr val="FF0000">
              <a:alpha val="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8854446" y="4118205"/>
                <a:ext cx="300156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rgbClr val="C00000"/>
                    </a:solidFill>
                  </a:rPr>
                  <a:t>Only one free parameter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446" y="4118205"/>
                <a:ext cx="3001561" cy="1077218"/>
              </a:xfrm>
              <a:prstGeom prst="rect">
                <a:avLst/>
              </a:prstGeom>
              <a:blipFill rotWithShape="1">
                <a:blip r:embed="rId22"/>
                <a:stretch>
                  <a:fillRect t="-21" r="19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544" y="5428595"/>
            <a:ext cx="3201777" cy="6095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77" y="6058891"/>
            <a:ext cx="3605239" cy="27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4198" y="966201"/>
            <a:ext cx="2377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Tranditional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Qurk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model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3" y="1841652"/>
            <a:ext cx="2862421" cy="242624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b="48176"/>
          <a:stretch>
            <a:fillRect/>
          </a:stretch>
        </p:blipFill>
        <p:spPr>
          <a:xfrm>
            <a:off x="3087972" y="1710725"/>
            <a:ext cx="3591053" cy="15814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/>
          <a:srcRect t="53386"/>
          <a:stretch>
            <a:fillRect/>
          </a:stretch>
        </p:blipFill>
        <p:spPr>
          <a:xfrm>
            <a:off x="3206750" y="3105785"/>
            <a:ext cx="3695700" cy="14643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218" y="1318562"/>
            <a:ext cx="5247323" cy="43825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3525" y="4433440"/>
            <a:ext cx="1178565" cy="89342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06723" y="4650753"/>
            <a:ext cx="6858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Question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is a hadron composed of these possible components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4229454" y="1318059"/>
            <a:ext cx="166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Excotic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Formalism-Feynman diagrams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4" y="1228365"/>
            <a:ext cx="5270683" cy="28825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90" y="1431879"/>
            <a:ext cx="6005296" cy="26790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" y="4276120"/>
            <a:ext cx="5189757" cy="1640848"/>
          </a:xfrm>
          <a:prstGeom prst="rect">
            <a:avLst/>
          </a:prstGeom>
        </p:spPr>
      </p:pic>
      <p:sp>
        <p:nvSpPr>
          <p:cNvPr id="38" name="椭圆 37"/>
          <p:cNvSpPr/>
          <p:nvPr/>
        </p:nvSpPr>
        <p:spPr bwMode="auto">
          <a:xfrm>
            <a:off x="1074484" y="1827618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7" name="椭圆 46"/>
          <p:cNvSpPr/>
          <p:nvPr/>
        </p:nvSpPr>
        <p:spPr bwMode="auto">
          <a:xfrm>
            <a:off x="3839444" y="1834022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1134676" y="3163354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9" name="椭圆 48"/>
          <p:cNvSpPr/>
          <p:nvPr/>
        </p:nvSpPr>
        <p:spPr bwMode="auto">
          <a:xfrm>
            <a:off x="3616608" y="3163354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0" name="椭圆 49"/>
          <p:cNvSpPr/>
          <p:nvPr/>
        </p:nvSpPr>
        <p:spPr bwMode="auto">
          <a:xfrm>
            <a:off x="1219200" y="4946042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2" name="椭圆 51"/>
          <p:cNvSpPr/>
          <p:nvPr/>
        </p:nvSpPr>
        <p:spPr bwMode="auto">
          <a:xfrm>
            <a:off x="3716500" y="5022882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3" name="椭圆 52"/>
          <p:cNvSpPr/>
          <p:nvPr/>
        </p:nvSpPr>
        <p:spPr bwMode="auto">
          <a:xfrm>
            <a:off x="6621052" y="1972334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4" name="椭圆 53"/>
          <p:cNvSpPr/>
          <p:nvPr/>
        </p:nvSpPr>
        <p:spPr bwMode="auto">
          <a:xfrm>
            <a:off x="6973236" y="3323438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6" name="椭圆 55"/>
          <p:cNvSpPr/>
          <p:nvPr/>
        </p:nvSpPr>
        <p:spPr bwMode="auto">
          <a:xfrm>
            <a:off x="8517720" y="1971054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8" name="椭圆 57"/>
          <p:cNvSpPr/>
          <p:nvPr/>
        </p:nvSpPr>
        <p:spPr bwMode="auto">
          <a:xfrm>
            <a:off x="10630820" y="1978738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6" name="椭圆 65"/>
          <p:cNvSpPr/>
          <p:nvPr/>
        </p:nvSpPr>
        <p:spPr bwMode="auto">
          <a:xfrm>
            <a:off x="9493588" y="3285018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37" y="5204356"/>
            <a:ext cx="3970200" cy="8683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055" y="4029512"/>
            <a:ext cx="4444285" cy="1033083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 bwMode="auto">
          <a:xfrm>
            <a:off x="4099420" y="4721926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8" name="椭圆 67"/>
          <p:cNvSpPr/>
          <p:nvPr/>
        </p:nvSpPr>
        <p:spPr bwMode="auto">
          <a:xfrm>
            <a:off x="3959828" y="2891854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9" name="椭圆 68"/>
          <p:cNvSpPr/>
          <p:nvPr/>
        </p:nvSpPr>
        <p:spPr bwMode="auto">
          <a:xfrm>
            <a:off x="7279316" y="3091638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0" name="椭圆 69"/>
          <p:cNvSpPr/>
          <p:nvPr/>
        </p:nvSpPr>
        <p:spPr bwMode="auto">
          <a:xfrm>
            <a:off x="9799668" y="3045534"/>
            <a:ext cx="170329" cy="193283"/>
          </a:xfrm>
          <a:prstGeom prst="ellipse">
            <a:avLst/>
          </a:pr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6065358" y="4017476"/>
            <a:ext cx="4565462" cy="1079068"/>
          </a:xfrm>
          <a:prstGeom prst="rect">
            <a:avLst/>
          </a:prstGeom>
          <a:solidFill>
            <a:srgbClr val="FF0000">
              <a:alpha val="1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6092466" y="5185079"/>
            <a:ext cx="4565462" cy="917239"/>
          </a:xfrm>
          <a:prstGeom prst="rect">
            <a:avLst/>
          </a:prstGeom>
          <a:solidFill>
            <a:srgbClr val="00B05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Formalism-Feynman diagrams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2" y="1224497"/>
            <a:ext cx="3490073" cy="19087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7" y="3405459"/>
            <a:ext cx="3571378" cy="15932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" y="5270924"/>
            <a:ext cx="3115710" cy="98509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49" y="1280152"/>
            <a:ext cx="7088593" cy="32061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53" y="3468287"/>
            <a:ext cx="3869947" cy="6443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49" y="4105989"/>
            <a:ext cx="3830705" cy="4440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45" y="4550077"/>
            <a:ext cx="4958913" cy="10863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087" y="5311031"/>
            <a:ext cx="3529038" cy="4524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2445" y="5694695"/>
            <a:ext cx="4912043" cy="514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59" y="4604086"/>
            <a:ext cx="1826435" cy="70694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3702445" y="5694694"/>
            <a:ext cx="4991975" cy="514595"/>
          </a:xfrm>
          <a:prstGeom prst="rect">
            <a:avLst/>
          </a:prstGeom>
          <a:solidFill>
            <a:srgbClr val="FFC000">
              <a:alpha val="5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16243" y="81867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0" y="638435"/>
            <a:ext cx="5876050" cy="20230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28" y="500955"/>
            <a:ext cx="5248841" cy="9302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6653175" y="1649983"/>
                <a:ext cx="535329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Cascade decay dominated Fig.(c)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threshold peak from the interference between (c) and (a)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background play important at higher invariant mass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175" y="1649983"/>
                <a:ext cx="5353293" cy="738664"/>
              </a:xfrm>
              <a:prstGeom prst="rect">
                <a:avLst/>
              </a:prstGeom>
              <a:blipFill>
                <a:blip r:embed="rId4"/>
                <a:stretch>
                  <a:fillRect l="-114" t="-1653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6653175" y="3362765"/>
            <a:ext cx="4065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from Triangle Loop</a:t>
            </a:r>
          </a:p>
          <a:p>
            <a:pPr marL="342900" indent="-342900">
              <a:buAutoNum type="arabicPeriod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Fig(a-c) is not important</a:t>
            </a:r>
          </a:p>
          <a:p>
            <a:pPr marL="342900" indent="-342900">
              <a:buAutoNum type="arabicPeriod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background give the bump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0" y="2717023"/>
            <a:ext cx="5968047" cy="19833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88" y="2551008"/>
            <a:ext cx="6406813" cy="8399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5" y="4755827"/>
            <a:ext cx="2488131" cy="17029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24" y="4755827"/>
            <a:ext cx="2197628" cy="6948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296724" y="5450652"/>
            <a:ext cx="2885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very limit</a:t>
            </a:r>
          </a:p>
          <a:p>
            <a:pPr marL="342900" indent="-342900">
              <a:buAutoNum type="arabicPeriod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is mainly from Fig.(b)</a:t>
            </a:r>
          </a:p>
          <a:p>
            <a:pPr marL="342900" indent="-342900">
              <a:buAutoNum type="arabicPeriod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background considered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40857" y="4214949"/>
            <a:ext cx="5440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are two-particle loops similar as Fig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important ?</a:t>
            </a:r>
          </a:p>
          <a:p>
            <a:pPr marL="342900" indent="-342900">
              <a:buAutoNum type="arabicPeriod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contribution of Kinematical effect from Triangle loop ?</a:t>
            </a:r>
          </a:p>
          <a:p>
            <a:pPr marL="342900" indent="-342900">
              <a:buAutoNum type="arabicPeriod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contribution of the re-scattering T matrix ?</a:t>
            </a:r>
          </a:p>
        </p:txBody>
      </p:sp>
    </p:spTree>
    <p:extLst>
      <p:ext uri="{BB962C8B-B14F-4D97-AF65-F5344CB8AC3E}">
        <p14:creationId xmlns:p14="http://schemas.microsoft.com/office/powerpoint/2010/main" val="9340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Fit-Two-body Loop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2" y="1224497"/>
            <a:ext cx="3490073" cy="19087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7" y="3405459"/>
            <a:ext cx="3571378" cy="15932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73" y="1224497"/>
            <a:ext cx="4979741" cy="1714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21" y="3212361"/>
            <a:ext cx="4743643" cy="157641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15467" y="5156624"/>
            <a:ext cx="10024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framework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systematically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describing hadrons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9236490" y="1694138"/>
                <a:ext cx="279549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 scattering(</a:t>
                </a:r>
                <a:r>
                  <a:rPr lang="en-US" altLang="zh-C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Fig.b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much weaker than direct decay (</a:t>
                </a:r>
                <a:r>
                  <a:rPr lang="en-US" altLang="zh-C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Fig.a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If we insist the contribution from </a:t>
                </a:r>
                <a:r>
                  <a:rPr lang="en-US" altLang="zh-C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Fig.b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𝝍𝝅𝝅</m:t>
                    </m:r>
                  </m:oMath>
                </a14:m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dominate, it will ask for </a:t>
                </a:r>
                <a:r>
                  <a:rPr lang="en-US" altLang="zh-C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Fig.a</a:t>
                </a:r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too large!</a:t>
                </a: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490" y="1694138"/>
                <a:ext cx="2795490" cy="2031325"/>
              </a:xfrm>
              <a:prstGeom prst="rect">
                <a:avLst/>
              </a:prstGeom>
              <a:blipFill rotWithShape="1">
                <a:blip r:embed="rId6"/>
                <a:stretch>
                  <a:fillRect l="-15" t="-29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9236490" y="4000568"/>
            <a:ext cx="241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 channel Constrain !   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Fit-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Kinematical effect from Triangle loop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414"/>
            <a:ext cx="3490073" cy="19087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" y="3405459"/>
            <a:ext cx="3571378" cy="15932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2" y="1334543"/>
            <a:ext cx="4179953" cy="14391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2" y="3524371"/>
            <a:ext cx="4078685" cy="135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44" y="1575043"/>
            <a:ext cx="3792935" cy="12748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75" y="3532808"/>
            <a:ext cx="3902963" cy="12906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6000" y="5242802"/>
            <a:ext cx="1117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Kinematical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from Triangle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 plays the role,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not full reason !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Fit-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re-scattering T matrix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4" y="1256619"/>
            <a:ext cx="4947206" cy="22070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93" y="1274996"/>
            <a:ext cx="6298246" cy="20930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138000" y="3503149"/>
            <a:ext cx="259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threshold cusp is clear, which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play important contribution for the peak!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8" y="3588444"/>
            <a:ext cx="8494212" cy="233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Pole Position 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8638" y="1232352"/>
            <a:ext cx="6049962" cy="1658486"/>
            <a:chOff x="5525255" y="1048889"/>
            <a:chExt cx="6049962" cy="1658486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0" name="Object 3"/>
                <p:cNvGraphicFramePr>
                  <a:graphicFrameLocks noChangeAspect="1"/>
                </p:cNvGraphicFramePr>
                <p:nvPr/>
              </p:nvGraphicFramePr>
              <p:xfrm>
                <a:off x="5605539" y="1554009"/>
                <a:ext cx="1881018" cy="52104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930" name="Equation" r:id="rId3" imgW="19812000" imgH="5486400" progId="Equation.DSMT4">
                        <p:embed/>
                      </p:oleObj>
                    </mc:Choice>
                    <mc:Fallback>
                      <p:oleObj name="Equation" r:id="rId3" imgW="19812000" imgH="5486400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05539" y="1554009"/>
                              <a:ext cx="1881018" cy="52104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0" name="Object 3"/>
                <p:cNvGraphicFramePr>
                  <a:graphicFrameLocks noChangeAspect="1"/>
                </p:cNvGraphicFramePr>
                <p:nvPr/>
              </p:nvGraphicFramePr>
              <p:xfrm>
                <a:off x="5605539" y="1554009"/>
                <a:ext cx="1881018" cy="52104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930" name="Equation" r:id="rId3" imgW="19812000" imgH="5486400" progId="Equation.DSMT4">
                        <p:embed/>
                      </p:oleObj>
                    </mc:Choice>
                    <mc:Fallback>
                      <p:oleObj name="Equation" r:id="rId3" imgW="19812000" imgH="5486400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05539" y="1554009"/>
                              <a:ext cx="1881018" cy="52104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1" name="Object 5"/>
                <p:cNvGraphicFramePr>
                  <a:graphicFrameLocks noChangeAspect="1"/>
                </p:cNvGraphicFramePr>
                <p:nvPr/>
              </p:nvGraphicFramePr>
              <p:xfrm>
                <a:off x="5689717" y="2069200"/>
                <a:ext cx="2816225" cy="638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931" name="Equation" r:id="rId5" imgW="39014400" imgH="8839200" progId="Equation.DSMT4">
                        <p:embed/>
                      </p:oleObj>
                    </mc:Choice>
                    <mc:Fallback>
                      <p:oleObj name="Equation" r:id="rId5" imgW="39014400" imgH="883920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89717" y="2069200"/>
                              <a:ext cx="2816225" cy="638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1" name="Object 5"/>
                <p:cNvGraphicFramePr>
                  <a:graphicFrameLocks noChangeAspect="1"/>
                </p:cNvGraphicFramePr>
                <p:nvPr/>
              </p:nvGraphicFramePr>
              <p:xfrm>
                <a:off x="5689717" y="2069200"/>
                <a:ext cx="2816225" cy="638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8931" name="Equation" r:id="rId5" imgW="39014400" imgH="8839200" progId="Equation.DSMT4">
                        <p:embed/>
                      </p:oleObj>
                    </mc:Choice>
                    <mc:Fallback>
                      <p:oleObj name="Equation" r:id="rId5" imgW="39014400" imgH="883920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89717" y="2069200"/>
                              <a:ext cx="2816225" cy="638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25255" y="1048889"/>
                  <a:ext cx="604996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dirty="0" smtClean="0">
                      <a:solidFill>
                        <a:srgbClr val="C00000"/>
                      </a:solidFill>
                    </a:rPr>
                    <a:t>Three channels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𝜓𝜋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dirty="0" smtClean="0">
                      <a:solidFill>
                        <a:srgbClr val="C00000"/>
                      </a:solidFill>
                    </a:rPr>
                    <a:t> </a:t>
                  </a:r>
                  <a:endParaRPr lang="en-US" altLang="zh-CN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25255" y="1048889"/>
                  <a:ext cx="6049962" cy="461665"/>
                </a:xfrm>
                <a:prstGeom prst="rect">
                  <a:avLst/>
                </a:prstGeom>
                <a:blipFill rotWithShape="1">
                  <a:blip r:embed="rId7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8638" y="2971764"/>
                <a:ext cx="35833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1" dirty="0" smtClean="0"/>
                  <a:t>  </a:t>
                </a:r>
                <a:endParaRPr lang="en-US" altLang="zh-CN" b="1" dirty="0" smtClean="0"/>
              </a:p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interaction determined by </a:t>
                </a:r>
                <a:r>
                  <a:rPr lang="en-US" altLang="zh-C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Tcc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8" y="2971764"/>
                <a:ext cx="3583353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93" r="1" b="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73555" y="4580725"/>
                <a:ext cx="2074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𝝍𝝅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5" y="4580725"/>
                <a:ext cx="207447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3" t="-127" r="20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238" y="3570373"/>
            <a:ext cx="2669857" cy="10580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8" y="5059097"/>
            <a:ext cx="4776822" cy="98584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892696" y="290834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Quark Symmetry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80078" y="1139886"/>
            <a:ext cx="3107513" cy="5144649"/>
            <a:chOff x="8473440" y="1302186"/>
            <a:chExt cx="3107513" cy="5144649"/>
          </a:xfrm>
        </p:grpSpPr>
        <p:grpSp>
          <p:nvGrpSpPr>
            <p:cNvPr id="20" name="组合 19"/>
            <p:cNvGrpSpPr/>
            <p:nvPr/>
          </p:nvGrpSpPr>
          <p:grpSpPr>
            <a:xfrm>
              <a:off x="8473440" y="1302186"/>
              <a:ext cx="3107513" cy="5144649"/>
              <a:chOff x="1566670" y="1224653"/>
              <a:chExt cx="3083058" cy="5144649"/>
            </a:xfrm>
          </p:grpSpPr>
          <p:sp>
            <p:nvSpPr>
              <p:cNvPr id="23" name="TextBox 3"/>
              <p:cNvSpPr txBox="1"/>
              <p:nvPr/>
            </p:nvSpPr>
            <p:spPr>
              <a:xfrm>
                <a:off x="2489241" y="3695038"/>
                <a:ext cx="1218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HEFT</a:t>
                </a:r>
                <a:endParaRPr lang="en-A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4"/>
              <p:cNvSpPr txBox="1"/>
              <p:nvPr/>
            </p:nvSpPr>
            <p:spPr>
              <a:xfrm>
                <a:off x="3500435" y="5505782"/>
                <a:ext cx="11492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Lattice spectrum</a:t>
                </a:r>
                <a:endParaRPr lang="zh-CN" altLang="en-US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ight Arrow 11"/>
              <p:cNvSpPr/>
              <p:nvPr/>
            </p:nvSpPr>
            <p:spPr>
              <a:xfrm rot="16200000">
                <a:off x="2387452" y="2616878"/>
                <a:ext cx="1362723" cy="609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" name="Right Arrow 19"/>
              <p:cNvSpPr/>
              <p:nvPr/>
            </p:nvSpPr>
            <p:spPr>
              <a:xfrm rot="3959911">
                <a:off x="3016573" y="4552420"/>
                <a:ext cx="1362723" cy="609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7" name="Right Arrow 20"/>
              <p:cNvSpPr/>
              <p:nvPr/>
            </p:nvSpPr>
            <p:spPr>
              <a:xfrm rot="6639981">
                <a:off x="1782392" y="4553603"/>
                <a:ext cx="1362723" cy="609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" name="TextBox 30"/>
              <p:cNvSpPr txBox="1"/>
              <p:nvPr/>
            </p:nvSpPr>
            <p:spPr>
              <a:xfrm>
                <a:off x="1834098" y="1224653"/>
                <a:ext cx="246943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Resonance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width, pole position,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coupling)</a:t>
                </a:r>
                <a:endParaRPr lang="en-AU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5"/>
              <p:cNvSpPr txBox="1"/>
              <p:nvPr/>
            </p:nvSpPr>
            <p:spPr>
              <a:xfrm>
                <a:off x="1566670" y="5445972"/>
                <a:ext cx="15646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 </a:t>
                </a:r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matrix</a:t>
                </a:r>
                <a:endParaRPr lang="zh-CN" altLang="en-US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phase shift, </a:t>
                </a:r>
                <a:r>
                  <a:rPr lang="en-US" altLang="zh-CN" dirty="0" err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Inelascity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8713756" y="4385555"/>
              <a:ext cx="937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LSE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643693" y="4334266"/>
              <a:ext cx="937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58" y="1187780"/>
            <a:ext cx="3963809" cy="32982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46528" y="4622541"/>
            <a:ext cx="3562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bit far away from the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Zc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(3900), thus, from this calculation, we interpolate the peak around 3900 is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from an physical state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99866" y="147626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MR10"/>
              </a:rPr>
              <a:t>RS</a:t>
            </a:r>
            <a:r>
              <a:rPr lang="en-US" altLang="zh-CN" sz="2400" baseline="30000" dirty="0" smtClean="0">
                <a:latin typeface="CMR10"/>
              </a:rPr>
              <a:t>---</a:t>
            </a:r>
            <a:endParaRPr lang="zh-CN" alt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volume spectra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8638" y="1232352"/>
            <a:ext cx="6049962" cy="1658486"/>
            <a:chOff x="5525255" y="1048889"/>
            <a:chExt cx="6049962" cy="1658486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0" name="Object 3"/>
                <p:cNvGraphicFramePr>
                  <a:graphicFrameLocks noChangeAspect="1"/>
                </p:cNvGraphicFramePr>
                <p:nvPr/>
              </p:nvGraphicFramePr>
              <p:xfrm>
                <a:off x="5605539" y="1554009"/>
                <a:ext cx="1881018" cy="52104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954" name="Equation" r:id="rId3" imgW="19812000" imgH="5486400" progId="Equation.DSMT4">
                        <p:embed/>
                      </p:oleObj>
                    </mc:Choice>
                    <mc:Fallback>
                      <p:oleObj name="Equation" r:id="rId3" imgW="19812000" imgH="5486400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05539" y="1554009"/>
                              <a:ext cx="1881018" cy="52104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0" name="Object 3"/>
                <p:cNvGraphicFramePr>
                  <a:graphicFrameLocks noChangeAspect="1"/>
                </p:cNvGraphicFramePr>
                <p:nvPr/>
              </p:nvGraphicFramePr>
              <p:xfrm>
                <a:off x="5605539" y="1554009"/>
                <a:ext cx="1881018" cy="52104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954" name="Equation" r:id="rId3" imgW="19812000" imgH="5486400" progId="Equation.DSMT4">
                        <p:embed/>
                      </p:oleObj>
                    </mc:Choice>
                    <mc:Fallback>
                      <p:oleObj name="Equation" r:id="rId3" imgW="19812000" imgH="5486400" progId="Equation.DSMT4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05539" y="1554009"/>
                              <a:ext cx="1881018" cy="52104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1" name="Object 5"/>
                <p:cNvGraphicFramePr>
                  <a:graphicFrameLocks noChangeAspect="1"/>
                </p:cNvGraphicFramePr>
                <p:nvPr/>
              </p:nvGraphicFramePr>
              <p:xfrm>
                <a:off x="5689717" y="2069200"/>
                <a:ext cx="2816225" cy="638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955" name="Equation" r:id="rId5" imgW="39014400" imgH="8839200" progId="Equation.DSMT4">
                        <p:embed/>
                      </p:oleObj>
                    </mc:Choice>
                    <mc:Fallback>
                      <p:oleObj name="Equation" r:id="rId5" imgW="39014400" imgH="883920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89717" y="2069200"/>
                              <a:ext cx="2816225" cy="638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1" name="Object 5"/>
                <p:cNvGraphicFramePr>
                  <a:graphicFrameLocks noChangeAspect="1"/>
                </p:cNvGraphicFramePr>
                <p:nvPr/>
              </p:nvGraphicFramePr>
              <p:xfrm>
                <a:off x="5689717" y="2069200"/>
                <a:ext cx="2816225" cy="6381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955" name="Equation" r:id="rId5" imgW="39014400" imgH="8839200" progId="Equation.DSMT4">
                        <p:embed/>
                      </p:oleObj>
                    </mc:Choice>
                    <mc:Fallback>
                      <p:oleObj name="Equation" r:id="rId5" imgW="39014400" imgH="883920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89717" y="2069200"/>
                              <a:ext cx="2816225" cy="6381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5525255" y="1048889"/>
                  <a:ext cx="604996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37931725" indent="-37474525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400" dirty="0" smtClean="0">
                      <a:solidFill>
                        <a:srgbClr val="C00000"/>
                      </a:solidFill>
                    </a:rPr>
                    <a:t>Three channels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𝜓𝜋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dirty="0" smtClean="0">
                      <a:solidFill>
                        <a:srgbClr val="C00000"/>
                      </a:solidFill>
                    </a:rPr>
                    <a:t> </a:t>
                  </a:r>
                  <a:endParaRPr lang="en-US" altLang="zh-CN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25255" y="1048889"/>
                  <a:ext cx="6049962" cy="461665"/>
                </a:xfrm>
                <a:prstGeom prst="rect">
                  <a:avLst/>
                </a:prstGeom>
                <a:blipFill rotWithShape="1">
                  <a:blip r:embed="rId7"/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08638" y="2971764"/>
                <a:ext cx="35833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1" dirty="0" smtClean="0"/>
                  <a:t>  </a:t>
                </a:r>
                <a:endParaRPr lang="en-US" altLang="zh-CN" b="1" dirty="0" smtClean="0"/>
              </a:p>
              <a:p>
                <a:r>
                  <a:rPr lang="en-US" altLang="zh-C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interaction determined by </a:t>
                </a:r>
                <a:r>
                  <a:rPr lang="en-US" altLang="zh-C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Tcc</a:t>
                </a:r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8" y="2971764"/>
                <a:ext cx="3583353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93" r="1" b="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73555" y="4580725"/>
                <a:ext cx="20744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𝝍𝝅</m:t>
                      </m:r>
                      <m:r>
                        <a:rPr lang="en-US" altLang="zh-CN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US" altLang="zh-CN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altLang="zh-CN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5" y="4580725"/>
                <a:ext cx="207447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3" t="-127" r="20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238" y="3570373"/>
            <a:ext cx="2669857" cy="10580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8" y="5059097"/>
            <a:ext cx="4776822" cy="98584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892696" y="290834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Quark Symmetry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80078" y="1139886"/>
            <a:ext cx="3107513" cy="5144649"/>
            <a:chOff x="8473440" y="1302186"/>
            <a:chExt cx="3107513" cy="5144649"/>
          </a:xfrm>
        </p:grpSpPr>
        <p:grpSp>
          <p:nvGrpSpPr>
            <p:cNvPr id="20" name="组合 19"/>
            <p:cNvGrpSpPr/>
            <p:nvPr/>
          </p:nvGrpSpPr>
          <p:grpSpPr>
            <a:xfrm>
              <a:off x="8473440" y="1302186"/>
              <a:ext cx="3107513" cy="5144649"/>
              <a:chOff x="1566670" y="1224653"/>
              <a:chExt cx="3083058" cy="5144649"/>
            </a:xfrm>
          </p:grpSpPr>
          <p:sp>
            <p:nvSpPr>
              <p:cNvPr id="23" name="TextBox 3"/>
              <p:cNvSpPr txBox="1"/>
              <p:nvPr/>
            </p:nvSpPr>
            <p:spPr>
              <a:xfrm>
                <a:off x="2489241" y="3695038"/>
                <a:ext cx="1218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HEFT</a:t>
                </a:r>
                <a:endParaRPr lang="en-A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4"/>
              <p:cNvSpPr txBox="1"/>
              <p:nvPr/>
            </p:nvSpPr>
            <p:spPr>
              <a:xfrm>
                <a:off x="3500435" y="5505782"/>
                <a:ext cx="11492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Lattice spectrum</a:t>
                </a:r>
                <a:endParaRPr lang="zh-CN" altLang="en-US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ight Arrow 11"/>
              <p:cNvSpPr/>
              <p:nvPr/>
            </p:nvSpPr>
            <p:spPr>
              <a:xfrm rot="16200000">
                <a:off x="2387452" y="2616878"/>
                <a:ext cx="1362723" cy="609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" name="Right Arrow 19"/>
              <p:cNvSpPr/>
              <p:nvPr/>
            </p:nvSpPr>
            <p:spPr>
              <a:xfrm rot="3959911">
                <a:off x="3016573" y="4552420"/>
                <a:ext cx="1362723" cy="609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7" name="Right Arrow 20"/>
              <p:cNvSpPr/>
              <p:nvPr/>
            </p:nvSpPr>
            <p:spPr>
              <a:xfrm rot="6639981">
                <a:off x="1782392" y="4553603"/>
                <a:ext cx="1362723" cy="609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" name="TextBox 30"/>
              <p:cNvSpPr txBox="1"/>
              <p:nvPr/>
            </p:nvSpPr>
            <p:spPr>
              <a:xfrm>
                <a:off x="1834098" y="1224653"/>
                <a:ext cx="246943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Resonance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width, pole position, 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coupling)</a:t>
                </a:r>
                <a:endParaRPr lang="en-AU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5"/>
              <p:cNvSpPr txBox="1"/>
              <p:nvPr/>
            </p:nvSpPr>
            <p:spPr>
              <a:xfrm>
                <a:off x="1566670" y="5445972"/>
                <a:ext cx="15646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T </a:t>
                </a:r>
                <a:r>
                  <a:rPr lang="en-US" altLang="zh-CN" b="1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matrix</a:t>
                </a:r>
                <a:endParaRPr lang="zh-CN" altLang="en-US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phase shift, </a:t>
                </a:r>
                <a:r>
                  <a:rPr lang="en-US" altLang="zh-CN" dirty="0" err="1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Inelascity</a:t>
                </a:r>
                <a:r>
                  <a:rPr lang="en-US" altLang="zh-CN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8713756" y="4385555"/>
              <a:ext cx="937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LSE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643693" y="4334266"/>
              <a:ext cx="937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25" y="1164266"/>
            <a:ext cx="4224368" cy="28622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87590" y="3985118"/>
            <a:ext cx="3611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points are all close to the free energy, which is also consistent with existed lattice data, and also consistent with our interpolation of the peak structure.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287590" y="5519578"/>
                <a:ext cx="36765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body scattering information may rely on LQCD !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𝑫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590" y="5519578"/>
                <a:ext cx="3676503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6" t="-24" r="2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5868603" y="15850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 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Yu, </a:t>
            </a:r>
            <a:r>
              <a:rPr lang="en-US" altLang="zh-CN" sz="1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-Juan Wang, </a:t>
            </a:r>
            <a:r>
              <a:rPr lang="en-US" altLang="zh-CN" sz="1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-Jun Wu, </a:t>
            </a:r>
            <a:r>
              <a:rPr lang="en-US" altLang="zh-CN" sz="1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</a:t>
            </a:r>
            <a:r>
              <a:rPr lang="en-US" altLang="zh-CN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CN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2502.05789 (Accept by JHEP)</a:t>
            </a:r>
            <a:endParaRPr lang="en-US" altLang="zh-CN" sz="1400" b="0" i="0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0" latinLnBrk="0"/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Introduction of HEFT, until now, it can be applied to calculate the finite volume effect of two body system.</a:t>
                </a:r>
              </a:p>
              <a:p>
                <a:pPr eaLnBrk="0" latinLnBrk="0"/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study of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CN" sz="2800" baseline="-25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(2317) [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-DK(s-wave)],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CN" sz="2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s1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(2460) [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DK*(s-wave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],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CN" sz="2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s1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(2536) [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](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DK*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(d-wave)),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altLang="zh-CN" sz="28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s2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(2573) [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DK*(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d-wave).</a:t>
                </a:r>
              </a:p>
              <a:p>
                <a:pPr eaLnBrk="0" latinLnBrk="0"/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Study </a:t>
                </a:r>
                <a:r>
                  <a:rPr lang="en-US" altLang="zh-CN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Tcc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X(3872) – </a:t>
                </a:r>
                <a:r>
                  <a:rPr lang="en-US" altLang="zh-CN" sz="2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Zc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(3900)</a:t>
                </a:r>
              </a:p>
              <a:p>
                <a:pPr eaLnBrk="0" latinLnBrk="0"/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can find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𝑞𝑞𝑞</m:t>
                    </m:r>
                  </m:oMath>
                </a14:m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core are always there</a:t>
                </a:r>
                <a:r>
                  <a:rPr lang="zh-CN" altLang="en-US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！</a:t>
                </a:r>
                <a:endParaRPr lang="en-US" altLang="zh-CN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0" latinLnBrk="0"/>
                <a:r>
                  <a:rPr lang="en-US" altLang="zh-CN" sz="2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Interactions between hadrons are always there too !</a:t>
                </a:r>
                <a:endParaRPr lang="en-US" altLang="zh-C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endParaRPr lang="en-US" altLang="zh-CN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latinLnBrk="0"/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HEFT combines the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constraint the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Model, and connects the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 model 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(quark level bound state) and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 interaction 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(Hadron level physics), thus provides a </a:t>
            </a:r>
            <a:r>
              <a:rPr lang="en-US" altLang="zh-CN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formalism 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physical sates and help us understand the nature of hadron deeply.</a:t>
            </a:r>
            <a:endParaRPr lang="en-US" altLang="zh-CN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8475756" y="5415821"/>
            <a:ext cx="2870421" cy="773095"/>
          </a:xfrm>
          <a:prstGeom prst="rect">
            <a:avLst/>
          </a:prstGeom>
        </p:spPr>
        <p:txBody>
          <a:bodyPr/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E7EDEB"/>
                </a:solidFill>
                <a:latin typeface="-쉬리B" pitchFamily="18" charset="-127"/>
                <a:ea typeface="-쉬리B" pitchFamily="18" charset="-127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 </a:t>
            </a:r>
            <a:endParaRPr lang="zh-CN" altLang="en-US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543561" y="1306195"/>
            <a:ext cx="10675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Question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is a hadron composed of these possible components?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strong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interaction </a:t>
            </a:r>
            <a:endParaRPr lang="en-US" altLang="zh-CN" sz="36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0595" y="2175986"/>
            <a:ext cx="5755185" cy="1275080"/>
            <a:chOff x="7674" y="6848"/>
            <a:chExt cx="4893" cy="2008"/>
          </a:xfrm>
        </p:grpSpPr>
        <p:sp>
          <p:nvSpPr>
            <p:cNvPr id="16" name="Left Brace 15"/>
            <p:cNvSpPr/>
            <p:nvPr/>
          </p:nvSpPr>
          <p:spPr>
            <a:xfrm>
              <a:off x="7674" y="6848"/>
              <a:ext cx="1040" cy="2008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headEnd type="none" w="med" len="med"/>
              <a:tailEnd type="non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7" name="文本框 8"/>
            <p:cNvSpPr txBox="1"/>
            <p:nvPr/>
          </p:nvSpPr>
          <p:spPr>
            <a:xfrm>
              <a:off x="8823" y="6848"/>
              <a:ext cx="3744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Colorful  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quark level</a:t>
              </a:r>
              <a:endPara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endPara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Colorless 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  hadron level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543561" y="1306195"/>
            <a:ext cx="10675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Question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is a hadron composed of these possible components?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strong 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interaction </a:t>
            </a:r>
            <a:endParaRPr lang="en-US" altLang="zh-CN" sz="36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36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framework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systematically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describing hadrons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6456773" y="4382254"/>
            <a:ext cx="304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 only one, at least a set of hadron</a:t>
            </a:r>
            <a:endParaRPr lang="zh-CN" altLang="en-US" sz="24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0595" y="2175986"/>
            <a:ext cx="5755185" cy="1275080"/>
            <a:chOff x="7674" y="6848"/>
            <a:chExt cx="4893" cy="2008"/>
          </a:xfrm>
        </p:grpSpPr>
        <p:sp>
          <p:nvSpPr>
            <p:cNvPr id="16" name="Left Brace 15"/>
            <p:cNvSpPr/>
            <p:nvPr/>
          </p:nvSpPr>
          <p:spPr>
            <a:xfrm>
              <a:off x="7674" y="6848"/>
              <a:ext cx="1040" cy="2008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headEnd type="none" w="med" len="med"/>
              <a:tailEnd type="non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7" name="文本框 8"/>
            <p:cNvSpPr txBox="1"/>
            <p:nvPr/>
          </p:nvSpPr>
          <p:spPr>
            <a:xfrm>
              <a:off x="8823" y="6848"/>
              <a:ext cx="3744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Colorful  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quark level</a:t>
              </a:r>
              <a:endPara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endPara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Colorless 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  hadron level</a:t>
              </a:r>
              <a:r>
                <a: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45125" y="4356220"/>
            <a:ext cx="272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Include quark level and hadron level.</a:t>
            </a:r>
            <a:endParaRPr lang="zh-CN" altLang="en-US" sz="24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9374" y="5346085"/>
            <a:ext cx="70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coupled channel model is necessary !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Introduction of HEFT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33795" y="1604673"/>
            <a:ext cx="6304089" cy="4183567"/>
            <a:chOff x="5450412" y="1421210"/>
            <a:chExt cx="6304089" cy="4183567"/>
          </a:xfrm>
        </p:grpSpPr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5657743" y="1421210"/>
            <a:ext cx="1881018" cy="521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7" name="Equation" r:id="rId3" imgW="19812000" imgH="5486400" progId="Equation.DSMT4">
                    <p:embed/>
                  </p:oleObj>
                </mc:Choice>
                <mc:Fallback>
                  <p:oleObj name="Equation" r:id="rId3" imgW="19812000" imgH="54864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7743" y="1421210"/>
                          <a:ext cx="1881018" cy="5210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5619714" y="1974898"/>
            <a:ext cx="5935591" cy="6030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8" name="Equation" r:id="rId5" imgW="96012000" imgH="9753600" progId="Equation.DSMT4">
                    <p:embed/>
                  </p:oleObj>
                </mc:Choice>
                <mc:Fallback>
                  <p:oleObj name="Equation" r:id="rId5" imgW="96012000" imgH="97536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9714" y="1974898"/>
                          <a:ext cx="5935591" cy="6030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5"/>
            <p:cNvGraphicFramePr>
              <a:graphicFrameLocks noChangeAspect="1"/>
            </p:cNvGraphicFramePr>
            <p:nvPr/>
          </p:nvGraphicFramePr>
          <p:xfrm>
            <a:off x="5450412" y="3910339"/>
            <a:ext cx="4881439" cy="1694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79" name="Equation" r:id="rId7" imgW="67665600" imgH="23469600" progId="Equation.DSMT4">
                    <p:embed/>
                  </p:oleObj>
                </mc:Choice>
                <mc:Fallback>
                  <p:oleObj name="Equation" r:id="rId7" imgW="67665600" imgH="234696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0412" y="3910339"/>
                          <a:ext cx="4881439" cy="1694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5562528" y="2621032"/>
              <a:ext cx="604996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 smtClean="0">
                  <a:solidFill>
                    <a:srgbClr val="C00000"/>
                  </a:solidFill>
                  <a:latin typeface="Symbol" panose="05050102010706020507" charset="2"/>
                </a:rPr>
                <a:t>|B</a:t>
              </a:r>
              <a:r>
                <a:rPr lang="en-US" altLang="zh-CN" sz="2400" baseline="-14000" dirty="0" smtClean="0">
                  <a:solidFill>
                    <a:srgbClr val="C00000"/>
                  </a:solidFill>
                </a:rPr>
                <a:t>i</a:t>
              </a:r>
              <a:r>
                <a:rPr lang="en-US" altLang="zh-CN" sz="2400" dirty="0">
                  <a:solidFill>
                    <a:srgbClr val="C00000"/>
                  </a:solidFill>
                </a:rPr>
                <a:t>&gt;         </a:t>
              </a:r>
              <a:r>
                <a:rPr lang="en-US" altLang="zh-CN" sz="2400" dirty="0" smtClean="0">
                  <a:solidFill>
                    <a:srgbClr val="C00000"/>
                  </a:solidFill>
                </a:rPr>
                <a:t>bare state</a:t>
              </a:r>
              <a:r>
                <a:rPr lang="zh-CN" altLang="en-US" sz="2400" dirty="0" smtClean="0">
                  <a:solidFill>
                    <a:srgbClr val="C00000"/>
                  </a:solidFill>
                </a:rPr>
                <a:t>， </a:t>
              </a:r>
              <a:r>
                <a:rPr lang="en-US" altLang="zh-CN" sz="2400" dirty="0" smtClean="0">
                  <a:solidFill>
                    <a:srgbClr val="C00000"/>
                  </a:solidFill>
                </a:rPr>
                <a:t>bare mass </a:t>
              </a:r>
              <a:r>
                <a:rPr lang="en-US" altLang="zh-CN" sz="2400" dirty="0">
                  <a:solidFill>
                    <a:srgbClr val="C00000"/>
                  </a:solidFill>
                </a:rPr>
                <a:t>m</a:t>
              </a:r>
              <a:r>
                <a:rPr lang="en-US" altLang="zh-CN" sz="2400" baseline="-14000" dirty="0">
                  <a:solidFill>
                    <a:srgbClr val="C00000"/>
                  </a:solidFill>
                </a:rPr>
                <a:t>i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2400" dirty="0">
                  <a:solidFill>
                    <a:srgbClr val="C00000"/>
                  </a:solidFill>
                </a:rPr>
                <a:t>|</a:t>
              </a:r>
              <a:r>
                <a:rPr lang="en-US" altLang="zh-CN" sz="2400" dirty="0">
                  <a:solidFill>
                    <a:srgbClr val="C00000"/>
                  </a:solidFill>
                  <a:latin typeface="Symbol" panose="05050102010706020507" charset="2"/>
                </a:rPr>
                <a:t>a</a:t>
              </a:r>
              <a:r>
                <a:rPr lang="en-US" altLang="zh-CN" sz="2400" dirty="0">
                  <a:solidFill>
                    <a:srgbClr val="C00000"/>
                  </a:solidFill>
                </a:rPr>
                <a:t>(</a:t>
              </a:r>
              <a:r>
                <a:rPr lang="en-US" altLang="zh-CN" sz="2400" dirty="0" err="1">
                  <a:solidFill>
                    <a:srgbClr val="C00000"/>
                  </a:solidFill>
                </a:rPr>
                <a:t>k</a:t>
              </a:r>
              <a:r>
                <a:rPr lang="en-US" altLang="zh-CN" sz="2400" baseline="-14000" dirty="0" err="1">
                  <a:solidFill>
                    <a:srgbClr val="C00000"/>
                  </a:solidFill>
                  <a:latin typeface="Symbol" panose="05050102010706020507" charset="2"/>
                </a:rPr>
                <a:t>a</a:t>
              </a:r>
              <a:r>
                <a:rPr lang="en-US" altLang="zh-CN" sz="2400" dirty="0">
                  <a:solidFill>
                    <a:srgbClr val="C00000"/>
                  </a:solidFill>
                </a:rPr>
                <a:t>)&gt;    </a:t>
              </a:r>
              <a:r>
                <a:rPr lang="en-US" altLang="zh-CN" sz="2400" dirty="0" smtClean="0">
                  <a:solidFill>
                    <a:srgbClr val="C00000"/>
                  </a:solidFill>
                </a:rPr>
                <a:t>non-interaction channels</a:t>
              </a:r>
              <a:endParaRPr lang="en-US" altLang="zh-CN" sz="2400" dirty="0">
                <a:solidFill>
                  <a:srgbClr val="C00000"/>
                </a:solidFill>
              </a:endParaRPr>
            </a:p>
          </p:txBody>
        </p:sp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7239" y="4806086"/>
              <a:ext cx="1077343" cy="632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9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4272" y="3666203"/>
              <a:ext cx="1100229" cy="64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直接箭头连接符 6"/>
          <p:cNvCxnSpPr/>
          <p:nvPr/>
        </p:nvCxnSpPr>
        <p:spPr bwMode="auto">
          <a:xfrm>
            <a:off x="5740842" y="3085107"/>
            <a:ext cx="12154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101695" y="2866943"/>
            <a:ext cx="171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Quark level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箭头连接符 55"/>
          <p:cNvCxnSpPr/>
          <p:nvPr/>
        </p:nvCxnSpPr>
        <p:spPr bwMode="auto">
          <a:xfrm>
            <a:off x="5722962" y="3597182"/>
            <a:ext cx="12154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7116929" y="3384225"/>
            <a:ext cx="157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 level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21950" y="4440112"/>
            <a:ext cx="2378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From 3P0 model,  and the </a:t>
            </a:r>
            <a:r>
              <a:rPr lang="en-US" altLang="zh-CN" sz="14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wavefunction</a:t>
            </a:r>
            <a:r>
              <a:rPr lang="en-US" altLang="zh-CN" sz="1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of quark model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93922" y="5622190"/>
            <a:ext cx="2206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One boson exchange (OBE)</a:t>
            </a:r>
            <a:endParaRPr lang="zh-CN" altLang="en-US" sz="1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446390" y="1579520"/>
            <a:ext cx="4669029" cy="4465422"/>
            <a:chOff x="489661" y="1501987"/>
            <a:chExt cx="4713712" cy="4465422"/>
          </a:xfrm>
        </p:grpSpPr>
        <p:sp>
          <p:nvSpPr>
            <p:cNvPr id="25" name="TextBox 3"/>
            <p:cNvSpPr txBox="1"/>
            <p:nvPr/>
          </p:nvSpPr>
          <p:spPr>
            <a:xfrm>
              <a:off x="2489241" y="3695038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HEFT</a:t>
              </a:r>
              <a:endParaRPr lang="en-A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3822887" y="5261306"/>
              <a:ext cx="1380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Lattice spectrum</a:t>
              </a:r>
              <a:endPara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Right Arrow 11"/>
            <p:cNvSpPr/>
            <p:nvPr/>
          </p:nvSpPr>
          <p:spPr>
            <a:xfrm rot="16200000">
              <a:off x="2387452" y="2616878"/>
              <a:ext cx="1362723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8" name="Right Arrow 19"/>
            <p:cNvSpPr/>
            <p:nvPr/>
          </p:nvSpPr>
          <p:spPr>
            <a:xfrm rot="2801354">
              <a:off x="3381422" y="4387924"/>
              <a:ext cx="1362723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Right Arrow 20"/>
            <p:cNvSpPr/>
            <p:nvPr/>
          </p:nvSpPr>
          <p:spPr>
            <a:xfrm rot="7928479">
              <a:off x="1399477" y="4383059"/>
              <a:ext cx="1362723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11413" y="1501987"/>
              <a:ext cx="4114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Resonance</a:t>
              </a:r>
              <a:r>
                <a:rPr lang="en-US" altLang="zh-CN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width, pole position, 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coupling)</a:t>
              </a:r>
              <a:endParaRPr lang="en-AU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489661" y="5044079"/>
              <a:ext cx="1564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 </a:t>
              </a:r>
              <a:r>
                <a:rPr lang="en-US" altLang="zh-CN" b="1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matrix</a:t>
              </a:r>
              <a:endPara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en-US" altLang="zh-CN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phase shift, </a:t>
              </a:r>
              <a:r>
                <a:rPr lang="en-US" altLang="zh-CN" dirty="0" err="1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Inelascity</a:t>
              </a:r>
              <a:r>
                <a:rPr lang="en-US" altLang="zh-CN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)</a:t>
              </a:r>
              <a:endPara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17"/>
          <p:cNvGrpSpPr/>
          <p:nvPr/>
        </p:nvGrpSpPr>
        <p:grpSpPr>
          <a:xfrm>
            <a:off x="9177861" y="454660"/>
            <a:ext cx="2794415" cy="646430"/>
            <a:chOff x="7674" y="6848"/>
            <a:chExt cx="4028" cy="1018"/>
          </a:xfrm>
        </p:grpSpPr>
        <p:sp>
          <p:nvSpPr>
            <p:cNvPr id="40" name="Left Brace 15"/>
            <p:cNvSpPr/>
            <p:nvPr/>
          </p:nvSpPr>
          <p:spPr>
            <a:xfrm>
              <a:off x="7674" y="7002"/>
              <a:ext cx="381" cy="748"/>
            </a:xfrm>
            <a:prstGeom prst="leftBrace">
              <a:avLst/>
            </a:prstGeom>
            <a:ln w="31750">
              <a:gradFill>
                <a:gsLst>
                  <a:gs pos="0">
                    <a:schemeClr val="accent1">
                      <a:hueOff val="-4200000"/>
                    </a:schemeClr>
                  </a:gs>
                  <a:gs pos="100000">
                    <a:schemeClr val="accent1"/>
                  </a:gs>
                </a:gsLst>
              </a:gradFill>
              <a:headEnd type="none" w="med" len="med"/>
              <a:tailEnd type="none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ko-KR" altLang="en-US" sz="24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42" name="文本框 8"/>
            <p:cNvSpPr txBox="1"/>
            <p:nvPr/>
          </p:nvSpPr>
          <p:spPr>
            <a:xfrm>
              <a:off x="7958" y="6848"/>
              <a:ext cx="37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Colorful  </a:t>
              </a:r>
              <a:r>
                <a:rPr lang="en-US" altLang="zh-CN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altLang="zh-CN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quark level</a:t>
              </a:r>
              <a:endPara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Colorless </a:t>
              </a:r>
              <a:r>
                <a:rPr lang="en-US" altLang="zh-CN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  hadron level</a:t>
              </a:r>
              <a:r>
                <a:rPr lang="en-US" altLang="zh-CN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427015" y="85328"/>
            <a:ext cx="22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Strong interaction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HEFT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61851" y="1579520"/>
            <a:ext cx="4921092" cy="4465422"/>
            <a:chOff x="205122" y="1501987"/>
            <a:chExt cx="4921092" cy="4465422"/>
          </a:xfrm>
        </p:grpSpPr>
        <p:sp>
          <p:nvSpPr>
            <p:cNvPr id="8" name="TextBox 3"/>
            <p:cNvSpPr txBox="1"/>
            <p:nvPr/>
          </p:nvSpPr>
          <p:spPr>
            <a:xfrm>
              <a:off x="2489241" y="3695038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HEFT</a:t>
              </a:r>
              <a:endPara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3745728" y="5321078"/>
              <a:ext cx="1380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Lattice Spectrum</a:t>
              </a:r>
            </a:p>
          </p:txBody>
        </p:sp>
        <p:sp>
          <p:nvSpPr>
            <p:cNvPr id="10" name="Right Arrow 11"/>
            <p:cNvSpPr/>
            <p:nvPr/>
          </p:nvSpPr>
          <p:spPr>
            <a:xfrm rot="16200000">
              <a:off x="2387452" y="2616878"/>
              <a:ext cx="1362723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ight Arrow 19"/>
            <p:cNvSpPr/>
            <p:nvPr/>
          </p:nvSpPr>
          <p:spPr>
            <a:xfrm rot="2801354">
              <a:off x="3381422" y="4387924"/>
              <a:ext cx="1362723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Right Arrow 20"/>
            <p:cNvSpPr/>
            <p:nvPr/>
          </p:nvSpPr>
          <p:spPr>
            <a:xfrm rot="7928479">
              <a:off x="1399477" y="4383059"/>
              <a:ext cx="1362723" cy="6096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30"/>
            <p:cNvSpPr txBox="1"/>
            <p:nvPr/>
          </p:nvSpPr>
          <p:spPr>
            <a:xfrm>
              <a:off x="1011413" y="1501987"/>
              <a:ext cx="4114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Resonance</a:t>
              </a:r>
              <a:r>
                <a:rPr lang="en-US" altLang="zh-CN" dirty="0"/>
                <a:t> </a:t>
              </a:r>
            </a:p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(Mass , Width, Pole position, Coupling)</a:t>
              </a:r>
              <a:endPara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205122" y="5040074"/>
              <a:ext cx="14653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 matrix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(Phase Shifts, inelasticity)</a:t>
              </a:r>
              <a:endPara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9024731" y="724220"/>
            <a:ext cx="2194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Argonne-Osaka Model</a:t>
            </a:r>
            <a:endParaRPr lang="en-AU" altLang="zh-CN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78295" y="1240962"/>
            <a:ext cx="8229600" cy="4243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Matrix:</a:t>
            </a: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920148" y="1523435"/>
          <a:ext cx="7043442" cy="85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Equation" r:id="rId3" imgW="103327200" imgH="12496800" progId="Equation.DSMT4">
                  <p:embed/>
                </p:oleObj>
              </mc:Choice>
              <mc:Fallback>
                <p:oleObj name="Equation" r:id="rId3" imgW="103327200" imgH="12496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148" y="1523435"/>
                        <a:ext cx="7043442" cy="850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6" y="2294103"/>
            <a:ext cx="5388636" cy="112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03" y="4006903"/>
            <a:ext cx="1291482" cy="75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22"/>
          <p:cNvSpPr>
            <a:spLocks noChangeShapeType="1"/>
          </p:cNvSpPr>
          <p:nvPr/>
        </p:nvSpPr>
        <p:spPr bwMode="auto">
          <a:xfrm flipH="1">
            <a:off x="1056733" y="3310252"/>
            <a:ext cx="1223962" cy="647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2391676" y="3335423"/>
            <a:ext cx="694726" cy="68747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30" name="Picture 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5" y="4022893"/>
            <a:ext cx="1655615" cy="66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467585" y="4840714"/>
          <a:ext cx="1423284" cy="66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5" name="Equation" r:id="rId8" imgW="22250400" imgH="10363200" progId="Equation.DSMT4">
                  <p:embed/>
                </p:oleObj>
              </mc:Choice>
              <mc:Fallback>
                <p:oleObj name="Equation" r:id="rId8" imgW="22250400" imgH="10363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85" y="4840714"/>
                        <a:ext cx="1423284" cy="662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2699972" y="4913386"/>
          <a:ext cx="571413" cy="51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" name="Equation" r:id="rId10" imgW="6400800" imgH="5791200" progId="Equation.DSMT4">
                  <p:embed/>
                </p:oleObj>
              </mc:Choice>
              <mc:Fallback>
                <p:oleObj name="Equation" r:id="rId10" imgW="6400800" imgH="579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972" y="4913386"/>
                        <a:ext cx="571413" cy="517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/>
        </p:nvGraphicFramePr>
        <p:xfrm>
          <a:off x="3949058" y="3788888"/>
          <a:ext cx="3329592" cy="129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Equation" r:id="rId12" imgW="2197100" imgH="1028700" progId="Equation.DSMT4">
                  <p:embed/>
                </p:oleObj>
              </mc:Choice>
              <mc:Fallback>
                <p:oleObj name="Equation" r:id="rId12" imgW="2197100" imgH="1028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058" y="3788888"/>
                        <a:ext cx="3329592" cy="129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HEFT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61851" y="1575050"/>
            <a:ext cx="4921092" cy="4465422"/>
            <a:chOff x="205122" y="1501987"/>
            <a:chExt cx="4921092" cy="4465422"/>
          </a:xfrm>
        </p:grpSpPr>
        <p:sp>
          <p:nvSpPr>
            <p:cNvPr id="8" name="TextBox 3"/>
            <p:cNvSpPr txBox="1"/>
            <p:nvPr/>
          </p:nvSpPr>
          <p:spPr>
            <a:xfrm>
              <a:off x="2489241" y="3695038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HEFT</a:t>
              </a:r>
              <a:endPara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3745728" y="5321078"/>
              <a:ext cx="1380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Lattice Spectrum</a:t>
              </a:r>
            </a:p>
          </p:txBody>
        </p:sp>
        <p:sp>
          <p:nvSpPr>
            <p:cNvPr id="10" name="Right Arrow 11"/>
            <p:cNvSpPr/>
            <p:nvPr/>
          </p:nvSpPr>
          <p:spPr>
            <a:xfrm rot="16200000">
              <a:off x="2387452" y="2616878"/>
              <a:ext cx="1362723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ight Arrow 19"/>
            <p:cNvSpPr/>
            <p:nvPr/>
          </p:nvSpPr>
          <p:spPr>
            <a:xfrm rot="2801354">
              <a:off x="3381422" y="4387924"/>
              <a:ext cx="1362723" cy="6096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30"/>
            <p:cNvSpPr txBox="1"/>
            <p:nvPr/>
          </p:nvSpPr>
          <p:spPr>
            <a:xfrm>
              <a:off x="1011413" y="1501987"/>
              <a:ext cx="4114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Resonance</a:t>
              </a:r>
              <a:r>
                <a:rPr lang="en-US" altLang="zh-CN" dirty="0"/>
                <a:t> </a:t>
              </a:r>
            </a:p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(Mass , Width, Pole position, Coupling)</a:t>
              </a:r>
              <a:endPara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205122" y="5040074"/>
              <a:ext cx="14653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 matrix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(Phase Shifts, inelasticity)</a:t>
              </a:r>
              <a:endPara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8627164" y="821797"/>
            <a:ext cx="3355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AU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.-j. Wu etc. PRC90 (2014), </a:t>
            </a:r>
            <a:r>
              <a:rPr lang="en-AU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055206</a:t>
            </a:r>
            <a:endParaRPr lang="en-AU" altLang="zh-CN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0"/>
          <p:cNvSpPr/>
          <p:nvPr/>
        </p:nvSpPr>
        <p:spPr>
          <a:xfrm rot="7928479">
            <a:off x="8356206" y="4460592"/>
            <a:ext cx="136272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49250" y="1169608"/>
            <a:ext cx="8229600" cy="4699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 with discrete momentum</a:t>
            </a:r>
            <a:endParaRPr lang="en-A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2167208" y="1651583"/>
          <a:ext cx="5458087" cy="37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Equation" r:id="rId3" imgW="106375200" imgH="7315200" progId="Equation.DSMT4">
                  <p:embed/>
                </p:oleObj>
              </mc:Choice>
              <mc:Fallback>
                <p:oleObj name="Equation" r:id="rId3" imgW="106375200" imgH="7315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208" y="1651583"/>
                        <a:ext cx="5458087" cy="37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1579833" y="2390792"/>
          <a:ext cx="5950046" cy="50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9" name="Equation" r:id="rId5" imgW="113690400" imgH="9753600" progId="Equation.DSMT4">
                  <p:embed/>
                </p:oleObj>
              </mc:Choice>
              <mc:Fallback>
                <p:oleObj name="Equation" r:id="rId5" imgW="113690400" imgH="9753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833" y="2390792"/>
                        <a:ext cx="5950046" cy="508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264149" y="3011197"/>
          <a:ext cx="4649712" cy="44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Equation" r:id="rId7" imgW="102108000" imgH="9753600" progId="Equation.DSMT4">
                  <p:embed/>
                </p:oleObj>
              </mc:Choice>
              <mc:Fallback>
                <p:oleObj name="Equation" r:id="rId7" imgW="102108000" imgH="9753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49" y="3011197"/>
                        <a:ext cx="4649712" cy="44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270236" y="3430986"/>
          <a:ext cx="6383815" cy="42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" name="Equation" r:id="rId9" imgW="150571200" imgH="10058400" progId="Equation.DSMT4">
                  <p:embed/>
                </p:oleObj>
              </mc:Choice>
              <mc:Fallback>
                <p:oleObj name="Equation" r:id="rId9" imgW="150571200" imgH="1005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36" y="3430986"/>
                        <a:ext cx="6383815" cy="426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2327435" y="2081797"/>
            <a:ext cx="10248" cy="285348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AU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3720803" y="2050045"/>
            <a:ext cx="0" cy="307412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AU"/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6215542" y="2059733"/>
            <a:ext cx="0" cy="331060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AU"/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1579833" y="1630338"/>
            <a:ext cx="6124975" cy="126902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/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162195" y="1680158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dirty="0" smtClean="0">
                <a:solidFill>
                  <a:srgbClr val="FF0000"/>
                </a:solidFill>
              </a:rPr>
              <a:t>Continuous</a:t>
            </a:r>
            <a:endParaRPr lang="en-AU" altLang="en-US" sz="1800" dirty="0">
              <a:solidFill>
                <a:srgbClr val="FF0000"/>
              </a:solidFill>
            </a:endParaRPr>
          </a:p>
        </p:txBody>
      </p:sp>
      <p:sp>
        <p:nvSpPr>
          <p:cNvPr id="42" name="TextBox 19"/>
          <p:cNvSpPr txBox="1">
            <a:spLocks noChangeArrowheads="1"/>
          </p:cNvSpPr>
          <p:nvPr/>
        </p:nvSpPr>
        <p:spPr bwMode="auto">
          <a:xfrm>
            <a:off x="264149" y="2430886"/>
            <a:ext cx="1140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FF0000"/>
                </a:solidFill>
              </a:rPr>
              <a:t>Discrete</a:t>
            </a: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756001" y="2059732"/>
            <a:ext cx="0" cy="297725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AU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9" y="3894863"/>
            <a:ext cx="2979373" cy="112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69" y="3798502"/>
            <a:ext cx="4819463" cy="12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0"/>
              <p:cNvSpPr txBox="1"/>
              <p:nvPr/>
            </p:nvSpPr>
            <p:spPr>
              <a:xfrm>
                <a:off x="114417" y="5024594"/>
                <a:ext cx="3720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) |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&gt; 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= 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𝐸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 |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Ψ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&gt;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17" y="5024594"/>
                <a:ext cx="3720803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" t="-103" r="12" b="-682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13"/>
          <p:cNvSpPr txBox="1"/>
          <p:nvPr/>
        </p:nvSpPr>
        <p:spPr>
          <a:xfrm>
            <a:off x="3772069" y="50897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Eigen-Value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14"/>
          <p:cNvCxnSpPr/>
          <p:nvPr/>
        </p:nvCxnSpPr>
        <p:spPr>
          <a:xfrm flipH="1">
            <a:off x="5182302" y="5263763"/>
            <a:ext cx="36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5"/>
          <p:cNvSpPr txBox="1"/>
          <p:nvPr/>
        </p:nvSpPr>
        <p:spPr>
          <a:xfrm>
            <a:off x="5699064" y="4928471"/>
            <a:ext cx="124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Lattice Spectrum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16"/>
          <p:cNvSpPr txBox="1"/>
          <p:nvPr/>
        </p:nvSpPr>
        <p:spPr>
          <a:xfrm>
            <a:off x="2466319" y="5518383"/>
            <a:ext cx="271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Eigen-Vector </a:t>
            </a:r>
            <a:endParaRPr lang="en-A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6000" y="432000"/>
            <a:ext cx="10534685" cy="707886"/>
          </a:xfrm>
        </p:spPr>
        <p:txBody>
          <a:bodyPr>
            <a:noAutofit/>
          </a:bodyPr>
          <a:lstStyle/>
          <a:p>
            <a:pPr eaLnBrk="0" latinLnBrk="0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HEFT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61851" y="1575050"/>
            <a:ext cx="4921092" cy="4465422"/>
            <a:chOff x="205122" y="1501987"/>
            <a:chExt cx="4921092" cy="4465422"/>
          </a:xfrm>
        </p:grpSpPr>
        <p:sp>
          <p:nvSpPr>
            <p:cNvPr id="8" name="TextBox 3"/>
            <p:cNvSpPr txBox="1"/>
            <p:nvPr/>
          </p:nvSpPr>
          <p:spPr>
            <a:xfrm>
              <a:off x="2489241" y="3695038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HEFT</a:t>
              </a:r>
              <a:endPara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3745728" y="5321078"/>
              <a:ext cx="1380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Lattice Spectrum</a:t>
              </a:r>
            </a:p>
          </p:txBody>
        </p:sp>
        <p:sp>
          <p:nvSpPr>
            <p:cNvPr id="10" name="Right Arrow 11"/>
            <p:cNvSpPr/>
            <p:nvPr/>
          </p:nvSpPr>
          <p:spPr>
            <a:xfrm rot="16200000">
              <a:off x="2387452" y="2616878"/>
              <a:ext cx="1362723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ight Arrow 19"/>
            <p:cNvSpPr/>
            <p:nvPr/>
          </p:nvSpPr>
          <p:spPr>
            <a:xfrm rot="2801354">
              <a:off x="3381422" y="4387924"/>
              <a:ext cx="1362723" cy="6096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30"/>
            <p:cNvSpPr txBox="1"/>
            <p:nvPr/>
          </p:nvSpPr>
          <p:spPr>
            <a:xfrm>
              <a:off x="1011413" y="1501987"/>
              <a:ext cx="4114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Resonance</a:t>
              </a:r>
              <a:r>
                <a:rPr lang="en-US" altLang="zh-CN" dirty="0"/>
                <a:t> </a:t>
              </a:r>
            </a:p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(Mass , Width, Pole position, Coupling)</a:t>
              </a:r>
              <a:endPara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205122" y="5040074"/>
              <a:ext cx="14653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T matrix</a:t>
              </a: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(Phase Shifts, inelasticity)</a:t>
              </a:r>
              <a:endPara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8627164" y="821797"/>
            <a:ext cx="3355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AU" altLang="zh-CN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.-j. Wu etc. PRC90 (2014), </a:t>
            </a:r>
            <a:r>
              <a:rPr lang="en-AU" altLang="zh-CN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055206</a:t>
            </a:r>
            <a:endParaRPr lang="en-AU" altLang="zh-CN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Arrow 20"/>
          <p:cNvSpPr/>
          <p:nvPr/>
        </p:nvSpPr>
        <p:spPr>
          <a:xfrm rot="7928479">
            <a:off x="8356206" y="4460592"/>
            <a:ext cx="136272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49250" y="1169608"/>
            <a:ext cx="8229600" cy="4699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 with discrete momentum</a:t>
            </a:r>
            <a:endParaRPr lang="en-A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/>
        </p:nvGraphicFramePr>
        <p:xfrm>
          <a:off x="2167208" y="1651583"/>
          <a:ext cx="5458087" cy="37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Equation" r:id="rId3" imgW="106375200" imgH="7315200" progId="Equation.DSMT4">
                  <p:embed/>
                </p:oleObj>
              </mc:Choice>
              <mc:Fallback>
                <p:oleObj name="Equation" r:id="rId3" imgW="106375200" imgH="7315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208" y="1651583"/>
                        <a:ext cx="5458087" cy="37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1579833" y="2390792"/>
          <a:ext cx="5950046" cy="50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3" name="Equation" r:id="rId5" imgW="113690400" imgH="9753600" progId="Equation.DSMT4">
                  <p:embed/>
                </p:oleObj>
              </mc:Choice>
              <mc:Fallback>
                <p:oleObj name="Equation" r:id="rId5" imgW="113690400" imgH="9753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833" y="2390792"/>
                        <a:ext cx="5950046" cy="508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264149" y="3011197"/>
          <a:ext cx="4649712" cy="44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" name="Equation" r:id="rId7" imgW="102108000" imgH="9753600" progId="Equation.DSMT4">
                  <p:embed/>
                </p:oleObj>
              </mc:Choice>
              <mc:Fallback>
                <p:oleObj name="Equation" r:id="rId7" imgW="102108000" imgH="9753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49" y="3011197"/>
                        <a:ext cx="4649712" cy="44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270236" y="3430986"/>
          <a:ext cx="6383815" cy="426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" name="Equation" r:id="rId9" imgW="150571200" imgH="10058400" progId="Equation.DSMT4">
                  <p:embed/>
                </p:oleObj>
              </mc:Choice>
              <mc:Fallback>
                <p:oleObj name="Equation" r:id="rId9" imgW="150571200" imgH="1005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36" y="3430986"/>
                        <a:ext cx="6383815" cy="426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2327435" y="2081797"/>
            <a:ext cx="10248" cy="285348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AU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3720803" y="2050045"/>
            <a:ext cx="0" cy="307412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AU"/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6215542" y="2059733"/>
            <a:ext cx="0" cy="331060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AU"/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1579833" y="1630338"/>
            <a:ext cx="6124975" cy="126902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1800"/>
          </a:p>
        </p:txBody>
      </p: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162195" y="1680158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dirty="0" smtClean="0">
                <a:solidFill>
                  <a:srgbClr val="FF0000"/>
                </a:solidFill>
              </a:rPr>
              <a:t>Continuous</a:t>
            </a:r>
            <a:endParaRPr lang="en-AU" altLang="en-US" sz="1800" dirty="0">
              <a:solidFill>
                <a:srgbClr val="FF0000"/>
              </a:solidFill>
            </a:endParaRPr>
          </a:p>
        </p:txBody>
      </p:sp>
      <p:sp>
        <p:nvSpPr>
          <p:cNvPr id="42" name="TextBox 19"/>
          <p:cNvSpPr txBox="1">
            <a:spLocks noChangeArrowheads="1"/>
          </p:cNvSpPr>
          <p:nvPr/>
        </p:nvSpPr>
        <p:spPr bwMode="auto">
          <a:xfrm>
            <a:off x="264149" y="2430886"/>
            <a:ext cx="1140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dirty="0">
                <a:solidFill>
                  <a:srgbClr val="FF0000"/>
                </a:solidFill>
              </a:rPr>
              <a:t>Discrete</a:t>
            </a: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756001" y="2059732"/>
            <a:ext cx="0" cy="297725"/>
          </a:xfrm>
          <a:prstGeom prst="line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AU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9" y="3894863"/>
            <a:ext cx="2979373" cy="112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69" y="3798502"/>
            <a:ext cx="4819463" cy="12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0"/>
              <p:cNvSpPr txBox="1"/>
              <p:nvPr/>
            </p:nvSpPr>
            <p:spPr>
              <a:xfrm>
                <a:off x="114417" y="5024594"/>
                <a:ext cx="3720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/>
                            </a:rPr>
                            <m:t>𝐼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) |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Ψ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&gt; 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= 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𝐸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 |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Ψ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/>
                        </a:rPr>
                        <m:t>&gt;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17" y="5024594"/>
                <a:ext cx="3720803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" t="-103" r="12" b="-682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13"/>
          <p:cNvSpPr txBox="1"/>
          <p:nvPr/>
        </p:nvSpPr>
        <p:spPr>
          <a:xfrm>
            <a:off x="3772069" y="50897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Eigen-Value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14"/>
          <p:cNvCxnSpPr/>
          <p:nvPr/>
        </p:nvCxnSpPr>
        <p:spPr>
          <a:xfrm flipH="1">
            <a:off x="5182302" y="5263763"/>
            <a:ext cx="36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5"/>
          <p:cNvSpPr txBox="1"/>
          <p:nvPr/>
        </p:nvSpPr>
        <p:spPr>
          <a:xfrm>
            <a:off x="5699064" y="4928471"/>
            <a:ext cx="124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Lattice Spectrum 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16"/>
          <p:cNvSpPr txBox="1"/>
          <p:nvPr/>
        </p:nvSpPr>
        <p:spPr>
          <a:xfrm>
            <a:off x="2466319" y="5518383"/>
            <a:ext cx="271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Eigen-Vector </a:t>
            </a:r>
            <a:endParaRPr lang="en-AU" sz="3200" b="1" dirty="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72514" y="4060152"/>
            <a:ext cx="244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Continuum</a:t>
            </a:r>
          </a:p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 Space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892800" y="4383318"/>
            <a:ext cx="2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Discrete</a:t>
            </a:r>
          </a:p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 Space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999312" y="2770203"/>
            <a:ext cx="242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Continuum</a:t>
            </a:r>
          </a:p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 Space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国科大主题1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B132">
      <a:majorFont>
        <a:latin typeface="-쉬리B"/>
        <a:ea typeface="-쉬리B"/>
        <a:cs typeface=""/>
      </a:majorFont>
      <a:minorFont>
        <a:latin typeface="-쉬리M"/>
        <a:ea typeface="-쉬리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13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3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国科大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B132">
      <a:majorFont>
        <a:latin typeface="-쉬리B"/>
        <a:ea typeface="-쉬리B"/>
        <a:cs typeface=""/>
      </a:majorFont>
      <a:minorFont>
        <a:latin typeface="-쉬리M"/>
        <a:ea typeface="-쉬리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13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3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3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国科大主题1</Template>
  <TotalTime>64</TotalTime>
  <Words>4932</Words>
  <Application>Microsoft Office PowerPoint</Application>
  <PresentationFormat>宽屏</PresentationFormat>
  <Paragraphs>452</Paragraphs>
  <Slides>39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60" baseType="lpstr">
      <vt:lpstr>CMR10</vt:lpstr>
      <vt:lpstr>Gulim</vt:lpstr>
      <vt:lpstr>Malgun Gothic</vt:lpstr>
      <vt:lpstr>MS Mincho</vt:lpstr>
      <vt:lpstr>等线</vt:lpstr>
      <vt:lpstr>黑体</vt:lpstr>
      <vt:lpstr>楷体</vt:lpstr>
      <vt:lpstr>宋体</vt:lpstr>
      <vt:lpstr>-쉬리B</vt:lpstr>
      <vt:lpstr>-쉬리M</vt:lpstr>
      <vt:lpstr>Arial</vt:lpstr>
      <vt:lpstr>Calibri</vt:lpstr>
      <vt:lpstr>Cambria Math</vt:lpstr>
      <vt:lpstr>Symbol</vt:lpstr>
      <vt:lpstr>Times New Roman</vt:lpstr>
      <vt:lpstr>Wingdings</vt:lpstr>
      <vt:lpstr>国科大主题1</vt:lpstr>
      <vt:lpstr>自定义设计方案</vt:lpstr>
      <vt:lpstr>1_主题国科大</vt:lpstr>
      <vt:lpstr>1_自定义设计方案</vt:lpstr>
      <vt:lpstr>Equation</vt:lpstr>
      <vt:lpstr>Systematic Understanding of Exotic Hadrons: D_s0 (2317), X(3872), T_cc, Z_c (3900)…</vt:lpstr>
      <vt:lpstr>Outline</vt:lpstr>
      <vt:lpstr>Background</vt:lpstr>
      <vt:lpstr>Background</vt:lpstr>
      <vt:lpstr>Background</vt:lpstr>
      <vt:lpstr>Introduction of HEFT</vt:lpstr>
      <vt:lpstr>Introduction of HEFT</vt:lpstr>
      <vt:lpstr>Introduction of HEFT</vt:lpstr>
      <vt:lpstr>Introduction of HEFT</vt:lpstr>
      <vt:lpstr>HEFT Introduction</vt:lpstr>
      <vt:lpstr>Introduction of HEFT</vt:lpstr>
      <vt:lpstr>Introduction of HEFT</vt:lpstr>
      <vt:lpstr>Ds0(2317), Ds1(2460), Ds1(2536), Ds2(2573)</vt:lpstr>
      <vt:lpstr>Ds0(2317), Ds1(2460), Ds1(2536), Ds2(2573)</vt:lpstr>
      <vt:lpstr>Ds0(2317), Ds1(2460), Ds1(2536), Ds2(2573)</vt:lpstr>
      <vt:lpstr>Ds0(2317), Ds1(2460), Ds1(2536), Ds2(2573)</vt:lpstr>
      <vt:lpstr>Ds0(2317), Ds1(2460), Ds1(2536), Ds2(2573)</vt:lpstr>
      <vt:lpstr>Study Tcc and X(3872)</vt:lpstr>
      <vt:lpstr>Study Tcc and X(3872)</vt:lpstr>
      <vt:lpstr>Tcc production</vt:lpstr>
      <vt:lpstr>The generation of Tcc</vt:lpstr>
      <vt:lpstr>Produce X(3872) with pure DD ̅^∗+D ̅D^∗</vt:lpstr>
      <vt:lpstr>Produce X(3872) with DD ̅^∗+D ̅D^∗ and cc ̅</vt:lpstr>
      <vt:lpstr>The nature of Tcc and X(3872)</vt:lpstr>
      <vt:lpstr>Prediction</vt:lpstr>
      <vt:lpstr>Tcc - X(3872) - Zc(3900)</vt:lpstr>
      <vt:lpstr>Zc(3900)</vt:lpstr>
      <vt:lpstr>The lattice calculation of Zc(3900)</vt:lpstr>
      <vt:lpstr>Formalism-Three channel model</vt:lpstr>
      <vt:lpstr>Formalism-Feynman diagrams</vt:lpstr>
      <vt:lpstr>Formalism-Feynman diagrams</vt:lpstr>
      <vt:lpstr>Data Fit</vt:lpstr>
      <vt:lpstr>Data Fit-Two-body Loop</vt:lpstr>
      <vt:lpstr>Data Fit- Kinematical effect from Triangle loop</vt:lpstr>
      <vt:lpstr>Data Fit- re-scattering T matrix</vt:lpstr>
      <vt:lpstr>Pole Position </vt:lpstr>
      <vt:lpstr>Finite volume spectra</vt:lpstr>
      <vt:lpstr>Summary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Lattice QCD provide for Hadron Spectroscopy</dc:title>
  <dc:creator>吴佳俊</dc:creator>
  <cp:lastModifiedBy>吴佳俊</cp:lastModifiedBy>
  <cp:revision>169</cp:revision>
  <dcterms:created xsi:type="dcterms:W3CDTF">2021-10-27T12:59:00Z</dcterms:created>
  <dcterms:modified xsi:type="dcterms:W3CDTF">2025-10-14T17:48:01Z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C02C7E76960F45DF81EF73AE2B20B723_12</vt:lpwstr>
  </property>
  <property fmtid="{D5CDD505-2E9C-101B-9397-08002B2CF9AE}" pid="3" name="KSOProductBuildVer">
    <vt:lpwstr>1033-12.2.0.22549</vt:lpwstr>
  </property>
</Properties>
</file>