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2"/>
  </p:notesMasterIdLst>
  <p:sldIdLst>
    <p:sldId id="953" r:id="rId2"/>
    <p:sldId id="39067" r:id="rId3"/>
    <p:sldId id="256" r:id="rId4"/>
    <p:sldId id="257" r:id="rId5"/>
    <p:sldId id="1073" r:id="rId6"/>
    <p:sldId id="258" r:id="rId7"/>
    <p:sldId id="259" r:id="rId8"/>
    <p:sldId id="1074" r:id="rId9"/>
    <p:sldId id="264" r:id="rId10"/>
    <p:sldId id="265" r:id="rId11"/>
    <p:sldId id="266" r:id="rId12"/>
    <p:sldId id="267" r:id="rId13"/>
    <p:sldId id="1100" r:id="rId14"/>
    <p:sldId id="39027" r:id="rId15"/>
    <p:sldId id="39028" r:id="rId16"/>
    <p:sldId id="39042" r:id="rId17"/>
    <p:sldId id="39029" r:id="rId18"/>
    <p:sldId id="39045" r:id="rId19"/>
    <p:sldId id="39030" r:id="rId20"/>
    <p:sldId id="39043" r:id="rId21"/>
    <p:sldId id="268" r:id="rId22"/>
    <p:sldId id="269" r:id="rId23"/>
    <p:sldId id="270" r:id="rId24"/>
    <p:sldId id="271" r:id="rId25"/>
    <p:sldId id="39049" r:id="rId26"/>
    <p:sldId id="272" r:id="rId27"/>
    <p:sldId id="273" r:id="rId28"/>
    <p:sldId id="274" r:id="rId29"/>
    <p:sldId id="275" r:id="rId30"/>
    <p:sldId id="38993" r:id="rId31"/>
    <p:sldId id="38994" r:id="rId32"/>
    <p:sldId id="38995" r:id="rId33"/>
    <p:sldId id="39058" r:id="rId34"/>
    <p:sldId id="276" r:id="rId35"/>
    <p:sldId id="277" r:id="rId36"/>
    <p:sldId id="39018" r:id="rId37"/>
    <p:sldId id="972" r:id="rId38"/>
    <p:sldId id="973" r:id="rId39"/>
    <p:sldId id="39007" r:id="rId40"/>
    <p:sldId id="39017" r:id="rId41"/>
    <p:sldId id="39008" r:id="rId42"/>
    <p:sldId id="974" r:id="rId43"/>
    <p:sldId id="39010" r:id="rId44"/>
    <p:sldId id="975" r:id="rId45"/>
    <p:sldId id="39009" r:id="rId46"/>
    <p:sldId id="279" r:id="rId47"/>
    <p:sldId id="39013" r:id="rId48"/>
    <p:sldId id="39014" r:id="rId49"/>
    <p:sldId id="39015" r:id="rId50"/>
    <p:sldId id="39011" r:id="rId51"/>
    <p:sldId id="39012" r:id="rId52"/>
    <p:sldId id="39040" r:id="rId53"/>
    <p:sldId id="39016" r:id="rId54"/>
    <p:sldId id="39002" r:id="rId55"/>
    <p:sldId id="39019" r:id="rId56"/>
    <p:sldId id="39003" r:id="rId57"/>
    <p:sldId id="39022" r:id="rId58"/>
    <p:sldId id="39004" r:id="rId59"/>
    <p:sldId id="39041" r:id="rId60"/>
    <p:sldId id="1095" r:id="rId61"/>
    <p:sldId id="280" r:id="rId62"/>
    <p:sldId id="1014" r:id="rId63"/>
    <p:sldId id="1020" r:id="rId64"/>
    <p:sldId id="1022" r:id="rId65"/>
    <p:sldId id="1024" r:id="rId66"/>
    <p:sldId id="1026" r:id="rId67"/>
    <p:sldId id="1003" r:id="rId68"/>
    <p:sldId id="39050" r:id="rId69"/>
    <p:sldId id="39051" r:id="rId70"/>
    <p:sldId id="39052" r:id="rId71"/>
    <p:sldId id="39053" r:id="rId72"/>
    <p:sldId id="39021" r:id="rId73"/>
    <p:sldId id="39026" r:id="rId74"/>
    <p:sldId id="39023" r:id="rId75"/>
    <p:sldId id="39054" r:id="rId76"/>
    <p:sldId id="39055" r:id="rId77"/>
    <p:sldId id="39056" r:id="rId78"/>
    <p:sldId id="39057" r:id="rId79"/>
    <p:sldId id="954" r:id="rId80"/>
    <p:sldId id="1132" r:id="rId81"/>
    <p:sldId id="1133" r:id="rId82"/>
    <p:sldId id="1134" r:id="rId83"/>
    <p:sldId id="1135" r:id="rId84"/>
    <p:sldId id="1149" r:id="rId85"/>
    <p:sldId id="1136" r:id="rId86"/>
    <p:sldId id="1137" r:id="rId87"/>
    <p:sldId id="1138" r:id="rId88"/>
    <p:sldId id="1139" r:id="rId89"/>
    <p:sldId id="1140" r:id="rId90"/>
    <p:sldId id="1141" r:id="rId91"/>
    <p:sldId id="1142" r:id="rId92"/>
    <p:sldId id="1143" r:id="rId93"/>
    <p:sldId id="1144" r:id="rId94"/>
    <p:sldId id="1145" r:id="rId95"/>
    <p:sldId id="1146" r:id="rId96"/>
    <p:sldId id="1147" r:id="rId97"/>
    <p:sldId id="1148" r:id="rId98"/>
    <p:sldId id="1077" r:id="rId99"/>
    <p:sldId id="39033" r:id="rId100"/>
    <p:sldId id="1111" r:id="rId101"/>
    <p:sldId id="1124" r:id="rId102"/>
    <p:sldId id="1114" r:id="rId103"/>
    <p:sldId id="39034" r:id="rId104"/>
    <p:sldId id="1127" r:id="rId105"/>
    <p:sldId id="39035" r:id="rId106"/>
    <p:sldId id="1083" r:id="rId107"/>
    <p:sldId id="1084" r:id="rId108"/>
    <p:sldId id="1085" r:id="rId109"/>
    <p:sldId id="1113" r:id="rId110"/>
    <p:sldId id="1128" r:id="rId111"/>
    <p:sldId id="1130" r:id="rId112"/>
    <p:sldId id="1131" r:id="rId113"/>
    <p:sldId id="39036" r:id="rId114"/>
    <p:sldId id="1151" r:id="rId115"/>
    <p:sldId id="1153" r:id="rId116"/>
    <p:sldId id="284" r:id="rId117"/>
    <p:sldId id="285" r:id="rId118"/>
    <p:sldId id="286" r:id="rId119"/>
    <p:sldId id="39060" r:id="rId120"/>
    <p:sldId id="39061" r:id="rId121"/>
    <p:sldId id="39062" r:id="rId122"/>
    <p:sldId id="287" r:id="rId123"/>
    <p:sldId id="39038" r:id="rId124"/>
    <p:sldId id="1087" r:id="rId125"/>
    <p:sldId id="1088" r:id="rId126"/>
    <p:sldId id="39039" r:id="rId127"/>
    <p:sldId id="39063" r:id="rId128"/>
    <p:sldId id="1089" r:id="rId129"/>
    <p:sldId id="39064" r:id="rId130"/>
    <p:sldId id="1090" r:id="rId131"/>
    <p:sldId id="39065" r:id="rId132"/>
    <p:sldId id="39066" r:id="rId133"/>
    <p:sldId id="288" r:id="rId134"/>
    <p:sldId id="289" r:id="rId135"/>
    <p:sldId id="290" r:id="rId136"/>
    <p:sldId id="1063" r:id="rId137"/>
    <p:sldId id="1064" r:id="rId138"/>
    <p:sldId id="291" r:id="rId139"/>
    <p:sldId id="1065" r:id="rId140"/>
    <p:sldId id="1096" r:id="rId141"/>
    <p:sldId id="1097" r:id="rId142"/>
    <p:sldId id="1098" r:id="rId143"/>
    <p:sldId id="296" r:id="rId144"/>
    <p:sldId id="297" r:id="rId145"/>
    <p:sldId id="298" r:id="rId146"/>
    <p:sldId id="314" r:id="rId147"/>
    <p:sldId id="1092" r:id="rId148"/>
    <p:sldId id="299" r:id="rId149"/>
    <p:sldId id="39000" r:id="rId150"/>
    <p:sldId id="300" r:id="rId151"/>
    <p:sldId id="302" r:id="rId152"/>
    <p:sldId id="303" r:id="rId153"/>
    <p:sldId id="1066" r:id="rId154"/>
    <p:sldId id="1067" r:id="rId155"/>
    <p:sldId id="1068" r:id="rId156"/>
    <p:sldId id="1069" r:id="rId157"/>
    <p:sldId id="1070" r:id="rId158"/>
    <p:sldId id="1071" r:id="rId159"/>
    <p:sldId id="39044" r:id="rId160"/>
    <p:sldId id="1093" r:id="rId161"/>
    <p:sldId id="304" r:id="rId162"/>
    <p:sldId id="305" r:id="rId163"/>
    <p:sldId id="306" r:id="rId164"/>
    <p:sldId id="985" r:id="rId165"/>
    <p:sldId id="984" r:id="rId166"/>
    <p:sldId id="986" r:id="rId167"/>
    <p:sldId id="307" r:id="rId168"/>
    <p:sldId id="1099" r:id="rId169"/>
    <p:sldId id="39046" r:id="rId170"/>
    <p:sldId id="292" r:id="rId171"/>
    <p:sldId id="293" r:id="rId172"/>
    <p:sldId id="294" r:id="rId173"/>
    <p:sldId id="295" r:id="rId174"/>
    <p:sldId id="971" r:id="rId175"/>
    <p:sldId id="1091" r:id="rId176"/>
    <p:sldId id="308" r:id="rId177"/>
    <p:sldId id="309" r:id="rId178"/>
    <p:sldId id="960" r:id="rId179"/>
    <p:sldId id="311" r:id="rId180"/>
    <p:sldId id="965" r:id="rId181"/>
    <p:sldId id="966" r:id="rId182"/>
    <p:sldId id="967" r:id="rId183"/>
    <p:sldId id="38998" r:id="rId184"/>
    <p:sldId id="38999" r:id="rId185"/>
    <p:sldId id="39037" r:id="rId186"/>
    <p:sldId id="39031" r:id="rId187"/>
    <p:sldId id="39032" r:id="rId188"/>
    <p:sldId id="961" r:id="rId189"/>
    <p:sldId id="1040" r:id="rId190"/>
    <p:sldId id="1041" r:id="rId191"/>
    <p:sldId id="1042" r:id="rId192"/>
    <p:sldId id="1048" r:id="rId193"/>
    <p:sldId id="1005" r:id="rId194"/>
    <p:sldId id="1046" r:id="rId195"/>
    <p:sldId id="1035" r:id="rId196"/>
    <p:sldId id="1036" r:id="rId197"/>
    <p:sldId id="1037" r:id="rId198"/>
    <p:sldId id="1038" r:id="rId199"/>
    <p:sldId id="1043" r:id="rId200"/>
    <p:sldId id="1047" r:id="rId20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B6CC176F-F40F-48FA-A44C-0CCB95068E20}">
          <p14:sldIdLst>
            <p14:sldId id="953"/>
            <p14:sldId id="39067"/>
          </p14:sldIdLst>
        </p14:section>
        <p14:section name="MDI" id="{B5770D9D-688E-471D-A95F-2D24AAEE90B8}">
          <p14:sldIdLst>
            <p14:sldId id="256"/>
            <p14:sldId id="257"/>
            <p14:sldId id="1073"/>
            <p14:sldId id="258"/>
            <p14:sldId id="259"/>
            <p14:sldId id="1074"/>
          </p14:sldIdLst>
        </p14:section>
        <p14:section name="Vertex Detector" id="{CA7F3D89-5892-41AE-98DF-08A0AAFBCBFC}">
          <p14:sldIdLst>
            <p14:sldId id="264"/>
            <p14:sldId id="265"/>
            <p14:sldId id="266"/>
            <p14:sldId id="267"/>
            <p14:sldId id="1100"/>
            <p14:sldId id="39027"/>
            <p14:sldId id="39028"/>
            <p14:sldId id="39042"/>
            <p14:sldId id="39029"/>
            <p14:sldId id="39045"/>
            <p14:sldId id="39030"/>
            <p14:sldId id="39043"/>
          </p14:sldIdLst>
        </p14:section>
        <p14:section name="Inner Tracker (ITK)" id="{356C80BC-7DFC-4A39-994B-349E84879086}">
          <p14:sldIdLst>
            <p14:sldId id="268"/>
            <p14:sldId id="269"/>
            <p14:sldId id="270"/>
            <p14:sldId id="271"/>
            <p14:sldId id="39049"/>
          </p14:sldIdLst>
        </p14:section>
        <p14:section name="Outer Tracker(OTK)" id="{FA86C2AB-37FD-41E7-A67A-8F5DA52D0C74}">
          <p14:sldIdLst>
            <p14:sldId id="272"/>
            <p14:sldId id="273"/>
            <p14:sldId id="274"/>
            <p14:sldId id="275"/>
            <p14:sldId id="38993"/>
            <p14:sldId id="38994"/>
            <p14:sldId id="38995"/>
            <p14:sldId id="39058"/>
          </p14:sldIdLst>
        </p14:section>
        <p14:section name="TPC" id="{C723AA79-7608-491F-9F8E-A4EC5CF5B110}">
          <p14:sldIdLst>
            <p14:sldId id="276"/>
            <p14:sldId id="277"/>
            <p14:sldId id="39018"/>
            <p14:sldId id="972"/>
            <p14:sldId id="973"/>
            <p14:sldId id="39007"/>
            <p14:sldId id="39017"/>
            <p14:sldId id="39008"/>
            <p14:sldId id="974"/>
            <p14:sldId id="39010"/>
            <p14:sldId id="975"/>
            <p14:sldId id="39009"/>
            <p14:sldId id="279"/>
            <p14:sldId id="39013"/>
            <p14:sldId id="39014"/>
            <p14:sldId id="39015"/>
            <p14:sldId id="39011"/>
            <p14:sldId id="39012"/>
            <p14:sldId id="39040"/>
            <p14:sldId id="39016"/>
            <p14:sldId id="39002"/>
            <p14:sldId id="39019"/>
            <p14:sldId id="39003"/>
            <p14:sldId id="39022"/>
            <p14:sldId id="39004"/>
            <p14:sldId id="39041"/>
            <p14:sldId id="1095"/>
          </p14:sldIdLst>
        </p14:section>
        <p14:section name="ECAL" id="{6804C7AF-D957-41CE-A9DA-167B73B4833D}">
          <p14:sldIdLst>
            <p14:sldId id="280"/>
            <p14:sldId id="1014"/>
            <p14:sldId id="1020"/>
            <p14:sldId id="1022"/>
            <p14:sldId id="1024"/>
            <p14:sldId id="1026"/>
            <p14:sldId id="1003"/>
            <p14:sldId id="39050"/>
            <p14:sldId id="39051"/>
            <p14:sldId id="39052"/>
            <p14:sldId id="39053"/>
            <p14:sldId id="39021"/>
            <p14:sldId id="39026"/>
            <p14:sldId id="39023"/>
            <p14:sldId id="39054"/>
            <p14:sldId id="39055"/>
            <p14:sldId id="39056"/>
            <p14:sldId id="39057"/>
          </p14:sldIdLst>
        </p14:section>
        <p14:section name="HCAL" id="{D2AC8B6B-C617-4A50-BBAA-06FE26C5E6E7}">
          <p14:sldIdLst>
            <p14:sldId id="954"/>
            <p14:sldId id="1132"/>
            <p14:sldId id="1133"/>
            <p14:sldId id="1134"/>
            <p14:sldId id="1135"/>
            <p14:sldId id="1149"/>
            <p14:sldId id="1136"/>
            <p14:sldId id="1137"/>
            <p14:sldId id="1138"/>
            <p14:sldId id="1139"/>
            <p14:sldId id="1140"/>
            <p14:sldId id="1141"/>
            <p14:sldId id="1142"/>
            <p14:sldId id="1143"/>
            <p14:sldId id="1144"/>
            <p14:sldId id="1145"/>
            <p14:sldId id="1146"/>
            <p14:sldId id="1147"/>
            <p14:sldId id="1148"/>
            <p14:sldId id="1077"/>
            <p14:sldId id="39033"/>
            <p14:sldId id="1111"/>
            <p14:sldId id="1124"/>
            <p14:sldId id="1114"/>
            <p14:sldId id="39034"/>
            <p14:sldId id="1127"/>
            <p14:sldId id="39035"/>
            <p14:sldId id="1083"/>
            <p14:sldId id="1084"/>
            <p14:sldId id="1085"/>
            <p14:sldId id="1113"/>
            <p14:sldId id="1128"/>
            <p14:sldId id="1130"/>
            <p14:sldId id="1131"/>
            <p14:sldId id="39036"/>
            <p14:sldId id="1151"/>
            <p14:sldId id="1153"/>
          </p14:sldIdLst>
        </p14:section>
        <p14:section name="MUON " id="{B3443D6F-6C96-47DA-B938-32FEA62C3D1E}">
          <p14:sldIdLst>
            <p14:sldId id="284"/>
            <p14:sldId id="285"/>
            <p14:sldId id="286"/>
            <p14:sldId id="39060"/>
            <p14:sldId id="39061"/>
            <p14:sldId id="39062"/>
            <p14:sldId id="287"/>
            <p14:sldId id="39038"/>
            <p14:sldId id="1087"/>
            <p14:sldId id="1088"/>
            <p14:sldId id="39039"/>
            <p14:sldId id="39063"/>
            <p14:sldId id="1089"/>
            <p14:sldId id="39064"/>
            <p14:sldId id="1090"/>
            <p14:sldId id="39065"/>
            <p14:sldId id="39066"/>
          </p14:sldIdLst>
        </p14:section>
        <p14:section name="SYSTEM MAGNET" id="{C62AF7AB-A357-40BE-A5F6-95664F91FEB0}">
          <p14:sldIdLst>
            <p14:sldId id="288"/>
            <p14:sldId id="289"/>
            <p14:sldId id="290"/>
            <p14:sldId id="1063"/>
            <p14:sldId id="1064"/>
            <p14:sldId id="291"/>
            <p14:sldId id="1065"/>
            <p14:sldId id="1096"/>
            <p14:sldId id="1097"/>
            <p14:sldId id="1098"/>
          </p14:sldIdLst>
        </p14:section>
        <p14:section name="ELECTRONICS" id="{0BFECAEE-A56A-41CC-8609-F9B3A260564C}">
          <p14:sldIdLst>
            <p14:sldId id="296"/>
            <p14:sldId id="297"/>
            <p14:sldId id="298"/>
            <p14:sldId id="314"/>
            <p14:sldId id="1092"/>
            <p14:sldId id="299"/>
            <p14:sldId id="39000"/>
          </p14:sldIdLst>
        </p14:section>
        <p14:section name="TDAQ" id="{437025A6-EC2C-474D-B4D8-0F4D3C124E62}">
          <p14:sldIdLst>
            <p14:sldId id="300"/>
            <p14:sldId id="302"/>
            <p14:sldId id="303"/>
            <p14:sldId id="1066"/>
            <p14:sldId id="1067"/>
            <p14:sldId id="1068"/>
            <p14:sldId id="1069"/>
            <p14:sldId id="1070"/>
            <p14:sldId id="1071"/>
            <p14:sldId id="39044"/>
            <p14:sldId id="1093"/>
          </p14:sldIdLst>
        </p14:section>
        <p14:section name="SOFTWARE AND COMPUTING" id="{CC979B20-6A17-4D67-98BB-665753FCDC8A}">
          <p14:sldIdLst>
            <p14:sldId id="304"/>
            <p14:sldId id="305"/>
            <p14:sldId id="306"/>
            <p14:sldId id="985"/>
            <p14:sldId id="984"/>
            <p14:sldId id="986"/>
            <p14:sldId id="307"/>
            <p14:sldId id="1099"/>
            <p14:sldId id="39046"/>
          </p14:sldIdLst>
        </p14:section>
        <p14:section name="MECHANICAL INTEGRATION" id="{CFBF21C4-0594-4C9C-BBED-7C68C1723DE2}">
          <p14:sldIdLst>
            <p14:sldId id="292"/>
            <p14:sldId id="293"/>
            <p14:sldId id="294"/>
            <p14:sldId id="295"/>
            <p14:sldId id="971"/>
            <p14:sldId id="1091"/>
          </p14:sldIdLst>
        </p14:section>
        <p14:section name="DETECTOR PEREORMANCE" id="{9D141A37-7972-4A88-8C5D-1B591126290D}">
          <p14:sldIdLst>
            <p14:sldId id="308"/>
            <p14:sldId id="309"/>
            <p14:sldId id="960"/>
            <p14:sldId id="311"/>
            <p14:sldId id="965"/>
            <p14:sldId id="966"/>
            <p14:sldId id="967"/>
            <p14:sldId id="38998"/>
            <p14:sldId id="38999"/>
            <p14:sldId id="39037"/>
            <p14:sldId id="39031"/>
            <p14:sldId id="39032"/>
          </p14:sldIdLst>
        </p14:section>
        <p14:section name="Cost" id="{3FA1B27B-5C78-4EA6-BB0A-7CF5F8C15511}">
          <p14:sldIdLst>
            <p14:sldId id="961"/>
            <p14:sldId id="1040"/>
            <p14:sldId id="1041"/>
            <p14:sldId id="1042"/>
            <p14:sldId id="1048"/>
            <p14:sldId id="1005"/>
            <p14:sldId id="1046"/>
            <p14:sldId id="1035"/>
            <p14:sldId id="1036"/>
            <p14:sldId id="1037"/>
            <p14:sldId id="1038"/>
            <p14:sldId id="1043"/>
            <p14:sldId id="104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55" autoAdjust="0"/>
    <p:restoredTop sz="95381" autoAdjust="0"/>
  </p:normalViewPr>
  <p:slideViewPr>
    <p:cSldViewPr snapToGrid="0">
      <p:cViewPr varScale="1">
        <p:scale>
          <a:sx n="112" d="100"/>
          <a:sy n="112" d="100"/>
        </p:scale>
        <p:origin x="536" y="200"/>
      </p:cViewPr>
      <p:guideLst/>
    </p:cSldViewPr>
  </p:slideViewPr>
  <p:outlineViewPr>
    <p:cViewPr>
      <p:scale>
        <a:sx n="33" d="100"/>
        <a:sy n="33" d="100"/>
      </p:scale>
      <p:origin x="0" y="-8784"/>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tableStyles" Target="tableStyle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notesMaster" Target="notesMasters/notesMaster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AD63CE-490F-47E4-AAB4-BEEE1E3E39C8}" type="datetimeFigureOut">
              <a:rPr lang="zh-CN" altLang="en-US" smtClean="0"/>
              <a:t>2025/8/21</a:t>
            </a:fld>
            <a:endParaRPr lang="zh-CN"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7AE8C5-9FA8-468B-B33F-A58E8D69A43E}"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A1DF17-A28C-4D46-829F-D8D110C09314}"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t>25</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A7AE8C5-9FA8-468B-B33F-A58E8D69A43E}" type="slidenum">
              <a:rPr lang="zh-CN" altLang="en-US" smtClean="0"/>
              <a:t>37</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A7AE8C5-9FA8-468B-B33F-A58E8D69A43E}" type="slidenum">
              <a:rPr lang="zh-CN" altLang="en-US" smtClean="0"/>
              <a:t>38</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A7AE8C5-9FA8-468B-B33F-A58E8D69A43E}" type="slidenum">
              <a:rPr lang="zh-CN" altLang="en-US" smtClean="0"/>
              <a:t>39</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A7AE8C5-9FA8-468B-B33F-A58E8D69A43E}" type="slidenum">
              <a:rPr lang="zh-CN" altLang="en-US" smtClean="0"/>
              <a:t>41</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A7AE8C5-9FA8-468B-B33F-A58E8D69A43E}" type="slidenum">
              <a:rPr lang="zh-CN" altLang="en-US" smtClean="0"/>
              <a:t>44</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dirty="0">
                <a:solidFill>
                  <a:schemeClr val="tx1"/>
                </a:solidFill>
                <a:latin typeface="+mn-ea"/>
                <a:ea typeface="+mn-ea"/>
              </a:rPr>
              <a:t>Muon detector needs about 43,000 </a:t>
            </a:r>
            <a:r>
              <a:rPr lang="en-US" altLang="zh-CN" sz="900" dirty="0" err="1">
                <a:solidFill>
                  <a:schemeClr val="tx1"/>
                </a:solidFill>
                <a:latin typeface="+mn-ea"/>
                <a:ea typeface="+mn-ea"/>
              </a:rPr>
              <a:t>SiPMs</a:t>
            </a:r>
            <a:r>
              <a:rPr lang="en-US" altLang="zh-CN" sz="900" dirty="0">
                <a:solidFill>
                  <a:schemeClr val="tx1"/>
                </a:solidFill>
                <a:latin typeface="+mn-ea"/>
                <a:ea typeface="+mn-ea"/>
              </a:rPr>
              <a:t>, 1,662 Front-end Electronics Boards (</a:t>
            </a:r>
            <a:r>
              <a:rPr lang="en-US" altLang="zh-CN" sz="900" dirty="0" err="1">
                <a:solidFill>
                  <a:schemeClr val="tx1"/>
                </a:solidFill>
                <a:latin typeface="+mn-ea"/>
                <a:ea typeface="+mn-ea"/>
              </a:rPr>
              <a:t>uFEB</a:t>
            </a:r>
            <a:r>
              <a:rPr lang="en-US" altLang="zh-CN" sz="900" dirty="0">
                <a:solidFill>
                  <a:schemeClr val="tx1"/>
                </a:solidFill>
                <a:latin typeface="+mn-ea"/>
                <a:ea typeface="+mn-ea"/>
              </a:rPr>
              <a:t>), and 80 Management Boards (</a:t>
            </a:r>
            <a:r>
              <a:rPr lang="en-US" altLang="zh-CN" sz="900" dirty="0" err="1">
                <a:solidFill>
                  <a:schemeClr val="tx1"/>
                </a:solidFill>
                <a:latin typeface="+mn-ea"/>
                <a:ea typeface="+mn-ea"/>
              </a:rPr>
              <a:t>uMB</a:t>
            </a:r>
            <a:r>
              <a:rPr lang="en-US" altLang="zh-CN" sz="900" dirty="0">
                <a:solidFill>
                  <a:schemeClr val="tx1"/>
                </a:solidFill>
                <a:latin typeface="+mn-ea"/>
                <a:ea typeface="+mn-ea"/>
              </a:rPr>
              <a:t>). These quantities have been updated based on the most recent detector layout and the revised architecture of the readout chip. The estimation reflects the number of modules required to fully instrument the detector, taking into account the current design of module segmentation, including barrel parts and end-cap parts, and readout chain configuration. These figures are the result of close coordination with the detector integration team to ensure alignment with the latest system design and performance requirements.</a:t>
            </a:r>
            <a:endParaRPr lang="zh-CN" altLang="en-US" sz="900" dirty="0">
              <a:solidFill>
                <a:schemeClr val="tx1"/>
              </a:solidFill>
              <a:latin typeface="+mn-ea"/>
              <a:ea typeface="+mn-ea"/>
            </a:endParaRPr>
          </a:p>
          <a:p>
            <a:endParaRPr lang="zh-CN" altLang="en-US" sz="900" dirty="0">
              <a:latin typeface="+mn-ea"/>
              <a:ea typeface="+mn-ea"/>
            </a:endParaRPr>
          </a:p>
          <a:p>
            <a:endParaRPr lang="zh-CN" altLang="en-US" sz="900" dirty="0">
              <a:latin typeface="+mn-ea"/>
              <a:ea typeface="+mn-ea"/>
            </a:endParaRPr>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197</a:t>
            </a:fld>
            <a:endParaRPr lang="zh-CN" altLang="en-US"/>
          </a:p>
        </p:txBody>
      </p:sp>
    </p:spTree>
    <p:extLst>
      <p:ext uri="{BB962C8B-B14F-4D97-AF65-F5344CB8AC3E}">
        <p14:creationId xmlns:p14="http://schemas.microsoft.com/office/powerpoint/2010/main" val="171700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ltLang="zh-CN" dirty="0"/>
              <a:t>Click to edit Master title style</a:t>
            </a:r>
            <a:endParaRPr lang="zh-CN" altLang="en-US" dirty="0"/>
          </a:p>
        </p:txBody>
      </p:sp>
      <p:sp>
        <p:nvSpPr>
          <p:cNvPr id="14" name="日期占位符 3"/>
          <p:cNvSpPr>
            <a:spLocks noGrp="1"/>
          </p:cNvSpPr>
          <p:nvPr>
            <p:ph type="dt" sz="half" idx="10"/>
          </p:nvPr>
        </p:nvSpPr>
        <p:spPr>
          <a:xfrm>
            <a:off x="609600" y="6356351"/>
            <a:ext cx="2844800" cy="365125"/>
          </a:xfrm>
        </p:spPr>
        <p:txBody>
          <a:bodyPr/>
          <a:lstStyle/>
          <a:p>
            <a:fld id="{862A364D-C919-45E7-A57D-C4BE4049E83B}" type="datetime1">
              <a:rPr lang="zh-CN" altLang="en-US" smtClean="0"/>
              <a:t>2025/8/21</a:t>
            </a:fld>
            <a:endParaRPr lang="zh-CN" altLang="en-US"/>
          </a:p>
        </p:txBody>
      </p:sp>
      <p:sp>
        <p:nvSpPr>
          <p:cNvPr id="15" name="灯片编号占位符 5"/>
          <p:cNvSpPr>
            <a:spLocks noGrp="1"/>
          </p:cNvSpPr>
          <p:nvPr>
            <p:ph type="sldNum" sz="quarter" idx="12"/>
          </p:nvPr>
        </p:nvSpPr>
        <p:spPr>
          <a:xfrm>
            <a:off x="8737600" y="6356351"/>
            <a:ext cx="2844800" cy="365125"/>
          </a:xfrm>
        </p:spPr>
        <p:txBody>
          <a:bodyPr/>
          <a:lstStyle/>
          <a:p>
            <a:fld id="{F15E9139-A00B-4B2A-98A6-095DC08F1345}" type="slidenum">
              <a:rPr lang="zh-CN" altLang="en-US" smtClean="0"/>
              <a:t>‹#›</a:t>
            </a:fld>
            <a:endParaRPr lang="zh-CN" altLang="en-US"/>
          </a:p>
        </p:txBody>
      </p:sp>
      <p:sp>
        <p:nvSpPr>
          <p:cNvPr id="16"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7"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9"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0" name="页脚占位符 4"/>
          <p:cNvSpPr>
            <a:spLocks noGrp="1"/>
          </p:cNvSpPr>
          <p:nvPr>
            <p:ph type="ftr" sz="quarter" idx="11"/>
          </p:nvPr>
        </p:nvSpPr>
        <p:spPr>
          <a:xfrm>
            <a:off x="3733552" y="6356351"/>
            <a:ext cx="4738712" cy="365125"/>
          </a:xfrm>
        </p:spPr>
        <p:txBody>
          <a:bodyPr/>
          <a:lstStyle>
            <a:lvl1pPr>
              <a:defRPr>
                <a:solidFill>
                  <a:schemeClr val="tx1"/>
                </a:solidFill>
              </a:defRPr>
            </a:lvl1pPr>
          </a:lstStyle>
          <a:p>
            <a:r>
              <a:rPr lang="en-US" altLang="zh-CN"/>
              <a:t>CEPC Detector Ref-TDR Review</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
        <p:nvSpPr>
          <p:cNvPr id="4" name="Date Placeholder 3"/>
          <p:cNvSpPr>
            <a:spLocks noGrp="1"/>
          </p:cNvSpPr>
          <p:nvPr>
            <p:ph type="dt" sz="half" idx="10"/>
          </p:nvPr>
        </p:nvSpPr>
        <p:spPr/>
        <p:txBody>
          <a:bodyPr/>
          <a:lstStyle/>
          <a:p>
            <a:fld id="{BBEA02FA-3565-479D-BDE5-3B4BF0B05CFF}" type="datetimeFigureOut">
              <a:rPr lang="zh-CN" altLang="en-US" smtClean="0"/>
              <a:t>2025/8/21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4701C47-8FDE-4777-807B-5B569B5E3EFE}" type="slidenum">
              <a:rPr lang="zh-CN" altLang="en-US" smtClean="0"/>
              <a:t>‹#›</a:t>
            </a:fld>
            <a:endParaRPr lang="zh-CN" altLang="en-US"/>
          </a:p>
        </p:txBody>
      </p:sp>
      <p:sp>
        <p:nvSpPr>
          <p:cNvPr id="7"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8"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标题 1"/>
          <p:cNvSpPr>
            <a:spLocks noGrp="1"/>
          </p:cNvSpPr>
          <p:nvPr>
            <p:ph type="title"/>
          </p:nvPr>
        </p:nvSpPr>
        <p:spPr>
          <a:xfrm>
            <a:off x="666712" y="142852"/>
            <a:ext cx="10763325" cy="725470"/>
          </a:xfrm>
        </p:spPr>
        <p:txBody>
          <a:bodyPr>
            <a:normAutofit/>
          </a:bodyPr>
          <a:lstStyle>
            <a:lvl1pPr algn="l">
              <a:defRPr sz="4000" b="1" baseline="0">
                <a:solidFill>
                  <a:srgbClr val="C00000"/>
                </a:solidFill>
                <a:effectLst/>
                <a:latin typeface="Arial" panose="020B0604020202020204" pitchFamily="34" charset="0"/>
                <a:ea typeface="微软雅黑" panose="020B0503020204020204" pitchFamily="34" charset="-122"/>
                <a:cs typeface="Arial" panose="020B0604020202020204" pitchFamily="34" charset="0"/>
              </a:defRPr>
            </a:lvl1pPr>
          </a:lstStyle>
          <a:p>
            <a:r>
              <a:rPr lang="zh-CN" altLang="en-US" dirty="0"/>
              <a:t>单击此处编辑母版标题样式</a:t>
            </a:r>
          </a:p>
        </p:txBody>
      </p:sp>
      <p:sp>
        <p:nvSpPr>
          <p:cNvPr id="11" name="内容占位符 2"/>
          <p:cNvSpPr>
            <a:spLocks noGrp="1"/>
          </p:cNvSpPr>
          <p:nvPr>
            <p:ph idx="13"/>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anose="05000000000000000000" pitchFamily="2" charset="2"/>
              <a:buChar char="n"/>
              <a:defRPr sz="2800" b="0" baseline="0">
                <a:solidFill>
                  <a:srgbClr val="0000FF"/>
                </a:solidFill>
                <a:latin typeface="+mn-lt"/>
                <a:ea typeface="微软雅黑" panose="020B0503020204020204" pitchFamily="34" charset="-122"/>
              </a:defRPr>
            </a:lvl1pPr>
            <a:lvl2pPr>
              <a:defRPr sz="2400" baseline="0">
                <a:latin typeface="Arial" panose="020B0604020202020204" pitchFamily="34" charset="0"/>
                <a:ea typeface="微软雅黑" panose="020B0503020204020204" pitchFamily="34" charset="-122"/>
              </a:defRPr>
            </a:lvl2pPr>
            <a:lvl3pPr>
              <a:defRPr baseline="0"/>
            </a:lvl3pPr>
            <a:lvl4pPr>
              <a:defRPr baseline="0"/>
            </a:lvl4pPr>
            <a:lvl5pPr>
              <a:defRPr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2" name="日期占位符 3"/>
          <p:cNvSpPr txBox="1"/>
          <p:nvPr userDrawn="1"/>
        </p:nvSpPr>
        <p:spPr>
          <a:xfrm>
            <a:off x="609600" y="6356351"/>
            <a:ext cx="28448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3ED583-47F1-4C9E-913E-9C8F8159BAED}" type="datetime1">
              <a:rPr lang="zh-CN" altLang="en-US" smtClean="0"/>
              <a:t>2025/8/21</a:t>
            </a:fld>
            <a:endParaRPr lang="zh-CN" altLang="en-US"/>
          </a:p>
        </p:txBody>
      </p:sp>
      <p:sp>
        <p:nvSpPr>
          <p:cNvPr id="13"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4"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5" name="页脚占位符 4"/>
          <p:cNvSpPr txBox="1"/>
          <p:nvPr userDrawn="1"/>
        </p:nvSpPr>
        <p:spPr>
          <a:xfrm>
            <a:off x="3586586" y="6386391"/>
            <a:ext cx="5040560" cy="354977"/>
          </a:xfrm>
          <a:prstGeom prst="rect">
            <a:avLst/>
          </a:prstGeom>
        </p:spPr>
        <p:txBody>
          <a:bodyPr vert="horz" lIns="91440" tIns="45720" rIns="91440" bIns="4572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CEPC Detector Ref-TDR Review</a:t>
            </a:r>
            <a:endParaRPr lang="zh-CN" altLang="en-US" dirty="0"/>
          </a:p>
        </p:txBody>
      </p:sp>
      <p:sp>
        <p:nvSpPr>
          <p:cNvPr id="16" name="灯片编号占位符 5"/>
          <p:cNvSpPr txBox="1"/>
          <p:nvPr userDrawn="1"/>
        </p:nvSpPr>
        <p:spPr>
          <a:xfrm>
            <a:off x="8737600" y="6356351"/>
            <a:ext cx="28448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5E9139-A00B-4B2A-98A6-095DC08F1345}"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Date Placeholder 3"/>
          <p:cNvSpPr>
            <a:spLocks noGrp="1"/>
          </p:cNvSpPr>
          <p:nvPr>
            <p:ph type="dt" sz="half" idx="10"/>
          </p:nvPr>
        </p:nvSpPr>
        <p:spPr/>
        <p:txBody>
          <a:bodyPr/>
          <a:lstStyle/>
          <a:p>
            <a:fld id="{7E5C1474-FB53-481B-9A68-D9081559E308}" type="datetime1">
              <a:rPr lang="zh-CN" altLang="en-US" smtClean="0"/>
              <a:t>2025/8/21</a:t>
            </a:fld>
            <a:endParaRPr lang="zh-CN" altLang="en-US"/>
          </a:p>
        </p:txBody>
      </p:sp>
      <p:sp>
        <p:nvSpPr>
          <p:cNvPr id="5" name="Footer Placeholder 4"/>
          <p:cNvSpPr>
            <a:spLocks noGrp="1"/>
          </p:cNvSpPr>
          <p:nvPr>
            <p:ph type="ftr" sz="quarter" idx="11"/>
          </p:nvPr>
        </p:nvSpPr>
        <p:spPr/>
        <p:txBody>
          <a:bodyPr/>
          <a:lstStyle/>
          <a:p>
            <a:r>
              <a:rPr lang="en-US" altLang="zh-CN"/>
              <a:t>CEPC Detector Ref-TDR Review</a:t>
            </a:r>
            <a:endParaRPr lang="zh-CN" altLang="en-US"/>
          </a:p>
        </p:txBody>
      </p:sp>
      <p:sp>
        <p:nvSpPr>
          <p:cNvPr id="6" name="Slide Number Placeholder 5"/>
          <p:cNvSpPr>
            <a:spLocks noGrp="1"/>
          </p:cNvSpPr>
          <p:nvPr>
            <p:ph type="sldNum" sz="quarter" idx="12"/>
          </p:nvPr>
        </p:nvSpPr>
        <p:spPr/>
        <p:txBody>
          <a:bodyPr/>
          <a:lstStyle/>
          <a:p>
            <a:fld id="{27F552FA-C358-4F70-9CE8-3E41459FCE36}" type="slidenum">
              <a:rPr lang="zh-CN" altLang="en-US" smtClean="0"/>
              <a:t>‹#›</a:t>
            </a:fld>
            <a:endParaRPr lang="zh-CN" altLang="en-US"/>
          </a:p>
        </p:txBody>
      </p:sp>
      <p:sp>
        <p:nvSpPr>
          <p:cNvPr id="7" name="Title 6"/>
          <p:cNvSpPr>
            <a:spLocks noGrp="1"/>
          </p:cNvSpPr>
          <p:nvPr>
            <p:ph type="title"/>
          </p:nvPr>
        </p:nvSpPr>
        <p:spPr/>
        <p:txBody>
          <a:bodyPr/>
          <a:lstStyle/>
          <a:p>
            <a:r>
              <a:rPr lang="en-US" altLang="zh-CN"/>
              <a:t>Click to edit Master title style</a:t>
            </a: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1_Title and Text">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lstStyle/>
          <a:p>
            <a:r>
              <a:t>Footer</a:t>
            </a:r>
          </a:p>
        </p:txBody>
      </p:sp>
      <p:sp>
        <p:nvSpPr>
          <p:cNvPr id="3" name="PlaceHolder 2"/>
          <p:cNvSpPr>
            <a:spLocks noGrp="1"/>
          </p:cNvSpPr>
          <p:nvPr>
            <p:ph type="sldNum" idx="6"/>
          </p:nvPr>
        </p:nvSpPr>
        <p:spPr/>
        <p:txBody>
          <a:bodyPr/>
          <a:lstStyle/>
          <a:p>
            <a:fld id="{3EE2761E-5B05-425D-A558-51461DC85CB5}" type="slidenum">
              <a:rPr/>
              <a:t>‹#›</a:t>
            </a:fld>
            <a:endParaRPr/>
          </a:p>
        </p:txBody>
      </p:sp>
      <p:sp>
        <p:nvSpPr>
          <p:cNvPr id="4" name="PlaceHolder 3"/>
          <p:cNvSpPr>
            <a:spLocks noGrp="1"/>
          </p:cNvSpPr>
          <p:nvPr>
            <p:ph type="dt" idx="4"/>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85861"/>
            <a:ext cx="10972800" cy="4840303"/>
          </a:xfrm>
        </p:spPr>
        <p:txBody>
          <a:bodyPr/>
          <a:lstStyle>
            <a:lvl1pPr>
              <a:lnSpc>
                <a:spcPct val="100000"/>
              </a:lnSpc>
              <a:spcBef>
                <a:spcPts val="600"/>
              </a:spcBef>
              <a:spcAft>
                <a:spcPts val="0"/>
              </a:spcAft>
              <a:buClr>
                <a:srgbClr val="FFC000"/>
              </a:buClr>
              <a:buSzPct val="80000"/>
              <a:buFont typeface="Wingdings" panose="05000000000000000000" pitchFamily="2" charset="2"/>
              <a:buChar char="n"/>
              <a:defRPr sz="2800" b="0" baseline="0">
                <a:solidFill>
                  <a:srgbClr val="0000FF"/>
                </a:solidFill>
                <a:latin typeface="+mn-lt"/>
                <a:ea typeface="微软雅黑" panose="020B0503020204020204" pitchFamily="34" charset="-122"/>
              </a:defRPr>
            </a:lvl1pPr>
            <a:lvl2pPr>
              <a:lnSpc>
                <a:spcPct val="100000"/>
              </a:lnSpc>
              <a:spcBef>
                <a:spcPts val="0"/>
              </a:spcBef>
              <a:spcAft>
                <a:spcPts val="0"/>
              </a:spcAft>
              <a:defRPr sz="2400" baseline="0">
                <a:latin typeface="Arial" panose="020B0604020202020204" pitchFamily="34" charset="0"/>
                <a:ea typeface="微软雅黑" panose="020B0503020204020204" pitchFamily="34" charset="-122"/>
              </a:defRPr>
            </a:lvl2pPr>
            <a:lvl3pPr>
              <a:lnSpc>
                <a:spcPct val="100000"/>
              </a:lnSpc>
              <a:spcBef>
                <a:spcPts val="0"/>
              </a:spcBef>
              <a:spcAft>
                <a:spcPts val="0"/>
              </a:spcAft>
              <a:defRPr baseline="0"/>
            </a:lvl3pPr>
            <a:lvl4pPr>
              <a:lnSpc>
                <a:spcPct val="100000"/>
              </a:lnSpc>
              <a:spcBef>
                <a:spcPts val="0"/>
              </a:spcBef>
              <a:spcAft>
                <a:spcPts val="0"/>
              </a:spcAft>
              <a:defRPr baseline="0"/>
            </a:lvl4pPr>
            <a:lvl5pPr>
              <a:lnSpc>
                <a:spcPct val="100000"/>
              </a:lnSpc>
              <a:spcBef>
                <a:spcPts val="0"/>
              </a:spcBef>
              <a:spcAft>
                <a:spcPts val="0"/>
              </a:spcAft>
              <a:defRPr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09EFE4CE-822E-4099-B8CD-26951DA03B7D}" type="datetime1">
              <a:rPr lang="zh-CN" altLang="en-US" smtClean="0"/>
              <a:t>2025/8/21</a:t>
            </a:fld>
            <a:endParaRPr lang="zh-CN" altLang="en-US"/>
          </a:p>
        </p:txBody>
      </p:sp>
      <p:sp>
        <p:nvSpPr>
          <p:cNvPr id="2" name="标题 1"/>
          <p:cNvSpPr>
            <a:spLocks noGrp="1"/>
          </p:cNvSpPr>
          <p:nvPr>
            <p:ph type="title"/>
          </p:nvPr>
        </p:nvSpPr>
        <p:spPr>
          <a:xfrm>
            <a:off x="666712" y="142852"/>
            <a:ext cx="10763325" cy="725470"/>
          </a:xfrm>
        </p:spPr>
        <p:txBody>
          <a:bodyPr>
            <a:normAutofit/>
          </a:bodyPr>
          <a:lstStyle>
            <a:lvl1pPr algn="ctr">
              <a:defRPr sz="4000" b="1" baseline="0">
                <a:solidFill>
                  <a:srgbClr val="C00000"/>
                </a:solidFill>
                <a:effectLst/>
                <a:latin typeface="Arial Black" panose="020B0A04020102020204" pitchFamily="34" charset="0"/>
                <a:ea typeface="微软雅黑" panose="020B0503020204020204" pitchFamily="34" charset="-122"/>
                <a:cs typeface="Arial" panose="020B0604020202020204" pitchFamily="34" charset="0"/>
              </a:defRPr>
            </a:lvl1pPr>
          </a:lstStyle>
          <a:p>
            <a:r>
              <a:rPr lang="zh-CN" altLang="en-US" dirty="0"/>
              <a:t>单击此处编辑母版标题样式</a:t>
            </a:r>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586586" y="6386391"/>
            <a:ext cx="5040560" cy="354977"/>
          </a:xfrm>
        </p:spPr>
        <p:txBody>
          <a:bodyPr/>
          <a:lstStyle/>
          <a:p>
            <a:r>
              <a:rPr lang="en-US" altLang="zh-CN"/>
              <a:t>CEPC Detector Ref-TDR Review</a:t>
            </a:r>
            <a:endParaRPr lang="zh-CN" altLang="en-US" dirty="0"/>
          </a:p>
        </p:txBody>
      </p:sp>
      <p:sp>
        <p:nvSpPr>
          <p:cNvPr id="6" name="灯片编号占位符 5"/>
          <p:cNvSpPr>
            <a:spLocks noGrp="1"/>
          </p:cNvSpPr>
          <p:nvPr>
            <p:ph type="sldNum" sz="quarter" idx="12"/>
          </p:nvPr>
        </p:nvSpPr>
        <p:spPr/>
        <p:txBody>
          <a:bodyPr/>
          <a:lstStyle>
            <a:lvl1pPr>
              <a:defRPr sz="1400" b="1"/>
            </a:lvl1pPr>
          </a:lstStyle>
          <a:p>
            <a:fld id="{F15E9139-A00B-4B2A-98A6-095DC08F1345}" type="slidenum">
              <a:rPr lang="zh-CN" altLang="en-US" smtClean="0"/>
              <a:t>‹#›</a:t>
            </a:fld>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ltLang="zh-CN" dirty="0"/>
              <a:t>Click to edit Master title style</a:t>
            </a:r>
            <a:endParaRPr lang="zh-CN" alt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EA02FA-3565-479D-BDE5-3B4BF0B05CFF}" type="datetimeFigureOut">
              <a:rPr lang="zh-CN" altLang="en-US" smtClean="0"/>
              <a:t>2025/8/21</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701C47-8FDE-4777-807B-5B569B5E3EFE}"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b="1"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10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10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18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18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2.xml.rels><?xml version="1.0" encoding="UTF-8" standalone="yes"?>
<Relationships xmlns="http://schemas.openxmlformats.org/package/2006/relationships"><Relationship Id="rId2" Type="http://schemas.openxmlformats.org/officeDocument/2006/relationships/hyperlink" Target="http://www.futuremarketinsights.com/" TargetMode="External"/><Relationship Id="rId1" Type="http://schemas.openxmlformats.org/officeDocument/2006/relationships/slideLayout" Target="../slideLayouts/slideLayout5.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5.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slide" Target="slide116.xml"/><Relationship Id="rId13" Type="http://schemas.openxmlformats.org/officeDocument/2006/relationships/slide" Target="slide170.xml"/><Relationship Id="rId3" Type="http://schemas.openxmlformats.org/officeDocument/2006/relationships/slide" Target="slide9.xml"/><Relationship Id="rId7" Type="http://schemas.openxmlformats.org/officeDocument/2006/relationships/slide" Target="slide79.xml"/><Relationship Id="rId12" Type="http://schemas.openxmlformats.org/officeDocument/2006/relationships/slide" Target="slide161.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61.xml"/><Relationship Id="rId11" Type="http://schemas.openxmlformats.org/officeDocument/2006/relationships/slide" Target="slide150.xml"/><Relationship Id="rId5" Type="http://schemas.openxmlformats.org/officeDocument/2006/relationships/slide" Target="slide34.xml"/><Relationship Id="rId15" Type="http://schemas.openxmlformats.org/officeDocument/2006/relationships/slide" Target="slide188.xml"/><Relationship Id="rId10" Type="http://schemas.openxmlformats.org/officeDocument/2006/relationships/slide" Target="slide143.xml"/><Relationship Id="rId4" Type="http://schemas.openxmlformats.org/officeDocument/2006/relationships/slide" Target="slide21.xml"/><Relationship Id="rId9" Type="http://schemas.openxmlformats.org/officeDocument/2006/relationships/slide" Target="slide133.xml"/><Relationship Id="rId14" Type="http://schemas.openxmlformats.org/officeDocument/2006/relationships/slide" Target="slide17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1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7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8d5d924e275b0c7f58feed1244176003"/>
          <p:cNvPicPr>
            <a:picLocks noChangeAspect="1"/>
          </p:cNvPicPr>
          <p:nvPr/>
        </p:nvPicPr>
        <p:blipFill rotWithShape="1">
          <a:blip r:embed="rId3"/>
          <a:srcRect t="28679" b="6192"/>
          <a:stretch>
            <a:fillRect/>
          </a:stretch>
        </p:blipFill>
        <p:spPr>
          <a:xfrm>
            <a:off x="635" y="0"/>
            <a:ext cx="12191365" cy="2118283"/>
          </a:xfrm>
          <a:prstGeom prst="rect">
            <a:avLst/>
          </a:prstGeom>
        </p:spPr>
      </p:pic>
      <p:sp>
        <p:nvSpPr>
          <p:cNvPr id="6" name="标题 3"/>
          <p:cNvSpPr txBox="1"/>
          <p:nvPr/>
        </p:nvSpPr>
        <p:spPr>
          <a:xfrm>
            <a:off x="1023399" y="2571789"/>
            <a:ext cx="10145201" cy="1326319"/>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altLang="zh-CN" sz="6000" dirty="0">
                <a:solidFill>
                  <a:srgbClr val="C00000"/>
                </a:solidFill>
                <a:latin typeface="Arial Black" panose="020B0A04020102020204" pitchFamily="34" charset="0"/>
                <a:ea typeface="微软雅黑" panose="020B0503020204020204" pitchFamily="34" charset="-122"/>
              </a:rPr>
              <a:t>Feedback of 2025 IDRC Review Report</a:t>
            </a:r>
          </a:p>
        </p:txBody>
      </p:sp>
      <p:sp>
        <p:nvSpPr>
          <p:cNvPr id="9" name="TextBox 8"/>
          <p:cNvSpPr txBox="1"/>
          <p:nvPr/>
        </p:nvSpPr>
        <p:spPr>
          <a:xfrm>
            <a:off x="635" y="6457890"/>
            <a:ext cx="12191365" cy="369332"/>
          </a:xfrm>
          <a:prstGeom prst="rect">
            <a:avLst/>
          </a:prstGeom>
          <a:solidFill>
            <a:schemeClr val="accent1"/>
          </a:solidFill>
        </p:spPr>
        <p:txBody>
          <a:bodyPr wrap="square" rtlCol="0">
            <a:spAutoFit/>
          </a:bodyPr>
          <a:lstStyle/>
          <a:p>
            <a:pPr algn="ctr"/>
            <a:endParaRPr lang="zh-CN" altLang="en-US" dirty="0">
              <a:solidFill>
                <a:schemeClr val="bg1"/>
              </a:solidFill>
              <a:latin typeface="Arial" panose="020B0604020202020204" pitchFamily="34" charset="0"/>
            </a:endParaRPr>
          </a:p>
        </p:txBody>
      </p:sp>
      <p:pic>
        <p:nvPicPr>
          <p:cNvPr id="10" name="Picture 2" descr="C:\Users\Administrator\Desktop\111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42" y="35979"/>
            <a:ext cx="1548428" cy="91260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6363" y="5398314"/>
            <a:ext cx="3552825" cy="672912"/>
          </a:xfrm>
          <a:prstGeom prst="rect">
            <a:avLst/>
          </a:prstGeom>
        </p:spPr>
      </p:pic>
      <p:sp>
        <p:nvSpPr>
          <p:cNvPr id="12" name="Slide Number Placeholder 11"/>
          <p:cNvSpPr>
            <a:spLocks noGrp="1"/>
          </p:cNvSpPr>
          <p:nvPr>
            <p:ph type="sldNum" sz="quarter" idx="12"/>
          </p:nvPr>
        </p:nvSpPr>
        <p:spPr/>
        <p:txBody>
          <a:bodyPr/>
          <a:lstStyle/>
          <a:p>
            <a:fld id="{27F552FA-C358-4F70-9CE8-3E41459FCE36}" type="slidenum">
              <a:rPr lang="zh-CN" altLang="en-US" smtClean="0">
                <a:latin typeface="Arial" panose="020B0604020202020204" pitchFamily="34" charset="0"/>
              </a:rPr>
              <a:t>1</a:t>
            </a:fld>
            <a:endParaRPr lang="zh-CN" altLang="en-US" dirty="0">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8556"/>
    </mc:Choice>
    <mc:Fallback xmlns="">
      <p:transition spd="slow" advTm="855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dirty="0">
                <a:latin typeface="Arial Black" panose="020B0A04020102020204" pitchFamily="34" charset="0"/>
                <a:ea typeface="等线" panose="02010600030101010101" pitchFamily="2" charset="-122"/>
              </a:rPr>
              <a:t>Findings</a:t>
            </a:r>
          </a:p>
        </p:txBody>
      </p:sp>
      <p:sp>
        <p:nvSpPr>
          <p:cNvPr id="3" name="Text Placeholder 2"/>
          <p:cNvSpPr>
            <a:spLocks noGrp="1"/>
          </p:cNvSpPr>
          <p:nvPr>
            <p:ph type="body" idx="1"/>
          </p:nvPr>
        </p:nvSpPr>
        <p:spPr>
          <a:xfrm>
            <a:off x="602027" y="1436914"/>
            <a:ext cx="10802415" cy="4941168"/>
          </a:xfrm>
        </p:spPr>
        <p:txBody>
          <a:bodyPr>
            <a:normAutofit fontScale="92500" lnSpcReduction="10000"/>
          </a:bodyPr>
          <a:lstStyle/>
          <a:p>
            <a:pPr algn="just">
              <a:lnSpc>
                <a:spcPct val="120000"/>
              </a:lnSpc>
              <a:spcBef>
                <a:spcPts val="600"/>
              </a:spcBef>
            </a:pPr>
            <a:r>
              <a:rPr lang="en-US" altLang="zh-CN" sz="1200" dirty="0">
                <a:solidFill>
                  <a:srgbClr val="0000FF"/>
                </a:solidFill>
                <a:effectLst/>
                <a:latin typeface="Arial" panose="020B0604020202020204" pitchFamily="34" charset="0"/>
                <a:ea typeface="宋体" pitchFamily="2" charset="-122"/>
              </a:rPr>
              <a:t>F-A-4-1: The design and technology choice for the vertex detector is highly ambitious and at the forefront of technological innovation. The baseline option—thin, bendable silicon CMOS sensors that can be stitched together to create a large, lightweight vertex detector—is certainly a very challenging yet promising approach. The backup solution, which also employs thin CMOS sensors mounted on  ladders,  remains  technologically  advanced.  The  project  has  made  significant  progress  since the last review. </a:t>
            </a:r>
          </a:p>
          <a:p>
            <a:pPr algn="just">
              <a:lnSpc>
                <a:spcPct val="120000"/>
              </a:lnSpc>
              <a:spcBef>
                <a:spcPts val="600"/>
              </a:spcBef>
            </a:pPr>
            <a:r>
              <a:rPr lang="en-US" altLang="zh-CN" sz="1200" dirty="0">
                <a:solidFill>
                  <a:srgbClr val="0000FF"/>
                </a:solidFill>
                <a:effectLst/>
                <a:latin typeface="Arial" panose="020B0604020202020204" pitchFamily="34" charset="0"/>
                <a:ea typeface="宋体" pitchFamily="2" charset="-122"/>
              </a:rPr>
              <a:t>F-A-4-2: The vertex detector is expected to operate for 10 years during Higgs and low-luminosity Z running, after which it will need to be replaced for high-luminosity Z, WW, and </a:t>
            </a:r>
            <a:r>
              <a:rPr lang="en-US" altLang="zh-CN" sz="1200" dirty="0" err="1">
                <a:solidFill>
                  <a:srgbClr val="0000FF"/>
                </a:solidFill>
                <a:effectLst/>
                <a:latin typeface="Arial" panose="020B0604020202020204" pitchFamily="34" charset="0"/>
                <a:ea typeface="宋体" pitchFamily="2" charset="-122"/>
              </a:rPr>
              <a:t>tt</a:t>
            </a:r>
            <a:r>
              <a:rPr lang="en-US" altLang="zh-CN" sz="1200" dirty="0">
                <a:solidFill>
                  <a:srgbClr val="0000FF"/>
                </a:solidFill>
                <a:effectLst/>
                <a:latin typeface="Arial" panose="020B0604020202020204" pitchFamily="34" charset="0"/>
                <a:ea typeface="宋体" pitchFamily="2" charset="-122"/>
              </a:rPr>
              <a:t>̄ operations. The ability to run at high-luminosity Z mode imposes additional demands on an already extremely challenging design (e.g., larger data rate capabilities, shorter charge collection times, lower noise, and tighter power consumption constraints). </a:t>
            </a:r>
          </a:p>
          <a:p>
            <a:pPr algn="just">
              <a:lnSpc>
                <a:spcPct val="120000"/>
              </a:lnSpc>
              <a:spcBef>
                <a:spcPts val="600"/>
              </a:spcBef>
            </a:pPr>
            <a:r>
              <a:rPr lang="en-US" altLang="zh-CN" sz="1200" dirty="0">
                <a:solidFill>
                  <a:srgbClr val="0000FF"/>
                </a:solidFill>
                <a:effectLst/>
                <a:latin typeface="Arial" panose="020B0604020202020204" pitchFamily="34" charset="0"/>
                <a:ea typeface="宋体" pitchFamily="2" charset="-122"/>
              </a:rPr>
              <a:t>F-A-4-3: There are several major challenges for the vertex detector. Achieving the desired position resolution has been demonstrated with the TaichuPix-3 chip in TJ180 nm technology. However, this process has limitations, particularly its high-power consumption (&gt;100 </a:t>
            </a:r>
            <a:r>
              <a:rPr lang="en-US" altLang="zh-CN" sz="1200" dirty="0" err="1">
                <a:solidFill>
                  <a:srgbClr val="0000FF"/>
                </a:solidFill>
                <a:effectLst/>
                <a:latin typeface="Arial" panose="020B0604020202020204" pitchFamily="34" charset="0"/>
                <a:ea typeface="宋体" pitchFamily="2" charset="-122"/>
              </a:rPr>
              <a:t>mW</a:t>
            </a:r>
            <a:r>
              <a:rPr lang="en-US" altLang="zh-CN" sz="1200" dirty="0">
                <a:solidFill>
                  <a:srgbClr val="0000FF"/>
                </a:solidFill>
                <a:effectLst/>
                <a:latin typeface="Arial" panose="020B0604020202020204" pitchFamily="34" charset="0"/>
                <a:ea typeface="宋体" pitchFamily="2" charset="-122"/>
              </a:rPr>
              <a:t>/cm²), which is too high  for  air  cooling.  Transitioning  to  the  TPSCo65  process  is  a  way  forward,  reducing  power consumption  to  approximately  40  </a:t>
            </a:r>
            <a:r>
              <a:rPr lang="en-US" altLang="zh-CN" sz="1200" dirty="0" err="1">
                <a:solidFill>
                  <a:srgbClr val="0000FF"/>
                </a:solidFill>
                <a:effectLst/>
                <a:latin typeface="Arial" panose="020B0604020202020204" pitchFamily="34" charset="0"/>
                <a:ea typeface="宋体" pitchFamily="2" charset="-122"/>
              </a:rPr>
              <a:t>mW</a:t>
            </a:r>
            <a:r>
              <a:rPr lang="en-US" altLang="zh-CN" sz="1200" dirty="0">
                <a:solidFill>
                  <a:srgbClr val="0000FF"/>
                </a:solidFill>
                <a:effectLst/>
                <a:latin typeface="Arial" panose="020B0604020202020204" pitchFamily="34" charset="0"/>
                <a:ea typeface="宋体" pitchFamily="2" charset="-122"/>
              </a:rPr>
              <a:t>/cm².  The  required  position  resolution  and  uniform  hit efficiency have already been demonstrated in this new process. </a:t>
            </a:r>
          </a:p>
          <a:p>
            <a:pPr algn="just">
              <a:lnSpc>
                <a:spcPct val="120000"/>
              </a:lnSpc>
              <a:spcBef>
                <a:spcPts val="600"/>
              </a:spcBef>
            </a:pPr>
            <a:r>
              <a:rPr lang="en-US" altLang="zh-CN" sz="1200" dirty="0">
                <a:solidFill>
                  <a:srgbClr val="0000FF"/>
                </a:solidFill>
                <a:effectLst/>
                <a:latin typeface="Arial" panose="020B0604020202020204" pitchFamily="34" charset="0"/>
                <a:ea typeface="宋体" pitchFamily="2" charset="-122"/>
              </a:rPr>
              <a:t>F-A-4-4: The real challenge now lies in the development of large-area stitched sensors of ~40 </a:t>
            </a:r>
            <a:r>
              <a:rPr lang="en-US" altLang="zh-CN" sz="1200" dirty="0" err="1">
                <a:solidFill>
                  <a:srgbClr val="0000FF"/>
                </a:solidFill>
                <a:effectLst/>
                <a:latin typeface="Arial" panose="020B0604020202020204" pitchFamily="34" charset="0"/>
                <a:ea typeface="宋体" pitchFamily="2" charset="-122"/>
              </a:rPr>
              <a:t>μm</a:t>
            </a:r>
            <a:r>
              <a:rPr lang="en-US" altLang="zh-CN" sz="1200" dirty="0">
                <a:solidFill>
                  <a:srgbClr val="0000FF"/>
                </a:solidFill>
                <a:effectLst/>
                <a:latin typeface="Arial" panose="020B0604020202020204" pitchFamily="34" charset="0"/>
                <a:ea typeface="宋体" pitchFamily="2" charset="-122"/>
              </a:rPr>
              <a:t> thickness that  can  be  bent  to  radii  as  small  as  11  mm,  achieving  a  material  budget  of  just  0.06%  X₀. Successful bending of dummy 40 </a:t>
            </a:r>
            <a:r>
              <a:rPr lang="en-US" altLang="zh-CN" sz="1200" dirty="0" err="1">
                <a:solidFill>
                  <a:srgbClr val="0000FF"/>
                </a:solidFill>
                <a:effectLst/>
                <a:latin typeface="Arial" panose="020B0604020202020204" pitchFamily="34" charset="0"/>
                <a:ea typeface="宋体" pitchFamily="2" charset="-122"/>
              </a:rPr>
              <a:t>μm</a:t>
            </a:r>
            <a:r>
              <a:rPr lang="en-US" altLang="zh-CN" sz="1200" dirty="0">
                <a:solidFill>
                  <a:srgbClr val="0000FF"/>
                </a:solidFill>
                <a:effectLst/>
                <a:latin typeface="Arial" panose="020B0604020202020204" pitchFamily="34" charset="0"/>
                <a:ea typeface="宋体" pitchFamily="2" charset="-122"/>
              </a:rPr>
              <a:t> wafers has been demonstrated, but bending fully processed wafers (including metal layers for data and power lines) remains to be achieved. Securing access to TPSCo65 technology, including a modified process optimized for particle detection, is crucial. An alternative approach under early exploration is the HLMC 55 nm technology, although it has yet to be demonstrated. </a:t>
            </a:r>
          </a:p>
          <a:p>
            <a:pPr algn="just">
              <a:lnSpc>
                <a:spcPct val="120000"/>
              </a:lnSpc>
              <a:spcBef>
                <a:spcPts val="600"/>
              </a:spcBef>
            </a:pPr>
            <a:r>
              <a:rPr lang="en-US" altLang="zh-CN" sz="1200" dirty="0">
                <a:solidFill>
                  <a:srgbClr val="0000FF"/>
                </a:solidFill>
                <a:effectLst/>
                <a:latin typeface="Arial" panose="020B0604020202020204" pitchFamily="34" charset="0"/>
                <a:ea typeface="宋体" pitchFamily="2" charset="-122"/>
              </a:rPr>
              <a:t>F-A-4-5: The mechanical design is quite advanced for this stage, with many demonstrators and mock-up parts already tested, including a full ladder demonstrator. The simulations shown for mechanical and thermal performance, efficiency coverage, and background hit rates are detailed and of high quality. The impact of background hit rates on physics performance has been found to be negligible.  The  planned  laser  alignment  system  is  a  very  positive  development,  but  its  effective operation must still be demonstrated. </a:t>
            </a:r>
          </a:p>
          <a:p>
            <a:pPr algn="just">
              <a:lnSpc>
                <a:spcPct val="120000"/>
              </a:lnSpc>
              <a:spcBef>
                <a:spcPts val="600"/>
              </a:spcBef>
            </a:pPr>
            <a:r>
              <a:rPr lang="en-US" altLang="zh-CN" sz="1200" dirty="0">
                <a:solidFill>
                  <a:srgbClr val="0000FF"/>
                </a:solidFill>
                <a:effectLst/>
                <a:latin typeface="Arial" panose="020B0604020202020204" pitchFamily="34" charset="0"/>
                <a:ea typeface="宋体" pitchFamily="2" charset="-122"/>
              </a:rPr>
              <a:t>F-A-4-6: The fifth double layer of the vertex detector employs a more conventional ladder design, achieving approximately  0.25%  X₀.  At  the  larger  radius  of  the  fifth  layer,  this  becomes  necessary  but  also requires  parallel  development.  Importantly,  this  ladder  design  offers  a  reliable  fallback  option  in case  insurmountable  problems  arise  with  the  stitched  sensor  technology  for  the  inner  layers.</a:t>
            </a:r>
          </a:p>
          <a:p>
            <a:pPr algn="just">
              <a:lnSpc>
                <a:spcPct val="120000"/>
              </a:lnSpc>
              <a:spcBef>
                <a:spcPts val="600"/>
              </a:spcBef>
            </a:pPr>
            <a:r>
              <a:rPr lang="en-US" altLang="zh-CN" sz="1200" dirty="0">
                <a:solidFill>
                  <a:srgbClr val="0000FF"/>
                </a:solidFill>
                <a:effectLst/>
                <a:latin typeface="Arial" panose="020B0604020202020204" pitchFamily="34" charset="0"/>
                <a:ea typeface="宋体" pitchFamily="2" charset="-122"/>
              </a:rPr>
              <a:t>However,  adopting  this  backup  would  come  at  the  cost  of  a  slightly  higher  material  budget,  and thus a somewhat degraded pₜ resolution at lower energies. </a:t>
            </a:r>
          </a:p>
        </p:txBody>
      </p:sp>
      <p:sp>
        <p:nvSpPr>
          <p:cNvPr id="6" name="TextBox 5"/>
          <p:cNvSpPr txBox="1"/>
          <p:nvPr/>
        </p:nvSpPr>
        <p:spPr>
          <a:xfrm>
            <a:off x="9648825" y="577334"/>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Vertex Detector</a:t>
            </a:r>
            <a:endParaRPr lang="zh-CN" altLang="en-US" dirty="0">
              <a:latin typeface="Arial" panose="020B0604020202020204" pitchFamily="34"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Comments on Draft v0.4</a:t>
            </a:r>
            <a:endParaRPr lang="zh-CN" altLang="en-US" dirty="0">
              <a:solidFill>
                <a:schemeClr val="accent3">
                  <a:lumMod val="75000"/>
                </a:schemeClr>
              </a:solidFill>
              <a:latin typeface="Arial Black" panose="020B0A04020102020204" pitchFamily="34" charset="0"/>
            </a:endParaRPr>
          </a:p>
        </p:txBody>
      </p:sp>
      <p:sp>
        <p:nvSpPr>
          <p:cNvPr id="4" name="Content Placeholder 3"/>
          <p:cNvSpPr>
            <a:spLocks noGrp="1"/>
          </p:cNvSpPr>
          <p:nvPr>
            <p:ph idx="13"/>
          </p:nvPr>
        </p:nvSpPr>
        <p:spPr>
          <a:xfrm>
            <a:off x="193675" y="1071880"/>
            <a:ext cx="11851640" cy="5626735"/>
          </a:xfrm>
        </p:spPr>
        <p:txBody>
          <a:bodyPr>
            <a:noAutofit/>
          </a:bodyPr>
          <a:lstStyle/>
          <a:p>
            <a:pPr indent="0">
              <a:lnSpc>
                <a:spcPct val="100000"/>
              </a:lnSpc>
              <a:spcBef>
                <a:spcPts val="600"/>
              </a:spcBef>
              <a:spcAft>
                <a:spcPts val="600"/>
              </a:spcAft>
            </a:pPr>
            <a:r>
              <a:rPr lang="it-IT" altLang="zh-CN" sz="1400" u="sng" dirty="0">
                <a:effectLst/>
                <a:latin typeface="Arial" panose="020B0604020202020204" pitchFamily="34" charset="0"/>
                <a:ea typeface="宋体" panose="02010600030101010101" pitchFamily="2" charset="-122"/>
              </a:rPr>
              <a:t>High-level comments</a:t>
            </a:r>
            <a:endParaRPr lang="zh-CN" altLang="zh-CN" sz="1400" dirty="0">
              <a:latin typeface="Arial" panose="020B0604020202020204" pitchFamily="34" charset="0"/>
              <a:ea typeface="宋体" panose="02010600030101010101" pitchFamily="2" charset="-122"/>
            </a:endParaRPr>
          </a:p>
          <a:p>
            <a:pPr marL="742950" lvl="1" indent="0">
              <a:lnSpc>
                <a:spcPct val="100000"/>
              </a:lnSpc>
              <a:spcBef>
                <a:spcPts val="600"/>
              </a:spcBef>
              <a:spcAft>
                <a:spcPts val="600"/>
              </a:spcAft>
              <a:buFont typeface="Arial" panose="020B0604020202090204" pitchFamily="34" charset="0"/>
              <a:buChar char="○"/>
            </a:pPr>
            <a:r>
              <a:rPr lang="it-IT" altLang="zh-CN" sz="1400" dirty="0">
                <a:solidFill>
                  <a:srgbClr val="0000FF"/>
                </a:solidFill>
                <a:ea typeface="宋体" panose="02010600030101010101" pitchFamily="2" charset="-122"/>
                <a:sym typeface="+mn-ea"/>
              </a:rPr>
              <a:t>How critical is the non availability of CERN (i.e. a high energetic hadron beam) between the middle of 2026 and ~2029.</a:t>
            </a:r>
            <a:endParaRPr lang="it-IT" altLang="zh-CN" sz="1400" dirty="0">
              <a:solidFill>
                <a:srgbClr val="0000FF"/>
              </a:solidFill>
              <a:ea typeface="宋体" panose="02010600030101010101" pitchFamily="2" charset="-122"/>
            </a:endParaRPr>
          </a:p>
          <a:p>
            <a:pPr marL="742950" lvl="1" indent="0">
              <a:lnSpc>
                <a:spcPct val="100000"/>
              </a:lnSpc>
              <a:spcBef>
                <a:spcPts val="600"/>
              </a:spcBef>
              <a:spcAft>
                <a:spcPts val="600"/>
              </a:spcAft>
              <a:buFont typeface="Arial" panose="020B0604020202090204" pitchFamily="34" charset="0"/>
              <a:buNone/>
            </a:pPr>
            <a:r>
              <a:rPr lang="en-US" altLang="zh-CN" sz="1400" dirty="0">
                <a:ea typeface="宋体" panose="02010600030101010101" pitchFamily="2" charset="-122"/>
                <a:sym typeface="+mn-ea"/>
              </a:rPr>
              <a:t>---May be in KEK or the Proton beam in CSNS in China. </a:t>
            </a:r>
          </a:p>
          <a:p>
            <a:pPr marL="742950" lvl="1" indent="0">
              <a:lnSpc>
                <a:spcPct val="100000"/>
              </a:lnSpc>
              <a:spcBef>
                <a:spcPts val="600"/>
              </a:spcBef>
              <a:spcAft>
                <a:spcPts val="600"/>
              </a:spcAft>
              <a:buFont typeface="Arial" panose="020B0604020202090204" pitchFamily="34" charset="0"/>
              <a:buNone/>
            </a:pPr>
            <a:r>
              <a:rPr lang="en-US" altLang="zh-CN" sz="1400" dirty="0">
                <a:ea typeface="宋体" panose="02010600030101010101" pitchFamily="2" charset="-122"/>
                <a:sym typeface="+mn-ea"/>
              </a:rPr>
              <a:t>-- </a:t>
            </a:r>
            <a:r>
              <a:rPr lang="zh-CN" altLang="zh-CN" sz="1400" dirty="0">
                <a:ea typeface="宋体" panose="02010600030101010101" pitchFamily="2" charset="-122"/>
                <a:sym typeface="+mn-ea"/>
              </a:rPr>
              <a:t>A clear proposal of using CERN high energy hadron test beams for the R&amp;D of the GS-HCAL is presented.  </a:t>
            </a:r>
            <a:endParaRPr lang="it-IT" altLang="zh-CN" sz="1400" dirty="0">
              <a:ea typeface="宋体" panose="02010600030101010101" pitchFamily="2" charset="-122"/>
              <a:sym typeface="+mn-ea"/>
            </a:endParaRPr>
          </a:p>
          <a:p>
            <a:pPr marL="342900" lvl="0" indent="0">
              <a:lnSpc>
                <a:spcPct val="100000"/>
              </a:lnSpc>
              <a:spcBef>
                <a:spcPts val="600"/>
              </a:spcBef>
              <a:spcAft>
                <a:spcPts val="600"/>
              </a:spcAft>
              <a:buFont typeface="Arial" panose="020B0604020202090204" pitchFamily="34" charset="0"/>
              <a:buChar char="●"/>
            </a:pPr>
            <a:r>
              <a:rPr lang="it-IT" altLang="zh-CN" sz="1400" dirty="0">
                <a:latin typeface="Arial" panose="020B0604020202020204" pitchFamily="34" charset="0"/>
                <a:ea typeface="宋体" panose="02010600030101010101" pitchFamily="2" charset="-122"/>
                <a:sym typeface="+mn-ea"/>
              </a:rPr>
              <a:t>The document lacks a clear plan toward construction </a:t>
            </a:r>
          </a:p>
          <a:p>
            <a:pPr marL="342900" lvl="0" indent="0">
              <a:lnSpc>
                <a:spcPct val="100000"/>
              </a:lnSpc>
              <a:spcBef>
                <a:spcPts val="600"/>
              </a:spcBef>
              <a:spcAft>
                <a:spcPts val="600"/>
              </a:spcAft>
              <a:buFont typeface="Arial" panose="020B0604020202090204" pitchFamily="34" charset="0"/>
              <a:buNone/>
            </a:pPr>
            <a:r>
              <a:rPr lang="it-IT" altLang="zh-CN" sz="1400" dirty="0">
                <a:solidFill>
                  <a:schemeClr val="tx1"/>
                </a:solidFill>
                <a:latin typeface="Arial" panose="020B0604020202020204" pitchFamily="34" charset="0"/>
                <a:ea typeface="宋体" panose="02010600030101010101" pitchFamily="2" charset="-122"/>
                <a:sym typeface="+mn-ea"/>
              </a:rPr>
              <a:t>--</a:t>
            </a:r>
            <a:r>
              <a:rPr lang="en-US" altLang="it-IT" sz="1400" dirty="0">
                <a:solidFill>
                  <a:schemeClr val="tx1"/>
                </a:solidFill>
                <a:latin typeface="Arial" panose="020B0604020202020204" pitchFamily="34" charset="0"/>
                <a:ea typeface="宋体" panose="02010600030101010101" pitchFamily="2" charset="-122"/>
                <a:sym typeface="+mn-ea"/>
              </a:rPr>
              <a:t>please see the </a:t>
            </a:r>
            <a:r>
              <a:rPr lang="en-US" altLang="it-IT" sz="1400" b="1" dirty="0">
                <a:solidFill>
                  <a:schemeClr val="tx1"/>
                </a:solidFill>
                <a:latin typeface="Arial" panose="020B0604020202020204" pitchFamily="34" charset="0"/>
                <a:ea typeface="宋体" panose="02010600030101010101" pitchFamily="2" charset="-122"/>
                <a:sym typeface="+mn-ea"/>
              </a:rPr>
              <a:t>section 8.4.8</a:t>
            </a:r>
            <a:r>
              <a:rPr lang="en-US" altLang="it-IT" sz="1400" dirty="0">
                <a:solidFill>
                  <a:schemeClr val="tx1"/>
                </a:solidFill>
                <a:latin typeface="Arial" panose="020B0604020202020204" pitchFamily="34" charset="0"/>
                <a:ea typeface="宋体" panose="02010600030101010101" pitchFamily="2" charset="-122"/>
                <a:sym typeface="+mn-ea"/>
              </a:rPr>
              <a:t> Prototype, the </a:t>
            </a:r>
            <a:r>
              <a:rPr lang="en-US" altLang="it-IT" sz="1400" b="1" dirty="0">
                <a:solidFill>
                  <a:schemeClr val="tx1"/>
                </a:solidFill>
                <a:latin typeface="Arial" panose="020B0604020202020204" pitchFamily="34" charset="0"/>
                <a:ea typeface="宋体" panose="02010600030101010101" pitchFamily="2" charset="-122"/>
                <a:sym typeface="+mn-ea"/>
              </a:rPr>
              <a:t>section 8.7</a:t>
            </a:r>
            <a:r>
              <a:rPr lang="en-US" altLang="it-IT" sz="1400" dirty="0">
                <a:solidFill>
                  <a:schemeClr val="tx1"/>
                </a:solidFill>
                <a:latin typeface="Arial" panose="020B0604020202020204" pitchFamily="34" charset="0"/>
                <a:ea typeface="宋体" panose="02010600030101010101" pitchFamily="2" charset="-122"/>
                <a:sym typeface="+mn-ea"/>
              </a:rPr>
              <a:t> Summary and Future Plan.</a:t>
            </a:r>
          </a:p>
          <a:p>
            <a:pPr marL="342900" lvl="0" indent="0">
              <a:lnSpc>
                <a:spcPct val="100000"/>
              </a:lnSpc>
              <a:spcBef>
                <a:spcPts val="600"/>
              </a:spcBef>
              <a:spcAft>
                <a:spcPts val="600"/>
              </a:spcAft>
              <a:buFont typeface="Arial" panose="020B0604020202090204" pitchFamily="34" charset="0"/>
              <a:buChar char="●"/>
            </a:pPr>
            <a:endParaRPr lang="en-US" altLang="zh-CN" sz="1400" dirty="0">
              <a:solidFill>
                <a:schemeClr val="tx1"/>
              </a:solidFill>
              <a:latin typeface="Arial" panose="020B0604020202020204" pitchFamily="34" charset="0"/>
              <a:ea typeface="宋体" panose="02010600030101010101" pitchFamily="2" charset="-122"/>
            </a:endParaRPr>
          </a:p>
        </p:txBody>
      </p:sp>
      <p:pic>
        <p:nvPicPr>
          <p:cNvPr id="2" name="图片 1"/>
          <p:cNvPicPr>
            <a:picLocks noChangeAspect="1"/>
          </p:cNvPicPr>
          <p:nvPr/>
        </p:nvPicPr>
        <p:blipFill>
          <a:blip r:embed="rId2"/>
          <a:stretch>
            <a:fillRect/>
          </a:stretch>
        </p:blipFill>
        <p:spPr>
          <a:xfrm>
            <a:off x="840105" y="3479165"/>
            <a:ext cx="7435215" cy="2009140"/>
          </a:xfrm>
          <a:prstGeom prst="rect">
            <a:avLst/>
          </a:prstGeom>
        </p:spPr>
      </p:pic>
      <p:sp>
        <p:nvSpPr>
          <p:cNvPr id="5" name="TextBox 4">
            <a:extLst>
              <a:ext uri="{FF2B5EF4-FFF2-40B4-BE49-F238E27FC236}">
                <a16:creationId xmlns:a16="http://schemas.microsoft.com/office/drawing/2014/main" id="{293BF130-40DD-43CB-B3E3-2DB8875B6D57}"/>
              </a:ext>
            </a:extLst>
          </p:cNvPr>
          <p:cNvSpPr txBox="1"/>
          <p:nvPr/>
        </p:nvSpPr>
        <p:spPr>
          <a:xfrm>
            <a:off x="9629775" y="507738"/>
            <a:ext cx="190881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HCAL</a:t>
            </a:r>
            <a:endParaRPr lang="zh-CN" altLang="en-US" dirty="0">
              <a:latin typeface="Arial" panose="020B0604020202020204" pitchFamily="34"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Comments on Draft v0.4</a:t>
            </a:r>
            <a:endParaRPr lang="zh-CN" altLang="en-US" dirty="0">
              <a:solidFill>
                <a:schemeClr val="accent3">
                  <a:lumMod val="75000"/>
                </a:schemeClr>
              </a:solidFill>
              <a:latin typeface="Arial Black" panose="020B0A04020102020204" pitchFamily="34" charset="0"/>
            </a:endParaRPr>
          </a:p>
        </p:txBody>
      </p:sp>
      <p:sp>
        <p:nvSpPr>
          <p:cNvPr id="4" name="Content Placeholder 3"/>
          <p:cNvSpPr>
            <a:spLocks noGrp="1"/>
          </p:cNvSpPr>
          <p:nvPr>
            <p:ph idx="13"/>
          </p:nvPr>
        </p:nvSpPr>
        <p:spPr>
          <a:xfrm>
            <a:off x="193675" y="1071880"/>
            <a:ext cx="7432675" cy="5626735"/>
          </a:xfrm>
        </p:spPr>
        <p:txBody>
          <a:bodyPr>
            <a:noAutofit/>
          </a:bodyPr>
          <a:lstStyle/>
          <a:p>
            <a:pPr indent="0">
              <a:lnSpc>
                <a:spcPct val="100000"/>
              </a:lnSpc>
              <a:spcBef>
                <a:spcPts val="600"/>
              </a:spcBef>
              <a:spcAft>
                <a:spcPts val="600"/>
              </a:spcAft>
            </a:pPr>
            <a:r>
              <a:rPr lang="it-IT" altLang="zh-CN" sz="1400" u="sng" dirty="0">
                <a:effectLst/>
                <a:latin typeface="Arial" panose="020B0604020202020204" pitchFamily="34" charset="0"/>
                <a:ea typeface="宋体" panose="02010600030101010101" pitchFamily="2" charset="-122"/>
              </a:rPr>
              <a:t>High-level comments</a:t>
            </a:r>
            <a:endParaRPr lang="en-US" altLang="it-IT" sz="1400" dirty="0">
              <a:solidFill>
                <a:schemeClr val="tx1"/>
              </a:solidFill>
              <a:latin typeface="Arial" panose="020B0604020202020204" pitchFamily="34" charset="0"/>
              <a:ea typeface="宋体" panose="02010600030101010101" pitchFamily="2" charset="-122"/>
              <a:sym typeface="+mn-ea"/>
            </a:endParaRPr>
          </a:p>
          <a:p>
            <a:pPr marL="342900" lvl="0" indent="0">
              <a:lnSpc>
                <a:spcPct val="100000"/>
              </a:lnSpc>
              <a:spcBef>
                <a:spcPts val="600"/>
              </a:spcBef>
              <a:spcAft>
                <a:spcPts val="600"/>
              </a:spcAft>
              <a:buFont typeface="Arial" panose="020B0604020202090204" pitchFamily="34" charset="0"/>
              <a:buChar char="●"/>
            </a:pPr>
            <a:r>
              <a:rPr lang="it-IT" altLang="zh-CN" sz="1400" dirty="0">
                <a:latin typeface="Arial" panose="020B0604020202020204" pitchFamily="34" charset="0"/>
                <a:ea typeface="宋体" panose="02010600030101010101" pitchFamily="2" charset="-122"/>
              </a:rPr>
              <a:t>What are design parameters (on e.g. cell S/N) of the system?</a:t>
            </a:r>
          </a:p>
          <a:p>
            <a:pPr marL="342900" lvl="0" indent="0">
              <a:lnSpc>
                <a:spcPct val="100000"/>
              </a:lnSpc>
              <a:spcBef>
                <a:spcPts val="600"/>
              </a:spcBef>
              <a:spcAft>
                <a:spcPts val="600"/>
              </a:spcAft>
              <a:buFont typeface="Arial" panose="020B0604020202090204" pitchFamily="34" charset="0"/>
              <a:buNone/>
            </a:pPr>
            <a:r>
              <a:rPr lang="it-IT" altLang="zh-CN" sz="1400" dirty="0">
                <a:solidFill>
                  <a:schemeClr val="tx1"/>
                </a:solidFill>
                <a:latin typeface="Arial" panose="020B0604020202020204" pitchFamily="34" charset="0"/>
                <a:ea typeface="宋体" panose="02010600030101010101" pitchFamily="2" charset="-122"/>
                <a:sym typeface="+mn-ea"/>
              </a:rPr>
              <a:t>--</a:t>
            </a:r>
            <a:r>
              <a:rPr lang="en-US" altLang="it-IT" sz="1400" dirty="0">
                <a:solidFill>
                  <a:schemeClr val="tx1"/>
                </a:solidFill>
                <a:latin typeface="Arial" panose="020B0604020202020204" pitchFamily="34" charset="0"/>
                <a:ea typeface="宋体" panose="02010600030101010101" pitchFamily="2" charset="-122"/>
                <a:sym typeface="+mn-ea"/>
              </a:rPr>
              <a:t> we are expecting a 10% of MIP value as the S/N cut threshold. </a:t>
            </a:r>
          </a:p>
          <a:p>
            <a:pPr marL="342900" lvl="0" indent="0">
              <a:lnSpc>
                <a:spcPct val="100000"/>
              </a:lnSpc>
              <a:spcBef>
                <a:spcPts val="600"/>
              </a:spcBef>
              <a:spcAft>
                <a:spcPts val="600"/>
              </a:spcAft>
              <a:buFont typeface="Arial" panose="020B0604020202090204" pitchFamily="34" charset="0"/>
              <a:buChar char="●"/>
            </a:pPr>
            <a:r>
              <a:rPr lang="it-IT" altLang="zh-CN" sz="1400" dirty="0">
                <a:latin typeface="Arial" panose="020B0604020202020204" pitchFamily="34" charset="0"/>
                <a:ea typeface="宋体" panose="02010600030101010101" pitchFamily="2" charset="-122"/>
              </a:rPr>
              <a:t>At the moment only a handful of tiles have been tested</a:t>
            </a:r>
            <a:endParaRPr lang="zh-CN" altLang="zh-CN" sz="1400" dirty="0">
              <a:latin typeface="Arial" panose="020B0604020202020204" pitchFamily="34" charset="0"/>
              <a:ea typeface="宋体" panose="02010600030101010101" pitchFamily="2" charset="-122"/>
            </a:endParaRPr>
          </a:p>
          <a:p>
            <a:pPr marL="742950" lvl="1" indent="0">
              <a:lnSpc>
                <a:spcPct val="100000"/>
              </a:lnSpc>
              <a:spcBef>
                <a:spcPts val="600"/>
              </a:spcBef>
              <a:spcAft>
                <a:spcPts val="600"/>
              </a:spcAft>
              <a:buFont typeface="Arial" panose="020B0604020202090204" pitchFamily="34" charset="0"/>
              <a:buChar char="○"/>
            </a:pPr>
            <a:r>
              <a:rPr lang="it-IT" altLang="zh-CN" sz="1400" dirty="0">
                <a:solidFill>
                  <a:srgbClr val="0000FF"/>
                </a:solidFill>
                <a:ea typeface="宋体" panose="02010600030101010101" pitchFamily="2" charset="-122"/>
              </a:rPr>
              <a:t>How to ensure mass production?</a:t>
            </a:r>
            <a:endParaRPr lang="zh-CN" altLang="zh-CN" sz="1400" dirty="0">
              <a:solidFill>
                <a:srgbClr val="0000FF"/>
              </a:solidFill>
              <a:ea typeface="宋体" panose="02010600030101010101" pitchFamily="2" charset="-122"/>
            </a:endParaRPr>
          </a:p>
          <a:p>
            <a:pPr marL="742950" lvl="1" indent="0">
              <a:lnSpc>
                <a:spcPct val="100000"/>
              </a:lnSpc>
              <a:spcBef>
                <a:spcPts val="600"/>
              </a:spcBef>
              <a:spcAft>
                <a:spcPts val="600"/>
              </a:spcAft>
              <a:buFont typeface="Arial" panose="020B0604020202090204" pitchFamily="34" charset="0"/>
              <a:buChar char="○"/>
            </a:pPr>
            <a:r>
              <a:rPr lang="it-IT" altLang="zh-CN" sz="1400" dirty="0">
                <a:solidFill>
                  <a:srgbClr val="0000FF"/>
                </a:solidFill>
                <a:ea typeface="宋体" panose="02010600030101010101" pitchFamily="2" charset="-122"/>
              </a:rPr>
              <a:t>In this context how to ensure homogenous tiles and what are the criteria?</a:t>
            </a:r>
            <a:endParaRPr lang="zh-CN" altLang="zh-CN" sz="1400" dirty="0">
              <a:solidFill>
                <a:srgbClr val="0000FF"/>
              </a:solidFill>
              <a:ea typeface="宋体" panose="02010600030101010101" pitchFamily="2" charset="-122"/>
            </a:endParaRPr>
          </a:p>
          <a:p>
            <a:pPr marL="742950" lvl="1" indent="0">
              <a:lnSpc>
                <a:spcPct val="100000"/>
              </a:lnSpc>
              <a:spcBef>
                <a:spcPts val="600"/>
              </a:spcBef>
              <a:spcAft>
                <a:spcPts val="600"/>
              </a:spcAft>
              <a:buFont typeface="Arial" panose="020B0604020202090204" pitchFamily="34" charset="0"/>
              <a:buNone/>
            </a:pPr>
            <a:r>
              <a:rPr lang="it-IT" altLang="zh-CN" sz="1400" dirty="0">
                <a:ea typeface="宋体" panose="02010600030101010101" pitchFamily="2" charset="-122"/>
                <a:sym typeface="+mn-ea"/>
              </a:rPr>
              <a:t>--</a:t>
            </a:r>
            <a:r>
              <a:rPr lang="en-US" altLang="it-IT" sz="1400" dirty="0">
                <a:ea typeface="宋体" panose="02010600030101010101" pitchFamily="2" charset="-122"/>
                <a:sym typeface="+mn-ea"/>
              </a:rPr>
              <a:t>No matter what. We must trust the production capabilities and quality control of Chinese enterprises.</a:t>
            </a:r>
          </a:p>
          <a:p>
            <a:pPr marL="742950" lvl="1" indent="0">
              <a:lnSpc>
                <a:spcPct val="100000"/>
              </a:lnSpc>
              <a:spcBef>
                <a:spcPts val="600"/>
              </a:spcBef>
              <a:spcAft>
                <a:spcPts val="600"/>
              </a:spcAft>
              <a:buFont typeface="Arial" panose="020B0604020202090204" pitchFamily="34" charset="0"/>
              <a:buNone/>
            </a:pPr>
            <a:r>
              <a:rPr lang="en-US" altLang="zh-CN" sz="1400" dirty="0">
                <a:solidFill>
                  <a:schemeClr val="tx1"/>
                </a:solidFill>
                <a:ea typeface="宋体" panose="02010600030101010101" pitchFamily="2" charset="-122"/>
              </a:rPr>
              <a:t>--the successfull example is the 20 inch MCP-PMT for JUNO. We get the small number of prototypes at Lab in 2015, and the factory setup the mass production line in 2016, and start the mass production from 2017 to 2020, finished 15000 pics 20 inch MCP-PMTs for JUNO. </a:t>
            </a:r>
          </a:p>
          <a:p>
            <a:pPr marL="742950" lvl="1" indent="0">
              <a:lnSpc>
                <a:spcPct val="100000"/>
              </a:lnSpc>
              <a:spcBef>
                <a:spcPts val="600"/>
              </a:spcBef>
              <a:spcAft>
                <a:spcPts val="600"/>
              </a:spcAft>
              <a:buFont typeface="Arial" panose="020B0604020202090204" pitchFamily="34" charset="0"/>
              <a:buNone/>
            </a:pPr>
            <a:r>
              <a:rPr lang="en-US" altLang="zh-CN" sz="1400" dirty="0">
                <a:solidFill>
                  <a:schemeClr val="tx1"/>
                </a:solidFill>
                <a:ea typeface="宋体" panose="02010600030101010101" pitchFamily="2" charset="-122"/>
              </a:rPr>
              <a:t>--for the Glass Scintiallator and SiPM, the situation right now are really much better than the PMTs at that time.  When the CEPC will be supported by the goverment, the factories will do the mass production by themeslves. </a:t>
            </a:r>
          </a:p>
          <a:p>
            <a:pPr marL="742950" lvl="1" indent="0">
              <a:lnSpc>
                <a:spcPct val="100000"/>
              </a:lnSpc>
              <a:spcBef>
                <a:spcPts val="600"/>
              </a:spcBef>
              <a:spcAft>
                <a:spcPts val="600"/>
              </a:spcAft>
              <a:buFont typeface="Arial" panose="020B0604020202090204" pitchFamily="34" charset="0"/>
              <a:buNone/>
            </a:pPr>
            <a:r>
              <a:rPr lang="en-US" altLang="zh-CN" sz="1400" dirty="0">
                <a:solidFill>
                  <a:schemeClr val="tx1"/>
                </a:solidFill>
                <a:ea typeface="宋体" panose="02010600030101010101" pitchFamily="2" charset="-122"/>
              </a:rPr>
              <a:t>--for the SiPM, the chinese company ZJGD (www.zjgd.com.cn) </a:t>
            </a:r>
            <a:r>
              <a:rPr lang="en-US" altLang="zh-CN" sz="1400" dirty="0">
                <a:ea typeface="宋体" panose="02010600030101010101" pitchFamily="2" charset="-122"/>
                <a:sym typeface="+mn-ea"/>
              </a:rPr>
              <a:t>has already finished the mass production line on June 2025, and produce the SiPM with 40% PDE and acceptiable price. </a:t>
            </a:r>
            <a:r>
              <a:rPr lang="en-US" altLang="zh-CN" sz="1400" b="1" dirty="0">
                <a:ea typeface="宋体" panose="02010600030101010101" pitchFamily="2" charset="-122"/>
                <a:sym typeface="+mn-ea"/>
              </a:rPr>
              <a:t>The news will be publish in The Innovation will introduce it.</a:t>
            </a:r>
            <a:endParaRPr lang="en-US" altLang="zh-CN" sz="1400" b="1" dirty="0">
              <a:solidFill>
                <a:schemeClr val="tx1"/>
              </a:solidFill>
              <a:ea typeface="宋体" panose="02010600030101010101" pitchFamily="2" charset="-122"/>
            </a:endParaRPr>
          </a:p>
          <a:p>
            <a:pPr marL="742950" lvl="1" indent="0">
              <a:lnSpc>
                <a:spcPct val="100000"/>
              </a:lnSpc>
              <a:spcBef>
                <a:spcPts val="600"/>
              </a:spcBef>
              <a:spcAft>
                <a:spcPts val="600"/>
              </a:spcAft>
              <a:buFont typeface="Arial" panose="020B0604020202090204" pitchFamily="34" charset="0"/>
              <a:buNone/>
            </a:pPr>
            <a:endParaRPr lang="en-US" altLang="zh-CN" sz="1400" b="1" dirty="0">
              <a:solidFill>
                <a:schemeClr val="tx1"/>
              </a:solidFill>
              <a:ea typeface="宋体" panose="02010600030101010101" pitchFamily="2" charset="-122"/>
            </a:endParaRPr>
          </a:p>
        </p:txBody>
      </p:sp>
      <p:pic>
        <p:nvPicPr>
          <p:cNvPr id="2" name="图片 1"/>
          <p:cNvPicPr>
            <a:picLocks noChangeAspect="1"/>
          </p:cNvPicPr>
          <p:nvPr/>
        </p:nvPicPr>
        <p:blipFill>
          <a:blip r:embed="rId2"/>
          <a:stretch>
            <a:fillRect/>
          </a:stretch>
        </p:blipFill>
        <p:spPr>
          <a:xfrm>
            <a:off x="8124190" y="1185545"/>
            <a:ext cx="3888740" cy="5399405"/>
          </a:xfrm>
          <a:prstGeom prst="rect">
            <a:avLst/>
          </a:prstGeom>
        </p:spPr>
      </p:pic>
      <p:sp>
        <p:nvSpPr>
          <p:cNvPr id="5" name="TextBox 4">
            <a:extLst>
              <a:ext uri="{FF2B5EF4-FFF2-40B4-BE49-F238E27FC236}">
                <a16:creationId xmlns:a16="http://schemas.microsoft.com/office/drawing/2014/main" id="{7077227C-D8A9-4BBE-AC55-BB79F4198E5E}"/>
              </a:ext>
            </a:extLst>
          </p:cNvPr>
          <p:cNvSpPr txBox="1"/>
          <p:nvPr/>
        </p:nvSpPr>
        <p:spPr>
          <a:xfrm>
            <a:off x="9629775" y="507738"/>
            <a:ext cx="190881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HCAL</a:t>
            </a:r>
            <a:endParaRPr lang="zh-CN" altLang="en-US" dirty="0">
              <a:latin typeface="Arial" panose="020B0604020202020204" pitchFamily="34"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Comments on Draft v0.4</a:t>
            </a:r>
            <a:endParaRPr lang="zh-CN" altLang="en-US" dirty="0">
              <a:solidFill>
                <a:schemeClr val="accent3">
                  <a:lumMod val="75000"/>
                </a:schemeClr>
              </a:solidFill>
              <a:latin typeface="Arial Black" panose="020B0A04020102020204" pitchFamily="34" charset="0"/>
            </a:endParaRPr>
          </a:p>
        </p:txBody>
      </p:sp>
      <p:sp>
        <p:nvSpPr>
          <p:cNvPr id="4" name="Content Placeholder 3"/>
          <p:cNvSpPr>
            <a:spLocks noGrp="1"/>
          </p:cNvSpPr>
          <p:nvPr>
            <p:ph idx="13"/>
          </p:nvPr>
        </p:nvSpPr>
        <p:spPr>
          <a:xfrm>
            <a:off x="147955" y="1197610"/>
            <a:ext cx="11850370" cy="5546090"/>
          </a:xfrm>
        </p:spPr>
        <p:txBody>
          <a:bodyPr>
            <a:noAutofit/>
          </a:bodyPr>
          <a:lstStyle/>
          <a:p>
            <a:pPr indent="0">
              <a:lnSpc>
                <a:spcPct val="100000"/>
              </a:lnSpc>
              <a:spcBef>
                <a:spcPts val="600"/>
              </a:spcBef>
              <a:spcAft>
                <a:spcPts val="600"/>
              </a:spcAft>
              <a:buNone/>
            </a:pPr>
            <a:r>
              <a:rPr lang="en-US" altLang="it-IT" sz="1400" dirty="0">
                <a:solidFill>
                  <a:srgbClr val="0000FF"/>
                </a:solidFill>
                <a:latin typeface="Arial" panose="020B0604020202020204" pitchFamily="34" charset="0"/>
                <a:ea typeface="宋体" panose="02010600030101010101" pitchFamily="2" charset="-122"/>
              </a:rPr>
              <a:t>   </a:t>
            </a:r>
            <a:r>
              <a:rPr lang="it-IT" altLang="zh-CN" sz="1400" dirty="0">
                <a:solidFill>
                  <a:srgbClr val="0000FF"/>
                </a:solidFill>
                <a:latin typeface="Arial" panose="020B0604020202020204" pitchFamily="34" charset="0"/>
                <a:ea typeface="宋体" panose="02010600030101010101" pitchFamily="2" charset="-122"/>
              </a:rPr>
              <a:t>In the draft we don't see the results of all the (few) tiles that have been e.g. tested beam or in the cosmic stand</a:t>
            </a:r>
          </a:p>
          <a:p>
            <a:pPr marL="285750" lvl="0" indent="0">
              <a:lnSpc>
                <a:spcPct val="100000"/>
              </a:lnSpc>
              <a:spcBef>
                <a:spcPts val="600"/>
              </a:spcBef>
              <a:spcAft>
                <a:spcPts val="600"/>
              </a:spcAft>
              <a:buFont typeface="Arial" panose="020B0604020202090204" pitchFamily="34" charset="0"/>
              <a:buNone/>
            </a:pPr>
            <a:r>
              <a:rPr lang="en-US" altLang="zh-CN" sz="1400" dirty="0">
                <a:solidFill>
                  <a:schemeClr val="tx1"/>
                </a:solidFill>
                <a:latin typeface="Arial" panose="020B0604020202020204" pitchFamily="34" charset="0"/>
                <a:ea typeface="宋体" panose="02010600030101010101" pitchFamily="2" charset="-122"/>
              </a:rPr>
              <a:t>--In Fact， in the Section </a:t>
            </a:r>
            <a:r>
              <a:rPr lang="en-US" altLang="zh-CN" sz="1400" b="1" dirty="0">
                <a:solidFill>
                  <a:schemeClr val="tx1"/>
                </a:solidFill>
                <a:latin typeface="Arial" panose="020B0604020202020204" pitchFamily="34" charset="0"/>
                <a:ea typeface="宋体" panose="02010600030101010101" pitchFamily="2" charset="-122"/>
              </a:rPr>
              <a:t>8.4.2 Glass Scintillator</a:t>
            </a:r>
            <a:r>
              <a:rPr lang="en-US" altLang="zh-CN" sz="1400" dirty="0">
                <a:solidFill>
                  <a:schemeClr val="tx1"/>
                </a:solidFill>
                <a:latin typeface="Arial" panose="020B0604020202020204" pitchFamily="34" charset="0"/>
                <a:ea typeface="宋体" panose="02010600030101010101" pitchFamily="2" charset="-122"/>
              </a:rPr>
              <a:t>, the </a:t>
            </a:r>
            <a:r>
              <a:rPr lang="en-US" altLang="zh-CN" sz="1400" b="1" dirty="0">
                <a:solidFill>
                  <a:schemeClr val="tx1"/>
                </a:solidFill>
                <a:latin typeface="Arial" panose="020B0604020202020204" pitchFamily="34" charset="0"/>
                <a:ea typeface="宋体" panose="02010600030101010101" pitchFamily="2" charset="-122"/>
              </a:rPr>
              <a:t>Figure 8.12</a:t>
            </a:r>
            <a:r>
              <a:rPr lang="en-US" altLang="zh-CN" sz="1400" dirty="0">
                <a:solidFill>
                  <a:schemeClr val="tx1"/>
                </a:solidFill>
                <a:latin typeface="Arial" panose="020B0604020202020204" pitchFamily="34" charset="0"/>
                <a:ea typeface="宋体" panose="02010600030101010101" pitchFamily="2" charset="-122"/>
              </a:rPr>
              <a:t>: the transmission and XEL spectra of large GFO glass, the Energy spectra of GFO GS and the  Scintillation decay curve of the GFO. </a:t>
            </a:r>
          </a:p>
          <a:p>
            <a:pPr marL="285750" lvl="0" indent="0">
              <a:lnSpc>
                <a:spcPct val="100000"/>
              </a:lnSpc>
              <a:spcBef>
                <a:spcPts val="600"/>
              </a:spcBef>
              <a:spcAft>
                <a:spcPts val="600"/>
              </a:spcAft>
              <a:buFont typeface="Arial" panose="020B0604020202090204" pitchFamily="34" charset="0"/>
              <a:buNone/>
            </a:pPr>
            <a:r>
              <a:rPr lang="en-US" altLang="zh-CN" sz="1400" dirty="0">
                <a:solidFill>
                  <a:schemeClr val="tx1"/>
                </a:solidFill>
                <a:latin typeface="Arial" panose="020B0604020202020204" pitchFamily="34" charset="0"/>
                <a:ea typeface="宋体" panose="02010600030101010101" pitchFamily="2" charset="-122"/>
              </a:rPr>
              <a:t>there is the new version for the </a:t>
            </a:r>
            <a:r>
              <a:rPr lang="en-US" altLang="zh-CN" sz="1400" b="1" dirty="0">
                <a:solidFill>
                  <a:schemeClr val="tx1"/>
                </a:solidFill>
                <a:latin typeface="Arial" panose="020B0604020202020204" pitchFamily="34" charset="0"/>
                <a:ea typeface="宋体" panose="02010600030101010101" pitchFamily="2" charset="-122"/>
              </a:rPr>
              <a:t>8.4.5 Measurements </a:t>
            </a:r>
            <a:r>
              <a:rPr lang="en-US" altLang="zh-CN" sz="1400" dirty="0">
                <a:solidFill>
                  <a:schemeClr val="tx1"/>
                </a:solidFill>
                <a:latin typeface="Arial" panose="020B0604020202020204" pitchFamily="34" charset="0"/>
                <a:ea typeface="宋体" panose="02010600030101010101" pitchFamily="2" charset="-122"/>
              </a:rPr>
              <a:t>part, the </a:t>
            </a:r>
            <a:r>
              <a:rPr lang="en-US" altLang="zh-CN" sz="1400" b="1" dirty="0">
                <a:solidFill>
                  <a:schemeClr val="tx1"/>
                </a:solidFill>
                <a:latin typeface="Arial" panose="020B0604020202020204" pitchFamily="34" charset="0"/>
                <a:ea typeface="宋体" panose="02010600030101010101" pitchFamily="2" charset="-122"/>
              </a:rPr>
              <a:t>Figure 8.17</a:t>
            </a:r>
            <a:r>
              <a:rPr lang="en-US" altLang="zh-CN" sz="1400" dirty="0">
                <a:solidFill>
                  <a:schemeClr val="tx1"/>
                </a:solidFill>
                <a:latin typeface="Arial" panose="020B0604020202020204" pitchFamily="34" charset="0"/>
                <a:ea typeface="宋体" panose="02010600030101010101" pitchFamily="2" charset="-122"/>
              </a:rPr>
              <a:t>: Measurement results of the GS cell with SiPM readout, using 137Cs radiation source and  Cosmic ray.</a:t>
            </a:r>
          </a:p>
          <a:p>
            <a:pPr marL="285750" lvl="0" indent="0">
              <a:lnSpc>
                <a:spcPct val="100000"/>
              </a:lnSpc>
              <a:spcBef>
                <a:spcPts val="600"/>
              </a:spcBef>
              <a:spcAft>
                <a:spcPts val="600"/>
              </a:spcAft>
              <a:buFont typeface="Arial" panose="020B0604020202090204" pitchFamily="34" charset="0"/>
              <a:buNone/>
            </a:pPr>
            <a:endParaRPr lang="en-US" altLang="zh-CN" sz="1400" dirty="0">
              <a:solidFill>
                <a:schemeClr val="tx1"/>
              </a:solidFill>
              <a:latin typeface="Arial" panose="020B0604020202020204" pitchFamily="34" charset="0"/>
              <a:ea typeface="宋体" panose="02010600030101010101" pitchFamily="2" charset="-122"/>
            </a:endParaRPr>
          </a:p>
          <a:p>
            <a:pPr marL="285750" lvl="0" indent="0">
              <a:lnSpc>
                <a:spcPct val="100000"/>
              </a:lnSpc>
              <a:spcBef>
                <a:spcPts val="600"/>
              </a:spcBef>
              <a:spcAft>
                <a:spcPts val="600"/>
              </a:spcAft>
              <a:buFont typeface="Arial" panose="020B0604020202090204" pitchFamily="34" charset="0"/>
              <a:buNone/>
            </a:pPr>
            <a:endParaRPr lang="en-US" altLang="zh-CN" sz="1400" dirty="0">
              <a:solidFill>
                <a:schemeClr val="tx1"/>
              </a:solidFill>
              <a:latin typeface="Arial" panose="020B0604020202020204" pitchFamily="34" charset="0"/>
              <a:ea typeface="宋体" panose="02010600030101010101" pitchFamily="2" charset="-122"/>
            </a:endParaRPr>
          </a:p>
          <a:p>
            <a:pPr marL="285750" lvl="0" indent="0">
              <a:lnSpc>
                <a:spcPct val="100000"/>
              </a:lnSpc>
              <a:spcBef>
                <a:spcPts val="600"/>
              </a:spcBef>
              <a:spcAft>
                <a:spcPts val="600"/>
              </a:spcAft>
              <a:buFont typeface="Arial" panose="020B0604020202090204" pitchFamily="34" charset="0"/>
              <a:buNone/>
            </a:pPr>
            <a:endParaRPr lang="en-US" altLang="zh-CN" sz="1400" dirty="0">
              <a:solidFill>
                <a:schemeClr val="tx1"/>
              </a:solidFill>
              <a:latin typeface="Arial" panose="020B0604020202020204" pitchFamily="34" charset="0"/>
              <a:ea typeface="宋体" panose="02010600030101010101" pitchFamily="2" charset="-122"/>
            </a:endParaRPr>
          </a:p>
          <a:p>
            <a:pPr marL="285750" lvl="0" indent="0">
              <a:lnSpc>
                <a:spcPct val="100000"/>
              </a:lnSpc>
              <a:spcBef>
                <a:spcPts val="600"/>
              </a:spcBef>
              <a:spcAft>
                <a:spcPts val="600"/>
              </a:spcAft>
              <a:buFont typeface="Arial" panose="020B0604020202090204" pitchFamily="34" charset="0"/>
              <a:buNone/>
            </a:pPr>
            <a:endParaRPr lang="en-US" altLang="zh-CN" sz="1400" dirty="0">
              <a:solidFill>
                <a:schemeClr val="tx1"/>
              </a:solidFill>
              <a:latin typeface="Arial" panose="020B0604020202020204" pitchFamily="34" charset="0"/>
              <a:ea typeface="宋体" panose="02010600030101010101" pitchFamily="2" charset="-122"/>
            </a:endParaRPr>
          </a:p>
          <a:p>
            <a:pPr marL="285750" lvl="0" indent="0">
              <a:lnSpc>
                <a:spcPct val="100000"/>
              </a:lnSpc>
              <a:spcBef>
                <a:spcPts val="600"/>
              </a:spcBef>
              <a:spcAft>
                <a:spcPts val="600"/>
              </a:spcAft>
              <a:buFont typeface="Arial" panose="020B0604020202090204" pitchFamily="34" charset="0"/>
              <a:buNone/>
            </a:pPr>
            <a:endParaRPr lang="en-US" altLang="zh-CN" sz="1400" dirty="0">
              <a:solidFill>
                <a:schemeClr val="tx1"/>
              </a:solidFill>
              <a:latin typeface="Arial" panose="020B0604020202020204" pitchFamily="34" charset="0"/>
              <a:ea typeface="宋体" panose="02010600030101010101" pitchFamily="2" charset="-122"/>
            </a:endParaRPr>
          </a:p>
          <a:p>
            <a:pPr marL="285750" lvl="0" indent="0">
              <a:lnSpc>
                <a:spcPct val="100000"/>
              </a:lnSpc>
              <a:spcBef>
                <a:spcPts val="600"/>
              </a:spcBef>
              <a:spcAft>
                <a:spcPts val="600"/>
              </a:spcAft>
              <a:buFont typeface="Arial" panose="020B0604020202090204" pitchFamily="34" charset="0"/>
              <a:buNone/>
            </a:pPr>
            <a:endParaRPr lang="en-US" altLang="zh-CN" sz="1400" dirty="0">
              <a:solidFill>
                <a:schemeClr val="tx1"/>
              </a:solidFill>
              <a:latin typeface="Arial" panose="020B0604020202020204" pitchFamily="34" charset="0"/>
              <a:ea typeface="宋体" panose="02010600030101010101" pitchFamily="2" charset="-122"/>
            </a:endParaRPr>
          </a:p>
          <a:p>
            <a:pPr marL="342900" lvl="0" indent="0">
              <a:lnSpc>
                <a:spcPct val="100000"/>
              </a:lnSpc>
              <a:spcBef>
                <a:spcPts val="600"/>
              </a:spcBef>
              <a:spcAft>
                <a:spcPts val="600"/>
              </a:spcAft>
              <a:buFont typeface="Arial" panose="020B0604020202090204" pitchFamily="34" charset="0"/>
              <a:buChar char="●"/>
            </a:pPr>
            <a:endParaRPr lang="zh-CN" altLang="zh-CN" sz="1400" dirty="0">
              <a:solidFill>
                <a:srgbClr val="0000FF"/>
              </a:solidFill>
              <a:latin typeface="Arial" panose="020B0604020202020204" pitchFamily="34" charset="0"/>
              <a:ea typeface="宋体" panose="02010600030101010101" pitchFamily="2" charset="-122"/>
            </a:endParaRPr>
          </a:p>
        </p:txBody>
      </p:sp>
      <p:pic>
        <p:nvPicPr>
          <p:cNvPr id="6" name="图片 5"/>
          <p:cNvPicPr>
            <a:picLocks noChangeAspect="1"/>
          </p:cNvPicPr>
          <p:nvPr/>
        </p:nvPicPr>
        <p:blipFill>
          <a:blip r:embed="rId2"/>
          <a:stretch>
            <a:fillRect/>
          </a:stretch>
        </p:blipFill>
        <p:spPr>
          <a:xfrm>
            <a:off x="666750" y="2719705"/>
            <a:ext cx="4384675" cy="3728720"/>
          </a:xfrm>
          <a:prstGeom prst="rect">
            <a:avLst/>
          </a:prstGeom>
        </p:spPr>
      </p:pic>
      <p:pic>
        <p:nvPicPr>
          <p:cNvPr id="7" name="图片 6"/>
          <p:cNvPicPr>
            <a:picLocks noChangeAspect="1"/>
          </p:cNvPicPr>
          <p:nvPr/>
        </p:nvPicPr>
        <p:blipFill>
          <a:blip r:embed="rId3"/>
          <a:stretch>
            <a:fillRect/>
          </a:stretch>
        </p:blipFill>
        <p:spPr>
          <a:xfrm>
            <a:off x="5446395" y="2719705"/>
            <a:ext cx="6214745" cy="3302000"/>
          </a:xfrm>
          <a:prstGeom prst="rect">
            <a:avLst/>
          </a:prstGeom>
        </p:spPr>
      </p:pic>
      <p:sp>
        <p:nvSpPr>
          <p:cNvPr id="8" name="TextBox 7">
            <a:extLst>
              <a:ext uri="{FF2B5EF4-FFF2-40B4-BE49-F238E27FC236}">
                <a16:creationId xmlns:a16="http://schemas.microsoft.com/office/drawing/2014/main" id="{DCFCCCE3-CED5-4753-9127-80DE825889D2}"/>
              </a:ext>
            </a:extLst>
          </p:cNvPr>
          <p:cNvSpPr txBox="1"/>
          <p:nvPr/>
        </p:nvSpPr>
        <p:spPr>
          <a:xfrm>
            <a:off x="9629775" y="507738"/>
            <a:ext cx="190881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HCAL</a:t>
            </a:r>
            <a:endParaRPr lang="zh-CN" altLang="en-US" dirty="0">
              <a:latin typeface="Arial" panose="020B0604020202020204" pitchFamily="34"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vert="horz" lIns="91440" tIns="45720" rIns="91440" bIns="45720" rtlCol="0" anchor="ctr">
            <a:normAutofit/>
          </a:bodyPr>
          <a:lstStyle/>
          <a:p>
            <a:r>
              <a:rPr lang="en-US" altLang="zh-CN" dirty="0">
                <a:solidFill>
                  <a:schemeClr val="accent3">
                    <a:lumMod val="75000"/>
                  </a:schemeClr>
                </a:solidFill>
                <a:latin typeface="Arial Black" panose="020B0A04020102020204" pitchFamily="34" charset="0"/>
              </a:rPr>
              <a:t>Comments on Draft v0.4</a:t>
            </a:r>
            <a:endParaRPr lang="zh-CN" altLang="en-US" dirty="0">
              <a:solidFill>
                <a:schemeClr val="accent3">
                  <a:lumMod val="75000"/>
                </a:schemeClr>
              </a:solidFill>
              <a:latin typeface="Arial Black" panose="020B0A04020102020204" pitchFamily="34" charset="0"/>
            </a:endParaRPr>
          </a:p>
        </p:txBody>
      </p:sp>
      <p:sp>
        <p:nvSpPr>
          <p:cNvPr id="4" name="Content Placeholder 3"/>
          <p:cNvSpPr>
            <a:spLocks noGrp="1"/>
          </p:cNvSpPr>
          <p:nvPr>
            <p:ph idx="13"/>
          </p:nvPr>
        </p:nvSpPr>
        <p:spPr>
          <a:xfrm>
            <a:off x="410659" y="1285861"/>
            <a:ext cx="11171741" cy="5054709"/>
          </a:xfrm>
        </p:spPr>
        <p:txBody>
          <a:bodyPr>
            <a:noAutofit/>
          </a:bodyPr>
          <a:lstStyle/>
          <a:p>
            <a:pPr marL="342900" lvl="0" indent="0">
              <a:lnSpc>
                <a:spcPct val="100000"/>
              </a:lnSpc>
              <a:spcBef>
                <a:spcPts val="600"/>
              </a:spcBef>
              <a:spcAft>
                <a:spcPts val="600"/>
              </a:spcAft>
              <a:buFont typeface="Arial" panose="020B0604020202090204" pitchFamily="34" charset="0"/>
              <a:buChar char="●"/>
            </a:pPr>
            <a:r>
              <a:rPr lang="it-IT" altLang="zh-CN" sz="1400" dirty="0">
                <a:latin typeface="Arial" panose="020B0604020202020204" pitchFamily="34" charset="0"/>
                <a:ea typeface="宋体" panose="02010600030101010101" pitchFamily="2" charset="-122"/>
                <a:sym typeface="+mn-ea"/>
              </a:rPr>
              <a:t>There are inconsistencies; examples (non exhaustive)</a:t>
            </a:r>
            <a:endParaRPr lang="zh-CN" altLang="zh-CN" sz="1400" dirty="0">
              <a:latin typeface="Arial" panose="020B0604020202020204" pitchFamily="34" charset="0"/>
              <a:ea typeface="宋体" panose="02010600030101010101" pitchFamily="2" charset="-122"/>
            </a:endParaRPr>
          </a:p>
          <a:p>
            <a:pPr marL="742950" lvl="1" indent="0">
              <a:lnSpc>
                <a:spcPct val="100000"/>
              </a:lnSpc>
              <a:spcBef>
                <a:spcPts val="600"/>
              </a:spcBef>
              <a:spcAft>
                <a:spcPts val="600"/>
              </a:spcAft>
              <a:buFont typeface="Arial" panose="020B0604020202090204" pitchFamily="34" charset="0"/>
              <a:buChar char="○"/>
            </a:pPr>
            <a:r>
              <a:rPr lang="it-IT" altLang="zh-CN" sz="1400" dirty="0">
                <a:solidFill>
                  <a:srgbClr val="0000FF"/>
                </a:solidFill>
                <a:ea typeface="宋体" panose="02010600030101010101" pitchFamily="2" charset="-122"/>
                <a:sym typeface="+mn-ea"/>
              </a:rPr>
              <a:t>All SiPM tests in 8.4.4 were carried out with HPK SiPMs however for the prototype NDL SiPMs will be used</a:t>
            </a:r>
            <a:endParaRPr lang="it-IT" altLang="zh-CN" sz="1400" dirty="0">
              <a:solidFill>
                <a:srgbClr val="0000FF"/>
              </a:solidFill>
              <a:ea typeface="宋体" panose="02010600030101010101" pitchFamily="2" charset="-122"/>
            </a:endParaRPr>
          </a:p>
          <a:p>
            <a:pPr marL="742950" lvl="1" indent="0">
              <a:lnSpc>
                <a:spcPct val="100000"/>
              </a:lnSpc>
              <a:spcBef>
                <a:spcPts val="600"/>
              </a:spcBef>
              <a:spcAft>
                <a:spcPts val="600"/>
              </a:spcAft>
              <a:buFont typeface="Arial" panose="020B0604020202090204" pitchFamily="34" charset="0"/>
              <a:buNone/>
            </a:pPr>
            <a:r>
              <a:rPr lang="it-IT" altLang="zh-CN" sz="1400" dirty="0">
                <a:ea typeface="宋体" panose="02010600030101010101" pitchFamily="2" charset="-122"/>
                <a:sym typeface="+mn-ea"/>
              </a:rPr>
              <a:t>--</a:t>
            </a:r>
            <a:r>
              <a:rPr lang="en-US" altLang="it-IT" sz="1400" dirty="0">
                <a:ea typeface="宋体" panose="02010600030101010101" pitchFamily="2" charset="-122"/>
                <a:sym typeface="+mn-ea"/>
              </a:rPr>
              <a:t>all changed, not fix the SiPM for HCAL.</a:t>
            </a:r>
            <a:endParaRPr lang="zh-CN" altLang="zh-CN" sz="1400" dirty="0">
              <a:solidFill>
                <a:srgbClr val="0000FF"/>
              </a:solidFill>
              <a:ea typeface="宋体" panose="02010600030101010101" pitchFamily="2" charset="-122"/>
            </a:endParaRPr>
          </a:p>
          <a:p>
            <a:pPr marL="742950" lvl="1" indent="0">
              <a:lnSpc>
                <a:spcPct val="100000"/>
              </a:lnSpc>
              <a:spcBef>
                <a:spcPts val="600"/>
              </a:spcBef>
              <a:spcAft>
                <a:spcPts val="600"/>
              </a:spcAft>
              <a:buFont typeface="Arial" panose="020B0604020202090204" pitchFamily="34" charset="0"/>
              <a:buChar char="○"/>
            </a:pPr>
            <a:r>
              <a:rPr lang="it-IT" altLang="zh-CN" sz="1400" dirty="0">
                <a:solidFill>
                  <a:srgbClr val="0000FF"/>
                </a:solidFill>
                <a:ea typeface="宋体" panose="02010600030101010101" pitchFamily="2" charset="-122"/>
                <a:sym typeface="+mn-ea"/>
              </a:rPr>
              <a:t>Is the pre-amp tested in Sec. 8.4.6 the same that will be used in SIPAC? </a:t>
            </a:r>
            <a:endParaRPr lang="it-IT" altLang="zh-CN" sz="1400" dirty="0">
              <a:solidFill>
                <a:srgbClr val="0000FF"/>
              </a:solidFill>
              <a:ea typeface="宋体" panose="02010600030101010101" pitchFamily="2" charset="-122"/>
            </a:endParaRPr>
          </a:p>
          <a:p>
            <a:pPr marL="742950" lvl="1" indent="0">
              <a:lnSpc>
                <a:spcPct val="100000"/>
              </a:lnSpc>
              <a:spcBef>
                <a:spcPts val="600"/>
              </a:spcBef>
              <a:spcAft>
                <a:spcPts val="600"/>
              </a:spcAft>
              <a:buFont typeface="Arial" panose="020B0604020202090204" pitchFamily="34" charset="0"/>
              <a:buNone/>
            </a:pPr>
            <a:r>
              <a:rPr lang="it-IT" altLang="zh-CN" sz="1400" dirty="0">
                <a:ea typeface="宋体" panose="02010600030101010101" pitchFamily="2" charset="-122"/>
                <a:sym typeface="+mn-ea"/>
              </a:rPr>
              <a:t>--</a:t>
            </a:r>
            <a:r>
              <a:rPr lang="en-US" altLang="it-IT" sz="1400" dirty="0">
                <a:ea typeface="宋体" panose="02010600030101010101" pitchFamily="2" charset="-122"/>
                <a:sym typeface="+mn-ea"/>
              </a:rPr>
              <a:t>not yet. The pre-amp was combined in ASIC, which has not designed for using right now. </a:t>
            </a:r>
            <a:endParaRPr lang="it-IT" altLang="zh-CN" sz="1400" u="none" strike="noStrike" dirty="0">
              <a:effectLst/>
              <a:ea typeface="宋体" panose="02010600030101010101" pitchFamily="2" charset="-122"/>
            </a:endParaRPr>
          </a:p>
          <a:p>
            <a:pPr marL="342900" lvl="0" indent="-342900">
              <a:lnSpc>
                <a:spcPct val="100000"/>
              </a:lnSpc>
              <a:spcBef>
                <a:spcPts val="600"/>
              </a:spcBef>
              <a:spcAft>
                <a:spcPts val="600"/>
              </a:spcAft>
              <a:buFont typeface="Arial" panose="020B0604020202090204" pitchFamily="34" charset="0"/>
              <a:buChar char="●"/>
            </a:pPr>
            <a:r>
              <a:rPr lang="it-IT" altLang="zh-CN" sz="1400" u="none" strike="noStrike" dirty="0">
                <a:effectLst/>
                <a:latin typeface="Arial" panose="020B0604020202020204" pitchFamily="34" charset="0"/>
                <a:ea typeface="宋体" panose="02010600030101010101" pitchFamily="2" charset="-122"/>
              </a:rPr>
              <a:t>On Page 290 the authors raise concerns about the radiation hardness.</a:t>
            </a:r>
            <a:endParaRPr lang="zh-CN" altLang="zh-CN" sz="1400" u="none" strike="noStrike" dirty="0">
              <a:effectLst/>
              <a:latin typeface="Arial" panose="020B0604020202020204" pitchFamily="34" charset="0"/>
              <a:ea typeface="宋体" panose="02010600030101010101" pitchFamily="2" charset="-122"/>
            </a:endParaRPr>
          </a:p>
          <a:p>
            <a:pPr marL="742950" lvl="1" indent="-285750">
              <a:lnSpc>
                <a:spcPct val="100000"/>
              </a:lnSpc>
              <a:spcBef>
                <a:spcPts val="600"/>
              </a:spcBef>
              <a:spcAft>
                <a:spcPts val="600"/>
              </a:spcAft>
              <a:buFont typeface="Arial" panose="020B0604020202090204" pitchFamily="34" charset="0"/>
              <a:buChar char="○"/>
            </a:pPr>
            <a:r>
              <a:rPr lang="it-IT" altLang="zh-CN" sz="1400" dirty="0">
                <a:solidFill>
                  <a:srgbClr val="0000FF"/>
                </a:solidFill>
                <a:ea typeface="宋体" panose="02010600030101010101" pitchFamily="2" charset="-122"/>
              </a:rPr>
              <a:t>The tiles will not withstand 10 years of operation. Is this a fundamental problem and if yes how will this be systematically addressed?</a:t>
            </a:r>
          </a:p>
          <a:p>
            <a:pPr marL="457200" lvl="1" indent="0">
              <a:lnSpc>
                <a:spcPct val="100000"/>
              </a:lnSpc>
              <a:spcBef>
                <a:spcPts val="600"/>
              </a:spcBef>
              <a:spcAft>
                <a:spcPts val="600"/>
              </a:spcAft>
              <a:buFont typeface="Arial" panose="020B0604020202090204" pitchFamily="34" charset="0"/>
              <a:buNone/>
            </a:pPr>
            <a:r>
              <a:rPr lang="en-US" altLang="zh-CN" sz="1400" dirty="0">
                <a:solidFill>
                  <a:schemeClr val="tx1"/>
                </a:solidFill>
                <a:ea typeface="宋体" panose="02010600030101010101" pitchFamily="2" charset="-122"/>
              </a:rPr>
              <a:t>--  radiation section is removed. it is not an issue. According to the existing TDR data, during the 10-year Higgs run (with a luminosity of 8×10³⁴ cm⁻²s⁻¹), the irradiation dose reaches 100 Gy.For the Z run, the luminosity is 192×10³⁴ cm⁻²s⁻¹, so a rough estimate suggests that 1 year of Z running would result in an irradiation dose of 240 Gy. However, since the Z-peak energy is 91 GeV (lower than the Higgs production energy), the actual dose is expected to be somewhat lower.</a:t>
            </a:r>
          </a:p>
          <a:p>
            <a:pPr marL="457200" lvl="1" indent="0">
              <a:lnSpc>
                <a:spcPct val="100000"/>
              </a:lnSpc>
              <a:spcBef>
                <a:spcPts val="600"/>
              </a:spcBef>
              <a:spcAft>
                <a:spcPts val="600"/>
              </a:spcAft>
              <a:buFont typeface="Arial" panose="020B0604020202090204" pitchFamily="34" charset="0"/>
              <a:buNone/>
            </a:pPr>
            <a:r>
              <a:rPr lang="en-US" altLang="zh-CN" sz="1400" dirty="0">
                <a:solidFill>
                  <a:schemeClr val="tx1"/>
                </a:solidFill>
                <a:ea typeface="宋体" panose="02010600030101010101" pitchFamily="2" charset="-122"/>
              </a:rPr>
              <a:t>indeed, you correctly pointed out adiation hardnes is not a fundamental problem. Previously we spent many text discussing radiation damage but in fact it is not really an issue. We have receved comments from several experts that the radiation damage is actually not an issue in electron-positrom machine such as CEPC, we agree on that and re-evaluated the situation, we deceided to remove a large fraction of the radiation damage discussion. </a:t>
            </a:r>
          </a:p>
          <a:p>
            <a:pPr marL="457200" lvl="1" indent="0">
              <a:lnSpc>
                <a:spcPct val="100000"/>
              </a:lnSpc>
              <a:spcBef>
                <a:spcPts val="600"/>
              </a:spcBef>
              <a:spcAft>
                <a:spcPts val="600"/>
              </a:spcAft>
              <a:buFont typeface="Arial" panose="020B0604020202090204" pitchFamily="34" charset="0"/>
              <a:buNone/>
            </a:pPr>
            <a:r>
              <a:rPr lang="en-US" altLang="zh-CN" sz="1400" b="1" dirty="0">
                <a:solidFill>
                  <a:schemeClr val="tx1"/>
                </a:solidFill>
                <a:ea typeface="宋体" panose="02010600030101010101" pitchFamily="2" charset="-122"/>
              </a:rPr>
              <a:t>--8.4.2.3 Radiation Tolerance</a:t>
            </a:r>
            <a:endParaRPr lang="en-US" altLang="zh-CN" sz="1400" dirty="0">
              <a:solidFill>
                <a:schemeClr val="tx1"/>
              </a:solidFill>
              <a:ea typeface="宋体" panose="02010600030101010101" pitchFamily="2" charset="-122"/>
            </a:endParaRPr>
          </a:p>
          <a:p>
            <a:pPr marL="342900" lvl="0" indent="-342900">
              <a:lnSpc>
                <a:spcPct val="100000"/>
              </a:lnSpc>
              <a:spcBef>
                <a:spcPts val="600"/>
              </a:spcBef>
              <a:spcAft>
                <a:spcPts val="600"/>
              </a:spcAft>
              <a:buFont typeface="Arial" panose="020B0604020202090204" pitchFamily="34" charset="0"/>
              <a:buChar char="●"/>
            </a:pPr>
            <a:endParaRPr lang="zh-CN" altLang="zh-CN" sz="1400" dirty="0">
              <a:latin typeface="Arial" panose="020B0604020202020204" pitchFamily="34" charset="0"/>
              <a:ea typeface="宋体" panose="02010600030101010101" pitchFamily="2" charset="-122"/>
            </a:endParaRPr>
          </a:p>
          <a:p>
            <a:pPr marL="0" lvl="0" indent="0">
              <a:lnSpc>
                <a:spcPct val="100000"/>
              </a:lnSpc>
              <a:spcBef>
                <a:spcPts val="600"/>
              </a:spcBef>
              <a:spcAft>
                <a:spcPts val="600"/>
              </a:spcAft>
              <a:buFont typeface="Arial" panose="020B0604020202090204" pitchFamily="34" charset="0"/>
              <a:buNone/>
            </a:pPr>
            <a:endParaRPr lang="zh-CN" altLang="zh-CN" sz="1400" dirty="0">
              <a:solidFill>
                <a:srgbClr val="0000FF"/>
              </a:solidFill>
              <a:latin typeface="Arial" panose="020B0604020202020204" pitchFamily="34" charset="0"/>
              <a:ea typeface="宋体" panose="02010600030101010101" pitchFamily="2" charset="-122"/>
            </a:endParaRPr>
          </a:p>
        </p:txBody>
      </p:sp>
      <p:sp>
        <p:nvSpPr>
          <p:cNvPr id="5" name="TextBox 4">
            <a:extLst>
              <a:ext uri="{FF2B5EF4-FFF2-40B4-BE49-F238E27FC236}">
                <a16:creationId xmlns:a16="http://schemas.microsoft.com/office/drawing/2014/main" id="{B1CDBA91-A960-468A-8C8B-33A0D29EE498}"/>
              </a:ext>
            </a:extLst>
          </p:cNvPr>
          <p:cNvSpPr txBox="1"/>
          <p:nvPr/>
        </p:nvSpPr>
        <p:spPr>
          <a:xfrm>
            <a:off x="9629775" y="507738"/>
            <a:ext cx="190881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HCAL</a:t>
            </a:r>
            <a:endParaRPr lang="zh-CN" altLang="en-US" dirty="0">
              <a:latin typeface="Arial" panose="020B0604020202020204" pitchFamily="34"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vert="horz" lIns="91440" tIns="45720" rIns="91440" bIns="45720" rtlCol="0" anchor="ctr">
            <a:normAutofit/>
          </a:bodyPr>
          <a:lstStyle/>
          <a:p>
            <a:r>
              <a:rPr lang="en-US" altLang="zh-CN" dirty="0">
                <a:solidFill>
                  <a:schemeClr val="accent3">
                    <a:lumMod val="75000"/>
                  </a:schemeClr>
                </a:solidFill>
                <a:latin typeface="Arial Black" panose="020B0A04020102020204" pitchFamily="34" charset="0"/>
              </a:rPr>
              <a:t>Comments on Draft v0.4</a:t>
            </a:r>
            <a:endParaRPr lang="zh-CN" altLang="en-US" dirty="0">
              <a:solidFill>
                <a:schemeClr val="accent3">
                  <a:lumMod val="75000"/>
                </a:schemeClr>
              </a:solidFill>
              <a:latin typeface="Arial Black" panose="020B0A04020102020204" pitchFamily="34" charset="0"/>
            </a:endParaRPr>
          </a:p>
        </p:txBody>
      </p:sp>
      <p:sp>
        <p:nvSpPr>
          <p:cNvPr id="4" name="Content Placeholder 3"/>
          <p:cNvSpPr>
            <a:spLocks noGrp="1"/>
          </p:cNvSpPr>
          <p:nvPr>
            <p:ph idx="13"/>
          </p:nvPr>
        </p:nvSpPr>
        <p:spPr>
          <a:xfrm>
            <a:off x="410659" y="1285861"/>
            <a:ext cx="11171741" cy="5054709"/>
          </a:xfrm>
        </p:spPr>
        <p:txBody>
          <a:bodyPr>
            <a:noAutofit/>
          </a:bodyPr>
          <a:lstStyle/>
          <a:p>
            <a:pPr marL="342900" lvl="0" indent="0">
              <a:lnSpc>
                <a:spcPct val="100000"/>
              </a:lnSpc>
              <a:spcBef>
                <a:spcPts val="600"/>
              </a:spcBef>
              <a:spcAft>
                <a:spcPts val="600"/>
              </a:spcAft>
              <a:buFont typeface="Arial" panose="020B0604020202090204" pitchFamily="34" charset="0"/>
              <a:buNone/>
            </a:pPr>
            <a:r>
              <a:rPr lang="it-IT" altLang="zh-CN" sz="1400" dirty="0">
                <a:latin typeface="Arial" panose="020B0604020202020204" pitchFamily="34" charset="0"/>
                <a:ea typeface="宋体" panose="02010600030101010101" pitchFamily="2" charset="-122"/>
              </a:rPr>
              <a:t>The description of the cooling system (Page 279) is insufficient.</a:t>
            </a:r>
          </a:p>
          <a:p>
            <a:pPr marL="0" lvl="0" indent="0">
              <a:lnSpc>
                <a:spcPct val="100000"/>
              </a:lnSpc>
              <a:spcBef>
                <a:spcPts val="600"/>
              </a:spcBef>
              <a:spcAft>
                <a:spcPts val="600"/>
              </a:spcAft>
              <a:buFont typeface="Arial" panose="020B0604020202090204" pitchFamily="34" charset="0"/>
              <a:buNone/>
            </a:pPr>
            <a:r>
              <a:rPr lang="en-US" altLang="zh-CN" sz="1400" dirty="0">
                <a:solidFill>
                  <a:schemeClr val="tx1"/>
                </a:solidFill>
                <a:latin typeface="Arial" panose="020B0604020202020204" pitchFamily="34" charset="0"/>
                <a:ea typeface="宋体" panose="02010600030101010101" pitchFamily="2" charset="-122"/>
              </a:rPr>
              <a:t>       -- agree, adding more text and a figure to better describe the cooling system. More detialed could be seen in Section 8.2.2 Barrel and </a:t>
            </a:r>
            <a:r>
              <a:rPr lang="en-US" altLang="zh-CN" sz="1400" dirty="0">
                <a:solidFill>
                  <a:schemeClr val="tx1"/>
                </a:solidFill>
                <a:latin typeface="Arial" panose="020B0604020202020204" pitchFamily="34" charset="0"/>
                <a:ea typeface="宋体" panose="02010600030101010101" pitchFamily="2" charset="-122"/>
                <a:sym typeface="+mn-ea"/>
              </a:rPr>
              <a:t>Section 8.2.3 Endcap.</a:t>
            </a:r>
            <a:r>
              <a:rPr lang="en-US" altLang="zh-CN" sz="1400" dirty="0">
                <a:solidFill>
                  <a:schemeClr val="tx1"/>
                </a:solidFill>
                <a:latin typeface="Arial" panose="020B0604020202020204" pitchFamily="34" charset="0"/>
                <a:ea typeface="宋体" panose="02010600030101010101" pitchFamily="2" charset="-122"/>
              </a:rPr>
              <a:t> </a:t>
            </a:r>
          </a:p>
          <a:p>
            <a:pPr marL="342900" lvl="0" indent="-342900">
              <a:lnSpc>
                <a:spcPct val="100000"/>
              </a:lnSpc>
              <a:spcBef>
                <a:spcPts val="600"/>
              </a:spcBef>
              <a:spcAft>
                <a:spcPts val="600"/>
              </a:spcAft>
              <a:buFont typeface="Arial" panose="020B0604020202090204" pitchFamily="34" charset="0"/>
              <a:buChar char="●"/>
            </a:pPr>
            <a:endParaRPr lang="zh-CN" altLang="zh-CN" sz="1400" dirty="0">
              <a:latin typeface="Arial" panose="020B0604020202020204" pitchFamily="34" charset="0"/>
              <a:ea typeface="宋体" panose="02010600030101010101" pitchFamily="2" charset="-122"/>
            </a:endParaRPr>
          </a:p>
          <a:p>
            <a:pPr marL="0" lvl="0" indent="0">
              <a:lnSpc>
                <a:spcPct val="100000"/>
              </a:lnSpc>
              <a:spcBef>
                <a:spcPts val="600"/>
              </a:spcBef>
              <a:spcAft>
                <a:spcPts val="600"/>
              </a:spcAft>
              <a:buFont typeface="Arial" panose="020B0604020202090204" pitchFamily="34" charset="0"/>
              <a:buNone/>
            </a:pPr>
            <a:endParaRPr lang="zh-CN" altLang="zh-CN" sz="1400" dirty="0">
              <a:solidFill>
                <a:srgbClr val="0000FF"/>
              </a:solidFill>
              <a:latin typeface="Arial" panose="020B0604020202020204" pitchFamily="34" charset="0"/>
              <a:ea typeface="宋体" panose="02010600030101010101" pitchFamily="2" charset="-122"/>
            </a:endParaRPr>
          </a:p>
        </p:txBody>
      </p:sp>
      <p:pic>
        <p:nvPicPr>
          <p:cNvPr id="2" name="图片 1"/>
          <p:cNvPicPr>
            <a:picLocks noChangeAspect="1"/>
          </p:cNvPicPr>
          <p:nvPr/>
        </p:nvPicPr>
        <p:blipFill>
          <a:blip r:embed="rId2"/>
          <a:stretch>
            <a:fillRect/>
          </a:stretch>
        </p:blipFill>
        <p:spPr>
          <a:xfrm>
            <a:off x="130810" y="2734945"/>
            <a:ext cx="5761990" cy="3342005"/>
          </a:xfrm>
          <a:prstGeom prst="rect">
            <a:avLst/>
          </a:prstGeom>
        </p:spPr>
      </p:pic>
      <p:pic>
        <p:nvPicPr>
          <p:cNvPr id="5" name="图片 4"/>
          <p:cNvPicPr>
            <a:picLocks noChangeAspect="1"/>
          </p:cNvPicPr>
          <p:nvPr/>
        </p:nvPicPr>
        <p:blipFill>
          <a:blip r:embed="rId3"/>
          <a:stretch>
            <a:fillRect/>
          </a:stretch>
        </p:blipFill>
        <p:spPr>
          <a:xfrm>
            <a:off x="5998845" y="3126105"/>
            <a:ext cx="5887085" cy="2950845"/>
          </a:xfrm>
          <a:prstGeom prst="rect">
            <a:avLst/>
          </a:prstGeom>
        </p:spPr>
      </p:pic>
      <p:sp>
        <p:nvSpPr>
          <p:cNvPr id="6" name="TextBox 5">
            <a:extLst>
              <a:ext uri="{FF2B5EF4-FFF2-40B4-BE49-F238E27FC236}">
                <a16:creationId xmlns:a16="http://schemas.microsoft.com/office/drawing/2014/main" id="{EAC00BE0-1B39-4943-B33E-ECE3739E9BBF}"/>
              </a:ext>
            </a:extLst>
          </p:cNvPr>
          <p:cNvSpPr txBox="1"/>
          <p:nvPr/>
        </p:nvSpPr>
        <p:spPr>
          <a:xfrm>
            <a:off x="9629775" y="507738"/>
            <a:ext cx="190881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HCAL</a:t>
            </a:r>
            <a:endParaRPr lang="zh-CN" altLang="en-US" dirty="0">
              <a:latin typeface="Arial" panose="020B0604020202020204" pitchFamily="34"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vert="horz" lIns="91440" tIns="45720" rIns="91440" bIns="45720" rtlCol="0" anchor="ctr">
            <a:normAutofit/>
          </a:bodyPr>
          <a:lstStyle/>
          <a:p>
            <a:r>
              <a:rPr lang="en-US" altLang="zh-CN" dirty="0">
                <a:solidFill>
                  <a:schemeClr val="accent3">
                    <a:lumMod val="75000"/>
                  </a:schemeClr>
                </a:solidFill>
                <a:latin typeface="Arial Black" panose="020B0A04020102020204" pitchFamily="34" charset="0"/>
              </a:rPr>
              <a:t>Comments on Draft v0.4</a:t>
            </a:r>
            <a:endParaRPr lang="zh-CN" altLang="en-US" dirty="0">
              <a:solidFill>
                <a:schemeClr val="accent3">
                  <a:lumMod val="75000"/>
                </a:schemeClr>
              </a:solidFill>
              <a:latin typeface="Arial Black" panose="020B0A04020102020204" pitchFamily="34" charset="0"/>
            </a:endParaRPr>
          </a:p>
        </p:txBody>
      </p:sp>
      <p:sp>
        <p:nvSpPr>
          <p:cNvPr id="4" name="Content Placeholder 3"/>
          <p:cNvSpPr>
            <a:spLocks noGrp="1"/>
          </p:cNvSpPr>
          <p:nvPr>
            <p:ph idx="13"/>
          </p:nvPr>
        </p:nvSpPr>
        <p:spPr>
          <a:xfrm>
            <a:off x="410845" y="1285875"/>
            <a:ext cx="11171555" cy="5025390"/>
          </a:xfrm>
        </p:spPr>
        <p:txBody>
          <a:bodyPr vert="horz">
            <a:noAutofit/>
          </a:bodyPr>
          <a:lstStyle/>
          <a:p>
            <a:pPr marL="342900" lvl="0" indent="-342900">
              <a:lnSpc>
                <a:spcPct val="100000"/>
              </a:lnSpc>
              <a:spcBef>
                <a:spcPts val="600"/>
              </a:spcBef>
              <a:spcAft>
                <a:spcPts val="600"/>
              </a:spcAft>
              <a:buFont typeface="Arial" panose="020B0604020202090204" pitchFamily="34" charset="0"/>
              <a:buChar char="●"/>
            </a:pPr>
            <a:r>
              <a:rPr lang="it-IT" altLang="zh-CN" sz="1800" dirty="0">
                <a:latin typeface="Arial" panose="020B0604020202020204" pitchFamily="34" charset="0"/>
                <a:ea typeface="宋体" panose="02010600030101010101" pitchFamily="2" charset="-122"/>
              </a:rPr>
              <a:t>Think to shorten the introduction to 8.4</a:t>
            </a:r>
          </a:p>
          <a:p>
            <a:pPr marL="342900" lvl="0" indent="-342900">
              <a:lnSpc>
                <a:spcPct val="100000"/>
              </a:lnSpc>
              <a:spcBef>
                <a:spcPts val="600"/>
              </a:spcBef>
              <a:spcAft>
                <a:spcPts val="600"/>
              </a:spcAft>
              <a:buFont typeface="Arial" panose="020B0604020202090204" pitchFamily="34" charset="0"/>
              <a:buChar char="●"/>
            </a:pPr>
            <a:r>
              <a:rPr lang="en-US" altLang="zh-CN" sz="1800" dirty="0">
                <a:solidFill>
                  <a:schemeClr val="tx1"/>
                </a:solidFill>
                <a:latin typeface="Arial" panose="020B0604020202020204" pitchFamily="34" charset="0"/>
                <a:ea typeface="宋体" panose="02010600030101010101" pitchFamily="2" charset="-122"/>
              </a:rPr>
              <a:t>--The Part 8.4 have to change as follows:</a:t>
            </a:r>
          </a:p>
          <a:p>
            <a:pPr marL="342900" lvl="0" indent="-342900">
              <a:lnSpc>
                <a:spcPct val="100000"/>
              </a:lnSpc>
              <a:spcBef>
                <a:spcPts val="600"/>
              </a:spcBef>
              <a:spcAft>
                <a:spcPts val="600"/>
              </a:spcAft>
              <a:buFont typeface="Arial" panose="020B0604020202090204" pitchFamily="34" charset="0"/>
              <a:buChar char="●"/>
            </a:pPr>
            <a:r>
              <a:rPr lang="en-US" altLang="zh-CN" sz="1800" dirty="0">
                <a:solidFill>
                  <a:schemeClr val="tx1"/>
                </a:solidFill>
                <a:latin typeface="Arial" panose="020B0604020202020204" pitchFamily="34" charset="0"/>
                <a:ea typeface="宋体" panose="02010600030101010101" pitchFamily="2" charset="-122"/>
              </a:rPr>
              <a:t>keep the 8.4.1 Historical review; 8.4.3 Photon detector; 8.4.4 Simulation Study of Attenuation Length</a:t>
            </a:r>
          </a:p>
          <a:p>
            <a:pPr marL="0" lvl="0" indent="0">
              <a:lnSpc>
                <a:spcPct val="100000"/>
              </a:lnSpc>
              <a:spcBef>
                <a:spcPts val="600"/>
              </a:spcBef>
              <a:spcAft>
                <a:spcPts val="600"/>
              </a:spcAft>
              <a:buFont typeface="Arial" panose="020B0604020202090204" pitchFamily="34" charset="0"/>
              <a:buNone/>
            </a:pPr>
            <a:r>
              <a:rPr lang="en-US" altLang="zh-CN" sz="1800" dirty="0">
                <a:solidFill>
                  <a:schemeClr val="tx1"/>
                </a:solidFill>
                <a:latin typeface="Arial" panose="020B0604020202020204" pitchFamily="34" charset="0"/>
                <a:ea typeface="宋体" panose="02010600030101010101" pitchFamily="2" charset="-122"/>
              </a:rPr>
              <a:t>            8.4.6 Calibration;8.4.7 Readout electronics for R&amp;D; 8.4.8 Prototype</a:t>
            </a:r>
          </a:p>
          <a:p>
            <a:pPr marL="342900" lvl="0" indent="-342900">
              <a:lnSpc>
                <a:spcPct val="100000"/>
              </a:lnSpc>
              <a:spcBef>
                <a:spcPts val="600"/>
              </a:spcBef>
              <a:spcAft>
                <a:spcPts val="600"/>
              </a:spcAft>
              <a:buFont typeface="Arial" panose="020B0604020202090204" pitchFamily="34" charset="0"/>
              <a:buChar char="●"/>
            </a:pPr>
            <a:endParaRPr lang="en-US" altLang="zh-CN" sz="1800" dirty="0">
              <a:solidFill>
                <a:schemeClr val="tx1"/>
              </a:solidFill>
              <a:latin typeface="Arial" panose="020B0604020202020204" pitchFamily="34" charset="0"/>
              <a:ea typeface="宋体" panose="02010600030101010101" pitchFamily="2" charset="-122"/>
              <a:sym typeface="+mn-ea"/>
            </a:endParaRPr>
          </a:p>
          <a:p>
            <a:pPr marL="342900" lvl="0" indent="-342900">
              <a:lnSpc>
                <a:spcPct val="100000"/>
              </a:lnSpc>
              <a:spcBef>
                <a:spcPts val="600"/>
              </a:spcBef>
              <a:spcAft>
                <a:spcPts val="600"/>
              </a:spcAft>
              <a:buFont typeface="Arial" panose="020B0604020202090204" pitchFamily="34" charset="0"/>
              <a:buChar char="●"/>
            </a:pPr>
            <a:r>
              <a:rPr lang="en-US" altLang="zh-CN" sz="1800" dirty="0">
                <a:solidFill>
                  <a:schemeClr val="tx1"/>
                </a:solidFill>
                <a:latin typeface="Arial" panose="020B0604020202020204" pitchFamily="34" charset="0"/>
                <a:ea typeface="宋体" panose="02010600030101010101" pitchFamily="2" charset="-122"/>
                <a:sym typeface="+mn-ea"/>
              </a:rPr>
              <a:t>rename </a:t>
            </a:r>
            <a:r>
              <a:rPr lang="en-US" altLang="zh-CN" sz="1800" dirty="0">
                <a:solidFill>
                  <a:schemeClr val="tx1"/>
                </a:solidFill>
                <a:latin typeface="Arial" panose="020B0604020202020204" pitchFamily="34" charset="0"/>
                <a:ea typeface="宋体" panose="02010600030101010101" pitchFamily="2" charset="-122"/>
              </a:rPr>
              <a:t>8.4.5 Measurements of GS with SiPM as 8.4.5 Measurements</a:t>
            </a:r>
          </a:p>
          <a:p>
            <a:pPr marL="342900" lvl="0" indent="-342900">
              <a:lnSpc>
                <a:spcPct val="100000"/>
              </a:lnSpc>
              <a:spcBef>
                <a:spcPts val="600"/>
              </a:spcBef>
              <a:spcAft>
                <a:spcPts val="600"/>
              </a:spcAft>
              <a:buFont typeface="Arial" panose="020B0604020202090204" pitchFamily="34" charset="0"/>
              <a:buChar char="●"/>
            </a:pPr>
            <a:endParaRPr lang="en-US" altLang="zh-CN" sz="1800" dirty="0">
              <a:solidFill>
                <a:schemeClr val="tx1"/>
              </a:solidFill>
              <a:latin typeface="Arial" panose="020B0604020202020204" pitchFamily="34" charset="0"/>
              <a:ea typeface="宋体" panose="02010600030101010101" pitchFamily="2" charset="-122"/>
            </a:endParaRPr>
          </a:p>
          <a:p>
            <a:pPr marL="342900" lvl="0" indent="-342900">
              <a:lnSpc>
                <a:spcPct val="100000"/>
              </a:lnSpc>
              <a:spcBef>
                <a:spcPts val="600"/>
              </a:spcBef>
              <a:spcAft>
                <a:spcPts val="600"/>
              </a:spcAft>
              <a:buFont typeface="Arial" panose="020B0604020202090204" pitchFamily="34" charset="0"/>
              <a:buChar char="●"/>
            </a:pPr>
            <a:r>
              <a:rPr lang="en-US" altLang="zh-CN" sz="1800" b="1" dirty="0">
                <a:solidFill>
                  <a:schemeClr val="tx1"/>
                </a:solidFill>
                <a:latin typeface="Arial" panose="020B0604020202020204" pitchFamily="34" charset="0"/>
                <a:ea typeface="宋体" panose="02010600030101010101" pitchFamily="2" charset="-122"/>
              </a:rPr>
              <a:t>rewrite the 8.4.2 Glass scintillator;</a:t>
            </a:r>
          </a:p>
          <a:p>
            <a:pPr marL="0" lvl="0" indent="0">
              <a:lnSpc>
                <a:spcPct val="100000"/>
              </a:lnSpc>
              <a:spcBef>
                <a:spcPts val="600"/>
              </a:spcBef>
              <a:spcAft>
                <a:spcPts val="600"/>
              </a:spcAft>
              <a:buFont typeface="Arial" panose="020B0604020202090204" pitchFamily="34" charset="0"/>
              <a:buNone/>
            </a:pPr>
            <a:r>
              <a:rPr lang="en-US" altLang="zh-CN" sz="1800" b="1" dirty="0">
                <a:solidFill>
                  <a:schemeClr val="tx1"/>
                </a:solidFill>
                <a:latin typeface="Arial" panose="020B0604020202020204" pitchFamily="34" charset="0"/>
                <a:ea typeface="宋体" panose="02010600030101010101" pitchFamily="2" charset="-122"/>
              </a:rPr>
              <a:t>   8.4.2.1 Light Yield, </a:t>
            </a:r>
          </a:p>
          <a:p>
            <a:pPr marL="0" lvl="0" indent="0">
              <a:lnSpc>
                <a:spcPct val="100000"/>
              </a:lnSpc>
              <a:spcBef>
                <a:spcPts val="600"/>
              </a:spcBef>
              <a:spcAft>
                <a:spcPts val="600"/>
              </a:spcAft>
              <a:buFont typeface="Arial" panose="020B0604020202090204" pitchFamily="34" charset="0"/>
              <a:buNone/>
            </a:pPr>
            <a:r>
              <a:rPr lang="en-US" altLang="zh-CN" sz="1800" b="1" dirty="0">
                <a:solidFill>
                  <a:schemeClr val="tx1"/>
                </a:solidFill>
                <a:latin typeface="Arial" panose="020B0604020202020204" pitchFamily="34" charset="0"/>
                <a:ea typeface="宋体" panose="02010600030101010101" pitchFamily="2" charset="-122"/>
              </a:rPr>
              <a:t>   8.4.2.2 Light Attenuation Length; </a:t>
            </a:r>
          </a:p>
          <a:p>
            <a:pPr marL="0" lvl="0" indent="0">
              <a:lnSpc>
                <a:spcPct val="100000"/>
              </a:lnSpc>
              <a:spcBef>
                <a:spcPts val="600"/>
              </a:spcBef>
              <a:spcAft>
                <a:spcPts val="600"/>
              </a:spcAft>
              <a:buFont typeface="Arial" panose="020B0604020202090204" pitchFamily="34" charset="0"/>
              <a:buNone/>
            </a:pPr>
            <a:r>
              <a:rPr lang="en-US" altLang="zh-CN" sz="1800" b="1" dirty="0">
                <a:solidFill>
                  <a:schemeClr val="tx1"/>
                </a:solidFill>
                <a:latin typeface="Arial" panose="020B0604020202020204" pitchFamily="34" charset="0"/>
                <a:ea typeface="宋体" panose="02010600030101010101" pitchFamily="2" charset="-122"/>
              </a:rPr>
              <a:t>   8.4.2.3 Radiation Tolerance </a:t>
            </a:r>
          </a:p>
        </p:txBody>
      </p:sp>
      <p:sp>
        <p:nvSpPr>
          <p:cNvPr id="5" name="TextBox 4">
            <a:extLst>
              <a:ext uri="{FF2B5EF4-FFF2-40B4-BE49-F238E27FC236}">
                <a16:creationId xmlns:a16="http://schemas.microsoft.com/office/drawing/2014/main" id="{060E9E78-4AB0-4C9D-AC55-6CB79904FF90}"/>
              </a:ext>
            </a:extLst>
          </p:cNvPr>
          <p:cNvSpPr txBox="1"/>
          <p:nvPr/>
        </p:nvSpPr>
        <p:spPr>
          <a:xfrm>
            <a:off x="9629775" y="507738"/>
            <a:ext cx="190881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HCAL</a:t>
            </a:r>
            <a:endParaRPr lang="zh-CN" altLang="en-US" dirty="0">
              <a:latin typeface="Arial" panose="020B0604020202020204" pitchFamily="34"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6560185" y="1645920"/>
            <a:ext cx="4077970" cy="4837430"/>
          </a:xfrm>
          <a:prstGeom prst="rect">
            <a:avLst/>
          </a:prstGeom>
        </p:spPr>
      </p:pic>
      <p:cxnSp>
        <p:nvCxnSpPr>
          <p:cNvPr id="5" name="直接连接符 4"/>
          <p:cNvCxnSpPr/>
          <p:nvPr/>
        </p:nvCxnSpPr>
        <p:spPr>
          <a:xfrm flipH="1">
            <a:off x="7014845" y="2098040"/>
            <a:ext cx="2885440" cy="4172585"/>
          </a:xfrm>
          <a:prstGeom prst="line">
            <a:avLst/>
          </a:prstGeom>
          <a:ln w="7302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7071995" y="2014855"/>
            <a:ext cx="3054985" cy="3945890"/>
          </a:xfrm>
          <a:prstGeom prst="line">
            <a:avLst/>
          </a:prstGeom>
          <a:ln w="7302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88265" y="245745"/>
            <a:ext cx="11860530" cy="979805"/>
          </a:xfrm>
          <a:prstGeom prst="rect">
            <a:avLst/>
          </a:prstGeom>
          <a:noFill/>
        </p:spPr>
        <p:txBody>
          <a:bodyPr wrap="square" rtlCol="0" anchor="t">
            <a:spAutoFit/>
          </a:bodyPr>
          <a:lstStyle/>
          <a:p>
            <a:pPr marL="342900" lvl="0" indent="-342900">
              <a:lnSpc>
                <a:spcPct val="70000"/>
              </a:lnSpc>
              <a:spcBef>
                <a:spcPts val="600"/>
              </a:spcBef>
              <a:spcAft>
                <a:spcPts val="600"/>
              </a:spcAft>
              <a:buFont typeface="Arial" panose="020B0604020202090204" pitchFamily="34" charset="0"/>
              <a:buChar char="●"/>
            </a:pPr>
            <a:r>
              <a:rPr lang="en-US" altLang="zh-CN" b="1" dirty="0">
                <a:latin typeface="Arial" panose="020B0604020202020204" pitchFamily="34" charset="0"/>
                <a:ea typeface="宋体" panose="02010600030101010101" pitchFamily="2" charset="-122"/>
                <a:sym typeface="+mn-ea"/>
              </a:rPr>
              <a:t>rewrite the 8.4.2 Glass scintillator;  (1) light yied,</a:t>
            </a:r>
          </a:p>
          <a:p>
            <a:pPr marL="342900" lvl="0" indent="-342900">
              <a:lnSpc>
                <a:spcPct val="70000"/>
              </a:lnSpc>
              <a:spcBef>
                <a:spcPts val="600"/>
              </a:spcBef>
              <a:spcAft>
                <a:spcPts val="600"/>
              </a:spcAft>
              <a:buFont typeface="Arial" panose="020B0604020202090204" pitchFamily="34" charset="0"/>
              <a:buChar char="●"/>
            </a:pPr>
            <a:r>
              <a:rPr lang="en-US" altLang="zh-CN">
                <a:latin typeface="Arial" panose="020B0604020202020204" pitchFamily="34" charset="0"/>
              </a:rPr>
              <a:t>delate the result of the electron beam result; </a:t>
            </a:r>
          </a:p>
          <a:p>
            <a:pPr marL="342900" lvl="0" indent="-342900">
              <a:lnSpc>
                <a:spcPct val="70000"/>
              </a:lnSpc>
              <a:spcBef>
                <a:spcPts val="600"/>
              </a:spcBef>
              <a:spcAft>
                <a:spcPts val="600"/>
              </a:spcAft>
              <a:buFont typeface="Arial" panose="020B0604020202090204" pitchFamily="34" charset="0"/>
              <a:buChar char="●"/>
            </a:pPr>
            <a:r>
              <a:rPr lang="en-US" altLang="zh-CN">
                <a:latin typeface="Arial" panose="020B0604020202020204" pitchFamily="34" charset="0"/>
              </a:rPr>
              <a:t>remove cosmic ray test result to </a:t>
            </a:r>
            <a:r>
              <a:rPr lang="en-US" altLang="zh-CN" dirty="0">
                <a:latin typeface="Arial" panose="020B0604020202020204" pitchFamily="34" charset="0"/>
                <a:ea typeface="宋体" panose="02010600030101010101" pitchFamily="2" charset="-122"/>
                <a:sym typeface="+mn-ea"/>
              </a:rPr>
              <a:t>8.4.5 Measurement</a:t>
            </a:r>
            <a:r>
              <a:rPr lang="en-US" altLang="zh-CN">
                <a:latin typeface="Arial" panose="020B0604020202020204" pitchFamily="34" charset="0"/>
              </a:rPr>
              <a:t> </a:t>
            </a:r>
          </a:p>
        </p:txBody>
      </p:sp>
      <p:pic>
        <p:nvPicPr>
          <p:cNvPr id="2" name="图片 1"/>
          <p:cNvPicPr>
            <a:picLocks noChangeAspect="1"/>
          </p:cNvPicPr>
          <p:nvPr/>
        </p:nvPicPr>
        <p:blipFill>
          <a:blip r:embed="rId3"/>
          <a:stretch>
            <a:fillRect/>
          </a:stretch>
        </p:blipFill>
        <p:spPr>
          <a:xfrm>
            <a:off x="1031240" y="1366520"/>
            <a:ext cx="4436110" cy="5241925"/>
          </a:xfrm>
          <a:prstGeom prst="rect">
            <a:avLst/>
          </a:prstGeom>
        </p:spPr>
      </p:pic>
      <p:sp>
        <p:nvSpPr>
          <p:cNvPr id="8" name="TextBox 7">
            <a:extLst>
              <a:ext uri="{FF2B5EF4-FFF2-40B4-BE49-F238E27FC236}">
                <a16:creationId xmlns:a16="http://schemas.microsoft.com/office/drawing/2014/main" id="{D42E0777-CA76-4580-BF04-686950F2FED1}"/>
              </a:ext>
            </a:extLst>
          </p:cNvPr>
          <p:cNvSpPr txBox="1"/>
          <p:nvPr/>
        </p:nvSpPr>
        <p:spPr>
          <a:xfrm>
            <a:off x="9629775" y="507738"/>
            <a:ext cx="190881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HCAL</a:t>
            </a:r>
            <a:endParaRPr lang="zh-CN" altLang="en-US" dirty="0">
              <a:latin typeface="Arial" panose="020B0604020202020204" pitchFamily="34"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693420" y="1493520"/>
            <a:ext cx="4245610" cy="5283200"/>
          </a:xfrm>
          <a:prstGeom prst="rect">
            <a:avLst/>
          </a:prstGeom>
        </p:spPr>
      </p:pic>
      <p:pic>
        <p:nvPicPr>
          <p:cNvPr id="4" name="图片 3"/>
          <p:cNvPicPr>
            <a:picLocks noChangeAspect="1"/>
          </p:cNvPicPr>
          <p:nvPr/>
        </p:nvPicPr>
        <p:blipFill>
          <a:blip r:embed="rId3"/>
          <a:stretch>
            <a:fillRect/>
          </a:stretch>
        </p:blipFill>
        <p:spPr>
          <a:xfrm>
            <a:off x="5320665" y="1635125"/>
            <a:ext cx="5312410" cy="2565400"/>
          </a:xfrm>
          <a:prstGeom prst="rect">
            <a:avLst/>
          </a:prstGeom>
        </p:spPr>
      </p:pic>
      <p:sp>
        <p:nvSpPr>
          <p:cNvPr id="7" name="文本框 6"/>
          <p:cNvSpPr txBox="1"/>
          <p:nvPr/>
        </p:nvSpPr>
        <p:spPr>
          <a:xfrm>
            <a:off x="88265" y="245745"/>
            <a:ext cx="12484735" cy="1327150"/>
          </a:xfrm>
          <a:prstGeom prst="rect">
            <a:avLst/>
          </a:prstGeom>
          <a:noFill/>
        </p:spPr>
        <p:txBody>
          <a:bodyPr wrap="square" rtlCol="0" anchor="t">
            <a:spAutoFit/>
          </a:bodyPr>
          <a:lstStyle/>
          <a:p>
            <a:pPr marL="342900" lvl="0" indent="-342900">
              <a:lnSpc>
                <a:spcPct val="70000"/>
              </a:lnSpc>
              <a:spcBef>
                <a:spcPts val="600"/>
              </a:spcBef>
              <a:spcAft>
                <a:spcPts val="600"/>
              </a:spcAft>
              <a:buFont typeface="Arial" panose="020B0604020202090204" pitchFamily="34" charset="0"/>
              <a:buChar char="●"/>
            </a:pPr>
            <a:r>
              <a:rPr lang="en-US" altLang="zh-CN" b="1" dirty="0">
                <a:latin typeface="Arial" panose="020B0604020202020204" pitchFamily="34" charset="0"/>
                <a:ea typeface="宋体" panose="02010600030101010101" pitchFamily="2" charset="-122"/>
                <a:sym typeface="+mn-ea"/>
              </a:rPr>
              <a:t>rewrite the 8.4.2 Glass scintillator;  (2) Light attenuation length,</a:t>
            </a:r>
          </a:p>
          <a:p>
            <a:pPr marL="342900" lvl="0" indent="-342900">
              <a:lnSpc>
                <a:spcPct val="70000"/>
              </a:lnSpc>
              <a:spcBef>
                <a:spcPts val="600"/>
              </a:spcBef>
              <a:spcAft>
                <a:spcPts val="600"/>
              </a:spcAft>
              <a:buFont typeface="Arial" panose="020B0604020202090204" pitchFamily="34" charset="0"/>
              <a:buChar char="●"/>
            </a:pPr>
            <a:r>
              <a:rPr lang="en-US" altLang="zh-CN">
                <a:latin typeface="Arial" panose="020B0604020202020204" pitchFamily="34" charset="0"/>
              </a:rPr>
              <a:t>delate the test result of the data by the light output in our lab published in Ref[18]; </a:t>
            </a:r>
          </a:p>
          <a:p>
            <a:pPr marL="342900" lvl="0" indent="-342900">
              <a:lnSpc>
                <a:spcPct val="70000"/>
              </a:lnSpc>
              <a:spcBef>
                <a:spcPts val="600"/>
              </a:spcBef>
              <a:spcAft>
                <a:spcPts val="600"/>
              </a:spcAft>
              <a:buFont typeface="Arial" panose="020B0604020202090204" pitchFamily="34" charset="0"/>
              <a:buChar char="●"/>
            </a:pPr>
            <a:r>
              <a:rPr lang="en-US" altLang="zh-CN">
                <a:latin typeface="Arial" panose="020B0604020202020204" pitchFamily="34" charset="0"/>
              </a:rPr>
              <a:t>retest the samples by the transmittance data and give the new results and also the ref.23</a:t>
            </a:r>
          </a:p>
          <a:p>
            <a:pPr lvl="0" indent="0">
              <a:lnSpc>
                <a:spcPct val="70000"/>
              </a:lnSpc>
              <a:spcBef>
                <a:spcPts val="600"/>
              </a:spcBef>
              <a:spcAft>
                <a:spcPts val="600"/>
              </a:spcAft>
              <a:buFont typeface="Arial" panose="020B0604020202090204" pitchFamily="34" charset="0"/>
              <a:buNone/>
            </a:pPr>
            <a:r>
              <a:rPr lang="en-US" altLang="zh-CN" sz="1400">
                <a:latin typeface="Arial" panose="020B0604020202020204" pitchFamily="34" charset="0"/>
                <a:ea typeface="宋体" panose="02010600030101010101" pitchFamily="2" charset="-122"/>
              </a:rPr>
              <a:t>R. Y. Zhu et al. “A Study on the properties of lead tungstate crystals”. Nucl. Instrum. Meth. A 376 7517 (1996), pp. 319–334.. </a:t>
            </a:r>
            <a:r>
              <a:rPr lang="en-US" altLang="zh-CN">
                <a:latin typeface="Arial" panose="020B0604020202020204" pitchFamily="34" charset="0"/>
              </a:rPr>
              <a:t> </a:t>
            </a:r>
          </a:p>
        </p:txBody>
      </p:sp>
      <p:cxnSp>
        <p:nvCxnSpPr>
          <p:cNvPr id="5" name="直接连接符 4"/>
          <p:cNvCxnSpPr/>
          <p:nvPr/>
        </p:nvCxnSpPr>
        <p:spPr>
          <a:xfrm flipH="1">
            <a:off x="6258560" y="2143125"/>
            <a:ext cx="1145540" cy="1549400"/>
          </a:xfrm>
          <a:prstGeom prst="line">
            <a:avLst/>
          </a:prstGeom>
          <a:ln w="7302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6236970" y="1998980"/>
            <a:ext cx="1188085" cy="1640840"/>
          </a:xfrm>
          <a:prstGeom prst="line">
            <a:avLst/>
          </a:prstGeom>
          <a:ln w="7302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9" name="右弧形箭头 8"/>
          <p:cNvSpPr/>
          <p:nvPr/>
        </p:nvSpPr>
        <p:spPr>
          <a:xfrm>
            <a:off x="10314940" y="2929890"/>
            <a:ext cx="1137920" cy="199453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ndParaRPr>
          </a:p>
        </p:txBody>
      </p:sp>
      <p:pic>
        <p:nvPicPr>
          <p:cNvPr id="10" name="图片 9"/>
          <p:cNvPicPr>
            <a:picLocks noChangeAspect="1"/>
          </p:cNvPicPr>
          <p:nvPr/>
        </p:nvPicPr>
        <p:blipFill>
          <a:blip r:embed="rId4"/>
          <a:stretch>
            <a:fillRect/>
          </a:stretch>
        </p:blipFill>
        <p:spPr>
          <a:xfrm>
            <a:off x="6419366" y="4250080"/>
            <a:ext cx="3146612" cy="2362175"/>
          </a:xfrm>
          <a:prstGeom prst="rect">
            <a:avLst/>
          </a:prstGeom>
        </p:spPr>
      </p:pic>
      <p:cxnSp>
        <p:nvCxnSpPr>
          <p:cNvPr id="2" name="直接连接符 1"/>
          <p:cNvCxnSpPr/>
          <p:nvPr/>
        </p:nvCxnSpPr>
        <p:spPr>
          <a:xfrm flipH="1">
            <a:off x="1126490" y="2226310"/>
            <a:ext cx="2885440" cy="4172585"/>
          </a:xfrm>
          <a:prstGeom prst="line">
            <a:avLst/>
          </a:prstGeom>
          <a:ln w="7302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1183640" y="2143125"/>
            <a:ext cx="3054985" cy="3945890"/>
          </a:xfrm>
          <a:prstGeom prst="line">
            <a:avLst/>
          </a:prstGeom>
          <a:ln w="7302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0FEE6F7-2D37-47CC-AD2E-595C2B631637}"/>
              </a:ext>
            </a:extLst>
          </p:cNvPr>
          <p:cNvSpPr txBox="1"/>
          <p:nvPr/>
        </p:nvSpPr>
        <p:spPr>
          <a:xfrm>
            <a:off x="11286047" y="300704"/>
            <a:ext cx="190881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HCAL</a:t>
            </a:r>
            <a:endParaRPr lang="zh-CN" altLang="en-US" dirty="0">
              <a:latin typeface="Arial" panose="020B0604020202020204" pitchFamily="34"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88265" y="1527175"/>
            <a:ext cx="4204335" cy="5093335"/>
          </a:xfrm>
          <a:prstGeom prst="rect">
            <a:avLst/>
          </a:prstGeom>
        </p:spPr>
      </p:pic>
      <p:pic>
        <p:nvPicPr>
          <p:cNvPr id="4" name="图片 3"/>
          <p:cNvPicPr>
            <a:picLocks noChangeAspect="1"/>
          </p:cNvPicPr>
          <p:nvPr/>
        </p:nvPicPr>
        <p:blipFill>
          <a:blip r:embed="rId3"/>
          <a:stretch>
            <a:fillRect/>
          </a:stretch>
        </p:blipFill>
        <p:spPr>
          <a:xfrm>
            <a:off x="4325620" y="1527175"/>
            <a:ext cx="3540125" cy="5092700"/>
          </a:xfrm>
          <a:prstGeom prst="rect">
            <a:avLst/>
          </a:prstGeom>
        </p:spPr>
      </p:pic>
      <p:sp>
        <p:nvSpPr>
          <p:cNvPr id="7" name="文本框 6"/>
          <p:cNvSpPr txBox="1"/>
          <p:nvPr/>
        </p:nvSpPr>
        <p:spPr>
          <a:xfrm>
            <a:off x="88265" y="245745"/>
            <a:ext cx="11860530" cy="1367155"/>
          </a:xfrm>
          <a:prstGeom prst="rect">
            <a:avLst/>
          </a:prstGeom>
          <a:noFill/>
        </p:spPr>
        <p:txBody>
          <a:bodyPr wrap="square" rtlCol="0" anchor="t">
            <a:spAutoFit/>
          </a:bodyPr>
          <a:lstStyle/>
          <a:p>
            <a:pPr marL="342900" lvl="0" indent="-342900">
              <a:lnSpc>
                <a:spcPct val="70000"/>
              </a:lnSpc>
              <a:spcBef>
                <a:spcPts val="600"/>
              </a:spcBef>
              <a:spcAft>
                <a:spcPts val="600"/>
              </a:spcAft>
              <a:buFont typeface="Arial" panose="020B0604020202090204" pitchFamily="34" charset="0"/>
              <a:buChar char="●"/>
            </a:pPr>
            <a:r>
              <a:rPr lang="en-US" altLang="zh-CN" b="1" dirty="0">
                <a:latin typeface="Arial" panose="020B0604020202020204" pitchFamily="34" charset="0"/>
                <a:ea typeface="宋体" panose="02010600030101010101" pitchFamily="2" charset="-122"/>
                <a:sym typeface="+mn-ea"/>
              </a:rPr>
              <a:t>rewrite the 8.4.2 Glass scintillator;  (3) Radiation resistance ,</a:t>
            </a:r>
          </a:p>
          <a:p>
            <a:pPr marL="342900" lvl="0" indent="-342900">
              <a:lnSpc>
                <a:spcPct val="70000"/>
              </a:lnSpc>
              <a:spcBef>
                <a:spcPts val="600"/>
              </a:spcBef>
              <a:spcAft>
                <a:spcPts val="600"/>
              </a:spcAft>
              <a:buFont typeface="Arial" panose="020B0604020202090204" pitchFamily="34" charset="0"/>
              <a:buChar char="●"/>
            </a:pPr>
            <a:r>
              <a:rPr lang="en-US" altLang="zh-CN">
                <a:latin typeface="Arial" panose="020B0604020202020204" pitchFamily="34" charset="0"/>
              </a:rPr>
              <a:t>just delate this part and give the result in (1) Light Yield part. and ref the papaer published in NIMA about this result right now (suggested by Imad). </a:t>
            </a:r>
          </a:p>
          <a:p>
            <a:pPr marL="342900" lvl="0" indent="-342900">
              <a:lnSpc>
                <a:spcPct val="70000"/>
              </a:lnSpc>
              <a:spcBef>
                <a:spcPts val="600"/>
              </a:spcBef>
              <a:spcAft>
                <a:spcPts val="600"/>
              </a:spcAft>
              <a:buFont typeface="Arial" panose="020B0604020202090204" pitchFamily="34" charset="0"/>
              <a:buChar char="●"/>
            </a:pPr>
            <a:r>
              <a:rPr lang="en-US" altLang="zh-CN" b="1">
                <a:latin typeface="Arial" panose="020B0604020202020204" pitchFamily="34" charset="0"/>
              </a:rPr>
              <a:t>Ref</a:t>
            </a:r>
            <a:r>
              <a:rPr lang="zh-CN" altLang="en-US" b="1">
                <a:latin typeface="Arial" panose="020B0604020202020204" pitchFamily="34" charset="0"/>
              </a:rPr>
              <a:t>「</a:t>
            </a:r>
            <a:r>
              <a:rPr lang="en-US" altLang="zh-CN" b="1">
                <a:latin typeface="Arial" panose="020B0604020202020204" pitchFamily="34" charset="0"/>
              </a:rPr>
              <a:t>22</a:t>
            </a:r>
            <a:r>
              <a:rPr lang="zh-CN" altLang="en-US" b="1">
                <a:latin typeface="Arial" panose="020B0604020202020204" pitchFamily="34" charset="0"/>
              </a:rPr>
              <a:t>」</a:t>
            </a:r>
            <a:r>
              <a:rPr lang="en-US" altLang="zh-CN">
                <a:latin typeface="Arial" panose="020B0604020202020204" pitchFamily="34" charset="0"/>
              </a:rPr>
              <a:t>S.H. Yin et al. “Radiation resistance study of Gd-Al-B-Si-Ce3+ glass scintillators using 80MeV proton beam irradiation”. Nucl. Instrum. Meth. A 1081 (2026), p. 170869. issn: 0168-9002. </a:t>
            </a:r>
          </a:p>
        </p:txBody>
      </p:sp>
      <p:cxnSp>
        <p:nvCxnSpPr>
          <p:cNvPr id="6" name="直接连接符 5"/>
          <p:cNvCxnSpPr/>
          <p:nvPr/>
        </p:nvCxnSpPr>
        <p:spPr>
          <a:xfrm flipH="1">
            <a:off x="5287645" y="2226945"/>
            <a:ext cx="1456690" cy="3778250"/>
          </a:xfrm>
          <a:prstGeom prst="line">
            <a:avLst/>
          </a:prstGeom>
          <a:ln w="7302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4799330" y="2203450"/>
            <a:ext cx="2595245" cy="3824605"/>
          </a:xfrm>
          <a:prstGeom prst="line">
            <a:avLst/>
          </a:prstGeom>
          <a:ln w="7302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974090" y="1931035"/>
            <a:ext cx="2367280" cy="4074160"/>
          </a:xfrm>
          <a:prstGeom prst="line">
            <a:avLst/>
          </a:prstGeom>
          <a:ln w="7302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748155" y="1885315"/>
            <a:ext cx="1866265" cy="4142740"/>
          </a:xfrm>
          <a:prstGeom prst="line">
            <a:avLst/>
          </a:prstGeom>
          <a:ln w="7302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4"/>
          <a:stretch>
            <a:fillRect/>
          </a:stretch>
        </p:blipFill>
        <p:spPr>
          <a:xfrm>
            <a:off x="8073390" y="1746250"/>
            <a:ext cx="3900170" cy="4817110"/>
          </a:xfrm>
          <a:prstGeom prst="rect">
            <a:avLst/>
          </a:prstGeom>
        </p:spPr>
      </p:pic>
      <p:sp>
        <p:nvSpPr>
          <p:cNvPr id="11" name="TextBox 10">
            <a:extLst>
              <a:ext uri="{FF2B5EF4-FFF2-40B4-BE49-F238E27FC236}">
                <a16:creationId xmlns:a16="http://schemas.microsoft.com/office/drawing/2014/main" id="{0F726ED3-C30E-4678-A49C-055A61E54A6D}"/>
              </a:ext>
            </a:extLst>
          </p:cNvPr>
          <p:cNvSpPr txBox="1"/>
          <p:nvPr/>
        </p:nvSpPr>
        <p:spPr>
          <a:xfrm>
            <a:off x="11149330" y="61079"/>
            <a:ext cx="190881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HCAL</a:t>
            </a:r>
            <a:endParaRPr lang="zh-CN" altLang="en-US" dirty="0">
              <a:latin typeface="Arial" panose="020B0604020202020204" pitchFamily="34"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vert="horz" lIns="91440" tIns="45720" rIns="91440" bIns="45720" rtlCol="0" anchor="ctr">
            <a:normAutofit/>
          </a:bodyPr>
          <a:lstStyle/>
          <a:p>
            <a:r>
              <a:rPr lang="en-US" altLang="zh-CN" dirty="0">
                <a:solidFill>
                  <a:schemeClr val="accent3">
                    <a:lumMod val="75000"/>
                  </a:schemeClr>
                </a:solidFill>
                <a:latin typeface="Arial Black" panose="020B0A04020102020204" pitchFamily="34" charset="0"/>
              </a:rPr>
              <a:t>Comments on Draft v0.4</a:t>
            </a:r>
            <a:endParaRPr lang="zh-CN" altLang="en-US" dirty="0">
              <a:solidFill>
                <a:schemeClr val="accent3">
                  <a:lumMod val="75000"/>
                </a:schemeClr>
              </a:solidFill>
              <a:latin typeface="Arial Black" panose="020B0A04020102020204" pitchFamily="34" charset="0"/>
            </a:endParaRPr>
          </a:p>
        </p:txBody>
      </p:sp>
      <p:sp>
        <p:nvSpPr>
          <p:cNvPr id="4" name="Content Placeholder 3"/>
          <p:cNvSpPr>
            <a:spLocks noGrp="1"/>
          </p:cNvSpPr>
          <p:nvPr>
            <p:ph idx="13"/>
          </p:nvPr>
        </p:nvSpPr>
        <p:spPr>
          <a:xfrm>
            <a:off x="258445" y="1089025"/>
            <a:ext cx="6383020" cy="5054600"/>
          </a:xfrm>
        </p:spPr>
        <p:txBody>
          <a:bodyPr>
            <a:normAutofit/>
          </a:bodyPr>
          <a:lstStyle/>
          <a:p>
            <a:pPr marL="0" lvl="0" indent="0">
              <a:lnSpc>
                <a:spcPct val="100000"/>
              </a:lnSpc>
              <a:spcBef>
                <a:spcPts val="600"/>
              </a:spcBef>
              <a:spcAft>
                <a:spcPts val="600"/>
              </a:spcAft>
              <a:buFont typeface="Arial" panose="020B0604020202090204" pitchFamily="34" charset="0"/>
              <a:buNone/>
            </a:pPr>
            <a:endParaRPr lang="zh-CN" altLang="zh-CN" sz="1600" dirty="0">
              <a:latin typeface="Arial" panose="020B0604020202020204" pitchFamily="34" charset="0"/>
              <a:ea typeface="宋体" panose="02010600030101010101" pitchFamily="2" charset="-122"/>
            </a:endParaRPr>
          </a:p>
          <a:p>
            <a:pPr marL="342900" lvl="0" indent="-342900">
              <a:lnSpc>
                <a:spcPct val="100000"/>
              </a:lnSpc>
              <a:spcBef>
                <a:spcPts val="600"/>
              </a:spcBef>
              <a:spcAft>
                <a:spcPts val="600"/>
              </a:spcAft>
              <a:buFont typeface="Arial" panose="020B0604020202090204" pitchFamily="34" charset="0"/>
              <a:buChar char="●"/>
            </a:pPr>
            <a:r>
              <a:rPr lang="it-IT" altLang="zh-CN" sz="1600" dirty="0">
                <a:latin typeface="Arial" panose="020B0604020202020204" pitchFamily="34" charset="0"/>
                <a:ea typeface="宋体" panose="02010600030101010101" pitchFamily="2" charset="-122"/>
              </a:rPr>
              <a:t>The constant term is still an issue. </a:t>
            </a:r>
            <a:endParaRPr lang="zh-CN" altLang="zh-CN" sz="1600" dirty="0">
              <a:latin typeface="Arial" panose="020B0604020202020204" pitchFamily="34" charset="0"/>
              <a:ea typeface="宋体" panose="02010600030101010101" pitchFamily="2" charset="-122"/>
            </a:endParaRPr>
          </a:p>
          <a:p>
            <a:pPr marL="742950" lvl="1" indent="-285750">
              <a:lnSpc>
                <a:spcPct val="100000"/>
              </a:lnSpc>
              <a:spcBef>
                <a:spcPts val="600"/>
              </a:spcBef>
              <a:spcAft>
                <a:spcPts val="600"/>
              </a:spcAft>
              <a:buFont typeface="Arial" panose="020B0604020202090204" pitchFamily="34" charset="0"/>
              <a:buChar char="○"/>
            </a:pPr>
            <a:r>
              <a:rPr lang="it-IT" altLang="zh-CN" sz="1600" dirty="0">
                <a:solidFill>
                  <a:srgbClr val="0000FF"/>
                </a:solidFill>
                <a:ea typeface="宋体" panose="02010600030101010101" pitchFamily="2" charset="-122"/>
              </a:rPr>
              <a:t>Line 7867: "Both approaches led to a reduction in the fitted constant term". What was the fraction of the events that were selected?</a:t>
            </a:r>
          </a:p>
          <a:p>
            <a:pPr marL="457200" lvl="1" indent="0">
              <a:lnSpc>
                <a:spcPct val="100000"/>
              </a:lnSpc>
              <a:spcBef>
                <a:spcPts val="600"/>
              </a:spcBef>
              <a:spcAft>
                <a:spcPts val="600"/>
              </a:spcAft>
              <a:buFont typeface="Arial" panose="020B0604020202090204" pitchFamily="34" charset="0"/>
              <a:buNone/>
            </a:pPr>
            <a:r>
              <a:rPr lang="en-US" altLang="zh-CN" sz="1600" dirty="0">
                <a:solidFill>
                  <a:schemeClr val="tx1"/>
                </a:solidFill>
                <a:ea typeface="宋体" panose="02010600030101010101" pitchFamily="2" charset="-122"/>
              </a:rPr>
              <a:t>  it is less than 20%,  the selection requires the shower starts in the first 60mm, curresponding to the first two layers, about 0.25 nulcear interaction length, which agrees with the calculation usign the simplified formula P = 1-exp(-0.25) ~ 0.2 . Attached is the eff. (fraction of starting showin in first two layers) vs each energy points in the simulation.</a:t>
            </a:r>
          </a:p>
          <a:p>
            <a:pPr marL="457200" lvl="1" indent="0">
              <a:lnSpc>
                <a:spcPct val="100000"/>
              </a:lnSpc>
              <a:spcBef>
                <a:spcPts val="600"/>
              </a:spcBef>
              <a:spcAft>
                <a:spcPts val="600"/>
              </a:spcAft>
              <a:buFont typeface="Arial" panose="020B0604020202090204" pitchFamily="34" charset="0"/>
              <a:buNone/>
            </a:pPr>
            <a:r>
              <a:rPr lang="en-US" altLang="zh-CN" sz="1600" dirty="0">
                <a:solidFill>
                  <a:schemeClr val="tx1"/>
                </a:solidFill>
                <a:ea typeface="宋体" panose="02010600030101010101" pitchFamily="2" charset="-122"/>
              </a:rPr>
              <a:t>the text modified to be "The other required the hadrons to initiate their first interaction within the first two layers of the \gls{GS-HCAL} (corresponding to the initial $0.25\lambda_\mathrm{I}$), though such events constituted less than 20\% of the total sample."</a:t>
            </a:r>
          </a:p>
        </p:txBody>
      </p:sp>
      <p:pic>
        <p:nvPicPr>
          <p:cNvPr id="2" name="picture" descr="descript"/>
          <p:cNvPicPr/>
          <p:nvPr/>
        </p:nvPicPr>
        <p:blipFill>
          <a:blip r:embed="rId2"/>
          <a:stretch>
            <a:fillRect/>
          </a:stretch>
        </p:blipFill>
        <p:spPr>
          <a:xfrm>
            <a:off x="6901815" y="1551940"/>
            <a:ext cx="4724400" cy="3522980"/>
          </a:xfrm>
          <a:prstGeom prst="rect">
            <a:avLst/>
          </a:prstGeom>
        </p:spPr>
      </p:pic>
      <p:sp>
        <p:nvSpPr>
          <p:cNvPr id="5" name="TextBox 4">
            <a:extLst>
              <a:ext uri="{FF2B5EF4-FFF2-40B4-BE49-F238E27FC236}">
                <a16:creationId xmlns:a16="http://schemas.microsoft.com/office/drawing/2014/main" id="{FDCD24FA-287E-475E-BA59-D0DBD81BBC42}"/>
              </a:ext>
            </a:extLst>
          </p:cNvPr>
          <p:cNvSpPr txBox="1"/>
          <p:nvPr/>
        </p:nvSpPr>
        <p:spPr>
          <a:xfrm>
            <a:off x="9629775" y="507738"/>
            <a:ext cx="190881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HCAL</a:t>
            </a:r>
            <a:endParaRPr lang="zh-CN" altLang="en-US" dirty="0">
              <a:latin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Comments</a:t>
            </a:r>
          </a:p>
        </p:txBody>
      </p:sp>
      <p:sp>
        <p:nvSpPr>
          <p:cNvPr id="3" name="Text Placeholder 2"/>
          <p:cNvSpPr>
            <a:spLocks noGrp="1"/>
          </p:cNvSpPr>
          <p:nvPr>
            <p:ph type="body" idx="1"/>
          </p:nvPr>
        </p:nvSpPr>
        <p:spPr>
          <a:xfrm>
            <a:off x="792764" y="1467816"/>
            <a:ext cx="10515600" cy="4351338"/>
          </a:xfrm>
        </p:spPr>
        <p:txBody>
          <a:bodyPr>
            <a:normAutofit fontScale="92500" lnSpcReduction="20000"/>
          </a:bodyPr>
          <a:lstStyle/>
          <a:p>
            <a:pPr marL="342900" lvl="0" indent="-342900" algn="just">
              <a:lnSpc>
                <a:spcPct val="115000"/>
              </a:lnSpc>
              <a:spcBef>
                <a:spcPts val="1200"/>
              </a:spcBef>
              <a:spcAft>
                <a:spcPts val="0"/>
              </a:spcAft>
              <a:buFont typeface="Arial" panose="020B0604020202020204" pitchFamily="34" charset="0"/>
              <a:buChar char="●"/>
            </a:pPr>
            <a:r>
              <a:rPr lang="en-US" altLang="zh-CN" sz="1800" u="none" strike="noStrike" dirty="0">
                <a:solidFill>
                  <a:srgbClr val="0000FF"/>
                </a:solidFill>
                <a:effectLst/>
                <a:latin typeface="Arial" panose="020B0604020202020204" pitchFamily="34" charset="0"/>
                <a:ea typeface="宋体" pitchFamily="2" charset="-122"/>
              </a:rPr>
              <a:t>C-A-4-1: </a:t>
            </a:r>
            <a:r>
              <a:rPr lang="en-US" altLang="zh-CN" sz="1800" b="1" u="none" strike="noStrike" dirty="0">
                <a:solidFill>
                  <a:srgbClr val="0000FF"/>
                </a:solidFill>
                <a:effectLst/>
                <a:latin typeface="Arial" panose="020B0604020202020204" pitchFamily="34" charset="0"/>
                <a:ea typeface="宋体" pitchFamily="2" charset="-122"/>
              </a:rPr>
              <a:t>The chapter in the TDR is very long and detailed. In sections covering previously published R&amp;D, the level of detail could be reduced. </a:t>
            </a:r>
            <a:r>
              <a:rPr lang="en-US" altLang="zh-CN" sz="1800" u="none" strike="noStrike" dirty="0">
                <a:solidFill>
                  <a:srgbClr val="0000FF"/>
                </a:solidFill>
                <a:effectLst/>
                <a:latin typeface="Arial" panose="020B0604020202020204" pitchFamily="34" charset="0"/>
                <a:ea typeface="宋体" pitchFamily="2" charset="-122"/>
              </a:rPr>
              <a:t>However, we found it very positive that past efforts from various groups were acknowledged, and that valuable experience and knowledge have been incorporated into the current vertex detector design.</a:t>
            </a:r>
          </a:p>
          <a:p>
            <a:pPr marL="800100" lvl="1" indent="-342900" algn="just">
              <a:lnSpc>
                <a:spcPct val="115000"/>
              </a:lnSpc>
              <a:spcBef>
                <a:spcPts val="1200"/>
              </a:spcBef>
              <a:buFont typeface="Arial" panose="020B0604020202020204" pitchFamily="34" charset="0"/>
              <a:buChar char="●"/>
            </a:pPr>
            <a:r>
              <a:rPr lang="en-US" altLang="zh-CN" sz="2200" u="none" strike="noStrike" dirty="0">
                <a:effectLst/>
                <a:latin typeface="Arial" panose="020B0604020202020204" pitchFamily="34" charset="0"/>
                <a:ea typeface="宋体" pitchFamily="2" charset="-122"/>
              </a:rPr>
              <a:t>This</a:t>
            </a:r>
            <a:r>
              <a:rPr lang="zh-CN" altLang="en-US" sz="2200" u="none" strike="noStrike" dirty="0">
                <a:effectLst/>
                <a:latin typeface="Arial" panose="020B0604020202020204" pitchFamily="34" charset="0"/>
                <a:ea typeface="宋体" pitchFamily="2" charset="-122"/>
              </a:rPr>
              <a:t> </a:t>
            </a:r>
            <a:r>
              <a:rPr lang="en-US" altLang="zh-CN" sz="2200" u="none" strike="noStrike" dirty="0">
                <a:effectLst/>
                <a:latin typeface="Arial" panose="020B0604020202020204" pitchFamily="34" charset="0"/>
                <a:ea typeface="宋体" pitchFamily="2" charset="-122"/>
              </a:rPr>
              <a:t>section</a:t>
            </a:r>
            <a:r>
              <a:rPr lang="zh-CN" altLang="en-US" sz="2200" u="none" strike="noStrike" dirty="0">
                <a:effectLst/>
                <a:latin typeface="Arial" panose="020B0604020202020204" pitchFamily="34" charset="0"/>
                <a:ea typeface="宋体" pitchFamily="2" charset="-122"/>
              </a:rPr>
              <a:t> </a:t>
            </a:r>
            <a:r>
              <a:rPr lang="en-US" altLang="zh-CN" sz="2200" u="none" strike="noStrike" dirty="0">
                <a:effectLst/>
                <a:latin typeface="Arial" panose="020B0604020202020204" pitchFamily="34" charset="0"/>
                <a:ea typeface="宋体" pitchFamily="2" charset="-122"/>
              </a:rPr>
              <a:t>has</a:t>
            </a:r>
            <a:r>
              <a:rPr lang="zh-CN" altLang="en-US" sz="2200" u="none" strike="noStrike" dirty="0">
                <a:effectLst/>
                <a:latin typeface="Arial" panose="020B0604020202020204" pitchFamily="34" charset="0"/>
                <a:ea typeface="宋体" pitchFamily="2" charset="-122"/>
              </a:rPr>
              <a:t> </a:t>
            </a:r>
            <a:r>
              <a:rPr lang="en-US" altLang="zh-CN" sz="2200" u="none" strike="noStrike" dirty="0">
                <a:effectLst/>
                <a:latin typeface="Arial" panose="020B0604020202020204" pitchFamily="34" charset="0"/>
                <a:ea typeface="宋体" pitchFamily="2" charset="-122"/>
              </a:rPr>
              <a:t>been</a:t>
            </a:r>
            <a:r>
              <a:rPr lang="zh-CN" altLang="en-US" sz="2200" u="none" strike="noStrike" dirty="0">
                <a:effectLst/>
                <a:latin typeface="Arial" panose="020B0604020202020204" pitchFamily="34" charset="0"/>
                <a:ea typeface="宋体" pitchFamily="2" charset="-122"/>
              </a:rPr>
              <a:t> </a:t>
            </a:r>
            <a:r>
              <a:rPr lang="en-US" altLang="zh-CN" sz="2200" u="none" strike="noStrike" dirty="0">
                <a:effectLst/>
                <a:latin typeface="Arial" panose="020B0604020202020204" pitchFamily="34" charset="0"/>
                <a:ea typeface="宋体" pitchFamily="2" charset="-122"/>
              </a:rPr>
              <a:t>reduced</a:t>
            </a:r>
            <a:r>
              <a:rPr lang="zh-CN" altLang="en-US" sz="2200" u="none" strike="noStrike" dirty="0">
                <a:effectLst/>
                <a:latin typeface="Arial" panose="020B0604020202020204" pitchFamily="34" charset="0"/>
                <a:ea typeface="宋体" pitchFamily="2" charset="-122"/>
              </a:rPr>
              <a:t> </a:t>
            </a:r>
            <a:r>
              <a:rPr lang="en-US" altLang="zh-CN" sz="2200" u="none" strike="noStrike" dirty="0">
                <a:effectLst/>
                <a:latin typeface="Arial" panose="020B0604020202020204" pitchFamily="34" charset="0"/>
                <a:ea typeface="宋体" pitchFamily="2" charset="-122"/>
              </a:rPr>
              <a:t>from</a:t>
            </a:r>
            <a:r>
              <a:rPr lang="zh-CN" altLang="en-US" sz="2200" u="none" strike="noStrike" dirty="0">
                <a:effectLst/>
                <a:latin typeface="Arial" panose="020B0604020202020204" pitchFamily="34" charset="0"/>
                <a:ea typeface="宋体" pitchFamily="2" charset="-122"/>
              </a:rPr>
              <a:t> </a:t>
            </a:r>
            <a:r>
              <a:rPr lang="en-US" altLang="zh-CN" sz="2200" u="none" strike="noStrike" dirty="0">
                <a:effectLst/>
                <a:latin typeface="Arial" panose="020B0604020202020204" pitchFamily="34" charset="0"/>
                <a:ea typeface="宋体" pitchFamily="2" charset="-122"/>
              </a:rPr>
              <a:t>~60</a:t>
            </a:r>
            <a:r>
              <a:rPr lang="zh-CN" altLang="en-US" sz="2200" u="none" strike="noStrike" dirty="0">
                <a:effectLst/>
                <a:latin typeface="Arial" panose="020B0604020202020204" pitchFamily="34" charset="0"/>
                <a:ea typeface="宋体" pitchFamily="2" charset="-122"/>
              </a:rPr>
              <a:t> </a:t>
            </a:r>
            <a:r>
              <a:rPr lang="en-US" altLang="zh-CN" sz="2200" dirty="0">
                <a:latin typeface="Arial" panose="020B0604020202020204" pitchFamily="34" charset="0"/>
                <a:ea typeface="宋体" pitchFamily="2" charset="-122"/>
              </a:rPr>
              <a:t>pages</a:t>
            </a:r>
            <a:r>
              <a:rPr lang="zh-CN" altLang="en-US" sz="2200" dirty="0">
                <a:latin typeface="Arial" panose="020B0604020202020204" pitchFamily="34" charset="0"/>
                <a:ea typeface="宋体" pitchFamily="2" charset="-122"/>
              </a:rPr>
              <a:t> </a:t>
            </a:r>
            <a:r>
              <a:rPr lang="en-US" altLang="zh-CN" sz="2200" dirty="0">
                <a:latin typeface="Arial" panose="020B0604020202020204" pitchFamily="34" charset="0"/>
                <a:ea typeface="宋体" pitchFamily="2" charset="-122"/>
              </a:rPr>
              <a:t>to</a:t>
            </a:r>
            <a:r>
              <a:rPr lang="zh-CN" altLang="en-US" sz="2200" dirty="0">
                <a:latin typeface="Arial" panose="020B0604020202020204" pitchFamily="34" charset="0"/>
                <a:ea typeface="宋体" pitchFamily="2" charset="-122"/>
              </a:rPr>
              <a:t> </a:t>
            </a:r>
            <a:r>
              <a:rPr lang="en-US" altLang="zh-CN" sz="2200" dirty="0">
                <a:latin typeface="Arial" panose="020B0604020202020204" pitchFamily="34" charset="0"/>
                <a:ea typeface="宋体" pitchFamily="2" charset="-122"/>
              </a:rPr>
              <a:t>40</a:t>
            </a:r>
            <a:r>
              <a:rPr lang="zh-CN" altLang="en-US" sz="2200" dirty="0">
                <a:latin typeface="Arial" panose="020B0604020202020204" pitchFamily="34" charset="0"/>
                <a:ea typeface="宋体" pitchFamily="2" charset="-122"/>
              </a:rPr>
              <a:t> </a:t>
            </a:r>
            <a:r>
              <a:rPr lang="en-US" altLang="zh-CN" sz="2200" dirty="0">
                <a:latin typeface="Arial" panose="020B0604020202020204" pitchFamily="34" charset="0"/>
                <a:ea typeface="宋体" pitchFamily="2" charset="-122"/>
              </a:rPr>
              <a:t>pages</a:t>
            </a:r>
            <a:r>
              <a:rPr lang="zh-CN" altLang="en-US" sz="2200" dirty="0">
                <a:latin typeface="Arial" panose="020B0604020202020204" pitchFamily="34" charset="0"/>
                <a:ea typeface="宋体" pitchFamily="2" charset="-122"/>
              </a:rPr>
              <a:t> </a:t>
            </a:r>
            <a:endParaRPr lang="en-US" altLang="zh-CN" sz="2200" u="none" strike="noStrike" dirty="0">
              <a:effectLst/>
              <a:latin typeface="Arial" panose="020B0604020202020204" pitchFamily="34" charset="0"/>
              <a:ea typeface="宋体" pitchFamily="2" charset="-122"/>
            </a:endParaRPr>
          </a:p>
          <a:p>
            <a:pPr marL="342900" lvl="0" indent="-342900" algn="just">
              <a:lnSpc>
                <a:spcPct val="115000"/>
              </a:lnSpc>
              <a:spcBef>
                <a:spcPts val="1200"/>
              </a:spcBef>
              <a:spcAft>
                <a:spcPts val="0"/>
              </a:spcAft>
              <a:buFont typeface="Arial" panose="020B0604020202020204" pitchFamily="34" charset="0"/>
              <a:buChar char="●"/>
            </a:pPr>
            <a:r>
              <a:rPr lang="en-US" altLang="zh-CN" sz="1800" u="none" strike="noStrike" dirty="0">
                <a:solidFill>
                  <a:srgbClr val="0000FF"/>
                </a:solidFill>
                <a:effectLst/>
                <a:latin typeface="Arial" panose="020B0604020202020204" pitchFamily="34" charset="0"/>
                <a:ea typeface="宋体" pitchFamily="2" charset="-122"/>
              </a:rPr>
              <a:t>C-A-4-2: Although pursuing the HLMC 55 nm process could dilute focus and resources, it remains a worthwhile avenue, especially if difficulties arise in securing access to TPSCo65.</a:t>
            </a:r>
          </a:p>
          <a:p>
            <a:pPr marL="342900" lvl="0" indent="-342900" algn="just">
              <a:lnSpc>
                <a:spcPct val="115000"/>
              </a:lnSpc>
              <a:spcBef>
                <a:spcPts val="1200"/>
              </a:spcBef>
              <a:spcAft>
                <a:spcPts val="0"/>
              </a:spcAft>
              <a:buFont typeface="Arial" panose="020B0604020202020204" pitchFamily="34" charset="0"/>
              <a:buChar char="●"/>
            </a:pPr>
            <a:r>
              <a:rPr lang="en-US" altLang="zh-CN" sz="1800" u="none" strike="noStrike" dirty="0">
                <a:solidFill>
                  <a:srgbClr val="0000FF"/>
                </a:solidFill>
                <a:effectLst/>
                <a:latin typeface="Arial" panose="020B0604020202020204" pitchFamily="34" charset="0"/>
                <a:ea typeface="宋体" pitchFamily="2" charset="-122"/>
              </a:rPr>
              <a:t>C-A-4-3: While the mechanical design, simulations, and testing are advanced for this stage, maintaining mechanical stability and achieving efficient cooling remain significant challenges.</a:t>
            </a:r>
          </a:p>
          <a:p>
            <a:pPr marL="342900" lvl="0" indent="-342900" algn="just">
              <a:lnSpc>
                <a:spcPct val="115000"/>
              </a:lnSpc>
              <a:spcBef>
                <a:spcPts val="1200"/>
              </a:spcBef>
              <a:spcAft>
                <a:spcPts val="0"/>
              </a:spcAft>
              <a:buFont typeface="Arial" panose="020B0604020202020204" pitchFamily="34" charset="0"/>
              <a:buChar char="●"/>
            </a:pPr>
            <a:r>
              <a:rPr lang="en-US" altLang="zh-CN" sz="1800" u="none" strike="noStrike" dirty="0">
                <a:solidFill>
                  <a:srgbClr val="0000FF"/>
                </a:solidFill>
                <a:effectLst/>
                <a:latin typeface="Arial" panose="020B0604020202020204" pitchFamily="34" charset="0"/>
                <a:ea typeface="宋体" pitchFamily="2" charset="-122"/>
              </a:rPr>
              <a:t>C-A-4-4: The foreseen cost of sensors (~4.0 MCHF) appears reasonable. The relatively higher cost per unit area compared to other silicon detectors likely reflects the fact that the baseline sensor producer is not domestic. </a:t>
            </a:r>
          </a:p>
          <a:p>
            <a:pPr marL="342900" lvl="0" indent="-342900" algn="just">
              <a:lnSpc>
                <a:spcPct val="115000"/>
              </a:lnSpc>
              <a:spcBef>
                <a:spcPts val="1200"/>
              </a:spcBef>
              <a:spcAft>
                <a:spcPts val="0"/>
              </a:spcAft>
              <a:buFont typeface="Arial" panose="020B0604020202020204" pitchFamily="34" charset="0"/>
              <a:buChar char="●"/>
            </a:pPr>
            <a:r>
              <a:rPr lang="en-US" altLang="zh-CN" sz="1800" u="none" strike="noStrike" dirty="0">
                <a:solidFill>
                  <a:srgbClr val="0000FF"/>
                </a:solidFill>
                <a:effectLst/>
                <a:latin typeface="Arial" panose="020B0604020202020204" pitchFamily="34" charset="0"/>
                <a:ea typeface="宋体" pitchFamily="2" charset="-122"/>
              </a:rPr>
              <a:t>C-A-4-5: The estimated costs for mechanics, electronics, and the alignment system are of the correct order of magnitude but constitute only a fraction of the sensor cost</a:t>
            </a:r>
            <a:endParaRPr lang="zh-CN" altLang="zh-CN" sz="1800" u="none" strike="noStrike" dirty="0">
              <a:solidFill>
                <a:srgbClr val="0000FF"/>
              </a:solidFill>
              <a:effectLst/>
              <a:latin typeface="Arial" panose="020B0604020202020204" pitchFamily="34" charset="0"/>
              <a:ea typeface="宋体" pitchFamily="2" charset="-122"/>
            </a:endParaRPr>
          </a:p>
        </p:txBody>
      </p:sp>
      <p:sp>
        <p:nvSpPr>
          <p:cNvPr id="5" name="TextBox 4"/>
          <p:cNvSpPr txBox="1"/>
          <p:nvPr/>
        </p:nvSpPr>
        <p:spPr>
          <a:xfrm>
            <a:off x="9648825" y="577334"/>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Vertex Detector</a:t>
            </a:r>
            <a:endParaRPr lang="zh-CN" altLang="en-US" dirty="0">
              <a:latin typeface="Arial" panose="020B0604020202020204" pitchFamily="34"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vert="horz" lIns="91440" tIns="45720" rIns="91440" bIns="45720" rtlCol="0" anchor="ctr">
            <a:normAutofit/>
          </a:bodyPr>
          <a:lstStyle/>
          <a:p>
            <a:r>
              <a:rPr lang="en-US" altLang="zh-CN" dirty="0">
                <a:solidFill>
                  <a:schemeClr val="accent3">
                    <a:lumMod val="75000"/>
                  </a:schemeClr>
                </a:solidFill>
                <a:latin typeface="Arial Black" panose="020B0A04020102020204" pitchFamily="34" charset="0"/>
              </a:rPr>
              <a:t>Comments on Draft v0.4</a:t>
            </a:r>
            <a:endParaRPr lang="zh-CN" altLang="en-US" dirty="0">
              <a:solidFill>
                <a:schemeClr val="accent3">
                  <a:lumMod val="75000"/>
                </a:schemeClr>
              </a:solidFill>
              <a:latin typeface="Arial Black" panose="020B0A04020102020204" pitchFamily="34" charset="0"/>
            </a:endParaRPr>
          </a:p>
        </p:txBody>
      </p:sp>
      <p:sp>
        <p:nvSpPr>
          <p:cNvPr id="4" name="Content Placeholder 3"/>
          <p:cNvSpPr>
            <a:spLocks noGrp="1"/>
          </p:cNvSpPr>
          <p:nvPr>
            <p:ph idx="13"/>
          </p:nvPr>
        </p:nvSpPr>
        <p:spPr>
          <a:xfrm>
            <a:off x="258445" y="1089025"/>
            <a:ext cx="6417310" cy="5054600"/>
          </a:xfrm>
        </p:spPr>
        <p:txBody>
          <a:bodyPr>
            <a:normAutofit/>
          </a:bodyPr>
          <a:lstStyle/>
          <a:p>
            <a:pPr marL="0" lvl="0" indent="0">
              <a:lnSpc>
                <a:spcPct val="100000"/>
              </a:lnSpc>
              <a:spcBef>
                <a:spcPts val="600"/>
              </a:spcBef>
              <a:spcAft>
                <a:spcPts val="600"/>
              </a:spcAft>
              <a:buFont typeface="Arial" panose="020B0604020202090204" pitchFamily="34" charset="0"/>
              <a:buNone/>
            </a:pPr>
            <a:endParaRPr lang="zh-CN" altLang="zh-CN" sz="1600" dirty="0">
              <a:latin typeface="Arial" panose="020B0604020202020204" pitchFamily="34" charset="0"/>
              <a:ea typeface="宋体" panose="02010600030101010101" pitchFamily="2" charset="-122"/>
            </a:endParaRPr>
          </a:p>
          <a:p>
            <a:pPr marL="342900" lvl="0" indent="-342900">
              <a:lnSpc>
                <a:spcPct val="100000"/>
              </a:lnSpc>
              <a:spcBef>
                <a:spcPts val="600"/>
              </a:spcBef>
              <a:spcAft>
                <a:spcPts val="600"/>
              </a:spcAft>
              <a:buFont typeface="Arial" panose="020B0604020202090204" pitchFamily="34" charset="0"/>
              <a:buChar char="●"/>
            </a:pPr>
            <a:r>
              <a:rPr lang="it-IT" altLang="zh-CN" sz="1600" dirty="0">
                <a:latin typeface="Arial" panose="020B0604020202020204" pitchFamily="34" charset="0"/>
                <a:ea typeface="宋体" panose="02010600030101010101" pitchFamily="2" charset="-122"/>
              </a:rPr>
              <a:t>The constant term is still an issue. </a:t>
            </a:r>
            <a:endParaRPr lang="zh-CN" altLang="zh-CN" sz="1600" dirty="0">
              <a:latin typeface="Arial" panose="020B0604020202020204" pitchFamily="34" charset="0"/>
              <a:ea typeface="宋体" panose="02010600030101010101" pitchFamily="2" charset="-122"/>
            </a:endParaRPr>
          </a:p>
          <a:p>
            <a:pPr marL="742950" lvl="1" indent="-285750">
              <a:lnSpc>
                <a:spcPct val="100000"/>
              </a:lnSpc>
              <a:spcBef>
                <a:spcPts val="600"/>
              </a:spcBef>
              <a:spcAft>
                <a:spcPts val="600"/>
              </a:spcAft>
              <a:buFont typeface="Arial" panose="020B0604020202090204" pitchFamily="34" charset="0"/>
              <a:buChar char="○"/>
            </a:pPr>
            <a:r>
              <a:rPr lang="it-IT" altLang="zh-CN" sz="1600" dirty="0">
                <a:solidFill>
                  <a:srgbClr val="0000FF"/>
                </a:solidFill>
                <a:ea typeface="宋体" panose="02010600030101010101" pitchFamily="2" charset="-122"/>
              </a:rPr>
              <a:t>We propose to show the linearity in addition to the resolution</a:t>
            </a:r>
            <a:endParaRPr lang="zh-CN" altLang="zh-CN" sz="1600" dirty="0">
              <a:solidFill>
                <a:srgbClr val="0000FF"/>
              </a:solidFill>
              <a:ea typeface="宋体" panose="02010600030101010101" pitchFamily="2" charset="-122"/>
            </a:endParaRPr>
          </a:p>
          <a:p>
            <a:pPr marL="457200" lvl="1" indent="0">
              <a:lnSpc>
                <a:spcPct val="100000"/>
              </a:lnSpc>
              <a:spcBef>
                <a:spcPts val="600"/>
              </a:spcBef>
              <a:spcAft>
                <a:spcPts val="600"/>
              </a:spcAft>
              <a:buFont typeface="Arial" panose="020B0604020202090204" pitchFamily="34" charset="0"/>
              <a:buNone/>
            </a:pPr>
            <a:r>
              <a:rPr lang="en-US" altLang="zh-CN" sz="1600" dirty="0">
                <a:solidFill>
                  <a:schemeClr val="tx1"/>
                </a:solidFill>
                <a:ea typeface="宋体" panose="02010600030101010101" pitchFamily="2" charset="-122"/>
              </a:rPr>
              <a:t>--As shown in Fig. 8.24, conparing linearity and resolution between with and without digitisation, the linearity does not show a apparent issue, i.e. the leackage, or the hadronic shower longitudinal profile is not expected to depend on the energy of the incident hadrons, e..g. </a:t>
            </a:r>
          </a:p>
          <a:p>
            <a:pPr marL="457200" lvl="1" indent="0">
              <a:lnSpc>
                <a:spcPct val="100000"/>
              </a:lnSpc>
              <a:spcBef>
                <a:spcPts val="600"/>
              </a:spcBef>
              <a:spcAft>
                <a:spcPts val="600"/>
              </a:spcAft>
              <a:buFont typeface="Arial" panose="020B0604020202090204" pitchFamily="34" charset="0"/>
              <a:buNone/>
            </a:pPr>
            <a:r>
              <a:rPr lang="en-US" altLang="zh-CN" sz="1600" dirty="0">
                <a:solidFill>
                  <a:schemeClr val="tx1"/>
                </a:solidFill>
                <a:ea typeface="宋体" panose="02010600030101010101" pitchFamily="2" charset="-122"/>
              </a:rPr>
              <a:t>accroding to some previous studies such as [Y.A. Kulchitsky, V.B. Vinogradov/Nucl. Instr. and Meth. in Phys. Res. A 413 (1998) 484—486], where Longitudinal profiles of the hadron showers of 20 GeV (crosses), 50 GeV (squares), 100 GeV (open circles) and 140 GeV (triangles) energies as a function of the longitudinal coordinate x in units j I for the conventional iron-scintillator calorimeter do not show apparent difference in the shape. </a:t>
            </a:r>
          </a:p>
        </p:txBody>
      </p:sp>
      <p:pic>
        <p:nvPicPr>
          <p:cNvPr id="5" name="picture" descr="descript"/>
          <p:cNvPicPr/>
          <p:nvPr/>
        </p:nvPicPr>
        <p:blipFill>
          <a:blip r:embed="rId2"/>
          <a:stretch>
            <a:fillRect/>
          </a:stretch>
        </p:blipFill>
        <p:spPr>
          <a:xfrm>
            <a:off x="6858635" y="1089025"/>
            <a:ext cx="5056505" cy="5431155"/>
          </a:xfrm>
          <a:prstGeom prst="rect">
            <a:avLst/>
          </a:prstGeom>
        </p:spPr>
      </p:pic>
      <p:sp>
        <p:nvSpPr>
          <p:cNvPr id="6" name="TextBox 5">
            <a:extLst>
              <a:ext uri="{FF2B5EF4-FFF2-40B4-BE49-F238E27FC236}">
                <a16:creationId xmlns:a16="http://schemas.microsoft.com/office/drawing/2014/main" id="{97A6CBDB-C1D0-47B7-8B54-0486585DD74E}"/>
              </a:ext>
            </a:extLst>
          </p:cNvPr>
          <p:cNvSpPr txBox="1"/>
          <p:nvPr/>
        </p:nvSpPr>
        <p:spPr>
          <a:xfrm>
            <a:off x="9629775" y="507738"/>
            <a:ext cx="190881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HCAL</a:t>
            </a:r>
            <a:endParaRPr lang="zh-CN" altLang="en-US" dirty="0">
              <a:latin typeface="Arial" panose="020B0604020202020204" pitchFamily="34"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vert="horz" lIns="91440" tIns="45720" rIns="91440" bIns="45720" rtlCol="0" anchor="ctr">
            <a:normAutofit/>
          </a:bodyPr>
          <a:lstStyle/>
          <a:p>
            <a:r>
              <a:rPr lang="en-US" altLang="zh-CN" dirty="0">
                <a:solidFill>
                  <a:schemeClr val="accent3">
                    <a:lumMod val="75000"/>
                  </a:schemeClr>
                </a:solidFill>
                <a:latin typeface="Arial Black" panose="020B0A04020102020204" pitchFamily="34" charset="0"/>
              </a:rPr>
              <a:t>Comments on Draft v0.4</a:t>
            </a:r>
            <a:endParaRPr lang="zh-CN" altLang="en-US" dirty="0">
              <a:solidFill>
                <a:schemeClr val="accent3">
                  <a:lumMod val="75000"/>
                </a:schemeClr>
              </a:solidFill>
              <a:latin typeface="Arial Black" panose="020B0A04020102020204" pitchFamily="34" charset="0"/>
            </a:endParaRPr>
          </a:p>
        </p:txBody>
      </p:sp>
      <p:sp>
        <p:nvSpPr>
          <p:cNvPr id="4" name="Content Placeholder 3"/>
          <p:cNvSpPr>
            <a:spLocks noGrp="1"/>
          </p:cNvSpPr>
          <p:nvPr>
            <p:ph idx="13"/>
          </p:nvPr>
        </p:nvSpPr>
        <p:spPr>
          <a:xfrm>
            <a:off x="258259" y="1089011"/>
            <a:ext cx="11171741" cy="5054709"/>
          </a:xfrm>
        </p:spPr>
        <p:txBody>
          <a:bodyPr>
            <a:normAutofit/>
          </a:bodyPr>
          <a:lstStyle/>
          <a:p>
            <a:pPr marL="0" lvl="0" indent="0">
              <a:lnSpc>
                <a:spcPct val="100000"/>
              </a:lnSpc>
              <a:spcBef>
                <a:spcPts val="600"/>
              </a:spcBef>
              <a:spcAft>
                <a:spcPts val="600"/>
              </a:spcAft>
              <a:buFont typeface="Arial" panose="020B0604020202090204" pitchFamily="34" charset="0"/>
              <a:buNone/>
            </a:pPr>
            <a:endParaRPr lang="zh-CN" altLang="zh-CN" sz="1600" dirty="0">
              <a:latin typeface="Arial" panose="020B0604020202020204" pitchFamily="34" charset="0"/>
              <a:ea typeface="宋体" panose="02010600030101010101" pitchFamily="2" charset="-122"/>
            </a:endParaRPr>
          </a:p>
          <a:p>
            <a:pPr marL="342900" lvl="0" indent="-342900">
              <a:lnSpc>
                <a:spcPct val="100000"/>
              </a:lnSpc>
              <a:spcBef>
                <a:spcPts val="600"/>
              </a:spcBef>
              <a:spcAft>
                <a:spcPts val="600"/>
              </a:spcAft>
              <a:buFont typeface="Arial" panose="020B0604020202090204" pitchFamily="34" charset="0"/>
              <a:buChar char="●"/>
            </a:pPr>
            <a:r>
              <a:rPr lang="it-IT" altLang="zh-CN" sz="1600" dirty="0">
                <a:latin typeface="Arial" panose="020B0604020202020204" pitchFamily="34" charset="0"/>
                <a:ea typeface="宋体" panose="02010600030101010101" pitchFamily="2" charset="-122"/>
              </a:rPr>
              <a:t>The constant term is still an issue. </a:t>
            </a:r>
            <a:endParaRPr lang="zh-CN" altLang="zh-CN" sz="1600" dirty="0">
              <a:solidFill>
                <a:srgbClr val="0000FF"/>
              </a:solidFill>
              <a:latin typeface="Arial" panose="020B0604020202020204" pitchFamily="34" charset="0"/>
              <a:ea typeface="宋体" panose="02010600030101010101" pitchFamily="2" charset="-122"/>
            </a:endParaRPr>
          </a:p>
          <a:p>
            <a:pPr marL="742950" lvl="1" indent="-285750">
              <a:lnSpc>
                <a:spcPct val="100000"/>
              </a:lnSpc>
              <a:spcBef>
                <a:spcPts val="600"/>
              </a:spcBef>
              <a:spcAft>
                <a:spcPts val="600"/>
              </a:spcAft>
              <a:buFont typeface="Arial" panose="020B0604020202090204" pitchFamily="34" charset="0"/>
              <a:buChar char="○"/>
            </a:pPr>
            <a:r>
              <a:rPr lang="it-IT" altLang="zh-CN" sz="1600" dirty="0">
                <a:solidFill>
                  <a:srgbClr val="0000FF"/>
                </a:solidFill>
                <a:ea typeface="宋体" panose="02010600030101010101" pitchFamily="2" charset="-122"/>
              </a:rPr>
              <a:t>Please comment on the expected e/h ratio</a:t>
            </a:r>
          </a:p>
          <a:p>
            <a:pPr marL="457200" lvl="1" indent="0">
              <a:lnSpc>
                <a:spcPct val="100000"/>
              </a:lnSpc>
              <a:spcBef>
                <a:spcPts val="600"/>
              </a:spcBef>
              <a:spcAft>
                <a:spcPts val="600"/>
              </a:spcAft>
              <a:buFont typeface="Arial" panose="020B0604020202090204" pitchFamily="34" charset="0"/>
              <a:buNone/>
            </a:pPr>
            <a:r>
              <a:rPr lang="en-US" altLang="zh-CN" sz="1600" dirty="0">
                <a:solidFill>
                  <a:schemeClr val="tx1"/>
                </a:solidFill>
                <a:ea typeface="宋体" panose="02010600030101010101" pitchFamily="2" charset="-122"/>
              </a:rPr>
              <a:t>--We added a new subsection based on previous samples describing e/h results " 8.5.3 Energy Response e/h Studies."  </a:t>
            </a:r>
          </a:p>
          <a:p>
            <a:pPr marL="457200" lvl="1" indent="0">
              <a:lnSpc>
                <a:spcPct val="100000"/>
              </a:lnSpc>
              <a:spcBef>
                <a:spcPts val="600"/>
              </a:spcBef>
              <a:spcAft>
                <a:spcPts val="600"/>
              </a:spcAft>
              <a:buFont typeface="Arial" panose="020B0604020202090204" pitchFamily="34" charset="0"/>
              <a:buNone/>
            </a:pPr>
            <a:r>
              <a:rPr lang="zh-CN" altLang="zh-CN" sz="1600" dirty="0">
                <a:solidFill>
                  <a:schemeClr val="tx1"/>
                </a:solidFill>
                <a:ea typeface="宋体" panose="02010600030101010101" pitchFamily="2" charset="-122"/>
              </a:rPr>
              <a:t>By fitting the energy responses of electron and pion, kion...etc, the e/h is derived to be from 1.02 to 1.14, exhibits a non-compensation at the level of 9–14%,</a:t>
            </a:r>
            <a:endParaRPr lang="zh-CN" altLang="zh-CN" sz="1600" dirty="0">
              <a:solidFill>
                <a:srgbClr val="0000FF"/>
              </a:solidFill>
              <a:ea typeface="宋体" panose="02010600030101010101" pitchFamily="2" charset="-122"/>
            </a:endParaRPr>
          </a:p>
          <a:p>
            <a:pPr marL="742950" lvl="1" indent="-285750">
              <a:lnSpc>
                <a:spcPct val="100000"/>
              </a:lnSpc>
              <a:spcBef>
                <a:spcPts val="600"/>
              </a:spcBef>
              <a:spcAft>
                <a:spcPts val="600"/>
              </a:spcAft>
              <a:buFont typeface="Arial" panose="020B0604020202090204" pitchFamily="34" charset="0"/>
              <a:buChar char="○"/>
            </a:pPr>
            <a:r>
              <a:rPr lang="it-IT" altLang="zh-CN" sz="1600" dirty="0">
                <a:solidFill>
                  <a:srgbClr val="0000FF"/>
                </a:solidFill>
                <a:ea typeface="宋体" panose="02010600030101010101" pitchFamily="2" charset="-122"/>
              </a:rPr>
              <a:t>We understand "all inner sub-detectors are removed" in this study.</a:t>
            </a:r>
          </a:p>
          <a:p>
            <a:pPr marL="457200" lvl="1" indent="0">
              <a:lnSpc>
                <a:spcPct val="100000"/>
              </a:lnSpc>
              <a:spcBef>
                <a:spcPts val="600"/>
              </a:spcBef>
              <a:spcAft>
                <a:spcPts val="600"/>
              </a:spcAft>
              <a:buFont typeface="Arial" panose="020B0604020202090204" pitchFamily="34" charset="0"/>
              <a:buNone/>
            </a:pPr>
            <a:r>
              <a:rPr lang="en-US" altLang="zh-CN" sz="1600" dirty="0">
                <a:solidFill>
                  <a:schemeClr val="tx1"/>
                </a:solidFill>
                <a:ea typeface="宋体" panose="02010600030101010101" pitchFamily="2" charset="-122"/>
              </a:rPr>
              <a:t>-- indeed, added this information in the following setence in the pretty beginning of this section. :</a:t>
            </a:r>
          </a:p>
          <a:p>
            <a:pPr marL="457200" lvl="1" indent="0">
              <a:lnSpc>
                <a:spcPct val="100000"/>
              </a:lnSpc>
              <a:spcBef>
                <a:spcPts val="600"/>
              </a:spcBef>
              <a:spcAft>
                <a:spcPts val="600"/>
              </a:spcAft>
              <a:buFont typeface="Arial" panose="020B0604020202090204" pitchFamily="34" charset="0"/>
              <a:buNone/>
            </a:pPr>
            <a:r>
              <a:rPr lang="zh-CN" altLang="zh-CN" sz="1600" dirty="0">
                <a:solidFill>
                  <a:schemeClr val="tx1"/>
                </a:solidFill>
                <a:ea typeface="宋体" panose="02010600030101010101" pitchFamily="2" charset="-122"/>
              </a:rPr>
              <a:t>         “In initial studies of the \gls{GS-HCAL}, the energy resolution yielded a constant term ($b$) of approximately 5–6\% based on Geant4 full simulations with all inner sub-detectors (e.g., \gls{ECAL}) removed. ”</a:t>
            </a:r>
            <a:endParaRPr lang="en-US" altLang="zh-CN" sz="1600" dirty="0">
              <a:solidFill>
                <a:schemeClr val="tx1"/>
              </a:solidFill>
              <a:ea typeface="宋体" panose="02010600030101010101" pitchFamily="2" charset="-122"/>
            </a:endParaRPr>
          </a:p>
        </p:txBody>
      </p:sp>
      <p:sp>
        <p:nvSpPr>
          <p:cNvPr id="5" name="TextBox 4">
            <a:extLst>
              <a:ext uri="{FF2B5EF4-FFF2-40B4-BE49-F238E27FC236}">
                <a16:creationId xmlns:a16="http://schemas.microsoft.com/office/drawing/2014/main" id="{EE699E40-5045-493F-970D-726607B45865}"/>
              </a:ext>
            </a:extLst>
          </p:cNvPr>
          <p:cNvSpPr txBox="1"/>
          <p:nvPr/>
        </p:nvSpPr>
        <p:spPr>
          <a:xfrm>
            <a:off x="9629775" y="507738"/>
            <a:ext cx="190881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HCAL</a:t>
            </a:r>
            <a:endParaRPr lang="zh-CN" altLang="en-US" dirty="0">
              <a:latin typeface="Arial" panose="020B0604020202020204" pitchFamily="34"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vert="horz" lIns="91440" tIns="45720" rIns="91440" bIns="45720" rtlCol="0" anchor="ctr">
            <a:normAutofit/>
          </a:bodyPr>
          <a:lstStyle/>
          <a:p>
            <a:r>
              <a:rPr lang="en-US" altLang="zh-CN" dirty="0">
                <a:solidFill>
                  <a:schemeClr val="accent3">
                    <a:lumMod val="75000"/>
                  </a:schemeClr>
                </a:solidFill>
                <a:latin typeface="Arial Black" panose="020B0A04020102020204" pitchFamily="34" charset="0"/>
              </a:rPr>
              <a:t>Comments on Draft v0.4</a:t>
            </a:r>
            <a:endParaRPr lang="zh-CN" altLang="en-US" dirty="0">
              <a:solidFill>
                <a:schemeClr val="accent3">
                  <a:lumMod val="75000"/>
                </a:schemeClr>
              </a:solidFill>
              <a:latin typeface="Arial Black" panose="020B0A04020102020204" pitchFamily="34" charset="0"/>
            </a:endParaRPr>
          </a:p>
        </p:txBody>
      </p:sp>
      <p:sp>
        <p:nvSpPr>
          <p:cNvPr id="4" name="Content Placeholder 3"/>
          <p:cNvSpPr>
            <a:spLocks noGrp="1"/>
          </p:cNvSpPr>
          <p:nvPr>
            <p:ph idx="13"/>
          </p:nvPr>
        </p:nvSpPr>
        <p:spPr>
          <a:xfrm>
            <a:off x="258445" y="1089025"/>
            <a:ext cx="11483975" cy="5054600"/>
          </a:xfrm>
        </p:spPr>
        <p:txBody>
          <a:bodyPr>
            <a:normAutofit fontScale="92500" lnSpcReduction="10000"/>
          </a:bodyPr>
          <a:lstStyle/>
          <a:p>
            <a:pPr marL="0" lvl="0" indent="0">
              <a:lnSpc>
                <a:spcPct val="100000"/>
              </a:lnSpc>
              <a:spcBef>
                <a:spcPts val="600"/>
              </a:spcBef>
              <a:spcAft>
                <a:spcPts val="600"/>
              </a:spcAft>
              <a:buFont typeface="Arial" panose="020B0604020202090204" pitchFamily="34" charset="0"/>
              <a:buNone/>
            </a:pPr>
            <a:endParaRPr lang="zh-CN" altLang="zh-CN" sz="1600" dirty="0">
              <a:latin typeface="Arial" panose="020B0604020202020204" pitchFamily="34" charset="0"/>
              <a:ea typeface="宋体" panose="02010600030101010101" pitchFamily="2" charset="-122"/>
            </a:endParaRPr>
          </a:p>
          <a:p>
            <a:pPr marL="342900" lvl="0" indent="-342900">
              <a:lnSpc>
                <a:spcPct val="100000"/>
              </a:lnSpc>
              <a:spcBef>
                <a:spcPts val="600"/>
              </a:spcBef>
              <a:spcAft>
                <a:spcPts val="600"/>
              </a:spcAft>
              <a:buFont typeface="Arial" panose="020B0604020202090204" pitchFamily="34" charset="0"/>
              <a:buChar char="●"/>
            </a:pPr>
            <a:r>
              <a:rPr lang="it-IT" altLang="zh-CN" sz="1600" dirty="0">
                <a:latin typeface="Arial" panose="020B0604020202020204" pitchFamily="34" charset="0"/>
                <a:ea typeface="宋体" panose="02010600030101010101" pitchFamily="2" charset="-122"/>
              </a:rPr>
              <a:t>The constant term is still an issue. </a:t>
            </a:r>
            <a:endParaRPr lang="zh-CN" altLang="zh-CN" sz="1600" dirty="0">
              <a:solidFill>
                <a:srgbClr val="0000FF"/>
              </a:solidFill>
              <a:latin typeface="Arial" panose="020B0604020202020204" pitchFamily="34" charset="0"/>
              <a:ea typeface="宋体" panose="02010600030101010101" pitchFamily="2" charset="-122"/>
            </a:endParaRPr>
          </a:p>
          <a:p>
            <a:pPr marL="742950" lvl="1" indent="-285750">
              <a:lnSpc>
                <a:spcPct val="100000"/>
              </a:lnSpc>
              <a:spcBef>
                <a:spcPts val="600"/>
              </a:spcBef>
              <a:spcAft>
                <a:spcPts val="600"/>
              </a:spcAft>
              <a:buFont typeface="Arial" panose="020B0604020202090204" pitchFamily="34" charset="0"/>
              <a:buChar char="○"/>
            </a:pPr>
            <a:r>
              <a:rPr lang="it-IT" altLang="zh-CN" sz="1600" dirty="0">
                <a:solidFill>
                  <a:srgbClr val="0000FF"/>
                </a:solidFill>
                <a:ea typeface="宋体" panose="02010600030101010101" pitchFamily="2" charset="-122"/>
              </a:rPr>
              <a:t>Since there will be an ECAL before the HCAL in the actual experiment,</a:t>
            </a:r>
            <a:r>
              <a:rPr lang="en-US" altLang="zh-CN" sz="1600" dirty="0">
                <a:solidFill>
                  <a:srgbClr val="0000FF"/>
                </a:solidFill>
                <a:ea typeface="宋体" panose="02010600030101010101" pitchFamily="2" charset="-122"/>
              </a:rPr>
              <a:t> </a:t>
            </a:r>
            <a:r>
              <a:rPr lang="it-IT" altLang="zh-CN" sz="1600" dirty="0">
                <a:solidFill>
                  <a:srgbClr val="0000FF"/>
                </a:solidFill>
                <a:ea typeface="宋体" panose="02010600030101010101" pitchFamily="2" charset="-122"/>
              </a:rPr>
              <a:t>the effective depth of calorimetry will be larger and the selection and constant term (with and without selection) will be different. It is also interesting to investigate how the different responses in the ECAL and the HCAL will impact the constant term in the integrated detector.</a:t>
            </a:r>
          </a:p>
          <a:p>
            <a:pPr marL="457200" lvl="1" indent="0">
              <a:lnSpc>
                <a:spcPct val="100000"/>
              </a:lnSpc>
              <a:spcBef>
                <a:spcPts val="600"/>
              </a:spcBef>
              <a:spcAft>
                <a:spcPts val="600"/>
              </a:spcAft>
              <a:buFont typeface="Arial" panose="020B0604020202090204" pitchFamily="34" charset="0"/>
              <a:buNone/>
            </a:pPr>
            <a:r>
              <a:rPr lang="en-US" altLang="zh-CN" sz="1600" dirty="0">
                <a:solidFill>
                  <a:schemeClr val="tx1"/>
                </a:solidFill>
                <a:ea typeface="宋体" panose="02010600030101010101" pitchFamily="2" charset="-122"/>
              </a:rPr>
              <a:t>-- Indeed, agree, with the ECAL infront of HCAL the overall ECAL+HCAL PFA results will largely reduce the impact of the leagage, and therefore smaller constent term. A through study is needed as the next step after TDR, but we already added this point here:</a:t>
            </a:r>
            <a:endParaRPr lang="zh-CN" altLang="zh-CN" sz="1600" dirty="0">
              <a:solidFill>
                <a:schemeClr val="tx1"/>
              </a:solidFill>
              <a:ea typeface="宋体" panose="02010600030101010101" pitchFamily="2" charset="-122"/>
            </a:endParaRPr>
          </a:p>
          <a:p>
            <a:pPr marL="457200" lvl="1" indent="0">
              <a:lnSpc>
                <a:spcPct val="100000"/>
              </a:lnSpc>
              <a:spcBef>
                <a:spcPts val="600"/>
              </a:spcBef>
              <a:spcAft>
                <a:spcPts val="600"/>
              </a:spcAft>
              <a:buFont typeface="Arial" panose="020B0604020202090204" pitchFamily="34" charset="0"/>
              <a:buNone/>
            </a:pPr>
            <a:r>
              <a:rPr lang="zh-CN" altLang="zh-CN" sz="1600" dirty="0">
                <a:solidFill>
                  <a:schemeClr val="tx1"/>
                </a:solidFill>
                <a:ea typeface="宋体" panose="02010600030101010101" pitchFamily="2" charset="-122"/>
              </a:rPr>
              <a:t>"As mentioned before, the leakage studies were performed with \gls{HCAL}-only.  In the full \gls{CEPC} detector configuration, the \gls{ECAL} with about $1.2\lambda_\mathrm{I}$ will cause approximately 70\% of hadrons to initiate showers before reaching the \gls{GS-HCAL}. </a:t>
            </a:r>
          </a:p>
          <a:p>
            <a:pPr marL="457200" lvl="1" indent="0">
              <a:lnSpc>
                <a:spcPct val="100000"/>
              </a:lnSpc>
              <a:spcBef>
                <a:spcPts val="600"/>
              </a:spcBef>
              <a:spcAft>
                <a:spcPts val="600"/>
              </a:spcAft>
              <a:buFont typeface="Arial" panose="020B0604020202090204" pitchFamily="34" charset="0"/>
              <a:buNone/>
            </a:pPr>
            <a:r>
              <a:rPr lang="zh-CN" altLang="zh-CN" sz="1600" dirty="0">
                <a:solidFill>
                  <a:schemeClr val="tx1"/>
                </a:solidFill>
                <a:ea typeface="宋体" panose="02010600030101010101" pitchFamily="2" charset="-122"/>
              </a:rPr>
              <a:t>This upstream shower development is expected to significantly reduce leakage effects and consequently lower the constant term in the combined \gls{ECAL} and \gls{HCAL} system."</a:t>
            </a:r>
            <a:endParaRPr lang="zh-CN" altLang="zh-CN" sz="1600" dirty="0">
              <a:solidFill>
                <a:srgbClr val="0000FF"/>
              </a:solidFill>
              <a:ea typeface="宋体" panose="02010600030101010101" pitchFamily="2" charset="-122"/>
            </a:endParaRPr>
          </a:p>
          <a:p>
            <a:pPr marL="742950" lvl="1" indent="-285750">
              <a:lnSpc>
                <a:spcPct val="100000"/>
              </a:lnSpc>
              <a:spcBef>
                <a:spcPts val="600"/>
              </a:spcBef>
              <a:spcAft>
                <a:spcPts val="600"/>
              </a:spcAft>
              <a:buFont typeface="Arial" panose="020B0604020202090204" pitchFamily="34" charset="0"/>
              <a:buChar char="○"/>
            </a:pPr>
            <a:r>
              <a:rPr lang="it-IT" altLang="zh-CN" sz="1600" dirty="0">
                <a:solidFill>
                  <a:srgbClr val="0000FF"/>
                </a:solidFill>
                <a:ea typeface="宋体" panose="02010600030101010101" pitchFamily="2" charset="-122"/>
              </a:rPr>
              <a:t>The AHCAL prototype discussed in Sec. 8.6.2 has a depth (from memory) of 4-5 interaction lengths but a constant term of only 2.59%. Thus, the depth cannot be the only reason for the large constant term of the GS HCAL</a:t>
            </a:r>
          </a:p>
          <a:p>
            <a:pPr marL="457200" lvl="1" indent="0">
              <a:lnSpc>
                <a:spcPct val="100000"/>
              </a:lnSpc>
              <a:spcBef>
                <a:spcPts val="600"/>
              </a:spcBef>
              <a:spcAft>
                <a:spcPts val="600"/>
              </a:spcAft>
              <a:buFont typeface="Arial" panose="020B0604020202090204" pitchFamily="34" charset="0"/>
              <a:buNone/>
            </a:pPr>
            <a:r>
              <a:rPr lang="en-US" altLang="zh-CN" sz="1600" dirty="0">
                <a:solidFill>
                  <a:schemeClr val="tx1"/>
                </a:solidFill>
                <a:ea typeface="宋体" panose="02010600030101010101" pitchFamily="2" charset="-122"/>
              </a:rPr>
              <a:t>--After verify this point we learned that the beam test results onf the AHCAL prototype showing 2.59% constant term is after a selection of events showing interactions (with energy deposition) in the first several layers to keep sufficient containment in the AHCAL, and avoid leakage from the back.  </a:t>
            </a:r>
          </a:p>
        </p:txBody>
      </p:sp>
      <p:sp>
        <p:nvSpPr>
          <p:cNvPr id="5" name="TextBox 4">
            <a:extLst>
              <a:ext uri="{FF2B5EF4-FFF2-40B4-BE49-F238E27FC236}">
                <a16:creationId xmlns:a16="http://schemas.microsoft.com/office/drawing/2014/main" id="{06A1DE28-D65D-4EFD-BDB9-4C0A3A7D81E8}"/>
              </a:ext>
            </a:extLst>
          </p:cNvPr>
          <p:cNvSpPr txBox="1"/>
          <p:nvPr/>
        </p:nvSpPr>
        <p:spPr>
          <a:xfrm>
            <a:off x="9629775" y="507738"/>
            <a:ext cx="190881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HCAL</a:t>
            </a:r>
            <a:endParaRPr lang="zh-CN" altLang="en-US" dirty="0">
              <a:latin typeface="Arial" panose="020B0604020202020204" pitchFamily="34"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Comments on Draft v0.4</a:t>
            </a:r>
            <a:endParaRPr lang="zh-CN" altLang="en-US" dirty="0">
              <a:solidFill>
                <a:schemeClr val="accent3">
                  <a:lumMod val="75000"/>
                </a:schemeClr>
              </a:solidFill>
              <a:latin typeface="Arial Black" panose="020B0A04020102020204" pitchFamily="34" charset="0"/>
            </a:endParaRPr>
          </a:p>
        </p:txBody>
      </p:sp>
      <p:sp>
        <p:nvSpPr>
          <p:cNvPr id="4" name="Content Placeholder 3"/>
          <p:cNvSpPr>
            <a:spLocks noGrp="1"/>
          </p:cNvSpPr>
          <p:nvPr>
            <p:ph idx="13"/>
          </p:nvPr>
        </p:nvSpPr>
        <p:spPr>
          <a:xfrm>
            <a:off x="146685" y="1080135"/>
            <a:ext cx="11932920" cy="5210810"/>
          </a:xfrm>
        </p:spPr>
        <p:txBody>
          <a:bodyPr>
            <a:noAutofit/>
          </a:bodyPr>
          <a:lstStyle/>
          <a:p>
            <a:pPr>
              <a:lnSpc>
                <a:spcPct val="115000"/>
              </a:lnSpc>
            </a:pPr>
            <a:r>
              <a:rPr lang="it-IT" altLang="zh-CN" sz="1400" u="sng" dirty="0">
                <a:effectLst/>
                <a:latin typeface="Arial" panose="020B0604020202020204" pitchFamily="34" charset="0"/>
                <a:ea typeface="宋体" panose="02010600030101010101" pitchFamily="2" charset="-122"/>
              </a:rPr>
              <a:t>Line-by-Line Comments</a:t>
            </a:r>
            <a:endParaRPr lang="zh-CN" altLang="zh-CN" sz="1400" dirty="0">
              <a:effectLst/>
              <a:latin typeface="Arial" panose="020B0604020202020204" pitchFamily="34" charset="0"/>
              <a:ea typeface="宋体" panose="02010600030101010101" pitchFamily="2" charset="-122"/>
            </a:endParaRPr>
          </a:p>
          <a:p>
            <a:pPr>
              <a:lnSpc>
                <a:spcPct val="115000"/>
              </a:lnSpc>
            </a:pPr>
            <a:r>
              <a:rPr lang="it-IT" altLang="zh-CN" sz="1400" dirty="0">
                <a:effectLst/>
                <a:latin typeface="Arial" panose="020B0604020202020204" pitchFamily="34" charset="0"/>
                <a:ea typeface="宋体" panose="02010600030101010101" pitchFamily="2" charset="-122"/>
              </a:rPr>
              <a:t>Line 6952 - "The HCAL is a key component in achieving the jet energy resolution". One may could argue it is THE key component</a:t>
            </a:r>
          </a:p>
          <a:p>
            <a:pPr marL="0" indent="0">
              <a:lnSpc>
                <a:spcPct val="115000"/>
              </a:lnSpc>
              <a:buNone/>
            </a:pPr>
            <a:r>
              <a:rPr lang="en-US" altLang="zh-CN" sz="1400" dirty="0">
                <a:solidFill>
                  <a:schemeClr val="tx1"/>
                </a:solidFill>
                <a:effectLst/>
                <a:latin typeface="Arial" panose="020B0604020202020204" pitchFamily="34" charset="0"/>
                <a:ea typeface="宋体" panose="02010600030101010101" pitchFamily="2" charset="-122"/>
              </a:rPr>
              <a:t>--agree, indeed,  Re-written the beginning of the chapter, and provided justification and discussion why HCAL is "THE key component", e.g. HCAL is responsible for the reconstruction of &gt;70% of jet energy....etc.</a:t>
            </a:r>
            <a:endParaRPr lang="en-US" altLang="zh-CN" sz="1400" dirty="0">
              <a:effectLst/>
              <a:latin typeface="Arial" panose="020B0604020202020204" pitchFamily="34" charset="0"/>
              <a:ea typeface="宋体" panose="02010600030101010101" pitchFamily="2" charset="-122"/>
            </a:endParaRPr>
          </a:p>
          <a:p>
            <a:pPr>
              <a:lnSpc>
                <a:spcPct val="115000"/>
              </a:lnSpc>
            </a:pPr>
            <a:r>
              <a:rPr lang="it-IT" altLang="zh-CN" sz="1400" dirty="0">
                <a:effectLst/>
                <a:latin typeface="Arial" panose="020B0604020202020204" pitchFamily="34" charset="0"/>
                <a:ea typeface="宋体" panose="02010600030101010101" pitchFamily="2" charset="-122"/>
              </a:rPr>
              <a:t>Lines 6962-6964 "plastic scintillators and gaseous detectors, with readout based on SiPMs or other photon sensors.”. This is confusing.  Maybe "plastic scintillators, with readout based  on SiPMs or other photon sensors, and gaseous detectors."?</a:t>
            </a:r>
          </a:p>
          <a:p>
            <a:pPr marL="0" indent="0">
              <a:lnSpc>
                <a:spcPct val="115000"/>
              </a:lnSpc>
              <a:buNone/>
            </a:pPr>
            <a:r>
              <a:rPr lang="en-US" altLang="zh-CN" sz="1400" dirty="0">
                <a:solidFill>
                  <a:schemeClr val="tx1"/>
                </a:solidFill>
                <a:effectLst/>
                <a:latin typeface="Arial" panose="020B0604020202020204" pitchFamily="34" charset="0"/>
                <a:ea typeface="宋体" panose="02010600030101010101" pitchFamily="2" charset="-122"/>
              </a:rPr>
              <a:t>--agree, fixed, Re-written the beginning of the chapter.</a:t>
            </a:r>
            <a:endParaRPr lang="en-US" altLang="zh-CN" sz="1400" dirty="0">
              <a:effectLst/>
              <a:latin typeface="Arial" panose="020B0604020202020204" pitchFamily="34" charset="0"/>
              <a:ea typeface="宋体" panose="02010600030101010101" pitchFamily="2" charset="-122"/>
            </a:endParaRPr>
          </a:p>
          <a:p>
            <a:pPr>
              <a:lnSpc>
                <a:spcPct val="115000"/>
              </a:lnSpc>
            </a:pPr>
            <a:r>
              <a:rPr lang="it-IT" altLang="zh-CN" sz="1400" dirty="0">
                <a:effectLst/>
                <a:latin typeface="Arial" panose="020B0604020202020204" pitchFamily="34" charset="0"/>
                <a:ea typeface="宋体" panose="02010600030101010101" pitchFamily="2" charset="-122"/>
              </a:rPr>
              <a:t>Line 6983 "𝑊and 𝑍decays" - spaces missing - "𝑊 and 𝑍 decays"</a:t>
            </a:r>
          </a:p>
          <a:p>
            <a:pPr marL="0" indent="0">
              <a:lnSpc>
                <a:spcPct val="115000"/>
              </a:lnSpc>
              <a:buNone/>
            </a:pPr>
            <a:r>
              <a:rPr lang="en-US" altLang="zh-CN" sz="1400" dirty="0">
                <a:solidFill>
                  <a:schemeClr val="tx1"/>
                </a:solidFill>
                <a:effectLst/>
                <a:latin typeface="Arial" panose="020B0604020202020204" pitchFamily="34" charset="0"/>
                <a:ea typeface="宋体" panose="02010600030101010101" pitchFamily="2" charset="-122"/>
              </a:rPr>
              <a:t>--</a:t>
            </a:r>
            <a:r>
              <a:rPr lang="zh-CN" altLang="zh-CN" sz="1400" dirty="0">
                <a:solidFill>
                  <a:schemeClr val="tx1"/>
                </a:solidFill>
                <a:effectLst/>
                <a:latin typeface="Arial" panose="020B0604020202020204" pitchFamily="34" charset="0"/>
                <a:ea typeface="宋体" panose="02010600030101010101" pitchFamily="2" charset="-122"/>
              </a:rPr>
              <a:t>agree, fixed, re-written  the beginning of the chapter.</a:t>
            </a:r>
            <a:endParaRPr lang="zh-CN" altLang="zh-CN" sz="1400" dirty="0">
              <a:effectLst/>
              <a:latin typeface="Arial" panose="020B0604020202020204" pitchFamily="34" charset="0"/>
              <a:ea typeface="宋体" panose="02010600030101010101" pitchFamily="2" charset="-122"/>
            </a:endParaRPr>
          </a:p>
          <a:p>
            <a:pPr>
              <a:lnSpc>
                <a:spcPct val="115000"/>
              </a:lnSpc>
            </a:pPr>
            <a:r>
              <a:rPr lang="it-IT" altLang="zh-CN" sz="1400" dirty="0">
                <a:effectLst/>
                <a:latin typeface="Arial" panose="020B0604020202020204" pitchFamily="34" charset="0"/>
                <a:ea typeface="宋体" panose="02010600030101010101" pitchFamily="2" charset="-122"/>
              </a:rPr>
              <a:t>Lines 7042-7043:  "851.34 mm" and "1367.56mm" are unnecessarily precise (10 microns). Could this be rounded off to mm?  </a:t>
            </a:r>
            <a:r>
              <a:rPr lang="en-US" altLang="zh-CN" sz="1400" dirty="0">
                <a:solidFill>
                  <a:schemeClr val="tx1"/>
                </a:solidFill>
                <a:effectLst/>
                <a:latin typeface="Arial" panose="020B0604020202020204" pitchFamily="34" charset="0"/>
                <a:ea typeface="宋体" panose="02010600030101010101" pitchFamily="2" charset="-122"/>
              </a:rPr>
              <a:t>--agree, fixed. </a:t>
            </a:r>
            <a:endParaRPr lang="en-US" altLang="zh-CN" sz="1400" dirty="0">
              <a:effectLst/>
              <a:latin typeface="Arial" panose="020B0604020202020204" pitchFamily="34" charset="0"/>
              <a:ea typeface="宋体" panose="02010600030101010101" pitchFamily="2" charset="-122"/>
            </a:endParaRPr>
          </a:p>
          <a:p>
            <a:pPr>
              <a:lnSpc>
                <a:spcPct val="115000"/>
              </a:lnSpc>
            </a:pPr>
            <a:r>
              <a:rPr lang="it-IT" altLang="zh-CN" sz="1400" dirty="0">
                <a:effectLst/>
                <a:latin typeface="Arial" panose="020B0604020202020204" pitchFamily="34" charset="0"/>
                <a:ea typeface="宋体" panose="02010600030101010101" pitchFamily="2" charset="-122"/>
              </a:rPr>
              <a:t>Figure 8.3: "851.34 mm" and "1367.56mm" are unnecessarily precise (10 microns). Could this be rounded off to mm?  </a:t>
            </a:r>
            <a:r>
              <a:rPr lang="en-US" altLang="zh-CN" sz="1400" dirty="0">
                <a:solidFill>
                  <a:schemeClr val="tx1"/>
                </a:solidFill>
                <a:effectLst/>
                <a:latin typeface="Arial" panose="020B0604020202020204" pitchFamily="34" charset="0"/>
                <a:ea typeface="宋体" panose="02010600030101010101" pitchFamily="2" charset="-122"/>
              </a:rPr>
              <a:t>--</a:t>
            </a:r>
            <a:r>
              <a:rPr lang="zh-CN" altLang="zh-CN" sz="1400" dirty="0">
                <a:solidFill>
                  <a:schemeClr val="tx1"/>
                </a:solidFill>
                <a:effectLst/>
                <a:latin typeface="Arial" panose="020B0604020202020204" pitchFamily="34" charset="0"/>
                <a:ea typeface="宋体" panose="02010600030101010101" pitchFamily="2" charset="-122"/>
              </a:rPr>
              <a:t>agree, fixed.</a:t>
            </a:r>
            <a:endParaRPr lang="zh-CN" altLang="zh-CN" sz="1400" dirty="0">
              <a:effectLst/>
              <a:latin typeface="Arial" panose="020B0604020202020204" pitchFamily="34" charset="0"/>
              <a:ea typeface="宋体" panose="02010600030101010101" pitchFamily="2" charset="-122"/>
            </a:endParaRPr>
          </a:p>
          <a:p>
            <a:pPr>
              <a:lnSpc>
                <a:spcPct val="115000"/>
              </a:lnSpc>
            </a:pPr>
            <a:r>
              <a:rPr lang="it-IT" altLang="zh-CN" sz="1400" dirty="0">
                <a:effectLst/>
                <a:latin typeface="Arial" panose="020B0604020202020204" pitchFamily="34" charset="0"/>
                <a:ea typeface="宋体" panose="02010600030101010101" pitchFamily="2" charset="-122"/>
              </a:rPr>
              <a:t>Lines 7570-7574: Could some example distributions be shown?  </a:t>
            </a:r>
            <a:r>
              <a:rPr lang="en-US" altLang="zh-CN" sz="1400" dirty="0">
                <a:solidFill>
                  <a:schemeClr val="tx1"/>
                </a:solidFill>
                <a:effectLst/>
                <a:latin typeface="Arial" panose="020B0604020202020204" pitchFamily="34" charset="0"/>
                <a:ea typeface="宋体" panose="02010600030101010101" pitchFamily="2" charset="-122"/>
              </a:rPr>
              <a:t>--Added.</a:t>
            </a:r>
            <a:endParaRPr lang="en-US" altLang="zh-CN" sz="1400" dirty="0">
              <a:effectLst/>
              <a:latin typeface="Arial" panose="020B0604020202020204" pitchFamily="34" charset="0"/>
              <a:ea typeface="宋体" panose="02010600030101010101" pitchFamily="2" charset="-122"/>
            </a:endParaRPr>
          </a:p>
          <a:p>
            <a:pPr>
              <a:lnSpc>
                <a:spcPct val="115000"/>
              </a:lnSpc>
            </a:pPr>
            <a:r>
              <a:rPr lang="it-IT" altLang="zh-CN" sz="1400" dirty="0">
                <a:effectLst/>
                <a:latin typeface="Arial" panose="020B0604020202020204" pitchFamily="34" charset="0"/>
                <a:ea typeface="宋体" panose="02010600030101010101" pitchFamily="2" charset="-122"/>
              </a:rPr>
              <a:t>Line 8066 "measure hadronic jets energy" I believe jet should be singular.  "measure hadronic jet energy" line 8068 "GS and SiPMs'. We suggest spelling these out again when first mentioned in the summary </a:t>
            </a:r>
            <a:r>
              <a:rPr lang="en-US" altLang="it-IT" sz="1400" dirty="0">
                <a:effectLst/>
                <a:latin typeface="Arial" panose="020B0604020202020204" pitchFamily="34" charset="0"/>
                <a:ea typeface="宋体" panose="02010600030101010101" pitchFamily="2" charset="-122"/>
              </a:rPr>
              <a:t>--</a:t>
            </a:r>
            <a:r>
              <a:rPr lang="en-US" altLang="zh-CN" sz="1400" dirty="0">
                <a:solidFill>
                  <a:schemeClr val="tx1"/>
                </a:solidFill>
                <a:effectLst/>
                <a:latin typeface="Arial" panose="020B0604020202020204" pitchFamily="34" charset="0"/>
                <a:ea typeface="宋体" panose="02010600030101010101" pitchFamily="2" charset="-122"/>
                <a:sym typeface="+mn-ea"/>
              </a:rPr>
              <a:t>--</a:t>
            </a:r>
            <a:r>
              <a:rPr lang="zh-CN" altLang="zh-CN" sz="1400" dirty="0">
                <a:solidFill>
                  <a:schemeClr val="tx1"/>
                </a:solidFill>
                <a:effectLst/>
                <a:latin typeface="Arial" panose="020B0604020202020204" pitchFamily="34" charset="0"/>
                <a:ea typeface="宋体" panose="02010600030101010101" pitchFamily="2" charset="-122"/>
                <a:sym typeface="+mn-ea"/>
              </a:rPr>
              <a:t>agree, fixed.</a:t>
            </a:r>
            <a:endParaRPr lang="zh-CN" altLang="zh-CN" sz="1400" dirty="0">
              <a:effectLst/>
              <a:latin typeface="Arial" panose="020B0604020202020204" pitchFamily="34" charset="0"/>
              <a:ea typeface="宋体" panose="02010600030101010101" pitchFamily="2" charset="-122"/>
            </a:endParaRPr>
          </a:p>
          <a:p>
            <a:pPr>
              <a:lnSpc>
                <a:spcPct val="115000"/>
              </a:lnSpc>
            </a:pPr>
            <a:r>
              <a:rPr lang="it-IT" altLang="zh-CN" sz="1400" dirty="0">
                <a:effectLst/>
                <a:latin typeface="Arial" panose="020B0604020202020204" pitchFamily="34" charset="0"/>
                <a:ea typeface="宋体" panose="02010600030101010101" pitchFamily="2" charset="-122"/>
              </a:rPr>
              <a:t>Line 8082 "This can be achieved" -&gt; may be achieved? -&gt;  "This may be achieved"  </a:t>
            </a:r>
            <a:r>
              <a:rPr lang="en-US" altLang="it-IT" sz="1400" dirty="0">
                <a:effectLst/>
                <a:latin typeface="Arial" panose="020B0604020202020204" pitchFamily="34" charset="0"/>
                <a:ea typeface="宋体" panose="02010600030101010101" pitchFamily="2" charset="-122"/>
              </a:rPr>
              <a:t>---</a:t>
            </a:r>
            <a:r>
              <a:rPr lang="en-US" altLang="zh-CN" sz="1400" dirty="0">
                <a:solidFill>
                  <a:schemeClr val="tx1"/>
                </a:solidFill>
                <a:effectLst/>
                <a:latin typeface="Arial" panose="020B0604020202020204" pitchFamily="34" charset="0"/>
                <a:ea typeface="宋体" panose="02010600030101010101" pitchFamily="2" charset="-122"/>
                <a:sym typeface="+mn-ea"/>
              </a:rPr>
              <a:t>--</a:t>
            </a:r>
            <a:r>
              <a:rPr lang="zh-CN" altLang="zh-CN" sz="1400" dirty="0">
                <a:solidFill>
                  <a:schemeClr val="tx1"/>
                </a:solidFill>
                <a:effectLst/>
                <a:latin typeface="Arial" panose="020B0604020202020204" pitchFamily="34" charset="0"/>
                <a:ea typeface="宋体" panose="02010600030101010101" pitchFamily="2" charset="-122"/>
                <a:sym typeface="+mn-ea"/>
              </a:rPr>
              <a:t>agree, fixed.</a:t>
            </a:r>
            <a:endParaRPr lang="it-IT" altLang="zh-CN" sz="1400" dirty="0">
              <a:effectLst/>
              <a:latin typeface="Arial" panose="020B0604020202020204" pitchFamily="34" charset="0"/>
              <a:ea typeface="宋体" panose="02010600030101010101" pitchFamily="2" charset="-122"/>
            </a:endParaRPr>
          </a:p>
          <a:p>
            <a:pPr marL="0" indent="0">
              <a:lnSpc>
                <a:spcPct val="115000"/>
              </a:lnSpc>
              <a:buNone/>
            </a:pPr>
            <a:r>
              <a:rPr lang="en-US" altLang="zh-CN" sz="1400" dirty="0">
                <a:solidFill>
                  <a:schemeClr val="tx1"/>
                </a:solidFill>
                <a:effectLst/>
                <a:latin typeface="Arial" panose="020B0604020202020204" pitchFamily="34" charset="0"/>
                <a:ea typeface="宋体" panose="02010600030101010101" pitchFamily="2" charset="-122"/>
              </a:rPr>
              <a:t>---Agree, the pointed out parts have already update in the new version.</a:t>
            </a:r>
          </a:p>
        </p:txBody>
      </p:sp>
      <p:sp>
        <p:nvSpPr>
          <p:cNvPr id="5" name="TextBox 4">
            <a:extLst>
              <a:ext uri="{FF2B5EF4-FFF2-40B4-BE49-F238E27FC236}">
                <a16:creationId xmlns:a16="http://schemas.microsoft.com/office/drawing/2014/main" id="{E84D57BF-853C-4627-9993-AF40C097CA52}"/>
              </a:ext>
            </a:extLst>
          </p:cNvPr>
          <p:cNvSpPr txBox="1"/>
          <p:nvPr/>
        </p:nvSpPr>
        <p:spPr>
          <a:xfrm>
            <a:off x="9629775" y="507738"/>
            <a:ext cx="190881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HCAL</a:t>
            </a:r>
            <a:endParaRPr lang="zh-CN" altLang="en-US" dirty="0">
              <a:latin typeface="Arial" panose="020B0604020202020204" pitchFamily="34"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vert="horz" lIns="91440" tIns="45720" rIns="91440" bIns="45720" rtlCol="0" anchor="ctr">
            <a:normAutofit fontScale="90000"/>
          </a:bodyPr>
          <a:lstStyle/>
          <a:p>
            <a:r>
              <a:rPr lang="en-US" altLang="zh-CN" dirty="0">
                <a:solidFill>
                  <a:schemeClr val="accent3">
                    <a:lumMod val="75000"/>
                  </a:schemeClr>
                </a:solidFill>
                <a:latin typeface="Arial Black" panose="020B0A04020102020204" pitchFamily="34" charset="0"/>
              </a:rPr>
              <a:t>Comments on Draft v0.4.1 from Roman</a:t>
            </a:r>
          </a:p>
        </p:txBody>
      </p:sp>
      <p:sp>
        <p:nvSpPr>
          <p:cNvPr id="4" name="Content Placeholder 3"/>
          <p:cNvSpPr>
            <a:spLocks noGrp="1"/>
          </p:cNvSpPr>
          <p:nvPr>
            <p:ph idx="13"/>
          </p:nvPr>
        </p:nvSpPr>
        <p:spPr>
          <a:xfrm>
            <a:off x="258259" y="1089011"/>
            <a:ext cx="11171741" cy="5054709"/>
          </a:xfrm>
        </p:spPr>
        <p:txBody>
          <a:bodyPr>
            <a:normAutofit/>
          </a:bodyPr>
          <a:lstStyle/>
          <a:p>
            <a:pPr marL="0" lvl="0" indent="0">
              <a:lnSpc>
                <a:spcPct val="100000"/>
              </a:lnSpc>
              <a:spcBef>
                <a:spcPts val="600"/>
              </a:spcBef>
              <a:spcAft>
                <a:spcPts val="600"/>
              </a:spcAft>
              <a:buFont typeface="Arial" panose="020B0604020202090204" pitchFamily="34" charset="0"/>
              <a:buNone/>
            </a:pPr>
            <a:r>
              <a:rPr lang="it-IT" altLang="zh-CN" sz="1600" dirty="0">
                <a:latin typeface="Arial" panose="020B0604020202020204" pitchFamily="34" charset="0"/>
                <a:ea typeface="宋体" panose="02010600030101010101" pitchFamily="2" charset="-122"/>
              </a:rPr>
              <a:t>The </a:t>
            </a:r>
            <a:r>
              <a:rPr lang="en-US" sz="1600" dirty="0">
                <a:latin typeface="Arial" panose="020B0604020202020204" pitchFamily="34" charset="0"/>
                <a:ea typeface="宋体" panose="02010600030101010101" pitchFamily="2" charset="-122"/>
              </a:rPr>
              <a:t>comments from Roman on 29th.July. 2025.</a:t>
            </a:r>
          </a:p>
          <a:p>
            <a:pPr marL="342900" lvl="0" indent="-342900">
              <a:lnSpc>
                <a:spcPct val="100000"/>
              </a:lnSpc>
              <a:spcBef>
                <a:spcPts val="600"/>
              </a:spcBef>
              <a:spcAft>
                <a:spcPts val="600"/>
              </a:spcAft>
              <a:buFont typeface="Arial" panose="020B0604020202090204" pitchFamily="34" charset="0"/>
              <a:buChar char="●"/>
            </a:pPr>
            <a:r>
              <a:rPr lang="en-US" sz="1600" dirty="0">
                <a:solidFill>
                  <a:schemeClr val="tx1"/>
                </a:solidFill>
                <a:latin typeface="Arial" panose="020B0604020202020204" pitchFamily="34" charset="0"/>
                <a:ea typeface="宋体" panose="02010600030101010101" pitchFamily="2" charset="-122"/>
              </a:rPr>
              <a:t>----all the comments are replayed one by one within the PDF file. </a:t>
            </a:r>
          </a:p>
          <a:p>
            <a:pPr marL="342900" lvl="0" indent="-342900">
              <a:lnSpc>
                <a:spcPct val="100000"/>
              </a:lnSpc>
              <a:spcBef>
                <a:spcPts val="600"/>
              </a:spcBef>
              <a:spcAft>
                <a:spcPts val="600"/>
              </a:spcAft>
              <a:buFont typeface="Arial" panose="020B0604020202090204" pitchFamily="34" charset="0"/>
              <a:buChar char="●"/>
            </a:pPr>
            <a:r>
              <a:rPr lang="en-US" sz="1600" b="1" dirty="0">
                <a:solidFill>
                  <a:srgbClr val="FF0000"/>
                </a:solidFill>
                <a:latin typeface="Arial" panose="020B0604020202020204" pitchFamily="34" charset="0"/>
                <a:ea typeface="宋体" panose="02010600030101010101" pitchFamily="2" charset="-122"/>
              </a:rPr>
              <a:t>&lt;CEPC_Ref_TDR_v0.4.1_BarcelonaEdition-Roman_reply.pdf&gt;</a:t>
            </a:r>
            <a:endParaRPr lang="en-US" sz="1600" dirty="0">
              <a:solidFill>
                <a:schemeClr val="tx1"/>
              </a:solidFill>
              <a:latin typeface="Arial" panose="020B0604020202020204" pitchFamily="34" charset="0"/>
              <a:ea typeface="宋体" panose="02010600030101010101" pitchFamily="2" charset="-122"/>
            </a:endParaRPr>
          </a:p>
          <a:p>
            <a:pPr marL="342900" lvl="0" indent="-342900">
              <a:lnSpc>
                <a:spcPct val="100000"/>
              </a:lnSpc>
              <a:spcBef>
                <a:spcPts val="600"/>
              </a:spcBef>
              <a:spcAft>
                <a:spcPts val="600"/>
              </a:spcAft>
              <a:buFont typeface="Arial" panose="020B0604020202090204" pitchFamily="34" charset="0"/>
              <a:buChar char="●"/>
            </a:pPr>
            <a:endParaRPr lang="en-US" sz="1600" dirty="0">
              <a:solidFill>
                <a:schemeClr val="tx1"/>
              </a:solidFill>
              <a:latin typeface="Arial" panose="020B0604020202020204" pitchFamily="34" charset="0"/>
              <a:ea typeface="宋体" panose="02010600030101010101" pitchFamily="2" charset="-122"/>
            </a:endParaRPr>
          </a:p>
        </p:txBody>
      </p:sp>
      <p:pic>
        <p:nvPicPr>
          <p:cNvPr id="2" name="图片 1"/>
          <p:cNvPicPr>
            <a:picLocks noChangeAspect="1"/>
          </p:cNvPicPr>
          <p:nvPr/>
        </p:nvPicPr>
        <p:blipFill>
          <a:blip r:embed="rId2"/>
          <a:stretch>
            <a:fillRect/>
          </a:stretch>
        </p:blipFill>
        <p:spPr>
          <a:xfrm>
            <a:off x="258445" y="2399665"/>
            <a:ext cx="8207375" cy="3743960"/>
          </a:xfrm>
          <a:prstGeom prst="rect">
            <a:avLst/>
          </a:prstGeom>
        </p:spPr>
      </p:pic>
      <p:pic>
        <p:nvPicPr>
          <p:cNvPr id="5" name="图片 4"/>
          <p:cNvPicPr>
            <a:picLocks noChangeAspect="1"/>
          </p:cNvPicPr>
          <p:nvPr/>
        </p:nvPicPr>
        <p:blipFill>
          <a:blip r:embed="rId3"/>
          <a:stretch>
            <a:fillRect/>
          </a:stretch>
        </p:blipFill>
        <p:spPr>
          <a:xfrm>
            <a:off x="8841105" y="1089025"/>
            <a:ext cx="3176270" cy="5336540"/>
          </a:xfrm>
          <a:prstGeom prst="rect">
            <a:avLst/>
          </a:prstGeom>
        </p:spPr>
      </p:pic>
      <p:sp>
        <p:nvSpPr>
          <p:cNvPr id="6" name="TextBox 5">
            <a:extLst>
              <a:ext uri="{FF2B5EF4-FFF2-40B4-BE49-F238E27FC236}">
                <a16:creationId xmlns:a16="http://schemas.microsoft.com/office/drawing/2014/main" id="{24820B98-5D22-484C-801E-8F7E48B83A33}"/>
              </a:ext>
            </a:extLst>
          </p:cNvPr>
          <p:cNvSpPr txBox="1"/>
          <p:nvPr/>
        </p:nvSpPr>
        <p:spPr>
          <a:xfrm>
            <a:off x="11062970" y="247769"/>
            <a:ext cx="190881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HCAL</a:t>
            </a:r>
            <a:endParaRPr lang="zh-CN" altLang="en-US" dirty="0">
              <a:latin typeface="Arial" panose="020B0604020202020204" pitchFamily="34"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vert="horz" lIns="91440" tIns="45720" rIns="91440" bIns="45720" rtlCol="0" anchor="ctr">
            <a:normAutofit fontScale="90000"/>
          </a:bodyPr>
          <a:lstStyle/>
          <a:p>
            <a:r>
              <a:rPr lang="en-US" altLang="zh-CN" dirty="0">
                <a:solidFill>
                  <a:schemeClr val="accent3">
                    <a:lumMod val="75000"/>
                  </a:schemeClr>
                </a:solidFill>
                <a:latin typeface="Arial Black" panose="020B0A04020102020204" pitchFamily="34" charset="0"/>
              </a:rPr>
              <a:t>Comments on Draft v0.4.1 from Roman</a:t>
            </a:r>
          </a:p>
        </p:txBody>
      </p:sp>
      <p:sp>
        <p:nvSpPr>
          <p:cNvPr id="4" name="Content Placeholder 3"/>
          <p:cNvSpPr>
            <a:spLocks noGrp="1"/>
          </p:cNvSpPr>
          <p:nvPr>
            <p:ph idx="13"/>
          </p:nvPr>
        </p:nvSpPr>
        <p:spPr>
          <a:xfrm>
            <a:off x="258445" y="1089025"/>
            <a:ext cx="3909060" cy="5054600"/>
          </a:xfrm>
        </p:spPr>
        <p:txBody>
          <a:bodyPr>
            <a:normAutofit/>
          </a:bodyPr>
          <a:lstStyle/>
          <a:p>
            <a:pPr marL="0" lvl="0" indent="0">
              <a:lnSpc>
                <a:spcPct val="100000"/>
              </a:lnSpc>
              <a:spcBef>
                <a:spcPts val="600"/>
              </a:spcBef>
              <a:spcAft>
                <a:spcPts val="600"/>
              </a:spcAft>
              <a:buFont typeface="Arial" panose="020B0604020202090204" pitchFamily="34" charset="0"/>
              <a:buNone/>
            </a:pPr>
            <a:r>
              <a:rPr lang="zh-CN" altLang="en-US" sz="1600">
                <a:latin typeface="Arial" panose="020B0604020202020204" pitchFamily="34" charset="0"/>
                <a:sym typeface="+mn-ea"/>
              </a:rPr>
              <a:t>Origin of four emission lines in GFO spectrum (is the multiline structure a problem?</a:t>
            </a:r>
            <a:endParaRPr lang="en-US" sz="1600" dirty="0">
              <a:latin typeface="Arial" panose="020B0604020202020204" pitchFamily="34" charset="0"/>
              <a:ea typeface="宋体" panose="02010600030101010101" pitchFamily="2" charset="-122"/>
            </a:endParaRPr>
          </a:p>
          <a:p>
            <a:pPr marL="342900" lvl="0" indent="-342900">
              <a:lnSpc>
                <a:spcPct val="100000"/>
              </a:lnSpc>
              <a:spcBef>
                <a:spcPts val="600"/>
              </a:spcBef>
              <a:spcAft>
                <a:spcPts val="600"/>
              </a:spcAft>
              <a:buFont typeface="Arial" panose="020B0604020202090204" pitchFamily="34" charset="0"/>
              <a:buChar char="●"/>
            </a:pPr>
            <a:r>
              <a:rPr lang="en-US" sz="1600" dirty="0">
                <a:solidFill>
                  <a:schemeClr val="tx1"/>
                </a:solidFill>
                <a:latin typeface="Arial" panose="020B0604020202020204" pitchFamily="34" charset="0"/>
                <a:ea typeface="宋体" panose="02010600030101010101" pitchFamily="2" charset="-122"/>
              </a:rPr>
              <a:t>----no, it's not the background noice, it is the usefull signals.  They are the ADC pedestal, </a:t>
            </a:r>
          </a:p>
          <a:p>
            <a:pPr marL="342900" lvl="0" indent="-342900">
              <a:lnSpc>
                <a:spcPct val="100000"/>
              </a:lnSpc>
              <a:spcBef>
                <a:spcPts val="600"/>
              </a:spcBef>
              <a:spcAft>
                <a:spcPts val="600"/>
              </a:spcAft>
              <a:buFont typeface="Arial" panose="020B0604020202090204" pitchFamily="34" charset="0"/>
              <a:buChar char="●"/>
            </a:pPr>
            <a:r>
              <a:rPr lang="en-US" sz="1600" dirty="0">
                <a:solidFill>
                  <a:schemeClr val="tx1"/>
                </a:solidFill>
                <a:latin typeface="Arial" panose="020B0604020202020204" pitchFamily="34" charset="0"/>
                <a:ea typeface="宋体" panose="02010600030101010101" pitchFamily="2" charset="-122"/>
              </a:rPr>
              <a:t>the 32keV peak, </a:t>
            </a:r>
          </a:p>
          <a:p>
            <a:pPr marL="342900" lvl="0" indent="-342900">
              <a:lnSpc>
                <a:spcPct val="100000"/>
              </a:lnSpc>
              <a:spcBef>
                <a:spcPts val="600"/>
              </a:spcBef>
              <a:spcAft>
                <a:spcPts val="600"/>
              </a:spcAft>
              <a:buFont typeface="Arial" panose="020B0604020202090204" pitchFamily="34" charset="0"/>
              <a:buChar char="●"/>
            </a:pPr>
            <a:r>
              <a:rPr lang="en-US" sz="1600" dirty="0">
                <a:solidFill>
                  <a:schemeClr val="tx1"/>
                </a:solidFill>
                <a:latin typeface="Arial" panose="020B0604020202020204" pitchFamily="34" charset="0"/>
                <a:ea typeface="宋体" panose="02010600030101010101" pitchFamily="2" charset="-122"/>
              </a:rPr>
              <a:t>the 180keV peak, </a:t>
            </a:r>
          </a:p>
          <a:p>
            <a:pPr marL="342900" lvl="0" indent="-342900">
              <a:lnSpc>
                <a:spcPct val="100000"/>
              </a:lnSpc>
              <a:spcBef>
                <a:spcPts val="600"/>
              </a:spcBef>
              <a:spcAft>
                <a:spcPts val="600"/>
              </a:spcAft>
              <a:buFont typeface="Arial" panose="020B0604020202090204" pitchFamily="34" charset="0"/>
              <a:buChar char="●"/>
            </a:pPr>
            <a:r>
              <a:rPr lang="en-US" sz="1600" dirty="0">
                <a:solidFill>
                  <a:schemeClr val="tx1"/>
                </a:solidFill>
                <a:latin typeface="Arial" panose="020B0604020202020204" pitchFamily="34" charset="0"/>
                <a:ea typeface="宋体" panose="02010600030101010101" pitchFamily="2" charset="-122"/>
              </a:rPr>
              <a:t>and the 662keV full-energy peak.</a:t>
            </a:r>
          </a:p>
          <a:p>
            <a:pPr marL="342900" lvl="0" indent="-342900">
              <a:lnSpc>
                <a:spcPct val="100000"/>
              </a:lnSpc>
              <a:spcBef>
                <a:spcPts val="600"/>
              </a:spcBef>
              <a:spcAft>
                <a:spcPts val="600"/>
              </a:spcAft>
              <a:buFont typeface="Arial" panose="020B0604020202090204" pitchFamily="34" charset="0"/>
              <a:buChar char="●"/>
            </a:pPr>
            <a:endParaRPr lang="en-US" sz="1600" dirty="0">
              <a:solidFill>
                <a:schemeClr val="tx1"/>
              </a:solidFill>
              <a:latin typeface="Arial" panose="020B0604020202020204" pitchFamily="34" charset="0"/>
              <a:ea typeface="宋体" panose="02010600030101010101" pitchFamily="2" charset="-122"/>
            </a:endParaRPr>
          </a:p>
        </p:txBody>
      </p:sp>
      <p:pic>
        <p:nvPicPr>
          <p:cNvPr id="6" name="图片 5"/>
          <p:cNvPicPr>
            <a:picLocks noChangeAspect="1"/>
          </p:cNvPicPr>
          <p:nvPr/>
        </p:nvPicPr>
        <p:blipFill>
          <a:blip r:embed="rId2"/>
          <a:stretch>
            <a:fillRect/>
          </a:stretch>
        </p:blipFill>
        <p:spPr>
          <a:xfrm>
            <a:off x="805815" y="4016375"/>
            <a:ext cx="3361690" cy="2559685"/>
          </a:xfrm>
          <a:prstGeom prst="rect">
            <a:avLst/>
          </a:prstGeom>
        </p:spPr>
      </p:pic>
      <p:pic>
        <p:nvPicPr>
          <p:cNvPr id="7" name="图片 6"/>
          <p:cNvPicPr>
            <a:picLocks noChangeAspect="1"/>
          </p:cNvPicPr>
          <p:nvPr/>
        </p:nvPicPr>
        <p:blipFill>
          <a:blip r:embed="rId3"/>
          <a:stretch>
            <a:fillRect/>
          </a:stretch>
        </p:blipFill>
        <p:spPr>
          <a:xfrm>
            <a:off x="5659755" y="1302385"/>
            <a:ext cx="5902325" cy="2618105"/>
          </a:xfrm>
          <a:prstGeom prst="rect">
            <a:avLst/>
          </a:prstGeom>
        </p:spPr>
      </p:pic>
      <p:pic>
        <p:nvPicPr>
          <p:cNvPr id="15" name="图片 14"/>
          <p:cNvPicPr>
            <a:picLocks noChangeAspect="1"/>
          </p:cNvPicPr>
          <p:nvPr/>
        </p:nvPicPr>
        <p:blipFill>
          <a:blip r:embed="rId4"/>
          <a:stretch>
            <a:fillRect/>
          </a:stretch>
        </p:blipFill>
        <p:spPr>
          <a:xfrm>
            <a:off x="5903595" y="4016375"/>
            <a:ext cx="5730875" cy="2575560"/>
          </a:xfrm>
          <a:prstGeom prst="rect">
            <a:avLst/>
          </a:prstGeom>
        </p:spPr>
      </p:pic>
      <p:sp>
        <p:nvSpPr>
          <p:cNvPr id="8" name="椭圆 7"/>
          <p:cNvSpPr/>
          <p:nvPr/>
        </p:nvSpPr>
        <p:spPr>
          <a:xfrm>
            <a:off x="1005205" y="4215130"/>
            <a:ext cx="1260475" cy="156083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cxnSp>
        <p:nvCxnSpPr>
          <p:cNvPr id="9" name="直接箭头连接符 8"/>
          <p:cNvCxnSpPr>
            <a:stCxn id="8" idx="7"/>
          </p:cNvCxnSpPr>
          <p:nvPr/>
        </p:nvCxnSpPr>
        <p:spPr>
          <a:xfrm flipV="1">
            <a:off x="2080895" y="3308350"/>
            <a:ext cx="4184650" cy="11353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C7E3A6B-37F3-49B6-A984-0E3CB9D44BE3}"/>
              </a:ext>
            </a:extLst>
          </p:cNvPr>
          <p:cNvSpPr txBox="1"/>
          <p:nvPr/>
        </p:nvSpPr>
        <p:spPr>
          <a:xfrm>
            <a:off x="11056009" y="81399"/>
            <a:ext cx="190881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HCAL</a:t>
            </a:r>
            <a:endParaRPr lang="zh-CN" altLang="en-US" dirty="0">
              <a:latin typeface="Arial" panose="020B0604020202020204" pitchFamily="34"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altLang="zh-CN" b="0" i="0" u="none" strike="noStrike" baseline="0">
                <a:latin typeface="Arial Black" panose="020B0A04020102020204" pitchFamily="34" charset="0"/>
                <a:ea typeface="等线" panose="02010600030101010101" pitchFamily="2" charset="-122"/>
              </a:rPr>
              <a:t>MUON </a:t>
            </a:r>
          </a:p>
        </p:txBody>
      </p:sp>
      <p:sp>
        <p:nvSpPr>
          <p:cNvPr id="4" name="Text Placeholder 3"/>
          <p:cNvSpPr>
            <a:spLocks noGrp="1"/>
          </p:cNvSpPr>
          <p:nvPr>
            <p:ph type="body" idx="4294967295"/>
          </p:nvPr>
        </p:nvSpPr>
        <p:spPr>
          <a:xfrm>
            <a:off x="831850" y="4589463"/>
            <a:ext cx="10515600" cy="1500187"/>
          </a:xfrm>
        </p:spPr>
        <p:txBody>
          <a:bodyPr/>
          <a:lstStyle/>
          <a:p>
            <a:endParaRPr lang="zh-CN" altLang="en-US">
              <a:latin typeface="Arial" panose="020B0604020202020204" pitchFamily="34"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Findings</a:t>
            </a:r>
          </a:p>
        </p:txBody>
      </p:sp>
      <p:sp>
        <p:nvSpPr>
          <p:cNvPr id="3" name="Text Placeholder 2"/>
          <p:cNvSpPr>
            <a:spLocks noGrp="1"/>
          </p:cNvSpPr>
          <p:nvPr>
            <p:ph type="body" idx="1"/>
          </p:nvPr>
        </p:nvSpPr>
        <p:spPr>
          <a:xfrm>
            <a:off x="573629" y="1101824"/>
            <a:ext cx="11069351" cy="5248438"/>
          </a:xfrm>
        </p:spPr>
        <p:txBody>
          <a:bodyPr>
            <a:normAutofit/>
          </a:bodyPr>
          <a:lstStyle/>
          <a:p>
            <a:pPr algn="just">
              <a:lnSpc>
                <a:spcPct val="130000"/>
              </a:lnSpc>
              <a:spcBef>
                <a:spcPts val="600"/>
              </a:spcBef>
              <a:spcAft>
                <a:spcPts val="1200"/>
              </a:spcAft>
            </a:pPr>
            <a:r>
              <a:rPr lang="en-US" altLang="zh-CN" sz="1600" dirty="0">
                <a:solidFill>
                  <a:srgbClr val="0000FF"/>
                </a:solidFill>
                <a:latin typeface="Arial" panose="020B0604020202020204" pitchFamily="34" charset="0"/>
                <a:ea typeface="宋体" pitchFamily="2" charset="-122"/>
              </a:rPr>
              <a:t>F-A-9-1: The TDR presents a baseline design for the Muon Detector based on extruded plastic scintillator (PS) bars, coupled with WLS fibers and </a:t>
            </a:r>
            <a:r>
              <a:rPr lang="en-US" altLang="zh-CN" sz="1600" dirty="0" err="1">
                <a:solidFill>
                  <a:srgbClr val="0000FF"/>
                </a:solidFill>
                <a:latin typeface="Arial" panose="020B0604020202020204" pitchFamily="34" charset="0"/>
                <a:ea typeface="宋体" pitchFamily="2" charset="-122"/>
              </a:rPr>
              <a:t>SiPMs</a:t>
            </a:r>
            <a:r>
              <a:rPr lang="en-US" altLang="zh-CN" sz="1600" dirty="0">
                <a:solidFill>
                  <a:srgbClr val="0000FF"/>
                </a:solidFill>
                <a:latin typeface="Arial" panose="020B0604020202020204" pitchFamily="34" charset="0"/>
                <a:ea typeface="宋体" pitchFamily="2" charset="-122"/>
              </a:rPr>
              <a:t>. This approach is cost-effective, and the primary objective is to demonstrate that the system can meet stringent performance requirements across the detector’s large active area. </a:t>
            </a:r>
          </a:p>
          <a:p>
            <a:pPr algn="just">
              <a:lnSpc>
                <a:spcPct val="130000"/>
              </a:lnSpc>
              <a:spcBef>
                <a:spcPts val="600"/>
              </a:spcBef>
              <a:spcAft>
                <a:spcPts val="1200"/>
              </a:spcAft>
            </a:pPr>
            <a:r>
              <a:rPr lang="en-US" altLang="zh-CN" sz="1600" dirty="0">
                <a:solidFill>
                  <a:srgbClr val="0000FF"/>
                </a:solidFill>
                <a:latin typeface="Arial" panose="020B0604020202020204" pitchFamily="34" charset="0"/>
                <a:ea typeface="宋体" pitchFamily="2" charset="-122"/>
              </a:rPr>
              <a:t>F-A-9-2: The Muon Detector will consist of six superlayers in both the barrel and endcap regions. It uses long scintillator strips, 4 cm wide, with lengths exceeding 4 meters. Due to WLS fiber routing, effective optical lengths can be even longer, making attenuation length a critical parameter, directly impacting timing resolution and detection efficiency. Enhanced light collection strategies are thus essential. </a:t>
            </a:r>
          </a:p>
          <a:p>
            <a:pPr algn="just">
              <a:lnSpc>
                <a:spcPct val="130000"/>
              </a:lnSpc>
              <a:spcBef>
                <a:spcPts val="600"/>
              </a:spcBef>
              <a:spcAft>
                <a:spcPts val="1200"/>
              </a:spcAft>
            </a:pPr>
            <a:r>
              <a:rPr lang="en-US" altLang="zh-CN" sz="1600" dirty="0">
                <a:solidFill>
                  <a:srgbClr val="0000FF"/>
                </a:solidFill>
                <a:latin typeface="Arial" panose="020B0604020202020204" pitchFamily="34" charset="0"/>
                <a:ea typeface="宋体" pitchFamily="2" charset="-122"/>
              </a:rPr>
              <a:t>F-A-9-3: The readout system adapts designs from the ECAL and HCAL and includes </a:t>
            </a:r>
            <a:r>
              <a:rPr lang="en-US" altLang="zh-CN" sz="1600" dirty="0" err="1">
                <a:solidFill>
                  <a:srgbClr val="0000FF"/>
                </a:solidFill>
                <a:latin typeface="Arial" panose="020B0604020202020204" pitchFamily="34" charset="0"/>
                <a:ea typeface="宋体" pitchFamily="2" charset="-122"/>
              </a:rPr>
              <a:t>uSiPMs</a:t>
            </a:r>
            <a:r>
              <a:rPr lang="en-US" altLang="zh-CN" sz="1600" dirty="0">
                <a:solidFill>
                  <a:srgbClr val="0000FF"/>
                </a:solidFill>
                <a:latin typeface="Arial" panose="020B0604020202020204" pitchFamily="34" charset="0"/>
                <a:ea typeface="宋体" pitchFamily="2" charset="-122"/>
              </a:rPr>
              <a:t>, front-end boards (</a:t>
            </a:r>
            <a:r>
              <a:rPr lang="en-US" altLang="zh-CN" sz="1600" dirty="0" err="1">
                <a:solidFill>
                  <a:srgbClr val="0000FF"/>
                </a:solidFill>
                <a:latin typeface="Arial" panose="020B0604020202020204" pitchFamily="34" charset="0"/>
                <a:ea typeface="宋体" pitchFamily="2" charset="-122"/>
              </a:rPr>
              <a:t>uFEBs</a:t>
            </a:r>
            <a:r>
              <a:rPr lang="en-US" altLang="zh-CN" sz="1600" dirty="0">
                <a:solidFill>
                  <a:srgbClr val="0000FF"/>
                </a:solidFill>
                <a:latin typeface="Arial" panose="020B0604020202020204" pitchFamily="34" charset="0"/>
                <a:ea typeface="宋体" pitchFamily="2" charset="-122"/>
              </a:rPr>
              <a:t>), and management boards (</a:t>
            </a:r>
            <a:r>
              <a:rPr lang="en-US" altLang="zh-CN" sz="1600" dirty="0" err="1">
                <a:solidFill>
                  <a:srgbClr val="0000FF"/>
                </a:solidFill>
                <a:latin typeface="Arial" panose="020B0604020202020204" pitchFamily="34" charset="0"/>
                <a:ea typeface="宋体" pitchFamily="2" charset="-122"/>
              </a:rPr>
              <a:t>uMBs</a:t>
            </a:r>
            <a:r>
              <a:rPr lang="en-US" altLang="zh-CN" sz="1600" dirty="0">
                <a:solidFill>
                  <a:srgbClr val="0000FF"/>
                </a:solidFill>
                <a:latin typeface="Arial" panose="020B0604020202020204" pitchFamily="34" charset="0"/>
                <a:ea typeface="宋体" pitchFamily="2" charset="-122"/>
              </a:rPr>
              <a:t>), tailored specifically for the Muon Detector. 14 Background studies show a maximum hit rate of ~2 Hz/cm², comfortably below the system’s rate capability. </a:t>
            </a:r>
          </a:p>
          <a:p>
            <a:pPr algn="just">
              <a:lnSpc>
                <a:spcPct val="130000"/>
              </a:lnSpc>
              <a:spcBef>
                <a:spcPts val="600"/>
              </a:spcBef>
              <a:spcAft>
                <a:spcPts val="1200"/>
              </a:spcAft>
            </a:pPr>
            <a:r>
              <a:rPr lang="en-US" altLang="zh-CN" sz="1600" dirty="0">
                <a:solidFill>
                  <a:srgbClr val="0000FF"/>
                </a:solidFill>
                <a:latin typeface="Arial" panose="020B0604020202020204" pitchFamily="34" charset="0"/>
                <a:ea typeface="宋体" pitchFamily="2" charset="-122"/>
              </a:rPr>
              <a:t>F-A-9-4: The Muon Detector supports trigger functionalities, including tagging long-lived particles (LLPs), although integration into the full CEPC TDAQ system remains preliminary. RPC technology, using environmentally friendly gases, is also under consideration via the DRD1 collaboration.</a:t>
            </a:r>
            <a:endParaRPr lang="zh-CN" altLang="zh-CN" sz="1600" dirty="0">
              <a:solidFill>
                <a:srgbClr val="0000FF"/>
              </a:solidFill>
              <a:latin typeface="Arial" panose="020B0604020202020204" pitchFamily="34" charset="0"/>
              <a:ea typeface="宋体" pitchFamily="2" charset="-122"/>
            </a:endParaRPr>
          </a:p>
        </p:txBody>
      </p:sp>
      <p:sp>
        <p:nvSpPr>
          <p:cNvPr id="4" name="TextBox 3"/>
          <p:cNvSpPr txBox="1"/>
          <p:nvPr/>
        </p:nvSpPr>
        <p:spPr>
          <a:xfrm>
            <a:off x="9629775" y="507738"/>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MUON</a:t>
            </a:r>
            <a:endParaRPr lang="zh-CN" altLang="en-US"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dirty="0">
                <a:latin typeface="Arial Black" panose="020B0A04020102020204" pitchFamily="34" charset="0"/>
                <a:ea typeface="等线" panose="02010600030101010101" pitchFamily="2" charset="-122"/>
              </a:rPr>
              <a:t>Comments</a:t>
            </a:r>
          </a:p>
        </p:txBody>
      </p:sp>
      <p:sp>
        <p:nvSpPr>
          <p:cNvPr id="3" name="Text Placeholder 2"/>
          <p:cNvSpPr>
            <a:spLocks noGrp="1"/>
          </p:cNvSpPr>
          <p:nvPr>
            <p:ph type="body" idx="1"/>
          </p:nvPr>
        </p:nvSpPr>
        <p:spPr/>
        <p:txBody>
          <a:bodyPr>
            <a:normAutofit/>
          </a:bodyPr>
          <a:lstStyle/>
          <a:p>
            <a:pPr marL="0" lvl="0" indent="0" algn="just">
              <a:lnSpc>
                <a:spcPct val="130000"/>
              </a:lnSpc>
              <a:spcBef>
                <a:spcPts val="600"/>
              </a:spcBef>
              <a:spcAft>
                <a:spcPts val="1200"/>
              </a:spcAft>
              <a:buNone/>
            </a:pPr>
            <a:r>
              <a:rPr lang="en-US" altLang="zh-CN" sz="1600" dirty="0">
                <a:solidFill>
                  <a:srgbClr val="0000FF"/>
                </a:solidFill>
                <a:latin typeface="Arial" panose="020B0604020202020204" pitchFamily="34" charset="0"/>
                <a:ea typeface="宋体" pitchFamily="2" charset="-122"/>
              </a:rPr>
              <a:t>The TDR chapter and the review presentation show significant technical progress with clear physics motivation and encouraging prototype results. However, several areas need further development: </a:t>
            </a:r>
          </a:p>
          <a:p>
            <a:pPr lvl="0" algn="just">
              <a:lnSpc>
                <a:spcPct val="130000"/>
              </a:lnSpc>
              <a:spcBef>
                <a:spcPts val="600"/>
              </a:spcBef>
              <a:spcAft>
                <a:spcPts val="1200"/>
              </a:spcAft>
            </a:pPr>
            <a:r>
              <a:rPr lang="en-US" altLang="zh-CN" sz="1600" dirty="0">
                <a:solidFill>
                  <a:srgbClr val="0000FF"/>
                </a:solidFill>
                <a:latin typeface="Arial" panose="020B0604020202020204" pitchFamily="34" charset="0"/>
                <a:ea typeface="宋体" pitchFamily="2" charset="-122"/>
              </a:rPr>
              <a:t>C-A-9-1: Testing of full-length bars (4.2–5 m) must be completed, fully implementing optimized light collection methods. </a:t>
            </a:r>
          </a:p>
          <a:p>
            <a:pPr lvl="0" algn="just">
              <a:lnSpc>
                <a:spcPct val="130000"/>
              </a:lnSpc>
              <a:spcBef>
                <a:spcPts val="600"/>
              </a:spcBef>
              <a:spcAft>
                <a:spcPts val="1200"/>
              </a:spcAft>
            </a:pPr>
            <a:r>
              <a:rPr lang="en-US" altLang="zh-CN" sz="1600" dirty="0">
                <a:solidFill>
                  <a:srgbClr val="0000FF"/>
                </a:solidFill>
                <a:latin typeface="Arial" panose="020B0604020202020204" pitchFamily="34" charset="0"/>
                <a:ea typeface="宋体" pitchFamily="2" charset="-122"/>
              </a:rPr>
              <a:t>C-A-9-2: Standardized procedures for optical glue application (thickness, curing time) and validation of coating quality at scale are still required. A detailed system-level comparison between NDL and MPPC </a:t>
            </a:r>
            <a:r>
              <a:rPr lang="en-US" altLang="zh-CN" sz="1600" dirty="0" err="1">
                <a:solidFill>
                  <a:srgbClr val="0000FF"/>
                </a:solidFill>
                <a:latin typeface="Arial" panose="020B0604020202020204" pitchFamily="34" charset="0"/>
                <a:ea typeface="宋体" pitchFamily="2" charset="-122"/>
              </a:rPr>
              <a:t>SiPMs</a:t>
            </a:r>
            <a:r>
              <a:rPr lang="en-US" altLang="zh-CN" sz="1600" dirty="0">
                <a:solidFill>
                  <a:srgbClr val="0000FF"/>
                </a:solidFill>
                <a:latin typeface="Arial" panose="020B0604020202020204" pitchFamily="34" charset="0"/>
                <a:ea typeface="宋体" pitchFamily="2" charset="-122"/>
              </a:rPr>
              <a:t> is lacking. Given the Muon Detector’s lower light yield and tighter timing requirements compared to calorimeters, selecting the optimal </a:t>
            </a:r>
            <a:r>
              <a:rPr lang="en-US" altLang="zh-CN" sz="1600" dirty="0" err="1">
                <a:solidFill>
                  <a:srgbClr val="0000FF"/>
                </a:solidFill>
                <a:latin typeface="Arial" panose="020B0604020202020204" pitchFamily="34" charset="0"/>
                <a:ea typeface="宋体" pitchFamily="2" charset="-122"/>
              </a:rPr>
              <a:t>SiPM</a:t>
            </a:r>
            <a:r>
              <a:rPr lang="en-US" altLang="zh-CN" sz="1600" dirty="0">
                <a:solidFill>
                  <a:srgbClr val="0000FF"/>
                </a:solidFill>
                <a:latin typeface="Arial" panose="020B0604020202020204" pitchFamily="34" charset="0"/>
                <a:ea typeface="宋体" pitchFamily="2" charset="-122"/>
              </a:rPr>
              <a:t> is critical. </a:t>
            </a:r>
          </a:p>
          <a:p>
            <a:pPr lvl="0" algn="just">
              <a:lnSpc>
                <a:spcPct val="130000"/>
              </a:lnSpc>
              <a:spcBef>
                <a:spcPts val="600"/>
              </a:spcBef>
              <a:spcAft>
                <a:spcPts val="1200"/>
              </a:spcAft>
            </a:pPr>
            <a:r>
              <a:rPr lang="en-US" altLang="zh-CN" sz="1600" dirty="0">
                <a:solidFill>
                  <a:srgbClr val="0000FF"/>
                </a:solidFill>
                <a:latin typeface="Arial" panose="020B0604020202020204" pitchFamily="34" charset="0"/>
                <a:ea typeface="宋体" pitchFamily="2" charset="-122"/>
              </a:rPr>
              <a:t>C-A-9-3: Consolidated detector specifications (spatial and time resolutions) must be validated through simulations and trigger performance studies</a:t>
            </a:r>
            <a:endParaRPr lang="zh-CN" altLang="zh-CN" sz="1600" dirty="0">
              <a:solidFill>
                <a:srgbClr val="0000FF"/>
              </a:solidFill>
              <a:latin typeface="Arial" panose="020B0604020202020204" pitchFamily="34" charset="0"/>
              <a:ea typeface="宋体" pitchFamily="2" charset="-122"/>
            </a:endParaRPr>
          </a:p>
        </p:txBody>
      </p:sp>
      <p:sp>
        <p:nvSpPr>
          <p:cNvPr id="4" name="TextBox 3"/>
          <p:cNvSpPr txBox="1"/>
          <p:nvPr/>
        </p:nvSpPr>
        <p:spPr>
          <a:xfrm>
            <a:off x="9629775" y="507738"/>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MUON</a:t>
            </a:r>
            <a:endParaRPr lang="zh-CN" altLang="en-US"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a:extLst>
              <a:ext uri="{FF2B5EF4-FFF2-40B4-BE49-F238E27FC236}">
                <a16:creationId xmlns:a16="http://schemas.microsoft.com/office/drawing/2014/main" id="{799B835E-EF73-4005-A911-F99AF4F4BAAF}"/>
              </a:ext>
            </a:extLst>
          </p:cNvPr>
          <p:cNvSpPr>
            <a:spLocks noGrp="1"/>
          </p:cNvSpPr>
          <p:nvPr>
            <p:ph idx="13"/>
          </p:nvPr>
        </p:nvSpPr>
        <p:spPr/>
        <p:txBody>
          <a:bodyPr>
            <a:normAutofit fontScale="85000" lnSpcReduction="10000"/>
          </a:bodyPr>
          <a:lstStyle/>
          <a:p>
            <a:r>
              <a:rPr lang="en-US" altLang="zh-CN" sz="2800" dirty="0">
                <a:solidFill>
                  <a:srgbClr val="0000FF"/>
                </a:solidFill>
                <a:latin typeface="Arial" panose="020B0604020202020204" pitchFamily="34" charset="0"/>
                <a:ea typeface="宋体" pitchFamily="2" charset="-122"/>
              </a:rPr>
              <a:t>C-A-9-4: Testing of full-length bars (4.2–5 m) must be completed, fully implementing optimized light collection methods. </a:t>
            </a:r>
          </a:p>
          <a:p>
            <a:pPr lvl="1">
              <a:lnSpc>
                <a:spcPct val="110000"/>
              </a:lnSpc>
            </a:pPr>
            <a:r>
              <a:rPr lang="en-US" altLang="zh-CN" dirty="0">
                <a:ea typeface="宋体" pitchFamily="2" charset="-122"/>
              </a:rPr>
              <a:t>Prototypes incorporating 5m long PS bars have been successfully developed and tested, as depicted in Fig. 9.12 of the TDR v0.6.0. These new PS bars exhibit a 50% enhancement in fluorescence yield. The prototypes utilize WLS fibers with a diameter of 2.0 mm, and the coupling between the WLS fibers and the sensitive area of the </a:t>
            </a:r>
            <a:r>
              <a:rPr lang="en-US" altLang="zh-CN" dirty="0" err="1">
                <a:ea typeface="宋体" pitchFamily="2" charset="-122"/>
              </a:rPr>
              <a:t>SiPMs</a:t>
            </a:r>
            <a:r>
              <a:rPr lang="en-US" altLang="zh-CN" dirty="0">
                <a:ea typeface="宋体" pitchFamily="2" charset="-122"/>
              </a:rPr>
              <a:t> being improved. However, due to the technical challenges associated with applying optical glue uniformly along the 5m PS bars, no optical glue was used to optimize the coupling between the PS bars and the WLS fibers. Testing of the 5-meter prototypes at their far ends demonstrated an average </a:t>
            </a:r>
            <a:r>
              <a:rPr lang="en-US" altLang="zh-CN" dirty="0" err="1">
                <a:ea typeface="宋体" pitchFamily="2" charset="-122"/>
              </a:rPr>
              <a:t>nPE</a:t>
            </a:r>
            <a:r>
              <a:rPr lang="en-US" altLang="zh-CN" dirty="0">
                <a:ea typeface="宋体" pitchFamily="2" charset="-122"/>
              </a:rPr>
              <a:t> of ~35, a time resolution of ~1 ns, and an efficiency of ~97% at an </a:t>
            </a:r>
            <a:r>
              <a:rPr lang="en-US" altLang="zh-CN" dirty="0" err="1">
                <a:ea typeface="宋体" pitchFamily="2" charset="-122"/>
              </a:rPr>
              <a:t>nPE</a:t>
            </a:r>
            <a:r>
              <a:rPr lang="en-US" altLang="zh-CN" dirty="0">
                <a:ea typeface="宋体" pitchFamily="2" charset="-122"/>
              </a:rPr>
              <a:t> threshold of 15. The prototypes achieved the required performance without the use of fill glue within the PS strip's hole, validating the design's effectiveness under these conditions. Filling optical glue in a 5m bar to enhance the light collection is implemented into the future R&amp;D.</a:t>
            </a:r>
            <a:endParaRPr lang="en-US" altLang="zh-CN" dirty="0">
              <a:solidFill>
                <a:srgbClr val="0000FF"/>
              </a:solidFill>
              <a:latin typeface="Arial" panose="020B0604020202020204" pitchFamily="34" charset="0"/>
              <a:ea typeface="宋体" pitchFamily="2" charset="-122"/>
            </a:endParaRPr>
          </a:p>
        </p:txBody>
      </p:sp>
      <p:sp>
        <p:nvSpPr>
          <p:cNvPr id="7" name="Title 1">
            <a:extLst>
              <a:ext uri="{FF2B5EF4-FFF2-40B4-BE49-F238E27FC236}">
                <a16:creationId xmlns:a16="http://schemas.microsoft.com/office/drawing/2014/main" id="{E2832C67-7B3C-4F63-83D1-CAC1979DDF6E}"/>
              </a:ext>
            </a:extLst>
          </p:cNvPr>
          <p:cNvSpPr>
            <a:spLocks noGrp="1"/>
          </p:cNvSpPr>
          <p:nvPr>
            <p:ph type="title"/>
          </p:nvPr>
        </p:nvSpPr>
        <p:spPr>
          <a:xfrm>
            <a:off x="838199" y="-155043"/>
            <a:ext cx="10515600" cy="1325563"/>
          </a:xfrm>
        </p:spPr>
        <p:txBody>
          <a:bodyPr/>
          <a:lstStyle/>
          <a:p>
            <a:pPr marR="0" rtl="0"/>
            <a:r>
              <a:rPr lang="en-US" altLang="zh-CN" b="0" i="0" u="none" strike="noStrike" baseline="0" dirty="0">
                <a:latin typeface="Arial Black" panose="020B0A04020102020204" pitchFamily="34" charset="0"/>
                <a:ea typeface="等线" panose="02010600030101010101" pitchFamily="2" charset="-122"/>
              </a:rPr>
              <a:t>Comments</a:t>
            </a:r>
          </a:p>
        </p:txBody>
      </p:sp>
      <p:sp>
        <p:nvSpPr>
          <p:cNvPr id="8" name="TextBox 3">
            <a:extLst>
              <a:ext uri="{FF2B5EF4-FFF2-40B4-BE49-F238E27FC236}">
                <a16:creationId xmlns:a16="http://schemas.microsoft.com/office/drawing/2014/main" id="{EE95A589-DE98-462D-B700-64030D86BD74}"/>
              </a:ext>
            </a:extLst>
          </p:cNvPr>
          <p:cNvSpPr txBox="1"/>
          <p:nvPr/>
        </p:nvSpPr>
        <p:spPr>
          <a:xfrm>
            <a:off x="9629775" y="507737"/>
            <a:ext cx="1760468"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MUON</a:t>
            </a:r>
            <a:endParaRPr lang="zh-CN" altLang="en-US" dirty="0"/>
          </a:p>
        </p:txBody>
      </p:sp>
    </p:spTree>
    <p:extLst>
      <p:ext uri="{BB962C8B-B14F-4D97-AF65-F5344CB8AC3E}">
        <p14:creationId xmlns:p14="http://schemas.microsoft.com/office/powerpoint/2010/main" val="93091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Recommendations</a:t>
            </a:r>
          </a:p>
        </p:txBody>
      </p:sp>
      <p:sp>
        <p:nvSpPr>
          <p:cNvPr id="3" name="Text Placeholder 2"/>
          <p:cNvSpPr>
            <a:spLocks noGrp="1"/>
          </p:cNvSpPr>
          <p:nvPr>
            <p:ph type="body" idx="1"/>
          </p:nvPr>
        </p:nvSpPr>
        <p:spPr>
          <a:xfrm>
            <a:off x="428624" y="1170519"/>
            <a:ext cx="11049001" cy="5249331"/>
          </a:xfrm>
        </p:spPr>
        <p:txBody>
          <a:bodyPr>
            <a:noAutofit/>
          </a:bodyPr>
          <a:lstStyle/>
          <a:p>
            <a:pPr marL="0" indent="0">
              <a:lnSpc>
                <a:spcPct val="100000"/>
              </a:lnSpc>
              <a:spcBef>
                <a:spcPts val="600"/>
              </a:spcBef>
              <a:spcAft>
                <a:spcPts val="600"/>
              </a:spcAft>
            </a:pPr>
            <a:r>
              <a:rPr lang="en-US" altLang="zh-CN" sz="1600" dirty="0">
                <a:solidFill>
                  <a:srgbClr val="0000FF"/>
                </a:solidFill>
                <a:latin typeface="Arial" panose="020B0604020202020204" pitchFamily="34" charset="0"/>
                <a:cs typeface="Arial" panose="020B0604020202020204" pitchFamily="34" charset="0"/>
              </a:rPr>
              <a:t>R-A-4-1: Re-evaluate the required performance specifications, focusing on operation during ZH and low-luminosity Z runs over the first 10 years.</a:t>
            </a:r>
          </a:p>
          <a:p>
            <a:pPr marL="0" indent="0">
              <a:lnSpc>
                <a:spcPct val="100000"/>
              </a:lnSpc>
              <a:spcBef>
                <a:spcPts val="600"/>
              </a:spcBef>
              <a:spcAft>
                <a:spcPts val="600"/>
              </a:spcAft>
            </a:pPr>
            <a:r>
              <a:rPr lang="en-US" altLang="zh-CN" sz="1600" u="none" strike="noStrike" dirty="0">
                <a:effectLst/>
                <a:latin typeface="Arial" panose="020B0604020202020204" pitchFamily="34" charset="0"/>
                <a:ea typeface="宋体" pitchFamily="2" charset="-122"/>
                <a:cs typeface="Arial" panose="020B0604020202020204" pitchFamily="34" charset="0"/>
              </a:rPr>
              <a:t>Answer:</a:t>
            </a:r>
            <a:r>
              <a:rPr lang="zh-CN" altLang="en-US" sz="1600" u="none" strike="noStrike" dirty="0">
                <a:effectLst/>
                <a:latin typeface="Arial" panose="020B0604020202020204" pitchFamily="34" charset="0"/>
                <a:ea typeface="宋体" pitchFamily="2" charset="-122"/>
                <a:cs typeface="Arial" panose="020B0604020202020204" pitchFamily="34" charset="0"/>
              </a:rPr>
              <a:t>  </a:t>
            </a:r>
            <a:r>
              <a:rPr lang="en-US" altLang="zh-CN" sz="1600" u="none" strike="noStrike" dirty="0">
                <a:effectLst/>
                <a:latin typeface="Arial" panose="020B0604020202020204" pitchFamily="34" charset="0"/>
                <a:ea typeface="宋体" pitchFamily="2" charset="-122"/>
                <a:cs typeface="Arial" panose="020B0604020202020204" pitchFamily="34" charset="0"/>
              </a:rPr>
              <a:t>the</a:t>
            </a:r>
            <a:r>
              <a:rPr lang="zh-CN" altLang="en-US" sz="1600" u="none" strike="noStrike" dirty="0">
                <a:effectLst/>
                <a:latin typeface="Arial" panose="020B0604020202020204" pitchFamily="34" charset="0"/>
                <a:ea typeface="宋体" pitchFamily="2" charset="-122"/>
                <a:cs typeface="Arial" panose="020B0604020202020204" pitchFamily="34" charset="0"/>
              </a:rPr>
              <a:t> </a:t>
            </a:r>
            <a:r>
              <a:rPr lang="en-US" altLang="zh-CN" sz="1600" u="none" strike="noStrike" dirty="0">
                <a:effectLst/>
                <a:latin typeface="Arial" panose="020B0604020202020204" pitchFamily="34" charset="0"/>
                <a:ea typeface="宋体" pitchFamily="2" charset="-122"/>
                <a:cs typeface="Arial" panose="020B0604020202020204" pitchFamily="34" charset="0"/>
              </a:rPr>
              <a:t>new</a:t>
            </a:r>
            <a:r>
              <a:rPr lang="zh-CN" altLang="en-US" sz="1600" u="none" strike="noStrike" dirty="0">
                <a:effectLst/>
                <a:latin typeface="Arial" panose="020B0604020202020204" pitchFamily="34" charset="0"/>
                <a:ea typeface="宋体" pitchFamily="2" charset="-122"/>
                <a:cs typeface="Arial" panose="020B0604020202020204" pitchFamily="34" charset="0"/>
              </a:rPr>
              <a:t> </a:t>
            </a:r>
            <a:r>
              <a:rPr lang="en-US" altLang="zh-CN" sz="1600" u="none" strike="noStrike" dirty="0">
                <a:effectLst/>
                <a:latin typeface="Arial" panose="020B0604020202020204" pitchFamily="34" charset="0"/>
                <a:ea typeface="宋体" pitchFamily="2" charset="-122"/>
                <a:cs typeface="Arial" panose="020B0604020202020204" pitchFamily="34" charset="0"/>
              </a:rPr>
              <a:t>result</a:t>
            </a:r>
            <a:r>
              <a:rPr lang="zh-CN" altLang="en-US" sz="1600" u="none" strike="noStrike" dirty="0">
                <a:effectLst/>
                <a:latin typeface="Arial" panose="020B0604020202020204" pitchFamily="34" charset="0"/>
                <a:ea typeface="宋体" pitchFamily="2" charset="-122"/>
                <a:cs typeface="Arial" panose="020B0604020202020204" pitchFamily="34" charset="0"/>
              </a:rPr>
              <a:t> </a:t>
            </a:r>
            <a:r>
              <a:rPr lang="en-US" altLang="zh-CN" sz="1600" u="none" strike="noStrike" dirty="0">
                <a:effectLst/>
                <a:latin typeface="Arial" panose="020B0604020202020204" pitchFamily="34" charset="0"/>
                <a:ea typeface="宋体" pitchFamily="2" charset="-122"/>
                <a:cs typeface="Arial" panose="020B0604020202020204" pitchFamily="34" charset="0"/>
              </a:rPr>
              <a:t>of</a:t>
            </a:r>
            <a:r>
              <a:rPr lang="zh-CN" altLang="en-US" sz="1600" u="none" strike="noStrike" dirty="0">
                <a:effectLst/>
                <a:latin typeface="Arial" panose="020B0604020202020204" pitchFamily="34" charset="0"/>
                <a:ea typeface="宋体" pitchFamily="2" charset="-122"/>
                <a:cs typeface="Arial" panose="020B0604020202020204" pitchFamily="34" charset="0"/>
              </a:rPr>
              <a:t> </a:t>
            </a:r>
            <a:r>
              <a:rPr lang="en-US" altLang="zh-CN" sz="1600" u="none" strike="noStrike" dirty="0">
                <a:effectLst/>
                <a:latin typeface="Arial" panose="020B0604020202020204" pitchFamily="34" charset="0"/>
                <a:ea typeface="宋体" pitchFamily="2" charset="-122"/>
                <a:cs typeface="Arial" panose="020B0604020202020204" pitchFamily="34" charset="0"/>
              </a:rPr>
              <a:t>hit</a:t>
            </a:r>
            <a:r>
              <a:rPr lang="zh-CN" altLang="en-US" sz="1600" u="none" strike="noStrike" dirty="0">
                <a:effectLst/>
                <a:latin typeface="Arial" panose="020B0604020202020204" pitchFamily="34" charset="0"/>
                <a:ea typeface="宋体" pitchFamily="2" charset="-122"/>
                <a:cs typeface="Arial" panose="020B0604020202020204" pitchFamily="34" charset="0"/>
              </a:rPr>
              <a:t> </a:t>
            </a:r>
            <a:r>
              <a:rPr lang="en-US" altLang="zh-CN" sz="1600" u="none" strike="noStrike" dirty="0">
                <a:effectLst/>
                <a:latin typeface="Arial" panose="020B0604020202020204" pitchFamily="34" charset="0"/>
                <a:ea typeface="宋体" pitchFamily="2" charset="-122"/>
                <a:cs typeface="Arial" panose="020B0604020202020204" pitchFamily="34" charset="0"/>
              </a:rPr>
              <a:t>rate</a:t>
            </a:r>
            <a:r>
              <a:rPr lang="zh-CN" altLang="en-US" sz="1600" u="none" strike="noStrike" dirty="0">
                <a:effectLst/>
                <a:latin typeface="Arial" panose="020B0604020202020204" pitchFamily="34" charset="0"/>
                <a:ea typeface="宋体" pitchFamily="2" charset="-122"/>
                <a:cs typeface="Arial" panose="020B0604020202020204" pitchFamily="34" charset="0"/>
              </a:rPr>
              <a:t> </a:t>
            </a:r>
            <a:r>
              <a:rPr lang="en-US" altLang="zh-CN" sz="1600" u="none" strike="noStrike" dirty="0">
                <a:effectLst/>
                <a:latin typeface="Arial" panose="020B0604020202020204" pitchFamily="34" charset="0"/>
                <a:ea typeface="宋体" pitchFamily="2" charset="-122"/>
                <a:cs typeface="Arial" panose="020B0604020202020204" pitchFamily="34" charset="0"/>
              </a:rPr>
              <a:t>with</a:t>
            </a:r>
            <a:r>
              <a:rPr lang="zh-CN" altLang="en-US" sz="1600" u="none" strike="noStrike" dirty="0">
                <a:effectLst/>
                <a:latin typeface="Arial" panose="020B0604020202020204" pitchFamily="34" charset="0"/>
                <a:ea typeface="宋体" pitchFamily="2" charset="-122"/>
                <a:cs typeface="Arial" panose="020B0604020202020204" pitchFamily="34" charset="0"/>
              </a:rPr>
              <a:t> </a:t>
            </a:r>
            <a:r>
              <a:rPr lang="en-US" altLang="zh-CN" sz="1600" u="none" strike="noStrike" dirty="0">
                <a:effectLst/>
                <a:latin typeface="Arial" panose="020B0604020202020204" pitchFamily="34" charset="0"/>
                <a:ea typeface="宋体" pitchFamily="2" charset="-122"/>
                <a:cs typeface="Arial" panose="020B0604020202020204" pitchFamily="34" charset="0"/>
              </a:rPr>
              <a:t>latest</a:t>
            </a:r>
            <a:r>
              <a:rPr lang="zh-CN" altLang="en-US" sz="1600" u="none" strike="noStrike" dirty="0">
                <a:effectLst/>
                <a:latin typeface="Arial" panose="020B0604020202020204" pitchFamily="34" charset="0"/>
                <a:ea typeface="宋体" pitchFamily="2" charset="-122"/>
                <a:cs typeface="Arial" panose="020B0604020202020204" pitchFamily="34" charset="0"/>
              </a:rPr>
              <a:t> </a:t>
            </a:r>
            <a:r>
              <a:rPr lang="en-US" altLang="zh-CN" sz="1600" u="none" strike="noStrike" dirty="0">
                <a:effectLst/>
                <a:latin typeface="Arial" panose="020B0604020202020204" pitchFamily="34" charset="0"/>
                <a:ea typeface="宋体" pitchFamily="2" charset="-122"/>
                <a:cs typeface="Arial" panose="020B0604020202020204" pitchFamily="34" charset="0"/>
              </a:rPr>
              <a:t>simulation</a:t>
            </a:r>
            <a:r>
              <a:rPr lang="zh-CN" altLang="en-US" sz="1600" u="none" strike="noStrike" dirty="0">
                <a:effectLst/>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is</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updated</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in</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Sec</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4.1.3.</a:t>
            </a:r>
            <a:r>
              <a:rPr lang="zh-CN" altLang="en-US" sz="1600" dirty="0">
                <a:latin typeface="Arial" panose="020B0604020202020204" pitchFamily="34" charset="0"/>
                <a:ea typeface="宋体" pitchFamily="2" charset="-122"/>
                <a:cs typeface="Arial" panose="020B0604020202020204" pitchFamily="34" charset="0"/>
              </a:rPr>
              <a:t> </a:t>
            </a:r>
            <a:endParaRPr lang="en-US" altLang="zh-CN" sz="1600" dirty="0">
              <a:latin typeface="Arial" panose="020B0604020202020204" pitchFamily="34" charset="0"/>
              <a:ea typeface="宋体" pitchFamily="2" charset="-122"/>
              <a:cs typeface="Arial" panose="020B0604020202020204" pitchFamily="34" charset="0"/>
            </a:endParaRPr>
          </a:p>
          <a:p>
            <a:pPr marL="0" indent="0">
              <a:lnSpc>
                <a:spcPct val="100000"/>
              </a:lnSpc>
              <a:spcBef>
                <a:spcPts val="600"/>
              </a:spcBef>
              <a:spcAft>
                <a:spcPts val="600"/>
              </a:spcAft>
            </a:pPr>
            <a:r>
              <a:rPr lang="en-US" altLang="zh-CN" sz="1600" dirty="0">
                <a:solidFill>
                  <a:srgbClr val="FF0000"/>
                </a:solidFill>
                <a:latin typeface="Arial" panose="020B0604020202020204" pitchFamily="34" charset="0"/>
                <a:ea typeface="宋体" pitchFamily="2" charset="-122"/>
                <a:cs typeface="Arial" panose="020B0604020202020204" pitchFamily="34" charset="0"/>
              </a:rPr>
              <a:t>Add</a:t>
            </a:r>
            <a:r>
              <a:rPr lang="zh-CN" altLang="en-US" sz="1600" dirty="0">
                <a:solidFill>
                  <a:srgbClr val="FF0000"/>
                </a:solidFill>
                <a:latin typeface="Arial" panose="020B0604020202020204" pitchFamily="34" charset="0"/>
                <a:ea typeface="宋体" pitchFamily="2" charset="-122"/>
                <a:cs typeface="Arial" panose="020B0604020202020204" pitchFamily="34" charset="0"/>
              </a:rPr>
              <a:t> </a:t>
            </a:r>
            <a:r>
              <a:rPr lang="en-US" altLang="zh-CN" sz="1600" dirty="0">
                <a:solidFill>
                  <a:srgbClr val="FF0000"/>
                </a:solidFill>
                <a:latin typeface="Arial" panose="020B0604020202020204" pitchFamily="34" charset="0"/>
                <a:ea typeface="宋体" pitchFamily="2" charset="-122"/>
                <a:cs typeface="Arial" panose="020B0604020202020204" pitchFamily="34" charset="0"/>
              </a:rPr>
              <a:t>figure</a:t>
            </a:r>
            <a:r>
              <a:rPr lang="zh-CN" altLang="en-US" sz="1600" dirty="0">
                <a:solidFill>
                  <a:srgbClr val="FF0000"/>
                </a:solidFill>
                <a:latin typeface="Arial" panose="020B0604020202020204" pitchFamily="34" charset="0"/>
                <a:ea typeface="宋体" pitchFamily="2" charset="-122"/>
                <a:cs typeface="Arial" panose="020B0604020202020204" pitchFamily="34" charset="0"/>
              </a:rPr>
              <a:t> </a:t>
            </a:r>
            <a:r>
              <a:rPr lang="en-US" altLang="zh-CN" sz="1600" dirty="0">
                <a:solidFill>
                  <a:srgbClr val="FF0000"/>
                </a:solidFill>
                <a:latin typeface="Arial" panose="020B0604020202020204" pitchFamily="34" charset="0"/>
                <a:ea typeface="宋体" pitchFamily="2" charset="-122"/>
                <a:cs typeface="Arial" panose="020B0604020202020204" pitchFamily="34" charset="0"/>
              </a:rPr>
              <a:t>readout</a:t>
            </a:r>
            <a:r>
              <a:rPr lang="zh-CN" altLang="en-US" sz="1600" dirty="0">
                <a:solidFill>
                  <a:srgbClr val="FF0000"/>
                </a:solidFill>
                <a:latin typeface="Arial" panose="020B0604020202020204" pitchFamily="34" charset="0"/>
                <a:ea typeface="宋体" pitchFamily="2" charset="-122"/>
                <a:cs typeface="Arial" panose="020B0604020202020204" pitchFamily="34" charset="0"/>
              </a:rPr>
              <a:t> </a:t>
            </a:r>
            <a:r>
              <a:rPr lang="en-US" altLang="zh-CN" sz="1600" dirty="0">
                <a:solidFill>
                  <a:srgbClr val="FF0000"/>
                </a:solidFill>
                <a:latin typeface="Arial" panose="020B0604020202020204" pitchFamily="34" charset="0"/>
                <a:ea typeface="宋体" pitchFamily="2" charset="-122"/>
                <a:cs typeface="Arial" panose="020B0604020202020204" pitchFamily="34" charset="0"/>
              </a:rPr>
              <a:t>frequency</a:t>
            </a:r>
            <a:r>
              <a:rPr lang="zh-CN" altLang="en-US" sz="1600" dirty="0">
                <a:solidFill>
                  <a:srgbClr val="FF0000"/>
                </a:solidFill>
                <a:latin typeface="Arial" panose="020B0604020202020204" pitchFamily="34" charset="0"/>
                <a:ea typeface="宋体" pitchFamily="2" charset="-122"/>
                <a:cs typeface="Arial" panose="020B0604020202020204" pitchFamily="34" charset="0"/>
              </a:rPr>
              <a:t> </a:t>
            </a:r>
            <a:r>
              <a:rPr lang="en-US" altLang="zh-CN" sz="1600" dirty="0">
                <a:solidFill>
                  <a:srgbClr val="FF0000"/>
                </a:solidFill>
                <a:latin typeface="Arial" panose="020B0604020202020204" pitchFamily="34" charset="0"/>
                <a:ea typeface="宋体" pitchFamily="2" charset="-122"/>
                <a:cs typeface="Arial" panose="020B0604020202020204" pitchFamily="34" charset="0"/>
              </a:rPr>
              <a:t>vs</a:t>
            </a:r>
            <a:r>
              <a:rPr lang="zh-CN" altLang="en-US" sz="1600" dirty="0">
                <a:solidFill>
                  <a:srgbClr val="FF0000"/>
                </a:solidFill>
                <a:latin typeface="Arial" panose="020B0604020202020204" pitchFamily="34" charset="0"/>
                <a:ea typeface="宋体" pitchFamily="2" charset="-122"/>
                <a:cs typeface="Arial" panose="020B0604020202020204" pitchFamily="34" charset="0"/>
              </a:rPr>
              <a:t> </a:t>
            </a:r>
            <a:r>
              <a:rPr lang="en-US" altLang="zh-CN" sz="1600" dirty="0">
                <a:solidFill>
                  <a:srgbClr val="FF0000"/>
                </a:solidFill>
                <a:latin typeface="Arial" panose="020B0604020202020204" pitchFamily="34" charset="0"/>
                <a:ea typeface="宋体" pitchFamily="2" charset="-122"/>
                <a:cs typeface="Arial" panose="020B0604020202020204" pitchFamily="34" charset="0"/>
              </a:rPr>
              <a:t>power</a:t>
            </a:r>
            <a:r>
              <a:rPr lang="zh-CN" altLang="en-US" sz="1600" dirty="0">
                <a:solidFill>
                  <a:srgbClr val="FF0000"/>
                </a:solidFill>
                <a:latin typeface="Arial" panose="020B0604020202020204" pitchFamily="34" charset="0"/>
                <a:ea typeface="宋体" pitchFamily="2" charset="-122"/>
                <a:cs typeface="Arial" panose="020B0604020202020204" pitchFamily="34" charset="0"/>
              </a:rPr>
              <a:t> </a:t>
            </a:r>
            <a:r>
              <a:rPr lang="en-US" altLang="zh-CN" sz="1600" dirty="0">
                <a:solidFill>
                  <a:srgbClr val="FF0000"/>
                </a:solidFill>
                <a:latin typeface="Arial" panose="020B0604020202020204" pitchFamily="34" charset="0"/>
                <a:ea typeface="宋体" pitchFamily="2" charset="-122"/>
                <a:cs typeface="Arial" panose="020B0604020202020204" pitchFamily="34" charset="0"/>
              </a:rPr>
              <a:t>consumption</a:t>
            </a:r>
            <a:r>
              <a:rPr lang="zh-CN" altLang="en-US" sz="1600" dirty="0">
                <a:solidFill>
                  <a:srgbClr val="FF0000"/>
                </a:solidFill>
                <a:latin typeface="Arial" panose="020B0604020202020204" pitchFamily="34" charset="0"/>
                <a:ea typeface="宋体" pitchFamily="2" charset="-122"/>
                <a:cs typeface="Arial" panose="020B0604020202020204" pitchFamily="34" charset="0"/>
              </a:rPr>
              <a:t> </a:t>
            </a:r>
            <a:endParaRPr lang="en-US" altLang="zh-CN" sz="1600" dirty="0">
              <a:solidFill>
                <a:srgbClr val="FF0000"/>
              </a:solidFill>
              <a:latin typeface="Arial" panose="020B0604020202020204" pitchFamily="34" charset="0"/>
              <a:ea typeface="宋体" pitchFamily="2" charset="-122"/>
              <a:cs typeface="Arial" panose="020B0604020202020204" pitchFamily="34" charset="0"/>
            </a:endParaRPr>
          </a:p>
          <a:p>
            <a:pPr marL="0" indent="0">
              <a:lnSpc>
                <a:spcPct val="100000"/>
              </a:lnSpc>
              <a:spcBef>
                <a:spcPts val="600"/>
              </a:spcBef>
              <a:spcAft>
                <a:spcPts val="600"/>
              </a:spcAft>
            </a:pPr>
            <a:r>
              <a:rPr lang="en-US" altLang="zh-CN" sz="1600" dirty="0">
                <a:solidFill>
                  <a:srgbClr val="0000FF"/>
                </a:solidFill>
                <a:latin typeface="Arial" panose="020B0604020202020204" pitchFamily="34" charset="0"/>
                <a:cs typeface="Arial" panose="020B0604020202020204" pitchFamily="34" charset="0"/>
              </a:rPr>
              <a:t>R-A-4-2: We reiterate our previous recommendation to expand the current manpower dedicated to design and R&amp;D efforts. A close collaboration with ALICE-ITS3 on stitched sensor development is strongly encouraged.</a:t>
            </a:r>
          </a:p>
          <a:p>
            <a:pPr marL="0" indent="0">
              <a:lnSpc>
                <a:spcPct val="100000"/>
              </a:lnSpc>
              <a:spcBef>
                <a:spcPts val="600"/>
              </a:spcBef>
              <a:spcAft>
                <a:spcPts val="600"/>
              </a:spcAft>
            </a:pPr>
            <a:r>
              <a:rPr lang="en-US" altLang="zh-CN" sz="1600" u="none" strike="noStrike" dirty="0">
                <a:effectLst/>
                <a:latin typeface="Arial" panose="020B0604020202020204" pitchFamily="34" charset="0"/>
                <a:ea typeface="宋体" pitchFamily="2" charset="-122"/>
                <a:cs typeface="Arial" panose="020B0604020202020204" pitchFamily="34" charset="0"/>
              </a:rPr>
              <a:t>Answer:</a:t>
            </a:r>
            <a:r>
              <a:rPr lang="zh-CN" altLang="en-US" sz="1600" u="none" strike="noStrike" dirty="0">
                <a:effectLst/>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start</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having</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meeting</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with</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CERN</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team</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on</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ALICE3</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upgrade,</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potential</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collaborate</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on</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HLMC55nm</a:t>
            </a:r>
            <a:r>
              <a:rPr lang="zh-CN" altLang="en-US" sz="1600" dirty="0">
                <a:latin typeface="Arial" panose="020B0604020202020204" pitchFamily="34" charset="0"/>
                <a:ea typeface="宋体" pitchFamily="2" charset="-122"/>
                <a:cs typeface="Arial" panose="020B0604020202020204" pitchFamily="34" charset="0"/>
              </a:rPr>
              <a:t> </a:t>
            </a:r>
            <a:endParaRPr lang="en-US" altLang="zh-CN" sz="1600" dirty="0">
              <a:latin typeface="Arial" panose="020B0604020202020204" pitchFamily="34" charset="0"/>
              <a:cs typeface="Arial" panose="020B0604020202020204" pitchFamily="34" charset="0"/>
            </a:endParaRPr>
          </a:p>
          <a:p>
            <a:pPr marL="0" indent="0">
              <a:lnSpc>
                <a:spcPct val="100000"/>
              </a:lnSpc>
              <a:spcBef>
                <a:spcPts val="600"/>
              </a:spcBef>
              <a:spcAft>
                <a:spcPts val="600"/>
              </a:spcAft>
            </a:pPr>
            <a:r>
              <a:rPr lang="en-US" altLang="zh-CN" sz="1600" dirty="0">
                <a:solidFill>
                  <a:srgbClr val="0000FF"/>
                </a:solidFill>
                <a:latin typeface="Arial" panose="020B0604020202020204" pitchFamily="34" charset="0"/>
                <a:cs typeface="Arial" panose="020B0604020202020204" pitchFamily="34" charset="0"/>
              </a:rPr>
              <a:t>R-A-4-3: Explore constructing a mock-up with dummy heaters for thermal performance tests, to be used also for simulation validation.</a:t>
            </a:r>
          </a:p>
          <a:p>
            <a:pPr marL="0" indent="0">
              <a:lnSpc>
                <a:spcPct val="100000"/>
              </a:lnSpc>
              <a:spcBef>
                <a:spcPts val="600"/>
              </a:spcBef>
              <a:spcAft>
                <a:spcPts val="600"/>
              </a:spcAft>
            </a:pPr>
            <a:r>
              <a:rPr lang="en-US" altLang="zh-CN" sz="1600" u="none" strike="noStrike" dirty="0">
                <a:effectLst/>
                <a:latin typeface="Arial" panose="020B0604020202020204" pitchFamily="34" charset="0"/>
                <a:ea typeface="宋体" pitchFamily="2" charset="-122"/>
                <a:cs typeface="Arial" panose="020B0604020202020204" pitchFamily="34" charset="0"/>
              </a:rPr>
              <a:t>Answer:</a:t>
            </a:r>
            <a:r>
              <a:rPr lang="zh-CN" altLang="en-US" sz="1600" u="none" strike="noStrike" dirty="0">
                <a:effectLst/>
                <a:latin typeface="Arial" panose="020B0604020202020204" pitchFamily="34" charset="0"/>
                <a:ea typeface="宋体" pitchFamily="2" charset="-122"/>
                <a:cs typeface="Arial" panose="020B0604020202020204" pitchFamily="34" charset="0"/>
              </a:rPr>
              <a:t> </a:t>
            </a:r>
            <a:r>
              <a:rPr lang="en-US" altLang="zh-CN" sz="1600" u="none" strike="noStrike" dirty="0">
                <a:effectLst/>
                <a:latin typeface="Arial" panose="020B0604020202020204" pitchFamily="34" charset="0"/>
                <a:ea typeface="宋体" pitchFamily="2" charset="-122"/>
                <a:cs typeface="Arial" panose="020B0604020202020204" pitchFamily="34" charset="0"/>
              </a:rPr>
              <a:t>has</a:t>
            </a:r>
            <a:r>
              <a:rPr lang="zh-CN" altLang="en-US" sz="1600" u="none" strike="noStrike" dirty="0">
                <a:effectLst/>
                <a:latin typeface="Arial" panose="020B0604020202020204" pitchFamily="34" charset="0"/>
                <a:ea typeface="宋体" pitchFamily="2" charset="-122"/>
                <a:cs typeface="Arial" panose="020B0604020202020204" pitchFamily="34" charset="0"/>
              </a:rPr>
              <a:t> </a:t>
            </a:r>
            <a:r>
              <a:rPr lang="en-US" altLang="zh-CN" sz="1600" u="none" strike="noStrike" dirty="0">
                <a:effectLst/>
                <a:latin typeface="Arial" panose="020B0604020202020204" pitchFamily="34" charset="0"/>
                <a:ea typeface="宋体" pitchFamily="2" charset="-122"/>
                <a:cs typeface="Arial" panose="020B0604020202020204" pitchFamily="34" charset="0"/>
              </a:rPr>
              <a:t>added</a:t>
            </a:r>
            <a:r>
              <a:rPr lang="zh-CN" altLang="en-US" sz="1600" u="none" strike="noStrike" dirty="0">
                <a:effectLst/>
                <a:latin typeface="Arial" panose="020B0604020202020204" pitchFamily="34" charset="0"/>
                <a:ea typeface="宋体" pitchFamily="2" charset="-122"/>
                <a:cs typeface="Arial" panose="020B0604020202020204" pitchFamily="34" charset="0"/>
              </a:rPr>
              <a:t> </a:t>
            </a:r>
            <a:r>
              <a:rPr lang="en-US" altLang="zh-CN" sz="1600" u="none" strike="noStrike" dirty="0">
                <a:effectLst/>
                <a:latin typeface="Arial" panose="020B0604020202020204" pitchFamily="34" charset="0"/>
                <a:ea typeface="宋体" pitchFamily="2" charset="-122"/>
                <a:cs typeface="Arial" panose="020B0604020202020204" pitchFamily="34" charset="0"/>
              </a:rPr>
              <a:t>this</a:t>
            </a:r>
            <a:r>
              <a:rPr lang="zh-CN" altLang="en-US" sz="1600" u="none" strike="noStrike" dirty="0">
                <a:effectLst/>
                <a:latin typeface="Arial" panose="020B0604020202020204" pitchFamily="34" charset="0"/>
                <a:ea typeface="宋体" pitchFamily="2" charset="-122"/>
                <a:cs typeface="Arial" panose="020B0604020202020204" pitchFamily="34" charset="0"/>
              </a:rPr>
              <a:t> </a:t>
            </a:r>
            <a:r>
              <a:rPr lang="en-US" altLang="zh-CN" sz="1600" u="none" strike="noStrike" dirty="0">
                <a:effectLst/>
                <a:latin typeface="Arial" panose="020B0604020202020204" pitchFamily="34" charset="0"/>
                <a:ea typeface="宋体" pitchFamily="2" charset="-122"/>
                <a:cs typeface="Arial" panose="020B0604020202020204" pitchFamily="34" charset="0"/>
              </a:rPr>
              <a:t>suggestion</a:t>
            </a:r>
            <a:r>
              <a:rPr lang="zh-CN" altLang="en-US" sz="1600" u="none" strike="noStrike" dirty="0">
                <a:effectLst/>
                <a:latin typeface="Arial" panose="020B0604020202020204" pitchFamily="34" charset="0"/>
                <a:ea typeface="宋体" pitchFamily="2" charset="-122"/>
                <a:cs typeface="Arial" panose="020B0604020202020204" pitchFamily="34" charset="0"/>
              </a:rPr>
              <a:t> </a:t>
            </a:r>
            <a:r>
              <a:rPr lang="en-US" altLang="zh-CN" sz="1600" u="none" strike="noStrike" dirty="0">
                <a:effectLst/>
                <a:latin typeface="Arial" panose="020B0604020202020204" pitchFamily="34" charset="0"/>
                <a:ea typeface="宋体" pitchFamily="2" charset="-122"/>
                <a:cs typeface="Arial" panose="020B0604020202020204" pitchFamily="34" charset="0"/>
              </a:rPr>
              <a:t>into</a:t>
            </a:r>
            <a:r>
              <a:rPr lang="zh-CN" altLang="en-US" sz="1600" u="none" strike="noStrike" dirty="0">
                <a:effectLst/>
                <a:latin typeface="Arial" panose="020B0604020202020204" pitchFamily="34" charset="0"/>
                <a:ea typeface="宋体" pitchFamily="2" charset="-122"/>
                <a:cs typeface="Arial" panose="020B0604020202020204" pitchFamily="34" charset="0"/>
              </a:rPr>
              <a:t> </a:t>
            </a:r>
            <a:r>
              <a:rPr lang="en-US" altLang="zh-CN" sz="1600" u="none" strike="noStrike" dirty="0">
                <a:effectLst/>
                <a:latin typeface="Arial" panose="020B0604020202020204" pitchFamily="34" charset="0"/>
                <a:ea typeface="宋体" pitchFamily="2" charset="-122"/>
                <a:cs typeface="Arial" panose="020B0604020202020204" pitchFamily="34" charset="0"/>
              </a:rPr>
              <a:t>future</a:t>
            </a:r>
            <a:r>
              <a:rPr lang="zh-CN" altLang="en-US" sz="1600" u="none" strike="noStrike" dirty="0">
                <a:effectLst/>
                <a:latin typeface="Arial" panose="020B0604020202020204" pitchFamily="34" charset="0"/>
                <a:ea typeface="宋体" pitchFamily="2" charset="-122"/>
                <a:cs typeface="Arial" panose="020B0604020202020204" pitchFamily="34" charset="0"/>
              </a:rPr>
              <a:t> </a:t>
            </a:r>
            <a:r>
              <a:rPr lang="en-US" altLang="zh-CN" sz="1600" u="none" strike="noStrike" dirty="0">
                <a:effectLst/>
                <a:latin typeface="Arial" panose="020B0604020202020204" pitchFamily="34" charset="0"/>
                <a:ea typeface="宋体" pitchFamily="2" charset="-122"/>
                <a:cs typeface="Arial" panose="020B0604020202020204" pitchFamily="34" charset="0"/>
              </a:rPr>
              <a:t>plan section</a:t>
            </a:r>
            <a:r>
              <a:rPr lang="zh-CN" altLang="en-US" sz="1600" u="none" strike="noStrike" dirty="0">
                <a:effectLst/>
                <a:latin typeface="Arial" panose="020B0604020202020204" pitchFamily="34" charset="0"/>
                <a:ea typeface="宋体" pitchFamily="2" charset="-122"/>
                <a:cs typeface="Arial" panose="020B0604020202020204" pitchFamily="34" charset="0"/>
              </a:rPr>
              <a:t> </a:t>
            </a:r>
            <a:r>
              <a:rPr lang="en-US" altLang="zh-CN" sz="1600" u="none" strike="noStrike" dirty="0">
                <a:effectLst/>
                <a:latin typeface="Arial" panose="020B0604020202020204" pitchFamily="34" charset="0"/>
                <a:ea typeface="宋体" pitchFamily="2" charset="-122"/>
                <a:cs typeface="Arial" panose="020B0604020202020204" pitchFamily="34" charset="0"/>
              </a:rPr>
              <a:t>in</a:t>
            </a:r>
            <a:r>
              <a:rPr lang="zh-CN" altLang="en-US" sz="1600" u="none" strike="noStrike" dirty="0">
                <a:effectLst/>
                <a:latin typeface="Arial" panose="020B0604020202020204" pitchFamily="34" charset="0"/>
                <a:ea typeface="宋体" pitchFamily="2" charset="-122"/>
                <a:cs typeface="Arial" panose="020B0604020202020204" pitchFamily="34" charset="0"/>
              </a:rPr>
              <a:t> </a:t>
            </a:r>
            <a:r>
              <a:rPr lang="en-US" altLang="zh-CN" sz="1600" u="none" strike="noStrike" dirty="0">
                <a:effectLst/>
                <a:latin typeface="Arial" panose="020B0604020202020204" pitchFamily="34" charset="0"/>
                <a:ea typeface="宋体" pitchFamily="2" charset="-122"/>
                <a:cs typeface="Arial" panose="020B0604020202020204" pitchFamily="34" charset="0"/>
              </a:rPr>
              <a:t>vertex</a:t>
            </a:r>
            <a:r>
              <a:rPr lang="zh-CN" altLang="en-US" sz="1600" u="none" strike="noStrike" dirty="0">
                <a:effectLst/>
                <a:latin typeface="Arial" panose="020B0604020202020204" pitchFamily="34" charset="0"/>
                <a:ea typeface="宋体" pitchFamily="2" charset="-122"/>
                <a:cs typeface="Arial" panose="020B0604020202020204" pitchFamily="34" charset="0"/>
              </a:rPr>
              <a:t> </a:t>
            </a:r>
            <a:r>
              <a:rPr lang="en-US" altLang="zh-CN" sz="1600" u="none" strike="noStrike" dirty="0">
                <a:effectLst/>
                <a:latin typeface="Arial" panose="020B0604020202020204" pitchFamily="34" charset="0"/>
                <a:ea typeface="宋体" pitchFamily="2" charset="-122"/>
                <a:cs typeface="Arial" panose="020B0604020202020204" pitchFamily="34" charset="0"/>
              </a:rPr>
              <a:t>chapter</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sec.</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u="none" strike="noStrike" dirty="0">
                <a:effectLst/>
                <a:latin typeface="Arial" panose="020B0604020202020204" pitchFamily="34" charset="0"/>
                <a:ea typeface="宋体" pitchFamily="2" charset="-122"/>
                <a:cs typeface="Arial" panose="020B0604020202020204" pitchFamily="34" charset="0"/>
              </a:rPr>
              <a:t>4.8.</a:t>
            </a:r>
            <a:r>
              <a:rPr lang="zh-CN" altLang="en-US" sz="1600" u="none" strike="noStrike" dirty="0">
                <a:effectLst/>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‘The plan begins with exploring the construction of a mock-up featuring dummy heaters for thermal performance testing. Results will also validate thermal</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simulation models.’</a:t>
            </a:r>
            <a:endParaRPr lang="en-US" altLang="zh-CN" sz="1600" dirty="0">
              <a:latin typeface="Arial" panose="020B0604020202020204" pitchFamily="34" charset="0"/>
              <a:cs typeface="Arial" panose="020B0604020202020204" pitchFamily="34" charset="0"/>
            </a:endParaRPr>
          </a:p>
          <a:p>
            <a:pPr marL="0" indent="0">
              <a:lnSpc>
                <a:spcPct val="100000"/>
              </a:lnSpc>
              <a:spcBef>
                <a:spcPts val="600"/>
              </a:spcBef>
              <a:spcAft>
                <a:spcPts val="600"/>
              </a:spcAft>
            </a:pPr>
            <a:r>
              <a:rPr lang="en-US" altLang="zh-CN" sz="1600" dirty="0">
                <a:solidFill>
                  <a:srgbClr val="0000FF"/>
                </a:solidFill>
                <a:latin typeface="Arial" panose="020B0604020202020204" pitchFamily="34" charset="0"/>
                <a:cs typeface="Arial" panose="020B0604020202020204" pitchFamily="34" charset="0"/>
              </a:rPr>
              <a:t>R-A-4-4: While pixel functionalities are similar for the ladder and stitched sensor options, significant differences in chip-to-chip (RSU-to-RSU) connectivity could impact performance. Address potential challenges (e.g., power and data distribution across large, stitched sensors) as early </a:t>
            </a:r>
            <a:r>
              <a:rPr lang="zh-CN" altLang="en-US" sz="1600" dirty="0">
                <a:solidFill>
                  <a:srgbClr val="0000FF"/>
                </a:solidFill>
                <a:latin typeface="Arial" panose="020B0604020202020204" pitchFamily="34" charset="0"/>
                <a:cs typeface="Arial" panose="020B0604020202020204" pitchFamily="34" charset="0"/>
              </a:rPr>
              <a:t> </a:t>
            </a:r>
            <a:r>
              <a:rPr lang="en-US" altLang="zh-CN" sz="1600" dirty="0">
                <a:solidFill>
                  <a:srgbClr val="0000FF"/>
                </a:solidFill>
                <a:latin typeface="Arial" panose="020B0604020202020204" pitchFamily="34" charset="0"/>
                <a:cs typeface="Arial" panose="020B0604020202020204" pitchFamily="34" charset="0"/>
              </a:rPr>
              <a:t>as possible through simulation studies</a:t>
            </a:r>
          </a:p>
          <a:p>
            <a:pPr marL="0" indent="0">
              <a:lnSpc>
                <a:spcPct val="100000"/>
              </a:lnSpc>
              <a:spcBef>
                <a:spcPts val="600"/>
              </a:spcBef>
              <a:spcAft>
                <a:spcPts val="600"/>
              </a:spcAft>
            </a:pPr>
            <a:r>
              <a:rPr lang="en-US" altLang="zh-CN" sz="1600" u="none" strike="noStrike" dirty="0">
                <a:effectLst/>
                <a:latin typeface="Arial" panose="020B0604020202020204" pitchFamily="34" charset="0"/>
                <a:ea typeface="宋体" pitchFamily="2" charset="-122"/>
                <a:cs typeface="Arial" panose="020B0604020202020204" pitchFamily="34" charset="0"/>
              </a:rPr>
              <a:t>Answer:</a:t>
            </a:r>
            <a:r>
              <a:rPr lang="zh-CN" altLang="en-US" sz="1600" u="none" strike="noStrike" dirty="0">
                <a:effectLst/>
                <a:latin typeface="Arial" panose="020B0604020202020204" pitchFamily="34" charset="0"/>
                <a:ea typeface="宋体" pitchFamily="2" charset="-122"/>
                <a:cs typeface="Arial" panose="020B0604020202020204" pitchFamily="34" charset="0"/>
              </a:rPr>
              <a:t> </a:t>
            </a:r>
            <a:r>
              <a:rPr lang="en-US" altLang="zh-CN" sz="1600" u="none" strike="noStrike" dirty="0">
                <a:effectLst/>
                <a:latin typeface="Arial" panose="020B0604020202020204" pitchFamily="34" charset="0"/>
                <a:ea typeface="宋体" pitchFamily="2" charset="-122"/>
                <a:cs typeface="Arial" panose="020B0604020202020204" pitchFamily="34" charset="0"/>
              </a:rPr>
              <a:t>will</a:t>
            </a:r>
            <a:r>
              <a:rPr lang="zh-CN" altLang="en-US" sz="1600" u="none" strike="noStrike" dirty="0">
                <a:effectLst/>
                <a:latin typeface="Arial" panose="020B0604020202020204" pitchFamily="34" charset="0"/>
                <a:ea typeface="宋体" pitchFamily="2" charset="-122"/>
                <a:cs typeface="Arial" panose="020B0604020202020204" pitchFamily="34" charset="0"/>
              </a:rPr>
              <a:t> </a:t>
            </a:r>
            <a:r>
              <a:rPr lang="en-US" altLang="zh-CN" sz="1600" u="none" strike="noStrike" dirty="0">
                <a:effectLst/>
                <a:latin typeface="Arial" panose="020B0604020202020204" pitchFamily="34" charset="0"/>
                <a:ea typeface="宋体" pitchFamily="2" charset="-122"/>
                <a:cs typeface="Arial" panose="020B0604020202020204" pitchFamily="34" charset="0"/>
              </a:rPr>
              <a:t>perform</a:t>
            </a:r>
            <a:r>
              <a:rPr lang="zh-CN" altLang="en-US" sz="1600" u="none" strike="noStrike" dirty="0">
                <a:effectLst/>
                <a:latin typeface="Arial" panose="020B0604020202020204" pitchFamily="34" charset="0"/>
                <a:ea typeface="宋体" pitchFamily="2" charset="-122"/>
                <a:cs typeface="Arial" panose="020B0604020202020204" pitchFamily="34" charset="0"/>
              </a:rPr>
              <a:t> </a:t>
            </a:r>
            <a:r>
              <a:rPr lang="en-US" altLang="zh-CN" sz="1600" u="none" strike="noStrike" dirty="0">
                <a:effectLst/>
                <a:latin typeface="Arial" panose="020B0604020202020204" pitchFamily="34" charset="0"/>
                <a:ea typeface="宋体" pitchFamily="2" charset="-122"/>
                <a:cs typeface="Arial" panose="020B0604020202020204" pitchFamily="34" charset="0"/>
              </a:rPr>
              <a:t>simulation</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on</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stitching</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design</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when</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we</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are</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about</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to</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tape</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out</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the</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next</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version</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of</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sensor</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by</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the</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end</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of</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2025.</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Most</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of</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this</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potential</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challenges</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can</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be</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simulated</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with</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design</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kits</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when</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the</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stitching</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design</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is</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in</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shape.</a:t>
            </a:r>
            <a:r>
              <a:rPr lang="zh-CN" altLang="en-US" sz="1600" dirty="0">
                <a:latin typeface="Arial" panose="020B0604020202020204" pitchFamily="34" charset="0"/>
                <a:ea typeface="宋体" pitchFamily="2" charset="-122"/>
                <a:cs typeface="Arial" panose="020B0604020202020204" pitchFamily="34" charset="0"/>
              </a:rPr>
              <a:t> </a:t>
            </a:r>
            <a:endParaRPr lang="zh-CN" altLang="en-US" sz="1600" dirty="0">
              <a:latin typeface="Arial" panose="020B0604020202020204" pitchFamily="34" charset="0"/>
              <a:cs typeface="Arial" panose="020B0604020202020204" pitchFamily="34" charset="0"/>
            </a:endParaRPr>
          </a:p>
        </p:txBody>
      </p:sp>
      <p:sp>
        <p:nvSpPr>
          <p:cNvPr id="5" name="TextBox 4"/>
          <p:cNvSpPr txBox="1"/>
          <p:nvPr/>
        </p:nvSpPr>
        <p:spPr>
          <a:xfrm>
            <a:off x="9648825" y="577334"/>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Vertex Detector</a:t>
            </a:r>
            <a:endParaRPr lang="zh-CN" altLang="en-US" dirty="0">
              <a:latin typeface="Arial" panose="020B0604020202020204" pitchFamily="34"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a:extLst>
              <a:ext uri="{FF2B5EF4-FFF2-40B4-BE49-F238E27FC236}">
                <a16:creationId xmlns:a16="http://schemas.microsoft.com/office/drawing/2014/main" id="{799B835E-EF73-4005-A911-F99AF4F4BAAF}"/>
              </a:ext>
            </a:extLst>
          </p:cNvPr>
          <p:cNvSpPr>
            <a:spLocks noGrp="1"/>
          </p:cNvSpPr>
          <p:nvPr>
            <p:ph idx="13"/>
          </p:nvPr>
        </p:nvSpPr>
        <p:spPr/>
        <p:txBody>
          <a:bodyPr>
            <a:normAutofit fontScale="62500" lnSpcReduction="20000"/>
          </a:bodyPr>
          <a:lstStyle/>
          <a:p>
            <a:pPr lvl="0" algn="just">
              <a:lnSpc>
                <a:spcPct val="130000"/>
              </a:lnSpc>
              <a:spcBef>
                <a:spcPts val="600"/>
              </a:spcBef>
              <a:spcAft>
                <a:spcPts val="1200"/>
              </a:spcAft>
            </a:pPr>
            <a:r>
              <a:rPr lang="en-US" altLang="zh-CN" sz="2800" dirty="0">
                <a:solidFill>
                  <a:srgbClr val="0000FF"/>
                </a:solidFill>
                <a:latin typeface="Arial" panose="020B0604020202020204" pitchFamily="34" charset="0"/>
                <a:ea typeface="宋体" pitchFamily="2" charset="-122"/>
              </a:rPr>
              <a:t>C-A-9-5: Standardized procedures for optical glue application (thickness, curing time) and validation of coating quality at scale are still required. A detailed system-level comparison between NDL and MPPC </a:t>
            </a:r>
            <a:r>
              <a:rPr lang="en-US" altLang="zh-CN" sz="2800" dirty="0" err="1">
                <a:solidFill>
                  <a:srgbClr val="0000FF"/>
                </a:solidFill>
                <a:latin typeface="Arial" panose="020B0604020202020204" pitchFamily="34" charset="0"/>
                <a:ea typeface="宋体" pitchFamily="2" charset="-122"/>
              </a:rPr>
              <a:t>SiPMs</a:t>
            </a:r>
            <a:r>
              <a:rPr lang="en-US" altLang="zh-CN" sz="2800" dirty="0">
                <a:solidFill>
                  <a:srgbClr val="0000FF"/>
                </a:solidFill>
                <a:latin typeface="Arial" panose="020B0604020202020204" pitchFamily="34" charset="0"/>
                <a:ea typeface="宋体" pitchFamily="2" charset="-122"/>
              </a:rPr>
              <a:t> is lacking. Given the Muon Detector’s lower light yield and tighter timing requirements compared to calorimeters, selecting the optimal </a:t>
            </a:r>
            <a:r>
              <a:rPr lang="en-US" altLang="zh-CN" sz="2800" dirty="0" err="1">
                <a:solidFill>
                  <a:srgbClr val="0000FF"/>
                </a:solidFill>
                <a:latin typeface="Arial" panose="020B0604020202020204" pitchFamily="34" charset="0"/>
                <a:ea typeface="宋体" pitchFamily="2" charset="-122"/>
              </a:rPr>
              <a:t>SiPM</a:t>
            </a:r>
            <a:r>
              <a:rPr lang="en-US" altLang="zh-CN" sz="2800" dirty="0">
                <a:solidFill>
                  <a:srgbClr val="0000FF"/>
                </a:solidFill>
                <a:latin typeface="Arial" panose="020B0604020202020204" pitchFamily="34" charset="0"/>
                <a:ea typeface="宋体" pitchFamily="2" charset="-122"/>
              </a:rPr>
              <a:t> is critical. </a:t>
            </a:r>
          </a:p>
          <a:p>
            <a:pPr marL="457200" lvl="1" indent="0">
              <a:lnSpc>
                <a:spcPct val="120000"/>
              </a:lnSpc>
              <a:buNone/>
            </a:pPr>
            <a:r>
              <a:rPr lang="en-US" altLang="zh-CN" sz="2600" dirty="0">
                <a:latin typeface="Arial" panose="020B0604020202020204" pitchFamily="34" charset="0"/>
                <a:ea typeface="宋体" pitchFamily="2" charset="-122"/>
              </a:rPr>
              <a:t>The primary challenge in optical glue application lies in uniformly filling the glue in PS bars exceeding 4m in length. This process remains under a further R&amp;D, and we are collaborating with the company to establish a test procedure for validating the quality of the coating. </a:t>
            </a:r>
          </a:p>
          <a:p>
            <a:pPr marL="457200" lvl="1" indent="0">
              <a:lnSpc>
                <a:spcPct val="120000"/>
              </a:lnSpc>
              <a:buNone/>
            </a:pPr>
            <a:r>
              <a:rPr lang="en-US" altLang="zh-CN" sz="2600" dirty="0">
                <a:latin typeface="Arial" panose="020B0604020202020204" pitchFamily="34" charset="0"/>
                <a:ea typeface="宋体" pitchFamily="2" charset="-122"/>
              </a:rPr>
              <a:t>We have completed a system-level comparison between NDL and MPPC </a:t>
            </a:r>
            <a:r>
              <a:rPr lang="en-US" altLang="zh-CN" sz="2600" dirty="0" err="1">
                <a:latin typeface="Arial" panose="020B0604020202020204" pitchFamily="34" charset="0"/>
                <a:ea typeface="宋体" pitchFamily="2" charset="-122"/>
              </a:rPr>
              <a:t>SiPMs</a:t>
            </a:r>
            <a:r>
              <a:rPr lang="en-US" altLang="zh-CN" sz="2600" dirty="0">
                <a:latin typeface="Arial" panose="020B0604020202020204" pitchFamily="34" charset="0"/>
                <a:ea typeface="宋体" pitchFamily="2" charset="-122"/>
              </a:rPr>
              <a:t>, and the results have been documented in the TDR, as illustrated in Fig. 9.11 of v0.6.0. The NDL </a:t>
            </a:r>
            <a:r>
              <a:rPr lang="en-US" altLang="zh-CN" sz="2600" dirty="0" err="1">
                <a:latin typeface="Arial" panose="020B0604020202020204" pitchFamily="34" charset="0"/>
                <a:ea typeface="宋体" pitchFamily="2" charset="-122"/>
              </a:rPr>
              <a:t>SiPMs</a:t>
            </a:r>
            <a:r>
              <a:rPr lang="en-US" altLang="zh-CN" sz="2600" dirty="0">
                <a:latin typeface="Arial" panose="020B0604020202020204" pitchFamily="34" charset="0"/>
                <a:ea typeface="宋体" pitchFamily="2" charset="-122"/>
              </a:rPr>
              <a:t> demonstrate consistent quality and stability in mass production. Testing of a 5m prototype yielded an average </a:t>
            </a:r>
            <a:r>
              <a:rPr lang="en-US" altLang="zh-CN" sz="2600" dirty="0" err="1">
                <a:latin typeface="Arial" panose="020B0604020202020204" pitchFamily="34" charset="0"/>
                <a:ea typeface="宋体" pitchFamily="2" charset="-122"/>
              </a:rPr>
              <a:t>nPE</a:t>
            </a:r>
            <a:r>
              <a:rPr lang="en-US" altLang="zh-CN" sz="2600" dirty="0">
                <a:latin typeface="Arial" panose="020B0604020202020204" pitchFamily="34" charset="0"/>
                <a:ea typeface="宋体" pitchFamily="2" charset="-122"/>
              </a:rPr>
              <a:t> of approximately 35 at the far end, with the </a:t>
            </a:r>
            <a:r>
              <a:rPr lang="en-US" altLang="zh-CN" sz="2600" dirty="0" err="1">
                <a:latin typeface="Arial" panose="020B0604020202020204" pitchFamily="34" charset="0"/>
                <a:ea typeface="宋体" pitchFamily="2" charset="-122"/>
              </a:rPr>
              <a:t>nPE</a:t>
            </a:r>
            <a:r>
              <a:rPr lang="en-US" altLang="zh-CN" sz="2600" dirty="0">
                <a:latin typeface="Arial" panose="020B0604020202020204" pitchFamily="34" charset="0"/>
                <a:ea typeface="宋体" pitchFamily="2" charset="-122"/>
              </a:rPr>
              <a:t> consistently exceeding the threshold of 15 for signals from MIPs in cosmic ray tests. Although the NDL </a:t>
            </a:r>
            <a:r>
              <a:rPr lang="en-US" altLang="zh-CN" sz="2600" dirty="0" err="1">
                <a:latin typeface="Arial" panose="020B0604020202020204" pitchFamily="34" charset="0"/>
                <a:ea typeface="宋体" pitchFamily="2" charset="-122"/>
              </a:rPr>
              <a:t>SiPMs</a:t>
            </a:r>
            <a:r>
              <a:rPr lang="en-US" altLang="zh-CN" sz="2600" dirty="0">
                <a:latin typeface="Arial" panose="020B0604020202020204" pitchFamily="34" charset="0"/>
                <a:ea typeface="宋体" pitchFamily="2" charset="-122"/>
              </a:rPr>
              <a:t> exhibit lower gain, DCR, and increased cross-talk compared to MPPC </a:t>
            </a:r>
            <a:r>
              <a:rPr lang="en-US" altLang="zh-CN" sz="2600" dirty="0" err="1">
                <a:latin typeface="Arial" panose="020B0604020202020204" pitchFamily="34" charset="0"/>
                <a:ea typeface="宋体" pitchFamily="2" charset="-122"/>
              </a:rPr>
              <a:t>SiPMs</a:t>
            </a:r>
            <a:r>
              <a:rPr lang="en-US" altLang="zh-CN" sz="2600" dirty="0">
                <a:latin typeface="Arial" panose="020B0604020202020204" pitchFamily="34" charset="0"/>
                <a:ea typeface="宋体" pitchFamily="2" charset="-122"/>
              </a:rPr>
              <a:t>, both types perform equally in terms of efficiency and time resolution. NDL </a:t>
            </a:r>
            <a:r>
              <a:rPr lang="en-US" altLang="zh-CN" sz="2600" dirty="0" err="1">
                <a:latin typeface="Arial" panose="020B0604020202020204" pitchFamily="34" charset="0"/>
                <a:ea typeface="宋体" pitchFamily="2" charset="-122"/>
              </a:rPr>
              <a:t>SiPM</a:t>
            </a:r>
            <a:r>
              <a:rPr lang="en-US" altLang="zh-CN" sz="2600" dirty="0">
                <a:latin typeface="Arial" panose="020B0604020202020204" pitchFamily="34" charset="0"/>
                <a:ea typeface="宋体" pitchFamily="2" charset="-122"/>
              </a:rPr>
              <a:t> has a large advantage in cost.</a:t>
            </a:r>
          </a:p>
          <a:p>
            <a:pPr marL="457200" lvl="1" indent="0">
              <a:lnSpc>
                <a:spcPct val="120000"/>
              </a:lnSpc>
              <a:buNone/>
            </a:pPr>
            <a:r>
              <a:rPr lang="en-US" altLang="zh-CN" sz="2600" dirty="0">
                <a:latin typeface="Arial" panose="020B0604020202020204" pitchFamily="34" charset="0"/>
                <a:ea typeface="宋体" pitchFamily="2" charset="-122"/>
              </a:rPr>
              <a:t>Additionally, we have identified a new WLS fiber from Kuraray, which features a significantly shorter decay time. This fiber is currently under evaluation, and we anticipate improved performance in time resolution as a result of its enhanced characteristics.</a:t>
            </a:r>
          </a:p>
        </p:txBody>
      </p:sp>
      <p:sp>
        <p:nvSpPr>
          <p:cNvPr id="5" name="TextBox 3">
            <a:extLst>
              <a:ext uri="{FF2B5EF4-FFF2-40B4-BE49-F238E27FC236}">
                <a16:creationId xmlns:a16="http://schemas.microsoft.com/office/drawing/2014/main" id="{05855C4B-FBEB-4F45-8081-2DE1BC6AE77F}"/>
              </a:ext>
            </a:extLst>
          </p:cNvPr>
          <p:cNvSpPr txBox="1"/>
          <p:nvPr/>
        </p:nvSpPr>
        <p:spPr>
          <a:xfrm>
            <a:off x="9629775" y="507737"/>
            <a:ext cx="1760468"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MUON</a:t>
            </a:r>
            <a:endParaRPr lang="zh-CN" altLang="en-US" dirty="0"/>
          </a:p>
        </p:txBody>
      </p:sp>
      <p:sp>
        <p:nvSpPr>
          <p:cNvPr id="7" name="Title 1">
            <a:extLst>
              <a:ext uri="{FF2B5EF4-FFF2-40B4-BE49-F238E27FC236}">
                <a16:creationId xmlns:a16="http://schemas.microsoft.com/office/drawing/2014/main" id="{0038C8D2-2FF6-46C0-877E-53963F403A83}"/>
              </a:ext>
            </a:extLst>
          </p:cNvPr>
          <p:cNvSpPr>
            <a:spLocks noGrp="1"/>
          </p:cNvSpPr>
          <p:nvPr>
            <p:ph type="title"/>
          </p:nvPr>
        </p:nvSpPr>
        <p:spPr>
          <a:xfrm>
            <a:off x="838199" y="-155043"/>
            <a:ext cx="10515600" cy="1325563"/>
          </a:xfrm>
        </p:spPr>
        <p:txBody>
          <a:bodyPr/>
          <a:lstStyle/>
          <a:p>
            <a:pPr marR="0" rtl="0"/>
            <a:r>
              <a:rPr lang="en-US" altLang="zh-CN" b="0" i="0" u="none" strike="noStrike" baseline="0" dirty="0">
                <a:latin typeface="Arial Black" panose="020B0A04020102020204" pitchFamily="34" charset="0"/>
                <a:ea typeface="等线" panose="02010600030101010101" pitchFamily="2" charset="-122"/>
              </a:rPr>
              <a:t>Comments</a:t>
            </a:r>
          </a:p>
        </p:txBody>
      </p:sp>
    </p:spTree>
    <p:extLst>
      <p:ext uri="{BB962C8B-B14F-4D97-AF65-F5344CB8AC3E}">
        <p14:creationId xmlns:p14="http://schemas.microsoft.com/office/powerpoint/2010/main" val="28860458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a:extLst>
              <a:ext uri="{FF2B5EF4-FFF2-40B4-BE49-F238E27FC236}">
                <a16:creationId xmlns:a16="http://schemas.microsoft.com/office/drawing/2014/main" id="{799B835E-EF73-4005-A911-F99AF4F4BAAF}"/>
              </a:ext>
            </a:extLst>
          </p:cNvPr>
          <p:cNvSpPr>
            <a:spLocks noGrp="1"/>
          </p:cNvSpPr>
          <p:nvPr>
            <p:ph idx="13"/>
          </p:nvPr>
        </p:nvSpPr>
        <p:spPr/>
        <p:txBody>
          <a:bodyPr>
            <a:normAutofit/>
          </a:bodyPr>
          <a:lstStyle/>
          <a:p>
            <a:pPr lvl="0" algn="just">
              <a:lnSpc>
                <a:spcPct val="130000"/>
              </a:lnSpc>
              <a:spcBef>
                <a:spcPts val="600"/>
              </a:spcBef>
              <a:spcAft>
                <a:spcPts val="1200"/>
              </a:spcAft>
            </a:pPr>
            <a:r>
              <a:rPr lang="en-US" altLang="zh-CN" sz="2800" dirty="0">
                <a:solidFill>
                  <a:srgbClr val="0000FF"/>
                </a:solidFill>
                <a:latin typeface="Arial" panose="020B0604020202020204" pitchFamily="34" charset="0"/>
                <a:ea typeface="宋体" pitchFamily="2" charset="-122"/>
              </a:rPr>
              <a:t>C-A-9-6: Consolidated detector specifications (spatial and time resolutions) must be validated through simulations and trigger performance studies</a:t>
            </a:r>
          </a:p>
          <a:p>
            <a:pPr marL="457200" lvl="1" indent="0">
              <a:lnSpc>
                <a:spcPct val="120000"/>
              </a:lnSpc>
              <a:buNone/>
            </a:pPr>
            <a:r>
              <a:rPr lang="en-US" altLang="zh-CN" sz="2600" dirty="0">
                <a:ea typeface="宋体" pitchFamily="2" charset="-122"/>
              </a:rPr>
              <a:t>Currently, the software and simulation focus on standalone muon identification and pion fake rate analysis. The spatial and time resolutions depend on standalone track reconstruction within the muon detector, which has not yet been implemented. This will be addressed in the next step, along with the trigger performance study.</a:t>
            </a:r>
            <a:endParaRPr lang="en-US" altLang="zh-CN" sz="2600" dirty="0">
              <a:latin typeface="Arial" panose="020B0604020202020204" pitchFamily="34" charset="0"/>
              <a:ea typeface="宋体" pitchFamily="2" charset="-122"/>
            </a:endParaRPr>
          </a:p>
        </p:txBody>
      </p:sp>
      <p:sp>
        <p:nvSpPr>
          <p:cNvPr id="5" name="TextBox 3">
            <a:extLst>
              <a:ext uri="{FF2B5EF4-FFF2-40B4-BE49-F238E27FC236}">
                <a16:creationId xmlns:a16="http://schemas.microsoft.com/office/drawing/2014/main" id="{6C1B56EC-0DB4-43C6-A37D-BBE36525ECEF}"/>
              </a:ext>
            </a:extLst>
          </p:cNvPr>
          <p:cNvSpPr txBox="1"/>
          <p:nvPr/>
        </p:nvSpPr>
        <p:spPr>
          <a:xfrm>
            <a:off x="9629775" y="507737"/>
            <a:ext cx="1760468"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MUON</a:t>
            </a:r>
            <a:endParaRPr lang="zh-CN" altLang="en-US" dirty="0"/>
          </a:p>
        </p:txBody>
      </p:sp>
      <p:sp>
        <p:nvSpPr>
          <p:cNvPr id="7" name="Title 1">
            <a:extLst>
              <a:ext uri="{FF2B5EF4-FFF2-40B4-BE49-F238E27FC236}">
                <a16:creationId xmlns:a16="http://schemas.microsoft.com/office/drawing/2014/main" id="{F50DF632-0CD2-4C3C-B487-E20F2226BE86}"/>
              </a:ext>
            </a:extLst>
          </p:cNvPr>
          <p:cNvSpPr>
            <a:spLocks noGrp="1"/>
          </p:cNvSpPr>
          <p:nvPr>
            <p:ph type="title"/>
          </p:nvPr>
        </p:nvSpPr>
        <p:spPr>
          <a:xfrm>
            <a:off x="838199" y="-155043"/>
            <a:ext cx="10515600" cy="1325563"/>
          </a:xfrm>
        </p:spPr>
        <p:txBody>
          <a:bodyPr/>
          <a:lstStyle/>
          <a:p>
            <a:pPr marR="0" rtl="0"/>
            <a:r>
              <a:rPr lang="en-US" altLang="zh-CN" b="0" i="0" u="none" strike="noStrike" baseline="0" dirty="0">
                <a:latin typeface="Arial Black" panose="020B0A04020102020204" pitchFamily="34" charset="0"/>
                <a:ea typeface="等线" panose="02010600030101010101" pitchFamily="2" charset="-122"/>
              </a:rPr>
              <a:t>Comments</a:t>
            </a:r>
          </a:p>
        </p:txBody>
      </p:sp>
    </p:spTree>
    <p:extLst>
      <p:ext uri="{BB962C8B-B14F-4D97-AF65-F5344CB8AC3E}">
        <p14:creationId xmlns:p14="http://schemas.microsoft.com/office/powerpoint/2010/main" val="53573469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dirty="0">
                <a:latin typeface="Arial Black" panose="020B0A04020102020204" pitchFamily="34" charset="0"/>
                <a:ea typeface="等线" panose="02010600030101010101" pitchFamily="2" charset="-122"/>
              </a:rPr>
              <a:t>Recommendations</a:t>
            </a:r>
          </a:p>
        </p:txBody>
      </p:sp>
      <p:sp>
        <p:nvSpPr>
          <p:cNvPr id="3" name="Text Placeholder 2"/>
          <p:cNvSpPr>
            <a:spLocks noGrp="1"/>
          </p:cNvSpPr>
          <p:nvPr>
            <p:ph type="body" idx="1"/>
          </p:nvPr>
        </p:nvSpPr>
        <p:spPr>
          <a:xfrm>
            <a:off x="537186" y="1212239"/>
            <a:ext cx="10515600" cy="5155635"/>
          </a:xfrm>
        </p:spPr>
        <p:txBody>
          <a:bodyPr>
            <a:normAutofit fontScale="32500" lnSpcReduction="20000"/>
          </a:bodyPr>
          <a:lstStyle/>
          <a:p>
            <a:pPr lvl="0" algn="just">
              <a:lnSpc>
                <a:spcPct val="120000"/>
              </a:lnSpc>
              <a:spcBef>
                <a:spcPts val="600"/>
              </a:spcBef>
              <a:spcAft>
                <a:spcPts val="1200"/>
              </a:spcAft>
            </a:pPr>
            <a:r>
              <a:rPr lang="en-US" altLang="zh-CN" sz="5000" dirty="0">
                <a:solidFill>
                  <a:srgbClr val="0000FF"/>
                </a:solidFill>
                <a:latin typeface="Arial" panose="020B0604020202020204" pitchFamily="34" charset="0"/>
                <a:ea typeface="宋体" pitchFamily="2" charset="-122"/>
              </a:rPr>
              <a:t>R-A-9-1: Complete comprehensive tests on full-length bars using final </a:t>
            </a:r>
            <a:r>
              <a:rPr lang="en-US" altLang="zh-CN" sz="5000" dirty="0" err="1">
                <a:solidFill>
                  <a:srgbClr val="0000FF"/>
                </a:solidFill>
                <a:latin typeface="Arial" panose="020B0604020202020204" pitchFamily="34" charset="0"/>
                <a:ea typeface="宋体" pitchFamily="2" charset="-122"/>
              </a:rPr>
              <a:t>SiPM</a:t>
            </a:r>
            <a:r>
              <a:rPr lang="en-US" altLang="zh-CN" sz="5000" dirty="0">
                <a:solidFill>
                  <a:srgbClr val="0000FF"/>
                </a:solidFill>
                <a:latin typeface="Arial" panose="020B0604020202020204" pitchFamily="34" charset="0"/>
                <a:ea typeface="宋体" pitchFamily="2" charset="-122"/>
              </a:rPr>
              <a:t> configurations and 2.0 mm WLS fibers, measuring timing, light yield, and efficiency. </a:t>
            </a:r>
          </a:p>
          <a:p>
            <a:pPr marL="0" lvl="0" indent="0" algn="just">
              <a:lnSpc>
                <a:spcPct val="120000"/>
              </a:lnSpc>
              <a:spcBef>
                <a:spcPts val="600"/>
              </a:spcBef>
              <a:spcAft>
                <a:spcPts val="1200"/>
              </a:spcAft>
              <a:buNone/>
            </a:pPr>
            <a:r>
              <a:rPr lang="en-US" altLang="zh-CN" sz="5000" dirty="0">
                <a:solidFill>
                  <a:srgbClr val="000000"/>
                </a:solidFill>
                <a:latin typeface="Arial" panose="020B0604020202020204" pitchFamily="34" charset="0"/>
                <a:ea typeface="宋体" pitchFamily="2" charset="-122"/>
              </a:rPr>
              <a:t>Prototypes utilizing 5-meter-long plastic scintillator bars, 2.0 mm-diameter wavelength-shifting (WLS) fibers, and EQR-20 </a:t>
            </a:r>
            <a:r>
              <a:rPr lang="en-US" altLang="zh-CN" sz="5000" dirty="0" err="1">
                <a:solidFill>
                  <a:srgbClr val="000000"/>
                </a:solidFill>
                <a:latin typeface="Arial" panose="020B0604020202020204" pitchFamily="34" charset="0"/>
                <a:ea typeface="宋体" pitchFamily="2" charset="-122"/>
              </a:rPr>
              <a:t>SiPMs</a:t>
            </a:r>
            <a:r>
              <a:rPr lang="en-US" altLang="zh-CN" sz="5000" dirty="0">
                <a:solidFill>
                  <a:srgbClr val="000000"/>
                </a:solidFill>
                <a:latin typeface="Arial" panose="020B0604020202020204" pitchFamily="34" charset="0"/>
                <a:ea typeface="宋体" pitchFamily="2" charset="-122"/>
              </a:rPr>
              <a:t> have been tested. The results demonstrate a time resolution of 1 ns, an average </a:t>
            </a:r>
            <a:r>
              <a:rPr lang="en-US" altLang="zh-CN" sz="5000" dirty="0" err="1">
                <a:solidFill>
                  <a:srgbClr val="000000"/>
                </a:solidFill>
                <a:latin typeface="Arial" panose="020B0604020202020204" pitchFamily="34" charset="0"/>
                <a:ea typeface="宋体" pitchFamily="2" charset="-122"/>
              </a:rPr>
              <a:t>nPE</a:t>
            </a:r>
            <a:r>
              <a:rPr lang="en-US" altLang="zh-CN" sz="5000" dirty="0">
                <a:solidFill>
                  <a:srgbClr val="000000"/>
                </a:solidFill>
                <a:latin typeface="Arial" panose="020B0604020202020204" pitchFamily="34" charset="0"/>
                <a:ea typeface="宋体" pitchFamily="2" charset="-122"/>
              </a:rPr>
              <a:t> of approximately 35, and an efficiency of 97% at a threshold of 15 photoelectrons.</a:t>
            </a:r>
          </a:p>
          <a:p>
            <a:pPr lvl="0" algn="just">
              <a:lnSpc>
                <a:spcPct val="120000"/>
              </a:lnSpc>
              <a:spcBef>
                <a:spcPts val="600"/>
              </a:spcBef>
              <a:spcAft>
                <a:spcPts val="1200"/>
              </a:spcAft>
            </a:pPr>
            <a:r>
              <a:rPr lang="en-US" altLang="zh-CN" sz="5000" dirty="0">
                <a:solidFill>
                  <a:srgbClr val="0000FF"/>
                </a:solidFill>
                <a:latin typeface="Arial" panose="020B0604020202020204" pitchFamily="34" charset="0"/>
                <a:ea typeface="宋体" pitchFamily="2" charset="-122"/>
              </a:rPr>
              <a:t>R-A-9-2: Define standard application procedures and conduct studies addressing mechanical stability, aging, radiation resistance, and refractive index. </a:t>
            </a:r>
          </a:p>
          <a:p>
            <a:pPr marL="0" lvl="0" indent="0" algn="just">
              <a:lnSpc>
                <a:spcPct val="120000"/>
              </a:lnSpc>
              <a:spcBef>
                <a:spcPts val="600"/>
              </a:spcBef>
              <a:spcAft>
                <a:spcPts val="1200"/>
              </a:spcAft>
              <a:buNone/>
            </a:pPr>
            <a:r>
              <a:rPr lang="en-US" altLang="zh-CN" sz="5000" dirty="0">
                <a:solidFill>
                  <a:srgbClr val="000000"/>
                </a:solidFill>
                <a:latin typeface="Arial" panose="020B0604020202020204" pitchFamily="34" charset="0"/>
                <a:ea typeface="宋体" pitchFamily="2" charset="-122"/>
              </a:rPr>
              <a:t>We have outlined the standard procedure for assembling a plastic scintillator unit (PSU), constructing a detector module, and installing the module into the muon detector in the TDR. The process is designed to minimize mechanical complications. In the near future, we plan to build detector modules to evaluate mechanical stability.</a:t>
            </a:r>
          </a:p>
          <a:p>
            <a:pPr marL="0" lvl="0" indent="0" algn="just">
              <a:lnSpc>
                <a:spcPct val="120000"/>
              </a:lnSpc>
              <a:spcBef>
                <a:spcPts val="600"/>
              </a:spcBef>
              <a:spcAft>
                <a:spcPts val="1200"/>
              </a:spcAft>
              <a:buNone/>
            </a:pPr>
            <a:r>
              <a:rPr lang="en-US" altLang="zh-CN" sz="5000" dirty="0">
                <a:solidFill>
                  <a:srgbClr val="000000"/>
                </a:solidFill>
                <a:latin typeface="Arial" panose="020B0604020202020204" pitchFamily="34" charset="0"/>
                <a:ea typeface="宋体" pitchFamily="2" charset="-122"/>
              </a:rPr>
              <a:t>We recently completed research and development for 5-meter-long scintillator bars, focusing on enhancing fluorescence. Using these new samples, we will soon conduct studies on mechanical stability, aging, radiation resistance, and refractive index.</a:t>
            </a:r>
          </a:p>
        </p:txBody>
      </p:sp>
      <p:sp>
        <p:nvSpPr>
          <p:cNvPr id="4" name="TextBox 3"/>
          <p:cNvSpPr txBox="1"/>
          <p:nvPr/>
        </p:nvSpPr>
        <p:spPr>
          <a:xfrm>
            <a:off x="9629775" y="507738"/>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MUON</a:t>
            </a:r>
            <a:endParaRPr lang="zh-CN" altLang="en-US"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dirty="0">
                <a:latin typeface="Arial Black" panose="020B0A04020102020204" pitchFamily="34" charset="0"/>
                <a:ea typeface="等线" panose="02010600030101010101" pitchFamily="2" charset="-122"/>
              </a:rPr>
              <a:t>Recommendations</a:t>
            </a:r>
          </a:p>
        </p:txBody>
      </p:sp>
      <p:sp>
        <p:nvSpPr>
          <p:cNvPr id="3" name="Text Placeholder 2"/>
          <p:cNvSpPr>
            <a:spLocks noGrp="1"/>
          </p:cNvSpPr>
          <p:nvPr>
            <p:ph type="body" idx="1"/>
          </p:nvPr>
        </p:nvSpPr>
        <p:spPr>
          <a:xfrm>
            <a:off x="537186" y="1212239"/>
            <a:ext cx="10515600" cy="5476796"/>
          </a:xfrm>
        </p:spPr>
        <p:txBody>
          <a:bodyPr>
            <a:normAutofit lnSpcReduction="10000"/>
          </a:bodyPr>
          <a:lstStyle/>
          <a:p>
            <a:pPr lvl="0" algn="just">
              <a:lnSpc>
                <a:spcPct val="120000"/>
              </a:lnSpc>
              <a:spcBef>
                <a:spcPts val="600"/>
              </a:spcBef>
              <a:spcAft>
                <a:spcPts val="1200"/>
              </a:spcAft>
            </a:pPr>
            <a:r>
              <a:rPr lang="en-US" altLang="zh-CN" sz="1400" dirty="0">
                <a:solidFill>
                  <a:srgbClr val="0000FF"/>
                </a:solidFill>
                <a:latin typeface="Arial" panose="020B0604020202020204" pitchFamily="34" charset="0"/>
                <a:ea typeface="宋体" pitchFamily="2" charset="-122"/>
              </a:rPr>
              <a:t>R-A-9-3: Systematically assess MPPC and NDL </a:t>
            </a:r>
            <a:r>
              <a:rPr lang="en-US" altLang="zh-CN" sz="1400" dirty="0" err="1">
                <a:solidFill>
                  <a:srgbClr val="0000FF"/>
                </a:solidFill>
                <a:latin typeface="Arial" panose="020B0604020202020204" pitchFamily="34" charset="0"/>
                <a:ea typeface="宋体" pitchFamily="2" charset="-122"/>
              </a:rPr>
              <a:t>SiPMs</a:t>
            </a:r>
            <a:r>
              <a:rPr lang="en-US" altLang="zh-CN" sz="1400" dirty="0">
                <a:solidFill>
                  <a:srgbClr val="0000FF"/>
                </a:solidFill>
                <a:latin typeface="Arial" panose="020B0604020202020204" pitchFamily="34" charset="0"/>
                <a:ea typeface="宋体" pitchFamily="2" charset="-122"/>
              </a:rPr>
              <a:t> (including new 20 </a:t>
            </a:r>
            <a:r>
              <a:rPr lang="en-US" altLang="zh-CN" sz="1400" dirty="0" err="1">
                <a:solidFill>
                  <a:srgbClr val="0000FF"/>
                </a:solidFill>
                <a:latin typeface="Arial" panose="020B0604020202020204" pitchFamily="34" charset="0"/>
                <a:ea typeface="宋体" pitchFamily="2" charset="-122"/>
              </a:rPr>
              <a:t>μm</a:t>
            </a:r>
            <a:r>
              <a:rPr lang="en-US" altLang="zh-CN" sz="1400" dirty="0">
                <a:solidFill>
                  <a:srgbClr val="0000FF"/>
                </a:solidFill>
                <a:latin typeface="Arial" panose="020B0604020202020204" pitchFamily="34" charset="0"/>
                <a:ea typeface="宋体" pitchFamily="2" charset="-122"/>
              </a:rPr>
              <a:t> pixel versions), focusing on gain, DCR, cross-talk, and operating thresholds under realistic conditions.</a:t>
            </a:r>
            <a:r>
              <a:rPr lang="en-US" altLang="zh-CN" sz="1400" dirty="0">
                <a:solidFill>
                  <a:srgbClr val="000000"/>
                </a:solidFill>
                <a:latin typeface="Arial" panose="020B0604020202020204" pitchFamily="34" charset="0"/>
                <a:ea typeface="宋体" pitchFamily="2" charset="-122"/>
              </a:rPr>
              <a:t> </a:t>
            </a:r>
          </a:p>
          <a:p>
            <a:pPr marL="0" lvl="0" indent="0" algn="just">
              <a:lnSpc>
                <a:spcPct val="120000"/>
              </a:lnSpc>
              <a:spcBef>
                <a:spcPts val="600"/>
              </a:spcBef>
              <a:spcAft>
                <a:spcPts val="1200"/>
              </a:spcAft>
              <a:buNone/>
            </a:pPr>
            <a:r>
              <a:rPr lang="en-US" altLang="zh-CN" sz="1400" dirty="0">
                <a:solidFill>
                  <a:srgbClr val="000000"/>
                </a:solidFill>
                <a:latin typeface="Arial" panose="020B0604020202020204" pitchFamily="34" charset="0"/>
                <a:ea typeface="宋体" pitchFamily="2" charset="-122"/>
              </a:rPr>
              <a:t>We conducted a systematic comparison between MPPC and NDL </a:t>
            </a:r>
            <a:r>
              <a:rPr lang="en-US" altLang="zh-CN" sz="1400" dirty="0" err="1">
                <a:solidFill>
                  <a:srgbClr val="000000"/>
                </a:solidFill>
                <a:latin typeface="Arial" panose="020B0604020202020204" pitchFamily="34" charset="0"/>
                <a:ea typeface="宋体" pitchFamily="2" charset="-122"/>
              </a:rPr>
              <a:t>SiPMs</a:t>
            </a:r>
            <a:r>
              <a:rPr lang="en-US" altLang="zh-CN" sz="1400" dirty="0">
                <a:solidFill>
                  <a:srgbClr val="000000"/>
                </a:solidFill>
                <a:latin typeface="Arial" panose="020B0604020202020204" pitchFamily="34" charset="0"/>
                <a:ea typeface="宋体" pitchFamily="2" charset="-122"/>
              </a:rPr>
              <a:t>, specifically the MPPC S14160-3050 and the NDL ERQ20-11-3030. The results are detailed in Section 9.3.1 and Figure 9.11 of the TDR v0.6.1. The tests focused on key parameters such as gain, DCR, cross-talk, and breakdown voltage.</a:t>
            </a:r>
          </a:p>
          <a:p>
            <a:pPr lvl="0" algn="just">
              <a:lnSpc>
                <a:spcPct val="120000"/>
              </a:lnSpc>
              <a:spcBef>
                <a:spcPts val="600"/>
              </a:spcBef>
              <a:spcAft>
                <a:spcPts val="1200"/>
              </a:spcAft>
            </a:pPr>
            <a:r>
              <a:rPr lang="en-US" altLang="zh-CN" sz="1400" dirty="0">
                <a:solidFill>
                  <a:srgbClr val="0000FF"/>
                </a:solidFill>
                <a:latin typeface="Arial" panose="020B0604020202020204" pitchFamily="34" charset="0"/>
                <a:ea typeface="宋体" pitchFamily="2" charset="-122"/>
              </a:rPr>
              <a:t>R-A-9-4: Expand simulation studies to include full event samples, especially displaced vertex signatures, to validate and refine time resolution requirements. </a:t>
            </a:r>
            <a:endParaRPr lang="en-US" altLang="zh-CN" sz="1400" dirty="0">
              <a:solidFill>
                <a:srgbClr val="000000"/>
              </a:solidFill>
              <a:latin typeface="Arial" panose="020B0604020202020204" pitchFamily="34" charset="0"/>
              <a:ea typeface="宋体" pitchFamily="2" charset="-122"/>
            </a:endParaRPr>
          </a:p>
          <a:p>
            <a:pPr marL="0" lvl="0" indent="0" algn="just">
              <a:lnSpc>
                <a:spcPct val="120000"/>
              </a:lnSpc>
              <a:spcBef>
                <a:spcPts val="600"/>
              </a:spcBef>
              <a:spcAft>
                <a:spcPts val="1200"/>
              </a:spcAft>
              <a:buNone/>
            </a:pPr>
            <a:r>
              <a:rPr lang="en-US" altLang="zh-CN" sz="1400" dirty="0">
                <a:solidFill>
                  <a:srgbClr val="000000"/>
                </a:solidFill>
                <a:latin typeface="Arial" panose="020B0604020202020204" pitchFamily="34" charset="0"/>
                <a:ea typeface="宋体" pitchFamily="2" charset="-122"/>
              </a:rPr>
              <a:t>This study has not yet been conducted, as the current focus remains on muon identification and reducing the pion fake rate. We plan to carry out the recommended analysis in the near future. Achieving excellent time resolution is critical, as it not only facilitates the identification of signals from displaced vertices but also enhances background suppression, eliminates ghost tracks in cases of multiple tracks within a detector sector, and improves the search capabilities for LLPs. For these purposes, we aim for the best possible time resolution.</a:t>
            </a:r>
          </a:p>
          <a:p>
            <a:pPr lvl="0" algn="just">
              <a:lnSpc>
                <a:spcPct val="120000"/>
              </a:lnSpc>
              <a:spcBef>
                <a:spcPts val="600"/>
              </a:spcBef>
              <a:spcAft>
                <a:spcPts val="1200"/>
              </a:spcAft>
            </a:pPr>
            <a:r>
              <a:rPr lang="en-US" altLang="zh-CN" sz="1400" dirty="0">
                <a:solidFill>
                  <a:srgbClr val="0000FF"/>
                </a:solidFill>
                <a:latin typeface="Arial" panose="020B0604020202020204" pitchFamily="34" charset="0"/>
                <a:ea typeface="宋体" pitchFamily="2" charset="-122"/>
              </a:rPr>
              <a:t>R-A-9-5: Clearly state detector performance requirements linked to physics goals. Move Muon ID algorithm discussions to the global TDR Performance chapter and focus this chapter on local and standalone performance. Ensure consistent technical terminology and improve figure referencing. </a:t>
            </a:r>
          </a:p>
          <a:p>
            <a:pPr marL="0" lvl="0" indent="0" algn="just">
              <a:lnSpc>
                <a:spcPct val="120000"/>
              </a:lnSpc>
              <a:spcBef>
                <a:spcPts val="600"/>
              </a:spcBef>
              <a:spcAft>
                <a:spcPts val="1200"/>
              </a:spcAft>
              <a:buNone/>
            </a:pPr>
            <a:r>
              <a:rPr lang="en-US" altLang="zh-CN" sz="1400" dirty="0">
                <a:solidFill>
                  <a:srgbClr val="000000"/>
                </a:solidFill>
                <a:latin typeface="Arial" panose="020B0604020202020204" pitchFamily="34" charset="0"/>
                <a:ea typeface="宋体" pitchFamily="2" charset="-122"/>
              </a:rPr>
              <a:t>In accordance with the recommendation, we have moved the discussion on the overall muon ID algorithm from the TDR. The current discussion now focuses on the standalone muon ID for the muon detector. Additionally, we have updated the figures in Section 9.4 of the TDR v0.6.1.</a:t>
            </a:r>
            <a:endParaRPr lang="zh-CN" altLang="zh-CN" sz="1400" dirty="0">
              <a:solidFill>
                <a:srgbClr val="000000"/>
              </a:solidFill>
              <a:latin typeface="Arial" panose="020B0604020202020204" pitchFamily="34" charset="0"/>
              <a:ea typeface="宋体" pitchFamily="2" charset="-122"/>
            </a:endParaRPr>
          </a:p>
        </p:txBody>
      </p:sp>
      <p:sp>
        <p:nvSpPr>
          <p:cNvPr id="4" name="TextBox 3"/>
          <p:cNvSpPr txBox="1"/>
          <p:nvPr/>
        </p:nvSpPr>
        <p:spPr>
          <a:xfrm>
            <a:off x="9629775" y="507738"/>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MUON</a:t>
            </a:r>
            <a:endParaRPr lang="zh-CN" altLang="en-US" dirty="0"/>
          </a:p>
        </p:txBody>
      </p:sp>
    </p:spTree>
    <p:extLst>
      <p:ext uri="{BB962C8B-B14F-4D97-AF65-F5344CB8AC3E}">
        <p14:creationId xmlns:p14="http://schemas.microsoft.com/office/powerpoint/2010/main" val="374450762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B3EE74-1B01-4B55-BD69-7463EB98BE51}"/>
              </a:ext>
            </a:extLst>
          </p:cNvPr>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Findings on Draft v0.4.1</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3E9BE222-F4BF-4CD7-AD5C-64BBB7BB94A5}"/>
              </a:ext>
            </a:extLst>
          </p:cNvPr>
          <p:cNvSpPr>
            <a:spLocks noGrp="1"/>
          </p:cNvSpPr>
          <p:nvPr>
            <p:ph idx="13"/>
          </p:nvPr>
        </p:nvSpPr>
        <p:spPr/>
        <p:txBody>
          <a:bodyPr>
            <a:normAutofit/>
          </a:bodyPr>
          <a:lstStyle/>
          <a:p>
            <a:pPr>
              <a:lnSpc>
                <a:spcPct val="120000"/>
              </a:lnSpc>
              <a:spcBef>
                <a:spcPts val="600"/>
              </a:spcBef>
              <a:spcAft>
                <a:spcPts val="600"/>
              </a:spcAft>
            </a:pPr>
            <a:r>
              <a:rPr lang="en-GB" altLang="zh-CN" sz="1400" dirty="0">
                <a:latin typeface="Arial" panose="020B0604020202020204" pitchFamily="34" charset="0"/>
                <a:ea typeface="宋体" pitchFamily="2" charset="-122"/>
              </a:rPr>
              <a:t>The updated Muon Detector chapter in the CEPC Reference TDR (Barcelona version) shows clear improvements over the previous iteration:</a:t>
            </a:r>
            <a:endParaRPr lang="zh-CN" altLang="zh-CN" sz="1400" dirty="0">
              <a:latin typeface="Arial" panose="020B0604020202020204" pitchFamily="34" charset="0"/>
              <a:ea typeface="宋体" pitchFamily="2" charset="-122"/>
            </a:endParaRPr>
          </a:p>
          <a:p>
            <a:pPr marL="342900" lvl="0" indent="-342900" fontAlgn="base">
              <a:lnSpc>
                <a:spcPct val="120000"/>
              </a:lnSpc>
              <a:spcBef>
                <a:spcPts val="600"/>
              </a:spcBef>
              <a:spcAft>
                <a:spcPts val="600"/>
              </a:spcAft>
              <a:buSzPts val="1000"/>
              <a:buFont typeface="Symbol" panose="05050102010706020507" pitchFamily="18" charset="2"/>
              <a:buChar char=""/>
              <a:tabLst>
                <a:tab pos="457200" algn="l"/>
              </a:tabLst>
            </a:pPr>
            <a:r>
              <a:rPr lang="en-GB" altLang="zh-CN" sz="1400" dirty="0">
                <a:latin typeface="Arial" panose="020B0604020202020204" pitchFamily="34" charset="0"/>
                <a:ea typeface="宋体" pitchFamily="2" charset="-122"/>
              </a:rPr>
              <a:t>The chapter is better structured and easier to navigate.</a:t>
            </a:r>
            <a:endParaRPr lang="zh-CN" altLang="zh-CN" sz="1400" dirty="0">
              <a:latin typeface="Arial" panose="020B0604020202020204" pitchFamily="34" charset="0"/>
              <a:ea typeface="宋体" pitchFamily="2" charset="-122"/>
            </a:endParaRPr>
          </a:p>
          <a:p>
            <a:pPr marL="342900" lvl="0" indent="-342900" fontAlgn="base">
              <a:lnSpc>
                <a:spcPct val="120000"/>
              </a:lnSpc>
              <a:spcBef>
                <a:spcPts val="600"/>
              </a:spcBef>
              <a:spcAft>
                <a:spcPts val="600"/>
              </a:spcAft>
              <a:buSzPts val="1000"/>
              <a:buFont typeface="Symbol" panose="05050102010706020507" pitchFamily="18" charset="2"/>
              <a:buChar char=""/>
              <a:tabLst>
                <a:tab pos="457200" algn="l"/>
              </a:tabLst>
            </a:pPr>
            <a:r>
              <a:rPr lang="en-GB" altLang="zh-CN" sz="1400" dirty="0">
                <a:latin typeface="Arial" panose="020B0604020202020204" pitchFamily="34" charset="0"/>
                <a:ea typeface="宋体" pitchFamily="2" charset="-122"/>
              </a:rPr>
              <a:t>A performance summary table is now included early in the chapter.</a:t>
            </a:r>
            <a:endParaRPr lang="zh-CN" altLang="zh-CN" sz="1400" dirty="0">
              <a:latin typeface="Arial" panose="020B0604020202020204" pitchFamily="34" charset="0"/>
              <a:ea typeface="宋体" pitchFamily="2" charset="-122"/>
            </a:endParaRPr>
          </a:p>
          <a:p>
            <a:pPr marL="342900" lvl="0" indent="-342900" fontAlgn="base">
              <a:lnSpc>
                <a:spcPct val="120000"/>
              </a:lnSpc>
              <a:spcBef>
                <a:spcPts val="600"/>
              </a:spcBef>
              <a:spcAft>
                <a:spcPts val="600"/>
              </a:spcAft>
              <a:buSzPts val="1000"/>
              <a:buFont typeface="Symbol" panose="05050102010706020507" pitchFamily="18" charset="2"/>
              <a:buChar char=""/>
              <a:tabLst>
                <a:tab pos="457200" algn="l"/>
              </a:tabLst>
            </a:pPr>
            <a:r>
              <a:rPr lang="en-GB" altLang="zh-CN" sz="1400" dirty="0">
                <a:latin typeface="Arial" panose="020B0604020202020204" pitchFamily="34" charset="0"/>
                <a:ea typeface="宋体" pitchFamily="2" charset="-122"/>
              </a:rPr>
              <a:t>Key technologies—such as </a:t>
            </a:r>
            <a:r>
              <a:rPr lang="en-GB" altLang="zh-CN" sz="1400" dirty="0" err="1">
                <a:latin typeface="Arial" panose="020B0604020202020204" pitchFamily="34" charset="0"/>
                <a:ea typeface="宋体" pitchFamily="2" charset="-122"/>
              </a:rPr>
              <a:t>SiPMs</a:t>
            </a:r>
            <a:r>
              <a:rPr lang="en-GB" altLang="zh-CN" sz="1400" dirty="0">
                <a:latin typeface="Arial" panose="020B0604020202020204" pitchFamily="34" charset="0"/>
                <a:ea typeface="宋体" pitchFamily="2" charset="-122"/>
              </a:rPr>
              <a:t>, long scintillator strips, and optical coupling—are described more clearly.</a:t>
            </a:r>
            <a:endParaRPr lang="zh-CN" altLang="zh-CN" sz="1400" dirty="0">
              <a:latin typeface="Arial" panose="020B0604020202020204" pitchFamily="34" charset="0"/>
              <a:ea typeface="宋体" pitchFamily="2" charset="-122"/>
            </a:endParaRPr>
          </a:p>
          <a:p>
            <a:pPr marL="342900" lvl="0" indent="-342900" fontAlgn="base">
              <a:lnSpc>
                <a:spcPct val="120000"/>
              </a:lnSpc>
              <a:spcBef>
                <a:spcPts val="600"/>
              </a:spcBef>
              <a:spcAft>
                <a:spcPts val="600"/>
              </a:spcAft>
              <a:buSzPts val="1000"/>
              <a:buFont typeface="Symbol" panose="05050102010706020507" pitchFamily="18" charset="2"/>
              <a:buChar char=""/>
              <a:tabLst>
                <a:tab pos="457200" algn="l"/>
              </a:tabLst>
            </a:pPr>
            <a:r>
              <a:rPr lang="en-GB" altLang="zh-CN" sz="1400" dirty="0">
                <a:latin typeface="Arial" panose="020B0604020202020204" pitchFamily="34" charset="0"/>
                <a:ea typeface="宋体" pitchFamily="2" charset="-122"/>
              </a:rPr>
              <a:t>The new EQR-20 </a:t>
            </a:r>
            <a:r>
              <a:rPr lang="en-GB" altLang="zh-CN" sz="1400" dirty="0" err="1">
                <a:latin typeface="Arial" panose="020B0604020202020204" pitchFamily="34" charset="0"/>
                <a:ea typeface="宋体" pitchFamily="2" charset="-122"/>
              </a:rPr>
              <a:t>SiPM</a:t>
            </a:r>
            <a:r>
              <a:rPr lang="en-GB" altLang="zh-CN" sz="1400" dirty="0">
                <a:latin typeface="Arial" panose="020B0604020202020204" pitchFamily="34" charset="0"/>
                <a:ea typeface="宋体" pitchFamily="2" charset="-122"/>
              </a:rPr>
              <a:t> (20 </a:t>
            </a:r>
            <a:r>
              <a:rPr lang="en-GB" altLang="zh-CN" sz="1400" dirty="0" err="1">
                <a:latin typeface="Arial" panose="020B0604020202020204" pitchFamily="34" charset="0"/>
                <a:ea typeface="宋体" pitchFamily="2" charset="-122"/>
              </a:rPr>
              <a:t>μm</a:t>
            </a:r>
            <a:r>
              <a:rPr lang="en-GB" altLang="zh-CN" sz="1400" dirty="0">
                <a:latin typeface="Arial" panose="020B0604020202020204" pitchFamily="34" charset="0"/>
                <a:ea typeface="宋体" pitchFamily="2" charset="-122"/>
              </a:rPr>
              <a:t> pixel, higher gain, lower DCR) is introduced, and preliminary test results are presented.</a:t>
            </a:r>
            <a:endParaRPr lang="zh-CN" altLang="zh-CN" sz="1400" dirty="0">
              <a:latin typeface="Arial" panose="020B0604020202020204" pitchFamily="34" charset="0"/>
              <a:ea typeface="宋体" pitchFamily="2" charset="-122"/>
            </a:endParaRPr>
          </a:p>
          <a:p>
            <a:pPr marL="342900" lvl="0" indent="-342900" fontAlgn="base">
              <a:lnSpc>
                <a:spcPct val="120000"/>
              </a:lnSpc>
              <a:spcBef>
                <a:spcPts val="600"/>
              </a:spcBef>
              <a:spcAft>
                <a:spcPts val="600"/>
              </a:spcAft>
              <a:buSzPts val="1000"/>
              <a:buFont typeface="Symbol" panose="05050102010706020507" pitchFamily="18" charset="2"/>
              <a:buChar char=""/>
              <a:tabLst>
                <a:tab pos="457200" algn="l"/>
              </a:tabLst>
            </a:pPr>
            <a:r>
              <a:rPr lang="en-GB" altLang="zh-CN" sz="1400" dirty="0">
                <a:latin typeface="Arial" panose="020B0604020202020204" pitchFamily="34" charset="0"/>
                <a:ea typeface="宋体" pitchFamily="2" charset="-122"/>
              </a:rPr>
              <a:t>Initial prototype results for long strips (up to 4–5 m) are now included.</a:t>
            </a:r>
            <a:endParaRPr lang="zh-CN" altLang="zh-CN" sz="1400" dirty="0">
              <a:latin typeface="Arial" panose="020B0604020202020204" pitchFamily="34" charset="0"/>
              <a:ea typeface="宋体" pitchFamily="2" charset="-122"/>
            </a:endParaRPr>
          </a:p>
          <a:p>
            <a:pPr>
              <a:lnSpc>
                <a:spcPct val="120000"/>
              </a:lnSpc>
              <a:spcBef>
                <a:spcPts val="600"/>
              </a:spcBef>
              <a:spcAft>
                <a:spcPts val="600"/>
              </a:spcAft>
            </a:pPr>
            <a:r>
              <a:rPr lang="en-GB" altLang="zh-CN" sz="1400" dirty="0">
                <a:latin typeface="Arial" panose="020B0604020202020204" pitchFamily="34" charset="0"/>
                <a:ea typeface="宋体" pitchFamily="2" charset="-122"/>
              </a:rPr>
              <a:t>These updates are welcome and demonstrate tangible progress. However, several important technical and editorial issues remain only partially addressed or unresolved.</a:t>
            </a:r>
            <a:endParaRPr lang="zh-CN" altLang="zh-CN" sz="1400" dirty="0">
              <a:latin typeface="Arial" panose="020B0604020202020204" pitchFamily="34" charset="0"/>
              <a:ea typeface="宋体" pitchFamily="2" charset="-122"/>
            </a:endParaRPr>
          </a:p>
          <a:p>
            <a:pPr>
              <a:lnSpc>
                <a:spcPct val="120000"/>
              </a:lnSpc>
              <a:spcBef>
                <a:spcPts val="600"/>
              </a:spcBef>
              <a:spcAft>
                <a:spcPts val="600"/>
              </a:spcAft>
            </a:pPr>
            <a:endParaRPr lang="zh-CN" altLang="zh-CN" sz="1800" dirty="0">
              <a:effectLst/>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11748789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B3EE74-1B01-4B55-BD69-7463EB98BE51}"/>
              </a:ext>
            </a:extLst>
          </p:cNvPr>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Comments on Draft v0.4.1</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3E9BE222-F4BF-4CD7-AD5C-64BBB7BB94A5}"/>
              </a:ext>
            </a:extLst>
          </p:cNvPr>
          <p:cNvSpPr>
            <a:spLocks noGrp="1"/>
          </p:cNvSpPr>
          <p:nvPr>
            <p:ph idx="13"/>
          </p:nvPr>
        </p:nvSpPr>
        <p:spPr/>
        <p:txBody>
          <a:bodyPr>
            <a:normAutofit fontScale="70000" lnSpcReduction="20000"/>
          </a:bodyPr>
          <a:lstStyle/>
          <a:p>
            <a:pPr marL="0" indent="0" fontAlgn="base">
              <a:lnSpc>
                <a:spcPct val="140000"/>
              </a:lnSpc>
              <a:spcBef>
                <a:spcPts val="600"/>
              </a:spcBef>
              <a:spcAft>
                <a:spcPts val="600"/>
              </a:spcAft>
              <a:buSzPts val="1000"/>
              <a:buNone/>
              <a:tabLst>
                <a:tab pos="457200" algn="l"/>
              </a:tabLst>
            </a:pPr>
            <a:r>
              <a:rPr lang="it-IT" altLang="zh-CN" sz="2200" b="1" dirty="0">
                <a:latin typeface="Arial" panose="020B0604020202020204" pitchFamily="34" charset="0"/>
                <a:ea typeface="宋体" pitchFamily="2" charset="-122"/>
              </a:rPr>
              <a:t>1. Long-bar prototype test results</a:t>
            </a:r>
            <a:endParaRPr lang="zh-CN" altLang="zh-CN" sz="2200" b="1" dirty="0">
              <a:latin typeface="Arial" panose="020B0604020202020204" pitchFamily="34" charset="0"/>
              <a:ea typeface="宋体" pitchFamily="2" charset="-122"/>
            </a:endParaRPr>
          </a:p>
          <a:p>
            <a:pPr marL="342900" indent="-342900" fontAlgn="base">
              <a:lnSpc>
                <a:spcPct val="140000"/>
              </a:lnSpc>
              <a:spcBef>
                <a:spcPts val="600"/>
              </a:spcBef>
              <a:spcAft>
                <a:spcPts val="600"/>
              </a:spcAft>
              <a:buSzPts val="1000"/>
              <a:buFont typeface="Symbol" panose="05050102010706020507" pitchFamily="18" charset="2"/>
              <a:buChar char=""/>
              <a:tabLst>
                <a:tab pos="457200" algn="l"/>
              </a:tabLst>
            </a:pPr>
            <a:r>
              <a:rPr lang="en-GB" altLang="zh-CN" sz="2200" dirty="0">
                <a:latin typeface="Arial" panose="020B0604020202020204" pitchFamily="34" charset="0"/>
                <a:ea typeface="宋体" pitchFamily="2" charset="-122"/>
              </a:rPr>
              <a:t>C-B-9-1-1: The inclusion of tests for 4–5 m strips is a positive step, but the presented information lacks clarity and context.</a:t>
            </a:r>
            <a:endParaRPr lang="zh-CN" altLang="zh-CN" sz="2200" dirty="0">
              <a:latin typeface="Arial" panose="020B0604020202020204" pitchFamily="34" charset="0"/>
              <a:ea typeface="宋体" pitchFamily="2" charset="-122"/>
            </a:endParaRPr>
          </a:p>
          <a:p>
            <a:pPr marL="342900" indent="-342900" fontAlgn="base">
              <a:lnSpc>
                <a:spcPct val="140000"/>
              </a:lnSpc>
              <a:spcBef>
                <a:spcPts val="600"/>
              </a:spcBef>
              <a:spcAft>
                <a:spcPts val="600"/>
              </a:spcAft>
              <a:buSzPts val="1000"/>
              <a:buFont typeface="Symbol" panose="05050102010706020507" pitchFamily="18" charset="2"/>
              <a:buChar char=""/>
              <a:tabLst>
                <a:tab pos="457200" algn="l"/>
              </a:tabLst>
            </a:pPr>
            <a:r>
              <a:rPr lang="en-GB" altLang="zh-CN" sz="2200" dirty="0">
                <a:latin typeface="Arial" panose="020B0604020202020204" pitchFamily="34" charset="0"/>
                <a:ea typeface="宋体" pitchFamily="2" charset="-122"/>
              </a:rPr>
              <a:t>C-B-9-1-2: Figures (e.g., Fig. 9.12) are not well integrated into the text and sometimes captions are confusing.</a:t>
            </a:r>
            <a:endParaRPr lang="zh-CN" altLang="zh-CN" sz="2200" dirty="0">
              <a:latin typeface="Arial" panose="020B0604020202020204" pitchFamily="34" charset="0"/>
              <a:ea typeface="宋体" pitchFamily="2" charset="-122"/>
            </a:endParaRPr>
          </a:p>
          <a:p>
            <a:pPr marL="342900" indent="-342900" fontAlgn="base">
              <a:lnSpc>
                <a:spcPct val="140000"/>
              </a:lnSpc>
              <a:spcBef>
                <a:spcPts val="600"/>
              </a:spcBef>
              <a:spcAft>
                <a:spcPts val="600"/>
              </a:spcAft>
              <a:buSzPts val="1000"/>
              <a:buFont typeface="Symbol" panose="05050102010706020507" pitchFamily="18" charset="2"/>
              <a:buChar char=""/>
              <a:tabLst>
                <a:tab pos="457200" algn="l"/>
              </a:tabLst>
            </a:pPr>
            <a:r>
              <a:rPr lang="en-GB" altLang="zh-CN" sz="2200" dirty="0">
                <a:latin typeface="Arial" panose="020B0604020202020204" pitchFamily="34" charset="0"/>
                <a:ea typeface="宋体" pitchFamily="2" charset="-122"/>
              </a:rPr>
              <a:t>C-B-9-1-3: The intended target threshold remains undefined, despite reporting signal yields at various </a:t>
            </a:r>
            <a:r>
              <a:rPr lang="en-GB" altLang="zh-CN" sz="2200" dirty="0" err="1">
                <a:latin typeface="Arial" panose="020B0604020202020204" pitchFamily="34" charset="0"/>
                <a:ea typeface="宋体" pitchFamily="2" charset="-122"/>
              </a:rPr>
              <a:t>p.e.</a:t>
            </a:r>
            <a:r>
              <a:rPr lang="en-GB" altLang="zh-CN" sz="2200" dirty="0">
                <a:latin typeface="Arial" panose="020B0604020202020204" pitchFamily="34" charset="0"/>
                <a:ea typeface="宋体" pitchFamily="2" charset="-122"/>
              </a:rPr>
              <a:t> levels.</a:t>
            </a:r>
            <a:endParaRPr lang="zh-CN" altLang="zh-CN" sz="2200" dirty="0">
              <a:latin typeface="Arial" panose="020B0604020202020204" pitchFamily="34" charset="0"/>
              <a:ea typeface="宋体" pitchFamily="2" charset="-122"/>
            </a:endParaRPr>
          </a:p>
          <a:p>
            <a:pPr marL="342900" indent="-342900" fontAlgn="base">
              <a:lnSpc>
                <a:spcPct val="140000"/>
              </a:lnSpc>
              <a:spcBef>
                <a:spcPts val="600"/>
              </a:spcBef>
              <a:spcAft>
                <a:spcPts val="600"/>
              </a:spcAft>
              <a:buSzPts val="1000"/>
              <a:buFont typeface="Symbol" panose="05050102010706020507" pitchFamily="18" charset="2"/>
              <a:buChar char=""/>
              <a:tabLst>
                <a:tab pos="457200" algn="l"/>
              </a:tabLst>
            </a:pPr>
            <a:r>
              <a:rPr lang="en-GB" altLang="zh-CN" sz="2200" dirty="0">
                <a:latin typeface="Arial" panose="020B0604020202020204" pitchFamily="34" charset="0"/>
                <a:ea typeface="宋体" pitchFamily="2" charset="-122"/>
              </a:rPr>
              <a:t>C-B-9-1-4: Results from IHEP and Fudan differ in setup (</a:t>
            </a:r>
            <a:r>
              <a:rPr lang="en-GB" altLang="zh-CN" sz="2200" dirty="0" err="1">
                <a:latin typeface="Arial" panose="020B0604020202020204" pitchFamily="34" charset="0"/>
                <a:ea typeface="宋体" pitchFamily="2" charset="-122"/>
              </a:rPr>
              <a:t>SiPM</a:t>
            </a:r>
            <a:r>
              <a:rPr lang="en-GB" altLang="zh-CN" sz="2200" dirty="0">
                <a:latin typeface="Arial" panose="020B0604020202020204" pitchFamily="34" charset="0"/>
                <a:ea typeface="宋体" pitchFamily="2" charset="-122"/>
              </a:rPr>
              <a:t> type, </a:t>
            </a:r>
            <a:r>
              <a:rPr lang="en-GB" altLang="zh-CN" sz="2200" dirty="0" err="1">
                <a:latin typeface="Arial" panose="020B0604020202020204" pitchFamily="34" charset="0"/>
                <a:ea typeface="宋体" pitchFamily="2" charset="-122"/>
              </a:rPr>
              <a:t>fiber</a:t>
            </a:r>
            <a:r>
              <a:rPr lang="en-GB" altLang="zh-CN" sz="2200" dirty="0">
                <a:latin typeface="Arial" panose="020B0604020202020204" pitchFamily="34" charset="0"/>
                <a:ea typeface="宋体" pitchFamily="2" charset="-122"/>
              </a:rPr>
              <a:t>), and the comparison lacks explanation.</a:t>
            </a:r>
            <a:endParaRPr lang="zh-CN" altLang="zh-CN" sz="2200" dirty="0">
              <a:latin typeface="Arial" panose="020B0604020202020204" pitchFamily="34" charset="0"/>
              <a:ea typeface="宋体" pitchFamily="2" charset="-122"/>
            </a:endParaRPr>
          </a:p>
          <a:p>
            <a:pPr marL="342900" indent="-342900" fontAlgn="base">
              <a:lnSpc>
                <a:spcPct val="140000"/>
              </a:lnSpc>
              <a:spcBef>
                <a:spcPts val="600"/>
              </a:spcBef>
              <a:spcAft>
                <a:spcPts val="600"/>
              </a:spcAft>
              <a:buSzPts val="1000"/>
              <a:buFont typeface="Symbol" panose="05050102010706020507" pitchFamily="18" charset="2"/>
              <a:buChar char=""/>
              <a:tabLst>
                <a:tab pos="457200" algn="l"/>
              </a:tabLst>
            </a:pPr>
            <a:r>
              <a:rPr lang="en-GB" altLang="zh-CN" sz="2200" dirty="0">
                <a:latin typeface="Arial" panose="020B0604020202020204" pitchFamily="34" charset="0"/>
                <a:ea typeface="宋体" pitchFamily="2" charset="-122"/>
              </a:rPr>
              <a:t>C-B-9-1-5: Dual-ended readout is briefly mentioned but not quantified or discussed.</a:t>
            </a:r>
            <a:endParaRPr lang="zh-CN" altLang="zh-CN" sz="2200" dirty="0">
              <a:latin typeface="Arial" panose="020B0604020202020204" pitchFamily="34" charset="0"/>
              <a:ea typeface="宋体" pitchFamily="2" charset="-122"/>
            </a:endParaRPr>
          </a:p>
          <a:p>
            <a:pPr marL="0" indent="0">
              <a:lnSpc>
                <a:spcPct val="120000"/>
              </a:lnSpc>
              <a:buNone/>
            </a:pPr>
            <a:endParaRPr lang="en-US" altLang="zh-CN" sz="2100" dirty="0">
              <a:solidFill>
                <a:schemeClr val="tx1"/>
              </a:solidFill>
              <a:latin typeface="Arial" panose="020B0604020202020204" pitchFamily="34" charset="0"/>
              <a:ea typeface="宋体" panose="02010600030101010101" pitchFamily="2" charset="-122"/>
            </a:endParaRPr>
          </a:p>
          <a:p>
            <a:pPr marL="0" indent="0">
              <a:lnSpc>
                <a:spcPct val="120000"/>
              </a:lnSpc>
              <a:buNone/>
            </a:pPr>
            <a:r>
              <a:rPr lang="en-US" altLang="zh-CN" sz="2100" dirty="0">
                <a:solidFill>
                  <a:schemeClr val="tx1"/>
                </a:solidFill>
                <a:latin typeface="Arial" panose="020B0604020202020204" pitchFamily="34" charset="0"/>
                <a:ea typeface="宋体" panose="02010600030101010101" pitchFamily="2" charset="-122"/>
              </a:rPr>
              <a:t>The long-bar prototype test was incomplete in Draft v0.4.1, as the results from both IHEP and Fudan did not align with the design of the plastic scintillator unit. We have since completed the test using new prototypes, which feature 5m-long plastic scintillator bars, NDL EQR20 </a:t>
            </a:r>
            <a:r>
              <a:rPr lang="en-US" altLang="zh-CN" sz="2100" dirty="0" err="1">
                <a:solidFill>
                  <a:schemeClr val="tx1"/>
                </a:solidFill>
                <a:latin typeface="Arial" panose="020B0604020202020204" pitchFamily="34" charset="0"/>
                <a:ea typeface="宋体" panose="02010600030101010101" pitchFamily="2" charset="-122"/>
              </a:rPr>
              <a:t>SiPMs</a:t>
            </a:r>
            <a:r>
              <a:rPr lang="en-US" altLang="zh-CN" sz="2100" dirty="0">
                <a:solidFill>
                  <a:schemeClr val="tx1"/>
                </a:solidFill>
                <a:latin typeface="Arial" panose="020B0604020202020204" pitchFamily="34" charset="0"/>
                <a:ea typeface="宋体" panose="02010600030101010101" pitchFamily="2" charset="-122"/>
              </a:rPr>
              <a:t>, and 2.0mm-diameter WLS fibers. Additionally, there was the test conducted with dual-ended readout. All new results are presented in Section 9.3.3 and Fig. 9.12.</a:t>
            </a:r>
            <a:endParaRPr lang="zh-CN" altLang="zh-CN" sz="2100" dirty="0">
              <a:solidFill>
                <a:schemeClr val="tx1"/>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54981236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B3EE74-1B01-4B55-BD69-7463EB98BE51}"/>
              </a:ext>
            </a:extLst>
          </p:cNvPr>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Comments on Draft v0.4.1</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3E9BE222-F4BF-4CD7-AD5C-64BBB7BB94A5}"/>
              </a:ext>
            </a:extLst>
          </p:cNvPr>
          <p:cNvSpPr>
            <a:spLocks noGrp="1"/>
          </p:cNvSpPr>
          <p:nvPr>
            <p:ph idx="13"/>
          </p:nvPr>
        </p:nvSpPr>
        <p:spPr/>
        <p:txBody>
          <a:bodyPr>
            <a:noAutofit/>
          </a:bodyPr>
          <a:lstStyle/>
          <a:p>
            <a:pPr marL="0" indent="0" fontAlgn="base">
              <a:lnSpc>
                <a:spcPct val="140000"/>
              </a:lnSpc>
              <a:spcBef>
                <a:spcPts val="600"/>
              </a:spcBef>
              <a:spcAft>
                <a:spcPts val="600"/>
              </a:spcAft>
              <a:buSzPts val="1000"/>
              <a:buNone/>
              <a:tabLst>
                <a:tab pos="457200" algn="l"/>
              </a:tabLst>
            </a:pPr>
            <a:r>
              <a:rPr lang="it-IT" altLang="zh-CN" sz="1400" b="1" dirty="0">
                <a:latin typeface="Arial" panose="020B0604020202020204" pitchFamily="34" charset="0"/>
                <a:ea typeface="宋体" pitchFamily="2" charset="-122"/>
              </a:rPr>
              <a:t>2. SiPM characterization (NDL vs. MPPC)</a:t>
            </a:r>
            <a:endParaRPr lang="zh-CN" altLang="zh-CN" sz="1400" b="1" dirty="0">
              <a:latin typeface="Arial" panose="020B0604020202020204" pitchFamily="34" charset="0"/>
              <a:ea typeface="宋体" pitchFamily="2" charset="-122"/>
            </a:endParaRPr>
          </a:p>
          <a:p>
            <a:pPr marL="342900" indent="-342900" fontAlgn="base">
              <a:lnSpc>
                <a:spcPct val="140000"/>
              </a:lnSpc>
              <a:spcBef>
                <a:spcPts val="600"/>
              </a:spcBef>
              <a:spcAft>
                <a:spcPts val="600"/>
              </a:spcAft>
              <a:buSzPts val="1000"/>
              <a:buFont typeface="Symbol" panose="05050102010706020507" pitchFamily="18" charset="2"/>
              <a:buChar char=""/>
              <a:tabLst>
                <a:tab pos="457200" algn="l"/>
              </a:tabLst>
            </a:pPr>
            <a:r>
              <a:rPr lang="en-GB" altLang="zh-CN" sz="1400" dirty="0">
                <a:latin typeface="Arial" panose="020B0604020202020204" pitchFamily="34" charset="0"/>
                <a:ea typeface="宋体" pitchFamily="2" charset="-122"/>
              </a:rPr>
              <a:t>C-B-9-2-1: While pixel size and gain differences are noted, the comparison remains superficial.</a:t>
            </a:r>
            <a:endParaRPr lang="zh-CN" altLang="zh-CN" sz="1400" dirty="0">
              <a:latin typeface="Arial" panose="020B0604020202020204" pitchFamily="34" charset="0"/>
              <a:ea typeface="宋体" pitchFamily="2" charset="-122"/>
            </a:endParaRPr>
          </a:p>
          <a:p>
            <a:pPr marL="342900" indent="-342900" fontAlgn="base">
              <a:lnSpc>
                <a:spcPct val="140000"/>
              </a:lnSpc>
              <a:spcBef>
                <a:spcPts val="600"/>
              </a:spcBef>
              <a:spcAft>
                <a:spcPts val="600"/>
              </a:spcAft>
              <a:buSzPts val="1000"/>
              <a:buFont typeface="Symbol" panose="05050102010706020507" pitchFamily="18" charset="2"/>
              <a:buChar char=""/>
              <a:tabLst>
                <a:tab pos="457200" algn="l"/>
              </a:tabLst>
            </a:pPr>
            <a:r>
              <a:rPr lang="en-GB" altLang="zh-CN" sz="1400" dirty="0">
                <a:latin typeface="Arial" panose="020B0604020202020204" pitchFamily="34" charset="0"/>
                <a:ea typeface="宋体" pitchFamily="2" charset="-122"/>
              </a:rPr>
              <a:t>C-B-9-2-2: Critical performance aspects—such as timing, noise, cross-talk, and </a:t>
            </a:r>
            <a:r>
              <a:rPr lang="en-GB" altLang="zh-CN" sz="1400" dirty="0" err="1">
                <a:latin typeface="Arial" panose="020B0604020202020204" pitchFamily="34" charset="0"/>
                <a:ea typeface="宋体" pitchFamily="2" charset="-122"/>
              </a:rPr>
              <a:t>behavior</a:t>
            </a:r>
            <a:r>
              <a:rPr lang="en-GB" altLang="zh-CN" sz="1400" dirty="0">
                <a:latin typeface="Arial" panose="020B0604020202020204" pitchFamily="34" charset="0"/>
                <a:ea typeface="宋体" pitchFamily="2" charset="-122"/>
              </a:rPr>
              <a:t> under temperature or radiation—are not evaluated.</a:t>
            </a:r>
            <a:endParaRPr lang="zh-CN" altLang="zh-CN" sz="1400" dirty="0">
              <a:latin typeface="Arial" panose="020B0604020202020204" pitchFamily="34" charset="0"/>
              <a:ea typeface="宋体" pitchFamily="2" charset="-122"/>
            </a:endParaRPr>
          </a:p>
          <a:p>
            <a:pPr marL="342900" indent="-342900" fontAlgn="base">
              <a:lnSpc>
                <a:spcPct val="140000"/>
              </a:lnSpc>
              <a:spcBef>
                <a:spcPts val="600"/>
              </a:spcBef>
              <a:spcAft>
                <a:spcPts val="600"/>
              </a:spcAft>
              <a:buSzPts val="1000"/>
              <a:buFont typeface="Symbol" panose="05050102010706020507" pitchFamily="18" charset="2"/>
              <a:buChar char=""/>
              <a:tabLst>
                <a:tab pos="457200" algn="l"/>
              </a:tabLst>
            </a:pPr>
            <a:r>
              <a:rPr lang="en-GB" altLang="zh-CN" sz="1400" dirty="0">
                <a:latin typeface="Arial" panose="020B0604020202020204" pitchFamily="34" charset="0"/>
                <a:ea typeface="宋体" pitchFamily="2" charset="-122"/>
              </a:rPr>
              <a:t>C-B-9-2-3: There is no final decision or validation plan for </a:t>
            </a:r>
            <a:r>
              <a:rPr lang="en-GB" altLang="zh-CN" sz="1400" dirty="0" err="1">
                <a:latin typeface="Arial" panose="020B0604020202020204" pitchFamily="34" charset="0"/>
                <a:ea typeface="宋体" pitchFamily="2" charset="-122"/>
              </a:rPr>
              <a:t>SiPM</a:t>
            </a:r>
            <a:r>
              <a:rPr lang="en-GB" altLang="zh-CN" sz="1400" dirty="0">
                <a:latin typeface="Arial" panose="020B0604020202020204" pitchFamily="34" charset="0"/>
                <a:ea typeface="宋体" pitchFamily="2" charset="-122"/>
              </a:rPr>
              <a:t> selection.</a:t>
            </a:r>
          </a:p>
          <a:p>
            <a:pPr marL="0" indent="0" fontAlgn="base">
              <a:lnSpc>
                <a:spcPct val="140000"/>
              </a:lnSpc>
              <a:spcBef>
                <a:spcPts val="600"/>
              </a:spcBef>
              <a:spcAft>
                <a:spcPts val="600"/>
              </a:spcAft>
              <a:buSzPts val="1000"/>
              <a:buNone/>
              <a:tabLst>
                <a:tab pos="457200" algn="l"/>
              </a:tabLst>
            </a:pPr>
            <a:r>
              <a:rPr lang="en-US" altLang="zh-CN" sz="1600" dirty="0">
                <a:solidFill>
                  <a:schemeClr val="tx1"/>
                </a:solidFill>
                <a:latin typeface="Arial" panose="020B0604020202020204" pitchFamily="34" charset="0"/>
                <a:ea typeface="宋体" panose="02010600030101010101" pitchFamily="2" charset="-122"/>
              </a:rPr>
              <a:t>We conducted a systematic comparison between MPPC S14160-3050 and NDL EQR20-11-3030 </a:t>
            </a:r>
            <a:r>
              <a:rPr lang="en-US" altLang="zh-CN" sz="1600" dirty="0" err="1">
                <a:solidFill>
                  <a:schemeClr val="tx1"/>
                </a:solidFill>
                <a:latin typeface="Arial" panose="020B0604020202020204" pitchFamily="34" charset="0"/>
                <a:ea typeface="宋体" panose="02010600030101010101" pitchFamily="2" charset="-122"/>
              </a:rPr>
              <a:t>SiPMs</a:t>
            </a:r>
            <a:r>
              <a:rPr lang="en-US" altLang="zh-CN" sz="1600" dirty="0">
                <a:solidFill>
                  <a:schemeClr val="tx1"/>
                </a:solidFill>
                <a:latin typeface="Arial" panose="020B0604020202020204" pitchFamily="34" charset="0"/>
                <a:ea typeface="宋体" panose="02010600030101010101" pitchFamily="2" charset="-122"/>
              </a:rPr>
              <a:t>. While the MPPC demonstrates advantages in gain, dark count rate (DCR), and cross-talk, these characteristics do not significantly enhance performance in the PSU application. On the other hand, the NDL EQR20 offers benefits in terms of operating voltage and cost. Based on these findings, we clearly state that the NDL </a:t>
            </a:r>
            <a:r>
              <a:rPr lang="en-US" altLang="zh-CN" sz="1600" dirty="0" err="1">
                <a:solidFill>
                  <a:schemeClr val="tx1"/>
                </a:solidFill>
                <a:latin typeface="Arial" panose="020B0604020202020204" pitchFamily="34" charset="0"/>
                <a:ea typeface="宋体" panose="02010600030101010101" pitchFamily="2" charset="-122"/>
              </a:rPr>
              <a:t>SiPM</a:t>
            </a:r>
            <a:r>
              <a:rPr lang="en-US" altLang="zh-CN" sz="1600" dirty="0">
                <a:solidFill>
                  <a:schemeClr val="tx1"/>
                </a:solidFill>
                <a:latin typeface="Arial" panose="020B0604020202020204" pitchFamily="34" charset="0"/>
                <a:ea typeface="宋体" panose="02010600030101010101" pitchFamily="2" charset="-122"/>
              </a:rPr>
              <a:t> is the preferred option.</a:t>
            </a:r>
          </a:p>
          <a:p>
            <a:pPr>
              <a:lnSpc>
                <a:spcPct val="115000"/>
              </a:lnSpc>
            </a:pPr>
            <a:endParaRPr lang="zh-CN" altLang="zh-CN" sz="1400" dirty="0">
              <a:effectLst/>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50112465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B3EE74-1B01-4B55-BD69-7463EB98BE51}"/>
              </a:ext>
            </a:extLst>
          </p:cNvPr>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Comments on Draft v0.4.1</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3E9BE222-F4BF-4CD7-AD5C-64BBB7BB94A5}"/>
              </a:ext>
            </a:extLst>
          </p:cNvPr>
          <p:cNvSpPr>
            <a:spLocks noGrp="1"/>
          </p:cNvSpPr>
          <p:nvPr>
            <p:ph idx="13"/>
          </p:nvPr>
        </p:nvSpPr>
        <p:spPr/>
        <p:txBody>
          <a:bodyPr>
            <a:noAutofit/>
          </a:bodyPr>
          <a:lstStyle/>
          <a:p>
            <a:pPr marL="0" indent="0" fontAlgn="base">
              <a:lnSpc>
                <a:spcPct val="140000"/>
              </a:lnSpc>
              <a:spcBef>
                <a:spcPts val="600"/>
              </a:spcBef>
              <a:spcAft>
                <a:spcPts val="600"/>
              </a:spcAft>
              <a:buSzPts val="1000"/>
              <a:buNone/>
              <a:tabLst>
                <a:tab pos="457200" algn="l"/>
              </a:tabLst>
            </a:pPr>
            <a:r>
              <a:rPr lang="it-IT" altLang="zh-CN" sz="1400" b="1" dirty="0">
                <a:latin typeface="Arial" panose="020B0604020202020204" pitchFamily="34" charset="0"/>
                <a:ea typeface="宋体" pitchFamily="2" charset="-122"/>
              </a:rPr>
              <a:t>3. Readout architecture and threshold definition</a:t>
            </a:r>
            <a:endParaRPr lang="zh-CN" altLang="zh-CN" sz="1400" b="1" dirty="0">
              <a:latin typeface="Arial" panose="020B0604020202020204" pitchFamily="34" charset="0"/>
              <a:ea typeface="宋体" pitchFamily="2" charset="-122"/>
            </a:endParaRPr>
          </a:p>
          <a:p>
            <a:pPr marL="342900" indent="-342900" fontAlgn="base">
              <a:lnSpc>
                <a:spcPct val="140000"/>
              </a:lnSpc>
              <a:spcBef>
                <a:spcPts val="600"/>
              </a:spcBef>
              <a:spcAft>
                <a:spcPts val="600"/>
              </a:spcAft>
              <a:buSzPts val="1000"/>
              <a:buFont typeface="Symbol" panose="05050102010706020507" pitchFamily="18" charset="2"/>
              <a:buChar char=""/>
              <a:tabLst>
                <a:tab pos="457200" algn="l"/>
              </a:tabLst>
            </a:pPr>
            <a:r>
              <a:rPr lang="en-GB" altLang="zh-CN" sz="1400" dirty="0">
                <a:latin typeface="Arial" panose="020B0604020202020204" pitchFamily="34" charset="0"/>
                <a:ea typeface="宋体" pitchFamily="2" charset="-122"/>
              </a:rPr>
              <a:t>C-B-9-3-1: The readout chain is inherited from ECAL/HCAL but lacks justification for its use in the Muon Detector.</a:t>
            </a:r>
            <a:endParaRPr lang="zh-CN" altLang="zh-CN" sz="1400" dirty="0">
              <a:latin typeface="Arial" panose="020B0604020202020204" pitchFamily="34" charset="0"/>
              <a:ea typeface="宋体" pitchFamily="2" charset="-122"/>
            </a:endParaRPr>
          </a:p>
          <a:p>
            <a:pPr marL="342900" indent="-342900" fontAlgn="base">
              <a:lnSpc>
                <a:spcPct val="140000"/>
              </a:lnSpc>
              <a:spcBef>
                <a:spcPts val="600"/>
              </a:spcBef>
              <a:spcAft>
                <a:spcPts val="600"/>
              </a:spcAft>
              <a:buSzPts val="1000"/>
              <a:buFont typeface="Symbol" panose="05050102010706020507" pitchFamily="18" charset="2"/>
              <a:buChar char=""/>
              <a:tabLst>
                <a:tab pos="457200" algn="l"/>
              </a:tabLst>
            </a:pPr>
            <a:r>
              <a:rPr lang="en-GB" altLang="zh-CN" sz="1400" dirty="0">
                <a:latin typeface="Arial" panose="020B0604020202020204" pitchFamily="34" charset="0"/>
                <a:ea typeface="宋体" pitchFamily="2" charset="-122"/>
              </a:rPr>
              <a:t>C-B-9-3-2: Lower light yield and tighter timing constraints raise concerns about its suitability.</a:t>
            </a:r>
            <a:endParaRPr lang="zh-CN" altLang="zh-CN" sz="1400" dirty="0">
              <a:latin typeface="Arial" panose="020B0604020202020204" pitchFamily="34" charset="0"/>
              <a:ea typeface="宋体" pitchFamily="2" charset="-122"/>
            </a:endParaRPr>
          </a:p>
          <a:p>
            <a:pPr marL="342900" indent="-342900" fontAlgn="base">
              <a:lnSpc>
                <a:spcPct val="140000"/>
              </a:lnSpc>
              <a:spcBef>
                <a:spcPts val="600"/>
              </a:spcBef>
              <a:spcAft>
                <a:spcPts val="600"/>
              </a:spcAft>
              <a:buSzPts val="1000"/>
              <a:buFont typeface="Symbol" panose="05050102010706020507" pitchFamily="18" charset="2"/>
              <a:buChar char=""/>
              <a:tabLst>
                <a:tab pos="457200" algn="l"/>
              </a:tabLst>
            </a:pPr>
            <a:r>
              <a:rPr lang="en-GB" altLang="zh-CN" sz="1400" dirty="0">
                <a:latin typeface="Arial" panose="020B0604020202020204" pitchFamily="34" charset="0"/>
                <a:ea typeface="宋体" pitchFamily="2" charset="-122"/>
              </a:rPr>
              <a:t>C-B-9-3-3: Thresholds shown in figures are not linked to a defined operating point or noise model.</a:t>
            </a:r>
            <a:endParaRPr lang="zh-CN" altLang="zh-CN" sz="1400" dirty="0">
              <a:latin typeface="Arial" panose="020B0604020202020204" pitchFamily="34" charset="0"/>
              <a:ea typeface="宋体" pitchFamily="2" charset="-122"/>
            </a:endParaRPr>
          </a:p>
          <a:p>
            <a:pPr marL="0" indent="0">
              <a:lnSpc>
                <a:spcPct val="115000"/>
              </a:lnSpc>
              <a:buNone/>
            </a:pPr>
            <a:endParaRPr lang="en-US" altLang="zh-CN" sz="1400" dirty="0">
              <a:solidFill>
                <a:schemeClr val="tx1"/>
              </a:solidFill>
              <a:latin typeface="Arial" panose="020B0604020202020204" pitchFamily="34" charset="0"/>
              <a:ea typeface="宋体" panose="02010600030101010101" pitchFamily="2" charset="-122"/>
            </a:endParaRPr>
          </a:p>
          <a:p>
            <a:pPr marL="0" indent="0">
              <a:lnSpc>
                <a:spcPct val="115000"/>
              </a:lnSpc>
              <a:buNone/>
            </a:pPr>
            <a:r>
              <a:rPr lang="en-US" altLang="zh-CN" sz="1400" dirty="0">
                <a:solidFill>
                  <a:schemeClr val="tx1"/>
                </a:solidFill>
                <a:latin typeface="Arial" panose="020B0604020202020204" pitchFamily="34" charset="0"/>
                <a:ea typeface="宋体" panose="02010600030101010101" pitchFamily="2" charset="-122"/>
              </a:rPr>
              <a:t>(Difficult to answer from muon group.)</a:t>
            </a:r>
          </a:p>
          <a:p>
            <a:pPr marL="0" indent="0">
              <a:lnSpc>
                <a:spcPct val="115000"/>
              </a:lnSpc>
              <a:buNone/>
            </a:pPr>
            <a:endParaRPr lang="en-US" altLang="zh-CN" sz="1400" dirty="0">
              <a:solidFill>
                <a:schemeClr val="tx1"/>
              </a:solidFill>
              <a:latin typeface="Arial" panose="020B0604020202020204" pitchFamily="34" charset="0"/>
              <a:ea typeface="宋体" panose="02010600030101010101" pitchFamily="2" charset="-122"/>
            </a:endParaRPr>
          </a:p>
          <a:p>
            <a:pPr marL="0" indent="0" fontAlgn="base">
              <a:lnSpc>
                <a:spcPct val="140000"/>
              </a:lnSpc>
              <a:spcBef>
                <a:spcPts val="600"/>
              </a:spcBef>
              <a:spcAft>
                <a:spcPts val="600"/>
              </a:spcAft>
              <a:buSzPts val="1000"/>
              <a:buNone/>
              <a:tabLst>
                <a:tab pos="457200" algn="l"/>
              </a:tabLst>
            </a:pPr>
            <a:r>
              <a:rPr lang="it-IT" altLang="zh-CN" sz="1400" b="1" dirty="0">
                <a:latin typeface="Arial" panose="020B0604020202020204" pitchFamily="34" charset="0"/>
                <a:ea typeface="宋体" pitchFamily="2" charset="-122"/>
              </a:rPr>
              <a:t>4. Trigger strategy</a:t>
            </a:r>
            <a:endParaRPr lang="zh-CN" altLang="zh-CN" sz="1400" b="1" dirty="0">
              <a:latin typeface="Arial" panose="020B0604020202020204" pitchFamily="34" charset="0"/>
              <a:ea typeface="宋体" pitchFamily="2" charset="-122"/>
            </a:endParaRPr>
          </a:p>
          <a:p>
            <a:pPr marL="342900" indent="-342900" fontAlgn="base">
              <a:lnSpc>
                <a:spcPct val="140000"/>
              </a:lnSpc>
              <a:spcBef>
                <a:spcPts val="600"/>
              </a:spcBef>
              <a:spcAft>
                <a:spcPts val="600"/>
              </a:spcAft>
              <a:buSzPts val="1000"/>
              <a:buFont typeface="Symbol" panose="05050102010706020507" pitchFamily="18" charset="2"/>
              <a:buChar char=""/>
              <a:tabLst>
                <a:tab pos="457200" algn="l"/>
              </a:tabLst>
            </a:pPr>
            <a:r>
              <a:rPr lang="en-GB" altLang="zh-CN" sz="1400" dirty="0">
                <a:latin typeface="Arial" panose="020B0604020202020204" pitchFamily="34" charset="0"/>
                <a:ea typeface="宋体" pitchFamily="2" charset="-122"/>
              </a:rPr>
              <a:t>C-B-9-4-1: Trigger concepts are mentioned (e.g., LLP tagging), but no logic, architecture, or latency assessment is included.</a:t>
            </a:r>
            <a:endParaRPr lang="zh-CN" altLang="zh-CN" sz="1400" dirty="0">
              <a:latin typeface="Arial" panose="020B0604020202020204" pitchFamily="34" charset="0"/>
              <a:ea typeface="宋体" pitchFamily="2" charset="-122"/>
            </a:endParaRPr>
          </a:p>
          <a:p>
            <a:pPr marL="342900" indent="-342900" fontAlgn="base">
              <a:lnSpc>
                <a:spcPct val="140000"/>
              </a:lnSpc>
              <a:spcBef>
                <a:spcPts val="600"/>
              </a:spcBef>
              <a:spcAft>
                <a:spcPts val="600"/>
              </a:spcAft>
              <a:buSzPts val="1000"/>
              <a:buFont typeface="Symbol" panose="05050102010706020507" pitchFamily="18" charset="2"/>
              <a:buChar char=""/>
              <a:tabLst>
                <a:tab pos="457200" algn="l"/>
              </a:tabLst>
            </a:pPr>
            <a:r>
              <a:rPr lang="en-GB" altLang="zh-CN" sz="1400" dirty="0">
                <a:latin typeface="Arial" panose="020B0604020202020204" pitchFamily="34" charset="0"/>
                <a:ea typeface="宋体" pitchFamily="2" charset="-122"/>
              </a:rPr>
              <a:t>C-B-9-4-2: No integration plan with the CEPC trigger system is presented.</a:t>
            </a:r>
            <a:endParaRPr lang="zh-CN" altLang="zh-CN" sz="1400" dirty="0">
              <a:latin typeface="Arial" panose="020B0604020202020204" pitchFamily="34" charset="0"/>
              <a:ea typeface="宋体" pitchFamily="2" charset="-122"/>
            </a:endParaRPr>
          </a:p>
          <a:p>
            <a:pPr marL="0" indent="0">
              <a:lnSpc>
                <a:spcPct val="115000"/>
              </a:lnSpc>
              <a:buNone/>
            </a:pPr>
            <a:endParaRPr lang="en-US" altLang="zh-CN" sz="1400" dirty="0">
              <a:effectLst/>
              <a:latin typeface="Arial" panose="020B0604020202020204" pitchFamily="34" charset="0"/>
              <a:ea typeface="宋体" panose="02010600030101010101" pitchFamily="2" charset="-122"/>
            </a:endParaRPr>
          </a:p>
          <a:p>
            <a:pPr marL="0" indent="0">
              <a:lnSpc>
                <a:spcPct val="115000"/>
              </a:lnSpc>
              <a:buNone/>
            </a:pPr>
            <a:r>
              <a:rPr lang="en-US" altLang="zh-CN" sz="1400" dirty="0">
                <a:solidFill>
                  <a:schemeClr val="tx1"/>
                </a:solidFill>
                <a:latin typeface="Arial" panose="020B0604020202020204" pitchFamily="34" charset="0"/>
                <a:ea typeface="宋体" panose="02010600030101010101" pitchFamily="2" charset="-122"/>
              </a:rPr>
              <a:t>(Difficult to answer from muon group.)</a:t>
            </a:r>
          </a:p>
        </p:txBody>
      </p:sp>
    </p:spTree>
    <p:extLst>
      <p:ext uri="{BB962C8B-B14F-4D97-AF65-F5344CB8AC3E}">
        <p14:creationId xmlns:p14="http://schemas.microsoft.com/office/powerpoint/2010/main" val="308887321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B3EE74-1B01-4B55-BD69-7463EB98BE51}"/>
              </a:ext>
            </a:extLst>
          </p:cNvPr>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Comments on Draft v0.4.1</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3E9BE222-F4BF-4CD7-AD5C-64BBB7BB94A5}"/>
              </a:ext>
            </a:extLst>
          </p:cNvPr>
          <p:cNvSpPr>
            <a:spLocks noGrp="1"/>
          </p:cNvSpPr>
          <p:nvPr>
            <p:ph idx="13"/>
          </p:nvPr>
        </p:nvSpPr>
        <p:spPr>
          <a:xfrm>
            <a:off x="609600" y="1285861"/>
            <a:ext cx="10972800" cy="5120414"/>
          </a:xfrm>
        </p:spPr>
        <p:txBody>
          <a:bodyPr>
            <a:normAutofit/>
          </a:bodyPr>
          <a:lstStyle/>
          <a:p>
            <a:pPr marL="0" indent="0" fontAlgn="base">
              <a:lnSpc>
                <a:spcPct val="140000"/>
              </a:lnSpc>
              <a:spcBef>
                <a:spcPts val="600"/>
              </a:spcBef>
              <a:spcAft>
                <a:spcPts val="600"/>
              </a:spcAft>
              <a:buSzPts val="1000"/>
              <a:buNone/>
              <a:tabLst>
                <a:tab pos="457200" algn="l"/>
              </a:tabLst>
            </a:pPr>
            <a:r>
              <a:rPr lang="it-IT" altLang="zh-CN" sz="1400" b="1" dirty="0">
                <a:latin typeface="Arial" panose="020B0604020202020204" pitchFamily="34" charset="0"/>
                <a:ea typeface="宋体" pitchFamily="2" charset="-122"/>
              </a:rPr>
              <a:t>5. Simulation studies and background</a:t>
            </a:r>
            <a:endParaRPr lang="zh-CN" altLang="zh-CN" sz="1400" b="1" dirty="0">
              <a:latin typeface="Arial" panose="020B0604020202020204" pitchFamily="34" charset="0"/>
              <a:ea typeface="宋体" pitchFamily="2" charset="-122"/>
            </a:endParaRPr>
          </a:p>
          <a:p>
            <a:pPr marL="342900" indent="-342900" fontAlgn="base">
              <a:lnSpc>
                <a:spcPct val="140000"/>
              </a:lnSpc>
              <a:spcBef>
                <a:spcPts val="600"/>
              </a:spcBef>
              <a:spcAft>
                <a:spcPts val="600"/>
              </a:spcAft>
              <a:buSzPts val="1000"/>
              <a:buFont typeface="Symbol" panose="05050102010706020507" pitchFamily="18" charset="2"/>
              <a:buChar char=""/>
              <a:tabLst>
                <a:tab pos="457200" algn="l"/>
              </a:tabLst>
            </a:pPr>
            <a:r>
              <a:rPr lang="en-GB" altLang="zh-CN" sz="1400" dirty="0">
                <a:latin typeface="Arial" panose="020B0604020202020204" pitchFamily="34" charset="0"/>
                <a:ea typeface="宋体" pitchFamily="2" charset="-122"/>
              </a:rPr>
              <a:t>C-B-9-5-1: Beam background simulations are provided and show manageable occupancies.</a:t>
            </a:r>
            <a:endParaRPr lang="zh-CN" altLang="zh-CN" sz="1400" dirty="0">
              <a:latin typeface="Arial" panose="020B0604020202020204" pitchFamily="34" charset="0"/>
              <a:ea typeface="宋体" pitchFamily="2" charset="-122"/>
            </a:endParaRPr>
          </a:p>
          <a:p>
            <a:pPr marL="342900" indent="-342900" fontAlgn="base">
              <a:lnSpc>
                <a:spcPct val="140000"/>
              </a:lnSpc>
              <a:spcBef>
                <a:spcPts val="600"/>
              </a:spcBef>
              <a:spcAft>
                <a:spcPts val="600"/>
              </a:spcAft>
              <a:buSzPts val="1000"/>
              <a:buFont typeface="Symbol" panose="05050102010706020507" pitchFamily="18" charset="2"/>
              <a:buChar char=""/>
              <a:tabLst>
                <a:tab pos="457200" algn="l"/>
              </a:tabLst>
            </a:pPr>
            <a:r>
              <a:rPr lang="en-GB" altLang="zh-CN" sz="1400" dirty="0">
                <a:latin typeface="Arial" panose="020B0604020202020204" pitchFamily="34" charset="0"/>
                <a:ea typeface="宋体" pitchFamily="2" charset="-122"/>
              </a:rPr>
              <a:t>C-B-9-5-2: Section 9.4.3 suffers from language issues (tense shifts, awkward phrasing).</a:t>
            </a:r>
            <a:endParaRPr lang="zh-CN" altLang="zh-CN" sz="1400" dirty="0">
              <a:latin typeface="Arial" panose="020B0604020202020204" pitchFamily="34" charset="0"/>
              <a:ea typeface="宋体" pitchFamily="2" charset="-122"/>
            </a:endParaRPr>
          </a:p>
          <a:p>
            <a:pPr marL="342900" indent="-342900" fontAlgn="base">
              <a:lnSpc>
                <a:spcPct val="140000"/>
              </a:lnSpc>
              <a:spcBef>
                <a:spcPts val="600"/>
              </a:spcBef>
              <a:spcAft>
                <a:spcPts val="600"/>
              </a:spcAft>
              <a:buSzPts val="1000"/>
              <a:buFont typeface="Symbol" panose="05050102010706020507" pitchFamily="18" charset="2"/>
              <a:buChar char=""/>
              <a:tabLst>
                <a:tab pos="457200" algn="l"/>
              </a:tabLst>
            </a:pPr>
            <a:r>
              <a:rPr lang="en-GB" altLang="zh-CN" sz="1400" dirty="0">
                <a:latin typeface="Arial" panose="020B0604020202020204" pitchFamily="34" charset="0"/>
                <a:ea typeface="宋体" pitchFamily="2" charset="-122"/>
              </a:rPr>
              <a:t>C-B-9-5-3: No physics-driven simulation studies (e.g., low-</a:t>
            </a:r>
            <a:r>
              <a:rPr lang="en-GB" altLang="zh-CN" sz="1400" dirty="0" err="1">
                <a:latin typeface="Arial" panose="020B0604020202020204" pitchFamily="34" charset="0"/>
                <a:ea typeface="宋体" pitchFamily="2" charset="-122"/>
              </a:rPr>
              <a:t>pT</a:t>
            </a:r>
            <a:r>
              <a:rPr lang="en-GB" altLang="zh-CN" sz="1400" dirty="0">
                <a:latin typeface="Arial" panose="020B0604020202020204" pitchFamily="34" charset="0"/>
                <a:ea typeface="宋体" pitchFamily="2" charset="-122"/>
              </a:rPr>
              <a:t> muons, displaced vertices) are presented.</a:t>
            </a:r>
            <a:endParaRPr lang="zh-CN" altLang="zh-CN" sz="1400" dirty="0">
              <a:latin typeface="Arial" panose="020B0604020202020204" pitchFamily="34" charset="0"/>
              <a:ea typeface="宋体" pitchFamily="2" charset="-122"/>
            </a:endParaRPr>
          </a:p>
          <a:p>
            <a:pPr marL="342900" indent="-342900" fontAlgn="base">
              <a:lnSpc>
                <a:spcPct val="140000"/>
              </a:lnSpc>
              <a:spcBef>
                <a:spcPts val="600"/>
              </a:spcBef>
              <a:spcAft>
                <a:spcPts val="600"/>
              </a:spcAft>
              <a:buSzPts val="1000"/>
              <a:buFont typeface="Symbol" panose="05050102010706020507" pitchFamily="18" charset="2"/>
              <a:buChar char=""/>
              <a:tabLst>
                <a:tab pos="457200" algn="l"/>
              </a:tabLst>
            </a:pPr>
            <a:r>
              <a:rPr lang="en-GB" altLang="zh-CN" sz="1400" dirty="0">
                <a:latin typeface="Arial" panose="020B0604020202020204" pitchFamily="34" charset="0"/>
                <a:ea typeface="宋体" pitchFamily="2" charset="-122"/>
              </a:rPr>
              <a:t>C-B-9-5-4: Detector performance specs (e.g., timing, granularity) are not explicitly linked to physics goals.</a:t>
            </a:r>
          </a:p>
          <a:p>
            <a:pPr marL="0" indent="0" fontAlgn="base">
              <a:lnSpc>
                <a:spcPct val="140000"/>
              </a:lnSpc>
              <a:spcBef>
                <a:spcPts val="600"/>
              </a:spcBef>
              <a:spcAft>
                <a:spcPts val="600"/>
              </a:spcAft>
              <a:buSzPts val="1000"/>
              <a:buNone/>
              <a:tabLst>
                <a:tab pos="457200" algn="l"/>
              </a:tabLst>
            </a:pPr>
            <a:r>
              <a:rPr lang="en-US" altLang="zh-CN" sz="1500" dirty="0">
                <a:solidFill>
                  <a:schemeClr val="tx1"/>
                </a:solidFill>
                <a:latin typeface="Arial" panose="020B0604020202020204" pitchFamily="34" charset="0"/>
                <a:ea typeface="宋体" panose="02010600030101010101" pitchFamily="2" charset="-122"/>
              </a:rPr>
              <a:t>We have revise the section for simulation studies and backgrounds. As discussed before, we need more studies on software and simulation.</a:t>
            </a:r>
            <a:endParaRPr lang="zh-CN" altLang="zh-CN" sz="1500" dirty="0">
              <a:solidFill>
                <a:schemeClr val="tx1"/>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95551653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B3EE74-1B01-4B55-BD69-7463EB98BE51}"/>
              </a:ext>
            </a:extLst>
          </p:cNvPr>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Comments on Draft v0.4.1</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3E9BE222-F4BF-4CD7-AD5C-64BBB7BB94A5}"/>
              </a:ext>
            </a:extLst>
          </p:cNvPr>
          <p:cNvSpPr>
            <a:spLocks noGrp="1"/>
          </p:cNvSpPr>
          <p:nvPr>
            <p:ph idx="13"/>
          </p:nvPr>
        </p:nvSpPr>
        <p:spPr>
          <a:xfrm>
            <a:off x="609600" y="1285861"/>
            <a:ext cx="10972800" cy="5120414"/>
          </a:xfrm>
        </p:spPr>
        <p:txBody>
          <a:bodyPr>
            <a:normAutofit/>
          </a:bodyPr>
          <a:lstStyle/>
          <a:p>
            <a:pPr marL="0" indent="0" fontAlgn="base">
              <a:lnSpc>
                <a:spcPct val="140000"/>
              </a:lnSpc>
              <a:spcBef>
                <a:spcPts val="600"/>
              </a:spcBef>
              <a:spcAft>
                <a:spcPts val="600"/>
              </a:spcAft>
              <a:buSzPts val="1000"/>
              <a:buNone/>
              <a:tabLst>
                <a:tab pos="457200" algn="l"/>
              </a:tabLst>
            </a:pPr>
            <a:r>
              <a:rPr lang="it-IT" altLang="zh-CN" sz="1400" b="1" dirty="0">
                <a:latin typeface="Arial" panose="020B0604020202020204" pitchFamily="34" charset="0"/>
                <a:ea typeface="宋体" pitchFamily="2" charset="-122"/>
              </a:rPr>
              <a:t>6. Structure and editorial issues</a:t>
            </a:r>
            <a:endParaRPr lang="zh-CN" altLang="zh-CN" sz="1400" b="1" dirty="0">
              <a:latin typeface="Arial" panose="020B0604020202020204" pitchFamily="34" charset="0"/>
              <a:ea typeface="宋体" pitchFamily="2" charset="-122"/>
            </a:endParaRPr>
          </a:p>
          <a:p>
            <a:pPr marL="342900" indent="-342900" fontAlgn="base">
              <a:lnSpc>
                <a:spcPct val="140000"/>
              </a:lnSpc>
              <a:spcBef>
                <a:spcPts val="600"/>
              </a:spcBef>
              <a:spcAft>
                <a:spcPts val="600"/>
              </a:spcAft>
              <a:buSzPts val="1000"/>
              <a:buFont typeface="Symbol" panose="05050102010706020507" pitchFamily="18" charset="2"/>
              <a:buChar char=""/>
              <a:tabLst>
                <a:tab pos="457200" algn="l"/>
              </a:tabLst>
            </a:pPr>
            <a:r>
              <a:rPr lang="en-GB" altLang="zh-CN" sz="1400" dirty="0">
                <a:latin typeface="Arial" panose="020B0604020202020204" pitchFamily="34" charset="0"/>
                <a:ea typeface="宋体" pitchFamily="2" charset="-122"/>
              </a:rPr>
              <a:t>C-B-9-6-1: Figure referencing is sometimes incomplete.</a:t>
            </a:r>
            <a:endParaRPr lang="zh-CN" altLang="zh-CN" sz="1400" dirty="0">
              <a:latin typeface="Arial" panose="020B0604020202020204" pitchFamily="34" charset="0"/>
              <a:ea typeface="宋体" pitchFamily="2" charset="-122"/>
            </a:endParaRPr>
          </a:p>
          <a:p>
            <a:pPr marL="342900" indent="-342900" fontAlgn="base">
              <a:lnSpc>
                <a:spcPct val="140000"/>
              </a:lnSpc>
              <a:spcBef>
                <a:spcPts val="600"/>
              </a:spcBef>
              <a:spcAft>
                <a:spcPts val="600"/>
              </a:spcAft>
              <a:buSzPts val="1000"/>
              <a:buFont typeface="Symbol" panose="05050102010706020507" pitchFamily="18" charset="2"/>
              <a:buChar char=""/>
              <a:tabLst>
                <a:tab pos="457200" algn="l"/>
              </a:tabLst>
            </a:pPr>
            <a:r>
              <a:rPr lang="en-GB" altLang="zh-CN" sz="1400" dirty="0">
                <a:latin typeface="Arial" panose="020B0604020202020204" pitchFamily="34" charset="0"/>
                <a:ea typeface="宋体" pitchFamily="2" charset="-122"/>
              </a:rPr>
              <a:t>C-B-9-6-2: Section 9.3.3: The last paragraph of this section is duplicated, likely due to a copy-paste error. This repetition should be removed. In addition, the text would benefit from a general language revision to fix grammatical issues (e.g., subject-verb agreement, article usage) and improve clarity.</a:t>
            </a:r>
            <a:endParaRPr lang="zh-CN" altLang="zh-CN" sz="1400" dirty="0">
              <a:latin typeface="Arial" panose="020B0604020202020204" pitchFamily="34" charset="0"/>
              <a:ea typeface="宋体" pitchFamily="2" charset="-122"/>
            </a:endParaRPr>
          </a:p>
          <a:p>
            <a:pPr marL="342900" indent="-342900" fontAlgn="base">
              <a:lnSpc>
                <a:spcPct val="140000"/>
              </a:lnSpc>
              <a:spcBef>
                <a:spcPts val="600"/>
              </a:spcBef>
              <a:spcAft>
                <a:spcPts val="600"/>
              </a:spcAft>
              <a:buSzPts val="1000"/>
              <a:buFont typeface="Symbol" panose="05050102010706020507" pitchFamily="18" charset="2"/>
              <a:buChar char=""/>
              <a:tabLst>
                <a:tab pos="457200" algn="l"/>
              </a:tabLst>
            </a:pPr>
            <a:r>
              <a:rPr lang="en-GB" altLang="zh-CN" sz="1400" dirty="0">
                <a:latin typeface="Arial" panose="020B0604020202020204" pitchFamily="34" charset="0"/>
                <a:ea typeface="宋体" pitchFamily="2" charset="-122"/>
              </a:rPr>
              <a:t>C-B-9-6-3: Section 9.4.3: The background paragraph conveys relevant information, but the English requires significant improvement. Verb tenses are inconsistent, and some expressions are unclear or incorrect. A thorough revision is needed to improve clarity and readability.</a:t>
            </a:r>
            <a:endParaRPr lang="zh-CN" altLang="zh-CN" sz="1400" dirty="0">
              <a:latin typeface="Arial" panose="020B0604020202020204" pitchFamily="34" charset="0"/>
              <a:ea typeface="宋体" pitchFamily="2" charset="-122"/>
            </a:endParaRPr>
          </a:p>
          <a:p>
            <a:pPr marL="342900" indent="-342900" fontAlgn="base">
              <a:lnSpc>
                <a:spcPct val="140000"/>
              </a:lnSpc>
              <a:spcBef>
                <a:spcPts val="600"/>
              </a:spcBef>
              <a:spcAft>
                <a:spcPts val="600"/>
              </a:spcAft>
              <a:buSzPts val="1000"/>
              <a:buFont typeface="Symbol" panose="05050102010706020507" pitchFamily="18" charset="2"/>
              <a:buChar char=""/>
              <a:tabLst>
                <a:tab pos="457200" algn="l"/>
              </a:tabLst>
            </a:pPr>
            <a:r>
              <a:rPr lang="en-GB" altLang="zh-CN" sz="1400" dirty="0">
                <a:latin typeface="Arial" panose="020B0604020202020204" pitchFamily="34" charset="0"/>
                <a:ea typeface="宋体" pitchFamily="2" charset="-122"/>
              </a:rPr>
              <a:t>C-B-9-6-4: </a:t>
            </a:r>
            <a:r>
              <a:rPr lang="it-IT" altLang="zh-CN" sz="1400" dirty="0">
                <a:latin typeface="Arial" panose="020B0604020202020204" pitchFamily="34" charset="0"/>
                <a:ea typeface="宋体" pitchFamily="2" charset="-122"/>
              </a:rPr>
              <a:t>Terminology and language quality vary across the chapter and require final editorial revision.</a:t>
            </a:r>
          </a:p>
          <a:p>
            <a:pPr marL="0" indent="0" fontAlgn="base">
              <a:lnSpc>
                <a:spcPct val="140000"/>
              </a:lnSpc>
              <a:spcBef>
                <a:spcPts val="600"/>
              </a:spcBef>
              <a:spcAft>
                <a:spcPts val="600"/>
              </a:spcAft>
              <a:buSzPts val="1000"/>
              <a:buNone/>
              <a:tabLst>
                <a:tab pos="457200" algn="l"/>
              </a:tabLst>
            </a:pPr>
            <a:r>
              <a:rPr lang="en-US" altLang="zh-CN" sz="1400" dirty="0">
                <a:solidFill>
                  <a:schemeClr val="tx1"/>
                </a:solidFill>
                <a:latin typeface="Arial" panose="020B0604020202020204" pitchFamily="34" charset="0"/>
                <a:ea typeface="宋体" panose="02010600030101010101" pitchFamily="2" charset="-122"/>
              </a:rPr>
              <a:t>We have made extensive revisions to the structure, figures, and language, as detailed in TDR v0.6.1.</a:t>
            </a:r>
            <a:endParaRPr lang="it-IT" altLang="zh-CN" sz="1400" dirty="0">
              <a:solidFill>
                <a:schemeClr val="tx1"/>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804754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CA5D95-FD68-47B3-9A93-D4BAABF50347}"/>
              </a:ext>
            </a:extLst>
          </p:cNvPr>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Comments on Draft v0.4.1</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BF362B51-B8E4-4899-B2E5-769F98D99DF0}"/>
              </a:ext>
            </a:extLst>
          </p:cNvPr>
          <p:cNvSpPr>
            <a:spLocks noGrp="1"/>
          </p:cNvSpPr>
          <p:nvPr>
            <p:ph idx="13"/>
          </p:nvPr>
        </p:nvSpPr>
        <p:spPr>
          <a:xfrm>
            <a:off x="457237" y="1302804"/>
            <a:ext cx="10972800" cy="4840303"/>
          </a:xfrm>
        </p:spPr>
        <p:txBody>
          <a:bodyPr>
            <a:normAutofit fontScale="85000" lnSpcReduction="10000"/>
          </a:bodyPr>
          <a:lstStyle/>
          <a:p>
            <a:pPr marL="0" indent="0">
              <a:buNone/>
            </a:pPr>
            <a:r>
              <a:rPr lang="en-US" altLang="zh-CN" sz="1800" dirty="0">
                <a:latin typeface="Arial" panose="020B0604020202020204" pitchFamily="34" charset="0"/>
                <a:cs typeface="Arial" panose="020B0604020202020204" pitchFamily="34" charset="0"/>
              </a:rPr>
              <a:t>C-B-4-1: </a:t>
            </a:r>
          </a:p>
          <a:p>
            <a:pPr marL="0" indent="0">
              <a:buNone/>
            </a:pPr>
            <a:r>
              <a:rPr lang="en-US" altLang="zh-CN" sz="1800" dirty="0">
                <a:latin typeface="Arial" panose="020B0604020202020204" pitchFamily="34" charset="0"/>
                <a:cs typeface="Arial" panose="020B0604020202020204" pitchFamily="34" charset="0"/>
              </a:rPr>
              <a:t>Daniela’s comment:</a:t>
            </a:r>
          </a:p>
          <a:p>
            <a:pPr marL="0" indent="0">
              <a:buNone/>
            </a:pPr>
            <a:r>
              <a:rPr lang="en-US" altLang="zh-CN" sz="1800" dirty="0">
                <a:latin typeface="Arial" panose="020B0604020202020204" pitchFamily="34" charset="0"/>
                <a:cs typeface="Arial" panose="020B0604020202020204" pitchFamily="34" charset="0"/>
              </a:rPr>
              <a:t>I read the tracker section and found that the structure of the reference TDR has improved.</a:t>
            </a:r>
          </a:p>
          <a:p>
            <a:pPr marL="0" indent="0">
              <a:buNone/>
            </a:pPr>
            <a:r>
              <a:rPr lang="en-US" altLang="zh-CN" sz="1800" dirty="0">
                <a:latin typeface="Arial" panose="020B0604020202020204" pitchFamily="34" charset="0"/>
                <a:cs typeface="Arial" panose="020B0604020202020204" pitchFamily="34" charset="0"/>
              </a:rPr>
              <a:t>Nonetheless, the Barcelona version still needs substantial editing. In addition, some figure captions — for example, Figure 4.8: “For we could not completely handle high-</a:t>
            </a:r>
            <a:r>
              <a:rPr lang="en-US" altLang="zh-CN" sz="1800" dirty="0" err="1">
                <a:latin typeface="Arial" panose="020B0604020202020204" pitchFamily="34" charset="0"/>
                <a:cs typeface="Arial" panose="020B0604020202020204" pitchFamily="34" charset="0"/>
              </a:rPr>
              <a:t>lumi</a:t>
            </a:r>
            <a:r>
              <a:rPr lang="en-US" altLang="zh-CN" sz="1800" dirty="0">
                <a:latin typeface="Arial" panose="020B0604020202020204" pitchFamily="34" charset="0"/>
                <a:cs typeface="Arial" panose="020B0604020202020204" pitchFamily="34" charset="0"/>
              </a:rPr>
              <a:t> </a:t>
            </a:r>
            <a:r>
              <a:rPr lang="zh-CN" altLang="en-US" sz="1800" dirty="0">
                <a:latin typeface="Arial" panose="020B0604020202020204" pitchFamily="34" charset="0"/>
                <a:cs typeface="Arial" panose="020B0604020202020204" pitchFamily="34" charset="0"/>
              </a:rPr>
              <a:t>𝑍 </a:t>
            </a:r>
            <a:r>
              <a:rPr lang="en-US" altLang="zh-CN" sz="1800" dirty="0">
                <a:latin typeface="Arial" panose="020B0604020202020204" pitchFamily="34" charset="0"/>
                <a:cs typeface="Arial" panose="020B0604020202020204" pitchFamily="34" charset="0"/>
              </a:rPr>
              <a:t>mode now, as well as the major difference between high-</a:t>
            </a:r>
            <a:r>
              <a:rPr lang="en-US" altLang="zh-CN" sz="1800" dirty="0" err="1">
                <a:latin typeface="Arial" panose="020B0604020202020204" pitchFamily="34" charset="0"/>
                <a:cs typeface="Arial" panose="020B0604020202020204" pitchFamily="34" charset="0"/>
              </a:rPr>
              <a:t>lumi</a:t>
            </a:r>
            <a:r>
              <a:rPr lang="en-US" altLang="zh-CN" sz="1800" dirty="0">
                <a:latin typeface="Arial" panose="020B0604020202020204" pitchFamily="34" charset="0"/>
                <a:cs typeface="Arial" panose="020B0604020202020204" pitchFamily="34" charset="0"/>
              </a:rPr>
              <a:t> </a:t>
            </a:r>
            <a:r>
              <a:rPr lang="zh-CN" altLang="en-US" sz="1800" dirty="0">
                <a:latin typeface="Arial" panose="020B0604020202020204" pitchFamily="34" charset="0"/>
                <a:cs typeface="Arial" panose="020B0604020202020204" pitchFamily="34" charset="0"/>
              </a:rPr>
              <a:t>𝑍 </a:t>
            </a:r>
            <a:r>
              <a:rPr lang="en-US" altLang="zh-CN" sz="1800" dirty="0">
                <a:latin typeface="Arial" panose="020B0604020202020204" pitchFamily="34" charset="0"/>
                <a:cs typeface="Arial" panose="020B0604020202020204" pitchFamily="34" charset="0"/>
              </a:rPr>
              <a:t>with </a:t>
            </a:r>
            <a:r>
              <a:rPr lang="zh-CN" altLang="en-US" sz="1800" dirty="0">
                <a:latin typeface="Arial" panose="020B0604020202020204" pitchFamily="34" charset="0"/>
                <a:cs typeface="Arial" panose="020B0604020202020204" pitchFamily="34" charset="0"/>
              </a:rPr>
              <a:t>𝑍 </a:t>
            </a:r>
            <a:r>
              <a:rPr lang="en-US" altLang="zh-CN" sz="1800" dirty="0">
                <a:latin typeface="Arial" panose="020B0604020202020204" pitchFamily="34" charset="0"/>
                <a:cs typeface="Arial" panose="020B0604020202020204" pitchFamily="34" charset="0"/>
              </a:rPr>
              <a:t>mode is luminosity which means their hit rate distribution is similar, the hit rate distribution of high-</a:t>
            </a:r>
            <a:r>
              <a:rPr lang="en-US" altLang="zh-CN" sz="1800" dirty="0" err="1">
                <a:latin typeface="Arial" panose="020B0604020202020204" pitchFamily="34" charset="0"/>
                <a:cs typeface="Arial" panose="020B0604020202020204" pitchFamily="34" charset="0"/>
              </a:rPr>
              <a:t>lumi</a:t>
            </a:r>
            <a:r>
              <a:rPr lang="en-US" altLang="zh-CN" sz="1800" dirty="0">
                <a:latin typeface="Arial" panose="020B0604020202020204" pitchFamily="34" charset="0"/>
                <a:cs typeface="Arial" panose="020B0604020202020204" pitchFamily="34" charset="0"/>
              </a:rPr>
              <a:t> </a:t>
            </a:r>
            <a:r>
              <a:rPr lang="zh-CN" altLang="en-US" sz="1800" dirty="0">
                <a:latin typeface="Arial" panose="020B0604020202020204" pitchFamily="34" charset="0"/>
                <a:cs typeface="Arial" panose="020B0604020202020204" pitchFamily="34" charset="0"/>
              </a:rPr>
              <a:t>𝑍 </a:t>
            </a:r>
            <a:r>
              <a:rPr lang="en-US" altLang="zh-CN" sz="1800" dirty="0">
                <a:latin typeface="Arial" panose="020B0604020202020204" pitchFamily="34" charset="0"/>
                <a:cs typeface="Arial" panose="020B0604020202020204" pitchFamily="34" charset="0"/>
              </a:rPr>
              <a:t>would not be shown here.” — indicate that there is still an unresolved issue with the high-</a:t>
            </a:r>
            <a:r>
              <a:rPr lang="en-US" altLang="zh-CN" sz="1800" dirty="0" err="1">
                <a:latin typeface="Arial" panose="020B0604020202020204" pitchFamily="34" charset="0"/>
                <a:cs typeface="Arial" panose="020B0604020202020204" pitchFamily="34" charset="0"/>
              </a:rPr>
              <a:t>lumi</a:t>
            </a:r>
            <a:r>
              <a:rPr lang="en-US" altLang="zh-CN" sz="1800" dirty="0">
                <a:latin typeface="Arial" panose="020B0604020202020204" pitchFamily="34" charset="0"/>
                <a:cs typeface="Arial" panose="020B0604020202020204" pitchFamily="34" charset="0"/>
              </a:rPr>
              <a:t> </a:t>
            </a:r>
            <a:r>
              <a:rPr lang="zh-CN" altLang="en-US" sz="1800" dirty="0">
                <a:latin typeface="Arial" panose="020B0604020202020204" pitchFamily="34" charset="0"/>
                <a:cs typeface="Arial" panose="020B0604020202020204" pitchFamily="34" charset="0"/>
              </a:rPr>
              <a:t>𝑍 </a:t>
            </a:r>
            <a:r>
              <a:rPr lang="en-US" altLang="zh-CN" sz="1800" dirty="0">
                <a:latin typeface="Arial" panose="020B0604020202020204" pitchFamily="34" charset="0"/>
                <a:cs typeface="Arial" panose="020B0604020202020204" pitchFamily="34" charset="0"/>
              </a:rPr>
              <a:t>mode.</a:t>
            </a:r>
          </a:p>
          <a:p>
            <a:pPr marL="0" indent="0">
              <a:buNone/>
            </a:pPr>
            <a:r>
              <a:rPr lang="en-US" altLang="zh-CN" sz="1800" dirty="0">
                <a:latin typeface="Arial" panose="020B0604020202020204" pitchFamily="34" charset="0"/>
                <a:cs typeface="Arial" panose="020B0604020202020204" pitchFamily="34" charset="0"/>
              </a:rPr>
              <a:t>This should be addressed carefully.</a:t>
            </a:r>
          </a:p>
          <a:p>
            <a:pPr marL="0" indent="0">
              <a:buNone/>
            </a:pPr>
            <a:r>
              <a:rPr lang="en-US" altLang="zh-CN" sz="1800" u="none" strike="noStrike" dirty="0">
                <a:effectLst/>
                <a:latin typeface="Arial" panose="020B0604020202020204" pitchFamily="34" charset="0"/>
                <a:ea typeface="宋体" pitchFamily="2" charset="-122"/>
                <a:cs typeface="Arial" panose="020B0604020202020204" pitchFamily="34" charset="0"/>
              </a:rPr>
              <a:t>Answer:</a:t>
            </a:r>
            <a:r>
              <a:rPr lang="zh-CN" altLang="en-US" sz="1800" u="none" strike="noStrike" dirty="0">
                <a:effectLst/>
                <a:latin typeface="Arial" panose="020B0604020202020204" pitchFamily="34" charset="0"/>
                <a:ea typeface="宋体" pitchFamily="2" charset="-122"/>
                <a:cs typeface="Arial" panose="020B0604020202020204" pitchFamily="34" charset="0"/>
              </a:rPr>
              <a:t> </a:t>
            </a:r>
            <a:endParaRPr lang="en-US" altLang="zh-CN" sz="1800" u="none" strike="noStrike" dirty="0">
              <a:effectLst/>
              <a:latin typeface="Arial" panose="020B0604020202020204" pitchFamily="34" charset="0"/>
              <a:ea typeface="宋体" pitchFamily="2" charset="-122"/>
              <a:cs typeface="Arial" panose="020B0604020202020204" pitchFamily="34" charset="0"/>
            </a:endParaRPr>
          </a:p>
          <a:p>
            <a:pPr marL="0" indent="0">
              <a:buNone/>
            </a:pPr>
            <a:r>
              <a:rPr lang="en-US" altLang="zh-CN" sz="1800" dirty="0">
                <a:solidFill>
                  <a:schemeClr val="tx1"/>
                </a:solidFill>
                <a:latin typeface="Arial" panose="020B0604020202020204" pitchFamily="34" charset="0"/>
                <a:cs typeface="Arial" panose="020B0604020202020204" pitchFamily="34" charset="0"/>
              </a:rPr>
              <a:t>We</a:t>
            </a:r>
            <a:r>
              <a:rPr lang="zh-CN" altLang="en-US" sz="1800" dirty="0">
                <a:solidFill>
                  <a:schemeClr val="tx1"/>
                </a:solidFill>
                <a:latin typeface="Arial" panose="020B0604020202020204" pitchFamily="34" charset="0"/>
                <a:cs typeface="Arial" panose="020B0604020202020204" pitchFamily="34" charset="0"/>
              </a:rPr>
              <a:t> </a:t>
            </a:r>
            <a:r>
              <a:rPr lang="en-US" altLang="zh-CN" sz="1800" dirty="0">
                <a:solidFill>
                  <a:schemeClr val="tx1"/>
                </a:solidFill>
                <a:latin typeface="Arial" panose="020B0604020202020204" pitchFamily="34" charset="0"/>
                <a:cs typeface="Arial" panose="020B0604020202020204" pitchFamily="34" charset="0"/>
              </a:rPr>
              <a:t>added</a:t>
            </a:r>
            <a:r>
              <a:rPr lang="zh-CN" altLang="en-US" sz="1800" dirty="0">
                <a:solidFill>
                  <a:schemeClr val="tx1"/>
                </a:solidFill>
                <a:latin typeface="Arial" panose="020B0604020202020204" pitchFamily="34" charset="0"/>
                <a:cs typeface="Arial" panose="020B0604020202020204" pitchFamily="34" charset="0"/>
              </a:rPr>
              <a:t> </a:t>
            </a:r>
            <a:r>
              <a:rPr lang="en-US" altLang="zh-CN" sz="1800" dirty="0">
                <a:solidFill>
                  <a:schemeClr val="tx1"/>
                </a:solidFill>
                <a:latin typeface="Arial" panose="020B0604020202020204" pitchFamily="34" charset="0"/>
                <a:cs typeface="Arial" panose="020B0604020202020204" pitchFamily="34" charset="0"/>
              </a:rPr>
              <a:t>this</a:t>
            </a:r>
            <a:r>
              <a:rPr lang="zh-CN" altLang="en-US" sz="1800" dirty="0">
                <a:solidFill>
                  <a:schemeClr val="tx1"/>
                </a:solidFill>
                <a:latin typeface="Arial" panose="020B0604020202020204" pitchFamily="34" charset="0"/>
                <a:cs typeface="Arial" panose="020B0604020202020204" pitchFamily="34" charset="0"/>
              </a:rPr>
              <a:t> </a:t>
            </a:r>
            <a:r>
              <a:rPr lang="en-US" altLang="zh-CN" sz="1800" dirty="0">
                <a:solidFill>
                  <a:schemeClr val="tx1"/>
                </a:solidFill>
                <a:latin typeface="Arial" panose="020B0604020202020204" pitchFamily="34" charset="0"/>
                <a:cs typeface="Arial" panose="020B0604020202020204" pitchFamily="34" charset="0"/>
              </a:rPr>
              <a:t>statement</a:t>
            </a:r>
            <a:r>
              <a:rPr lang="zh-CN" altLang="en-US" sz="1800" dirty="0">
                <a:solidFill>
                  <a:schemeClr val="tx1"/>
                </a:solidFill>
                <a:latin typeface="Arial" panose="020B0604020202020204" pitchFamily="34" charset="0"/>
                <a:cs typeface="Arial" panose="020B0604020202020204" pitchFamily="34" charset="0"/>
              </a:rPr>
              <a:t> </a:t>
            </a:r>
            <a:r>
              <a:rPr lang="en-US" altLang="zh-CN" sz="1800" dirty="0">
                <a:solidFill>
                  <a:schemeClr val="tx1"/>
                </a:solidFill>
                <a:latin typeface="Arial" panose="020B0604020202020204" pitchFamily="34" charset="0"/>
                <a:cs typeface="Arial" panose="020B0604020202020204" pitchFamily="34" charset="0"/>
              </a:rPr>
              <a:t>in</a:t>
            </a:r>
            <a:r>
              <a:rPr lang="zh-CN" altLang="en-US" sz="1800" dirty="0">
                <a:solidFill>
                  <a:schemeClr val="tx1"/>
                </a:solidFill>
                <a:latin typeface="Arial" panose="020B0604020202020204" pitchFamily="34" charset="0"/>
                <a:cs typeface="Arial" panose="020B0604020202020204" pitchFamily="34" charset="0"/>
              </a:rPr>
              <a:t> </a:t>
            </a:r>
            <a:r>
              <a:rPr lang="en-US" altLang="zh-CN" sz="1800" dirty="0">
                <a:solidFill>
                  <a:schemeClr val="tx1"/>
                </a:solidFill>
                <a:latin typeface="Arial" panose="020B0604020202020204" pitchFamily="34" charset="0"/>
                <a:cs typeface="Arial" panose="020B0604020202020204" pitchFamily="34" charset="0"/>
              </a:rPr>
              <a:t>Section</a:t>
            </a:r>
            <a:r>
              <a:rPr lang="zh-CN" altLang="en-US" sz="1800" dirty="0">
                <a:solidFill>
                  <a:schemeClr val="tx1"/>
                </a:solidFill>
                <a:latin typeface="Arial" panose="020B0604020202020204" pitchFamily="34" charset="0"/>
                <a:cs typeface="Arial" panose="020B0604020202020204" pitchFamily="34" charset="0"/>
              </a:rPr>
              <a:t> </a:t>
            </a:r>
            <a:r>
              <a:rPr lang="en-US" altLang="zh-CN" sz="1800" dirty="0">
                <a:solidFill>
                  <a:schemeClr val="tx1"/>
                </a:solidFill>
                <a:latin typeface="Arial" panose="020B0604020202020204" pitchFamily="34" charset="0"/>
                <a:cs typeface="Arial" panose="020B0604020202020204" pitchFamily="34" charset="0"/>
              </a:rPr>
              <a:t>4.2</a:t>
            </a:r>
            <a:r>
              <a:rPr lang="zh-CN" altLang="en-US" sz="1800" dirty="0">
                <a:solidFill>
                  <a:schemeClr val="tx1"/>
                </a:solidFill>
                <a:latin typeface="Arial" panose="020B0604020202020204" pitchFamily="34" charset="0"/>
                <a:cs typeface="Arial" panose="020B0604020202020204" pitchFamily="34" charset="0"/>
              </a:rPr>
              <a:t> </a:t>
            </a:r>
            <a:r>
              <a:rPr lang="en-US" altLang="zh-CN" sz="1800" dirty="0">
                <a:solidFill>
                  <a:schemeClr val="tx1"/>
                </a:solidFill>
                <a:latin typeface="Arial" panose="020B0604020202020204" pitchFamily="34" charset="0"/>
                <a:cs typeface="Arial" panose="020B0604020202020204" pitchFamily="34" charset="0"/>
              </a:rPr>
              <a:t>“The readout architecture can accommodate the data rates in both the Higgs factory mode and the low-luminosity 𝑍 boson factory mode during the first ten years of operation. A replacement of the VTX with upgraded technology is foreseen thereafter, with the readout architecture for the high-luminosity 𝑍 boson factory mode discussed in Chapter 11.2.”</a:t>
            </a:r>
            <a:r>
              <a:rPr lang="zh-CN" altLang="en-US" sz="1800" dirty="0">
                <a:solidFill>
                  <a:schemeClr val="tx1"/>
                </a:solidFill>
                <a:latin typeface="Arial" panose="020B0604020202020204" pitchFamily="34" charset="0"/>
                <a:cs typeface="Arial" panose="020B0604020202020204" pitchFamily="34" charset="0"/>
              </a:rPr>
              <a:t> </a:t>
            </a:r>
            <a:endParaRPr lang="en-US" altLang="zh-CN" sz="1800" dirty="0">
              <a:solidFill>
                <a:schemeClr val="tx1"/>
              </a:solidFill>
              <a:latin typeface="Arial" panose="020B0604020202020204" pitchFamily="34" charset="0"/>
              <a:cs typeface="Arial" panose="020B0604020202020204" pitchFamily="34" charset="0"/>
            </a:endParaRPr>
          </a:p>
          <a:p>
            <a:pPr marL="0" indent="0">
              <a:buNone/>
            </a:pPr>
            <a:r>
              <a:rPr lang="en-US" altLang="zh-CN" sz="1800" dirty="0">
                <a:solidFill>
                  <a:schemeClr val="tx1"/>
                </a:solidFill>
                <a:latin typeface="Arial" panose="020B0604020202020204" pitchFamily="34" charset="0"/>
                <a:cs typeface="Arial" panose="020B0604020202020204" pitchFamily="34" charset="0"/>
              </a:rPr>
              <a:t>“The process involves: buffering detector signals and background data on the front-end chip; the trigger system generating fast trigger arbitration information quickly and sending it to the front-end chip via a dedicated channel; the front-end chip comparing buffered data with the fast trigger information and transmitting preliminarily arbitrated data to the BEE.”</a:t>
            </a:r>
          </a:p>
          <a:p>
            <a:pPr marL="0" indent="0">
              <a:buNone/>
            </a:pPr>
            <a:endParaRPr lang="en-US" altLang="zh-CN" sz="1800" dirty="0">
              <a:latin typeface="Arial" panose="020B0604020202020204" pitchFamily="34" charset="0"/>
              <a:cs typeface="Arial" panose="020B0604020202020204" pitchFamily="34" charset="0"/>
            </a:endParaRPr>
          </a:p>
          <a:p>
            <a:pPr marL="0" indent="0">
              <a:buNone/>
            </a:pPr>
            <a:endParaRPr lang="en-US" altLang="zh-CN" sz="1800" dirty="0">
              <a:latin typeface="Arial" panose="020B0604020202020204" pitchFamily="34" charset="0"/>
              <a:cs typeface="Arial" panose="020B0604020202020204" pitchFamily="34" charset="0"/>
            </a:endParaRPr>
          </a:p>
          <a:p>
            <a:pPr marL="0" indent="0">
              <a:buNone/>
            </a:pPr>
            <a:endParaRPr lang="en-US" altLang="zh-CN" sz="1800" dirty="0">
              <a:latin typeface="Arial" panose="020B0604020202020204" pitchFamily="34" charset="0"/>
              <a:cs typeface="Arial" panose="020B0604020202020204" pitchFamily="34" charset="0"/>
            </a:endParaRPr>
          </a:p>
          <a:p>
            <a:pPr marL="0" indent="0">
              <a:buNone/>
            </a:pPr>
            <a:endParaRPr lang="en-US" altLang="zh-CN" sz="1800" dirty="0">
              <a:latin typeface="Arial" panose="020B0604020202020204" pitchFamily="34" charset="0"/>
              <a:cs typeface="Arial" panose="020B0604020202020204" pitchFamily="34" charset="0"/>
            </a:endParaRPr>
          </a:p>
          <a:p>
            <a:pPr marL="0" indent="0">
              <a:buNone/>
            </a:pPr>
            <a:endParaRPr lang="zh-CN" altLang="en-US" sz="18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3F010A6-702C-4461-B674-716EE000333C}"/>
              </a:ext>
            </a:extLst>
          </p:cNvPr>
          <p:cNvSpPr txBox="1"/>
          <p:nvPr/>
        </p:nvSpPr>
        <p:spPr>
          <a:xfrm>
            <a:off x="9648825" y="577334"/>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Vertex Detector</a:t>
            </a:r>
            <a:endParaRPr lang="zh-CN" altLang="en-US" dirty="0">
              <a:latin typeface="Arial" panose="020B0604020202020204" pitchFamily="34" charset="0"/>
            </a:endParaRPr>
          </a:p>
        </p:txBody>
      </p:sp>
    </p:spTree>
    <p:extLst>
      <p:ext uri="{BB962C8B-B14F-4D97-AF65-F5344CB8AC3E}">
        <p14:creationId xmlns:p14="http://schemas.microsoft.com/office/powerpoint/2010/main" val="314078734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B3EE74-1B01-4B55-BD69-7463EB98BE51}"/>
              </a:ext>
            </a:extLst>
          </p:cNvPr>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Recommendations on Draft v0.4.1</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3E9BE222-F4BF-4CD7-AD5C-64BBB7BB94A5}"/>
              </a:ext>
            </a:extLst>
          </p:cNvPr>
          <p:cNvSpPr>
            <a:spLocks noGrp="1"/>
          </p:cNvSpPr>
          <p:nvPr>
            <p:ph idx="13"/>
          </p:nvPr>
        </p:nvSpPr>
        <p:spPr/>
        <p:txBody>
          <a:bodyPr>
            <a:normAutofit/>
          </a:bodyPr>
          <a:lstStyle/>
          <a:p>
            <a:pPr marL="0" indent="0" fontAlgn="base">
              <a:lnSpc>
                <a:spcPct val="120000"/>
              </a:lnSpc>
              <a:spcBef>
                <a:spcPts val="600"/>
              </a:spcBef>
              <a:spcAft>
                <a:spcPts val="600"/>
              </a:spcAft>
              <a:buSzPts val="1000"/>
              <a:buNone/>
              <a:tabLst>
                <a:tab pos="457200" algn="l"/>
              </a:tabLst>
            </a:pPr>
            <a:r>
              <a:rPr lang="en-GB" altLang="zh-CN" sz="1800" dirty="0">
                <a:latin typeface="Arial" panose="020B0604020202020204" pitchFamily="34" charset="0"/>
                <a:ea typeface="宋体" pitchFamily="2" charset="-122"/>
              </a:rPr>
              <a:t>Considering that the TDR is near completion, we do not expect extensive new studies. Nonetheless, to improve clarity and completeness, we recommend:</a:t>
            </a:r>
            <a:endParaRPr lang="zh-CN" altLang="zh-CN" sz="1800" dirty="0">
              <a:latin typeface="Arial" panose="020B0604020202020204" pitchFamily="34" charset="0"/>
              <a:ea typeface="宋体" pitchFamily="2" charset="-122"/>
            </a:endParaRPr>
          </a:p>
          <a:p>
            <a:pPr marL="0" indent="0" fontAlgn="base">
              <a:lnSpc>
                <a:spcPct val="120000"/>
              </a:lnSpc>
              <a:spcBef>
                <a:spcPts val="600"/>
              </a:spcBef>
              <a:spcAft>
                <a:spcPts val="600"/>
              </a:spcAft>
              <a:buSzPts val="1000"/>
              <a:buNone/>
              <a:tabLst>
                <a:tab pos="457200" algn="l"/>
              </a:tabLst>
            </a:pPr>
            <a:r>
              <a:rPr lang="en-GB" altLang="zh-CN" sz="1800" dirty="0">
                <a:latin typeface="Arial" panose="020B0604020202020204" pitchFamily="34" charset="0"/>
                <a:ea typeface="宋体" pitchFamily="2" charset="-122"/>
              </a:rPr>
              <a:t>R-B-9-1: Clarify prototype study objectives</a:t>
            </a:r>
          </a:p>
          <a:p>
            <a:pPr fontAlgn="base">
              <a:lnSpc>
                <a:spcPct val="120000"/>
              </a:lnSpc>
              <a:spcBef>
                <a:spcPts val="600"/>
              </a:spcBef>
              <a:spcAft>
                <a:spcPts val="600"/>
              </a:spcAft>
              <a:buSzPts val="1000"/>
              <a:tabLst>
                <a:tab pos="457200" algn="l"/>
              </a:tabLst>
            </a:pPr>
            <a:r>
              <a:rPr lang="en-GB" altLang="zh-CN" sz="1800" dirty="0">
                <a:latin typeface="Arial" panose="020B0604020202020204" pitchFamily="34" charset="0"/>
                <a:ea typeface="宋体" pitchFamily="2" charset="-122"/>
              </a:rPr>
              <a:t>Explicitly state the performance targets (e.g., threshold, signal yield, efficiency, timing) for long-strip tests and explain how the results support detector requirements.</a:t>
            </a:r>
            <a:br>
              <a:rPr lang="en-GB" altLang="zh-CN" sz="1800" dirty="0">
                <a:latin typeface="Arial" panose="020B0604020202020204" pitchFamily="34" charset="0"/>
                <a:ea typeface="宋体" pitchFamily="2" charset="-122"/>
              </a:rPr>
            </a:br>
            <a:r>
              <a:rPr lang="en-GB" altLang="zh-CN" sz="1800" dirty="0">
                <a:latin typeface="Arial" panose="020B0604020202020204" pitchFamily="34" charset="0"/>
                <a:ea typeface="宋体" pitchFamily="2" charset="-122"/>
              </a:rPr>
              <a:t>Threshold and noise strategy</a:t>
            </a:r>
            <a:br>
              <a:rPr lang="en-GB" altLang="zh-CN" sz="1800" dirty="0">
                <a:latin typeface="Arial" panose="020B0604020202020204" pitchFamily="34" charset="0"/>
                <a:ea typeface="宋体" pitchFamily="2" charset="-122"/>
              </a:rPr>
            </a:br>
            <a:r>
              <a:rPr lang="en-GB" altLang="zh-CN" sz="1800" dirty="0">
                <a:latin typeface="Arial" panose="020B0604020202020204" pitchFamily="34" charset="0"/>
                <a:ea typeface="宋体" pitchFamily="2" charset="-122"/>
              </a:rPr>
              <a:t> Even if a final threshold is not yet fixed, describe the criteria and expected noise level. Justify the thresholds used in figures and explain how they relate to realistic detector conditions.</a:t>
            </a:r>
          </a:p>
          <a:p>
            <a:pPr marL="0" indent="0" fontAlgn="base">
              <a:lnSpc>
                <a:spcPct val="120000"/>
              </a:lnSpc>
              <a:spcBef>
                <a:spcPts val="600"/>
              </a:spcBef>
              <a:spcAft>
                <a:spcPts val="600"/>
              </a:spcAft>
              <a:buSzPts val="1000"/>
              <a:buNone/>
              <a:tabLst>
                <a:tab pos="457200" algn="l"/>
              </a:tabLst>
            </a:pPr>
            <a:endParaRPr lang="en-GB" altLang="zh-CN" sz="1800" dirty="0">
              <a:latin typeface="Arial" panose="020B0604020202020204" pitchFamily="34" charset="0"/>
              <a:ea typeface="宋体" pitchFamily="2" charset="-122"/>
            </a:endParaRPr>
          </a:p>
          <a:p>
            <a:pPr marL="0" indent="0" fontAlgn="base">
              <a:lnSpc>
                <a:spcPct val="120000"/>
              </a:lnSpc>
              <a:spcBef>
                <a:spcPts val="600"/>
              </a:spcBef>
              <a:spcAft>
                <a:spcPts val="600"/>
              </a:spcAft>
              <a:buSzPts val="1000"/>
              <a:buNone/>
              <a:tabLst>
                <a:tab pos="457200" algn="l"/>
              </a:tabLst>
            </a:pPr>
            <a:r>
              <a:rPr lang="en-GB" altLang="zh-CN" sz="1800" dirty="0">
                <a:solidFill>
                  <a:schemeClr val="tx1"/>
                </a:solidFill>
                <a:latin typeface="Arial" panose="020B0604020202020204" pitchFamily="34" charset="0"/>
                <a:ea typeface="宋体" panose="02010600030101010101" pitchFamily="2" charset="-122"/>
              </a:rPr>
              <a:t>In a realistic detector condition, the threshold can be adjusted according to the background level. Typically, the threshold is nPE~8. </a:t>
            </a:r>
            <a:endParaRPr lang="zh-CN" altLang="zh-CN" sz="1800" dirty="0">
              <a:solidFill>
                <a:schemeClr val="tx1"/>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418802822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B3EE74-1B01-4B55-BD69-7463EB98BE51}"/>
              </a:ext>
            </a:extLst>
          </p:cNvPr>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Recommendations on Draft v0.4.1</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3E9BE222-F4BF-4CD7-AD5C-64BBB7BB94A5}"/>
              </a:ext>
            </a:extLst>
          </p:cNvPr>
          <p:cNvSpPr>
            <a:spLocks noGrp="1"/>
          </p:cNvSpPr>
          <p:nvPr>
            <p:ph idx="13"/>
          </p:nvPr>
        </p:nvSpPr>
        <p:spPr/>
        <p:txBody>
          <a:bodyPr>
            <a:normAutofit/>
          </a:bodyPr>
          <a:lstStyle/>
          <a:p>
            <a:pPr marL="0" indent="0" fontAlgn="base">
              <a:lnSpc>
                <a:spcPct val="120000"/>
              </a:lnSpc>
              <a:spcBef>
                <a:spcPts val="600"/>
              </a:spcBef>
              <a:spcAft>
                <a:spcPts val="600"/>
              </a:spcAft>
              <a:buSzPts val="1000"/>
              <a:buNone/>
              <a:tabLst>
                <a:tab pos="457200" algn="l"/>
              </a:tabLst>
            </a:pPr>
            <a:r>
              <a:rPr lang="en-GB" altLang="zh-CN" sz="1800" dirty="0">
                <a:latin typeface="Arial" panose="020B0604020202020204" pitchFamily="34" charset="0"/>
                <a:ea typeface="宋体" pitchFamily="2" charset="-122"/>
              </a:rPr>
              <a:t>R-B-9-2: Readout chain evaluation</a:t>
            </a:r>
          </a:p>
          <a:p>
            <a:pPr fontAlgn="base">
              <a:lnSpc>
                <a:spcPct val="120000"/>
              </a:lnSpc>
              <a:spcBef>
                <a:spcPts val="600"/>
              </a:spcBef>
              <a:spcAft>
                <a:spcPts val="600"/>
              </a:spcAft>
              <a:buSzPts val="1000"/>
              <a:tabLst>
                <a:tab pos="457200" algn="l"/>
              </a:tabLst>
            </a:pPr>
            <a:r>
              <a:rPr lang="en-GB" altLang="zh-CN" sz="1800" dirty="0">
                <a:latin typeface="Arial" panose="020B0604020202020204" pitchFamily="34" charset="0"/>
                <a:ea typeface="宋体" pitchFamily="2" charset="-122"/>
              </a:rPr>
              <a:t>Acknowledge the differences between the Muon and ECAL/HCAL environments. Outline how the current electronics will be validated or adapted to meet the Muon Detector’s demands.</a:t>
            </a:r>
          </a:p>
          <a:p>
            <a:pPr marL="0" indent="0" fontAlgn="base">
              <a:lnSpc>
                <a:spcPct val="120000"/>
              </a:lnSpc>
              <a:spcBef>
                <a:spcPts val="600"/>
              </a:spcBef>
              <a:spcAft>
                <a:spcPts val="600"/>
              </a:spcAft>
              <a:buSzPts val="1000"/>
              <a:buNone/>
              <a:tabLst>
                <a:tab pos="457200" algn="l"/>
              </a:tabLst>
            </a:pPr>
            <a:r>
              <a:rPr lang="en-US" altLang="zh-CN" sz="1800" dirty="0">
                <a:solidFill>
                  <a:schemeClr val="tx1"/>
                </a:solidFill>
                <a:latin typeface="Arial" panose="020B0604020202020204" pitchFamily="34" charset="0"/>
                <a:ea typeface="宋体" panose="02010600030101010101" pitchFamily="2" charset="-122"/>
              </a:rPr>
              <a:t>We will add the related discussion in the next version of the TDR.</a:t>
            </a:r>
          </a:p>
          <a:p>
            <a:pPr marL="0" indent="0" fontAlgn="base">
              <a:lnSpc>
                <a:spcPct val="120000"/>
              </a:lnSpc>
              <a:spcBef>
                <a:spcPts val="600"/>
              </a:spcBef>
              <a:spcAft>
                <a:spcPts val="600"/>
              </a:spcAft>
              <a:buSzPts val="1000"/>
              <a:buNone/>
              <a:tabLst>
                <a:tab pos="457200" algn="l"/>
              </a:tabLst>
            </a:pPr>
            <a:endParaRPr lang="zh-CN" altLang="zh-CN" sz="1800" dirty="0">
              <a:solidFill>
                <a:schemeClr val="tx1"/>
              </a:solidFill>
              <a:latin typeface="Arial" panose="020B0604020202020204" pitchFamily="34" charset="0"/>
              <a:ea typeface="宋体" panose="02010600030101010101" pitchFamily="2" charset="-122"/>
            </a:endParaRPr>
          </a:p>
          <a:p>
            <a:pPr marL="0" lvl="0" indent="0" fontAlgn="base">
              <a:lnSpc>
                <a:spcPct val="120000"/>
              </a:lnSpc>
              <a:spcBef>
                <a:spcPts val="600"/>
              </a:spcBef>
              <a:spcAft>
                <a:spcPts val="600"/>
              </a:spcAft>
              <a:buSzPts val="1000"/>
              <a:buNone/>
              <a:tabLst>
                <a:tab pos="457200" algn="l"/>
              </a:tabLst>
            </a:pPr>
            <a:r>
              <a:rPr lang="en-GB" altLang="zh-CN" sz="1800" dirty="0">
                <a:latin typeface="Arial" panose="020B0604020202020204" pitchFamily="34" charset="0"/>
                <a:ea typeface="宋体" pitchFamily="2" charset="-122"/>
              </a:rPr>
              <a:t>R-B-9-3: </a:t>
            </a:r>
            <a:r>
              <a:rPr lang="en-GB" altLang="zh-CN" sz="1800" dirty="0" err="1">
                <a:latin typeface="Arial" panose="020B0604020202020204" pitchFamily="34" charset="0"/>
                <a:ea typeface="宋体" pitchFamily="2" charset="-122"/>
              </a:rPr>
              <a:t>SiPM</a:t>
            </a:r>
            <a:r>
              <a:rPr lang="en-GB" altLang="zh-CN" sz="1800" dirty="0">
                <a:latin typeface="Arial" panose="020B0604020202020204" pitchFamily="34" charset="0"/>
                <a:ea typeface="宋体" pitchFamily="2" charset="-122"/>
              </a:rPr>
              <a:t> selection process </a:t>
            </a:r>
          </a:p>
          <a:p>
            <a:pPr fontAlgn="base">
              <a:lnSpc>
                <a:spcPct val="120000"/>
              </a:lnSpc>
              <a:spcBef>
                <a:spcPts val="600"/>
              </a:spcBef>
              <a:spcAft>
                <a:spcPts val="600"/>
              </a:spcAft>
              <a:buSzPts val="1000"/>
              <a:tabLst>
                <a:tab pos="457200" algn="l"/>
              </a:tabLst>
            </a:pPr>
            <a:r>
              <a:rPr lang="en-GB" altLang="zh-CN" sz="1800" dirty="0">
                <a:latin typeface="Arial" panose="020B0604020202020204" pitchFamily="34" charset="0"/>
                <a:ea typeface="宋体" pitchFamily="2" charset="-122"/>
              </a:rPr>
              <a:t>Describe the performance metrics which will drive </a:t>
            </a:r>
            <a:r>
              <a:rPr lang="en-GB" altLang="zh-CN" sz="1800" dirty="0" err="1">
                <a:latin typeface="Arial" panose="020B0604020202020204" pitchFamily="34" charset="0"/>
                <a:ea typeface="宋体" pitchFamily="2" charset="-122"/>
              </a:rPr>
              <a:t>SiPM</a:t>
            </a:r>
            <a:r>
              <a:rPr lang="en-GB" altLang="zh-CN" sz="1800" dirty="0">
                <a:latin typeface="Arial" panose="020B0604020202020204" pitchFamily="34" charset="0"/>
                <a:ea typeface="宋体" pitchFamily="2" charset="-122"/>
              </a:rPr>
              <a:t> selection (e.g., dark noise, gain, radiation tolerance) and outline upcoming R&amp;D needed for final validation.</a:t>
            </a:r>
          </a:p>
          <a:p>
            <a:pPr marL="0" indent="0" fontAlgn="base">
              <a:lnSpc>
                <a:spcPct val="120000"/>
              </a:lnSpc>
              <a:spcBef>
                <a:spcPts val="600"/>
              </a:spcBef>
              <a:spcAft>
                <a:spcPts val="600"/>
              </a:spcAft>
              <a:buSzPts val="1000"/>
              <a:buNone/>
              <a:tabLst>
                <a:tab pos="457200" algn="l"/>
              </a:tabLst>
            </a:pPr>
            <a:r>
              <a:rPr lang="en-US" altLang="zh-CN" sz="1800" dirty="0">
                <a:solidFill>
                  <a:schemeClr val="tx1"/>
                </a:solidFill>
                <a:latin typeface="Arial" panose="020B0604020202020204" pitchFamily="34" charset="0"/>
                <a:ea typeface="宋体" panose="02010600030101010101" pitchFamily="2" charset="-122"/>
              </a:rPr>
              <a:t>To date, the tests have demonstrated that both the MPPC and NDL </a:t>
            </a:r>
            <a:r>
              <a:rPr lang="en-US" altLang="zh-CN" sz="1800" dirty="0" err="1">
                <a:solidFill>
                  <a:schemeClr val="tx1"/>
                </a:solidFill>
                <a:latin typeface="Arial" panose="020B0604020202020204" pitchFamily="34" charset="0"/>
                <a:ea typeface="宋体" panose="02010600030101010101" pitchFamily="2" charset="-122"/>
              </a:rPr>
              <a:t>SiPMs</a:t>
            </a:r>
            <a:r>
              <a:rPr lang="en-US" altLang="zh-CN" sz="1800" dirty="0">
                <a:solidFill>
                  <a:schemeClr val="tx1"/>
                </a:solidFill>
                <a:latin typeface="Arial" panose="020B0604020202020204" pitchFamily="34" charset="0"/>
                <a:ea typeface="宋体" panose="02010600030101010101" pitchFamily="2" charset="-122"/>
              </a:rPr>
              <a:t> meet the required performance specifications for the muon detector.</a:t>
            </a:r>
          </a:p>
          <a:p>
            <a:pPr marL="0" indent="0" fontAlgn="base">
              <a:lnSpc>
                <a:spcPct val="120000"/>
              </a:lnSpc>
              <a:spcBef>
                <a:spcPts val="600"/>
              </a:spcBef>
              <a:spcAft>
                <a:spcPts val="600"/>
              </a:spcAft>
              <a:buSzPts val="1000"/>
              <a:buNone/>
              <a:tabLst>
                <a:tab pos="457200" algn="l"/>
              </a:tabLst>
            </a:pPr>
            <a:endParaRPr lang="zh-CN" altLang="zh-CN" sz="1800" dirty="0">
              <a:latin typeface="Arial" panose="020B0604020202020204" pitchFamily="34" charset="0"/>
              <a:ea typeface="宋体" pitchFamily="2" charset="-122"/>
            </a:endParaRPr>
          </a:p>
        </p:txBody>
      </p:sp>
    </p:spTree>
    <p:extLst>
      <p:ext uri="{BB962C8B-B14F-4D97-AF65-F5344CB8AC3E}">
        <p14:creationId xmlns:p14="http://schemas.microsoft.com/office/powerpoint/2010/main" val="322433687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B3EE74-1B01-4B55-BD69-7463EB98BE51}"/>
              </a:ext>
            </a:extLst>
          </p:cNvPr>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Recommendations on Draft v0.4.1</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3E9BE222-F4BF-4CD7-AD5C-64BBB7BB94A5}"/>
              </a:ext>
            </a:extLst>
          </p:cNvPr>
          <p:cNvSpPr>
            <a:spLocks noGrp="1"/>
          </p:cNvSpPr>
          <p:nvPr>
            <p:ph idx="13"/>
          </p:nvPr>
        </p:nvSpPr>
        <p:spPr/>
        <p:txBody>
          <a:bodyPr>
            <a:normAutofit fontScale="77500" lnSpcReduction="20000"/>
          </a:bodyPr>
          <a:lstStyle/>
          <a:p>
            <a:pPr marL="0" indent="0" fontAlgn="base">
              <a:lnSpc>
                <a:spcPct val="120000"/>
              </a:lnSpc>
              <a:spcBef>
                <a:spcPts val="600"/>
              </a:spcBef>
              <a:spcAft>
                <a:spcPts val="600"/>
              </a:spcAft>
              <a:buSzPts val="1000"/>
              <a:buNone/>
              <a:tabLst>
                <a:tab pos="457200" algn="l"/>
              </a:tabLst>
            </a:pPr>
            <a:r>
              <a:rPr lang="en-GB" altLang="zh-CN" sz="1800" dirty="0">
                <a:latin typeface="Arial" panose="020B0604020202020204" pitchFamily="34" charset="0"/>
                <a:ea typeface="宋体" pitchFamily="2" charset="-122"/>
              </a:rPr>
              <a:t>R-B-9-4: Trigger implementation</a:t>
            </a:r>
          </a:p>
          <a:p>
            <a:pPr fontAlgn="base">
              <a:lnSpc>
                <a:spcPct val="120000"/>
              </a:lnSpc>
              <a:spcBef>
                <a:spcPts val="600"/>
              </a:spcBef>
              <a:spcAft>
                <a:spcPts val="600"/>
              </a:spcAft>
              <a:buSzPts val="1000"/>
              <a:tabLst>
                <a:tab pos="457200" algn="l"/>
              </a:tabLst>
            </a:pPr>
            <a:r>
              <a:rPr lang="en-GB" altLang="zh-CN" sz="1800" dirty="0">
                <a:latin typeface="Arial" panose="020B0604020202020204" pitchFamily="34" charset="0"/>
                <a:ea typeface="宋体" pitchFamily="2" charset="-122"/>
              </a:rPr>
              <a:t>Provide at least a minimal scheme and indicate how integration with the CEPC trigger system will be assessed.</a:t>
            </a:r>
          </a:p>
          <a:p>
            <a:pPr marL="0" indent="0" fontAlgn="base">
              <a:lnSpc>
                <a:spcPct val="120000"/>
              </a:lnSpc>
              <a:spcBef>
                <a:spcPts val="600"/>
              </a:spcBef>
              <a:spcAft>
                <a:spcPts val="600"/>
              </a:spcAft>
              <a:buSzPts val="1000"/>
              <a:buNone/>
              <a:tabLst>
                <a:tab pos="457200" algn="l"/>
              </a:tabLst>
            </a:pPr>
            <a:endParaRPr lang="en-US" altLang="zh-CN" sz="1800" dirty="0">
              <a:latin typeface="Arial" panose="020B0604020202020204" pitchFamily="34" charset="0"/>
              <a:ea typeface="宋体" pitchFamily="2" charset="-122"/>
            </a:endParaRPr>
          </a:p>
          <a:p>
            <a:pPr marL="0" indent="0" fontAlgn="base">
              <a:lnSpc>
                <a:spcPct val="120000"/>
              </a:lnSpc>
              <a:spcBef>
                <a:spcPts val="600"/>
              </a:spcBef>
              <a:spcAft>
                <a:spcPts val="600"/>
              </a:spcAft>
              <a:buSzPts val="1000"/>
              <a:buNone/>
              <a:tabLst>
                <a:tab pos="457200" algn="l"/>
              </a:tabLst>
            </a:pPr>
            <a:r>
              <a:rPr lang="en-US" altLang="zh-CN" sz="1800" dirty="0">
                <a:solidFill>
                  <a:schemeClr val="tx1"/>
                </a:solidFill>
                <a:latin typeface="Arial" panose="020B0604020202020204" pitchFamily="34" charset="0"/>
                <a:ea typeface="宋体" panose="02010600030101010101" pitchFamily="2" charset="-122"/>
              </a:rPr>
              <a:t>(Difficult to answer from muon group. It may require a </a:t>
            </a:r>
            <a:r>
              <a:rPr lang="en-US" altLang="zh-CN" sz="1800" dirty="0" err="1">
                <a:solidFill>
                  <a:schemeClr val="tx1"/>
                </a:solidFill>
                <a:latin typeface="Arial" panose="020B0604020202020204" pitchFamily="34" charset="0"/>
                <a:ea typeface="宋体" panose="02010600030101010101" pitchFamily="2" charset="-122"/>
              </a:rPr>
              <a:t>standardalone</a:t>
            </a:r>
            <a:r>
              <a:rPr lang="en-US" altLang="zh-CN" sz="1800" dirty="0">
                <a:solidFill>
                  <a:schemeClr val="tx1"/>
                </a:solidFill>
                <a:latin typeface="Arial" panose="020B0604020202020204" pitchFamily="34" charset="0"/>
                <a:ea typeface="宋体" panose="02010600030101010101" pitchFamily="2" charset="-122"/>
              </a:rPr>
              <a:t> track reconstruction, which has not been done.)</a:t>
            </a:r>
          </a:p>
          <a:p>
            <a:pPr marL="0" indent="0" fontAlgn="base">
              <a:lnSpc>
                <a:spcPct val="120000"/>
              </a:lnSpc>
              <a:spcBef>
                <a:spcPts val="600"/>
              </a:spcBef>
              <a:spcAft>
                <a:spcPts val="600"/>
              </a:spcAft>
              <a:buSzPts val="1000"/>
              <a:buNone/>
              <a:tabLst>
                <a:tab pos="457200" algn="l"/>
              </a:tabLst>
            </a:pPr>
            <a:endParaRPr lang="zh-CN" altLang="zh-CN" sz="1800" dirty="0">
              <a:latin typeface="Arial" panose="020B0604020202020204" pitchFamily="34" charset="0"/>
              <a:ea typeface="宋体" pitchFamily="2" charset="-122"/>
            </a:endParaRPr>
          </a:p>
          <a:p>
            <a:pPr marL="0" lvl="0" indent="0" fontAlgn="base">
              <a:lnSpc>
                <a:spcPct val="120000"/>
              </a:lnSpc>
              <a:spcBef>
                <a:spcPts val="600"/>
              </a:spcBef>
              <a:spcAft>
                <a:spcPts val="600"/>
              </a:spcAft>
              <a:buSzPts val="1000"/>
              <a:buNone/>
              <a:tabLst>
                <a:tab pos="457200" algn="l"/>
              </a:tabLst>
            </a:pPr>
            <a:r>
              <a:rPr lang="en-GB" altLang="zh-CN" sz="1800" dirty="0">
                <a:latin typeface="Arial" panose="020B0604020202020204" pitchFamily="34" charset="0"/>
                <a:ea typeface="宋体" pitchFamily="2" charset="-122"/>
              </a:rPr>
              <a:t>R-B-9-5: Simulation roadmap</a:t>
            </a:r>
          </a:p>
          <a:p>
            <a:pPr fontAlgn="base">
              <a:lnSpc>
                <a:spcPct val="120000"/>
              </a:lnSpc>
              <a:spcBef>
                <a:spcPts val="600"/>
              </a:spcBef>
              <a:spcAft>
                <a:spcPts val="600"/>
              </a:spcAft>
              <a:buSzPts val="1000"/>
              <a:tabLst>
                <a:tab pos="457200" algn="l"/>
              </a:tabLst>
            </a:pPr>
            <a:r>
              <a:rPr lang="en-GB" altLang="zh-CN" sz="1800" dirty="0">
                <a:latin typeface="Arial" panose="020B0604020202020204" pitchFamily="34" charset="0"/>
                <a:ea typeface="宋体" pitchFamily="2" charset="-122"/>
              </a:rPr>
              <a:t>Include plans to simulate full physics events and connect detector specs to the physics motivation (e.g., LLP, muon ID performance).</a:t>
            </a:r>
          </a:p>
          <a:p>
            <a:pPr marL="0" indent="0" fontAlgn="base">
              <a:lnSpc>
                <a:spcPct val="120000"/>
              </a:lnSpc>
              <a:spcBef>
                <a:spcPts val="600"/>
              </a:spcBef>
              <a:spcAft>
                <a:spcPts val="600"/>
              </a:spcAft>
              <a:buSzPts val="1000"/>
              <a:buNone/>
              <a:tabLst>
                <a:tab pos="457200" algn="l"/>
              </a:tabLst>
            </a:pPr>
            <a:r>
              <a:rPr lang="en-US" altLang="zh-CN" sz="1900" dirty="0">
                <a:solidFill>
                  <a:schemeClr val="tx1"/>
                </a:solidFill>
                <a:latin typeface="Arial" panose="020B0604020202020204" pitchFamily="34" charset="0"/>
                <a:ea typeface="宋体" panose="02010600030101010101" pitchFamily="2" charset="-122"/>
              </a:rPr>
              <a:t>We will add this into the research plan in the TDR.</a:t>
            </a:r>
          </a:p>
          <a:p>
            <a:pPr marL="0" indent="0" fontAlgn="base">
              <a:lnSpc>
                <a:spcPct val="120000"/>
              </a:lnSpc>
              <a:spcBef>
                <a:spcPts val="600"/>
              </a:spcBef>
              <a:spcAft>
                <a:spcPts val="600"/>
              </a:spcAft>
              <a:buSzPts val="1000"/>
              <a:buNone/>
              <a:tabLst>
                <a:tab pos="457200" algn="l"/>
              </a:tabLst>
            </a:pPr>
            <a:endParaRPr lang="zh-CN" altLang="zh-CN" sz="1900" dirty="0">
              <a:solidFill>
                <a:schemeClr val="tx1"/>
              </a:solidFill>
              <a:latin typeface="Arial" panose="020B0604020202020204" pitchFamily="34" charset="0"/>
              <a:ea typeface="宋体" panose="02010600030101010101" pitchFamily="2" charset="-122"/>
            </a:endParaRPr>
          </a:p>
          <a:p>
            <a:pPr marL="0" lvl="0" indent="0" fontAlgn="base">
              <a:lnSpc>
                <a:spcPct val="120000"/>
              </a:lnSpc>
              <a:spcBef>
                <a:spcPts val="600"/>
              </a:spcBef>
              <a:spcAft>
                <a:spcPts val="600"/>
              </a:spcAft>
              <a:buSzPts val="1000"/>
              <a:buNone/>
              <a:tabLst>
                <a:tab pos="457200" algn="l"/>
              </a:tabLst>
            </a:pPr>
            <a:r>
              <a:rPr lang="en-GB" altLang="zh-CN" sz="1800" dirty="0">
                <a:latin typeface="Arial" panose="020B0604020202020204" pitchFamily="34" charset="0"/>
                <a:ea typeface="宋体" pitchFamily="2" charset="-122"/>
              </a:rPr>
              <a:t>R-B-9-6: Final editorial revision</a:t>
            </a:r>
          </a:p>
          <a:p>
            <a:pPr fontAlgn="base">
              <a:lnSpc>
                <a:spcPct val="120000"/>
              </a:lnSpc>
              <a:spcBef>
                <a:spcPts val="600"/>
              </a:spcBef>
              <a:spcAft>
                <a:spcPts val="600"/>
              </a:spcAft>
              <a:buSzPts val="1000"/>
              <a:tabLst>
                <a:tab pos="457200" algn="l"/>
              </a:tabLst>
            </a:pPr>
            <a:r>
              <a:rPr lang="en-GB" altLang="zh-CN" sz="1800" dirty="0">
                <a:latin typeface="Arial" panose="020B0604020202020204" pitchFamily="34" charset="0"/>
                <a:ea typeface="宋体" pitchFamily="2" charset="-122"/>
              </a:rPr>
              <a:t>Ensure all figures are referenced in the text, remove the duplicated paragraph in Section 9.3.3, and revise language in Section 9.4.3 for clarity.</a:t>
            </a:r>
          </a:p>
          <a:p>
            <a:pPr marL="0" indent="0" fontAlgn="base">
              <a:lnSpc>
                <a:spcPct val="120000"/>
              </a:lnSpc>
              <a:spcBef>
                <a:spcPts val="600"/>
              </a:spcBef>
              <a:spcAft>
                <a:spcPts val="600"/>
              </a:spcAft>
              <a:buSzPts val="1000"/>
              <a:buNone/>
              <a:tabLst>
                <a:tab pos="457200" algn="l"/>
              </a:tabLst>
            </a:pPr>
            <a:r>
              <a:rPr lang="en-US" altLang="zh-CN" sz="2000" dirty="0">
                <a:solidFill>
                  <a:schemeClr val="tx1"/>
                </a:solidFill>
                <a:latin typeface="Arial" panose="020B0604020202020204" pitchFamily="34" charset="0"/>
                <a:ea typeface="宋体" panose="02010600030101010101" pitchFamily="2" charset="-122"/>
              </a:rPr>
              <a:t>This has been done, see TDR v0.6.1.</a:t>
            </a:r>
            <a:endParaRPr lang="zh-CN" altLang="zh-CN" sz="2000" dirty="0">
              <a:solidFill>
                <a:schemeClr val="tx1"/>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31220278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altLang="zh-CN" dirty="0">
                <a:latin typeface="Arial Black" panose="020B0A04020102020204" pitchFamily="34" charset="0"/>
              </a:rPr>
              <a:t>SUPERCONDUCTING SOLENOID</a:t>
            </a:r>
            <a:endParaRPr lang="en-US" altLang="zh-CN" b="0" i="0" u="none" strike="noStrike" baseline="0" dirty="0">
              <a:latin typeface="Arial Black" panose="020B0A04020102020204" pitchFamily="34" charset="0"/>
              <a:ea typeface="等线" panose="02010600030101010101" pitchFamily="2" charset="-122"/>
            </a:endParaRPr>
          </a:p>
        </p:txBody>
      </p:sp>
      <p:sp>
        <p:nvSpPr>
          <p:cNvPr id="4" name="Text Placeholder 3"/>
          <p:cNvSpPr>
            <a:spLocks noGrp="1"/>
          </p:cNvSpPr>
          <p:nvPr>
            <p:ph type="body" idx="4294967295"/>
          </p:nvPr>
        </p:nvSpPr>
        <p:spPr>
          <a:xfrm>
            <a:off x="831850" y="4589463"/>
            <a:ext cx="10515600" cy="1500187"/>
          </a:xfrm>
        </p:spPr>
        <p:txBody>
          <a:bodyPr/>
          <a:lstStyle/>
          <a:p>
            <a:endParaRPr lang="zh-CN" altLang="en-US">
              <a:latin typeface="Arial" panose="020B0604020202020204" pitchFamily="34"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Findings</a:t>
            </a:r>
          </a:p>
        </p:txBody>
      </p:sp>
      <p:sp>
        <p:nvSpPr>
          <p:cNvPr id="3" name="Text Placeholder 2"/>
          <p:cNvSpPr>
            <a:spLocks noGrp="1"/>
          </p:cNvSpPr>
          <p:nvPr>
            <p:ph type="body" idx="1"/>
          </p:nvPr>
        </p:nvSpPr>
        <p:spPr>
          <a:xfrm>
            <a:off x="838200" y="1170520"/>
            <a:ext cx="10515600" cy="5179742"/>
          </a:xfrm>
        </p:spPr>
        <p:txBody>
          <a:bodyPr>
            <a:normAutofit fontScale="85000" lnSpcReduction="20000"/>
          </a:bodyPr>
          <a:lstStyle/>
          <a:p>
            <a:pPr algn="just">
              <a:lnSpc>
                <a:spcPct val="140000"/>
              </a:lnSpc>
              <a:spcBef>
                <a:spcPts val="600"/>
              </a:spcBef>
            </a:pPr>
            <a:r>
              <a:rPr lang="en-US" altLang="zh-CN" sz="1600" dirty="0">
                <a:solidFill>
                  <a:srgbClr val="0000FF"/>
                </a:solidFill>
                <a:latin typeface="Arial" panose="020B0604020202020204" pitchFamily="34" charset="0"/>
                <a:ea typeface="宋体" pitchFamily="2" charset="-122"/>
              </a:rPr>
              <a:t>F-A-10-1: The CEPC Ref-TDR superconducting solenoid design has made significant progress. The solenoid provides a central magnetic field of 3T (for </a:t>
            </a:r>
            <a:r>
              <a:rPr lang="en-US" altLang="zh-CN" sz="1600" dirty="0" err="1">
                <a:solidFill>
                  <a:srgbClr val="0000FF"/>
                </a:solidFill>
                <a:latin typeface="Arial" panose="020B0604020202020204" pitchFamily="34" charset="0"/>
                <a:ea typeface="宋体" pitchFamily="2" charset="-122"/>
              </a:rPr>
              <a:t>tt</a:t>
            </a:r>
            <a:r>
              <a:rPr lang="en-US" altLang="zh-CN" sz="1600" dirty="0">
                <a:solidFill>
                  <a:srgbClr val="0000FF"/>
                </a:solidFill>
                <a:latin typeface="Arial" panose="020B0604020202020204" pitchFamily="34" charset="0"/>
                <a:ea typeface="宋体" pitchFamily="2" charset="-122"/>
              </a:rPr>
              <a:t> ̄, Higgs, and W runs) and 2–3T (for Z runs), with an inner bore diameter of 7.07 m and a cryostat/yoke half-length of 4.53 m. It is enclosed within an iron yoke that also houses the muon detector. The variation of the solenoid magnetic field in the central tracker (TPC) region is currently calculated to be approximately 10%. </a:t>
            </a:r>
          </a:p>
          <a:p>
            <a:pPr algn="just">
              <a:lnSpc>
                <a:spcPct val="140000"/>
              </a:lnSpc>
              <a:spcBef>
                <a:spcPts val="600"/>
              </a:spcBef>
            </a:pPr>
            <a:r>
              <a:rPr lang="en-US" altLang="zh-CN" sz="1600" dirty="0">
                <a:solidFill>
                  <a:srgbClr val="0000FF"/>
                </a:solidFill>
                <a:latin typeface="Arial" panose="020B0604020202020204" pitchFamily="34" charset="0"/>
                <a:ea typeface="宋体" pitchFamily="2" charset="-122"/>
              </a:rPr>
              <a:t>F-A-10-2: The solenoid coil design is based on four layers of Al-stabilized superconductor, supported by an aluminum-alloy outer support cylinder and cooled using a two-phase helium thermosiphon system. This general design concept is well established, drawing on the reliable design experience of the CERN-LHC CMS detector. </a:t>
            </a:r>
          </a:p>
          <a:p>
            <a:pPr algn="just">
              <a:lnSpc>
                <a:spcPct val="140000"/>
              </a:lnSpc>
              <a:spcBef>
                <a:spcPts val="600"/>
              </a:spcBef>
            </a:pPr>
            <a:r>
              <a:rPr lang="en-US" altLang="zh-CN" sz="1600" dirty="0">
                <a:solidFill>
                  <a:srgbClr val="0000FF"/>
                </a:solidFill>
                <a:latin typeface="Arial" panose="020B0604020202020204" pitchFamily="34" charset="0"/>
                <a:ea typeface="宋体" pitchFamily="2" charset="-122"/>
              </a:rPr>
              <a:t>F-A-10-3: A key technology development effort focuses on Al-stabilized superconductors, with two approaches to mechanical reinforcement: </a:t>
            </a:r>
          </a:p>
          <a:p>
            <a:pPr lvl="1" algn="just">
              <a:lnSpc>
                <a:spcPct val="140000"/>
              </a:lnSpc>
              <a:spcBef>
                <a:spcPts val="600"/>
              </a:spcBef>
            </a:pPr>
            <a:r>
              <a:rPr lang="en-US" altLang="zh-CN" sz="1200" dirty="0">
                <a:solidFill>
                  <a:srgbClr val="0000FF"/>
                </a:solidFill>
                <a:latin typeface="Arial" panose="020B0604020202020204" pitchFamily="34" charset="0"/>
                <a:ea typeface="宋体" pitchFamily="2" charset="-122"/>
              </a:rPr>
              <a:t>Option A: Double-layered, two-step co-extrusion process. </a:t>
            </a:r>
          </a:p>
          <a:p>
            <a:pPr lvl="1" algn="just">
              <a:lnSpc>
                <a:spcPct val="140000"/>
              </a:lnSpc>
              <a:spcBef>
                <a:spcPts val="600"/>
              </a:spcBef>
            </a:pPr>
            <a:r>
              <a:rPr lang="en-US" altLang="zh-CN" sz="1200" dirty="0">
                <a:solidFill>
                  <a:srgbClr val="0000FF"/>
                </a:solidFill>
                <a:latin typeface="Arial" panose="020B0604020202020204" pitchFamily="34" charset="0"/>
                <a:ea typeface="宋体" pitchFamily="2" charset="-122"/>
              </a:rPr>
              <a:t>Option B: Single extrusion with micro-alloying for reinforcement, followed by a cold-work process. </a:t>
            </a:r>
          </a:p>
          <a:p>
            <a:pPr algn="just">
              <a:lnSpc>
                <a:spcPct val="140000"/>
              </a:lnSpc>
              <a:spcBef>
                <a:spcPts val="600"/>
              </a:spcBef>
            </a:pPr>
            <a:r>
              <a:rPr lang="en-US" altLang="zh-CN" sz="1600" dirty="0">
                <a:solidFill>
                  <a:srgbClr val="0000FF"/>
                </a:solidFill>
                <a:latin typeface="Arial" panose="020B0604020202020204" pitchFamily="34" charset="0"/>
                <a:ea typeface="宋体" pitchFamily="2" charset="-122"/>
              </a:rPr>
              <a:t>F-A-10-4: Further R&amp;D is planned for 2025. </a:t>
            </a:r>
          </a:p>
          <a:p>
            <a:pPr algn="just">
              <a:lnSpc>
                <a:spcPct val="140000"/>
              </a:lnSpc>
              <a:spcBef>
                <a:spcPts val="600"/>
              </a:spcBef>
            </a:pPr>
            <a:r>
              <a:rPr lang="en-US" altLang="zh-CN" sz="1600" dirty="0">
                <a:solidFill>
                  <a:srgbClr val="0000FF"/>
                </a:solidFill>
                <a:latin typeface="Arial" panose="020B0604020202020204" pitchFamily="34" charset="0"/>
                <a:ea typeface="宋体" pitchFamily="2" charset="-122"/>
              </a:rPr>
              <a:t>F-A-10-5: The maximum von Mises stress on the Al-stabilizer during magnet excitation is evaluated at 96 MPa, which is close to the current yield strength of the Al-stabilizer material (105 MPa). Further mechanical evaluation is necessary to ensure an adequate safety margin, including the mechanical integrity of the </a:t>
            </a:r>
            <a:r>
              <a:rPr lang="en-US" altLang="zh-CN" sz="1600" dirty="0" err="1">
                <a:solidFill>
                  <a:srgbClr val="0000FF"/>
                </a:solidFill>
                <a:latin typeface="Arial" panose="020B0604020202020204" pitchFamily="34" charset="0"/>
                <a:ea typeface="宋体" pitchFamily="2" charset="-122"/>
              </a:rPr>
              <a:t>NbTi</a:t>
            </a:r>
            <a:r>
              <a:rPr lang="en-US" altLang="zh-CN" sz="1600" dirty="0">
                <a:solidFill>
                  <a:srgbClr val="0000FF"/>
                </a:solidFill>
                <a:latin typeface="Arial" panose="020B0604020202020204" pitchFamily="34" charset="0"/>
                <a:ea typeface="宋体" pitchFamily="2" charset="-122"/>
              </a:rPr>
              <a:t>/Cu superconductor itself. </a:t>
            </a:r>
          </a:p>
          <a:p>
            <a:pPr algn="just">
              <a:lnSpc>
                <a:spcPct val="140000"/>
              </a:lnSpc>
              <a:spcBef>
                <a:spcPts val="600"/>
              </a:spcBef>
            </a:pPr>
            <a:r>
              <a:rPr lang="en-US" altLang="zh-CN" sz="1600" dirty="0">
                <a:solidFill>
                  <a:srgbClr val="0000FF"/>
                </a:solidFill>
                <a:latin typeface="Arial" panose="020B0604020202020204" pitchFamily="34" charset="0"/>
                <a:ea typeface="宋体" pitchFamily="2" charset="-122"/>
              </a:rPr>
              <a:t>F-A-10-6: Remaining technical challenges primarily concern the production of large-scale, high-strength </a:t>
            </a:r>
            <a:r>
              <a:rPr lang="en-US" altLang="zh-CN" sz="1600" dirty="0" err="1">
                <a:solidFill>
                  <a:srgbClr val="0000FF"/>
                </a:solidFill>
                <a:latin typeface="Arial" panose="020B0604020202020204" pitchFamily="34" charset="0"/>
                <a:ea typeface="宋体" pitchFamily="2" charset="-122"/>
              </a:rPr>
              <a:t>Alstabilized</a:t>
            </a:r>
            <a:r>
              <a:rPr lang="en-US" altLang="zh-CN" sz="1600" dirty="0">
                <a:solidFill>
                  <a:srgbClr val="0000FF"/>
                </a:solidFill>
                <a:latin typeface="Arial" panose="020B0604020202020204" pitchFamily="34" charset="0"/>
                <a:ea typeface="宋体" pitchFamily="2" charset="-122"/>
              </a:rPr>
              <a:t> superconductors, as well as ensuring the reliability of the numerous aluminum-pipe welds required in the thermosiphon cooling system</a:t>
            </a:r>
            <a:endParaRPr lang="zh-CN" altLang="zh-CN" sz="1600" dirty="0">
              <a:solidFill>
                <a:srgbClr val="0000FF"/>
              </a:solidFill>
              <a:latin typeface="Arial" panose="020B0604020202020204" pitchFamily="34" charset="0"/>
              <a:ea typeface="宋体" pitchFamily="2" charset="-122"/>
            </a:endParaRPr>
          </a:p>
        </p:txBody>
      </p:sp>
      <p:sp>
        <p:nvSpPr>
          <p:cNvPr id="5" name="TextBox 4"/>
          <p:cNvSpPr txBox="1"/>
          <p:nvPr/>
        </p:nvSpPr>
        <p:spPr>
          <a:xfrm>
            <a:off x="9324975" y="507738"/>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SYSTEM MAGNET</a:t>
            </a:r>
            <a:endParaRPr lang="zh-CN" altLang="en-US" dirty="0">
              <a:latin typeface="Arial" panose="020B0604020202020204" pitchFamily="34"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Comments</a:t>
            </a:r>
          </a:p>
        </p:txBody>
      </p:sp>
      <p:sp>
        <p:nvSpPr>
          <p:cNvPr id="3" name="Text Placeholder 2"/>
          <p:cNvSpPr>
            <a:spLocks noGrp="1"/>
          </p:cNvSpPr>
          <p:nvPr>
            <p:ph type="body" idx="1"/>
          </p:nvPr>
        </p:nvSpPr>
        <p:spPr>
          <a:xfrm>
            <a:off x="673493" y="1078030"/>
            <a:ext cx="10915323" cy="1078030"/>
          </a:xfrm>
        </p:spPr>
        <p:txBody>
          <a:bodyPr>
            <a:noAutofit/>
          </a:bodyPr>
          <a:lstStyle/>
          <a:p>
            <a:pPr algn="just">
              <a:lnSpc>
                <a:spcPct val="100000"/>
              </a:lnSpc>
              <a:spcBef>
                <a:spcPts val="600"/>
              </a:spcBef>
            </a:pPr>
            <a:r>
              <a:rPr lang="en-US" altLang="zh-CN" sz="1400" dirty="0">
                <a:solidFill>
                  <a:srgbClr val="0000FF"/>
                </a:solidFill>
                <a:latin typeface="Arial" panose="020B0604020202020204" pitchFamily="34" charset="0"/>
                <a:ea typeface="宋体" pitchFamily="2" charset="-122"/>
                <a:cs typeface="Arial" panose="020B0604020202020204" pitchFamily="34" charset="0"/>
              </a:rPr>
              <a:t>C-A-10-1: Field uniformity in the TPC region is a fundamental boundary condition for detector performance. The current 10% field variation must be carefully assessed to ensure it is acceptable for the required TPC performance. It is important to note that the ALICE detector has a different configuration, and that the ALICE magnet is much larger resulting in significantly better field quality in its TPC region compared to CEPC. </a:t>
            </a:r>
          </a:p>
        </p:txBody>
      </p:sp>
      <p:sp>
        <p:nvSpPr>
          <p:cNvPr id="4" name="TextBox 3"/>
          <p:cNvSpPr txBox="1"/>
          <p:nvPr/>
        </p:nvSpPr>
        <p:spPr>
          <a:xfrm>
            <a:off x="9324975" y="507738"/>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SYSTEM MAGNET</a:t>
            </a:r>
            <a:endParaRPr lang="zh-CN" altLang="en-US" dirty="0">
              <a:latin typeface="Arial" panose="020B0604020202020204" pitchFamily="34" charset="0"/>
            </a:endParaRPr>
          </a:p>
        </p:txBody>
      </p:sp>
      <p:sp>
        <p:nvSpPr>
          <p:cNvPr id="6" name="文本框 5"/>
          <p:cNvSpPr txBox="1"/>
          <p:nvPr/>
        </p:nvSpPr>
        <p:spPr>
          <a:xfrm>
            <a:off x="368967" y="2026013"/>
            <a:ext cx="11454063" cy="4385816"/>
          </a:xfrm>
          <a:prstGeom prst="rect">
            <a:avLst/>
          </a:prstGeom>
          <a:noFill/>
        </p:spPr>
        <p:txBody>
          <a:bodyPr wrap="square">
            <a:spAutoFit/>
          </a:bodyPr>
          <a:lstStyle/>
          <a:p>
            <a:pPr marL="0" marR="0" lvl="0" indent="0" algn="just" defTabSz="914400" rtl="0" eaLnBrk="1" fontAlgn="auto" latinLnBrk="0" hangingPunct="1">
              <a:spcBef>
                <a:spcPts val="600"/>
              </a:spcBef>
              <a:spcAft>
                <a:spcPts val="0"/>
              </a:spcAft>
              <a:buClrTx/>
              <a:buSzTx/>
              <a:buFont typeface="Arial" panose="020B0604020202020204" pitchFamily="34" charset="0"/>
              <a:buNone/>
              <a:defRPr/>
            </a:pPr>
            <a:r>
              <a:rPr kumimoji="0" lang="en-US" altLang="zh-CN" sz="14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Impact on tracking:</a:t>
            </a:r>
            <a:endParaRPr kumimoji="0" lang="zh-CN" altLang="zh-CN" sz="1400" b="1"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a:p>
            <a:pPr marL="342900" marR="0" lvl="0" indent="-342900" algn="just" defTabSz="914400" rtl="0" eaLnBrk="1" fontAlgn="auto" latinLnBrk="0" hangingPunct="1">
              <a:spcBef>
                <a:spcPts val="600"/>
              </a:spcBef>
              <a:spcAft>
                <a:spcPts val="0"/>
              </a:spcAft>
              <a:buClrTx/>
              <a:buSzTx/>
              <a:buFont typeface="Arial" panose="020B0604020202020204" pitchFamily="34" charset="0"/>
              <a:buChar char="•"/>
              <a:tabLst>
                <a:tab pos="457200" algn="l"/>
              </a:tabLst>
              <a:defRPr/>
            </a:pPr>
            <a:r>
              <a:rPr kumimoji="0" lang="en-US" altLang="zh-CN" sz="14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It is impossible to achieve a uniform magnetic field in the experiment. Fortunately, the impact of non-uniform magnetic field on the momentum measurement can be minimized if the track fitting algorithm (i.e. Kalman filter) can deal with the non-uniform magnetic field with the measured magnetic field map.</a:t>
            </a:r>
          </a:p>
          <a:p>
            <a:pPr marL="0" marR="0" lvl="0" indent="0" algn="just" defTabSz="914400" rtl="0" eaLnBrk="1" fontAlgn="auto" latinLnBrk="0" hangingPunct="1">
              <a:spcBef>
                <a:spcPts val="600"/>
              </a:spcBef>
              <a:spcAft>
                <a:spcPts val="0"/>
              </a:spcAft>
              <a:buClrTx/>
              <a:buSzTx/>
              <a:buFont typeface="Arial" panose="020B0604020202020204" pitchFamily="34" charset="0"/>
              <a:buNone/>
              <a:defRPr/>
            </a:pPr>
            <a:r>
              <a:rPr kumimoji="0" lang="en-US" altLang="zh-CN" sz="14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The key issue is whether we use a right field map in software. Two requirements</a:t>
            </a:r>
            <a:endParaRPr kumimoji="0" lang="zh-CN" altLang="zh-CN" sz="14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a:p>
            <a:pPr marL="342900" marR="0" lvl="0" indent="-342900" algn="just" defTabSz="914400" rtl="0" eaLnBrk="1" fontAlgn="auto" latinLnBrk="0" hangingPunct="1">
              <a:spcBef>
                <a:spcPts val="600"/>
              </a:spcBef>
              <a:spcAft>
                <a:spcPts val="0"/>
              </a:spcAft>
              <a:buClrTx/>
              <a:buSzTx/>
              <a:buFont typeface="Arial" panose="020B0604020202020204" pitchFamily="34" charset="0"/>
              <a:buChar char="•"/>
              <a:tabLst>
                <a:tab pos="457200" algn="l"/>
              </a:tabLst>
              <a:defRPr/>
            </a:pPr>
            <a:r>
              <a:rPr kumimoji="0" lang="en-US" altLang="zh-CN" sz="14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Measurement precision of the magnetic field map is good enough.</a:t>
            </a:r>
            <a:endParaRPr kumimoji="0" lang="zh-CN" altLang="zh-CN" sz="14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a:p>
            <a:pPr marL="342900" marR="0" lvl="0" indent="-342900" algn="just" defTabSz="914400" rtl="0" eaLnBrk="1" fontAlgn="auto" latinLnBrk="0" hangingPunct="1">
              <a:spcBef>
                <a:spcPts val="600"/>
              </a:spcBef>
              <a:spcAft>
                <a:spcPts val="0"/>
              </a:spcAft>
              <a:buClrTx/>
              <a:buSzTx/>
              <a:buFont typeface="Arial" panose="020B0604020202020204" pitchFamily="34" charset="0"/>
              <a:buChar char="•"/>
              <a:tabLst>
                <a:tab pos="457200" algn="l"/>
              </a:tabLst>
              <a:defRPr/>
            </a:pPr>
            <a:r>
              <a:rPr kumimoji="0" lang="en-US" altLang="zh-CN" sz="14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Gradient of the field small enough (The map is smooth, without big fluctuation within small area)</a:t>
            </a:r>
          </a:p>
          <a:p>
            <a:pPr marL="0" marR="0" lvl="0" indent="0" algn="just" defTabSz="914400" rtl="0" eaLnBrk="1" fontAlgn="auto" latinLnBrk="0" hangingPunct="1">
              <a:spcBef>
                <a:spcPts val="600"/>
              </a:spcBef>
              <a:spcAft>
                <a:spcPts val="0"/>
              </a:spcAft>
              <a:buClrTx/>
              <a:buSzTx/>
              <a:buFont typeface="Arial" panose="020B0604020202020204" pitchFamily="34" charset="0"/>
              <a:buNone/>
              <a:tabLst>
                <a:tab pos="228600" algn="l"/>
                <a:tab pos="457200" algn="l"/>
              </a:tabLst>
              <a:defRPr/>
            </a:pPr>
            <a:r>
              <a:rPr lang="en-US" altLang="zh-CN" sz="1400" kern="0" dirty="0">
                <a:solidFill>
                  <a:prstClr val="black"/>
                </a:solidFill>
                <a:latin typeface="Arial" panose="020B0604020202020204" pitchFamily="34" charset="0"/>
                <a:ea typeface="等线" panose="02010600030101010101" pitchFamily="2" charset="-122"/>
                <a:cs typeface="Arial" panose="020B0604020202020204" pitchFamily="34" charset="0"/>
              </a:rPr>
              <a:t>CEPC</a:t>
            </a:r>
            <a:r>
              <a:rPr kumimoji="0" lang="en-US" altLang="zh-CN" sz="14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magnetic field</a:t>
            </a:r>
            <a:r>
              <a:rPr lang="en-US" altLang="zh-CN" sz="1400" kern="0" dirty="0">
                <a:solidFill>
                  <a:prstClr val="black"/>
                </a:solidFill>
                <a:latin typeface="Arial" panose="020B0604020202020204" pitchFamily="34" charset="0"/>
                <a:ea typeface="等线" panose="02010600030101010101" pitchFamily="2" charset="-122"/>
                <a:cs typeface="Arial" panose="020B0604020202020204" pitchFamily="34" charset="0"/>
              </a:rPr>
              <a:t> g</a:t>
            </a:r>
            <a:r>
              <a:rPr kumimoji="0" lang="en-US" altLang="zh-CN" sz="1400" b="0" i="0" u="none" strike="noStrike" kern="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radient</a:t>
            </a:r>
            <a:r>
              <a:rPr kumimoji="0" lang="en-US" altLang="zh-CN" sz="14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of the TPC region:</a:t>
            </a:r>
            <a:endParaRPr kumimoji="0" lang="zh-CN" altLang="zh-CN" sz="14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a:p>
            <a:pPr marL="457200" marR="0" lvl="1" indent="0" algn="just" defTabSz="914400" rtl="0" eaLnBrk="1" fontAlgn="auto" latinLnBrk="0" hangingPunct="1">
              <a:spcBef>
                <a:spcPts val="600"/>
              </a:spcBef>
              <a:spcAft>
                <a:spcPts val="0"/>
              </a:spcAft>
              <a:buClrTx/>
              <a:buSzTx/>
              <a:buFont typeface="Arial" panose="020B0604020202020204" pitchFamily="34" charset="0"/>
              <a:buNone/>
              <a:tabLst>
                <a:tab pos="685800" algn="l"/>
                <a:tab pos="914400" algn="l"/>
              </a:tabLst>
              <a:defRPr/>
            </a:pPr>
            <a:r>
              <a:rPr kumimoji="0" lang="en-US" altLang="zh-CN" sz="14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The gradient of TPC region is around 5.4*10</a:t>
            </a:r>
            <a:r>
              <a:rPr kumimoji="0" lang="en-US" altLang="zh-CN" sz="1400" b="0" i="0" u="none" strike="noStrike" kern="0" cap="none" spc="0" normalizeH="0" baseline="3000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-5</a:t>
            </a:r>
            <a:r>
              <a:rPr kumimoji="0" lang="en-US" altLang="zh-CN" sz="14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T/mm, which is small enough and meets the requirement</a:t>
            </a:r>
            <a:endParaRPr kumimoji="0" lang="zh-CN" altLang="zh-CN" sz="14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a:p>
            <a:pPr marR="0" lvl="0" algn="just" defTabSz="914400" rtl="0" eaLnBrk="1" fontAlgn="auto" latinLnBrk="0" hangingPunct="1">
              <a:spcBef>
                <a:spcPts val="600"/>
              </a:spcBef>
              <a:spcAft>
                <a:spcPts val="0"/>
              </a:spcAft>
              <a:buClrTx/>
              <a:buSzTx/>
              <a:tabLst>
                <a:tab pos="228600" algn="l"/>
                <a:tab pos="457200" algn="l"/>
              </a:tabLst>
              <a:defRPr/>
            </a:pPr>
            <a:r>
              <a:rPr kumimoji="0" lang="en-US" altLang="zh-CN" sz="14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Measurement precision:</a:t>
            </a:r>
            <a:endParaRPr kumimoji="0" lang="zh-CN" altLang="zh-CN" sz="14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a:p>
            <a:pPr marL="457200" marR="0" lvl="1" indent="0" algn="just" defTabSz="914400" rtl="0" eaLnBrk="1" fontAlgn="auto" latinLnBrk="0" hangingPunct="1">
              <a:spcBef>
                <a:spcPts val="600"/>
              </a:spcBef>
              <a:spcAft>
                <a:spcPts val="0"/>
              </a:spcAft>
              <a:buClrTx/>
              <a:buSzTx/>
              <a:buFont typeface="Arial" panose="020B0604020202020204" pitchFamily="34" charset="0"/>
              <a:buNone/>
              <a:tabLst>
                <a:tab pos="685800" algn="l"/>
                <a:tab pos="914400" algn="l"/>
              </a:tabLst>
              <a:defRPr/>
            </a:pPr>
            <a:r>
              <a:rPr kumimoji="0" lang="en-US" altLang="zh-CN" sz="14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If the measurement precision is 10</a:t>
            </a:r>
            <a:r>
              <a:rPr kumimoji="0" lang="en-US" altLang="zh-CN" sz="1400" b="0" i="0" u="none" strike="noStrike" kern="0" cap="none" spc="0" normalizeH="0" baseline="3000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-3</a:t>
            </a:r>
            <a:r>
              <a:rPr kumimoji="0" lang="en-US" altLang="zh-CN" sz="14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(i.e., position error during measurement is around 1mm), the deviation of B is around 5.4*10</a:t>
            </a:r>
            <a:r>
              <a:rPr kumimoji="0" lang="en-US" altLang="zh-CN" sz="1400" b="0" i="0" u="none" strike="noStrike" kern="0" cap="none" spc="0" normalizeH="0" baseline="3000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-5</a:t>
            </a:r>
            <a:r>
              <a:rPr kumimoji="0" lang="en-US" altLang="zh-CN" sz="14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T according the gradient, which meets the requirement of momentum resolution (~0.1%)</a:t>
            </a:r>
            <a:endParaRPr kumimoji="0" lang="zh-CN" altLang="zh-CN" sz="14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just" defTabSz="914400" rtl="0" eaLnBrk="1" fontAlgn="auto" latinLnBrk="0" hangingPunct="1">
              <a:spcBef>
                <a:spcPts val="600"/>
              </a:spcBef>
              <a:spcAft>
                <a:spcPts val="0"/>
              </a:spcAft>
              <a:buClrTx/>
              <a:buSzTx/>
              <a:buFont typeface="Arial" panose="020B0604020202020204" pitchFamily="34" charset="0"/>
              <a:buNone/>
              <a:defRPr/>
            </a:pPr>
            <a:r>
              <a:rPr kumimoji="0" lang="en-US" altLang="zh-CN" sz="14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An example of BESIII</a:t>
            </a:r>
            <a:endParaRPr kumimoji="0" lang="zh-CN" altLang="zh-CN" sz="14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a:p>
            <a:pPr marL="342900" marR="0" lvl="0" indent="-342900" algn="just" defTabSz="914400" rtl="0" eaLnBrk="1" fontAlgn="auto" latinLnBrk="0" hangingPunct="1">
              <a:spcBef>
                <a:spcPts val="600"/>
              </a:spcBef>
              <a:spcAft>
                <a:spcPts val="0"/>
              </a:spcAft>
              <a:buClrTx/>
              <a:buSzTx/>
              <a:buFont typeface="Arial" panose="020B0604020202020204" pitchFamily="34" charset="0"/>
              <a:buChar char="•"/>
              <a:tabLst>
                <a:tab pos="228600" algn="l"/>
              </a:tabLst>
              <a:defRPr/>
            </a:pPr>
            <a:r>
              <a:rPr kumimoji="0" lang="en-US" altLang="zh-CN" sz="14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NUMF in BESIII is 5%, and measurement error of B is around 0.3%</a:t>
            </a:r>
            <a:endParaRPr kumimoji="0" lang="zh-CN" altLang="zh-CN" sz="14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a:p>
            <a:pPr marL="342900" marR="0" lvl="0" indent="-342900" algn="just" defTabSz="914400" rtl="0" eaLnBrk="1" fontAlgn="auto" latinLnBrk="0" hangingPunct="1">
              <a:spcBef>
                <a:spcPts val="600"/>
              </a:spcBef>
              <a:spcAft>
                <a:spcPts val="0"/>
              </a:spcAft>
              <a:buClrTx/>
              <a:buSzTx/>
              <a:buFont typeface="Arial" panose="020B0604020202020204" pitchFamily="34" charset="0"/>
              <a:buChar char="•"/>
              <a:tabLst>
                <a:tab pos="228600" algn="l"/>
              </a:tabLst>
              <a:defRPr/>
            </a:pPr>
            <a:r>
              <a:rPr kumimoji="0" lang="en-US" altLang="zh-CN" sz="14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The momentum resolution is good as the expected after the track fit with Kalman filter and track-based calibration. No significant impact from NUMF is observed.</a:t>
            </a:r>
            <a:endParaRPr kumimoji="0" lang="zh-CN" altLang="zh-CN" sz="14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Comments</a:t>
            </a:r>
          </a:p>
        </p:txBody>
      </p:sp>
      <p:sp>
        <p:nvSpPr>
          <p:cNvPr id="3" name="Text Placeholder 2"/>
          <p:cNvSpPr>
            <a:spLocks noGrp="1"/>
          </p:cNvSpPr>
          <p:nvPr>
            <p:ph type="body" idx="1"/>
          </p:nvPr>
        </p:nvSpPr>
        <p:spPr>
          <a:xfrm>
            <a:off x="683119" y="1118237"/>
            <a:ext cx="10515600" cy="1977370"/>
          </a:xfrm>
        </p:spPr>
        <p:txBody>
          <a:bodyPr>
            <a:normAutofit/>
          </a:bodyPr>
          <a:lstStyle/>
          <a:p>
            <a:pPr algn="just">
              <a:lnSpc>
                <a:spcPct val="120000"/>
              </a:lnSpc>
              <a:spcBef>
                <a:spcPts val="600"/>
              </a:spcBef>
            </a:pPr>
            <a:r>
              <a:rPr lang="en-US" altLang="zh-CN" sz="1400" dirty="0">
                <a:solidFill>
                  <a:srgbClr val="0000FF"/>
                </a:solidFill>
                <a:latin typeface="Arial" panose="020B0604020202020204" pitchFamily="34" charset="0"/>
                <a:ea typeface="宋体" pitchFamily="2" charset="-122"/>
                <a:cs typeface="Arial" panose="020B0604020202020204" pitchFamily="34" charset="0"/>
              </a:rPr>
              <a:t>C-A-10-2: </a:t>
            </a:r>
            <a:r>
              <a:rPr lang="en-US" altLang="zh-CN" sz="1400" dirty="0">
                <a:solidFill>
                  <a:srgbClr val="0000FF"/>
                </a:solidFill>
                <a:latin typeface="Arial" panose="020B0604020202020204" pitchFamily="34" charset="0"/>
                <a:ea typeface="宋体" pitchFamily="2" charset="-122"/>
              </a:rPr>
              <a:t>The committee recognizes the remarkable progress achieved in developing Al-stabilized superconductors, achieving a yield strength of 105 MPa at 4.2 K using micro-alloying (Ni + Be). However, further R&amp;D is required to demonstrate the full mechanical performance of the conductor and the successful fabrication of full-scale Al-stabilized superconductor segments. </a:t>
            </a:r>
          </a:p>
          <a:p>
            <a:pPr algn="just">
              <a:lnSpc>
                <a:spcPct val="120000"/>
              </a:lnSpc>
              <a:spcBef>
                <a:spcPts val="600"/>
              </a:spcBef>
            </a:pPr>
            <a:r>
              <a:rPr lang="en-US" altLang="zh-CN" sz="1400" dirty="0">
                <a:solidFill>
                  <a:srgbClr val="0000FF"/>
                </a:solidFill>
                <a:latin typeface="Arial" panose="020B0604020202020204" pitchFamily="34" charset="0"/>
                <a:ea typeface="宋体" pitchFamily="2" charset="-122"/>
                <a:cs typeface="Arial" panose="020B0604020202020204" pitchFamily="34" charset="0"/>
              </a:rPr>
              <a:t>C-A-10-3: </a:t>
            </a:r>
            <a:r>
              <a:rPr lang="en-US" altLang="zh-CN" sz="1400" dirty="0">
                <a:solidFill>
                  <a:srgbClr val="0000FF"/>
                </a:solidFill>
                <a:latin typeface="Arial" panose="020B0604020202020204" pitchFamily="34" charset="0"/>
                <a:ea typeface="宋体" pitchFamily="2" charset="-122"/>
              </a:rPr>
              <a:t>It is critical to demonstrate that the full conductor (</a:t>
            </a:r>
            <a:r>
              <a:rPr lang="en-US" altLang="zh-CN" sz="1400" dirty="0" err="1">
                <a:solidFill>
                  <a:srgbClr val="0000FF"/>
                </a:solidFill>
                <a:latin typeface="Arial" panose="020B0604020202020204" pitchFamily="34" charset="0"/>
                <a:ea typeface="宋体" pitchFamily="2" charset="-122"/>
              </a:rPr>
              <a:t>NbTi</a:t>
            </a:r>
            <a:r>
              <a:rPr lang="en-US" altLang="zh-CN" sz="1400" dirty="0">
                <a:solidFill>
                  <a:srgbClr val="0000FF"/>
                </a:solidFill>
                <a:latin typeface="Arial" panose="020B0604020202020204" pitchFamily="34" charset="0"/>
                <a:ea typeface="宋体" pitchFamily="2" charset="-122"/>
              </a:rPr>
              <a:t>/Cu + Al-stabilizer) can withstand mechanical stress up to 135 MPa. This threshold is about 50% higher than the maximum von Mises stress (~90 MPa) expected during operation at 3T. If achieving this mechanical strength proves difficult, increasing the thickness of the support cylinder could be considered, although this would be undesirable. As a last resort, if necessary, a reduction in the operating field strength may need to be discussed.</a:t>
            </a:r>
          </a:p>
        </p:txBody>
      </p:sp>
      <p:sp>
        <p:nvSpPr>
          <p:cNvPr id="4" name="TextBox 3"/>
          <p:cNvSpPr txBox="1"/>
          <p:nvPr/>
        </p:nvSpPr>
        <p:spPr>
          <a:xfrm>
            <a:off x="9324975" y="507738"/>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SYSTEM MAGNET</a:t>
            </a:r>
            <a:endParaRPr lang="zh-CN" altLang="en-US" dirty="0">
              <a:latin typeface="Arial" panose="020B0604020202020204" pitchFamily="34" charset="0"/>
            </a:endParaRPr>
          </a:p>
        </p:txBody>
      </p:sp>
      <p:pic>
        <p:nvPicPr>
          <p:cNvPr id="5" name="图片 4"/>
          <p:cNvPicPr>
            <a:picLocks noChangeAspect="1"/>
          </p:cNvPicPr>
          <p:nvPr/>
        </p:nvPicPr>
        <p:blipFill>
          <a:blip r:embed="rId2"/>
          <a:stretch>
            <a:fillRect/>
          </a:stretch>
        </p:blipFill>
        <p:spPr>
          <a:xfrm>
            <a:off x="356231" y="4699549"/>
            <a:ext cx="5584688" cy="1784651"/>
          </a:xfrm>
          <a:prstGeom prst="rect">
            <a:avLst/>
          </a:prstGeom>
        </p:spPr>
      </p:pic>
      <p:sp>
        <p:nvSpPr>
          <p:cNvPr id="7" name="文本框 6"/>
          <p:cNvSpPr txBox="1"/>
          <p:nvPr/>
        </p:nvSpPr>
        <p:spPr>
          <a:xfrm>
            <a:off x="518158" y="3095607"/>
            <a:ext cx="11155681" cy="1384995"/>
          </a:xfrm>
          <a:prstGeom prst="rect">
            <a:avLst/>
          </a:prstGeom>
          <a:noFill/>
        </p:spPr>
        <p:txBody>
          <a:bodyPr wrap="square">
            <a:spAutoFit/>
          </a:bodyPr>
          <a:lstStyle/>
          <a:p>
            <a:pPr>
              <a:spcBef>
                <a:spcPts val="1200"/>
              </a:spcBef>
            </a:pPr>
            <a:r>
              <a:rPr lang="en-US" altLang="zh-CN" sz="1400" kern="100" dirty="0">
                <a:effectLst/>
                <a:latin typeface="Arial" panose="020B0604020202020204" pitchFamily="34" charset="0"/>
                <a:ea typeface="等线" panose="02010600030101010101" pitchFamily="2" charset="-122"/>
                <a:cs typeface="Times New Roman" panose="02020603050405020304" pitchFamily="18" charset="0"/>
              </a:rPr>
              <a:t>The </a:t>
            </a:r>
            <a:r>
              <a:rPr lang="en-US" altLang="zh-CN" sz="1400" kern="100" dirty="0">
                <a:latin typeface="Arial" panose="020B0604020202020204" pitchFamily="34" charset="0"/>
                <a:ea typeface="等线" panose="02010600030101010101" pitchFamily="2" charset="-122"/>
                <a:cs typeface="Times New Roman" panose="02020603050405020304" pitchFamily="18" charset="0"/>
              </a:rPr>
              <a:t>stress </a:t>
            </a:r>
            <a:r>
              <a:rPr lang="en-US" altLang="zh-CN" sz="1400" kern="100" dirty="0">
                <a:effectLst/>
                <a:latin typeface="Arial" panose="020B0604020202020204" pitchFamily="34" charset="0"/>
                <a:ea typeface="等线" panose="02010600030101010101" pitchFamily="2" charset="-122"/>
                <a:cs typeface="Times New Roman" panose="02020603050405020304" pitchFamily="18" charset="0"/>
              </a:rPr>
              <a:t>issue can be addressed by either increasing the cross-sectional area of the aluminum stabilizer or enhancing the yield strength of its material. However, due to the current limitations in the size of the aluminum coating equipment and the overall design dimensions of the detector, it is relatively difficult to increase the cross-sectional area of the aluminum stabilizer. We made certain progress in the development of Box type conductor, which has a better mechanical performance. </a:t>
            </a:r>
            <a:r>
              <a:rPr lang="en-US" altLang="zh-CN" sz="1400" kern="100" dirty="0">
                <a:latin typeface="Arial" panose="020B0604020202020204" pitchFamily="34" charset="0"/>
                <a:ea typeface="等线" panose="02010600030101010101" pitchFamily="2" charset="-122"/>
                <a:cs typeface="Times New Roman" panose="02020603050405020304" pitchFamily="18" charset="0"/>
              </a:rPr>
              <a:t>We will continue to do the R&amp;D of high strength and RRR value aluminum  stabilizer.</a:t>
            </a:r>
            <a:endParaRPr lang="en-US" altLang="zh-CN" sz="1400" dirty="0">
              <a:latin typeface="Arial" panose="020B0604020202020204" pitchFamily="34" charset="0"/>
              <a:ea typeface="Calibri" panose="020F0502020204030204" pitchFamily="34" charset="0"/>
              <a:cs typeface="Calibri" panose="020F0502020204030204" pitchFamily="34" charset="0"/>
            </a:endParaRPr>
          </a:p>
          <a:p>
            <a:r>
              <a:rPr lang="it-IT" altLang="zh-CN" sz="1400" dirty="0">
                <a:latin typeface="Arial" panose="020B0604020202020204" pitchFamily="34" charset="0"/>
                <a:ea typeface="Calibri" panose="020F0502020204030204" pitchFamily="34" charset="0"/>
                <a:cs typeface="Calibri" panose="020F0502020204030204" pitchFamily="34" charset="0"/>
              </a:rPr>
              <a:t>Secondary co-extrusion </a:t>
            </a:r>
            <a:r>
              <a:rPr lang="it-IT" altLang="zh-CN" sz="1400" b="1" dirty="0">
                <a:latin typeface="Arial" panose="020B0604020202020204" pitchFamily="34" charset="0"/>
                <a:ea typeface="Calibri" panose="020F0502020204030204" pitchFamily="34" charset="0"/>
                <a:cs typeface="Calibri" panose="020F0502020204030204" pitchFamily="34" charset="0"/>
              </a:rPr>
              <a:t>Box type </a:t>
            </a:r>
            <a:r>
              <a:rPr lang="en-US" altLang="zh-CN" sz="1400" dirty="0">
                <a:latin typeface="Arial" panose="020B0604020202020204" pitchFamily="34" charset="0"/>
                <a:ea typeface="Calibri" panose="020F0502020204030204" pitchFamily="34" charset="0"/>
                <a:cs typeface="Calibri" panose="020F0502020204030204" pitchFamily="34" charset="0"/>
              </a:rPr>
              <a:t>Cable size and structure: </a:t>
            </a:r>
            <a:r>
              <a:rPr lang="it-IT" altLang="zh-CN" sz="1400" b="1" dirty="0">
                <a:latin typeface="Arial" panose="020B0604020202020204" pitchFamily="34" charset="0"/>
                <a:ea typeface="Calibri" panose="020F0502020204030204" pitchFamily="34" charset="0"/>
                <a:cs typeface="Calibri" panose="020F0502020204030204" pitchFamily="34" charset="0"/>
              </a:rPr>
              <a:t>56</a:t>
            </a:r>
            <a:r>
              <a:rPr lang="en-US" altLang="zh-CN" sz="1400" b="1" dirty="0">
                <a:latin typeface="Arial" panose="020B0604020202020204" pitchFamily="34" charset="0"/>
                <a:ea typeface="Calibri" panose="020F0502020204030204" pitchFamily="34" charset="0"/>
                <a:cs typeface="Calibri" panose="020F0502020204030204" pitchFamily="34" charset="0"/>
              </a:rPr>
              <a:t>mm</a:t>
            </a:r>
            <a:r>
              <a:rPr lang="it-IT" altLang="zh-CN" sz="1400" b="1" dirty="0">
                <a:latin typeface="Arial" panose="020B0604020202020204" pitchFamily="34" charset="0"/>
                <a:ea typeface="Calibri" panose="020F0502020204030204" pitchFamily="34" charset="0"/>
                <a:cs typeface="Calibri" panose="020F0502020204030204" pitchFamily="34" charset="0"/>
              </a:rPr>
              <a:t>*22</a:t>
            </a:r>
            <a:r>
              <a:rPr lang="en-US" altLang="zh-CN" sz="1400" b="1" dirty="0">
                <a:latin typeface="Arial" panose="020B0604020202020204" pitchFamily="34" charset="0"/>
                <a:ea typeface="Calibri" panose="020F0502020204030204" pitchFamily="34" charset="0"/>
                <a:cs typeface="Calibri" panose="020F0502020204030204" pitchFamily="34" charset="0"/>
              </a:rPr>
              <a:t>mm </a:t>
            </a:r>
            <a:r>
              <a:rPr lang="it-IT" altLang="zh-CN" sz="1400" b="1" dirty="0">
                <a:latin typeface="Arial" panose="020B0604020202020204" pitchFamily="34" charset="0"/>
                <a:ea typeface="Calibri" panose="020F0502020204030204" pitchFamily="34" charset="0"/>
                <a:cs typeface="Calibri" panose="020F0502020204030204" pitchFamily="34" charset="0"/>
              </a:rPr>
              <a:t>(Box </a:t>
            </a:r>
            <a:r>
              <a:rPr lang="en-US" altLang="zh-CN" sz="1400" b="1" dirty="0">
                <a:latin typeface="Arial" panose="020B0604020202020204" pitchFamily="34" charset="0"/>
                <a:ea typeface="Calibri" panose="020F0502020204030204" pitchFamily="34" charset="0"/>
                <a:cs typeface="Calibri" panose="020F0502020204030204" pitchFamily="34" charset="0"/>
              </a:rPr>
              <a:t>type</a:t>
            </a:r>
            <a:r>
              <a:rPr lang="it-IT" altLang="zh-CN" sz="1400" b="1" dirty="0">
                <a:latin typeface="Arial" panose="020B0604020202020204" pitchFamily="34" charset="0"/>
                <a:ea typeface="Calibri" panose="020F0502020204030204" pitchFamily="34" charset="0"/>
                <a:cs typeface="Calibri" panose="020F0502020204030204" pitchFamily="34" charset="0"/>
              </a:rPr>
              <a:t>)</a:t>
            </a:r>
          </a:p>
        </p:txBody>
      </p:sp>
      <p:pic>
        <p:nvPicPr>
          <p:cNvPr id="10" name="图片 9"/>
          <p:cNvPicPr>
            <a:picLocks noChangeAspect="1"/>
          </p:cNvPicPr>
          <p:nvPr/>
        </p:nvPicPr>
        <p:blipFill>
          <a:blip r:embed="rId3"/>
          <a:stretch>
            <a:fillRect/>
          </a:stretch>
        </p:blipFill>
        <p:spPr>
          <a:xfrm>
            <a:off x="6503470" y="4588917"/>
            <a:ext cx="4180571" cy="1895284"/>
          </a:xfrm>
          <a:prstGeom prst="rect">
            <a:avLst/>
          </a:prstGeom>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Comments</a:t>
            </a:r>
          </a:p>
        </p:txBody>
      </p:sp>
      <p:sp>
        <p:nvSpPr>
          <p:cNvPr id="3" name="Text Placeholder 2"/>
          <p:cNvSpPr>
            <a:spLocks noGrp="1"/>
          </p:cNvSpPr>
          <p:nvPr>
            <p:ph type="body" idx="1"/>
          </p:nvPr>
        </p:nvSpPr>
        <p:spPr>
          <a:xfrm>
            <a:off x="673494" y="1314470"/>
            <a:ext cx="10515600" cy="5035792"/>
          </a:xfrm>
        </p:spPr>
        <p:txBody>
          <a:bodyPr>
            <a:normAutofit/>
          </a:bodyPr>
          <a:lstStyle/>
          <a:p>
            <a:pPr algn="just">
              <a:lnSpc>
                <a:spcPct val="120000"/>
              </a:lnSpc>
              <a:spcBef>
                <a:spcPts val="600"/>
              </a:spcBef>
            </a:pPr>
            <a:r>
              <a:rPr lang="en-US" altLang="zh-CN" sz="1600" dirty="0">
                <a:solidFill>
                  <a:srgbClr val="0000FF"/>
                </a:solidFill>
                <a:latin typeface="Arial" panose="020B0604020202020204" pitchFamily="34" charset="0"/>
                <a:ea typeface="宋体" pitchFamily="2" charset="-122"/>
                <a:cs typeface="Arial" panose="020B0604020202020204" pitchFamily="34" charset="0"/>
              </a:rPr>
              <a:t>C-A-10-4: </a:t>
            </a:r>
            <a:r>
              <a:rPr lang="en-US" altLang="zh-CN" sz="1500" dirty="0">
                <a:solidFill>
                  <a:srgbClr val="0000FF"/>
                </a:solidFill>
                <a:latin typeface="Arial" panose="020B0604020202020204" pitchFamily="34" charset="0"/>
                <a:ea typeface="宋体" pitchFamily="2" charset="-122"/>
              </a:rPr>
              <a:t>Developing a scaled model coil, including full cooling and excitation tests, will be an important step. Without such a demonstrator, confidence in the readiness of the solenoid technology for CEPC will be limited. </a:t>
            </a:r>
          </a:p>
          <a:p>
            <a:pPr marL="0" indent="0" algn="just">
              <a:lnSpc>
                <a:spcPct val="120000"/>
              </a:lnSpc>
              <a:spcBef>
                <a:spcPts val="600"/>
              </a:spcBef>
              <a:buNone/>
            </a:pPr>
            <a:r>
              <a:rPr lang="en-US" altLang="zh-CN" sz="1500" b="0" i="0" dirty="0">
                <a:effectLst/>
                <a:latin typeface="Arial" panose="020B0604020202020204" pitchFamily="34" charset="0"/>
                <a:cs typeface="Times New Roman" panose="02020603050405020304" pitchFamily="18" charset="0"/>
              </a:rPr>
              <a:t>Establishing a scaled model coil is really a necessary step before the processing of the detector magnet, and we will take this important process into consideration in our subsequent planning.</a:t>
            </a:r>
            <a:endParaRPr lang="en-US" altLang="zh-CN" sz="1500" dirty="0">
              <a:solidFill>
                <a:srgbClr val="0000FF"/>
              </a:solidFill>
              <a:latin typeface="Arial" panose="020B0604020202020204" pitchFamily="34" charset="0"/>
              <a:ea typeface="宋体" pitchFamily="2" charset="-122"/>
              <a:cs typeface="Times New Roman" panose="02020603050405020304" pitchFamily="18" charset="0"/>
            </a:endParaRPr>
          </a:p>
          <a:p>
            <a:pPr algn="just">
              <a:lnSpc>
                <a:spcPct val="120000"/>
              </a:lnSpc>
              <a:spcBef>
                <a:spcPts val="600"/>
              </a:spcBef>
            </a:pPr>
            <a:r>
              <a:rPr lang="en-US" altLang="zh-CN" sz="1600" dirty="0">
                <a:solidFill>
                  <a:srgbClr val="0000FF"/>
                </a:solidFill>
                <a:latin typeface="Arial" panose="020B0604020202020204" pitchFamily="34" charset="0"/>
                <a:ea typeface="宋体" pitchFamily="2" charset="-122"/>
                <a:cs typeface="Arial" panose="020B0604020202020204" pitchFamily="34" charset="0"/>
              </a:rPr>
              <a:t>C-A-10-5: </a:t>
            </a:r>
            <a:r>
              <a:rPr lang="en-US" altLang="zh-CN" sz="1500" dirty="0">
                <a:solidFill>
                  <a:srgbClr val="0000FF"/>
                </a:solidFill>
                <a:latin typeface="Arial" panose="020B0604020202020204" pitchFamily="34" charset="0"/>
                <a:ea typeface="宋体" pitchFamily="2" charset="-122"/>
              </a:rPr>
              <a:t>Two cooling channel designs are under consideration: </a:t>
            </a:r>
          </a:p>
          <a:p>
            <a:pPr lvl="1" algn="just">
              <a:lnSpc>
                <a:spcPct val="120000"/>
              </a:lnSpc>
              <a:spcBef>
                <a:spcPts val="600"/>
              </a:spcBef>
            </a:pPr>
            <a:r>
              <a:rPr lang="en-US" altLang="zh-CN" sz="1500" dirty="0">
                <a:solidFill>
                  <a:srgbClr val="0000FF"/>
                </a:solidFill>
                <a:latin typeface="Arial" panose="020B0604020202020204" pitchFamily="34" charset="0"/>
                <a:ea typeface="宋体" pitchFamily="2" charset="-122"/>
              </a:rPr>
              <a:t>Vertical Al-pipe channels, as used in CMS. </a:t>
            </a:r>
          </a:p>
          <a:p>
            <a:pPr lvl="1" algn="just">
              <a:lnSpc>
                <a:spcPct val="120000"/>
              </a:lnSpc>
              <a:spcBef>
                <a:spcPts val="600"/>
              </a:spcBef>
            </a:pPr>
            <a:r>
              <a:rPr lang="en-US" altLang="zh-CN" sz="1500" dirty="0">
                <a:solidFill>
                  <a:srgbClr val="0000FF"/>
                </a:solidFill>
                <a:latin typeface="Arial" panose="020B0604020202020204" pitchFamily="34" charset="0"/>
                <a:ea typeface="宋体" pitchFamily="2" charset="-122"/>
              </a:rPr>
              <a:t>Sloped or tilted serpentine channels, which may reduce the number of welds and save cryostat space. </a:t>
            </a:r>
          </a:p>
          <a:p>
            <a:pPr marL="0" indent="0" algn="just">
              <a:lnSpc>
                <a:spcPct val="120000"/>
              </a:lnSpc>
              <a:spcBef>
                <a:spcPts val="600"/>
              </a:spcBef>
              <a:buNone/>
            </a:pPr>
            <a:r>
              <a:rPr lang="en-US" altLang="zh-CN" sz="1500" dirty="0">
                <a:solidFill>
                  <a:srgbClr val="0000FF"/>
                </a:solidFill>
                <a:latin typeface="Arial" panose="020B0604020202020204" pitchFamily="34" charset="0"/>
                <a:ea typeface="宋体" pitchFamily="2" charset="-122"/>
              </a:rPr>
              <a:t>     The latter option could be advantageous for construction reliability</a:t>
            </a:r>
          </a:p>
          <a:p>
            <a:pPr marL="0" indent="0" algn="just">
              <a:buNone/>
            </a:pPr>
            <a:r>
              <a:rPr lang="en-US" altLang="zh-CN" sz="1500" kern="100" dirty="0">
                <a:effectLst/>
                <a:latin typeface="Arial" panose="020B0604020202020204" pitchFamily="34" charset="0"/>
                <a:ea typeface="等线" panose="02010600030101010101" pitchFamily="2" charset="-122"/>
                <a:cs typeface="Times New Roman" panose="02020603050405020304" pitchFamily="18" charset="0"/>
              </a:rPr>
              <a:t>We will optimize the cooling system from two aspects: Design and Welding Technology</a:t>
            </a:r>
            <a:endParaRPr lang="zh-CN" altLang="zh-CN" sz="1500" kern="100" dirty="0">
              <a:effectLst/>
              <a:latin typeface="Arial" panose="020B0604020202020204" pitchFamily="34" charset="0"/>
              <a:ea typeface="等线" panose="02010600030101010101" pitchFamily="2" charset="-122"/>
              <a:cs typeface="Times New Roman" panose="02020603050405020304" pitchFamily="18" charset="0"/>
            </a:endParaRPr>
          </a:p>
          <a:p>
            <a:pPr marL="342900" lvl="0" indent="-342900" algn="just">
              <a:buFont typeface="+mj-lt"/>
              <a:buAutoNum type="arabicParenBoth"/>
            </a:pPr>
            <a:r>
              <a:rPr lang="en-US" altLang="zh-CN" sz="1500" kern="100" dirty="0">
                <a:effectLst/>
                <a:latin typeface="Arial" panose="020B0604020202020204" pitchFamily="34" charset="0"/>
                <a:ea typeface="等线" panose="02010600030101010101" pitchFamily="2" charset="-122"/>
                <a:cs typeface="Times New Roman" panose="02020603050405020304" pitchFamily="18" charset="0"/>
              </a:rPr>
              <a:t>We will consider doing the design of the sloped serpentine cooling path, on one hand, meets the requirements of temperature distribution, and on the other hand, reduces the number of welds.</a:t>
            </a:r>
            <a:endParaRPr lang="zh-CN" altLang="zh-CN" sz="1500" kern="100" dirty="0">
              <a:effectLst/>
              <a:latin typeface="Arial" panose="020B0604020202020204" pitchFamily="34" charset="0"/>
              <a:ea typeface="等线" panose="02010600030101010101" pitchFamily="2" charset="-122"/>
              <a:cs typeface="Times New Roman" panose="02020603050405020304" pitchFamily="18" charset="0"/>
            </a:endParaRPr>
          </a:p>
          <a:p>
            <a:pPr marL="342900" lvl="0" indent="-342900" algn="just">
              <a:buFont typeface="+mj-lt"/>
              <a:buAutoNum type="arabicParenBoth"/>
            </a:pPr>
            <a:r>
              <a:rPr lang="en-US" altLang="zh-CN" sz="1500" kern="100" dirty="0">
                <a:effectLst/>
                <a:latin typeface="Arial" panose="020B0604020202020204" pitchFamily="34" charset="0"/>
                <a:ea typeface="等线" panose="02010600030101010101" pitchFamily="2" charset="-122"/>
                <a:cs typeface="Times New Roman" panose="02020603050405020304" pitchFamily="18" charset="0"/>
              </a:rPr>
              <a:t>Regarding the welding of aluminum tubes, we had experience in welding small model coils, but we have not yet had experience in welding such a large number of pipes in a large-scale cooling structure. We will conduct verification experiments in the near future.</a:t>
            </a:r>
            <a:endParaRPr lang="zh-CN" altLang="zh-CN" sz="1500" kern="100" dirty="0">
              <a:effectLst/>
              <a:latin typeface="Arial" panose="020B0604020202020204" pitchFamily="34" charset="0"/>
              <a:ea typeface="等线" panose="02010600030101010101" pitchFamily="2" charset="-122"/>
              <a:cs typeface="Times New Roman" panose="02020603050405020304" pitchFamily="18" charset="0"/>
            </a:endParaRPr>
          </a:p>
        </p:txBody>
      </p:sp>
      <p:sp>
        <p:nvSpPr>
          <p:cNvPr id="4" name="TextBox 3"/>
          <p:cNvSpPr txBox="1"/>
          <p:nvPr/>
        </p:nvSpPr>
        <p:spPr>
          <a:xfrm>
            <a:off x="9324975" y="507738"/>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SYSTEM MAGNET</a:t>
            </a:r>
            <a:endParaRPr lang="zh-CN" altLang="en-US" dirty="0">
              <a:latin typeface="Arial" panose="020B0604020202020204" pitchFamily="34"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Recommendations</a:t>
            </a:r>
          </a:p>
        </p:txBody>
      </p:sp>
      <p:sp>
        <p:nvSpPr>
          <p:cNvPr id="3" name="Text Placeholder 2"/>
          <p:cNvSpPr>
            <a:spLocks noGrp="1"/>
          </p:cNvSpPr>
          <p:nvPr>
            <p:ph type="body" idx="1"/>
          </p:nvPr>
        </p:nvSpPr>
        <p:spPr>
          <a:xfrm>
            <a:off x="653143" y="1277888"/>
            <a:ext cx="10700657" cy="4899075"/>
          </a:xfrm>
        </p:spPr>
        <p:txBody>
          <a:bodyPr>
            <a:normAutofit/>
          </a:bodyPr>
          <a:lstStyle/>
          <a:p>
            <a:pPr algn="just">
              <a:lnSpc>
                <a:spcPct val="130000"/>
              </a:lnSpc>
              <a:spcBef>
                <a:spcPts val="600"/>
              </a:spcBef>
            </a:pPr>
            <a:r>
              <a:rPr lang="en-US" altLang="zh-CN" sz="1600" dirty="0">
                <a:solidFill>
                  <a:srgbClr val="0000FF"/>
                </a:solidFill>
                <a:latin typeface="Arial" panose="020B0604020202020204" pitchFamily="34" charset="0"/>
                <a:ea typeface="宋体" pitchFamily="2" charset="-122"/>
                <a:cs typeface="Arial" panose="020B0604020202020204" pitchFamily="34" charset="0"/>
              </a:rPr>
              <a:t>R-A-10-1: </a:t>
            </a:r>
            <a:r>
              <a:rPr lang="en-US" altLang="zh-CN" sz="1600" dirty="0">
                <a:solidFill>
                  <a:srgbClr val="0000FF"/>
                </a:solidFill>
                <a:latin typeface="Arial" panose="020B0604020202020204" pitchFamily="34" charset="0"/>
                <a:ea typeface="宋体" pitchFamily="2" charset="-122"/>
              </a:rPr>
              <a:t>Carefully verify that the magnetic field uniformity of the CEPC Ref-TDR solenoid meets the TPC performance requirements without introducing unacceptable distortions to particle drift paths. If the current configuration proves insufficient, consider alternative design modifications—such as the addition of compensation windings in the forward and backward regions, as explored in ILD studies, or adjustments to the shape and configuration of the magnetic iron poles. </a:t>
            </a:r>
          </a:p>
          <a:p>
            <a:pPr marL="0" indent="0" algn="just">
              <a:lnSpc>
                <a:spcPct val="130000"/>
              </a:lnSpc>
              <a:spcBef>
                <a:spcPts val="600"/>
              </a:spcBef>
              <a:buNone/>
            </a:pPr>
            <a:r>
              <a:rPr lang="en-US" altLang="zh-CN" sz="1600" dirty="0">
                <a:latin typeface="Arial" panose="020B0604020202020204" pitchFamily="34" charset="0"/>
                <a:ea typeface="宋体" pitchFamily="2" charset="-122"/>
              </a:rPr>
              <a:t>We will carefully verify the magnetic field uniformity with TPC collogues, put the simulated magnetic field distribution into TPC simulation software. </a:t>
            </a:r>
          </a:p>
          <a:p>
            <a:pPr algn="just">
              <a:lnSpc>
                <a:spcPct val="130000"/>
              </a:lnSpc>
              <a:spcBef>
                <a:spcPts val="600"/>
              </a:spcBef>
            </a:pPr>
            <a:r>
              <a:rPr lang="en-US" altLang="zh-CN" sz="1600" dirty="0">
                <a:solidFill>
                  <a:srgbClr val="0000FF"/>
                </a:solidFill>
                <a:latin typeface="Arial" panose="020B0604020202020204" pitchFamily="34" charset="0"/>
                <a:ea typeface="宋体" pitchFamily="2" charset="-122"/>
                <a:cs typeface="Arial" panose="020B0604020202020204" pitchFamily="34" charset="0"/>
              </a:rPr>
              <a:t>R-A-10-2: </a:t>
            </a:r>
            <a:r>
              <a:rPr lang="en-US" altLang="zh-CN" sz="1600" dirty="0">
                <a:solidFill>
                  <a:srgbClr val="0000FF"/>
                </a:solidFill>
                <a:latin typeface="Arial" panose="020B0604020202020204" pitchFamily="34" charset="0"/>
                <a:ea typeface="宋体" pitchFamily="2" charset="-122"/>
              </a:rPr>
              <a:t>Maintain the highest priority for the R&amp;D of the Al-stabilized superconductor, aiming to demonstrate full-scale conductor fabrication, production of sufficient lengths, and mechanical performance that meets the required safety margins. </a:t>
            </a:r>
          </a:p>
          <a:p>
            <a:pPr marL="0" indent="0" algn="just">
              <a:lnSpc>
                <a:spcPct val="130000"/>
              </a:lnSpc>
              <a:spcBef>
                <a:spcPts val="600"/>
              </a:spcBef>
              <a:buNone/>
            </a:pPr>
            <a:r>
              <a:rPr lang="en-US" altLang="zh-CN" sz="1600" dirty="0">
                <a:latin typeface="Arial" panose="020B0604020202020204" pitchFamily="34" charset="0"/>
                <a:ea typeface="宋体" pitchFamily="2" charset="-122"/>
              </a:rPr>
              <a:t>The full-scale conductor is very important. We will develop the full-scale conductor with sufficient length in the year 2025 which meets the requirements of CEPC.</a:t>
            </a:r>
          </a:p>
        </p:txBody>
      </p:sp>
      <p:sp>
        <p:nvSpPr>
          <p:cNvPr id="4" name="TextBox 3"/>
          <p:cNvSpPr txBox="1"/>
          <p:nvPr/>
        </p:nvSpPr>
        <p:spPr>
          <a:xfrm>
            <a:off x="9324975" y="507738"/>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SYSTEM MAGNET</a:t>
            </a:r>
            <a:endParaRPr lang="zh-CN" altLang="en-US" dirty="0">
              <a:latin typeface="Arial" panose="020B0604020202020204" pitchFamily="34" charset="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Recommendations</a:t>
            </a:r>
          </a:p>
        </p:txBody>
      </p:sp>
      <p:sp>
        <p:nvSpPr>
          <p:cNvPr id="3" name="Text Placeholder 2"/>
          <p:cNvSpPr>
            <a:spLocks noGrp="1"/>
          </p:cNvSpPr>
          <p:nvPr>
            <p:ph type="body" idx="1"/>
          </p:nvPr>
        </p:nvSpPr>
        <p:spPr>
          <a:xfrm>
            <a:off x="653143" y="1277888"/>
            <a:ext cx="10700657" cy="4899075"/>
          </a:xfrm>
        </p:spPr>
        <p:txBody>
          <a:bodyPr>
            <a:normAutofit/>
          </a:bodyPr>
          <a:lstStyle/>
          <a:p>
            <a:pPr algn="just">
              <a:lnSpc>
                <a:spcPct val="130000"/>
              </a:lnSpc>
              <a:spcBef>
                <a:spcPts val="600"/>
              </a:spcBef>
            </a:pPr>
            <a:r>
              <a:rPr lang="en-US" altLang="zh-CN" sz="1600" dirty="0">
                <a:solidFill>
                  <a:srgbClr val="0000FF"/>
                </a:solidFill>
                <a:latin typeface="Arial" panose="020B0604020202020204" pitchFamily="34" charset="0"/>
                <a:ea typeface="宋体" pitchFamily="2" charset="-122"/>
                <a:cs typeface="Arial" panose="020B0604020202020204" pitchFamily="34" charset="0"/>
              </a:rPr>
              <a:t>R-A-10-3: </a:t>
            </a:r>
            <a:r>
              <a:rPr lang="en-US" altLang="zh-CN" sz="1600" dirty="0">
                <a:solidFill>
                  <a:srgbClr val="0000FF"/>
                </a:solidFill>
                <a:latin typeface="Arial" panose="020B0604020202020204" pitchFamily="34" charset="0"/>
                <a:ea typeface="宋体" pitchFamily="2" charset="-122"/>
              </a:rPr>
              <a:t>Develop a detailed plan for the construction and testing of a superconducting model coil, including demonstrations of cooling and excitation. Achieving this milestone is essential for progressing toward full-scale magnet construction. </a:t>
            </a:r>
          </a:p>
          <a:p>
            <a:pPr marL="0" marR="0" lvl="0" indent="0" algn="just" defTabSz="914400" rtl="0" eaLnBrk="1" fontAlgn="auto" latinLnBrk="0" hangingPunct="1">
              <a:lnSpc>
                <a:spcPct val="120000"/>
              </a:lnSpc>
              <a:spcBef>
                <a:spcPts val="600"/>
              </a:spcBef>
              <a:spcAft>
                <a:spcPts val="0"/>
              </a:spcAft>
              <a:buClrTx/>
              <a:buSzTx/>
              <a:buFont typeface="Arial" panose="020B0604020202020204" pitchFamily="34" charset="0"/>
              <a:buNone/>
              <a:defRPr/>
            </a:pP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Times New Roman" panose="02020603050405020304" pitchFamily="18" charset="0"/>
              </a:rPr>
              <a:t>Establishing a scaled model coil is really a necessary step before the processing of the detector magnet, and we will take this important process into consideration in our subsequent planning.</a:t>
            </a:r>
            <a:endParaRPr lang="en-US" altLang="zh-CN" sz="1600" dirty="0">
              <a:solidFill>
                <a:srgbClr val="0000FF"/>
              </a:solidFill>
              <a:latin typeface="Arial" panose="020B0604020202020204" pitchFamily="34" charset="0"/>
              <a:ea typeface="宋体" pitchFamily="2" charset="-122"/>
            </a:endParaRPr>
          </a:p>
          <a:p>
            <a:pPr algn="just">
              <a:lnSpc>
                <a:spcPct val="130000"/>
              </a:lnSpc>
              <a:spcBef>
                <a:spcPts val="600"/>
              </a:spcBef>
            </a:pPr>
            <a:r>
              <a:rPr lang="en-US" altLang="zh-CN" sz="1600" dirty="0">
                <a:solidFill>
                  <a:srgbClr val="0000FF"/>
                </a:solidFill>
                <a:latin typeface="Arial" panose="020B0604020202020204" pitchFamily="34" charset="0"/>
                <a:ea typeface="宋体" pitchFamily="2" charset="-122"/>
                <a:cs typeface="Arial" panose="020B0604020202020204" pitchFamily="34" charset="0"/>
              </a:rPr>
              <a:t>R-A-10-4: </a:t>
            </a:r>
            <a:r>
              <a:rPr lang="en-US" altLang="zh-CN" sz="1600" dirty="0">
                <a:solidFill>
                  <a:srgbClr val="0000FF"/>
                </a:solidFill>
                <a:latin typeface="Arial" panose="020B0604020202020204" pitchFamily="34" charset="0"/>
                <a:ea typeface="宋体" pitchFamily="2" charset="-122"/>
              </a:rPr>
              <a:t>Finalize the cooling system design based on the thermosiphon concept, with particular attention to the reliability and quality assurance of aluminum-pipe welding procedures during construction</a:t>
            </a:r>
          </a:p>
          <a:p>
            <a:pPr marL="0" indent="0" algn="just">
              <a:lnSpc>
                <a:spcPct val="130000"/>
              </a:lnSpc>
              <a:spcBef>
                <a:spcPts val="600"/>
              </a:spcBef>
              <a:buNone/>
            </a:pPr>
            <a:r>
              <a:rPr lang="en-US" altLang="zh-CN" sz="1600" b="0" i="0" dirty="0">
                <a:effectLst/>
                <a:latin typeface="Arial" panose="020B0604020202020204" pitchFamily="34" charset="0"/>
                <a:cs typeface="Times New Roman" panose="02020603050405020304" pitchFamily="18" charset="0"/>
              </a:rPr>
              <a:t>We will optimize the design of the cooling system. While we have experience in welding small model coils, we have not yet tackled the welding of such a large number of pipes in a large-scale cooling structure. We plan to conduct verification experiments in the near future to ensure reliability and quality assurance.</a:t>
            </a:r>
            <a:endParaRPr lang="zh-CN" altLang="zh-CN" sz="1600" dirty="0">
              <a:solidFill>
                <a:srgbClr val="0000FF"/>
              </a:solidFill>
              <a:latin typeface="Arial" panose="020B0604020202020204" pitchFamily="34" charset="0"/>
              <a:ea typeface="宋体" pitchFamily="2" charset="-122"/>
              <a:cs typeface="Times New Roman" panose="02020603050405020304" pitchFamily="18" charset="0"/>
            </a:endParaRPr>
          </a:p>
        </p:txBody>
      </p:sp>
      <p:sp>
        <p:nvSpPr>
          <p:cNvPr id="4" name="TextBox 3"/>
          <p:cNvSpPr txBox="1"/>
          <p:nvPr/>
        </p:nvSpPr>
        <p:spPr>
          <a:xfrm>
            <a:off x="9324975" y="507738"/>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SYSTEM MAGNET</a:t>
            </a:r>
            <a:endParaRPr lang="zh-CN" altLang="en-US" dirty="0">
              <a:latin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CA5D95-FD68-47B3-9A93-D4BAABF50347}"/>
              </a:ext>
            </a:extLst>
          </p:cNvPr>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Comments on Draft v0.4.1</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BF362B51-B8E4-4899-B2E5-769F98D99DF0}"/>
              </a:ext>
            </a:extLst>
          </p:cNvPr>
          <p:cNvSpPr>
            <a:spLocks noGrp="1"/>
          </p:cNvSpPr>
          <p:nvPr>
            <p:ph idx="13"/>
          </p:nvPr>
        </p:nvSpPr>
        <p:spPr/>
        <p:txBody>
          <a:bodyPr>
            <a:normAutofit fontScale="92500"/>
          </a:bodyPr>
          <a:lstStyle/>
          <a:p>
            <a:pPr marL="0" indent="0">
              <a:lnSpc>
                <a:spcPct val="107000"/>
              </a:lnSpc>
              <a:spcAft>
                <a:spcPts val="800"/>
              </a:spcAft>
              <a:buNone/>
            </a:pPr>
            <a:r>
              <a:rPr lang="en-US" altLang="zh-CN" sz="1800" b="1" dirty="0">
                <a:effectLst/>
                <a:latin typeface="Arial" panose="020B0604020202020204" pitchFamily="34" charset="0"/>
                <a:ea typeface="Times New Roman" panose="02020603050405020304" pitchFamily="18" charset="0"/>
                <a:cs typeface="Arial" panose="020B0604020202020204" pitchFamily="34" charset="0"/>
              </a:rPr>
              <a:t>Gregor:</a:t>
            </a:r>
            <a:endParaRPr lang="en-GB" altLang="zh-CN" sz="1800" b="1" dirty="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en-GB" altLang="zh-CN" sz="1800" b="1" dirty="0">
                <a:effectLst/>
                <a:latin typeface="Arial" panose="020B0604020202020204" pitchFamily="34" charset="0"/>
                <a:ea typeface="Times New Roman" panose="02020603050405020304" pitchFamily="18" charset="0"/>
                <a:cs typeface="Arial" panose="020B0604020202020204" pitchFamily="34" charset="0"/>
              </a:rPr>
              <a:t>General observation:</a:t>
            </a:r>
            <a:endParaRPr lang="zh-CN" altLang="zh-CN" sz="1800" dirty="0">
              <a:effectLst/>
              <a:latin typeface="Arial" panose="020B0604020202020204" pitchFamily="34" charset="0"/>
              <a:ea typeface="等线" panose="02010600030101010101" pitchFamily="2" charset="-122"/>
              <a:cs typeface="Arial" panose="020B0604020202020204" pitchFamily="34" charset="0"/>
            </a:endParaRPr>
          </a:p>
          <a:p>
            <a:pPr marL="342900" lvl="0" indent="-342900">
              <a:lnSpc>
                <a:spcPct val="107000"/>
              </a:lnSpc>
              <a:buFont typeface="Symbol" panose="05050102010706020507" pitchFamily="18" charset="2"/>
              <a:buChar char=""/>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C-B-4-2: The Chapter has improved significantly from the April draft in terms of length, restriction to important information and clarity. The length is appropriate and some unnecessary details from the first draft are left out. </a:t>
            </a:r>
            <a:endParaRPr lang="zh-CN" altLang="zh-CN" sz="1800" dirty="0">
              <a:effectLst/>
              <a:latin typeface="Arial" panose="020B0604020202020204" pitchFamily="34" charset="0"/>
              <a:ea typeface="等线" panose="02010600030101010101" pitchFamily="2" charset="-122"/>
              <a:cs typeface="Arial" panose="020B0604020202020204" pitchFamily="34" charset="0"/>
            </a:endParaRPr>
          </a:p>
          <a:p>
            <a:pPr marL="342900" lvl="0" indent="-342900">
              <a:lnSpc>
                <a:spcPct val="107000"/>
              </a:lnSpc>
              <a:buFont typeface="Symbol" panose="05050102010706020507" pitchFamily="18" charset="2"/>
              <a:buChar char=""/>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C-B-4-3: Alignment and laser alignment monitoring system are adequately addressed. </a:t>
            </a:r>
            <a:endParaRPr lang="zh-CN" altLang="zh-CN" sz="1800" dirty="0">
              <a:effectLst/>
              <a:latin typeface="Arial" panose="020B0604020202020204" pitchFamily="34" charset="0"/>
              <a:ea typeface="等线" panose="02010600030101010101" pitchFamily="2" charset="-122"/>
              <a:cs typeface="Arial" panose="020B0604020202020204" pitchFamily="34" charset="0"/>
            </a:endParaRPr>
          </a:p>
          <a:p>
            <a:pPr marL="342900" lvl="0" indent="-342900">
              <a:lnSpc>
                <a:spcPct val="107000"/>
              </a:lnSpc>
              <a:buFont typeface="Symbol" panose="05050102010706020507" pitchFamily="18" charset="2"/>
              <a:buChar char=""/>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C-B-4-4: Rich and at that stage advanced R&amp;D is in a separate section which is positive. It is difficult in part to disentangle different objectives of </a:t>
            </a:r>
            <a:r>
              <a:rPr lang="en-GB" altLang="zh-CN" sz="1800" dirty="0" err="1">
                <a:effectLst/>
                <a:latin typeface="Arial" panose="020B0604020202020204" pitchFamily="34" charset="0"/>
                <a:ea typeface="Times New Roman" panose="02020603050405020304" pitchFamily="18" charset="0"/>
                <a:cs typeface="Arial" panose="020B0604020202020204" pitchFamily="34" charset="0"/>
              </a:rPr>
              <a:t>JadePix</a:t>
            </a: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 and </a:t>
            </a:r>
            <a:r>
              <a:rPr lang="en-GB" altLang="zh-CN" sz="1800" dirty="0" err="1">
                <a:effectLst/>
                <a:latin typeface="Arial" panose="020B0604020202020204" pitchFamily="34" charset="0"/>
                <a:ea typeface="Times New Roman" panose="02020603050405020304" pitchFamily="18" charset="0"/>
                <a:cs typeface="Arial" panose="020B0604020202020204" pitchFamily="34" charset="0"/>
              </a:rPr>
              <a:t>TaichuPix</a:t>
            </a:r>
            <a:endParaRPr lang="en-GB" altLang="zh-CN"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07000"/>
              </a:lnSpc>
              <a:buFont typeface="Symbol" panose="05050102010706020507" pitchFamily="18" charset="2"/>
              <a:buChar char=""/>
            </a:pPr>
            <a:r>
              <a:rPr lang="en-GB" sz="1700" dirty="0">
                <a:solidFill>
                  <a:schemeClr val="tx1"/>
                </a:solidFill>
                <a:latin typeface="Arial" panose="020B0604020202020204" pitchFamily="34" charset="0"/>
                <a:cs typeface="Arial" panose="020B0604020202020204" pitchFamily="34" charset="0"/>
              </a:rPr>
              <a:t> ANSWER --&gt;we rephase the first part of Section 4.5 (R &amp; D section):  The </a:t>
            </a:r>
            <a:r>
              <a:rPr lang="en-GB" sz="1700" dirty="0" err="1">
                <a:solidFill>
                  <a:schemeClr val="tx1"/>
                </a:solidFill>
                <a:latin typeface="Arial" panose="020B0604020202020204" pitchFamily="34" charset="0"/>
                <a:cs typeface="Arial" panose="020B0604020202020204" pitchFamily="34" charset="0"/>
              </a:rPr>
              <a:t>JadePix</a:t>
            </a:r>
            <a:r>
              <a:rPr lang="en-GB" sz="1700" dirty="0">
                <a:solidFill>
                  <a:schemeClr val="tx1"/>
                </a:solidFill>
                <a:latin typeface="Arial" panose="020B0604020202020204" pitchFamily="34" charset="0"/>
                <a:cs typeface="Arial" panose="020B0604020202020204" pitchFamily="34" charset="0"/>
              </a:rPr>
              <a:t> project focuses on optimizing the charge collection diode design and the </a:t>
            </a:r>
            <a:r>
              <a:rPr lang="en-GB" sz="1700" dirty="0" err="1">
                <a:solidFill>
                  <a:schemeClr val="tx1"/>
                </a:solidFill>
                <a:latin typeface="Arial" panose="020B0604020202020204" pitchFamily="34" charset="0"/>
                <a:cs typeface="Arial" panose="020B0604020202020204" pitchFamily="34" charset="0"/>
              </a:rPr>
              <a:t>analog</a:t>
            </a:r>
            <a:r>
              <a:rPr lang="en-GB" sz="1700" dirty="0">
                <a:solidFill>
                  <a:schemeClr val="tx1"/>
                </a:solidFill>
                <a:latin typeface="Arial" panose="020B0604020202020204" pitchFamily="34" charset="0"/>
                <a:cs typeface="Arial" panose="020B0604020202020204" pitchFamily="34" charset="0"/>
              </a:rPr>
              <a:t> front-end circuitry, with particular emphasis on achieving low power consumption in the </a:t>
            </a:r>
            <a:r>
              <a:rPr lang="en-GB" sz="1700" dirty="0" err="1">
                <a:solidFill>
                  <a:schemeClr val="tx1"/>
                </a:solidFill>
                <a:latin typeface="Arial" panose="020B0604020202020204" pitchFamily="34" charset="0"/>
                <a:cs typeface="Arial" panose="020B0604020202020204" pitchFamily="34" charset="0"/>
              </a:rPr>
              <a:t>analog</a:t>
            </a:r>
            <a:r>
              <a:rPr lang="en-GB" sz="1700" dirty="0">
                <a:solidFill>
                  <a:schemeClr val="tx1"/>
                </a:solidFill>
                <a:latin typeface="Arial" panose="020B0604020202020204" pitchFamily="34" charset="0"/>
                <a:cs typeface="Arial" panose="020B0604020202020204" pitchFamily="34" charset="0"/>
              </a:rPr>
              <a:t> domain. In contrast, the </a:t>
            </a:r>
            <a:r>
              <a:rPr lang="en-GB" sz="1700" dirty="0" err="1">
                <a:solidFill>
                  <a:schemeClr val="tx1"/>
                </a:solidFill>
                <a:latin typeface="Arial" panose="020B0604020202020204" pitchFamily="34" charset="0"/>
                <a:cs typeface="Arial" panose="020B0604020202020204" pitchFamily="34" charset="0"/>
              </a:rPr>
              <a:t>TaichuPix</a:t>
            </a:r>
            <a:r>
              <a:rPr lang="en-GB" sz="1700" dirty="0">
                <a:solidFill>
                  <a:schemeClr val="tx1"/>
                </a:solidFill>
                <a:latin typeface="Arial" panose="020B0604020202020204" pitchFamily="34" charset="0"/>
                <a:cs typeface="Arial" panose="020B0604020202020204" pitchFamily="34" charset="0"/>
              </a:rPr>
              <a:t> project is dedicated to developing a fully functional digital architecture, incorporating in-pixel logic and a data-driven, column-drain readout scheme. This design is specifically tailored to meet the stringent timing and data throughput requirements of the high-luminosity CEPC environment, particularly during the low-luminosity Z-pole operation with high event rates.</a:t>
            </a:r>
            <a:endParaRPr lang="zh-CN" altLang="zh-CN" sz="1700" dirty="0">
              <a:solidFill>
                <a:schemeClr val="tx1"/>
              </a:solidFill>
              <a:latin typeface="Arial" panose="020B060402020202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C-B-4-5: The cost estimate from April was already reasonable and wasn’t touched in the review.</a:t>
            </a:r>
            <a:endParaRPr lang="zh-CN" altLang="zh-CN" sz="1800" dirty="0">
              <a:effectLst/>
              <a:latin typeface="Arial" panose="020B0604020202020204" pitchFamily="34" charset="0"/>
              <a:ea typeface="等线" panose="02010600030101010101" pitchFamily="2" charset="-122"/>
              <a:cs typeface="Arial" panose="020B0604020202020204" pitchFamily="34" charset="0"/>
            </a:endParaRPr>
          </a:p>
          <a:p>
            <a:pPr marL="0" indent="0">
              <a:buNone/>
            </a:pPr>
            <a:endParaRPr lang="zh-CN" altLang="en-US" sz="18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61DAC23-4D90-4E77-B409-9A24D7792FED}"/>
              </a:ext>
            </a:extLst>
          </p:cNvPr>
          <p:cNvSpPr txBox="1"/>
          <p:nvPr/>
        </p:nvSpPr>
        <p:spPr>
          <a:xfrm>
            <a:off x="9648825" y="577334"/>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Vertex Detector</a:t>
            </a:r>
            <a:endParaRPr lang="zh-CN" altLang="en-US" dirty="0">
              <a:latin typeface="Arial" panose="020B0604020202020204" pitchFamily="34" charset="0"/>
            </a:endParaRPr>
          </a:p>
        </p:txBody>
      </p:sp>
    </p:spTree>
    <p:extLst>
      <p:ext uri="{BB962C8B-B14F-4D97-AF65-F5344CB8AC3E}">
        <p14:creationId xmlns:p14="http://schemas.microsoft.com/office/powerpoint/2010/main" val="11341048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B3EE74-1B01-4B55-BD69-7463EB98BE51}"/>
              </a:ext>
            </a:extLst>
          </p:cNvPr>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Finding and comments on Draft v0.4.1</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3E9BE222-F4BF-4CD7-AD5C-64BBB7BB94A5}"/>
              </a:ext>
            </a:extLst>
          </p:cNvPr>
          <p:cNvSpPr>
            <a:spLocks noGrp="1"/>
          </p:cNvSpPr>
          <p:nvPr>
            <p:ph idx="13"/>
          </p:nvPr>
        </p:nvSpPr>
        <p:spPr/>
        <p:txBody>
          <a:bodyPr>
            <a:normAutofit fontScale="85000" lnSpcReduction="10000"/>
          </a:bodyPr>
          <a:lstStyle/>
          <a:p>
            <a:pPr marL="342900" lvl="0" indent="-342900" algn="just">
              <a:lnSpc>
                <a:spcPct val="115000"/>
              </a:lnSpc>
              <a:buFont typeface="Symbol" panose="05050102010706020507" pitchFamily="18" charset="2"/>
              <a:buChar char=""/>
            </a:pPr>
            <a:r>
              <a:rPr lang="en-US" altLang="zh-CN" sz="1800" dirty="0">
                <a:latin typeface="Arial" panose="020B0604020202020204" pitchFamily="34" charset="0"/>
                <a:ea typeface="宋体" pitchFamily="2" charset="-122"/>
                <a:cs typeface="Arial" panose="020B0604020202020204" pitchFamily="34" charset="0"/>
              </a:rPr>
              <a:t>C</a:t>
            </a:r>
            <a:r>
              <a:rPr lang="en-US" altLang="zh-CN" sz="1800" dirty="0">
                <a:solidFill>
                  <a:srgbClr val="0000FF"/>
                </a:solidFill>
                <a:latin typeface="Arial" panose="020B0604020202020204" pitchFamily="34" charset="0"/>
                <a:ea typeface="宋体" pitchFamily="2" charset="-122"/>
                <a:cs typeface="Arial" panose="020B0604020202020204" pitchFamily="34" charset="0"/>
              </a:rPr>
              <a:t>-B-10-1: </a:t>
            </a:r>
            <a:r>
              <a:rPr lang="en-GB" altLang="zh-CN" sz="1800" dirty="0">
                <a:effectLst/>
                <a:latin typeface="Arial" panose="020B0604020202020204" pitchFamily="34" charset="0"/>
                <a:ea typeface="Times New Roman" panose="02020603050405020304" pitchFamily="18" charset="0"/>
              </a:rPr>
              <a:t>The superconducting (SC) solenoid design for the CEPC Reference Detector Technical Design Report (Ref-TDR) has significantly progressed. Congratulations! </a:t>
            </a:r>
            <a:endParaRPr lang="zh-CN" altLang="zh-CN" sz="1800" dirty="0">
              <a:effectLst/>
              <a:latin typeface="Arial" panose="020B0604020202020204" pitchFamily="34"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en-US" altLang="zh-CN" sz="1800" dirty="0">
                <a:latin typeface="Arial" panose="020B0604020202020204" pitchFamily="34" charset="0"/>
                <a:ea typeface="宋体" pitchFamily="2" charset="-122"/>
                <a:cs typeface="Arial" panose="020B0604020202020204" pitchFamily="34" charset="0"/>
              </a:rPr>
              <a:t>C</a:t>
            </a:r>
            <a:r>
              <a:rPr lang="en-US" altLang="zh-CN" sz="1800" dirty="0">
                <a:solidFill>
                  <a:srgbClr val="0000FF"/>
                </a:solidFill>
                <a:latin typeface="Arial" panose="020B0604020202020204" pitchFamily="34" charset="0"/>
                <a:ea typeface="宋体" pitchFamily="2" charset="-122"/>
                <a:cs typeface="Arial" panose="020B0604020202020204" pitchFamily="34" charset="0"/>
              </a:rPr>
              <a:t>-B-10-2: </a:t>
            </a:r>
            <a:r>
              <a:rPr lang="en-GB" altLang="zh-CN" sz="1800" dirty="0">
                <a:effectLst/>
                <a:latin typeface="Arial" panose="020B0604020202020204" pitchFamily="34" charset="0"/>
                <a:ea typeface="Times New Roman" panose="02020603050405020304" pitchFamily="18" charset="0"/>
              </a:rPr>
              <a:t>The solenoid provides a central magnetic field of 3T (for </a:t>
            </a:r>
            <a:r>
              <a:rPr lang="en-GB" altLang="zh-CN" sz="1800" dirty="0" err="1">
                <a:effectLst/>
                <a:latin typeface="Arial" panose="020B0604020202020204" pitchFamily="34" charset="0"/>
                <a:ea typeface="Times New Roman" panose="02020603050405020304" pitchFamily="18" charset="0"/>
              </a:rPr>
              <a:t>tt</a:t>
            </a:r>
            <a:r>
              <a:rPr lang="en-GB" altLang="zh-CN" sz="1800" dirty="0">
                <a:effectLst/>
                <a:latin typeface="Arial" panose="020B0604020202020204" pitchFamily="34" charset="0"/>
                <a:ea typeface="Times New Roman" panose="02020603050405020304" pitchFamily="18" charset="0"/>
              </a:rPr>
              <a:t>̄, Higgs, and W runs) and 2–3T (for Z runs), within an inner bore diameter of 7.07 m and a cryostat/yoke length of 9.06 m.  As a fundamental number, the SC magnet stored energy (E) is 1.5 GJ with the coil mass (M) of 145 tons with E/M = ~ 10 kJ/kg. It is assembled with an iron yoke, helically assembled, also with muon detectors. The profile and uniformity of the solenoid magnetic field in the central tracker (TPC) region is expected to be approximately 7%. It would be OK, if the TPC may accept this field variation. </a:t>
            </a:r>
            <a:endParaRPr lang="zh-CN" altLang="zh-CN" sz="1800" dirty="0">
              <a:effectLst/>
              <a:latin typeface="Arial" panose="020B0604020202020204" pitchFamily="34"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en-US" altLang="zh-CN" sz="1800" dirty="0">
                <a:latin typeface="Arial" panose="020B0604020202020204" pitchFamily="34" charset="0"/>
                <a:ea typeface="宋体" pitchFamily="2" charset="-122"/>
                <a:cs typeface="Arial" panose="020B0604020202020204" pitchFamily="34" charset="0"/>
              </a:rPr>
              <a:t>C</a:t>
            </a:r>
            <a:r>
              <a:rPr lang="en-US" altLang="zh-CN" sz="1800" dirty="0">
                <a:solidFill>
                  <a:srgbClr val="0000FF"/>
                </a:solidFill>
                <a:latin typeface="Arial" panose="020B0604020202020204" pitchFamily="34" charset="0"/>
                <a:ea typeface="宋体" pitchFamily="2" charset="-122"/>
                <a:cs typeface="Arial" panose="020B0604020202020204" pitchFamily="34" charset="0"/>
              </a:rPr>
              <a:t>-B-10-3: </a:t>
            </a:r>
            <a:r>
              <a:rPr lang="en-GB" altLang="zh-CN" sz="1800" dirty="0">
                <a:effectLst/>
                <a:latin typeface="Arial" panose="020B0604020202020204" pitchFamily="34" charset="0"/>
                <a:ea typeface="Times New Roman" panose="02020603050405020304" pitchFamily="18" charset="0"/>
              </a:rPr>
              <a:t>The solenoid coil is composed with four layers coils wound with Al-stabilized superconductor, supported by an outer support cylinder made of Al-alloy and cooled by using a two-phase helium natural convection flow with a thermo-siphon scheme. This design concept has been well experienced and established with previous collider detector programs, such as the CERN-LHC CMS detector and others.</a:t>
            </a:r>
            <a:endParaRPr lang="zh-CN" altLang="zh-CN" sz="1800" dirty="0">
              <a:effectLst/>
              <a:latin typeface="Arial" panose="020B0604020202020204" pitchFamily="34"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en-US" altLang="zh-CN" sz="1800" dirty="0">
                <a:latin typeface="Arial" panose="020B0604020202020204" pitchFamily="34" charset="0"/>
                <a:ea typeface="宋体" pitchFamily="2" charset="-122"/>
                <a:cs typeface="Arial" panose="020B0604020202020204" pitchFamily="34" charset="0"/>
              </a:rPr>
              <a:t>C</a:t>
            </a:r>
            <a:r>
              <a:rPr lang="en-US" altLang="zh-CN" sz="1800" dirty="0">
                <a:solidFill>
                  <a:srgbClr val="0000FF"/>
                </a:solidFill>
                <a:latin typeface="Arial" panose="020B0604020202020204" pitchFamily="34" charset="0"/>
                <a:ea typeface="宋体" pitchFamily="2" charset="-122"/>
                <a:cs typeface="Arial" panose="020B0604020202020204" pitchFamily="34" charset="0"/>
              </a:rPr>
              <a:t>-B-10-4: </a:t>
            </a:r>
            <a:r>
              <a:rPr lang="en-GB" altLang="zh-CN" sz="1800" dirty="0">
                <a:effectLst/>
                <a:latin typeface="Arial" panose="020B0604020202020204" pitchFamily="34" charset="0"/>
                <a:ea typeface="Times New Roman" panose="02020603050405020304" pitchFamily="18" charset="0"/>
              </a:rPr>
              <a:t>The ‘box-type Al-stabilized superconductor’ with two step co-extrusion has been uniquely proposed, and the development is in progress. It is expected to successfully demonstrate the full-scale box-type conductor within 2025. It shall be a very important milestone and strongly encouraged. However, it is also important to keep backup solutions to be prepared for the box-type conductor development not to be successful. </a:t>
            </a:r>
          </a:p>
          <a:p>
            <a:pPr marL="0" lvl="0" indent="0" algn="just">
              <a:lnSpc>
                <a:spcPct val="115000"/>
              </a:lnSpc>
              <a:buNone/>
            </a:pPr>
            <a:r>
              <a:rPr lang="en-US" altLang="zh-CN" sz="1700" b="0" i="0" dirty="0">
                <a:solidFill>
                  <a:schemeClr val="tx1"/>
                </a:solidFill>
                <a:effectLst/>
                <a:latin typeface="Arial" panose="020B0604020202020204" pitchFamily="34" charset="0"/>
                <a:cs typeface="Arial" panose="020B0604020202020204" pitchFamily="34" charset="0"/>
              </a:rPr>
              <a:t>This aligns with our development roadmap: the box-type conductor remains the primary focus, with parallel R&amp;D on backup solutions.</a:t>
            </a:r>
            <a:endParaRPr lang="zh-CN" altLang="zh-CN"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a:extLst>
              <a:ext uri="{FF2B5EF4-FFF2-40B4-BE49-F238E27FC236}">
                <a16:creationId xmlns:a16="http://schemas.microsoft.com/office/drawing/2014/main" id="{6803CBF6-C154-4E0A-AB04-B2386F7437AA}"/>
              </a:ext>
            </a:extLst>
          </p:cNvPr>
          <p:cNvSpPr txBox="1"/>
          <p:nvPr/>
        </p:nvSpPr>
        <p:spPr>
          <a:xfrm>
            <a:off x="10003401" y="619825"/>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SYSTEM MAGNET</a:t>
            </a:r>
            <a:endParaRPr lang="zh-CN" altLang="en-US" dirty="0">
              <a:latin typeface="Arial" panose="020B0604020202020204" pitchFamily="34" charset="0"/>
            </a:endParaRPr>
          </a:p>
        </p:txBody>
      </p:sp>
    </p:spTree>
    <p:extLst>
      <p:ext uri="{BB962C8B-B14F-4D97-AF65-F5344CB8AC3E}">
        <p14:creationId xmlns:p14="http://schemas.microsoft.com/office/powerpoint/2010/main" val="175214194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B3EE74-1B01-4B55-BD69-7463EB98BE51}"/>
              </a:ext>
            </a:extLst>
          </p:cNvPr>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Finding and comments on Draft v0.4.1</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3E9BE222-F4BF-4CD7-AD5C-64BBB7BB94A5}"/>
              </a:ext>
            </a:extLst>
          </p:cNvPr>
          <p:cNvSpPr>
            <a:spLocks noGrp="1"/>
          </p:cNvSpPr>
          <p:nvPr>
            <p:ph idx="13"/>
          </p:nvPr>
        </p:nvSpPr>
        <p:spPr>
          <a:xfrm>
            <a:off x="609600" y="1285861"/>
            <a:ext cx="10972800" cy="5086364"/>
          </a:xfrm>
        </p:spPr>
        <p:txBody>
          <a:bodyPr vert="horz" lIns="91440" tIns="45720" rIns="91440" bIns="45720" rtlCol="0">
            <a:normAutofit fontScale="77500" lnSpcReduction="20000"/>
          </a:bodyPr>
          <a:lstStyle/>
          <a:p>
            <a:pPr marL="342900" indent="-342900" algn="just">
              <a:lnSpc>
                <a:spcPct val="115000"/>
              </a:lnSpc>
              <a:buFont typeface="Symbol" panose="05050102010706020507" pitchFamily="18" charset="2"/>
              <a:buChar char=""/>
            </a:pPr>
            <a:r>
              <a:rPr lang="en-US" altLang="zh-CN" sz="1800" dirty="0">
                <a:latin typeface="Arial" panose="020B0604020202020204" pitchFamily="34" charset="0"/>
                <a:ea typeface="宋体" pitchFamily="2" charset="-122"/>
                <a:cs typeface="Arial" panose="020B0604020202020204" pitchFamily="34" charset="0"/>
              </a:rPr>
              <a:t>C</a:t>
            </a:r>
            <a:r>
              <a:rPr lang="en-US" altLang="zh-CN" sz="1800" dirty="0">
                <a:solidFill>
                  <a:srgbClr val="0000FF"/>
                </a:solidFill>
                <a:latin typeface="Arial" panose="020B0604020202020204" pitchFamily="34" charset="0"/>
                <a:ea typeface="宋体" pitchFamily="2" charset="-122"/>
                <a:cs typeface="Arial" panose="020B0604020202020204" pitchFamily="34" charset="0"/>
              </a:rPr>
              <a:t>-B-10-5: </a:t>
            </a:r>
            <a:r>
              <a:rPr lang="en-GB" altLang="zh-CN" sz="1800" dirty="0">
                <a:latin typeface="Arial" panose="020B0604020202020204" pitchFamily="34" charset="0"/>
              </a:rPr>
              <a:t>The mechanical stress analysis is advanced.  However, the results have not been clear enough and the mechanical safety design has not been clearly described. It would be very important to determine necessary mechanical strength of the Al-stabilized superconductor with the box-type design and to be consistent with the performance test results from the conductor development. It must be critically evaluated.  </a:t>
            </a:r>
          </a:p>
          <a:p>
            <a:pPr marL="0" indent="0" algn="just">
              <a:lnSpc>
                <a:spcPct val="115000"/>
              </a:lnSpc>
              <a:buNone/>
            </a:pPr>
            <a:r>
              <a:rPr lang="en-US" altLang="zh-CN" sz="1800" dirty="0">
                <a:solidFill>
                  <a:schemeClr val="tx1"/>
                </a:solidFill>
                <a:latin typeface="Arial" panose="020B0604020202020204" pitchFamily="34" charset="0"/>
              </a:rPr>
              <a:t>We have updated the coil stress-analysis results and added the average stresses for every component within the cable. The peak stresses in all cable parts are now under control, each carrying a one-third safety margin. Mechanical safety: A full-scale conductor mechanical test campaign is underway; results will update the FEA model and be documented in 2025.</a:t>
            </a:r>
            <a:endParaRPr lang="zh-CN" altLang="zh-CN" sz="1800" dirty="0">
              <a:solidFill>
                <a:schemeClr val="tx1"/>
              </a:solidFill>
              <a:latin typeface="Arial" panose="020B0604020202020204" pitchFamily="34" charset="0"/>
            </a:endParaRPr>
          </a:p>
          <a:p>
            <a:pPr marL="342900" indent="-342900" algn="just">
              <a:lnSpc>
                <a:spcPct val="115000"/>
              </a:lnSpc>
              <a:buFont typeface="Symbol" panose="05050102010706020507" pitchFamily="18" charset="2"/>
              <a:buChar char=""/>
            </a:pPr>
            <a:r>
              <a:rPr lang="en-US" altLang="zh-CN" sz="1800" dirty="0">
                <a:latin typeface="Arial" panose="020B0604020202020204" pitchFamily="34" charset="0"/>
                <a:ea typeface="宋体" pitchFamily="2" charset="-122"/>
                <a:cs typeface="Arial" panose="020B0604020202020204" pitchFamily="34" charset="0"/>
              </a:rPr>
              <a:t>C</a:t>
            </a:r>
            <a:r>
              <a:rPr lang="en-US" altLang="zh-CN" sz="1800" dirty="0">
                <a:solidFill>
                  <a:srgbClr val="0000FF"/>
                </a:solidFill>
                <a:latin typeface="Arial" panose="020B0604020202020204" pitchFamily="34" charset="0"/>
                <a:ea typeface="宋体" pitchFamily="2" charset="-122"/>
                <a:cs typeface="Arial" panose="020B0604020202020204" pitchFamily="34" charset="0"/>
              </a:rPr>
              <a:t>-B-10-6: </a:t>
            </a:r>
            <a:r>
              <a:rPr lang="en-GB" altLang="zh-CN" sz="1800" dirty="0">
                <a:latin typeface="Arial" panose="020B0604020202020204" pitchFamily="34" charset="0"/>
              </a:rPr>
              <a:t>The SC coil winding design with a four-layer coil is to be wound by using an ‘inner coil winding technology’, and it sounds reasonable and promising. The demonstration by using a dummy conductor has been successfully made in cooperation with industry. It needs to be recognized as a preparation step for a SC model coil to be developed and SC performance to be demonstrated.</a:t>
            </a:r>
          </a:p>
          <a:p>
            <a:pPr marL="0" indent="0" algn="just">
              <a:lnSpc>
                <a:spcPct val="115000"/>
              </a:lnSpc>
              <a:buNone/>
            </a:pPr>
            <a:r>
              <a:rPr lang="en-US" altLang="zh-CN" sz="1800" dirty="0">
                <a:solidFill>
                  <a:schemeClr val="tx1"/>
                </a:solidFill>
                <a:latin typeface="Arial" panose="020B0604020202020204" pitchFamily="34" charset="0"/>
              </a:rPr>
              <a:t>Establishing a scaled model coil is really a necessary step before the processing of the detector magnet, and we will take this important process into consideration in our subsequent planning using 100 m full-scale conductor.</a:t>
            </a:r>
            <a:endParaRPr lang="zh-CN" altLang="zh-CN" sz="1800" dirty="0">
              <a:solidFill>
                <a:schemeClr val="tx1"/>
              </a:solidFill>
              <a:latin typeface="Arial" panose="020B0604020202020204" pitchFamily="34" charset="0"/>
            </a:endParaRPr>
          </a:p>
          <a:p>
            <a:pPr marL="342900" indent="-342900" algn="just">
              <a:lnSpc>
                <a:spcPct val="115000"/>
              </a:lnSpc>
              <a:buFont typeface="Symbol" panose="05050102010706020507" pitchFamily="18" charset="2"/>
              <a:buChar char=""/>
            </a:pPr>
            <a:r>
              <a:rPr lang="en-US" altLang="zh-CN" sz="1800" dirty="0">
                <a:latin typeface="Arial" panose="020B0604020202020204" pitchFamily="34" charset="0"/>
                <a:ea typeface="宋体" pitchFamily="2" charset="-122"/>
                <a:cs typeface="Arial" panose="020B0604020202020204" pitchFamily="34" charset="0"/>
              </a:rPr>
              <a:t>C</a:t>
            </a:r>
            <a:r>
              <a:rPr lang="en-US" altLang="zh-CN" sz="1800" dirty="0">
                <a:solidFill>
                  <a:srgbClr val="0000FF"/>
                </a:solidFill>
                <a:latin typeface="Arial" panose="020B0604020202020204" pitchFamily="34" charset="0"/>
                <a:ea typeface="宋体" pitchFamily="2" charset="-122"/>
                <a:cs typeface="Arial" panose="020B0604020202020204" pitchFamily="34" charset="0"/>
              </a:rPr>
              <a:t>-B-10-7: </a:t>
            </a:r>
            <a:r>
              <a:rPr lang="en-GB" altLang="zh-CN" sz="1800" dirty="0">
                <a:latin typeface="Arial" panose="020B0604020202020204" pitchFamily="34" charset="0"/>
              </a:rPr>
              <a:t>The quench protection and safety design is based on two technologies of ‘partial energy extraction’ by using an external dump resister and ‘quench back’ inductively induced by the external support cylinder, functioning a single-turn secondary circuit.  On the other hand, an expected energy extraction fraction of  &gt; 80% may need to be confirmed or updated.  If the coil temperature would be increased to ~ 60 K on average after switching off the circuit, a half of the stored energy might be already dumped in the coil. The energy extraction ration would be more reasonable with a level of ~ 50%. The quench protection study may be further improved. </a:t>
            </a:r>
          </a:p>
          <a:p>
            <a:pPr marL="0" indent="0" algn="just">
              <a:lnSpc>
                <a:spcPct val="115000"/>
              </a:lnSpc>
              <a:buNone/>
            </a:pPr>
            <a:r>
              <a:rPr lang="en-US" altLang="zh-CN" sz="1800" dirty="0">
                <a:solidFill>
                  <a:schemeClr val="tx1"/>
                </a:solidFill>
                <a:latin typeface="Arial" panose="020B0604020202020204" pitchFamily="34" charset="0"/>
              </a:rPr>
              <a:t>We will optimize the quench-protection system and refine the simulation process to confirm the reliability of the results. At the same time, we will adjust the quench protection in line with the progress of conductor development.</a:t>
            </a:r>
            <a:endParaRPr lang="zh-CN" altLang="zh-CN" sz="1800" dirty="0">
              <a:solidFill>
                <a:schemeClr val="tx1"/>
              </a:solidFill>
              <a:latin typeface="Arial" panose="020B0604020202020204" pitchFamily="34" charset="0"/>
            </a:endParaRPr>
          </a:p>
        </p:txBody>
      </p:sp>
      <p:sp>
        <p:nvSpPr>
          <p:cNvPr id="5" name="TextBox 4">
            <a:extLst>
              <a:ext uri="{FF2B5EF4-FFF2-40B4-BE49-F238E27FC236}">
                <a16:creationId xmlns:a16="http://schemas.microsoft.com/office/drawing/2014/main" id="{46F3D900-BEE1-46D1-B666-E29E84AAC0E7}"/>
              </a:ext>
            </a:extLst>
          </p:cNvPr>
          <p:cNvSpPr txBox="1"/>
          <p:nvPr/>
        </p:nvSpPr>
        <p:spPr>
          <a:xfrm>
            <a:off x="10003401" y="619825"/>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SYSTEM MAGNET</a:t>
            </a:r>
            <a:endParaRPr lang="zh-CN" altLang="en-US" dirty="0">
              <a:latin typeface="Arial" panose="020B0604020202020204" pitchFamily="34" charset="0"/>
            </a:endParaRPr>
          </a:p>
        </p:txBody>
      </p:sp>
    </p:spTree>
    <p:extLst>
      <p:ext uri="{BB962C8B-B14F-4D97-AF65-F5344CB8AC3E}">
        <p14:creationId xmlns:p14="http://schemas.microsoft.com/office/powerpoint/2010/main" val="299049624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B3EE74-1B01-4B55-BD69-7463EB98BE51}"/>
              </a:ext>
            </a:extLst>
          </p:cNvPr>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Recommendation on Draft v0.4.1</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3E9BE222-F4BF-4CD7-AD5C-64BBB7BB94A5}"/>
              </a:ext>
            </a:extLst>
          </p:cNvPr>
          <p:cNvSpPr>
            <a:spLocks noGrp="1"/>
          </p:cNvSpPr>
          <p:nvPr>
            <p:ph idx="13"/>
          </p:nvPr>
        </p:nvSpPr>
        <p:spPr/>
        <p:txBody>
          <a:bodyPr>
            <a:normAutofit lnSpcReduction="10000"/>
          </a:bodyPr>
          <a:lstStyle/>
          <a:p>
            <a:pPr marL="342900" lvl="0" indent="-342900" algn="just">
              <a:lnSpc>
                <a:spcPct val="115000"/>
              </a:lnSpc>
              <a:buFont typeface="Symbol" panose="05050102010706020507" pitchFamily="18" charset="2"/>
              <a:buChar char=""/>
            </a:pPr>
            <a:r>
              <a:rPr lang="en-US" altLang="zh-CN" sz="1800" dirty="0">
                <a:latin typeface="Arial" panose="020B0604020202020204" pitchFamily="34" charset="0"/>
                <a:ea typeface="宋体" pitchFamily="2" charset="-122"/>
                <a:cs typeface="Arial" panose="020B0604020202020204" pitchFamily="34" charset="0"/>
              </a:rPr>
              <a:t>C</a:t>
            </a:r>
            <a:r>
              <a:rPr lang="en-US" altLang="zh-CN" sz="1800" dirty="0">
                <a:solidFill>
                  <a:srgbClr val="0000FF"/>
                </a:solidFill>
                <a:latin typeface="Arial" panose="020B0604020202020204" pitchFamily="34" charset="0"/>
                <a:ea typeface="宋体" pitchFamily="2" charset="-122"/>
                <a:cs typeface="Arial" panose="020B0604020202020204" pitchFamily="34" charset="0"/>
              </a:rPr>
              <a:t>-B-10-8: </a:t>
            </a:r>
            <a:r>
              <a:rPr lang="en-GB" altLang="zh-CN" sz="1800" dirty="0">
                <a:effectLst/>
                <a:latin typeface="Arial" panose="020B0604020202020204" pitchFamily="34" charset="0"/>
                <a:ea typeface="Times New Roman" panose="02020603050405020304" pitchFamily="18" charset="0"/>
              </a:rPr>
              <a:t>Proceed the ‘box-type’ Al-stabilized superconductor as the highest priority, aiming to demonstrate full-scale conductor fabrication, and to verify the superconducting and mechanical performance that meets the required safety margins. It will be important to demonstrate a sufficiently continuous length, at least, enabling to realize a superconducting model coil to be fabricated and the superconducting magnet performance demonstration. In parallel, backup solutions shall be continued to prepare for the case of the ‘box-type’ not to be practical.</a:t>
            </a:r>
          </a:p>
          <a:p>
            <a:pPr marL="0" indent="0" algn="just">
              <a:lnSpc>
                <a:spcPct val="115000"/>
              </a:lnSpc>
              <a:buNone/>
            </a:pPr>
            <a:r>
              <a:rPr lang="en-US" altLang="zh-CN" sz="1800" b="0" i="0" dirty="0">
                <a:solidFill>
                  <a:schemeClr val="tx1"/>
                </a:solidFill>
                <a:effectLst/>
                <a:latin typeface="Arial" panose="020B0604020202020204" pitchFamily="34" charset="0"/>
                <a:cs typeface="Arial" panose="020B0604020202020204" pitchFamily="34" charset="0"/>
              </a:rPr>
              <a:t>This aligns with our development roadmap: the box-type conductor remains the primary focus, with parallel R&amp;D on backup solutions.</a:t>
            </a:r>
            <a:endParaRPr lang="zh-CN" altLang="zh-CN" sz="1800" dirty="0">
              <a:effectLst/>
              <a:latin typeface="Arial" panose="020B0604020202020204" pitchFamily="34"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en-US" altLang="zh-CN" sz="1800" dirty="0">
                <a:latin typeface="Arial" panose="020B0604020202020204" pitchFamily="34" charset="0"/>
                <a:ea typeface="宋体" pitchFamily="2" charset="-122"/>
                <a:cs typeface="Arial" panose="020B0604020202020204" pitchFamily="34" charset="0"/>
              </a:rPr>
              <a:t>C</a:t>
            </a:r>
            <a:r>
              <a:rPr lang="en-US" altLang="zh-CN" sz="1800" dirty="0">
                <a:solidFill>
                  <a:srgbClr val="0000FF"/>
                </a:solidFill>
                <a:latin typeface="Arial" panose="020B0604020202020204" pitchFamily="34" charset="0"/>
                <a:ea typeface="宋体" pitchFamily="2" charset="-122"/>
                <a:cs typeface="Arial" panose="020B0604020202020204" pitchFamily="34" charset="0"/>
              </a:rPr>
              <a:t>-B-10-9: </a:t>
            </a:r>
            <a:r>
              <a:rPr lang="en-GB" altLang="zh-CN" sz="1800" dirty="0">
                <a:effectLst/>
                <a:latin typeface="Arial" panose="020B0604020202020204" pitchFamily="34" charset="0"/>
                <a:ea typeface="Times New Roman" panose="02020603050405020304" pitchFamily="18" charset="0"/>
              </a:rPr>
              <a:t>Advance/improve the quench protection and safety study that reach a reasonable estimate for a balance of the coil temperature rise after the quench and the energy extraction ratio. It is a fundamental balance to be well understood. </a:t>
            </a:r>
          </a:p>
          <a:p>
            <a:pPr marL="0" indent="0" algn="just">
              <a:lnSpc>
                <a:spcPct val="115000"/>
              </a:lnSpc>
              <a:buNone/>
            </a:pPr>
            <a:r>
              <a:rPr lang="en-US" altLang="zh-CN" sz="1800" dirty="0">
                <a:solidFill>
                  <a:schemeClr val="tx1"/>
                </a:solidFill>
                <a:latin typeface="Arial" panose="020B0604020202020204" pitchFamily="34" charset="0"/>
              </a:rPr>
              <a:t>We will optimize the quench-protection system and refine the simulation process to confirm the reliability of the results. At the same time, we will adjust the quench protection in line with the progress of conductor development.</a:t>
            </a:r>
            <a:endParaRPr lang="zh-CN" altLang="zh-CN" sz="1800" dirty="0">
              <a:solidFill>
                <a:schemeClr val="tx1"/>
              </a:solidFill>
              <a:latin typeface="Arial" panose="020B0604020202020204" pitchFamily="34" charset="0"/>
            </a:endParaRPr>
          </a:p>
          <a:p>
            <a:pPr marL="0" lvl="0" indent="0" algn="just">
              <a:lnSpc>
                <a:spcPct val="115000"/>
              </a:lnSpc>
              <a:buNone/>
            </a:pPr>
            <a:endParaRPr lang="zh-CN" altLang="zh-CN" sz="1800" dirty="0">
              <a:effectLst/>
              <a:latin typeface="Arial" panose="020B0604020202020204" pitchFamily="34" charset="0"/>
              <a:ea typeface="Times New Roman" panose="02020603050405020304" pitchFamily="18" charset="0"/>
            </a:endParaRPr>
          </a:p>
        </p:txBody>
      </p:sp>
      <p:sp>
        <p:nvSpPr>
          <p:cNvPr id="5" name="TextBox 4">
            <a:extLst>
              <a:ext uri="{FF2B5EF4-FFF2-40B4-BE49-F238E27FC236}">
                <a16:creationId xmlns:a16="http://schemas.microsoft.com/office/drawing/2014/main" id="{7612DEC3-838D-47EC-B321-645A55613716}"/>
              </a:ext>
            </a:extLst>
          </p:cNvPr>
          <p:cNvSpPr txBox="1"/>
          <p:nvPr/>
        </p:nvSpPr>
        <p:spPr>
          <a:xfrm>
            <a:off x="10003401" y="619825"/>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SYSTEM MAGNET</a:t>
            </a:r>
            <a:endParaRPr lang="zh-CN" altLang="en-US" dirty="0">
              <a:latin typeface="Arial" panose="020B0604020202020204" pitchFamily="34" charset="0"/>
            </a:endParaRPr>
          </a:p>
        </p:txBody>
      </p:sp>
    </p:spTree>
    <p:extLst>
      <p:ext uri="{BB962C8B-B14F-4D97-AF65-F5344CB8AC3E}">
        <p14:creationId xmlns:p14="http://schemas.microsoft.com/office/powerpoint/2010/main" val="98954420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altLang="zh-CN" b="0" i="0" u="none" strike="noStrike" baseline="0" dirty="0">
                <a:latin typeface="Arial Black" panose="020B0A04020102020204" pitchFamily="34" charset="0"/>
                <a:ea typeface="等线" panose="02010600030101010101" pitchFamily="2" charset="-122"/>
              </a:rPr>
              <a:t>ELECTRONICS</a:t>
            </a:r>
          </a:p>
        </p:txBody>
      </p:sp>
      <p:sp>
        <p:nvSpPr>
          <p:cNvPr id="4" name="Text Placeholder 3"/>
          <p:cNvSpPr>
            <a:spLocks noGrp="1"/>
          </p:cNvSpPr>
          <p:nvPr>
            <p:ph type="body" idx="4294967295"/>
          </p:nvPr>
        </p:nvSpPr>
        <p:spPr>
          <a:xfrm>
            <a:off x="831850" y="4589463"/>
            <a:ext cx="10515600" cy="1500187"/>
          </a:xfrm>
        </p:spPr>
        <p:txBody>
          <a:bodyPr/>
          <a:lstStyle/>
          <a:p>
            <a:endParaRPr lang="zh-CN" altLang="en-US">
              <a:latin typeface="Arial" panose="020B0604020202020204" pitchFamily="34" charset="0"/>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dirty="0">
                <a:latin typeface="Arial Black" panose="020B0A04020102020204" pitchFamily="34" charset="0"/>
                <a:ea typeface="等线" panose="02010600030101010101" pitchFamily="2" charset="-122"/>
              </a:rPr>
              <a:t>Findings</a:t>
            </a:r>
          </a:p>
        </p:txBody>
      </p:sp>
      <p:sp>
        <p:nvSpPr>
          <p:cNvPr id="3" name="Text Placeholder 2"/>
          <p:cNvSpPr>
            <a:spLocks noGrp="1"/>
          </p:cNvSpPr>
          <p:nvPr>
            <p:ph type="body" idx="1"/>
          </p:nvPr>
        </p:nvSpPr>
        <p:spPr>
          <a:xfrm>
            <a:off x="838200" y="1425555"/>
            <a:ext cx="10515600" cy="4751408"/>
          </a:xfrm>
        </p:spPr>
        <p:txBody>
          <a:bodyPr>
            <a:normAutofit/>
          </a:bodyPr>
          <a:lstStyle/>
          <a:p>
            <a:pPr algn="just">
              <a:lnSpc>
                <a:spcPct val="130000"/>
              </a:lnSpc>
              <a:spcBef>
                <a:spcPts val="600"/>
              </a:spcBef>
            </a:pPr>
            <a:r>
              <a:rPr lang="en-US" altLang="zh-CN" sz="1600" dirty="0">
                <a:solidFill>
                  <a:srgbClr val="0000FF"/>
                </a:solidFill>
                <a:latin typeface="Arial" panose="020B0604020202020204" pitchFamily="34" charset="0"/>
                <a:ea typeface="宋体" pitchFamily="2" charset="-122"/>
                <a:cs typeface="Arial" panose="020B0604020202020204" pitchFamily="34" charset="0"/>
              </a:rPr>
              <a:t>F-A-11-1: </a:t>
            </a:r>
            <a:r>
              <a:rPr lang="en-US" altLang="zh-CN" sz="1600" dirty="0">
                <a:solidFill>
                  <a:srgbClr val="0000FF"/>
                </a:solidFill>
                <a:latin typeface="Arial" panose="020B0604020202020204" pitchFamily="34" charset="0"/>
                <a:ea typeface="宋体" pitchFamily="2" charset="-122"/>
              </a:rPr>
              <a:t>The reference TDR provides a clear and accurate description of all on-detector and off-detector electronic systems required for the readout of the various detectors, along with their associated 17 requirements—many of which are critical to the overall experiment performance. Since the last committee meeting, several important decisions have been taken, most notably the adoption of full data transmission (streamed readout), which is now firmly established. </a:t>
            </a:r>
          </a:p>
          <a:p>
            <a:pPr algn="just">
              <a:lnSpc>
                <a:spcPct val="130000"/>
              </a:lnSpc>
              <a:spcBef>
                <a:spcPts val="600"/>
              </a:spcBef>
            </a:pPr>
            <a:r>
              <a:rPr lang="en-US" altLang="zh-CN" sz="1600" dirty="0">
                <a:solidFill>
                  <a:srgbClr val="0000FF"/>
                </a:solidFill>
                <a:latin typeface="Arial" panose="020B0604020202020204" pitchFamily="34" charset="0"/>
                <a:ea typeface="宋体" pitchFamily="2" charset="-122"/>
                <a:cs typeface="Arial" panose="020B0604020202020204" pitchFamily="34" charset="0"/>
              </a:rPr>
              <a:t>F-A-11-2: </a:t>
            </a:r>
            <a:r>
              <a:rPr lang="en-US" altLang="zh-CN" sz="1600" dirty="0">
                <a:solidFill>
                  <a:srgbClr val="0000FF"/>
                </a:solidFill>
                <a:latin typeface="Arial" panose="020B0604020202020204" pitchFamily="34" charset="0"/>
                <a:ea typeface="宋体" pitchFamily="2" charset="-122"/>
              </a:rPr>
              <a:t>The nine different ASICs, currently at various stages of development, are clearly summarized, with an assessment of their maturity ranging from level 2 (initial design) to level 4 (prototyped) on a 1-to-5 scale. Three of these are common service ASICs used for power distribution and data transmission. The required manpower for the ASIC developments and future steps is well detailed and appears realistic. </a:t>
            </a:r>
          </a:p>
          <a:p>
            <a:pPr algn="just">
              <a:lnSpc>
                <a:spcPct val="130000"/>
              </a:lnSpc>
              <a:spcBef>
                <a:spcPts val="600"/>
              </a:spcBef>
            </a:pPr>
            <a:r>
              <a:rPr lang="en-US" altLang="zh-CN" sz="1600" dirty="0">
                <a:solidFill>
                  <a:srgbClr val="0000FF"/>
                </a:solidFill>
                <a:latin typeface="Arial" panose="020B0604020202020204" pitchFamily="34" charset="0"/>
                <a:ea typeface="宋体" pitchFamily="2" charset="-122"/>
                <a:cs typeface="Arial" panose="020B0604020202020204" pitchFamily="34" charset="0"/>
              </a:rPr>
              <a:t>F-A-11-3: </a:t>
            </a:r>
            <a:r>
              <a:rPr lang="en-US" altLang="zh-CN" sz="1600" dirty="0">
                <a:solidFill>
                  <a:srgbClr val="0000FF"/>
                </a:solidFill>
                <a:latin typeface="Arial" panose="020B0604020202020204" pitchFamily="34" charset="0"/>
                <a:ea typeface="宋体" pitchFamily="2" charset="-122"/>
              </a:rPr>
              <a:t>The shared back-end architecture and power distribution scheme are also well described, building upon the solid experience gained from large-scale operational experiments such as JUNO.</a:t>
            </a:r>
            <a:endParaRPr lang="zh-CN" altLang="zh-CN" sz="1600" dirty="0">
              <a:solidFill>
                <a:srgbClr val="0000FF"/>
              </a:solidFill>
              <a:latin typeface="Arial" panose="020B0604020202020204" pitchFamily="34" charset="0"/>
              <a:ea typeface="宋体" pitchFamily="2" charset="-122"/>
            </a:endParaRPr>
          </a:p>
        </p:txBody>
      </p:sp>
      <p:sp>
        <p:nvSpPr>
          <p:cNvPr id="5" name="TextBox 4"/>
          <p:cNvSpPr txBox="1"/>
          <p:nvPr/>
        </p:nvSpPr>
        <p:spPr>
          <a:xfrm>
            <a:off x="9667875" y="507738"/>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ELECTRONICS</a:t>
            </a:r>
            <a:endParaRPr lang="zh-CN" altLang="en-US" dirty="0">
              <a:latin typeface="Arial" panose="020B0604020202020204" pitchFamily="34" charset="0"/>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Comments</a:t>
            </a:r>
          </a:p>
        </p:txBody>
      </p:sp>
      <p:sp>
        <p:nvSpPr>
          <p:cNvPr id="3" name="Text Placeholder 2"/>
          <p:cNvSpPr>
            <a:spLocks noGrp="1"/>
          </p:cNvSpPr>
          <p:nvPr>
            <p:ph type="body" idx="1"/>
          </p:nvPr>
        </p:nvSpPr>
        <p:spPr>
          <a:xfrm>
            <a:off x="516835" y="1226773"/>
            <a:ext cx="10836965" cy="4950190"/>
          </a:xfrm>
        </p:spPr>
        <p:txBody>
          <a:bodyPr>
            <a:normAutofit lnSpcReduction="10000"/>
          </a:bodyPr>
          <a:lstStyle/>
          <a:p>
            <a:pPr indent="0" algn="just">
              <a:lnSpc>
                <a:spcPct val="100000"/>
              </a:lnSpc>
              <a:spcBef>
                <a:spcPts val="600"/>
              </a:spcBef>
              <a:spcAft>
                <a:spcPts val="600"/>
              </a:spcAft>
            </a:pPr>
            <a:r>
              <a:rPr lang="en-US" altLang="zh-CN" sz="1600" dirty="0">
                <a:solidFill>
                  <a:srgbClr val="0000FF"/>
                </a:solidFill>
                <a:latin typeface="Arial" panose="020B0604020202020204" pitchFamily="34" charset="0"/>
                <a:ea typeface="宋体" pitchFamily="2" charset="-122"/>
              </a:rPr>
              <a:t>The  committee  is  very  impressed  with  the  progress  made  and  the  thorough  implementation  of previous  recommendations.  In  particular,  the  decision  to  adopt  a  data  streaming  readout  is  a major step forward, significantly impacting the ASIC architecture. The handling of data rates and the application of safety margins are well managed. </a:t>
            </a:r>
          </a:p>
          <a:p>
            <a:pPr indent="0" algn="just">
              <a:lnSpc>
                <a:spcPct val="100000"/>
              </a:lnSpc>
              <a:spcBef>
                <a:spcPts val="600"/>
              </a:spcBef>
              <a:spcAft>
                <a:spcPts val="600"/>
              </a:spcAft>
            </a:pPr>
            <a:r>
              <a:rPr lang="en-US" altLang="zh-CN" sz="1600" dirty="0">
                <a:solidFill>
                  <a:srgbClr val="0000FF"/>
                </a:solidFill>
                <a:latin typeface="Arial" panose="020B0604020202020204" pitchFamily="34" charset="0"/>
                <a:ea typeface="宋体" pitchFamily="2" charset="-122"/>
                <a:cs typeface="Arial" panose="020B0604020202020204" pitchFamily="34" charset="0"/>
              </a:rPr>
              <a:t>C-A-11-1: </a:t>
            </a:r>
            <a:r>
              <a:rPr lang="en-US" altLang="zh-CN" sz="1600" dirty="0">
                <a:solidFill>
                  <a:srgbClr val="0000FF"/>
                </a:solidFill>
                <a:latin typeface="Arial" panose="020B0604020202020204" pitchFamily="34" charset="0"/>
                <a:ea typeface="宋体" pitchFamily="2" charset="-122"/>
              </a:rPr>
              <a:t>The ASICs are well documented, and several key building blocks have already been successfully prototyped,  demonstrating  the  strength  and  efficiency  of  the  teams  involved.  The  progress  is remarkable; however, as the complexity of the chips increases, substantial work still lies ahead. It  would  be  helpful  for  each  ASIC  to  clearly  identify  the  lead  responsible  person(s)  and  the contributors to the various blocks and development tasks.</a:t>
            </a:r>
          </a:p>
          <a:p>
            <a:pPr lvl="1" indent="0" algn="just">
              <a:lnSpc>
                <a:spcPct val="100000"/>
              </a:lnSpc>
              <a:spcBef>
                <a:spcPts val="600"/>
              </a:spcBef>
              <a:spcAft>
                <a:spcPts val="600"/>
              </a:spcAft>
            </a:pPr>
            <a:r>
              <a:rPr lang="en-US" altLang="zh-CN" sz="1200" dirty="0">
                <a:latin typeface="Arial" panose="020B0604020202020204" pitchFamily="34" charset="0"/>
                <a:ea typeface="宋体" pitchFamily="2" charset="-122"/>
              </a:rPr>
              <a:t>The responsible persons have been assigned for each new chip.</a:t>
            </a:r>
          </a:p>
          <a:p>
            <a:pPr lvl="1" indent="0" algn="just">
              <a:lnSpc>
                <a:spcPct val="100000"/>
              </a:lnSpc>
              <a:spcBef>
                <a:spcPts val="600"/>
              </a:spcBef>
              <a:spcAft>
                <a:spcPts val="600"/>
              </a:spcAft>
            </a:pPr>
            <a:r>
              <a:rPr lang="en-US" altLang="zh-CN" sz="1200" dirty="0">
                <a:latin typeface="Arial" panose="020B0604020202020204" pitchFamily="34" charset="0"/>
                <a:ea typeface="宋体" pitchFamily="2" charset="-122"/>
              </a:rPr>
              <a:t>Data Link: FEDA, FEDI, OAT – Di Guo (CCNU)</a:t>
            </a:r>
          </a:p>
          <a:p>
            <a:pPr lvl="1" indent="0" algn="just">
              <a:lnSpc>
                <a:spcPct val="100000"/>
              </a:lnSpc>
              <a:spcBef>
                <a:spcPts val="600"/>
              </a:spcBef>
              <a:spcAft>
                <a:spcPts val="600"/>
              </a:spcAft>
            </a:pPr>
            <a:r>
              <a:rPr lang="en-US" altLang="zh-CN" sz="1200" dirty="0">
                <a:latin typeface="Arial" panose="020B0604020202020204" pitchFamily="34" charset="0"/>
                <a:ea typeface="宋体" pitchFamily="2" charset="-122"/>
              </a:rPr>
              <a:t>Power: PAL – Jia Wang (NPU)</a:t>
            </a:r>
          </a:p>
          <a:p>
            <a:pPr lvl="1" indent="0" algn="just">
              <a:lnSpc>
                <a:spcPct val="100000"/>
              </a:lnSpc>
              <a:spcBef>
                <a:spcPts val="600"/>
              </a:spcBef>
              <a:spcAft>
                <a:spcPts val="600"/>
              </a:spcAft>
            </a:pPr>
            <a:r>
              <a:rPr lang="en-US" altLang="zh-CN" sz="1200" dirty="0" err="1">
                <a:latin typeface="Arial" panose="020B0604020202020204" pitchFamily="34" charset="0"/>
                <a:ea typeface="宋体" pitchFamily="2" charset="-122"/>
              </a:rPr>
              <a:t>SiPM</a:t>
            </a:r>
            <a:r>
              <a:rPr lang="en-US" altLang="zh-CN" sz="1200" dirty="0">
                <a:latin typeface="Arial" panose="020B0604020202020204" pitchFamily="34" charset="0"/>
                <a:ea typeface="宋体" pitchFamily="2" charset="-122"/>
              </a:rPr>
              <a:t> – SIPAC (ECAL, HCAL, MUON): </a:t>
            </a:r>
            <a:r>
              <a:rPr lang="en-US" altLang="zh-CN" sz="1200" dirty="0" err="1">
                <a:latin typeface="Arial" panose="020B0604020202020204" pitchFamily="34" charset="0"/>
                <a:ea typeface="宋体" pitchFamily="2" charset="-122"/>
              </a:rPr>
              <a:t>Huaishen</a:t>
            </a:r>
            <a:r>
              <a:rPr lang="en-US" altLang="zh-CN" sz="1200" dirty="0">
                <a:latin typeface="Arial" panose="020B0604020202020204" pitchFamily="34" charset="0"/>
                <a:ea typeface="宋体" pitchFamily="2" charset="-122"/>
              </a:rPr>
              <a:t> Li (IHEP)</a:t>
            </a:r>
          </a:p>
          <a:p>
            <a:pPr lvl="1" indent="0" algn="just">
              <a:lnSpc>
                <a:spcPct val="100000"/>
              </a:lnSpc>
              <a:spcBef>
                <a:spcPts val="600"/>
              </a:spcBef>
              <a:spcAft>
                <a:spcPts val="600"/>
              </a:spcAft>
            </a:pPr>
            <a:r>
              <a:rPr lang="en-US" altLang="zh-CN" sz="1200" dirty="0">
                <a:latin typeface="Arial" panose="020B0604020202020204" pitchFamily="34" charset="0"/>
                <a:ea typeface="宋体" pitchFamily="2" charset="-122"/>
              </a:rPr>
              <a:t>OTK – LATRIC: </a:t>
            </a:r>
            <a:r>
              <a:rPr lang="en-US" altLang="zh-CN" sz="1200" dirty="0" err="1">
                <a:latin typeface="Arial" panose="020B0604020202020204" pitchFamily="34" charset="0"/>
                <a:ea typeface="宋体" pitchFamily="2" charset="-122"/>
              </a:rPr>
              <a:t>Xiongbo</a:t>
            </a:r>
            <a:r>
              <a:rPr lang="en-US" altLang="zh-CN" sz="1200" dirty="0">
                <a:latin typeface="Arial" panose="020B0604020202020204" pitchFamily="34" charset="0"/>
                <a:ea typeface="宋体" pitchFamily="2" charset="-122"/>
              </a:rPr>
              <a:t> Yan (IHEP) </a:t>
            </a:r>
          </a:p>
          <a:p>
            <a:pPr lvl="1" indent="0" algn="just">
              <a:lnSpc>
                <a:spcPct val="100000"/>
              </a:lnSpc>
              <a:spcBef>
                <a:spcPts val="600"/>
              </a:spcBef>
              <a:spcAft>
                <a:spcPts val="600"/>
              </a:spcAft>
            </a:pPr>
            <a:r>
              <a:rPr lang="en-US" altLang="zh-CN" sz="1200" dirty="0">
                <a:latin typeface="Arial" panose="020B0604020202020204" pitchFamily="34" charset="0"/>
                <a:ea typeface="宋体" pitchFamily="2" charset="-122"/>
              </a:rPr>
              <a:t>For existing chips, development will follow with the current team:</a:t>
            </a:r>
          </a:p>
          <a:p>
            <a:pPr lvl="1" indent="0" algn="just">
              <a:lnSpc>
                <a:spcPct val="100000"/>
              </a:lnSpc>
              <a:spcBef>
                <a:spcPts val="600"/>
              </a:spcBef>
              <a:spcAft>
                <a:spcPts val="600"/>
              </a:spcAft>
            </a:pPr>
            <a:r>
              <a:rPr lang="en-US" altLang="zh-CN" sz="1200" dirty="0">
                <a:latin typeface="Arial" panose="020B0604020202020204" pitchFamily="34" charset="0"/>
                <a:ea typeface="宋体" pitchFamily="2" charset="-122"/>
              </a:rPr>
              <a:t>VTX - </a:t>
            </a:r>
            <a:r>
              <a:rPr lang="en-US" altLang="zh-CN" sz="1200" dirty="0" err="1">
                <a:latin typeface="Arial" panose="020B0604020202020204" pitchFamily="34" charset="0"/>
                <a:ea typeface="宋体" pitchFamily="2" charset="-122"/>
              </a:rPr>
              <a:t>Taichupix</a:t>
            </a:r>
            <a:r>
              <a:rPr lang="en-US" altLang="zh-CN" sz="1200" dirty="0">
                <a:latin typeface="Arial" panose="020B0604020202020204" pitchFamily="34" charset="0"/>
                <a:ea typeface="宋体" pitchFamily="2" charset="-122"/>
              </a:rPr>
              <a:t>: Wei </a:t>
            </a:r>
            <a:r>
              <a:rPr lang="en-US" altLang="zh-CN" sz="1200" dirty="0" err="1">
                <a:latin typeface="Arial" panose="020B0604020202020204" pitchFamily="34" charset="0"/>
                <a:ea typeface="宋体" pitchFamily="2" charset="-122"/>
              </a:rPr>
              <a:t>Wei</a:t>
            </a:r>
            <a:r>
              <a:rPr lang="en-US" altLang="zh-CN" sz="1200" dirty="0">
                <a:latin typeface="Arial" panose="020B0604020202020204" pitchFamily="34" charset="0"/>
                <a:ea typeface="宋体" pitchFamily="2" charset="-122"/>
              </a:rPr>
              <a:t> (IHEP)</a:t>
            </a:r>
          </a:p>
          <a:p>
            <a:pPr lvl="1" indent="0" algn="just">
              <a:lnSpc>
                <a:spcPct val="100000"/>
              </a:lnSpc>
              <a:spcBef>
                <a:spcPts val="600"/>
              </a:spcBef>
              <a:spcAft>
                <a:spcPts val="600"/>
              </a:spcAft>
            </a:pPr>
            <a:r>
              <a:rPr lang="en-US" altLang="zh-CN" sz="1200" dirty="0">
                <a:latin typeface="Arial" panose="020B0604020202020204" pitchFamily="34" charset="0"/>
                <a:ea typeface="宋体" pitchFamily="2" charset="-122"/>
              </a:rPr>
              <a:t>TPC – TEPIX: </a:t>
            </a:r>
            <a:r>
              <a:rPr lang="en-US" altLang="zh-CN" sz="1200" dirty="0" err="1">
                <a:latin typeface="Arial" panose="020B0604020202020204" pitchFamily="34" charset="0"/>
                <a:ea typeface="宋体" pitchFamily="2" charset="-122"/>
              </a:rPr>
              <a:t>Zhi</a:t>
            </a:r>
            <a:r>
              <a:rPr lang="en-US" altLang="zh-CN" sz="1200" dirty="0">
                <a:latin typeface="Arial" panose="020B0604020202020204" pitchFamily="34" charset="0"/>
                <a:ea typeface="宋体" pitchFamily="2" charset="-122"/>
              </a:rPr>
              <a:t> Deng (THU) </a:t>
            </a:r>
          </a:p>
          <a:p>
            <a:pPr lvl="1" indent="0" algn="just">
              <a:lnSpc>
                <a:spcPct val="100000"/>
              </a:lnSpc>
              <a:spcBef>
                <a:spcPts val="600"/>
              </a:spcBef>
              <a:spcAft>
                <a:spcPts val="600"/>
              </a:spcAft>
            </a:pPr>
            <a:endParaRPr lang="en-US" altLang="zh-CN" sz="1200" b="1" dirty="0">
              <a:latin typeface="Arial" panose="020B0604020202020204" pitchFamily="34" charset="0"/>
              <a:ea typeface="宋体" pitchFamily="2" charset="-122"/>
            </a:endParaRPr>
          </a:p>
        </p:txBody>
      </p:sp>
      <p:sp>
        <p:nvSpPr>
          <p:cNvPr id="6" name="TextBox 5"/>
          <p:cNvSpPr txBox="1"/>
          <p:nvPr/>
        </p:nvSpPr>
        <p:spPr>
          <a:xfrm>
            <a:off x="9667875" y="507738"/>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ELECTRONICS</a:t>
            </a:r>
            <a:endParaRPr lang="zh-CN" altLang="en-US" dirty="0">
              <a:latin typeface="Arial" panose="020B0604020202020204" pitchFamily="34" charset="0"/>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Comments</a:t>
            </a:r>
          </a:p>
        </p:txBody>
      </p:sp>
      <p:sp>
        <p:nvSpPr>
          <p:cNvPr id="3" name="Text Placeholder 2"/>
          <p:cNvSpPr>
            <a:spLocks noGrp="1"/>
          </p:cNvSpPr>
          <p:nvPr>
            <p:ph type="body" idx="1"/>
          </p:nvPr>
        </p:nvSpPr>
        <p:spPr>
          <a:xfrm>
            <a:off x="838200" y="1170520"/>
            <a:ext cx="10515600" cy="5179742"/>
          </a:xfrm>
        </p:spPr>
        <p:txBody>
          <a:bodyPr>
            <a:noAutofit/>
          </a:bodyPr>
          <a:lstStyle/>
          <a:p>
            <a:pPr algn="just">
              <a:lnSpc>
                <a:spcPct val="100000"/>
              </a:lnSpc>
              <a:spcBef>
                <a:spcPts val="600"/>
              </a:spcBef>
            </a:pPr>
            <a:r>
              <a:rPr lang="en-US" altLang="zh-CN" sz="1400" dirty="0">
                <a:solidFill>
                  <a:srgbClr val="0000FF"/>
                </a:solidFill>
                <a:latin typeface="Arial" panose="020B0604020202020204" pitchFamily="34" charset="0"/>
                <a:ea typeface="宋体" pitchFamily="2" charset="-122"/>
              </a:rPr>
              <a:t>C-A-11-2: Verification of the ASICs is critical, especially for large chips that include substantial digital logic (e.g., tracking ASICs). Verification should be conducted by individuals independent of the design teams and should use state-of-the-art tools and methodologies. </a:t>
            </a:r>
          </a:p>
          <a:p>
            <a:pPr algn="just">
              <a:lnSpc>
                <a:spcPct val="100000"/>
              </a:lnSpc>
              <a:spcBef>
                <a:spcPts val="600"/>
              </a:spcBef>
            </a:pPr>
            <a:r>
              <a:rPr lang="en-US" altLang="zh-CN" sz="1400" dirty="0">
                <a:solidFill>
                  <a:srgbClr val="0000FF"/>
                </a:solidFill>
                <a:latin typeface="Arial" panose="020B0604020202020204" pitchFamily="34" charset="0"/>
                <a:ea typeface="宋体" pitchFamily="2" charset="-122"/>
              </a:rPr>
              <a:t>C-A-11-3: Testing  of  ASICs  can  never  be  too  extensive:  it  should  involve  not  only  the  designers  but  also multiple user teams wherever possible. Chips should be characterized across a range of temperatures and supply voltages to detect weaknesses early. As larger volumes become available, systematic analysis of failing or underperforming chips (“bad chips”) will be essential. </a:t>
            </a:r>
          </a:p>
          <a:p>
            <a:pPr lvl="1">
              <a:lnSpc>
                <a:spcPct val="100000"/>
              </a:lnSpc>
              <a:spcBef>
                <a:spcPts val="600"/>
              </a:spcBef>
            </a:pPr>
            <a:r>
              <a:rPr lang="en-US" altLang="zh-CN" sz="1400" dirty="0">
                <a:latin typeface="Arial" panose="020B0604020202020204" pitchFamily="34" charset="0"/>
              </a:rPr>
              <a:t>Part of the verification has been done during the design phase by the design team.</a:t>
            </a:r>
            <a:r>
              <a:rPr lang="zh-CN" altLang="en-US" sz="1400" dirty="0">
                <a:latin typeface="Arial" panose="020B0604020202020204" pitchFamily="34" charset="0"/>
              </a:rPr>
              <a:t> </a:t>
            </a:r>
            <a:r>
              <a:rPr lang="en-US" altLang="zh-CN" sz="1400" dirty="0">
                <a:latin typeface="Arial" panose="020B0604020202020204" pitchFamily="34" charset="0"/>
              </a:rPr>
              <a:t>However, more verification work should be done while lack of manpower</a:t>
            </a:r>
          </a:p>
          <a:p>
            <a:pPr lvl="1">
              <a:lnSpc>
                <a:spcPct val="100000"/>
              </a:lnSpc>
              <a:spcBef>
                <a:spcPts val="600"/>
              </a:spcBef>
            </a:pPr>
            <a:r>
              <a:rPr lang="en-US" altLang="zh-CN" sz="1400" dirty="0">
                <a:latin typeface="Arial" panose="020B0604020202020204" pitchFamily="34" charset="0"/>
              </a:rPr>
              <a:t>Independent verification work will be done during the test phase by independent teams, for which it is not so high-level tech required </a:t>
            </a:r>
            <a:endParaRPr lang="en-US" altLang="zh-CN" sz="1400" dirty="0">
              <a:latin typeface="Arial" panose="020B0604020202020204" pitchFamily="34" charset="0"/>
              <a:ea typeface="宋体" pitchFamily="2" charset="-122"/>
            </a:endParaRPr>
          </a:p>
          <a:p>
            <a:pPr algn="just">
              <a:lnSpc>
                <a:spcPct val="100000"/>
              </a:lnSpc>
              <a:spcBef>
                <a:spcPts val="600"/>
              </a:spcBef>
            </a:pPr>
            <a:r>
              <a:rPr lang="en-US" altLang="zh-CN" sz="1400" dirty="0">
                <a:solidFill>
                  <a:srgbClr val="0000FF"/>
                </a:solidFill>
                <a:latin typeface="Arial" panose="020B0604020202020204" pitchFamily="34" charset="0"/>
                <a:ea typeface="宋体" pitchFamily="2" charset="-122"/>
              </a:rPr>
              <a:t>C-A-11-4: From a stylistic standpoint, the SIPAC chip (common to three detectors) is extensively described within this chapter, while other ASICs are detailed within each detector’s respective section. For improved  readability,  it  may  be  preferable  to  move  the  SIPAC  description  to  the  calorimeter section,  retaining  in  the  electronics  chapter  only  a  general  overview  of  all  ASICs  and  a  detailed view of the shared service chips (e.g., for power and data transmission). For the front-end ASICs, detailed  schematics  could  be  reduced  in  </a:t>
            </a:r>
            <a:r>
              <a:rPr lang="en-US" altLang="zh-CN" sz="1400" dirty="0" err="1">
                <a:solidFill>
                  <a:srgbClr val="0000FF"/>
                </a:solidFill>
                <a:latin typeface="Arial" panose="020B0604020202020204" pitchFamily="34" charset="0"/>
                <a:ea typeface="宋体" pitchFamily="2" charset="-122"/>
              </a:rPr>
              <a:t>favour</a:t>
            </a:r>
            <a:r>
              <a:rPr lang="en-US" altLang="zh-CN" sz="1400" dirty="0">
                <a:solidFill>
                  <a:srgbClr val="0000FF"/>
                </a:solidFill>
                <a:latin typeface="Arial" panose="020B0604020202020204" pitchFamily="34" charset="0"/>
                <a:ea typeface="宋体" pitchFamily="2" charset="-122"/>
              </a:rPr>
              <a:t>  of  presenting  more  relevant  simulation  results, such as pulse shapes or noise versus input capacitance. </a:t>
            </a:r>
          </a:p>
          <a:p>
            <a:pPr lvl="1">
              <a:lnSpc>
                <a:spcPct val="100000"/>
              </a:lnSpc>
              <a:spcBef>
                <a:spcPts val="600"/>
              </a:spcBef>
            </a:pPr>
            <a:r>
              <a:rPr lang="en-US" altLang="zh-CN" sz="1400" dirty="0">
                <a:latin typeface="Arial" panose="020B0604020202020204" pitchFamily="34" charset="0"/>
              </a:rPr>
              <a:t>We have done exactly as suggested.</a:t>
            </a:r>
          </a:p>
          <a:p>
            <a:pPr lvl="1">
              <a:lnSpc>
                <a:spcPct val="100000"/>
              </a:lnSpc>
              <a:spcBef>
                <a:spcPts val="600"/>
              </a:spcBef>
            </a:pPr>
            <a:r>
              <a:rPr lang="en-US" altLang="zh-CN" sz="1400" dirty="0">
                <a:latin typeface="Arial" panose="020B0604020202020204" pitchFamily="34" charset="0"/>
              </a:rPr>
              <a:t>SIPAC part has been moved into the ECAL chapter, and shrunk for the length and details, only the main specs and scheme were kept.</a:t>
            </a:r>
            <a:endParaRPr lang="en-US" altLang="zh-CN" sz="1400" dirty="0">
              <a:latin typeface="Arial" panose="020B0604020202020204" pitchFamily="34" charset="0"/>
              <a:ea typeface="宋体" pitchFamily="2" charset="-122"/>
            </a:endParaRPr>
          </a:p>
        </p:txBody>
      </p:sp>
      <p:sp>
        <p:nvSpPr>
          <p:cNvPr id="6" name="TextBox 5"/>
          <p:cNvSpPr txBox="1"/>
          <p:nvPr/>
        </p:nvSpPr>
        <p:spPr>
          <a:xfrm>
            <a:off x="9667875" y="507738"/>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ELECTRONICS</a:t>
            </a:r>
            <a:endParaRPr lang="zh-CN" altLang="en-US" dirty="0">
              <a:latin typeface="Arial" panose="020B0604020202020204" pitchFamily="34" charset="0"/>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Comments</a:t>
            </a:r>
          </a:p>
        </p:txBody>
      </p:sp>
      <p:sp>
        <p:nvSpPr>
          <p:cNvPr id="3" name="Text Placeholder 2"/>
          <p:cNvSpPr>
            <a:spLocks noGrp="1"/>
          </p:cNvSpPr>
          <p:nvPr>
            <p:ph type="body" idx="1"/>
          </p:nvPr>
        </p:nvSpPr>
        <p:spPr>
          <a:xfrm>
            <a:off x="838200" y="1170520"/>
            <a:ext cx="10515600" cy="5179742"/>
          </a:xfrm>
        </p:spPr>
        <p:txBody>
          <a:bodyPr>
            <a:normAutofit/>
          </a:bodyPr>
          <a:lstStyle/>
          <a:p>
            <a:pPr algn="just">
              <a:lnSpc>
                <a:spcPct val="100000"/>
              </a:lnSpc>
              <a:spcBef>
                <a:spcPts val="600"/>
              </a:spcBef>
            </a:pPr>
            <a:r>
              <a:rPr lang="en-US" altLang="zh-CN" sz="1600" dirty="0">
                <a:solidFill>
                  <a:srgbClr val="0000FF"/>
                </a:solidFill>
                <a:latin typeface="Arial" panose="020B0604020202020204" pitchFamily="34" charset="0"/>
                <a:ea typeface="宋体" pitchFamily="2" charset="-122"/>
              </a:rPr>
              <a:t>C-A-11-5: The  back-end  electronics  are  comprehensively  described  and  benefit  from  the  team's  previous experience with large-scale systems. However, the availability of high-performance FPGAs could pose  a  risk.  Maintaining  a  dual-source  strategy  for  critical  components  would  be  a  prudent mitigation measure.</a:t>
            </a:r>
          </a:p>
          <a:p>
            <a:pPr lvl="1" algn="just">
              <a:lnSpc>
                <a:spcPct val="100000"/>
              </a:lnSpc>
              <a:spcBef>
                <a:spcPts val="600"/>
              </a:spcBef>
            </a:pPr>
            <a:r>
              <a:rPr lang="en-US" altLang="zh-CN" sz="1600" dirty="0">
                <a:latin typeface="Arial" panose="020B0604020202020204" pitchFamily="34" charset="0"/>
              </a:rPr>
              <a:t>Yes, that is also our current idea. We have kept eyes on backup resources for the key components. Almost all of them have found extra vendors or substitutes.</a:t>
            </a:r>
          </a:p>
          <a:p>
            <a:pPr lvl="0" algn="just">
              <a:lnSpc>
                <a:spcPct val="100000"/>
              </a:lnSpc>
              <a:spcBef>
                <a:spcPts val="600"/>
              </a:spcBef>
            </a:pPr>
            <a:r>
              <a:rPr lang="en-US" altLang="zh-CN" sz="1600" dirty="0">
                <a:solidFill>
                  <a:srgbClr val="0000FF"/>
                </a:solidFill>
                <a:latin typeface="Arial" panose="020B0604020202020204" pitchFamily="34" charset="0"/>
                <a:ea typeface="宋体" pitchFamily="2" charset="-122"/>
              </a:rPr>
              <a:t>C-A-11-6: Identify the teams responsible for testing each ASIC, ensuring they are different from the design teams. Bugs are often discovered late in development, and broader involvement in chip evaluation improves characterization and helps uncover potential weaknesses. </a:t>
            </a:r>
          </a:p>
          <a:p>
            <a:pPr lvl="1">
              <a:lnSpc>
                <a:spcPct val="100000"/>
              </a:lnSpc>
              <a:spcBef>
                <a:spcPts val="600"/>
              </a:spcBef>
            </a:pPr>
            <a:r>
              <a:rPr lang="en-US" altLang="zh-CN" sz="1600" dirty="0">
                <a:latin typeface="Arial" panose="020B0604020202020204" pitchFamily="34" charset="0"/>
              </a:rPr>
              <a:t>See the answer for the comment 1.</a:t>
            </a:r>
          </a:p>
          <a:p>
            <a:pPr lvl="1">
              <a:lnSpc>
                <a:spcPct val="100000"/>
              </a:lnSpc>
              <a:spcBef>
                <a:spcPts val="600"/>
              </a:spcBef>
            </a:pPr>
            <a:r>
              <a:rPr lang="en-US" altLang="zh-CN" sz="1600" dirty="0">
                <a:latin typeface="Arial" panose="020B0604020202020204" pitchFamily="34" charset="0"/>
              </a:rPr>
              <a:t>We have assigned the teams and responsible persons for each chip.</a:t>
            </a:r>
            <a:endParaRPr lang="en-US" altLang="zh-CN" sz="1600" dirty="0">
              <a:latin typeface="Arial" panose="020B0604020202020204" pitchFamily="34" charset="0"/>
              <a:ea typeface="宋体" pitchFamily="2" charset="-122"/>
            </a:endParaRPr>
          </a:p>
          <a:p>
            <a:pPr lvl="0" algn="just">
              <a:lnSpc>
                <a:spcPct val="100000"/>
              </a:lnSpc>
              <a:spcBef>
                <a:spcPts val="600"/>
              </a:spcBef>
            </a:pPr>
            <a:r>
              <a:rPr lang="en-US" altLang="zh-CN" sz="1600" dirty="0">
                <a:solidFill>
                  <a:srgbClr val="0000FF"/>
                </a:solidFill>
                <a:latin typeface="Arial" panose="020B0604020202020204" pitchFamily="34" charset="0"/>
                <a:ea typeface="宋体" pitchFamily="2" charset="-122"/>
              </a:rPr>
              <a:t>C-A-11-7: Begin detector testing with available “sister chips” where feasible. This parallel approach can advance both detector and chip development and provide valuable benchmarks for comparison. </a:t>
            </a:r>
          </a:p>
          <a:p>
            <a:pPr lvl="1">
              <a:lnSpc>
                <a:spcPct val="100000"/>
              </a:lnSpc>
              <a:spcBef>
                <a:spcPts val="600"/>
              </a:spcBef>
            </a:pPr>
            <a:r>
              <a:rPr lang="en-US" altLang="zh-CN" sz="1600" dirty="0">
                <a:latin typeface="Arial" panose="020B0604020202020204" pitchFamily="34" charset="0"/>
              </a:rPr>
              <a:t>This is the idea during previous R&amp;D for detector prototypes, like for the ECAL.</a:t>
            </a:r>
          </a:p>
          <a:p>
            <a:pPr lvl="1">
              <a:lnSpc>
                <a:spcPct val="100000"/>
              </a:lnSpc>
              <a:spcBef>
                <a:spcPts val="600"/>
              </a:spcBef>
            </a:pPr>
            <a:r>
              <a:rPr lang="en-US" altLang="zh-CN" sz="1600" dirty="0">
                <a:latin typeface="Arial" panose="020B0604020202020204" pitchFamily="34" charset="0"/>
              </a:rPr>
              <a:t>We will follow this way for the future R&amp;D for the early prototypes for sub-detectors. “Sister chips” (like the ROC chip series) will be evaluated to make the chip development in parallel (to some extent) with the detector R&amp;D.</a:t>
            </a:r>
            <a:endParaRPr lang="en-US" altLang="zh-CN" sz="1600" dirty="0">
              <a:solidFill>
                <a:srgbClr val="0000FF"/>
              </a:solidFill>
              <a:latin typeface="Arial" panose="020B0604020202020204" pitchFamily="34" charset="0"/>
              <a:ea typeface="宋体" pitchFamily="2" charset="-122"/>
            </a:endParaRPr>
          </a:p>
        </p:txBody>
      </p:sp>
      <p:sp>
        <p:nvSpPr>
          <p:cNvPr id="6" name="TextBox 5"/>
          <p:cNvSpPr txBox="1"/>
          <p:nvPr/>
        </p:nvSpPr>
        <p:spPr>
          <a:xfrm>
            <a:off x="9667875" y="507738"/>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ELECTRONICS</a:t>
            </a:r>
            <a:endParaRPr lang="zh-CN" altLang="en-US" dirty="0">
              <a:latin typeface="Arial" panose="020B0604020202020204" pitchFamily="34" charset="0"/>
            </a:endParaRPr>
          </a:p>
        </p:txBody>
      </p:sp>
    </p:spTree>
    <p:extLst>
      <p:ext uri="{BB962C8B-B14F-4D97-AF65-F5344CB8AC3E}">
        <p14:creationId xmlns:p14="http://schemas.microsoft.com/office/powerpoint/2010/main" val="324632898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Recommendations</a:t>
            </a:r>
          </a:p>
        </p:txBody>
      </p:sp>
      <p:sp>
        <p:nvSpPr>
          <p:cNvPr id="3" name="Text Placeholder 2"/>
          <p:cNvSpPr>
            <a:spLocks noGrp="1"/>
          </p:cNvSpPr>
          <p:nvPr>
            <p:ph type="body" idx="1"/>
          </p:nvPr>
        </p:nvSpPr>
        <p:spPr>
          <a:xfrm>
            <a:off x="730290" y="1170520"/>
            <a:ext cx="10515600" cy="5179741"/>
          </a:xfrm>
        </p:spPr>
        <p:txBody>
          <a:bodyPr>
            <a:normAutofit/>
          </a:bodyPr>
          <a:lstStyle/>
          <a:p>
            <a:pPr lvl="0" algn="just">
              <a:lnSpc>
                <a:spcPct val="100000"/>
              </a:lnSpc>
              <a:spcBef>
                <a:spcPts val="600"/>
              </a:spcBef>
            </a:pPr>
            <a:r>
              <a:rPr lang="en-US" altLang="zh-CN" sz="1600" dirty="0">
                <a:solidFill>
                  <a:srgbClr val="0000FF"/>
                </a:solidFill>
                <a:latin typeface="Arial" panose="020B0604020202020204" pitchFamily="34" charset="0"/>
                <a:ea typeface="宋体" pitchFamily="2" charset="-122"/>
              </a:rPr>
              <a:t>R-A-11-1: </a:t>
            </a:r>
            <a:r>
              <a:rPr lang="en-US" altLang="zh-CN" sz="1500" dirty="0">
                <a:solidFill>
                  <a:srgbClr val="0000FF"/>
                </a:solidFill>
                <a:latin typeface="Arial" panose="020B0604020202020204" pitchFamily="34" charset="0"/>
                <a:ea typeface="宋体" pitchFamily="2" charset="-122"/>
              </a:rPr>
              <a:t>Minimize power dissipation at every stage. Each milliwatt of consumption should be justified by a specific performance requirement. </a:t>
            </a:r>
          </a:p>
          <a:p>
            <a:pPr lvl="1">
              <a:lnSpc>
                <a:spcPct val="100000"/>
              </a:lnSpc>
              <a:spcBef>
                <a:spcPts val="600"/>
              </a:spcBef>
            </a:pPr>
            <a:r>
              <a:rPr lang="en-US" altLang="zh-CN" sz="1500" dirty="0">
                <a:latin typeface="Arial" panose="020B0604020202020204" pitchFamily="34" charset="0"/>
              </a:rPr>
              <a:t>We are continuing optimize the scheme.</a:t>
            </a:r>
          </a:p>
          <a:p>
            <a:pPr lvl="1">
              <a:lnSpc>
                <a:spcPct val="100000"/>
              </a:lnSpc>
              <a:spcBef>
                <a:spcPts val="600"/>
              </a:spcBef>
            </a:pPr>
            <a:r>
              <a:rPr lang="en-US" altLang="zh-CN" sz="1500" dirty="0">
                <a:latin typeface="Arial" panose="020B0604020202020204" pitchFamily="34" charset="0"/>
              </a:rPr>
              <a:t>Currently we have several consideration:</a:t>
            </a:r>
          </a:p>
          <a:p>
            <a:pPr lvl="2">
              <a:lnSpc>
                <a:spcPct val="100000"/>
              </a:lnSpc>
              <a:spcBef>
                <a:spcPts val="600"/>
              </a:spcBef>
            </a:pPr>
            <a:r>
              <a:rPr lang="en-US" altLang="zh-CN" sz="1500" dirty="0">
                <a:latin typeface="Arial" panose="020B0604020202020204" pitchFamily="34" charset="0"/>
              </a:rPr>
              <a:t>Optimize the OTK detector design, so that the power may be saved.</a:t>
            </a:r>
          </a:p>
          <a:p>
            <a:pPr lvl="2">
              <a:lnSpc>
                <a:spcPct val="100000"/>
              </a:lnSpc>
              <a:spcBef>
                <a:spcPts val="600"/>
              </a:spcBef>
            </a:pPr>
            <a:r>
              <a:rPr lang="en-US" altLang="zh-CN" sz="1500" dirty="0">
                <a:latin typeface="Arial" panose="020B0604020202020204" pitchFamily="34" charset="0"/>
              </a:rPr>
              <a:t>Optimize the electronics design for HCAL, according to the new design from the detector side. Channels will be saved, and frontend will be reconsidered with less dynamic requirements.</a:t>
            </a:r>
            <a:endParaRPr lang="en-US" altLang="zh-CN" sz="1500" dirty="0">
              <a:solidFill>
                <a:srgbClr val="0000FF"/>
              </a:solidFill>
              <a:latin typeface="Arial" panose="020B0604020202020204" pitchFamily="34" charset="0"/>
              <a:ea typeface="宋体" pitchFamily="2" charset="-122"/>
            </a:endParaRPr>
          </a:p>
          <a:p>
            <a:pPr lvl="0" algn="just">
              <a:lnSpc>
                <a:spcPct val="100000"/>
              </a:lnSpc>
              <a:spcBef>
                <a:spcPts val="600"/>
              </a:spcBef>
            </a:pPr>
            <a:r>
              <a:rPr lang="en-US" altLang="zh-CN" sz="1600" dirty="0">
                <a:solidFill>
                  <a:srgbClr val="0000FF"/>
                </a:solidFill>
                <a:latin typeface="Arial" panose="020B0604020202020204" pitchFamily="34" charset="0"/>
                <a:ea typeface="宋体" pitchFamily="2" charset="-122"/>
              </a:rPr>
              <a:t>R-A-11-2: </a:t>
            </a:r>
            <a:r>
              <a:rPr lang="en-US" altLang="zh-CN" sz="1500" dirty="0">
                <a:solidFill>
                  <a:srgbClr val="0000FF"/>
                </a:solidFill>
                <a:latin typeface="Arial" panose="020B0604020202020204" pitchFamily="34" charset="0"/>
                <a:ea typeface="宋体" pitchFamily="2" charset="-122"/>
              </a:rPr>
              <a:t>Proceed with system development in parallel with chip development. System-level issues can often be addressed early at the chip design stage if identified promptly.</a:t>
            </a:r>
          </a:p>
          <a:p>
            <a:pPr lvl="1">
              <a:lnSpc>
                <a:spcPct val="100000"/>
              </a:lnSpc>
              <a:spcBef>
                <a:spcPts val="600"/>
              </a:spcBef>
            </a:pPr>
            <a:r>
              <a:rPr lang="en-US" altLang="zh-CN" sz="1500" dirty="0">
                <a:latin typeface="Arial" panose="020B0604020202020204" pitchFamily="34" charset="0"/>
              </a:rPr>
              <a:t>We will keep that in mind.</a:t>
            </a:r>
          </a:p>
          <a:p>
            <a:pPr lvl="1">
              <a:lnSpc>
                <a:spcPct val="100000"/>
              </a:lnSpc>
              <a:spcBef>
                <a:spcPts val="600"/>
              </a:spcBef>
            </a:pPr>
            <a:r>
              <a:rPr lang="en-US" altLang="zh-CN" sz="1500" dirty="0">
                <a:latin typeface="Arial" panose="020B0604020202020204" pitchFamily="34" charset="0"/>
              </a:rPr>
              <a:t>Actually we already have a prototype design of the common backend board, which works well and has been verified. We will optimize the design for the following prototypes of sub-detector R&amp;D.</a:t>
            </a:r>
            <a:endParaRPr lang="zh-CN" altLang="en-US" sz="1500" dirty="0">
              <a:latin typeface="Arial" panose="020B0604020202020204" pitchFamily="34" charset="0"/>
            </a:endParaRPr>
          </a:p>
          <a:p>
            <a:pPr lvl="0" algn="just">
              <a:lnSpc>
                <a:spcPct val="100000"/>
              </a:lnSpc>
              <a:spcBef>
                <a:spcPts val="600"/>
              </a:spcBef>
            </a:pPr>
            <a:endParaRPr lang="zh-CN" altLang="zh-CN" sz="1500" dirty="0">
              <a:solidFill>
                <a:srgbClr val="0000FF"/>
              </a:solidFill>
              <a:latin typeface="Arial" panose="020B0604020202020204" pitchFamily="34" charset="0"/>
              <a:ea typeface="宋体" pitchFamily="2" charset="-122"/>
            </a:endParaRPr>
          </a:p>
        </p:txBody>
      </p:sp>
      <p:sp>
        <p:nvSpPr>
          <p:cNvPr id="4" name="TextBox 3"/>
          <p:cNvSpPr txBox="1"/>
          <p:nvPr/>
        </p:nvSpPr>
        <p:spPr>
          <a:xfrm>
            <a:off x="9667875" y="507738"/>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ELECTRONICS</a:t>
            </a:r>
            <a:endParaRPr lang="zh-CN" altLang="en-US" dirty="0">
              <a:latin typeface="Arial" panose="020B0604020202020204" pitchFamily="34" charset="0"/>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44B4D3-89CA-4496-9D3D-EC847A99153B}"/>
              </a:ext>
            </a:extLst>
          </p:cNvPr>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Comments on Draft v0.4</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1522A15E-D5F3-4432-9056-B677EF32639E}"/>
              </a:ext>
            </a:extLst>
          </p:cNvPr>
          <p:cNvSpPr>
            <a:spLocks noGrp="1"/>
          </p:cNvSpPr>
          <p:nvPr>
            <p:ph idx="13"/>
          </p:nvPr>
        </p:nvSpPr>
        <p:spPr/>
        <p:txBody>
          <a:bodyPr>
            <a:normAutofit/>
          </a:bodyPr>
          <a:lstStyle/>
          <a:p>
            <a:r>
              <a:rPr lang="en-US" altLang="zh-CN" sz="1600" dirty="0">
                <a:solidFill>
                  <a:srgbClr val="0000FF"/>
                </a:solidFill>
                <a:latin typeface="Arial" panose="020B0604020202020204" pitchFamily="34" charset="0"/>
                <a:ea typeface="宋体" pitchFamily="2" charset="-122"/>
              </a:rPr>
              <a:t>C-B-11-1: </a:t>
            </a:r>
            <a:r>
              <a:rPr lang="en-US" altLang="zh-CN" sz="1500" dirty="0">
                <a:latin typeface="Arial" panose="020B0604020202020204" pitchFamily="34" charset="0"/>
                <a:cs typeface="Arial" panose="020B0604020202020204" pitchFamily="34" charset="0"/>
              </a:rPr>
              <a:t>However, I regret that the overview of the ASICs has also been removed and it only figures as the "next steps" in section 11.10, squeezed in a table which is actually difficult to read. The previous version which was detailing the different ASICs, their number, number of channels,  level of maturity, existence of a "sister chip"... was very important and helpful.  As in many experiments, they are likely to be a corner stone of the project and they should not become stumble stones !</a:t>
            </a:r>
          </a:p>
          <a:p>
            <a:pPr lvl="1"/>
            <a:r>
              <a:rPr lang="en-US" altLang="zh-CN" sz="1200" b="1" dirty="0">
                <a:ea typeface="+mn-ea"/>
              </a:rPr>
              <a:t>We have added this table in the Ref-TDR, to describe the maturity of all related ASICs and similar chips. The table can be found below</a:t>
            </a:r>
            <a:r>
              <a:rPr lang="en-US" altLang="zh-CN" sz="1100" dirty="0">
                <a:cs typeface="Arial" panose="020B0604020202020204" pitchFamily="34" charset="0"/>
              </a:rPr>
              <a:t>:</a:t>
            </a:r>
          </a:p>
          <a:p>
            <a:pPr lvl="1"/>
            <a:endParaRPr lang="en-US" altLang="zh-CN" sz="1100" dirty="0">
              <a:cs typeface="Arial" panose="020B0604020202020204" pitchFamily="34" charset="0"/>
            </a:endParaRPr>
          </a:p>
          <a:p>
            <a:endParaRPr lang="zh-CN" altLang="en-US" sz="1500" dirty="0">
              <a:latin typeface="Arial" panose="020B0604020202020204" pitchFamily="34" charset="0"/>
              <a:cs typeface="Arial" panose="020B0604020202020204" pitchFamily="34" charset="0"/>
            </a:endParaRPr>
          </a:p>
        </p:txBody>
      </p:sp>
      <p:pic>
        <p:nvPicPr>
          <p:cNvPr id="5" name="图片 4">
            <a:extLst>
              <a:ext uri="{FF2B5EF4-FFF2-40B4-BE49-F238E27FC236}">
                <a16:creationId xmlns:a16="http://schemas.microsoft.com/office/drawing/2014/main" id="{C6ECDDA6-EA83-4278-9985-913E43F02E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2994" y="2902212"/>
            <a:ext cx="6016274" cy="2442850"/>
          </a:xfrm>
          <a:prstGeom prst="rect">
            <a:avLst/>
          </a:prstGeom>
        </p:spPr>
      </p:pic>
      <p:sp>
        <p:nvSpPr>
          <p:cNvPr id="6" name="TextBox 5">
            <a:extLst>
              <a:ext uri="{FF2B5EF4-FFF2-40B4-BE49-F238E27FC236}">
                <a16:creationId xmlns:a16="http://schemas.microsoft.com/office/drawing/2014/main" id="{FDD2E11E-C486-4178-A042-BDD7DBB88673}"/>
              </a:ext>
            </a:extLst>
          </p:cNvPr>
          <p:cNvSpPr txBox="1"/>
          <p:nvPr/>
        </p:nvSpPr>
        <p:spPr>
          <a:xfrm>
            <a:off x="9667875" y="507738"/>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ELECTRONICS</a:t>
            </a:r>
            <a:endParaRPr lang="zh-CN" altLang="en-US" dirty="0">
              <a:latin typeface="Arial" panose="020B0604020202020204" pitchFamily="34" charset="0"/>
            </a:endParaRPr>
          </a:p>
        </p:txBody>
      </p:sp>
    </p:spTree>
    <p:extLst>
      <p:ext uri="{BB962C8B-B14F-4D97-AF65-F5344CB8AC3E}">
        <p14:creationId xmlns:p14="http://schemas.microsoft.com/office/powerpoint/2010/main" val="3045276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CA5D95-FD68-47B3-9A93-D4BAABF50347}"/>
              </a:ext>
            </a:extLst>
          </p:cNvPr>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Comments on Draft v0.4.1</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BF362B51-B8E4-4899-B2E5-769F98D99DF0}"/>
              </a:ext>
            </a:extLst>
          </p:cNvPr>
          <p:cNvSpPr>
            <a:spLocks noGrp="1"/>
          </p:cNvSpPr>
          <p:nvPr>
            <p:ph idx="13"/>
          </p:nvPr>
        </p:nvSpPr>
        <p:spPr>
          <a:xfrm>
            <a:off x="61490" y="980768"/>
            <a:ext cx="11523406" cy="5877232"/>
          </a:xfrm>
        </p:spPr>
        <p:txBody>
          <a:bodyPr>
            <a:normAutofit/>
          </a:bodyPr>
          <a:lstStyle/>
          <a:p>
            <a:pPr fontAlgn="ctr">
              <a:lnSpc>
                <a:spcPct val="107000"/>
              </a:lnSpc>
              <a:spcAft>
                <a:spcPts val="800"/>
              </a:spcAft>
              <a:tabLst>
                <a:tab pos="457200" algn="l"/>
              </a:tabLst>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C-B-4-6: </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Is the Layer 5,6 the exactly the same design/concept as L1,2 and L3,4 of the backup design? The stitching concept is very attractive, but also very innovative and </a:t>
            </a:r>
            <a:r>
              <a:rPr lang="en-GB" altLang="zh-CN" sz="1800" b="1" dirty="0">
                <a:effectLst/>
                <a:latin typeface="Arial" panose="020B0604020202020204" pitchFamily="34" charset="0"/>
                <a:ea typeface="Times New Roman" panose="02020603050405020304" pitchFamily="18" charset="0"/>
                <a:cs typeface="Calibri" panose="020F0502020204030204" pitchFamily="34" charset="0"/>
              </a:rPr>
              <a:t>unproven</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 which poses a significant risk. Given the development of the backup (baseline for L5,6) will have to go hand in hand with stitched-chip design it may be worth presenting the impact of using conventional design on </a:t>
            </a:r>
            <a:r>
              <a:rPr lang="en-GB" altLang="zh-CN" sz="1800" dirty="0">
                <a:solidFill>
                  <a:srgbClr val="FF0000"/>
                </a:solidFill>
                <a:effectLst/>
                <a:latin typeface="Arial" panose="020B0604020202020204" pitchFamily="34" charset="0"/>
                <a:ea typeface="Times New Roman" panose="02020603050405020304" pitchFamily="18" charset="0"/>
                <a:cs typeface="Calibri" panose="020F0502020204030204" pitchFamily="34" charset="0"/>
              </a:rPr>
              <a:t>performance (not only d0,z as in 4.6 but maybe a subset of physics channels) </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 Also a possible lack of technology access or resources may force you to abandon stitched-MAPS part baseline option. If you are confident in stitched-chip technology wouldn’t it be worth finding the way to use it also in L5,6? </a:t>
            </a:r>
          </a:p>
          <a:p>
            <a:pPr marL="0" indent="0" fontAlgn="ctr">
              <a:lnSpc>
                <a:spcPct val="107000"/>
              </a:lnSpc>
              <a:spcAft>
                <a:spcPts val="800"/>
              </a:spcAft>
              <a:buNone/>
              <a:tabLst>
                <a:tab pos="457200" algn="l"/>
              </a:tabLst>
            </a:pP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zh-CN" altLang="en-US" sz="1800" dirty="0">
                <a:solidFill>
                  <a:schemeClr val="tx1"/>
                </a:solidFill>
                <a:latin typeface="Arial" panose="020B0604020202020204" pitchFamily="34" charset="0"/>
                <a:ea typeface="等线" panose="02010600030101010101" pitchFamily="2" charset="-122"/>
                <a:cs typeface="Calibri" panose="020F0502020204030204" pitchFamily="34" charset="0"/>
              </a:rPr>
              <a:t> </a:t>
            </a:r>
            <a:r>
              <a:rPr lang="en-US" altLang="zh-CN" sz="1800" dirty="0">
                <a:solidFill>
                  <a:schemeClr val="tx1"/>
                </a:solidFill>
                <a:latin typeface="Arial" panose="020B0604020202020204" pitchFamily="34" charset="0"/>
                <a:ea typeface="等线" panose="02010600030101010101" pitchFamily="2" charset="-122"/>
                <a:cs typeface="Calibri" panose="020F0502020204030204" pitchFamily="34" charset="0"/>
                <a:sym typeface="Wingdings" pitchFamily="2" charset="2"/>
              </a:rPr>
              <a:t></a:t>
            </a:r>
            <a:r>
              <a:rPr lang="zh-CN" altLang="en-US" sz="1800" dirty="0">
                <a:solidFill>
                  <a:schemeClr val="tx1"/>
                </a:solidFill>
                <a:latin typeface="Arial" panose="020B0604020202020204" pitchFamily="34" charset="0"/>
                <a:ea typeface="等线" panose="02010600030101010101" pitchFamily="2" charset="-122"/>
                <a:cs typeface="Calibri" panose="020F0502020204030204" pitchFamily="34" charset="0"/>
                <a:sym typeface="Wingdings" pitchFamily="2" charset="2"/>
              </a:rPr>
              <a:t> </a:t>
            </a:r>
            <a:r>
              <a:rPr lang="en-GB"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Yes, </a:t>
            </a:r>
            <a:r>
              <a:rPr lang="en-GB"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Layer 5,6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in</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baseline</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layout</a:t>
            </a:r>
            <a:r>
              <a:rPr lang="zh-CN" altLang="en-US"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 </a:t>
            </a:r>
            <a:r>
              <a:rPr lang="en-GB"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the exactly the same design/concept as L1,2 and L3,4 of the backup </a:t>
            </a:r>
            <a:r>
              <a:rPr lang="en-US" altLang="zh-CN"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layout.</a:t>
            </a:r>
            <a:r>
              <a:rPr lang="zh-CN" altLang="en-US"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 </a:t>
            </a:r>
            <a:r>
              <a:rPr lang="en-GB"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p>
          <a:p>
            <a:pPr marL="0" indent="0" fontAlgn="ctr">
              <a:lnSpc>
                <a:spcPct val="107000"/>
              </a:lnSpc>
              <a:spcAft>
                <a:spcPts val="800"/>
              </a:spcAft>
              <a:buNone/>
              <a:tabLst>
                <a:tab pos="457200" algn="l"/>
              </a:tabLst>
            </a:pP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Due</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to</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wafer</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size</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limitation</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and</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the</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latin typeface="Arial" panose="020B0604020202020204" pitchFamily="34" charset="0"/>
                <a:cs typeface="Calibri" panose="020F0502020204030204" pitchFamily="34" charset="0"/>
              </a:rPr>
              <a:t>yield</a:t>
            </a:r>
            <a:r>
              <a:rPr lang="zh-CN" altLang="en-US" sz="1800" dirty="0">
                <a:solidFill>
                  <a:schemeClr val="tx1"/>
                </a:solidFill>
                <a:latin typeface="Arial" panose="020B0604020202020204" pitchFamily="34" charset="0"/>
                <a:cs typeface="Calibri" panose="020F0502020204030204" pitchFamily="34" charset="0"/>
              </a:rPr>
              <a:t> </a:t>
            </a:r>
            <a:r>
              <a:rPr lang="en-US" altLang="zh-CN" sz="1800" dirty="0">
                <a:solidFill>
                  <a:schemeClr val="tx1"/>
                </a:solidFill>
                <a:latin typeface="Arial" panose="020B0604020202020204" pitchFamily="34" charset="0"/>
                <a:cs typeface="Calibri" panose="020F0502020204030204" pitchFamily="34" charset="0"/>
              </a:rPr>
              <a:t>issue,</a:t>
            </a:r>
            <a:r>
              <a:rPr lang="zh-CN" altLang="en-US" sz="1800" dirty="0">
                <a:solidFill>
                  <a:schemeClr val="tx1"/>
                </a:solidFill>
                <a:latin typeface="Arial" panose="020B0604020202020204" pitchFamily="34" charset="0"/>
                <a:cs typeface="Calibri" panose="020F0502020204030204" pitchFamily="34" charset="0"/>
              </a:rPr>
              <a:t> </a:t>
            </a:r>
            <a:r>
              <a:rPr lang="en-US" altLang="zh-CN" sz="1800" dirty="0">
                <a:solidFill>
                  <a:schemeClr val="tx1"/>
                </a:solidFill>
                <a:latin typeface="Arial" panose="020B0604020202020204" pitchFamily="34" charset="0"/>
                <a:cs typeface="Calibri" panose="020F0502020204030204" pitchFamily="34" charset="0"/>
              </a:rPr>
              <a:t>we</a:t>
            </a:r>
            <a:r>
              <a:rPr lang="zh-CN" altLang="en-US" sz="1800" dirty="0">
                <a:solidFill>
                  <a:schemeClr val="tx1"/>
                </a:solidFill>
                <a:latin typeface="Arial" panose="020B0604020202020204" pitchFamily="34" charset="0"/>
                <a:cs typeface="Calibri" panose="020F0502020204030204" pitchFamily="34" charset="0"/>
              </a:rPr>
              <a:t> </a:t>
            </a:r>
            <a:r>
              <a:rPr lang="en-US" altLang="zh-CN" sz="1800" dirty="0">
                <a:solidFill>
                  <a:schemeClr val="tx1"/>
                </a:solidFill>
                <a:latin typeface="Arial" panose="020B0604020202020204" pitchFamily="34" charset="0"/>
                <a:cs typeface="Calibri" panose="020F0502020204030204" pitchFamily="34" charset="0"/>
              </a:rPr>
              <a:t>still</a:t>
            </a:r>
            <a:r>
              <a:rPr lang="zh-CN" altLang="en-US" sz="1800" dirty="0">
                <a:solidFill>
                  <a:schemeClr val="tx1"/>
                </a:solidFill>
                <a:latin typeface="Arial" panose="020B0604020202020204" pitchFamily="34" charset="0"/>
                <a:cs typeface="Calibri" panose="020F0502020204030204" pitchFamily="34" charset="0"/>
              </a:rPr>
              <a:t> </a:t>
            </a:r>
            <a:r>
              <a:rPr lang="en-US" altLang="zh-CN" sz="1800" dirty="0">
                <a:solidFill>
                  <a:schemeClr val="tx1"/>
                </a:solidFill>
                <a:latin typeface="Arial" panose="020B0604020202020204" pitchFamily="34" charset="0"/>
                <a:cs typeface="Calibri" panose="020F0502020204030204" pitchFamily="34" charset="0"/>
              </a:rPr>
              <a:t>don’t</a:t>
            </a:r>
            <a:r>
              <a:rPr lang="zh-CN" altLang="en-US" sz="1800" dirty="0">
                <a:solidFill>
                  <a:schemeClr val="tx1"/>
                </a:solidFill>
                <a:latin typeface="Arial" panose="020B0604020202020204" pitchFamily="34" charset="0"/>
                <a:cs typeface="Calibri" panose="020F0502020204030204" pitchFamily="34" charset="0"/>
              </a:rPr>
              <a:t> </a:t>
            </a:r>
            <a:r>
              <a:rPr lang="en-US" altLang="zh-CN" sz="1800" dirty="0">
                <a:solidFill>
                  <a:schemeClr val="tx1"/>
                </a:solidFill>
                <a:latin typeface="Arial" panose="020B0604020202020204" pitchFamily="34" charset="0"/>
                <a:cs typeface="Calibri" panose="020F0502020204030204" pitchFamily="34" charset="0"/>
              </a:rPr>
              <a:t>have</a:t>
            </a:r>
            <a:r>
              <a:rPr lang="zh-CN" altLang="en-US" sz="1800" dirty="0">
                <a:solidFill>
                  <a:schemeClr val="tx1"/>
                </a:solidFill>
                <a:latin typeface="Arial" panose="020B0604020202020204" pitchFamily="34" charset="0"/>
                <a:cs typeface="Calibri" panose="020F0502020204030204" pitchFamily="34" charset="0"/>
              </a:rPr>
              <a:t> </a:t>
            </a:r>
            <a:r>
              <a:rPr lang="en-US" altLang="zh-CN" sz="1800" dirty="0">
                <a:solidFill>
                  <a:schemeClr val="tx1"/>
                </a:solidFill>
                <a:latin typeface="Arial" panose="020B0604020202020204" pitchFamily="34" charset="0"/>
                <a:cs typeface="Calibri" panose="020F0502020204030204" pitchFamily="34" charset="0"/>
              </a:rPr>
              <a:t>a</a:t>
            </a:r>
            <a:r>
              <a:rPr lang="zh-CN" altLang="en-US" sz="1800" dirty="0">
                <a:solidFill>
                  <a:schemeClr val="tx1"/>
                </a:solidFill>
                <a:latin typeface="Arial" panose="020B0604020202020204" pitchFamily="34" charset="0"/>
                <a:cs typeface="Calibri" panose="020F0502020204030204" pitchFamily="34" charset="0"/>
              </a:rPr>
              <a:t> </a:t>
            </a:r>
            <a:r>
              <a:rPr lang="en-US" altLang="zh-CN" sz="1800" dirty="0">
                <a:solidFill>
                  <a:schemeClr val="tx1"/>
                </a:solidFill>
                <a:latin typeface="Arial" panose="020B0604020202020204" pitchFamily="34" charset="0"/>
                <a:cs typeface="Calibri" panose="020F0502020204030204" pitchFamily="34" charset="0"/>
              </a:rPr>
              <a:t>good</a:t>
            </a:r>
            <a:r>
              <a:rPr lang="zh-CN" altLang="en-US" sz="1800" dirty="0">
                <a:solidFill>
                  <a:schemeClr val="tx1"/>
                </a:solidFill>
                <a:latin typeface="Arial" panose="020B0604020202020204" pitchFamily="34" charset="0"/>
                <a:cs typeface="Calibri" panose="020F0502020204030204" pitchFamily="34" charset="0"/>
              </a:rPr>
              <a:t> </a:t>
            </a:r>
            <a:r>
              <a:rPr lang="en-US" altLang="zh-CN" sz="1800" dirty="0">
                <a:solidFill>
                  <a:schemeClr val="tx1"/>
                </a:solidFill>
                <a:latin typeface="Arial" panose="020B0604020202020204" pitchFamily="34" charset="0"/>
                <a:cs typeface="Calibri" panose="020F0502020204030204" pitchFamily="34" charset="0"/>
              </a:rPr>
              <a:t>solution</a:t>
            </a:r>
            <a:r>
              <a:rPr lang="zh-CN" altLang="en-US" sz="1800" dirty="0">
                <a:solidFill>
                  <a:schemeClr val="tx1"/>
                </a:solidFill>
                <a:latin typeface="Arial" panose="020B0604020202020204" pitchFamily="34" charset="0"/>
                <a:cs typeface="Calibri" panose="020F0502020204030204" pitchFamily="34" charset="0"/>
              </a:rPr>
              <a:t> </a:t>
            </a:r>
            <a:r>
              <a:rPr lang="en-US" altLang="zh-CN" sz="1800" dirty="0">
                <a:solidFill>
                  <a:schemeClr val="tx1"/>
                </a:solidFill>
                <a:latin typeface="Arial" panose="020B0604020202020204" pitchFamily="34" charset="0"/>
                <a:cs typeface="Calibri" panose="020F0502020204030204" pitchFamily="34" charset="0"/>
              </a:rPr>
              <a:t>for</a:t>
            </a:r>
            <a:r>
              <a:rPr lang="zh-CN" altLang="en-US" sz="1800" dirty="0">
                <a:solidFill>
                  <a:schemeClr val="tx1"/>
                </a:solidFill>
                <a:latin typeface="Arial" panose="020B0604020202020204" pitchFamily="34" charset="0"/>
                <a:cs typeface="Calibri" panose="020F0502020204030204" pitchFamily="34" charset="0"/>
              </a:rPr>
              <a:t> </a:t>
            </a:r>
            <a:r>
              <a:rPr lang="en-GB" altLang="zh-CN" sz="1800" dirty="0">
                <a:solidFill>
                  <a:schemeClr val="tx1"/>
                </a:solidFill>
                <a:latin typeface="Arial" panose="020B0604020202020204" pitchFamily="34" charset="0"/>
                <a:cs typeface="Calibri" panose="020F0502020204030204" pitchFamily="34" charset="0"/>
              </a:rPr>
              <a:t>stitched-chip technology </a:t>
            </a:r>
            <a:r>
              <a:rPr lang="en-US" altLang="zh-CN" sz="1800" dirty="0">
                <a:solidFill>
                  <a:schemeClr val="tx1"/>
                </a:solidFill>
                <a:latin typeface="Arial" panose="020B0604020202020204" pitchFamily="34" charset="0"/>
                <a:cs typeface="Calibri" panose="020F0502020204030204" pitchFamily="34" charset="0"/>
              </a:rPr>
              <a:t>in</a:t>
            </a:r>
            <a:r>
              <a:rPr lang="zh-CN" altLang="en-US" sz="1800" dirty="0">
                <a:solidFill>
                  <a:schemeClr val="tx1"/>
                </a:solidFill>
                <a:latin typeface="Arial" panose="020B0604020202020204" pitchFamily="34" charset="0"/>
                <a:cs typeface="Calibri" panose="020F0502020204030204" pitchFamily="34" charset="0"/>
              </a:rPr>
              <a:t> </a:t>
            </a:r>
            <a:r>
              <a:rPr lang="en-US" altLang="zh-CN" sz="1800" dirty="0">
                <a:solidFill>
                  <a:schemeClr val="tx1"/>
                </a:solidFill>
                <a:latin typeface="Arial" panose="020B0604020202020204" pitchFamily="34" charset="0"/>
                <a:cs typeface="Calibri" panose="020F0502020204030204" pitchFamily="34" charset="0"/>
              </a:rPr>
              <a:t>Layer</a:t>
            </a:r>
            <a:r>
              <a:rPr lang="zh-CN" altLang="en-US" sz="1800" dirty="0">
                <a:solidFill>
                  <a:schemeClr val="tx1"/>
                </a:solidFill>
                <a:latin typeface="Arial" panose="020B0604020202020204" pitchFamily="34" charset="0"/>
                <a:cs typeface="Calibri" panose="020F0502020204030204" pitchFamily="34" charset="0"/>
              </a:rPr>
              <a:t> </a:t>
            </a:r>
            <a:r>
              <a:rPr lang="en-US" altLang="zh-CN" sz="1800" dirty="0">
                <a:solidFill>
                  <a:schemeClr val="tx1"/>
                </a:solidFill>
                <a:latin typeface="Arial" panose="020B0604020202020204" pitchFamily="34" charset="0"/>
                <a:cs typeface="Calibri" panose="020F0502020204030204" pitchFamily="34" charset="0"/>
              </a:rPr>
              <a:t>5/6</a:t>
            </a:r>
            <a:r>
              <a:rPr lang="zh-CN" altLang="en-US" sz="1800" dirty="0">
                <a:solidFill>
                  <a:schemeClr val="tx1"/>
                </a:solidFill>
                <a:latin typeface="Arial" panose="020B0604020202020204" pitchFamily="34" charset="0"/>
                <a:cs typeface="Calibri" panose="020F0502020204030204" pitchFamily="34" charset="0"/>
              </a:rPr>
              <a:t> </a:t>
            </a:r>
            <a:r>
              <a:rPr lang="en-US" altLang="zh-CN" sz="1800" dirty="0">
                <a:solidFill>
                  <a:schemeClr val="tx1"/>
                </a:solidFill>
                <a:latin typeface="Arial" panose="020B0604020202020204" pitchFamily="34" charset="0"/>
                <a:cs typeface="Calibri" panose="020F0502020204030204" pitchFamily="34" charset="0"/>
              </a:rPr>
              <a:t>yet.</a:t>
            </a:r>
            <a:r>
              <a:rPr lang="zh-CN" altLang="en-US" sz="1800" dirty="0">
                <a:solidFill>
                  <a:schemeClr val="tx1"/>
                </a:solidFill>
                <a:latin typeface="Arial" panose="020B0604020202020204" pitchFamily="34" charset="0"/>
                <a:cs typeface="Calibri" panose="020F0502020204030204" pitchFamily="34" charset="0"/>
              </a:rPr>
              <a:t> </a:t>
            </a:r>
            <a:endParaRPr lang="zh-CN" altLang="zh-CN" sz="1800" dirty="0">
              <a:solidFill>
                <a:schemeClr val="tx1"/>
              </a:solidFill>
              <a:effectLst/>
              <a:latin typeface="Arial" panose="020B0604020202020204" pitchFamily="34" charset="0"/>
              <a:ea typeface="等线" panose="02010600030101010101" pitchFamily="2" charset="-122"/>
              <a:cs typeface="Times New Roman" panose="02020603050405020304" pitchFamily="18" charset="0"/>
            </a:endParaRPr>
          </a:p>
          <a:p>
            <a:pPr fontAlgn="ctr">
              <a:lnSpc>
                <a:spcPct val="107000"/>
              </a:lnSpc>
              <a:spcAft>
                <a:spcPts val="800"/>
              </a:spcAft>
              <a:tabLst>
                <a:tab pos="457200" algn="l"/>
              </a:tabLst>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C-B-4-7: </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VTX design for </a:t>
            </a:r>
            <a:r>
              <a:rPr lang="en-GB" altLang="zh-CN" sz="1800" dirty="0" err="1">
                <a:effectLst/>
                <a:latin typeface="Arial" panose="020B0604020202020204" pitchFamily="34" charset="0"/>
                <a:ea typeface="Times New Roman" panose="02020603050405020304" pitchFamily="18" charset="0"/>
                <a:cs typeface="Calibri" panose="020F0502020204030204" pitchFamily="34" charset="0"/>
              </a:rPr>
              <a:t>for</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 high </a:t>
            </a:r>
            <a:r>
              <a:rPr lang="en-GB" altLang="zh-CN" sz="1800" dirty="0" err="1">
                <a:effectLst/>
                <a:latin typeface="Arial" panose="020B0604020202020204" pitchFamily="34" charset="0"/>
                <a:ea typeface="Times New Roman" panose="02020603050405020304" pitchFamily="18" charset="0"/>
                <a:cs typeface="Calibri" panose="020F0502020204030204" pitchFamily="34" charset="0"/>
              </a:rPr>
              <a:t>lumi</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 </a:t>
            </a:r>
            <a:r>
              <a:rPr lang="en-GB" altLang="zh-CN" sz="1800" dirty="0" err="1">
                <a:effectLst/>
                <a:latin typeface="Arial" panose="020B0604020202020204" pitchFamily="34" charset="0"/>
                <a:ea typeface="Times New Roman" panose="02020603050405020304" pitchFamily="18" charset="0"/>
                <a:cs typeface="Calibri" panose="020F0502020204030204" pitchFamily="34" charset="0"/>
              </a:rPr>
              <a:t>Zmode</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 which only comes after 10 y is super challenging. Relaxing design parameters for longer BX may lead to more robust design. VTX is not very large and a better design for high </a:t>
            </a:r>
            <a:r>
              <a:rPr lang="en-GB" altLang="zh-CN" sz="1800" dirty="0" err="1">
                <a:effectLst/>
                <a:latin typeface="Arial" panose="020B0604020202020204" pitchFamily="34" charset="0"/>
                <a:ea typeface="Times New Roman" panose="02020603050405020304" pitchFamily="18" charset="0"/>
                <a:cs typeface="Calibri" panose="020F0502020204030204" pitchFamily="34" charset="0"/>
              </a:rPr>
              <a:t>lumi</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 </a:t>
            </a:r>
            <a:r>
              <a:rPr lang="en-GB" altLang="zh-CN" sz="1800" dirty="0" err="1">
                <a:effectLst/>
                <a:latin typeface="Arial" panose="020B0604020202020204" pitchFamily="34" charset="0"/>
                <a:ea typeface="Times New Roman" panose="02020603050405020304" pitchFamily="18" charset="0"/>
                <a:cs typeface="Calibri" panose="020F0502020204030204" pitchFamily="34" charset="0"/>
              </a:rPr>
              <a:t>Zpole</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 running may emerge with time. </a:t>
            </a:r>
          </a:p>
          <a:p>
            <a:pPr marL="0" lvl="0" indent="0" fontAlgn="ctr">
              <a:lnSpc>
                <a:spcPct val="107000"/>
              </a:lnSpc>
              <a:spcAft>
                <a:spcPts val="800"/>
              </a:spcAft>
              <a:buNone/>
              <a:tabLst>
                <a:tab pos="457200" algn="l"/>
              </a:tabLst>
            </a:pPr>
            <a:r>
              <a:rPr lang="zh-CN" altLang="en-US" sz="1800" dirty="0">
                <a:solidFill>
                  <a:schemeClr val="tx1"/>
                </a:solidFill>
                <a:effectLst/>
                <a:latin typeface="Arial" panose="020B0604020202020204" pitchFamily="34" charset="0"/>
                <a:ea typeface="等线" panose="02010600030101010101" pitchFamily="2" charset="-122"/>
                <a:cs typeface="Times New Roman" panose="02020603050405020304" pitchFamily="18" charset="0"/>
              </a:rPr>
              <a:t>   </a:t>
            </a:r>
            <a:r>
              <a:rPr lang="zh-CN" altLang="en-US" sz="1800" dirty="0">
                <a:solidFill>
                  <a:schemeClr val="tx1"/>
                </a:solidFill>
                <a:latin typeface="Arial" panose="020B0604020202020204" pitchFamily="34" charset="0"/>
                <a:ea typeface="等线" panose="02010600030101010101" pitchFamily="2" charset="-122"/>
                <a:cs typeface="Calibri" panose="020F0502020204030204" pitchFamily="34" charset="0"/>
              </a:rPr>
              <a:t> </a:t>
            </a:r>
            <a:r>
              <a:rPr lang="en-US" altLang="zh-CN" sz="1800" dirty="0">
                <a:solidFill>
                  <a:schemeClr val="tx1"/>
                </a:solidFill>
                <a:latin typeface="Arial" panose="020B0604020202020204" pitchFamily="34" charset="0"/>
                <a:ea typeface="等线" panose="02010600030101010101" pitchFamily="2" charset="-122"/>
                <a:cs typeface="Calibri" panose="020F0502020204030204" pitchFamily="34" charset="0"/>
                <a:sym typeface="Wingdings" pitchFamily="2" charset="2"/>
              </a:rPr>
              <a:t></a:t>
            </a:r>
            <a:r>
              <a:rPr lang="zh-CN" altLang="en-US" sz="1800" dirty="0">
                <a:solidFill>
                  <a:schemeClr val="tx1"/>
                </a:solidFill>
                <a:latin typeface="Arial" panose="020B0604020202020204" pitchFamily="34" charset="0"/>
                <a:ea typeface="等线" panose="02010600030101010101" pitchFamily="2" charset="-122"/>
                <a:cs typeface="Calibri" panose="020F0502020204030204" pitchFamily="34" charset="0"/>
                <a:sym typeface="Wingdings" pitchFamily="2" charset="2"/>
              </a:rPr>
              <a:t> </a:t>
            </a:r>
            <a:r>
              <a:rPr lang="en-US" altLang="zh-CN" sz="1800" dirty="0">
                <a:solidFill>
                  <a:schemeClr val="tx1"/>
                </a:solidFill>
                <a:effectLst/>
                <a:latin typeface="Arial" panose="020B0604020202020204" pitchFamily="34" charset="0"/>
                <a:ea typeface="等线" panose="02010600030101010101" pitchFamily="2" charset="-122"/>
                <a:cs typeface="Times New Roman" panose="02020603050405020304" pitchFamily="18" charset="0"/>
              </a:rPr>
              <a:t>We</a:t>
            </a:r>
            <a:r>
              <a:rPr lang="zh-CN" altLang="en-US" sz="1800" dirty="0">
                <a:solidFill>
                  <a:schemeClr val="tx1"/>
                </a:solidFill>
                <a:effectLst/>
                <a:latin typeface="Arial" panose="020B0604020202020204" pitchFamily="34" charset="0"/>
                <a:ea typeface="等线" panose="02010600030101010101" pitchFamily="2" charset="-122"/>
                <a:cs typeface="Times New Roman" panose="02020603050405020304" pitchFamily="18" charset="0"/>
              </a:rPr>
              <a:t> </a:t>
            </a:r>
            <a:r>
              <a:rPr lang="en-US" altLang="zh-CN"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optimized</a:t>
            </a:r>
            <a:r>
              <a:rPr lang="zh-CN" altLang="en-US"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 </a:t>
            </a:r>
            <a:r>
              <a:rPr lang="en-US" altLang="zh-CN"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the</a:t>
            </a:r>
            <a:r>
              <a:rPr lang="zh-CN" altLang="en-US"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 </a:t>
            </a:r>
            <a:r>
              <a:rPr lang="en-US" altLang="zh-CN"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VTX</a:t>
            </a:r>
            <a:r>
              <a:rPr lang="zh-CN" altLang="en-US"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 </a:t>
            </a:r>
            <a:r>
              <a:rPr lang="en-US" altLang="zh-CN"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for</a:t>
            </a:r>
            <a:r>
              <a:rPr lang="zh-CN" altLang="en-US"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 </a:t>
            </a:r>
            <a:r>
              <a:rPr lang="en-US" altLang="zh-CN"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the</a:t>
            </a:r>
            <a:r>
              <a:rPr lang="zh-CN" altLang="en-US"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 </a:t>
            </a:r>
            <a:r>
              <a:rPr lang="en-US" altLang="zh-CN"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first</a:t>
            </a:r>
            <a:r>
              <a:rPr lang="zh-CN" altLang="en-US"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 </a:t>
            </a:r>
            <a:r>
              <a:rPr lang="en-US" altLang="zh-CN"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10</a:t>
            </a:r>
            <a:r>
              <a:rPr lang="zh-CN" altLang="en-US"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 </a:t>
            </a:r>
            <a:r>
              <a:rPr lang="en-US" altLang="zh-CN"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year</a:t>
            </a:r>
            <a:r>
              <a:rPr lang="zh-CN" altLang="en-US"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 </a:t>
            </a:r>
            <a:r>
              <a:rPr lang="en-US" altLang="zh-CN"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operation</a:t>
            </a:r>
            <a:r>
              <a:rPr lang="zh-CN" altLang="en-US"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 </a:t>
            </a:r>
            <a:r>
              <a:rPr lang="en-US" altLang="zh-CN"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including</a:t>
            </a:r>
            <a:r>
              <a:rPr lang="zh-CN" altLang="en-US"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 </a:t>
            </a:r>
            <a:r>
              <a:rPr lang="en-US" altLang="zh-CN"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Higgs</a:t>
            </a:r>
            <a:r>
              <a:rPr lang="zh-CN" altLang="en-US"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 </a:t>
            </a:r>
            <a:r>
              <a:rPr lang="en-US" altLang="zh-CN"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and</a:t>
            </a:r>
            <a:r>
              <a:rPr lang="zh-CN" altLang="en-US"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 </a:t>
            </a:r>
            <a:r>
              <a:rPr lang="en-US" altLang="zh-CN"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low-</a:t>
            </a:r>
            <a:r>
              <a:rPr lang="en-US" altLang="zh-CN" sz="1800" dirty="0" err="1">
                <a:solidFill>
                  <a:schemeClr val="tx1"/>
                </a:solidFill>
                <a:latin typeface="Arial" panose="020B0604020202020204" pitchFamily="34" charset="0"/>
                <a:ea typeface="等线" panose="02010600030101010101" pitchFamily="2" charset="-122"/>
                <a:cs typeface="Times New Roman" panose="02020603050405020304" pitchFamily="18" charset="0"/>
              </a:rPr>
              <a:t>lumi</a:t>
            </a:r>
            <a:r>
              <a:rPr lang="zh-CN" altLang="en-US"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 </a:t>
            </a:r>
            <a:r>
              <a:rPr lang="en-US" altLang="zh-CN"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Z,</a:t>
            </a:r>
            <a:r>
              <a:rPr lang="zh-CN" altLang="en-US"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 </a:t>
            </a:r>
            <a:r>
              <a:rPr lang="en-US" altLang="zh-CN"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the</a:t>
            </a:r>
            <a:r>
              <a:rPr lang="zh-CN" altLang="en-US"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 </a:t>
            </a:r>
            <a:r>
              <a:rPr lang="en-US" altLang="zh-CN"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design</a:t>
            </a:r>
            <a:r>
              <a:rPr lang="zh-CN" altLang="en-US"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 </a:t>
            </a:r>
            <a:r>
              <a:rPr lang="en-US" altLang="zh-CN"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parameters</a:t>
            </a:r>
            <a:r>
              <a:rPr lang="zh-CN" altLang="en-US"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 </a:t>
            </a:r>
            <a:r>
              <a:rPr lang="en-US" altLang="zh-CN"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already</a:t>
            </a:r>
            <a:r>
              <a:rPr lang="zh-CN" altLang="en-US"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 </a:t>
            </a:r>
            <a:r>
              <a:rPr lang="en-US" altLang="zh-CN"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related.</a:t>
            </a:r>
            <a:r>
              <a:rPr lang="zh-CN" altLang="en-US"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 </a:t>
            </a:r>
            <a:r>
              <a:rPr lang="en-US" altLang="zh-CN"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More</a:t>
            </a:r>
            <a:r>
              <a:rPr lang="zh-CN" altLang="en-US"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 </a:t>
            </a:r>
            <a:r>
              <a:rPr lang="en-US" altLang="zh-CN"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dedicated</a:t>
            </a:r>
            <a:r>
              <a:rPr lang="zh-CN" altLang="en-US"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 </a:t>
            </a:r>
            <a:r>
              <a:rPr lang="en-US" altLang="zh-CN"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design</a:t>
            </a:r>
            <a:r>
              <a:rPr lang="zh-CN" altLang="en-US"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 </a:t>
            </a:r>
            <a:r>
              <a:rPr lang="en-US" altLang="zh-CN"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for</a:t>
            </a:r>
            <a:r>
              <a:rPr lang="zh-CN" altLang="en-US"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 </a:t>
            </a:r>
            <a:r>
              <a:rPr lang="en-US" altLang="zh-CN"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high-</a:t>
            </a:r>
            <a:r>
              <a:rPr lang="en-US" altLang="zh-CN" sz="1800" dirty="0" err="1">
                <a:solidFill>
                  <a:schemeClr val="tx1"/>
                </a:solidFill>
                <a:latin typeface="Arial" panose="020B0604020202020204" pitchFamily="34" charset="0"/>
                <a:ea typeface="等线" panose="02010600030101010101" pitchFamily="2" charset="-122"/>
                <a:cs typeface="Times New Roman" panose="02020603050405020304" pitchFamily="18" charset="0"/>
              </a:rPr>
              <a:t>lumi</a:t>
            </a:r>
            <a:r>
              <a:rPr lang="zh-CN" altLang="en-US"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 </a:t>
            </a:r>
            <a:r>
              <a:rPr lang="en-US" altLang="zh-CN"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Z</a:t>
            </a:r>
            <a:r>
              <a:rPr lang="zh-CN" altLang="en-US"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 </a:t>
            </a:r>
            <a:r>
              <a:rPr lang="en-US" altLang="zh-CN"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pole</a:t>
            </a:r>
            <a:r>
              <a:rPr lang="zh-CN" altLang="en-US"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 </a:t>
            </a:r>
            <a:r>
              <a:rPr lang="en-US" altLang="zh-CN"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runs</a:t>
            </a:r>
            <a:r>
              <a:rPr lang="zh-CN" altLang="en-US"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 </a:t>
            </a:r>
            <a:r>
              <a:rPr lang="en-US" altLang="zh-CN"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is</a:t>
            </a:r>
            <a:r>
              <a:rPr lang="zh-CN" altLang="en-US"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 </a:t>
            </a:r>
            <a:r>
              <a:rPr lang="en-US" altLang="zh-CN"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expected</a:t>
            </a:r>
            <a:r>
              <a:rPr lang="zh-CN" altLang="en-US"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 </a:t>
            </a:r>
            <a:r>
              <a:rPr lang="en-US" altLang="zh-CN"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to</a:t>
            </a:r>
            <a:r>
              <a:rPr lang="zh-CN" altLang="en-US"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 </a:t>
            </a:r>
            <a:r>
              <a:rPr lang="en-US" altLang="zh-CN"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be</a:t>
            </a:r>
            <a:r>
              <a:rPr lang="zh-CN" altLang="en-US"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 </a:t>
            </a:r>
            <a:r>
              <a:rPr lang="en-US" altLang="zh-CN"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performed</a:t>
            </a:r>
            <a:r>
              <a:rPr lang="zh-CN" altLang="en-US"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 </a:t>
            </a:r>
            <a:r>
              <a:rPr lang="en-US" altLang="zh-CN"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for</a:t>
            </a:r>
            <a:r>
              <a:rPr lang="zh-CN" altLang="en-US"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 </a:t>
            </a:r>
            <a:r>
              <a:rPr lang="en-US" altLang="zh-CN"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the</a:t>
            </a:r>
            <a:r>
              <a:rPr lang="zh-CN" altLang="en-US"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 </a:t>
            </a:r>
            <a:r>
              <a:rPr lang="en-US" altLang="zh-CN"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VTX</a:t>
            </a:r>
            <a:r>
              <a:rPr lang="zh-CN" altLang="en-US"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 </a:t>
            </a:r>
            <a:r>
              <a:rPr lang="en-US" altLang="zh-CN"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replacement</a:t>
            </a:r>
            <a:r>
              <a:rPr lang="zh-CN" altLang="en-US"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 </a:t>
            </a:r>
            <a:r>
              <a:rPr lang="en-US" altLang="zh-CN"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before</a:t>
            </a:r>
            <a:r>
              <a:rPr lang="zh-CN" altLang="en-US"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 </a:t>
            </a:r>
            <a:r>
              <a:rPr lang="en-US" altLang="zh-CN"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high-</a:t>
            </a:r>
            <a:r>
              <a:rPr lang="en-US" altLang="zh-CN" sz="1800" dirty="0" err="1">
                <a:solidFill>
                  <a:schemeClr val="tx1"/>
                </a:solidFill>
                <a:latin typeface="Arial" panose="020B0604020202020204" pitchFamily="34" charset="0"/>
                <a:ea typeface="等线" panose="02010600030101010101" pitchFamily="2" charset="-122"/>
                <a:cs typeface="Times New Roman" panose="02020603050405020304" pitchFamily="18" charset="0"/>
              </a:rPr>
              <a:t>lumi</a:t>
            </a:r>
            <a:r>
              <a:rPr lang="zh-CN" altLang="en-US"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 </a:t>
            </a:r>
            <a:r>
              <a:rPr lang="en-US" altLang="zh-CN"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Z</a:t>
            </a:r>
            <a:r>
              <a:rPr lang="zh-CN" altLang="en-US"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 </a:t>
            </a:r>
            <a:r>
              <a:rPr lang="en-US" altLang="zh-CN"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runs.</a:t>
            </a:r>
            <a:r>
              <a:rPr lang="zh-CN" altLang="en-US" sz="1800" dirty="0">
                <a:solidFill>
                  <a:schemeClr val="tx1"/>
                </a:solidFill>
                <a:latin typeface="Arial" panose="020B0604020202020204" pitchFamily="34" charset="0"/>
                <a:ea typeface="等线" panose="02010600030101010101" pitchFamily="2" charset="-122"/>
                <a:cs typeface="Times New Roman" panose="02020603050405020304" pitchFamily="18" charset="0"/>
              </a:rPr>
              <a:t> </a:t>
            </a:r>
            <a:endParaRPr lang="zh-CN" altLang="zh-CN" sz="1800" dirty="0">
              <a:solidFill>
                <a:schemeClr val="tx1"/>
              </a:solidFill>
              <a:effectLst/>
              <a:latin typeface="Arial" panose="020B0604020202020204" pitchFamily="34"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65367045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altLang="zh-CN" b="0" i="0" u="none" strike="noStrike" baseline="0">
                <a:latin typeface="Arial Black" panose="020B0A04020102020204" pitchFamily="34" charset="0"/>
                <a:ea typeface="等线" panose="02010600030101010101" pitchFamily="2" charset="-122"/>
              </a:rPr>
              <a:t>TDAQ</a:t>
            </a:r>
          </a:p>
        </p:txBody>
      </p:sp>
      <p:sp>
        <p:nvSpPr>
          <p:cNvPr id="4" name="Text Placeholder 3"/>
          <p:cNvSpPr>
            <a:spLocks noGrp="1"/>
          </p:cNvSpPr>
          <p:nvPr>
            <p:ph type="body" idx="4294967295"/>
          </p:nvPr>
        </p:nvSpPr>
        <p:spPr>
          <a:xfrm>
            <a:off x="831850" y="4589463"/>
            <a:ext cx="10515600" cy="1500187"/>
          </a:xfrm>
        </p:spPr>
        <p:txBody>
          <a:bodyPr/>
          <a:lstStyle/>
          <a:p>
            <a:endParaRPr lang="zh-CN" altLang="en-US">
              <a:latin typeface="Arial" panose="020B0604020202020204" pitchFamily="34" charset="0"/>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PlaceHolder 1"/>
          <p:cNvSpPr>
            <a:spLocks noGrp="1"/>
          </p:cNvSpPr>
          <p:nvPr>
            <p:ph type="title"/>
          </p:nvPr>
        </p:nvSpPr>
        <p:spPr>
          <a:prstGeom prst="rect">
            <a:avLst/>
          </a:prstGeom>
          <a:noFill/>
          <a:ln w="0">
            <a:noFill/>
          </a:ln>
        </p:spPr>
        <p:txBody>
          <a:bodyPr lIns="91440" tIns="45720" rIns="91440" bIns="45720" anchor="ctr">
            <a:noAutofit/>
          </a:bodyPr>
          <a:lstStyle/>
          <a:p>
            <a:pPr indent="0" defTabSz="914400">
              <a:lnSpc>
                <a:spcPct val="90000"/>
              </a:lnSpc>
              <a:buNone/>
            </a:pPr>
            <a:r>
              <a:rPr lang="en-US" sz="4000" b="0" strike="noStrike" spc="-1">
                <a:solidFill>
                  <a:srgbClr val="C00000"/>
                </a:solidFill>
                <a:latin typeface="Arial Black" panose="020B0A04020102020204" pitchFamily="34" charset="0"/>
                <a:ea typeface="等线"/>
              </a:rPr>
              <a:t>Findings</a:t>
            </a:r>
            <a:endParaRPr lang="en-US" sz="4000" b="0" strike="noStrike" spc="-1">
              <a:solidFill>
                <a:schemeClr val="dk1"/>
              </a:solidFill>
              <a:latin typeface="Arial Black" panose="020B0A04020102020204" pitchFamily="34" charset="0"/>
            </a:endParaRPr>
          </a:p>
        </p:txBody>
      </p:sp>
      <p:sp>
        <p:nvSpPr>
          <p:cNvPr id="176" name="PlaceHolder 2"/>
          <p:cNvSpPr>
            <a:spLocks noGrp="1"/>
          </p:cNvSpPr>
          <p:nvPr>
            <p:ph idx="13"/>
          </p:nvPr>
        </p:nvSpPr>
        <p:spPr>
          <a:prstGeom prst="rect">
            <a:avLst/>
          </a:prstGeom>
          <a:noFill/>
          <a:ln w="0">
            <a:noFill/>
          </a:ln>
        </p:spPr>
        <p:txBody>
          <a:bodyPr lIns="91440" tIns="45720" rIns="91440" bIns="45720" anchor="t">
            <a:normAutofit fontScale="73553" lnSpcReduction="20000"/>
          </a:bodyPr>
          <a:lstStyle/>
          <a:p>
            <a:pPr marL="228600" indent="-228600" algn="just" defTabSz="914400">
              <a:lnSpc>
                <a:spcPct val="115000"/>
              </a:lnSpc>
              <a:spcBef>
                <a:spcPts val="1000"/>
              </a:spcBef>
              <a:buClr>
                <a:srgbClr val="FFC000"/>
              </a:buClr>
              <a:buFont typeface="Arial" panose="020B0604020202020204"/>
              <a:buChar char="•"/>
            </a:pPr>
            <a:r>
              <a:rPr lang="en-US" altLang="zh-CN" sz="1800" dirty="0">
                <a:latin typeface="Arial" panose="020B0604020202020204" pitchFamily="34" charset="0"/>
                <a:ea typeface="宋体" pitchFamily="2" charset="-122"/>
              </a:rPr>
              <a:t>F</a:t>
            </a:r>
            <a:r>
              <a:rPr lang="en-US" altLang="zh-CN" sz="1800" dirty="0">
                <a:solidFill>
                  <a:srgbClr val="0000FF"/>
                </a:solidFill>
                <a:latin typeface="Arial" panose="020B0604020202020204" pitchFamily="34" charset="0"/>
                <a:ea typeface="宋体" pitchFamily="2" charset="-122"/>
              </a:rPr>
              <a:t>-A-12-1: </a:t>
            </a:r>
            <a:r>
              <a:rPr lang="en-US" sz="1800" b="0" strike="noStrike" spc="-1" dirty="0">
                <a:solidFill>
                  <a:srgbClr val="0000FF"/>
                </a:solidFill>
                <a:latin typeface="Arial" panose="020B0604020202020204" pitchFamily="34" charset="0"/>
                <a:ea typeface="宋体"/>
              </a:rPr>
              <a:t>The TDAQ system is based on the full transmission of data from the front-end electronics to the back-end  electronics  (BEE),  with  the  trigger  operating  at  the  BEE  level.  Data  rates  from  each subsystem  are  provided  for  the  different  CEPC  operational  scenarios;  however,  the  underlying assumptions behind these estimates should be discussed more explicitly in some cases. </a:t>
            </a:r>
            <a:endParaRPr lang="en-US" sz="1800" b="0" strike="noStrike" spc="-1" dirty="0">
              <a:solidFill>
                <a:schemeClr val="dk1"/>
              </a:solidFill>
              <a:latin typeface="Arial" panose="020B0604020202020204" pitchFamily="34" charset="0"/>
            </a:endParaRPr>
          </a:p>
          <a:p>
            <a:pPr marL="228600" indent="-228600" algn="just" defTabSz="914400">
              <a:lnSpc>
                <a:spcPct val="115000"/>
              </a:lnSpc>
              <a:spcBef>
                <a:spcPts val="1000"/>
              </a:spcBef>
              <a:buClr>
                <a:srgbClr val="FFC000"/>
              </a:buClr>
              <a:buFont typeface="Arial" panose="020B0604020202020204"/>
              <a:buChar char="•"/>
            </a:pPr>
            <a:r>
              <a:rPr lang="en-US" altLang="zh-CN" sz="1800" dirty="0">
                <a:latin typeface="Arial" panose="020B0604020202020204" pitchFamily="34" charset="0"/>
                <a:ea typeface="宋体" pitchFamily="2" charset="-122"/>
              </a:rPr>
              <a:t>F</a:t>
            </a:r>
            <a:r>
              <a:rPr lang="en-US" altLang="zh-CN" sz="1800" dirty="0">
                <a:solidFill>
                  <a:srgbClr val="0000FF"/>
                </a:solidFill>
                <a:latin typeface="Arial" panose="020B0604020202020204" pitchFamily="34" charset="0"/>
                <a:ea typeface="宋体" pitchFamily="2" charset="-122"/>
              </a:rPr>
              <a:t>-A-12-2: </a:t>
            </a:r>
            <a:r>
              <a:rPr lang="en-US" sz="1800" b="0" strike="noStrike" spc="-1" dirty="0">
                <a:solidFill>
                  <a:srgbClr val="0000FF"/>
                </a:solidFill>
                <a:latin typeface="Arial" panose="020B0604020202020204" pitchFamily="34" charset="0"/>
                <a:ea typeface="宋体"/>
              </a:rPr>
              <a:t>The  TPC  represents  a  special  case  due  to  its  long  drift  time,  and  a  more  detailed  discussion  of the implications of this extended integration time is necessary. </a:t>
            </a:r>
            <a:endParaRPr lang="en-US" sz="1800" b="0" strike="noStrike" spc="-1" dirty="0">
              <a:solidFill>
                <a:schemeClr val="dk1"/>
              </a:solidFill>
              <a:latin typeface="Arial" panose="020B0604020202020204" pitchFamily="34" charset="0"/>
            </a:endParaRPr>
          </a:p>
          <a:p>
            <a:pPr marL="228600" indent="-228600" algn="just" defTabSz="914400">
              <a:lnSpc>
                <a:spcPct val="115000"/>
              </a:lnSpc>
              <a:spcBef>
                <a:spcPts val="1000"/>
              </a:spcBef>
              <a:buClr>
                <a:srgbClr val="FFC000"/>
              </a:buClr>
              <a:buFont typeface="Arial" panose="020B0604020202020204"/>
              <a:buChar char="•"/>
            </a:pPr>
            <a:r>
              <a:rPr lang="en-US" altLang="zh-CN" sz="1800" dirty="0">
                <a:latin typeface="Arial" panose="020B0604020202020204" pitchFamily="34" charset="0"/>
                <a:ea typeface="宋体" pitchFamily="2" charset="-122"/>
              </a:rPr>
              <a:t>F</a:t>
            </a:r>
            <a:r>
              <a:rPr lang="en-US" altLang="zh-CN" sz="1800" dirty="0">
                <a:solidFill>
                  <a:srgbClr val="0000FF"/>
                </a:solidFill>
                <a:latin typeface="Arial" panose="020B0604020202020204" pitchFamily="34" charset="0"/>
                <a:ea typeface="宋体" pitchFamily="2" charset="-122"/>
              </a:rPr>
              <a:t>-A-12-3: </a:t>
            </a:r>
            <a:r>
              <a:rPr lang="en-US" sz="1800" b="0" strike="noStrike" spc="-1" dirty="0">
                <a:solidFill>
                  <a:srgbClr val="0000FF"/>
                </a:solidFill>
                <a:latin typeface="Arial" panose="020B0604020202020204" pitchFamily="34" charset="0"/>
                <a:ea typeface="宋体"/>
              </a:rPr>
              <a:t>The first stage of the trigger is planned to operate on the BEE boards, generating trigger primitives from the calorimeter and muon systems, with the possible addition of primitives for a track trigger. The  trigger  architecture  has  evolved  to  include  BEE-resident  primitive  algorithms  alongside  a three-layer L1 hardware system. The CEPC team has demonstrated that simple requirements on calorimeter and muon primitives effectively reduce background rates while preserving high efficiency for the primary physics processes of interest, addressing a key recommendation from the previous review. </a:t>
            </a:r>
            <a:endParaRPr lang="en-US" sz="1800" b="0" strike="noStrike" spc="-1" dirty="0">
              <a:solidFill>
                <a:schemeClr val="dk1"/>
              </a:solidFill>
              <a:latin typeface="Arial" panose="020B0604020202020204" pitchFamily="34" charset="0"/>
            </a:endParaRPr>
          </a:p>
          <a:p>
            <a:pPr marL="228600" indent="-228600" algn="just" defTabSz="914400">
              <a:lnSpc>
                <a:spcPct val="115000"/>
              </a:lnSpc>
              <a:spcBef>
                <a:spcPts val="1000"/>
              </a:spcBef>
              <a:buClr>
                <a:srgbClr val="FFC000"/>
              </a:buClr>
              <a:buFont typeface="Arial" panose="020B0604020202020204"/>
              <a:buChar char="•"/>
            </a:pPr>
            <a:r>
              <a:rPr lang="en-US" altLang="zh-CN" sz="1800" dirty="0">
                <a:latin typeface="Arial" panose="020B0604020202020204" pitchFamily="34" charset="0"/>
                <a:ea typeface="宋体" pitchFamily="2" charset="-122"/>
              </a:rPr>
              <a:t>F</a:t>
            </a:r>
            <a:r>
              <a:rPr lang="en-US" altLang="zh-CN" sz="1800" dirty="0">
                <a:solidFill>
                  <a:srgbClr val="0000FF"/>
                </a:solidFill>
                <a:latin typeface="Arial" panose="020B0604020202020204" pitchFamily="34" charset="0"/>
                <a:ea typeface="宋体" pitchFamily="2" charset="-122"/>
              </a:rPr>
              <a:t>-A-12-4: </a:t>
            </a:r>
            <a:r>
              <a:rPr lang="en-US" sz="1800" b="0" strike="noStrike" spc="-1" dirty="0">
                <a:solidFill>
                  <a:srgbClr val="0000FF"/>
                </a:solidFill>
                <a:latin typeface="Arial" panose="020B0604020202020204" pitchFamily="34" charset="0"/>
                <a:ea typeface="宋体"/>
              </a:rPr>
              <a:t>It  was  noted  that  some  exploratory  work  on  a  fast-track  trigger  has  been  conducted,  though  no results  were  presented.  A  silicon-based  fast  track  trigger  remains  of  high  interest,  as  it  would complement calorimeter and muon primitives and provide stronger separation between collision and non-collision backgrounds. </a:t>
            </a:r>
            <a:endParaRPr lang="en-US" sz="1800" b="0" strike="noStrike" spc="-1" dirty="0">
              <a:solidFill>
                <a:schemeClr val="dk1"/>
              </a:solidFill>
              <a:latin typeface="Arial" panose="020B0604020202020204" pitchFamily="34" charset="0"/>
            </a:endParaRPr>
          </a:p>
          <a:p>
            <a:pPr marL="228600" indent="-228600" algn="just" defTabSz="914400">
              <a:lnSpc>
                <a:spcPct val="115000"/>
              </a:lnSpc>
              <a:spcBef>
                <a:spcPts val="1000"/>
              </a:spcBef>
              <a:buClr>
                <a:srgbClr val="FFC000"/>
              </a:buClr>
              <a:buFont typeface="Arial" panose="020B0604020202020204"/>
              <a:buChar char="•"/>
            </a:pPr>
            <a:r>
              <a:rPr lang="en-US" altLang="zh-CN" sz="1800" dirty="0">
                <a:latin typeface="Arial" panose="020B0604020202020204" pitchFamily="34" charset="0"/>
                <a:ea typeface="宋体" pitchFamily="2" charset="-122"/>
              </a:rPr>
              <a:t>F</a:t>
            </a:r>
            <a:r>
              <a:rPr lang="en-US" altLang="zh-CN" sz="1800" dirty="0">
                <a:solidFill>
                  <a:srgbClr val="0000FF"/>
                </a:solidFill>
                <a:latin typeface="Arial" panose="020B0604020202020204" pitchFamily="34" charset="0"/>
                <a:ea typeface="宋体" pitchFamily="2" charset="-122"/>
              </a:rPr>
              <a:t>-A-12-5: </a:t>
            </a:r>
            <a:r>
              <a:rPr lang="en-US" sz="1800" b="0" strike="noStrike" spc="-1" dirty="0">
                <a:solidFill>
                  <a:srgbClr val="0000FF"/>
                </a:solidFill>
                <a:latin typeface="Arial" panose="020B0604020202020204" pitchFamily="34" charset="0"/>
                <a:ea typeface="宋体"/>
              </a:rPr>
              <a:t>This review focuses primarily on the ZH production and low-luminosity Z-pole running planned for the first ~10 years of CEPC operations. Nevertheless, the overall TDAQ design appears appropriate for other planned running modes as well. </a:t>
            </a:r>
            <a:endParaRPr lang="en-US" sz="1800" b="0" strike="noStrike" spc="-1" dirty="0">
              <a:solidFill>
                <a:schemeClr val="dk1"/>
              </a:solidFill>
              <a:latin typeface="Arial" panose="020B0604020202020204" pitchFamily="34" charset="0"/>
            </a:endParaRPr>
          </a:p>
          <a:p>
            <a:pPr marL="228600" indent="-228600" algn="just" defTabSz="914400">
              <a:lnSpc>
                <a:spcPct val="115000"/>
              </a:lnSpc>
              <a:spcBef>
                <a:spcPts val="1000"/>
              </a:spcBef>
              <a:buClr>
                <a:srgbClr val="FFC000"/>
              </a:buClr>
              <a:buFont typeface="Arial" panose="020B0604020202020204"/>
              <a:buChar char="•"/>
            </a:pPr>
            <a:r>
              <a:rPr lang="en-US" altLang="zh-CN" sz="1800" dirty="0">
                <a:latin typeface="Arial" panose="020B0604020202020204" pitchFamily="34" charset="0"/>
                <a:ea typeface="宋体" pitchFamily="2" charset="-122"/>
              </a:rPr>
              <a:t>F</a:t>
            </a:r>
            <a:r>
              <a:rPr lang="en-US" altLang="zh-CN" sz="1800" dirty="0">
                <a:solidFill>
                  <a:srgbClr val="0000FF"/>
                </a:solidFill>
                <a:latin typeface="Arial" panose="020B0604020202020204" pitchFamily="34" charset="0"/>
                <a:ea typeface="宋体" pitchFamily="2" charset="-122"/>
              </a:rPr>
              <a:t>-A-12-6: </a:t>
            </a:r>
            <a:r>
              <a:rPr lang="en-US" sz="1800" b="0" strike="noStrike" spc="-1" dirty="0">
                <a:solidFill>
                  <a:srgbClr val="0000FF"/>
                </a:solidFill>
                <a:latin typeface="Arial" panose="020B0604020202020204" pitchFamily="34" charset="0"/>
                <a:ea typeface="宋体"/>
              </a:rPr>
              <a:t>The Ref-TDR chapter should first describe the proposed baseline trigger system before presenting proof-of-concept studies for the trigger primitive algorithms. </a:t>
            </a:r>
            <a:endParaRPr lang="en-US" sz="1800" b="0" strike="noStrike" spc="-1" dirty="0">
              <a:solidFill>
                <a:schemeClr val="dk1"/>
              </a:solidFill>
              <a:latin typeface="Arial" panose="020B0604020202020204" pitchFamily="34" charset="0"/>
            </a:endParaRPr>
          </a:p>
          <a:p>
            <a:pPr indent="0" algn="just" defTabSz="914400">
              <a:lnSpc>
                <a:spcPct val="115000"/>
              </a:lnSpc>
              <a:spcBef>
                <a:spcPts val="1000"/>
              </a:spcBef>
              <a:buNone/>
            </a:pPr>
            <a:endParaRPr lang="en-US" sz="1800" b="0" strike="noStrike" spc="-1" dirty="0">
              <a:solidFill>
                <a:schemeClr val="dk1"/>
              </a:solidFill>
              <a:latin typeface="Arial" panose="020B0604020202020204" pitchFamily="34" charset="0"/>
            </a:endParaRPr>
          </a:p>
        </p:txBody>
      </p:sp>
      <p:sp>
        <p:nvSpPr>
          <p:cNvPr id="177" name="TextBox 3"/>
          <p:cNvSpPr/>
          <p:nvPr/>
        </p:nvSpPr>
        <p:spPr>
          <a:xfrm>
            <a:off x="9667800" y="507600"/>
            <a:ext cx="6095520" cy="36787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0" strike="noStrike" spc="-1">
                <a:solidFill>
                  <a:schemeClr val="dk1"/>
                </a:solidFill>
                <a:latin typeface="Arial" panose="020B0604020202020204" pitchFamily="34" charset="0"/>
                <a:ea typeface="等线"/>
              </a:rPr>
              <a:t>TDAQ</a:t>
            </a:r>
            <a:endParaRPr lang="en-US" sz="1800" b="0" strike="noStrike" spc="-1">
              <a:solidFill>
                <a:srgbClr val="000000"/>
              </a:solidFill>
              <a:latin typeface="Arial" panose="020B0604020202020204" pitchFamily="34" charset="0"/>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PlaceHolder 1"/>
          <p:cNvSpPr>
            <a:spLocks noGrp="1"/>
          </p:cNvSpPr>
          <p:nvPr>
            <p:ph type="title"/>
          </p:nvPr>
        </p:nvSpPr>
        <p:spPr>
          <a:prstGeom prst="rect">
            <a:avLst/>
          </a:prstGeom>
          <a:noFill/>
          <a:ln w="0">
            <a:noFill/>
          </a:ln>
        </p:spPr>
        <p:txBody>
          <a:bodyPr lIns="91440" tIns="45720" rIns="91440" bIns="45720" anchor="ctr">
            <a:noAutofit/>
          </a:bodyPr>
          <a:lstStyle/>
          <a:p>
            <a:pPr indent="0" defTabSz="914400">
              <a:lnSpc>
                <a:spcPct val="90000"/>
              </a:lnSpc>
              <a:buNone/>
            </a:pPr>
            <a:r>
              <a:rPr lang="en-US" sz="4000" b="0" strike="noStrike" spc="-1">
                <a:solidFill>
                  <a:srgbClr val="C00000"/>
                </a:solidFill>
                <a:latin typeface="Arial Black" panose="020B0A04020102020204" pitchFamily="34" charset="0"/>
                <a:ea typeface="等线"/>
              </a:rPr>
              <a:t>Comments</a:t>
            </a:r>
            <a:endParaRPr lang="en-US" sz="4000" b="0" strike="noStrike" spc="-1">
              <a:solidFill>
                <a:schemeClr val="dk1"/>
              </a:solidFill>
              <a:latin typeface="Arial Black" panose="020B0A04020102020204" pitchFamily="34" charset="0"/>
            </a:endParaRPr>
          </a:p>
        </p:txBody>
      </p:sp>
      <p:sp>
        <p:nvSpPr>
          <p:cNvPr id="179" name="PlaceHolder 2"/>
          <p:cNvSpPr>
            <a:spLocks noGrp="1"/>
          </p:cNvSpPr>
          <p:nvPr>
            <p:ph idx="13"/>
          </p:nvPr>
        </p:nvSpPr>
        <p:spPr>
          <a:xfrm>
            <a:off x="609600" y="1285861"/>
            <a:ext cx="6574971" cy="4840303"/>
          </a:xfrm>
          <a:prstGeom prst="rect">
            <a:avLst/>
          </a:prstGeom>
          <a:noFill/>
          <a:ln w="0">
            <a:noFill/>
          </a:ln>
        </p:spPr>
        <p:txBody>
          <a:bodyPr lIns="91440" tIns="45720" rIns="91440" bIns="45720" anchor="t">
            <a:noAutofit/>
          </a:bodyPr>
          <a:lstStyle/>
          <a:p>
            <a:pPr marL="228600" indent="-228600" algn="just" defTabSz="914400">
              <a:lnSpc>
                <a:spcPct val="115000"/>
              </a:lnSpc>
              <a:spcBef>
                <a:spcPts val="1000"/>
              </a:spcBef>
              <a:buClr>
                <a:srgbClr val="FFC000"/>
              </a:buClr>
              <a:buFont typeface="Arial" panose="020B0604020202020204"/>
              <a:buChar char="•"/>
            </a:pPr>
            <a:r>
              <a:rPr lang="en-US" altLang="zh-CN" sz="1800" dirty="0">
                <a:solidFill>
                  <a:srgbClr val="0000FF"/>
                </a:solidFill>
                <a:latin typeface="Arial" panose="020B0604020202020204" pitchFamily="34" charset="0"/>
                <a:ea typeface="宋体" pitchFamily="2" charset="-122"/>
              </a:rPr>
              <a:t>C-A-12-1: </a:t>
            </a:r>
            <a:r>
              <a:rPr lang="en-US" sz="1800" b="0" strike="noStrike" spc="-1" dirty="0">
                <a:solidFill>
                  <a:srgbClr val="0000FF"/>
                </a:solidFill>
                <a:latin typeface="Arial" panose="020B0604020202020204" pitchFamily="34" charset="0"/>
                <a:ea typeface="宋体"/>
              </a:rPr>
              <a:t>The background event rate and event size are critical inputs to defining the TDAQ system dataflow requirements. Assumptions used should be explicitly stated and consistently referenced across all relevant chapters (some inconsistencies were noted in the current draft). </a:t>
            </a:r>
            <a:endParaRPr lang="en-US" sz="1800" b="0" strike="noStrike" spc="-1" dirty="0">
              <a:solidFill>
                <a:schemeClr val="dk1"/>
              </a:solidFill>
              <a:latin typeface="Arial" panose="020B0604020202020204" pitchFamily="34" charset="0"/>
            </a:endParaRPr>
          </a:p>
          <a:p>
            <a:pPr marL="228600" indent="-228600" defTabSz="914400">
              <a:lnSpc>
                <a:spcPct val="115000"/>
              </a:lnSpc>
              <a:spcBef>
                <a:spcPts val="1190"/>
              </a:spcBef>
              <a:spcAft>
                <a:spcPts val="990"/>
              </a:spcAft>
              <a:buClr>
                <a:srgbClr val="FFC000"/>
              </a:buClr>
              <a:buFont typeface="Arial" panose="020B0604020202020204"/>
              <a:buChar char="•"/>
            </a:pPr>
            <a:r>
              <a:rPr lang="en-US" sz="1800" b="0" strike="noStrike" spc="-1" dirty="0">
                <a:solidFill>
                  <a:srgbClr val="000000"/>
                </a:solidFill>
                <a:latin typeface="Arial" panose="020B0604020202020204" pitchFamily="34" charset="0"/>
                <a:ea typeface="宋体"/>
              </a:rPr>
              <a:t>&gt;&gt;The detail information for the event rate and event size are summarized in table 12.3 and 12.4. The event size is calculated based on the information from the electronic chapter, and the time windows for each sub-detector.</a:t>
            </a:r>
            <a:endParaRPr lang="en-US" sz="1800" b="0" strike="noStrike" spc="-1" dirty="0">
              <a:solidFill>
                <a:schemeClr val="dk1"/>
              </a:solidFill>
              <a:latin typeface="Arial" panose="020B0604020202020204" pitchFamily="34" charset="0"/>
            </a:endParaRPr>
          </a:p>
        </p:txBody>
      </p:sp>
      <p:sp>
        <p:nvSpPr>
          <p:cNvPr id="180" name="TextBox 3"/>
          <p:cNvSpPr/>
          <p:nvPr/>
        </p:nvSpPr>
        <p:spPr>
          <a:xfrm>
            <a:off x="9667800" y="507600"/>
            <a:ext cx="6095520" cy="36787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0" strike="noStrike" spc="-1">
                <a:solidFill>
                  <a:schemeClr val="dk1"/>
                </a:solidFill>
                <a:latin typeface="Arial" panose="020B0604020202020204" pitchFamily="34" charset="0"/>
                <a:ea typeface="等线"/>
              </a:rPr>
              <a:t>TDAQ</a:t>
            </a:r>
            <a:endParaRPr lang="en-US" sz="1800" b="0" strike="noStrike" spc="-1">
              <a:solidFill>
                <a:srgbClr val="000000"/>
              </a:solidFill>
              <a:latin typeface="Arial" panose="020B0604020202020204" pitchFamily="34" charset="0"/>
            </a:endParaRPr>
          </a:p>
        </p:txBody>
      </p:sp>
      <p:pic>
        <p:nvPicPr>
          <p:cNvPr id="3" name="图片 2">
            <a:extLst>
              <a:ext uri="{FF2B5EF4-FFF2-40B4-BE49-F238E27FC236}">
                <a16:creationId xmlns:a16="http://schemas.microsoft.com/office/drawing/2014/main" id="{B94F1C77-5A5B-C7D2-3B6B-AB1FAB699E2B}"/>
              </a:ext>
            </a:extLst>
          </p:cNvPr>
          <p:cNvPicPr>
            <a:picLocks noChangeAspect="1"/>
          </p:cNvPicPr>
          <p:nvPr/>
        </p:nvPicPr>
        <p:blipFill>
          <a:blip r:embed="rId2"/>
          <a:stretch>
            <a:fillRect/>
          </a:stretch>
        </p:blipFill>
        <p:spPr>
          <a:xfrm>
            <a:off x="7184571" y="1233070"/>
            <a:ext cx="4679132" cy="2851454"/>
          </a:xfrm>
          <a:prstGeom prst="rect">
            <a:avLst/>
          </a:prstGeom>
        </p:spPr>
      </p:pic>
      <p:pic>
        <p:nvPicPr>
          <p:cNvPr id="5" name="图片 4">
            <a:extLst>
              <a:ext uri="{FF2B5EF4-FFF2-40B4-BE49-F238E27FC236}">
                <a16:creationId xmlns:a16="http://schemas.microsoft.com/office/drawing/2014/main" id="{2AF44F6B-411A-3247-4C20-8F2323163AB7}"/>
              </a:ext>
            </a:extLst>
          </p:cNvPr>
          <p:cNvPicPr>
            <a:picLocks noChangeAspect="1"/>
          </p:cNvPicPr>
          <p:nvPr/>
        </p:nvPicPr>
        <p:blipFill>
          <a:blip r:embed="rId3"/>
          <a:stretch>
            <a:fillRect/>
          </a:stretch>
        </p:blipFill>
        <p:spPr>
          <a:xfrm>
            <a:off x="7184571" y="4066919"/>
            <a:ext cx="4679132" cy="2476784"/>
          </a:xfrm>
          <a:prstGeom prst="rect">
            <a:avLst/>
          </a:prstGeom>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PlaceHolder 1"/>
          <p:cNvSpPr>
            <a:spLocks noGrp="1"/>
          </p:cNvSpPr>
          <p:nvPr>
            <p:ph type="title"/>
          </p:nvPr>
        </p:nvSpPr>
        <p:spPr>
          <a:prstGeom prst="rect">
            <a:avLst/>
          </a:prstGeom>
          <a:noFill/>
          <a:ln w="0">
            <a:noFill/>
          </a:ln>
        </p:spPr>
        <p:txBody>
          <a:bodyPr lIns="91440" tIns="45720" rIns="91440" bIns="45720" anchor="ctr">
            <a:noAutofit/>
          </a:bodyPr>
          <a:lstStyle/>
          <a:p>
            <a:pPr indent="0" defTabSz="914400">
              <a:lnSpc>
                <a:spcPct val="90000"/>
              </a:lnSpc>
              <a:buNone/>
            </a:pPr>
            <a:r>
              <a:rPr lang="en-US" sz="4000" b="0" strike="noStrike" spc="-1">
                <a:solidFill>
                  <a:srgbClr val="C00000"/>
                </a:solidFill>
                <a:latin typeface="Arial Black" panose="020B0A04020102020204" pitchFamily="34" charset="0"/>
                <a:ea typeface="等线"/>
              </a:rPr>
              <a:t>Comments</a:t>
            </a:r>
            <a:endParaRPr lang="en-US" sz="4000" b="0" strike="noStrike" spc="-1">
              <a:solidFill>
                <a:schemeClr val="dk1"/>
              </a:solidFill>
              <a:latin typeface="Arial Black" panose="020B0A04020102020204" pitchFamily="34" charset="0"/>
            </a:endParaRPr>
          </a:p>
        </p:txBody>
      </p:sp>
      <p:sp>
        <p:nvSpPr>
          <p:cNvPr id="183" name="PlaceHolder 2"/>
          <p:cNvSpPr>
            <a:spLocks noGrp="1"/>
          </p:cNvSpPr>
          <p:nvPr>
            <p:ph idx="13"/>
          </p:nvPr>
        </p:nvSpPr>
        <p:spPr>
          <a:xfrm>
            <a:off x="426946" y="1405130"/>
            <a:ext cx="11003091" cy="4433399"/>
          </a:xfrm>
          <a:prstGeom prst="rect">
            <a:avLst/>
          </a:prstGeom>
          <a:noFill/>
          <a:ln w="0">
            <a:noFill/>
          </a:ln>
        </p:spPr>
        <p:txBody>
          <a:bodyPr lIns="91440" tIns="45720" rIns="91440" bIns="45720" anchor="t">
            <a:noAutofit/>
          </a:bodyPr>
          <a:lstStyle/>
          <a:p>
            <a:pPr marL="228600" indent="-228600" algn="just" defTabSz="914400">
              <a:lnSpc>
                <a:spcPct val="115000"/>
              </a:lnSpc>
              <a:spcBef>
                <a:spcPts val="1000"/>
              </a:spcBef>
              <a:buClr>
                <a:srgbClr val="FFC000"/>
              </a:buClr>
              <a:buFont typeface="Arial" panose="020B0604020202020204"/>
              <a:buChar char="•"/>
            </a:pPr>
            <a:r>
              <a:rPr lang="en-US" altLang="zh-CN" sz="1800" dirty="0">
                <a:solidFill>
                  <a:srgbClr val="0000FF"/>
                </a:solidFill>
                <a:latin typeface="Arial" panose="020B0604020202020204" pitchFamily="34" charset="0"/>
                <a:ea typeface="宋体" pitchFamily="2" charset="-122"/>
              </a:rPr>
              <a:t>C-A-12-2: </a:t>
            </a:r>
            <a:r>
              <a:rPr lang="en-US" sz="1800" b="0" strike="noStrike" spc="-1" dirty="0">
                <a:solidFill>
                  <a:srgbClr val="0000FF"/>
                </a:solidFill>
                <a:latin typeface="Arial" panose="020B0604020202020204" pitchFamily="34" charset="0"/>
                <a:ea typeface="宋体"/>
              </a:rPr>
              <a:t>The safety factors applied in system design should be made explicit, clearly motivated, and documented to allow for easy updates and assessment of their impact on different subsystems. </a:t>
            </a:r>
            <a:endParaRPr lang="en-US" sz="1800" b="0" strike="noStrike" spc="-1" dirty="0">
              <a:solidFill>
                <a:schemeClr val="dk1"/>
              </a:solidFill>
              <a:latin typeface="Arial" panose="020B0604020202020204" pitchFamily="34" charset="0"/>
            </a:endParaRPr>
          </a:p>
          <a:p>
            <a:pPr marL="228600" indent="-228600" algn="just" defTabSz="914400">
              <a:lnSpc>
                <a:spcPct val="115000"/>
              </a:lnSpc>
              <a:spcBef>
                <a:spcPts val="1000"/>
              </a:spcBef>
              <a:buClr>
                <a:srgbClr val="FFC000"/>
              </a:buClr>
              <a:buFont typeface="Arial" panose="020B0604020202020204"/>
              <a:buChar char="•"/>
            </a:pPr>
            <a:r>
              <a:rPr lang="en-US" sz="1800" b="0" strike="noStrike" spc="-1" dirty="0">
                <a:solidFill>
                  <a:srgbClr val="000000"/>
                </a:solidFill>
                <a:latin typeface="Arial" panose="020B0604020202020204" pitchFamily="34" charset="0"/>
                <a:ea typeface="宋体"/>
              </a:rPr>
              <a:t>&gt;&gt;A safety factor "1.5" is applied when estimating the event size, mentioned in section 11.2: "During the calculation, a safety factor of 1.5 was considered for the background rate.". Another safety factor "10" is applied when estimating the trigger efficiency, as mentioned in section 12.4.1: "For both the Higgs and the Z mode, each beam background event includes 10 bunch crossings, corresponding to a safety factor of 10.“</a:t>
            </a:r>
            <a:endParaRPr lang="en-US" sz="1800" spc="-1" dirty="0">
              <a:solidFill>
                <a:schemeClr val="dk1"/>
              </a:solidFill>
              <a:latin typeface="Arial" panose="020B0604020202020204" pitchFamily="34" charset="0"/>
              <a:ea typeface="宋体"/>
            </a:endParaRPr>
          </a:p>
          <a:p>
            <a:pPr marL="228600" indent="-228600" algn="just" defTabSz="914400">
              <a:lnSpc>
                <a:spcPct val="115000"/>
              </a:lnSpc>
              <a:spcBef>
                <a:spcPts val="1000"/>
              </a:spcBef>
              <a:buClr>
                <a:srgbClr val="FFC000"/>
              </a:buClr>
              <a:buFont typeface="Arial" panose="020B0604020202020204"/>
              <a:buChar char="•"/>
            </a:pPr>
            <a:endParaRPr lang="en-US" sz="1800" b="0" strike="noStrike" spc="-1" dirty="0">
              <a:solidFill>
                <a:schemeClr val="dk1"/>
              </a:solidFill>
              <a:latin typeface="Arial" panose="020B0604020202020204" pitchFamily="34" charset="0"/>
            </a:endParaRPr>
          </a:p>
          <a:p>
            <a:pPr marL="228600" indent="-228600" algn="just" defTabSz="914400">
              <a:lnSpc>
                <a:spcPct val="115000"/>
              </a:lnSpc>
              <a:spcBef>
                <a:spcPts val="1000"/>
              </a:spcBef>
              <a:buClr>
                <a:srgbClr val="FFC000"/>
              </a:buClr>
              <a:buFont typeface="Arial" panose="020B0604020202020204"/>
              <a:buChar char="•"/>
            </a:pPr>
            <a:r>
              <a:rPr lang="en-US" altLang="zh-CN" sz="1800" dirty="0">
                <a:solidFill>
                  <a:srgbClr val="0000FF"/>
                </a:solidFill>
                <a:latin typeface="Arial" panose="020B0604020202020204" pitchFamily="34" charset="0"/>
                <a:ea typeface="宋体" pitchFamily="2" charset="-122"/>
              </a:rPr>
              <a:t>C-A-12-3: </a:t>
            </a:r>
            <a:r>
              <a:rPr lang="en-US" sz="1800" b="0" strike="noStrike" spc="-1" dirty="0">
                <a:solidFill>
                  <a:srgbClr val="0000FF"/>
                </a:solidFill>
                <a:latin typeface="Arial" panose="020B0604020202020204" pitchFamily="34" charset="0"/>
                <a:ea typeface="宋体"/>
              </a:rPr>
              <a:t>Section 12.4 should be moved after Section 12.6 to improve the logical flow of the chapter. </a:t>
            </a:r>
            <a:endParaRPr lang="en-US" sz="1800" b="0" strike="noStrike" spc="-1" dirty="0">
              <a:solidFill>
                <a:schemeClr val="dk1"/>
              </a:solidFill>
              <a:latin typeface="Arial" panose="020B0604020202020204" pitchFamily="34" charset="0"/>
            </a:endParaRPr>
          </a:p>
          <a:p>
            <a:pPr marL="228600" indent="-228600" algn="just" defTabSz="914400">
              <a:lnSpc>
                <a:spcPct val="115000"/>
              </a:lnSpc>
              <a:spcBef>
                <a:spcPts val="1000"/>
              </a:spcBef>
              <a:buClr>
                <a:srgbClr val="FFC000"/>
              </a:buClr>
              <a:buFont typeface="Arial" panose="020B0604020202020204"/>
              <a:buChar char="•"/>
            </a:pPr>
            <a:r>
              <a:rPr lang="en-US" sz="1800" b="0" strike="noStrike" spc="-1" dirty="0">
                <a:solidFill>
                  <a:srgbClr val="000000"/>
                </a:solidFill>
                <a:latin typeface="Arial" panose="020B0604020202020204" pitchFamily="34" charset="0"/>
                <a:ea typeface="宋体"/>
              </a:rPr>
              <a:t>&gt;&gt;Done.</a:t>
            </a:r>
            <a:endParaRPr lang="en-US" sz="1800" b="0" strike="noStrike" spc="-1" dirty="0">
              <a:solidFill>
                <a:schemeClr val="dk1"/>
              </a:solidFill>
              <a:latin typeface="Arial" panose="020B0604020202020204" pitchFamily="34" charset="0"/>
            </a:endParaRPr>
          </a:p>
          <a:p>
            <a:pPr marL="228600" indent="0" algn="just" defTabSz="914400">
              <a:lnSpc>
                <a:spcPct val="115000"/>
              </a:lnSpc>
              <a:spcBef>
                <a:spcPts val="1000"/>
              </a:spcBef>
              <a:buNone/>
            </a:pPr>
            <a:endParaRPr lang="en-US" sz="1800" b="0" strike="noStrike" spc="-1" dirty="0">
              <a:solidFill>
                <a:schemeClr val="dk1"/>
              </a:solidFill>
              <a:latin typeface="Arial" panose="020B0604020202020204" pitchFamily="34" charset="0"/>
            </a:endParaRPr>
          </a:p>
          <a:p>
            <a:pPr indent="0" algn="just" defTabSz="914400">
              <a:lnSpc>
                <a:spcPct val="115000"/>
              </a:lnSpc>
              <a:spcBef>
                <a:spcPts val="1000"/>
              </a:spcBef>
              <a:buNone/>
            </a:pPr>
            <a:endParaRPr lang="en-US" sz="1800" b="0" strike="noStrike" spc="-1" dirty="0">
              <a:solidFill>
                <a:schemeClr val="dk1"/>
              </a:solidFill>
              <a:latin typeface="Arial" panose="020B0604020202020204" pitchFamily="34" charset="0"/>
            </a:endParaRPr>
          </a:p>
        </p:txBody>
      </p:sp>
      <p:sp>
        <p:nvSpPr>
          <p:cNvPr id="184" name="TextBox 2"/>
          <p:cNvSpPr/>
          <p:nvPr/>
        </p:nvSpPr>
        <p:spPr>
          <a:xfrm>
            <a:off x="9667800" y="507600"/>
            <a:ext cx="6095520" cy="36787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0" strike="noStrike" spc="-1">
                <a:solidFill>
                  <a:schemeClr val="dk1"/>
                </a:solidFill>
                <a:latin typeface="Arial" panose="020B0604020202020204" pitchFamily="34" charset="0"/>
                <a:ea typeface="等线"/>
              </a:rPr>
              <a:t>TDAQ</a:t>
            </a:r>
            <a:endParaRPr lang="en-US" sz="1800" b="0" strike="noStrike" spc="-1">
              <a:solidFill>
                <a:srgbClr val="000000"/>
              </a:solidFill>
              <a:latin typeface="Arial" panose="020B0604020202020204" pitchFamily="34" charset="0"/>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PlaceHolder 1"/>
          <p:cNvSpPr>
            <a:spLocks noGrp="1"/>
          </p:cNvSpPr>
          <p:nvPr>
            <p:ph type="title"/>
          </p:nvPr>
        </p:nvSpPr>
        <p:spPr>
          <a:prstGeom prst="rect">
            <a:avLst/>
          </a:prstGeom>
          <a:noFill/>
          <a:ln w="0">
            <a:noFill/>
          </a:ln>
        </p:spPr>
        <p:txBody>
          <a:bodyPr lIns="91440" tIns="45720" rIns="91440" bIns="45720" anchor="ctr">
            <a:noAutofit/>
          </a:bodyPr>
          <a:lstStyle/>
          <a:p>
            <a:pPr indent="0" defTabSz="914400">
              <a:lnSpc>
                <a:spcPct val="90000"/>
              </a:lnSpc>
              <a:buNone/>
            </a:pPr>
            <a:r>
              <a:rPr lang="en-US" sz="4000" b="0" strike="noStrike" spc="-1">
                <a:solidFill>
                  <a:srgbClr val="C00000"/>
                </a:solidFill>
                <a:latin typeface="Arial Black" panose="020B0A04020102020204" pitchFamily="34" charset="0"/>
                <a:ea typeface="等线"/>
              </a:rPr>
              <a:t>Recommendations</a:t>
            </a:r>
            <a:endParaRPr lang="en-US" sz="4000" b="0" strike="noStrike" spc="-1">
              <a:solidFill>
                <a:schemeClr val="dk1"/>
              </a:solidFill>
              <a:latin typeface="Arial Black" panose="020B0A04020102020204" pitchFamily="34" charset="0"/>
            </a:endParaRPr>
          </a:p>
        </p:txBody>
      </p:sp>
      <p:sp>
        <p:nvSpPr>
          <p:cNvPr id="186" name="PlaceHolder 2"/>
          <p:cNvSpPr>
            <a:spLocks noGrp="1"/>
          </p:cNvSpPr>
          <p:nvPr>
            <p:ph idx="13"/>
          </p:nvPr>
        </p:nvSpPr>
        <p:spPr>
          <a:xfrm>
            <a:off x="609600" y="1285861"/>
            <a:ext cx="10763325" cy="1553891"/>
          </a:xfrm>
          <a:prstGeom prst="rect">
            <a:avLst/>
          </a:prstGeom>
          <a:noFill/>
          <a:ln w="0">
            <a:noFill/>
          </a:ln>
        </p:spPr>
        <p:txBody>
          <a:bodyPr lIns="91440" tIns="45720" rIns="91440" bIns="45720" anchor="t">
            <a:normAutofit fontScale="74983" lnSpcReduction="20000"/>
          </a:bodyPr>
          <a:lstStyle/>
          <a:p>
            <a:pPr marL="228600" indent="-228600" algn="just" defTabSz="914400">
              <a:lnSpc>
                <a:spcPct val="115000"/>
              </a:lnSpc>
              <a:spcBef>
                <a:spcPts val="1000"/>
              </a:spcBef>
              <a:buClr>
                <a:srgbClr val="FFC000"/>
              </a:buClr>
              <a:buFont typeface="Arial" panose="020B0604020202020204"/>
              <a:buChar char="•"/>
            </a:pPr>
            <a:r>
              <a:rPr lang="en-US" altLang="zh-CN" sz="1800" dirty="0">
                <a:solidFill>
                  <a:srgbClr val="0000FF"/>
                </a:solidFill>
                <a:latin typeface="Arial" panose="020B0604020202020204" pitchFamily="34" charset="0"/>
                <a:ea typeface="宋体" pitchFamily="2" charset="-122"/>
              </a:rPr>
              <a:t>R-A-12-1: </a:t>
            </a:r>
            <a:r>
              <a:rPr lang="en-US" sz="1800" b="0" strike="noStrike" spc="-1" dirty="0">
                <a:solidFill>
                  <a:srgbClr val="0000FF"/>
                </a:solidFill>
                <a:latin typeface="Arial" panose="020B0604020202020204" pitchFamily="34" charset="0"/>
                <a:ea typeface="宋体"/>
              </a:rPr>
              <a:t>Clearly motivate the data bandwidth requirements into the L1 trigger, between trigger layers, and specify the number of links needed. Provide details on the expected trigger primitives from each BEE type and the associated data volumes. Similarly, describe the output products of the local trigger layers and provide data bandwidth estimates into the global trigger layer. </a:t>
            </a:r>
            <a:endParaRPr lang="en-US" sz="1800" b="0" strike="noStrike" spc="-1" dirty="0">
              <a:solidFill>
                <a:schemeClr val="dk1"/>
              </a:solidFill>
              <a:latin typeface="Arial" panose="020B0604020202020204" pitchFamily="34" charset="0"/>
            </a:endParaRPr>
          </a:p>
          <a:p>
            <a:pPr marL="228600" indent="-228600" algn="just" defTabSz="914400">
              <a:lnSpc>
                <a:spcPct val="115000"/>
              </a:lnSpc>
              <a:spcBef>
                <a:spcPts val="1000"/>
              </a:spcBef>
              <a:buClr>
                <a:srgbClr val="FFC000"/>
              </a:buClr>
              <a:buFont typeface="Arial" panose="020B0604020202020204"/>
              <a:buChar char="•"/>
            </a:pPr>
            <a:r>
              <a:rPr lang="en-US" altLang="zh-CN" sz="1800" dirty="0">
                <a:solidFill>
                  <a:srgbClr val="0000FF"/>
                </a:solidFill>
                <a:latin typeface="Arial" panose="020B0604020202020204" pitchFamily="34" charset="0"/>
                <a:ea typeface="宋体" pitchFamily="2" charset="-122"/>
              </a:rPr>
              <a:t>R-A-12-2: </a:t>
            </a:r>
            <a:r>
              <a:rPr lang="en-US" sz="1800" b="0" strike="noStrike" spc="-1" dirty="0">
                <a:solidFill>
                  <a:srgbClr val="0000FF"/>
                </a:solidFill>
                <a:latin typeface="Arial" panose="020B0604020202020204" pitchFamily="34" charset="0"/>
                <a:ea typeface="宋体"/>
              </a:rPr>
              <a:t>Update the design of the common trigger board—particularly the bandwidth and input link capacities from the BEEs—to reflect the information presented. Explain the rationale behind the estimated number of trigger boards required at each of the three L1 levels. </a:t>
            </a:r>
            <a:endParaRPr lang="en-US" sz="1800" b="0" strike="noStrike" spc="-1" dirty="0">
              <a:solidFill>
                <a:schemeClr val="dk1"/>
              </a:solidFill>
              <a:latin typeface="Arial" panose="020B0604020202020204" pitchFamily="34" charset="0"/>
            </a:endParaRPr>
          </a:p>
        </p:txBody>
      </p:sp>
      <p:sp>
        <p:nvSpPr>
          <p:cNvPr id="187" name="TextBox 3"/>
          <p:cNvSpPr/>
          <p:nvPr/>
        </p:nvSpPr>
        <p:spPr>
          <a:xfrm>
            <a:off x="9667800" y="507600"/>
            <a:ext cx="6095520" cy="36787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0" strike="noStrike" spc="-1">
                <a:solidFill>
                  <a:schemeClr val="dk1"/>
                </a:solidFill>
                <a:latin typeface="Arial" panose="020B0604020202020204" pitchFamily="34" charset="0"/>
                <a:ea typeface="等线"/>
              </a:rPr>
              <a:t>TDAQ</a:t>
            </a:r>
            <a:endParaRPr lang="en-US" sz="1800" b="0" strike="noStrike" spc="-1">
              <a:solidFill>
                <a:srgbClr val="000000"/>
              </a:solidFill>
              <a:latin typeface="Arial" panose="020B0604020202020204" pitchFamily="34" charset="0"/>
            </a:endParaRPr>
          </a:p>
        </p:txBody>
      </p:sp>
      <p:sp>
        <p:nvSpPr>
          <p:cNvPr id="6" name="PlaceHolder 2"/>
          <p:cNvSpPr txBox="1"/>
          <p:nvPr/>
        </p:nvSpPr>
        <p:spPr>
          <a:xfrm>
            <a:off x="337776" y="2769290"/>
            <a:ext cx="6710487" cy="3580015"/>
          </a:xfrm>
          <a:prstGeom prst="rect">
            <a:avLst/>
          </a:prstGeom>
          <a:noFill/>
          <a:ln w="0">
            <a:noFill/>
          </a:ln>
        </p:spPr>
        <p:txBody>
          <a:bodyPr lIns="91440" tIns="45720" rIns="91440" bIns="45720" anchor="t">
            <a:normAutofit fontScale="74983"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spcBef>
                <a:spcPts val="1000"/>
              </a:spcBef>
              <a:buClr>
                <a:srgbClr val="FFC000"/>
              </a:buClr>
              <a:buFont typeface="Arial" panose="020B0604020202020204"/>
              <a:buChar char="•"/>
            </a:pPr>
            <a:r>
              <a:rPr lang="en-US" sz="1800" spc="-1" dirty="0">
                <a:solidFill>
                  <a:srgbClr val="000000"/>
                </a:solidFill>
                <a:latin typeface="Arial" panose="020B0604020202020204" pitchFamily="34" charset="0"/>
                <a:ea typeface="宋体"/>
              </a:rPr>
              <a:t>&gt;&gt;  These part is added in "resource estimation" section as following. In the resource estimation, the trigger primitives for ITK, OTK, ECAL and HCAL are cluster information, which includes cluster position, size, energy information and time information; The muon detector provides hit counting information, including hits number, hit position and timing information. For TPC detector participating in trigger further research is needed. Currently only preliminary estimates are made based on its’ data volume. The estimation of global trigger part of each detector is based on the divisions of sector. All trigger primitives information is obtained from off detector electronics. Trigger primitive transmission to trigger system from </a:t>
            </a:r>
            <a:r>
              <a:rPr lang="en-US" altLang="zh-CN" sz="1800" spc="-1" dirty="0">
                <a:solidFill>
                  <a:srgbClr val="000000"/>
                </a:solidFill>
                <a:latin typeface="Arial" panose="020B0604020202020204" pitchFamily="34" charset="0"/>
                <a:ea typeface="宋体"/>
              </a:rPr>
              <a:t>back end</a:t>
            </a:r>
            <a:r>
              <a:rPr lang="en-US" sz="1800" spc="-1" dirty="0">
                <a:solidFill>
                  <a:srgbClr val="000000"/>
                </a:solidFill>
                <a:latin typeface="Arial" panose="020B0604020202020204" pitchFamily="34" charset="0"/>
                <a:ea typeface="宋体"/>
              </a:rPr>
              <a:t> electronics is based on 10Gbps line rate, 8Gbps bandwidth removing the encoding overhead of 8B/10B. In the Level-1 trigger system, 16 channels of optical will be used for connection with off-detector electronic boards or previous level trigger boards. Based on the data volume of trigger information which calculated based on background simulation of each detector, trigger optical links to each detector’s sub-trigger and number of trigger boards can be estimated. In trigger system installation, one ATCA crate can install up to 10 trigger boards and at least one DCTD board. According to this calculation approach, a rough scale of trigger system was estimated as shown in table 12.5.</a:t>
            </a:r>
            <a:endParaRPr lang="en-US" sz="1800" spc="-1" dirty="0">
              <a:solidFill>
                <a:schemeClr val="dk1"/>
              </a:solidFill>
              <a:latin typeface="Arial" panose="020B0604020202020204" pitchFamily="34" charset="0"/>
            </a:endParaRPr>
          </a:p>
        </p:txBody>
      </p:sp>
      <p:pic>
        <p:nvPicPr>
          <p:cNvPr id="3" name="图片 2">
            <a:extLst>
              <a:ext uri="{FF2B5EF4-FFF2-40B4-BE49-F238E27FC236}">
                <a16:creationId xmlns:a16="http://schemas.microsoft.com/office/drawing/2014/main" id="{0A71EBA8-DEE4-6E7E-6CB6-803AEC285CE6}"/>
              </a:ext>
            </a:extLst>
          </p:cNvPr>
          <p:cNvPicPr>
            <a:picLocks noChangeAspect="1"/>
          </p:cNvPicPr>
          <p:nvPr/>
        </p:nvPicPr>
        <p:blipFill>
          <a:blip r:embed="rId2"/>
          <a:stretch>
            <a:fillRect/>
          </a:stretch>
        </p:blipFill>
        <p:spPr>
          <a:xfrm>
            <a:off x="6992165" y="3056625"/>
            <a:ext cx="5103920" cy="2533112"/>
          </a:xfrm>
          <a:prstGeom prst="rect">
            <a:avLst/>
          </a:prstGeom>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PlaceHolder 1"/>
          <p:cNvSpPr>
            <a:spLocks noGrp="1"/>
          </p:cNvSpPr>
          <p:nvPr>
            <p:ph type="title"/>
          </p:nvPr>
        </p:nvSpPr>
        <p:spPr>
          <a:prstGeom prst="rect">
            <a:avLst/>
          </a:prstGeom>
          <a:noFill/>
          <a:ln w="0">
            <a:noFill/>
          </a:ln>
        </p:spPr>
        <p:txBody>
          <a:bodyPr lIns="91440" tIns="45720" rIns="91440" bIns="45720" anchor="ctr">
            <a:noAutofit/>
          </a:bodyPr>
          <a:lstStyle/>
          <a:p>
            <a:pPr indent="0" defTabSz="914400">
              <a:lnSpc>
                <a:spcPct val="90000"/>
              </a:lnSpc>
              <a:buNone/>
            </a:pPr>
            <a:r>
              <a:rPr lang="en-US" sz="4000" b="0" strike="noStrike" spc="-1">
                <a:solidFill>
                  <a:srgbClr val="C00000"/>
                </a:solidFill>
                <a:latin typeface="Arial Black" panose="020B0A04020102020204" pitchFamily="34" charset="0"/>
                <a:ea typeface="等线"/>
              </a:rPr>
              <a:t>Recommendations</a:t>
            </a:r>
            <a:endParaRPr lang="en-US" sz="4000" b="0" strike="noStrike" spc="-1">
              <a:solidFill>
                <a:schemeClr val="dk1"/>
              </a:solidFill>
              <a:latin typeface="Arial Black" panose="020B0A04020102020204" pitchFamily="34" charset="0"/>
            </a:endParaRPr>
          </a:p>
        </p:txBody>
      </p:sp>
      <p:sp>
        <p:nvSpPr>
          <p:cNvPr id="190" name="PlaceHolder 2"/>
          <p:cNvSpPr>
            <a:spLocks noGrp="1"/>
          </p:cNvSpPr>
          <p:nvPr>
            <p:ph idx="13"/>
          </p:nvPr>
        </p:nvSpPr>
        <p:spPr>
          <a:xfrm>
            <a:off x="528193" y="1233070"/>
            <a:ext cx="10838385" cy="4035833"/>
          </a:xfrm>
          <a:prstGeom prst="rect">
            <a:avLst/>
          </a:prstGeom>
          <a:noFill/>
          <a:ln w="0">
            <a:noFill/>
          </a:ln>
        </p:spPr>
        <p:txBody>
          <a:bodyPr lIns="91440" tIns="45720" rIns="91440" bIns="45720" anchor="t">
            <a:normAutofit lnSpcReduction="10000"/>
          </a:bodyPr>
          <a:lstStyle/>
          <a:p>
            <a:pPr marL="228600" indent="-228600" algn="just" defTabSz="914400">
              <a:lnSpc>
                <a:spcPct val="115000"/>
              </a:lnSpc>
              <a:spcBef>
                <a:spcPts val="1000"/>
              </a:spcBef>
              <a:buClr>
                <a:srgbClr val="FFC000"/>
              </a:buClr>
              <a:buFont typeface="Arial" panose="020B0604020202020204"/>
              <a:buChar char="•"/>
            </a:pPr>
            <a:r>
              <a:rPr lang="en-US" altLang="zh-CN" sz="1800" dirty="0">
                <a:solidFill>
                  <a:srgbClr val="0000FF"/>
                </a:solidFill>
                <a:latin typeface="Arial" panose="020B0604020202020204" pitchFamily="34" charset="0"/>
                <a:ea typeface="宋体" pitchFamily="2" charset="-122"/>
              </a:rPr>
              <a:t>R-A-12-3: </a:t>
            </a:r>
            <a:r>
              <a:rPr lang="en-US" sz="1800" b="0" strike="noStrike" spc="-1" dirty="0">
                <a:solidFill>
                  <a:srgbClr val="0000FF"/>
                </a:solidFill>
                <a:latin typeface="Arial" panose="020B0604020202020204" pitchFamily="34" charset="0"/>
                <a:ea typeface="宋体"/>
              </a:rPr>
              <a:t>Provide a detailed description of how the TPC data stream will be handled, especially considering its long drift times. </a:t>
            </a:r>
            <a:endParaRPr lang="en-US" sz="1800" b="0" strike="noStrike" spc="-1" dirty="0">
              <a:solidFill>
                <a:schemeClr val="dk1"/>
              </a:solidFill>
              <a:latin typeface="Arial" panose="020B0604020202020204" pitchFamily="34" charset="0"/>
            </a:endParaRPr>
          </a:p>
          <a:p>
            <a:pPr algn="just">
              <a:lnSpc>
                <a:spcPct val="115000"/>
              </a:lnSpc>
              <a:spcBef>
                <a:spcPts val="1000"/>
              </a:spcBef>
              <a:buClr>
                <a:srgbClr val="FFC000"/>
              </a:buClr>
              <a:buFont typeface="Arial" panose="020B0604020202020204"/>
              <a:buChar char="•"/>
            </a:pPr>
            <a:r>
              <a:rPr lang="en-US" sz="1800" spc="-1" dirty="0">
                <a:solidFill>
                  <a:srgbClr val="000000"/>
                </a:solidFill>
                <a:latin typeface="Arial" panose="020B0604020202020204" pitchFamily="34" charset="0"/>
                <a:ea typeface="宋体"/>
              </a:rPr>
              <a:t>&gt;&gt;A new paragraph for the TPC data stream detail information is added in section 12.1.2. It can still utilize L1 to pack TPC data whatever all raw data need be read out with more than 30 kHz L1. Data is packed in blocks by multiple Trigger ID for parallel processing. TPC  data is easily located via Trigger ID, enabling joint analysis with  other detectors sharing the same trigger. </a:t>
            </a:r>
          </a:p>
          <a:p>
            <a:pPr algn="just">
              <a:lnSpc>
                <a:spcPct val="115000"/>
              </a:lnSpc>
              <a:spcBef>
                <a:spcPts val="1000"/>
              </a:spcBef>
              <a:buClr>
                <a:srgbClr val="FFC000"/>
              </a:buClr>
              <a:buFont typeface="Arial" panose="020B0604020202020204"/>
              <a:buChar char="•"/>
            </a:pPr>
            <a:r>
              <a:rPr lang="en-US" altLang="zh-CN" sz="1800" dirty="0">
                <a:solidFill>
                  <a:srgbClr val="0000FF"/>
                </a:solidFill>
                <a:latin typeface="Arial" panose="020B0604020202020204" pitchFamily="34" charset="0"/>
                <a:ea typeface="宋体" pitchFamily="2" charset="-122"/>
              </a:rPr>
              <a:t>R-A-12-4: </a:t>
            </a:r>
            <a:r>
              <a:rPr lang="en-US" sz="1800" b="0" strike="noStrike" spc="-1" dirty="0">
                <a:solidFill>
                  <a:srgbClr val="0000FF"/>
                </a:solidFill>
                <a:latin typeface="Arial" panose="020B0604020202020204" pitchFamily="34" charset="0"/>
                <a:ea typeface="宋体"/>
              </a:rPr>
              <a:t>Continue exploring the development of a fast-track trigger, emphasizing its potential to reduce background rates and ease the load on the HLT. </a:t>
            </a:r>
            <a:endParaRPr lang="en-US" sz="1800" b="0" strike="noStrike" spc="-1" dirty="0">
              <a:solidFill>
                <a:schemeClr val="dk1"/>
              </a:solidFill>
              <a:latin typeface="Arial" panose="020B0604020202020204" pitchFamily="34" charset="0"/>
            </a:endParaRPr>
          </a:p>
          <a:p>
            <a:pPr marL="228600" indent="-228600" algn="just" defTabSz="914400">
              <a:lnSpc>
                <a:spcPct val="115000"/>
              </a:lnSpc>
              <a:spcBef>
                <a:spcPts val="1000"/>
              </a:spcBef>
              <a:buClr>
                <a:srgbClr val="FFC000"/>
              </a:buClr>
              <a:buFont typeface="Arial" panose="020B0604020202020204"/>
              <a:buChar char="•"/>
            </a:pPr>
            <a:r>
              <a:rPr lang="en-US" sz="1800" b="0" strike="noStrike" spc="-1" dirty="0">
                <a:solidFill>
                  <a:srgbClr val="000000"/>
                </a:solidFill>
                <a:latin typeface="Arial" panose="020B0604020202020204" pitchFamily="34" charset="0"/>
                <a:ea typeface="宋体"/>
              </a:rPr>
              <a:t>&gt;&gt;A preliminary track trigger study is added in Section 12.4.2.1. The current results doesn't improvement the trigger selection, further study need be done in future.</a:t>
            </a:r>
            <a:endParaRPr lang="en-US" sz="1800" b="0" strike="noStrike" spc="-1" dirty="0">
              <a:solidFill>
                <a:schemeClr val="dk1"/>
              </a:solidFill>
              <a:latin typeface="Arial" panose="020B0604020202020204" pitchFamily="34" charset="0"/>
            </a:endParaRPr>
          </a:p>
          <a:p>
            <a:pPr marL="228600" indent="0" algn="just" defTabSz="914400">
              <a:lnSpc>
                <a:spcPct val="115000"/>
              </a:lnSpc>
              <a:spcBef>
                <a:spcPts val="1000"/>
              </a:spcBef>
              <a:buNone/>
            </a:pPr>
            <a:endParaRPr lang="en-US" sz="1800" b="0" strike="noStrike" spc="-1" dirty="0">
              <a:solidFill>
                <a:schemeClr val="dk1"/>
              </a:solidFill>
              <a:latin typeface="Arial" panose="020B0604020202020204" pitchFamily="34" charset="0"/>
            </a:endParaRPr>
          </a:p>
        </p:txBody>
      </p:sp>
      <p:sp>
        <p:nvSpPr>
          <p:cNvPr id="191" name="TextBox 6"/>
          <p:cNvSpPr/>
          <p:nvPr/>
        </p:nvSpPr>
        <p:spPr>
          <a:xfrm>
            <a:off x="9667800" y="507600"/>
            <a:ext cx="6095520" cy="36787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0" strike="noStrike" spc="-1">
                <a:solidFill>
                  <a:schemeClr val="dk1"/>
                </a:solidFill>
                <a:latin typeface="Arial" panose="020B0604020202020204" pitchFamily="34" charset="0"/>
                <a:ea typeface="等线"/>
              </a:rPr>
              <a:t>TDAQ</a:t>
            </a:r>
            <a:endParaRPr lang="en-US" sz="1800" b="0" strike="noStrike" spc="-1">
              <a:solidFill>
                <a:srgbClr val="000000"/>
              </a:solidFill>
              <a:latin typeface="Arial" panose="020B0604020202020204" pitchFamily="34" charset="0"/>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PlaceHolder 1"/>
          <p:cNvSpPr>
            <a:spLocks noGrp="1"/>
          </p:cNvSpPr>
          <p:nvPr>
            <p:ph type="title"/>
          </p:nvPr>
        </p:nvSpPr>
        <p:spPr>
          <a:prstGeom prst="rect">
            <a:avLst/>
          </a:prstGeom>
          <a:noFill/>
          <a:ln w="0">
            <a:noFill/>
          </a:ln>
        </p:spPr>
        <p:txBody>
          <a:bodyPr lIns="91440" tIns="45720" rIns="91440" bIns="45720" anchor="ctr">
            <a:noAutofit/>
          </a:bodyPr>
          <a:lstStyle/>
          <a:p>
            <a:pPr indent="0" defTabSz="914400">
              <a:lnSpc>
                <a:spcPct val="90000"/>
              </a:lnSpc>
              <a:buNone/>
            </a:pPr>
            <a:r>
              <a:rPr lang="en-US" sz="4000" b="0" strike="noStrike" spc="-1">
                <a:solidFill>
                  <a:srgbClr val="C00000"/>
                </a:solidFill>
                <a:latin typeface="Arial Black" panose="020B0A04020102020204" pitchFamily="34" charset="0"/>
                <a:ea typeface="等线"/>
              </a:rPr>
              <a:t>Recommendations</a:t>
            </a:r>
            <a:endParaRPr lang="en-US" sz="4000" b="0" strike="noStrike" spc="-1">
              <a:solidFill>
                <a:schemeClr val="dk1"/>
              </a:solidFill>
              <a:latin typeface="Arial Black" panose="020B0A04020102020204" pitchFamily="34" charset="0"/>
            </a:endParaRPr>
          </a:p>
        </p:txBody>
      </p:sp>
      <p:sp>
        <p:nvSpPr>
          <p:cNvPr id="193" name="PlaceHolder 2"/>
          <p:cNvSpPr>
            <a:spLocks noGrp="1"/>
          </p:cNvSpPr>
          <p:nvPr>
            <p:ph idx="13"/>
          </p:nvPr>
        </p:nvSpPr>
        <p:spPr>
          <a:prstGeom prst="rect">
            <a:avLst/>
          </a:prstGeom>
          <a:noFill/>
          <a:ln w="0">
            <a:noFill/>
          </a:ln>
        </p:spPr>
        <p:txBody>
          <a:bodyPr lIns="91440" tIns="45720" rIns="91440" bIns="45720" anchor="t">
            <a:normAutofit fontScale="86050" lnSpcReduction="10000"/>
          </a:bodyPr>
          <a:lstStyle/>
          <a:p>
            <a:pPr marL="228600" indent="-228600" algn="just" defTabSz="914400">
              <a:lnSpc>
                <a:spcPct val="115000"/>
              </a:lnSpc>
              <a:spcBef>
                <a:spcPts val="1000"/>
              </a:spcBef>
              <a:buClr>
                <a:srgbClr val="FFC000"/>
              </a:buClr>
              <a:buFont typeface="Arial" panose="020B0604020202020204"/>
              <a:buChar char="•"/>
            </a:pPr>
            <a:r>
              <a:rPr lang="en-US" altLang="zh-CN" sz="1800" dirty="0">
                <a:solidFill>
                  <a:srgbClr val="0000FF"/>
                </a:solidFill>
                <a:latin typeface="Arial" panose="020B0604020202020204" pitchFamily="34" charset="0"/>
                <a:ea typeface="宋体" pitchFamily="2" charset="-122"/>
              </a:rPr>
              <a:t>R-A-12-5: </a:t>
            </a:r>
            <a:r>
              <a:rPr lang="en-US" sz="1800" b="0" strike="noStrike" spc="-1" dirty="0">
                <a:solidFill>
                  <a:srgbClr val="0000FF"/>
                </a:solidFill>
                <a:latin typeface="Arial" panose="020B0604020202020204" pitchFamily="34" charset="0"/>
                <a:ea typeface="宋体"/>
              </a:rPr>
              <a:t>Demonstrate the necessity for RDMA technology in transferring data from the BEE to the HLT, including a justification based on system performance needs. </a:t>
            </a:r>
            <a:endParaRPr lang="en-US" sz="1800" b="0" strike="noStrike" spc="-1" dirty="0">
              <a:solidFill>
                <a:schemeClr val="dk1"/>
              </a:solidFill>
              <a:latin typeface="Arial" panose="020B0604020202020204" pitchFamily="34" charset="0"/>
            </a:endParaRPr>
          </a:p>
          <a:p>
            <a:pPr marL="228600" indent="-228600" algn="just" defTabSz="914400">
              <a:lnSpc>
                <a:spcPct val="115000"/>
              </a:lnSpc>
              <a:spcBef>
                <a:spcPts val="1000"/>
              </a:spcBef>
              <a:buClr>
                <a:srgbClr val="FFC000"/>
              </a:buClr>
              <a:buFont typeface="Arial" panose="020B0604020202020204"/>
              <a:buChar char="•"/>
            </a:pPr>
            <a:r>
              <a:rPr lang="en-US" sz="1800" b="0" strike="noStrike" spc="-1" dirty="0">
                <a:solidFill>
                  <a:srgbClr val="000000"/>
                </a:solidFill>
                <a:latin typeface="Arial" panose="020B0604020202020204" pitchFamily="34" charset="0"/>
                <a:ea typeface="宋体"/>
              </a:rPr>
              <a:t>&gt;&gt; Currently, CEPC's baseline design is to use the traditional TCP protocol for data transfer from the BEE to the HLT, while RDMA is primarily being considered as a research direction. This consideration is mainly based on the following points:</a:t>
            </a:r>
            <a:endParaRPr lang="en-US" sz="1800" b="0" strike="noStrike" spc="-1" dirty="0">
              <a:solidFill>
                <a:schemeClr val="dk1"/>
              </a:solidFill>
              <a:latin typeface="Arial" panose="020B0604020202020204" pitchFamily="34" charset="0"/>
            </a:endParaRPr>
          </a:p>
          <a:p>
            <a:pPr marL="864235" lvl="1" indent="-323850" defTabSz="914400">
              <a:lnSpc>
                <a:spcPct val="90000"/>
              </a:lnSpc>
              <a:spcBef>
                <a:spcPts val="1135"/>
              </a:spcBef>
              <a:buClr>
                <a:srgbClr val="000000"/>
              </a:buClr>
              <a:buSzPct val="75000"/>
              <a:buFont typeface="Symbol" charset="2"/>
              <a:buChar char=""/>
            </a:pPr>
            <a:r>
              <a:rPr lang="en-US" sz="1800" b="0" strike="noStrike" spc="-1" dirty="0">
                <a:solidFill>
                  <a:srgbClr val="000000"/>
                </a:solidFill>
                <a:ea typeface="宋体"/>
              </a:rPr>
              <a:t>1.RDMA supports direct memory access, significantly reducing CPU utilization during data transfer. This helps to overcome the performance bottlenecks of traditional protocols and meet the demands of future high-throughput data transmission (e.g., for high-luminosity Z mode).</a:t>
            </a:r>
            <a:endParaRPr lang="en-US" sz="1800" b="0" strike="noStrike" spc="-1" dirty="0">
              <a:solidFill>
                <a:schemeClr val="dk1"/>
              </a:solidFill>
            </a:endParaRPr>
          </a:p>
          <a:p>
            <a:pPr marL="864235" lvl="1" indent="-323850" defTabSz="914400">
              <a:lnSpc>
                <a:spcPct val="90000"/>
              </a:lnSpc>
              <a:spcBef>
                <a:spcPts val="1135"/>
              </a:spcBef>
              <a:buClr>
                <a:srgbClr val="000000"/>
              </a:buClr>
              <a:buSzPct val="75000"/>
              <a:buFont typeface="Symbol" charset="2"/>
              <a:buChar char=""/>
            </a:pPr>
            <a:r>
              <a:rPr lang="en-US" sz="1800" b="0" strike="noStrike" spc="-1" dirty="0">
                <a:solidFill>
                  <a:srgbClr val="000000"/>
                </a:solidFill>
                <a:ea typeface="宋体"/>
              </a:rPr>
              <a:t>2.Validating RDMA on the existing readout electronics platform in advance can prevent large-scale hardware upgrades triggered by data volume growth, thereby lowering the cost and technical risks of future system upgrades.</a:t>
            </a:r>
            <a:endParaRPr lang="en-US" sz="1800" b="0" strike="noStrike" spc="-1" dirty="0">
              <a:solidFill>
                <a:schemeClr val="dk1"/>
              </a:solidFill>
            </a:endParaRPr>
          </a:p>
          <a:p>
            <a:pPr marL="864235" lvl="1" indent="-323850" defTabSz="914400">
              <a:lnSpc>
                <a:spcPct val="90000"/>
              </a:lnSpc>
              <a:spcBef>
                <a:spcPts val="1135"/>
              </a:spcBef>
              <a:buClr>
                <a:srgbClr val="000000"/>
              </a:buClr>
              <a:buSzPct val="75000"/>
              <a:buFont typeface="Symbol" charset="2"/>
              <a:buChar char=""/>
            </a:pPr>
            <a:r>
              <a:rPr lang="en-US" sz="1800" b="0" strike="noStrike" spc="-1" dirty="0">
                <a:solidFill>
                  <a:srgbClr val="000000"/>
                </a:solidFill>
                <a:ea typeface="宋体"/>
              </a:rPr>
              <a:t>3.Applying RDMA in the high-level trigger system can reduce CPU load and interrupt overhead during data transmission, improve the efficiency of trigger algorithms, and lay the technical foundation for future one-to-many data distribution and real-time event assembly.</a:t>
            </a:r>
            <a:endParaRPr lang="en-US" sz="1800" b="0" strike="noStrike" spc="-1" dirty="0">
              <a:solidFill>
                <a:schemeClr val="dk1"/>
              </a:solidFill>
            </a:endParaRPr>
          </a:p>
          <a:p>
            <a:pPr marL="228600" indent="-228600" algn="just" defTabSz="914400">
              <a:lnSpc>
                <a:spcPct val="115000"/>
              </a:lnSpc>
              <a:spcBef>
                <a:spcPts val="1000"/>
              </a:spcBef>
              <a:buClr>
                <a:srgbClr val="FFC000"/>
              </a:buClr>
              <a:buFont typeface="Arial" panose="020B0604020202020204"/>
              <a:buChar char="•"/>
            </a:pPr>
            <a:r>
              <a:rPr lang="en-US" sz="1800" b="0" strike="noStrike" spc="-1" dirty="0">
                <a:solidFill>
                  <a:srgbClr val="000000"/>
                </a:solidFill>
                <a:latin typeface="Arial" panose="020B0604020202020204" pitchFamily="34" charset="0"/>
                <a:ea typeface="宋体"/>
              </a:rPr>
              <a:t>In summary, although the current TCP-based solution can already meet present requirements, early research into RDMA is a forward-looking strategy that can meet the demands of future experiments for high-performance data transmission, aligning with the development trends of leading international particle physics projects.</a:t>
            </a:r>
            <a:endParaRPr lang="en-US" sz="1800" b="0" strike="noStrike" spc="-1" dirty="0">
              <a:solidFill>
                <a:schemeClr val="dk1"/>
              </a:solidFill>
              <a:latin typeface="Arial" panose="020B0604020202020204" pitchFamily="34" charset="0"/>
            </a:endParaRPr>
          </a:p>
          <a:p>
            <a:pPr marL="228600" indent="0" algn="just" defTabSz="914400">
              <a:lnSpc>
                <a:spcPct val="115000"/>
              </a:lnSpc>
              <a:spcBef>
                <a:spcPts val="1000"/>
              </a:spcBef>
              <a:buNone/>
            </a:pPr>
            <a:r>
              <a:rPr lang="en-US" sz="1800" b="0" strike="noStrike" spc="-1" dirty="0">
                <a:solidFill>
                  <a:srgbClr val="0000FF"/>
                </a:solidFill>
                <a:latin typeface="Arial" panose="020B0604020202020204" pitchFamily="34" charset="0"/>
                <a:ea typeface="宋体"/>
              </a:rPr>
              <a:t> </a:t>
            </a:r>
            <a:endParaRPr lang="en-US" sz="1800" b="0" strike="noStrike" spc="-1" dirty="0">
              <a:solidFill>
                <a:schemeClr val="dk1"/>
              </a:solidFill>
              <a:latin typeface="Arial" panose="020B0604020202020204" pitchFamily="34" charset="0"/>
            </a:endParaRPr>
          </a:p>
        </p:txBody>
      </p:sp>
      <p:sp>
        <p:nvSpPr>
          <p:cNvPr id="194" name="TextBox 7"/>
          <p:cNvSpPr/>
          <p:nvPr/>
        </p:nvSpPr>
        <p:spPr>
          <a:xfrm>
            <a:off x="9667800" y="507600"/>
            <a:ext cx="6095520" cy="36787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0" strike="noStrike" spc="-1">
                <a:solidFill>
                  <a:schemeClr val="dk1"/>
                </a:solidFill>
                <a:latin typeface="Arial" panose="020B0604020202020204" pitchFamily="34" charset="0"/>
                <a:ea typeface="等线"/>
              </a:rPr>
              <a:t>TDAQ</a:t>
            </a:r>
            <a:endParaRPr lang="en-US" sz="1800" b="0" strike="noStrike" spc="-1">
              <a:solidFill>
                <a:srgbClr val="000000"/>
              </a:solidFill>
              <a:latin typeface="Arial" panose="020B0604020202020204" pitchFamily="34" charset="0"/>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PlaceHolder 1"/>
          <p:cNvSpPr>
            <a:spLocks noGrp="1"/>
          </p:cNvSpPr>
          <p:nvPr>
            <p:ph type="title"/>
          </p:nvPr>
        </p:nvSpPr>
        <p:spPr>
          <a:prstGeom prst="rect">
            <a:avLst/>
          </a:prstGeom>
          <a:noFill/>
          <a:ln w="0">
            <a:noFill/>
          </a:ln>
        </p:spPr>
        <p:txBody>
          <a:bodyPr lIns="91440" tIns="45720" rIns="91440" bIns="45720" anchor="ctr">
            <a:noAutofit/>
          </a:bodyPr>
          <a:lstStyle/>
          <a:p>
            <a:pPr indent="0" defTabSz="914400">
              <a:lnSpc>
                <a:spcPct val="90000"/>
              </a:lnSpc>
              <a:buNone/>
            </a:pPr>
            <a:r>
              <a:rPr lang="en-US" sz="4000" b="0" strike="noStrike" spc="-1">
                <a:solidFill>
                  <a:srgbClr val="C00000"/>
                </a:solidFill>
                <a:latin typeface="Arial Black" panose="020B0A04020102020204" pitchFamily="34" charset="0"/>
                <a:ea typeface="等线"/>
              </a:rPr>
              <a:t>Recommendations</a:t>
            </a:r>
            <a:endParaRPr lang="en-US" sz="4000" b="0" strike="noStrike" spc="-1">
              <a:solidFill>
                <a:schemeClr val="dk1"/>
              </a:solidFill>
              <a:latin typeface="Arial Black" panose="020B0A04020102020204" pitchFamily="34" charset="0"/>
            </a:endParaRPr>
          </a:p>
        </p:txBody>
      </p:sp>
      <p:sp>
        <p:nvSpPr>
          <p:cNvPr id="196" name="PlaceHolder 2"/>
          <p:cNvSpPr>
            <a:spLocks noGrp="1"/>
          </p:cNvSpPr>
          <p:nvPr>
            <p:ph idx="13"/>
          </p:nvPr>
        </p:nvSpPr>
        <p:spPr>
          <a:prstGeom prst="rect">
            <a:avLst/>
          </a:prstGeom>
          <a:noFill/>
          <a:ln w="0">
            <a:noFill/>
          </a:ln>
        </p:spPr>
        <p:txBody>
          <a:bodyPr lIns="91440" tIns="45720" rIns="91440" bIns="45720" anchor="t">
            <a:normAutofit fontScale="85339" lnSpcReduction="20000"/>
          </a:bodyPr>
          <a:lstStyle/>
          <a:p>
            <a:pPr marL="228600" indent="-228600" algn="just" defTabSz="914400">
              <a:lnSpc>
                <a:spcPct val="115000"/>
              </a:lnSpc>
              <a:spcBef>
                <a:spcPts val="1000"/>
              </a:spcBef>
              <a:buClr>
                <a:srgbClr val="FFC000"/>
              </a:buClr>
              <a:buFont typeface="Arial" panose="020B0604020202020204"/>
              <a:buChar char="•"/>
            </a:pPr>
            <a:r>
              <a:rPr lang="en-US" altLang="zh-CN" sz="1800" dirty="0">
                <a:solidFill>
                  <a:srgbClr val="0000FF"/>
                </a:solidFill>
                <a:latin typeface="Arial" panose="020B0604020202020204" pitchFamily="34" charset="0"/>
                <a:ea typeface="宋体" pitchFamily="2" charset="-122"/>
              </a:rPr>
              <a:t>R-A-12-6: </a:t>
            </a:r>
            <a:r>
              <a:rPr lang="en-US" sz="1800" b="0" strike="noStrike" spc="-1" dirty="0">
                <a:solidFill>
                  <a:srgbClr val="0000FF"/>
                </a:solidFill>
                <a:latin typeface="Arial" panose="020B0604020202020204" pitchFamily="34" charset="0"/>
                <a:ea typeface="宋体"/>
              </a:rPr>
              <a:t>Describe the system’s strategy for handling data flow in the event of full buffers to avoid data loss or system instability. </a:t>
            </a:r>
            <a:endParaRPr lang="en-US" sz="1800" b="0" strike="noStrike" spc="-1" dirty="0">
              <a:solidFill>
                <a:schemeClr val="dk1"/>
              </a:solidFill>
              <a:latin typeface="Arial" panose="020B0604020202020204" pitchFamily="34" charset="0"/>
            </a:endParaRPr>
          </a:p>
          <a:p>
            <a:pPr marL="228600" indent="-228600" algn="just" defTabSz="914400">
              <a:lnSpc>
                <a:spcPct val="115000"/>
              </a:lnSpc>
              <a:spcBef>
                <a:spcPts val="1000"/>
              </a:spcBef>
              <a:buClr>
                <a:srgbClr val="FFC000"/>
              </a:buClr>
              <a:buFont typeface="Arial" panose="020B0604020202020204"/>
              <a:buChar char="•"/>
            </a:pPr>
            <a:r>
              <a:rPr lang="en-US" sz="1800" b="0" strike="noStrike" spc="-1" dirty="0">
                <a:solidFill>
                  <a:srgbClr val="000000"/>
                </a:solidFill>
                <a:latin typeface="Arial" panose="020B0604020202020204" pitchFamily="34" charset="0"/>
                <a:ea typeface="宋体"/>
              </a:rPr>
              <a:t>&gt;&gt; This added in 12.2.4. BEE should generate full signal when buffer full and feedback to TCDS, TCDS will mask the L1 signal until full or error signals cleared to avoid data overwriting in data packing buffer in DAQ readout.</a:t>
            </a:r>
            <a:endParaRPr lang="en-US" sz="1800" b="0" strike="noStrike" spc="-1" dirty="0">
              <a:solidFill>
                <a:schemeClr val="dk1"/>
              </a:solidFill>
              <a:latin typeface="Arial" panose="020B0604020202020204" pitchFamily="34" charset="0"/>
            </a:endParaRPr>
          </a:p>
          <a:p>
            <a:pPr marL="228600" indent="-228600" algn="just" defTabSz="914400">
              <a:lnSpc>
                <a:spcPct val="115000"/>
              </a:lnSpc>
              <a:spcBef>
                <a:spcPts val="1000"/>
              </a:spcBef>
              <a:buClr>
                <a:srgbClr val="FFC000"/>
              </a:buClr>
              <a:buFont typeface="Arial" panose="020B0604020202020204"/>
              <a:buChar char="•"/>
            </a:pPr>
            <a:r>
              <a:rPr lang="en-US" altLang="zh-CN" sz="1800" dirty="0">
                <a:solidFill>
                  <a:srgbClr val="0000FF"/>
                </a:solidFill>
                <a:latin typeface="Arial" panose="020B0604020202020204" pitchFamily="34" charset="0"/>
                <a:ea typeface="宋体" pitchFamily="2" charset="-122"/>
              </a:rPr>
              <a:t>R-A-12-7: </a:t>
            </a:r>
            <a:r>
              <a:rPr lang="en-US" sz="1800" b="0" strike="noStrike" spc="-1" dirty="0">
                <a:solidFill>
                  <a:srgbClr val="0000FF"/>
                </a:solidFill>
                <a:latin typeface="Arial" panose="020B0604020202020204" pitchFamily="34" charset="0"/>
                <a:ea typeface="宋体"/>
              </a:rPr>
              <a:t>Evaluate whether the L1 trigger hierarchy could be simplified, for example by collapsing it into a multiplexer layer feeding directly into boards handling full global trigger primitives. </a:t>
            </a:r>
            <a:endParaRPr lang="en-US" sz="1800" b="0" strike="noStrike" spc="-1" dirty="0">
              <a:solidFill>
                <a:schemeClr val="dk1"/>
              </a:solidFill>
              <a:latin typeface="Arial" panose="020B0604020202020204" pitchFamily="34" charset="0"/>
            </a:endParaRPr>
          </a:p>
          <a:p>
            <a:pPr marL="228600" indent="-228600" algn="just" defTabSz="914400">
              <a:lnSpc>
                <a:spcPct val="115000"/>
              </a:lnSpc>
              <a:spcBef>
                <a:spcPts val="1000"/>
              </a:spcBef>
              <a:buClr>
                <a:srgbClr val="FFC000"/>
              </a:buClr>
              <a:buFont typeface="Arial" panose="020B0604020202020204"/>
              <a:buChar char="•"/>
            </a:pPr>
            <a:r>
              <a:rPr lang="en-US" sz="1800" b="0" strike="noStrike" spc="-1" dirty="0">
                <a:solidFill>
                  <a:srgbClr val="000000"/>
                </a:solidFill>
                <a:latin typeface="Arial" panose="020B0604020202020204" pitchFamily="34" charset="0"/>
                <a:ea typeface="宋体"/>
              </a:rPr>
              <a:t>&gt;&gt; Fast trigger and </a:t>
            </a:r>
            <a:r>
              <a:rPr lang="en-US" sz="1800" b="0" strike="noStrike" spc="-1" dirty="0" err="1">
                <a:solidFill>
                  <a:srgbClr val="000000"/>
                </a:solidFill>
                <a:latin typeface="Arial" panose="020B0604020202020204" pitchFamily="34" charset="0"/>
                <a:ea typeface="宋体"/>
              </a:rPr>
              <a:t>Gobal</a:t>
            </a:r>
            <a:r>
              <a:rPr lang="en-US" sz="1800" b="0" strike="noStrike" spc="-1" dirty="0">
                <a:solidFill>
                  <a:srgbClr val="000000"/>
                </a:solidFill>
                <a:latin typeface="Arial" panose="020B0604020202020204" pitchFamily="34" charset="0"/>
                <a:ea typeface="宋体"/>
              </a:rPr>
              <a:t> trigger are combined as one layer according to the suggestion, see the Fig12.2. Trigger primitive generation is divided into local and global two layers one reason is that it is restricted by common trigger board IO number and FPGA resources we can purchase. Structure maybe optimized with the development of FPGA IO and resources we can buy in the future.   </a:t>
            </a:r>
            <a:endParaRPr lang="en-US" sz="1800" b="0" strike="noStrike" spc="-1" dirty="0">
              <a:solidFill>
                <a:schemeClr val="dk1"/>
              </a:solidFill>
              <a:latin typeface="Arial" panose="020B0604020202020204" pitchFamily="34" charset="0"/>
            </a:endParaRPr>
          </a:p>
          <a:p>
            <a:pPr marL="228600" indent="-228600" algn="just" defTabSz="914400">
              <a:lnSpc>
                <a:spcPct val="115000"/>
              </a:lnSpc>
              <a:spcBef>
                <a:spcPts val="1000"/>
              </a:spcBef>
              <a:buClr>
                <a:srgbClr val="FFC000"/>
              </a:buClr>
              <a:buFont typeface="Arial" panose="020B0604020202020204"/>
              <a:buChar char="•"/>
            </a:pPr>
            <a:r>
              <a:rPr lang="en-US" altLang="zh-CN" sz="1800" dirty="0">
                <a:solidFill>
                  <a:srgbClr val="0000FF"/>
                </a:solidFill>
                <a:latin typeface="Arial" panose="020B0604020202020204" pitchFamily="34" charset="0"/>
                <a:ea typeface="宋体" pitchFamily="2" charset="-122"/>
              </a:rPr>
              <a:t>R-A-12-8: </a:t>
            </a:r>
            <a:r>
              <a:rPr lang="en-US" sz="1800" b="0" strike="noStrike" spc="-1" dirty="0">
                <a:solidFill>
                  <a:srgbClr val="0000FF"/>
                </a:solidFill>
                <a:latin typeface="Arial" panose="020B0604020202020204" pitchFamily="34" charset="0"/>
                <a:ea typeface="宋体"/>
              </a:rPr>
              <a:t>Categorize the event rates into physics signals (e.g., ZH production, two- and four-fermion processes, Bhabha scattering), gamma-gamma interactions, beam-related backgrounds. The first category aims at full trigger efficiency, the second one is potentially of some interest but with lower priority and the last one must be reduced as much as possible.</a:t>
            </a:r>
            <a:endParaRPr lang="en-US" sz="1800" b="0" strike="noStrike" spc="-1" dirty="0">
              <a:solidFill>
                <a:schemeClr val="dk1"/>
              </a:solidFill>
              <a:latin typeface="Arial" panose="020B0604020202020204" pitchFamily="34" charset="0"/>
            </a:endParaRPr>
          </a:p>
          <a:p>
            <a:pPr marL="228600" indent="-228600" algn="just" defTabSz="914400">
              <a:lnSpc>
                <a:spcPct val="115000"/>
              </a:lnSpc>
              <a:spcBef>
                <a:spcPts val="1000"/>
              </a:spcBef>
              <a:buClr>
                <a:srgbClr val="FFC000"/>
              </a:buClr>
              <a:buFont typeface="Arial" panose="020B0604020202020204"/>
              <a:buChar char="•"/>
            </a:pPr>
            <a:r>
              <a:rPr lang="en-US" sz="1800" b="0" strike="noStrike" spc="-1" dirty="0">
                <a:solidFill>
                  <a:srgbClr val="000000"/>
                </a:solidFill>
                <a:latin typeface="Arial" panose="020B0604020202020204" pitchFamily="34" charset="0"/>
                <a:ea typeface="宋体"/>
              </a:rPr>
              <a:t>&gt;&gt;In table 12.1 and 12.2, the physical processes are categorized into two group "high priority" and "low priority". All the gamma-gamma interactions are under "low priority". </a:t>
            </a:r>
            <a:endParaRPr lang="en-US" sz="1800" b="0" strike="noStrike" spc="-1" dirty="0">
              <a:solidFill>
                <a:schemeClr val="dk1"/>
              </a:solidFill>
              <a:latin typeface="Arial" panose="020B0604020202020204" pitchFamily="34" charset="0"/>
            </a:endParaRPr>
          </a:p>
        </p:txBody>
      </p:sp>
      <p:sp>
        <p:nvSpPr>
          <p:cNvPr id="197" name="TextBox 3"/>
          <p:cNvSpPr/>
          <p:nvPr/>
        </p:nvSpPr>
        <p:spPr>
          <a:xfrm>
            <a:off x="9667800" y="507600"/>
            <a:ext cx="6095520" cy="36787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0" strike="noStrike" spc="-1">
                <a:solidFill>
                  <a:schemeClr val="dk1"/>
                </a:solidFill>
                <a:latin typeface="Arial" panose="020B0604020202020204" pitchFamily="34" charset="0"/>
                <a:ea typeface="等线"/>
              </a:rPr>
              <a:t>TDAQ</a:t>
            </a:r>
            <a:endParaRPr lang="en-US" sz="1800" b="0" strike="noStrike" spc="-1">
              <a:solidFill>
                <a:srgbClr val="000000"/>
              </a:solidFill>
              <a:latin typeface="Arial" panose="020B0604020202020204" pitchFamily="34" charset="0"/>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PlaceHolder 1"/>
          <p:cNvSpPr>
            <a:spLocks noGrp="1"/>
          </p:cNvSpPr>
          <p:nvPr>
            <p:ph type="title"/>
          </p:nvPr>
        </p:nvSpPr>
        <p:spPr>
          <a:prstGeom prst="rect">
            <a:avLst/>
          </a:prstGeom>
          <a:noFill/>
          <a:ln w="0">
            <a:noFill/>
          </a:ln>
        </p:spPr>
        <p:txBody>
          <a:bodyPr lIns="91440" tIns="45720" rIns="91440" bIns="45720" anchor="ctr">
            <a:noAutofit/>
          </a:bodyPr>
          <a:lstStyle/>
          <a:p>
            <a:pPr indent="0" defTabSz="914400">
              <a:lnSpc>
                <a:spcPct val="90000"/>
              </a:lnSpc>
              <a:buNone/>
            </a:pPr>
            <a:r>
              <a:rPr lang="en-US" sz="4000" b="0" strike="noStrike" spc="-1">
                <a:solidFill>
                  <a:srgbClr val="C00000"/>
                </a:solidFill>
                <a:latin typeface="Arial Black" panose="020B0A04020102020204" pitchFamily="34" charset="0"/>
                <a:ea typeface="等线"/>
              </a:rPr>
              <a:t>Recommendations</a:t>
            </a:r>
            <a:endParaRPr lang="en-US" sz="4000" b="0" strike="noStrike" spc="-1">
              <a:solidFill>
                <a:schemeClr val="dk1"/>
              </a:solidFill>
              <a:latin typeface="Arial Black" panose="020B0A04020102020204" pitchFamily="34" charset="0"/>
            </a:endParaRPr>
          </a:p>
        </p:txBody>
      </p:sp>
      <p:sp>
        <p:nvSpPr>
          <p:cNvPr id="200" name="TextBox 9"/>
          <p:cNvSpPr/>
          <p:nvPr/>
        </p:nvSpPr>
        <p:spPr>
          <a:xfrm>
            <a:off x="9667800" y="507600"/>
            <a:ext cx="6095520" cy="36787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0" strike="noStrike" spc="-1" dirty="0">
                <a:solidFill>
                  <a:schemeClr val="dk1"/>
                </a:solidFill>
                <a:latin typeface="Arial" panose="020B0604020202020204" pitchFamily="34" charset="0"/>
                <a:ea typeface="等线"/>
              </a:rPr>
              <a:t>TDAQ</a:t>
            </a:r>
            <a:endParaRPr lang="en-US" sz="1800" b="0" strike="noStrike" spc="-1" dirty="0">
              <a:solidFill>
                <a:srgbClr val="000000"/>
              </a:solidFill>
              <a:latin typeface="Arial" panose="020B0604020202020204" pitchFamily="34" charset="0"/>
            </a:endParaRPr>
          </a:p>
        </p:txBody>
      </p:sp>
      <p:pic>
        <p:nvPicPr>
          <p:cNvPr id="201" name="图片 200"/>
          <p:cNvPicPr/>
          <p:nvPr/>
        </p:nvPicPr>
        <p:blipFill>
          <a:blip r:embed="rId2"/>
          <a:stretch>
            <a:fillRect/>
          </a:stretch>
        </p:blipFill>
        <p:spPr>
          <a:xfrm>
            <a:off x="9302040" y="1170000"/>
            <a:ext cx="2650680" cy="2610000"/>
          </a:xfrm>
          <a:prstGeom prst="rect">
            <a:avLst/>
          </a:prstGeom>
          <a:ln w="0">
            <a:noFill/>
          </a:ln>
        </p:spPr>
      </p:pic>
      <p:pic>
        <p:nvPicPr>
          <p:cNvPr id="202" name="图片 201"/>
          <p:cNvPicPr/>
          <p:nvPr/>
        </p:nvPicPr>
        <p:blipFill>
          <a:blip r:embed="rId3"/>
          <a:stretch>
            <a:fillRect/>
          </a:stretch>
        </p:blipFill>
        <p:spPr>
          <a:xfrm>
            <a:off x="9468000" y="3780000"/>
            <a:ext cx="2491560" cy="2526480"/>
          </a:xfrm>
          <a:prstGeom prst="rect">
            <a:avLst/>
          </a:prstGeom>
          <a:ln w="0">
            <a:noFill/>
          </a:ln>
        </p:spPr>
      </p:pic>
      <p:sp>
        <p:nvSpPr>
          <p:cNvPr id="9" name="PlaceHolder 2">
            <a:extLst>
              <a:ext uri="{FF2B5EF4-FFF2-40B4-BE49-F238E27FC236}">
                <a16:creationId xmlns:a16="http://schemas.microsoft.com/office/drawing/2014/main" id="{868775B9-8785-4E90-95C5-6DA143C56522}"/>
              </a:ext>
            </a:extLst>
          </p:cNvPr>
          <p:cNvSpPr txBox="1">
            <a:spLocks/>
          </p:cNvSpPr>
          <p:nvPr/>
        </p:nvSpPr>
        <p:spPr>
          <a:xfrm>
            <a:off x="609480" y="1285920"/>
            <a:ext cx="8619120" cy="4839840"/>
          </a:xfrm>
          <a:prstGeom prst="rect">
            <a:avLst/>
          </a:prstGeom>
          <a:noFill/>
          <a:ln w="0">
            <a:noFill/>
          </a:ln>
        </p:spPr>
        <p:txBody>
          <a:bodyPr vert="horz" lIns="91440" tIns="45720" rIns="91440" bIns="45720" rtlCol="0" anchor="t">
            <a:normAutofit fontScale="87480" lnSpcReduction="10000"/>
          </a:bodyPr>
          <a:lstStyle>
            <a:lvl1pPr algn="l" defTabSz="914400" rtl="0" eaLnBrk="1" latinLnBrk="0" hangingPunct="1">
              <a:lnSpc>
                <a:spcPct val="90000"/>
              </a:lnSpc>
              <a:spcBef>
                <a:spcPct val="0"/>
              </a:spcBef>
              <a:buNone/>
              <a:defRPr sz="4000" b="1" kern="1200" baseline="0">
                <a:solidFill>
                  <a:srgbClr val="C00000"/>
                </a:solidFill>
                <a:effectLst/>
                <a:latin typeface="Arial" panose="020B0604020202020204" pitchFamily="34" charset="0"/>
                <a:ea typeface="微软雅黑" panose="020B0503020204020204" pitchFamily="34" charset="-122"/>
                <a:cs typeface="Arial" panose="020B0604020202020204" pitchFamily="34" charset="0"/>
              </a:defRPr>
            </a:lvl1pPr>
          </a:lstStyle>
          <a:p>
            <a:pPr marL="228600" indent="-228600" algn="just">
              <a:lnSpc>
                <a:spcPct val="115000"/>
              </a:lnSpc>
              <a:spcBef>
                <a:spcPts val="1001"/>
              </a:spcBef>
              <a:spcAft>
                <a:spcPts val="1001"/>
              </a:spcAft>
              <a:buClr>
                <a:srgbClr val="FFC000"/>
              </a:buClr>
              <a:buSzPct val="80000"/>
              <a:buFont typeface="Arial"/>
              <a:buChar char="•"/>
            </a:pPr>
            <a:r>
              <a:rPr lang="en-US" altLang="zh-CN" sz="1800" b="0" dirty="0">
                <a:solidFill>
                  <a:srgbClr val="0000FF"/>
                </a:solidFill>
                <a:latin typeface="Arial" panose="020B0604020202020204" pitchFamily="34" charset="0"/>
                <a:ea typeface="宋体" pitchFamily="2" charset="-122"/>
              </a:rPr>
              <a:t>R-A-12-9: </a:t>
            </a:r>
            <a:r>
              <a:rPr lang="en-US" sz="1800" b="0" spc="-1" dirty="0">
                <a:solidFill>
                  <a:srgbClr val="0000FF"/>
                </a:solidFill>
                <a:latin typeface="Arial"/>
                <a:ea typeface="宋体"/>
              </a:rPr>
              <a:t>Analyze the beam background distributions as functions of energy, multiplicity, and polar/azimuthal angle to optimize background suppression algorithms. In particular, investigate the origin of background peaks such as the one observed at ~7 GeV in the ECAL endcap.</a:t>
            </a:r>
            <a:endParaRPr lang="en-US" sz="1800" b="0" spc="-1" dirty="0">
              <a:solidFill>
                <a:schemeClr val="dk1"/>
              </a:solidFill>
              <a:latin typeface="等线"/>
            </a:endParaRPr>
          </a:p>
          <a:p>
            <a:pPr marL="228600" indent="-228600" algn="just">
              <a:lnSpc>
                <a:spcPct val="115000"/>
              </a:lnSpc>
              <a:spcBef>
                <a:spcPts val="1001"/>
              </a:spcBef>
              <a:spcAft>
                <a:spcPts val="1001"/>
              </a:spcAft>
              <a:buClr>
                <a:srgbClr val="FFC000"/>
              </a:buClr>
              <a:buSzPct val="80000"/>
              <a:buFont typeface="Arial"/>
              <a:buChar char="•"/>
            </a:pPr>
            <a:r>
              <a:rPr lang="en-US" sz="1800" b="0" spc="-1" dirty="0">
                <a:solidFill>
                  <a:srgbClr val="000000"/>
                </a:solidFill>
                <a:latin typeface="Arial"/>
                <a:ea typeface="宋体"/>
              </a:rPr>
              <a:t>&gt;&gt;We studied the beam background energy distribution as function of polar/azimuthal angle and the background component(Beam-Gas Bremsstrahlung, Beam-Gas Coulomb, Pair Production...), and notice that the background peak is attributed to significant energy deposition in the supercells adjacent to the beam pipe in the endcap region from the Pair Production.</a:t>
            </a:r>
            <a:endParaRPr lang="en-US" sz="1800" b="0" spc="-1" dirty="0">
              <a:solidFill>
                <a:schemeClr val="dk1"/>
              </a:solidFill>
              <a:latin typeface="等线"/>
            </a:endParaRPr>
          </a:p>
          <a:p>
            <a:pPr marL="228600" indent="-228600" algn="just">
              <a:lnSpc>
                <a:spcPct val="115000"/>
              </a:lnSpc>
              <a:spcBef>
                <a:spcPts val="1001"/>
              </a:spcBef>
              <a:spcAft>
                <a:spcPts val="1001"/>
              </a:spcAft>
              <a:buClr>
                <a:srgbClr val="FFC000"/>
              </a:buClr>
              <a:buSzPct val="80000"/>
              <a:buFont typeface="Arial"/>
              <a:buChar char="•"/>
            </a:pPr>
            <a:r>
              <a:rPr lang="en-US" sz="1800" b="0" spc="-1" dirty="0">
                <a:solidFill>
                  <a:srgbClr val="000000"/>
                </a:solidFill>
                <a:latin typeface="Arial"/>
                <a:ea typeface="宋体"/>
              </a:rPr>
              <a:t>The first figure presents the average energy deposition across </a:t>
            </a:r>
            <a:r>
              <a:rPr lang="en-US" sz="1800" b="0" spc="-1" dirty="0" err="1">
                <a:solidFill>
                  <a:srgbClr val="000000"/>
                </a:solidFill>
                <a:latin typeface="Arial"/>
                <a:ea typeface="宋体"/>
              </a:rPr>
              <a:t>ECal</a:t>
            </a:r>
            <a:r>
              <a:rPr lang="en-US" sz="1800" b="0" spc="-1" dirty="0">
                <a:solidFill>
                  <a:srgbClr val="000000"/>
                </a:solidFill>
                <a:latin typeface="Arial"/>
                <a:ea typeface="宋体"/>
              </a:rPr>
              <a:t> Endcap modules for 10,000 beam background events. The second plot illustrates the average energy deposition per Endcap supercell across distinct θ (polar angle). As shown in the first plot, about 6 GeV energy deposition is observed in the supercells around the center.</a:t>
            </a:r>
            <a:endParaRPr lang="en-US" sz="1800" b="0" spc="-1" dirty="0">
              <a:solidFill>
                <a:schemeClr val="dk1"/>
              </a:solidFill>
              <a:latin typeface="等线"/>
            </a:endParaRPr>
          </a:p>
          <a:p>
            <a:pPr marL="228600" indent="-228600" algn="just">
              <a:lnSpc>
                <a:spcPct val="115000"/>
              </a:lnSpc>
              <a:spcBef>
                <a:spcPts val="1001"/>
              </a:spcBef>
              <a:spcAft>
                <a:spcPts val="1001"/>
              </a:spcAft>
              <a:buClr>
                <a:srgbClr val="FFC000"/>
              </a:buClr>
              <a:buSzPct val="80000"/>
              <a:buFont typeface="Arial"/>
              <a:buChar char="•"/>
            </a:pPr>
            <a:r>
              <a:rPr lang="en-US" sz="1800" b="0" spc="-1" dirty="0">
                <a:solidFill>
                  <a:srgbClr val="000000"/>
                </a:solidFill>
                <a:latin typeface="Arial"/>
                <a:ea typeface="宋体"/>
              </a:rPr>
              <a:t>To enhance background suppression, an angle-dependent energy thresholds will be explored in the R&amp;D with better understanding of the beam background simulation.</a:t>
            </a:r>
            <a:endParaRPr lang="en-US" sz="1800" b="0" spc="-1" dirty="0">
              <a:solidFill>
                <a:schemeClr val="dk1"/>
              </a:solidFill>
              <a:latin typeface="等线"/>
            </a:endParaRPr>
          </a:p>
          <a:p>
            <a:pPr marL="228600" algn="just">
              <a:lnSpc>
                <a:spcPct val="115000"/>
              </a:lnSpc>
              <a:spcBef>
                <a:spcPts val="1001"/>
              </a:spcBef>
              <a:spcAft>
                <a:spcPts val="1001"/>
              </a:spcAft>
              <a:tabLst>
                <a:tab pos="0" algn="l"/>
              </a:tabLst>
            </a:pPr>
            <a:endParaRPr lang="en-US" sz="1800" b="0" spc="-1" dirty="0">
              <a:solidFill>
                <a:schemeClr val="dk1"/>
              </a:solidFill>
              <a:latin typeface="等线"/>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CB89EE-74A1-40AC-ADBE-2F03F6C81ED2}"/>
              </a:ext>
            </a:extLst>
          </p:cNvPr>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Comments from Bob on Draft v0.4</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DBE801B6-58CF-4320-A10A-6D41BA035125}"/>
              </a:ext>
            </a:extLst>
          </p:cNvPr>
          <p:cNvSpPr>
            <a:spLocks noGrp="1"/>
          </p:cNvSpPr>
          <p:nvPr>
            <p:ph idx="13"/>
          </p:nvPr>
        </p:nvSpPr>
        <p:spPr>
          <a:xfrm>
            <a:off x="609600" y="1438184"/>
            <a:ext cx="10972800" cy="4944862"/>
          </a:xfrm>
        </p:spPr>
        <p:txBody>
          <a:bodyPr>
            <a:normAutofit/>
          </a:bodyPr>
          <a:lstStyle/>
          <a:p>
            <a:pPr>
              <a:lnSpc>
                <a:spcPct val="100000"/>
              </a:lnSpc>
              <a:spcBef>
                <a:spcPts val="600"/>
              </a:spcBef>
            </a:pPr>
            <a:r>
              <a:rPr lang="en-US" altLang="zh-CN" sz="2000" dirty="0">
                <a:latin typeface="Arial" panose="020B0604020202020204" pitchFamily="34" charset="0"/>
              </a:rPr>
              <a:t>C-B-12-1: It would help the reader to have stated early in the chapter the timelines associated with different decisions.  For example, at lines 10835-10837 additional R&amp;D is listed as being necessary.  By when does this R&amp;D need to be completed?  Similar comment for lines 10875-10876.  This arises again at lines 10944-10947.  There is some discussion of timelines at the end of the chapter (lines 11836-11838); I suggest this timeline is referred to earlier. </a:t>
            </a:r>
          </a:p>
          <a:p>
            <a:pPr lvl="1">
              <a:lnSpc>
                <a:spcPct val="100000"/>
              </a:lnSpc>
              <a:spcBef>
                <a:spcPts val="600"/>
              </a:spcBef>
            </a:pPr>
            <a:r>
              <a:rPr lang="en-US" altLang="zh-CN" sz="2000" dirty="0"/>
              <a:t>This version of ref-TDR is aiming at Higgs and low </a:t>
            </a:r>
            <a:r>
              <a:rPr lang="en-US" altLang="zh-CN" sz="2000" dirty="0" err="1"/>
              <a:t>lumi</a:t>
            </a:r>
            <a:r>
              <a:rPr lang="en-US" altLang="zh-CN" sz="2000" dirty="0"/>
              <a:t>-Z modes. Current there is no technical bottleneck for CEPC Phase-I TDAQ. High </a:t>
            </a:r>
            <a:r>
              <a:rPr lang="en-US" altLang="zh-CN" sz="2000" dirty="0" err="1"/>
              <a:t>lumi</a:t>
            </a:r>
            <a:r>
              <a:rPr lang="en-US" altLang="zh-CN" sz="2000" dirty="0"/>
              <a:t>-Z mode is Phase-II of CEPC. The requirement of technical for High </a:t>
            </a:r>
            <a:r>
              <a:rPr lang="en-US" altLang="zh-CN" sz="2000" dirty="0" err="1"/>
              <a:t>lumi</a:t>
            </a:r>
            <a:r>
              <a:rPr lang="en-US" altLang="zh-CN" sz="2000" dirty="0"/>
              <a:t>-Z is not included in this version.</a:t>
            </a:r>
          </a:p>
          <a:p>
            <a:pPr>
              <a:lnSpc>
                <a:spcPct val="100000"/>
              </a:lnSpc>
              <a:spcBef>
                <a:spcPts val="600"/>
              </a:spcBef>
            </a:pPr>
            <a:r>
              <a:rPr lang="en-US" altLang="zh-CN" sz="2000" dirty="0">
                <a:latin typeface="Arial" panose="020B0604020202020204" pitchFamily="34" charset="0"/>
              </a:rPr>
              <a:t>C-B-12-2: In fact, it might be good to start the chapter with the summary and then give the details.</a:t>
            </a:r>
          </a:p>
          <a:p>
            <a:pPr lvl="1">
              <a:lnSpc>
                <a:spcPct val="100000"/>
              </a:lnSpc>
              <a:spcBef>
                <a:spcPts val="600"/>
              </a:spcBef>
            </a:pPr>
            <a:r>
              <a:rPr lang="en-US" altLang="zh-CN" sz="2000" dirty="0"/>
              <a:t>Add a summary section in overview</a:t>
            </a:r>
          </a:p>
          <a:p>
            <a:pPr>
              <a:lnSpc>
                <a:spcPct val="100000"/>
              </a:lnSpc>
              <a:spcBef>
                <a:spcPts val="600"/>
              </a:spcBef>
            </a:pPr>
            <a:endParaRPr lang="zh-CN" altLang="en-US" sz="2000" dirty="0">
              <a:latin typeface="Arial" panose="020B0604020202020204" pitchFamily="34" charset="0"/>
            </a:endParaRPr>
          </a:p>
        </p:txBody>
      </p:sp>
      <p:sp>
        <p:nvSpPr>
          <p:cNvPr id="5" name="TextBox 9">
            <a:extLst>
              <a:ext uri="{FF2B5EF4-FFF2-40B4-BE49-F238E27FC236}">
                <a16:creationId xmlns:a16="http://schemas.microsoft.com/office/drawing/2014/main" id="{FD0B2F9F-155D-44B3-9BE9-B9D7F74D431F}"/>
              </a:ext>
            </a:extLst>
          </p:cNvPr>
          <p:cNvSpPr/>
          <p:nvPr/>
        </p:nvSpPr>
        <p:spPr>
          <a:xfrm>
            <a:off x="11130840" y="508593"/>
            <a:ext cx="6095520" cy="36787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0" strike="noStrike" spc="-1" dirty="0">
                <a:solidFill>
                  <a:schemeClr val="dk1"/>
                </a:solidFill>
                <a:latin typeface="Arial" panose="020B0604020202020204" pitchFamily="34" charset="0"/>
                <a:ea typeface="等线"/>
              </a:rPr>
              <a:t>TDAQ</a:t>
            </a:r>
            <a:endParaRPr lang="en-US" sz="1800" b="0" strike="noStrike" spc="-1" dirty="0">
              <a:solidFill>
                <a:srgbClr val="000000"/>
              </a:solidFill>
              <a:latin typeface="Arial" panose="020B0604020202020204" pitchFamily="34" charset="0"/>
            </a:endParaRPr>
          </a:p>
        </p:txBody>
      </p:sp>
    </p:spTree>
    <p:extLst>
      <p:ext uri="{BB962C8B-B14F-4D97-AF65-F5344CB8AC3E}">
        <p14:creationId xmlns:p14="http://schemas.microsoft.com/office/powerpoint/2010/main" val="560555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CA5D95-FD68-47B3-9A93-D4BAABF50347}"/>
              </a:ext>
            </a:extLst>
          </p:cNvPr>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Comments on Draft v0.4.1</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BF362B51-B8E4-4899-B2E5-769F98D99DF0}"/>
              </a:ext>
            </a:extLst>
          </p:cNvPr>
          <p:cNvSpPr>
            <a:spLocks noGrp="1"/>
          </p:cNvSpPr>
          <p:nvPr>
            <p:ph idx="13"/>
          </p:nvPr>
        </p:nvSpPr>
        <p:spPr>
          <a:xfrm>
            <a:off x="247655" y="1145032"/>
            <a:ext cx="11523406" cy="5877232"/>
          </a:xfrm>
        </p:spPr>
        <p:txBody>
          <a:bodyPr>
            <a:normAutofit/>
          </a:bodyPr>
          <a:lstStyle/>
          <a:p>
            <a:pPr fontAlgn="ctr">
              <a:lnSpc>
                <a:spcPct val="107000"/>
              </a:lnSpc>
              <a:spcAft>
                <a:spcPts val="800"/>
              </a:spcAft>
              <a:tabLst>
                <a:tab pos="457200" algn="l"/>
              </a:tabLst>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C-B-4-8: </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Background studies from </a:t>
            </a:r>
            <a:r>
              <a:rPr lang="en-GB" altLang="zh-CN" sz="1800" dirty="0" err="1">
                <a:effectLst/>
                <a:latin typeface="Arial" panose="020B0604020202020204" pitchFamily="34" charset="0"/>
                <a:ea typeface="Times New Roman" panose="02020603050405020304" pitchFamily="18" charset="0"/>
                <a:cs typeface="Calibri" panose="020F0502020204030204" pitchFamily="34" charset="0"/>
              </a:rPr>
              <a:t>ee</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 and synchrotron radiation are crucial for understanding the background. Mixing the tables and plots with/without different background contributions is difficult to follow and evaluate.</a:t>
            </a:r>
          </a:p>
          <a:p>
            <a:pPr marL="0" indent="0" fontAlgn="ctr">
              <a:lnSpc>
                <a:spcPct val="107000"/>
              </a:lnSpc>
              <a:spcAft>
                <a:spcPts val="800"/>
              </a:spcAft>
              <a:buNone/>
              <a:tabLst>
                <a:tab pos="457200" algn="l"/>
              </a:tabLst>
            </a:pPr>
            <a:r>
              <a:rPr lang="zh-CN" altLang="en-US" sz="1800" dirty="0">
                <a:solidFill>
                  <a:schemeClr val="tx1"/>
                </a:solidFill>
                <a:latin typeface="Arial" panose="020B0604020202020204" pitchFamily="34" charset="0"/>
                <a:ea typeface="等线" panose="02010600030101010101" pitchFamily="2" charset="-122"/>
                <a:cs typeface="Calibri" panose="020F0502020204030204" pitchFamily="34" charset="0"/>
              </a:rPr>
              <a:t> </a:t>
            </a:r>
            <a:r>
              <a:rPr lang="en-US" altLang="zh-CN" sz="1800" dirty="0">
                <a:solidFill>
                  <a:schemeClr val="tx1"/>
                </a:solidFill>
                <a:latin typeface="Arial" panose="020B0604020202020204" pitchFamily="34" charset="0"/>
                <a:ea typeface="等线" panose="02010600030101010101" pitchFamily="2" charset="-122"/>
                <a:cs typeface="Calibri" panose="020F0502020204030204" pitchFamily="34" charset="0"/>
                <a:sym typeface="Wingdings" pitchFamily="2" charset="2"/>
              </a:rPr>
              <a:t></a:t>
            </a:r>
            <a:r>
              <a:rPr lang="zh-CN" altLang="en-US" sz="1800" dirty="0">
                <a:solidFill>
                  <a:schemeClr val="tx1"/>
                </a:solidFill>
                <a:latin typeface="Arial" panose="020B0604020202020204" pitchFamily="34" charset="0"/>
                <a:ea typeface="等线" panose="02010600030101010101" pitchFamily="2" charset="-122"/>
                <a:cs typeface="Calibri" panose="020F0502020204030204" pitchFamily="34" charset="0"/>
                <a:sym typeface="Wingdings" pitchFamily="2" charset="2"/>
              </a:rPr>
              <a:t> </a:t>
            </a:r>
            <a:r>
              <a:rPr lang="en-US" sz="1800" dirty="0">
                <a:solidFill>
                  <a:schemeClr val="tx1"/>
                </a:solidFill>
                <a:latin typeface="Arial" panose="020B0604020202020204" pitchFamily="34" charset="0"/>
                <a:cs typeface="Calibri" panose="020F0502020204030204" pitchFamily="34" charset="0"/>
              </a:rPr>
              <a:t> </a:t>
            </a:r>
            <a:r>
              <a:rPr lang="en-US" altLang="zh-CN" sz="1800" dirty="0">
                <a:solidFill>
                  <a:schemeClr val="tx1"/>
                </a:solidFill>
                <a:latin typeface="Arial" panose="020B0604020202020204" pitchFamily="34" charset="0"/>
                <a:cs typeface="Calibri" panose="020F0502020204030204" pitchFamily="34" charset="0"/>
              </a:rPr>
              <a:t>T</a:t>
            </a:r>
            <a:r>
              <a:rPr lang="en-US" sz="1800" dirty="0">
                <a:solidFill>
                  <a:schemeClr val="tx1"/>
                </a:solidFill>
                <a:latin typeface="Arial" panose="020B0604020202020204" pitchFamily="34" charset="0"/>
                <a:cs typeface="Calibri" panose="020F0502020204030204" pitchFamily="34" charset="0"/>
              </a:rPr>
              <a:t>he </a:t>
            </a:r>
            <a:r>
              <a:rPr lang="en-US" altLang="zh-CN" sz="1800" dirty="0">
                <a:solidFill>
                  <a:schemeClr val="tx1"/>
                </a:solidFill>
                <a:latin typeface="Arial" panose="020B0604020202020204" pitchFamily="34" charset="0"/>
                <a:cs typeface="Calibri" panose="020F0502020204030204" pitchFamily="34" charset="0"/>
              </a:rPr>
              <a:t>dominated</a:t>
            </a:r>
            <a:r>
              <a:rPr lang="en-US" sz="1800" dirty="0">
                <a:solidFill>
                  <a:schemeClr val="tx1"/>
                </a:solidFill>
                <a:latin typeface="Arial" panose="020B0604020202020204" pitchFamily="34" charset="0"/>
                <a:cs typeface="Calibri" panose="020F0502020204030204" pitchFamily="34" charset="0"/>
              </a:rPr>
              <a:t> component of background contribution is pair production. That is the reason why we did not talk further about the contribution from different component. Detailed information about different background is mentioned in section </a:t>
            </a:r>
            <a:r>
              <a:rPr lang="en-US" altLang="zh-CN" sz="1800" dirty="0">
                <a:solidFill>
                  <a:schemeClr val="tx1"/>
                </a:solidFill>
                <a:latin typeface="Arial" panose="020B0604020202020204" pitchFamily="34" charset="0"/>
                <a:cs typeface="Calibri" panose="020F0502020204030204" pitchFamily="34" charset="0"/>
              </a:rPr>
              <a:t>3</a:t>
            </a:r>
            <a:r>
              <a:rPr lang="en-US" sz="1800" dirty="0">
                <a:solidFill>
                  <a:schemeClr val="tx1"/>
                </a:solidFill>
                <a:latin typeface="Arial" panose="020B0604020202020204" pitchFamily="34" charset="0"/>
                <a:cs typeface="Calibri" panose="020F0502020204030204" pitchFamily="34" charset="0"/>
              </a:rPr>
              <a:t>.</a:t>
            </a:r>
            <a:endParaRPr lang="zh-CN" altLang="zh-CN" sz="1800" dirty="0">
              <a:effectLst/>
              <a:latin typeface="Arial" panose="020B0604020202020204" pitchFamily="34" charset="0"/>
              <a:ea typeface="等线" panose="02010600030101010101" pitchFamily="2" charset="-122"/>
              <a:cs typeface="Times New Roman" panose="02020603050405020304" pitchFamily="18" charset="0"/>
            </a:endParaRPr>
          </a:p>
          <a:p>
            <a:pPr fontAlgn="ctr">
              <a:lnSpc>
                <a:spcPct val="107000"/>
              </a:lnSpc>
              <a:spcAft>
                <a:spcPts val="800"/>
              </a:spcAft>
              <a:tabLst>
                <a:tab pos="457200" algn="l"/>
              </a:tabLst>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C-B-4-9: </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Laser alignment is an important tool and if implemented will reveal many unknowns about the mechanical stability of such objects not demonstrated in real experiment before. However, illuminations at shallow angles on almost entirely metalized surfaces are much more complicated that for e.g. strip detectors. Understanding all reflections and ways to induce signals will be a challenge. </a:t>
            </a:r>
          </a:p>
          <a:p>
            <a:pPr marL="0" lvl="0" indent="0" fontAlgn="ctr">
              <a:lnSpc>
                <a:spcPct val="107000"/>
              </a:lnSpc>
              <a:spcAft>
                <a:spcPts val="800"/>
              </a:spcAft>
              <a:buNone/>
              <a:tabLst>
                <a:tab pos="457200" algn="l"/>
              </a:tabLst>
            </a:pPr>
            <a:r>
              <a:rPr lang="zh-CN" altLang="en-US" sz="1800" dirty="0">
                <a:solidFill>
                  <a:schemeClr val="tx1"/>
                </a:solidFill>
                <a:latin typeface="Arial" panose="020B0604020202020204" pitchFamily="34" charset="0"/>
                <a:ea typeface="等线" panose="02010600030101010101" pitchFamily="2" charset="-122"/>
                <a:cs typeface="Calibri" panose="020F0502020204030204" pitchFamily="34" charset="0"/>
              </a:rPr>
              <a:t> </a:t>
            </a:r>
            <a:r>
              <a:rPr lang="en-US" altLang="zh-CN" sz="1800" dirty="0">
                <a:solidFill>
                  <a:schemeClr val="tx1"/>
                </a:solidFill>
                <a:latin typeface="Arial" panose="020B0604020202020204" pitchFamily="34" charset="0"/>
                <a:ea typeface="等线" panose="02010600030101010101" pitchFamily="2" charset="-122"/>
                <a:cs typeface="Calibri" panose="020F0502020204030204" pitchFamily="34" charset="0"/>
                <a:sym typeface="Wingdings" pitchFamily="2" charset="2"/>
              </a:rPr>
              <a:t></a:t>
            </a:r>
            <a:r>
              <a:rPr lang="zh-CN" altLang="en-US" sz="1800" dirty="0">
                <a:solidFill>
                  <a:schemeClr val="tx1"/>
                </a:solidFill>
                <a:latin typeface="Arial" panose="020B0604020202020204" pitchFamily="34" charset="0"/>
                <a:ea typeface="等线" panose="02010600030101010101" pitchFamily="2" charset="-122"/>
                <a:cs typeface="Calibri" panose="020F0502020204030204" pitchFamily="34" charset="0"/>
                <a:sym typeface="Wingdings" pitchFamily="2" charset="2"/>
              </a:rPr>
              <a:t>  </a:t>
            </a:r>
            <a:r>
              <a:rPr lang="en-US" altLang="zh-CN" sz="1800" dirty="0">
                <a:solidFill>
                  <a:schemeClr val="tx1"/>
                </a:solidFill>
                <a:latin typeface="Arial" panose="020B0604020202020204" pitchFamily="34" charset="0"/>
                <a:ea typeface="等线" panose="02010600030101010101" pitchFamily="2" charset="-122"/>
                <a:cs typeface="Calibri" panose="020F0502020204030204" pitchFamily="34" charset="0"/>
                <a:sym typeface="Wingdings" pitchFamily="2" charset="2"/>
              </a:rPr>
              <a:t>more</a:t>
            </a:r>
            <a:r>
              <a:rPr lang="zh-CN" altLang="en-US" sz="1800" dirty="0">
                <a:solidFill>
                  <a:schemeClr val="tx1"/>
                </a:solidFill>
                <a:latin typeface="Arial" panose="020B0604020202020204" pitchFamily="34" charset="0"/>
                <a:ea typeface="等线" panose="02010600030101010101" pitchFamily="2" charset="-122"/>
                <a:cs typeface="Calibri" panose="020F0502020204030204" pitchFamily="34" charset="0"/>
                <a:sym typeface="Wingdings" pitchFamily="2" charset="2"/>
              </a:rPr>
              <a:t> </a:t>
            </a:r>
            <a:r>
              <a:rPr lang="en-US" altLang="zh-CN" sz="1800" dirty="0">
                <a:solidFill>
                  <a:schemeClr val="tx1"/>
                </a:solidFill>
                <a:latin typeface="Arial" panose="020B0604020202020204" pitchFamily="34" charset="0"/>
                <a:ea typeface="等线" panose="02010600030101010101" pitchFamily="2" charset="-122"/>
                <a:cs typeface="Calibri" panose="020F0502020204030204" pitchFamily="34" charset="0"/>
                <a:sym typeface="Wingdings" pitchFamily="2" charset="2"/>
              </a:rPr>
              <a:t>study</a:t>
            </a:r>
            <a:r>
              <a:rPr lang="zh-CN" altLang="en-US" sz="1800" dirty="0">
                <a:solidFill>
                  <a:schemeClr val="tx1"/>
                </a:solidFill>
                <a:latin typeface="Arial" panose="020B0604020202020204" pitchFamily="34" charset="0"/>
                <a:ea typeface="等线" panose="02010600030101010101" pitchFamily="2" charset="-122"/>
                <a:cs typeface="Calibri" panose="020F0502020204030204" pitchFamily="34" charset="0"/>
                <a:sym typeface="Wingdings" pitchFamily="2" charset="2"/>
              </a:rPr>
              <a:t> </a:t>
            </a:r>
            <a:r>
              <a:rPr lang="en-US" altLang="zh-CN" sz="1800" dirty="0">
                <a:solidFill>
                  <a:schemeClr val="tx1"/>
                </a:solidFill>
                <a:latin typeface="Arial" panose="020B0604020202020204" pitchFamily="34" charset="0"/>
                <a:ea typeface="等线" panose="02010600030101010101" pitchFamily="2" charset="-122"/>
                <a:cs typeface="Calibri" panose="020F0502020204030204" pitchFamily="34" charset="0"/>
                <a:sym typeface="Wingdings" pitchFamily="2" charset="2"/>
              </a:rPr>
              <a:t>with</a:t>
            </a:r>
            <a:r>
              <a:rPr lang="zh-CN" altLang="en-US" sz="1800" dirty="0">
                <a:solidFill>
                  <a:schemeClr val="tx1"/>
                </a:solidFill>
                <a:latin typeface="Arial" panose="020B0604020202020204" pitchFamily="34" charset="0"/>
                <a:ea typeface="等线" panose="02010600030101010101" pitchFamily="2" charset="-122"/>
                <a:cs typeface="Calibri" panose="020F0502020204030204" pitchFamily="34" charset="0"/>
                <a:sym typeface="Wingdings" pitchFamily="2" charset="2"/>
              </a:rPr>
              <a:t> </a:t>
            </a:r>
            <a:r>
              <a:rPr lang="en-GB"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illuminations at shallow angles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on</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prototype</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sensors</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will</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be</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performance</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in</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a</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short</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time</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scale.</a:t>
            </a:r>
          </a:p>
          <a:p>
            <a:pPr marL="0" lvl="0" indent="0" fontAlgn="ctr">
              <a:lnSpc>
                <a:spcPct val="107000"/>
              </a:lnSpc>
              <a:spcAft>
                <a:spcPts val="800"/>
              </a:spcAft>
              <a:buNone/>
              <a:tabLst>
                <a:tab pos="457200" algn="l"/>
              </a:tabLst>
            </a:pP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We</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will</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investigate</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laser</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alignment</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with</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infrared laser</a:t>
            </a:r>
            <a:r>
              <a:rPr lang="zh-CN" altLang="en-US"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shotting</a:t>
            </a:r>
            <a:r>
              <a:rPr lang="zh-CN" altLang="en-US"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at</a:t>
            </a:r>
            <a:r>
              <a:rPr lang="zh-CN" altLang="en-US"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backside</a:t>
            </a:r>
            <a:r>
              <a:rPr lang="zh-CN" altLang="en-US"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(without</a:t>
            </a:r>
            <a:r>
              <a:rPr lang="zh-CN" altLang="en-US"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metal)</a:t>
            </a:r>
            <a:r>
              <a:rPr lang="zh-CN" altLang="en-US"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of</a:t>
            </a:r>
            <a:r>
              <a:rPr lang="zh-CN" altLang="en-US"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the</a:t>
            </a:r>
            <a:r>
              <a:rPr lang="zh-CN" altLang="en-US"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MAPS.</a:t>
            </a:r>
            <a:r>
              <a:rPr lang="zh-CN" altLang="en-US"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In</a:t>
            </a:r>
            <a:r>
              <a:rPr lang="zh-CN" altLang="en-US"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this</a:t>
            </a:r>
            <a:r>
              <a:rPr lang="zh-CN" altLang="en-US"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way,</a:t>
            </a:r>
            <a:r>
              <a:rPr lang="zh-CN" altLang="en-US"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the</a:t>
            </a:r>
            <a:r>
              <a:rPr lang="zh-CN" altLang="en-US"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reflection</a:t>
            </a:r>
            <a:r>
              <a:rPr lang="zh-CN" altLang="en-US"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can</a:t>
            </a:r>
            <a:r>
              <a:rPr lang="zh-CN" altLang="en-US"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be</a:t>
            </a:r>
            <a:r>
              <a:rPr lang="zh-CN" altLang="en-US"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reduced.</a:t>
            </a:r>
            <a:r>
              <a:rPr lang="zh-CN" altLang="en-US"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 </a:t>
            </a:r>
            <a:endParaRPr lang="en-US" altLang="zh-CN" sz="1800" dirty="0">
              <a:solidFill>
                <a:schemeClr val="tx1"/>
              </a:solidFill>
              <a:latin typeface="Arial" panose="020B0604020202020204" pitchFamily="34" charset="0"/>
              <a:ea typeface="Times New Roman" panose="02020603050405020304" pitchFamily="18" charset="0"/>
              <a:cs typeface="Calibri" panose="020F0502020204030204" pitchFamily="34" charset="0"/>
            </a:endParaRPr>
          </a:p>
          <a:p>
            <a:pPr marL="0" lvl="0" indent="0" fontAlgn="ctr">
              <a:lnSpc>
                <a:spcPct val="107000"/>
              </a:lnSpc>
              <a:spcAft>
                <a:spcPts val="800"/>
              </a:spcAft>
              <a:buNone/>
              <a:tabLst>
                <a:tab pos="457200" algn="l"/>
              </a:tabLst>
            </a:pP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In</a:t>
            </a:r>
            <a:r>
              <a:rPr lang="zh-CN" altLang="en-US"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longer</a:t>
            </a:r>
            <a:r>
              <a:rPr lang="zh-CN" altLang="en-US"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time</a:t>
            </a:r>
            <a:r>
              <a:rPr lang="zh-CN" altLang="en-US"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scale,</a:t>
            </a:r>
            <a:r>
              <a:rPr lang="zh-CN" altLang="en-US"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the</a:t>
            </a:r>
            <a:r>
              <a:rPr lang="zh-CN" altLang="en-US"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laser</a:t>
            </a:r>
            <a:r>
              <a:rPr lang="zh-CN" altLang="en-US"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alignment</a:t>
            </a:r>
            <a:r>
              <a:rPr lang="zh-CN" altLang="en-US"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method</a:t>
            </a:r>
            <a:r>
              <a:rPr lang="zh-CN" altLang="en-US"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will</a:t>
            </a:r>
            <a:r>
              <a:rPr lang="zh-CN" altLang="en-US"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be</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checked</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with</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vertex</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detector</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prototype</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with</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stitched</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sensors</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endParaRPr lang="zh-CN" altLang="zh-CN" sz="1800" dirty="0">
              <a:solidFill>
                <a:schemeClr val="tx1"/>
              </a:solidFill>
              <a:effectLst/>
              <a:latin typeface="Arial" panose="020B0604020202020204" pitchFamily="34" charset="0"/>
              <a:ea typeface="等线" panose="02010600030101010101" pitchFamily="2" charset="-122"/>
              <a:cs typeface="Times New Roman" panose="02020603050405020304" pitchFamily="18" charset="0"/>
            </a:endParaRPr>
          </a:p>
          <a:p>
            <a:pPr marL="0" indent="0">
              <a:buNone/>
            </a:pPr>
            <a:endParaRPr lang="zh-CN" alt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223607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CB89EE-74A1-40AC-ADBE-2F03F6C81ED2}"/>
              </a:ext>
            </a:extLst>
          </p:cNvPr>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Comments from Bob on Draft v0.4</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DBE801B6-58CF-4320-A10A-6D41BA035125}"/>
              </a:ext>
            </a:extLst>
          </p:cNvPr>
          <p:cNvSpPr>
            <a:spLocks noGrp="1"/>
          </p:cNvSpPr>
          <p:nvPr>
            <p:ph idx="13"/>
          </p:nvPr>
        </p:nvSpPr>
        <p:spPr>
          <a:xfrm>
            <a:off x="609600" y="1438184"/>
            <a:ext cx="10972800" cy="4944862"/>
          </a:xfrm>
        </p:spPr>
        <p:txBody>
          <a:bodyPr>
            <a:normAutofit fontScale="40000" lnSpcReduction="20000"/>
          </a:bodyPr>
          <a:lstStyle/>
          <a:p>
            <a:r>
              <a:rPr lang="en-US" altLang="zh-CN" sz="2800" dirty="0">
                <a:latin typeface="Arial" panose="020B0604020202020204" pitchFamily="34" charset="0"/>
              </a:rPr>
              <a:t>C-B-12-3: </a:t>
            </a:r>
            <a:r>
              <a:rPr lang="en-US" altLang="zh-CN" dirty="0">
                <a:latin typeface="Arial" panose="020B0604020202020204" pitchFamily="34" charset="0"/>
              </a:rPr>
              <a:t>Some minor things I noticed as I read:</a:t>
            </a:r>
          </a:p>
          <a:p>
            <a:r>
              <a:rPr lang="en-US" altLang="zh-CN" sz="2800" dirty="0">
                <a:latin typeface="Arial" panose="020B0604020202020204" pitchFamily="34" charset="0"/>
              </a:rPr>
              <a:t>C-B-12-3 -1: </a:t>
            </a:r>
            <a:r>
              <a:rPr lang="en-US" altLang="zh-CN" dirty="0">
                <a:latin typeface="Arial" panose="020B0604020202020204" pitchFamily="34" charset="0"/>
              </a:rPr>
              <a:t>10849-10852: not sure what is being said here</a:t>
            </a:r>
          </a:p>
          <a:p>
            <a:r>
              <a:rPr lang="en-US" altLang="zh-CN" dirty="0">
                <a:solidFill>
                  <a:schemeClr val="tx1"/>
                </a:solidFill>
                <a:latin typeface="Arial" panose="020B0604020202020204" pitchFamily="34" charset="0"/>
              </a:rPr>
              <a:t>-&gt;In the high luminosity Z mode, the data volume of the detector will be significantly increased. The \</a:t>
            </a:r>
            <a:r>
              <a:rPr lang="en-US" altLang="zh-CN" dirty="0" err="1">
                <a:solidFill>
                  <a:schemeClr val="tx1"/>
                </a:solidFill>
                <a:latin typeface="Arial" panose="020B0604020202020204" pitchFamily="34" charset="0"/>
              </a:rPr>
              <a:t>gls</a:t>
            </a:r>
            <a:r>
              <a:rPr lang="en-US" altLang="zh-CN" dirty="0">
                <a:solidFill>
                  <a:schemeClr val="tx1"/>
                </a:solidFill>
                <a:latin typeface="Arial" panose="020B0604020202020204" pitchFamily="34" charset="0"/>
              </a:rPr>
              <a:t>{TDAQ} system should have scalability to cope with such situations.</a:t>
            </a:r>
          </a:p>
          <a:p>
            <a:r>
              <a:rPr lang="en-US" altLang="zh-CN" sz="2800" dirty="0">
                <a:latin typeface="Arial" panose="020B0604020202020204" pitchFamily="34" charset="0"/>
              </a:rPr>
              <a:t>C-B-12-3 -2: </a:t>
            </a:r>
            <a:r>
              <a:rPr lang="en-US" altLang="zh-CN" dirty="0">
                <a:latin typeface="Arial" panose="020B0604020202020204" pitchFamily="34" charset="0"/>
              </a:rPr>
              <a:t>10890-10893: not sure what is being said here</a:t>
            </a:r>
          </a:p>
          <a:p>
            <a:pPr marL="0" indent="0">
              <a:buNone/>
            </a:pPr>
            <a:r>
              <a:rPr lang="en-US" altLang="zh-CN" dirty="0">
                <a:solidFill>
                  <a:schemeClr val="tx1"/>
                </a:solidFill>
                <a:latin typeface="Arial" panose="020B0604020202020204" pitchFamily="34" charset="0"/>
              </a:rPr>
              <a:t>   -&gt;Most of the \</a:t>
            </a:r>
            <a:r>
              <a:rPr lang="en-US" altLang="zh-CN" dirty="0" err="1">
                <a:solidFill>
                  <a:schemeClr val="tx1"/>
                </a:solidFill>
                <a:latin typeface="Arial" panose="020B0604020202020204" pitchFamily="34" charset="0"/>
              </a:rPr>
              <a:t>gls</a:t>
            </a:r>
            <a:r>
              <a:rPr lang="en-US" altLang="zh-CN" dirty="0">
                <a:solidFill>
                  <a:schemeClr val="tx1"/>
                </a:solidFill>
                <a:latin typeface="Arial" panose="020B0604020202020204" pitchFamily="34" charset="0"/>
              </a:rPr>
              <a:t>{L1} trigger algorithm will be running on \</a:t>
            </a:r>
            <a:r>
              <a:rPr lang="en-US" altLang="zh-CN" dirty="0" err="1">
                <a:solidFill>
                  <a:schemeClr val="tx1"/>
                </a:solidFill>
                <a:latin typeface="Arial" panose="020B0604020202020204" pitchFamily="34" charset="0"/>
              </a:rPr>
              <a:t>gls</a:t>
            </a:r>
            <a:r>
              <a:rPr lang="en-US" altLang="zh-CN" dirty="0">
                <a:solidFill>
                  <a:schemeClr val="tx1"/>
                </a:solidFill>
                <a:latin typeface="Arial" panose="020B0604020202020204" pitchFamily="34" charset="0"/>
              </a:rPr>
              <a:t>{FPGA} farm, which has the advantage of low latency and real time. As the principle of trigger is to keep all the good events and  reduce the background events to acceptable level of \</a:t>
            </a:r>
            <a:r>
              <a:rPr lang="en-US" altLang="zh-CN" dirty="0" err="1">
                <a:solidFill>
                  <a:schemeClr val="tx1"/>
                </a:solidFill>
                <a:latin typeface="Arial" panose="020B0604020202020204" pitchFamily="34" charset="0"/>
              </a:rPr>
              <a:t>gls</a:t>
            </a:r>
            <a:r>
              <a:rPr lang="en-US" altLang="zh-CN" dirty="0">
                <a:solidFill>
                  <a:schemeClr val="tx1"/>
                </a:solidFill>
                <a:latin typeface="Arial" panose="020B0604020202020204" pitchFamily="34" charset="0"/>
              </a:rPr>
              <a:t>{DAQ} readout, it is challenging to maintain the data purity.</a:t>
            </a:r>
          </a:p>
          <a:p>
            <a:r>
              <a:rPr lang="en-US" altLang="zh-CN" sz="2800" dirty="0">
                <a:latin typeface="Arial" panose="020B0604020202020204" pitchFamily="34" charset="0"/>
              </a:rPr>
              <a:t>C-B-12-3 -3: </a:t>
            </a:r>
            <a:r>
              <a:rPr lang="en-US" altLang="zh-CN" dirty="0">
                <a:latin typeface="Arial" panose="020B0604020202020204" pitchFamily="34" charset="0"/>
              </a:rPr>
              <a:t>10897-10900: repeated sentence.</a:t>
            </a:r>
          </a:p>
          <a:p>
            <a:r>
              <a:rPr lang="en-US" altLang="zh-CN" dirty="0">
                <a:solidFill>
                  <a:schemeClr val="tx1"/>
                </a:solidFill>
                <a:latin typeface="Arial" panose="020B0604020202020204" pitchFamily="34" charset="0"/>
              </a:rPr>
              <a:t>Deleted the repeat sentence</a:t>
            </a:r>
          </a:p>
          <a:p>
            <a:r>
              <a:rPr lang="en-US" altLang="zh-CN" sz="2800" dirty="0">
                <a:latin typeface="Arial" panose="020B0604020202020204" pitchFamily="34" charset="0"/>
              </a:rPr>
              <a:t>C-B-12-3 -4: </a:t>
            </a:r>
            <a:r>
              <a:rPr lang="en-US" altLang="zh-CN" dirty="0">
                <a:latin typeface="Arial" panose="020B0604020202020204" pitchFamily="34" charset="0"/>
              </a:rPr>
              <a:t>10916-10917: trails = tracks?</a:t>
            </a:r>
          </a:p>
          <a:p>
            <a:r>
              <a:rPr lang="en-US" altLang="zh-CN" sz="1800" dirty="0">
                <a:solidFill>
                  <a:schemeClr val="tx1"/>
                </a:solidFill>
                <a:latin typeface="Arial" panose="020B0604020202020204" pitchFamily="34" charset="0"/>
              </a:rPr>
              <a:t>trails -&gt; tracks</a:t>
            </a:r>
          </a:p>
          <a:p>
            <a:r>
              <a:rPr lang="en-US" altLang="zh-CN" sz="2800" dirty="0">
                <a:latin typeface="Arial" panose="020B0604020202020204" pitchFamily="34" charset="0"/>
              </a:rPr>
              <a:t>C-B-12-3 -5: </a:t>
            </a:r>
            <a:r>
              <a:rPr lang="en-US" altLang="zh-CN" dirty="0">
                <a:latin typeface="Arial" panose="020B0604020202020204" pitchFamily="34" charset="0"/>
              </a:rPr>
              <a:t>10922-10924: not sure what is being said here</a:t>
            </a:r>
          </a:p>
          <a:p>
            <a:r>
              <a:rPr lang="en-US" altLang="zh-CN" dirty="0">
                <a:solidFill>
                  <a:schemeClr val="tx1"/>
                </a:solidFill>
                <a:latin typeface="Arial" panose="020B0604020202020204" pitchFamily="34" charset="0"/>
              </a:rPr>
              <a:t>-&gt;The combination of these physical objects can be used to reconstruct the particle flow object and further suppress the background process.</a:t>
            </a:r>
          </a:p>
          <a:p>
            <a:r>
              <a:rPr lang="en-US" altLang="zh-CN" sz="2800" dirty="0">
                <a:latin typeface="Arial" panose="020B0604020202020204" pitchFamily="34" charset="0"/>
              </a:rPr>
              <a:t>C-B-12-3 -6: </a:t>
            </a:r>
            <a:r>
              <a:rPr lang="en-US" altLang="zh-CN" dirty="0">
                <a:latin typeface="Arial" panose="020B0604020202020204" pitchFamily="34" charset="0"/>
              </a:rPr>
              <a:t>11090-11091: meaning unclear</a:t>
            </a:r>
          </a:p>
          <a:p>
            <a:r>
              <a:rPr lang="en-US" altLang="zh-CN" sz="1800" dirty="0">
                <a:solidFill>
                  <a:schemeClr val="tx1"/>
                </a:solidFill>
                <a:latin typeface="Arial" panose="020B0604020202020204" pitchFamily="34" charset="0"/>
              </a:rPr>
              <a:t>Global trigger resource allocations for each subsystem employ sector-based segmentation as the foundational calculation method. For global track trigger, Calorimeter track finding, and Global trigger, 60° will be defined as a sector. For the energy trigger of the calorimeter, 120° will be defined as a sector.</a:t>
            </a:r>
          </a:p>
          <a:p>
            <a:r>
              <a:rPr lang="en-US" altLang="zh-CN" sz="2800" dirty="0">
                <a:latin typeface="Arial" panose="020B0604020202020204" pitchFamily="34" charset="0"/>
              </a:rPr>
              <a:t>C-B-12-3 -7: </a:t>
            </a:r>
            <a:r>
              <a:rPr lang="en-US" altLang="zh-CN" dirty="0">
                <a:latin typeface="Arial" panose="020B0604020202020204" pitchFamily="34" charset="0"/>
              </a:rPr>
              <a:t>11813-11814: text is garbled, not clear what is meant</a:t>
            </a:r>
          </a:p>
          <a:p>
            <a:r>
              <a:rPr lang="en-US" altLang="zh-CN" dirty="0">
                <a:solidFill>
                  <a:schemeClr val="tx1"/>
                </a:solidFill>
                <a:latin typeface="Arial" panose="020B0604020202020204" pitchFamily="34" charset="0"/>
              </a:rPr>
              <a:t>-&gt;Following the recent update results of sub-detector design and simulation, significant progress in the technical development of the \</a:t>
            </a:r>
            <a:r>
              <a:rPr lang="en-US" altLang="zh-CN" dirty="0" err="1">
                <a:solidFill>
                  <a:schemeClr val="tx1"/>
                </a:solidFill>
                <a:latin typeface="Arial" panose="020B0604020202020204" pitchFamily="34" charset="0"/>
              </a:rPr>
              <a:t>gls</a:t>
            </a:r>
            <a:r>
              <a:rPr lang="en-US" altLang="zh-CN" dirty="0">
                <a:solidFill>
                  <a:schemeClr val="tx1"/>
                </a:solidFill>
                <a:latin typeface="Arial" panose="020B0604020202020204" pitchFamily="34" charset="0"/>
              </a:rPr>
              <a:t>{TDAQ} and online systems has been achieved.</a:t>
            </a:r>
            <a:endParaRPr lang="zh-CN" altLang="en-US" dirty="0">
              <a:solidFill>
                <a:schemeClr val="tx1"/>
              </a:solidFill>
              <a:latin typeface="Arial" panose="020B0604020202020204" pitchFamily="34" charset="0"/>
            </a:endParaRPr>
          </a:p>
        </p:txBody>
      </p:sp>
      <p:sp>
        <p:nvSpPr>
          <p:cNvPr id="5" name="TextBox 9">
            <a:extLst>
              <a:ext uri="{FF2B5EF4-FFF2-40B4-BE49-F238E27FC236}">
                <a16:creationId xmlns:a16="http://schemas.microsoft.com/office/drawing/2014/main" id="{0D8001CE-F8CB-4CC5-ACC1-8E33CC0D1EF9}"/>
              </a:ext>
            </a:extLst>
          </p:cNvPr>
          <p:cNvSpPr/>
          <p:nvPr/>
        </p:nvSpPr>
        <p:spPr>
          <a:xfrm>
            <a:off x="11130840" y="500444"/>
            <a:ext cx="6095520" cy="36787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0" strike="noStrike" spc="-1" dirty="0">
                <a:solidFill>
                  <a:schemeClr val="dk1"/>
                </a:solidFill>
                <a:latin typeface="Arial" panose="020B0604020202020204" pitchFamily="34" charset="0"/>
                <a:ea typeface="等线"/>
              </a:rPr>
              <a:t>TDAQ</a:t>
            </a:r>
            <a:endParaRPr lang="en-US" sz="1800" b="0" strike="noStrike" spc="-1" dirty="0">
              <a:solidFill>
                <a:srgbClr val="000000"/>
              </a:solidFill>
              <a:latin typeface="Arial" panose="020B0604020202020204" pitchFamily="34" charset="0"/>
            </a:endParaRPr>
          </a:p>
        </p:txBody>
      </p:sp>
    </p:spTree>
    <p:extLst>
      <p:ext uri="{BB962C8B-B14F-4D97-AF65-F5344CB8AC3E}">
        <p14:creationId xmlns:p14="http://schemas.microsoft.com/office/powerpoint/2010/main" val="17615849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altLang="zh-CN" b="0" i="0" u="none" strike="noStrike" baseline="0" dirty="0">
                <a:latin typeface="Arial Black" panose="020B0A04020102020204" pitchFamily="34" charset="0"/>
                <a:ea typeface="等线" panose="02010600030101010101" pitchFamily="2" charset="-122"/>
              </a:rPr>
              <a:t>SOFTWARE AND COMPUTING</a:t>
            </a:r>
          </a:p>
        </p:txBody>
      </p:sp>
      <p:sp>
        <p:nvSpPr>
          <p:cNvPr id="4" name="Text Placeholder 3"/>
          <p:cNvSpPr>
            <a:spLocks noGrp="1"/>
          </p:cNvSpPr>
          <p:nvPr>
            <p:ph type="body" idx="4294967295"/>
          </p:nvPr>
        </p:nvSpPr>
        <p:spPr>
          <a:xfrm>
            <a:off x="831850" y="4589463"/>
            <a:ext cx="10515600" cy="1500187"/>
          </a:xfrm>
        </p:spPr>
        <p:txBody>
          <a:bodyPr/>
          <a:lstStyle/>
          <a:p>
            <a:endParaRPr lang="zh-CN" altLang="en-US">
              <a:latin typeface="Arial" panose="020B0604020202020204" pitchFamily="34" charset="0"/>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Findings</a:t>
            </a:r>
          </a:p>
        </p:txBody>
      </p:sp>
      <p:sp>
        <p:nvSpPr>
          <p:cNvPr id="3" name="Text Placeholder 2"/>
          <p:cNvSpPr>
            <a:spLocks noGrp="1"/>
          </p:cNvSpPr>
          <p:nvPr>
            <p:ph type="body" idx="1"/>
          </p:nvPr>
        </p:nvSpPr>
        <p:spPr>
          <a:xfrm>
            <a:off x="340770" y="1170520"/>
            <a:ext cx="11013030" cy="5006443"/>
          </a:xfrm>
        </p:spPr>
        <p:txBody>
          <a:bodyPr>
            <a:normAutofit fontScale="92500" lnSpcReduction="10000"/>
          </a:bodyPr>
          <a:lstStyle/>
          <a:p>
            <a:pPr algn="just">
              <a:lnSpc>
                <a:spcPct val="135000"/>
              </a:lnSpc>
            </a:pPr>
            <a:r>
              <a:rPr lang="en-US" altLang="zh-CN" sz="1400" dirty="0">
                <a:solidFill>
                  <a:srgbClr val="0000FF"/>
                </a:solidFill>
                <a:latin typeface="Arial" panose="020B0604020202020204" pitchFamily="34" charset="0"/>
                <a:ea typeface="宋体" pitchFamily="2" charset="-122"/>
              </a:rPr>
              <a:t>F-A-13-1: The  review  team  acknowledges  the  very  good  progress  made  in  software  and  computing  since the  last  report.  Almost  all  previous  recommendations  have  been  successfully  addressed  by  the collaboration. The current status and advancements are thoroughly documented in the Ref-TDR and were presented and discussed during a dedicated session at this review. Overall, the Offline Software and Computing activities are in a strong position, the outlined approach appears highly feasible, and no significant challenges or showstoppers have been identified. </a:t>
            </a:r>
          </a:p>
          <a:p>
            <a:pPr algn="just">
              <a:lnSpc>
                <a:spcPct val="135000"/>
              </a:lnSpc>
            </a:pPr>
            <a:r>
              <a:rPr lang="en-US" altLang="zh-CN" sz="1400" dirty="0">
                <a:solidFill>
                  <a:srgbClr val="0000FF"/>
                </a:solidFill>
                <a:latin typeface="Arial" panose="020B0604020202020204" pitchFamily="34" charset="0"/>
                <a:ea typeface="宋体" pitchFamily="2" charset="-122"/>
              </a:rPr>
              <a:t>F-A-13-2: The offline software, CEPCSW, is based on the international Key4hep project, which is used by all future collider projects. CEPC is making significant and well-aligned contributions to this effort within  the  global  community.  In  terms  of  computing,  CEPC  leverages  established  tools  and methodologies  developed  for  the  LHC.  The  current  computing  model  follows  the  traditional  Tier structure, though a transition to a more efficient model is envisaged, aligned with broader community developments. </a:t>
            </a:r>
          </a:p>
          <a:p>
            <a:pPr algn="just">
              <a:lnSpc>
                <a:spcPct val="135000"/>
              </a:lnSpc>
            </a:pPr>
            <a:r>
              <a:rPr lang="en-US" altLang="zh-CN" sz="1400" dirty="0">
                <a:solidFill>
                  <a:srgbClr val="0000FF"/>
                </a:solidFill>
                <a:latin typeface="Arial" panose="020B0604020202020204" pitchFamily="34" charset="0"/>
                <a:ea typeface="宋体" pitchFamily="2" charset="-122"/>
              </a:rPr>
              <a:t>F-A-13-3: A detailed simulation model of the reference detector has been implemented. For track reconstruction, the collaboration is currently adapting tools and algorithms from the linear collider community  while  also  developing  more  advanced  techniques.  A  new  particle  flow  algorithm, </a:t>
            </a:r>
            <a:r>
              <a:rPr lang="en-US" altLang="zh-CN" sz="1400" dirty="0" err="1">
                <a:solidFill>
                  <a:srgbClr val="0000FF"/>
                </a:solidFill>
                <a:latin typeface="Arial" panose="020B0604020202020204" pitchFamily="34" charset="0"/>
                <a:ea typeface="宋体" pitchFamily="2" charset="-122"/>
              </a:rPr>
              <a:t>CyberPFA</a:t>
            </a:r>
            <a:r>
              <a:rPr lang="en-US" altLang="zh-CN" sz="1400" dirty="0">
                <a:solidFill>
                  <a:srgbClr val="0000FF"/>
                </a:solidFill>
                <a:latin typeface="Arial" panose="020B0604020202020204" pitchFamily="34" charset="0"/>
                <a:ea typeface="宋体" pitchFamily="2" charset="-122"/>
              </a:rPr>
              <a:t>,  has  been  developed,  particularly  to  meet  the  challenges  posed  by  the  novel  crystal ECAL design. This builds on prior work from the </a:t>
            </a:r>
            <a:r>
              <a:rPr lang="en-US" altLang="zh-CN" sz="1400" dirty="0" err="1">
                <a:solidFill>
                  <a:srgbClr val="0000FF"/>
                </a:solidFill>
                <a:latin typeface="Arial" panose="020B0604020202020204" pitchFamily="34" charset="0"/>
                <a:ea typeface="宋体" pitchFamily="2" charset="-122"/>
              </a:rPr>
              <a:t>HCal</a:t>
            </a:r>
            <a:r>
              <a:rPr lang="en-US" altLang="zh-CN" sz="1400" dirty="0">
                <a:solidFill>
                  <a:srgbClr val="0000FF"/>
                </a:solidFill>
                <a:latin typeface="Arial" panose="020B0604020202020204" pitchFamily="34" charset="0"/>
                <a:ea typeface="宋体" pitchFamily="2" charset="-122"/>
              </a:rPr>
              <a:t> side and has been successfully integrated into </a:t>
            </a:r>
            <a:r>
              <a:rPr lang="en-US" altLang="zh-CN" sz="1400" dirty="0" err="1">
                <a:solidFill>
                  <a:srgbClr val="0000FF"/>
                </a:solidFill>
                <a:latin typeface="Arial" panose="020B0604020202020204" pitchFamily="34" charset="0"/>
                <a:ea typeface="宋体" pitchFamily="2" charset="-122"/>
              </a:rPr>
              <a:t>CyberPFA</a:t>
            </a:r>
            <a:r>
              <a:rPr lang="en-US" altLang="zh-CN" sz="1400" dirty="0">
                <a:solidFill>
                  <a:srgbClr val="0000FF"/>
                </a:solidFill>
                <a:latin typeface="Arial" panose="020B0604020202020204" pitchFamily="34" charset="0"/>
                <a:ea typeface="宋体" pitchFamily="2" charset="-122"/>
              </a:rPr>
              <a:t>. The full simulation and reconstruction framework has been employed to produce a  comprehensive  set  of  technical  performance  plots,  demonstrating  that  the  detector  concept, combined with sophisticated algorithms, can meet the required physics performance targets. </a:t>
            </a:r>
          </a:p>
          <a:p>
            <a:pPr algn="just">
              <a:lnSpc>
                <a:spcPct val="135000"/>
              </a:lnSpc>
            </a:pPr>
            <a:r>
              <a:rPr lang="en-US" altLang="zh-CN" sz="1400" dirty="0">
                <a:solidFill>
                  <a:srgbClr val="0000FF"/>
                </a:solidFill>
                <a:latin typeface="Arial" panose="020B0604020202020204" pitchFamily="34" charset="0"/>
                <a:ea typeface="宋体" pitchFamily="2" charset="-122"/>
              </a:rPr>
              <a:t>F-A-13-4: The offline software has also been used to estimate the computing needs, based on reasonable— though not highly refined—assumptions regarding data rates, data volumes, processing schedules, and methodologies. However, the estimates also assume optimistic developments in CPU performance and cost trends over the next decade. </a:t>
            </a:r>
          </a:p>
          <a:p>
            <a:pPr marL="0" indent="0" algn="just">
              <a:lnSpc>
                <a:spcPct val="115000"/>
              </a:lnSpc>
              <a:buNone/>
            </a:pPr>
            <a:endParaRPr lang="zh-CN" altLang="zh-CN" sz="1000" dirty="0">
              <a:solidFill>
                <a:srgbClr val="0000FF"/>
              </a:solidFill>
              <a:effectLst/>
              <a:latin typeface="Arial" panose="020B0604020202020204" pitchFamily="34" charset="0"/>
              <a:ea typeface="宋体" pitchFamily="2" charset="-122"/>
            </a:endParaRPr>
          </a:p>
        </p:txBody>
      </p:sp>
      <p:sp>
        <p:nvSpPr>
          <p:cNvPr id="5" name="TextBox 4"/>
          <p:cNvSpPr txBox="1"/>
          <p:nvPr/>
        </p:nvSpPr>
        <p:spPr>
          <a:xfrm>
            <a:off x="8305799" y="586859"/>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SOFTWARE AND COMPUTING</a:t>
            </a:r>
            <a:endParaRPr lang="zh-CN" altLang="en-US" dirty="0">
              <a:latin typeface="Arial" panose="020B0604020202020204" pitchFamily="34" charset="0"/>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Comments</a:t>
            </a:r>
          </a:p>
        </p:txBody>
      </p:sp>
      <p:sp>
        <p:nvSpPr>
          <p:cNvPr id="3" name="Text Placeholder 2"/>
          <p:cNvSpPr>
            <a:spLocks noGrp="1"/>
          </p:cNvSpPr>
          <p:nvPr>
            <p:ph type="body" idx="1"/>
          </p:nvPr>
        </p:nvSpPr>
        <p:spPr>
          <a:xfrm>
            <a:off x="687219" y="1238131"/>
            <a:ext cx="10666580" cy="5253541"/>
          </a:xfrm>
        </p:spPr>
        <p:txBody>
          <a:bodyPr>
            <a:normAutofit fontScale="70000" lnSpcReduction="20000"/>
          </a:bodyPr>
          <a:lstStyle/>
          <a:p>
            <a:pPr algn="just">
              <a:lnSpc>
                <a:spcPct val="115000"/>
              </a:lnSpc>
              <a:spcBef>
                <a:spcPts val="600"/>
              </a:spcBef>
            </a:pPr>
            <a:r>
              <a:rPr lang="en-US" altLang="zh-CN" sz="1800" dirty="0">
                <a:solidFill>
                  <a:srgbClr val="0000FF"/>
                </a:solidFill>
                <a:latin typeface="Arial" panose="020B0604020202020204" pitchFamily="34" charset="0"/>
                <a:ea typeface="宋体" pitchFamily="2" charset="-122"/>
              </a:rPr>
              <a:t>C-A-13-1: The corresponding Ref-TDR chapter would benefit from some revisions: reducing the length of more general descriptive sections and expanding technical details where appropriate. </a:t>
            </a:r>
          </a:p>
          <a:p>
            <a:pPr marL="0" indent="0" algn="just">
              <a:lnSpc>
                <a:spcPct val="115000"/>
              </a:lnSpc>
              <a:spcBef>
                <a:spcPts val="600"/>
              </a:spcBef>
              <a:buNone/>
            </a:pPr>
            <a:r>
              <a:rPr lang="en-US" sz="1800" dirty="0">
                <a:solidFill>
                  <a:srgbClr val="0000FF"/>
                </a:solidFill>
                <a:latin typeface="Arial" panose="020B0604020202020204" pitchFamily="34" charset="0"/>
                <a:ea typeface="宋体" pitchFamily="2" charset="-122"/>
                <a:cs typeface="Arial" panose="020B0604020202020204" pitchFamily="34" charset="0"/>
              </a:rPr>
              <a:t>	</a:t>
            </a:r>
            <a:r>
              <a:rPr lang="en-GB" sz="2000" dirty="0">
                <a:latin typeface="Arial" panose="020B0604020202020204" pitchFamily="34" charset="0"/>
                <a:cs typeface="Arial" panose="020B0604020202020204" pitchFamily="34" charset="0"/>
              </a:rPr>
              <a:t>The total number of pages has been reduced from 62 to 41, plus an additional 4 pages for citations.</a:t>
            </a:r>
          </a:p>
          <a:p>
            <a:pPr marL="0" indent="0" algn="just">
              <a:lnSpc>
                <a:spcPct val="115000"/>
              </a:lnSpc>
              <a:spcBef>
                <a:spcPts val="600"/>
              </a:spcBef>
              <a:buNone/>
            </a:pPr>
            <a:endParaRPr lang="en-GB" sz="2000" dirty="0">
              <a:latin typeface="Arial" panose="020B0604020202020204" pitchFamily="34" charset="0"/>
              <a:cs typeface="Arial" panose="020B0604020202020204" pitchFamily="34" charset="0"/>
            </a:endParaRPr>
          </a:p>
          <a:p>
            <a:pPr marL="228600" lvl="1" algn="just">
              <a:lnSpc>
                <a:spcPct val="115000"/>
              </a:lnSpc>
              <a:spcBef>
                <a:spcPts val="600"/>
              </a:spcBef>
            </a:pPr>
            <a:r>
              <a:rPr lang="en-US" altLang="zh-CN" sz="1800" dirty="0">
                <a:solidFill>
                  <a:srgbClr val="0000FF"/>
                </a:solidFill>
                <a:latin typeface="Arial" panose="020B0604020202020204" pitchFamily="34" charset="0"/>
                <a:ea typeface="宋体" pitchFamily="2" charset="-122"/>
              </a:rPr>
              <a:t>C-A-13-2: Some important aspects of the planned computing model remain insufficiently detailed, such as the structure for user analyses, data distribution strategies, open data policies, and long-term data preservation plans. </a:t>
            </a:r>
          </a:p>
          <a:p>
            <a:pPr marL="0" lvl="1" indent="0" algn="just">
              <a:lnSpc>
                <a:spcPct val="115000"/>
              </a:lnSpc>
              <a:spcBef>
                <a:spcPts val="600"/>
              </a:spcBef>
              <a:buNone/>
            </a:pPr>
            <a:r>
              <a:rPr lang="en-US" altLang="zh-CN" sz="1800" dirty="0">
                <a:solidFill>
                  <a:srgbClr val="0000FF"/>
                </a:solidFill>
                <a:latin typeface="Arial" panose="020B0604020202020204" pitchFamily="34" charset="0"/>
                <a:ea typeface="宋体" pitchFamily="2" charset="-122"/>
                <a:cs typeface="Arial" panose="020B0604020202020204" pitchFamily="34" charset="0"/>
              </a:rPr>
              <a:t>	</a:t>
            </a:r>
            <a:r>
              <a:rPr lang="en-GB" altLang="zh-CN" sz="1800" dirty="0">
                <a:solidFill>
                  <a:srgbClr val="0000FF"/>
                </a:solidFill>
                <a:latin typeface="Arial" panose="020B0604020202020204" pitchFamily="34" charset="0"/>
                <a:ea typeface="宋体" pitchFamily="2" charset="-122"/>
              </a:rPr>
              <a:t>Structure for user analyses, </a:t>
            </a:r>
            <a:r>
              <a:rPr lang="en-US" altLang="zh-CN" sz="1800" dirty="0">
                <a:solidFill>
                  <a:srgbClr val="0000FF"/>
                </a:solidFill>
                <a:latin typeface="Arial" panose="020B0604020202020204" pitchFamily="34" charset="0"/>
                <a:ea typeface="宋体" pitchFamily="2" charset="-122"/>
              </a:rPr>
              <a:t>data distribution strategies: </a:t>
            </a:r>
          </a:p>
          <a:p>
            <a:pPr marL="0" lvl="1" indent="0" algn="just">
              <a:lnSpc>
                <a:spcPct val="115000"/>
              </a:lnSpc>
              <a:spcBef>
                <a:spcPts val="600"/>
              </a:spcBef>
              <a:buNone/>
            </a:pPr>
            <a:r>
              <a:rPr lang="en-US" altLang="zh-CN" sz="2000" dirty="0">
                <a:latin typeface="Arial" panose="020B0604020202020204" pitchFamily="34" charset="0"/>
                <a:cs typeface="Arial" panose="020B0604020202020204" pitchFamily="34" charset="0"/>
              </a:rPr>
              <a:t>Line 1064-1071: </a:t>
            </a:r>
            <a:r>
              <a:rPr lang="en-GB" altLang="zh-CN" sz="2000" dirty="0">
                <a:latin typeface="Arial" panose="020B0604020202020204" pitchFamily="34" charset="0"/>
                <a:cs typeface="Arial" panose="020B0604020202020204" pitchFamily="34" charset="0"/>
              </a:rPr>
              <a:t>An efficient data distribution strategy within the data model is essential for optimizing data storage, access, and processing. Raw data will reside in central storage, while reconstructed data (</a:t>
            </a:r>
            <a:r>
              <a:rPr lang="en-GB" altLang="zh-CN" sz="2000" dirty="0" err="1">
                <a:latin typeface="Arial" panose="020B0604020202020204" pitchFamily="34" charset="0"/>
                <a:cs typeface="Arial" panose="020B0604020202020204" pitchFamily="34" charset="0"/>
              </a:rPr>
              <a:t>RecData</a:t>
            </a:r>
            <a:r>
              <a:rPr lang="en-GB" altLang="zh-CN" sz="2000" dirty="0">
                <a:latin typeface="Arial" panose="020B0604020202020204" pitchFamily="34" charset="0"/>
                <a:cs typeface="Arial" panose="020B0604020202020204" pitchFamily="34" charset="0"/>
              </a:rPr>
              <a:t>), simulation data (</a:t>
            </a:r>
            <a:r>
              <a:rPr lang="en-GB" altLang="zh-CN" sz="2000" dirty="0" err="1">
                <a:latin typeface="Arial" panose="020B0604020202020204" pitchFamily="34" charset="0"/>
                <a:cs typeface="Arial" panose="020B0604020202020204" pitchFamily="34" charset="0"/>
              </a:rPr>
              <a:t>SimData</a:t>
            </a:r>
            <a:r>
              <a:rPr lang="en-GB" altLang="zh-CN" sz="2000" dirty="0">
                <a:latin typeface="Arial" panose="020B0604020202020204" pitchFamily="34" charset="0"/>
                <a:cs typeface="Arial" panose="020B0604020202020204" pitchFamily="34" charset="0"/>
              </a:rPr>
              <a:t>), and analysis data (</a:t>
            </a:r>
            <a:r>
              <a:rPr lang="en-GB" altLang="zh-CN" sz="2000" dirty="0" err="1">
                <a:latin typeface="Arial" panose="020B0604020202020204" pitchFamily="34" charset="0"/>
                <a:cs typeface="Arial" panose="020B0604020202020204" pitchFamily="34" charset="0"/>
              </a:rPr>
              <a:t>AnaData</a:t>
            </a:r>
            <a:r>
              <a:rPr lang="en-GB" altLang="zh-CN" sz="2000" dirty="0">
                <a:latin typeface="Arial" panose="020B0604020202020204" pitchFamily="34" charset="0"/>
                <a:cs typeface="Arial" panose="020B0604020202020204" pitchFamily="34" charset="0"/>
              </a:rPr>
              <a:t>) will be distributed across Tier-1 storage. These datasets will be accessible on demand through a tiered storage and caching system, ensuring streamlined availability for various sites. A progressive reduction of the data format for user analysis, coupled with corresponding analysis facilities in \</a:t>
            </a:r>
            <a:r>
              <a:rPr lang="en-GB" altLang="zh-CN" sz="2000" dirty="0" err="1">
                <a:latin typeface="Arial" panose="020B0604020202020204" pitchFamily="34" charset="0"/>
                <a:cs typeface="Arial" panose="020B0604020202020204" pitchFamily="34" charset="0"/>
              </a:rPr>
              <a:t>gls</a:t>
            </a:r>
            <a:r>
              <a:rPr lang="en-GB" altLang="zh-CN" sz="2000" dirty="0">
                <a:latin typeface="Arial" panose="020B0604020202020204" pitchFamily="34" charset="0"/>
                <a:cs typeface="Arial" panose="020B0604020202020204" pitchFamily="34" charset="0"/>
              </a:rPr>
              <a:t>{Grid} and non-\</a:t>
            </a:r>
            <a:r>
              <a:rPr lang="en-GB" altLang="zh-CN" sz="2000" dirty="0" err="1">
                <a:latin typeface="Arial" panose="020B0604020202020204" pitchFamily="34" charset="0"/>
                <a:cs typeface="Arial" panose="020B0604020202020204" pitchFamily="34" charset="0"/>
              </a:rPr>
              <a:t>gls</a:t>
            </a:r>
            <a:r>
              <a:rPr lang="en-GB" altLang="zh-CN" sz="2000" dirty="0">
                <a:latin typeface="Arial" panose="020B0604020202020204" pitchFamily="34" charset="0"/>
                <a:cs typeface="Arial" panose="020B0604020202020204" pitchFamily="34" charset="0"/>
              </a:rPr>
              <a:t>{Grid} resources, creates a robust structure that enables fast and reliable user analyses.</a:t>
            </a:r>
            <a:endParaRPr lang="en-US" altLang="zh-CN" sz="2000" dirty="0">
              <a:latin typeface="Arial" panose="020B0604020202020204" pitchFamily="34" charset="0"/>
              <a:cs typeface="Arial" panose="020B0604020202020204" pitchFamily="34" charset="0"/>
            </a:endParaRPr>
          </a:p>
          <a:p>
            <a:pPr marL="0" lvl="1" indent="0" algn="just">
              <a:lnSpc>
                <a:spcPct val="115000"/>
              </a:lnSpc>
              <a:spcBef>
                <a:spcPts val="600"/>
              </a:spcBef>
              <a:buNone/>
            </a:pPr>
            <a:r>
              <a:rPr lang="en-US" altLang="zh-CN" sz="2000" dirty="0">
                <a:latin typeface="Arial" panose="020B0604020202020204" pitchFamily="34" charset="0"/>
                <a:cs typeface="Arial" panose="020B0604020202020204" pitchFamily="34" charset="0"/>
              </a:rPr>
              <a:t>	</a:t>
            </a:r>
            <a:r>
              <a:rPr lang="en-US" altLang="zh-CN" sz="1800" dirty="0">
                <a:solidFill>
                  <a:srgbClr val="0000FF"/>
                </a:solidFill>
                <a:latin typeface="Arial" panose="020B0604020202020204" pitchFamily="34" charset="0"/>
                <a:ea typeface="宋体" pitchFamily="2" charset="-122"/>
              </a:rPr>
              <a:t>Open data policies: </a:t>
            </a:r>
            <a:r>
              <a:rPr lang="en-US" altLang="zh-CN" sz="2000" dirty="0">
                <a:latin typeface="Arial" panose="020B0604020202020204" pitchFamily="34" charset="0"/>
                <a:cs typeface="Arial" panose="020B0604020202020204" pitchFamily="34" charset="0"/>
              </a:rPr>
              <a:t>A new section of 13.8 Open data was added.</a:t>
            </a:r>
          </a:p>
          <a:p>
            <a:pPr marL="0" lvl="1" indent="0" algn="just">
              <a:lnSpc>
                <a:spcPct val="115000"/>
              </a:lnSpc>
              <a:spcBef>
                <a:spcPts val="600"/>
              </a:spcBef>
              <a:buNone/>
            </a:pPr>
            <a:r>
              <a:rPr lang="en-US" altLang="zh-CN" sz="2000" dirty="0">
                <a:solidFill>
                  <a:srgbClr val="0000FF"/>
                </a:solidFill>
                <a:latin typeface="Arial" panose="020B0604020202020204" pitchFamily="34" charset="0"/>
                <a:ea typeface="宋体" pitchFamily="2" charset="-122"/>
                <a:cs typeface="Arial" panose="020B0604020202020204" pitchFamily="34" charset="0"/>
              </a:rPr>
              <a:t>	</a:t>
            </a:r>
            <a:r>
              <a:rPr lang="en-US" altLang="zh-CN" sz="1800" dirty="0">
                <a:solidFill>
                  <a:srgbClr val="0000FF"/>
                </a:solidFill>
                <a:latin typeface="Arial" panose="020B0604020202020204" pitchFamily="34" charset="0"/>
                <a:ea typeface="宋体" pitchFamily="2" charset="-122"/>
              </a:rPr>
              <a:t>Long-term data preservation plans:  </a:t>
            </a:r>
            <a:r>
              <a:rPr lang="en-US" altLang="zh-CN" sz="2000" dirty="0">
                <a:latin typeface="Arial" panose="020B0604020202020204" pitchFamily="34" charset="0"/>
                <a:cs typeface="Arial" panose="020B0604020202020204" pitchFamily="34" charset="0"/>
              </a:rPr>
              <a:t>A new section of 13.9 Long term data preservation was added.</a:t>
            </a:r>
          </a:p>
          <a:p>
            <a:pPr marL="0" lvl="1" indent="0" algn="just">
              <a:lnSpc>
                <a:spcPct val="115000"/>
              </a:lnSpc>
              <a:spcBef>
                <a:spcPts val="600"/>
              </a:spcBef>
              <a:buNone/>
            </a:pPr>
            <a:endParaRPr lang="en-US" altLang="zh-CN" sz="2000" dirty="0">
              <a:latin typeface="Arial" panose="020B0604020202020204" pitchFamily="34" charset="0"/>
              <a:cs typeface="Arial" panose="020B0604020202020204" pitchFamily="34" charset="0"/>
            </a:endParaRPr>
          </a:p>
          <a:p>
            <a:pPr algn="just">
              <a:lnSpc>
                <a:spcPct val="115000"/>
              </a:lnSpc>
              <a:spcBef>
                <a:spcPts val="600"/>
              </a:spcBef>
            </a:pPr>
            <a:r>
              <a:rPr lang="en-US" altLang="zh-CN" sz="1800" dirty="0">
                <a:solidFill>
                  <a:srgbClr val="0000FF"/>
                </a:solidFill>
                <a:latin typeface="Arial" panose="020B0604020202020204" pitchFamily="34" charset="0"/>
                <a:ea typeface="宋体" pitchFamily="2" charset="-122"/>
              </a:rPr>
              <a:t>C-A-13-3: The development of </a:t>
            </a:r>
            <a:r>
              <a:rPr lang="en-US" altLang="zh-CN" sz="1800" dirty="0" err="1">
                <a:solidFill>
                  <a:srgbClr val="0000FF"/>
                </a:solidFill>
                <a:latin typeface="Arial" panose="020B0604020202020204" pitchFamily="34" charset="0"/>
                <a:ea typeface="宋体" pitchFamily="2" charset="-122"/>
              </a:rPr>
              <a:t>CyberPFA</a:t>
            </a:r>
            <a:r>
              <a:rPr lang="en-US" altLang="zh-CN" sz="1800" dirty="0">
                <a:solidFill>
                  <a:srgbClr val="0000FF"/>
                </a:solidFill>
                <a:latin typeface="Arial" panose="020B0604020202020204" pitchFamily="34" charset="0"/>
                <a:ea typeface="宋体" pitchFamily="2" charset="-122"/>
              </a:rPr>
              <a:t> is a significant achievement and positions the collaboration as a leader in custom in-house algorithm development. However, the degree of reliance on existing tools like </a:t>
            </a:r>
            <a:r>
              <a:rPr lang="en-US" altLang="zh-CN" sz="1800" dirty="0" err="1">
                <a:solidFill>
                  <a:srgbClr val="0000FF"/>
                </a:solidFill>
                <a:latin typeface="Arial" panose="020B0604020202020204" pitchFamily="34" charset="0"/>
                <a:ea typeface="宋体" pitchFamily="2" charset="-122"/>
              </a:rPr>
              <a:t>PandoraPFA</a:t>
            </a:r>
            <a:r>
              <a:rPr lang="en-US" altLang="zh-CN" sz="1800" dirty="0">
                <a:solidFill>
                  <a:srgbClr val="0000FF"/>
                </a:solidFill>
                <a:latin typeface="Arial" panose="020B0604020202020204" pitchFamily="34" charset="0"/>
                <a:ea typeface="宋体" pitchFamily="2" charset="-122"/>
              </a:rPr>
              <a:t> and </a:t>
            </a:r>
            <a:r>
              <a:rPr lang="en-US" altLang="zh-CN" sz="1800" dirty="0" err="1">
                <a:solidFill>
                  <a:srgbClr val="0000FF"/>
                </a:solidFill>
                <a:latin typeface="Arial" panose="020B0604020202020204" pitchFamily="34" charset="0"/>
                <a:ea typeface="宋体" pitchFamily="2" charset="-122"/>
              </a:rPr>
              <a:t>ArborPFA</a:t>
            </a:r>
            <a:r>
              <a:rPr lang="en-US" altLang="zh-CN" sz="1800" dirty="0">
                <a:solidFill>
                  <a:srgbClr val="0000FF"/>
                </a:solidFill>
                <a:latin typeface="Arial" panose="020B0604020202020204" pitchFamily="34" charset="0"/>
                <a:ea typeface="宋体" pitchFamily="2" charset="-122"/>
              </a:rPr>
              <a:t> needs to be better explained and justified. </a:t>
            </a:r>
          </a:p>
          <a:p>
            <a:pPr marL="0" indent="0" algn="just">
              <a:lnSpc>
                <a:spcPct val="115000"/>
              </a:lnSpc>
              <a:spcBef>
                <a:spcPts val="600"/>
              </a:spcBef>
              <a:buNone/>
            </a:pPr>
            <a:r>
              <a:rPr lang="en-US" altLang="zh-CN" sz="2000" dirty="0">
                <a:latin typeface="Arial" panose="020B0604020202020204" pitchFamily="34" charset="0"/>
                <a:cs typeface="Arial" panose="020B0604020202020204" pitchFamily="34" charset="0"/>
              </a:rPr>
              <a:t>Line 533-536: </a:t>
            </a:r>
            <a:r>
              <a:rPr lang="en-GB" altLang="zh-CN" sz="2000" dirty="0">
                <a:latin typeface="Arial" panose="020B0604020202020204" pitchFamily="34" charset="0"/>
                <a:cs typeface="Arial" panose="020B0604020202020204" pitchFamily="34" charset="0"/>
              </a:rPr>
              <a:t>The experience of clustering in high granularity calorimeter and integrating track and calorimeter information from \</a:t>
            </a:r>
            <a:r>
              <a:rPr lang="en-GB" altLang="zh-CN" sz="2000" dirty="0" err="1">
                <a:latin typeface="Arial" panose="020B0604020202020204" pitchFamily="34" charset="0"/>
                <a:cs typeface="Arial" panose="020B0604020202020204" pitchFamily="34" charset="0"/>
              </a:rPr>
              <a:t>pandorapfa</a:t>
            </a:r>
            <a:r>
              <a:rPr lang="en-GB" altLang="zh-CN" sz="2000" dirty="0">
                <a:latin typeface="Arial" panose="020B0604020202020204" pitchFamily="34" charset="0"/>
                <a:cs typeface="Arial" panose="020B0604020202020204" pitchFamily="34" charset="0"/>
              </a:rPr>
              <a:t> and </a:t>
            </a:r>
            <a:r>
              <a:rPr lang="en-GB" altLang="zh-CN" sz="2000" dirty="0" err="1">
                <a:latin typeface="Arial" panose="020B0604020202020204" pitchFamily="34" charset="0"/>
                <a:cs typeface="Arial" panose="020B0604020202020204" pitchFamily="34" charset="0"/>
              </a:rPr>
              <a:t>Arbor</a:t>
            </a:r>
            <a:r>
              <a:rPr lang="en-GB" altLang="zh-CN" sz="2000" dirty="0">
                <a:latin typeface="Arial" panose="020B0604020202020204" pitchFamily="34" charset="0"/>
                <a:cs typeface="Arial" panose="020B0604020202020204" pitchFamily="34" charset="0"/>
              </a:rPr>
              <a:t> are also adopted in \</a:t>
            </a:r>
            <a:r>
              <a:rPr lang="en-GB" altLang="zh-CN" sz="2000" dirty="0" err="1">
                <a:latin typeface="Arial" panose="020B0604020202020204" pitchFamily="34" charset="0"/>
                <a:cs typeface="Arial" panose="020B0604020202020204" pitchFamily="34" charset="0"/>
              </a:rPr>
              <a:t>cyberpfa</a:t>
            </a:r>
            <a:r>
              <a:rPr lang="en-GB" altLang="zh-CN" sz="2000" dirty="0">
                <a:latin typeface="Arial" panose="020B0604020202020204" pitchFamily="34" charset="0"/>
                <a:cs typeface="Arial" panose="020B0604020202020204" pitchFamily="34" charset="0"/>
              </a:rPr>
              <a:t> for the reconstruction in traditional high granularity \</a:t>
            </a:r>
            <a:r>
              <a:rPr lang="en-GB" altLang="zh-CN" sz="2000" dirty="0" err="1">
                <a:latin typeface="Arial" panose="020B0604020202020204" pitchFamily="34" charset="0"/>
                <a:cs typeface="Arial" panose="020B0604020202020204" pitchFamily="34" charset="0"/>
              </a:rPr>
              <a:t>gls</a:t>
            </a:r>
            <a:r>
              <a:rPr lang="en-GB" altLang="zh-CN" sz="2000" dirty="0">
                <a:latin typeface="Arial" panose="020B0604020202020204" pitchFamily="34" charset="0"/>
                <a:cs typeface="Arial" panose="020B0604020202020204" pitchFamily="34" charset="0"/>
              </a:rPr>
              <a:t>{HCAL} and optimal performance. </a:t>
            </a:r>
            <a:endParaRPr lang="en-US" altLang="zh-CN" sz="2000" dirty="0">
              <a:latin typeface="Arial" panose="020B0604020202020204" pitchFamily="34" charset="0"/>
              <a:cs typeface="Arial" panose="020B0604020202020204" pitchFamily="34" charset="0"/>
            </a:endParaRPr>
          </a:p>
          <a:p>
            <a:pPr marL="0" indent="0" algn="just">
              <a:lnSpc>
                <a:spcPct val="115000"/>
              </a:lnSpc>
              <a:spcBef>
                <a:spcPts val="600"/>
              </a:spcBef>
              <a:buNone/>
            </a:pPr>
            <a:endParaRPr lang="en-US" altLang="zh-CN" sz="2000" dirty="0">
              <a:latin typeface="Arial" panose="020B0604020202020204" pitchFamily="34" charset="0"/>
              <a:cs typeface="Arial" panose="020B0604020202020204" pitchFamily="34" charset="0"/>
            </a:endParaRPr>
          </a:p>
        </p:txBody>
      </p:sp>
      <p:sp>
        <p:nvSpPr>
          <p:cNvPr id="6" name="TextBox 5"/>
          <p:cNvSpPr txBox="1"/>
          <p:nvPr/>
        </p:nvSpPr>
        <p:spPr>
          <a:xfrm>
            <a:off x="8305799" y="586859"/>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SOFTWARE AND COMPUTING</a:t>
            </a:r>
            <a:endParaRPr lang="zh-CN" altLang="en-US" dirty="0">
              <a:latin typeface="Arial" panose="020B0604020202020204" pitchFamily="34" charset="0"/>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Comments</a:t>
            </a:r>
          </a:p>
        </p:txBody>
      </p:sp>
      <p:sp>
        <p:nvSpPr>
          <p:cNvPr id="3" name="Text Placeholder 2"/>
          <p:cNvSpPr>
            <a:spLocks noGrp="1"/>
          </p:cNvSpPr>
          <p:nvPr>
            <p:ph type="body" idx="1"/>
          </p:nvPr>
        </p:nvSpPr>
        <p:spPr>
          <a:xfrm>
            <a:off x="687220" y="1505068"/>
            <a:ext cx="10666580" cy="4671895"/>
          </a:xfrm>
        </p:spPr>
        <p:txBody>
          <a:bodyPr>
            <a:normAutofit/>
          </a:bodyPr>
          <a:lstStyle/>
          <a:p>
            <a:pPr algn="just">
              <a:lnSpc>
                <a:spcPct val="115000"/>
              </a:lnSpc>
              <a:spcBef>
                <a:spcPts val="600"/>
              </a:spcBef>
            </a:pPr>
            <a:r>
              <a:rPr lang="en-US" altLang="zh-CN" sz="1800" dirty="0">
                <a:solidFill>
                  <a:srgbClr val="0000FF"/>
                </a:solidFill>
                <a:latin typeface="Arial" panose="020B0604020202020204" pitchFamily="34" charset="0"/>
                <a:ea typeface="宋体" pitchFamily="2" charset="-122"/>
              </a:rPr>
              <a:t>C-A-13-4: While the event data model (EDM4hep) is well established, more detailed data formats for reduced, compact data levels (e.g., various stages of AODs) are not yet clearly defined. </a:t>
            </a:r>
          </a:p>
          <a:p>
            <a:pPr marL="0" indent="0" algn="just">
              <a:lnSpc>
                <a:spcPct val="115000"/>
              </a:lnSpc>
              <a:spcBef>
                <a:spcPts val="600"/>
              </a:spcBef>
              <a:buNone/>
            </a:pPr>
            <a:r>
              <a:rPr lang="en-US" altLang="zh-CN" sz="1500" dirty="0">
                <a:latin typeface="Arial" panose="020B0604020202020204" pitchFamily="34" charset="0"/>
                <a:cs typeface="Arial" panose="020B0604020202020204" pitchFamily="34" charset="0"/>
              </a:rPr>
              <a:t>Line 981-984: </a:t>
            </a:r>
          </a:p>
          <a:p>
            <a:pPr marL="0" indent="0" algn="just">
              <a:lnSpc>
                <a:spcPct val="115000"/>
              </a:lnSpc>
              <a:spcBef>
                <a:spcPts val="600"/>
              </a:spcBef>
              <a:buNone/>
            </a:pPr>
            <a:r>
              <a:rPr lang="en-GB" altLang="zh-CN" sz="1500" dirty="0">
                <a:latin typeface="Arial" panose="020B0604020202020204" pitchFamily="34" charset="0"/>
                <a:cs typeface="Arial" panose="020B0604020202020204" pitchFamily="34" charset="0"/>
              </a:rPr>
              <a:t>\item </a:t>
            </a:r>
            <a:r>
              <a:rPr lang="en-GB" altLang="zh-CN" sz="1500" dirty="0" err="1">
                <a:latin typeface="Arial" panose="020B0604020202020204" pitchFamily="34" charset="0"/>
                <a:cs typeface="Arial" panose="020B0604020202020204" pitchFamily="34" charset="0"/>
              </a:rPr>
              <a:t>AnaData</a:t>
            </a:r>
            <a:r>
              <a:rPr lang="en-GB" altLang="zh-CN" sz="1500" dirty="0">
                <a:latin typeface="Arial" panose="020B0604020202020204" pitchFamily="34" charset="0"/>
                <a:cs typeface="Arial" panose="020B0604020202020204" pitchFamily="34" charset="0"/>
              </a:rPr>
              <a:t> (analysis data): which is a summary of the reconstructed event, and contains sufficient information for common analyses</a:t>
            </a:r>
          </a:p>
          <a:p>
            <a:pPr marL="0" indent="0" algn="just">
              <a:lnSpc>
                <a:spcPct val="115000"/>
              </a:lnSpc>
              <a:spcBef>
                <a:spcPts val="600"/>
              </a:spcBef>
              <a:buNone/>
            </a:pPr>
            <a:r>
              <a:rPr lang="en-GB" altLang="zh-CN" sz="1500" dirty="0">
                <a:latin typeface="Arial" panose="020B0604020202020204" pitchFamily="34" charset="0"/>
                <a:cs typeface="Arial" panose="020B0604020202020204" pitchFamily="34" charset="0"/>
              </a:rPr>
              <a:t>\item </a:t>
            </a:r>
            <a:r>
              <a:rPr lang="en-GB" altLang="zh-CN" sz="1500" dirty="0" err="1">
                <a:latin typeface="Arial" panose="020B0604020202020204" pitchFamily="34" charset="0"/>
                <a:cs typeface="Arial" panose="020B0604020202020204" pitchFamily="34" charset="0"/>
              </a:rPr>
              <a:t>TagData</a:t>
            </a:r>
            <a:r>
              <a:rPr lang="en-GB" altLang="zh-CN" sz="1500" dirty="0">
                <a:latin typeface="Arial" panose="020B0604020202020204" pitchFamily="34" charset="0"/>
                <a:cs typeface="Arial" panose="020B0604020202020204" pitchFamily="34" charset="0"/>
              </a:rPr>
              <a:t> (event tag): summary of some general features of the event, allowing rapid access to the events and performing fast selection</a:t>
            </a:r>
            <a:endParaRPr lang="en-US" altLang="zh-CN" sz="1500" dirty="0">
              <a:latin typeface="Arial" panose="020B0604020202020204" pitchFamily="34" charset="0"/>
              <a:cs typeface="Arial" panose="020B0604020202020204" pitchFamily="34" charset="0"/>
            </a:endParaRPr>
          </a:p>
          <a:p>
            <a:pPr marL="0" indent="0" algn="just">
              <a:lnSpc>
                <a:spcPct val="115000"/>
              </a:lnSpc>
              <a:spcBef>
                <a:spcPts val="600"/>
              </a:spcBef>
              <a:buNone/>
            </a:pPr>
            <a:r>
              <a:rPr lang="en-US" altLang="zh-CN" sz="1500" dirty="0">
                <a:latin typeface="Arial" panose="020B0604020202020204" pitchFamily="34" charset="0"/>
                <a:cs typeface="Arial" panose="020B0604020202020204" pitchFamily="34" charset="0"/>
              </a:rPr>
              <a:t>Line 988-990: </a:t>
            </a:r>
          </a:p>
          <a:p>
            <a:pPr marL="0" indent="0" algn="just">
              <a:lnSpc>
                <a:spcPct val="115000"/>
              </a:lnSpc>
              <a:spcBef>
                <a:spcPts val="600"/>
              </a:spcBef>
              <a:buNone/>
            </a:pPr>
            <a:r>
              <a:rPr lang="en-GB" altLang="zh-CN" sz="1500" dirty="0" err="1">
                <a:latin typeface="Arial" panose="020B0604020202020204" pitchFamily="34" charset="0"/>
                <a:cs typeface="Arial" panose="020B0604020202020204" pitchFamily="34" charset="0"/>
              </a:rPr>
              <a:t>AnaData</a:t>
            </a:r>
            <a:r>
              <a:rPr lang="en-GB" altLang="zh-CN" sz="1500" dirty="0">
                <a:latin typeface="Arial" panose="020B0604020202020204" pitchFamily="34" charset="0"/>
                <a:cs typeface="Arial" panose="020B0604020202020204" pitchFamily="34" charset="0"/>
              </a:rPr>
              <a:t> and </a:t>
            </a:r>
            <a:r>
              <a:rPr lang="en-GB" altLang="zh-CN" sz="1500" dirty="0" err="1">
                <a:latin typeface="Arial" panose="020B0604020202020204" pitchFamily="34" charset="0"/>
                <a:cs typeface="Arial" panose="020B0604020202020204" pitchFamily="34" charset="0"/>
              </a:rPr>
              <a:t>TagData</a:t>
            </a:r>
            <a:r>
              <a:rPr lang="en-GB" altLang="zh-CN" sz="1500" dirty="0">
                <a:latin typeface="Arial" panose="020B0604020202020204" pitchFamily="34" charset="0"/>
                <a:cs typeface="Arial" panose="020B0604020202020204" pitchFamily="34" charset="0"/>
              </a:rPr>
              <a:t> are expected to be relatively smaller in scale compared to </a:t>
            </a:r>
            <a:r>
              <a:rPr lang="en-GB" altLang="zh-CN" sz="1500" dirty="0" err="1">
                <a:latin typeface="Arial" panose="020B0604020202020204" pitchFamily="34" charset="0"/>
                <a:cs typeface="Arial" panose="020B0604020202020204" pitchFamily="34" charset="0"/>
              </a:rPr>
              <a:t>RecData</a:t>
            </a:r>
            <a:r>
              <a:rPr lang="en-GB" altLang="zh-CN" sz="1500" dirty="0">
                <a:latin typeface="Arial" panose="020B0604020202020204" pitchFamily="34" charset="0"/>
                <a:cs typeface="Arial" panose="020B0604020202020204" pitchFamily="34" charset="0"/>
              </a:rPr>
              <a:t>. Given their importance for data analysis, they will be defined as soon as event-level reconstruction, following data reconstruction in sub-detectors, becomes available. </a:t>
            </a:r>
            <a:endParaRPr lang="en-US" altLang="zh-CN" sz="1500" dirty="0">
              <a:latin typeface="Arial" panose="020B0604020202020204" pitchFamily="34" charset="0"/>
              <a:cs typeface="Arial" panose="020B0604020202020204" pitchFamily="34" charset="0"/>
            </a:endParaRPr>
          </a:p>
          <a:p>
            <a:pPr marL="0" lvl="1" indent="0" algn="just">
              <a:lnSpc>
                <a:spcPct val="115000"/>
              </a:lnSpc>
              <a:spcBef>
                <a:spcPts val="600"/>
              </a:spcBef>
              <a:buNone/>
            </a:pPr>
            <a:r>
              <a:rPr lang="en-US" altLang="zh-CN" sz="1800" dirty="0">
                <a:solidFill>
                  <a:srgbClr val="0000FF"/>
                </a:solidFill>
                <a:latin typeface="Arial" panose="020B0604020202020204" pitchFamily="34" charset="0"/>
                <a:ea typeface="宋体" pitchFamily="2" charset="-122"/>
                <a:cs typeface="Arial" panose="020B0604020202020204" pitchFamily="34" charset="0"/>
              </a:rPr>
              <a:t>	</a:t>
            </a:r>
            <a:endParaRPr lang="en-US" altLang="zh-CN" sz="2000" dirty="0">
              <a:latin typeface="Arial" panose="020B0604020202020204" pitchFamily="34" charset="0"/>
              <a:cs typeface="Arial" panose="020B0604020202020204" pitchFamily="34" charset="0"/>
            </a:endParaRPr>
          </a:p>
          <a:p>
            <a:pPr marL="0" lvl="1" indent="0" algn="just">
              <a:lnSpc>
                <a:spcPct val="115000"/>
              </a:lnSpc>
              <a:spcBef>
                <a:spcPts val="600"/>
              </a:spcBef>
              <a:buNone/>
            </a:pPr>
            <a:endParaRPr lang="en-US" altLang="zh-CN" sz="2000" dirty="0">
              <a:latin typeface="Arial" panose="020B0604020202020204" pitchFamily="34" charset="0"/>
              <a:cs typeface="Arial" panose="020B0604020202020204" pitchFamily="34" charset="0"/>
            </a:endParaRPr>
          </a:p>
          <a:p>
            <a:pPr marL="0" indent="0" algn="just">
              <a:lnSpc>
                <a:spcPct val="115000"/>
              </a:lnSpc>
              <a:spcBef>
                <a:spcPts val="600"/>
              </a:spcBef>
              <a:buNone/>
            </a:pPr>
            <a:endParaRPr lang="en-US" altLang="zh-CN" sz="2100" dirty="0">
              <a:latin typeface="Arial" panose="020B0604020202020204" pitchFamily="34" charset="0"/>
              <a:cs typeface="Arial" panose="020B0604020202020204" pitchFamily="34" charset="0"/>
            </a:endParaRPr>
          </a:p>
        </p:txBody>
      </p:sp>
      <p:sp>
        <p:nvSpPr>
          <p:cNvPr id="6" name="TextBox 5"/>
          <p:cNvSpPr txBox="1"/>
          <p:nvPr/>
        </p:nvSpPr>
        <p:spPr>
          <a:xfrm>
            <a:off x="8305799" y="586859"/>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SOFTWARE AND COMPUTING</a:t>
            </a:r>
            <a:endParaRPr lang="zh-CN" altLang="en-US" dirty="0">
              <a:latin typeface="Arial" panose="020B0604020202020204" pitchFamily="34" charset="0"/>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Comments</a:t>
            </a:r>
          </a:p>
        </p:txBody>
      </p:sp>
      <p:sp>
        <p:nvSpPr>
          <p:cNvPr id="3" name="Text Placeholder 2"/>
          <p:cNvSpPr>
            <a:spLocks noGrp="1"/>
          </p:cNvSpPr>
          <p:nvPr>
            <p:ph type="body" idx="1"/>
          </p:nvPr>
        </p:nvSpPr>
        <p:spPr>
          <a:xfrm>
            <a:off x="687220" y="1505068"/>
            <a:ext cx="10666580" cy="4671895"/>
          </a:xfrm>
        </p:spPr>
        <p:txBody>
          <a:bodyPr>
            <a:normAutofit lnSpcReduction="10000"/>
          </a:bodyPr>
          <a:lstStyle/>
          <a:p>
            <a:pPr algn="just">
              <a:lnSpc>
                <a:spcPct val="110000"/>
              </a:lnSpc>
              <a:spcBef>
                <a:spcPts val="600"/>
              </a:spcBef>
            </a:pPr>
            <a:r>
              <a:rPr lang="en-US" altLang="zh-CN" sz="1800" dirty="0">
                <a:solidFill>
                  <a:srgbClr val="0000FF"/>
                </a:solidFill>
                <a:latin typeface="Arial" panose="020B0604020202020204" pitchFamily="34" charset="0"/>
                <a:ea typeface="宋体" pitchFamily="2" charset="-122"/>
              </a:rPr>
              <a:t>C-A-13-5: The costs associated with the required computing infrastructure—such as whether a new data center will be necessary—are not discussed in the Ref-TDR. </a:t>
            </a:r>
          </a:p>
          <a:p>
            <a:pPr marL="0" indent="0" algn="just">
              <a:lnSpc>
                <a:spcPct val="110000"/>
              </a:lnSpc>
              <a:spcBef>
                <a:spcPts val="600"/>
              </a:spcBef>
              <a:buNone/>
            </a:pPr>
            <a:r>
              <a:rPr lang="en-US" altLang="zh-CN" sz="1400" dirty="0">
                <a:latin typeface="Arial" panose="020B0604020202020204" pitchFamily="34" charset="0"/>
                <a:cs typeface="Arial" panose="020B0604020202020204" pitchFamily="34" charset="0"/>
              </a:rPr>
              <a:t>Described in 13.10.4 Smart data center infrastructure</a:t>
            </a:r>
          </a:p>
          <a:p>
            <a:pPr marL="0" indent="0" algn="just">
              <a:lnSpc>
                <a:spcPct val="110000"/>
              </a:lnSpc>
              <a:spcBef>
                <a:spcPts val="600"/>
              </a:spcBef>
              <a:buNone/>
            </a:pPr>
            <a:endParaRPr lang="en-US" altLang="zh-CN" sz="2100" dirty="0">
              <a:latin typeface="Arial" panose="020B0604020202020204" pitchFamily="34" charset="0"/>
              <a:cs typeface="Arial" panose="020B0604020202020204" pitchFamily="34" charset="0"/>
            </a:endParaRPr>
          </a:p>
          <a:p>
            <a:pPr algn="just">
              <a:lnSpc>
                <a:spcPct val="110000"/>
              </a:lnSpc>
              <a:spcBef>
                <a:spcPts val="600"/>
              </a:spcBef>
            </a:pPr>
            <a:r>
              <a:rPr lang="en-US" altLang="zh-CN" sz="1800" dirty="0">
                <a:solidFill>
                  <a:srgbClr val="0000FF"/>
                </a:solidFill>
                <a:latin typeface="Arial" panose="020B0604020202020204" pitchFamily="34" charset="0"/>
                <a:ea typeface="宋体" pitchFamily="2" charset="-122"/>
              </a:rPr>
              <a:t>C-A-13-6: While future technologies such as quantum computing, machine learning, and AI are mentioned, their potential roles and the motivation for pursuing them should be more clearly articulated, with better-defined staging scenarios</a:t>
            </a:r>
          </a:p>
          <a:p>
            <a:pPr marL="0" indent="0" algn="just">
              <a:lnSpc>
                <a:spcPct val="110000"/>
              </a:lnSpc>
              <a:spcBef>
                <a:spcPts val="600"/>
              </a:spcBef>
              <a:buNone/>
            </a:pPr>
            <a:r>
              <a:rPr lang="en-US" altLang="zh-CN" sz="1400" dirty="0">
                <a:latin typeface="Arial" panose="020B0604020202020204" pitchFamily="34" charset="0"/>
                <a:cs typeface="Arial" panose="020B0604020202020204" pitchFamily="34" charset="0"/>
              </a:rPr>
              <a:t>Line 723-736:</a:t>
            </a:r>
          </a:p>
          <a:p>
            <a:pPr marL="0" indent="0" algn="just">
              <a:lnSpc>
                <a:spcPct val="110000"/>
              </a:lnSpc>
              <a:spcBef>
                <a:spcPts val="600"/>
              </a:spcBef>
              <a:buNone/>
            </a:pPr>
            <a:r>
              <a:rPr lang="en-US" altLang="zh-CN" sz="1400" dirty="0">
                <a:latin typeface="Arial" panose="020B0604020202020204" pitchFamily="34" charset="0"/>
                <a:cs typeface="Arial" panose="020B0604020202020204" pitchFamily="34" charset="0"/>
              </a:rPr>
              <a:t> </a:t>
            </a:r>
            <a:r>
              <a:rPr lang="en-GB" altLang="zh-CN" sz="1400" dirty="0">
                <a:latin typeface="Arial" panose="020B0604020202020204" pitchFamily="34" charset="0"/>
                <a:cs typeface="Arial" panose="020B0604020202020204" pitchFamily="34" charset="0"/>
              </a:rPr>
              <a:t>The trend in computing hardware is shifting toward increased CPU cores and more diverse architectures, including \</a:t>
            </a:r>
            <a:r>
              <a:rPr lang="en-GB" altLang="zh-CN" sz="1400" dirty="0" err="1">
                <a:latin typeface="Arial" panose="020B0604020202020204" pitchFamily="34" charset="0"/>
                <a:cs typeface="Arial" panose="020B0604020202020204" pitchFamily="34" charset="0"/>
              </a:rPr>
              <a:t>gls</a:t>
            </a:r>
            <a:r>
              <a:rPr lang="en-GB" altLang="zh-CN" sz="1400" dirty="0">
                <a:latin typeface="Arial" panose="020B0604020202020204" pitchFamily="34" charset="0"/>
                <a:cs typeface="Arial" panose="020B0604020202020204" pitchFamily="34" charset="0"/>
              </a:rPr>
              <a:t>{GPU}, FPGAs, and other accelerators. Machine learning plays a crucial role in high-energy physics experiments. Consequently, the development of software capable of efficiently handling simultaneous computations and leveraging machine learning techniques to enhance data processing and analysis has become an increasingly important </a:t>
            </a:r>
            <a:r>
              <a:rPr lang="en-GB" altLang="zh-CN" sz="1400" dirty="0" err="1">
                <a:latin typeface="Arial" panose="020B0604020202020204" pitchFamily="34" charset="0"/>
                <a:cs typeface="Arial" panose="020B0604020202020204" pitchFamily="34" charset="0"/>
              </a:rPr>
              <a:t>topic.During</a:t>
            </a:r>
            <a:r>
              <a:rPr lang="en-GB" altLang="zh-CN" sz="1400" dirty="0">
                <a:latin typeface="Arial" panose="020B0604020202020204" pitchFamily="34" charset="0"/>
                <a:cs typeface="Arial" panose="020B0604020202020204" pitchFamily="34" charset="0"/>
              </a:rPr>
              <a:t> $Z$-pole operation at CEPC, computing demands are expected to reach the </a:t>
            </a:r>
            <a:r>
              <a:rPr lang="en-GB" altLang="zh-CN" sz="1400" dirty="0" err="1">
                <a:latin typeface="Arial" panose="020B0604020202020204" pitchFamily="34" charset="0"/>
                <a:cs typeface="Arial" panose="020B0604020202020204" pitchFamily="34" charset="0"/>
              </a:rPr>
              <a:t>exabyte</a:t>
            </a:r>
            <a:r>
              <a:rPr lang="en-GB" altLang="zh-CN" sz="1400" dirty="0">
                <a:latin typeface="Arial" panose="020B0604020202020204" pitchFamily="34" charset="0"/>
                <a:cs typeface="Arial" panose="020B0604020202020204" pitchFamily="34" charset="0"/>
              </a:rPr>
              <a:t> scale, posing technical challenges comparable to those encountered at the High-Luminosity Large Hadron Collider. Advances in artificial intelligence, along with the integration of concurrent and heterogeneous computing, will form the operational backbone of future collider experiments. Meanwhile, quantum computing and its associated algorithmic frameworks present a potential paradigm shift in addressing these challenges, offering a promising—though ambitious—solution for the CEPC </a:t>
            </a:r>
            <a:r>
              <a:rPr lang="en-GB" altLang="zh-CN" sz="1400" dirty="0" err="1">
                <a:latin typeface="Arial" panose="020B0604020202020204" pitchFamily="34" charset="0"/>
                <a:cs typeface="Arial" panose="020B0604020202020204" pitchFamily="34" charset="0"/>
              </a:rPr>
              <a:t>initiative.This</a:t>
            </a:r>
            <a:r>
              <a:rPr lang="en-GB" altLang="zh-CN" sz="1400" dirty="0">
                <a:latin typeface="Arial" panose="020B0604020202020204" pitchFamily="34" charset="0"/>
                <a:cs typeface="Arial" panose="020B0604020202020204" pitchFamily="34" charset="0"/>
              </a:rPr>
              <a:t> section will present relevant research efforts exploring these advancements.</a:t>
            </a:r>
            <a:r>
              <a:rPr lang="en-US" altLang="zh-CN" sz="1400" dirty="0">
                <a:latin typeface="Arial" panose="020B0604020202020204" pitchFamily="34" charset="0"/>
                <a:cs typeface="Arial" panose="020B0604020202020204" pitchFamily="34" charset="0"/>
              </a:rPr>
              <a:t>                         </a:t>
            </a:r>
          </a:p>
          <a:p>
            <a:pPr marL="0" indent="0" algn="just">
              <a:lnSpc>
                <a:spcPct val="110000"/>
              </a:lnSpc>
              <a:spcBef>
                <a:spcPts val="600"/>
              </a:spcBef>
              <a:buNone/>
            </a:pPr>
            <a:endParaRPr lang="zh-CN" altLang="zh-CN" sz="1400" dirty="0">
              <a:latin typeface="Arial" panose="020B0604020202020204" pitchFamily="34" charset="0"/>
              <a:cs typeface="Arial" panose="020B0604020202020204" pitchFamily="34" charset="0"/>
            </a:endParaRPr>
          </a:p>
        </p:txBody>
      </p:sp>
      <p:sp>
        <p:nvSpPr>
          <p:cNvPr id="6" name="TextBox 5"/>
          <p:cNvSpPr txBox="1"/>
          <p:nvPr/>
        </p:nvSpPr>
        <p:spPr>
          <a:xfrm>
            <a:off x="8305799" y="586859"/>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SOFTWARE AND COMPUTING</a:t>
            </a:r>
            <a:endParaRPr lang="zh-CN" altLang="en-US" dirty="0">
              <a:latin typeface="Arial" panose="020B0604020202020204" pitchFamily="34" charset="0"/>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Recommendations</a:t>
            </a:r>
          </a:p>
        </p:txBody>
      </p:sp>
      <p:sp>
        <p:nvSpPr>
          <p:cNvPr id="3" name="Text Placeholder 2"/>
          <p:cNvSpPr>
            <a:spLocks noGrp="1"/>
          </p:cNvSpPr>
          <p:nvPr>
            <p:ph type="body" idx="1"/>
          </p:nvPr>
        </p:nvSpPr>
        <p:spPr>
          <a:xfrm>
            <a:off x="516835" y="1090465"/>
            <a:ext cx="10836965" cy="5086498"/>
          </a:xfrm>
        </p:spPr>
        <p:txBody>
          <a:bodyPr>
            <a:noAutofit/>
          </a:bodyPr>
          <a:lstStyle/>
          <a:p>
            <a:pPr algn="just">
              <a:lnSpc>
                <a:spcPct val="100000"/>
              </a:lnSpc>
              <a:spcBef>
                <a:spcPts val="600"/>
              </a:spcBef>
            </a:pPr>
            <a:r>
              <a:rPr lang="en-US" altLang="zh-CN" sz="1400" dirty="0">
                <a:solidFill>
                  <a:srgbClr val="0000FF"/>
                </a:solidFill>
                <a:latin typeface="Arial" panose="020B0604020202020204" pitchFamily="34" charset="0"/>
                <a:ea typeface="宋体" pitchFamily="2" charset="-122"/>
              </a:rPr>
              <a:t>R-A-13-1: </a:t>
            </a:r>
            <a:r>
              <a:rPr lang="en-US" altLang="zh-CN" sz="1300" dirty="0">
                <a:solidFill>
                  <a:srgbClr val="0000FF"/>
                </a:solidFill>
                <a:latin typeface="Arial" panose="020B0604020202020204" pitchFamily="34" charset="0"/>
                <a:ea typeface="宋体" pitchFamily="2" charset="-122"/>
              </a:rPr>
              <a:t>Further develop and consolidate the detailed simulation model and reconstruction framework, with particular attention to: </a:t>
            </a:r>
          </a:p>
          <a:p>
            <a:pPr lvl="1" algn="just">
              <a:lnSpc>
                <a:spcPct val="100000"/>
              </a:lnSpc>
              <a:spcBef>
                <a:spcPts val="600"/>
              </a:spcBef>
            </a:pPr>
            <a:r>
              <a:rPr lang="en-US" altLang="zh-CN" sz="1200" dirty="0">
                <a:solidFill>
                  <a:srgbClr val="0000FF"/>
                </a:solidFill>
                <a:latin typeface="Arial" panose="020B0604020202020204" pitchFamily="34" charset="0"/>
                <a:ea typeface="宋体" pitchFamily="2" charset="-122"/>
              </a:rPr>
              <a:t>R-A-13-1-1: </a:t>
            </a:r>
            <a:r>
              <a:rPr lang="en-US" altLang="zh-CN" sz="1300" dirty="0">
                <a:solidFill>
                  <a:srgbClr val="0000FF"/>
                </a:solidFill>
                <a:latin typeface="Arial" panose="020B0604020202020204" pitchFamily="34" charset="0"/>
                <a:ea typeface="宋体" pitchFamily="2" charset="-122"/>
              </a:rPr>
              <a:t>Adding realistic estimates for detector imperfections, such as gaps or insensitive material from cables and services, to the simulation model. </a:t>
            </a:r>
          </a:p>
          <a:p>
            <a:pPr marL="457200" lvl="1" indent="0" algn="just">
              <a:lnSpc>
                <a:spcPct val="100000"/>
              </a:lnSpc>
              <a:spcBef>
                <a:spcPts val="600"/>
              </a:spcBef>
              <a:buNone/>
            </a:pPr>
            <a:r>
              <a:rPr lang="en-US" altLang="zh-CN" sz="1300" dirty="0">
                <a:solidFill>
                  <a:srgbClr val="0000FF"/>
                </a:solidFill>
                <a:latin typeface="Arial" panose="020B0604020202020204" pitchFamily="34" charset="0"/>
                <a:ea typeface="宋体" pitchFamily="2" charset="-122"/>
                <a:cs typeface="Arial" panose="020B0604020202020204" pitchFamily="34" charset="0"/>
              </a:rPr>
              <a:t>	</a:t>
            </a:r>
            <a:r>
              <a:rPr lang="en-US" altLang="zh-CN" sz="1300" dirty="0">
                <a:latin typeface="Arial" panose="020B0604020202020204" pitchFamily="34" charset="0"/>
                <a:cs typeface="Arial" panose="020B0604020202020204" pitchFamily="34" charset="0"/>
              </a:rPr>
              <a:t>Line 163-167:</a:t>
            </a:r>
          </a:p>
          <a:p>
            <a:pPr marL="457200" lvl="1" indent="0" algn="just">
              <a:lnSpc>
                <a:spcPct val="100000"/>
              </a:lnSpc>
              <a:spcBef>
                <a:spcPts val="600"/>
              </a:spcBef>
              <a:buNone/>
            </a:pPr>
            <a:r>
              <a:rPr lang="en-GB" altLang="zh-CN" sz="1300" dirty="0">
                <a:latin typeface="Arial" panose="020B0604020202020204" pitchFamily="34" charset="0"/>
                <a:cs typeface="Arial" panose="020B0604020202020204" pitchFamily="34" charset="0"/>
              </a:rPr>
              <a:t>\</a:t>
            </a:r>
            <a:r>
              <a:rPr lang="en-GB" altLang="zh-CN" sz="1300" dirty="0" err="1">
                <a:latin typeface="Arial" panose="020B0604020202020204" pitchFamily="34" charset="0"/>
                <a:cs typeface="Arial" panose="020B0604020202020204" pitchFamily="34" charset="0"/>
              </a:rPr>
              <a:t>ddhep</a:t>
            </a:r>
            <a:r>
              <a:rPr lang="en-GB" altLang="zh-CN" sz="1300" dirty="0">
                <a:latin typeface="Arial" panose="020B0604020202020204" pitchFamily="34" charset="0"/>
                <a:cs typeface="Arial" panose="020B0604020202020204" pitchFamily="34" charset="0"/>
              </a:rPr>
              <a:t> can also be used to represent more realistic geometry, rather than idealized models, by integrating alignment and calibration data. Misalignment corrections can be applied to reflect actual detector shifts, and calibration constants are included to ensure accurate detector responses. By incorporating these elements, DD4hep offers a comprehensive and precise detector description for the experiment.</a:t>
            </a:r>
            <a:endParaRPr lang="en-US" altLang="zh-CN" sz="1300" dirty="0">
              <a:latin typeface="Arial" panose="020B0604020202020204" pitchFamily="34" charset="0"/>
              <a:cs typeface="Arial" panose="020B0604020202020204" pitchFamily="34" charset="0"/>
            </a:endParaRPr>
          </a:p>
          <a:p>
            <a:pPr lvl="1" algn="just">
              <a:lnSpc>
                <a:spcPct val="100000"/>
              </a:lnSpc>
              <a:spcBef>
                <a:spcPts val="600"/>
              </a:spcBef>
            </a:pPr>
            <a:r>
              <a:rPr lang="en-US" altLang="zh-CN" sz="1400" dirty="0">
                <a:solidFill>
                  <a:srgbClr val="0000FF"/>
                </a:solidFill>
                <a:latin typeface="Arial" panose="020B0604020202020204" pitchFamily="34" charset="0"/>
                <a:ea typeface="宋体" pitchFamily="2" charset="-122"/>
              </a:rPr>
              <a:t>R-A-13-1-2: </a:t>
            </a:r>
            <a:r>
              <a:rPr lang="en-US" altLang="zh-CN" sz="1300" dirty="0">
                <a:solidFill>
                  <a:srgbClr val="0000FF"/>
                </a:solidFill>
                <a:latin typeface="Arial" panose="020B0604020202020204" pitchFamily="34" charset="0"/>
                <a:ea typeface="宋体" pitchFamily="2" charset="-122"/>
              </a:rPr>
              <a:t>Performing detailed studies of the </a:t>
            </a:r>
            <a:r>
              <a:rPr lang="en-US" altLang="zh-CN" sz="1300" dirty="0" err="1">
                <a:solidFill>
                  <a:srgbClr val="0000FF"/>
                </a:solidFill>
                <a:latin typeface="Arial" panose="020B0604020202020204" pitchFamily="34" charset="0"/>
                <a:ea typeface="宋体" pitchFamily="2" charset="-122"/>
              </a:rPr>
              <a:t>CyberPFA</a:t>
            </a:r>
            <a:r>
              <a:rPr lang="en-US" altLang="zh-CN" sz="1300" dirty="0">
                <a:solidFill>
                  <a:srgbClr val="0000FF"/>
                </a:solidFill>
                <a:latin typeface="Arial" panose="020B0604020202020204" pitchFamily="34" charset="0"/>
                <a:ea typeface="宋体" pitchFamily="2" charset="-122"/>
              </a:rPr>
              <a:t> performance, including jet energy resolution for light-quark </a:t>
            </a:r>
            <a:r>
              <a:rPr lang="en-US" altLang="zh-CN" sz="1300" dirty="0" err="1">
                <a:solidFill>
                  <a:srgbClr val="0000FF"/>
                </a:solidFill>
                <a:latin typeface="Arial" panose="020B0604020202020204" pitchFamily="34" charset="0"/>
                <a:ea typeface="宋体" pitchFamily="2" charset="-122"/>
              </a:rPr>
              <a:t>dijet</a:t>
            </a:r>
            <a:r>
              <a:rPr lang="en-US" altLang="zh-CN" sz="1300" dirty="0">
                <a:solidFill>
                  <a:srgbClr val="0000FF"/>
                </a:solidFill>
                <a:latin typeface="Arial" panose="020B0604020202020204" pitchFamily="34" charset="0"/>
                <a:ea typeface="宋体" pitchFamily="2" charset="-122"/>
              </a:rPr>
              <a:t> events, single particle responses, neutral hadrons, and neutrino energy measurements in b-decays. </a:t>
            </a:r>
            <a:endParaRPr lang="en-US" altLang="zh-CN" sz="1300" dirty="0">
              <a:latin typeface="Arial" panose="020B0604020202020204" pitchFamily="34" charset="0"/>
              <a:ea typeface="宋体" pitchFamily="2" charset="-122"/>
            </a:endParaRPr>
          </a:p>
          <a:p>
            <a:pPr marL="457200" lvl="1" indent="0" algn="just">
              <a:lnSpc>
                <a:spcPct val="100000"/>
              </a:lnSpc>
              <a:spcBef>
                <a:spcPts val="600"/>
              </a:spcBef>
              <a:buNone/>
            </a:pPr>
            <a:r>
              <a:rPr lang="en-US" altLang="zh-CN" sz="1300" dirty="0">
                <a:latin typeface="Arial" panose="020B0604020202020204" pitchFamily="34" charset="0"/>
                <a:ea typeface="宋体" pitchFamily="2" charset="-122"/>
                <a:cs typeface="Arial" panose="020B0604020202020204" pitchFamily="34" charset="0"/>
              </a:rPr>
              <a:t>	</a:t>
            </a:r>
            <a:r>
              <a:rPr lang="en-US" altLang="zh-CN" sz="1300" dirty="0">
                <a:latin typeface="Arial" panose="020B0604020202020204" pitchFamily="34" charset="0"/>
                <a:cs typeface="Arial" panose="020B0604020202020204" pitchFamily="34" charset="0"/>
              </a:rPr>
              <a:t>presented in Chapter 15</a:t>
            </a:r>
          </a:p>
          <a:p>
            <a:pPr lvl="1" algn="just">
              <a:lnSpc>
                <a:spcPct val="100000"/>
              </a:lnSpc>
              <a:spcBef>
                <a:spcPts val="600"/>
              </a:spcBef>
            </a:pPr>
            <a:r>
              <a:rPr lang="en-US" altLang="zh-CN" sz="1400" dirty="0">
                <a:solidFill>
                  <a:srgbClr val="0000FF"/>
                </a:solidFill>
                <a:latin typeface="Arial" panose="020B0604020202020204" pitchFamily="34" charset="0"/>
                <a:ea typeface="宋体" pitchFamily="2" charset="-122"/>
              </a:rPr>
              <a:t>R-A-13-1-3: </a:t>
            </a:r>
            <a:r>
              <a:rPr lang="en-US" altLang="zh-CN" sz="1300" dirty="0">
                <a:solidFill>
                  <a:srgbClr val="0000FF"/>
                </a:solidFill>
                <a:latin typeface="Arial" panose="020B0604020202020204" pitchFamily="34" charset="0"/>
                <a:ea typeface="宋体" pitchFamily="2" charset="-122"/>
              </a:rPr>
              <a:t>Studying the impact of misalignment on tracking performance. </a:t>
            </a:r>
            <a:endParaRPr lang="en-US" altLang="zh-CN" sz="1300" dirty="0">
              <a:latin typeface="Arial" panose="020B0604020202020204" pitchFamily="34" charset="0"/>
              <a:ea typeface="宋体" pitchFamily="2" charset="-122"/>
            </a:endParaRPr>
          </a:p>
          <a:p>
            <a:pPr marL="457200" lvl="1" indent="0" algn="just">
              <a:lnSpc>
                <a:spcPct val="100000"/>
              </a:lnSpc>
              <a:spcBef>
                <a:spcPts val="600"/>
              </a:spcBef>
              <a:buNone/>
            </a:pPr>
            <a:r>
              <a:rPr lang="en-US" altLang="zh-CN" sz="1300" dirty="0">
                <a:latin typeface="Arial" panose="020B0604020202020204" pitchFamily="34" charset="0"/>
                <a:ea typeface="宋体" pitchFamily="2" charset="-122"/>
                <a:cs typeface="Arial" panose="020B0604020202020204" pitchFamily="34" charset="0"/>
              </a:rPr>
              <a:t>	</a:t>
            </a:r>
            <a:r>
              <a:rPr lang="en-US" altLang="zh-CN" sz="1300" dirty="0">
                <a:latin typeface="Arial" panose="020B0604020202020204" pitchFamily="34" charset="0"/>
                <a:cs typeface="Arial" panose="020B0604020202020204" pitchFamily="34" charset="0"/>
              </a:rPr>
              <a:t>discussed in Chapter 15</a:t>
            </a:r>
          </a:p>
          <a:p>
            <a:pPr algn="just">
              <a:lnSpc>
                <a:spcPct val="100000"/>
              </a:lnSpc>
              <a:spcBef>
                <a:spcPts val="600"/>
              </a:spcBef>
            </a:pPr>
            <a:r>
              <a:rPr lang="en-US" altLang="zh-CN" sz="1400" dirty="0">
                <a:solidFill>
                  <a:srgbClr val="0000FF"/>
                </a:solidFill>
                <a:latin typeface="Arial" panose="020B0604020202020204" pitchFamily="34" charset="0"/>
                <a:ea typeface="宋体" pitchFamily="2" charset="-122"/>
              </a:rPr>
              <a:t>R-A-13-2: </a:t>
            </a:r>
            <a:r>
              <a:rPr lang="en-US" altLang="zh-CN" sz="1300" dirty="0">
                <a:solidFill>
                  <a:srgbClr val="0000FF"/>
                </a:solidFill>
                <a:latin typeface="Arial" panose="020B0604020202020204" pitchFamily="34" charset="0"/>
                <a:ea typeface="宋体" pitchFamily="2" charset="-122"/>
              </a:rPr>
              <a:t>Develop a systematic performance monitoring framework, organized around a set of benchmark figures and analyses that qualify simulation and reconstruction quality. Each sub-detector should define its own "detector performance" plots, while a standard set of global physics performance plots should be maintained to validate software improvements. </a:t>
            </a:r>
          </a:p>
          <a:p>
            <a:pPr marL="0" indent="0" algn="just">
              <a:lnSpc>
                <a:spcPct val="100000"/>
              </a:lnSpc>
              <a:spcBef>
                <a:spcPts val="600"/>
              </a:spcBef>
              <a:buNone/>
            </a:pPr>
            <a:r>
              <a:rPr lang="en-US" altLang="zh-CN" sz="1300" dirty="0">
                <a:solidFill>
                  <a:srgbClr val="0000FF"/>
                </a:solidFill>
                <a:latin typeface="Arial" panose="020B0604020202020204" pitchFamily="34" charset="0"/>
                <a:ea typeface="宋体" pitchFamily="2" charset="-122"/>
                <a:cs typeface="Arial" panose="020B0604020202020204" pitchFamily="34" charset="0"/>
              </a:rPr>
              <a:t>	</a:t>
            </a:r>
            <a:r>
              <a:rPr lang="en-US" altLang="zh-CN" sz="1300" dirty="0">
                <a:latin typeface="Arial" panose="020B0604020202020204" pitchFamily="34" charset="0"/>
                <a:cs typeface="Arial" panose="020B0604020202020204" pitchFamily="34" charset="0"/>
              </a:rPr>
              <a:t>Line 217-219:</a:t>
            </a:r>
          </a:p>
          <a:p>
            <a:pPr marL="0" indent="0" algn="just">
              <a:lnSpc>
                <a:spcPct val="100000"/>
              </a:lnSpc>
              <a:spcBef>
                <a:spcPts val="600"/>
              </a:spcBef>
              <a:buNone/>
            </a:pPr>
            <a:r>
              <a:rPr lang="en-GB" altLang="zh-CN" sz="1300" dirty="0">
                <a:latin typeface="Arial" panose="020B0604020202020204" pitchFamily="34" charset="0"/>
                <a:cs typeface="Arial" panose="020B0604020202020204" pitchFamily="34" charset="0"/>
              </a:rPr>
              <a:t>\item Release validation: Large-scale data production is manually triggered using predefined workflows, which are submitted to local or distributed computing systems. Key physical quantities are then compared against standard distributions, providing a clear reference for evaluating detector performance.</a:t>
            </a:r>
            <a:endParaRPr lang="en-US" altLang="zh-CN" sz="1300" dirty="0">
              <a:latin typeface="Arial" panose="020B0604020202020204" pitchFamily="34" charset="0"/>
              <a:cs typeface="Arial" panose="020B0604020202020204" pitchFamily="34" charset="0"/>
            </a:endParaRPr>
          </a:p>
        </p:txBody>
      </p:sp>
      <p:sp>
        <p:nvSpPr>
          <p:cNvPr id="4" name="TextBox 3"/>
          <p:cNvSpPr txBox="1"/>
          <p:nvPr/>
        </p:nvSpPr>
        <p:spPr>
          <a:xfrm>
            <a:off x="8305799" y="586859"/>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SOFTWARE AND COMPUTING</a:t>
            </a:r>
            <a:endParaRPr lang="zh-CN" altLang="en-US" dirty="0">
              <a:latin typeface="Arial" panose="020B0604020202020204" pitchFamily="34" charset="0"/>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Recommendations</a:t>
            </a:r>
          </a:p>
        </p:txBody>
      </p:sp>
      <p:sp>
        <p:nvSpPr>
          <p:cNvPr id="3" name="Text Placeholder 2"/>
          <p:cNvSpPr>
            <a:spLocks noGrp="1"/>
          </p:cNvSpPr>
          <p:nvPr>
            <p:ph type="body" idx="1"/>
          </p:nvPr>
        </p:nvSpPr>
        <p:spPr>
          <a:xfrm>
            <a:off x="516835" y="1090465"/>
            <a:ext cx="10836965" cy="5086498"/>
          </a:xfrm>
        </p:spPr>
        <p:txBody>
          <a:bodyPr>
            <a:normAutofit/>
          </a:bodyPr>
          <a:lstStyle/>
          <a:p>
            <a:pPr algn="just">
              <a:lnSpc>
                <a:spcPct val="115000"/>
              </a:lnSpc>
            </a:pPr>
            <a:r>
              <a:rPr lang="en-US" altLang="zh-CN" sz="1800" dirty="0">
                <a:solidFill>
                  <a:srgbClr val="0000FF"/>
                </a:solidFill>
                <a:latin typeface="Arial" panose="020B0604020202020204" pitchFamily="34" charset="0"/>
                <a:ea typeface="宋体" pitchFamily="2" charset="-122"/>
              </a:rPr>
              <a:t>R-A-13-3: Once consolidated, establish a clear reference for detector performance within the </a:t>
            </a:r>
            <a:r>
              <a:rPr lang="en-US" altLang="zh-CN" sz="1800" dirty="0" err="1">
                <a:solidFill>
                  <a:srgbClr val="0000FF"/>
                </a:solidFill>
                <a:latin typeface="Arial" panose="020B0604020202020204" pitchFamily="34" charset="0"/>
                <a:ea typeface="宋体" pitchFamily="2" charset="-122"/>
              </a:rPr>
              <a:t>RefTDR</a:t>
            </a:r>
            <a:r>
              <a:rPr lang="en-US" altLang="zh-CN" sz="1800" dirty="0">
                <a:solidFill>
                  <a:srgbClr val="0000FF"/>
                </a:solidFill>
                <a:latin typeface="Arial" panose="020B0604020202020204" pitchFamily="34" charset="0"/>
                <a:ea typeface="宋体" pitchFamily="2" charset="-122"/>
              </a:rPr>
              <a:t>, ensuring that future detector and physics performance studies use consistent versions and conditions (e.g., ensuring that jet resolution and b-tagging results are presented with the same software version and setup). </a:t>
            </a:r>
          </a:p>
          <a:p>
            <a:pPr marL="457200" lvl="1" indent="0" algn="just">
              <a:lnSpc>
                <a:spcPct val="115000"/>
              </a:lnSpc>
              <a:buNone/>
            </a:pPr>
            <a:r>
              <a:rPr lang="en-US" sz="1800" dirty="0">
                <a:solidFill>
                  <a:srgbClr val="0000FF"/>
                </a:solidFill>
                <a:latin typeface="Arial" panose="020B0604020202020204" pitchFamily="34" charset="0"/>
                <a:ea typeface="宋体" pitchFamily="2" charset="-122"/>
              </a:rPr>
              <a:t>	</a:t>
            </a:r>
            <a:r>
              <a:rPr lang="en-GB" sz="1500" dirty="0">
                <a:latin typeface="Arial" panose="020B0604020202020204" pitchFamily="34" charset="0"/>
                <a:cs typeface="Arial" panose="020B0604020202020204" pitchFamily="34" charset="0"/>
              </a:rPr>
              <a:t>Performance studies will be conducted using a fixed software release, as agreed upon with the physics group.</a:t>
            </a:r>
          </a:p>
          <a:p>
            <a:pPr marL="228600" lvl="1" algn="just">
              <a:lnSpc>
                <a:spcPct val="115000"/>
              </a:lnSpc>
              <a:spcBef>
                <a:spcPts val="1000"/>
              </a:spcBef>
            </a:pPr>
            <a:r>
              <a:rPr lang="en-US" altLang="zh-CN" sz="1800" dirty="0">
                <a:solidFill>
                  <a:srgbClr val="0000FF"/>
                </a:solidFill>
                <a:latin typeface="Arial" panose="020B0604020202020204" pitchFamily="34" charset="0"/>
                <a:ea typeface="宋体" pitchFamily="2" charset="-122"/>
              </a:rPr>
              <a:t>R-A-13-4: Develop a more detailed and phased estimate of computing needs during the R&amp;D and preparation phases, for example by organizing a sequence of increasingly challenging "data challenges." These would also serve as benchmarks for assessing the maturity of the offline software and computing infrastructure. </a:t>
            </a:r>
          </a:p>
          <a:p>
            <a:pPr marL="457200" lvl="1" indent="0" algn="just">
              <a:lnSpc>
                <a:spcPct val="115000"/>
              </a:lnSpc>
              <a:buNone/>
            </a:pPr>
            <a:r>
              <a:rPr lang="en-US" altLang="zh-CN" sz="1800" dirty="0">
                <a:solidFill>
                  <a:srgbClr val="0000FF"/>
                </a:solidFill>
                <a:latin typeface="Arial" panose="020B0604020202020204" pitchFamily="34" charset="0"/>
                <a:ea typeface="宋体" pitchFamily="2" charset="-122"/>
              </a:rPr>
              <a:t>	</a:t>
            </a:r>
            <a:r>
              <a:rPr lang="en-GB" altLang="zh-CN" sz="1500" dirty="0">
                <a:latin typeface="Arial" panose="020B0604020202020204" pitchFamily="34" charset="0"/>
                <a:cs typeface="Arial" panose="020B0604020202020204" pitchFamily="34" charset="0"/>
              </a:rPr>
              <a:t> Line 1023-1027: The allocation of computational and storage resources is divided into three distinct phases: 2\% during the TDR phase, 10\% during the construction phase, and 100\% during the data-taking phase. The detailed estimate of computing resources will be obtained through a series of increasingly complex data challenges, tailored specifically for the experiment.</a:t>
            </a:r>
            <a:endParaRPr lang="en-US" altLang="zh-CN" sz="1500" dirty="0">
              <a:latin typeface="Arial" panose="020B0604020202020204" pitchFamily="34" charset="0"/>
              <a:cs typeface="Arial" panose="020B0604020202020204" pitchFamily="34" charset="0"/>
            </a:endParaRPr>
          </a:p>
        </p:txBody>
      </p:sp>
      <p:sp>
        <p:nvSpPr>
          <p:cNvPr id="4" name="TextBox 3"/>
          <p:cNvSpPr txBox="1"/>
          <p:nvPr/>
        </p:nvSpPr>
        <p:spPr>
          <a:xfrm>
            <a:off x="8305799" y="586859"/>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SOFTWARE AND COMPUTING</a:t>
            </a:r>
            <a:endParaRPr lang="zh-CN" altLang="en-US" dirty="0">
              <a:latin typeface="Arial" panose="020B0604020202020204" pitchFamily="34" charset="0"/>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168F81-CD57-4E58-BCD8-2A75883F134D}"/>
              </a:ext>
            </a:extLst>
          </p:cNvPr>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Comments on Draft v0.4.1</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A3D80C97-35E7-4424-8575-B22F410F9432}"/>
              </a:ext>
            </a:extLst>
          </p:cNvPr>
          <p:cNvSpPr>
            <a:spLocks noGrp="1"/>
          </p:cNvSpPr>
          <p:nvPr>
            <p:ph idx="13"/>
          </p:nvPr>
        </p:nvSpPr>
        <p:spPr>
          <a:xfrm>
            <a:off x="609600" y="1285861"/>
            <a:ext cx="10972800" cy="5120414"/>
          </a:xfrm>
        </p:spPr>
        <p:txBody>
          <a:bodyPr>
            <a:normAutofit fontScale="92500"/>
          </a:bodyPr>
          <a:lstStyle/>
          <a:p>
            <a:pPr>
              <a:lnSpc>
                <a:spcPct val="120000"/>
              </a:lnSpc>
              <a:spcBef>
                <a:spcPts val="600"/>
              </a:spcBef>
            </a:pPr>
            <a:r>
              <a:rPr lang="en-US" altLang="zh-CN" sz="1400" dirty="0">
                <a:latin typeface="Arial" panose="020B0604020202020204" pitchFamily="34" charset="0"/>
                <a:ea typeface="宋体" pitchFamily="2" charset="-122"/>
              </a:rPr>
              <a:t>C-B</a:t>
            </a:r>
            <a:r>
              <a:rPr lang="en-US" altLang="zh-CN" sz="1400" dirty="0">
                <a:solidFill>
                  <a:srgbClr val="0000FF"/>
                </a:solidFill>
                <a:latin typeface="Arial" panose="020B0604020202020204" pitchFamily="34" charset="0"/>
                <a:ea typeface="宋体" pitchFamily="2" charset="-122"/>
              </a:rPr>
              <a:t>-13-1: </a:t>
            </a:r>
            <a:r>
              <a:rPr lang="en-US" altLang="zh-CN" sz="1400" dirty="0">
                <a:latin typeface="Arial" panose="020B0604020202020204" pitchFamily="34" charset="0"/>
                <a:cs typeface="Arial" panose="020B0604020202020204" pitchFamily="34" charset="0"/>
              </a:rPr>
              <a:t>The Offline Software and Computing section of the TDR has been significantly improved </a:t>
            </a:r>
            <a:r>
              <a:rPr lang="en-US" altLang="zh-CN" sz="1400" dirty="0" err="1">
                <a:latin typeface="Arial" panose="020B0604020202020204" pitchFamily="34" charset="0"/>
                <a:cs typeface="Arial" panose="020B0604020202020204" pitchFamily="34" charset="0"/>
              </a:rPr>
              <a:t>wrt</a:t>
            </a:r>
            <a:r>
              <a:rPr lang="en-US" altLang="zh-CN" sz="1400" dirty="0">
                <a:latin typeface="Arial" panose="020B0604020202020204" pitchFamily="34" charset="0"/>
                <a:cs typeface="Arial" panose="020B0604020202020204" pitchFamily="34" charset="0"/>
              </a:rPr>
              <a:t>. version from the April review meeting at IHEP. </a:t>
            </a:r>
            <a:r>
              <a:rPr lang="en-US" altLang="zh-CN" sz="1400" dirty="0" err="1">
                <a:latin typeface="Arial" panose="020B0604020202020204" pitchFamily="34" charset="0"/>
                <a:cs typeface="Arial" panose="020B0604020202020204" pitchFamily="34" charset="0"/>
              </a:rPr>
              <a:t>Manyn</a:t>
            </a:r>
            <a:r>
              <a:rPr lang="en-US" altLang="zh-CN" sz="1400" dirty="0">
                <a:latin typeface="Arial" panose="020B0604020202020204" pitchFamily="34" charset="0"/>
                <a:cs typeface="Arial" panose="020B0604020202020204" pitchFamily="34" charset="0"/>
              </a:rPr>
              <a:t> of the comments have been well addressed, e.g. the overall length is reduced with replacing more general sections with technical descriptions, open data policies and long term data preservation plans have been added, the relation of </a:t>
            </a:r>
            <a:r>
              <a:rPr lang="en-US" altLang="zh-CN" sz="1400" dirty="0" err="1">
                <a:latin typeface="Arial" panose="020B0604020202020204" pitchFamily="34" charset="0"/>
                <a:cs typeface="Arial" panose="020B0604020202020204" pitchFamily="34" charset="0"/>
              </a:rPr>
              <a:t>CyberPFA</a:t>
            </a:r>
            <a:r>
              <a:rPr lang="en-US" altLang="zh-CN" sz="1400" dirty="0">
                <a:latin typeface="Arial" panose="020B0604020202020204" pitchFamily="34" charset="0"/>
                <a:cs typeface="Arial" panose="020B0604020202020204" pitchFamily="34" charset="0"/>
              </a:rPr>
              <a:t> to </a:t>
            </a:r>
            <a:r>
              <a:rPr lang="en-US" altLang="zh-CN" sz="1400" dirty="0" err="1">
                <a:latin typeface="Arial" panose="020B0604020202020204" pitchFamily="34" charset="0"/>
                <a:cs typeface="Arial" panose="020B0604020202020204" pitchFamily="34" charset="0"/>
              </a:rPr>
              <a:t>PandoraPFA</a:t>
            </a:r>
            <a:r>
              <a:rPr lang="en-US" altLang="zh-CN" sz="1400" dirty="0">
                <a:latin typeface="Arial" panose="020B0604020202020204" pitchFamily="34" charset="0"/>
                <a:cs typeface="Arial" panose="020B0604020202020204" pitchFamily="34" charset="0"/>
              </a:rPr>
              <a:t> is clarified.</a:t>
            </a:r>
          </a:p>
          <a:p>
            <a:pPr>
              <a:lnSpc>
                <a:spcPct val="120000"/>
              </a:lnSpc>
              <a:spcBef>
                <a:spcPts val="600"/>
              </a:spcBef>
            </a:pPr>
            <a:r>
              <a:rPr lang="en-US" altLang="zh-CN" sz="1400" dirty="0">
                <a:latin typeface="Arial" panose="020B0604020202020204" pitchFamily="34" charset="0"/>
                <a:ea typeface="宋体" pitchFamily="2" charset="-122"/>
              </a:rPr>
              <a:t>C-B</a:t>
            </a:r>
            <a:r>
              <a:rPr lang="en-US" altLang="zh-CN" sz="1400" dirty="0">
                <a:solidFill>
                  <a:srgbClr val="0000FF"/>
                </a:solidFill>
                <a:latin typeface="Arial" panose="020B0604020202020204" pitchFamily="34" charset="0"/>
                <a:ea typeface="宋体" pitchFamily="2" charset="-122"/>
              </a:rPr>
              <a:t>-13-2: </a:t>
            </a:r>
            <a:r>
              <a:rPr lang="en-US" altLang="zh-CN" sz="1400" dirty="0">
                <a:latin typeface="Arial" panose="020B0604020202020204" pitchFamily="34" charset="0"/>
                <a:cs typeface="Arial" panose="020B0604020202020204" pitchFamily="34" charset="0"/>
              </a:rPr>
              <a:t>The CEPC Software and Computing group has also started to address the recommendations made in the previous review, e.g. by developing a more detailed and phased computing resource needs and the </a:t>
            </a:r>
            <a:r>
              <a:rPr lang="en-US" altLang="zh-CN" sz="1400" dirty="0" err="1">
                <a:latin typeface="Arial" panose="020B0604020202020204" pitchFamily="34" charset="0"/>
                <a:cs typeface="Arial" panose="020B0604020202020204" pitchFamily="34" charset="0"/>
              </a:rPr>
              <a:t>planing</a:t>
            </a:r>
            <a:r>
              <a:rPr lang="en-US" altLang="zh-CN" sz="1400" dirty="0">
                <a:latin typeface="Arial" panose="020B0604020202020204" pitchFamily="34" charset="0"/>
                <a:cs typeface="Arial" panose="020B0604020202020204" pitchFamily="34" charset="0"/>
              </a:rPr>
              <a:t> of dedicated computing challenges to monitor the </a:t>
            </a:r>
            <a:r>
              <a:rPr lang="en-US" altLang="zh-CN" sz="1400" dirty="0" err="1">
                <a:latin typeface="Arial" panose="020B0604020202020204" pitchFamily="34" charset="0"/>
                <a:cs typeface="Arial" panose="020B0604020202020204" pitchFamily="34" charset="0"/>
              </a:rPr>
              <a:t>progeress</a:t>
            </a:r>
            <a:r>
              <a:rPr lang="en-US" altLang="zh-CN" sz="1400" dirty="0">
                <a:latin typeface="Arial" panose="020B0604020202020204" pitchFamily="34" charset="0"/>
                <a:cs typeface="Arial" panose="020B0604020202020204" pitchFamily="34" charset="0"/>
              </a:rPr>
              <a:t>.</a:t>
            </a:r>
          </a:p>
          <a:p>
            <a:pPr>
              <a:lnSpc>
                <a:spcPct val="120000"/>
              </a:lnSpc>
              <a:spcBef>
                <a:spcPts val="600"/>
              </a:spcBef>
            </a:pPr>
            <a:r>
              <a:rPr lang="en-GB"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 detailed data challenge plan has been incorporated into Section 13.6.2</a:t>
            </a:r>
            <a:r>
              <a:rPr lang="en-GB" altLang="zh-CN" sz="1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endParaRPr lang="en-GB"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457200" lvl="1" indent="0">
              <a:lnSpc>
                <a:spcPct val="120000"/>
              </a:lnSpc>
              <a:spcBef>
                <a:spcPts val="600"/>
              </a:spcBef>
              <a:buNone/>
            </a:pPr>
            <a:r>
              <a:rPr lang="zh-CN" altLang="en-US" sz="1400" dirty="0">
                <a:cs typeface="Arial" panose="020B0604020202020204" pitchFamily="34" charset="0"/>
              </a:rPr>
              <a:t>“</a:t>
            </a:r>
            <a:r>
              <a:rPr lang="en-US" altLang="zh-CN" sz="1400" dirty="0">
                <a:cs typeface="Arial" panose="020B0604020202020204" pitchFamily="34" charset="0"/>
              </a:rPr>
              <a:t>Detailed estimates of computing resource requirements will be obtained through a series of Data Challenges—large-scale Monte Carlo productions designed to validate computational needs before building the final system. These challenges will be conducted in multiple rounds, each increasing in complexity and data volume to more accurately simulate future CEPC operational conditions. Early stages will focus on prototype tests of offline software, profiling CPU, memory and storage demands for core algorithms, followed by full-chain processing from simulation to reconstruction, with particular emphasis on bottleneck and performance of key workflows. As the Data Challenges progress, later rounds will emphasize the generation of approximately 1 million Higgs events, complemented by inclusive Monte Carlo datasets that simulate one month of low-luminosity Z data collection. Those rounds will incorporate Grid computing integration, significantly enhancing the realism of both data processing workflows and analysis pipelines.</a:t>
            </a:r>
          </a:p>
          <a:p>
            <a:pPr marL="457200" lvl="1" indent="0">
              <a:lnSpc>
                <a:spcPct val="120000"/>
              </a:lnSpc>
              <a:spcBef>
                <a:spcPts val="600"/>
              </a:spcBef>
              <a:buNone/>
            </a:pPr>
            <a:r>
              <a:rPr lang="en-US" altLang="zh-CN" sz="1400" dirty="0">
                <a:cs typeface="Arial" panose="020B0604020202020204" pitchFamily="34" charset="0"/>
              </a:rPr>
              <a:t>The final phase of the program will feature collaborative efforts with the CEPC international sites, coordinated through a Common Computing Readiness Test. This structured approach ensures comprehensive validation of the computing model, overall operational readiness, paving the way for the full-scale deployment of the CEPC.</a:t>
            </a:r>
            <a:r>
              <a:rPr lang="zh-CN" altLang="en-US" sz="1400" dirty="0">
                <a:cs typeface="Arial" panose="020B0604020202020204" pitchFamily="34" charset="0"/>
              </a:rPr>
              <a:t>“</a:t>
            </a:r>
            <a:endParaRPr lang="en-US" altLang="zh-CN" sz="1400" dirty="0">
              <a:cs typeface="Arial" panose="020B0604020202020204" pitchFamily="34" charset="0"/>
            </a:endParaRPr>
          </a:p>
        </p:txBody>
      </p:sp>
      <p:sp>
        <p:nvSpPr>
          <p:cNvPr id="5" name="TextBox 4">
            <a:extLst>
              <a:ext uri="{FF2B5EF4-FFF2-40B4-BE49-F238E27FC236}">
                <a16:creationId xmlns:a16="http://schemas.microsoft.com/office/drawing/2014/main" id="{1BF45932-B5AD-4098-B488-D2BC0233ACB4}"/>
              </a:ext>
            </a:extLst>
          </p:cNvPr>
          <p:cNvSpPr txBox="1"/>
          <p:nvPr/>
        </p:nvSpPr>
        <p:spPr>
          <a:xfrm>
            <a:off x="8305799" y="586859"/>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SOFTWARE AND COMPUTING</a:t>
            </a:r>
            <a:endParaRPr lang="zh-CN" altLang="en-US" dirty="0">
              <a:latin typeface="Arial" panose="020B0604020202020204" pitchFamily="34" charset="0"/>
            </a:endParaRPr>
          </a:p>
        </p:txBody>
      </p:sp>
    </p:spTree>
    <p:extLst>
      <p:ext uri="{BB962C8B-B14F-4D97-AF65-F5344CB8AC3E}">
        <p14:creationId xmlns:p14="http://schemas.microsoft.com/office/powerpoint/2010/main" val="248309342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168F81-CD57-4E58-BCD8-2A75883F134D}"/>
              </a:ext>
            </a:extLst>
          </p:cNvPr>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Comments on Draft v0.4.1</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A3D80C97-35E7-4424-8575-B22F410F9432}"/>
              </a:ext>
            </a:extLst>
          </p:cNvPr>
          <p:cNvSpPr>
            <a:spLocks noGrp="1"/>
          </p:cNvSpPr>
          <p:nvPr>
            <p:ph idx="13"/>
          </p:nvPr>
        </p:nvSpPr>
        <p:spPr>
          <a:xfrm>
            <a:off x="609600" y="1285861"/>
            <a:ext cx="10972800" cy="5120414"/>
          </a:xfrm>
        </p:spPr>
        <p:txBody>
          <a:bodyPr>
            <a:normAutofit/>
          </a:bodyPr>
          <a:lstStyle/>
          <a:p>
            <a:pPr>
              <a:lnSpc>
                <a:spcPct val="120000"/>
              </a:lnSpc>
              <a:spcBef>
                <a:spcPts val="600"/>
              </a:spcBef>
            </a:pPr>
            <a:r>
              <a:rPr lang="en-US" altLang="zh-CN" sz="1400" dirty="0">
                <a:latin typeface="Arial" panose="020B0604020202020204" pitchFamily="34" charset="0"/>
                <a:ea typeface="宋体" pitchFamily="2" charset="-122"/>
              </a:rPr>
              <a:t>C-B</a:t>
            </a:r>
            <a:r>
              <a:rPr lang="en-US" altLang="zh-CN" sz="1400" dirty="0">
                <a:solidFill>
                  <a:srgbClr val="0000FF"/>
                </a:solidFill>
                <a:latin typeface="Arial" panose="020B0604020202020204" pitchFamily="34" charset="0"/>
                <a:ea typeface="宋体" pitchFamily="2" charset="-122"/>
              </a:rPr>
              <a:t>-13-3: </a:t>
            </a:r>
            <a:r>
              <a:rPr lang="en-US" altLang="zh-CN" sz="1400" dirty="0">
                <a:latin typeface="Arial" panose="020B0604020202020204" pitchFamily="34" charset="0"/>
                <a:cs typeface="Arial" panose="020B0604020202020204" pitchFamily="34" charset="0"/>
              </a:rPr>
              <a:t>At the same time a number of recommendations have not yet been addressed, e.g. performing detailed studies of the </a:t>
            </a:r>
            <a:r>
              <a:rPr lang="en-US" altLang="zh-CN" sz="1400" dirty="0" err="1">
                <a:latin typeface="Arial" panose="020B0604020202020204" pitchFamily="34" charset="0"/>
                <a:cs typeface="Arial" panose="020B0604020202020204" pitchFamily="34" charset="0"/>
              </a:rPr>
              <a:t>CyberPFA</a:t>
            </a:r>
            <a:r>
              <a:rPr lang="en-US" altLang="zh-CN" sz="1400" dirty="0">
                <a:latin typeface="Arial" panose="020B0604020202020204" pitchFamily="34" charset="0"/>
                <a:cs typeface="Arial" panose="020B0604020202020204" pitchFamily="34" charset="0"/>
              </a:rPr>
              <a:t> performance, including jet energy resolution for light-quark </a:t>
            </a:r>
            <a:r>
              <a:rPr lang="en-US" altLang="zh-CN" sz="1400" dirty="0" err="1">
                <a:latin typeface="Arial" panose="020B0604020202020204" pitchFamily="34" charset="0"/>
                <a:cs typeface="Arial" panose="020B0604020202020204" pitchFamily="34" charset="0"/>
              </a:rPr>
              <a:t>dijet</a:t>
            </a:r>
            <a:r>
              <a:rPr lang="en-US" altLang="zh-CN" sz="1400" dirty="0">
                <a:latin typeface="Arial" panose="020B0604020202020204" pitchFamily="34" charset="0"/>
                <a:cs typeface="Arial" panose="020B0604020202020204" pitchFamily="34" charset="0"/>
              </a:rPr>
              <a:t> events etc. We encourage the group to continue to pursue these recommendations, well aware that not all will be possible before handing in the TDR.</a:t>
            </a:r>
          </a:p>
          <a:p>
            <a:pPr>
              <a:lnSpc>
                <a:spcPct val="120000"/>
              </a:lnSpc>
              <a:spcBef>
                <a:spcPts val="600"/>
              </a:spcBef>
            </a:pPr>
            <a:r>
              <a:rPr lang="en-US" altLang="zh-CN" sz="1400" dirty="0">
                <a:solidFill>
                  <a:schemeClr val="tx1"/>
                </a:solidFill>
                <a:latin typeface="Arial" panose="020B0604020202020204" pitchFamily="34" charset="0"/>
                <a:cs typeface="Arial" panose="020B0604020202020204" pitchFamily="34" charset="0"/>
              </a:rPr>
              <a:t>we have already completed the jet energy resolution study of light-quark jet events from </a:t>
            </a:r>
            <a:r>
              <a:rPr lang="en-US" altLang="zh-CN" sz="1400" dirty="0" err="1">
                <a:solidFill>
                  <a:schemeClr val="tx1"/>
                </a:solidFill>
                <a:latin typeface="Arial" panose="020B0604020202020204" pitchFamily="34" charset="0"/>
                <a:cs typeface="Arial" panose="020B0604020202020204" pitchFamily="34" charset="0"/>
              </a:rPr>
              <a:t>e+e</a:t>
            </a:r>
            <a:r>
              <a:rPr lang="en-US" altLang="zh-CN" sz="1400" dirty="0">
                <a:solidFill>
                  <a:schemeClr val="tx1"/>
                </a:solidFill>
                <a:latin typeface="Arial" panose="020B0604020202020204" pitchFamily="34" charset="0"/>
                <a:cs typeface="Arial" panose="020B0604020202020204" pitchFamily="34" charset="0"/>
              </a:rPr>
              <a:t>--&gt;ZH process, the dependence of JER on energy, </a:t>
            </a:r>
            <a:r>
              <a:rPr lang="en-US" altLang="zh-CN" sz="1400" dirty="0" err="1">
                <a:solidFill>
                  <a:schemeClr val="tx1"/>
                </a:solidFill>
                <a:latin typeface="Arial" panose="020B0604020202020204" pitchFamily="34" charset="0"/>
                <a:cs typeface="Arial" panose="020B0604020202020204" pitchFamily="34" charset="0"/>
              </a:rPr>
              <a:t>costheta</a:t>
            </a:r>
            <a:r>
              <a:rPr lang="en-US" altLang="zh-CN" sz="1400" dirty="0">
                <a:solidFill>
                  <a:schemeClr val="tx1"/>
                </a:solidFill>
                <a:latin typeface="Arial" panose="020B0604020202020204" pitchFamily="34" charset="0"/>
                <a:cs typeface="Arial" panose="020B0604020202020204" pitchFamily="34" charset="0"/>
              </a:rPr>
              <a:t> and phi are provided. Now we are working on the processes of </a:t>
            </a:r>
            <a:r>
              <a:rPr lang="en-US" altLang="zh-CN" sz="1400" dirty="0" err="1">
                <a:solidFill>
                  <a:schemeClr val="tx1"/>
                </a:solidFill>
                <a:latin typeface="Arial" panose="020B0604020202020204" pitchFamily="34" charset="0"/>
                <a:cs typeface="Arial" panose="020B0604020202020204" pitchFamily="34" charset="0"/>
              </a:rPr>
              <a:t>e+e</a:t>
            </a:r>
            <a:r>
              <a:rPr lang="en-US" altLang="zh-CN" sz="1400" dirty="0">
                <a:solidFill>
                  <a:schemeClr val="tx1"/>
                </a:solidFill>
                <a:latin typeface="Arial" panose="020B0604020202020204" pitchFamily="34" charset="0"/>
                <a:cs typeface="Arial" panose="020B0604020202020204" pitchFamily="34" charset="0"/>
              </a:rPr>
              <a:t>--&gt; di-quark jets, and other single particles are IDRC recommended.</a:t>
            </a:r>
          </a:p>
          <a:p>
            <a:pPr>
              <a:lnSpc>
                <a:spcPct val="120000"/>
              </a:lnSpc>
              <a:spcBef>
                <a:spcPts val="600"/>
              </a:spcBef>
            </a:pPr>
            <a:endParaRPr lang="en-US" altLang="zh-CN" sz="1400" dirty="0">
              <a:solidFill>
                <a:schemeClr val="tx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2664049-17D0-43B3-A0FC-E74B0B0E04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987" y="3476910"/>
            <a:ext cx="3133426" cy="2351705"/>
          </a:xfrm>
          <a:prstGeom prst="rect">
            <a:avLst/>
          </a:prstGeom>
        </p:spPr>
      </p:pic>
      <p:pic>
        <p:nvPicPr>
          <p:cNvPr id="8" name="Picture 7">
            <a:extLst>
              <a:ext uri="{FF2B5EF4-FFF2-40B4-BE49-F238E27FC236}">
                <a16:creationId xmlns:a16="http://schemas.microsoft.com/office/drawing/2014/main" id="{DA1551DD-9FC0-4F0E-B771-8F288442CB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9800" y="3429000"/>
            <a:ext cx="3214617" cy="2400833"/>
          </a:xfrm>
          <a:prstGeom prst="rect">
            <a:avLst/>
          </a:prstGeom>
        </p:spPr>
      </p:pic>
      <p:pic>
        <p:nvPicPr>
          <p:cNvPr id="10" name="Picture 9">
            <a:extLst>
              <a:ext uri="{FF2B5EF4-FFF2-40B4-BE49-F238E27FC236}">
                <a16:creationId xmlns:a16="http://schemas.microsoft.com/office/drawing/2014/main" id="{23A2F53F-80D0-4D89-86F6-9CA677CCFE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7804" y="3476910"/>
            <a:ext cx="3136706" cy="2351705"/>
          </a:xfrm>
          <a:prstGeom prst="rect">
            <a:avLst/>
          </a:prstGeom>
        </p:spPr>
      </p:pic>
      <p:sp>
        <p:nvSpPr>
          <p:cNvPr id="7" name="TextBox 6">
            <a:extLst>
              <a:ext uri="{FF2B5EF4-FFF2-40B4-BE49-F238E27FC236}">
                <a16:creationId xmlns:a16="http://schemas.microsoft.com/office/drawing/2014/main" id="{BB504EA7-CC5B-47C9-AC3C-40DB639B722B}"/>
              </a:ext>
            </a:extLst>
          </p:cNvPr>
          <p:cNvSpPr txBox="1"/>
          <p:nvPr/>
        </p:nvSpPr>
        <p:spPr>
          <a:xfrm>
            <a:off x="8305799" y="586859"/>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SOFTWARE AND COMPUTING</a:t>
            </a:r>
            <a:endParaRPr lang="zh-CN" altLang="en-US" dirty="0">
              <a:latin typeface="Arial" panose="020B0604020202020204" pitchFamily="34" charset="0"/>
            </a:endParaRPr>
          </a:p>
        </p:txBody>
      </p:sp>
    </p:spTree>
    <p:extLst>
      <p:ext uri="{BB962C8B-B14F-4D97-AF65-F5344CB8AC3E}">
        <p14:creationId xmlns:p14="http://schemas.microsoft.com/office/powerpoint/2010/main" val="4023769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CA5D95-FD68-47B3-9A93-D4BAABF50347}"/>
              </a:ext>
            </a:extLst>
          </p:cNvPr>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Comments on Draft v0.4.1</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BF362B51-B8E4-4899-B2E5-769F98D99DF0}"/>
              </a:ext>
            </a:extLst>
          </p:cNvPr>
          <p:cNvSpPr>
            <a:spLocks noGrp="1"/>
          </p:cNvSpPr>
          <p:nvPr>
            <p:ph idx="13"/>
          </p:nvPr>
        </p:nvSpPr>
        <p:spPr>
          <a:xfrm>
            <a:off x="286547" y="1192778"/>
            <a:ext cx="11771671" cy="5429287"/>
          </a:xfrm>
        </p:spPr>
        <p:txBody>
          <a:bodyPr>
            <a:normAutofit fontScale="85000" lnSpcReduction="20000"/>
          </a:bodyPr>
          <a:lstStyle/>
          <a:p>
            <a:pPr marL="0" indent="0">
              <a:lnSpc>
                <a:spcPct val="107000"/>
              </a:lnSpc>
              <a:spcAft>
                <a:spcPts val="800"/>
              </a:spcAft>
              <a:buNone/>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C-B-4-10: </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Remarks/questions and editorial comments: </a:t>
            </a:r>
            <a:endParaRPr lang="zh-CN" altLang="zh-CN" sz="1800" dirty="0">
              <a:effectLst/>
              <a:latin typeface="Arial" panose="020B0604020202020204" pitchFamily="34" charset="0"/>
              <a:ea typeface="等线" panose="02010600030101010101" pitchFamily="2" charset="-122"/>
              <a:cs typeface="Times New Roman" panose="02020603050405020304" pitchFamily="18" charset="0"/>
            </a:endParaRPr>
          </a:p>
          <a:p>
            <a:pPr>
              <a:lnSpc>
                <a:spcPct val="107000"/>
              </a:lnSpc>
              <a:spcAft>
                <a:spcPts val="800"/>
              </a:spcAft>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C-B-4-10-1: </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L2444 - dead zone -&gt; inefficient region (all over the text)</a:t>
            </a:r>
            <a:r>
              <a:rPr lang="zh-CN" altLang="en-US" sz="1800" dirty="0">
                <a:effectLst/>
                <a:latin typeface="Arial" panose="020B0604020202020204" pitchFamily="34" charset="0"/>
                <a:ea typeface="Times New Roman" panose="02020603050405020304" pitchFamily="18" charset="0"/>
                <a:cs typeface="Calibri" panose="020F0502020204030204" pitchFamily="34" charset="0"/>
              </a:rPr>
              <a:t> </a:t>
            </a:r>
            <a:r>
              <a:rPr lang="en-US" sz="1800" dirty="0">
                <a:solidFill>
                  <a:schemeClr val="tx1"/>
                </a:solidFill>
                <a:effectLst/>
                <a:latin typeface="Arial" panose="020B0604020202020204" pitchFamily="34" charset="0"/>
                <a:ea typeface="SimSun" panose="02010600030101010101" pitchFamily="2" charset="-122"/>
                <a:cs typeface="Calibri" panose="020F0502020204030204" pitchFamily="34" charset="0"/>
              </a:rPr>
              <a:t>-&gt;Done</a:t>
            </a:r>
            <a:endParaRPr lang="zh-CN" altLang="zh-CN" sz="1800" dirty="0">
              <a:solidFill>
                <a:schemeClr val="tx1"/>
              </a:solidFill>
              <a:effectLst/>
              <a:latin typeface="Arial" panose="020B0604020202020204" pitchFamily="34" charset="0"/>
              <a:ea typeface="等线" panose="02010600030101010101" pitchFamily="2" charset="-122"/>
              <a:cs typeface="Times New Roman" panose="02020603050405020304" pitchFamily="18" charset="0"/>
            </a:endParaRPr>
          </a:p>
          <a:p>
            <a:pPr>
              <a:lnSpc>
                <a:spcPct val="107000"/>
              </a:lnSpc>
              <a:spcAft>
                <a:spcPts val="800"/>
              </a:spcAft>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C-B-4-10-2: </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L2479 - 65 nm or 55 nm (SMIC) - maybe it would be better not to limit yourself </a:t>
            </a:r>
            <a:r>
              <a:rPr lang="en-GB"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-&gt;Added</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more</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info</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about</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alternative</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technology</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on</a:t>
            </a:r>
            <a:r>
              <a:rPr lang="zh-CN" altLang="en-US"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65/55nm</a:t>
            </a:r>
            <a:endParaRPr lang="zh-CN" altLang="zh-CN" sz="1800" dirty="0">
              <a:solidFill>
                <a:schemeClr val="tx1"/>
              </a:solidFill>
              <a:effectLst/>
              <a:latin typeface="Arial" panose="020B0604020202020204" pitchFamily="34" charset="0"/>
              <a:ea typeface="等线" panose="02010600030101010101" pitchFamily="2" charset="-122"/>
              <a:cs typeface="Times New Roman" panose="02020603050405020304" pitchFamily="18" charset="0"/>
            </a:endParaRPr>
          </a:p>
          <a:p>
            <a:pPr>
              <a:lnSpc>
                <a:spcPct val="107000"/>
              </a:lnSpc>
              <a:spcAft>
                <a:spcPts val="800"/>
              </a:spcAft>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C-B-4-10-3: </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Table 4.1 - time stamp precision should be without +/- </a:t>
            </a:r>
            <a:r>
              <a:rPr lang="en-GB"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-&gt;Removed </a:t>
            </a:r>
            <a:endParaRPr lang="zh-CN" altLang="zh-CN" sz="1800" dirty="0">
              <a:solidFill>
                <a:schemeClr val="tx1"/>
              </a:solidFill>
              <a:effectLst/>
              <a:latin typeface="Arial" panose="020B0604020202020204" pitchFamily="34" charset="0"/>
              <a:ea typeface="等线" panose="02010600030101010101" pitchFamily="2" charset="-122"/>
              <a:cs typeface="Times New Roman" panose="02020603050405020304" pitchFamily="18" charset="0"/>
            </a:endParaRPr>
          </a:p>
          <a:p>
            <a:pPr>
              <a:lnSpc>
                <a:spcPct val="107000"/>
              </a:lnSpc>
              <a:spcAft>
                <a:spcPts val="800"/>
              </a:spcAft>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C-B-4-10-4: </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L2505 - using the word chip can be confusing as people use it for </a:t>
            </a:r>
            <a:r>
              <a:rPr lang="en-GB" altLang="zh-CN" sz="1800" dirty="0" err="1">
                <a:effectLst/>
                <a:latin typeface="Arial" panose="020B0604020202020204" pitchFamily="34" charset="0"/>
                <a:ea typeface="Times New Roman" panose="02020603050405020304" pitchFamily="18" charset="0"/>
                <a:cs typeface="Calibri" panose="020F0502020204030204" pitchFamily="34" charset="0"/>
              </a:rPr>
              <a:t>reticle</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 size objects -&gt;  stitched-chip  would make it clearer all over the text</a:t>
            </a:r>
            <a:endParaRPr lang="zh-CN" altLang="zh-CN" sz="1800" dirty="0">
              <a:effectLst/>
              <a:latin typeface="Arial" panose="020B0604020202020204" pitchFamily="34" charset="0"/>
              <a:ea typeface="等线" panose="02010600030101010101" pitchFamily="2" charset="-122"/>
              <a:cs typeface="Times New Roman" panose="02020603050405020304" pitchFamily="18" charset="0"/>
            </a:endParaRPr>
          </a:p>
          <a:p>
            <a:pPr>
              <a:lnSpc>
                <a:spcPct val="107000"/>
              </a:lnSpc>
              <a:spcAft>
                <a:spcPts val="800"/>
              </a:spcAft>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C-B-4-10-5: </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L2506 - to satisfy the coverage from 8.1-90 </a:t>
            </a:r>
            <a:r>
              <a:rPr lang="en-GB" altLang="zh-CN" sz="1800" dirty="0" err="1">
                <a:effectLst/>
                <a:latin typeface="Arial" panose="020B0604020202020204" pitchFamily="34" charset="0"/>
                <a:ea typeface="Times New Roman" panose="02020603050405020304" pitchFamily="18" charset="0"/>
                <a:cs typeface="Calibri" panose="020F0502020204030204" pitchFamily="34" charset="0"/>
              </a:rPr>
              <a:t>deg</a:t>
            </a:r>
            <a:r>
              <a:rPr lang="zh-CN" altLang="en-US" sz="1800" dirty="0">
                <a:effectLst/>
                <a:latin typeface="Arial" panose="020B0604020202020204" pitchFamily="34" charset="0"/>
                <a:ea typeface="Times New Roman" panose="02020603050405020304" pitchFamily="18" charset="0"/>
                <a:cs typeface="Calibri" panose="020F0502020204030204" pitchFamily="34" charset="0"/>
              </a:rPr>
              <a:t> </a:t>
            </a:r>
            <a:r>
              <a:rPr lang="en-GB"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-&gt;Corrected</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as</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|cos</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(theta)|&lt;0.991</a:t>
            </a:r>
            <a:endParaRPr lang="zh-CN" altLang="zh-CN" sz="1800" dirty="0">
              <a:solidFill>
                <a:schemeClr val="tx1"/>
              </a:solidFill>
              <a:effectLst/>
              <a:latin typeface="Arial" panose="020B0604020202020204" pitchFamily="34" charset="0"/>
              <a:ea typeface="等线" panose="02010600030101010101" pitchFamily="2" charset="-122"/>
              <a:cs typeface="Times New Roman" panose="02020603050405020304" pitchFamily="18" charset="0"/>
            </a:endParaRPr>
          </a:p>
          <a:p>
            <a:pPr>
              <a:lnSpc>
                <a:spcPct val="107000"/>
              </a:lnSpc>
              <a:spcAft>
                <a:spcPts val="800"/>
              </a:spcAft>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C-B-4-10-6: </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Figure 4.2 : CMOS, MAPS used here imply as CMOS and MAPS are different detector technologies. Maybe planar CMOS sensors -&gt; “single </a:t>
            </a:r>
            <a:r>
              <a:rPr lang="en-GB" altLang="zh-CN" sz="1800" dirty="0" err="1">
                <a:effectLst/>
                <a:latin typeface="Arial" panose="020B0604020202020204" pitchFamily="34" charset="0"/>
                <a:ea typeface="Times New Roman" panose="02020603050405020304" pitchFamily="18" charset="0"/>
                <a:cs typeface="Calibri" panose="020F0502020204030204" pitchFamily="34" charset="0"/>
              </a:rPr>
              <a:t>reticle</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 MAPS” and “stitched MAPS” is a better terminology. </a:t>
            </a:r>
            <a:r>
              <a:rPr lang="zh-CN" altLang="en-US" sz="1800" dirty="0">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sym typeface="Wingdings" pitchFamily="2" charset="2"/>
              </a:rPr>
              <a:t></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sym typeface="Wingdings" pitchFamily="2" charset="2"/>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sym typeface="Wingdings" pitchFamily="2" charset="2"/>
              </a:rPr>
              <a:t>we</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sym typeface="Wingdings" pitchFamily="2" charset="2"/>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sym typeface="Wingdings" pitchFamily="2" charset="2"/>
              </a:rPr>
              <a:t>now</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sym typeface="Wingdings" pitchFamily="2" charset="2"/>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sym typeface="Wingdings" pitchFamily="2" charset="2"/>
              </a:rPr>
              <a:t>unify</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sym typeface="Wingdings" pitchFamily="2" charset="2"/>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sym typeface="Wingdings" pitchFamily="2" charset="2"/>
              </a:rPr>
              <a:t>the</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sym typeface="Wingdings" pitchFamily="2" charset="2"/>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sym typeface="Wingdings" pitchFamily="2" charset="2"/>
              </a:rPr>
              <a:t>wording</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sym typeface="Wingdings" pitchFamily="2" charset="2"/>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sym typeface="Wingdings" pitchFamily="2" charset="2"/>
              </a:rPr>
              <a:t>stitched</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sym typeface="Wingdings" pitchFamily="2" charset="2"/>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sym typeface="Wingdings" pitchFamily="2" charset="2"/>
              </a:rPr>
              <a:t>layer</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sym typeface="Wingdings" pitchFamily="2" charset="2"/>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sym typeface="Wingdings" pitchFamily="2" charset="2"/>
              </a:rPr>
              <a:t>and</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sym typeface="Wingdings" pitchFamily="2" charset="2"/>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sym typeface="Wingdings" pitchFamily="2" charset="2"/>
              </a:rPr>
              <a:t>planar</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sym typeface="Wingdings" pitchFamily="2" charset="2"/>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sym typeface="Wingdings" pitchFamily="2" charset="2"/>
              </a:rPr>
              <a:t>layer</a:t>
            </a:r>
            <a:endParaRPr lang="zh-CN" altLang="zh-CN" sz="1800" dirty="0">
              <a:solidFill>
                <a:schemeClr val="tx1"/>
              </a:solidFill>
              <a:effectLst/>
              <a:latin typeface="Arial" panose="020B0604020202020204" pitchFamily="34" charset="0"/>
              <a:ea typeface="等线" panose="02010600030101010101" pitchFamily="2" charset="-122"/>
              <a:cs typeface="Times New Roman" panose="02020603050405020304" pitchFamily="18" charset="0"/>
            </a:endParaRPr>
          </a:p>
          <a:p>
            <a:pPr>
              <a:lnSpc>
                <a:spcPct val="107000"/>
              </a:lnSpc>
              <a:spcAft>
                <a:spcPts val="800"/>
              </a:spcAft>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C-B-4-10-7: </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Figure 4.6 - please put “not to scale” in the caption.</a:t>
            </a:r>
            <a:r>
              <a:rPr lang="zh-CN" altLang="en-US" sz="1800" dirty="0">
                <a:effectLst/>
                <a:latin typeface="Arial" panose="020B0604020202020204" pitchFamily="34" charset="0"/>
                <a:ea typeface="Times New Roman" panose="02020603050405020304" pitchFamily="18" charset="0"/>
                <a:cs typeface="Calibri" panose="020F0502020204030204" pitchFamily="34" charset="0"/>
              </a:rPr>
              <a:t> </a:t>
            </a:r>
            <a:r>
              <a:rPr lang="en-US" sz="1800" dirty="0">
                <a:solidFill>
                  <a:schemeClr val="tx1"/>
                </a:solidFill>
                <a:effectLst/>
                <a:latin typeface="Arial" panose="020B0604020202020204" pitchFamily="34" charset="0"/>
                <a:ea typeface="SimSun" panose="02010600030101010101" pitchFamily="2" charset="-122"/>
                <a:cs typeface="Calibri" panose="020F0502020204030204" pitchFamily="34" charset="0"/>
              </a:rPr>
              <a:t>-&gt;Done</a:t>
            </a:r>
            <a:endParaRPr lang="zh-CN" altLang="zh-CN" sz="1800" dirty="0">
              <a:solidFill>
                <a:schemeClr val="tx1"/>
              </a:solidFill>
              <a:effectLst/>
              <a:latin typeface="Arial" panose="020B0604020202020204" pitchFamily="34" charset="0"/>
              <a:ea typeface="等线" panose="02010600030101010101" pitchFamily="2" charset="-122"/>
              <a:cs typeface="Times New Roman" panose="02020603050405020304" pitchFamily="18" charset="0"/>
            </a:endParaRPr>
          </a:p>
          <a:p>
            <a:pPr>
              <a:lnSpc>
                <a:spcPct val="107000"/>
              </a:lnSpc>
              <a:spcAft>
                <a:spcPts val="800"/>
              </a:spcAft>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C-B-4-10-8: </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Figure 4.7 - Please mention that the cell in this case is a single chip, for easier reading. The legend (Layer 1 and Layer 2 labels should be larger. The colour coding of the plots is not the most convenient. I would advise you to use the same scale on both plots!</a:t>
            </a:r>
            <a:r>
              <a:rPr lang="en-GB" sz="1800" dirty="0">
                <a:solidFill>
                  <a:srgbClr val="FF0000"/>
                </a:solidFill>
                <a:effectLst/>
                <a:latin typeface="Arial" panose="020B0604020202020204" pitchFamily="34" charset="0"/>
                <a:ea typeface="Times New Roman" panose="02020603050405020304" pitchFamily="18" charset="0"/>
                <a:cs typeface="Calibri" panose="020F0502020204030204" pitchFamily="34" charset="0"/>
              </a:rPr>
              <a:t> </a:t>
            </a:r>
            <a:r>
              <a:rPr lang="en-GB"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-&gt;Corrected</a:t>
            </a:r>
            <a:endParaRPr lang="zh-CN" altLang="zh-CN" sz="1800" dirty="0">
              <a:effectLst/>
              <a:latin typeface="Arial" panose="020B0604020202020204" pitchFamily="34" charset="0"/>
              <a:ea typeface="等线" panose="02010600030101010101" pitchFamily="2" charset="-122"/>
              <a:cs typeface="Times New Roman" panose="02020603050405020304" pitchFamily="18" charset="0"/>
            </a:endParaRPr>
          </a:p>
          <a:p>
            <a:pPr>
              <a:lnSpc>
                <a:spcPct val="107000"/>
              </a:lnSpc>
              <a:spcAft>
                <a:spcPts val="800"/>
              </a:spcAft>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C-B-4-10-9: </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L2626 - remove Tower from the </a:t>
            </a:r>
            <a:r>
              <a:rPr lang="en-GB" altLang="zh-CN" sz="1800" dirty="0" err="1">
                <a:effectLst/>
                <a:latin typeface="Arial" panose="020B0604020202020204" pitchFamily="34" charset="0"/>
                <a:ea typeface="Times New Roman" panose="02020603050405020304" pitchFamily="18" charset="0"/>
                <a:cs typeface="Calibri" panose="020F0502020204030204" pitchFamily="34" charset="0"/>
              </a:rPr>
              <a:t>TPSCo</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 </a:t>
            </a:r>
            <a:r>
              <a:rPr lang="en-US" sz="1800" dirty="0">
                <a:solidFill>
                  <a:schemeClr val="tx1"/>
                </a:solidFill>
                <a:effectLst/>
                <a:latin typeface="Arial" panose="020B0604020202020204" pitchFamily="34" charset="0"/>
                <a:ea typeface="SimSun" panose="02010600030101010101" pitchFamily="2" charset="-122"/>
                <a:cs typeface="Calibri" panose="020F0502020204030204" pitchFamily="34" charset="0"/>
              </a:rPr>
              <a:t>-&gt;</a:t>
            </a:r>
            <a:r>
              <a:rPr lang="en-US" altLang="zh-CN" sz="1800" dirty="0">
                <a:solidFill>
                  <a:schemeClr val="tx1"/>
                </a:solidFill>
                <a:effectLst/>
                <a:latin typeface="Arial" panose="020B0604020202020204" pitchFamily="34" charset="0"/>
                <a:ea typeface="SimSun" panose="02010600030101010101" pitchFamily="2" charset="-122"/>
                <a:cs typeface="Calibri" panose="020F0502020204030204" pitchFamily="34" charset="0"/>
              </a:rPr>
              <a:t>removed.</a:t>
            </a:r>
            <a:r>
              <a:rPr lang="zh-CN" altLang="en-US" sz="1800" dirty="0">
                <a:solidFill>
                  <a:schemeClr val="tx1"/>
                </a:solidFill>
                <a:effectLst/>
                <a:latin typeface="Arial" panose="020B0604020202020204" pitchFamily="34" charset="0"/>
                <a:ea typeface="SimSun" panose="02010600030101010101" pitchFamily="2" charset="-122"/>
                <a:cs typeface="Calibri" panose="020F0502020204030204" pitchFamily="34" charset="0"/>
              </a:rPr>
              <a:t> </a:t>
            </a:r>
            <a:endParaRPr lang="zh-CN" altLang="zh-CN" sz="1800" dirty="0">
              <a:effectLst/>
              <a:latin typeface="Arial" panose="020B0604020202020204" pitchFamily="34" charset="0"/>
              <a:ea typeface="等线" panose="02010600030101010101" pitchFamily="2" charset="-122"/>
              <a:cs typeface="Times New Roman" panose="02020603050405020304" pitchFamily="18" charset="0"/>
            </a:endParaRPr>
          </a:p>
          <a:p>
            <a:pPr>
              <a:lnSpc>
                <a:spcPct val="107000"/>
              </a:lnSpc>
              <a:spcAft>
                <a:spcPts val="800"/>
              </a:spcAft>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C-B-4-10-10: </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Table 4.7 and also in the text put the fill factor (sensitive area) of the RSU</a:t>
            </a:r>
            <a:r>
              <a:rPr lang="zh-CN" altLang="en-US" sz="1800" dirty="0">
                <a:effectLst/>
                <a:latin typeface="Arial" panose="020B0604020202020204" pitchFamily="34" charset="0"/>
                <a:ea typeface="Times New Roman" panose="02020603050405020304" pitchFamily="18" charset="0"/>
                <a:cs typeface="Calibri" panose="020F0502020204030204" pitchFamily="34" charset="0"/>
              </a:rPr>
              <a:t>   </a:t>
            </a:r>
            <a:endParaRPr lang="en-US" altLang="zh-CN" sz="1800" dirty="0">
              <a:effectLst/>
              <a:latin typeface="Arial" panose="020B0604020202020204" pitchFamily="34" charset="0"/>
              <a:ea typeface="Times New Roman" panose="02020603050405020304" pitchFamily="18" charset="0"/>
              <a:cs typeface="Calibri" panose="020F0502020204030204" pitchFamily="34" charset="0"/>
            </a:endParaRPr>
          </a:p>
          <a:p>
            <a:pPr lvl="1">
              <a:lnSpc>
                <a:spcPct val="107000"/>
              </a:lnSpc>
              <a:spcAft>
                <a:spcPts val="800"/>
              </a:spcAft>
            </a:pPr>
            <a:r>
              <a:rPr lang="en-US" altLang="zh-CN" sz="1600" dirty="0">
                <a:effectLst/>
                <a:ea typeface="Times New Roman" panose="02020603050405020304" pitchFamily="18" charset="0"/>
                <a:cs typeface="Calibri" panose="020F0502020204030204" pitchFamily="34" charset="0"/>
                <a:sym typeface="Wingdings" pitchFamily="2" charset="2"/>
              </a:rPr>
              <a:t></a:t>
            </a:r>
            <a:r>
              <a:rPr lang="zh-CN" altLang="en-US" sz="1600" dirty="0">
                <a:effectLst/>
                <a:ea typeface="Times New Roman" panose="02020603050405020304" pitchFamily="18" charset="0"/>
                <a:cs typeface="Calibri" panose="020F0502020204030204" pitchFamily="34" charset="0"/>
                <a:sym typeface="Wingdings" pitchFamily="2" charset="2"/>
              </a:rPr>
              <a:t> </a:t>
            </a:r>
            <a:r>
              <a:rPr lang="en-US" altLang="zh-CN" sz="1600" dirty="0">
                <a:effectLst/>
                <a:ea typeface="Times New Roman" panose="02020603050405020304" pitchFamily="18" charset="0"/>
                <a:cs typeface="Calibri" panose="020F0502020204030204" pitchFamily="34" charset="0"/>
                <a:sym typeface="Wingdings" pitchFamily="2" charset="2"/>
              </a:rPr>
              <a:t>Table</a:t>
            </a:r>
            <a:r>
              <a:rPr lang="zh-CN" altLang="en-US" sz="1600" dirty="0">
                <a:effectLst/>
                <a:ea typeface="Times New Roman" panose="02020603050405020304" pitchFamily="18" charset="0"/>
                <a:cs typeface="Calibri" panose="020F0502020204030204" pitchFamily="34" charset="0"/>
                <a:sym typeface="Wingdings" pitchFamily="2" charset="2"/>
              </a:rPr>
              <a:t> </a:t>
            </a:r>
            <a:r>
              <a:rPr lang="en-US" altLang="zh-CN" sz="1600" dirty="0">
                <a:effectLst/>
                <a:ea typeface="Times New Roman" panose="02020603050405020304" pitchFamily="18" charset="0"/>
                <a:cs typeface="Calibri" panose="020F0502020204030204" pitchFamily="34" charset="0"/>
                <a:sym typeface="Wingdings" pitchFamily="2" charset="2"/>
              </a:rPr>
              <a:t>4.7</a:t>
            </a:r>
            <a:r>
              <a:rPr lang="zh-CN" altLang="en-US" sz="1600" dirty="0">
                <a:effectLst/>
                <a:ea typeface="Times New Roman" panose="02020603050405020304" pitchFamily="18" charset="0"/>
                <a:cs typeface="Calibri" panose="020F0502020204030204" pitchFamily="34" charset="0"/>
                <a:sym typeface="Wingdings" pitchFamily="2" charset="2"/>
              </a:rPr>
              <a:t> </a:t>
            </a:r>
            <a:r>
              <a:rPr lang="en-US" altLang="zh-CN" sz="1600" dirty="0">
                <a:ea typeface="Times New Roman" panose="02020603050405020304" pitchFamily="18" charset="0"/>
                <a:cs typeface="Calibri" panose="020F0502020204030204" pitchFamily="34" charset="0"/>
                <a:sym typeface="Wingdings" pitchFamily="2" charset="2"/>
              </a:rPr>
              <a:t>(area</a:t>
            </a:r>
            <a:r>
              <a:rPr lang="zh-CN" altLang="en-US" sz="1600" dirty="0">
                <a:ea typeface="Times New Roman" panose="02020603050405020304" pitchFamily="18" charset="0"/>
                <a:cs typeface="Calibri" panose="020F0502020204030204" pitchFamily="34" charset="0"/>
                <a:sym typeface="Wingdings" pitchFamily="2" charset="2"/>
              </a:rPr>
              <a:t> </a:t>
            </a:r>
            <a:r>
              <a:rPr lang="en-US" altLang="zh-CN" sz="1600" dirty="0">
                <a:ea typeface="Times New Roman" panose="02020603050405020304" pitchFamily="18" charset="0"/>
                <a:cs typeface="Calibri" panose="020F0502020204030204" pitchFamily="34" charset="0"/>
                <a:sym typeface="Wingdings" pitchFamily="2" charset="2"/>
              </a:rPr>
              <a:t>for</a:t>
            </a:r>
            <a:r>
              <a:rPr lang="zh-CN" altLang="en-US" sz="1600" dirty="0">
                <a:ea typeface="Times New Roman" panose="02020603050405020304" pitchFamily="18" charset="0"/>
                <a:cs typeface="Calibri" panose="020F0502020204030204" pitchFamily="34" charset="0"/>
                <a:sym typeface="Wingdings" pitchFamily="2" charset="2"/>
              </a:rPr>
              <a:t> </a:t>
            </a:r>
            <a:r>
              <a:rPr lang="en-US" altLang="zh-CN" sz="1600" dirty="0">
                <a:ea typeface="Times New Roman" panose="02020603050405020304" pitchFamily="18" charset="0"/>
                <a:cs typeface="Calibri" panose="020F0502020204030204" pitchFamily="34" charset="0"/>
                <a:sym typeface="Wingdings" pitchFamily="2" charset="2"/>
              </a:rPr>
              <a:t>each</a:t>
            </a:r>
            <a:r>
              <a:rPr lang="zh-CN" altLang="en-US" sz="1600" dirty="0">
                <a:ea typeface="Times New Roman" panose="02020603050405020304" pitchFamily="18" charset="0"/>
                <a:cs typeface="Calibri" panose="020F0502020204030204" pitchFamily="34" charset="0"/>
                <a:sym typeface="Wingdings" pitchFamily="2" charset="2"/>
              </a:rPr>
              <a:t> </a:t>
            </a:r>
            <a:r>
              <a:rPr lang="en-US" altLang="zh-CN" sz="1600" dirty="0">
                <a:ea typeface="Times New Roman" panose="02020603050405020304" pitchFamily="18" charset="0"/>
                <a:cs typeface="Calibri" panose="020F0502020204030204" pitchFamily="34" charset="0"/>
                <a:sym typeface="Wingdings" pitchFamily="2" charset="2"/>
              </a:rPr>
              <a:t>functional</a:t>
            </a:r>
            <a:r>
              <a:rPr lang="zh-CN" altLang="en-US" sz="1600" dirty="0">
                <a:ea typeface="Times New Roman" panose="02020603050405020304" pitchFamily="18" charset="0"/>
                <a:cs typeface="Calibri" panose="020F0502020204030204" pitchFamily="34" charset="0"/>
                <a:sym typeface="Wingdings" pitchFamily="2" charset="2"/>
              </a:rPr>
              <a:t> </a:t>
            </a:r>
            <a:r>
              <a:rPr lang="en-US" altLang="zh-CN" sz="1600" dirty="0">
                <a:ea typeface="Times New Roman" panose="02020603050405020304" pitchFamily="18" charset="0"/>
                <a:cs typeface="Calibri" panose="020F0502020204030204" pitchFamily="34" charset="0"/>
                <a:sym typeface="Wingdings" pitchFamily="2" charset="2"/>
              </a:rPr>
              <a:t>block</a:t>
            </a:r>
            <a:r>
              <a:rPr lang="zh-CN" altLang="en-US" sz="1600" dirty="0">
                <a:ea typeface="Times New Roman" panose="02020603050405020304" pitchFamily="18" charset="0"/>
                <a:cs typeface="Calibri" panose="020F0502020204030204" pitchFamily="34" charset="0"/>
                <a:sym typeface="Wingdings" pitchFamily="2" charset="2"/>
              </a:rPr>
              <a:t> </a:t>
            </a:r>
            <a:r>
              <a:rPr lang="en-US" altLang="zh-CN" sz="1600" dirty="0">
                <a:ea typeface="Times New Roman" panose="02020603050405020304" pitchFamily="18" charset="0"/>
                <a:cs typeface="Calibri" panose="020F0502020204030204" pitchFamily="34" charset="0"/>
                <a:sym typeface="Wingdings" pitchFamily="2" charset="2"/>
              </a:rPr>
              <a:t>in</a:t>
            </a:r>
            <a:r>
              <a:rPr lang="zh-CN" altLang="en-US" sz="1600" dirty="0">
                <a:ea typeface="Times New Roman" panose="02020603050405020304" pitchFamily="18" charset="0"/>
                <a:cs typeface="Calibri" panose="020F0502020204030204" pitchFamily="34" charset="0"/>
                <a:sym typeface="Wingdings" pitchFamily="2" charset="2"/>
              </a:rPr>
              <a:t> </a:t>
            </a:r>
            <a:r>
              <a:rPr lang="en-US" altLang="zh-CN" sz="1600" dirty="0">
                <a:ea typeface="Times New Roman" panose="02020603050405020304" pitchFamily="18" charset="0"/>
                <a:cs typeface="Calibri" panose="020F0502020204030204" pitchFamily="34" charset="0"/>
                <a:sym typeface="Wingdings" pitchFamily="2" charset="2"/>
              </a:rPr>
              <a:t>MAPS)</a:t>
            </a:r>
            <a:r>
              <a:rPr lang="zh-CN" altLang="en-US" sz="1600" dirty="0">
                <a:ea typeface="Times New Roman" panose="02020603050405020304" pitchFamily="18" charset="0"/>
                <a:cs typeface="Calibri" panose="020F0502020204030204" pitchFamily="34" charset="0"/>
                <a:sym typeface="Wingdings" pitchFamily="2" charset="2"/>
              </a:rPr>
              <a:t> </a:t>
            </a:r>
            <a:r>
              <a:rPr lang="en-US" altLang="zh-CN" sz="1600" dirty="0">
                <a:ea typeface="Times New Roman" panose="02020603050405020304" pitchFamily="18" charset="0"/>
                <a:cs typeface="Calibri" panose="020F0502020204030204" pitchFamily="34" charset="0"/>
                <a:sym typeface="Wingdings" pitchFamily="2" charset="2"/>
              </a:rPr>
              <a:t>has</a:t>
            </a:r>
            <a:r>
              <a:rPr lang="zh-CN" altLang="en-US" sz="1600" dirty="0">
                <a:ea typeface="Times New Roman" panose="02020603050405020304" pitchFamily="18" charset="0"/>
                <a:cs typeface="Calibri" panose="020F0502020204030204" pitchFamily="34" charset="0"/>
                <a:sym typeface="Wingdings" pitchFamily="2" charset="2"/>
              </a:rPr>
              <a:t> </a:t>
            </a:r>
            <a:r>
              <a:rPr lang="en-US" altLang="zh-CN" sz="1600" dirty="0">
                <a:ea typeface="Times New Roman" panose="02020603050405020304" pitchFamily="18" charset="0"/>
                <a:cs typeface="Calibri" panose="020F0502020204030204" pitchFamily="34" charset="0"/>
                <a:sym typeface="Wingdings" pitchFamily="2" charset="2"/>
              </a:rPr>
              <a:t>been</a:t>
            </a:r>
            <a:r>
              <a:rPr lang="zh-CN" altLang="en-US" sz="1600" dirty="0">
                <a:ea typeface="Times New Roman" panose="02020603050405020304" pitchFamily="18" charset="0"/>
                <a:cs typeface="Calibri" panose="020F0502020204030204" pitchFamily="34" charset="0"/>
                <a:sym typeface="Wingdings" pitchFamily="2" charset="2"/>
              </a:rPr>
              <a:t> </a:t>
            </a:r>
            <a:r>
              <a:rPr lang="en-US" altLang="zh-CN" sz="1600" dirty="0">
                <a:effectLst/>
                <a:ea typeface="Times New Roman" panose="02020603050405020304" pitchFamily="18" charset="0"/>
                <a:cs typeface="Calibri" panose="020F0502020204030204" pitchFamily="34" charset="0"/>
                <a:sym typeface="Wingdings" pitchFamily="2" charset="2"/>
              </a:rPr>
              <a:t>removed,</a:t>
            </a:r>
            <a:r>
              <a:rPr lang="zh-CN" altLang="en-US" sz="1600" dirty="0">
                <a:effectLst/>
                <a:ea typeface="Times New Roman" panose="02020603050405020304" pitchFamily="18" charset="0"/>
                <a:cs typeface="Calibri" panose="020F0502020204030204" pitchFamily="34" charset="0"/>
                <a:sym typeface="Wingdings" pitchFamily="2" charset="2"/>
              </a:rPr>
              <a:t> </a:t>
            </a:r>
            <a:r>
              <a:rPr lang="en-US" altLang="zh-CN" sz="1600" dirty="0">
                <a:ea typeface="Times New Roman" panose="02020603050405020304" pitchFamily="18" charset="0"/>
                <a:cs typeface="Calibri" panose="020F0502020204030204" pitchFamily="34" charset="0"/>
                <a:sym typeface="Wingdings" pitchFamily="2" charset="2"/>
              </a:rPr>
              <a:t>since</a:t>
            </a:r>
            <a:r>
              <a:rPr lang="zh-CN" altLang="en-US" sz="1600" dirty="0">
                <a:ea typeface="Times New Roman" panose="02020603050405020304" pitchFamily="18" charset="0"/>
                <a:cs typeface="Calibri" panose="020F0502020204030204" pitchFamily="34" charset="0"/>
                <a:sym typeface="Wingdings" pitchFamily="2" charset="2"/>
              </a:rPr>
              <a:t> </a:t>
            </a:r>
            <a:r>
              <a:rPr lang="en-US" altLang="zh-CN" sz="1600" dirty="0">
                <a:ea typeface="Times New Roman" panose="02020603050405020304" pitchFamily="18" charset="0"/>
                <a:cs typeface="Calibri" panose="020F0502020204030204" pitchFamily="34" charset="0"/>
                <a:sym typeface="Wingdings" pitchFamily="2" charset="2"/>
              </a:rPr>
              <a:t>the</a:t>
            </a:r>
            <a:r>
              <a:rPr lang="zh-CN" altLang="en-US" sz="1600" dirty="0">
                <a:ea typeface="Times New Roman" panose="02020603050405020304" pitchFamily="18" charset="0"/>
                <a:cs typeface="Calibri" panose="020F0502020204030204" pitchFamily="34" charset="0"/>
                <a:sym typeface="Wingdings" pitchFamily="2" charset="2"/>
              </a:rPr>
              <a:t> </a:t>
            </a:r>
            <a:r>
              <a:rPr lang="en-US" altLang="zh-CN" sz="1600" dirty="0">
                <a:ea typeface="Times New Roman" panose="02020603050405020304" pitchFamily="18" charset="0"/>
                <a:cs typeface="Calibri" panose="020F0502020204030204" pitchFamily="34" charset="0"/>
                <a:sym typeface="Wingdings" pitchFamily="2" charset="2"/>
              </a:rPr>
              <a:t>design</a:t>
            </a:r>
            <a:r>
              <a:rPr lang="zh-CN" altLang="en-US" sz="1600" dirty="0">
                <a:ea typeface="Times New Roman" panose="02020603050405020304" pitchFamily="18" charset="0"/>
                <a:cs typeface="Calibri" panose="020F0502020204030204" pitchFamily="34" charset="0"/>
                <a:sym typeface="Wingdings" pitchFamily="2" charset="2"/>
              </a:rPr>
              <a:t> </a:t>
            </a:r>
            <a:r>
              <a:rPr lang="en-US" altLang="zh-CN" sz="1600" dirty="0">
                <a:ea typeface="Times New Roman" panose="02020603050405020304" pitchFamily="18" charset="0"/>
                <a:cs typeface="Calibri" panose="020F0502020204030204" pitchFamily="34" charset="0"/>
                <a:sym typeface="Wingdings" pitchFamily="2" charset="2"/>
              </a:rPr>
              <a:t>has</a:t>
            </a:r>
            <a:r>
              <a:rPr lang="zh-CN" altLang="en-US" sz="1600" dirty="0">
                <a:ea typeface="Times New Roman" panose="02020603050405020304" pitchFamily="18" charset="0"/>
                <a:cs typeface="Calibri" panose="020F0502020204030204" pitchFamily="34" charset="0"/>
                <a:sym typeface="Wingdings" pitchFamily="2" charset="2"/>
              </a:rPr>
              <a:t> </a:t>
            </a:r>
            <a:r>
              <a:rPr lang="en-US" altLang="zh-CN" sz="1600" dirty="0">
                <a:ea typeface="Times New Roman" panose="02020603050405020304" pitchFamily="18" charset="0"/>
                <a:cs typeface="Calibri" panose="020F0502020204030204" pitchFamily="34" charset="0"/>
                <a:sym typeface="Wingdings" pitchFamily="2" charset="2"/>
              </a:rPr>
              <a:t>not</a:t>
            </a:r>
            <a:r>
              <a:rPr lang="zh-CN" altLang="en-US" sz="1600" dirty="0">
                <a:ea typeface="Times New Roman" panose="02020603050405020304" pitchFamily="18" charset="0"/>
                <a:cs typeface="Calibri" panose="020F0502020204030204" pitchFamily="34" charset="0"/>
                <a:sym typeface="Wingdings" pitchFamily="2" charset="2"/>
              </a:rPr>
              <a:t> </a:t>
            </a:r>
            <a:r>
              <a:rPr lang="en-US" altLang="zh-CN" sz="1600" dirty="0">
                <a:ea typeface="Times New Roman" panose="02020603050405020304" pitchFamily="18" charset="0"/>
                <a:cs typeface="Calibri" panose="020F0502020204030204" pitchFamily="34" charset="0"/>
                <a:sym typeface="Wingdings" pitchFamily="2" charset="2"/>
              </a:rPr>
              <a:t>been</a:t>
            </a:r>
            <a:r>
              <a:rPr lang="zh-CN" altLang="en-US" sz="1600" dirty="0">
                <a:ea typeface="Times New Roman" panose="02020603050405020304" pitchFamily="18" charset="0"/>
                <a:cs typeface="Calibri" panose="020F0502020204030204" pitchFamily="34" charset="0"/>
                <a:sym typeface="Wingdings" pitchFamily="2" charset="2"/>
              </a:rPr>
              <a:t> </a:t>
            </a:r>
            <a:r>
              <a:rPr lang="en-US" altLang="zh-CN" sz="1600" dirty="0">
                <a:ea typeface="Times New Roman" panose="02020603050405020304" pitchFamily="18" charset="0"/>
                <a:cs typeface="Calibri" panose="020F0502020204030204" pitchFamily="34" charset="0"/>
                <a:sym typeface="Wingdings" pitchFamily="2" charset="2"/>
              </a:rPr>
              <a:t>finished</a:t>
            </a:r>
            <a:r>
              <a:rPr lang="zh-CN" altLang="en-US" sz="1600" dirty="0">
                <a:ea typeface="Times New Roman" panose="02020603050405020304" pitchFamily="18" charset="0"/>
                <a:cs typeface="Calibri" panose="020F0502020204030204" pitchFamily="34" charset="0"/>
                <a:sym typeface="Wingdings" pitchFamily="2" charset="2"/>
              </a:rPr>
              <a:t> </a:t>
            </a:r>
            <a:r>
              <a:rPr lang="en-US" altLang="zh-CN" sz="1600" dirty="0">
                <a:ea typeface="Times New Roman" panose="02020603050405020304" pitchFamily="18" charset="0"/>
                <a:cs typeface="Calibri" panose="020F0502020204030204" pitchFamily="34" charset="0"/>
                <a:sym typeface="Wingdings" pitchFamily="2" charset="2"/>
              </a:rPr>
              <a:t>yet.</a:t>
            </a:r>
            <a:r>
              <a:rPr lang="zh-CN" altLang="en-US" sz="1600" dirty="0">
                <a:ea typeface="Times New Roman" panose="02020603050405020304" pitchFamily="18" charset="0"/>
                <a:cs typeface="Calibri" panose="020F0502020204030204" pitchFamily="34" charset="0"/>
                <a:sym typeface="Wingdings" pitchFamily="2" charset="2"/>
              </a:rPr>
              <a:t>  </a:t>
            </a:r>
            <a:r>
              <a:rPr lang="en-US" altLang="zh-CN" sz="1600" dirty="0">
                <a:ea typeface="Times New Roman" panose="02020603050405020304" pitchFamily="18" charset="0"/>
                <a:cs typeface="Calibri" panose="020F0502020204030204" pitchFamily="34" charset="0"/>
                <a:sym typeface="Wingdings" pitchFamily="2" charset="2"/>
              </a:rPr>
              <a:t>We</a:t>
            </a:r>
            <a:r>
              <a:rPr lang="zh-CN" altLang="en-US" sz="1600" dirty="0">
                <a:ea typeface="Times New Roman" panose="02020603050405020304" pitchFamily="18" charset="0"/>
                <a:cs typeface="Calibri" panose="020F0502020204030204" pitchFamily="34" charset="0"/>
                <a:sym typeface="Wingdings" pitchFamily="2" charset="2"/>
              </a:rPr>
              <a:t> </a:t>
            </a:r>
            <a:r>
              <a:rPr lang="en-US" altLang="zh-CN" sz="1600" dirty="0">
                <a:ea typeface="Times New Roman" panose="02020603050405020304" pitchFamily="18" charset="0"/>
                <a:cs typeface="Calibri" panose="020F0502020204030204" pitchFamily="34" charset="0"/>
                <a:sym typeface="Wingdings" pitchFamily="2" charset="2"/>
              </a:rPr>
              <a:t>will</a:t>
            </a:r>
            <a:r>
              <a:rPr lang="zh-CN" altLang="en-US" sz="1600" dirty="0">
                <a:ea typeface="Times New Roman" panose="02020603050405020304" pitchFamily="18" charset="0"/>
                <a:cs typeface="Calibri" panose="020F0502020204030204" pitchFamily="34" charset="0"/>
                <a:sym typeface="Wingdings" pitchFamily="2" charset="2"/>
              </a:rPr>
              <a:t> </a:t>
            </a:r>
            <a:r>
              <a:rPr lang="en-US" altLang="zh-CN" sz="1600" dirty="0">
                <a:ea typeface="Times New Roman" panose="02020603050405020304" pitchFamily="18" charset="0"/>
                <a:cs typeface="Calibri" panose="020F0502020204030204" pitchFamily="34" charset="0"/>
                <a:sym typeface="Wingdings" pitchFamily="2" charset="2"/>
              </a:rPr>
              <a:t>try</a:t>
            </a:r>
            <a:r>
              <a:rPr lang="zh-CN" altLang="en-US" sz="1600" dirty="0">
                <a:ea typeface="Times New Roman" panose="02020603050405020304" pitchFamily="18" charset="0"/>
                <a:cs typeface="Calibri" panose="020F0502020204030204" pitchFamily="34" charset="0"/>
                <a:sym typeface="Wingdings" pitchFamily="2" charset="2"/>
              </a:rPr>
              <a:t> </a:t>
            </a:r>
            <a:r>
              <a:rPr lang="en-US" altLang="zh-CN" sz="1600" dirty="0">
                <a:ea typeface="Times New Roman" panose="02020603050405020304" pitchFamily="18" charset="0"/>
                <a:cs typeface="Calibri" panose="020F0502020204030204" pitchFamily="34" charset="0"/>
                <a:sym typeface="Wingdings" pitchFamily="2" charset="2"/>
              </a:rPr>
              <a:t>to</a:t>
            </a:r>
            <a:r>
              <a:rPr lang="zh-CN" altLang="en-US" sz="1600" dirty="0">
                <a:ea typeface="Times New Roman" panose="02020603050405020304" pitchFamily="18" charset="0"/>
                <a:cs typeface="Calibri" panose="020F0502020204030204" pitchFamily="34" charset="0"/>
                <a:sym typeface="Wingdings" pitchFamily="2" charset="2"/>
              </a:rPr>
              <a:t> </a:t>
            </a:r>
            <a:r>
              <a:rPr lang="en-US" altLang="zh-CN" sz="1600" dirty="0">
                <a:ea typeface="Times New Roman" panose="02020603050405020304" pitchFamily="18" charset="0"/>
                <a:cs typeface="Calibri" panose="020F0502020204030204" pitchFamily="34" charset="0"/>
                <a:sym typeface="Wingdings" pitchFamily="2" charset="2"/>
              </a:rPr>
              <a:t>keep</a:t>
            </a:r>
            <a:r>
              <a:rPr lang="zh-CN" altLang="en-US" sz="1600" dirty="0">
                <a:ea typeface="Times New Roman" panose="02020603050405020304" pitchFamily="18" charset="0"/>
                <a:cs typeface="Calibri" panose="020F0502020204030204" pitchFamily="34" charset="0"/>
                <a:sym typeface="Wingdings" pitchFamily="2" charset="2"/>
              </a:rPr>
              <a:t> </a:t>
            </a:r>
            <a:r>
              <a:rPr lang="en-US" altLang="zh-CN" sz="1600" dirty="0">
                <a:ea typeface="Times New Roman" panose="02020603050405020304" pitchFamily="18" charset="0"/>
                <a:cs typeface="Calibri" panose="020F0502020204030204" pitchFamily="34" charset="0"/>
                <a:sym typeface="Wingdings" pitchFamily="2" charset="2"/>
              </a:rPr>
              <a:t>a</a:t>
            </a:r>
            <a:r>
              <a:rPr lang="zh-CN" altLang="en-US" sz="1600" dirty="0">
                <a:ea typeface="Times New Roman" panose="02020603050405020304" pitchFamily="18" charset="0"/>
                <a:cs typeface="Calibri" panose="020F0502020204030204" pitchFamily="34" charset="0"/>
                <a:sym typeface="Wingdings" pitchFamily="2" charset="2"/>
              </a:rPr>
              <a:t> </a:t>
            </a:r>
            <a:r>
              <a:rPr lang="en-US" altLang="zh-CN" sz="1600" dirty="0">
                <a:ea typeface="Times New Roman" panose="02020603050405020304" pitchFamily="18" charset="0"/>
                <a:cs typeface="Calibri" panose="020F0502020204030204" pitchFamily="34" charset="0"/>
                <a:sym typeface="Wingdings" pitchFamily="2" charset="2"/>
              </a:rPr>
              <a:t>highest</a:t>
            </a:r>
            <a:r>
              <a:rPr lang="zh-CN" altLang="en-US" sz="1600" dirty="0">
                <a:ea typeface="Times New Roman" panose="02020603050405020304" pitchFamily="18" charset="0"/>
                <a:cs typeface="Calibri" panose="020F0502020204030204" pitchFamily="34" charset="0"/>
                <a:sym typeface="Wingdings" pitchFamily="2" charset="2"/>
              </a:rPr>
              <a:t> </a:t>
            </a:r>
            <a:r>
              <a:rPr lang="en-US" altLang="zh-CN" sz="1600" dirty="0">
                <a:ea typeface="Times New Roman" panose="02020603050405020304" pitchFamily="18" charset="0"/>
                <a:cs typeface="Calibri" panose="020F0502020204030204" pitchFamily="34" charset="0"/>
                <a:sym typeface="Wingdings" pitchFamily="2" charset="2"/>
              </a:rPr>
              <a:t>possible</a:t>
            </a:r>
            <a:r>
              <a:rPr lang="zh-CN" altLang="en-US" sz="1600" dirty="0">
                <a:ea typeface="Times New Roman" panose="02020603050405020304" pitchFamily="18" charset="0"/>
                <a:cs typeface="Calibri" panose="020F0502020204030204" pitchFamily="34" charset="0"/>
                <a:sym typeface="Wingdings" pitchFamily="2" charset="2"/>
              </a:rPr>
              <a:t> </a:t>
            </a:r>
            <a:r>
              <a:rPr lang="en-US" altLang="zh-CN" sz="1600" dirty="0">
                <a:ea typeface="Times New Roman" panose="02020603050405020304" pitchFamily="18" charset="0"/>
                <a:cs typeface="Calibri" panose="020F0502020204030204" pitchFamily="34" charset="0"/>
                <a:sym typeface="Wingdings" pitchFamily="2" charset="2"/>
              </a:rPr>
              <a:t>fill</a:t>
            </a:r>
            <a:r>
              <a:rPr lang="zh-CN" altLang="en-US" sz="1600" dirty="0">
                <a:ea typeface="Times New Roman" panose="02020603050405020304" pitchFamily="18" charset="0"/>
                <a:cs typeface="Calibri" panose="020F0502020204030204" pitchFamily="34" charset="0"/>
                <a:sym typeface="Wingdings" pitchFamily="2" charset="2"/>
              </a:rPr>
              <a:t> </a:t>
            </a:r>
            <a:r>
              <a:rPr lang="en-US" altLang="zh-CN" sz="1600" dirty="0">
                <a:ea typeface="Times New Roman" panose="02020603050405020304" pitchFamily="18" charset="0"/>
                <a:cs typeface="Calibri" panose="020F0502020204030204" pitchFamily="34" charset="0"/>
                <a:sym typeface="Wingdings" pitchFamily="2" charset="2"/>
              </a:rPr>
              <a:t>factor</a:t>
            </a:r>
            <a:r>
              <a:rPr lang="zh-CN" altLang="en-US" sz="1600" dirty="0">
                <a:ea typeface="Times New Roman" panose="02020603050405020304" pitchFamily="18" charset="0"/>
                <a:cs typeface="Calibri" panose="020F0502020204030204" pitchFamily="34" charset="0"/>
                <a:sym typeface="Wingdings" pitchFamily="2" charset="2"/>
              </a:rPr>
              <a:t> </a:t>
            </a:r>
            <a:r>
              <a:rPr lang="en-US" altLang="zh-CN" sz="1600" dirty="0">
                <a:ea typeface="Times New Roman" panose="02020603050405020304" pitchFamily="18" charset="0"/>
                <a:cs typeface="Calibri" panose="020F0502020204030204" pitchFamily="34" charset="0"/>
                <a:sym typeface="Wingdings" pitchFamily="2" charset="2"/>
              </a:rPr>
              <a:t>during</a:t>
            </a:r>
            <a:r>
              <a:rPr lang="zh-CN" altLang="en-US" sz="1600" dirty="0">
                <a:ea typeface="Times New Roman" panose="02020603050405020304" pitchFamily="18" charset="0"/>
                <a:cs typeface="Calibri" panose="020F0502020204030204" pitchFamily="34" charset="0"/>
                <a:sym typeface="Wingdings" pitchFamily="2" charset="2"/>
              </a:rPr>
              <a:t> </a:t>
            </a:r>
            <a:r>
              <a:rPr lang="en-US" altLang="zh-CN" sz="1600" dirty="0">
                <a:ea typeface="Times New Roman" panose="02020603050405020304" pitchFamily="18" charset="0"/>
                <a:cs typeface="Calibri" panose="020F0502020204030204" pitchFamily="34" charset="0"/>
                <a:sym typeface="Wingdings" pitchFamily="2" charset="2"/>
              </a:rPr>
              <a:t>the</a:t>
            </a:r>
            <a:r>
              <a:rPr lang="zh-CN" altLang="en-US" sz="1600" dirty="0">
                <a:ea typeface="Times New Roman" panose="02020603050405020304" pitchFamily="18" charset="0"/>
                <a:cs typeface="Calibri" panose="020F0502020204030204" pitchFamily="34" charset="0"/>
                <a:sym typeface="Wingdings" pitchFamily="2" charset="2"/>
              </a:rPr>
              <a:t> </a:t>
            </a:r>
            <a:r>
              <a:rPr lang="en-US" altLang="zh-CN" sz="1600" dirty="0">
                <a:ea typeface="Times New Roman" panose="02020603050405020304" pitchFamily="18" charset="0"/>
                <a:cs typeface="Calibri" panose="020F0502020204030204" pitchFamily="34" charset="0"/>
                <a:sym typeface="Wingdings" pitchFamily="2" charset="2"/>
              </a:rPr>
              <a:t>design</a:t>
            </a:r>
            <a:r>
              <a:rPr lang="zh-CN" altLang="en-US" sz="1600" dirty="0">
                <a:ea typeface="Times New Roman" panose="02020603050405020304" pitchFamily="18" charset="0"/>
                <a:cs typeface="Calibri" panose="020F0502020204030204" pitchFamily="34" charset="0"/>
                <a:sym typeface="Wingdings" pitchFamily="2" charset="2"/>
              </a:rPr>
              <a:t> </a:t>
            </a:r>
            <a:r>
              <a:rPr lang="en-US" altLang="zh-CN" sz="1600" dirty="0">
                <a:ea typeface="Times New Roman" panose="02020603050405020304" pitchFamily="18" charset="0"/>
                <a:cs typeface="Calibri" panose="020F0502020204030204" pitchFamily="34" charset="0"/>
                <a:sym typeface="Wingdings" pitchFamily="2" charset="2"/>
              </a:rPr>
              <a:t>process.</a:t>
            </a:r>
            <a:r>
              <a:rPr lang="zh-CN" altLang="en-US" sz="1600" dirty="0">
                <a:ea typeface="Times New Roman" panose="02020603050405020304" pitchFamily="18" charset="0"/>
                <a:cs typeface="Calibri" panose="020F0502020204030204" pitchFamily="34" charset="0"/>
                <a:sym typeface="Wingdings" pitchFamily="2" charset="2"/>
              </a:rPr>
              <a:t> </a:t>
            </a:r>
            <a:endParaRPr lang="zh-CN" altLang="zh-CN" sz="1600" dirty="0">
              <a:effectLst/>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78127888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altLang="zh-CN" b="0" i="0" u="none" strike="noStrike" baseline="0" dirty="0">
                <a:latin typeface="Arial Black" panose="020B0A04020102020204" pitchFamily="34" charset="0"/>
                <a:ea typeface="等线" panose="02010600030101010101" pitchFamily="2" charset="-122"/>
              </a:rPr>
              <a:t>MECHANICAL INTEGRATION</a:t>
            </a:r>
          </a:p>
        </p:txBody>
      </p:sp>
      <p:sp>
        <p:nvSpPr>
          <p:cNvPr id="4" name="Text Placeholder 3"/>
          <p:cNvSpPr>
            <a:spLocks noGrp="1"/>
          </p:cNvSpPr>
          <p:nvPr>
            <p:ph type="body" idx="4294967295"/>
          </p:nvPr>
        </p:nvSpPr>
        <p:spPr>
          <a:xfrm>
            <a:off x="831850" y="4589463"/>
            <a:ext cx="10515600" cy="1500187"/>
          </a:xfrm>
        </p:spPr>
        <p:txBody>
          <a:bodyPr/>
          <a:lstStyle/>
          <a:p>
            <a:endParaRPr lang="zh-CN" altLang="en-US">
              <a:latin typeface="Arial" panose="020B0604020202020204" pitchFamily="34" charset="0"/>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Findings</a:t>
            </a:r>
          </a:p>
        </p:txBody>
      </p:sp>
      <p:sp>
        <p:nvSpPr>
          <p:cNvPr id="3" name="Text Placeholder 2"/>
          <p:cNvSpPr>
            <a:spLocks noGrp="1"/>
          </p:cNvSpPr>
          <p:nvPr>
            <p:ph type="body" idx="1"/>
          </p:nvPr>
        </p:nvSpPr>
        <p:spPr/>
        <p:txBody>
          <a:bodyPr/>
          <a:lstStyle/>
          <a:p>
            <a:pPr>
              <a:lnSpc>
                <a:spcPct val="100000"/>
              </a:lnSpc>
              <a:spcBef>
                <a:spcPts val="600"/>
              </a:spcBef>
            </a:pPr>
            <a:r>
              <a:rPr lang="en-US" altLang="zh-CN" sz="1800" dirty="0">
                <a:solidFill>
                  <a:srgbClr val="0000FF"/>
                </a:solidFill>
                <a:latin typeface="Arial" panose="020B0604020202020204" pitchFamily="34" charset="0"/>
                <a:ea typeface="宋体" pitchFamily="2" charset="-122"/>
              </a:rPr>
              <a:t>F-A-14-1: Significant progress has been made since the last review in the mechanical design of the CEPC reference detector. The weight and boundary dimensions of each sub-detector are now well defined in the Ref-TDR. Clearances between sub-detectors are typically around 10 mm, which appears adequate to ensure a seamless installation sequence. However, in the critical interface between the integrated beam-pipe/vertex detector assembly and the ITK, the clearance is reduced to just 2 mm. </a:t>
            </a:r>
          </a:p>
          <a:p>
            <a:pPr>
              <a:lnSpc>
                <a:spcPct val="100000"/>
              </a:lnSpc>
              <a:spcBef>
                <a:spcPts val="600"/>
              </a:spcBef>
            </a:pPr>
            <a:r>
              <a:rPr lang="en-US" altLang="zh-CN" sz="1800" dirty="0">
                <a:solidFill>
                  <a:srgbClr val="0000FF"/>
                </a:solidFill>
                <a:latin typeface="Arial" panose="020B0604020202020204" pitchFamily="34" charset="0"/>
                <a:ea typeface="宋体" pitchFamily="2" charset="-122"/>
              </a:rPr>
              <a:t>F-A-14-2: The  issue  of  sagging  of  the  magnet  yoke  under  its  own  weight  has  been  effectively  addressed. The  introduction  of  end-flanges  satisfactorily  mitigates  the  problem,  reducing  the  sagging  from about 13 mm to within the required limit of less than 1 mm. </a:t>
            </a:r>
          </a:p>
          <a:p>
            <a:pPr>
              <a:lnSpc>
                <a:spcPct val="100000"/>
              </a:lnSpc>
              <a:spcBef>
                <a:spcPts val="600"/>
              </a:spcBef>
            </a:pPr>
            <a:r>
              <a:rPr lang="en-US" altLang="zh-CN" sz="1800" dirty="0">
                <a:solidFill>
                  <a:srgbClr val="0000FF"/>
                </a:solidFill>
                <a:latin typeface="Arial" panose="020B0604020202020204" pitchFamily="34" charset="0"/>
                <a:ea typeface="宋体" pitchFamily="2" charset="-122"/>
              </a:rPr>
              <a:t>F-A-14-3: The installation sequence has been carefully developed. The core shaft designed for the installation  </a:t>
            </a:r>
            <a:r>
              <a:rPr lang="en-US" altLang="zh-CN" sz="1800" dirty="0">
                <a:solidFill>
                  <a:srgbClr val="0000FF"/>
                </a:solidFill>
                <a:effectLst/>
                <a:latin typeface="Arial" panose="020B0604020202020204" pitchFamily="34" charset="0"/>
                <a:ea typeface="宋体" pitchFamily="2" charset="-122"/>
              </a:rPr>
              <a:t>of  the  barrel  HCAL  and  ECAL  detectors  appears  adequate,  as  does  the  cantilever system proposed for installing the TPC, ITK, and beam-pipe assembly (including the Vertex and </a:t>
            </a:r>
            <a:r>
              <a:rPr lang="en-US" altLang="zh-CN" sz="1800" dirty="0" err="1">
                <a:solidFill>
                  <a:srgbClr val="0000FF"/>
                </a:solidFill>
                <a:effectLst/>
                <a:latin typeface="Arial" panose="020B0604020202020204" pitchFamily="34" charset="0"/>
                <a:ea typeface="宋体" pitchFamily="2" charset="-122"/>
              </a:rPr>
              <a:t>LumiCal</a:t>
            </a:r>
            <a:r>
              <a:rPr lang="en-US" altLang="zh-CN" sz="1800" dirty="0">
                <a:solidFill>
                  <a:srgbClr val="0000FF"/>
                </a:solidFill>
                <a:effectLst/>
                <a:latin typeface="Arial" panose="020B0604020202020204" pitchFamily="34" charset="0"/>
                <a:ea typeface="宋体" pitchFamily="2" charset="-122"/>
              </a:rPr>
              <a:t>  detectors).  The  animations  presented  clearly  illustrated  the  feasibility  and  logic  of  the installation process. </a:t>
            </a:r>
          </a:p>
          <a:p>
            <a:pPr>
              <a:lnSpc>
                <a:spcPct val="100000"/>
              </a:lnSpc>
              <a:spcBef>
                <a:spcPts val="600"/>
              </a:spcBef>
            </a:pPr>
            <a:endParaRPr lang="zh-CN" altLang="zh-CN" sz="1800" dirty="0">
              <a:solidFill>
                <a:srgbClr val="0000FF"/>
              </a:solidFill>
              <a:effectLst/>
              <a:latin typeface="Arial" panose="020B0604020202020204" pitchFamily="34" charset="0"/>
              <a:ea typeface="宋体" pitchFamily="2" charset="-122"/>
            </a:endParaRPr>
          </a:p>
        </p:txBody>
      </p:sp>
      <p:sp>
        <p:nvSpPr>
          <p:cNvPr id="5" name="TextBox 4"/>
          <p:cNvSpPr txBox="1"/>
          <p:nvPr/>
        </p:nvSpPr>
        <p:spPr>
          <a:xfrm>
            <a:off x="8667750" y="577334"/>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MECHANICAL INTEGRATION</a:t>
            </a:r>
            <a:endParaRPr lang="zh-CN" altLang="en-US" dirty="0">
              <a:latin typeface="Arial" panose="020B0604020202020204" pitchFamily="34" charset="0"/>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dirty="0">
                <a:latin typeface="Arial Black" panose="020B0A04020102020204" pitchFamily="34" charset="0"/>
                <a:ea typeface="等线" panose="02010600030101010101" pitchFamily="2" charset="-122"/>
              </a:rPr>
              <a:t>Comments</a:t>
            </a:r>
          </a:p>
        </p:txBody>
      </p:sp>
      <p:sp>
        <p:nvSpPr>
          <p:cNvPr id="3" name="Text Placeholder 2"/>
          <p:cNvSpPr>
            <a:spLocks noGrp="1"/>
          </p:cNvSpPr>
          <p:nvPr>
            <p:ph type="body" idx="1"/>
          </p:nvPr>
        </p:nvSpPr>
        <p:spPr>
          <a:xfrm>
            <a:off x="786441" y="1440310"/>
            <a:ext cx="10515600" cy="4840355"/>
          </a:xfrm>
        </p:spPr>
        <p:txBody>
          <a:bodyPr>
            <a:normAutofit fontScale="85000" lnSpcReduction="20000"/>
          </a:bodyPr>
          <a:lstStyle/>
          <a:p>
            <a:pPr algn="just">
              <a:lnSpc>
                <a:spcPct val="120000"/>
              </a:lnSpc>
              <a:spcBef>
                <a:spcPts val="600"/>
              </a:spcBef>
              <a:spcAft>
                <a:spcPts val="1200"/>
              </a:spcAft>
            </a:pPr>
            <a:r>
              <a:rPr lang="en-US" altLang="zh-CN" sz="1800" dirty="0">
                <a:solidFill>
                  <a:srgbClr val="0000FF"/>
                </a:solidFill>
                <a:latin typeface="Arial" panose="020B0604020202020204" pitchFamily="34" charset="0"/>
                <a:ea typeface="宋体" pitchFamily="2" charset="-122"/>
              </a:rPr>
              <a:t>C-A-14-1: </a:t>
            </a:r>
            <a:r>
              <a:rPr lang="en-US" altLang="zh-CN" sz="1800" dirty="0">
                <a:solidFill>
                  <a:srgbClr val="0000FF"/>
                </a:solidFill>
                <a:effectLst/>
                <a:latin typeface="Arial" panose="020B0604020202020204" pitchFamily="34" charset="0"/>
                <a:ea typeface="宋体" pitchFamily="2" charset="-122"/>
              </a:rPr>
              <a:t>The mechanical connection structures between sub-detectors are well designed, considering the specific  requirements  of  each  system.  However,  the  methods  by  which  these  structures  will achieve the precise alignment of the sub-detectors are only briefly described in the current Ref- TDR. Reference is made to an alignment control network that would provide positional benchmarks, but further details would strengthen the documentation. </a:t>
            </a:r>
          </a:p>
          <a:p>
            <a:pPr marL="0" indent="0" algn="l">
              <a:lnSpc>
                <a:spcPct val="120000"/>
              </a:lnSpc>
              <a:spcBef>
                <a:spcPts val="600"/>
              </a:spcBef>
              <a:buNone/>
            </a:pPr>
            <a:r>
              <a:rPr lang="en-US" altLang="zh-CN" sz="1800" dirty="0">
                <a:latin typeface="Arial" panose="020B0604020202020204" pitchFamily="34" charset="0"/>
                <a:ea typeface="宋体" pitchFamily="2" charset="-122"/>
              </a:rPr>
              <a:t>We have further optimized the connection structures between sub-detectors to ensure reliable mechanical connections while minimizing deformation that could affect installation accuracy. The relevant details and FEA  have been added in the updated TDR documentation. Additionally, Section 14.4.1 Configuration of the experimental hall introduces the  plan of the survey network in the experimental hall. During detector installation, in addition to relying on survey devices for positioning, we will also implement measures in the installation tooling and connection structures to enhance positioning accuracy and assembly efficiency. These aspects will be further refined and elaborated in next work.</a:t>
            </a:r>
          </a:p>
          <a:p>
            <a:pPr>
              <a:lnSpc>
                <a:spcPct val="120000"/>
              </a:lnSpc>
              <a:spcBef>
                <a:spcPts val="600"/>
              </a:spcBef>
            </a:pPr>
            <a:endParaRPr lang="en-US" altLang="zh-CN" sz="1800" b="1" dirty="0">
              <a:solidFill>
                <a:srgbClr val="000000"/>
              </a:solidFill>
              <a:effectLst/>
              <a:latin typeface="Arial" panose="020B0604020202020204" pitchFamily="34" charset="0"/>
            </a:endParaRPr>
          </a:p>
          <a:p>
            <a:pPr algn="just">
              <a:lnSpc>
                <a:spcPct val="120000"/>
              </a:lnSpc>
              <a:spcBef>
                <a:spcPts val="600"/>
              </a:spcBef>
              <a:spcAft>
                <a:spcPts val="1200"/>
              </a:spcAft>
            </a:pPr>
            <a:r>
              <a:rPr lang="en-US" altLang="zh-CN" sz="1800" dirty="0">
                <a:solidFill>
                  <a:srgbClr val="0000FF"/>
                </a:solidFill>
                <a:latin typeface="Arial" panose="020B0604020202020204" pitchFamily="34" charset="0"/>
                <a:ea typeface="宋体" pitchFamily="2" charset="-122"/>
              </a:rPr>
              <a:t>C-A-14-2: </a:t>
            </a:r>
            <a:r>
              <a:rPr lang="en-US" altLang="zh-CN" sz="1800" dirty="0">
                <a:solidFill>
                  <a:srgbClr val="0000FF"/>
                </a:solidFill>
                <a:effectLst/>
                <a:latin typeface="Arial" panose="020B0604020202020204" pitchFamily="34" charset="0"/>
                <a:ea typeface="宋体" pitchFamily="2" charset="-122"/>
              </a:rPr>
              <a:t>Significant progress has also been made in designing the auxiliary facilities, which include the air- conditioning  system  for  the  experimental  hall,  gas  and  cooling  systems  for  the  various  sub- detectors, power distribution and electronics systems, the cryogenic system for the superconducting  magnet,  and  the  hydraulic  pump  station  used  to  move  the  detector  to  the collision point. </a:t>
            </a:r>
          </a:p>
          <a:p>
            <a:pPr marL="0" indent="0" algn="just">
              <a:lnSpc>
                <a:spcPct val="120000"/>
              </a:lnSpc>
              <a:spcBef>
                <a:spcPts val="600"/>
              </a:spcBef>
              <a:spcAft>
                <a:spcPts val="1200"/>
              </a:spcAft>
              <a:buNone/>
            </a:pPr>
            <a:r>
              <a:rPr lang="en-US" altLang="zh-CN" sz="1800" dirty="0">
                <a:latin typeface="Arial" panose="020B0604020202020204" pitchFamily="34" charset="0"/>
                <a:ea typeface="宋体" pitchFamily="2" charset="-122"/>
              </a:rPr>
              <a:t>Next we will proceed with optimizing the spatial layout of the main hall and auxiliary halls, as well as the routing of pipeline systems, to ensure clear coordination with the accelerator in terms of space and facility usage. The layout and utilization of the ground hall will also be taken into consideration in next-stage planning. </a:t>
            </a:r>
            <a:endParaRPr lang="zh-CN" altLang="zh-CN" sz="1800" dirty="0">
              <a:latin typeface="Arial" panose="020B0604020202020204" pitchFamily="34" charset="0"/>
              <a:ea typeface="宋体" pitchFamily="2" charset="-122"/>
            </a:endParaRPr>
          </a:p>
        </p:txBody>
      </p:sp>
      <p:sp>
        <p:nvSpPr>
          <p:cNvPr id="6" name="TextBox 5"/>
          <p:cNvSpPr txBox="1"/>
          <p:nvPr/>
        </p:nvSpPr>
        <p:spPr>
          <a:xfrm>
            <a:off x="8667750" y="577334"/>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MECHANICAL INTEGRATION</a:t>
            </a:r>
            <a:endParaRPr lang="zh-CN" altLang="en-US" dirty="0">
              <a:latin typeface="Arial" panose="020B0604020202020204" pitchFamily="34" charset="0"/>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dirty="0">
                <a:latin typeface="Arial Black" panose="020B0A04020102020204" pitchFamily="34" charset="0"/>
                <a:ea typeface="等线" panose="02010600030101010101" pitchFamily="2" charset="-122"/>
              </a:rPr>
              <a:t>Recommendations</a:t>
            </a:r>
          </a:p>
        </p:txBody>
      </p:sp>
      <p:sp>
        <p:nvSpPr>
          <p:cNvPr id="3" name="Text Placeholder 2"/>
          <p:cNvSpPr>
            <a:spLocks noGrp="1"/>
          </p:cNvSpPr>
          <p:nvPr>
            <p:ph type="body" idx="1"/>
          </p:nvPr>
        </p:nvSpPr>
        <p:spPr>
          <a:xfrm>
            <a:off x="590668" y="1221093"/>
            <a:ext cx="11165903" cy="4958206"/>
          </a:xfrm>
        </p:spPr>
        <p:txBody>
          <a:bodyPr>
            <a:noAutofit/>
          </a:bodyPr>
          <a:lstStyle/>
          <a:p>
            <a:pPr lvl="0">
              <a:lnSpc>
                <a:spcPct val="120000"/>
              </a:lnSpc>
              <a:spcBef>
                <a:spcPts val="600"/>
              </a:spcBef>
            </a:pPr>
            <a:r>
              <a:rPr lang="en-US" altLang="zh-CN" sz="1200" dirty="0">
                <a:solidFill>
                  <a:srgbClr val="0000FF"/>
                </a:solidFill>
                <a:latin typeface="Arial" panose="020B0604020202020204" pitchFamily="34" charset="0"/>
                <a:ea typeface="宋体" pitchFamily="2" charset="-122"/>
              </a:rPr>
              <a:t>R-A-14-1: Further refine the routing plans for cables and services, especially in the critical interface areas between sub-detectors and through the barrel-to-endcap transitions to the outside of the detector and the auxiliary facilities. </a:t>
            </a:r>
          </a:p>
          <a:p>
            <a:pPr marL="0" indent="0">
              <a:lnSpc>
                <a:spcPct val="120000"/>
              </a:lnSpc>
              <a:spcBef>
                <a:spcPts val="600"/>
              </a:spcBef>
              <a:buNone/>
            </a:pPr>
            <a:r>
              <a:rPr lang="en-US" altLang="zh-CN" sz="1200" dirty="0">
                <a:latin typeface="Arial" panose="020B0604020202020204" pitchFamily="34" charset="0"/>
                <a:ea typeface="宋体" pitchFamily="2" charset="-122"/>
              </a:rPr>
              <a:t>    We have supplemented the service section 14.3.2, describes the external service routing of sub-detectors. These services are still being finalized and optimized. The routing scheme has been studied, and we have checked and verified that the allocated space is sufficient. Preliminary interconnection schemes have been studied for cable routing from the yoke to the electronics room. </a:t>
            </a:r>
          </a:p>
          <a:p>
            <a:pPr>
              <a:lnSpc>
                <a:spcPct val="120000"/>
              </a:lnSpc>
              <a:spcBef>
                <a:spcPts val="600"/>
              </a:spcBef>
            </a:pPr>
            <a:r>
              <a:rPr lang="en-US" altLang="zh-CN" sz="1200" dirty="0">
                <a:solidFill>
                  <a:srgbClr val="0000FF"/>
                </a:solidFill>
                <a:latin typeface="Arial" panose="020B0604020202020204" pitchFamily="34" charset="0"/>
                <a:ea typeface="宋体" pitchFamily="2" charset="-122"/>
              </a:rPr>
              <a:t>R-A-14-2: Pay particular attention to the air-cooling and service routing for the vertex detector, where space within the beam-pipe assembly is extremely limited. It is essential to verify that sufficient space is available to ensure the proper functionality of the air-cooling system, without compromising reliability or maintenance access. </a:t>
            </a:r>
          </a:p>
          <a:p>
            <a:pPr marL="0" lvl="0" indent="0">
              <a:lnSpc>
                <a:spcPct val="120000"/>
              </a:lnSpc>
              <a:spcBef>
                <a:spcPts val="600"/>
              </a:spcBef>
              <a:buNone/>
            </a:pPr>
            <a:r>
              <a:rPr lang="en-US" altLang="zh-CN" sz="1200" dirty="0">
                <a:latin typeface="Arial" panose="020B0604020202020204" pitchFamily="34" charset="0"/>
                <a:ea typeface="宋体" pitchFamily="2" charset="-122"/>
              </a:rPr>
              <a:t> Internal cabling and piping of sub-detectors have been studied, with the simulation and testing results presented in their dedicated chapters.</a:t>
            </a:r>
          </a:p>
          <a:p>
            <a:pPr lvl="0">
              <a:lnSpc>
                <a:spcPct val="120000"/>
              </a:lnSpc>
              <a:spcBef>
                <a:spcPts val="600"/>
              </a:spcBef>
            </a:pPr>
            <a:r>
              <a:rPr lang="en-US" altLang="zh-CN" sz="1200" dirty="0">
                <a:solidFill>
                  <a:srgbClr val="0000FF"/>
                </a:solidFill>
                <a:latin typeface="Arial" panose="020B0604020202020204" pitchFamily="34" charset="0"/>
                <a:ea typeface="宋体" pitchFamily="2" charset="-122"/>
              </a:rPr>
              <a:t>C-A-14-3: Regarding refrigerant choice for the other sub-detectors: </a:t>
            </a:r>
          </a:p>
          <a:p>
            <a:pPr lvl="1">
              <a:lnSpc>
                <a:spcPct val="120000"/>
              </a:lnSpc>
              <a:spcBef>
                <a:spcPts val="600"/>
              </a:spcBef>
            </a:pPr>
            <a:r>
              <a:rPr lang="en-US" altLang="zh-CN" sz="1200" dirty="0">
                <a:solidFill>
                  <a:srgbClr val="0000FF"/>
                </a:solidFill>
                <a:latin typeface="Arial" panose="020B0604020202020204" pitchFamily="34" charset="0"/>
                <a:ea typeface="宋体" pitchFamily="2" charset="-122"/>
              </a:rPr>
              <a:t>C-A-14-3-1: Supercritical CO₂ (</a:t>
            </a:r>
            <a:r>
              <a:rPr lang="en-US" altLang="zh-CN" sz="1200" dirty="0" err="1">
                <a:solidFill>
                  <a:srgbClr val="0000FF"/>
                </a:solidFill>
                <a:latin typeface="Arial" panose="020B0604020202020204" pitchFamily="34" charset="0"/>
                <a:ea typeface="宋体" pitchFamily="2" charset="-122"/>
              </a:rPr>
              <a:t>sCO</a:t>
            </a:r>
            <a:r>
              <a:rPr lang="en-US" altLang="zh-CN" sz="1200" dirty="0">
                <a:solidFill>
                  <a:srgbClr val="0000FF"/>
                </a:solidFill>
                <a:latin typeface="Arial" panose="020B0604020202020204" pitchFamily="34" charset="0"/>
                <a:ea typeface="宋体" pitchFamily="2" charset="-122"/>
              </a:rPr>
              <a:t>₂) could be considered as an alternative to water. As a single-phase refrigerant, it is user-friendly for complex, multi-branch systems. Like water, it is non-toxic, non-flammable, and readily available; unlike water, it is dielectric and harmless to electronics in case of leaks. While </a:t>
            </a:r>
            <a:r>
              <a:rPr lang="en-US" altLang="zh-CN" sz="1200" dirty="0" err="1">
                <a:solidFill>
                  <a:srgbClr val="0000FF"/>
                </a:solidFill>
                <a:latin typeface="Arial" panose="020B0604020202020204" pitchFamily="34" charset="0"/>
                <a:ea typeface="宋体" pitchFamily="2" charset="-122"/>
              </a:rPr>
              <a:t>sCO</a:t>
            </a:r>
            <a:r>
              <a:rPr lang="en-US" altLang="zh-CN" sz="1200" dirty="0">
                <a:solidFill>
                  <a:srgbClr val="0000FF"/>
                </a:solidFill>
                <a:latin typeface="Arial" panose="020B0604020202020204" pitchFamily="34" charset="0"/>
                <a:ea typeface="宋体" pitchFamily="2" charset="-122"/>
              </a:rPr>
              <a:t>₂ brings operational advantages, these must be weighed against some disadvantages (see appendix for details). </a:t>
            </a:r>
          </a:p>
          <a:p>
            <a:pPr lvl="1">
              <a:lnSpc>
                <a:spcPct val="120000"/>
              </a:lnSpc>
              <a:spcBef>
                <a:spcPts val="600"/>
              </a:spcBef>
            </a:pPr>
            <a:r>
              <a:rPr lang="en-US" altLang="zh-CN" sz="1200" dirty="0">
                <a:solidFill>
                  <a:srgbClr val="0000FF"/>
                </a:solidFill>
                <a:latin typeface="Arial" panose="020B0604020202020204" pitchFamily="34" charset="0"/>
                <a:ea typeface="宋体" pitchFamily="2" charset="-122"/>
              </a:rPr>
              <a:t>C-A-14-3-2: Boiling CO₂ (subcritical, operating around 20–25 °C) is also simpler than </a:t>
            </a:r>
            <a:r>
              <a:rPr lang="en-US" altLang="zh-CN" sz="1200" dirty="0" err="1">
                <a:solidFill>
                  <a:srgbClr val="0000FF"/>
                </a:solidFill>
                <a:latin typeface="Arial" panose="020B0604020202020204" pitchFamily="34" charset="0"/>
                <a:ea typeface="宋体" pitchFamily="2" charset="-122"/>
              </a:rPr>
              <a:t>twophase</a:t>
            </a:r>
            <a:r>
              <a:rPr lang="en-US" altLang="zh-CN" sz="1200" dirty="0">
                <a:solidFill>
                  <a:srgbClr val="0000FF"/>
                </a:solidFill>
                <a:latin typeface="Arial" panose="020B0604020202020204" pitchFamily="34" charset="0"/>
                <a:ea typeface="宋体" pitchFamily="2" charset="-122"/>
              </a:rPr>
              <a:t> CO₂ systems, which require more complex design, maintenance, and expert operation. Thus, unless two-phase cooling is clearly necessary, a simple and efficient single-phase refrigerant (such as water or supercritical CO₂) is preferable</a:t>
            </a:r>
          </a:p>
          <a:p>
            <a:pPr marL="0" indent="0">
              <a:lnSpc>
                <a:spcPct val="120000"/>
              </a:lnSpc>
              <a:spcBef>
                <a:spcPts val="600"/>
              </a:spcBef>
              <a:buNone/>
            </a:pPr>
            <a:r>
              <a:rPr lang="en-US" altLang="zh-CN" sz="1200" dirty="0">
                <a:latin typeface="Arial" panose="020B0604020202020204" pitchFamily="34" charset="0"/>
                <a:ea typeface="宋体" pitchFamily="2" charset="-122"/>
              </a:rPr>
              <a:t>We are fully aware of the technical complexity of this option. Preliminary research has been initiated for some sub-detectors, while further in-depth studies and tests will be planed to demonstrate both the feasibility and safety of it.</a:t>
            </a:r>
          </a:p>
        </p:txBody>
      </p:sp>
      <p:sp>
        <p:nvSpPr>
          <p:cNvPr id="4" name="TextBox 3"/>
          <p:cNvSpPr txBox="1"/>
          <p:nvPr/>
        </p:nvSpPr>
        <p:spPr>
          <a:xfrm>
            <a:off x="8667750" y="577334"/>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MECHANICAL INTEGRATION</a:t>
            </a:r>
            <a:endParaRPr lang="zh-CN" altLang="en-US" dirty="0">
              <a:latin typeface="Arial" panose="020B0604020202020204" pitchFamily="34" charset="0"/>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dirty="0">
                <a:latin typeface="Arial Black" panose="020B0A04020102020204" pitchFamily="34" charset="0"/>
                <a:ea typeface="等线" panose="02010600030101010101" pitchFamily="2" charset="-122"/>
              </a:rPr>
              <a:t>Comments in backup</a:t>
            </a:r>
          </a:p>
        </p:txBody>
      </p:sp>
      <p:sp>
        <p:nvSpPr>
          <p:cNvPr id="3" name="Text Placeholder 2"/>
          <p:cNvSpPr>
            <a:spLocks noGrp="1"/>
          </p:cNvSpPr>
          <p:nvPr>
            <p:ph type="body" idx="1"/>
          </p:nvPr>
        </p:nvSpPr>
        <p:spPr>
          <a:xfrm>
            <a:off x="499796" y="1260850"/>
            <a:ext cx="10933517" cy="5134270"/>
          </a:xfrm>
        </p:spPr>
        <p:txBody>
          <a:bodyPr>
            <a:normAutofit fontScale="85000" lnSpcReduction="20000"/>
          </a:bodyPr>
          <a:lstStyle/>
          <a:p>
            <a:pPr marL="0" indent="0" algn="just">
              <a:buNone/>
            </a:pPr>
            <a:r>
              <a:rPr lang="en-US" altLang="zh-CN" sz="1800" kern="100" dirty="0">
                <a:solidFill>
                  <a:srgbClr val="0000FF"/>
                </a:solidFill>
                <a:effectLst/>
                <a:latin typeface="Arial" panose="020B0604020202020204" pitchFamily="34" charset="0"/>
                <a:ea typeface="等线" panose="02010600030101010101" pitchFamily="2" charset="-122"/>
                <a:cs typeface="Arial" panose="020B0604020202020204" pitchFamily="34" charset="0"/>
              </a:rPr>
              <a:t>Detailed Considerations on the Advantages and Disadvantages of a Refrigeration System Based on Supercritical CO₂ (</a:t>
            </a:r>
            <a:r>
              <a:rPr lang="en-US" altLang="zh-CN" sz="1800" kern="100" dirty="0" err="1">
                <a:solidFill>
                  <a:srgbClr val="0000FF"/>
                </a:solidFill>
                <a:effectLst/>
                <a:latin typeface="Arial" panose="020B0604020202020204" pitchFamily="34" charset="0"/>
                <a:ea typeface="等线" panose="02010600030101010101" pitchFamily="2" charset="-122"/>
                <a:cs typeface="Arial" panose="020B0604020202020204" pitchFamily="34" charset="0"/>
              </a:rPr>
              <a:t>sCO</a:t>
            </a:r>
            <a:r>
              <a:rPr lang="en-US" altLang="zh-CN" sz="1800" kern="100" dirty="0">
                <a:solidFill>
                  <a:srgbClr val="0000FF"/>
                </a:solidFill>
                <a:effectLst/>
                <a:latin typeface="Arial" panose="020B0604020202020204" pitchFamily="34" charset="0"/>
                <a:ea typeface="等线" panose="02010600030101010101" pitchFamily="2" charset="-122"/>
                <a:cs typeface="Arial" panose="020B0604020202020204" pitchFamily="34" charset="0"/>
              </a:rPr>
              <a:t>₂) Compared to Water.</a:t>
            </a:r>
            <a:endParaRPr lang="zh-CN" altLang="zh-CN" sz="1800" kern="100" dirty="0">
              <a:solidFill>
                <a:srgbClr val="0000FF"/>
              </a:solidFill>
              <a:effectLst/>
              <a:latin typeface="Arial" panose="020B0604020202020204" pitchFamily="34" charset="0"/>
              <a:ea typeface="等线" panose="02010600030101010101" pitchFamily="2" charset="-122"/>
              <a:cs typeface="Arial" panose="020B0604020202020204" pitchFamily="34" charset="0"/>
            </a:endParaRPr>
          </a:p>
          <a:p>
            <a:pPr marL="0" indent="0" algn="just">
              <a:buNone/>
            </a:pPr>
            <a:r>
              <a:rPr lang="en-US" altLang="zh-CN" sz="1800" kern="100" dirty="0">
                <a:solidFill>
                  <a:srgbClr val="0000FF"/>
                </a:solidFill>
                <a:effectLst/>
                <a:latin typeface="Arial" panose="020B0604020202020204" pitchFamily="34" charset="0"/>
                <a:ea typeface="等线" panose="02010600030101010101" pitchFamily="2" charset="-122"/>
                <a:cs typeface="Arial" panose="020B0604020202020204" pitchFamily="34" charset="0"/>
              </a:rPr>
              <a:t>Advantages of </a:t>
            </a:r>
            <a:r>
              <a:rPr lang="en-US" altLang="zh-CN" sz="1800" kern="100" dirty="0" err="1">
                <a:solidFill>
                  <a:srgbClr val="0000FF"/>
                </a:solidFill>
                <a:effectLst/>
                <a:latin typeface="Arial" panose="020B0604020202020204" pitchFamily="34" charset="0"/>
                <a:ea typeface="等线" panose="02010600030101010101" pitchFamily="2" charset="-122"/>
                <a:cs typeface="Arial" panose="020B0604020202020204" pitchFamily="34" charset="0"/>
              </a:rPr>
              <a:t>sCO</a:t>
            </a:r>
            <a:r>
              <a:rPr lang="en-US" altLang="zh-CN" sz="1800" kern="100" dirty="0">
                <a:solidFill>
                  <a:srgbClr val="0000FF"/>
                </a:solidFill>
                <a:effectLst/>
                <a:latin typeface="Arial" panose="020B0604020202020204" pitchFamily="34" charset="0"/>
                <a:ea typeface="等线" panose="02010600030101010101" pitchFamily="2" charset="-122"/>
                <a:cs typeface="Arial" panose="020B0604020202020204" pitchFamily="34" charset="0"/>
              </a:rPr>
              <a:t>₂ Refrigeration:</a:t>
            </a:r>
            <a:endParaRPr lang="zh-CN" altLang="zh-CN" sz="1800" kern="100" dirty="0">
              <a:solidFill>
                <a:srgbClr val="0000FF"/>
              </a:solidFill>
              <a:effectLst/>
              <a:latin typeface="Arial" panose="020B0604020202020204" pitchFamily="34" charset="0"/>
              <a:ea typeface="等线" panose="02010600030101010101" pitchFamily="2" charset="-122"/>
              <a:cs typeface="Arial" panose="020B0604020202020204" pitchFamily="34" charset="0"/>
            </a:endParaRPr>
          </a:p>
          <a:p>
            <a:pPr algn="just"/>
            <a:r>
              <a:rPr lang="en-US" altLang="zh-CN" sz="1800" kern="100" dirty="0" err="1">
                <a:solidFill>
                  <a:srgbClr val="0000FF"/>
                </a:solidFill>
                <a:effectLst/>
                <a:latin typeface="Arial" panose="020B0604020202020204" pitchFamily="34" charset="0"/>
                <a:ea typeface="等线" panose="02010600030101010101" pitchFamily="2" charset="-122"/>
                <a:cs typeface="Arial" panose="020B0604020202020204" pitchFamily="34" charset="0"/>
              </a:rPr>
              <a:t>sCO</a:t>
            </a:r>
            <a:r>
              <a:rPr lang="en-US" altLang="zh-CN" sz="1800" kern="100" dirty="0">
                <a:solidFill>
                  <a:srgbClr val="0000FF"/>
                </a:solidFill>
                <a:effectLst/>
                <a:latin typeface="Arial" panose="020B0604020202020204" pitchFamily="34" charset="0"/>
                <a:ea typeface="等线" panose="02010600030101010101" pitchFamily="2" charset="-122"/>
                <a:cs typeface="Arial" panose="020B0604020202020204" pitchFamily="34" charset="0"/>
              </a:rPr>
              <a:t>₂ is fully dielectric, making it inherently safer for use near sensitive electronics.</a:t>
            </a:r>
            <a:endParaRPr lang="zh-CN" altLang="zh-CN" sz="1800" kern="100" dirty="0">
              <a:solidFill>
                <a:srgbClr val="0000FF"/>
              </a:solidFill>
              <a:effectLst/>
              <a:latin typeface="Arial" panose="020B0604020202020204" pitchFamily="34" charset="0"/>
              <a:ea typeface="等线" panose="02010600030101010101" pitchFamily="2" charset="-122"/>
              <a:cs typeface="Arial" panose="020B0604020202020204" pitchFamily="34" charset="0"/>
            </a:endParaRPr>
          </a:p>
          <a:p>
            <a:pPr algn="just"/>
            <a:r>
              <a:rPr lang="en-US" altLang="zh-CN" sz="1800" kern="100" dirty="0" err="1">
                <a:solidFill>
                  <a:srgbClr val="0000FF"/>
                </a:solidFill>
                <a:effectLst/>
                <a:latin typeface="Arial" panose="020B0604020202020204" pitchFamily="34" charset="0"/>
                <a:ea typeface="等线" panose="02010600030101010101" pitchFamily="2" charset="-122"/>
                <a:cs typeface="Arial" panose="020B0604020202020204" pitchFamily="34" charset="0"/>
              </a:rPr>
              <a:t>sCO</a:t>
            </a:r>
            <a:r>
              <a:rPr lang="en-US" altLang="zh-CN" sz="1800" kern="100" dirty="0">
                <a:solidFill>
                  <a:srgbClr val="0000FF"/>
                </a:solidFill>
                <a:effectLst/>
                <a:latin typeface="Arial" panose="020B0604020202020204" pitchFamily="34" charset="0"/>
                <a:ea typeface="等线" panose="02010600030101010101" pitchFamily="2" charset="-122"/>
                <a:cs typeface="Arial" panose="020B0604020202020204" pitchFamily="34" charset="0"/>
              </a:rPr>
              <a:t>₂ requires much smaller piping for the same flow rates due to its lower viscosity and higher operating pressure.</a:t>
            </a:r>
            <a:endParaRPr lang="zh-CN" altLang="zh-CN" sz="1800" kern="100" dirty="0">
              <a:solidFill>
                <a:srgbClr val="0000FF"/>
              </a:solidFill>
              <a:effectLst/>
              <a:latin typeface="Arial" panose="020B0604020202020204" pitchFamily="34" charset="0"/>
              <a:ea typeface="等线" panose="02010600030101010101" pitchFamily="2" charset="-122"/>
              <a:cs typeface="Arial" panose="020B0604020202020204" pitchFamily="34" charset="0"/>
            </a:endParaRPr>
          </a:p>
          <a:p>
            <a:pPr algn="just"/>
            <a:r>
              <a:rPr lang="en-US" altLang="zh-CN" sz="1800" kern="100" dirty="0">
                <a:solidFill>
                  <a:srgbClr val="0000FF"/>
                </a:solidFill>
                <a:effectLst/>
                <a:latin typeface="Arial" panose="020B0604020202020204" pitchFamily="34" charset="0"/>
                <a:ea typeface="等线" panose="02010600030101010101" pitchFamily="2" charset="-122"/>
                <a:cs typeface="Arial" panose="020B0604020202020204" pitchFamily="34" charset="0"/>
              </a:rPr>
              <a:t>It has a higher heat transfer coefficient, provided that operational conditions (temperature and pressure) are well optimized.</a:t>
            </a:r>
            <a:endParaRPr lang="zh-CN" altLang="zh-CN" sz="1800" kern="100" dirty="0">
              <a:solidFill>
                <a:srgbClr val="0000FF"/>
              </a:solidFill>
              <a:effectLst/>
              <a:latin typeface="Arial" panose="020B0604020202020204" pitchFamily="34" charset="0"/>
              <a:ea typeface="等线" panose="02010600030101010101" pitchFamily="2" charset="-122"/>
              <a:cs typeface="Arial" panose="020B0604020202020204" pitchFamily="34" charset="0"/>
            </a:endParaRPr>
          </a:p>
          <a:p>
            <a:pPr algn="just"/>
            <a:r>
              <a:rPr lang="en-US" altLang="zh-CN" sz="1800" kern="100" dirty="0">
                <a:solidFill>
                  <a:srgbClr val="0000FF"/>
                </a:solidFill>
                <a:effectLst/>
                <a:latin typeface="Arial" panose="020B0604020202020204" pitchFamily="34" charset="0"/>
                <a:ea typeface="等线" panose="02010600030101010101" pitchFamily="2" charset="-122"/>
                <a:cs typeface="Arial" panose="020B0604020202020204" pitchFamily="34" charset="0"/>
              </a:rPr>
              <a:t>The high fluid pressure allows for larger acceptable pressure drops in the heat exchanger (e.g., in the detector stave’s tubes). With optimized heat exchanger design, it is theoretically possible to induce the necessary pressure drops to maintain nearly isothermal conditions—achieving single-phase flow with the same inlet and outlet temperatures while efficiently removing heat.</a:t>
            </a:r>
            <a:endParaRPr lang="zh-CN" altLang="zh-CN" sz="1800" kern="100" dirty="0">
              <a:solidFill>
                <a:srgbClr val="0000FF"/>
              </a:solidFill>
              <a:effectLst/>
              <a:latin typeface="Arial" panose="020B0604020202020204" pitchFamily="34" charset="0"/>
              <a:ea typeface="等线" panose="02010600030101010101" pitchFamily="2" charset="-122"/>
              <a:cs typeface="Arial" panose="020B0604020202020204" pitchFamily="34" charset="0"/>
            </a:endParaRPr>
          </a:p>
          <a:p>
            <a:pPr algn="just"/>
            <a:r>
              <a:rPr lang="en-US" altLang="zh-CN" sz="1800" kern="100" dirty="0">
                <a:solidFill>
                  <a:srgbClr val="0000FF"/>
                </a:solidFill>
                <a:effectLst/>
                <a:latin typeface="Arial" panose="020B0604020202020204" pitchFamily="34" charset="0"/>
                <a:ea typeface="等线" panose="02010600030101010101" pitchFamily="2" charset="-122"/>
                <a:cs typeface="Arial" panose="020B0604020202020204" pitchFamily="34" charset="0"/>
              </a:rPr>
              <a:t>Experience shows that low-pressure circuits tend to develop leaks over time due to lower quality construction standards, while high-pressure systems, requiring stricter quality controls, are more robust. This leads to lower long-term maintenance costs (both financial and operational).</a:t>
            </a:r>
            <a:endParaRPr lang="zh-CN" altLang="zh-CN" sz="1800" kern="100" dirty="0">
              <a:solidFill>
                <a:srgbClr val="0000FF"/>
              </a:solidFill>
              <a:effectLst/>
              <a:latin typeface="Arial" panose="020B0604020202020204" pitchFamily="34" charset="0"/>
              <a:ea typeface="等线" panose="02010600030101010101" pitchFamily="2" charset="-122"/>
              <a:cs typeface="Arial" panose="020B0604020202020204" pitchFamily="34" charset="0"/>
            </a:endParaRPr>
          </a:p>
          <a:p>
            <a:pPr marL="0" indent="0" algn="just">
              <a:buNone/>
            </a:pPr>
            <a:r>
              <a:rPr lang="en-US" altLang="zh-CN" sz="1800" kern="100" dirty="0">
                <a:solidFill>
                  <a:srgbClr val="0000FF"/>
                </a:solidFill>
                <a:effectLst/>
                <a:latin typeface="Arial" panose="020B0604020202020204" pitchFamily="34" charset="0"/>
                <a:ea typeface="等线" panose="02010600030101010101" pitchFamily="2" charset="-122"/>
                <a:cs typeface="Arial" panose="020B0604020202020204" pitchFamily="34" charset="0"/>
              </a:rPr>
              <a:t>Disadvantages of </a:t>
            </a:r>
            <a:r>
              <a:rPr lang="en-US" altLang="zh-CN" sz="1800" kern="100" dirty="0" err="1">
                <a:solidFill>
                  <a:srgbClr val="0000FF"/>
                </a:solidFill>
                <a:effectLst/>
                <a:latin typeface="Arial" panose="020B0604020202020204" pitchFamily="34" charset="0"/>
                <a:ea typeface="等线" panose="02010600030101010101" pitchFamily="2" charset="-122"/>
                <a:cs typeface="Arial" panose="020B0604020202020204" pitchFamily="34" charset="0"/>
              </a:rPr>
              <a:t>sCO</a:t>
            </a:r>
            <a:r>
              <a:rPr lang="en-US" altLang="zh-CN" sz="1800" kern="100" dirty="0">
                <a:solidFill>
                  <a:srgbClr val="0000FF"/>
                </a:solidFill>
                <a:effectLst/>
                <a:latin typeface="Arial" panose="020B0604020202020204" pitchFamily="34" charset="0"/>
                <a:ea typeface="等线" panose="02010600030101010101" pitchFamily="2" charset="-122"/>
                <a:cs typeface="Arial" panose="020B0604020202020204" pitchFamily="34" charset="0"/>
              </a:rPr>
              <a:t>₂ Refrigeration:</a:t>
            </a:r>
            <a:endParaRPr lang="zh-CN" altLang="zh-CN" sz="1800" kern="100" dirty="0">
              <a:solidFill>
                <a:srgbClr val="0000FF"/>
              </a:solidFill>
              <a:effectLst/>
              <a:latin typeface="Arial" panose="020B0604020202020204" pitchFamily="34" charset="0"/>
              <a:ea typeface="等线" panose="02010600030101010101" pitchFamily="2" charset="-122"/>
              <a:cs typeface="Arial" panose="020B0604020202020204" pitchFamily="34" charset="0"/>
            </a:endParaRPr>
          </a:p>
          <a:p>
            <a:pPr algn="just"/>
            <a:r>
              <a:rPr lang="en-US" altLang="zh-CN" sz="1800" kern="100" dirty="0">
                <a:solidFill>
                  <a:srgbClr val="0000FF"/>
                </a:solidFill>
                <a:effectLst/>
                <a:latin typeface="Arial" panose="020B0604020202020204" pitchFamily="34" charset="0"/>
                <a:ea typeface="等线" panose="02010600030101010101" pitchFamily="2" charset="-122"/>
                <a:cs typeface="Arial" panose="020B0604020202020204" pitchFamily="34" charset="0"/>
              </a:rPr>
              <a:t>High-pressure systems are generally estimated to be 15–20% more expensive than equivalent low-pressure systems.</a:t>
            </a:r>
            <a:endParaRPr lang="zh-CN" altLang="zh-CN" sz="1800" kern="100" dirty="0">
              <a:solidFill>
                <a:srgbClr val="0000FF"/>
              </a:solidFill>
              <a:effectLst/>
              <a:latin typeface="Arial" panose="020B0604020202020204" pitchFamily="34" charset="0"/>
              <a:ea typeface="等线" panose="02010600030101010101" pitchFamily="2" charset="-122"/>
              <a:cs typeface="Arial" panose="020B0604020202020204" pitchFamily="34" charset="0"/>
            </a:endParaRPr>
          </a:p>
          <a:p>
            <a:pPr algn="just"/>
            <a:r>
              <a:rPr lang="en-US" altLang="zh-CN" sz="1800" kern="100" dirty="0">
                <a:solidFill>
                  <a:srgbClr val="0000FF"/>
                </a:solidFill>
                <a:effectLst/>
                <a:latin typeface="Arial" panose="020B0604020202020204" pitchFamily="34" charset="0"/>
                <a:ea typeface="等线" panose="02010600030101010101" pitchFamily="2" charset="-122"/>
                <a:cs typeface="Arial" panose="020B0604020202020204" pitchFamily="34" charset="0"/>
              </a:rPr>
              <a:t>Operation at 30–35</a:t>
            </a:r>
            <a:r>
              <a:rPr lang="zh-CN" altLang="zh-CN" sz="1800" kern="100" dirty="0">
                <a:solidFill>
                  <a:srgbClr val="0000FF"/>
                </a:solidFill>
                <a:effectLst/>
                <a:latin typeface="Arial" panose="020B0604020202020204" pitchFamily="34" charset="0"/>
                <a:ea typeface="MS Gothic" panose="020B0609070205080204" pitchFamily="49" charset="-128"/>
                <a:cs typeface="Arial" panose="020B0604020202020204" pitchFamily="34" charset="0"/>
              </a:rPr>
              <a:t> </a:t>
            </a:r>
            <a:r>
              <a:rPr lang="zh-CN" altLang="zh-CN" sz="1800" kern="100" dirty="0">
                <a:solidFill>
                  <a:srgbClr val="0000FF"/>
                </a:solidFill>
                <a:effectLst/>
                <a:latin typeface="Arial" panose="020B0604020202020204" pitchFamily="34" charset="0"/>
                <a:ea typeface="等线" panose="02010600030101010101" pitchFamily="2" charset="-122"/>
                <a:cs typeface="Arial" panose="020B0604020202020204" pitchFamily="34" charset="0"/>
              </a:rPr>
              <a:t>°</a:t>
            </a:r>
            <a:r>
              <a:rPr lang="en-US" altLang="zh-CN" sz="1800" kern="100" dirty="0">
                <a:solidFill>
                  <a:srgbClr val="0000FF"/>
                </a:solidFill>
                <a:effectLst/>
                <a:latin typeface="Arial" panose="020B0604020202020204" pitchFamily="34" charset="0"/>
                <a:ea typeface="等线" panose="02010600030101010101" pitchFamily="2" charset="-122"/>
                <a:cs typeface="Arial" panose="020B0604020202020204" pitchFamily="34" charset="0"/>
              </a:rPr>
              <a:t>C might impact surrounding systems and needs to be considered during integration.</a:t>
            </a:r>
            <a:endParaRPr lang="zh-CN" altLang="zh-CN" sz="1800" kern="100" dirty="0">
              <a:solidFill>
                <a:srgbClr val="0000FF"/>
              </a:solidFill>
              <a:effectLst/>
              <a:latin typeface="Arial" panose="020B0604020202020204" pitchFamily="34" charset="0"/>
              <a:ea typeface="等线" panose="02010600030101010101" pitchFamily="2" charset="-122"/>
              <a:cs typeface="Arial" panose="020B0604020202020204" pitchFamily="34" charset="0"/>
            </a:endParaRPr>
          </a:p>
          <a:p>
            <a:pPr algn="just"/>
            <a:r>
              <a:rPr lang="en-US" altLang="zh-CN" sz="1800" kern="100" dirty="0">
                <a:solidFill>
                  <a:srgbClr val="0000FF"/>
                </a:solidFill>
                <a:effectLst/>
                <a:latin typeface="Arial" panose="020B0604020202020204" pitchFamily="34" charset="0"/>
                <a:ea typeface="等线" panose="02010600030101010101" pitchFamily="2" charset="-122"/>
                <a:cs typeface="Arial" panose="020B0604020202020204" pitchFamily="34" charset="0"/>
              </a:rPr>
              <a:t>A dedicated pressure control component ("bladder" or similar device) is required to maintain stable system pressure.</a:t>
            </a:r>
            <a:endParaRPr lang="zh-CN" altLang="zh-CN" sz="1800" kern="100" dirty="0">
              <a:solidFill>
                <a:srgbClr val="0000FF"/>
              </a:solidFill>
              <a:effectLst/>
              <a:latin typeface="Arial" panose="020B0604020202020204" pitchFamily="34" charset="0"/>
              <a:ea typeface="等线" panose="02010600030101010101" pitchFamily="2" charset="-122"/>
              <a:cs typeface="Arial" panose="020B0604020202020204" pitchFamily="34" charset="0"/>
            </a:endParaRPr>
          </a:p>
          <a:p>
            <a:pPr algn="just"/>
            <a:r>
              <a:rPr lang="en-US" altLang="zh-CN" sz="1800" kern="100" dirty="0">
                <a:solidFill>
                  <a:srgbClr val="0000FF"/>
                </a:solidFill>
                <a:effectLst/>
                <a:latin typeface="Arial" panose="020B0604020202020204" pitchFamily="34" charset="0"/>
                <a:ea typeface="等线" panose="02010600030101010101" pitchFamily="2" charset="-122"/>
                <a:cs typeface="Arial" panose="020B0604020202020204" pitchFamily="34" charset="0"/>
              </a:rPr>
              <a:t>Depending on the system volume, there are potential safety issues (especially personnel safety) associated with storing large quantities of CO₂ in confined underground spaces.</a:t>
            </a:r>
            <a:endParaRPr lang="zh-CN" altLang="zh-CN" sz="1800" kern="100" dirty="0">
              <a:solidFill>
                <a:srgbClr val="0000FF"/>
              </a:solidFill>
              <a:effectLst/>
              <a:latin typeface="Arial" panose="020B0604020202020204" pitchFamily="34" charset="0"/>
              <a:ea typeface="等线" panose="02010600030101010101" pitchFamily="2" charset="-122"/>
              <a:cs typeface="Arial" panose="020B0604020202020204" pitchFamily="34" charset="0"/>
            </a:endParaRPr>
          </a:p>
          <a:p>
            <a:pPr algn="just"/>
            <a:r>
              <a:rPr lang="en-US" altLang="zh-CN" sz="1800" kern="100" dirty="0">
                <a:solidFill>
                  <a:srgbClr val="0000FF"/>
                </a:solidFill>
                <a:effectLst/>
                <a:latin typeface="Arial" panose="020B0604020202020204" pitchFamily="34" charset="0"/>
                <a:ea typeface="等线" panose="02010600030101010101" pitchFamily="2" charset="-122"/>
                <a:cs typeface="Arial" panose="020B0604020202020204" pitchFamily="34" charset="0"/>
              </a:rPr>
              <a:t>The combined effects of all parameters (temperature, pressure, flow rates) on the thermal fluidic </a:t>
            </a:r>
            <a:r>
              <a:rPr lang="en-US" altLang="zh-CN" sz="1800" kern="100" dirty="0" err="1">
                <a:solidFill>
                  <a:srgbClr val="0000FF"/>
                </a:solidFill>
                <a:effectLst/>
                <a:latin typeface="Arial" panose="020B0604020202020204" pitchFamily="34" charset="0"/>
                <a:ea typeface="等线" panose="02010600030101010101" pitchFamily="2" charset="-122"/>
                <a:cs typeface="Arial" panose="020B0604020202020204" pitchFamily="34" charset="0"/>
              </a:rPr>
              <a:t>behaviour</a:t>
            </a:r>
            <a:r>
              <a:rPr lang="en-US" altLang="zh-CN" sz="1800" kern="100" dirty="0">
                <a:solidFill>
                  <a:srgbClr val="0000FF"/>
                </a:solidFill>
                <a:effectLst/>
                <a:latin typeface="Arial" panose="020B0604020202020204" pitchFamily="34" charset="0"/>
                <a:ea typeface="等线" panose="02010600030101010101" pitchFamily="2" charset="-122"/>
                <a:cs typeface="Arial" panose="020B0604020202020204" pitchFamily="34" charset="0"/>
              </a:rPr>
              <a:t> of supercritical CO₂ are not yet fully understood. However, significant research and development work in this area is currently ongoing</a:t>
            </a:r>
            <a:endParaRPr lang="zh-CN" altLang="zh-CN" sz="1800" kern="100" dirty="0">
              <a:solidFill>
                <a:srgbClr val="0000FF"/>
              </a:solidFill>
              <a:effectLst/>
              <a:latin typeface="Arial" panose="020B0604020202020204" pitchFamily="34" charset="0"/>
              <a:ea typeface="等线" panose="02010600030101010101" pitchFamily="2" charset="-122"/>
              <a:cs typeface="Arial" panose="020B0604020202020204" pitchFamily="34" charset="0"/>
            </a:endParaRPr>
          </a:p>
          <a:p>
            <a:pPr marL="0" indent="0">
              <a:buNone/>
            </a:pPr>
            <a:endParaRPr lang="zh-CN" altLang="zh-CN" sz="1400" dirty="0">
              <a:solidFill>
                <a:srgbClr val="0000FF"/>
              </a:solidFill>
              <a:latin typeface="Arial" panose="020B0604020202020204" pitchFamily="34" charset="0"/>
              <a:ea typeface="宋体" pitchFamily="2" charset="-122"/>
              <a:cs typeface="Arial" panose="020B0604020202020204" pitchFamily="34" charset="0"/>
            </a:endParaRPr>
          </a:p>
        </p:txBody>
      </p:sp>
      <p:sp>
        <p:nvSpPr>
          <p:cNvPr id="4" name="TextBox 3"/>
          <p:cNvSpPr txBox="1"/>
          <p:nvPr/>
        </p:nvSpPr>
        <p:spPr>
          <a:xfrm>
            <a:off x="8667750" y="577334"/>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MECHANICAL INTEGRATION</a:t>
            </a:r>
            <a:endParaRPr lang="zh-CN" altLang="en-US" dirty="0">
              <a:latin typeface="Arial" panose="020B0604020202020204" pitchFamily="34" charset="0"/>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168F81-CD57-4E58-BCD8-2A75883F134D}"/>
              </a:ext>
            </a:extLst>
          </p:cNvPr>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Comments on Draft v0.4.1</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A3D80C97-35E7-4424-8575-B22F410F9432}"/>
              </a:ext>
            </a:extLst>
          </p:cNvPr>
          <p:cNvSpPr>
            <a:spLocks noGrp="1"/>
          </p:cNvSpPr>
          <p:nvPr>
            <p:ph idx="13"/>
          </p:nvPr>
        </p:nvSpPr>
        <p:spPr/>
        <p:txBody>
          <a:bodyPr>
            <a:normAutofit fontScale="92500" lnSpcReduction="10000"/>
          </a:bodyPr>
          <a:lstStyle/>
          <a:p>
            <a:pPr algn="just">
              <a:lnSpc>
                <a:spcPct val="80000"/>
              </a:lnSpc>
              <a:spcBef>
                <a:spcPts val="1000"/>
              </a:spcBef>
            </a:pPr>
            <a:r>
              <a:rPr lang="en-US" altLang="zh-CN" sz="1600" dirty="0">
                <a:solidFill>
                  <a:srgbClr val="0000FF"/>
                </a:solidFill>
                <a:latin typeface="Arial" panose="020B0604020202020204" pitchFamily="34" charset="0"/>
                <a:ea typeface="宋体" pitchFamily="2" charset="-122"/>
              </a:rPr>
              <a:t>C-B-14-1: </a:t>
            </a:r>
            <a:r>
              <a:rPr lang="en-GB" altLang="zh-CN" sz="1600" dirty="0">
                <a:latin typeface="Arial" panose="020B0604020202020204" pitchFamily="34" charset="0"/>
                <a:ea typeface="宋体" pitchFamily="2" charset="-122"/>
              </a:rPr>
              <a:t>However, unless I have overlooked something, the two main recommendations we made in April the 2nd review in April have been addressed yet:</a:t>
            </a:r>
            <a:endParaRPr lang="zh-CN" altLang="zh-CN" sz="1600" dirty="0">
              <a:latin typeface="Arial" panose="020B0604020202020204" pitchFamily="34" charset="0"/>
              <a:ea typeface="宋体" pitchFamily="2" charset="-122"/>
            </a:endParaRPr>
          </a:p>
          <a:p>
            <a:pPr lvl="1" algn="just">
              <a:lnSpc>
                <a:spcPct val="80000"/>
              </a:lnSpc>
              <a:spcBef>
                <a:spcPts val="1000"/>
              </a:spcBef>
              <a:buSzPts val="1000"/>
              <a:tabLst>
                <a:tab pos="457200" algn="l"/>
              </a:tabLst>
            </a:pPr>
            <a:r>
              <a:rPr lang="en-US" altLang="zh-CN" sz="1600" dirty="0">
                <a:solidFill>
                  <a:srgbClr val="0000FF"/>
                </a:solidFill>
                <a:latin typeface="Arial" panose="020B0604020202020204" pitchFamily="34" charset="0"/>
                <a:ea typeface="宋体" pitchFamily="2" charset="-122"/>
              </a:rPr>
              <a:t>C-B-14-1-1: </a:t>
            </a:r>
            <a:r>
              <a:rPr lang="en-GB" altLang="zh-CN" sz="1600" dirty="0">
                <a:solidFill>
                  <a:srgbClr val="0000FF"/>
                </a:solidFill>
                <a:ea typeface="宋体" pitchFamily="2" charset="-122"/>
              </a:rPr>
              <a:t>Refine the routing plans for cables and services, especially in the critical interface areas between sub-detectors and through the barrel-to-endcap transitions to the outside of the detector and the auxiliary facilities.</a:t>
            </a:r>
            <a:endParaRPr lang="zh-CN" altLang="zh-CN" sz="1600" dirty="0">
              <a:solidFill>
                <a:srgbClr val="0000FF"/>
              </a:solidFill>
              <a:ea typeface="宋体" pitchFamily="2" charset="-122"/>
            </a:endParaRPr>
          </a:p>
          <a:p>
            <a:pPr lvl="1" algn="just">
              <a:lnSpc>
                <a:spcPct val="80000"/>
              </a:lnSpc>
              <a:spcBef>
                <a:spcPts val="1000"/>
              </a:spcBef>
              <a:buSzPts val="1000"/>
              <a:tabLst>
                <a:tab pos="457200" algn="l"/>
              </a:tabLst>
            </a:pPr>
            <a:r>
              <a:rPr lang="en-US" altLang="zh-CN" sz="1600" dirty="0">
                <a:solidFill>
                  <a:srgbClr val="0000FF"/>
                </a:solidFill>
                <a:latin typeface="Arial" panose="020B0604020202020204" pitchFamily="34" charset="0"/>
                <a:ea typeface="宋体" pitchFamily="2" charset="-122"/>
              </a:rPr>
              <a:t>C-B-14-1-2: </a:t>
            </a:r>
            <a:r>
              <a:rPr lang="en-GB" altLang="zh-CN" sz="1600" dirty="0">
                <a:solidFill>
                  <a:srgbClr val="0000FF"/>
                </a:solidFill>
                <a:ea typeface="宋体" pitchFamily="2" charset="-122"/>
              </a:rPr>
              <a:t>Pay particular attention to the air-cooling and service routing for the vertex detector, where space within the beam-pipe assembly is extremely limited. It is essential to verify that sufficient space is available to ensure the proper functionality of the air-cooling system, without compromising reliability or maintenance access. </a:t>
            </a:r>
          </a:p>
          <a:p>
            <a:pPr algn="just">
              <a:lnSpc>
                <a:spcPct val="80000"/>
              </a:lnSpc>
              <a:spcBef>
                <a:spcPts val="1000"/>
              </a:spcBef>
            </a:pPr>
            <a:r>
              <a:rPr lang="en-US" altLang="zh-CN" sz="1600" dirty="0">
                <a:solidFill>
                  <a:srgbClr val="0000FF"/>
                </a:solidFill>
                <a:latin typeface="Arial" panose="020B0604020202020204" pitchFamily="34" charset="0"/>
                <a:ea typeface="宋体" pitchFamily="2" charset="-122"/>
              </a:rPr>
              <a:t>C-B-14-2: </a:t>
            </a:r>
            <a:r>
              <a:rPr lang="en-GB" altLang="zh-CN" sz="1600" dirty="0">
                <a:latin typeface="Arial" panose="020B0604020202020204" pitchFamily="34" charset="0"/>
                <a:ea typeface="宋体" pitchFamily="2" charset="-122"/>
              </a:rPr>
              <a:t>They might not have had the time to do so yet, but I regret that in the to-do list at the beginning of the document it only says:</a:t>
            </a:r>
            <a:endParaRPr lang="zh-CN" altLang="zh-CN" sz="1600" dirty="0">
              <a:latin typeface="Arial" panose="020B0604020202020204" pitchFamily="34" charset="0"/>
              <a:ea typeface="宋体" pitchFamily="2" charset="-122"/>
            </a:endParaRPr>
          </a:p>
          <a:p>
            <a:pPr lvl="1" algn="just">
              <a:lnSpc>
                <a:spcPct val="80000"/>
              </a:lnSpc>
              <a:spcBef>
                <a:spcPts val="1000"/>
              </a:spcBef>
              <a:buSzPts val="1000"/>
              <a:tabLst>
                <a:tab pos="457200" algn="l"/>
              </a:tabLst>
            </a:pPr>
            <a:r>
              <a:rPr lang="en-US" altLang="zh-CN" sz="1600" dirty="0">
                <a:solidFill>
                  <a:srgbClr val="0000FF"/>
                </a:solidFill>
                <a:latin typeface="Arial" panose="020B0604020202020204" pitchFamily="34" charset="0"/>
                <a:ea typeface="宋体" pitchFamily="2" charset="-122"/>
              </a:rPr>
              <a:t>C-B-14-2-1: </a:t>
            </a:r>
            <a:r>
              <a:rPr lang="en-GB" altLang="zh-CN" sz="1600" dirty="0">
                <a:solidFill>
                  <a:srgbClr val="0000FF"/>
                </a:solidFill>
                <a:ea typeface="宋体" pitchFamily="2" charset="-122"/>
              </a:rPr>
              <a:t>Mechanics and integration is mostly done, but requires improvements to the text, and cross references, and minor changes to increase plot sizes. No new studies are planned to be added. </a:t>
            </a:r>
            <a:endParaRPr lang="zh-CN" altLang="zh-CN" sz="1600" dirty="0">
              <a:solidFill>
                <a:srgbClr val="0000FF"/>
              </a:solidFill>
              <a:ea typeface="宋体" pitchFamily="2" charset="-122"/>
            </a:endParaRPr>
          </a:p>
          <a:p>
            <a:pPr algn="just">
              <a:lnSpc>
                <a:spcPct val="80000"/>
              </a:lnSpc>
              <a:spcBef>
                <a:spcPts val="1000"/>
              </a:spcBef>
            </a:pPr>
            <a:r>
              <a:rPr lang="en-US" altLang="zh-CN" sz="1600" dirty="0">
                <a:solidFill>
                  <a:srgbClr val="0000FF"/>
                </a:solidFill>
                <a:latin typeface="Arial" panose="020B0604020202020204" pitchFamily="34" charset="0"/>
                <a:ea typeface="宋体" pitchFamily="2" charset="-122"/>
              </a:rPr>
              <a:t>C-B-14-3: </a:t>
            </a:r>
            <a:r>
              <a:rPr lang="en-GB" altLang="zh-CN" sz="1600" dirty="0">
                <a:latin typeface="Arial" panose="020B0604020202020204" pitchFamily="34" charset="0"/>
                <a:ea typeface="宋体" pitchFamily="2" charset="-122"/>
              </a:rPr>
              <a:t>It would be important that they take at least note of the comment and indicate how they intend to address the topic in the future. If they could make at least an estimation that routing and cables and services works on paper, it would already be good.</a:t>
            </a:r>
            <a:endParaRPr lang="zh-CN" altLang="zh-CN" sz="1600" dirty="0">
              <a:latin typeface="Arial" panose="020B0604020202020204" pitchFamily="34" charset="0"/>
              <a:ea typeface="宋体" pitchFamily="2" charset="-122"/>
            </a:endParaRPr>
          </a:p>
          <a:p>
            <a:pPr algn="just">
              <a:lnSpc>
                <a:spcPct val="80000"/>
              </a:lnSpc>
              <a:spcBef>
                <a:spcPts val="1000"/>
              </a:spcBef>
            </a:pPr>
            <a:r>
              <a:rPr lang="en-GB" altLang="zh-CN" sz="1600" dirty="0">
                <a:latin typeface="Arial" panose="020B0604020202020204" pitchFamily="34" charset="0"/>
                <a:ea typeface="宋体" pitchFamily="2" charset="-122"/>
              </a:rPr>
              <a:t>I have no line comments to provide yet and would prefer to do so only at a later stage, when the document has undergone further editing.</a:t>
            </a:r>
          </a:p>
          <a:p>
            <a:pPr marL="457200" lvl="1" indent="0" algn="just">
              <a:lnSpc>
                <a:spcPct val="80000"/>
              </a:lnSpc>
              <a:spcBef>
                <a:spcPts val="1000"/>
              </a:spcBef>
              <a:buSzPts val="1000"/>
              <a:buNone/>
              <a:tabLst>
                <a:tab pos="457200" algn="l"/>
              </a:tabLst>
            </a:pPr>
            <a:r>
              <a:rPr lang="en-GB" altLang="zh-CN" sz="1600" dirty="0">
                <a:ea typeface="宋体" pitchFamily="2" charset="-122"/>
              </a:rPr>
              <a:t>We have studied the routing and service, and added the section 14.3.2 service in the new TDR version. </a:t>
            </a:r>
            <a:r>
              <a:rPr lang="en-US" altLang="zh-CN" sz="1600" dirty="0">
                <a:ea typeface="宋体" pitchFamily="2" charset="-122"/>
              </a:rPr>
              <a:t>These services are still being finalized and optimized. The routing scheme has been studied, and we have checked and verified that the allocated space is sufficient. </a:t>
            </a:r>
            <a:r>
              <a:rPr lang="en-GB" altLang="zh-CN" sz="1600" dirty="0">
                <a:ea typeface="宋体" pitchFamily="2" charset="-122"/>
              </a:rPr>
              <a:t>The </a:t>
            </a:r>
            <a:r>
              <a:rPr lang="en-US" altLang="zh-CN" sz="1600" dirty="0">
                <a:ea typeface="宋体" pitchFamily="2" charset="-122"/>
              </a:rPr>
              <a:t>Internal cabling and piping of sub-detectors are presented in their dedicated chapters. </a:t>
            </a:r>
          </a:p>
          <a:p>
            <a:pPr marL="457200" lvl="1" indent="0" algn="just">
              <a:lnSpc>
                <a:spcPct val="80000"/>
              </a:lnSpc>
              <a:spcBef>
                <a:spcPts val="1000"/>
              </a:spcBef>
              <a:buSzPts val="1000"/>
              <a:buNone/>
              <a:tabLst>
                <a:tab pos="457200" algn="l"/>
              </a:tabLst>
            </a:pPr>
            <a:endParaRPr lang="zh-CN" altLang="en-US" dirty="0"/>
          </a:p>
        </p:txBody>
      </p:sp>
      <p:sp>
        <p:nvSpPr>
          <p:cNvPr id="5" name="TextBox 4">
            <a:extLst>
              <a:ext uri="{FF2B5EF4-FFF2-40B4-BE49-F238E27FC236}">
                <a16:creationId xmlns:a16="http://schemas.microsoft.com/office/drawing/2014/main" id="{C5B773AE-CC05-4478-AD9E-B33ECD50C07A}"/>
              </a:ext>
            </a:extLst>
          </p:cNvPr>
          <p:cNvSpPr txBox="1"/>
          <p:nvPr/>
        </p:nvSpPr>
        <p:spPr>
          <a:xfrm>
            <a:off x="8667750" y="577334"/>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MECHANICAL INTEGRATION</a:t>
            </a:r>
            <a:endParaRPr lang="zh-CN" altLang="en-US" dirty="0">
              <a:latin typeface="Arial" panose="020B0604020202020204" pitchFamily="34" charset="0"/>
            </a:endParaRPr>
          </a:p>
        </p:txBody>
      </p:sp>
    </p:spTree>
    <p:extLst>
      <p:ext uri="{BB962C8B-B14F-4D97-AF65-F5344CB8AC3E}">
        <p14:creationId xmlns:p14="http://schemas.microsoft.com/office/powerpoint/2010/main" val="113028325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altLang="zh-CN" b="0" i="0" u="none" strike="noStrike" baseline="0" dirty="0">
                <a:latin typeface="Arial Black" panose="020B0A04020102020204" pitchFamily="34" charset="0"/>
                <a:ea typeface="等线" panose="02010600030101010101" pitchFamily="2" charset="-122"/>
              </a:rPr>
              <a:t>DETECTOR PEREORMANCE</a:t>
            </a:r>
          </a:p>
        </p:txBody>
      </p:sp>
      <p:sp>
        <p:nvSpPr>
          <p:cNvPr id="4" name="Text Placeholder 3"/>
          <p:cNvSpPr>
            <a:spLocks noGrp="1"/>
          </p:cNvSpPr>
          <p:nvPr>
            <p:ph type="body" idx="4294967295"/>
          </p:nvPr>
        </p:nvSpPr>
        <p:spPr>
          <a:xfrm>
            <a:off x="831850" y="4589463"/>
            <a:ext cx="10515600" cy="1500187"/>
          </a:xfrm>
        </p:spPr>
        <p:txBody>
          <a:bodyPr/>
          <a:lstStyle/>
          <a:p>
            <a:endParaRPr lang="zh-CN" altLang="en-US">
              <a:latin typeface="Arial" panose="020B0604020202020204" pitchFamily="34" charset="0"/>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Findings</a:t>
            </a:r>
          </a:p>
        </p:txBody>
      </p:sp>
      <p:sp>
        <p:nvSpPr>
          <p:cNvPr id="3" name="Text Placeholder 2"/>
          <p:cNvSpPr>
            <a:spLocks noGrp="1"/>
          </p:cNvSpPr>
          <p:nvPr>
            <p:ph type="body" idx="1"/>
          </p:nvPr>
        </p:nvSpPr>
        <p:spPr>
          <a:xfrm>
            <a:off x="460040" y="1300606"/>
            <a:ext cx="10893760" cy="4876357"/>
          </a:xfrm>
        </p:spPr>
        <p:txBody>
          <a:bodyPr>
            <a:normAutofit/>
          </a:bodyPr>
          <a:lstStyle/>
          <a:p>
            <a:pPr marL="0" indent="0" algn="just">
              <a:lnSpc>
                <a:spcPct val="120000"/>
              </a:lnSpc>
              <a:spcBef>
                <a:spcPts val="1200"/>
              </a:spcBef>
              <a:spcAft>
                <a:spcPts val="1200"/>
              </a:spcAft>
              <a:buNone/>
            </a:pPr>
            <a:r>
              <a:rPr lang="en-US" altLang="zh-CN" sz="1800" dirty="0">
                <a:solidFill>
                  <a:srgbClr val="0000FF"/>
                </a:solidFill>
                <a:latin typeface="Arial" panose="020B0604020202020204" pitchFamily="34" charset="0"/>
                <a:ea typeface="宋体" pitchFamily="2" charset="-122"/>
              </a:rPr>
              <a:t>Although further improvements are possible and recommended, the collaboration’s </a:t>
            </a:r>
            <a:r>
              <a:rPr lang="en-US" altLang="zh-CN" sz="1800">
                <a:solidFill>
                  <a:srgbClr val="0000FF"/>
                </a:solidFill>
                <a:latin typeface="Arial" panose="020B0604020202020204" pitchFamily="34" charset="0"/>
                <a:ea typeface="宋体" pitchFamily="2" charset="-122"/>
              </a:rPr>
              <a:t>response to the </a:t>
            </a:r>
            <a:r>
              <a:rPr lang="en-US" altLang="zh-CN" sz="1800" dirty="0">
                <a:solidFill>
                  <a:srgbClr val="0000FF"/>
                </a:solidFill>
                <a:latin typeface="Arial" panose="020B0604020202020204" pitchFamily="34" charset="0"/>
                <a:ea typeface="宋体" pitchFamily="2" charset="-122"/>
              </a:rPr>
              <a:t>previous evaluation has been excellent and deserves recognition. The detector software, particularly the simulation component, now enables comprehensive studies of detector performance and physics benchmarks. Several design decisions have been made based on both detector and physics performance criteria. This progress has allowed the definition of a baseline detector concept. While still perfectible and requiring further detailed investigation, this is a significant and commendable step forward. The scope of physics performance studies has broadened considerably since the last assessment. The range of channels explored and the methodologies employed respond </a:t>
            </a:r>
            <a:r>
              <a:rPr lang="en-US" altLang="zh-CN" sz="1800">
                <a:solidFill>
                  <a:srgbClr val="0000FF"/>
                </a:solidFill>
                <a:latin typeface="Arial" panose="020B0604020202020204" pitchFamily="34" charset="0"/>
                <a:ea typeface="宋体" pitchFamily="2" charset="-122"/>
              </a:rPr>
              <a:t>well to previous </a:t>
            </a:r>
            <a:r>
              <a:rPr lang="en-US" altLang="zh-CN" sz="1800" dirty="0">
                <a:solidFill>
                  <a:srgbClr val="0000FF"/>
                </a:solidFill>
                <a:latin typeface="Arial" panose="020B0604020202020204" pitchFamily="34" charset="0"/>
                <a:ea typeface="宋体" pitchFamily="2" charset="-122"/>
              </a:rPr>
              <a:t>recommendations and collectively address key detector areas and primary physics topics.</a:t>
            </a:r>
            <a:endParaRPr lang="zh-CN" altLang="zh-CN" sz="1800" dirty="0">
              <a:solidFill>
                <a:srgbClr val="0000FF"/>
              </a:solidFill>
              <a:latin typeface="Arial" panose="020B0604020202020204" pitchFamily="34" charset="0"/>
              <a:ea typeface="宋体" pitchFamily="2" charset="-122"/>
            </a:endParaRPr>
          </a:p>
        </p:txBody>
      </p:sp>
      <p:sp>
        <p:nvSpPr>
          <p:cNvPr id="5" name="TextBox 4"/>
          <p:cNvSpPr txBox="1"/>
          <p:nvPr/>
        </p:nvSpPr>
        <p:spPr>
          <a:xfrm>
            <a:off x="8305799" y="507738"/>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DETECTOR PEREORMANCE</a:t>
            </a:r>
            <a:endParaRPr lang="zh-CN" altLang="en-US" dirty="0">
              <a:latin typeface="Arial" panose="020B0604020202020204" pitchFamily="34" charset="0"/>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Comments</a:t>
            </a:r>
          </a:p>
        </p:txBody>
      </p:sp>
      <p:sp>
        <p:nvSpPr>
          <p:cNvPr id="3" name="Text Placeholder 2"/>
          <p:cNvSpPr>
            <a:spLocks noGrp="1"/>
          </p:cNvSpPr>
          <p:nvPr>
            <p:ph type="body" idx="1"/>
          </p:nvPr>
        </p:nvSpPr>
        <p:spPr/>
        <p:txBody>
          <a:bodyPr/>
          <a:lstStyle/>
          <a:p>
            <a:pPr>
              <a:lnSpc>
                <a:spcPct val="100000"/>
              </a:lnSpc>
              <a:spcBef>
                <a:spcPts val="600"/>
              </a:spcBef>
            </a:pPr>
            <a:r>
              <a:rPr lang="en-US" altLang="zh-CN" sz="1800" dirty="0">
                <a:solidFill>
                  <a:srgbClr val="0000FF"/>
                </a:solidFill>
                <a:latin typeface="Arial" panose="020B0604020202020204" pitchFamily="34" charset="0"/>
                <a:ea typeface="宋体" pitchFamily="2" charset="-122"/>
              </a:rPr>
              <a:t>The Ref-TDR text could be improved and shortened by presenting certain aspects (e.g., particle identification, jet studies) more concisely, while still ensuring that the algorithms are described clearly and transparently.  </a:t>
            </a:r>
            <a:r>
              <a:rPr lang="en-US" altLang="zh-CN" sz="1800" i="1" dirty="0">
                <a:latin typeface="Arial" panose="020B0604020202020204" pitchFamily="34" charset="0"/>
                <a:ea typeface="宋体" pitchFamily="2" charset="-122"/>
              </a:rPr>
              <a:t>shortened and reorganized </a:t>
            </a:r>
          </a:p>
          <a:p>
            <a:pPr>
              <a:lnSpc>
                <a:spcPct val="100000"/>
              </a:lnSpc>
              <a:spcBef>
                <a:spcPts val="600"/>
              </a:spcBef>
            </a:pPr>
            <a:r>
              <a:rPr lang="en-US" altLang="zh-CN" sz="1800" dirty="0">
                <a:solidFill>
                  <a:srgbClr val="0000FF"/>
                </a:solidFill>
                <a:latin typeface="Arial" panose="020B0604020202020204" pitchFamily="34" charset="0"/>
                <a:ea typeface="宋体" pitchFamily="2" charset="-122"/>
              </a:rPr>
              <a:t>Many additional physics analyses are planned. Their presentation and motivation should be aligned with the main purpose of this document: demonstrating the feasibility and physics potential of the reference detector. </a:t>
            </a:r>
            <a:r>
              <a:rPr lang="en-US" altLang="zh-CN" sz="1800" i="1" dirty="0">
                <a:latin typeface="Arial" panose="020B0604020202020204" pitchFamily="34" charset="0"/>
                <a:ea typeface="宋体" pitchFamily="2" charset="-122"/>
              </a:rPr>
              <a:t>several more analyses implemented and included since last review</a:t>
            </a:r>
          </a:p>
          <a:p>
            <a:pPr>
              <a:lnSpc>
                <a:spcPct val="100000"/>
              </a:lnSpc>
              <a:spcBef>
                <a:spcPts val="600"/>
              </a:spcBef>
            </a:pPr>
            <a:r>
              <a:rPr lang="en-US" altLang="zh-CN" sz="1800" dirty="0">
                <a:solidFill>
                  <a:srgbClr val="0000FF"/>
                </a:solidFill>
                <a:latin typeface="Arial" panose="020B0604020202020204" pitchFamily="34" charset="0"/>
                <a:ea typeface="宋体" pitchFamily="2" charset="-122"/>
              </a:rPr>
              <a:t>Algorithms for particle identification, jet tagging, etc., are mentioned in multiple places and are still evolving. A systematic approach should be adopted to define and refer to these algorithms consistently across the document. </a:t>
            </a:r>
            <a:r>
              <a:rPr lang="en-US" altLang="zh-CN" sz="1800" i="1" dirty="0">
                <a:latin typeface="Arial" panose="020B0604020202020204" pitchFamily="34" charset="0"/>
                <a:ea typeface="宋体" pitchFamily="2" charset="-122"/>
              </a:rPr>
              <a:t>restructured, and referencing properly done.</a:t>
            </a:r>
            <a:endParaRPr lang="zh-CN" altLang="zh-CN" sz="1400" i="1" dirty="0">
              <a:latin typeface="Arial" panose="020B0604020202020204" pitchFamily="34" charset="0"/>
              <a:ea typeface="宋体" pitchFamily="2" charset="-122"/>
            </a:endParaRPr>
          </a:p>
        </p:txBody>
      </p:sp>
      <p:sp>
        <p:nvSpPr>
          <p:cNvPr id="5" name="TextBox 4"/>
          <p:cNvSpPr txBox="1"/>
          <p:nvPr/>
        </p:nvSpPr>
        <p:spPr>
          <a:xfrm>
            <a:off x="8305799" y="507738"/>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DETECTOR PEREORMANCE</a:t>
            </a:r>
            <a:endParaRPr lang="zh-CN" altLang="en-US" dirty="0">
              <a:latin typeface="Arial" panose="020B0604020202020204" pitchFamily="34" charset="0"/>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Recommendations</a:t>
            </a:r>
          </a:p>
        </p:txBody>
      </p:sp>
      <p:sp>
        <p:nvSpPr>
          <p:cNvPr id="3" name="Text Placeholder 2"/>
          <p:cNvSpPr>
            <a:spLocks noGrp="1"/>
          </p:cNvSpPr>
          <p:nvPr>
            <p:ph type="body" idx="1"/>
          </p:nvPr>
        </p:nvSpPr>
        <p:spPr>
          <a:xfrm>
            <a:off x="403244" y="1089240"/>
            <a:ext cx="11575396" cy="5443640"/>
          </a:xfrm>
        </p:spPr>
        <p:txBody>
          <a:bodyPr>
            <a:normAutofit lnSpcReduction="10000"/>
          </a:bodyPr>
          <a:lstStyle/>
          <a:p>
            <a:pPr>
              <a:lnSpc>
                <a:spcPct val="100000"/>
              </a:lnSpc>
              <a:spcBef>
                <a:spcPts val="600"/>
              </a:spcBef>
            </a:pPr>
            <a:r>
              <a:rPr lang="en-US" altLang="zh-CN" sz="1800" dirty="0">
                <a:solidFill>
                  <a:srgbClr val="0000FF"/>
                </a:solidFill>
                <a:latin typeface="Arial" panose="020B0604020202020204" pitchFamily="34" charset="0"/>
                <a:ea typeface="宋体" pitchFamily="2" charset="-122"/>
              </a:rPr>
              <a:t>The studies encompass both physics benchmarks and detector performance metrics. A clearer distinction between these two aspects would be beneficial. The editorial team is encouraged to organize the content into: </a:t>
            </a:r>
            <a:endParaRPr lang="zh-CN" altLang="zh-CN" sz="1800" dirty="0">
              <a:solidFill>
                <a:srgbClr val="0000FF"/>
              </a:solidFill>
              <a:latin typeface="Arial" panose="020B0604020202020204" pitchFamily="34" charset="0"/>
              <a:ea typeface="宋体" pitchFamily="2" charset="-122"/>
            </a:endParaRPr>
          </a:p>
          <a:p>
            <a:pPr marL="685800" lvl="2">
              <a:lnSpc>
                <a:spcPct val="100000"/>
              </a:lnSpc>
              <a:spcBef>
                <a:spcPts val="600"/>
              </a:spcBef>
            </a:pPr>
            <a:r>
              <a:rPr lang="en-US" altLang="zh-CN" sz="1800" dirty="0">
                <a:solidFill>
                  <a:srgbClr val="0000FF"/>
                </a:solidFill>
                <a:latin typeface="Arial" panose="020B0604020202020204" pitchFamily="34" charset="0"/>
                <a:ea typeface="宋体" pitchFamily="2" charset="-122"/>
              </a:rPr>
              <a:t>Sub-detector technical performance — technical performance figures (used for sub-detector configuration decisions) should be placed in the relevant sub-detector chapters.</a:t>
            </a:r>
          </a:p>
          <a:p>
            <a:pPr marL="1143000" lvl="3">
              <a:lnSpc>
                <a:spcPct val="100000"/>
              </a:lnSpc>
              <a:spcBef>
                <a:spcPts val="600"/>
              </a:spcBef>
            </a:pPr>
            <a:r>
              <a:rPr lang="en-US" altLang="zh-CN" sz="1600" i="1" dirty="0">
                <a:latin typeface="Arial" panose="020B0604020202020204" pitchFamily="34" charset="0"/>
                <a:ea typeface="宋体" pitchFamily="2" charset="-122"/>
              </a:rPr>
              <a:t>Single photon reconstruction efficiency and resolutions now only shown in ECAL chapter</a:t>
            </a:r>
          </a:p>
          <a:p>
            <a:pPr marL="1143000" lvl="3">
              <a:lnSpc>
                <a:spcPct val="100000"/>
              </a:lnSpc>
              <a:spcBef>
                <a:spcPts val="600"/>
              </a:spcBef>
            </a:pPr>
            <a:r>
              <a:rPr lang="en-US" altLang="zh-CN" sz="1600" i="1" dirty="0">
                <a:latin typeface="Arial" panose="020B0604020202020204" pitchFamily="34" charset="0"/>
                <a:ea typeface="宋体" pitchFamily="2" charset="-122"/>
              </a:rPr>
              <a:t>Tracker impact parameters now appear only in Vertex chapter</a:t>
            </a:r>
            <a:endParaRPr lang="zh-CN" altLang="zh-CN" sz="1600" i="1" dirty="0">
              <a:latin typeface="Arial" panose="020B0604020202020204" pitchFamily="34" charset="0"/>
              <a:ea typeface="宋体" pitchFamily="2" charset="-122"/>
            </a:endParaRPr>
          </a:p>
          <a:p>
            <a:pPr marL="685800" lvl="2">
              <a:lnSpc>
                <a:spcPct val="100000"/>
              </a:lnSpc>
              <a:spcBef>
                <a:spcPts val="600"/>
              </a:spcBef>
            </a:pPr>
            <a:r>
              <a:rPr lang="en-US" altLang="zh-CN" sz="1800" dirty="0">
                <a:solidFill>
                  <a:srgbClr val="0000FF"/>
                </a:solidFill>
                <a:latin typeface="Arial" panose="020B0604020202020204" pitchFamily="34" charset="0"/>
                <a:ea typeface="宋体" pitchFamily="2" charset="-122"/>
              </a:rPr>
              <a:t>Physics-related performance — to demonstrate baseline detector capabilities for physics analyses (e.g., particle identification, global variables like </a:t>
            </a:r>
            <a:r>
              <a:rPr lang="en-US" altLang="zh-CN" sz="1800" dirty="0" err="1">
                <a:solidFill>
                  <a:srgbClr val="0000FF"/>
                </a:solidFill>
                <a:latin typeface="Arial" panose="020B0604020202020204" pitchFamily="34" charset="0"/>
                <a:ea typeface="宋体" pitchFamily="2" charset="-122"/>
              </a:rPr>
              <a:t>ETmiss</a:t>
            </a:r>
            <a:r>
              <a:rPr lang="en-US" altLang="zh-CN" sz="1800" dirty="0">
                <a:solidFill>
                  <a:srgbClr val="0000FF"/>
                </a:solidFill>
                <a:latin typeface="Arial" panose="020B0604020202020204" pitchFamily="34" charset="0"/>
                <a:ea typeface="宋体" pitchFamily="2" charset="-122"/>
              </a:rPr>
              <a:t>), and to present the physics analyses themselves. This should be the main focus of the performance chapter.</a:t>
            </a:r>
          </a:p>
          <a:p>
            <a:pPr marL="1143000" lvl="3">
              <a:lnSpc>
                <a:spcPct val="100000"/>
              </a:lnSpc>
              <a:spcBef>
                <a:spcPts val="600"/>
              </a:spcBef>
            </a:pPr>
            <a:r>
              <a:rPr lang="en-US" altLang="zh-CN" sz="1600" i="1" dirty="0">
                <a:solidFill>
                  <a:srgbClr val="FF0000"/>
                </a:solidFill>
                <a:latin typeface="Arial" panose="020B0604020202020204" pitchFamily="34" charset="0"/>
                <a:ea typeface="宋体" pitchFamily="2" charset="-122"/>
              </a:rPr>
              <a:t>Full system tracking, PID (TPC+TOF) are also in Silicon chapter:  </a:t>
            </a:r>
            <a:r>
              <a:rPr lang="en-US" altLang="zh-CN" sz="1600" i="1" dirty="0">
                <a:latin typeface="Arial" panose="020B0604020202020204" pitchFamily="34" charset="0"/>
                <a:ea typeface="宋体" pitchFamily="2" charset="-122"/>
              </a:rPr>
              <a:t>duplicated plots removed in perf. chapter</a:t>
            </a:r>
            <a:endParaRPr lang="zh-CN" altLang="zh-CN" sz="1600" dirty="0">
              <a:latin typeface="Arial" panose="020B0604020202020204" pitchFamily="34" charset="0"/>
              <a:ea typeface="宋体" pitchFamily="2" charset="-122"/>
            </a:endParaRPr>
          </a:p>
          <a:p>
            <a:pPr>
              <a:lnSpc>
                <a:spcPct val="100000"/>
              </a:lnSpc>
              <a:spcBef>
                <a:spcPts val="600"/>
              </a:spcBef>
            </a:pPr>
            <a:r>
              <a:rPr lang="en-US" altLang="zh-CN" sz="1800" dirty="0">
                <a:solidFill>
                  <a:srgbClr val="0000FF"/>
                </a:solidFill>
                <a:latin typeface="Arial" panose="020B0604020202020204" pitchFamily="34" charset="0"/>
                <a:ea typeface="宋体" pitchFamily="2" charset="-122"/>
              </a:rPr>
              <a:t>The physics benchmarks listed </a:t>
            </a:r>
            <a:r>
              <a:rPr lang="en-US" altLang="zh-CN" sz="1600" dirty="0">
                <a:solidFill>
                  <a:srgbClr val="0000FF"/>
                </a:solidFill>
                <a:latin typeface="Arial" panose="020B0604020202020204" pitchFamily="34" charset="0"/>
                <a:ea typeface="宋体" pitchFamily="2" charset="-122"/>
              </a:rPr>
              <a:t>in Table 15.3 are intended to demonstrate the performance of the reference detector. Each listed study should be discussed explicitly, explaining </a:t>
            </a:r>
            <a:r>
              <a:rPr lang="en-US" altLang="zh-CN" sz="1800" dirty="0">
                <a:solidFill>
                  <a:srgbClr val="0000FF"/>
                </a:solidFill>
                <a:latin typeface="Arial" panose="020B0604020202020204" pitchFamily="34" charset="0"/>
                <a:ea typeface="宋体" pitchFamily="2" charset="-122"/>
              </a:rPr>
              <a:t>the role of the detector performance in achieving the result. Currently, only a subset (e.g., Higgs recoil mass, Higgs branching ratios, weak mixing angle from </a:t>
            </a:r>
            <a:r>
              <a:rPr lang="en-US" altLang="zh-CN" sz="1800" dirty="0" err="1">
                <a:solidFill>
                  <a:srgbClr val="0000FF"/>
                </a:solidFill>
                <a:latin typeface="Arial" panose="020B0604020202020204" pitchFamily="34" charset="0"/>
                <a:ea typeface="宋体" pitchFamily="2" charset="-122"/>
              </a:rPr>
              <a:t>Z→μμ</a:t>
            </a:r>
            <a:r>
              <a:rPr lang="en-US" altLang="zh-CN" sz="1800" dirty="0">
                <a:solidFill>
                  <a:srgbClr val="0000FF"/>
                </a:solidFill>
                <a:latin typeface="Arial" panose="020B0604020202020204" pitchFamily="34" charset="0"/>
                <a:ea typeface="宋体" pitchFamily="2" charset="-122"/>
              </a:rPr>
              <a:t>) are covered. Other channels (exotic Higgs decays, LLPs, CVP in D-meson decays) should also be summarized, possibly in a summary table. </a:t>
            </a:r>
            <a:r>
              <a:rPr lang="en-US" altLang="zh-CN" sz="1800" i="1" dirty="0">
                <a:solidFill>
                  <a:srgbClr val="FF0000"/>
                </a:solidFill>
                <a:latin typeface="Arial" panose="020B0604020202020204" pitchFamily="34" charset="0"/>
                <a:ea typeface="宋体" pitchFamily="2" charset="-122"/>
              </a:rPr>
              <a:t>More channels (being) added</a:t>
            </a:r>
            <a:endParaRPr lang="zh-CN" altLang="zh-CN" sz="1800" i="1" dirty="0">
              <a:solidFill>
                <a:srgbClr val="FF0000"/>
              </a:solidFill>
              <a:latin typeface="Arial" panose="020B0604020202020204" pitchFamily="34" charset="0"/>
              <a:ea typeface="宋体" pitchFamily="2" charset="-122"/>
            </a:endParaRPr>
          </a:p>
          <a:p>
            <a:pPr>
              <a:lnSpc>
                <a:spcPct val="100000"/>
              </a:lnSpc>
              <a:spcBef>
                <a:spcPts val="600"/>
              </a:spcBef>
            </a:pPr>
            <a:r>
              <a:rPr lang="en-US" altLang="zh-CN" sz="1800" dirty="0">
                <a:solidFill>
                  <a:srgbClr val="0000FF"/>
                </a:solidFill>
                <a:latin typeface="Arial" panose="020B0604020202020204" pitchFamily="34" charset="0"/>
                <a:ea typeface="宋体" pitchFamily="2" charset="-122"/>
              </a:rPr>
              <a:t>The technical improvements planned for more detailed simulation (noise, event overlap, misalignments, calibration effects) should be pursued, and their impact on physics performance carefully demonstrated.</a:t>
            </a:r>
          </a:p>
          <a:p>
            <a:pPr lvl="1">
              <a:lnSpc>
                <a:spcPct val="100000"/>
              </a:lnSpc>
              <a:spcBef>
                <a:spcPts val="600"/>
              </a:spcBef>
            </a:pPr>
            <a:r>
              <a:rPr lang="en-US" altLang="zh-CN" sz="1600" i="1" dirty="0">
                <a:solidFill>
                  <a:srgbClr val="FF0000"/>
                </a:solidFill>
                <a:latin typeface="Arial" panose="020B0604020202020204" pitchFamily="34" charset="0"/>
                <a:ea typeface="宋体" pitchFamily="2" charset="-122"/>
              </a:rPr>
              <a:t>Noise checked (negligible), event overlap evaluated on tracking (5% worse resolution)</a:t>
            </a:r>
            <a:br>
              <a:rPr lang="en-US" altLang="zh-CN" sz="1600" i="1" dirty="0">
                <a:solidFill>
                  <a:srgbClr val="FF0000"/>
                </a:solidFill>
                <a:latin typeface="Arial" panose="020B0604020202020204" pitchFamily="34" charset="0"/>
                <a:ea typeface="宋体" pitchFamily="2" charset="-122"/>
              </a:rPr>
            </a:br>
            <a:r>
              <a:rPr lang="en-US" altLang="zh-CN" sz="1600" i="1" dirty="0">
                <a:solidFill>
                  <a:srgbClr val="FF0000"/>
                </a:solidFill>
                <a:latin typeface="Arial" panose="020B0604020202020204" pitchFamily="34" charset="0"/>
                <a:ea typeface="宋体" pitchFamily="2" charset="-122"/>
              </a:rPr>
              <a:t>Studies</a:t>
            </a:r>
            <a:r>
              <a:rPr lang="zh-CN" altLang="en-US" sz="1600" i="1" dirty="0">
                <a:solidFill>
                  <a:srgbClr val="FF0000"/>
                </a:solidFill>
                <a:latin typeface="Arial" panose="020B0604020202020204" pitchFamily="34" charset="0"/>
                <a:ea typeface="宋体" pitchFamily="2" charset="-122"/>
              </a:rPr>
              <a:t> </a:t>
            </a:r>
            <a:r>
              <a:rPr lang="en-US" altLang="zh-CN" sz="1600" i="1" dirty="0">
                <a:solidFill>
                  <a:srgbClr val="FF0000"/>
                </a:solidFill>
                <a:latin typeface="Arial" panose="020B0604020202020204" pitchFamily="34" charset="0"/>
                <a:ea typeface="宋体" pitchFamily="2" charset="-122"/>
              </a:rPr>
              <a:t>of</a:t>
            </a:r>
            <a:r>
              <a:rPr lang="zh-CN" altLang="en-US" sz="1600" i="1" dirty="0">
                <a:solidFill>
                  <a:srgbClr val="FF0000"/>
                </a:solidFill>
                <a:latin typeface="Arial" panose="020B0604020202020204" pitchFamily="34" charset="0"/>
                <a:ea typeface="宋体" pitchFamily="2" charset="-122"/>
              </a:rPr>
              <a:t> </a:t>
            </a:r>
            <a:r>
              <a:rPr lang="en-US" altLang="zh-CN" sz="1600" i="1" dirty="0">
                <a:solidFill>
                  <a:srgbClr val="FF0000"/>
                </a:solidFill>
                <a:latin typeface="Arial" panose="020B0604020202020204" pitchFamily="34" charset="0"/>
                <a:ea typeface="宋体" pitchFamily="2" charset="-122"/>
              </a:rPr>
              <a:t>event overlap in</a:t>
            </a:r>
            <a:r>
              <a:rPr lang="zh-CN" altLang="en-US" sz="1600" i="1" dirty="0">
                <a:solidFill>
                  <a:srgbClr val="FF0000"/>
                </a:solidFill>
                <a:latin typeface="Arial" panose="020B0604020202020204" pitchFamily="34" charset="0"/>
                <a:ea typeface="宋体" pitchFamily="2" charset="-122"/>
              </a:rPr>
              <a:t> </a:t>
            </a:r>
            <a:r>
              <a:rPr lang="en-US" altLang="zh-CN" sz="1600" i="1" dirty="0">
                <a:solidFill>
                  <a:srgbClr val="FF0000"/>
                </a:solidFill>
                <a:latin typeface="Arial" panose="020B0604020202020204" pitchFamily="34" charset="0"/>
                <a:ea typeface="宋体" pitchFamily="2" charset="-122"/>
              </a:rPr>
              <a:t>calo, misalignment effects underway</a:t>
            </a:r>
            <a:endParaRPr lang="zh-CN" altLang="zh-CN" sz="1600" i="1" dirty="0">
              <a:solidFill>
                <a:srgbClr val="FF0000"/>
              </a:solidFill>
              <a:latin typeface="Arial" panose="020B0604020202020204" pitchFamily="34" charset="0"/>
              <a:ea typeface="宋体" pitchFamily="2" charset="-122"/>
            </a:endParaRPr>
          </a:p>
        </p:txBody>
      </p:sp>
      <p:sp>
        <p:nvSpPr>
          <p:cNvPr id="4" name="TextBox 3"/>
          <p:cNvSpPr txBox="1"/>
          <p:nvPr/>
        </p:nvSpPr>
        <p:spPr>
          <a:xfrm>
            <a:off x="8305799" y="507738"/>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DETECTOR PEREORMANCE</a:t>
            </a:r>
            <a:endParaRPr lang="zh-CN" altLang="en-US" dirty="0">
              <a:latin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CA5D95-FD68-47B3-9A93-D4BAABF50347}"/>
              </a:ext>
            </a:extLst>
          </p:cNvPr>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Comments on Draft v0.4.1</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BF362B51-B8E4-4899-B2E5-769F98D99DF0}"/>
              </a:ext>
            </a:extLst>
          </p:cNvPr>
          <p:cNvSpPr>
            <a:spLocks noGrp="1"/>
          </p:cNvSpPr>
          <p:nvPr>
            <p:ph idx="13"/>
          </p:nvPr>
        </p:nvSpPr>
        <p:spPr>
          <a:xfrm>
            <a:off x="286547" y="1192778"/>
            <a:ext cx="11771671" cy="5429287"/>
          </a:xfrm>
        </p:spPr>
        <p:txBody>
          <a:bodyPr>
            <a:normAutofit/>
          </a:bodyPr>
          <a:lstStyle/>
          <a:p>
            <a:pPr>
              <a:lnSpc>
                <a:spcPct val="107000"/>
              </a:lnSpc>
              <a:spcAft>
                <a:spcPts val="800"/>
              </a:spcAft>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C-B-4-10-11: </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Figure 4.9 it is unclear to what the data interface part if the middle x~10 mm is stitched to (or "stitched" can be omitted)? For 1D stitching of RSU as I understand </a:t>
            </a:r>
            <a:r>
              <a:rPr lang="en-GB" altLang="zh-CN" sz="1800" dirty="0" err="1">
                <a:effectLst/>
                <a:latin typeface="Arial" panose="020B0604020202020204" pitchFamily="34" charset="0"/>
                <a:ea typeface="Times New Roman" panose="02020603050405020304" pitchFamily="18" charset="0"/>
                <a:cs typeface="Calibri" panose="020F0502020204030204" pitchFamily="34" charset="0"/>
              </a:rPr>
              <a:t>reticles</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 are stitched along the z axis.</a:t>
            </a:r>
          </a:p>
          <a:p>
            <a:pPr lvl="1">
              <a:lnSpc>
                <a:spcPct val="107000"/>
              </a:lnSpc>
              <a:spcAft>
                <a:spcPts val="800"/>
              </a:spcAft>
            </a:pPr>
            <a:r>
              <a:rPr lang="en-US" altLang="zh-CN" sz="1400" dirty="0">
                <a:effectLst/>
                <a:ea typeface="Times New Roman" panose="02020603050405020304" pitchFamily="18" charset="0"/>
                <a:cs typeface="Calibri" panose="020F0502020204030204" pitchFamily="34" charset="0"/>
                <a:sym typeface="Wingdings" pitchFamily="2" charset="2"/>
              </a:rPr>
              <a:t></a:t>
            </a:r>
            <a:r>
              <a:rPr lang="zh-CN" altLang="en-US" sz="1400" dirty="0">
                <a:effectLst/>
                <a:ea typeface="Times New Roman" panose="02020603050405020304" pitchFamily="18" charset="0"/>
                <a:cs typeface="Calibri" panose="020F0502020204030204" pitchFamily="34" charset="0"/>
                <a:sym typeface="Wingdings" pitchFamily="2" charset="2"/>
              </a:rPr>
              <a:t> </a:t>
            </a:r>
            <a:r>
              <a:rPr lang="en-US" altLang="zh-CN" sz="1400" dirty="0">
                <a:effectLst/>
                <a:ea typeface="Times New Roman" panose="02020603050405020304" pitchFamily="18" charset="0"/>
                <a:cs typeface="Calibri" panose="020F0502020204030204" pitchFamily="34" charset="0"/>
                <a:sym typeface="Wingdings" pitchFamily="2" charset="2"/>
              </a:rPr>
              <a:t>stitching</a:t>
            </a:r>
            <a:r>
              <a:rPr lang="zh-CN" altLang="en-US" sz="1400" dirty="0">
                <a:effectLst/>
                <a:ea typeface="Times New Roman" panose="02020603050405020304" pitchFamily="18" charset="0"/>
                <a:cs typeface="Calibri" panose="020F0502020204030204" pitchFamily="34" charset="0"/>
                <a:sym typeface="Wingdings" pitchFamily="2" charset="2"/>
              </a:rPr>
              <a:t> </a:t>
            </a:r>
            <a:r>
              <a:rPr lang="en-US" altLang="zh-CN" sz="1400" dirty="0">
                <a:effectLst/>
                <a:ea typeface="Times New Roman" panose="02020603050405020304" pitchFamily="18" charset="0"/>
                <a:cs typeface="Calibri" panose="020F0502020204030204" pitchFamily="34" charset="0"/>
                <a:sym typeface="Wingdings" pitchFamily="2" charset="2"/>
              </a:rPr>
              <a:t>direction</a:t>
            </a:r>
            <a:r>
              <a:rPr lang="zh-CN" altLang="en-US" sz="1400" dirty="0">
                <a:effectLst/>
                <a:ea typeface="Times New Roman" panose="02020603050405020304" pitchFamily="18" charset="0"/>
                <a:cs typeface="Calibri" panose="020F0502020204030204" pitchFamily="34" charset="0"/>
                <a:sym typeface="Wingdings" pitchFamily="2" charset="2"/>
              </a:rPr>
              <a:t> </a:t>
            </a:r>
            <a:r>
              <a:rPr lang="en-US" altLang="zh-CN" sz="1400" dirty="0">
                <a:effectLst/>
                <a:ea typeface="Times New Roman" panose="02020603050405020304" pitchFamily="18" charset="0"/>
                <a:cs typeface="Calibri" panose="020F0502020204030204" pitchFamily="34" charset="0"/>
                <a:sym typeface="Wingdings" pitchFamily="2" charset="2"/>
              </a:rPr>
              <a:t>is</a:t>
            </a:r>
            <a:r>
              <a:rPr lang="zh-CN" altLang="en-US" sz="1400" dirty="0">
                <a:effectLst/>
                <a:ea typeface="Times New Roman" panose="02020603050405020304" pitchFamily="18" charset="0"/>
                <a:cs typeface="Calibri" panose="020F0502020204030204" pitchFamily="34" charset="0"/>
                <a:sym typeface="Wingdings" pitchFamily="2" charset="2"/>
              </a:rPr>
              <a:t> </a:t>
            </a:r>
            <a:r>
              <a:rPr lang="en-US" altLang="zh-CN" sz="1400" dirty="0">
                <a:effectLst/>
                <a:ea typeface="Times New Roman" panose="02020603050405020304" pitchFamily="18" charset="0"/>
                <a:cs typeface="Calibri" panose="020F0502020204030204" pitchFamily="34" charset="0"/>
                <a:sym typeface="Wingdings" pitchFamily="2" charset="2"/>
              </a:rPr>
              <a:t>along</a:t>
            </a:r>
            <a:r>
              <a:rPr lang="zh-CN" altLang="en-US" sz="1400" dirty="0">
                <a:effectLst/>
                <a:ea typeface="Times New Roman" panose="02020603050405020304" pitchFamily="18" charset="0"/>
                <a:cs typeface="Calibri" panose="020F0502020204030204" pitchFamily="34" charset="0"/>
                <a:sym typeface="Wingdings" pitchFamily="2" charset="2"/>
              </a:rPr>
              <a:t> </a:t>
            </a:r>
            <a:r>
              <a:rPr lang="en-US" altLang="zh-CN" sz="1400" dirty="0">
                <a:effectLst/>
                <a:ea typeface="Times New Roman" panose="02020603050405020304" pitchFamily="18" charset="0"/>
                <a:cs typeface="Calibri" panose="020F0502020204030204" pitchFamily="34" charset="0"/>
                <a:sym typeface="Wingdings" pitchFamily="2" charset="2"/>
              </a:rPr>
              <a:t>the</a:t>
            </a:r>
            <a:r>
              <a:rPr lang="zh-CN" altLang="en-US" sz="1400" dirty="0">
                <a:effectLst/>
                <a:ea typeface="Times New Roman" panose="02020603050405020304" pitchFamily="18" charset="0"/>
                <a:cs typeface="Calibri" panose="020F0502020204030204" pitchFamily="34" charset="0"/>
                <a:sym typeface="Wingdings" pitchFamily="2" charset="2"/>
              </a:rPr>
              <a:t> </a:t>
            </a:r>
            <a:r>
              <a:rPr lang="en-US" altLang="zh-CN" sz="1400" dirty="0">
                <a:effectLst/>
                <a:ea typeface="Times New Roman" panose="02020603050405020304" pitchFamily="18" charset="0"/>
                <a:cs typeface="Calibri" panose="020F0502020204030204" pitchFamily="34" charset="0"/>
                <a:sym typeface="Wingdings" pitchFamily="2" charset="2"/>
              </a:rPr>
              <a:t>z</a:t>
            </a:r>
            <a:r>
              <a:rPr lang="zh-CN" altLang="en-US" sz="1400" dirty="0">
                <a:effectLst/>
                <a:ea typeface="Times New Roman" panose="02020603050405020304" pitchFamily="18" charset="0"/>
                <a:cs typeface="Calibri" panose="020F0502020204030204" pitchFamily="34" charset="0"/>
                <a:sym typeface="Wingdings" pitchFamily="2" charset="2"/>
              </a:rPr>
              <a:t> </a:t>
            </a:r>
            <a:r>
              <a:rPr lang="en-US" altLang="zh-CN" sz="1400" dirty="0">
                <a:effectLst/>
                <a:ea typeface="Times New Roman" panose="02020603050405020304" pitchFamily="18" charset="0"/>
                <a:cs typeface="Calibri" panose="020F0502020204030204" pitchFamily="34" charset="0"/>
                <a:sym typeface="Wingdings" pitchFamily="2" charset="2"/>
              </a:rPr>
              <a:t>axis,</a:t>
            </a:r>
            <a:r>
              <a:rPr lang="zh-CN" altLang="en-US" sz="1400" dirty="0">
                <a:effectLst/>
                <a:ea typeface="Times New Roman" panose="02020603050405020304" pitchFamily="18" charset="0"/>
                <a:cs typeface="Calibri" panose="020F0502020204030204" pitchFamily="34" charset="0"/>
                <a:sym typeface="Wingdings" pitchFamily="2" charset="2"/>
              </a:rPr>
              <a:t> </a:t>
            </a:r>
            <a:r>
              <a:rPr lang="en-US" altLang="zh-CN" sz="1400" dirty="0">
                <a:effectLst/>
                <a:ea typeface="Times New Roman" panose="02020603050405020304" pitchFamily="18" charset="0"/>
                <a:cs typeface="Calibri" panose="020F0502020204030204" pitchFamily="34" charset="0"/>
                <a:sym typeface="Wingdings" pitchFamily="2" charset="2"/>
              </a:rPr>
              <a:t>we</a:t>
            </a:r>
            <a:r>
              <a:rPr lang="zh-CN" altLang="en-US" sz="1400" dirty="0">
                <a:effectLst/>
                <a:ea typeface="Times New Roman" panose="02020603050405020304" pitchFamily="18" charset="0"/>
                <a:cs typeface="Calibri" panose="020F0502020204030204" pitchFamily="34" charset="0"/>
                <a:sym typeface="Wingdings" pitchFamily="2" charset="2"/>
              </a:rPr>
              <a:t> </a:t>
            </a:r>
            <a:r>
              <a:rPr lang="en-US" altLang="zh-CN" sz="1400" dirty="0">
                <a:effectLst/>
                <a:ea typeface="Times New Roman" panose="02020603050405020304" pitchFamily="18" charset="0"/>
                <a:cs typeface="Calibri" panose="020F0502020204030204" pitchFamily="34" charset="0"/>
                <a:sym typeface="Wingdings" pitchFamily="2" charset="2"/>
              </a:rPr>
              <a:t>now</a:t>
            </a:r>
            <a:r>
              <a:rPr lang="zh-CN" altLang="en-US" sz="1400" dirty="0">
                <a:effectLst/>
                <a:ea typeface="Times New Roman" panose="02020603050405020304" pitchFamily="18" charset="0"/>
                <a:cs typeface="Calibri" panose="020F0502020204030204" pitchFamily="34" charset="0"/>
                <a:sym typeface="Wingdings" pitchFamily="2" charset="2"/>
              </a:rPr>
              <a:t> </a:t>
            </a:r>
            <a:r>
              <a:rPr lang="en-US" altLang="zh-CN" sz="1400" dirty="0">
                <a:ea typeface="Times New Roman" panose="02020603050405020304" pitchFamily="18" charset="0"/>
                <a:cs typeface="Calibri" panose="020F0502020204030204" pitchFamily="34" charset="0"/>
                <a:sym typeface="Wingdings" pitchFamily="2" charset="2"/>
              </a:rPr>
              <a:t>indicated</a:t>
            </a:r>
            <a:r>
              <a:rPr lang="zh-CN" altLang="en-US" sz="1400" dirty="0">
                <a:ea typeface="Times New Roman" panose="02020603050405020304" pitchFamily="18" charset="0"/>
                <a:cs typeface="Calibri" panose="020F0502020204030204" pitchFamily="34" charset="0"/>
                <a:sym typeface="Wingdings" pitchFamily="2" charset="2"/>
              </a:rPr>
              <a:t> </a:t>
            </a:r>
            <a:r>
              <a:rPr lang="en-US" altLang="zh-CN" sz="1400" dirty="0">
                <a:ea typeface="Times New Roman" panose="02020603050405020304" pitchFamily="18" charset="0"/>
                <a:cs typeface="Calibri" panose="020F0502020204030204" pitchFamily="34" charset="0"/>
                <a:sym typeface="Wingdings" pitchFamily="2" charset="2"/>
              </a:rPr>
              <a:t>the</a:t>
            </a:r>
            <a:r>
              <a:rPr lang="zh-CN" altLang="en-US" sz="1400" dirty="0">
                <a:ea typeface="Times New Roman" panose="02020603050405020304" pitchFamily="18" charset="0"/>
                <a:cs typeface="Calibri" panose="020F0502020204030204" pitchFamily="34" charset="0"/>
                <a:sym typeface="Wingdings" pitchFamily="2" charset="2"/>
              </a:rPr>
              <a:t> </a:t>
            </a:r>
            <a:r>
              <a:rPr lang="en-US" altLang="zh-CN" sz="1400" dirty="0">
                <a:ea typeface="Times New Roman" panose="02020603050405020304" pitchFamily="18" charset="0"/>
                <a:cs typeface="Calibri" panose="020F0502020204030204" pitchFamily="34" charset="0"/>
                <a:sym typeface="Wingdings" pitchFamily="2" charset="2"/>
              </a:rPr>
              <a:t>stitching</a:t>
            </a:r>
            <a:r>
              <a:rPr lang="zh-CN" altLang="en-US" sz="1400" dirty="0">
                <a:ea typeface="Times New Roman" panose="02020603050405020304" pitchFamily="18" charset="0"/>
                <a:cs typeface="Calibri" panose="020F0502020204030204" pitchFamily="34" charset="0"/>
                <a:sym typeface="Wingdings" pitchFamily="2" charset="2"/>
              </a:rPr>
              <a:t> </a:t>
            </a:r>
            <a:r>
              <a:rPr lang="en-US" altLang="zh-CN" sz="1400" dirty="0">
                <a:ea typeface="Times New Roman" panose="02020603050405020304" pitchFamily="18" charset="0"/>
                <a:cs typeface="Calibri" panose="020F0502020204030204" pitchFamily="34" charset="0"/>
                <a:sym typeface="Wingdings" pitchFamily="2" charset="2"/>
              </a:rPr>
              <a:t>direction</a:t>
            </a:r>
            <a:r>
              <a:rPr lang="zh-CN" altLang="en-US" sz="1400" dirty="0">
                <a:ea typeface="Times New Roman" panose="02020603050405020304" pitchFamily="18" charset="0"/>
                <a:cs typeface="Calibri" panose="020F0502020204030204" pitchFamily="34" charset="0"/>
                <a:sym typeface="Wingdings" pitchFamily="2" charset="2"/>
              </a:rPr>
              <a:t> </a:t>
            </a:r>
            <a:r>
              <a:rPr lang="en-US" altLang="zh-CN" sz="1400" dirty="0">
                <a:ea typeface="Times New Roman" panose="02020603050405020304" pitchFamily="18" charset="0"/>
                <a:cs typeface="Calibri" panose="020F0502020204030204" pitchFamily="34" charset="0"/>
                <a:sym typeface="Wingdings" pitchFamily="2" charset="2"/>
              </a:rPr>
              <a:t>in</a:t>
            </a:r>
            <a:r>
              <a:rPr lang="zh-CN" altLang="en-US" sz="1400" dirty="0">
                <a:ea typeface="Times New Roman" panose="02020603050405020304" pitchFamily="18" charset="0"/>
                <a:cs typeface="Calibri" panose="020F0502020204030204" pitchFamily="34" charset="0"/>
                <a:sym typeface="Wingdings" pitchFamily="2" charset="2"/>
              </a:rPr>
              <a:t> </a:t>
            </a:r>
            <a:r>
              <a:rPr lang="en-US" altLang="zh-CN" sz="1400" dirty="0">
                <a:ea typeface="Times New Roman" panose="02020603050405020304" pitchFamily="18" charset="0"/>
                <a:cs typeface="Calibri" panose="020F0502020204030204" pitchFamily="34" charset="0"/>
                <a:sym typeface="Wingdings" pitchFamily="2" charset="2"/>
              </a:rPr>
              <a:t>Figure</a:t>
            </a:r>
            <a:r>
              <a:rPr lang="zh-CN" altLang="en-US" sz="1400" dirty="0">
                <a:ea typeface="Times New Roman" panose="02020603050405020304" pitchFamily="18" charset="0"/>
                <a:cs typeface="Calibri" panose="020F0502020204030204" pitchFamily="34" charset="0"/>
                <a:sym typeface="Wingdings" pitchFamily="2" charset="2"/>
              </a:rPr>
              <a:t> </a:t>
            </a:r>
            <a:r>
              <a:rPr lang="en-US" altLang="zh-CN" sz="1400" dirty="0">
                <a:ea typeface="Times New Roman" panose="02020603050405020304" pitchFamily="18" charset="0"/>
                <a:cs typeface="Calibri" panose="020F0502020204030204" pitchFamily="34" charset="0"/>
                <a:sym typeface="Wingdings" pitchFamily="2" charset="2"/>
              </a:rPr>
              <a:t>4.3</a:t>
            </a:r>
            <a:r>
              <a:rPr lang="zh-CN" altLang="en-US" sz="1400" dirty="0">
                <a:ea typeface="Times New Roman" panose="02020603050405020304" pitchFamily="18" charset="0"/>
                <a:cs typeface="Calibri" panose="020F0502020204030204" pitchFamily="34" charset="0"/>
                <a:sym typeface="Wingdings" pitchFamily="2" charset="2"/>
              </a:rPr>
              <a:t> </a:t>
            </a:r>
            <a:r>
              <a:rPr lang="en-US" altLang="zh-CN" sz="1400" dirty="0">
                <a:ea typeface="Times New Roman" panose="02020603050405020304" pitchFamily="18" charset="0"/>
                <a:cs typeface="Calibri" panose="020F0502020204030204" pitchFamily="34" charset="0"/>
                <a:sym typeface="Wingdings" pitchFamily="2" charset="2"/>
              </a:rPr>
              <a:t>and</a:t>
            </a:r>
            <a:r>
              <a:rPr lang="zh-CN" altLang="en-US" sz="1400" dirty="0">
                <a:ea typeface="Times New Roman" panose="02020603050405020304" pitchFamily="18" charset="0"/>
                <a:cs typeface="Calibri" panose="020F0502020204030204" pitchFamily="34" charset="0"/>
                <a:sym typeface="Wingdings" pitchFamily="2" charset="2"/>
              </a:rPr>
              <a:t> </a:t>
            </a:r>
            <a:r>
              <a:rPr lang="en-US" altLang="zh-CN" sz="1400" dirty="0">
                <a:ea typeface="Times New Roman" panose="02020603050405020304" pitchFamily="18" charset="0"/>
                <a:cs typeface="Calibri" panose="020F0502020204030204" pitchFamily="34" charset="0"/>
                <a:sym typeface="Wingdings" pitchFamily="2" charset="2"/>
              </a:rPr>
              <a:t>also</a:t>
            </a:r>
            <a:r>
              <a:rPr lang="zh-CN" altLang="en-US" sz="1400" dirty="0">
                <a:ea typeface="Times New Roman" panose="02020603050405020304" pitchFamily="18" charset="0"/>
                <a:cs typeface="Calibri" panose="020F0502020204030204" pitchFamily="34" charset="0"/>
                <a:sym typeface="Wingdings" pitchFamily="2" charset="2"/>
              </a:rPr>
              <a:t> </a:t>
            </a:r>
            <a:r>
              <a:rPr lang="en-US" altLang="zh-CN" sz="1400" dirty="0">
                <a:ea typeface="Times New Roman" panose="02020603050405020304" pitchFamily="18" charset="0"/>
                <a:cs typeface="Calibri" panose="020F0502020204030204" pitchFamily="34" charset="0"/>
                <a:sym typeface="Wingdings" pitchFamily="2" charset="2"/>
              </a:rPr>
              <a:t>in</a:t>
            </a:r>
            <a:r>
              <a:rPr lang="zh-CN" altLang="en-US" sz="1400" dirty="0">
                <a:ea typeface="Times New Roman" panose="02020603050405020304" pitchFamily="18" charset="0"/>
                <a:cs typeface="Calibri" panose="020F0502020204030204" pitchFamily="34" charset="0"/>
                <a:sym typeface="Wingdings" pitchFamily="2" charset="2"/>
              </a:rPr>
              <a:t> </a:t>
            </a:r>
            <a:r>
              <a:rPr lang="en-US" altLang="zh-CN" sz="1400" dirty="0">
                <a:ea typeface="Times New Roman" panose="02020603050405020304" pitchFamily="18" charset="0"/>
                <a:cs typeface="Calibri" panose="020F0502020204030204" pitchFamily="34" charset="0"/>
                <a:sym typeface="Wingdings" pitchFamily="2" charset="2"/>
              </a:rPr>
              <a:t>the</a:t>
            </a:r>
            <a:r>
              <a:rPr lang="zh-CN" altLang="en-US" sz="1400" dirty="0">
                <a:ea typeface="Times New Roman" panose="02020603050405020304" pitchFamily="18" charset="0"/>
                <a:cs typeface="Calibri" panose="020F0502020204030204" pitchFamily="34" charset="0"/>
                <a:sym typeface="Wingdings" pitchFamily="2" charset="2"/>
              </a:rPr>
              <a:t> </a:t>
            </a:r>
            <a:r>
              <a:rPr lang="en-US" altLang="zh-CN" sz="1400" dirty="0">
                <a:ea typeface="Times New Roman" panose="02020603050405020304" pitchFamily="18" charset="0"/>
                <a:cs typeface="Calibri" panose="020F0502020204030204" pitchFamily="34" charset="0"/>
                <a:sym typeface="Wingdings" pitchFamily="2" charset="2"/>
              </a:rPr>
              <a:t>text.</a:t>
            </a:r>
            <a:r>
              <a:rPr lang="zh-CN" altLang="en-US" sz="1400" dirty="0">
                <a:ea typeface="Times New Roman" panose="02020603050405020304" pitchFamily="18" charset="0"/>
                <a:cs typeface="Calibri" panose="020F0502020204030204" pitchFamily="34" charset="0"/>
                <a:sym typeface="Wingdings" pitchFamily="2" charset="2"/>
              </a:rPr>
              <a:t> </a:t>
            </a:r>
            <a:endParaRPr lang="en-US" altLang="zh-CN" sz="1400" dirty="0">
              <a:ea typeface="Times New Roman" panose="02020603050405020304" pitchFamily="18" charset="0"/>
              <a:cs typeface="Calibri" panose="020F0502020204030204" pitchFamily="34" charset="0"/>
              <a:sym typeface="Wingdings" pitchFamily="2" charset="2"/>
            </a:endParaRPr>
          </a:p>
          <a:p>
            <a:pPr lvl="1">
              <a:lnSpc>
                <a:spcPct val="107000"/>
              </a:lnSpc>
              <a:spcAft>
                <a:spcPts val="800"/>
              </a:spcAft>
            </a:pPr>
            <a:endParaRPr lang="zh-CN" altLang="zh-CN" sz="1400" dirty="0">
              <a:effectLst/>
              <a:ea typeface="等线" panose="02010600030101010101" pitchFamily="2" charset="-122"/>
              <a:cs typeface="Times New Roman" panose="02020603050405020304" pitchFamily="18" charset="0"/>
            </a:endParaRPr>
          </a:p>
        </p:txBody>
      </p:sp>
      <p:pic>
        <p:nvPicPr>
          <p:cNvPr id="5" name="Picture 4">
            <a:extLst>
              <a:ext uri="{FF2B5EF4-FFF2-40B4-BE49-F238E27FC236}">
                <a16:creationId xmlns:a16="http://schemas.microsoft.com/office/drawing/2014/main" id="{5E05A93F-6DCF-4DAE-8F96-52338B0B47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2218" y="2486018"/>
            <a:ext cx="5301866" cy="3701089"/>
          </a:xfrm>
          <a:prstGeom prst="rect">
            <a:avLst/>
          </a:prstGeom>
        </p:spPr>
      </p:pic>
    </p:spTree>
    <p:extLst>
      <p:ext uri="{BB962C8B-B14F-4D97-AF65-F5344CB8AC3E}">
        <p14:creationId xmlns:p14="http://schemas.microsoft.com/office/powerpoint/2010/main" val="405352468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dirty="0">
                <a:latin typeface="Arial Black" panose="020B0A04020102020204" pitchFamily="34" charset="0"/>
                <a:ea typeface="等线" panose="02010600030101010101" pitchFamily="2" charset="-122"/>
              </a:rPr>
              <a:t>Recommendations</a:t>
            </a:r>
          </a:p>
        </p:txBody>
      </p:sp>
      <p:sp>
        <p:nvSpPr>
          <p:cNvPr id="3" name="Text Placeholder 2"/>
          <p:cNvSpPr>
            <a:spLocks noGrp="1"/>
          </p:cNvSpPr>
          <p:nvPr>
            <p:ph type="body" idx="1"/>
          </p:nvPr>
        </p:nvSpPr>
        <p:spPr>
          <a:xfrm>
            <a:off x="403245" y="1170520"/>
            <a:ext cx="11219795" cy="5006443"/>
          </a:xfrm>
        </p:spPr>
        <p:txBody>
          <a:bodyPr>
            <a:normAutofit fontScale="92500" lnSpcReduction="10000"/>
          </a:bodyPr>
          <a:lstStyle/>
          <a:p>
            <a:pPr marL="0" indent="0" algn="just">
              <a:buNone/>
            </a:pPr>
            <a:r>
              <a:rPr lang="en-US" altLang="zh-CN" sz="1800" dirty="0">
                <a:solidFill>
                  <a:srgbClr val="0000FF"/>
                </a:solidFill>
                <a:latin typeface="Arial" panose="020B0604020202020204" pitchFamily="34" charset="0"/>
                <a:ea typeface="宋体" pitchFamily="2" charset="-122"/>
              </a:rPr>
              <a:t>Several specific technical issues should be clarified and potentially improved:  </a:t>
            </a:r>
          </a:p>
          <a:p>
            <a:pPr>
              <a:lnSpc>
                <a:spcPct val="100000"/>
              </a:lnSpc>
              <a:spcBef>
                <a:spcPts val="600"/>
              </a:spcBef>
            </a:pPr>
            <a:r>
              <a:rPr lang="en-US" altLang="zh-CN" sz="1800" dirty="0">
                <a:solidFill>
                  <a:srgbClr val="0000FF"/>
                </a:solidFill>
                <a:latin typeface="Arial" panose="020B0604020202020204" pitchFamily="34" charset="0"/>
                <a:ea typeface="宋体" pitchFamily="2" charset="-122"/>
              </a:rPr>
              <a:t>The photon efficiency </a:t>
            </a:r>
            <a:r>
              <a:rPr lang="en-US" altLang="zh-CN" sz="1800" dirty="0" err="1">
                <a:solidFill>
                  <a:srgbClr val="0000FF"/>
                </a:solidFill>
                <a:latin typeface="Arial" panose="020B0604020202020204" pitchFamily="34" charset="0"/>
                <a:ea typeface="宋体" pitchFamily="2" charset="-122"/>
              </a:rPr>
              <a:t>behaviour</a:t>
            </a:r>
            <a:r>
              <a:rPr lang="en-US" altLang="zh-CN" sz="1800" dirty="0">
                <a:solidFill>
                  <a:srgbClr val="0000FF"/>
                </a:solidFill>
                <a:latin typeface="Arial" panose="020B0604020202020204" pitchFamily="34" charset="0"/>
                <a:ea typeface="宋体" pitchFamily="2" charset="-122"/>
              </a:rPr>
              <a:t> around E = 1</a:t>
            </a:r>
            <a:r>
              <a:rPr lang="zh-CN" altLang="zh-CN" sz="1800" dirty="0">
                <a:solidFill>
                  <a:srgbClr val="0000FF"/>
                </a:solidFill>
                <a:latin typeface="Arial" panose="020B0604020202020204" pitchFamily="34" charset="0"/>
                <a:ea typeface="宋体" pitchFamily="2" charset="-122"/>
              </a:rPr>
              <a:t> </a:t>
            </a:r>
            <a:r>
              <a:rPr lang="en-US" altLang="zh-CN" sz="1800" dirty="0">
                <a:solidFill>
                  <a:srgbClr val="0000FF"/>
                </a:solidFill>
                <a:latin typeface="Arial" panose="020B0604020202020204" pitchFamily="34" charset="0"/>
                <a:ea typeface="宋体" pitchFamily="2" charset="-122"/>
              </a:rPr>
              <a:t>GeV appears unusual and should be either justified or corrected, as it could impact EM/hadronic separation in PFA and influence missing energy and mass resolution.  </a:t>
            </a:r>
            <a:r>
              <a:rPr lang="en-US" altLang="zh-CN" sz="1800" i="1" dirty="0">
                <a:solidFill>
                  <a:srgbClr val="FF0000"/>
                </a:solidFill>
                <a:latin typeface="Arial" panose="020B0604020202020204" pitchFamily="34" charset="0"/>
                <a:ea typeface="宋体" pitchFamily="2" charset="-122"/>
              </a:rPr>
              <a:t>discussed in ECAL chapter</a:t>
            </a:r>
            <a:endParaRPr lang="zh-CN" altLang="zh-CN" sz="1800" i="1" dirty="0">
              <a:solidFill>
                <a:srgbClr val="FF0000"/>
              </a:solidFill>
              <a:latin typeface="Arial" panose="020B0604020202020204" pitchFamily="34" charset="0"/>
              <a:ea typeface="宋体" pitchFamily="2" charset="-122"/>
            </a:endParaRPr>
          </a:p>
          <a:p>
            <a:pPr>
              <a:lnSpc>
                <a:spcPct val="100000"/>
              </a:lnSpc>
              <a:spcBef>
                <a:spcPts val="600"/>
              </a:spcBef>
            </a:pPr>
            <a:r>
              <a:rPr lang="en-US" altLang="zh-CN" sz="1800" dirty="0">
                <a:solidFill>
                  <a:srgbClr val="0000FF"/>
                </a:solidFill>
                <a:latin typeface="Arial" panose="020B0604020202020204" pitchFamily="34" charset="0"/>
                <a:ea typeface="宋体" pitchFamily="2" charset="-122"/>
              </a:rPr>
              <a:t>Jet energy resolution for light quarks should be studied more systematically and used as a benchmark metric. </a:t>
            </a:r>
          </a:p>
          <a:p>
            <a:pPr>
              <a:lnSpc>
                <a:spcPct val="100000"/>
              </a:lnSpc>
              <a:spcBef>
                <a:spcPts val="600"/>
              </a:spcBef>
            </a:pPr>
            <a:r>
              <a:rPr lang="en-US" altLang="zh-CN" sz="1800" dirty="0">
                <a:solidFill>
                  <a:srgbClr val="0000FF"/>
                </a:solidFill>
                <a:latin typeface="Arial" panose="020B0604020202020204" pitchFamily="34" charset="0"/>
                <a:ea typeface="宋体" pitchFamily="2" charset="-122"/>
              </a:rPr>
              <a:t>Missing energy reconstruction should be further investigated, particularly in b- and c-jet events with tagged leptons and in BSM channels with large </a:t>
            </a:r>
            <a:r>
              <a:rPr lang="en-US" altLang="zh-CN" sz="1800" dirty="0" err="1">
                <a:solidFill>
                  <a:srgbClr val="0000FF"/>
                </a:solidFill>
                <a:latin typeface="Arial" panose="020B0604020202020204" pitchFamily="34" charset="0"/>
                <a:ea typeface="宋体" pitchFamily="2" charset="-122"/>
              </a:rPr>
              <a:t>ETmiss</a:t>
            </a:r>
            <a:r>
              <a:rPr lang="en-US" altLang="zh-CN" sz="1800" i="1" dirty="0">
                <a:latin typeface="Arial" panose="020B0604020202020204" pitchFamily="34" charset="0"/>
                <a:ea typeface="宋体" pitchFamily="2" charset="-122"/>
              </a:rPr>
              <a:t>.  done, a section on missing E/M added</a:t>
            </a:r>
            <a:r>
              <a:rPr lang="en-US" altLang="zh-CN" sz="1800" dirty="0">
                <a:solidFill>
                  <a:srgbClr val="0000FF"/>
                </a:solidFill>
                <a:latin typeface="Arial" panose="020B0604020202020204" pitchFamily="34" charset="0"/>
                <a:ea typeface="宋体" pitchFamily="2" charset="-122"/>
              </a:rPr>
              <a:t> </a:t>
            </a:r>
          </a:p>
          <a:p>
            <a:pPr>
              <a:lnSpc>
                <a:spcPct val="100000"/>
              </a:lnSpc>
              <a:spcBef>
                <a:spcPts val="600"/>
              </a:spcBef>
            </a:pPr>
            <a:r>
              <a:rPr lang="en-US" altLang="zh-CN" sz="1800" dirty="0">
                <a:solidFill>
                  <a:srgbClr val="0000FF"/>
                </a:solidFill>
                <a:latin typeface="Arial" panose="020B0604020202020204" pitchFamily="34" charset="0"/>
                <a:ea typeface="宋体" pitchFamily="2" charset="-122"/>
              </a:rPr>
              <a:t>(</a:t>
            </a:r>
            <a:r>
              <a:rPr lang="en-US" altLang="zh-CN" sz="1800" dirty="0">
                <a:solidFill>
                  <a:srgbClr val="FF0000"/>
                </a:solidFill>
                <a:latin typeface="Arial" panose="020B0604020202020204" pitchFamily="34" charset="0"/>
                <a:ea typeface="宋体" pitchFamily="2" charset="-122"/>
              </a:rPr>
              <a:t>Longer term</a:t>
            </a:r>
            <a:r>
              <a:rPr lang="en-US" altLang="zh-CN" sz="1800" dirty="0">
                <a:solidFill>
                  <a:srgbClr val="0000FF"/>
                </a:solidFill>
                <a:latin typeface="Arial" panose="020B0604020202020204" pitchFamily="34" charset="0"/>
                <a:ea typeface="宋体" pitchFamily="2" charset="-122"/>
              </a:rPr>
              <a:t>) Tracking performance should be tested in exotic scenarios, such as long-lived particles.</a:t>
            </a:r>
            <a:endParaRPr lang="zh-CN" altLang="zh-CN" sz="1800" dirty="0">
              <a:solidFill>
                <a:srgbClr val="0000FF"/>
              </a:solidFill>
              <a:latin typeface="Arial" panose="020B0604020202020204" pitchFamily="34" charset="0"/>
              <a:ea typeface="宋体" pitchFamily="2" charset="-122"/>
            </a:endParaRPr>
          </a:p>
          <a:p>
            <a:pPr>
              <a:lnSpc>
                <a:spcPct val="100000"/>
              </a:lnSpc>
              <a:spcBef>
                <a:spcPts val="600"/>
              </a:spcBef>
            </a:pPr>
            <a:r>
              <a:rPr lang="en-US" altLang="zh-CN" sz="1800" dirty="0">
                <a:solidFill>
                  <a:srgbClr val="0000FF"/>
                </a:solidFill>
                <a:latin typeface="Arial" panose="020B0604020202020204" pitchFamily="34" charset="0"/>
                <a:ea typeface="宋体" pitchFamily="2" charset="-122"/>
              </a:rPr>
              <a:t>(If possible) Include photon conversions in tracking studies as a material probe and describe their treatment in PFA.  </a:t>
            </a:r>
            <a:r>
              <a:rPr lang="en-US" altLang="zh-CN" sz="1800" i="1" dirty="0">
                <a:latin typeface="Arial" panose="020B0604020202020204" pitchFamily="34" charset="0"/>
                <a:ea typeface="宋体" pitchFamily="2" charset="-122"/>
              </a:rPr>
              <a:t>added material budget plot and conversion rate vs. cos(theta)</a:t>
            </a:r>
            <a:endParaRPr lang="zh-CN" altLang="zh-CN" sz="1800" i="1" dirty="0">
              <a:latin typeface="Arial" panose="020B0604020202020204" pitchFamily="34" charset="0"/>
              <a:ea typeface="宋体" pitchFamily="2" charset="-122"/>
            </a:endParaRPr>
          </a:p>
          <a:p>
            <a:pPr>
              <a:lnSpc>
                <a:spcPct val="100000"/>
              </a:lnSpc>
              <a:spcBef>
                <a:spcPts val="600"/>
              </a:spcBef>
            </a:pPr>
            <a:r>
              <a:rPr lang="en-US" altLang="zh-CN" sz="1800" dirty="0">
                <a:solidFill>
                  <a:srgbClr val="0000FF"/>
                </a:solidFill>
                <a:latin typeface="Arial" panose="020B0604020202020204" pitchFamily="34" charset="0"/>
                <a:ea typeface="宋体" pitchFamily="2" charset="-122"/>
              </a:rPr>
              <a:t>Particle identification needs further organization and development:</a:t>
            </a:r>
            <a:endParaRPr lang="zh-CN" altLang="zh-CN" sz="1800" dirty="0">
              <a:solidFill>
                <a:srgbClr val="0000FF"/>
              </a:solidFill>
              <a:latin typeface="Arial" panose="020B0604020202020204" pitchFamily="34" charset="0"/>
              <a:ea typeface="宋体" pitchFamily="2" charset="-122"/>
            </a:endParaRPr>
          </a:p>
          <a:p>
            <a:pPr lvl="1">
              <a:lnSpc>
                <a:spcPct val="100000"/>
              </a:lnSpc>
              <a:spcBef>
                <a:spcPts val="600"/>
              </a:spcBef>
            </a:pPr>
            <a:r>
              <a:rPr lang="en-US" altLang="zh-CN" sz="1800" dirty="0">
                <a:solidFill>
                  <a:srgbClr val="0000FF"/>
                </a:solidFill>
                <a:latin typeface="Arial" panose="020B0604020202020204" pitchFamily="34" charset="0"/>
                <a:ea typeface="宋体" pitchFamily="2" charset="-122"/>
              </a:rPr>
              <a:t>Currently, simple cuts are applied; more sophisticated algorithms (including ML-based methods) should be considered, balancing the ambition against available time and resources. A simpler multivariate approach could serve as an intermediate step. </a:t>
            </a:r>
            <a:r>
              <a:rPr lang="en-US" altLang="zh-CN" sz="1800" i="1" dirty="0" err="1">
                <a:latin typeface="Arial" panose="020B0604020202020204" pitchFamily="34" charset="0"/>
                <a:ea typeface="宋体" pitchFamily="2" charset="-122"/>
              </a:rPr>
              <a:t>XGBoost</a:t>
            </a:r>
            <a:r>
              <a:rPr lang="en-US" altLang="zh-CN" sz="1800" i="1" dirty="0">
                <a:latin typeface="Arial" panose="020B0604020202020204" pitchFamily="34" charset="0"/>
                <a:ea typeface="宋体" pitchFamily="2" charset="-122"/>
              </a:rPr>
              <a:t> is default now</a:t>
            </a:r>
            <a:endParaRPr lang="zh-CN" altLang="zh-CN" sz="1800" i="1" dirty="0">
              <a:latin typeface="Arial" panose="020B0604020202020204" pitchFamily="34" charset="0"/>
              <a:ea typeface="宋体" pitchFamily="2" charset="-122"/>
            </a:endParaRPr>
          </a:p>
          <a:p>
            <a:pPr lvl="1">
              <a:lnSpc>
                <a:spcPct val="100000"/>
              </a:lnSpc>
              <a:spcBef>
                <a:spcPts val="600"/>
              </a:spcBef>
            </a:pPr>
            <a:r>
              <a:rPr lang="en-US" altLang="zh-CN" sz="1800" dirty="0">
                <a:solidFill>
                  <a:srgbClr val="0000FF"/>
                </a:solidFill>
                <a:latin typeface="Arial" panose="020B0604020202020204" pitchFamily="34" charset="0"/>
                <a:ea typeface="宋体" pitchFamily="2" charset="-122"/>
              </a:rPr>
              <a:t>Different working points ("tight" for high purity, "loose" for high efficiency) should be defined and used consistently across analyses (e.g., Figure 15.7, where a 90% WP for muon/electron ID is mentioned). Coherence with PFA must be ensured (avoiding double-counting residual energy, etc.)  </a:t>
            </a:r>
            <a:r>
              <a:rPr lang="en-US" altLang="zh-CN" sz="1800" i="1" dirty="0">
                <a:latin typeface="Arial" panose="020B0604020202020204" pitchFamily="34" charset="0"/>
                <a:ea typeface="宋体" pitchFamily="2" charset="-122"/>
              </a:rPr>
              <a:t>BEST WP used now</a:t>
            </a:r>
            <a:endParaRPr lang="zh-CN" altLang="zh-CN" sz="1800" i="1" dirty="0">
              <a:latin typeface="Arial" panose="020B0604020202020204" pitchFamily="34" charset="0"/>
              <a:ea typeface="宋体" pitchFamily="2" charset="-122"/>
            </a:endParaRPr>
          </a:p>
        </p:txBody>
      </p:sp>
      <p:sp>
        <p:nvSpPr>
          <p:cNvPr id="4" name="TextBox 3"/>
          <p:cNvSpPr txBox="1"/>
          <p:nvPr/>
        </p:nvSpPr>
        <p:spPr>
          <a:xfrm>
            <a:off x="8305799" y="507738"/>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DETECTOR PEREORMANCE</a:t>
            </a:r>
            <a:endParaRPr lang="zh-CN" altLang="en-US" dirty="0">
              <a:latin typeface="Arial" panose="020B0604020202020204" pitchFamily="34" charset="0"/>
            </a:endParaRPr>
          </a:p>
        </p:txBody>
      </p:sp>
      <p:sp>
        <p:nvSpPr>
          <p:cNvPr id="6" name="文本框 5"/>
          <p:cNvSpPr txBox="1"/>
          <p:nvPr/>
        </p:nvSpPr>
        <p:spPr>
          <a:xfrm>
            <a:off x="11130895" y="2200546"/>
            <a:ext cx="1061105" cy="353943"/>
          </a:xfrm>
          <a:prstGeom prst="rect">
            <a:avLst/>
          </a:prstGeom>
          <a:noFill/>
        </p:spPr>
        <p:txBody>
          <a:bodyPr wrap="square">
            <a:spAutoFit/>
          </a:bodyPr>
          <a:lstStyle/>
          <a:p>
            <a:pPr>
              <a:lnSpc>
                <a:spcPct val="100000"/>
              </a:lnSpc>
              <a:spcBef>
                <a:spcPts val="600"/>
              </a:spcBef>
            </a:pPr>
            <a:r>
              <a:rPr lang="en-US" altLang="zh-CN" sz="1700" i="1" dirty="0">
                <a:solidFill>
                  <a:srgbClr val="FF0000"/>
                </a:solidFill>
                <a:latin typeface="Arial" panose="020B0604020202020204" pitchFamily="34" charset="0"/>
                <a:ea typeface="宋体" pitchFamily="2" charset="-122"/>
              </a:rPr>
              <a:t>Ongoing</a:t>
            </a:r>
            <a:endParaRPr lang="zh-CN" altLang="zh-CN" sz="1700" i="1" dirty="0">
              <a:solidFill>
                <a:srgbClr val="FF0000"/>
              </a:solidFill>
              <a:latin typeface="Arial" panose="020B0604020202020204" pitchFamily="34" charset="0"/>
              <a:ea typeface="宋体" pitchFamily="2" charset="-122"/>
            </a:endParaRPr>
          </a:p>
        </p:txBody>
      </p:sp>
      <p:sp>
        <p:nvSpPr>
          <p:cNvPr id="10" name="文本框 9"/>
          <p:cNvSpPr txBox="1"/>
          <p:nvPr/>
        </p:nvSpPr>
        <p:spPr>
          <a:xfrm>
            <a:off x="10647680" y="3059668"/>
            <a:ext cx="1544320" cy="353943"/>
          </a:xfrm>
          <a:prstGeom prst="rect">
            <a:avLst/>
          </a:prstGeom>
          <a:noFill/>
        </p:spPr>
        <p:txBody>
          <a:bodyPr wrap="square">
            <a:spAutoFit/>
          </a:bodyPr>
          <a:lstStyle/>
          <a:p>
            <a:r>
              <a:rPr lang="en-US" altLang="zh-CN" sz="1700" i="1" dirty="0">
                <a:solidFill>
                  <a:srgbClr val="FF0000"/>
                </a:solidFill>
                <a:latin typeface="Arial" panose="020B0604020202020204" pitchFamily="34" charset="0"/>
                <a:ea typeface="宋体" pitchFamily="2" charset="-122"/>
              </a:rPr>
              <a:t>Beyond TDR</a:t>
            </a:r>
            <a:endParaRPr lang="en-US" sz="1700" i="1" dirty="0">
              <a:latin typeface="Arial" panose="020B0604020202020204" pitchFamily="34" charset="0"/>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Recommendations</a:t>
            </a:r>
          </a:p>
        </p:txBody>
      </p:sp>
      <p:sp>
        <p:nvSpPr>
          <p:cNvPr id="3" name="Text Placeholder 2"/>
          <p:cNvSpPr>
            <a:spLocks noGrp="1"/>
          </p:cNvSpPr>
          <p:nvPr>
            <p:ph type="body" idx="1"/>
          </p:nvPr>
        </p:nvSpPr>
        <p:spPr>
          <a:xfrm>
            <a:off x="403245" y="1170520"/>
            <a:ext cx="10950555" cy="5006443"/>
          </a:xfrm>
        </p:spPr>
        <p:txBody>
          <a:bodyPr>
            <a:normAutofit/>
          </a:bodyPr>
          <a:lstStyle/>
          <a:p>
            <a:pPr>
              <a:lnSpc>
                <a:spcPct val="100000"/>
              </a:lnSpc>
              <a:spcBef>
                <a:spcPts val="600"/>
              </a:spcBef>
            </a:pPr>
            <a:r>
              <a:rPr lang="en-US" altLang="zh-CN" sz="1800" dirty="0">
                <a:solidFill>
                  <a:srgbClr val="0000FF"/>
                </a:solidFill>
                <a:latin typeface="Arial" panose="020B0604020202020204" pitchFamily="34" charset="0"/>
                <a:ea typeface="宋体" pitchFamily="2" charset="-122"/>
              </a:rPr>
              <a:t>The description of jet flavor identification needs to be streamlined. Currently, information is dispersed across sections (vertexing, tracking, PFA). A concise but complete description should be provided in one place   </a:t>
            </a:r>
            <a:r>
              <a:rPr lang="en-US" altLang="zh-CN" sz="1800" i="1" dirty="0">
                <a:latin typeface="Arial" panose="020B0604020202020204" pitchFamily="34" charset="0"/>
                <a:ea typeface="宋体" pitchFamily="2" charset="-122"/>
              </a:rPr>
              <a:t>restructured</a:t>
            </a:r>
            <a:endParaRPr lang="zh-CN" altLang="zh-CN" sz="1800" i="1" dirty="0">
              <a:latin typeface="Arial" panose="020B0604020202020204" pitchFamily="34" charset="0"/>
              <a:ea typeface="宋体" pitchFamily="2" charset="-122"/>
            </a:endParaRPr>
          </a:p>
          <a:p>
            <a:pPr lvl="1">
              <a:lnSpc>
                <a:spcPct val="100000"/>
              </a:lnSpc>
              <a:spcBef>
                <a:spcPts val="600"/>
              </a:spcBef>
            </a:pPr>
            <a:r>
              <a:rPr lang="en-US" altLang="zh-CN" sz="1800" dirty="0">
                <a:solidFill>
                  <a:srgbClr val="0000FF"/>
                </a:solidFill>
                <a:latin typeface="Arial" panose="020B0604020202020204" pitchFamily="34" charset="0"/>
                <a:ea typeface="宋体" pitchFamily="2" charset="-122"/>
              </a:rPr>
              <a:t>A brief overview of standard Jet </a:t>
            </a:r>
            <a:r>
              <a:rPr lang="en-US" altLang="zh-CN" sz="1800" dirty="0" err="1">
                <a:solidFill>
                  <a:srgbClr val="0000FF"/>
                </a:solidFill>
                <a:latin typeface="Arial" panose="020B0604020202020204" pitchFamily="34" charset="0"/>
                <a:ea typeface="宋体" pitchFamily="2" charset="-122"/>
              </a:rPr>
              <a:t>Flavour</a:t>
            </a:r>
            <a:r>
              <a:rPr lang="en-US" altLang="zh-CN" sz="1800" dirty="0">
                <a:solidFill>
                  <a:srgbClr val="0000FF"/>
                </a:solidFill>
                <a:latin typeface="Arial" panose="020B0604020202020204" pitchFamily="34" charset="0"/>
                <a:ea typeface="宋体" pitchFamily="2" charset="-122"/>
              </a:rPr>
              <a:t> Tagging (JFT) is given in Section15.2.6, while Jet Origin Identification (JOI) is discussed in 15.2.7. However, it is unclear what performance gains are achieved by moving from JFT to JOI.  </a:t>
            </a:r>
            <a:r>
              <a:rPr lang="en-US" altLang="zh-CN" sz="1800" i="1" dirty="0">
                <a:latin typeface="Arial" panose="020B0604020202020204" pitchFamily="34" charset="0"/>
                <a:ea typeface="宋体" pitchFamily="2" charset="-122"/>
              </a:rPr>
              <a:t>JFT vs JOI shown for b/c tagging eff and mis-id rates</a:t>
            </a:r>
            <a:endParaRPr lang="zh-CN" altLang="zh-CN" sz="1800" i="1" dirty="0">
              <a:latin typeface="Arial" panose="020B0604020202020204" pitchFamily="34" charset="0"/>
              <a:ea typeface="宋体" pitchFamily="2" charset="-122"/>
            </a:endParaRPr>
          </a:p>
          <a:p>
            <a:pPr lvl="1">
              <a:lnSpc>
                <a:spcPct val="100000"/>
              </a:lnSpc>
              <a:spcBef>
                <a:spcPts val="600"/>
              </a:spcBef>
            </a:pPr>
            <a:r>
              <a:rPr lang="en-US" altLang="zh-CN" sz="1800" dirty="0">
                <a:solidFill>
                  <a:srgbClr val="0000FF"/>
                </a:solidFill>
                <a:latin typeface="Arial" panose="020B0604020202020204" pitchFamily="34" charset="0"/>
                <a:ea typeface="宋体" pitchFamily="2" charset="-122"/>
              </a:rPr>
              <a:t>Benchmark comparisons (b/c-tagging efficiency versus misidentification rates at Z-pole and ZH 240</a:t>
            </a:r>
            <a:r>
              <a:rPr lang="zh-CN" altLang="zh-CN" sz="1800" dirty="0">
                <a:solidFill>
                  <a:srgbClr val="0000FF"/>
                </a:solidFill>
                <a:latin typeface="Arial" panose="020B0604020202020204" pitchFamily="34" charset="0"/>
                <a:ea typeface="宋体" pitchFamily="2" charset="-122"/>
              </a:rPr>
              <a:t> </a:t>
            </a:r>
            <a:r>
              <a:rPr lang="en-US" altLang="zh-CN" sz="1800" dirty="0">
                <a:solidFill>
                  <a:srgbClr val="0000FF"/>
                </a:solidFill>
                <a:latin typeface="Arial" panose="020B0604020202020204" pitchFamily="34" charset="0"/>
                <a:ea typeface="宋体" pitchFamily="2" charset="-122"/>
              </a:rPr>
              <a:t>GeV) should be provided to evaluate performance systematically.</a:t>
            </a:r>
            <a:endParaRPr lang="zh-CN" altLang="zh-CN" sz="1800" dirty="0">
              <a:solidFill>
                <a:srgbClr val="0000FF"/>
              </a:solidFill>
              <a:latin typeface="Arial" panose="020B0604020202020204" pitchFamily="34" charset="0"/>
              <a:ea typeface="宋体" pitchFamily="2" charset="-122"/>
            </a:endParaRPr>
          </a:p>
          <a:p>
            <a:pPr>
              <a:lnSpc>
                <a:spcPct val="100000"/>
              </a:lnSpc>
              <a:spcBef>
                <a:spcPts val="600"/>
              </a:spcBef>
            </a:pPr>
            <a:r>
              <a:rPr lang="en-US" altLang="zh-CN" sz="1800" dirty="0">
                <a:solidFill>
                  <a:srgbClr val="0000FF"/>
                </a:solidFill>
                <a:latin typeface="Arial" panose="020B0604020202020204" pitchFamily="34" charset="0"/>
                <a:ea typeface="宋体" pitchFamily="2" charset="-122"/>
              </a:rPr>
              <a:t>The offline software environment is evolving rapidly. Performance studies should be conducted with synchronized and version-controlled frameworks, especially as </a:t>
            </a:r>
            <a:r>
              <a:rPr lang="en-US" altLang="zh-CN" sz="1800" dirty="0" err="1">
                <a:solidFill>
                  <a:srgbClr val="0000FF"/>
                </a:solidFill>
                <a:latin typeface="Arial" panose="020B0604020202020204" pitchFamily="34" charset="0"/>
                <a:ea typeface="宋体" pitchFamily="2" charset="-122"/>
              </a:rPr>
              <a:t>CyberPFA</a:t>
            </a:r>
            <a:r>
              <a:rPr lang="en-US" altLang="zh-CN" sz="1800" dirty="0">
                <a:solidFill>
                  <a:srgbClr val="0000FF"/>
                </a:solidFill>
                <a:latin typeface="Arial" panose="020B0604020202020204" pitchFamily="34" charset="0"/>
                <a:ea typeface="宋体" pitchFamily="2" charset="-122"/>
              </a:rPr>
              <a:t> depends critically on tracking, particle ID, calibration, and alignment inputs. </a:t>
            </a:r>
            <a:r>
              <a:rPr lang="en-US" altLang="zh-CN" sz="1800" i="1" dirty="0">
                <a:latin typeface="Arial" panose="020B0604020202020204" pitchFamily="34" charset="0"/>
                <a:ea typeface="宋体" pitchFamily="2" charset="-122"/>
              </a:rPr>
              <a:t>yes</a:t>
            </a:r>
            <a:endParaRPr lang="zh-CN" altLang="zh-CN" sz="1800" i="1" dirty="0">
              <a:latin typeface="Arial" panose="020B0604020202020204" pitchFamily="34" charset="0"/>
              <a:ea typeface="宋体" pitchFamily="2" charset="-122"/>
            </a:endParaRPr>
          </a:p>
          <a:p>
            <a:pPr>
              <a:lnSpc>
                <a:spcPct val="100000"/>
              </a:lnSpc>
              <a:spcBef>
                <a:spcPts val="600"/>
              </a:spcBef>
            </a:pPr>
            <a:r>
              <a:rPr lang="en-US" altLang="zh-CN" sz="1800" dirty="0">
                <a:solidFill>
                  <a:srgbClr val="0000FF"/>
                </a:solidFill>
                <a:latin typeface="Arial" panose="020B0604020202020204" pitchFamily="34" charset="0"/>
                <a:ea typeface="宋体" pitchFamily="2" charset="-122"/>
              </a:rPr>
              <a:t>A centralized database tracking the produced samples and their statistics should be maintained and updated (extending Table 15.4). Technical samples (e.g., single electrons, muons, decaying kaons for PFA studies) should be included and documented similarly for use in detector performance validation.</a:t>
            </a:r>
            <a:endParaRPr lang="zh-CN" altLang="zh-CN" sz="1800" dirty="0">
              <a:solidFill>
                <a:srgbClr val="0000FF"/>
              </a:solidFill>
              <a:latin typeface="Arial" panose="020B0604020202020204" pitchFamily="34" charset="0"/>
              <a:ea typeface="宋体" pitchFamily="2" charset="-122"/>
            </a:endParaRPr>
          </a:p>
          <a:p>
            <a:pPr marL="0" indent="0" algn="just">
              <a:buNone/>
            </a:pPr>
            <a:r>
              <a:rPr lang="en-US" altLang="zh-CN" sz="1800" kern="100" dirty="0">
                <a:solidFill>
                  <a:srgbClr val="0000FF"/>
                </a:solidFill>
                <a:effectLst/>
                <a:latin typeface="Arial" panose="020B0604020202020204" pitchFamily="34" charset="0"/>
                <a:ea typeface="等线" panose="02010600030101010101" pitchFamily="2" charset="-122"/>
                <a:cs typeface="Times New Roman" panose="02020603050405020304" pitchFamily="18" charset="0"/>
              </a:rPr>
              <a:t>    </a:t>
            </a:r>
            <a:r>
              <a:rPr lang="en-US" altLang="zh-CN" sz="1800" i="1" kern="100" dirty="0">
                <a:effectLst/>
                <a:latin typeface="Arial" panose="020B0604020202020204" pitchFamily="34" charset="0"/>
                <a:ea typeface="等线" panose="02010600030101010101" pitchFamily="2" charset="-122"/>
                <a:cs typeface="Arial" panose="020B0604020202020204" pitchFamily="34" charset="0"/>
              </a:rPr>
              <a:t>a centralized database created and maintained with IHEP </a:t>
            </a:r>
            <a:r>
              <a:rPr lang="en-US" altLang="zh-CN" sz="1800" i="1" kern="100" dirty="0" err="1">
                <a:effectLst/>
                <a:latin typeface="Arial" panose="020B0604020202020204" pitchFamily="34" charset="0"/>
                <a:ea typeface="等线" panose="02010600030101010101" pitchFamily="2" charset="-122"/>
                <a:cs typeface="Arial" panose="020B0604020202020204" pitchFamily="34" charset="0"/>
              </a:rPr>
              <a:t>gitlab</a:t>
            </a:r>
            <a:r>
              <a:rPr lang="en-US" altLang="zh-CN" sz="1800" i="1" kern="100" dirty="0">
                <a:effectLst/>
                <a:latin typeface="Arial" panose="020B0604020202020204" pitchFamily="34" charset="0"/>
                <a:ea typeface="等线" panose="02010600030101010101" pitchFamily="2" charset="-122"/>
                <a:cs typeface="Arial" panose="020B0604020202020204" pitchFamily="34" charset="0"/>
              </a:rPr>
              <a:t> service (in CEPCSW code repository)</a:t>
            </a:r>
            <a:endParaRPr lang="zh-CN" altLang="zh-CN" sz="1800" i="1" kern="100" dirty="0">
              <a:effectLst/>
              <a:latin typeface="Arial" panose="020B0604020202020204" pitchFamily="34" charset="0"/>
              <a:ea typeface="等线" panose="02010600030101010101" pitchFamily="2" charset="-122"/>
              <a:cs typeface="Arial" panose="020B0604020202020204" pitchFamily="34" charset="0"/>
            </a:endParaRPr>
          </a:p>
        </p:txBody>
      </p:sp>
      <p:sp>
        <p:nvSpPr>
          <p:cNvPr id="4" name="TextBox 3"/>
          <p:cNvSpPr txBox="1"/>
          <p:nvPr/>
        </p:nvSpPr>
        <p:spPr>
          <a:xfrm>
            <a:off x="8305799" y="507738"/>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DETECTOR PEREORMANCE</a:t>
            </a:r>
            <a:endParaRPr lang="zh-CN" altLang="en-US" dirty="0">
              <a:latin typeface="Arial" panose="020B0604020202020204" pitchFamily="34" charset="0"/>
            </a:endParaRPr>
          </a:p>
        </p:txBody>
      </p:sp>
      <p:sp>
        <p:nvSpPr>
          <p:cNvPr id="5" name="环形箭头 4"/>
          <p:cNvSpPr/>
          <p:nvPr/>
        </p:nvSpPr>
        <p:spPr>
          <a:xfrm rot="4528049">
            <a:off x="10529282" y="2384742"/>
            <a:ext cx="655313" cy="1144126"/>
          </a:xfrm>
          <a:prstGeom prst="circular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latin typeface="Arial" panose="020B0604020202020204" pitchFamily="34" charset="0"/>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Recommendations</a:t>
            </a:r>
          </a:p>
        </p:txBody>
      </p:sp>
      <p:sp>
        <p:nvSpPr>
          <p:cNvPr id="3" name="Text Placeholder 2"/>
          <p:cNvSpPr>
            <a:spLocks noGrp="1"/>
          </p:cNvSpPr>
          <p:nvPr>
            <p:ph type="body" idx="1"/>
          </p:nvPr>
        </p:nvSpPr>
        <p:spPr>
          <a:xfrm>
            <a:off x="403245" y="1170520"/>
            <a:ext cx="10950555" cy="5006443"/>
          </a:xfrm>
        </p:spPr>
        <p:txBody>
          <a:bodyPr>
            <a:normAutofit/>
          </a:bodyPr>
          <a:lstStyle/>
          <a:p>
            <a:pPr>
              <a:spcBef>
                <a:spcPts val="600"/>
              </a:spcBef>
            </a:pPr>
            <a:r>
              <a:rPr lang="en-US" altLang="zh-CN" sz="1700" dirty="0">
                <a:solidFill>
                  <a:srgbClr val="0000FF"/>
                </a:solidFill>
                <a:latin typeface="Arial" panose="020B0604020202020204" pitchFamily="34" charset="0"/>
                <a:ea typeface="宋体" pitchFamily="2" charset="-122"/>
              </a:rPr>
              <a:t>Longer-Term Considerations (for </a:t>
            </a:r>
            <a:r>
              <a:rPr lang="en-US" altLang="zh-CN" sz="1700" dirty="0">
                <a:solidFill>
                  <a:srgbClr val="FF0000"/>
                </a:solidFill>
                <a:latin typeface="Arial" panose="020B0604020202020204" pitchFamily="34" charset="0"/>
                <a:ea typeface="宋体" pitchFamily="2" charset="-122"/>
              </a:rPr>
              <a:t>post-TDR development</a:t>
            </a:r>
            <a:r>
              <a:rPr lang="en-US" altLang="zh-CN" sz="1700" dirty="0">
                <a:solidFill>
                  <a:srgbClr val="0000FF"/>
                </a:solidFill>
                <a:latin typeface="Arial" panose="020B0604020202020204" pitchFamily="34" charset="0"/>
                <a:ea typeface="宋体" pitchFamily="2" charset="-122"/>
              </a:rPr>
              <a:t>)</a:t>
            </a:r>
            <a:endParaRPr lang="zh-CN" altLang="zh-CN" sz="1700" dirty="0">
              <a:solidFill>
                <a:srgbClr val="0000FF"/>
              </a:solidFill>
              <a:latin typeface="Arial" panose="020B0604020202020204" pitchFamily="34" charset="0"/>
              <a:ea typeface="宋体" pitchFamily="2" charset="-122"/>
            </a:endParaRPr>
          </a:p>
          <a:p>
            <a:pPr lvl="1">
              <a:spcBef>
                <a:spcPts val="600"/>
              </a:spcBef>
            </a:pPr>
            <a:r>
              <a:rPr lang="en-US" altLang="zh-CN" sz="1700" dirty="0">
                <a:solidFill>
                  <a:srgbClr val="0000FF"/>
                </a:solidFill>
                <a:latin typeface="Arial" panose="020B0604020202020204" pitchFamily="34" charset="0"/>
                <a:ea typeface="宋体" pitchFamily="2" charset="-122"/>
              </a:rPr>
              <a:t>Consider a dedicated chapter for jet </a:t>
            </a:r>
            <a:r>
              <a:rPr lang="en-US" altLang="zh-CN" sz="1700" dirty="0" err="1">
                <a:solidFill>
                  <a:srgbClr val="0000FF"/>
                </a:solidFill>
                <a:latin typeface="Arial" panose="020B0604020202020204" pitchFamily="34" charset="0"/>
                <a:ea typeface="宋体" pitchFamily="2" charset="-122"/>
              </a:rPr>
              <a:t>flavour</a:t>
            </a:r>
            <a:r>
              <a:rPr lang="en-US" altLang="zh-CN" sz="1700" dirty="0">
                <a:solidFill>
                  <a:srgbClr val="0000FF"/>
                </a:solidFill>
                <a:latin typeface="Arial" panose="020B0604020202020204" pitchFamily="34" charset="0"/>
                <a:ea typeface="宋体" pitchFamily="2" charset="-122"/>
              </a:rPr>
              <a:t> tagging, especially given the comprehensive nature of JOI (which involves many sub-detectors). Comparative studies between "ideal" and "compromised" performance would also help derive systematic uncertainties in the AI-based approach.</a:t>
            </a:r>
            <a:endParaRPr lang="zh-CN" altLang="zh-CN" sz="1700" dirty="0">
              <a:solidFill>
                <a:srgbClr val="0000FF"/>
              </a:solidFill>
              <a:latin typeface="Arial" panose="020B0604020202020204" pitchFamily="34" charset="0"/>
              <a:ea typeface="宋体" pitchFamily="2" charset="-122"/>
            </a:endParaRPr>
          </a:p>
          <a:p>
            <a:pPr lvl="1">
              <a:spcBef>
                <a:spcPts val="600"/>
              </a:spcBef>
            </a:pPr>
            <a:r>
              <a:rPr lang="en-US" altLang="zh-CN" sz="1700" dirty="0">
                <a:solidFill>
                  <a:srgbClr val="0000FF"/>
                </a:solidFill>
                <a:latin typeface="Arial" panose="020B0604020202020204" pitchFamily="34" charset="0"/>
                <a:ea typeface="宋体" pitchFamily="2" charset="-122"/>
              </a:rPr>
              <a:t>The confusion matrix (Fig. 15.22) suggests JOI could distinguish quarks from antiquarks. If validated, this could significantly improve </a:t>
            </a:r>
            <a:r>
              <a:rPr lang="en-US" altLang="zh-CN" sz="1700" dirty="0" err="1">
                <a:solidFill>
                  <a:srgbClr val="0000FF"/>
                </a:solidFill>
                <a:latin typeface="Arial" panose="020B0604020202020204" pitchFamily="34" charset="0"/>
                <a:ea typeface="宋体" pitchFamily="2" charset="-122"/>
              </a:rPr>
              <a:t>flavour</a:t>
            </a:r>
            <a:r>
              <a:rPr lang="en-US" altLang="zh-CN" sz="1700" dirty="0">
                <a:solidFill>
                  <a:srgbClr val="0000FF"/>
                </a:solidFill>
                <a:latin typeface="Arial" panose="020B0604020202020204" pitchFamily="34" charset="0"/>
                <a:ea typeface="宋体" pitchFamily="2" charset="-122"/>
              </a:rPr>
              <a:t>-specific AFB measurements. Physics benchmarks involving b/c-quark AFB (or even strange quarks) should be added if feasible.</a:t>
            </a:r>
            <a:endParaRPr lang="zh-CN" altLang="zh-CN" sz="1700" dirty="0">
              <a:solidFill>
                <a:srgbClr val="0000FF"/>
              </a:solidFill>
              <a:latin typeface="Arial" panose="020B0604020202020204" pitchFamily="34" charset="0"/>
              <a:ea typeface="宋体" pitchFamily="2" charset="-122"/>
            </a:endParaRPr>
          </a:p>
          <a:p>
            <a:pPr lvl="1">
              <a:spcBef>
                <a:spcPts val="600"/>
              </a:spcBef>
            </a:pPr>
            <a:r>
              <a:rPr lang="en-US" altLang="zh-CN" sz="1700" dirty="0">
                <a:solidFill>
                  <a:srgbClr val="0000FF"/>
                </a:solidFill>
                <a:latin typeface="Arial" panose="020B0604020202020204" pitchFamily="34" charset="0"/>
                <a:ea typeface="宋体" pitchFamily="2" charset="-122"/>
              </a:rPr>
              <a:t>Organizing "data challenges," as mentioned in the "Offline Software and Computing" section, could be valuable. These would serve both as benchmarks for detector performance and stress tests for computing models (through massive production, analysis, and quality checks) </a:t>
            </a:r>
          </a:p>
          <a:p>
            <a:pPr marL="457200" lvl="1" indent="0">
              <a:spcBef>
                <a:spcPts val="600"/>
              </a:spcBef>
              <a:buNone/>
            </a:pPr>
            <a:r>
              <a:rPr lang="en-US" altLang="zh-CN" sz="1600" dirty="0">
                <a:solidFill>
                  <a:srgbClr val="0000FF"/>
                </a:solidFill>
                <a:latin typeface="Arial" panose="020B0604020202020204" pitchFamily="34" charset="0"/>
                <a:ea typeface="宋体" pitchFamily="2" charset="-122"/>
              </a:rPr>
              <a:t> </a:t>
            </a:r>
          </a:p>
          <a:p>
            <a:pPr marL="457200" lvl="1" indent="0">
              <a:spcBef>
                <a:spcPts val="600"/>
              </a:spcBef>
              <a:buNone/>
            </a:pPr>
            <a:r>
              <a:rPr lang="en-US" altLang="zh-CN" sz="1600" dirty="0">
                <a:latin typeface="Arial" panose="020B0604020202020204" pitchFamily="34" charset="0"/>
                <a:ea typeface="宋体" pitchFamily="2" charset="-122"/>
              </a:rPr>
              <a:t>Plan discussed to have another round of data production with a final TDR SW release in July-September</a:t>
            </a:r>
          </a:p>
          <a:p>
            <a:pPr marL="457200" lvl="1" indent="0">
              <a:spcBef>
                <a:spcPts val="600"/>
              </a:spcBef>
              <a:buNone/>
            </a:pPr>
            <a:r>
              <a:rPr lang="en-US" altLang="zh-CN" sz="1600" dirty="0">
                <a:latin typeface="Arial" panose="020B0604020202020204" pitchFamily="34" charset="0"/>
                <a:ea typeface="宋体" pitchFamily="2" charset="-122"/>
              </a:rPr>
              <a:t>      * based on detector design/geometry in June 15</a:t>
            </a:r>
            <a:br>
              <a:rPr lang="en-US" altLang="zh-CN" sz="1600" dirty="0">
                <a:latin typeface="Arial" panose="020B0604020202020204" pitchFamily="34" charset="0"/>
                <a:ea typeface="宋体" pitchFamily="2" charset="-122"/>
              </a:rPr>
            </a:br>
            <a:r>
              <a:rPr lang="en-US" altLang="zh-CN" sz="1600" dirty="0">
                <a:latin typeface="Arial" panose="020B0604020202020204" pitchFamily="34" charset="0"/>
                <a:ea typeface="宋体" pitchFamily="2" charset="-122"/>
              </a:rPr>
              <a:t>      * TDR SW release June 30 for internal test</a:t>
            </a:r>
          </a:p>
          <a:p>
            <a:pPr marL="457200" lvl="1" indent="0">
              <a:spcBef>
                <a:spcPts val="600"/>
              </a:spcBef>
              <a:buNone/>
            </a:pPr>
            <a:r>
              <a:rPr lang="en-US" altLang="zh-CN" sz="1600" dirty="0">
                <a:latin typeface="Arial" panose="020B0604020202020204" pitchFamily="34" charset="0"/>
                <a:ea typeface="宋体" pitchFamily="2" charset="-122"/>
              </a:rPr>
              <a:t>      * SW validation/fixes by July 30 - final TDR release </a:t>
            </a:r>
          </a:p>
          <a:p>
            <a:pPr marL="457200" lvl="1" indent="0">
              <a:spcBef>
                <a:spcPts val="600"/>
              </a:spcBef>
              <a:buNone/>
            </a:pPr>
            <a:r>
              <a:rPr lang="en-US" altLang="zh-CN" sz="1600" dirty="0">
                <a:latin typeface="Arial" panose="020B0604020202020204" pitchFamily="34" charset="0"/>
                <a:ea typeface="宋体" pitchFamily="2" charset="-122"/>
              </a:rPr>
              <a:t>      * August 1</a:t>
            </a:r>
            <a:r>
              <a:rPr lang="en-US" altLang="zh-CN" sz="1600" baseline="30000" dirty="0">
                <a:latin typeface="Arial" panose="020B0604020202020204" pitchFamily="34" charset="0"/>
                <a:ea typeface="宋体" pitchFamily="2" charset="-122"/>
              </a:rPr>
              <a:t>st</a:t>
            </a:r>
            <a:r>
              <a:rPr lang="en-US" altLang="zh-CN" sz="1600" dirty="0">
                <a:latin typeface="Arial" panose="020B0604020202020204" pitchFamily="34" charset="0"/>
                <a:ea typeface="宋体" pitchFamily="2" charset="-122"/>
              </a:rPr>
              <a:t> - data production ~ 1 month </a:t>
            </a:r>
          </a:p>
          <a:p>
            <a:pPr marL="457200" lvl="1" indent="0">
              <a:spcBef>
                <a:spcPts val="600"/>
              </a:spcBef>
              <a:buNone/>
            </a:pPr>
            <a:r>
              <a:rPr lang="en-US" altLang="zh-CN" sz="1600" dirty="0">
                <a:latin typeface="Arial" panose="020B0604020202020204" pitchFamily="34" charset="0"/>
                <a:ea typeface="宋体" pitchFamily="2" charset="-122"/>
              </a:rPr>
              <a:t>      * all results updated in September</a:t>
            </a:r>
          </a:p>
        </p:txBody>
      </p:sp>
      <p:sp>
        <p:nvSpPr>
          <p:cNvPr id="4" name="TextBox 3"/>
          <p:cNvSpPr txBox="1"/>
          <p:nvPr/>
        </p:nvSpPr>
        <p:spPr>
          <a:xfrm>
            <a:off x="8305799" y="507738"/>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DETECTOR PEREORMANCE</a:t>
            </a:r>
            <a:endParaRPr lang="zh-CN" altLang="en-US" dirty="0">
              <a:latin typeface="Arial" panose="020B0604020202020204" pitchFamily="34" charset="0"/>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168F81-CD57-4E58-BCD8-2A75883F134D}"/>
              </a:ext>
            </a:extLst>
          </p:cNvPr>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Comments on Draft v0.4.1</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A3D80C97-35E7-4424-8575-B22F410F9432}"/>
              </a:ext>
            </a:extLst>
          </p:cNvPr>
          <p:cNvSpPr>
            <a:spLocks noGrp="1"/>
          </p:cNvSpPr>
          <p:nvPr>
            <p:ph idx="13"/>
          </p:nvPr>
        </p:nvSpPr>
        <p:spPr/>
        <p:txBody>
          <a:bodyPr>
            <a:normAutofit/>
          </a:bodyPr>
          <a:lstStyle/>
          <a:p>
            <a:pPr lvl="1">
              <a:spcBef>
                <a:spcPts val="600"/>
              </a:spcBef>
            </a:pPr>
            <a:r>
              <a:rPr lang="en-US" altLang="zh-CN" dirty="0"/>
              <a:t>- </a:t>
            </a:r>
            <a:r>
              <a:rPr lang="en-US" altLang="zh-CN" sz="1700" dirty="0">
                <a:solidFill>
                  <a:srgbClr val="0000FF"/>
                </a:solidFill>
                <a:ea typeface="宋体" pitchFamily="2" charset="-122"/>
              </a:rPr>
              <a:t>The particle ID section 15.1  are now readable and well structured It would be nice if the section 15.1 ends up with a conclusion summarizing the salient performance features observed in these studies. I suggest a table of this type.</a:t>
            </a:r>
          </a:p>
          <a:p>
            <a:pPr marL="0" indent="0">
              <a:buNone/>
            </a:pPr>
            <a:r>
              <a:rPr lang="en-US" altLang="zh-CN" dirty="0">
                <a:latin typeface="Arial" panose="020B0604020202020204" pitchFamily="34" charset="0"/>
              </a:rPr>
              <a:t>	</a:t>
            </a:r>
          </a:p>
          <a:p>
            <a:endParaRPr lang="zh-CN" altLang="en-US" dirty="0">
              <a:latin typeface="Arial" panose="020B0604020202020204" pitchFamily="34" charset="0"/>
            </a:endParaRPr>
          </a:p>
        </p:txBody>
      </p:sp>
      <p:graphicFrame>
        <p:nvGraphicFramePr>
          <p:cNvPr id="6" name="Table 5">
            <a:extLst>
              <a:ext uri="{FF2B5EF4-FFF2-40B4-BE49-F238E27FC236}">
                <a16:creationId xmlns:a16="http://schemas.microsoft.com/office/drawing/2014/main" id="{8C7B9AE0-5819-4740-9F21-DE4041B2E71C}"/>
              </a:ext>
            </a:extLst>
          </p:cNvPr>
          <p:cNvGraphicFramePr>
            <a:graphicFrameLocks noGrp="1"/>
          </p:cNvGraphicFramePr>
          <p:nvPr/>
        </p:nvGraphicFramePr>
        <p:xfrm>
          <a:off x="913991" y="3297386"/>
          <a:ext cx="5361305" cy="2194560"/>
        </p:xfrm>
        <a:graphic>
          <a:graphicData uri="http://schemas.openxmlformats.org/drawingml/2006/table">
            <a:tbl>
              <a:tblPr firstRow="1" firstCol="1" bandRow="1">
                <a:tableStyleId>{5C22544A-7EE6-4342-B048-85BDC9FD1C3A}</a:tableStyleId>
              </a:tblPr>
              <a:tblGrid>
                <a:gridCol w="1257300">
                  <a:extLst>
                    <a:ext uri="{9D8B030D-6E8A-4147-A177-3AD203B41FA5}">
                      <a16:colId xmlns:a16="http://schemas.microsoft.com/office/drawing/2014/main" val="2343320710"/>
                    </a:ext>
                  </a:extLst>
                </a:gridCol>
                <a:gridCol w="1440180">
                  <a:extLst>
                    <a:ext uri="{9D8B030D-6E8A-4147-A177-3AD203B41FA5}">
                      <a16:colId xmlns:a16="http://schemas.microsoft.com/office/drawing/2014/main" val="3420309135"/>
                    </a:ext>
                  </a:extLst>
                </a:gridCol>
                <a:gridCol w="2663825">
                  <a:extLst>
                    <a:ext uri="{9D8B030D-6E8A-4147-A177-3AD203B41FA5}">
                      <a16:colId xmlns:a16="http://schemas.microsoft.com/office/drawing/2014/main" val="4196231134"/>
                    </a:ext>
                  </a:extLst>
                </a:gridCol>
              </a:tblGrid>
              <a:tr h="0">
                <a:tc>
                  <a:txBody>
                    <a:bodyPr/>
                    <a:lstStyle/>
                    <a:p>
                      <a:pPr algn="l"/>
                      <a:r>
                        <a:rPr lang="fr-FR" sz="1200">
                          <a:effectLst/>
                        </a:rPr>
                        <a:t>Particle Id.</a:t>
                      </a:r>
                      <a:endParaRPr lang="zh-CN" sz="12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l"/>
                      <a:r>
                        <a:rPr lang="fr-FR" sz="1200">
                          <a:effectLst/>
                        </a:rPr>
                        <a:t>Physics channel/sample  considered</a:t>
                      </a:r>
                      <a:endParaRPr lang="zh-CN" sz="12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l"/>
                      <a:r>
                        <a:rPr lang="fr-FR" sz="1200">
                          <a:effectLst/>
                        </a:rPr>
                        <a:t>Performance exemple</a:t>
                      </a:r>
                      <a:endParaRPr lang="zh-CN" sz="12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844892853"/>
                  </a:ext>
                </a:extLst>
              </a:tr>
              <a:tr h="0">
                <a:tc>
                  <a:txBody>
                    <a:bodyPr/>
                    <a:lstStyle/>
                    <a:p>
                      <a:pPr algn="l"/>
                      <a:r>
                        <a:rPr lang="fr-FR" sz="1200">
                          <a:effectLst/>
                        </a:rPr>
                        <a:t>Missing Energy</a:t>
                      </a:r>
                      <a:endParaRPr lang="zh-CN" sz="12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l"/>
                      <a:r>
                        <a:rPr lang="fr-FR" sz="1200">
                          <a:effectLst/>
                        </a:rPr>
                        <a:t>e+e-</a:t>
                      </a:r>
                      <a:r>
                        <a:rPr lang="fr-FR" sz="1200">
                          <a:effectLst/>
                          <a:sym typeface="Wingdings" panose="05000000000000000000" pitchFamily="2" charset="2"/>
                        </a:rPr>
                        <a:t></a:t>
                      </a:r>
                      <a:r>
                        <a:rPr lang="fr-FR" sz="1200">
                          <a:effectLst/>
                        </a:rPr>
                        <a:t>HZ, </a:t>
                      </a:r>
                      <a:endParaRPr lang="zh-CN" sz="1200">
                        <a:effectLst/>
                      </a:endParaRPr>
                    </a:p>
                    <a:p>
                      <a:pPr algn="l"/>
                      <a:r>
                        <a:rPr lang="fr-FR" sz="1200">
                          <a:effectLst/>
                        </a:rPr>
                        <a:t>  </a:t>
                      </a:r>
                      <a:r>
                        <a:rPr lang="zh-CN" sz="1200">
                          <a:effectLst/>
                        </a:rPr>
                        <a:t>𝑍 → 𝜇𝜇, 𝑒𝑒 or 𝑞𝑞</a:t>
                      </a:r>
                    </a:p>
                    <a:p>
                      <a:pPr algn="l"/>
                      <a:r>
                        <a:rPr lang="fr-FR" sz="1200">
                          <a:effectLst/>
                        </a:rPr>
                        <a:t>  </a:t>
                      </a:r>
                      <a:r>
                        <a:rPr lang="zh-CN" sz="1200">
                          <a:effectLst/>
                        </a:rPr>
                        <a:t>𝐻 → 𝑍𝑍</a:t>
                      </a:r>
                      <a:r>
                        <a:rPr lang="zh-CN" sz="900">
                          <a:effectLst/>
                        </a:rPr>
                        <a:t>∗ </a:t>
                      </a:r>
                      <a:r>
                        <a:rPr lang="zh-CN" sz="1200">
                          <a:effectLst/>
                        </a:rPr>
                        <a:t>→ 4𝜈</a:t>
                      </a:r>
                      <a:endParaRPr lang="zh-CN" sz="12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l"/>
                      <a:r>
                        <a:rPr lang="zh-CN" sz="1200">
                          <a:effectLst/>
                        </a:rPr>
                        <a:t>deltaM (𝑍 → 𝜇𝜇)=0.288 GeV</a:t>
                      </a:r>
                    </a:p>
                    <a:p>
                      <a:pPr algn="l"/>
                      <a:r>
                        <a:rPr lang="zh-CN" sz="1200">
                          <a:effectLst/>
                        </a:rPr>
                        <a:t>deltaM (𝑍 → ee)=0.40 GeV</a:t>
                      </a:r>
                      <a:endParaRPr lang="zh-CN" sz="12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491256572"/>
                  </a:ext>
                </a:extLst>
              </a:tr>
              <a:tr h="0">
                <a:tc>
                  <a:txBody>
                    <a:bodyPr/>
                    <a:lstStyle/>
                    <a:p>
                      <a:pPr algn="l"/>
                      <a:r>
                        <a:rPr lang="fr-FR" sz="1200">
                          <a:effectLst/>
                        </a:rPr>
                        <a:t>Jets JOI</a:t>
                      </a:r>
                      <a:endParaRPr lang="zh-CN" sz="12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l"/>
                      <a:r>
                        <a:rPr lang="en-GB" sz="1200" dirty="0">
                          <a:effectLst/>
                        </a:rPr>
                        <a:t>𝜈𝜈.𝐻 production with 𝐻 → </a:t>
                      </a:r>
                      <a:r>
                        <a:rPr lang="en-GB" sz="1200" dirty="0" err="1">
                          <a:effectLst/>
                        </a:rPr>
                        <a:t>qq</a:t>
                      </a:r>
                      <a:r>
                        <a:rPr lang="en-GB" sz="1200" dirty="0">
                          <a:effectLst/>
                        </a:rPr>
                        <a:t> and </a:t>
                      </a:r>
                      <a:r>
                        <a:rPr lang="en-GB" sz="1200" dirty="0" err="1">
                          <a:effectLst/>
                        </a:rPr>
                        <a:t>Ecm</a:t>
                      </a:r>
                      <a:r>
                        <a:rPr lang="en-GB" sz="1200" dirty="0">
                          <a:effectLst/>
                        </a:rPr>
                        <a:t>= 240 GeV</a:t>
                      </a:r>
                      <a:endParaRPr lang="zh-CN" sz="12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l"/>
                      <a:r>
                        <a:rPr lang="en-GB" sz="1200">
                          <a:effectLst/>
                        </a:rPr>
                        <a:t>b-jet tagging efficiency of 95%with a misidentification</a:t>
                      </a:r>
                      <a:endParaRPr lang="zh-CN" sz="1200">
                        <a:effectLst/>
                      </a:endParaRPr>
                    </a:p>
                    <a:p>
                      <a:pPr algn="l"/>
                      <a:r>
                        <a:rPr lang="en-GB" sz="1200">
                          <a:effectLst/>
                        </a:rPr>
                        <a:t>rate of only 0.1% for light quark jets.</a:t>
                      </a:r>
                      <a:endParaRPr lang="zh-CN" sz="1200">
                        <a:effectLst/>
                      </a:endParaRPr>
                    </a:p>
                    <a:p>
                      <a:pPr algn="l"/>
                      <a:r>
                        <a:rPr lang="zh-CN" sz="1200">
                          <a:effectLst/>
                        </a:rPr>
                        <a:t>…</a:t>
                      </a:r>
                      <a:r>
                        <a:rPr lang="fr-FR" sz="1200">
                          <a:effectLst/>
                        </a:rPr>
                        <a:t>.</a:t>
                      </a:r>
                      <a:endParaRPr lang="zh-CN" sz="12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527344547"/>
                  </a:ext>
                </a:extLst>
              </a:tr>
              <a:tr h="0">
                <a:tc>
                  <a:txBody>
                    <a:bodyPr/>
                    <a:lstStyle/>
                    <a:p>
                      <a:pPr algn="l"/>
                      <a:r>
                        <a:rPr lang="zh-CN" sz="1200">
                          <a:effectLst/>
                        </a:rPr>
                        <a:t> </a:t>
                      </a:r>
                      <a:endParaRPr lang="zh-CN" sz="12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l"/>
                      <a:r>
                        <a:rPr lang="zh-CN" sz="1200">
                          <a:effectLst/>
                        </a:rPr>
                        <a:t> </a:t>
                      </a:r>
                      <a:endParaRPr lang="zh-CN" sz="12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l"/>
                      <a:r>
                        <a:rPr lang="zh-CN" sz="1200">
                          <a:effectLst/>
                        </a:rPr>
                        <a:t> </a:t>
                      </a:r>
                      <a:endParaRPr lang="zh-CN" sz="12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690849844"/>
                  </a:ext>
                </a:extLst>
              </a:tr>
              <a:tr h="0">
                <a:tc>
                  <a:txBody>
                    <a:bodyPr/>
                    <a:lstStyle/>
                    <a:p>
                      <a:pPr algn="l"/>
                      <a:r>
                        <a:rPr lang="zh-CN" sz="1200">
                          <a:effectLst/>
                        </a:rPr>
                        <a:t> </a:t>
                      </a:r>
                      <a:endParaRPr lang="zh-CN" sz="12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l"/>
                      <a:r>
                        <a:rPr lang="zh-CN" sz="1200">
                          <a:effectLst/>
                        </a:rPr>
                        <a:t> </a:t>
                      </a:r>
                      <a:endParaRPr lang="zh-CN" sz="12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l"/>
                      <a:r>
                        <a:rPr lang="zh-CN" sz="1200" dirty="0">
                          <a:effectLst/>
                        </a:rPr>
                        <a:t> </a:t>
                      </a:r>
                      <a:endParaRPr lang="zh-CN" sz="12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059054436"/>
                  </a:ext>
                </a:extLst>
              </a:tr>
            </a:tbl>
          </a:graphicData>
        </a:graphic>
      </p:graphicFrame>
      <p:pic>
        <p:nvPicPr>
          <p:cNvPr id="5" name="图片 4">
            <a:extLst>
              <a:ext uri="{FF2B5EF4-FFF2-40B4-BE49-F238E27FC236}">
                <a16:creationId xmlns:a16="http://schemas.microsoft.com/office/drawing/2014/main" id="{B5E5E125-6FFD-E4B8-0CD9-AE148E58B04A}"/>
              </a:ext>
            </a:extLst>
          </p:cNvPr>
          <p:cNvPicPr>
            <a:picLocks noChangeAspect="1"/>
          </p:cNvPicPr>
          <p:nvPr/>
        </p:nvPicPr>
        <p:blipFill>
          <a:blip r:embed="rId2"/>
          <a:stretch>
            <a:fillRect/>
          </a:stretch>
        </p:blipFill>
        <p:spPr>
          <a:xfrm>
            <a:off x="6708594" y="2861468"/>
            <a:ext cx="4569415" cy="2329973"/>
          </a:xfrm>
          <a:prstGeom prst="rect">
            <a:avLst/>
          </a:prstGeom>
        </p:spPr>
      </p:pic>
      <p:pic>
        <p:nvPicPr>
          <p:cNvPr id="8" name="图片 7">
            <a:extLst>
              <a:ext uri="{FF2B5EF4-FFF2-40B4-BE49-F238E27FC236}">
                <a16:creationId xmlns:a16="http://schemas.microsoft.com/office/drawing/2014/main" id="{F4D92FCC-24DE-AD07-E68A-E7E985A31E5E}"/>
              </a:ext>
            </a:extLst>
          </p:cNvPr>
          <p:cNvPicPr>
            <a:picLocks noChangeAspect="1"/>
          </p:cNvPicPr>
          <p:nvPr/>
        </p:nvPicPr>
        <p:blipFill>
          <a:blip r:embed="rId3"/>
          <a:stretch>
            <a:fillRect/>
          </a:stretch>
        </p:blipFill>
        <p:spPr>
          <a:xfrm>
            <a:off x="6493962" y="5296801"/>
            <a:ext cx="5003786" cy="980173"/>
          </a:xfrm>
          <a:prstGeom prst="rect">
            <a:avLst/>
          </a:prstGeom>
        </p:spPr>
      </p:pic>
      <p:sp>
        <p:nvSpPr>
          <p:cNvPr id="10" name="文本框 9">
            <a:extLst>
              <a:ext uri="{FF2B5EF4-FFF2-40B4-BE49-F238E27FC236}">
                <a16:creationId xmlns:a16="http://schemas.microsoft.com/office/drawing/2014/main" id="{8D94D81D-3B3A-94F6-19F4-CBE31743D59C}"/>
              </a:ext>
            </a:extLst>
          </p:cNvPr>
          <p:cNvSpPr txBox="1"/>
          <p:nvPr/>
        </p:nvSpPr>
        <p:spPr>
          <a:xfrm>
            <a:off x="866366" y="5562614"/>
            <a:ext cx="5495319" cy="830997"/>
          </a:xfrm>
          <a:prstGeom prst="rect">
            <a:avLst/>
          </a:prstGeom>
          <a:noFill/>
        </p:spPr>
        <p:txBody>
          <a:bodyPr wrap="square">
            <a:spAutoFit/>
          </a:bodyPr>
          <a:lstStyle/>
          <a:p>
            <a:r>
              <a:rPr lang="en-US" altLang="zh-CN" sz="1600" dirty="0">
                <a:solidFill>
                  <a:srgbClr val="FF0000"/>
                </a:solidFill>
                <a:latin typeface="Arial" panose="020B0604020202020204" pitchFamily="34" charset="0"/>
                <a:cs typeface="Arial" panose="020B0604020202020204" pitchFamily="34" charset="0"/>
              </a:rPr>
              <a:t>A subsection is added to summarize the performance with a table with objects ordered consistently with the subsection structure.</a:t>
            </a:r>
            <a:endParaRPr lang="zh-CN" altLang="en-US" sz="1600" dirty="0">
              <a:solidFill>
                <a:srgbClr val="FF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E33CEC0-9B9D-4DAE-862A-F8FE91689F17}"/>
              </a:ext>
            </a:extLst>
          </p:cNvPr>
          <p:cNvSpPr txBox="1"/>
          <p:nvPr/>
        </p:nvSpPr>
        <p:spPr>
          <a:xfrm>
            <a:off x="8305799" y="507738"/>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DETECTOR PEREORMANCE</a:t>
            </a:r>
            <a:endParaRPr lang="zh-CN" altLang="en-US" dirty="0">
              <a:latin typeface="Arial" panose="020B0604020202020204" pitchFamily="34" charset="0"/>
            </a:endParaRPr>
          </a:p>
        </p:txBody>
      </p:sp>
    </p:spTree>
    <p:extLst>
      <p:ext uri="{BB962C8B-B14F-4D97-AF65-F5344CB8AC3E}">
        <p14:creationId xmlns:p14="http://schemas.microsoft.com/office/powerpoint/2010/main" val="35881651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168F81-CD57-4E58-BCD8-2A75883F134D}"/>
              </a:ext>
            </a:extLst>
          </p:cNvPr>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Comments on Draft v0.4.1</a:t>
            </a:r>
            <a:endParaRPr lang="zh-CN" altLang="en-US" dirty="0">
              <a:solidFill>
                <a:schemeClr val="accent3">
                  <a:lumMod val="75000"/>
                </a:schemeClr>
              </a:solidFill>
              <a:latin typeface="Arial Black" panose="020B0A04020102020204" pitchFamily="34" charset="0"/>
            </a:endParaRPr>
          </a:p>
        </p:txBody>
      </p:sp>
      <p:pic>
        <p:nvPicPr>
          <p:cNvPr id="7" name="图片 6">
            <a:extLst>
              <a:ext uri="{FF2B5EF4-FFF2-40B4-BE49-F238E27FC236}">
                <a16:creationId xmlns:a16="http://schemas.microsoft.com/office/drawing/2014/main" id="{E5E62845-0EB6-B2F2-62C3-3920587E0146}"/>
              </a:ext>
            </a:extLst>
          </p:cNvPr>
          <p:cNvPicPr>
            <a:picLocks noChangeAspect="1"/>
          </p:cNvPicPr>
          <p:nvPr/>
        </p:nvPicPr>
        <p:blipFill>
          <a:blip r:embed="rId2"/>
          <a:stretch>
            <a:fillRect/>
          </a:stretch>
        </p:blipFill>
        <p:spPr>
          <a:xfrm>
            <a:off x="6311729" y="3870086"/>
            <a:ext cx="5017687" cy="2461005"/>
          </a:xfrm>
          <a:prstGeom prst="rect">
            <a:avLst/>
          </a:prstGeom>
        </p:spPr>
      </p:pic>
      <p:pic>
        <p:nvPicPr>
          <p:cNvPr id="8" name="图片 7">
            <a:extLst>
              <a:ext uri="{FF2B5EF4-FFF2-40B4-BE49-F238E27FC236}">
                <a16:creationId xmlns:a16="http://schemas.microsoft.com/office/drawing/2014/main" id="{1EA89496-760E-C406-1138-881AEBD9E277}"/>
              </a:ext>
            </a:extLst>
          </p:cNvPr>
          <p:cNvPicPr>
            <a:picLocks noChangeAspect="1"/>
          </p:cNvPicPr>
          <p:nvPr/>
        </p:nvPicPr>
        <p:blipFill>
          <a:blip r:embed="rId3"/>
          <a:stretch>
            <a:fillRect/>
          </a:stretch>
        </p:blipFill>
        <p:spPr>
          <a:xfrm>
            <a:off x="609600" y="4107634"/>
            <a:ext cx="5779793" cy="2223457"/>
          </a:xfrm>
          <a:prstGeom prst="rect">
            <a:avLst/>
          </a:prstGeom>
        </p:spPr>
      </p:pic>
      <p:sp>
        <p:nvSpPr>
          <p:cNvPr id="9" name="左大括号 8">
            <a:extLst>
              <a:ext uri="{FF2B5EF4-FFF2-40B4-BE49-F238E27FC236}">
                <a16:creationId xmlns:a16="http://schemas.microsoft.com/office/drawing/2014/main" id="{905A5282-015F-F93C-622B-81FEB324CD01}"/>
              </a:ext>
            </a:extLst>
          </p:cNvPr>
          <p:cNvSpPr/>
          <p:nvPr/>
        </p:nvSpPr>
        <p:spPr>
          <a:xfrm>
            <a:off x="6524994" y="4261104"/>
            <a:ext cx="190182" cy="2143139"/>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panose="020B0604020202020204" pitchFamily="34" charset="0"/>
            </a:endParaRPr>
          </a:p>
        </p:txBody>
      </p:sp>
      <p:sp>
        <p:nvSpPr>
          <p:cNvPr id="14" name="Content Placeholder 3">
            <a:extLst>
              <a:ext uri="{FF2B5EF4-FFF2-40B4-BE49-F238E27FC236}">
                <a16:creationId xmlns:a16="http://schemas.microsoft.com/office/drawing/2014/main" id="{25264452-B412-4C31-0172-5FF18EC93E0A}"/>
              </a:ext>
            </a:extLst>
          </p:cNvPr>
          <p:cNvSpPr>
            <a:spLocks noGrp="1"/>
          </p:cNvSpPr>
          <p:nvPr>
            <p:ph idx="13"/>
          </p:nvPr>
        </p:nvSpPr>
        <p:spPr>
          <a:xfrm>
            <a:off x="609600" y="1271016"/>
            <a:ext cx="10972800" cy="2665813"/>
          </a:xfrm>
        </p:spPr>
        <p:txBody>
          <a:bodyPr>
            <a:noAutofit/>
          </a:bodyPr>
          <a:lstStyle/>
          <a:p>
            <a:pPr>
              <a:lnSpc>
                <a:spcPct val="100000"/>
              </a:lnSpc>
            </a:pPr>
            <a:r>
              <a:rPr lang="zh-CN" altLang="zh-CN" sz="1800" dirty="0">
                <a:effectLst/>
                <a:latin typeface="Arial" panose="020B0604020202020204" pitchFamily="34" charset="0"/>
                <a:ea typeface="等线" panose="02010600030101010101" pitchFamily="2" charset="-122"/>
                <a:cs typeface="Arial" panose="020B0604020202020204" pitchFamily="34" charset="0"/>
              </a:rPr>
              <a:t>The</a:t>
            </a:r>
            <a:r>
              <a:rPr lang="zh-CN" altLang="zh-CN" sz="1800" dirty="0">
                <a:effectLst/>
                <a:latin typeface="Arial" panose="020B0604020202020204" pitchFamily="34" charset="0"/>
                <a:ea typeface="Helvetica" panose="020B0604020202020204" pitchFamily="34" charset="0"/>
                <a:cs typeface="Arial" panose="020B0604020202020204" pitchFamily="34" charset="0"/>
              </a:rPr>
              <a:t> physics benchmarks </a:t>
            </a:r>
            <a:r>
              <a:rPr lang="en-US" altLang="zh-CN" sz="1800" dirty="0">
                <a:effectLst/>
                <a:latin typeface="Arial" panose="020B0604020202020204" pitchFamily="34" charset="0"/>
                <a:ea typeface="Times New Roman" panose="02020603050405020304" pitchFamily="18" charset="0"/>
                <a:cs typeface="Arial" panose="020B0604020202020204" pitchFamily="34" charset="0"/>
              </a:rPr>
              <a:t>in section 15.2 should be</a:t>
            </a:r>
            <a:r>
              <a:rPr lang="zh-CN" altLang="zh-CN" sz="1800" dirty="0">
                <a:effectLst/>
                <a:latin typeface="Arial" panose="020B0604020202020204" pitchFamily="34" charset="0"/>
                <a:ea typeface="Helvetica" panose="020B0604020202020204" pitchFamily="34" charset="0"/>
                <a:cs typeface="Arial" panose="020B0604020202020204" pitchFamily="34" charset="0"/>
              </a:rPr>
              <a:t> listed </a:t>
            </a:r>
            <a:r>
              <a:rPr lang="en-US" altLang="zh-CN" sz="1800" dirty="0">
                <a:effectLst/>
                <a:latin typeface="Arial" panose="020B0604020202020204" pitchFamily="34" charset="0"/>
                <a:ea typeface="Helvetica" panose="020B0604020202020204" pitchFamily="34" charset="0"/>
                <a:cs typeface="Arial" panose="020B0604020202020204" pitchFamily="34" charset="0"/>
              </a:rPr>
              <a:t>by physics domain and in the same order as introduced in table 15.3 </a:t>
            </a:r>
          </a:p>
          <a:p>
            <a:pPr lvl="1">
              <a:lnSpc>
                <a:spcPct val="100000"/>
              </a:lnSpc>
            </a:pPr>
            <a:r>
              <a:rPr lang="en-US" altLang="zh-CN" sz="1800" dirty="0"/>
              <a:t>We have updated the table based on the physics domain and center-of-mass energies. The subsections are ordered consistently now.</a:t>
            </a:r>
            <a:endParaRPr lang="zh-CN" altLang="zh-CN" sz="1800" dirty="0">
              <a:effectLst/>
              <a:ea typeface="Times New Roman" panose="02020603050405020304" pitchFamily="18" charset="0"/>
              <a:cs typeface="Arial" panose="020B0604020202020204" pitchFamily="34" charset="0"/>
            </a:endParaRPr>
          </a:p>
          <a:p>
            <a:pPr>
              <a:lnSpc>
                <a:spcPct val="100000"/>
              </a:lnSpc>
            </a:pPr>
            <a:r>
              <a:rPr lang="en-US" altLang="zh-CN" sz="1800" dirty="0">
                <a:latin typeface="Arial" panose="020B0604020202020204" pitchFamily="34" charset="0"/>
                <a:ea typeface="Times New Roman" panose="02020603050405020304" pitchFamily="18" charset="0"/>
                <a:cs typeface="Arial" panose="020B0604020202020204" pitchFamily="34" charset="0"/>
              </a:rPr>
              <a:t> </a:t>
            </a:r>
            <a:r>
              <a:rPr lang="en-US" altLang="zh-CN" sz="1800" dirty="0">
                <a:effectLst/>
                <a:latin typeface="Arial" panose="020B0604020202020204" pitchFamily="34" charset="0"/>
                <a:ea typeface="Times New Roman" panose="02020603050405020304" pitchFamily="18" charset="0"/>
                <a:cs typeface="Arial" panose="020B0604020202020204" pitchFamily="34" charset="0"/>
              </a:rPr>
              <a:t>in table 15.3 W fusion appears out of order (the domain is “Higgs”).  Maybe move it up together with “Higgs”.</a:t>
            </a:r>
            <a:r>
              <a:rPr lang="en-US" altLang="zh-CN" sz="1800" dirty="0">
                <a:latin typeface="Arial" panose="020B0604020202020204" pitchFamily="34" charset="0"/>
              </a:rPr>
              <a:t> </a:t>
            </a:r>
          </a:p>
          <a:p>
            <a:pPr lvl="1">
              <a:lnSpc>
                <a:spcPct val="100000"/>
              </a:lnSpc>
            </a:pPr>
            <a:r>
              <a:rPr lang="en-US" altLang="zh-CN" sz="1800" dirty="0">
                <a:cs typeface="Arial" panose="020B0604020202020204" pitchFamily="34" charset="0"/>
              </a:rPr>
              <a:t>We have decided to remove the W fusion, as the analysis did not converge on time &amp; is unlikely to do so in a short time scale</a:t>
            </a:r>
            <a:r>
              <a:rPr lang="en-US" altLang="zh-CN" sz="1800" dirty="0">
                <a:solidFill>
                  <a:schemeClr val="tx1"/>
                </a:solidFill>
                <a:cs typeface="Arial" panose="020B0604020202020204" pitchFamily="34" charset="0"/>
              </a:rPr>
              <a:t>.</a:t>
            </a:r>
            <a:endParaRPr lang="zh-CN" altLang="zh-CN" sz="1800" dirty="0">
              <a:solidFill>
                <a:schemeClr val="tx1"/>
              </a:solidFill>
              <a:effectLst/>
              <a:ea typeface="Times New Roman" panose="02020603050405020304" pitchFamily="18" charset="0"/>
              <a:cs typeface="Arial" panose="020B0604020202020204" pitchFamily="34" charset="0"/>
            </a:endParaRPr>
          </a:p>
        </p:txBody>
      </p:sp>
      <p:sp>
        <p:nvSpPr>
          <p:cNvPr id="10" name="TextBox 9">
            <a:extLst>
              <a:ext uri="{FF2B5EF4-FFF2-40B4-BE49-F238E27FC236}">
                <a16:creationId xmlns:a16="http://schemas.microsoft.com/office/drawing/2014/main" id="{53050DC3-0653-42C3-AD21-E4066D207076}"/>
              </a:ext>
            </a:extLst>
          </p:cNvPr>
          <p:cNvSpPr txBox="1"/>
          <p:nvPr/>
        </p:nvSpPr>
        <p:spPr>
          <a:xfrm>
            <a:off x="8305799" y="507738"/>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DETECTOR PEREORMANCE</a:t>
            </a:r>
            <a:endParaRPr lang="zh-CN" altLang="en-US" dirty="0">
              <a:latin typeface="Arial" panose="020B0604020202020204" pitchFamily="34" charset="0"/>
            </a:endParaRPr>
          </a:p>
        </p:txBody>
      </p:sp>
    </p:spTree>
    <p:extLst>
      <p:ext uri="{BB962C8B-B14F-4D97-AF65-F5344CB8AC3E}">
        <p14:creationId xmlns:p14="http://schemas.microsoft.com/office/powerpoint/2010/main" val="121382258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7EA89-E6A2-5F91-56E0-FE06B4470F7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8398B53-CB0E-C38E-87FF-B484A4305E7B}"/>
              </a:ext>
            </a:extLst>
          </p:cNvPr>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Comments on Draft v0.4.1</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FE8A8059-0BFE-328D-1C44-45AD06EB5C1F}"/>
              </a:ext>
            </a:extLst>
          </p:cNvPr>
          <p:cNvSpPr>
            <a:spLocks noGrp="1"/>
          </p:cNvSpPr>
          <p:nvPr>
            <p:ph idx="13"/>
          </p:nvPr>
        </p:nvSpPr>
        <p:spPr>
          <a:xfrm>
            <a:off x="609600" y="1285861"/>
            <a:ext cx="10972800" cy="2920379"/>
          </a:xfrm>
        </p:spPr>
        <p:txBody>
          <a:bodyPr>
            <a:noAutofit/>
          </a:bodyPr>
          <a:lstStyle/>
          <a:p>
            <a:pPr>
              <a:lnSpc>
                <a:spcPct val="100000"/>
              </a:lnSpc>
            </a:pPr>
            <a:r>
              <a:rPr lang="en-US" altLang="zh-CN" sz="1800" dirty="0">
                <a:latin typeface="Arial" panose="020B0604020202020204" pitchFamily="34" charset="0"/>
                <a:ea typeface="Times New Roman" panose="02020603050405020304" pitchFamily="18" charset="0"/>
                <a:cs typeface="Arial" panose="020B0604020202020204" pitchFamily="34" charset="0"/>
              </a:rPr>
              <a:t>1</a:t>
            </a:r>
            <a:r>
              <a:rPr lang="en-US" altLang="zh-CN" sz="1800" dirty="0">
                <a:effectLst/>
                <a:latin typeface="Arial" panose="020B0604020202020204" pitchFamily="34" charset="0"/>
                <a:ea typeface="Times New Roman" panose="02020603050405020304" pitchFamily="18" charset="0"/>
                <a:cs typeface="Arial" panose="020B0604020202020204" pitchFamily="34" charset="0"/>
              </a:rPr>
              <a:t>5.2 please make sure that each analysis presented have 1-2 phrases at the end to compare with a reference analysis (for instance present state of the art, limits from LHC or previous LEP results </a:t>
            </a:r>
            <a:r>
              <a:rPr lang="en-US" altLang="zh-CN" sz="1800" dirty="0" err="1">
                <a:effectLst/>
                <a:latin typeface="Arial" panose="020B0604020202020204" pitchFamily="34" charset="0"/>
                <a:ea typeface="Times New Roman" panose="02020603050405020304" pitchFamily="18" charset="0"/>
                <a:cs typeface="Arial" panose="020B0604020202020204" pitchFamily="34" charset="0"/>
              </a:rPr>
              <a:t>etc</a:t>
            </a:r>
            <a:r>
              <a:rPr lang="en-US" altLang="zh-CN" sz="1800" dirty="0">
                <a:effectLst/>
                <a:latin typeface="Arial" panose="020B0604020202020204" pitchFamily="34" charset="0"/>
                <a:ea typeface="Times New Roman" panose="02020603050405020304" pitchFamily="18" charset="0"/>
                <a:cs typeface="Arial" panose="020B0604020202020204" pitchFamily="34" charset="0"/>
              </a:rPr>
              <a:t>) This exists in some places but not everywhere.  </a:t>
            </a:r>
          </a:p>
          <a:p>
            <a:pPr lvl="1">
              <a:lnSpc>
                <a:spcPct val="100000"/>
              </a:lnSpc>
            </a:pPr>
            <a:r>
              <a:rPr lang="en-US" altLang="zh-CN" sz="1800" dirty="0">
                <a:effectLst/>
                <a:ea typeface="Times New Roman" panose="02020603050405020304" pitchFamily="18" charset="0"/>
                <a:cs typeface="Arial" panose="020B0604020202020204" pitchFamily="34" charset="0"/>
              </a:rPr>
              <a:t>Sen</a:t>
            </a:r>
            <a:r>
              <a:rPr lang="en-US" altLang="zh-CN" sz="1800" dirty="0">
                <a:ea typeface="Times New Roman" panose="02020603050405020304" pitchFamily="18" charset="0"/>
                <a:cs typeface="Arial" panose="020B0604020202020204" pitchFamily="34" charset="0"/>
              </a:rPr>
              <a:t>tences are added at the end of each </a:t>
            </a:r>
          </a:p>
          <a:p>
            <a:pPr marL="457200" lvl="1" indent="0">
              <a:lnSpc>
                <a:spcPct val="100000"/>
              </a:lnSpc>
              <a:buNone/>
            </a:pPr>
            <a:r>
              <a:rPr lang="en-US" altLang="zh-CN" sz="1800" dirty="0">
                <a:ea typeface="Times New Roman" panose="02020603050405020304" pitchFamily="18" charset="0"/>
                <a:cs typeface="Arial" panose="020B0604020202020204" pitchFamily="34" charset="0"/>
              </a:rPr>
              <a:t>    analysis subsections. </a:t>
            </a:r>
            <a:endParaRPr lang="en-US" altLang="zh-CN" sz="1800" dirty="0">
              <a:effectLst/>
              <a:ea typeface="Times New Roman" panose="02020603050405020304" pitchFamily="18" charset="0"/>
              <a:cs typeface="Arial" panose="020B0604020202020204" pitchFamily="34" charset="0"/>
            </a:endParaRPr>
          </a:p>
          <a:p>
            <a:pPr lvl="1">
              <a:lnSpc>
                <a:spcPct val="100000"/>
              </a:lnSpc>
            </a:pPr>
            <a:endParaRPr lang="zh-CN" altLang="zh-CN" sz="1800" dirty="0">
              <a:effectLst/>
              <a:ea typeface="Times New Roman" panose="02020603050405020304" pitchFamily="18" charset="0"/>
              <a:cs typeface="Arial" panose="020B0604020202020204" pitchFamily="34" charset="0"/>
            </a:endParaRPr>
          </a:p>
          <a:p>
            <a:pPr>
              <a:lnSpc>
                <a:spcPct val="100000"/>
              </a:lnSpc>
            </a:pPr>
            <a:r>
              <a:rPr lang="en-US" altLang="zh-CN" sz="1800" dirty="0">
                <a:effectLst/>
                <a:latin typeface="Arial" panose="020B0604020202020204" pitchFamily="34" charset="0"/>
                <a:ea typeface="Times New Roman" panose="02020603050405020304" pitchFamily="18" charset="0"/>
                <a:cs typeface="Arial" panose="020B0604020202020204" pitchFamily="34" charset="0"/>
              </a:rPr>
              <a:t>-This is not necessarily for this document, but on a few benchmarks items (</a:t>
            </a:r>
            <a:r>
              <a:rPr lang="en-US" altLang="zh-CN" sz="1800" dirty="0" err="1">
                <a:effectLst/>
                <a:latin typeface="Arial" panose="020B0604020202020204" pitchFamily="34" charset="0"/>
                <a:ea typeface="Times New Roman" panose="02020603050405020304" pitchFamily="18" charset="0"/>
                <a:cs typeface="Arial" panose="020B0604020202020204" pitchFamily="34" charset="0"/>
              </a:rPr>
              <a:t>MHiggs</a:t>
            </a:r>
            <a:r>
              <a:rPr lang="en-US" altLang="zh-CN" sz="1800" dirty="0">
                <a:effectLst/>
                <a:latin typeface="Arial" panose="020B0604020202020204" pitchFamily="34" charset="0"/>
                <a:ea typeface="Times New Roman" panose="02020603050405020304" pitchFamily="18" charset="0"/>
                <a:cs typeface="Arial" panose="020B0604020202020204" pitchFamily="34" charset="0"/>
              </a:rPr>
              <a:t>, </a:t>
            </a:r>
            <a:r>
              <a:rPr lang="en-US" altLang="zh-CN" sz="1800" dirty="0" err="1">
                <a:effectLst/>
                <a:latin typeface="Arial" panose="020B0604020202020204" pitchFamily="34" charset="0"/>
                <a:ea typeface="Times New Roman" panose="02020603050405020304" pitchFamily="18" charset="0"/>
                <a:cs typeface="Arial" panose="020B0604020202020204" pitchFamily="34" charset="0"/>
              </a:rPr>
              <a:t>MTop</a:t>
            </a:r>
            <a:r>
              <a:rPr lang="en-US" altLang="zh-CN" sz="1800" dirty="0">
                <a:effectLst/>
                <a:latin typeface="Arial" panose="020B0604020202020204" pitchFamily="34" charset="0"/>
                <a:ea typeface="Times New Roman" panose="02020603050405020304" pitchFamily="18" charset="0"/>
                <a:cs typeface="Arial" panose="020B0604020202020204" pitchFamily="34" charset="0"/>
              </a:rPr>
              <a:t> etc.) it would be good to have a direct comparison with </a:t>
            </a:r>
            <a:r>
              <a:rPr lang="en-US" altLang="zh-CN" sz="1800" dirty="0" err="1">
                <a:effectLst/>
                <a:latin typeface="Arial" panose="020B0604020202020204" pitchFamily="34" charset="0"/>
                <a:ea typeface="Times New Roman" panose="02020603050405020304" pitchFamily="18" charset="0"/>
                <a:cs typeface="Arial" panose="020B0604020202020204" pitchFamily="34" charset="0"/>
              </a:rPr>
              <a:t>FCCee</a:t>
            </a:r>
            <a:r>
              <a:rPr lang="en-US" altLang="zh-CN" sz="1800" dirty="0">
                <a:effectLst/>
                <a:latin typeface="Arial" panose="020B0604020202020204" pitchFamily="34" charset="0"/>
                <a:ea typeface="Times New Roman" panose="02020603050405020304" pitchFamily="18" charset="0"/>
                <a:cs typeface="Arial" panose="020B0604020202020204" pitchFamily="34" charset="0"/>
              </a:rPr>
              <a:t> studies. (and good answers if significant differences are observed) </a:t>
            </a:r>
            <a:r>
              <a:rPr lang="en-US" altLang="zh-CN"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 </a:t>
            </a:r>
            <a:r>
              <a:rPr lang="en-US" altLang="zh-CN" sz="1800" dirty="0">
                <a:solidFill>
                  <a:schemeClr val="tx1"/>
                </a:solidFill>
                <a:latin typeface="Arial" panose="020B0604020202020204" pitchFamily="34" charset="0"/>
                <a:ea typeface="Times New Roman" panose="02020603050405020304" pitchFamily="18" charset="0"/>
                <a:cs typeface="Arial" panose="020B0604020202020204" pitchFamily="34" charset="0"/>
              </a:rPr>
              <a:t>We didn’t included in the document, but a direct comparison to </a:t>
            </a:r>
            <a:r>
              <a:rPr lang="en-US" altLang="zh-CN" sz="1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FCCee</a:t>
            </a:r>
            <a:r>
              <a:rPr lang="en-US" altLang="zh-CN" sz="1800" dirty="0">
                <a:solidFill>
                  <a:schemeClr val="tx1"/>
                </a:solidFill>
                <a:latin typeface="Arial" panose="020B0604020202020204" pitchFamily="34" charset="0"/>
                <a:ea typeface="Times New Roman" panose="02020603050405020304" pitchFamily="18" charset="0"/>
                <a:cs typeface="Arial" panose="020B0604020202020204" pitchFamily="34" charset="0"/>
              </a:rPr>
              <a:t> is as below:</a:t>
            </a:r>
            <a:endParaRPr lang="zh-CN" altLang="zh-CN"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1" name="图片 10">
            <a:extLst>
              <a:ext uri="{FF2B5EF4-FFF2-40B4-BE49-F238E27FC236}">
                <a16:creationId xmlns:a16="http://schemas.microsoft.com/office/drawing/2014/main" id="{DCEB6233-6CC7-655A-5F49-DD25EE1BE59D}"/>
              </a:ext>
            </a:extLst>
          </p:cNvPr>
          <p:cNvPicPr>
            <a:picLocks noChangeAspect="1"/>
          </p:cNvPicPr>
          <p:nvPr/>
        </p:nvPicPr>
        <p:blipFill>
          <a:blip r:embed="rId2"/>
          <a:stretch>
            <a:fillRect/>
          </a:stretch>
        </p:blipFill>
        <p:spPr>
          <a:xfrm>
            <a:off x="6656833" y="4357240"/>
            <a:ext cx="4553711" cy="2015500"/>
          </a:xfrm>
          <a:prstGeom prst="rect">
            <a:avLst/>
          </a:prstGeom>
        </p:spPr>
      </p:pic>
      <p:pic>
        <p:nvPicPr>
          <p:cNvPr id="15" name="图片 14">
            <a:extLst>
              <a:ext uri="{FF2B5EF4-FFF2-40B4-BE49-F238E27FC236}">
                <a16:creationId xmlns:a16="http://schemas.microsoft.com/office/drawing/2014/main" id="{4EB040C9-CAEE-2D97-4BAF-BDB2808BA6C0}"/>
              </a:ext>
            </a:extLst>
          </p:cNvPr>
          <p:cNvPicPr>
            <a:picLocks noChangeAspect="1"/>
          </p:cNvPicPr>
          <p:nvPr/>
        </p:nvPicPr>
        <p:blipFill>
          <a:blip r:embed="rId3"/>
          <a:stretch>
            <a:fillRect/>
          </a:stretch>
        </p:blipFill>
        <p:spPr>
          <a:xfrm>
            <a:off x="911714" y="4503544"/>
            <a:ext cx="5201530" cy="388496"/>
          </a:xfrm>
          <a:prstGeom prst="rect">
            <a:avLst/>
          </a:prstGeom>
        </p:spPr>
      </p:pic>
      <p:sp>
        <p:nvSpPr>
          <p:cNvPr id="16" name="右大括号 15">
            <a:extLst>
              <a:ext uri="{FF2B5EF4-FFF2-40B4-BE49-F238E27FC236}">
                <a16:creationId xmlns:a16="http://schemas.microsoft.com/office/drawing/2014/main" id="{9C0D333C-9E10-2068-2F8C-CC582139EB69}"/>
              </a:ext>
            </a:extLst>
          </p:cNvPr>
          <p:cNvSpPr/>
          <p:nvPr/>
        </p:nvSpPr>
        <p:spPr>
          <a:xfrm>
            <a:off x="11430037" y="2685206"/>
            <a:ext cx="152363" cy="459420"/>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panose="020B0604020202020204" pitchFamily="34" charset="0"/>
            </a:endParaRPr>
          </a:p>
        </p:txBody>
      </p:sp>
      <p:pic>
        <p:nvPicPr>
          <p:cNvPr id="18" name="图片 17">
            <a:extLst>
              <a:ext uri="{FF2B5EF4-FFF2-40B4-BE49-F238E27FC236}">
                <a16:creationId xmlns:a16="http://schemas.microsoft.com/office/drawing/2014/main" id="{51B47074-1976-C0CD-322E-18A6C755C57D}"/>
              </a:ext>
            </a:extLst>
          </p:cNvPr>
          <p:cNvPicPr>
            <a:picLocks noChangeAspect="1"/>
          </p:cNvPicPr>
          <p:nvPr/>
        </p:nvPicPr>
        <p:blipFill>
          <a:blip r:embed="rId4"/>
          <a:stretch>
            <a:fillRect/>
          </a:stretch>
        </p:blipFill>
        <p:spPr>
          <a:xfrm>
            <a:off x="951317" y="4917520"/>
            <a:ext cx="5208691" cy="1437253"/>
          </a:xfrm>
          <a:prstGeom prst="rect">
            <a:avLst/>
          </a:prstGeom>
        </p:spPr>
      </p:pic>
      <p:sp>
        <p:nvSpPr>
          <p:cNvPr id="19" name="文本框 18">
            <a:extLst>
              <a:ext uri="{FF2B5EF4-FFF2-40B4-BE49-F238E27FC236}">
                <a16:creationId xmlns:a16="http://schemas.microsoft.com/office/drawing/2014/main" id="{777F972F-1683-189D-8AD6-E77AC81609C6}"/>
              </a:ext>
            </a:extLst>
          </p:cNvPr>
          <p:cNvSpPr txBox="1"/>
          <p:nvPr/>
        </p:nvSpPr>
        <p:spPr>
          <a:xfrm>
            <a:off x="911714" y="4121472"/>
            <a:ext cx="1335024" cy="369332"/>
          </a:xfrm>
          <a:prstGeom prst="rect">
            <a:avLst/>
          </a:prstGeom>
          <a:noFill/>
        </p:spPr>
        <p:txBody>
          <a:bodyPr wrap="square" rtlCol="0">
            <a:spAutoFit/>
          </a:bodyPr>
          <a:lstStyle/>
          <a:p>
            <a:r>
              <a:rPr lang="en-US" altLang="zh-CN" b="1" dirty="0" err="1">
                <a:solidFill>
                  <a:srgbClr val="FF0000"/>
                </a:solidFill>
                <a:latin typeface="Arial" panose="020B0604020202020204" pitchFamily="34" charset="0"/>
                <a:cs typeface="Arial" panose="020B0604020202020204" pitchFamily="34" charset="0"/>
              </a:rPr>
              <a:t>Mhiggs</a:t>
            </a:r>
            <a:endParaRPr lang="zh-CN" altLang="en-US" b="1" dirty="0">
              <a:solidFill>
                <a:srgbClr val="FF0000"/>
              </a:solidFill>
              <a:latin typeface="Arial" panose="020B0604020202020204" pitchFamily="34" charset="0"/>
              <a:cs typeface="Arial" panose="020B0604020202020204" pitchFamily="34" charset="0"/>
            </a:endParaRPr>
          </a:p>
        </p:txBody>
      </p:sp>
      <p:sp>
        <p:nvSpPr>
          <p:cNvPr id="20" name="文本框 19">
            <a:extLst>
              <a:ext uri="{FF2B5EF4-FFF2-40B4-BE49-F238E27FC236}">
                <a16:creationId xmlns:a16="http://schemas.microsoft.com/office/drawing/2014/main" id="{BB1F7178-595B-1832-506A-A52DEB46218C}"/>
              </a:ext>
            </a:extLst>
          </p:cNvPr>
          <p:cNvSpPr txBox="1"/>
          <p:nvPr/>
        </p:nvSpPr>
        <p:spPr>
          <a:xfrm>
            <a:off x="6571829" y="4041962"/>
            <a:ext cx="1335024" cy="369332"/>
          </a:xfrm>
          <a:prstGeom prst="rect">
            <a:avLst/>
          </a:prstGeom>
          <a:noFill/>
        </p:spPr>
        <p:txBody>
          <a:bodyPr wrap="square" rtlCol="0">
            <a:spAutoFit/>
          </a:bodyPr>
          <a:lstStyle/>
          <a:p>
            <a:r>
              <a:rPr lang="en-US" altLang="zh-CN" b="1" dirty="0" err="1">
                <a:solidFill>
                  <a:srgbClr val="FF0000"/>
                </a:solidFill>
                <a:latin typeface="Arial" panose="020B0604020202020204" pitchFamily="34" charset="0"/>
                <a:cs typeface="Arial" panose="020B0604020202020204" pitchFamily="34" charset="0"/>
              </a:rPr>
              <a:t>MTop</a:t>
            </a:r>
            <a:endParaRPr lang="zh-CN" altLang="en-US" b="1" dirty="0">
              <a:solidFill>
                <a:srgbClr val="FF0000"/>
              </a:solidFill>
              <a:latin typeface="Arial" panose="020B0604020202020204" pitchFamily="34" charset="0"/>
              <a:cs typeface="Arial" panose="020B0604020202020204" pitchFamily="34" charset="0"/>
            </a:endParaRPr>
          </a:p>
        </p:txBody>
      </p:sp>
      <p:pic>
        <p:nvPicPr>
          <p:cNvPr id="5" name="图片 4">
            <a:extLst>
              <a:ext uri="{FF2B5EF4-FFF2-40B4-BE49-F238E27FC236}">
                <a16:creationId xmlns:a16="http://schemas.microsoft.com/office/drawing/2014/main" id="{660DE1AD-2C07-03F9-6847-82C54158CDDF}"/>
              </a:ext>
            </a:extLst>
          </p:cNvPr>
          <p:cNvPicPr>
            <a:picLocks noChangeAspect="1"/>
          </p:cNvPicPr>
          <p:nvPr/>
        </p:nvPicPr>
        <p:blipFill>
          <a:blip r:embed="rId5"/>
          <a:stretch>
            <a:fillRect/>
          </a:stretch>
        </p:blipFill>
        <p:spPr>
          <a:xfrm>
            <a:off x="5552350" y="2219773"/>
            <a:ext cx="5877687" cy="924853"/>
          </a:xfrm>
          <a:prstGeom prst="rect">
            <a:avLst/>
          </a:prstGeom>
        </p:spPr>
      </p:pic>
      <p:sp>
        <p:nvSpPr>
          <p:cNvPr id="12" name="TextBox 11">
            <a:extLst>
              <a:ext uri="{FF2B5EF4-FFF2-40B4-BE49-F238E27FC236}">
                <a16:creationId xmlns:a16="http://schemas.microsoft.com/office/drawing/2014/main" id="{A47F9551-50F6-4BCA-B041-31CC6A774433}"/>
              </a:ext>
            </a:extLst>
          </p:cNvPr>
          <p:cNvSpPr txBox="1"/>
          <p:nvPr/>
        </p:nvSpPr>
        <p:spPr>
          <a:xfrm>
            <a:off x="8305799" y="507738"/>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DETECTOR PEREORMANCE</a:t>
            </a:r>
            <a:endParaRPr lang="zh-CN" altLang="en-US" dirty="0">
              <a:latin typeface="Arial" panose="020B0604020202020204" pitchFamily="34" charset="0"/>
            </a:endParaRPr>
          </a:p>
        </p:txBody>
      </p:sp>
    </p:spTree>
    <p:extLst>
      <p:ext uri="{BB962C8B-B14F-4D97-AF65-F5344CB8AC3E}">
        <p14:creationId xmlns:p14="http://schemas.microsoft.com/office/powerpoint/2010/main" val="411194201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6DA03-9600-5FEF-543C-6EAD6FFFF3A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59763B3-AC5D-618E-C8EF-D5180D249EC3}"/>
              </a:ext>
            </a:extLst>
          </p:cNvPr>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Comments on Draft v0.4.1</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EAD09955-8B4D-00CD-BE60-259237B0FC74}"/>
              </a:ext>
            </a:extLst>
          </p:cNvPr>
          <p:cNvSpPr>
            <a:spLocks noGrp="1"/>
          </p:cNvSpPr>
          <p:nvPr>
            <p:ph idx="13"/>
          </p:nvPr>
        </p:nvSpPr>
        <p:spPr>
          <a:xfrm>
            <a:off x="609600" y="1139557"/>
            <a:ext cx="10972800" cy="5334395"/>
          </a:xfrm>
        </p:spPr>
        <p:txBody>
          <a:bodyPr>
            <a:noAutofit/>
          </a:bodyPr>
          <a:lstStyle/>
          <a:p>
            <a:r>
              <a:rPr lang="en-US" altLang="zh-CN" sz="1800" dirty="0">
                <a:effectLst/>
                <a:latin typeface="Arial" panose="020B0604020202020204" pitchFamily="34" charset="0"/>
                <a:ea typeface="Times New Roman" panose="02020603050405020304" pitchFamily="18" charset="0"/>
                <a:cs typeface="Arial" panose="020B0604020202020204" pitchFamily="34" charset="0"/>
              </a:rPr>
              <a:t>Table 15.18: maybe having the cell limits would help readability?</a:t>
            </a:r>
          </a:p>
          <a:p>
            <a:pPr lvl="1"/>
            <a:r>
              <a:rPr lang="en-US" altLang="zh-CN" sz="1800" dirty="0">
                <a:ea typeface="Times New Roman" panose="02020603050405020304" pitchFamily="18" charset="0"/>
                <a:cs typeface="Arial" panose="020B0604020202020204" pitchFamily="34" charset="0"/>
              </a:rPr>
              <a:t>Added</a:t>
            </a:r>
            <a:r>
              <a:rPr lang="zh-CN" altLang="en-US" sz="1800" dirty="0">
                <a:ea typeface="Times New Roman" panose="02020603050405020304" pitchFamily="18" charset="0"/>
                <a:cs typeface="Arial" panose="020B0604020202020204" pitchFamily="34" charset="0"/>
              </a:rPr>
              <a:t> </a:t>
            </a:r>
            <a:r>
              <a:rPr lang="en-US" altLang="zh-CN" sz="1800" dirty="0">
                <a:ea typeface="Times New Roman" panose="02020603050405020304" pitchFamily="18" charset="0"/>
                <a:cs typeface="Arial" panose="020B0604020202020204" pitchFamily="34" charset="0"/>
              </a:rPr>
              <a:t>a vertical line and made a few minor cosmetic changes (e.g. avoided merging cells)</a:t>
            </a:r>
          </a:p>
          <a:p>
            <a:pPr lvl="1"/>
            <a:endParaRPr lang="en-US" altLang="zh-CN" sz="1800" dirty="0">
              <a:effectLst/>
              <a:ea typeface="Times New Roman" panose="02020603050405020304" pitchFamily="18" charset="0"/>
              <a:cs typeface="Arial" panose="020B0604020202020204" pitchFamily="34" charset="0"/>
            </a:endParaRPr>
          </a:p>
          <a:p>
            <a:pPr lvl="1"/>
            <a:endParaRPr lang="en-US" altLang="zh-CN" sz="1800" dirty="0">
              <a:ea typeface="Times New Roman" panose="02020603050405020304" pitchFamily="18" charset="0"/>
              <a:cs typeface="Arial" panose="020B0604020202020204" pitchFamily="34" charset="0"/>
            </a:endParaRPr>
          </a:p>
          <a:p>
            <a:pPr lvl="1"/>
            <a:endParaRPr lang="en-US" altLang="zh-CN" sz="1800" dirty="0">
              <a:ea typeface="Times New Roman" panose="02020603050405020304" pitchFamily="18" charset="0"/>
              <a:cs typeface="Arial" panose="020B0604020202020204" pitchFamily="34" charset="0"/>
            </a:endParaRPr>
          </a:p>
          <a:p>
            <a:pPr lvl="1"/>
            <a:endParaRPr lang="en-US" altLang="zh-CN" sz="1800" dirty="0">
              <a:ea typeface="Times New Roman" panose="02020603050405020304" pitchFamily="18" charset="0"/>
              <a:cs typeface="Arial" panose="020B0604020202020204" pitchFamily="34" charset="0"/>
            </a:endParaRPr>
          </a:p>
          <a:p>
            <a:pPr lvl="1"/>
            <a:endParaRPr lang="en-US" altLang="zh-CN" sz="1800" dirty="0">
              <a:ea typeface="Times New Roman" panose="02020603050405020304" pitchFamily="18" charset="0"/>
              <a:cs typeface="Arial" panose="020B0604020202020204" pitchFamily="34" charset="0"/>
            </a:endParaRPr>
          </a:p>
          <a:p>
            <a:pPr lvl="1"/>
            <a:endParaRPr lang="en-US" altLang="zh-CN" sz="1800" dirty="0">
              <a:ea typeface="Times New Roman" panose="02020603050405020304" pitchFamily="18" charset="0"/>
              <a:cs typeface="Arial" panose="020B0604020202020204" pitchFamily="34" charset="0"/>
            </a:endParaRPr>
          </a:p>
          <a:p>
            <a:pPr lvl="1"/>
            <a:endParaRPr lang="en-US" altLang="zh-CN" sz="1800" dirty="0">
              <a:ea typeface="Times New Roman" panose="02020603050405020304" pitchFamily="18" charset="0"/>
              <a:cs typeface="Arial" panose="020B0604020202020204" pitchFamily="34" charset="0"/>
            </a:endParaRPr>
          </a:p>
          <a:p>
            <a:pPr lvl="1"/>
            <a:endParaRPr lang="zh-CN" altLang="zh-CN" sz="1800" dirty="0">
              <a:effectLst/>
              <a:ea typeface="Times New Roman" panose="02020603050405020304" pitchFamily="18" charset="0"/>
              <a:cs typeface="Arial" panose="020B0604020202020204" pitchFamily="34" charset="0"/>
            </a:endParaRPr>
          </a:p>
          <a:p>
            <a:r>
              <a:rPr lang="en-US" altLang="zh-CN" sz="1800" dirty="0">
                <a:effectLst/>
                <a:latin typeface="Arial" panose="020B0604020202020204" pitchFamily="34" charset="0"/>
                <a:ea typeface="Times New Roman" panose="02020603050405020304" pitchFamily="18" charset="0"/>
                <a:cs typeface="Arial" panose="020B0604020202020204" pitchFamily="34" charset="0"/>
              </a:rPr>
              <a:t>-Figure 15.33 : are the contours right? They seem to be confined at the right of the figure and are not readable. </a:t>
            </a:r>
          </a:p>
          <a:p>
            <a:pPr lvl="1"/>
            <a:r>
              <a:rPr lang="en-US" altLang="zh-CN" sz="1800" dirty="0">
                <a:ea typeface="Times New Roman" panose="02020603050405020304" pitchFamily="18" charset="0"/>
                <a:cs typeface="Arial" panose="020B0604020202020204" pitchFamily="34" charset="0"/>
              </a:rPr>
              <a:t>The contours are correct, but indeed were </a:t>
            </a:r>
          </a:p>
          <a:p>
            <a:pPr marL="457200" lvl="1" indent="0">
              <a:buNone/>
            </a:pPr>
            <a:r>
              <a:rPr lang="en-US" altLang="zh-CN" sz="1800" dirty="0">
                <a:ea typeface="Times New Roman" panose="02020603050405020304" pitchFamily="18" charset="0"/>
                <a:cs typeface="Arial" panose="020B0604020202020204" pitchFamily="34" charset="0"/>
              </a:rPr>
              <a:t>   not readable. We zoomed in the figure. </a:t>
            </a:r>
          </a:p>
          <a:p>
            <a:pPr marL="457200" lvl="1" indent="0">
              <a:buNone/>
            </a:pPr>
            <a:r>
              <a:rPr lang="en-US" altLang="zh-CN" sz="1800" dirty="0">
                <a:ea typeface="Times New Roman" panose="02020603050405020304" pitchFamily="18" charset="0"/>
                <a:cs typeface="Arial" panose="020B0604020202020204" pitchFamily="34" charset="0"/>
              </a:rPr>
              <a:t>   The left side of the contours are fully </a:t>
            </a:r>
          </a:p>
          <a:p>
            <a:pPr marL="457200" lvl="1" indent="0">
              <a:buNone/>
            </a:pPr>
            <a:r>
              <a:rPr lang="en-US" altLang="zh-CN" sz="1800" dirty="0">
                <a:ea typeface="Times New Roman" panose="02020603050405020304" pitchFamily="18" charset="0"/>
                <a:cs typeface="Arial" panose="020B0604020202020204" pitchFamily="34" charset="0"/>
              </a:rPr>
              <a:t>   excluded.</a:t>
            </a:r>
            <a:endParaRPr lang="zh-CN" altLang="zh-CN" sz="1800" dirty="0">
              <a:effectLst/>
              <a:ea typeface="Times New Roman" panose="02020603050405020304" pitchFamily="18" charset="0"/>
              <a:cs typeface="Arial" panose="020B0604020202020204" pitchFamily="34" charset="0"/>
            </a:endParaRPr>
          </a:p>
          <a:p>
            <a:endParaRPr lang="zh-CN" altLang="zh-CN" sz="18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图片 4">
            <a:extLst>
              <a:ext uri="{FF2B5EF4-FFF2-40B4-BE49-F238E27FC236}">
                <a16:creationId xmlns:a16="http://schemas.microsoft.com/office/drawing/2014/main" id="{7636C46D-C521-53CA-E93B-E6C23C27AC22}"/>
              </a:ext>
            </a:extLst>
          </p:cNvPr>
          <p:cNvPicPr>
            <a:picLocks noChangeAspect="1"/>
          </p:cNvPicPr>
          <p:nvPr/>
        </p:nvPicPr>
        <p:blipFill>
          <a:blip r:embed="rId2"/>
          <a:stretch>
            <a:fillRect/>
          </a:stretch>
        </p:blipFill>
        <p:spPr>
          <a:xfrm>
            <a:off x="6025896" y="2242575"/>
            <a:ext cx="5102389" cy="1793018"/>
          </a:xfrm>
          <a:prstGeom prst="rect">
            <a:avLst/>
          </a:prstGeom>
        </p:spPr>
      </p:pic>
      <p:pic>
        <p:nvPicPr>
          <p:cNvPr id="7" name="图片 6">
            <a:extLst>
              <a:ext uri="{FF2B5EF4-FFF2-40B4-BE49-F238E27FC236}">
                <a16:creationId xmlns:a16="http://schemas.microsoft.com/office/drawing/2014/main" id="{34E94884-97C2-BED9-25A1-D5C79173AF87}"/>
              </a:ext>
            </a:extLst>
          </p:cNvPr>
          <p:cNvPicPr>
            <a:picLocks noChangeAspect="1"/>
          </p:cNvPicPr>
          <p:nvPr/>
        </p:nvPicPr>
        <p:blipFill>
          <a:blip r:embed="rId3"/>
          <a:stretch>
            <a:fillRect/>
          </a:stretch>
        </p:blipFill>
        <p:spPr>
          <a:xfrm>
            <a:off x="1063715" y="2596498"/>
            <a:ext cx="4842563" cy="1793019"/>
          </a:xfrm>
          <a:prstGeom prst="rect">
            <a:avLst/>
          </a:prstGeom>
        </p:spPr>
      </p:pic>
      <p:sp>
        <p:nvSpPr>
          <p:cNvPr id="8" name="文本框 7">
            <a:extLst>
              <a:ext uri="{FF2B5EF4-FFF2-40B4-BE49-F238E27FC236}">
                <a16:creationId xmlns:a16="http://schemas.microsoft.com/office/drawing/2014/main" id="{581D406E-636B-E827-AF04-A0516B6B51E5}"/>
              </a:ext>
            </a:extLst>
          </p:cNvPr>
          <p:cNvSpPr txBox="1"/>
          <p:nvPr/>
        </p:nvSpPr>
        <p:spPr>
          <a:xfrm>
            <a:off x="1068324" y="2242575"/>
            <a:ext cx="1380744" cy="369332"/>
          </a:xfrm>
          <a:prstGeom prst="rect">
            <a:avLst/>
          </a:prstGeom>
          <a:noFill/>
        </p:spPr>
        <p:txBody>
          <a:bodyPr wrap="square" rtlCol="0">
            <a:spAutoFit/>
          </a:bodyPr>
          <a:lstStyle/>
          <a:p>
            <a:r>
              <a:rPr lang="en-US" altLang="zh-CN" b="1" dirty="0">
                <a:solidFill>
                  <a:srgbClr val="FF0000"/>
                </a:solidFill>
                <a:latin typeface="Arial" panose="020B0604020202020204" pitchFamily="34" charset="0"/>
                <a:cs typeface="Arial" panose="020B0604020202020204" pitchFamily="34" charset="0"/>
              </a:rPr>
              <a:t>V0.4.1</a:t>
            </a:r>
            <a:endParaRPr lang="zh-CN" altLang="en-US" b="1" dirty="0">
              <a:solidFill>
                <a:srgbClr val="FF0000"/>
              </a:solidFill>
              <a:latin typeface="Arial" panose="020B0604020202020204" pitchFamily="34" charset="0"/>
              <a:cs typeface="Arial" panose="020B0604020202020204" pitchFamily="34" charset="0"/>
            </a:endParaRPr>
          </a:p>
        </p:txBody>
      </p:sp>
      <p:sp>
        <p:nvSpPr>
          <p:cNvPr id="9" name="文本框 8">
            <a:extLst>
              <a:ext uri="{FF2B5EF4-FFF2-40B4-BE49-F238E27FC236}">
                <a16:creationId xmlns:a16="http://schemas.microsoft.com/office/drawing/2014/main" id="{2F028BB3-4159-D321-C1E5-451EE89AE55F}"/>
              </a:ext>
            </a:extLst>
          </p:cNvPr>
          <p:cNvSpPr txBox="1"/>
          <p:nvPr/>
        </p:nvSpPr>
        <p:spPr>
          <a:xfrm>
            <a:off x="5980176" y="1955539"/>
            <a:ext cx="1380744" cy="369332"/>
          </a:xfrm>
          <a:prstGeom prst="rect">
            <a:avLst/>
          </a:prstGeom>
          <a:noFill/>
        </p:spPr>
        <p:txBody>
          <a:bodyPr wrap="square" rtlCol="0">
            <a:spAutoFit/>
          </a:bodyPr>
          <a:lstStyle/>
          <a:p>
            <a:r>
              <a:rPr lang="en-US" altLang="zh-CN" b="1" dirty="0">
                <a:solidFill>
                  <a:srgbClr val="FF0000"/>
                </a:solidFill>
                <a:latin typeface="Arial" panose="020B0604020202020204" pitchFamily="34" charset="0"/>
                <a:cs typeface="Arial" panose="020B0604020202020204" pitchFamily="34" charset="0"/>
              </a:rPr>
              <a:t>New</a:t>
            </a:r>
            <a:endParaRPr lang="zh-CN" altLang="en-US" b="1" dirty="0">
              <a:solidFill>
                <a:srgbClr val="FF0000"/>
              </a:solidFill>
              <a:latin typeface="Arial" panose="020B0604020202020204" pitchFamily="34" charset="0"/>
              <a:cs typeface="Arial" panose="020B0604020202020204" pitchFamily="34" charset="0"/>
            </a:endParaRPr>
          </a:p>
        </p:txBody>
      </p:sp>
      <p:pic>
        <p:nvPicPr>
          <p:cNvPr id="11" name="图片 10">
            <a:extLst>
              <a:ext uri="{FF2B5EF4-FFF2-40B4-BE49-F238E27FC236}">
                <a16:creationId xmlns:a16="http://schemas.microsoft.com/office/drawing/2014/main" id="{750849D3-FF17-3BDD-3C52-C6875FAEE5AB}"/>
              </a:ext>
            </a:extLst>
          </p:cNvPr>
          <p:cNvPicPr>
            <a:picLocks noChangeAspect="1"/>
          </p:cNvPicPr>
          <p:nvPr/>
        </p:nvPicPr>
        <p:blipFill>
          <a:blip r:embed="rId4"/>
          <a:stretch>
            <a:fillRect/>
          </a:stretch>
        </p:blipFill>
        <p:spPr>
          <a:xfrm>
            <a:off x="5906278" y="4994531"/>
            <a:ext cx="2270760" cy="1703070"/>
          </a:xfrm>
          <a:prstGeom prst="rect">
            <a:avLst/>
          </a:prstGeom>
        </p:spPr>
      </p:pic>
      <p:sp>
        <p:nvSpPr>
          <p:cNvPr id="12" name="文本框 11">
            <a:extLst>
              <a:ext uri="{FF2B5EF4-FFF2-40B4-BE49-F238E27FC236}">
                <a16:creationId xmlns:a16="http://schemas.microsoft.com/office/drawing/2014/main" id="{490643D6-D1B8-B79A-BA74-F9A53008041E}"/>
              </a:ext>
            </a:extLst>
          </p:cNvPr>
          <p:cNvSpPr txBox="1"/>
          <p:nvPr/>
        </p:nvSpPr>
        <p:spPr>
          <a:xfrm>
            <a:off x="5815202" y="4660752"/>
            <a:ext cx="1380744" cy="369332"/>
          </a:xfrm>
          <a:prstGeom prst="rect">
            <a:avLst/>
          </a:prstGeom>
          <a:noFill/>
        </p:spPr>
        <p:txBody>
          <a:bodyPr wrap="square" rtlCol="0">
            <a:spAutoFit/>
          </a:bodyPr>
          <a:lstStyle/>
          <a:p>
            <a:r>
              <a:rPr lang="en-US" altLang="zh-CN" b="1" dirty="0">
                <a:solidFill>
                  <a:srgbClr val="FF0000"/>
                </a:solidFill>
                <a:latin typeface="Arial" panose="020B0604020202020204" pitchFamily="34" charset="0"/>
                <a:cs typeface="Arial" panose="020B0604020202020204" pitchFamily="34" charset="0"/>
              </a:rPr>
              <a:t>V0.4.1</a:t>
            </a:r>
            <a:endParaRPr lang="zh-CN" altLang="en-US" b="1" dirty="0">
              <a:solidFill>
                <a:srgbClr val="FF0000"/>
              </a:solidFill>
              <a:latin typeface="Arial" panose="020B0604020202020204" pitchFamily="34" charset="0"/>
              <a:cs typeface="Arial" panose="020B0604020202020204" pitchFamily="34" charset="0"/>
            </a:endParaRPr>
          </a:p>
        </p:txBody>
      </p:sp>
      <p:pic>
        <p:nvPicPr>
          <p:cNvPr id="14" name="图片 13">
            <a:extLst>
              <a:ext uri="{FF2B5EF4-FFF2-40B4-BE49-F238E27FC236}">
                <a16:creationId xmlns:a16="http://schemas.microsoft.com/office/drawing/2014/main" id="{BBA483D6-FDA0-E5EB-5254-246B1CD618A2}"/>
              </a:ext>
            </a:extLst>
          </p:cNvPr>
          <p:cNvPicPr>
            <a:picLocks noChangeAspect="1"/>
          </p:cNvPicPr>
          <p:nvPr/>
        </p:nvPicPr>
        <p:blipFill>
          <a:blip r:embed="rId5"/>
          <a:stretch>
            <a:fillRect/>
          </a:stretch>
        </p:blipFill>
        <p:spPr>
          <a:xfrm>
            <a:off x="8494776" y="4845418"/>
            <a:ext cx="2545175" cy="1843806"/>
          </a:xfrm>
          <a:prstGeom prst="rect">
            <a:avLst/>
          </a:prstGeom>
        </p:spPr>
      </p:pic>
      <p:sp>
        <p:nvSpPr>
          <p:cNvPr id="15" name="文本框 14">
            <a:extLst>
              <a:ext uri="{FF2B5EF4-FFF2-40B4-BE49-F238E27FC236}">
                <a16:creationId xmlns:a16="http://schemas.microsoft.com/office/drawing/2014/main" id="{BCEE887A-8484-8379-E3B5-98429A3A6B71}"/>
              </a:ext>
            </a:extLst>
          </p:cNvPr>
          <p:cNvSpPr txBox="1"/>
          <p:nvPr/>
        </p:nvSpPr>
        <p:spPr>
          <a:xfrm>
            <a:off x="8628888" y="4625199"/>
            <a:ext cx="1380744" cy="369332"/>
          </a:xfrm>
          <a:prstGeom prst="rect">
            <a:avLst/>
          </a:prstGeom>
          <a:noFill/>
        </p:spPr>
        <p:txBody>
          <a:bodyPr wrap="square" rtlCol="0">
            <a:spAutoFit/>
          </a:bodyPr>
          <a:lstStyle/>
          <a:p>
            <a:r>
              <a:rPr lang="en-US" altLang="zh-CN" b="1" dirty="0">
                <a:solidFill>
                  <a:srgbClr val="FF0000"/>
                </a:solidFill>
                <a:latin typeface="Arial" panose="020B0604020202020204" pitchFamily="34" charset="0"/>
                <a:cs typeface="Arial" panose="020B0604020202020204" pitchFamily="34" charset="0"/>
              </a:rPr>
              <a:t>New</a:t>
            </a:r>
            <a:endParaRPr lang="zh-CN" altLang="en-US" b="1" dirty="0">
              <a:solidFill>
                <a:srgbClr val="FF000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57A0380-6B41-4FBB-A86D-E131AA7BB6EC}"/>
              </a:ext>
            </a:extLst>
          </p:cNvPr>
          <p:cNvSpPr txBox="1"/>
          <p:nvPr/>
        </p:nvSpPr>
        <p:spPr>
          <a:xfrm>
            <a:off x="8305799" y="507738"/>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DETECTOR PEREORMANCE</a:t>
            </a:r>
            <a:endParaRPr lang="zh-CN" altLang="en-US" dirty="0">
              <a:latin typeface="Arial" panose="020B0604020202020204" pitchFamily="34" charset="0"/>
            </a:endParaRPr>
          </a:p>
        </p:txBody>
      </p:sp>
    </p:spTree>
    <p:extLst>
      <p:ext uri="{BB962C8B-B14F-4D97-AF65-F5344CB8AC3E}">
        <p14:creationId xmlns:p14="http://schemas.microsoft.com/office/powerpoint/2010/main" val="41416173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6DA03-9600-5FEF-543C-6EAD6FFFF3A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59763B3-AC5D-618E-C8EF-D5180D249EC3}"/>
              </a:ext>
            </a:extLst>
          </p:cNvPr>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Comments on Draft v0.4.1</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EAD09955-8B4D-00CD-BE60-259237B0FC74}"/>
              </a:ext>
            </a:extLst>
          </p:cNvPr>
          <p:cNvSpPr>
            <a:spLocks noGrp="1"/>
          </p:cNvSpPr>
          <p:nvPr>
            <p:ph idx="13"/>
          </p:nvPr>
        </p:nvSpPr>
        <p:spPr/>
        <p:txBody>
          <a:bodyPr>
            <a:noAutofit/>
          </a:bodyPr>
          <a:lstStyle/>
          <a:p>
            <a:r>
              <a:rPr lang="en-US" altLang="zh-CN" sz="1800" dirty="0">
                <a:effectLst/>
                <a:latin typeface="Arial" panose="020B0604020202020204" pitchFamily="34" charset="0"/>
                <a:ea typeface="Times New Roman" panose="02020603050405020304" pitchFamily="18" charset="0"/>
                <a:cs typeface="Arial" panose="020B0604020202020204" pitchFamily="34" charset="0"/>
              </a:rPr>
              <a:t>- The section 15.3 : I suggest to move the subsection 15.3.4 as a part of the final section, to be renamed as “Summary and future plans”. </a:t>
            </a:r>
          </a:p>
          <a:p>
            <a:r>
              <a:rPr lang="en-US" altLang="zh-CN" sz="1800" dirty="0">
                <a:effectLst/>
                <a:latin typeface="Arial" panose="020B0604020202020204" pitchFamily="34" charset="0"/>
                <a:ea typeface="Times New Roman" panose="02020603050405020304" pitchFamily="18" charset="0"/>
                <a:cs typeface="Arial" panose="020B0604020202020204" pitchFamily="34" charset="0"/>
              </a:rPr>
              <a:t>- I suggest to rename the section 15.3 as: “Further performance aspects”</a:t>
            </a:r>
          </a:p>
          <a:p>
            <a:pPr lvl="1"/>
            <a:r>
              <a:rPr lang="en-US" altLang="zh-CN" sz="1800" dirty="0">
                <a:ea typeface="Times New Roman" panose="02020603050405020304" pitchFamily="18" charset="0"/>
                <a:cs typeface="Arial" panose="020B0604020202020204" pitchFamily="34" charset="0"/>
              </a:rPr>
              <a:t>The</a:t>
            </a:r>
            <a:r>
              <a:rPr lang="zh-CN" altLang="en-US" sz="1800" dirty="0">
                <a:ea typeface="Times New Roman" panose="02020603050405020304" pitchFamily="18" charset="0"/>
                <a:cs typeface="Arial" panose="020B0604020202020204" pitchFamily="34" charset="0"/>
              </a:rPr>
              <a:t> </a:t>
            </a:r>
            <a:r>
              <a:rPr lang="en-US" altLang="zh-CN" sz="1800" dirty="0">
                <a:ea typeface="Times New Roman" panose="02020603050405020304" pitchFamily="18" charset="0"/>
                <a:cs typeface="Arial" panose="020B0604020202020204" pitchFamily="34" charset="0"/>
              </a:rPr>
              <a:t>new</a:t>
            </a:r>
            <a:r>
              <a:rPr lang="zh-CN" altLang="en-US" sz="1800" dirty="0">
                <a:ea typeface="Times New Roman" panose="02020603050405020304" pitchFamily="18" charset="0"/>
                <a:cs typeface="Arial" panose="020B0604020202020204" pitchFamily="34" charset="0"/>
              </a:rPr>
              <a:t> </a:t>
            </a:r>
            <a:r>
              <a:rPr lang="en-US" altLang="zh-CN" sz="1800" dirty="0">
                <a:ea typeface="Times New Roman" panose="02020603050405020304" pitchFamily="18" charset="0"/>
                <a:cs typeface="Arial" panose="020B0604020202020204" pitchFamily="34" charset="0"/>
              </a:rPr>
              <a:t>structure is as below.</a:t>
            </a:r>
          </a:p>
          <a:p>
            <a:pPr lvl="1"/>
            <a:endParaRPr lang="en-US" altLang="zh-CN" sz="1800" dirty="0">
              <a:ea typeface="Times New Roman" panose="02020603050405020304" pitchFamily="18" charset="0"/>
              <a:cs typeface="Arial" panose="020B0604020202020204" pitchFamily="34" charset="0"/>
            </a:endParaRPr>
          </a:p>
          <a:p>
            <a:pPr lvl="1"/>
            <a:endParaRPr lang="en-US" altLang="zh-CN" sz="1800" dirty="0">
              <a:ea typeface="Times New Roman" panose="02020603050405020304" pitchFamily="18" charset="0"/>
              <a:cs typeface="Arial" panose="020B0604020202020204" pitchFamily="34" charset="0"/>
            </a:endParaRPr>
          </a:p>
          <a:p>
            <a:pPr lvl="1"/>
            <a:endParaRPr lang="en-US" altLang="zh-CN" sz="1800" dirty="0">
              <a:ea typeface="Times New Roman" panose="02020603050405020304" pitchFamily="18" charset="0"/>
              <a:cs typeface="Arial" panose="020B0604020202020204" pitchFamily="34" charset="0"/>
            </a:endParaRPr>
          </a:p>
          <a:p>
            <a:pPr lvl="1"/>
            <a:endParaRPr lang="en-US" altLang="zh-CN" sz="1800" dirty="0">
              <a:effectLst/>
              <a:ea typeface="Times New Roman" panose="02020603050405020304" pitchFamily="18" charset="0"/>
              <a:cs typeface="Arial" panose="020B0604020202020204" pitchFamily="34" charset="0"/>
            </a:endParaRPr>
          </a:p>
          <a:p>
            <a:pPr lvl="1"/>
            <a:endParaRPr lang="en-US" altLang="zh-CN" sz="1800" dirty="0">
              <a:effectLst/>
              <a:ea typeface="Times New Roman" panose="02020603050405020304" pitchFamily="18" charset="0"/>
              <a:cs typeface="Arial" panose="020B0604020202020204" pitchFamily="34" charset="0"/>
            </a:endParaRPr>
          </a:p>
          <a:p>
            <a:pPr lvl="1"/>
            <a:endParaRPr lang="en-US" altLang="zh-CN" sz="1800" dirty="0">
              <a:ea typeface="Times New Roman" panose="02020603050405020304" pitchFamily="18" charset="0"/>
              <a:cs typeface="Arial" panose="020B0604020202020204" pitchFamily="34" charset="0"/>
            </a:endParaRPr>
          </a:p>
          <a:p>
            <a:pPr lvl="1"/>
            <a:endParaRPr lang="zh-CN" altLang="zh-CN" sz="1800" dirty="0">
              <a:effectLst/>
              <a:ea typeface="Times New Roman" panose="02020603050405020304" pitchFamily="18" charset="0"/>
              <a:cs typeface="Arial" panose="020B0604020202020204" pitchFamily="34" charset="0"/>
            </a:endParaRPr>
          </a:p>
          <a:p>
            <a:r>
              <a:rPr lang="zh-CN" altLang="zh-CN" sz="1800" dirty="0">
                <a:effectLst/>
                <a:latin typeface="Arial" panose="020B0604020202020204" pitchFamily="34" charset="0"/>
                <a:ea typeface="Helvetica" panose="020B0604020202020204" pitchFamily="34" charset="0"/>
                <a:cs typeface="Arial" panose="020B0604020202020204" pitchFamily="34" charset="0"/>
              </a:rPr>
              <a:t>-I suggest a proof reading, there are a few editorial minute errors left</a:t>
            </a:r>
            <a:r>
              <a:rPr lang="en-US" altLang="zh-CN" sz="1800" dirty="0">
                <a:effectLst/>
                <a:latin typeface="Arial" panose="020B0604020202020204" pitchFamily="34" charset="0"/>
                <a:ea typeface="Times New Roman" panose="02020603050405020304" pitchFamily="18" charset="0"/>
                <a:cs typeface="Arial" panose="020B0604020202020204" pitchFamily="34" charset="0"/>
              </a:rPr>
              <a:t> in the text. (make the references uniform etc.) But in general the text is OK. </a:t>
            </a:r>
          </a:p>
          <a:p>
            <a:pPr lvl="1"/>
            <a:r>
              <a:rPr lang="en-US" altLang="zh-CN" sz="1800" dirty="0">
                <a:ea typeface="Times New Roman" panose="02020603050405020304" pitchFamily="18" charset="0"/>
                <a:cs typeface="Arial" panose="020B0604020202020204" pitchFamily="34" charset="0"/>
              </a:rPr>
              <a:t>We went through the chapter again and made detailed updates to improve readability.</a:t>
            </a:r>
            <a:endParaRPr lang="zh-CN" altLang="zh-CN" sz="1800" dirty="0">
              <a:effectLst/>
              <a:ea typeface="Times New Roman" panose="02020603050405020304" pitchFamily="18" charset="0"/>
              <a:cs typeface="Arial" panose="020B0604020202020204" pitchFamily="34" charset="0"/>
            </a:endParaRPr>
          </a:p>
        </p:txBody>
      </p:sp>
      <p:pic>
        <p:nvPicPr>
          <p:cNvPr id="6" name="图片 5">
            <a:extLst>
              <a:ext uri="{FF2B5EF4-FFF2-40B4-BE49-F238E27FC236}">
                <a16:creationId xmlns:a16="http://schemas.microsoft.com/office/drawing/2014/main" id="{7585141F-739B-E666-D190-CD0F3E1F6BE5}"/>
              </a:ext>
            </a:extLst>
          </p:cNvPr>
          <p:cNvPicPr>
            <a:picLocks noChangeAspect="1"/>
          </p:cNvPicPr>
          <p:nvPr/>
        </p:nvPicPr>
        <p:blipFill>
          <a:blip r:embed="rId2"/>
          <a:stretch>
            <a:fillRect/>
          </a:stretch>
        </p:blipFill>
        <p:spPr>
          <a:xfrm>
            <a:off x="822160" y="3199627"/>
            <a:ext cx="5173771" cy="1359773"/>
          </a:xfrm>
          <a:prstGeom prst="rect">
            <a:avLst/>
          </a:prstGeom>
        </p:spPr>
      </p:pic>
      <p:pic>
        <p:nvPicPr>
          <p:cNvPr id="8" name="图片 7">
            <a:extLst>
              <a:ext uri="{FF2B5EF4-FFF2-40B4-BE49-F238E27FC236}">
                <a16:creationId xmlns:a16="http://schemas.microsoft.com/office/drawing/2014/main" id="{99CBE539-147C-E25F-9DA9-7B378A978A03}"/>
              </a:ext>
            </a:extLst>
          </p:cNvPr>
          <p:cNvPicPr>
            <a:picLocks noChangeAspect="1"/>
          </p:cNvPicPr>
          <p:nvPr/>
        </p:nvPicPr>
        <p:blipFill>
          <a:blip r:embed="rId3"/>
          <a:stretch>
            <a:fillRect/>
          </a:stretch>
        </p:blipFill>
        <p:spPr>
          <a:xfrm>
            <a:off x="822160" y="4551759"/>
            <a:ext cx="5173771" cy="247944"/>
          </a:xfrm>
          <a:prstGeom prst="rect">
            <a:avLst/>
          </a:prstGeom>
        </p:spPr>
      </p:pic>
      <p:pic>
        <p:nvPicPr>
          <p:cNvPr id="10" name="图片 9">
            <a:extLst>
              <a:ext uri="{FF2B5EF4-FFF2-40B4-BE49-F238E27FC236}">
                <a16:creationId xmlns:a16="http://schemas.microsoft.com/office/drawing/2014/main" id="{3BE7C4CB-C564-DFFC-CFA9-5AC1107EB51B}"/>
              </a:ext>
            </a:extLst>
          </p:cNvPr>
          <p:cNvPicPr>
            <a:picLocks noChangeAspect="1"/>
          </p:cNvPicPr>
          <p:nvPr/>
        </p:nvPicPr>
        <p:blipFill>
          <a:blip r:embed="rId4"/>
          <a:stretch>
            <a:fillRect/>
          </a:stretch>
        </p:blipFill>
        <p:spPr>
          <a:xfrm>
            <a:off x="6196071" y="3199627"/>
            <a:ext cx="4978146" cy="1288274"/>
          </a:xfrm>
          <a:prstGeom prst="rect">
            <a:avLst/>
          </a:prstGeom>
        </p:spPr>
      </p:pic>
      <p:sp>
        <p:nvSpPr>
          <p:cNvPr id="11" name="文本框 10">
            <a:extLst>
              <a:ext uri="{FF2B5EF4-FFF2-40B4-BE49-F238E27FC236}">
                <a16:creationId xmlns:a16="http://schemas.microsoft.com/office/drawing/2014/main" id="{0C3F847E-0950-88D0-373D-48DABD78D339}"/>
              </a:ext>
            </a:extLst>
          </p:cNvPr>
          <p:cNvSpPr txBox="1"/>
          <p:nvPr/>
        </p:nvSpPr>
        <p:spPr>
          <a:xfrm>
            <a:off x="822160" y="2855966"/>
            <a:ext cx="1380744" cy="369332"/>
          </a:xfrm>
          <a:prstGeom prst="rect">
            <a:avLst/>
          </a:prstGeom>
          <a:noFill/>
        </p:spPr>
        <p:txBody>
          <a:bodyPr wrap="square" rtlCol="0">
            <a:spAutoFit/>
          </a:bodyPr>
          <a:lstStyle/>
          <a:p>
            <a:r>
              <a:rPr lang="en-US" altLang="zh-CN" b="1" dirty="0">
                <a:solidFill>
                  <a:srgbClr val="FF0000"/>
                </a:solidFill>
                <a:latin typeface="Arial" panose="020B0604020202020204" pitchFamily="34" charset="0"/>
                <a:cs typeface="Arial" panose="020B0604020202020204" pitchFamily="34" charset="0"/>
              </a:rPr>
              <a:t>V0.4.1</a:t>
            </a:r>
            <a:endParaRPr lang="zh-CN" altLang="en-US" b="1" dirty="0">
              <a:solidFill>
                <a:srgbClr val="FF0000"/>
              </a:solidFill>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4F83DB05-4DDD-D908-5B49-9E137A3B6D6F}"/>
              </a:ext>
            </a:extLst>
          </p:cNvPr>
          <p:cNvSpPr txBox="1"/>
          <p:nvPr/>
        </p:nvSpPr>
        <p:spPr>
          <a:xfrm>
            <a:off x="6196071" y="2855966"/>
            <a:ext cx="1380744" cy="369332"/>
          </a:xfrm>
          <a:prstGeom prst="rect">
            <a:avLst/>
          </a:prstGeom>
          <a:noFill/>
        </p:spPr>
        <p:txBody>
          <a:bodyPr wrap="square" rtlCol="0">
            <a:spAutoFit/>
          </a:bodyPr>
          <a:lstStyle/>
          <a:p>
            <a:r>
              <a:rPr lang="en-US" altLang="zh-CN" b="1" dirty="0">
                <a:solidFill>
                  <a:srgbClr val="FF0000"/>
                </a:solidFill>
                <a:latin typeface="Arial" panose="020B0604020202020204" pitchFamily="34" charset="0"/>
                <a:cs typeface="Arial" panose="020B0604020202020204" pitchFamily="34" charset="0"/>
              </a:rPr>
              <a:t>New</a:t>
            </a:r>
            <a:endParaRPr lang="zh-CN" altLang="en-US" b="1" dirty="0">
              <a:solidFill>
                <a:srgbClr val="FF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529548E-40C5-47EE-923A-901F9331780B}"/>
              </a:ext>
            </a:extLst>
          </p:cNvPr>
          <p:cNvSpPr txBox="1"/>
          <p:nvPr/>
        </p:nvSpPr>
        <p:spPr>
          <a:xfrm>
            <a:off x="8305799" y="507738"/>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DETECTOR PEREORMANCE</a:t>
            </a:r>
            <a:endParaRPr lang="zh-CN" altLang="en-US" dirty="0">
              <a:latin typeface="Arial" panose="020B0604020202020204" pitchFamily="34" charset="0"/>
            </a:endParaRPr>
          </a:p>
        </p:txBody>
      </p:sp>
    </p:spTree>
    <p:extLst>
      <p:ext uri="{BB962C8B-B14F-4D97-AF65-F5344CB8AC3E}">
        <p14:creationId xmlns:p14="http://schemas.microsoft.com/office/powerpoint/2010/main" val="32936527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altLang="zh-CN" dirty="0">
                <a:latin typeface="Arial Black" panose="020B0A04020102020204" pitchFamily="34" charset="0"/>
              </a:rPr>
              <a:t>OVERALL CONSTRUCTION COST AND TIMELINE</a:t>
            </a:r>
            <a:endParaRPr lang="en-US" altLang="zh-CN" b="0" i="0" u="none" strike="noStrike" baseline="0" dirty="0">
              <a:latin typeface="Arial Black" panose="020B0A04020102020204" pitchFamily="34" charset="0"/>
              <a:ea typeface="等线" panose="02010600030101010101" pitchFamily="2" charset="-122"/>
            </a:endParaRPr>
          </a:p>
        </p:txBody>
      </p:sp>
      <p:sp>
        <p:nvSpPr>
          <p:cNvPr id="4" name="Text Placeholder 3"/>
          <p:cNvSpPr>
            <a:spLocks noGrp="1"/>
          </p:cNvSpPr>
          <p:nvPr>
            <p:ph type="body" idx="4294967295"/>
          </p:nvPr>
        </p:nvSpPr>
        <p:spPr>
          <a:xfrm>
            <a:off x="831850" y="4589463"/>
            <a:ext cx="10515600" cy="1500187"/>
          </a:xfrm>
        </p:spPr>
        <p:txBody>
          <a:bodyPr/>
          <a:lstStyle/>
          <a:p>
            <a:endParaRPr lang="zh-CN" altLang="en-US">
              <a:latin typeface="Arial" panose="020B0604020202020204" pitchFamily="34" charset="0"/>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ECB77868-C32B-4CEE-AD1E-003C254146F8}"/>
              </a:ext>
            </a:extLst>
          </p:cNvPr>
          <p:cNvSpPr>
            <a:spLocks noGrp="1"/>
          </p:cNvSpPr>
          <p:nvPr>
            <p:ph idx="1"/>
          </p:nvPr>
        </p:nvSpPr>
        <p:spPr/>
        <p:txBody>
          <a:bodyPr/>
          <a:lstStyle/>
          <a:p>
            <a:r>
              <a:rPr lang="en-US" altLang="zh-CN" dirty="0"/>
              <a:t>The cost estimation is provided as an ancillary table outside the Ref-TDR, following a standard Work Breakdown Structure (WBS). Only summary tables for the baseline detector option are included within the TDR text itself. Costs are primarily based on raw material prices (by volume, weight, or area), projected over the next 5 to 10 years, and multiplied by a fabrication factor.</a:t>
            </a:r>
          </a:p>
          <a:p>
            <a:r>
              <a:rPr lang="en-US" altLang="zh-CN" dirty="0"/>
              <a:t>Currently, only a very rough timeline for detector construction is presented in Chapter 16 of the TDR.</a:t>
            </a:r>
          </a:p>
          <a:p>
            <a:endParaRPr lang="zh-CN" altLang="en-US" dirty="0"/>
          </a:p>
        </p:txBody>
      </p:sp>
      <p:sp>
        <p:nvSpPr>
          <p:cNvPr id="3" name="标题 2">
            <a:extLst>
              <a:ext uri="{FF2B5EF4-FFF2-40B4-BE49-F238E27FC236}">
                <a16:creationId xmlns:a16="http://schemas.microsoft.com/office/drawing/2014/main" id="{558F96A9-53BF-4F11-AC2F-BB9EB92B3E6A}"/>
              </a:ext>
            </a:extLst>
          </p:cNvPr>
          <p:cNvSpPr>
            <a:spLocks noGrp="1"/>
          </p:cNvSpPr>
          <p:nvPr>
            <p:ph type="title"/>
          </p:nvPr>
        </p:nvSpPr>
        <p:spPr/>
        <p:txBody>
          <a:bodyPr/>
          <a:lstStyle/>
          <a:p>
            <a:r>
              <a:rPr lang="en-US" altLang="zh-CN" dirty="0"/>
              <a:t>Findings</a:t>
            </a:r>
            <a:endParaRPr lang="zh-CN" altLang="en-US" dirty="0"/>
          </a:p>
        </p:txBody>
      </p:sp>
      <p:sp>
        <p:nvSpPr>
          <p:cNvPr id="4" name="灯片编号占位符 3">
            <a:extLst>
              <a:ext uri="{FF2B5EF4-FFF2-40B4-BE49-F238E27FC236}">
                <a16:creationId xmlns:a16="http://schemas.microsoft.com/office/drawing/2014/main" id="{CA679864-CC0D-402A-B3A0-C199565DACC1}"/>
              </a:ext>
            </a:extLst>
          </p:cNvPr>
          <p:cNvSpPr>
            <a:spLocks noGrp="1"/>
          </p:cNvSpPr>
          <p:nvPr>
            <p:ph type="sldNum" sz="quarter" idx="12"/>
          </p:nvPr>
        </p:nvSpPr>
        <p:spPr/>
        <p:txBody>
          <a:bodyPr/>
          <a:lstStyle/>
          <a:p>
            <a:fld id="{F15E9139-A00B-4B2A-98A6-095DC08F1345}" type="slidenum">
              <a:rPr lang="zh-CN" altLang="en-US" smtClean="0"/>
              <a:pPr/>
              <a:t>189</a:t>
            </a:fld>
            <a:endParaRPr lang="zh-CN" altLang="en-US" dirty="0"/>
          </a:p>
        </p:txBody>
      </p:sp>
    </p:spTree>
    <p:extLst>
      <p:ext uri="{BB962C8B-B14F-4D97-AF65-F5344CB8AC3E}">
        <p14:creationId xmlns:p14="http://schemas.microsoft.com/office/powerpoint/2010/main" val="2050679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CA5D95-FD68-47B3-9A93-D4BAABF50347}"/>
              </a:ext>
            </a:extLst>
          </p:cNvPr>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Comments on Draft v0.4.1</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BF362B51-B8E4-4899-B2E5-769F98D99DF0}"/>
              </a:ext>
            </a:extLst>
          </p:cNvPr>
          <p:cNvSpPr>
            <a:spLocks noGrp="1"/>
          </p:cNvSpPr>
          <p:nvPr>
            <p:ph idx="13"/>
          </p:nvPr>
        </p:nvSpPr>
        <p:spPr>
          <a:xfrm>
            <a:off x="147483" y="1285861"/>
            <a:ext cx="11783961" cy="5365662"/>
          </a:xfrm>
        </p:spPr>
        <p:txBody>
          <a:bodyPr>
            <a:normAutofit/>
          </a:bodyPr>
          <a:lstStyle/>
          <a:p>
            <a:pPr>
              <a:lnSpc>
                <a:spcPct val="100000"/>
              </a:lnSpc>
              <a:spcBef>
                <a:spcPts val="600"/>
              </a:spcBef>
              <a:spcAft>
                <a:spcPts val="0"/>
              </a:spcAft>
            </a:pPr>
            <a:r>
              <a:rPr lang="en-GB" altLang="zh-CN" sz="1600" dirty="0">
                <a:effectLst/>
                <a:latin typeface="Arial" panose="020B0604020202020204" pitchFamily="34" charset="0"/>
                <a:ea typeface="Times New Roman" panose="02020603050405020304" pitchFamily="18" charset="0"/>
                <a:cs typeface="Arial" panose="020B0604020202020204" pitchFamily="34" charset="0"/>
              </a:rPr>
              <a:t>C-B-4-10-12: L2699 - What about the n-spray implant (modified process) to find optimum between collection efficiency and position resolution. </a:t>
            </a:r>
            <a:r>
              <a:rPr lang="en-US" altLang="zh-CN"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a:t>
            </a:r>
            <a:r>
              <a:rPr lang="zh-CN" alt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we</a:t>
            </a:r>
            <a:r>
              <a:rPr lang="zh-CN" alt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now</a:t>
            </a:r>
            <a:r>
              <a:rPr lang="zh-CN" alt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added</a:t>
            </a:r>
            <a:r>
              <a:rPr lang="zh-CN" alt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6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some</a:t>
            </a:r>
            <a:r>
              <a:rPr lang="zh-CN" altLang="en-US" sz="16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600" dirty="0" err="1">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tex</a:t>
            </a:r>
            <a:r>
              <a:rPr lang="zh-CN" altLang="en-US" sz="16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6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to</a:t>
            </a:r>
            <a:r>
              <a:rPr lang="zh-CN" altLang="en-US" sz="16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mention</a:t>
            </a:r>
            <a:r>
              <a:rPr lang="zh-CN" alt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n-spray</a:t>
            </a:r>
            <a:r>
              <a:rPr lang="zh-CN" alt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implant</a:t>
            </a:r>
            <a:r>
              <a:rPr lang="zh-CN" alt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endParaRPr lang="zh-CN" altLang="zh-CN" sz="16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p>
            <a:pPr>
              <a:lnSpc>
                <a:spcPct val="100000"/>
              </a:lnSpc>
              <a:spcBef>
                <a:spcPts val="600"/>
              </a:spcBef>
              <a:spcAft>
                <a:spcPts val="0"/>
              </a:spcAft>
            </a:pPr>
            <a:r>
              <a:rPr lang="en-GB" altLang="zh-CN" sz="1600" dirty="0">
                <a:effectLst/>
                <a:latin typeface="Arial" panose="020B0604020202020204" pitchFamily="34" charset="0"/>
                <a:ea typeface="Times New Roman" panose="02020603050405020304" pitchFamily="18" charset="0"/>
                <a:cs typeface="Arial" panose="020B0604020202020204" pitchFamily="34" charset="0"/>
              </a:rPr>
              <a:t>C-B-4-10-13: L2679 - “the leakage current should be controlled in 5 times of </a:t>
            </a:r>
            <a:r>
              <a:rPr lang="en-GB" altLang="zh-CN" sz="1600" dirty="0" err="1">
                <a:effectLst/>
                <a:latin typeface="Arial" panose="020B0604020202020204" pitchFamily="34" charset="0"/>
                <a:ea typeface="Times New Roman" panose="02020603050405020304" pitchFamily="18" charset="0"/>
                <a:cs typeface="Arial" panose="020B0604020202020204" pitchFamily="34" charset="0"/>
              </a:rPr>
              <a:t>TaichuPix</a:t>
            </a:r>
            <a:r>
              <a:rPr lang="en-GB" altLang="zh-CN" sz="1600" dirty="0">
                <a:effectLst/>
                <a:latin typeface="Arial" panose="020B0604020202020204" pitchFamily="34" charset="0"/>
                <a:ea typeface="Times New Roman" panose="02020603050405020304" pitchFamily="18" charset="0"/>
                <a:cs typeface="Arial" panose="020B0604020202020204" pitchFamily="34" charset="0"/>
              </a:rPr>
              <a:t>” - this doesn‘t read well.</a:t>
            </a:r>
            <a:r>
              <a:rPr lang="zh-CN" altLang="en-US"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a:solidFill>
                  <a:schemeClr val="tx1"/>
                </a:solidFill>
                <a:latin typeface="Arial" panose="020B0604020202020204" pitchFamily="34" charset="0"/>
                <a:cs typeface="Arial" panose="020B0604020202020204" pitchFamily="34" charset="0"/>
              </a:rPr>
              <a:t>-&gt;Removed</a:t>
            </a:r>
            <a:endParaRPr lang="zh-CN" altLang="zh-CN" sz="1600" dirty="0">
              <a:solidFill>
                <a:schemeClr val="tx1"/>
              </a:solidFill>
              <a:latin typeface="Arial" panose="020B0604020202020204" pitchFamily="34" charset="0"/>
              <a:cs typeface="Arial" panose="020B0604020202020204" pitchFamily="34" charset="0"/>
            </a:endParaRPr>
          </a:p>
          <a:p>
            <a:pPr>
              <a:lnSpc>
                <a:spcPct val="100000"/>
              </a:lnSpc>
              <a:spcBef>
                <a:spcPts val="600"/>
              </a:spcBef>
              <a:spcAft>
                <a:spcPts val="0"/>
              </a:spcAft>
            </a:pPr>
            <a:r>
              <a:rPr lang="en-GB" altLang="zh-CN" sz="1600" dirty="0">
                <a:effectLst/>
                <a:latin typeface="Arial" panose="020B0604020202020204" pitchFamily="34" charset="0"/>
                <a:ea typeface="Times New Roman" panose="02020603050405020304" pitchFamily="18" charset="0"/>
                <a:cs typeface="Arial" panose="020B0604020202020204" pitchFamily="34" charset="0"/>
              </a:rPr>
              <a:t>C-B-4-10-14: L2840 – although some studies show that that bending of silicon to 11 mm is doable, this is far from certain and surprises may appear. </a:t>
            </a:r>
            <a:r>
              <a:rPr lang="zh-CN" alt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altLang="zh-CN" sz="1600" dirty="0">
                <a:solidFill>
                  <a:schemeClr val="tx1"/>
                </a:solidFill>
                <a:latin typeface="Arial" panose="020B0604020202020204" pitchFamily="34" charset="0"/>
                <a:cs typeface="Arial" panose="020B0604020202020204" pitchFamily="34" charset="0"/>
                <a:sym typeface="Wingdings" pitchFamily="2" charset="2"/>
              </a:rPr>
              <a:t></a:t>
            </a:r>
            <a:r>
              <a:rPr lang="zh-CN" altLang="en-US" sz="1600" dirty="0">
                <a:solidFill>
                  <a:schemeClr val="tx1"/>
                </a:solidFill>
                <a:latin typeface="Arial" panose="020B0604020202020204" pitchFamily="34" charset="0"/>
                <a:cs typeface="Arial" panose="020B0604020202020204" pitchFamily="34" charset="0"/>
                <a:sym typeface="Wingdings" pitchFamily="2" charset="2"/>
              </a:rPr>
              <a:t> </a:t>
            </a:r>
            <a:r>
              <a:rPr lang="en-US" altLang="zh-CN" sz="1600" dirty="0">
                <a:solidFill>
                  <a:schemeClr val="tx1"/>
                </a:solidFill>
                <a:latin typeface="Arial" panose="020B0604020202020204" pitchFamily="34" charset="0"/>
                <a:cs typeface="Arial" panose="020B0604020202020204" pitchFamily="34" charset="0"/>
                <a:sym typeface="Wingdings" pitchFamily="2" charset="2"/>
              </a:rPr>
              <a:t>Thanks,</a:t>
            </a:r>
            <a:r>
              <a:rPr lang="zh-CN" altLang="en-US" sz="1600" dirty="0">
                <a:solidFill>
                  <a:schemeClr val="tx1"/>
                </a:solidFill>
                <a:latin typeface="Arial" panose="020B0604020202020204" pitchFamily="34" charset="0"/>
                <a:cs typeface="Arial" panose="020B0604020202020204" pitchFamily="34" charset="0"/>
                <a:sym typeface="Wingdings" pitchFamily="2" charset="2"/>
              </a:rPr>
              <a:t> </a:t>
            </a:r>
            <a:r>
              <a:rPr lang="en-US" altLang="zh-CN" sz="1600" dirty="0">
                <a:solidFill>
                  <a:schemeClr val="tx1"/>
                </a:solidFill>
                <a:latin typeface="Arial" panose="020B0604020202020204" pitchFamily="34" charset="0"/>
                <a:cs typeface="Arial" panose="020B0604020202020204" pitchFamily="34" charset="0"/>
                <a:sym typeface="Wingdings" pitchFamily="2" charset="2"/>
              </a:rPr>
              <a:t>we</a:t>
            </a:r>
            <a:r>
              <a:rPr lang="zh-CN" altLang="en-US" sz="1600" dirty="0">
                <a:solidFill>
                  <a:schemeClr val="tx1"/>
                </a:solidFill>
                <a:latin typeface="Arial" panose="020B0604020202020204" pitchFamily="34" charset="0"/>
                <a:cs typeface="Arial" panose="020B0604020202020204" pitchFamily="34" charset="0"/>
                <a:sym typeface="Wingdings" pitchFamily="2" charset="2"/>
              </a:rPr>
              <a:t> </a:t>
            </a:r>
            <a:r>
              <a:rPr lang="en-US" altLang="zh-CN" sz="1600" dirty="0">
                <a:solidFill>
                  <a:schemeClr val="tx1"/>
                </a:solidFill>
                <a:latin typeface="Arial" panose="020B0604020202020204" pitchFamily="34" charset="0"/>
                <a:cs typeface="Arial" panose="020B0604020202020204" pitchFamily="34" charset="0"/>
                <a:sym typeface="Wingdings" pitchFamily="2" charset="2"/>
              </a:rPr>
              <a:t>will</a:t>
            </a:r>
            <a:r>
              <a:rPr lang="zh-CN" altLang="en-US" sz="1600" dirty="0">
                <a:solidFill>
                  <a:schemeClr val="tx1"/>
                </a:solidFill>
                <a:latin typeface="Arial" panose="020B0604020202020204" pitchFamily="34" charset="0"/>
                <a:cs typeface="Arial" panose="020B0604020202020204" pitchFamily="34" charset="0"/>
                <a:sym typeface="Wingdings" pitchFamily="2" charset="2"/>
              </a:rPr>
              <a:t> </a:t>
            </a:r>
            <a:r>
              <a:rPr lang="en-US" altLang="zh-CN" sz="1600" dirty="0">
                <a:solidFill>
                  <a:schemeClr val="tx1"/>
                </a:solidFill>
                <a:latin typeface="Arial" panose="020B0604020202020204" pitchFamily="34" charset="0"/>
                <a:cs typeface="Arial" panose="020B0604020202020204" pitchFamily="34" charset="0"/>
                <a:sym typeface="Wingdings" pitchFamily="2" charset="2"/>
              </a:rPr>
              <a:t>keep</a:t>
            </a:r>
            <a:r>
              <a:rPr lang="zh-CN" altLang="en-US" sz="1600" dirty="0">
                <a:solidFill>
                  <a:schemeClr val="tx1"/>
                </a:solidFill>
                <a:latin typeface="Arial" panose="020B0604020202020204" pitchFamily="34" charset="0"/>
                <a:cs typeface="Arial" panose="020B0604020202020204" pitchFamily="34" charset="0"/>
                <a:sym typeface="Wingdings" pitchFamily="2" charset="2"/>
              </a:rPr>
              <a:t> </a:t>
            </a:r>
            <a:r>
              <a:rPr lang="en-US" altLang="zh-CN" sz="1600" dirty="0">
                <a:solidFill>
                  <a:schemeClr val="tx1"/>
                </a:solidFill>
                <a:latin typeface="Arial" panose="020B0604020202020204" pitchFamily="34" charset="0"/>
                <a:cs typeface="Arial" panose="020B0604020202020204" pitchFamily="34" charset="0"/>
                <a:sym typeface="Wingdings" pitchFamily="2" charset="2"/>
              </a:rPr>
              <a:t>that</a:t>
            </a:r>
            <a:r>
              <a:rPr lang="zh-CN" altLang="en-US" sz="1600" dirty="0">
                <a:solidFill>
                  <a:schemeClr val="tx1"/>
                </a:solidFill>
                <a:latin typeface="Arial" panose="020B0604020202020204" pitchFamily="34" charset="0"/>
                <a:cs typeface="Arial" panose="020B0604020202020204" pitchFamily="34" charset="0"/>
                <a:sym typeface="Wingdings" pitchFamily="2" charset="2"/>
              </a:rPr>
              <a:t> </a:t>
            </a:r>
            <a:r>
              <a:rPr lang="en-US" altLang="zh-CN" sz="1600" dirty="0">
                <a:solidFill>
                  <a:schemeClr val="tx1"/>
                </a:solidFill>
                <a:latin typeface="Arial" panose="020B0604020202020204" pitchFamily="34" charset="0"/>
                <a:cs typeface="Arial" panose="020B0604020202020204" pitchFamily="34" charset="0"/>
                <a:sym typeface="Wingdings" pitchFamily="2" charset="2"/>
              </a:rPr>
              <a:t>in</a:t>
            </a:r>
            <a:r>
              <a:rPr lang="zh-CN" altLang="en-US" sz="1600" dirty="0">
                <a:solidFill>
                  <a:schemeClr val="tx1"/>
                </a:solidFill>
                <a:latin typeface="Arial" panose="020B0604020202020204" pitchFamily="34" charset="0"/>
                <a:cs typeface="Arial" panose="020B0604020202020204" pitchFamily="34" charset="0"/>
                <a:sym typeface="Wingdings" pitchFamily="2" charset="2"/>
              </a:rPr>
              <a:t> </a:t>
            </a:r>
            <a:r>
              <a:rPr lang="en-US" altLang="zh-CN" sz="1600" dirty="0">
                <a:solidFill>
                  <a:schemeClr val="tx1"/>
                </a:solidFill>
                <a:latin typeface="Arial" panose="020B0604020202020204" pitchFamily="34" charset="0"/>
                <a:cs typeface="Arial" panose="020B0604020202020204" pitchFamily="34" charset="0"/>
                <a:sym typeface="Wingdings" pitchFamily="2" charset="2"/>
              </a:rPr>
              <a:t>mind.</a:t>
            </a:r>
            <a:r>
              <a:rPr lang="zh-CN" altLang="en-US" sz="1600" dirty="0">
                <a:solidFill>
                  <a:schemeClr val="tx1"/>
                </a:solidFill>
                <a:latin typeface="Arial" panose="020B0604020202020204" pitchFamily="34" charset="0"/>
                <a:cs typeface="Arial" panose="020B0604020202020204" pitchFamily="34" charset="0"/>
                <a:sym typeface="Wingdings" pitchFamily="2" charset="2"/>
              </a:rPr>
              <a:t> </a:t>
            </a:r>
            <a:endParaRPr lang="zh-CN" altLang="zh-CN" sz="1600" dirty="0">
              <a:solidFill>
                <a:schemeClr val="tx1"/>
              </a:solidFill>
              <a:latin typeface="Arial" panose="020B0604020202020204" pitchFamily="34" charset="0"/>
              <a:cs typeface="Arial" panose="020B0604020202020204" pitchFamily="34" charset="0"/>
            </a:endParaRPr>
          </a:p>
          <a:p>
            <a:pPr>
              <a:lnSpc>
                <a:spcPct val="100000"/>
              </a:lnSpc>
              <a:spcBef>
                <a:spcPts val="600"/>
              </a:spcBef>
              <a:spcAft>
                <a:spcPts val="0"/>
              </a:spcAft>
            </a:pPr>
            <a:r>
              <a:rPr lang="en-GB" altLang="zh-CN" sz="1600" dirty="0">
                <a:effectLst/>
                <a:latin typeface="Arial" panose="020B0604020202020204" pitchFamily="34" charset="0"/>
                <a:ea typeface="Times New Roman" panose="02020603050405020304" pitchFamily="18" charset="0"/>
                <a:cs typeface="Arial" panose="020B0604020202020204" pitchFamily="34" charset="0"/>
              </a:rPr>
              <a:t>C-B-4-10-15: L2847-2849 – this needs a rewrite for easier reading. </a:t>
            </a:r>
            <a:r>
              <a:rPr lang="en-US" sz="1600" dirty="0">
                <a:solidFill>
                  <a:schemeClr val="tx1"/>
                </a:solidFill>
                <a:latin typeface="Arial" panose="020B0604020202020204" pitchFamily="34" charset="0"/>
                <a:cs typeface="Arial" panose="020B0604020202020204" pitchFamily="34" charset="0"/>
              </a:rPr>
              <a:t>-&gt;Rewrote</a:t>
            </a:r>
            <a:endParaRPr lang="zh-CN" altLang="zh-CN" sz="1600" dirty="0">
              <a:solidFill>
                <a:schemeClr val="tx1"/>
              </a:solidFill>
              <a:latin typeface="Arial" panose="020B0604020202020204" pitchFamily="34" charset="0"/>
              <a:cs typeface="Arial" panose="020B0604020202020204" pitchFamily="34" charset="0"/>
            </a:endParaRPr>
          </a:p>
          <a:p>
            <a:pPr>
              <a:lnSpc>
                <a:spcPct val="100000"/>
              </a:lnSpc>
              <a:spcBef>
                <a:spcPts val="600"/>
              </a:spcBef>
              <a:spcAft>
                <a:spcPts val="0"/>
              </a:spcAft>
            </a:pPr>
            <a:r>
              <a:rPr lang="en-GB" altLang="zh-CN" sz="1600" dirty="0">
                <a:effectLst/>
                <a:latin typeface="Arial" panose="020B0604020202020204" pitchFamily="34" charset="0"/>
                <a:ea typeface="Times New Roman" panose="02020603050405020304" pitchFamily="18" charset="0"/>
                <a:cs typeface="Arial" panose="020B0604020202020204" pitchFamily="34" charset="0"/>
              </a:rPr>
              <a:t>C-B-4-10-16: L2876 – with our previous prototyped vertex design -&gt;  with an earlier prototype design. </a:t>
            </a:r>
            <a:r>
              <a:rPr lang="en-GB" sz="1600" dirty="0">
                <a:solidFill>
                  <a:schemeClr val="tx1"/>
                </a:solidFill>
                <a:latin typeface="Arial" panose="020B0604020202020204" pitchFamily="34" charset="0"/>
                <a:cs typeface="Arial" panose="020B0604020202020204" pitchFamily="34" charset="0"/>
              </a:rPr>
              <a:t>-&gt;</a:t>
            </a:r>
            <a:r>
              <a:rPr lang="en-US" sz="1600" dirty="0">
                <a:solidFill>
                  <a:schemeClr val="tx1"/>
                </a:solidFill>
                <a:latin typeface="Arial" panose="020B0604020202020204" pitchFamily="34" charset="0"/>
                <a:cs typeface="Arial" panose="020B0604020202020204" pitchFamily="34" charset="0"/>
              </a:rPr>
              <a:t> </a:t>
            </a:r>
            <a:r>
              <a:rPr lang="en-US" altLang="zh-CN" sz="1600" dirty="0">
                <a:solidFill>
                  <a:schemeClr val="tx1"/>
                </a:solidFill>
                <a:latin typeface="Arial" panose="020B0604020202020204" pitchFamily="34" charset="0"/>
                <a:cs typeface="Arial" panose="020B0604020202020204" pitchFamily="34" charset="0"/>
              </a:rPr>
              <a:t>done</a:t>
            </a:r>
            <a:r>
              <a:rPr lang="zh-CN" altLang="en-US" sz="1600" dirty="0">
                <a:solidFill>
                  <a:schemeClr val="tx1"/>
                </a:solidFill>
                <a:latin typeface="Arial" panose="020B0604020202020204" pitchFamily="34" charset="0"/>
                <a:cs typeface="Arial" panose="020B0604020202020204" pitchFamily="34" charset="0"/>
              </a:rPr>
              <a:t> </a:t>
            </a:r>
            <a:endParaRPr lang="zh-CN" altLang="zh-CN" sz="1600" dirty="0">
              <a:solidFill>
                <a:schemeClr val="tx1"/>
              </a:solidFill>
              <a:latin typeface="Arial" panose="020B0604020202020204" pitchFamily="34" charset="0"/>
              <a:cs typeface="Arial" panose="020B0604020202020204" pitchFamily="34" charset="0"/>
            </a:endParaRPr>
          </a:p>
          <a:p>
            <a:pPr>
              <a:lnSpc>
                <a:spcPct val="100000"/>
              </a:lnSpc>
              <a:spcBef>
                <a:spcPts val="600"/>
              </a:spcBef>
              <a:spcAft>
                <a:spcPts val="0"/>
              </a:spcAft>
            </a:pPr>
            <a:r>
              <a:rPr lang="en-GB" altLang="zh-CN" sz="1600" dirty="0">
                <a:effectLst/>
                <a:latin typeface="Arial" panose="020B0604020202020204" pitchFamily="34" charset="0"/>
                <a:ea typeface="Times New Roman" panose="02020603050405020304" pitchFamily="18" charset="0"/>
                <a:cs typeface="Arial" panose="020B0604020202020204" pitchFamily="34" charset="0"/>
              </a:rPr>
              <a:t>C-B-4-10-17: L2906 – 300 </a:t>
            </a:r>
            <a:r>
              <a:rPr lang="en-GB" altLang="zh-CN" sz="1600" dirty="0" err="1">
                <a:effectLst/>
                <a:latin typeface="Arial" panose="020B0604020202020204" pitchFamily="34" charset="0"/>
                <a:ea typeface="Times New Roman" panose="02020603050405020304" pitchFamily="18" charset="0"/>
                <a:cs typeface="Arial" panose="020B0604020202020204" pitchFamily="34" charset="0"/>
              </a:rPr>
              <a:t>mW</a:t>
            </a:r>
            <a:r>
              <a:rPr lang="en-GB" altLang="zh-CN" sz="1600" dirty="0">
                <a:effectLst/>
                <a:latin typeface="Arial" panose="020B0604020202020204" pitchFamily="34" charset="0"/>
                <a:ea typeface="Times New Roman" panose="02020603050405020304" pitchFamily="18" charset="0"/>
                <a:cs typeface="Arial" panose="020B0604020202020204" pitchFamily="34" charset="0"/>
              </a:rPr>
              <a:t>/cm2 cooling with airflow needs a reference and also at what conditions. This may lead a reader to a false believe that around an order of magnitude less is trivial to cool. A fee more sentences are needed here: what flow was simulated (laminar/turbulent), if all obstacles were correctly accounted for. Have the thermal gradients along the flow been taken into consideration?</a:t>
            </a:r>
            <a:r>
              <a:rPr lang="zh-CN" alt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altLang="zh-CN"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a:t>
            </a:r>
            <a:r>
              <a:rPr lang="zh-CN" alt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the</a:t>
            </a:r>
            <a:r>
              <a:rPr lang="zh-CN" alt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simulation</a:t>
            </a:r>
            <a:r>
              <a:rPr lang="zh-CN" alt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600" dirty="0">
                <a:solidFill>
                  <a:schemeClr val="tx1"/>
                </a:solidFill>
                <a:latin typeface="Arial" panose="020B0604020202020204" pitchFamily="34" charset="0"/>
                <a:cs typeface="Arial" panose="020B0604020202020204" pitchFamily="34" charset="0"/>
                <a:sym typeface="Wingdings" pitchFamily="2" charset="2"/>
              </a:rPr>
              <a:t>results</a:t>
            </a:r>
            <a:r>
              <a:rPr lang="zh-CN" altLang="en-US" sz="1600" dirty="0">
                <a:solidFill>
                  <a:schemeClr val="tx1"/>
                </a:solidFill>
                <a:latin typeface="Arial" panose="020B0604020202020204" pitchFamily="34" charset="0"/>
                <a:cs typeface="Arial" panose="020B0604020202020204" pitchFamily="34" charset="0"/>
                <a:sym typeface="Wingdings" pitchFamily="2" charset="2"/>
              </a:rPr>
              <a:t> </a:t>
            </a:r>
            <a:r>
              <a:rPr lang="en-US" altLang="zh-CN" sz="1600" dirty="0">
                <a:solidFill>
                  <a:schemeClr val="tx1"/>
                </a:solidFill>
                <a:latin typeface="Arial" panose="020B0604020202020204" pitchFamily="34" charset="0"/>
                <a:cs typeface="Arial" panose="020B0604020202020204" pitchFamily="34" charset="0"/>
                <a:sym typeface="Wingdings" pitchFamily="2" charset="2"/>
              </a:rPr>
              <a:t>indicated</a:t>
            </a:r>
            <a:r>
              <a:rPr lang="zh-CN" altLang="en-US" sz="1600" dirty="0">
                <a:solidFill>
                  <a:schemeClr val="tx1"/>
                </a:solidFill>
                <a:latin typeface="Arial" panose="020B0604020202020204" pitchFamily="34" charset="0"/>
                <a:cs typeface="Arial" panose="020B0604020202020204" pitchFamily="34" charset="0"/>
                <a:sym typeface="Wingdings" pitchFamily="2" charset="2"/>
              </a:rPr>
              <a:t> </a:t>
            </a:r>
            <a:r>
              <a:rPr lang="en-US" altLang="zh-CN" sz="1600" dirty="0">
                <a:solidFill>
                  <a:schemeClr val="tx1"/>
                </a:solidFill>
                <a:latin typeface="Arial" panose="020B0604020202020204" pitchFamily="34" charset="0"/>
                <a:cs typeface="Arial" panose="020B0604020202020204" pitchFamily="34" charset="0"/>
                <a:sym typeface="Wingdings" pitchFamily="2" charset="2"/>
              </a:rPr>
              <a:t>it</a:t>
            </a:r>
            <a:r>
              <a:rPr lang="zh-CN" altLang="en-US" sz="1600" dirty="0">
                <a:solidFill>
                  <a:schemeClr val="tx1"/>
                </a:solidFill>
                <a:latin typeface="Arial" panose="020B0604020202020204" pitchFamily="34" charset="0"/>
                <a:cs typeface="Arial" panose="020B0604020202020204" pitchFamily="34" charset="0"/>
                <a:sym typeface="Wingdings" pitchFamily="2" charset="2"/>
              </a:rPr>
              <a:t> </a:t>
            </a:r>
            <a:r>
              <a:rPr lang="en-US" altLang="zh-CN" sz="1600" dirty="0">
                <a:solidFill>
                  <a:schemeClr val="tx1"/>
                </a:solidFill>
                <a:latin typeface="Arial" panose="020B0604020202020204" pitchFamily="34" charset="0"/>
                <a:cs typeface="Arial" panose="020B0604020202020204" pitchFamily="34" charset="0"/>
                <a:sym typeface="Wingdings" pitchFamily="2" charset="2"/>
              </a:rPr>
              <a:t>is</a:t>
            </a:r>
            <a:r>
              <a:rPr lang="zh-CN" altLang="en-US" sz="1600" dirty="0">
                <a:solidFill>
                  <a:schemeClr val="tx1"/>
                </a:solidFill>
                <a:latin typeface="Arial" panose="020B0604020202020204" pitchFamily="34" charset="0"/>
                <a:cs typeface="Arial" panose="020B0604020202020204" pitchFamily="34" charset="0"/>
                <a:sym typeface="Wingdings" pitchFamily="2" charset="2"/>
              </a:rPr>
              <a:t> </a:t>
            </a:r>
            <a:r>
              <a:rPr lang="en-US" altLang="zh-CN" sz="1600" dirty="0">
                <a:solidFill>
                  <a:schemeClr val="tx1"/>
                </a:solidFill>
                <a:latin typeface="Arial" panose="020B0604020202020204" pitchFamily="34" charset="0"/>
                <a:cs typeface="Arial" panose="020B0604020202020204" pitchFamily="34" charset="0"/>
                <a:sym typeface="Wingdings" pitchFamily="2" charset="2"/>
              </a:rPr>
              <a:t>a</a:t>
            </a:r>
            <a:r>
              <a:rPr lang="zh-CN" altLang="en-US" sz="1600" dirty="0">
                <a:solidFill>
                  <a:schemeClr val="tx1"/>
                </a:solidFill>
                <a:latin typeface="Arial" panose="020B0604020202020204" pitchFamily="34" charset="0"/>
                <a:cs typeface="Arial" panose="020B0604020202020204" pitchFamily="34" charset="0"/>
                <a:sym typeface="Wingdings" pitchFamily="2" charset="2"/>
              </a:rPr>
              <a:t> </a:t>
            </a:r>
            <a:r>
              <a:rPr lang="en-GB" altLang="zh-CN" sz="1600" dirty="0">
                <a:solidFill>
                  <a:schemeClr val="tx1"/>
                </a:solidFill>
                <a:latin typeface="Arial" panose="020B0604020202020204" pitchFamily="34" charset="0"/>
                <a:cs typeface="Arial" panose="020B0604020202020204" pitchFamily="34" charset="0"/>
              </a:rPr>
              <a:t>turbulent </a:t>
            </a:r>
            <a:r>
              <a:rPr lang="en-US" altLang="zh-CN" sz="1600" dirty="0">
                <a:solidFill>
                  <a:schemeClr val="tx1"/>
                </a:solidFill>
                <a:latin typeface="Arial" panose="020B0604020202020204" pitchFamily="34" charset="0"/>
                <a:cs typeface="Arial" panose="020B0604020202020204" pitchFamily="34" charset="0"/>
                <a:sym typeface="Wingdings" pitchFamily="2" charset="2"/>
              </a:rPr>
              <a:t>flow.</a:t>
            </a:r>
            <a:r>
              <a:rPr lang="zh-CN" altLang="en-US" sz="1600" dirty="0">
                <a:solidFill>
                  <a:schemeClr val="tx1"/>
                </a:solidFill>
                <a:latin typeface="Arial" panose="020B0604020202020204" pitchFamily="34" charset="0"/>
                <a:cs typeface="Arial" panose="020B0604020202020204" pitchFamily="34" charset="0"/>
                <a:sym typeface="Wingdings" pitchFamily="2" charset="2"/>
              </a:rPr>
              <a:t> </a:t>
            </a:r>
            <a:r>
              <a:rPr lang="en-US" altLang="zh-CN" sz="1600" dirty="0">
                <a:solidFill>
                  <a:schemeClr val="tx1"/>
                </a:solidFill>
                <a:latin typeface="Arial" panose="020B0604020202020204" pitchFamily="34" charset="0"/>
                <a:cs typeface="Arial" panose="020B0604020202020204" pitchFamily="34" charset="0"/>
                <a:sym typeface="Wingdings" pitchFamily="2" charset="2"/>
              </a:rPr>
              <a:t>The</a:t>
            </a:r>
            <a:r>
              <a:rPr lang="zh-CN" altLang="en-US" sz="1600" dirty="0">
                <a:solidFill>
                  <a:schemeClr val="tx1"/>
                </a:solidFill>
                <a:latin typeface="Arial" panose="020B0604020202020204" pitchFamily="34" charset="0"/>
                <a:cs typeface="Arial" panose="020B0604020202020204" pitchFamily="34" charset="0"/>
                <a:sym typeface="Wingdings" pitchFamily="2" charset="2"/>
              </a:rPr>
              <a:t> </a:t>
            </a:r>
            <a:r>
              <a:rPr lang="en-US" altLang="zh-CN" sz="1600" dirty="0">
                <a:solidFill>
                  <a:schemeClr val="tx1"/>
                </a:solidFill>
                <a:latin typeface="Arial" panose="020B0604020202020204" pitchFamily="34" charset="0"/>
                <a:cs typeface="Arial" panose="020B0604020202020204" pitchFamily="34" charset="0"/>
                <a:sym typeface="Wingdings" pitchFamily="2" charset="2"/>
              </a:rPr>
              <a:t>thermal</a:t>
            </a:r>
            <a:r>
              <a:rPr lang="zh-CN" altLang="en-US" sz="1600" dirty="0">
                <a:solidFill>
                  <a:schemeClr val="tx1"/>
                </a:solidFill>
                <a:latin typeface="Arial" panose="020B0604020202020204" pitchFamily="34" charset="0"/>
                <a:cs typeface="Arial" panose="020B0604020202020204" pitchFamily="34" charset="0"/>
                <a:sym typeface="Wingdings" pitchFamily="2" charset="2"/>
              </a:rPr>
              <a:t> </a:t>
            </a:r>
            <a:r>
              <a:rPr lang="en-US" altLang="zh-CN" sz="1600" dirty="0">
                <a:solidFill>
                  <a:schemeClr val="tx1"/>
                </a:solidFill>
                <a:latin typeface="Arial" panose="020B0604020202020204" pitchFamily="34" charset="0"/>
                <a:cs typeface="Arial" panose="020B0604020202020204" pitchFamily="34" charset="0"/>
                <a:sym typeface="Wingdings" pitchFamily="2" charset="2"/>
              </a:rPr>
              <a:t>gradients</a:t>
            </a:r>
            <a:r>
              <a:rPr lang="zh-CN" altLang="en-US" sz="1600" dirty="0">
                <a:solidFill>
                  <a:schemeClr val="tx1"/>
                </a:solidFill>
                <a:latin typeface="Arial" panose="020B0604020202020204" pitchFamily="34" charset="0"/>
                <a:cs typeface="Arial" panose="020B0604020202020204" pitchFamily="34" charset="0"/>
                <a:sym typeface="Wingdings" pitchFamily="2" charset="2"/>
              </a:rPr>
              <a:t> </a:t>
            </a:r>
            <a:r>
              <a:rPr lang="en-US" altLang="zh-CN" sz="1600" dirty="0">
                <a:solidFill>
                  <a:schemeClr val="tx1"/>
                </a:solidFill>
                <a:latin typeface="Arial" panose="020B0604020202020204" pitchFamily="34" charset="0"/>
                <a:cs typeface="Arial" panose="020B0604020202020204" pitchFamily="34" charset="0"/>
                <a:sym typeface="Wingdings" pitchFamily="2" charset="2"/>
              </a:rPr>
              <a:t>along</a:t>
            </a:r>
            <a:r>
              <a:rPr lang="zh-CN" altLang="en-US" sz="1600" dirty="0">
                <a:solidFill>
                  <a:schemeClr val="tx1"/>
                </a:solidFill>
                <a:latin typeface="Arial" panose="020B0604020202020204" pitchFamily="34" charset="0"/>
                <a:cs typeface="Arial" panose="020B0604020202020204" pitchFamily="34" charset="0"/>
                <a:sym typeface="Wingdings" pitchFamily="2" charset="2"/>
              </a:rPr>
              <a:t> </a:t>
            </a:r>
            <a:r>
              <a:rPr lang="en-US" altLang="zh-CN" sz="1600" dirty="0">
                <a:solidFill>
                  <a:schemeClr val="tx1"/>
                </a:solidFill>
                <a:latin typeface="Arial" panose="020B0604020202020204" pitchFamily="34" charset="0"/>
                <a:cs typeface="Arial" panose="020B0604020202020204" pitchFamily="34" charset="0"/>
                <a:sym typeface="Wingdings" pitchFamily="2" charset="2"/>
              </a:rPr>
              <a:t>the</a:t>
            </a:r>
            <a:r>
              <a:rPr lang="zh-CN" altLang="en-US" sz="1600" dirty="0">
                <a:solidFill>
                  <a:schemeClr val="tx1"/>
                </a:solidFill>
                <a:latin typeface="Arial" panose="020B0604020202020204" pitchFamily="34" charset="0"/>
                <a:cs typeface="Arial" panose="020B0604020202020204" pitchFamily="34" charset="0"/>
                <a:sym typeface="Wingdings" pitchFamily="2" charset="2"/>
              </a:rPr>
              <a:t> </a:t>
            </a:r>
            <a:r>
              <a:rPr lang="en-US" altLang="zh-CN" sz="1600" dirty="0">
                <a:solidFill>
                  <a:schemeClr val="tx1"/>
                </a:solidFill>
                <a:latin typeface="Arial" panose="020B0604020202020204" pitchFamily="34" charset="0"/>
                <a:cs typeface="Arial" panose="020B0604020202020204" pitchFamily="34" charset="0"/>
                <a:sym typeface="Wingdings" pitchFamily="2" charset="2"/>
              </a:rPr>
              <a:t>flow</a:t>
            </a:r>
            <a:r>
              <a:rPr lang="zh-CN" altLang="en-US" sz="1600" dirty="0">
                <a:solidFill>
                  <a:schemeClr val="tx1"/>
                </a:solidFill>
                <a:latin typeface="Arial" panose="020B0604020202020204" pitchFamily="34" charset="0"/>
                <a:cs typeface="Arial" panose="020B0604020202020204" pitchFamily="34" charset="0"/>
                <a:sym typeface="Wingdings" pitchFamily="2" charset="2"/>
              </a:rPr>
              <a:t> </a:t>
            </a:r>
            <a:r>
              <a:rPr lang="en-US" altLang="zh-CN" sz="1600" dirty="0">
                <a:solidFill>
                  <a:schemeClr val="tx1"/>
                </a:solidFill>
                <a:latin typeface="Arial" panose="020B0604020202020204" pitchFamily="34" charset="0"/>
                <a:cs typeface="Arial" panose="020B0604020202020204" pitchFamily="34" charset="0"/>
                <a:sym typeface="Wingdings" pitchFamily="2" charset="2"/>
              </a:rPr>
              <a:t>has</a:t>
            </a:r>
            <a:r>
              <a:rPr lang="zh-CN" altLang="en-US" sz="1600" dirty="0">
                <a:solidFill>
                  <a:schemeClr val="tx1"/>
                </a:solidFill>
                <a:latin typeface="Arial" panose="020B0604020202020204" pitchFamily="34" charset="0"/>
                <a:cs typeface="Arial" panose="020B0604020202020204" pitchFamily="34" charset="0"/>
                <a:sym typeface="Wingdings" pitchFamily="2" charset="2"/>
              </a:rPr>
              <a:t> </a:t>
            </a:r>
            <a:r>
              <a:rPr lang="en-US" altLang="zh-CN" sz="1600" dirty="0">
                <a:solidFill>
                  <a:schemeClr val="tx1"/>
                </a:solidFill>
                <a:latin typeface="Arial" panose="020B0604020202020204" pitchFamily="34" charset="0"/>
                <a:cs typeface="Arial" panose="020B0604020202020204" pitchFamily="34" charset="0"/>
                <a:sym typeface="Wingdings" pitchFamily="2" charset="2"/>
              </a:rPr>
              <a:t>been</a:t>
            </a:r>
            <a:r>
              <a:rPr lang="zh-CN" altLang="en-US" sz="1600" dirty="0">
                <a:solidFill>
                  <a:schemeClr val="tx1"/>
                </a:solidFill>
                <a:latin typeface="Arial" panose="020B0604020202020204" pitchFamily="34" charset="0"/>
                <a:cs typeface="Arial" panose="020B0604020202020204" pitchFamily="34" charset="0"/>
                <a:sym typeface="Wingdings" pitchFamily="2" charset="2"/>
              </a:rPr>
              <a:t> </a:t>
            </a:r>
            <a:r>
              <a:rPr lang="en-US" altLang="zh-CN" sz="1600" dirty="0">
                <a:solidFill>
                  <a:schemeClr val="tx1"/>
                </a:solidFill>
                <a:latin typeface="Arial" panose="020B0604020202020204" pitchFamily="34" charset="0"/>
                <a:cs typeface="Arial" panose="020B0604020202020204" pitchFamily="34" charset="0"/>
                <a:sym typeface="Wingdings" pitchFamily="2" charset="2"/>
              </a:rPr>
              <a:t>considered,</a:t>
            </a:r>
            <a:r>
              <a:rPr lang="zh-CN" altLang="en-US" sz="1600" dirty="0">
                <a:solidFill>
                  <a:schemeClr val="tx1"/>
                </a:solidFill>
                <a:latin typeface="Arial" panose="020B0604020202020204" pitchFamily="34" charset="0"/>
                <a:cs typeface="Arial" panose="020B0604020202020204" pitchFamily="34" charset="0"/>
                <a:sym typeface="Wingdings" pitchFamily="2" charset="2"/>
              </a:rPr>
              <a:t> </a:t>
            </a:r>
            <a:r>
              <a:rPr lang="en-US" altLang="zh-CN" sz="1600" dirty="0">
                <a:solidFill>
                  <a:schemeClr val="tx1"/>
                </a:solidFill>
                <a:latin typeface="Arial" panose="020B0604020202020204" pitchFamily="34" charset="0"/>
                <a:cs typeface="Arial" panose="020B0604020202020204" pitchFamily="34" charset="0"/>
                <a:sym typeface="Wingdings" pitchFamily="2" charset="2"/>
              </a:rPr>
              <a:t>Not</a:t>
            </a:r>
            <a:r>
              <a:rPr lang="zh-CN" altLang="en-US" sz="1600" dirty="0">
                <a:solidFill>
                  <a:schemeClr val="tx1"/>
                </a:solidFill>
                <a:latin typeface="Arial" panose="020B0604020202020204" pitchFamily="34" charset="0"/>
                <a:cs typeface="Arial" panose="020B0604020202020204" pitchFamily="34" charset="0"/>
                <a:sym typeface="Wingdings" pitchFamily="2" charset="2"/>
              </a:rPr>
              <a:t> </a:t>
            </a:r>
            <a:r>
              <a:rPr lang="en-US" altLang="zh-CN" sz="1600" dirty="0">
                <a:solidFill>
                  <a:schemeClr val="tx1"/>
                </a:solidFill>
                <a:latin typeface="Arial" panose="020B0604020202020204" pitchFamily="34" charset="0"/>
                <a:cs typeface="Arial" panose="020B0604020202020204" pitchFamily="34" charset="0"/>
                <a:sym typeface="Wingdings" pitchFamily="2" charset="2"/>
              </a:rPr>
              <a:t>all</a:t>
            </a:r>
            <a:r>
              <a:rPr lang="zh-CN" altLang="en-US" sz="1600" dirty="0">
                <a:solidFill>
                  <a:schemeClr val="tx1"/>
                </a:solidFill>
                <a:latin typeface="Arial" panose="020B0604020202020204" pitchFamily="34" charset="0"/>
                <a:cs typeface="Arial" panose="020B0604020202020204" pitchFamily="34" charset="0"/>
                <a:sym typeface="Wingdings" pitchFamily="2" charset="2"/>
              </a:rPr>
              <a:t> </a:t>
            </a:r>
            <a:r>
              <a:rPr lang="en-US" altLang="zh-CN" sz="1600" dirty="0">
                <a:solidFill>
                  <a:schemeClr val="tx1"/>
                </a:solidFill>
                <a:latin typeface="Arial" panose="020B0604020202020204" pitchFamily="34" charset="0"/>
                <a:cs typeface="Arial" panose="020B0604020202020204" pitchFamily="34" charset="0"/>
                <a:sym typeface="Wingdings" pitchFamily="2" charset="2"/>
              </a:rPr>
              <a:t>the</a:t>
            </a:r>
            <a:r>
              <a:rPr lang="zh-CN" altLang="en-US" sz="1600" dirty="0">
                <a:solidFill>
                  <a:schemeClr val="tx1"/>
                </a:solidFill>
                <a:latin typeface="Arial" panose="020B0604020202020204" pitchFamily="34" charset="0"/>
                <a:cs typeface="Arial" panose="020B0604020202020204" pitchFamily="34" charset="0"/>
                <a:sym typeface="Wingdings" pitchFamily="2" charset="2"/>
              </a:rPr>
              <a:t> </a:t>
            </a:r>
            <a:r>
              <a:rPr lang="en-GB" altLang="zh-CN" sz="1600" dirty="0">
                <a:solidFill>
                  <a:schemeClr val="tx1"/>
                </a:solidFill>
                <a:latin typeface="Arial" panose="020B0604020202020204" pitchFamily="34" charset="0"/>
                <a:cs typeface="Arial" panose="020B0604020202020204" pitchFamily="34" charset="0"/>
              </a:rPr>
              <a:t>obstacles </a:t>
            </a:r>
            <a:r>
              <a:rPr lang="en-US" altLang="zh-CN" sz="1600" dirty="0">
                <a:solidFill>
                  <a:schemeClr val="tx1"/>
                </a:solidFill>
                <a:latin typeface="Arial" panose="020B0604020202020204" pitchFamily="34" charset="0"/>
                <a:cs typeface="Arial" panose="020B0604020202020204" pitchFamily="34" charset="0"/>
              </a:rPr>
              <a:t>accounted</a:t>
            </a:r>
            <a:r>
              <a:rPr lang="zh-CN" altLang="en-US" sz="1600" dirty="0">
                <a:solidFill>
                  <a:schemeClr val="tx1"/>
                </a:solidFill>
                <a:latin typeface="Arial" panose="020B0604020202020204" pitchFamily="34" charset="0"/>
                <a:cs typeface="Arial" panose="020B0604020202020204" pitchFamily="34" charset="0"/>
              </a:rPr>
              <a:t> </a:t>
            </a:r>
            <a:r>
              <a:rPr lang="en-US" altLang="zh-CN" sz="1600" dirty="0">
                <a:solidFill>
                  <a:schemeClr val="tx1"/>
                </a:solidFill>
                <a:latin typeface="Arial" panose="020B0604020202020204" pitchFamily="34" charset="0"/>
                <a:cs typeface="Arial" panose="020B0604020202020204" pitchFamily="34" charset="0"/>
              </a:rPr>
              <a:t>for.</a:t>
            </a:r>
            <a:r>
              <a:rPr lang="zh-CN" altLang="en-US" sz="1600" dirty="0">
                <a:solidFill>
                  <a:schemeClr val="tx1"/>
                </a:solidFill>
                <a:latin typeface="Arial" panose="020B0604020202020204" pitchFamily="34" charset="0"/>
                <a:cs typeface="Arial" panose="020B0604020202020204" pitchFamily="34" charset="0"/>
              </a:rPr>
              <a:t> </a:t>
            </a:r>
            <a:r>
              <a:rPr lang="en-US" altLang="zh-CN" sz="1600" dirty="0">
                <a:solidFill>
                  <a:schemeClr val="tx1"/>
                </a:solidFill>
                <a:latin typeface="Arial" panose="020B0604020202020204" pitchFamily="34" charset="0"/>
                <a:cs typeface="Arial" panose="020B0604020202020204" pitchFamily="34" charset="0"/>
              </a:rPr>
              <a:t>We</a:t>
            </a:r>
            <a:r>
              <a:rPr lang="zh-CN" altLang="en-US" sz="1600" dirty="0">
                <a:solidFill>
                  <a:schemeClr val="tx1"/>
                </a:solidFill>
                <a:latin typeface="Arial" panose="020B0604020202020204" pitchFamily="34" charset="0"/>
                <a:cs typeface="Arial" panose="020B0604020202020204" pitchFamily="34" charset="0"/>
              </a:rPr>
              <a:t> </a:t>
            </a:r>
            <a:r>
              <a:rPr lang="en-US" altLang="zh-CN" sz="1600" dirty="0">
                <a:solidFill>
                  <a:schemeClr val="tx1"/>
                </a:solidFill>
                <a:latin typeface="Arial" panose="020B0604020202020204" pitchFamily="34" charset="0"/>
                <a:cs typeface="Arial" panose="020B0604020202020204" pitchFamily="34" charset="0"/>
              </a:rPr>
              <a:t>now</a:t>
            </a:r>
            <a:r>
              <a:rPr lang="zh-CN" altLang="en-US" sz="1600" dirty="0">
                <a:solidFill>
                  <a:schemeClr val="tx1"/>
                </a:solidFill>
                <a:latin typeface="Arial" panose="020B0604020202020204" pitchFamily="34" charset="0"/>
                <a:cs typeface="Arial" panose="020B0604020202020204" pitchFamily="34" charset="0"/>
              </a:rPr>
              <a:t> </a:t>
            </a:r>
            <a:r>
              <a:rPr lang="en-US" altLang="zh-CN" sz="1600" dirty="0">
                <a:solidFill>
                  <a:schemeClr val="tx1"/>
                </a:solidFill>
                <a:latin typeface="Arial" panose="020B0604020202020204" pitchFamily="34" charset="0"/>
                <a:cs typeface="Arial" panose="020B0604020202020204" pitchFamily="34" charset="0"/>
                <a:sym typeface="Wingdings" pitchFamily="2" charset="2"/>
              </a:rPr>
              <a:t>a</a:t>
            </a:r>
            <a:r>
              <a:rPr lang="en-US" altLang="zh-CN"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dded</a:t>
            </a:r>
            <a:r>
              <a:rPr lang="zh-CN" alt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more</a:t>
            </a:r>
            <a:r>
              <a:rPr lang="zh-CN" alt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information</a:t>
            </a:r>
            <a:r>
              <a:rPr lang="zh-CN" alt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about</a:t>
            </a:r>
            <a:r>
              <a:rPr lang="zh-CN" alt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the</a:t>
            </a:r>
            <a:r>
              <a:rPr lang="zh-CN" alt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6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cooling</a:t>
            </a:r>
            <a:r>
              <a:rPr lang="zh-CN" altLang="en-US" sz="16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6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simulation</a:t>
            </a:r>
            <a:r>
              <a:rPr lang="zh-CN" altLang="en-US" sz="16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6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in</a:t>
            </a:r>
            <a:r>
              <a:rPr lang="zh-CN" altLang="en-US" sz="16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6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the</a:t>
            </a:r>
            <a:r>
              <a:rPr lang="zh-CN" altLang="en-US" sz="16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6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text.</a:t>
            </a:r>
            <a:r>
              <a:rPr lang="zh-CN" altLang="en-US" sz="16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6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“To evaluate the performance of the cooling system, simulations were performed under various airflow speeds, as shown in Figure 4.18. The results indicate a turbulent pattern under the current geometry and flow conditions. “</a:t>
            </a:r>
            <a:endParaRPr lang="zh-CN" altLang="zh-CN" sz="16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93486056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784432BD-2795-4562-B68E-32A072413A5F}"/>
              </a:ext>
            </a:extLst>
          </p:cNvPr>
          <p:cNvSpPr>
            <a:spLocks noGrp="1"/>
          </p:cNvSpPr>
          <p:nvPr>
            <p:ph idx="1"/>
          </p:nvPr>
        </p:nvSpPr>
        <p:spPr>
          <a:xfrm>
            <a:off x="407368" y="1210701"/>
            <a:ext cx="7516416" cy="5311490"/>
          </a:xfrm>
        </p:spPr>
        <p:txBody>
          <a:bodyPr>
            <a:normAutofit lnSpcReduction="10000"/>
          </a:bodyPr>
          <a:lstStyle/>
          <a:p>
            <a:pPr>
              <a:spcBef>
                <a:spcPts val="0"/>
              </a:spcBef>
            </a:pPr>
            <a:r>
              <a:rPr lang="en-US" altLang="zh-CN" sz="2000" dirty="0"/>
              <a:t>For future, more informed cost reviews, it would be beneficial to provide the full WBS information, with a breakdown of:</a:t>
            </a:r>
          </a:p>
          <a:p>
            <a:pPr lvl="1"/>
            <a:r>
              <a:rPr lang="en-US" altLang="zh-CN" sz="1800" dirty="0">
                <a:solidFill>
                  <a:srgbClr val="0000FF"/>
                </a:solidFill>
                <a:latin typeface="+mn-lt"/>
              </a:rPr>
              <a:t>Raw material costs</a:t>
            </a:r>
          </a:p>
          <a:p>
            <a:pPr lvl="1"/>
            <a:r>
              <a:rPr lang="en-US" altLang="zh-CN" sz="1800" dirty="0">
                <a:solidFill>
                  <a:srgbClr val="0000FF"/>
                </a:solidFill>
                <a:latin typeface="+mn-lt"/>
              </a:rPr>
              <a:t>Production costs (including fabrication losses)</a:t>
            </a:r>
          </a:p>
          <a:p>
            <a:pPr lvl="1"/>
            <a:r>
              <a:rPr lang="en-US" altLang="zh-CN" sz="1800" dirty="0" err="1">
                <a:solidFill>
                  <a:srgbClr val="0000FF"/>
                </a:solidFill>
                <a:latin typeface="+mn-lt"/>
              </a:rPr>
              <a:t>Labour</a:t>
            </a:r>
            <a:r>
              <a:rPr lang="en-US" altLang="zh-CN" sz="1800" dirty="0">
                <a:solidFill>
                  <a:srgbClr val="0000FF"/>
                </a:solidFill>
                <a:latin typeface="+mn-lt"/>
              </a:rPr>
              <a:t> costs</a:t>
            </a:r>
          </a:p>
          <a:p>
            <a:pPr lvl="1"/>
            <a:r>
              <a:rPr lang="en-US" altLang="zh-CN" sz="1800" dirty="0">
                <a:solidFill>
                  <a:srgbClr val="0000FF"/>
                </a:solidFill>
                <a:latin typeface="+mn-lt"/>
              </a:rPr>
              <a:t>Integration costs</a:t>
            </a:r>
          </a:p>
          <a:p>
            <a:pPr>
              <a:spcBef>
                <a:spcPts val="0"/>
              </a:spcBef>
            </a:pPr>
            <a:r>
              <a:rPr lang="en-US" altLang="zh-CN" sz="2000" dirty="0"/>
              <a:t>Additionally, for each item, the following should be clearly specified:</a:t>
            </a:r>
          </a:p>
          <a:p>
            <a:pPr lvl="1"/>
            <a:r>
              <a:rPr lang="en-US" altLang="zh-CN" sz="1800" dirty="0">
                <a:solidFill>
                  <a:srgbClr val="0000FF"/>
                </a:solidFill>
                <a:latin typeface="+mn-lt"/>
              </a:rPr>
              <a:t>Unit description (clearly linked to the detector design)</a:t>
            </a:r>
          </a:p>
          <a:p>
            <a:pPr lvl="1"/>
            <a:r>
              <a:rPr lang="en-US" altLang="zh-CN" sz="1800" dirty="0">
                <a:solidFill>
                  <a:srgbClr val="0000FF"/>
                </a:solidFill>
                <a:latin typeface="+mn-lt"/>
              </a:rPr>
              <a:t>Unit cost (in original currency)</a:t>
            </a:r>
          </a:p>
          <a:p>
            <a:pPr lvl="1"/>
            <a:r>
              <a:rPr lang="en-US" altLang="zh-CN" sz="1800" dirty="0">
                <a:solidFill>
                  <a:srgbClr val="0000FF"/>
                </a:solidFill>
                <a:latin typeface="+mn-lt"/>
              </a:rPr>
              <a:t>Basis of the estimate (e.g., vendor quote, internal prototype, previous projects, catalogue pricing)</a:t>
            </a:r>
          </a:p>
          <a:p>
            <a:pPr lvl="1"/>
            <a:r>
              <a:rPr lang="en-US" altLang="zh-CN" sz="1800" dirty="0">
                <a:solidFill>
                  <a:srgbClr val="0000FF"/>
                </a:solidFill>
                <a:latin typeface="+mn-lt"/>
              </a:rPr>
              <a:t>Quantity required for the detector</a:t>
            </a:r>
          </a:p>
          <a:p>
            <a:pPr lvl="1"/>
            <a:r>
              <a:rPr lang="en-US" altLang="zh-CN" sz="1800" dirty="0">
                <a:solidFill>
                  <a:srgbClr val="0000FF"/>
                </a:solidFill>
                <a:latin typeface="+mn-lt"/>
              </a:rPr>
              <a:t>Quantity including yield loss</a:t>
            </a:r>
          </a:p>
          <a:p>
            <a:pPr lvl="1"/>
            <a:r>
              <a:rPr lang="en-US" altLang="zh-CN" sz="1800" dirty="0">
                <a:solidFill>
                  <a:srgbClr val="0000FF"/>
                </a:solidFill>
                <a:latin typeface="+mn-lt"/>
              </a:rPr>
              <a:t>Total quantity and total cost</a:t>
            </a:r>
          </a:p>
          <a:p>
            <a:pPr>
              <a:spcBef>
                <a:spcPts val="0"/>
              </a:spcBef>
            </a:pPr>
            <a:r>
              <a:rPr lang="en-US" altLang="zh-CN" sz="2000" dirty="0"/>
              <a:t>It should be explicitly stated whether the current costs include allowances for yield loss.</a:t>
            </a:r>
          </a:p>
          <a:p>
            <a:pPr>
              <a:spcBef>
                <a:spcPts val="0"/>
              </a:spcBef>
            </a:pPr>
            <a:r>
              <a:rPr lang="en-US" altLang="zh-CN" sz="2000" dirty="0"/>
              <a:t>A structured, consistent table format for each major cost item would greatly improve clarity and traceability.</a:t>
            </a:r>
          </a:p>
        </p:txBody>
      </p:sp>
      <p:sp>
        <p:nvSpPr>
          <p:cNvPr id="3" name="标题 2">
            <a:extLst>
              <a:ext uri="{FF2B5EF4-FFF2-40B4-BE49-F238E27FC236}">
                <a16:creationId xmlns:a16="http://schemas.microsoft.com/office/drawing/2014/main" id="{3C4F0672-6A81-4C80-90CB-F0AE275EED90}"/>
              </a:ext>
            </a:extLst>
          </p:cNvPr>
          <p:cNvSpPr>
            <a:spLocks noGrp="1"/>
          </p:cNvSpPr>
          <p:nvPr>
            <p:ph type="title"/>
          </p:nvPr>
        </p:nvSpPr>
        <p:spPr/>
        <p:txBody>
          <a:bodyPr/>
          <a:lstStyle/>
          <a:p>
            <a:r>
              <a:rPr lang="en-US" altLang="zh-CN" dirty="0"/>
              <a:t>Comments (1)</a:t>
            </a:r>
            <a:endParaRPr lang="zh-CN" altLang="en-US" dirty="0"/>
          </a:p>
        </p:txBody>
      </p:sp>
      <p:sp>
        <p:nvSpPr>
          <p:cNvPr id="4" name="灯片编号占位符 3">
            <a:extLst>
              <a:ext uri="{FF2B5EF4-FFF2-40B4-BE49-F238E27FC236}">
                <a16:creationId xmlns:a16="http://schemas.microsoft.com/office/drawing/2014/main" id="{041C7BCD-5B99-4A70-B813-0E9588455883}"/>
              </a:ext>
            </a:extLst>
          </p:cNvPr>
          <p:cNvSpPr>
            <a:spLocks noGrp="1"/>
          </p:cNvSpPr>
          <p:nvPr>
            <p:ph type="sldNum" sz="quarter" idx="12"/>
          </p:nvPr>
        </p:nvSpPr>
        <p:spPr/>
        <p:txBody>
          <a:bodyPr/>
          <a:lstStyle/>
          <a:p>
            <a:fld id="{F15E9139-A00B-4B2A-98A6-095DC08F1345}" type="slidenum">
              <a:rPr lang="zh-CN" altLang="en-US" smtClean="0"/>
              <a:pPr/>
              <a:t>190</a:t>
            </a:fld>
            <a:endParaRPr lang="zh-CN" altLang="en-US" dirty="0"/>
          </a:p>
        </p:txBody>
      </p:sp>
      <p:sp>
        <p:nvSpPr>
          <p:cNvPr id="5" name="内容占位符 1">
            <a:extLst>
              <a:ext uri="{FF2B5EF4-FFF2-40B4-BE49-F238E27FC236}">
                <a16:creationId xmlns:a16="http://schemas.microsoft.com/office/drawing/2014/main" id="{195B90E7-0A7A-A87E-3D29-612D89F93FAB}"/>
              </a:ext>
            </a:extLst>
          </p:cNvPr>
          <p:cNvSpPr txBox="1">
            <a:spLocks/>
          </p:cNvSpPr>
          <p:nvPr/>
        </p:nvSpPr>
        <p:spPr>
          <a:xfrm>
            <a:off x="8040216" y="1233614"/>
            <a:ext cx="4048684" cy="5311490"/>
          </a:xfrm>
          <a:prstGeom prst="rect">
            <a:avLst/>
          </a:prstGeom>
        </p:spPr>
        <p:txBody>
          <a:bodyPr vert="horz" lIns="91440" tIns="45720" rIns="91440" bIns="45720" rtlCol="0">
            <a:normAutofit/>
          </a:bodyPr>
          <a:lstStyle>
            <a:lvl1pPr marL="342900" indent="-342900" algn="l" defTabSz="914400" rtl="0" eaLnBrk="1" latinLnBrk="0" hangingPunct="1">
              <a:lnSpc>
                <a:spcPct val="100000"/>
              </a:lnSpc>
              <a:spcBef>
                <a:spcPts val="600"/>
              </a:spcBef>
              <a:spcAft>
                <a:spcPts val="0"/>
              </a:spcAft>
              <a:buClr>
                <a:srgbClr val="FFC000"/>
              </a:buClr>
              <a:buSzPct val="80000"/>
              <a:buFont typeface="Wingdings" pitchFamily="2" charset="2"/>
              <a:buChar char="n"/>
              <a:defRPr sz="2800" b="0" kern="1200" baseline="0">
                <a:solidFill>
                  <a:srgbClr val="0000FF"/>
                </a:solidFill>
                <a:latin typeface="+mn-lt"/>
                <a:ea typeface="微软雅黑" pitchFamily="34" charset="-122"/>
                <a:cs typeface="+mn-cs"/>
              </a:defRPr>
            </a:lvl1pPr>
            <a:lvl2pPr marL="742950" indent="-285750" algn="l" defTabSz="914400" rtl="0" eaLnBrk="1" latinLnBrk="0" hangingPunct="1">
              <a:lnSpc>
                <a:spcPct val="100000"/>
              </a:lnSpc>
              <a:spcBef>
                <a:spcPts val="0"/>
              </a:spcBef>
              <a:spcAft>
                <a:spcPts val="0"/>
              </a:spcAft>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lnSpc>
                <a:spcPct val="100000"/>
              </a:lnSpc>
              <a:spcBef>
                <a:spcPts val="0"/>
              </a:spcBef>
              <a:spcAft>
                <a:spcPts val="0"/>
              </a:spcAft>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0"/>
              </a:spcAft>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altLang="zh-CN" sz="2000" dirty="0">
                <a:solidFill>
                  <a:schemeClr val="tx1"/>
                </a:solidFill>
              </a:rPr>
              <a:t>All these are good suggestions, which require dedicated cost reviews and redesign of the WBS</a:t>
            </a:r>
          </a:p>
          <a:p>
            <a:pPr>
              <a:spcBef>
                <a:spcPts val="0"/>
              </a:spcBef>
            </a:pPr>
            <a:r>
              <a:rPr lang="en-US" altLang="zh-CN" sz="2000" dirty="0">
                <a:solidFill>
                  <a:schemeClr val="tx1"/>
                </a:solidFill>
              </a:rPr>
              <a:t>As we are not going to include detail cost estimation in the TDR, only a summary table will be kept. </a:t>
            </a:r>
          </a:p>
          <a:p>
            <a:pPr>
              <a:spcBef>
                <a:spcPts val="0"/>
              </a:spcBef>
            </a:pPr>
            <a:r>
              <a:rPr lang="en-US" altLang="zh-CN" sz="2000" dirty="0">
                <a:solidFill>
                  <a:schemeClr val="tx1"/>
                </a:solidFill>
              </a:rPr>
              <a:t>We plan for an internal cost review for each system after the TDR is released. An international cost review is under consideration.</a:t>
            </a:r>
          </a:p>
        </p:txBody>
      </p:sp>
    </p:spTree>
    <p:extLst>
      <p:ext uri="{BB962C8B-B14F-4D97-AF65-F5344CB8AC3E}">
        <p14:creationId xmlns:p14="http://schemas.microsoft.com/office/powerpoint/2010/main" val="322952309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784432BD-2795-4562-B68E-32A072413A5F}"/>
              </a:ext>
            </a:extLst>
          </p:cNvPr>
          <p:cNvSpPr>
            <a:spLocks noGrp="1"/>
          </p:cNvSpPr>
          <p:nvPr>
            <p:ph idx="1"/>
          </p:nvPr>
        </p:nvSpPr>
        <p:spPr>
          <a:xfrm>
            <a:off x="609600" y="1285862"/>
            <a:ext cx="10972800" cy="5070490"/>
          </a:xfrm>
        </p:spPr>
        <p:txBody>
          <a:bodyPr>
            <a:normAutofit fontScale="92500" lnSpcReduction="20000"/>
          </a:bodyPr>
          <a:lstStyle/>
          <a:p>
            <a:r>
              <a:rPr lang="en-US" altLang="zh-CN" sz="2000" dirty="0"/>
              <a:t>Regarding the detector construction timeline, the information currently provided is too limited to allow for a meaningful assessment.</a:t>
            </a:r>
          </a:p>
          <a:p>
            <a:r>
              <a:rPr lang="en-US" altLang="zh-CN" sz="2000" dirty="0">
                <a:solidFill>
                  <a:schemeClr val="tx1"/>
                </a:solidFill>
              </a:rPr>
              <a:t>A detailed timeline will be worked out in the detector EDR stage.</a:t>
            </a:r>
          </a:p>
          <a:p>
            <a:endParaRPr lang="en-US" altLang="zh-CN" sz="2000" dirty="0"/>
          </a:p>
          <a:p>
            <a:r>
              <a:rPr lang="en-US" altLang="zh-CN" sz="2000" dirty="0"/>
              <a:t>Concerning computing costs: while the extrapolations appear reasonable, the model could be further refined by considering data size, number of re-processing, number of data copies, and data accumulation schedules. Even a small additional effort to refine or document these factors would be valuable.</a:t>
            </a:r>
          </a:p>
          <a:p>
            <a:r>
              <a:rPr lang="en-US" altLang="zh-CN" sz="2000" dirty="0">
                <a:solidFill>
                  <a:schemeClr val="tx1"/>
                </a:solidFill>
              </a:rPr>
              <a:t>The resource modeling and extrapolations account for the following parameters:</a:t>
            </a:r>
          </a:p>
          <a:p>
            <a:r>
              <a:rPr lang="en-US" altLang="zh-CN" sz="2000" dirty="0">
                <a:solidFill>
                  <a:schemeClr val="tx1"/>
                </a:solidFill>
              </a:rPr>
              <a:t>Raw data size: 306 KB (DAQ system estimate)</a:t>
            </a:r>
          </a:p>
          <a:p>
            <a:r>
              <a:rPr lang="en-US" altLang="zh-CN" sz="2000" dirty="0">
                <a:solidFill>
                  <a:schemeClr val="tx1"/>
                </a:solidFill>
              </a:rPr>
              <a:t>MC data size: 1 MB (offline software estimate)</a:t>
            </a:r>
          </a:p>
          <a:p>
            <a:r>
              <a:rPr lang="en-US" altLang="zh-CN" sz="2000" dirty="0">
                <a:solidFill>
                  <a:schemeClr val="tx1"/>
                </a:solidFill>
              </a:rPr>
              <a:t>Reprocessing: Both MC simulation and reconstruction data are generated in 2 versions</a:t>
            </a:r>
          </a:p>
          <a:p>
            <a:r>
              <a:rPr lang="en-US" altLang="zh-CN" sz="2000" dirty="0">
                <a:solidFill>
                  <a:schemeClr val="tx1"/>
                </a:solidFill>
              </a:rPr>
              <a:t>The resources are allocated for a 5-year period: four years of Higgs data collection and one year of low-energy Z data collection. The low-energy Z data is acquired in 2-month intervals annually, distributed across the 5-year Higgs data-taking period.</a:t>
            </a:r>
          </a:p>
          <a:p>
            <a:r>
              <a:rPr lang="en-US" altLang="zh-CN" sz="2000" dirty="0">
                <a:solidFill>
                  <a:schemeClr val="tx1"/>
                </a:solidFill>
              </a:rPr>
              <a:t>Currently, we have only accounted for baseline requirements and assumed a single copy for all data types.</a:t>
            </a:r>
          </a:p>
        </p:txBody>
      </p:sp>
      <p:sp>
        <p:nvSpPr>
          <p:cNvPr id="3" name="标题 2">
            <a:extLst>
              <a:ext uri="{FF2B5EF4-FFF2-40B4-BE49-F238E27FC236}">
                <a16:creationId xmlns:a16="http://schemas.microsoft.com/office/drawing/2014/main" id="{3C4F0672-6A81-4C80-90CB-F0AE275EED90}"/>
              </a:ext>
            </a:extLst>
          </p:cNvPr>
          <p:cNvSpPr>
            <a:spLocks noGrp="1"/>
          </p:cNvSpPr>
          <p:nvPr>
            <p:ph type="title"/>
          </p:nvPr>
        </p:nvSpPr>
        <p:spPr/>
        <p:txBody>
          <a:bodyPr/>
          <a:lstStyle/>
          <a:p>
            <a:r>
              <a:rPr lang="en-US" altLang="zh-CN" dirty="0"/>
              <a:t>Comments (2)</a:t>
            </a:r>
            <a:endParaRPr lang="zh-CN" altLang="en-US" dirty="0"/>
          </a:p>
        </p:txBody>
      </p:sp>
      <p:sp>
        <p:nvSpPr>
          <p:cNvPr id="4" name="灯片编号占位符 3">
            <a:extLst>
              <a:ext uri="{FF2B5EF4-FFF2-40B4-BE49-F238E27FC236}">
                <a16:creationId xmlns:a16="http://schemas.microsoft.com/office/drawing/2014/main" id="{041C7BCD-5B99-4A70-B813-0E9588455883}"/>
              </a:ext>
            </a:extLst>
          </p:cNvPr>
          <p:cNvSpPr>
            <a:spLocks noGrp="1"/>
          </p:cNvSpPr>
          <p:nvPr>
            <p:ph type="sldNum" sz="quarter" idx="12"/>
          </p:nvPr>
        </p:nvSpPr>
        <p:spPr/>
        <p:txBody>
          <a:bodyPr/>
          <a:lstStyle/>
          <a:p>
            <a:fld id="{F15E9139-A00B-4B2A-98A6-095DC08F1345}" type="slidenum">
              <a:rPr lang="zh-CN" altLang="en-US" smtClean="0"/>
              <a:pPr/>
              <a:t>191</a:t>
            </a:fld>
            <a:endParaRPr lang="zh-CN" altLang="en-US" dirty="0"/>
          </a:p>
        </p:txBody>
      </p:sp>
    </p:spTree>
    <p:extLst>
      <p:ext uri="{BB962C8B-B14F-4D97-AF65-F5344CB8AC3E}">
        <p14:creationId xmlns:p14="http://schemas.microsoft.com/office/powerpoint/2010/main" val="50549784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784432BD-2795-4562-B68E-32A072413A5F}"/>
              </a:ext>
            </a:extLst>
          </p:cNvPr>
          <p:cNvSpPr>
            <a:spLocks noGrp="1"/>
          </p:cNvSpPr>
          <p:nvPr>
            <p:ph idx="1"/>
          </p:nvPr>
        </p:nvSpPr>
        <p:spPr>
          <a:xfrm>
            <a:off x="609600" y="1285862"/>
            <a:ext cx="10972800" cy="5070490"/>
          </a:xfrm>
        </p:spPr>
        <p:txBody>
          <a:bodyPr>
            <a:normAutofit fontScale="70000" lnSpcReduction="20000"/>
          </a:bodyPr>
          <a:lstStyle/>
          <a:p>
            <a:r>
              <a:rPr lang="en-US" altLang="zh-CN" sz="2900" dirty="0"/>
              <a:t>The projections for hardware performance and price evolution over 10 years seem somewhat optimistic, as they combine assumptions of improved CPU performance per core with reductions in cost per core.</a:t>
            </a:r>
          </a:p>
          <a:p>
            <a:r>
              <a:rPr lang="en-US" altLang="zh-CN" b="1" dirty="0">
                <a:solidFill>
                  <a:schemeClr val="tx1"/>
                </a:solidFill>
              </a:rPr>
              <a:t>The projection of a 50% reduction in average cost per CPU core over the next ten years is based on two key estimations:</a:t>
            </a:r>
          </a:p>
          <a:p>
            <a:r>
              <a:rPr lang="en-US" altLang="zh-CN" dirty="0">
                <a:solidFill>
                  <a:schemeClr val="tx1"/>
                </a:solidFill>
              </a:rPr>
              <a:t>Advances in semiconductor manufacturing: The transition from 7nm to 3nm and even 2nm process nodes enables significantly more transistors per core, enhancing both speed and energy efficiency. AMD’s upcoming Zen 6 “Medusa” architecture, expected around 2026–2027, may deliver up to 30% higher single-core performance compared to Zen 3, driven by improved core design and interconnect technology.</a:t>
            </a:r>
          </a:p>
          <a:p>
            <a:r>
              <a:rPr lang="en-US" altLang="zh-CN" dirty="0">
                <a:solidFill>
                  <a:schemeClr val="tx1"/>
                </a:solidFill>
              </a:rPr>
              <a:t>Industry cost trends: According to Future Market Insights, the average cost per core in data center CPUs is projected to decline by 30–50% over the next decade, particularly in mid-range and high-volume deployments. (</a:t>
            </a:r>
            <a:r>
              <a:rPr lang="en-US" altLang="zh-CN" dirty="0">
                <a:solidFill>
                  <a:schemeClr val="tx1"/>
                </a:solidFill>
                <a:hlinkClick r:id="rId2">
                  <a:extLst>
                    <a:ext uri="{A12FA001-AC4F-418D-AE19-62706E023703}">
                      <ahyp:hlinkClr xmlns:ahyp="http://schemas.microsoft.com/office/drawing/2018/hyperlinkcolor" val="tx"/>
                    </a:ext>
                  </a:extLst>
                </a:hlinkClick>
              </a:rPr>
              <a:t>www.futuremarketinsights.com</a:t>
            </a:r>
            <a:r>
              <a:rPr lang="en-US" altLang="zh-CN" dirty="0">
                <a:solidFill>
                  <a:schemeClr val="tx1"/>
                </a:solidFill>
              </a:rPr>
              <a:t>)</a:t>
            </a:r>
          </a:p>
          <a:p>
            <a:r>
              <a:rPr lang="en-US" altLang="zh-CN" b="1" dirty="0">
                <a:solidFill>
                  <a:schemeClr val="tx1"/>
                </a:solidFill>
              </a:rPr>
              <a:t>HDD storage costs are projected to decline by up to 50% over the next decade:</a:t>
            </a:r>
          </a:p>
          <a:p>
            <a:r>
              <a:rPr lang="en-US" altLang="zh-CN" dirty="0">
                <a:solidFill>
                  <a:schemeClr val="tx1"/>
                </a:solidFill>
              </a:rPr>
              <a:t>HDDs are evolving from traditional Perpendicular Magnetic Recording (PMR) to advanced methods like Heat-Assisted Magnetic Recording (HAMR) and Microwave-Assisted Magnetic Recording (MAMR). These technologies dramatically increase areal density, allowing more data to be stored per platter and reducing cost per terabyte.</a:t>
            </a:r>
          </a:p>
        </p:txBody>
      </p:sp>
      <p:sp>
        <p:nvSpPr>
          <p:cNvPr id="3" name="标题 2">
            <a:extLst>
              <a:ext uri="{FF2B5EF4-FFF2-40B4-BE49-F238E27FC236}">
                <a16:creationId xmlns:a16="http://schemas.microsoft.com/office/drawing/2014/main" id="{3C4F0672-6A81-4C80-90CB-F0AE275EED90}"/>
              </a:ext>
            </a:extLst>
          </p:cNvPr>
          <p:cNvSpPr>
            <a:spLocks noGrp="1"/>
          </p:cNvSpPr>
          <p:nvPr>
            <p:ph type="title"/>
          </p:nvPr>
        </p:nvSpPr>
        <p:spPr/>
        <p:txBody>
          <a:bodyPr/>
          <a:lstStyle/>
          <a:p>
            <a:r>
              <a:rPr lang="en-US" altLang="zh-CN" dirty="0"/>
              <a:t>Comments (3)</a:t>
            </a:r>
            <a:endParaRPr lang="zh-CN" altLang="en-US" dirty="0"/>
          </a:p>
        </p:txBody>
      </p:sp>
      <p:sp>
        <p:nvSpPr>
          <p:cNvPr id="4" name="灯片编号占位符 3">
            <a:extLst>
              <a:ext uri="{FF2B5EF4-FFF2-40B4-BE49-F238E27FC236}">
                <a16:creationId xmlns:a16="http://schemas.microsoft.com/office/drawing/2014/main" id="{041C7BCD-5B99-4A70-B813-0E9588455883}"/>
              </a:ext>
            </a:extLst>
          </p:cNvPr>
          <p:cNvSpPr>
            <a:spLocks noGrp="1"/>
          </p:cNvSpPr>
          <p:nvPr>
            <p:ph type="sldNum" sz="quarter" idx="12"/>
          </p:nvPr>
        </p:nvSpPr>
        <p:spPr/>
        <p:txBody>
          <a:bodyPr/>
          <a:lstStyle/>
          <a:p>
            <a:fld id="{F15E9139-A00B-4B2A-98A6-095DC08F1345}" type="slidenum">
              <a:rPr lang="zh-CN" altLang="en-US" smtClean="0"/>
              <a:pPr/>
              <a:t>192</a:t>
            </a:fld>
            <a:endParaRPr lang="zh-CN" altLang="en-US" dirty="0"/>
          </a:p>
        </p:txBody>
      </p:sp>
    </p:spTree>
    <p:extLst>
      <p:ext uri="{BB962C8B-B14F-4D97-AF65-F5344CB8AC3E}">
        <p14:creationId xmlns:p14="http://schemas.microsoft.com/office/powerpoint/2010/main" val="131314711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54C0723E-32FF-4BF1-A3B7-8DE936D840DF}"/>
              </a:ext>
            </a:extLst>
          </p:cNvPr>
          <p:cNvSpPr>
            <a:spLocks noGrp="1"/>
          </p:cNvSpPr>
          <p:nvPr>
            <p:ph idx="1"/>
          </p:nvPr>
        </p:nvSpPr>
        <p:spPr>
          <a:xfrm>
            <a:off x="609600" y="1124745"/>
            <a:ext cx="11103024" cy="2232247"/>
          </a:xfrm>
        </p:spPr>
        <p:txBody>
          <a:bodyPr>
            <a:normAutofit/>
          </a:bodyPr>
          <a:lstStyle/>
          <a:p>
            <a:r>
              <a:rPr lang="en-US" altLang="zh-CN" sz="2000" dirty="0"/>
              <a:t>The cost of BGO crystals significantly impacts the overall budget. The table presented dates back to 2019. We recommend engaging with multiple vendors to ensure the required quality, production rate (given the enormous volume), and lowest possible price.</a:t>
            </a:r>
          </a:p>
          <a:p>
            <a:r>
              <a:rPr lang="en-US" altLang="zh-CN" sz="2000" dirty="0">
                <a:solidFill>
                  <a:schemeClr val="tx1"/>
                </a:solidFill>
              </a:rPr>
              <a:t>Before and after the review, we visited three suppliers of BGO, and received new quotes</a:t>
            </a:r>
          </a:p>
          <a:p>
            <a:r>
              <a:rPr lang="en-US" altLang="zh-CN" sz="2000" dirty="0">
                <a:solidFill>
                  <a:schemeClr val="tx1"/>
                </a:solidFill>
              </a:rPr>
              <a:t>50% higher price compared to 2019, mainly due to increased GeO</a:t>
            </a:r>
            <a:r>
              <a:rPr lang="en-US" altLang="zh-CN" sz="2000" baseline="-25000" dirty="0">
                <a:solidFill>
                  <a:schemeClr val="tx1"/>
                </a:solidFill>
              </a:rPr>
              <a:t>2</a:t>
            </a:r>
            <a:r>
              <a:rPr lang="en-US" altLang="zh-CN" sz="2000" dirty="0">
                <a:solidFill>
                  <a:schemeClr val="tx1"/>
                </a:solidFill>
              </a:rPr>
              <a:t> price (next page)</a:t>
            </a:r>
          </a:p>
          <a:p>
            <a:r>
              <a:rPr lang="en-US" altLang="zh-CN" sz="2000" dirty="0">
                <a:solidFill>
                  <a:schemeClr val="tx1"/>
                </a:solidFill>
              </a:rPr>
              <a:t>Xiamen Tungsten and Boya are developing new methods to produce long (40 cm) BGO</a:t>
            </a:r>
          </a:p>
        </p:txBody>
      </p:sp>
      <p:sp>
        <p:nvSpPr>
          <p:cNvPr id="3" name="标题 2">
            <a:extLst>
              <a:ext uri="{FF2B5EF4-FFF2-40B4-BE49-F238E27FC236}">
                <a16:creationId xmlns:a16="http://schemas.microsoft.com/office/drawing/2014/main" id="{BC4270C4-7173-449A-A82C-E5A1EF3EC023}"/>
              </a:ext>
            </a:extLst>
          </p:cNvPr>
          <p:cNvSpPr>
            <a:spLocks noGrp="1"/>
          </p:cNvSpPr>
          <p:nvPr>
            <p:ph type="title"/>
          </p:nvPr>
        </p:nvSpPr>
        <p:spPr/>
        <p:txBody>
          <a:bodyPr/>
          <a:lstStyle/>
          <a:p>
            <a:r>
              <a:rPr lang="en-US" altLang="zh-CN" dirty="0"/>
              <a:t>ECAL BGO Crystals (1) </a:t>
            </a:r>
            <a:endParaRPr lang="zh-CN" altLang="en-US" dirty="0"/>
          </a:p>
        </p:txBody>
      </p:sp>
      <p:sp>
        <p:nvSpPr>
          <p:cNvPr id="4" name="灯片编号占位符 3">
            <a:extLst>
              <a:ext uri="{FF2B5EF4-FFF2-40B4-BE49-F238E27FC236}">
                <a16:creationId xmlns:a16="http://schemas.microsoft.com/office/drawing/2014/main" id="{02861E03-853F-4FC8-B225-0D49BB7ABCAA}"/>
              </a:ext>
            </a:extLst>
          </p:cNvPr>
          <p:cNvSpPr>
            <a:spLocks noGrp="1"/>
          </p:cNvSpPr>
          <p:nvPr>
            <p:ph type="sldNum" sz="quarter" idx="12"/>
          </p:nvPr>
        </p:nvSpPr>
        <p:spPr/>
        <p:txBody>
          <a:bodyPr/>
          <a:lstStyle/>
          <a:p>
            <a:fld id="{F15E9139-A00B-4B2A-98A6-095DC08F1345}" type="slidenum">
              <a:rPr lang="zh-CN" altLang="en-US" smtClean="0"/>
              <a:pPr/>
              <a:t>193</a:t>
            </a:fld>
            <a:endParaRPr lang="zh-CN" altLang="en-US"/>
          </a:p>
        </p:txBody>
      </p:sp>
      <p:graphicFrame>
        <p:nvGraphicFramePr>
          <p:cNvPr id="5" name="表格 4">
            <a:extLst>
              <a:ext uri="{FF2B5EF4-FFF2-40B4-BE49-F238E27FC236}">
                <a16:creationId xmlns:a16="http://schemas.microsoft.com/office/drawing/2014/main" id="{161C50BE-C290-F90A-6BD9-75BB32278DF9}"/>
              </a:ext>
            </a:extLst>
          </p:cNvPr>
          <p:cNvGraphicFramePr>
            <a:graphicFrameLocks noGrp="1"/>
          </p:cNvGraphicFramePr>
          <p:nvPr/>
        </p:nvGraphicFramePr>
        <p:xfrm>
          <a:off x="1055210" y="3374201"/>
          <a:ext cx="10081580" cy="3032760"/>
        </p:xfrm>
        <a:graphic>
          <a:graphicData uri="http://schemas.openxmlformats.org/drawingml/2006/table">
            <a:tbl>
              <a:tblPr firstRow="1" bandRow="1">
                <a:tableStyleId>{5C22544A-7EE6-4342-B048-85BDC9FD1C3A}</a:tableStyleId>
              </a:tblPr>
              <a:tblGrid>
                <a:gridCol w="2520395">
                  <a:extLst>
                    <a:ext uri="{9D8B030D-6E8A-4147-A177-3AD203B41FA5}">
                      <a16:colId xmlns:a16="http://schemas.microsoft.com/office/drawing/2014/main" val="357422484"/>
                    </a:ext>
                  </a:extLst>
                </a:gridCol>
                <a:gridCol w="2520395">
                  <a:extLst>
                    <a:ext uri="{9D8B030D-6E8A-4147-A177-3AD203B41FA5}">
                      <a16:colId xmlns:a16="http://schemas.microsoft.com/office/drawing/2014/main" val="3854053452"/>
                    </a:ext>
                  </a:extLst>
                </a:gridCol>
                <a:gridCol w="2520395">
                  <a:extLst>
                    <a:ext uri="{9D8B030D-6E8A-4147-A177-3AD203B41FA5}">
                      <a16:colId xmlns:a16="http://schemas.microsoft.com/office/drawing/2014/main" val="947730602"/>
                    </a:ext>
                  </a:extLst>
                </a:gridCol>
                <a:gridCol w="2520395">
                  <a:extLst>
                    <a:ext uri="{9D8B030D-6E8A-4147-A177-3AD203B41FA5}">
                      <a16:colId xmlns:a16="http://schemas.microsoft.com/office/drawing/2014/main" val="1953045464"/>
                    </a:ext>
                  </a:extLst>
                </a:gridCol>
              </a:tblGrid>
              <a:tr h="370840">
                <a:tc>
                  <a:txBody>
                    <a:bodyPr/>
                    <a:lstStyle/>
                    <a:p>
                      <a:r>
                        <a:rPr lang="en-US" altLang="zh-CN" dirty="0"/>
                        <a:t>Supplier</a:t>
                      </a:r>
                      <a:endParaRPr lang="zh-CN" altLang="en-US" dirty="0"/>
                    </a:p>
                  </a:txBody>
                  <a:tcPr/>
                </a:tc>
                <a:tc>
                  <a:txBody>
                    <a:bodyPr/>
                    <a:lstStyle/>
                    <a:p>
                      <a:r>
                        <a:rPr lang="en-US" altLang="zh-CN" dirty="0"/>
                        <a:t>SIC</a:t>
                      </a:r>
                      <a:endParaRPr lang="zh-CN" altLang="en-US" dirty="0"/>
                    </a:p>
                  </a:txBody>
                  <a:tcPr/>
                </a:tc>
                <a:tc>
                  <a:txBody>
                    <a:bodyPr/>
                    <a:lstStyle/>
                    <a:p>
                      <a:r>
                        <a:rPr lang="en-US" altLang="zh-CN" dirty="0"/>
                        <a:t>Boya</a:t>
                      </a:r>
                      <a:endParaRPr lang="zh-CN" altLang="en-US" dirty="0"/>
                    </a:p>
                  </a:txBody>
                  <a:tcPr/>
                </a:tc>
                <a:tc>
                  <a:txBody>
                    <a:bodyPr/>
                    <a:lstStyle/>
                    <a:p>
                      <a:r>
                        <a:rPr lang="en-US" altLang="zh-CN" dirty="0"/>
                        <a:t>Xiamen Tungsten</a:t>
                      </a:r>
                      <a:endParaRPr lang="zh-CN" altLang="en-US" dirty="0"/>
                    </a:p>
                  </a:txBody>
                  <a:tcPr/>
                </a:tc>
                <a:extLst>
                  <a:ext uri="{0D108BD9-81ED-4DB2-BD59-A6C34878D82A}">
                    <a16:rowId xmlns:a16="http://schemas.microsoft.com/office/drawing/2014/main" val="1301008604"/>
                  </a:ext>
                </a:extLst>
              </a:tr>
              <a:tr h="370840">
                <a:tc>
                  <a:txBody>
                    <a:bodyPr/>
                    <a:lstStyle/>
                    <a:p>
                      <a:r>
                        <a:rPr lang="en-US" altLang="zh-CN" dirty="0"/>
                        <a:t>Production method</a:t>
                      </a:r>
                      <a:endParaRPr lang="zh-CN" altLang="en-US" dirty="0"/>
                    </a:p>
                  </a:txBody>
                  <a:tcPr/>
                </a:tc>
                <a:tc>
                  <a:txBody>
                    <a:bodyPr/>
                    <a:lstStyle/>
                    <a:p>
                      <a:r>
                        <a:rPr lang="en-US" altLang="zh-CN" sz="1800" dirty="0"/>
                        <a:t>Bridgman</a:t>
                      </a:r>
                      <a:endParaRPr lang="zh-CN" altLang="en-US" dirty="0"/>
                    </a:p>
                  </a:txBody>
                  <a:tcPr/>
                </a:tc>
                <a:tc>
                  <a:txBody>
                    <a:bodyPr/>
                    <a:lstStyle/>
                    <a:p>
                      <a:r>
                        <a:rPr lang="en-US" altLang="zh-CN" sz="1800" dirty="0" err="1"/>
                        <a:t>Czochralski</a:t>
                      </a:r>
                      <a:endParaRPr lang="zh-CN" altLang="en-US" dirty="0"/>
                    </a:p>
                  </a:txBody>
                  <a:tcPr/>
                </a:tc>
                <a:tc>
                  <a:txBody>
                    <a:bodyPr/>
                    <a:lstStyle/>
                    <a:p>
                      <a:r>
                        <a:rPr lang="en-US" altLang="zh-CN" dirty="0" err="1"/>
                        <a:t>Kyropoulos</a:t>
                      </a:r>
                      <a:endParaRPr lang="zh-CN" altLang="en-US" dirty="0"/>
                    </a:p>
                  </a:txBody>
                  <a:tcPr/>
                </a:tc>
                <a:extLst>
                  <a:ext uri="{0D108BD9-81ED-4DB2-BD59-A6C34878D82A}">
                    <a16:rowId xmlns:a16="http://schemas.microsoft.com/office/drawing/2014/main" val="2169195229"/>
                  </a:ext>
                </a:extLst>
              </a:tr>
              <a:tr h="370840">
                <a:tc>
                  <a:txBody>
                    <a:bodyPr/>
                    <a:lstStyle/>
                    <a:p>
                      <a:r>
                        <a:rPr lang="en-US" altLang="zh-CN" dirty="0"/>
                        <a:t>Available BGO samples</a:t>
                      </a:r>
                      <a:endParaRPr lang="zh-CN" altLang="en-US" dirty="0"/>
                    </a:p>
                  </a:txBody>
                  <a:tcPr/>
                </a:tc>
                <a:tc>
                  <a:txBody>
                    <a:bodyPr/>
                    <a:lstStyle/>
                    <a:p>
                      <a:r>
                        <a:rPr lang="en-US" altLang="zh-CN" sz="1800" dirty="0"/>
                        <a:t>40 cm</a:t>
                      </a:r>
                      <a:endParaRPr lang="zh-CN" altLang="en-US" baseline="30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t>20 cm</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t>20 cm</a:t>
                      </a:r>
                      <a:endParaRPr lang="zh-CN" altLang="en-US" dirty="0"/>
                    </a:p>
                  </a:txBody>
                  <a:tcPr/>
                </a:tc>
                <a:extLst>
                  <a:ext uri="{0D108BD9-81ED-4DB2-BD59-A6C34878D82A}">
                    <a16:rowId xmlns:a16="http://schemas.microsoft.com/office/drawing/2014/main" val="630848444"/>
                  </a:ext>
                </a:extLst>
              </a:tr>
              <a:tr h="370840">
                <a:tc>
                  <a:txBody>
                    <a:bodyPr/>
                    <a:lstStyle/>
                    <a:p>
                      <a:r>
                        <a:rPr lang="en-US" altLang="zh-CN" dirty="0"/>
                        <a:t>Quote ($/cc)</a:t>
                      </a:r>
                      <a:endParaRPr lang="zh-CN" altLang="en-US" dirty="0"/>
                    </a:p>
                  </a:txBody>
                  <a:tcPr/>
                </a:tc>
                <a:tc>
                  <a:txBody>
                    <a:bodyPr/>
                    <a:lstStyle/>
                    <a:p>
                      <a:r>
                        <a:rPr lang="en-US" altLang="zh-CN" dirty="0"/>
                        <a:t>7 (2019)→10.6 (2025)</a:t>
                      </a:r>
                      <a:endParaRPr lang="zh-CN" altLang="en-US" dirty="0"/>
                    </a:p>
                  </a:txBody>
                  <a:tcPr/>
                </a:tc>
                <a:tc>
                  <a:txBody>
                    <a:bodyPr/>
                    <a:lstStyle/>
                    <a:p>
                      <a:r>
                        <a:rPr lang="en-US" altLang="zh-CN" dirty="0"/>
                        <a:t>10.6</a:t>
                      </a:r>
                      <a:endParaRPr lang="zh-CN" altLang="en-US" dirty="0"/>
                    </a:p>
                  </a:txBody>
                  <a:tcPr/>
                </a:tc>
                <a:tc>
                  <a:txBody>
                    <a:bodyPr/>
                    <a:lstStyle/>
                    <a:p>
                      <a:r>
                        <a:rPr lang="en-US" altLang="zh-CN" dirty="0"/>
                        <a:t>Production costs could be lower</a:t>
                      </a:r>
                      <a:endParaRPr lang="zh-CN" altLang="en-US" dirty="0"/>
                    </a:p>
                  </a:txBody>
                  <a:tcPr/>
                </a:tc>
                <a:extLst>
                  <a:ext uri="{0D108BD9-81ED-4DB2-BD59-A6C34878D82A}">
                    <a16:rowId xmlns:a16="http://schemas.microsoft.com/office/drawing/2014/main" val="1226469385"/>
                  </a:ext>
                </a:extLst>
              </a:tr>
              <a:tr h="370840">
                <a:tc>
                  <a:txBody>
                    <a:bodyPr/>
                    <a:lstStyle/>
                    <a:p>
                      <a:r>
                        <a:rPr lang="en-US" altLang="zh-CN" dirty="0"/>
                        <a:t>Raw material cost fraction</a:t>
                      </a:r>
                      <a:endParaRPr lang="zh-CN" altLang="en-US" dirty="0"/>
                    </a:p>
                  </a:txBody>
                  <a:tcPr/>
                </a:tc>
                <a:tc>
                  <a:txBody>
                    <a:bodyPr/>
                    <a:lstStyle/>
                    <a:p>
                      <a:r>
                        <a:rPr lang="en-US" altLang="zh-CN" dirty="0"/>
                        <a:t>~60%</a:t>
                      </a:r>
                      <a:endParaRPr lang="zh-CN" altLang="en-US" dirty="0"/>
                    </a:p>
                  </a:txBody>
                  <a:tcPr/>
                </a:tc>
                <a:tc>
                  <a:txBody>
                    <a:bodyPr/>
                    <a:lstStyle/>
                    <a:p>
                      <a:r>
                        <a:rPr lang="en-US" altLang="zh-CN" dirty="0"/>
                        <a:t>51%</a:t>
                      </a:r>
                      <a:endParaRPr lang="zh-CN" altLang="en-US" dirty="0"/>
                    </a:p>
                  </a:txBody>
                  <a:tcPr/>
                </a:tc>
                <a:tc>
                  <a:txBody>
                    <a:bodyPr/>
                    <a:lstStyle/>
                    <a:p>
                      <a:r>
                        <a:rPr lang="en-US" altLang="zh-CN" dirty="0"/>
                        <a:t>N/A</a:t>
                      </a:r>
                      <a:endParaRPr lang="zh-CN" altLang="en-US" dirty="0"/>
                    </a:p>
                  </a:txBody>
                  <a:tcPr/>
                </a:tc>
                <a:extLst>
                  <a:ext uri="{0D108BD9-81ED-4DB2-BD59-A6C34878D82A}">
                    <a16:rowId xmlns:a16="http://schemas.microsoft.com/office/drawing/2014/main" val="3450554551"/>
                  </a:ext>
                </a:extLst>
              </a:tr>
              <a:tr h="370840">
                <a:tc>
                  <a:txBody>
                    <a:bodyPr/>
                    <a:lstStyle/>
                    <a:p>
                      <a:r>
                        <a:rPr lang="en-US" altLang="zh-CN" dirty="0"/>
                        <a:t>Production ability</a:t>
                      </a:r>
                      <a:endParaRPr lang="zh-CN" altLang="en-US" dirty="0"/>
                    </a:p>
                  </a:txBody>
                  <a:tcPr/>
                </a:tc>
                <a:tc>
                  <a:txBody>
                    <a:bodyPr/>
                    <a:lstStyle/>
                    <a:p>
                      <a:r>
                        <a:rPr lang="en-US" altLang="zh-CN" dirty="0"/>
                        <a:t>1/3-1/2 of the total BGO volume in 5 years</a:t>
                      </a:r>
                      <a:endParaRPr lang="zh-CN" altLang="en-US" dirty="0"/>
                    </a:p>
                  </a:txBody>
                  <a:tcPr/>
                </a:tc>
                <a:tc>
                  <a:txBody>
                    <a:bodyPr/>
                    <a:lstStyle/>
                    <a:p>
                      <a:endParaRPr lang="zh-CN" altLang="en-US" dirty="0"/>
                    </a:p>
                  </a:txBody>
                  <a:tcPr/>
                </a:tc>
                <a:tc>
                  <a:txBody>
                    <a:bodyPr/>
                    <a:lstStyle/>
                    <a:p>
                      <a:endParaRPr lang="zh-CN" altLang="en-US" dirty="0"/>
                    </a:p>
                  </a:txBody>
                  <a:tcPr/>
                </a:tc>
                <a:extLst>
                  <a:ext uri="{0D108BD9-81ED-4DB2-BD59-A6C34878D82A}">
                    <a16:rowId xmlns:a16="http://schemas.microsoft.com/office/drawing/2014/main" val="4134524356"/>
                  </a:ext>
                </a:extLst>
              </a:tr>
            </a:tbl>
          </a:graphicData>
        </a:graphic>
      </p:graphicFrame>
      <p:sp>
        <p:nvSpPr>
          <p:cNvPr id="6" name="文本框 5">
            <a:extLst>
              <a:ext uri="{FF2B5EF4-FFF2-40B4-BE49-F238E27FC236}">
                <a16:creationId xmlns:a16="http://schemas.microsoft.com/office/drawing/2014/main" id="{9F7FD5CF-A9C3-9847-290C-A7E870F5FE4A}"/>
              </a:ext>
            </a:extLst>
          </p:cNvPr>
          <p:cNvSpPr txBox="1"/>
          <p:nvPr/>
        </p:nvSpPr>
        <p:spPr>
          <a:xfrm>
            <a:off x="2591990" y="6424170"/>
            <a:ext cx="6912768" cy="369332"/>
          </a:xfrm>
          <a:prstGeom prst="rect">
            <a:avLst/>
          </a:prstGeom>
          <a:noFill/>
        </p:spPr>
        <p:txBody>
          <a:bodyPr wrap="square" rtlCol="0">
            <a:spAutoFit/>
          </a:bodyPr>
          <a:lstStyle/>
          <a:p>
            <a:pPr algn="ctr"/>
            <a:r>
              <a:rPr lang="en-US" altLang="zh-CN" dirty="0"/>
              <a:t>Thank Prof. </a:t>
            </a:r>
            <a:r>
              <a:rPr lang="en-US" altLang="zh-CN" dirty="0" err="1"/>
              <a:t>Renyuan</a:t>
            </a:r>
            <a:r>
              <a:rPr lang="en-US" altLang="zh-CN" dirty="0"/>
              <a:t> Zhu to help get new quotes</a:t>
            </a:r>
            <a:endParaRPr lang="zh-CN" altLang="en-US" dirty="0"/>
          </a:p>
        </p:txBody>
      </p:sp>
    </p:spTree>
    <p:extLst>
      <p:ext uri="{BB962C8B-B14F-4D97-AF65-F5344CB8AC3E}">
        <p14:creationId xmlns:p14="http://schemas.microsoft.com/office/powerpoint/2010/main" val="120628855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E32DE-DE8D-31F2-44D8-6225B47AB061}"/>
            </a:ext>
          </a:extLst>
        </p:cNvPr>
        <p:cNvGrpSpPr/>
        <p:nvPr/>
      </p:nvGrpSpPr>
      <p:grpSpPr>
        <a:xfrm>
          <a:off x="0" y="0"/>
          <a:ext cx="0" cy="0"/>
          <a:chOff x="0" y="0"/>
          <a:chExt cx="0" cy="0"/>
        </a:xfrm>
      </p:grpSpPr>
      <p:sp>
        <p:nvSpPr>
          <p:cNvPr id="2" name="内容占位符 1">
            <a:extLst>
              <a:ext uri="{FF2B5EF4-FFF2-40B4-BE49-F238E27FC236}">
                <a16:creationId xmlns:a16="http://schemas.microsoft.com/office/drawing/2014/main" id="{2D644F87-CD4F-4080-1051-8BCAA8AED386}"/>
              </a:ext>
            </a:extLst>
          </p:cNvPr>
          <p:cNvSpPr>
            <a:spLocks noGrp="1"/>
          </p:cNvSpPr>
          <p:nvPr>
            <p:ph idx="1"/>
          </p:nvPr>
        </p:nvSpPr>
        <p:spPr>
          <a:xfrm>
            <a:off x="609600" y="1124745"/>
            <a:ext cx="11103024" cy="1680509"/>
          </a:xfrm>
        </p:spPr>
        <p:txBody>
          <a:bodyPr>
            <a:normAutofit/>
          </a:bodyPr>
          <a:lstStyle/>
          <a:p>
            <a:r>
              <a:rPr lang="en-US" altLang="zh-CN" sz="2000" dirty="0">
                <a:solidFill>
                  <a:schemeClr val="tx1"/>
                </a:solidFill>
              </a:rPr>
              <a:t>We also visited the research institute of the Aluminum Corporation of China (Chinalco) and its subsidiary, Yunnan </a:t>
            </a:r>
            <a:r>
              <a:rPr lang="en-US" altLang="zh-CN" sz="2000" dirty="0" err="1">
                <a:solidFill>
                  <a:schemeClr val="tx1"/>
                </a:solidFill>
              </a:rPr>
              <a:t>Chihong</a:t>
            </a:r>
            <a:r>
              <a:rPr lang="en-US" altLang="zh-CN" sz="2000" dirty="0">
                <a:solidFill>
                  <a:schemeClr val="tx1"/>
                </a:solidFill>
              </a:rPr>
              <a:t> Germanium International Co., Ltd.</a:t>
            </a:r>
          </a:p>
          <a:p>
            <a:pPr lvl="1"/>
            <a:r>
              <a:rPr lang="en-US" altLang="zh-CN" sz="1800" dirty="0"/>
              <a:t>Production capacity fully meets CEPC’s requirement (~50 ton GeO</a:t>
            </a:r>
            <a:r>
              <a:rPr lang="en-US" altLang="zh-CN" sz="1800" baseline="-25000" dirty="0"/>
              <a:t>2</a:t>
            </a:r>
            <a:r>
              <a:rPr lang="en-US" altLang="zh-CN" sz="1800" dirty="0"/>
              <a:t>)</a:t>
            </a:r>
          </a:p>
          <a:p>
            <a:pPr lvl="1"/>
            <a:r>
              <a:rPr lang="en-US" altLang="zh-CN" sz="1800" b="1" dirty="0"/>
              <a:t>GeO</a:t>
            </a:r>
            <a:r>
              <a:rPr lang="en-US" altLang="zh-CN" sz="1800" b="1" baseline="-25000" dirty="0"/>
              <a:t>2</a:t>
            </a:r>
            <a:r>
              <a:rPr lang="en-US" altLang="zh-CN" sz="1800" b="1" dirty="0"/>
              <a:t> p</a:t>
            </a:r>
            <a:r>
              <a:rPr lang="en-US" altLang="zh-CN" sz="1800" b="1" dirty="0">
                <a:solidFill>
                  <a:schemeClr val="tx1"/>
                </a:solidFill>
              </a:rPr>
              <a:t>rice increased by a factor of </a:t>
            </a:r>
            <a:r>
              <a:rPr lang="en-US" altLang="zh-CN" sz="1800" b="1" dirty="0"/>
              <a:t>2-3</a:t>
            </a:r>
            <a:r>
              <a:rPr lang="en-US" altLang="zh-CN" sz="1800" b="1" dirty="0">
                <a:solidFill>
                  <a:schemeClr val="tx1"/>
                </a:solidFill>
              </a:rPr>
              <a:t> </a:t>
            </a:r>
            <a:r>
              <a:rPr lang="en-US" altLang="zh-CN" sz="1800" b="1" dirty="0"/>
              <a:t>since 2020, hard to predict the future trend</a:t>
            </a:r>
          </a:p>
          <a:p>
            <a:pPr lvl="1"/>
            <a:r>
              <a:rPr lang="en-US" altLang="zh-CN" sz="1800" b="1" dirty="0"/>
              <a:t>Action: potential collaboration with Chinalco through a high-level channel.</a:t>
            </a:r>
            <a:endParaRPr lang="zh-CN" altLang="en-US" sz="1800" b="1" dirty="0">
              <a:solidFill>
                <a:schemeClr val="tx1"/>
              </a:solidFill>
            </a:endParaRPr>
          </a:p>
        </p:txBody>
      </p:sp>
      <p:sp>
        <p:nvSpPr>
          <p:cNvPr id="3" name="标题 2">
            <a:extLst>
              <a:ext uri="{FF2B5EF4-FFF2-40B4-BE49-F238E27FC236}">
                <a16:creationId xmlns:a16="http://schemas.microsoft.com/office/drawing/2014/main" id="{9C66C42E-A1FF-CCB9-34A8-69D922360C22}"/>
              </a:ext>
            </a:extLst>
          </p:cNvPr>
          <p:cNvSpPr>
            <a:spLocks noGrp="1"/>
          </p:cNvSpPr>
          <p:nvPr>
            <p:ph type="title"/>
          </p:nvPr>
        </p:nvSpPr>
        <p:spPr/>
        <p:txBody>
          <a:bodyPr/>
          <a:lstStyle/>
          <a:p>
            <a:r>
              <a:rPr lang="en-US" altLang="zh-CN" dirty="0"/>
              <a:t>ECAL BGO Crystals (2) </a:t>
            </a:r>
            <a:endParaRPr lang="zh-CN" altLang="en-US" dirty="0"/>
          </a:p>
        </p:txBody>
      </p:sp>
      <p:sp>
        <p:nvSpPr>
          <p:cNvPr id="4" name="灯片编号占位符 3">
            <a:extLst>
              <a:ext uri="{FF2B5EF4-FFF2-40B4-BE49-F238E27FC236}">
                <a16:creationId xmlns:a16="http://schemas.microsoft.com/office/drawing/2014/main" id="{C5359026-834A-EE27-3E91-387F6F249AF7}"/>
              </a:ext>
            </a:extLst>
          </p:cNvPr>
          <p:cNvSpPr>
            <a:spLocks noGrp="1"/>
          </p:cNvSpPr>
          <p:nvPr>
            <p:ph type="sldNum" sz="quarter" idx="12"/>
          </p:nvPr>
        </p:nvSpPr>
        <p:spPr/>
        <p:txBody>
          <a:bodyPr/>
          <a:lstStyle/>
          <a:p>
            <a:fld id="{F15E9139-A00B-4B2A-98A6-095DC08F1345}" type="slidenum">
              <a:rPr lang="zh-CN" altLang="en-US" smtClean="0"/>
              <a:pPr/>
              <a:t>194</a:t>
            </a:fld>
            <a:endParaRPr lang="zh-CN" altLang="en-US"/>
          </a:p>
        </p:txBody>
      </p:sp>
      <p:pic>
        <p:nvPicPr>
          <p:cNvPr id="5" name="图片 4">
            <a:extLst>
              <a:ext uri="{FF2B5EF4-FFF2-40B4-BE49-F238E27FC236}">
                <a16:creationId xmlns:a16="http://schemas.microsoft.com/office/drawing/2014/main" id="{4F3F36D9-5764-0B5F-5EA8-89D58C43A886}"/>
              </a:ext>
            </a:extLst>
          </p:cNvPr>
          <p:cNvPicPr>
            <a:picLocks noChangeAspect="1"/>
          </p:cNvPicPr>
          <p:nvPr/>
        </p:nvPicPr>
        <p:blipFill>
          <a:blip r:embed="rId2"/>
          <a:stretch>
            <a:fillRect/>
          </a:stretch>
        </p:blipFill>
        <p:spPr>
          <a:xfrm>
            <a:off x="4439816" y="2805254"/>
            <a:ext cx="6552728" cy="3551097"/>
          </a:xfrm>
          <a:prstGeom prst="rect">
            <a:avLst/>
          </a:prstGeom>
        </p:spPr>
      </p:pic>
      <p:sp>
        <p:nvSpPr>
          <p:cNvPr id="6" name="内容占位符 1">
            <a:extLst>
              <a:ext uri="{FF2B5EF4-FFF2-40B4-BE49-F238E27FC236}">
                <a16:creationId xmlns:a16="http://schemas.microsoft.com/office/drawing/2014/main" id="{FA2D6B3C-B95A-F384-4E89-CB2F0EAD50B4}"/>
              </a:ext>
            </a:extLst>
          </p:cNvPr>
          <p:cNvSpPr txBox="1">
            <a:spLocks/>
          </p:cNvSpPr>
          <p:nvPr/>
        </p:nvSpPr>
        <p:spPr>
          <a:xfrm>
            <a:off x="609600" y="2909465"/>
            <a:ext cx="3542184" cy="3687887"/>
          </a:xfrm>
          <a:prstGeom prst="rect">
            <a:avLst/>
          </a:prstGeom>
        </p:spPr>
        <p:txBody>
          <a:bodyPr vert="horz" lIns="91440" tIns="45720" rIns="91440" bIns="45720" rtlCol="0">
            <a:normAutofit/>
          </a:bodyPr>
          <a:lstStyle>
            <a:lvl1pPr marL="342900" indent="-342900" algn="l" defTabSz="914400" rtl="0" eaLnBrk="1" latinLnBrk="0" hangingPunct="1">
              <a:lnSpc>
                <a:spcPct val="100000"/>
              </a:lnSpc>
              <a:spcBef>
                <a:spcPts val="600"/>
              </a:spcBef>
              <a:spcAft>
                <a:spcPts val="0"/>
              </a:spcAft>
              <a:buClr>
                <a:srgbClr val="FFC000"/>
              </a:buClr>
              <a:buSzPct val="80000"/>
              <a:buFont typeface="Wingdings" pitchFamily="2" charset="2"/>
              <a:buChar char="n"/>
              <a:defRPr sz="2800" b="0" kern="1200" baseline="0">
                <a:solidFill>
                  <a:srgbClr val="0000FF"/>
                </a:solidFill>
                <a:latin typeface="+mn-lt"/>
                <a:ea typeface="微软雅黑" pitchFamily="34" charset="-122"/>
                <a:cs typeface="+mn-cs"/>
              </a:defRPr>
            </a:lvl1pPr>
            <a:lvl2pPr marL="742950" indent="-285750" algn="l" defTabSz="914400" rtl="0" eaLnBrk="1" latinLnBrk="0" hangingPunct="1">
              <a:lnSpc>
                <a:spcPct val="100000"/>
              </a:lnSpc>
              <a:spcBef>
                <a:spcPts val="0"/>
              </a:spcBef>
              <a:spcAft>
                <a:spcPts val="0"/>
              </a:spcAft>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lnSpc>
                <a:spcPct val="100000"/>
              </a:lnSpc>
              <a:spcBef>
                <a:spcPts val="0"/>
              </a:spcBef>
              <a:spcAft>
                <a:spcPts val="0"/>
              </a:spcAft>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0"/>
              </a:spcAft>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2000" b="1" dirty="0">
                <a:solidFill>
                  <a:schemeClr val="tx1"/>
                </a:solidFill>
              </a:rPr>
              <a:t>Alternative option: BSO</a:t>
            </a:r>
          </a:p>
          <a:p>
            <a:pPr lvl="1"/>
            <a:r>
              <a:rPr lang="en-US" altLang="zh-CN" sz="1800" dirty="0"/>
              <a:t>SIC is able to produce </a:t>
            </a:r>
            <a:br>
              <a:rPr lang="en-US" altLang="zh-CN" sz="1800" dirty="0"/>
            </a:br>
            <a:r>
              <a:rPr lang="en-US" altLang="zh-CN" sz="1800" dirty="0"/>
              <a:t>40 cm BSO bars,</a:t>
            </a:r>
            <a:r>
              <a:rPr lang="zh-CN" altLang="en-US" sz="1800" dirty="0"/>
              <a:t> </a:t>
            </a:r>
            <a:r>
              <a:rPr lang="en-US" altLang="zh-CN" sz="1800" dirty="0"/>
              <a:t>quality to be studied</a:t>
            </a:r>
          </a:p>
          <a:p>
            <a:pPr lvl="1"/>
            <a:endParaRPr lang="en-US" altLang="zh-CN" sz="1800" dirty="0"/>
          </a:p>
          <a:p>
            <a:r>
              <a:rPr lang="en-US" altLang="zh-CN" sz="2200" dirty="0"/>
              <a:t>Keep BGO and current cost estimation ($5/cc) as the target price. Looking for reduction of GeO</a:t>
            </a:r>
            <a:r>
              <a:rPr lang="en-US" altLang="zh-CN" sz="2200" baseline="-25000" dirty="0"/>
              <a:t>2</a:t>
            </a:r>
            <a:r>
              <a:rPr lang="en-US" altLang="zh-CN" sz="2200" dirty="0"/>
              <a:t> cost and developing BSO.</a:t>
            </a:r>
            <a:endParaRPr lang="zh-CN" altLang="en-US" sz="2200" dirty="0"/>
          </a:p>
        </p:txBody>
      </p:sp>
    </p:spTree>
    <p:extLst>
      <p:ext uri="{BB962C8B-B14F-4D97-AF65-F5344CB8AC3E}">
        <p14:creationId xmlns:p14="http://schemas.microsoft.com/office/powerpoint/2010/main" val="127404471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B8517DB8-E43A-44EF-B8B7-0B852623DF82}"/>
              </a:ext>
            </a:extLst>
          </p:cNvPr>
          <p:cNvSpPr>
            <a:spLocks noGrp="1"/>
          </p:cNvSpPr>
          <p:nvPr>
            <p:ph idx="1"/>
          </p:nvPr>
        </p:nvSpPr>
        <p:spPr>
          <a:xfrm>
            <a:off x="609600" y="1192185"/>
            <a:ext cx="10972800" cy="3244927"/>
          </a:xfrm>
        </p:spPr>
        <p:txBody>
          <a:bodyPr>
            <a:normAutofit lnSpcReduction="10000"/>
          </a:bodyPr>
          <a:lstStyle/>
          <a:p>
            <a:r>
              <a:rPr lang="en-US" altLang="zh-CN" sz="2400" dirty="0"/>
              <a:t>The cost of packaging could be as high as 50% or more. It should be clarified whether packaging costs are included in the quoted </a:t>
            </a:r>
            <a:r>
              <a:rPr lang="en-US" altLang="zh-CN" sz="2400" dirty="0" err="1"/>
              <a:t>SiPM</a:t>
            </a:r>
            <a:r>
              <a:rPr lang="en-US" altLang="zh-CN" sz="2400" dirty="0"/>
              <a:t> price, and this should be explicitly reflected in the WBS. The current estimate of 1.25 CHF (10 RMB) per channel may be optimistic.</a:t>
            </a:r>
          </a:p>
          <a:p>
            <a:pPr lvl="1">
              <a:spcBef>
                <a:spcPts val="600"/>
              </a:spcBef>
            </a:pPr>
            <a:r>
              <a:rPr lang="en-US" altLang="zh-CN" sz="2000" dirty="0"/>
              <a:t>TAO uses </a:t>
            </a:r>
            <a:r>
              <a:rPr lang="en-US" altLang="zh-CN" sz="2000" dirty="0" err="1"/>
              <a:t>SiPM</a:t>
            </a:r>
            <a:r>
              <a:rPr lang="en-US" altLang="zh-CN" sz="2000" dirty="0"/>
              <a:t> 6×12 mm</a:t>
            </a:r>
            <a:r>
              <a:rPr lang="en-US" altLang="zh-CN" sz="2000" baseline="30000" dirty="0"/>
              <a:t>2</a:t>
            </a:r>
            <a:r>
              <a:rPr lang="en-US" altLang="zh-CN" sz="2000" dirty="0"/>
              <a:t>, 8 times larger than CEPC </a:t>
            </a:r>
            <a:r>
              <a:rPr lang="en-US" altLang="zh-CN" sz="2000" dirty="0" err="1"/>
              <a:t>SiPM</a:t>
            </a:r>
            <a:r>
              <a:rPr lang="en-US" altLang="zh-CN" sz="2000" dirty="0"/>
              <a:t> 3×3 mm</a:t>
            </a:r>
            <a:r>
              <a:rPr lang="en-US" altLang="zh-CN" sz="2000" baseline="30000" dirty="0"/>
              <a:t>2</a:t>
            </a:r>
            <a:endParaRPr lang="en-US" altLang="zh-CN" sz="2000" dirty="0"/>
          </a:p>
          <a:p>
            <a:pPr lvl="1">
              <a:spcBef>
                <a:spcPts val="600"/>
              </a:spcBef>
            </a:pPr>
            <a:r>
              <a:rPr lang="en-US" altLang="zh-CN" sz="2000" dirty="0"/>
              <a:t>Assuming the cost packaging for CEPC is 50%, and for TAO is 25%, the new estimation is 20 RMB/piece, twice of our expectation.</a:t>
            </a:r>
          </a:p>
          <a:p>
            <a:pPr lvl="1">
              <a:spcBef>
                <a:spcPts val="600"/>
              </a:spcBef>
            </a:pPr>
            <a:r>
              <a:rPr lang="en-US" altLang="zh-CN" sz="2000" dirty="0"/>
              <a:t>Obtained new quotes from three suppliers (including Hamamatsu), two of them below 20 RMB/piece including packaging. Further reduction expected in the next 5-10 years.</a:t>
            </a:r>
          </a:p>
        </p:txBody>
      </p:sp>
      <p:sp>
        <p:nvSpPr>
          <p:cNvPr id="3" name="标题 2">
            <a:extLst>
              <a:ext uri="{FF2B5EF4-FFF2-40B4-BE49-F238E27FC236}">
                <a16:creationId xmlns:a16="http://schemas.microsoft.com/office/drawing/2014/main" id="{1C2C83CD-EF1D-4B46-A895-8C59B7B2DC82}"/>
              </a:ext>
            </a:extLst>
          </p:cNvPr>
          <p:cNvSpPr>
            <a:spLocks noGrp="1"/>
          </p:cNvSpPr>
          <p:nvPr>
            <p:ph type="title"/>
          </p:nvPr>
        </p:nvSpPr>
        <p:spPr/>
        <p:txBody>
          <a:bodyPr/>
          <a:lstStyle/>
          <a:p>
            <a:r>
              <a:rPr lang="en-US" altLang="zh-CN" dirty="0" err="1"/>
              <a:t>SiPM</a:t>
            </a:r>
            <a:r>
              <a:rPr lang="en-US" altLang="zh-CN" dirty="0"/>
              <a:t> Packaging Costs</a:t>
            </a:r>
            <a:endParaRPr lang="zh-CN" altLang="en-US" dirty="0"/>
          </a:p>
        </p:txBody>
      </p:sp>
      <p:sp>
        <p:nvSpPr>
          <p:cNvPr id="4" name="灯片编号占位符 3">
            <a:extLst>
              <a:ext uri="{FF2B5EF4-FFF2-40B4-BE49-F238E27FC236}">
                <a16:creationId xmlns:a16="http://schemas.microsoft.com/office/drawing/2014/main" id="{2843BACC-4B22-4C7F-BF1F-0A467A12801E}"/>
              </a:ext>
            </a:extLst>
          </p:cNvPr>
          <p:cNvSpPr>
            <a:spLocks noGrp="1"/>
          </p:cNvSpPr>
          <p:nvPr>
            <p:ph type="sldNum" sz="quarter" idx="12"/>
          </p:nvPr>
        </p:nvSpPr>
        <p:spPr/>
        <p:txBody>
          <a:bodyPr/>
          <a:lstStyle/>
          <a:p>
            <a:fld id="{F15E9139-A00B-4B2A-98A6-095DC08F1345}" type="slidenum">
              <a:rPr lang="zh-CN" altLang="en-US" smtClean="0"/>
              <a:pPr/>
              <a:t>195</a:t>
            </a:fld>
            <a:endParaRPr lang="zh-CN" altLang="en-US" dirty="0"/>
          </a:p>
        </p:txBody>
      </p:sp>
      <p:graphicFrame>
        <p:nvGraphicFramePr>
          <p:cNvPr id="5" name="表格 4">
            <a:extLst>
              <a:ext uri="{FF2B5EF4-FFF2-40B4-BE49-F238E27FC236}">
                <a16:creationId xmlns:a16="http://schemas.microsoft.com/office/drawing/2014/main" id="{AAB26969-7083-6623-AAA4-1A0AC32B6648}"/>
              </a:ext>
            </a:extLst>
          </p:cNvPr>
          <p:cNvGraphicFramePr>
            <a:graphicFrameLocks noGrp="1"/>
          </p:cNvGraphicFramePr>
          <p:nvPr/>
        </p:nvGraphicFramePr>
        <p:xfrm>
          <a:off x="2279576" y="4653136"/>
          <a:ext cx="6276318" cy="1493520"/>
        </p:xfrm>
        <a:graphic>
          <a:graphicData uri="http://schemas.openxmlformats.org/drawingml/2006/table">
            <a:tbl>
              <a:tblPr firstRow="1" bandRow="1">
                <a:tableStyleId>{5C22544A-7EE6-4342-B048-85BDC9FD1C3A}</a:tableStyleId>
              </a:tblPr>
              <a:tblGrid>
                <a:gridCol w="2092106">
                  <a:extLst>
                    <a:ext uri="{9D8B030D-6E8A-4147-A177-3AD203B41FA5}">
                      <a16:colId xmlns:a16="http://schemas.microsoft.com/office/drawing/2014/main" val="4187220111"/>
                    </a:ext>
                  </a:extLst>
                </a:gridCol>
                <a:gridCol w="1735940">
                  <a:extLst>
                    <a:ext uri="{9D8B030D-6E8A-4147-A177-3AD203B41FA5}">
                      <a16:colId xmlns:a16="http://schemas.microsoft.com/office/drawing/2014/main" val="1606620960"/>
                    </a:ext>
                  </a:extLst>
                </a:gridCol>
                <a:gridCol w="2448272">
                  <a:extLst>
                    <a:ext uri="{9D8B030D-6E8A-4147-A177-3AD203B41FA5}">
                      <a16:colId xmlns:a16="http://schemas.microsoft.com/office/drawing/2014/main" val="1505555286"/>
                    </a:ext>
                  </a:extLst>
                </a:gridCol>
              </a:tblGrid>
              <a:tr h="370840">
                <a:tc>
                  <a:txBody>
                    <a:bodyPr/>
                    <a:lstStyle/>
                    <a:p>
                      <a:endParaRPr lang="zh-CN" altLang="en-US" sz="2000" dirty="0"/>
                    </a:p>
                  </a:txBody>
                  <a:tcPr/>
                </a:tc>
                <a:tc>
                  <a:txBody>
                    <a:bodyPr/>
                    <a:lstStyle/>
                    <a:p>
                      <a:r>
                        <a:rPr lang="en-US" altLang="zh-CN" sz="2000" dirty="0"/>
                        <a:t>TAO</a:t>
                      </a:r>
                      <a:endParaRPr lang="zh-CN" altLang="en-US" sz="2000" dirty="0"/>
                    </a:p>
                  </a:txBody>
                  <a:tcPr/>
                </a:tc>
                <a:tc>
                  <a:txBody>
                    <a:bodyPr/>
                    <a:lstStyle/>
                    <a:p>
                      <a:r>
                        <a:rPr lang="en-US" altLang="zh-CN" sz="2000" dirty="0"/>
                        <a:t>Extrapolated to CEPC</a:t>
                      </a:r>
                      <a:endParaRPr lang="zh-CN" altLang="en-US" sz="2000" dirty="0"/>
                    </a:p>
                  </a:txBody>
                  <a:tcPr/>
                </a:tc>
                <a:extLst>
                  <a:ext uri="{0D108BD9-81ED-4DB2-BD59-A6C34878D82A}">
                    <a16:rowId xmlns:a16="http://schemas.microsoft.com/office/drawing/2014/main" val="2430193125"/>
                  </a:ext>
                </a:extLst>
              </a:tr>
              <a:tr h="370840">
                <a:tc>
                  <a:txBody>
                    <a:bodyPr/>
                    <a:lstStyle/>
                    <a:p>
                      <a:r>
                        <a:rPr lang="en-US" altLang="zh-CN" sz="2000" dirty="0"/>
                        <a:t>Material</a:t>
                      </a:r>
                      <a:endParaRPr lang="zh-CN" altLang="en-US" sz="2000" dirty="0"/>
                    </a:p>
                  </a:txBody>
                  <a:tcPr/>
                </a:tc>
                <a:tc>
                  <a:txBody>
                    <a:bodyPr/>
                    <a:lstStyle/>
                    <a:p>
                      <a:r>
                        <a:rPr lang="en-US" altLang="zh-CN" sz="2000" dirty="0"/>
                        <a:t>10 RMB</a:t>
                      </a:r>
                      <a:endParaRPr lang="zh-CN" altLang="en-US" sz="2000" dirty="0"/>
                    </a:p>
                  </a:txBody>
                  <a:tcPr/>
                </a:tc>
                <a:tc>
                  <a:txBody>
                    <a:bodyPr/>
                    <a:lstStyle/>
                    <a:p>
                      <a:r>
                        <a:rPr lang="en-US" altLang="zh-CN" sz="2000" dirty="0"/>
                        <a:t>10 RMB</a:t>
                      </a:r>
                      <a:endParaRPr lang="zh-CN" altLang="en-US" sz="2000" dirty="0"/>
                    </a:p>
                  </a:txBody>
                  <a:tcPr/>
                </a:tc>
                <a:extLst>
                  <a:ext uri="{0D108BD9-81ED-4DB2-BD59-A6C34878D82A}">
                    <a16:rowId xmlns:a16="http://schemas.microsoft.com/office/drawing/2014/main" val="3230880016"/>
                  </a:ext>
                </a:extLst>
              </a:tr>
              <a:tr h="370840">
                <a:tc>
                  <a:txBody>
                    <a:bodyPr/>
                    <a:lstStyle/>
                    <a:p>
                      <a:r>
                        <a:rPr lang="en-US" altLang="zh-CN" sz="2000" dirty="0"/>
                        <a:t>Packaging</a:t>
                      </a:r>
                      <a:endParaRPr lang="zh-CN" altLang="en-US" sz="2000" dirty="0"/>
                    </a:p>
                  </a:txBody>
                  <a:tcPr/>
                </a:tc>
                <a:tc>
                  <a:txBody>
                    <a:bodyPr/>
                    <a:lstStyle/>
                    <a:p>
                      <a:r>
                        <a:rPr lang="en-US" altLang="zh-CN" sz="2000" dirty="0"/>
                        <a:t>3 RMB</a:t>
                      </a:r>
                      <a:endParaRPr lang="zh-CN" altLang="en-US" sz="2000" dirty="0"/>
                    </a:p>
                  </a:txBody>
                  <a:tcPr/>
                </a:tc>
                <a:tc>
                  <a:txBody>
                    <a:bodyPr/>
                    <a:lstStyle/>
                    <a:p>
                      <a:r>
                        <a:rPr lang="en-US" altLang="zh-CN" sz="2000" dirty="0"/>
                        <a:t>10 RMB</a:t>
                      </a:r>
                      <a:endParaRPr lang="zh-CN" altLang="en-US" sz="2000" dirty="0"/>
                    </a:p>
                  </a:txBody>
                  <a:tcPr/>
                </a:tc>
                <a:extLst>
                  <a:ext uri="{0D108BD9-81ED-4DB2-BD59-A6C34878D82A}">
                    <a16:rowId xmlns:a16="http://schemas.microsoft.com/office/drawing/2014/main" val="326530412"/>
                  </a:ext>
                </a:extLst>
              </a:tr>
            </a:tbl>
          </a:graphicData>
        </a:graphic>
      </p:graphicFrame>
      <p:sp>
        <p:nvSpPr>
          <p:cNvPr id="6" name="文本框 5">
            <a:extLst>
              <a:ext uri="{FF2B5EF4-FFF2-40B4-BE49-F238E27FC236}">
                <a16:creationId xmlns:a16="http://schemas.microsoft.com/office/drawing/2014/main" id="{DBDA317C-6A49-7F8A-4663-6AABF4404843}"/>
              </a:ext>
            </a:extLst>
          </p:cNvPr>
          <p:cNvSpPr txBox="1"/>
          <p:nvPr/>
        </p:nvSpPr>
        <p:spPr>
          <a:xfrm>
            <a:off x="2706362" y="5925260"/>
            <a:ext cx="5400600" cy="369332"/>
          </a:xfrm>
          <a:prstGeom prst="rect">
            <a:avLst/>
          </a:prstGeom>
          <a:noFill/>
        </p:spPr>
        <p:txBody>
          <a:bodyPr wrap="square" rtlCol="0">
            <a:spAutoFit/>
          </a:bodyPr>
          <a:lstStyle/>
          <a:p>
            <a:r>
              <a:rPr lang="en-US" altLang="zh-CN" dirty="0"/>
              <a:t>Price of </a:t>
            </a:r>
            <a:r>
              <a:rPr lang="en-US" altLang="zh-CN" dirty="0" err="1"/>
              <a:t>SiPM</a:t>
            </a:r>
            <a:r>
              <a:rPr lang="en-US" altLang="zh-CN" dirty="0"/>
              <a:t> per 3×3 mm</a:t>
            </a:r>
            <a:r>
              <a:rPr lang="en-US" altLang="zh-CN" baseline="30000" dirty="0"/>
              <a:t>2</a:t>
            </a:r>
            <a:r>
              <a:rPr lang="en-US" altLang="zh-CN" dirty="0"/>
              <a:t> based on TAO’s experience</a:t>
            </a:r>
            <a:endParaRPr lang="zh-CN" altLang="en-US" dirty="0"/>
          </a:p>
        </p:txBody>
      </p:sp>
      <p:sp>
        <p:nvSpPr>
          <p:cNvPr id="7" name="文本框 6">
            <a:extLst>
              <a:ext uri="{FF2B5EF4-FFF2-40B4-BE49-F238E27FC236}">
                <a16:creationId xmlns:a16="http://schemas.microsoft.com/office/drawing/2014/main" id="{B60B3258-3FA8-4A42-907D-38D44153955A}"/>
              </a:ext>
            </a:extLst>
          </p:cNvPr>
          <p:cNvSpPr txBox="1"/>
          <p:nvPr/>
        </p:nvSpPr>
        <p:spPr>
          <a:xfrm>
            <a:off x="8904312" y="4909597"/>
            <a:ext cx="2736304" cy="1015663"/>
          </a:xfrm>
          <a:prstGeom prst="rect">
            <a:avLst/>
          </a:prstGeom>
          <a:noFill/>
        </p:spPr>
        <p:txBody>
          <a:bodyPr wrap="square" rtlCol="0">
            <a:spAutoFit/>
          </a:bodyPr>
          <a:lstStyle/>
          <a:p>
            <a:r>
              <a:rPr lang="en-US" altLang="zh-CN" sz="2000" dirty="0"/>
              <a:t>Extrapolation from TAO is consistent with new quotes: </a:t>
            </a:r>
            <a:r>
              <a:rPr lang="en-US" altLang="zh-CN" sz="2000" dirty="0">
                <a:solidFill>
                  <a:srgbClr val="FF0000"/>
                </a:solidFill>
              </a:rPr>
              <a:t>~20 RMB/piece</a:t>
            </a:r>
            <a:endParaRPr lang="zh-CN" altLang="en-US" sz="2000" dirty="0">
              <a:solidFill>
                <a:srgbClr val="FF0000"/>
              </a:solidFill>
            </a:endParaRPr>
          </a:p>
        </p:txBody>
      </p:sp>
    </p:spTree>
    <p:extLst>
      <p:ext uri="{BB962C8B-B14F-4D97-AF65-F5344CB8AC3E}">
        <p14:creationId xmlns:p14="http://schemas.microsoft.com/office/powerpoint/2010/main" val="262294517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C1EDE860-4817-4CF1-B417-C240AD74D5C7}"/>
              </a:ext>
            </a:extLst>
          </p:cNvPr>
          <p:cNvSpPr>
            <a:spLocks noGrp="1"/>
          </p:cNvSpPr>
          <p:nvPr>
            <p:ph idx="1"/>
          </p:nvPr>
        </p:nvSpPr>
        <p:spPr>
          <a:xfrm>
            <a:off x="472480" y="1282315"/>
            <a:ext cx="11247040" cy="5239483"/>
          </a:xfrm>
        </p:spPr>
        <p:txBody>
          <a:bodyPr>
            <a:normAutofit fontScale="92500" lnSpcReduction="10000"/>
          </a:bodyPr>
          <a:lstStyle/>
          <a:p>
            <a:r>
              <a:rPr lang="en-US" altLang="zh-CN" sz="2400" dirty="0"/>
              <a:t>Currently, the lowest informal offer is used for the cost of glass plates. Until it is confirmed that the lowest bidder meets the required specifications, it would be more prudent to use the average of the three quotes. </a:t>
            </a:r>
          </a:p>
          <a:p>
            <a:r>
              <a:rPr lang="en-US" altLang="zh-CN" sz="2400" dirty="0">
                <a:solidFill>
                  <a:schemeClr val="tx1"/>
                </a:solidFill>
              </a:rPr>
              <a:t>The average price is 0.8 CHF/cc, 40% higher than our expectation (~0.5 CHF/cc). After careful comparison, we found vendor 2 has very high labor cost, power and depreciation; vendor 3 has very high cost for manufacturing and management. For now, we choose the lowest as our target and will work with all vendors to further understand their differences.</a:t>
            </a:r>
          </a:p>
          <a:p>
            <a:r>
              <a:rPr lang="en-US" altLang="zh-CN" sz="2400" dirty="0"/>
              <a:t>Some cost uncertainty reflecting the outcome of ongoing R&amp;D should be included.</a:t>
            </a:r>
          </a:p>
          <a:p>
            <a:r>
              <a:rPr lang="en-US" altLang="zh-CN" sz="2400" dirty="0">
                <a:solidFill>
                  <a:schemeClr val="tx1"/>
                </a:solidFill>
              </a:rPr>
              <a:t>Considering the “unreasonable” items introduced before, the difference between each vendor is largely reduced, which should be cover by 20%-30% uncertainty assumed for each system.</a:t>
            </a:r>
          </a:p>
          <a:p>
            <a:r>
              <a:rPr lang="en-US" altLang="zh-CN" sz="2400" dirty="0"/>
              <a:t>Additionally, the cost estimate assumes one </a:t>
            </a:r>
            <a:r>
              <a:rPr lang="en-US" altLang="zh-CN" sz="2400" dirty="0" err="1"/>
              <a:t>SiPM</a:t>
            </a:r>
            <a:r>
              <a:rPr lang="en-US" altLang="zh-CN" sz="2400" dirty="0"/>
              <a:t> per glass plate, whereas the detector design currently requires four </a:t>
            </a:r>
            <a:r>
              <a:rPr lang="en-US" altLang="zh-CN" sz="2400" dirty="0" err="1"/>
              <a:t>SiPMs</a:t>
            </a:r>
            <a:r>
              <a:rPr lang="en-US" altLang="zh-CN" sz="2400" dirty="0"/>
              <a:t> per plate for viability. </a:t>
            </a:r>
          </a:p>
          <a:p>
            <a:r>
              <a:rPr lang="en-US" altLang="zh-CN" sz="2400" dirty="0">
                <a:solidFill>
                  <a:schemeClr val="tx1"/>
                </a:solidFill>
              </a:rPr>
              <a:t>In the new version of the TDR, the baseline design has been changed to one </a:t>
            </a:r>
            <a:r>
              <a:rPr lang="en-US" altLang="zh-CN" sz="2400" dirty="0" err="1">
                <a:solidFill>
                  <a:schemeClr val="tx1"/>
                </a:solidFill>
              </a:rPr>
              <a:t>SiPM</a:t>
            </a:r>
            <a:r>
              <a:rPr lang="en-US" altLang="zh-CN" sz="2400" dirty="0">
                <a:solidFill>
                  <a:schemeClr val="tx1"/>
                </a:solidFill>
              </a:rPr>
              <a:t> per glass plate. </a:t>
            </a:r>
          </a:p>
        </p:txBody>
      </p:sp>
      <p:sp>
        <p:nvSpPr>
          <p:cNvPr id="3" name="标题 2">
            <a:extLst>
              <a:ext uri="{FF2B5EF4-FFF2-40B4-BE49-F238E27FC236}">
                <a16:creationId xmlns:a16="http://schemas.microsoft.com/office/drawing/2014/main" id="{5BE3133C-63D0-43E3-83BF-9B1263D2F7B0}"/>
              </a:ext>
            </a:extLst>
          </p:cNvPr>
          <p:cNvSpPr>
            <a:spLocks noGrp="1"/>
          </p:cNvSpPr>
          <p:nvPr>
            <p:ph type="title"/>
          </p:nvPr>
        </p:nvSpPr>
        <p:spPr/>
        <p:txBody>
          <a:bodyPr/>
          <a:lstStyle/>
          <a:p>
            <a:r>
              <a:rPr lang="en-US" altLang="zh-CN" dirty="0"/>
              <a:t>HCAL Cost Estimates</a:t>
            </a:r>
            <a:endParaRPr lang="zh-CN" altLang="en-US" dirty="0"/>
          </a:p>
        </p:txBody>
      </p:sp>
      <p:sp>
        <p:nvSpPr>
          <p:cNvPr id="4" name="灯片编号占位符 3">
            <a:extLst>
              <a:ext uri="{FF2B5EF4-FFF2-40B4-BE49-F238E27FC236}">
                <a16:creationId xmlns:a16="http://schemas.microsoft.com/office/drawing/2014/main" id="{4E090D37-9231-4978-A07E-754B035DFD48}"/>
              </a:ext>
            </a:extLst>
          </p:cNvPr>
          <p:cNvSpPr>
            <a:spLocks noGrp="1"/>
          </p:cNvSpPr>
          <p:nvPr>
            <p:ph type="sldNum" sz="quarter" idx="12"/>
          </p:nvPr>
        </p:nvSpPr>
        <p:spPr/>
        <p:txBody>
          <a:bodyPr/>
          <a:lstStyle/>
          <a:p>
            <a:fld id="{F15E9139-A00B-4B2A-98A6-095DC08F1345}" type="slidenum">
              <a:rPr lang="zh-CN" altLang="en-US" smtClean="0"/>
              <a:pPr/>
              <a:t>196</a:t>
            </a:fld>
            <a:endParaRPr lang="zh-CN" altLang="en-US" dirty="0"/>
          </a:p>
        </p:txBody>
      </p:sp>
    </p:spTree>
    <p:extLst>
      <p:ext uri="{BB962C8B-B14F-4D97-AF65-F5344CB8AC3E}">
        <p14:creationId xmlns:p14="http://schemas.microsoft.com/office/powerpoint/2010/main" val="103167619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5566BEB5-D76F-4733-B5BA-B24A02923163}"/>
              </a:ext>
            </a:extLst>
          </p:cNvPr>
          <p:cNvSpPr>
            <a:spLocks noGrp="1"/>
          </p:cNvSpPr>
          <p:nvPr>
            <p:ph idx="1"/>
          </p:nvPr>
        </p:nvSpPr>
        <p:spPr/>
        <p:txBody>
          <a:bodyPr>
            <a:normAutofit lnSpcReduction="10000"/>
          </a:bodyPr>
          <a:lstStyle/>
          <a:p>
            <a:r>
              <a:rPr lang="en-US" altLang="zh-CN" sz="2400" dirty="0"/>
              <a:t>The cost book reports 43,000 ASICs, 43,000 FEE units, and 43,000 Readout FEE units. However, the readout architecture has recently been updated to a three-stage system, and the number of FEE boards (</a:t>
            </a:r>
            <a:r>
              <a:rPr lang="en-US" altLang="zh-CN" sz="2400" dirty="0" err="1"/>
              <a:t>uFEBs</a:t>
            </a:r>
            <a:r>
              <a:rPr lang="en-US" altLang="zh-CN" sz="2400" dirty="0"/>
              <a:t>) should be significantly lower than the number of </a:t>
            </a:r>
            <a:r>
              <a:rPr lang="en-US" altLang="zh-CN" sz="2400" dirty="0" err="1"/>
              <a:t>SiPM</a:t>
            </a:r>
            <a:r>
              <a:rPr lang="en-US" altLang="zh-CN" sz="2400" dirty="0"/>
              <a:t> channels. The cost estimate should be updated to reflect this new architecture. </a:t>
            </a:r>
          </a:p>
          <a:p>
            <a:r>
              <a:rPr lang="en-US" altLang="zh-CN" sz="2400" dirty="0">
                <a:solidFill>
                  <a:schemeClr val="tx1"/>
                </a:solidFill>
              </a:rPr>
              <a:t>In the WBS, 43,000 is the number of channels, instead of ASICs or units. The cost estimation has already converted the total cost of ASICs, FEE boards into the cost per single channel.</a:t>
            </a:r>
            <a:endParaRPr lang="en-US" altLang="zh-CN" sz="2400" dirty="0"/>
          </a:p>
          <a:p>
            <a:r>
              <a:rPr lang="en-US" altLang="zh-CN" sz="2400" dirty="0"/>
              <a:t>Additionally, the TDR mentions the need for 72 Management Boards for slow control and DAQ interfacing—these boards are currently missing from the cost book and should be added.</a:t>
            </a:r>
          </a:p>
          <a:p>
            <a:r>
              <a:rPr lang="en-US" altLang="zh-CN" sz="2400" dirty="0">
                <a:solidFill>
                  <a:schemeClr val="tx1"/>
                </a:solidFill>
              </a:rPr>
              <a:t>Management boards are part of the on-detector FEE. They are also converted into the cost per single channel and are already included in the cost estimation.  </a:t>
            </a:r>
          </a:p>
        </p:txBody>
      </p:sp>
      <p:sp>
        <p:nvSpPr>
          <p:cNvPr id="3" name="标题 2">
            <a:extLst>
              <a:ext uri="{FF2B5EF4-FFF2-40B4-BE49-F238E27FC236}">
                <a16:creationId xmlns:a16="http://schemas.microsoft.com/office/drawing/2014/main" id="{ED16EA0F-2BD0-4FF5-BB6D-AADAA75B5A80}"/>
              </a:ext>
            </a:extLst>
          </p:cNvPr>
          <p:cNvSpPr>
            <a:spLocks noGrp="1"/>
          </p:cNvSpPr>
          <p:nvPr>
            <p:ph type="title"/>
          </p:nvPr>
        </p:nvSpPr>
        <p:spPr/>
        <p:txBody>
          <a:bodyPr/>
          <a:lstStyle/>
          <a:p>
            <a:r>
              <a:rPr lang="en-US" altLang="zh-CN" dirty="0"/>
              <a:t>Muon Detector Electronics</a:t>
            </a:r>
            <a:endParaRPr lang="zh-CN" altLang="en-US" dirty="0"/>
          </a:p>
        </p:txBody>
      </p:sp>
      <p:sp>
        <p:nvSpPr>
          <p:cNvPr id="4" name="灯片编号占位符 3">
            <a:extLst>
              <a:ext uri="{FF2B5EF4-FFF2-40B4-BE49-F238E27FC236}">
                <a16:creationId xmlns:a16="http://schemas.microsoft.com/office/drawing/2014/main" id="{A9946593-91EC-47C3-8528-DE907817943D}"/>
              </a:ext>
            </a:extLst>
          </p:cNvPr>
          <p:cNvSpPr>
            <a:spLocks noGrp="1"/>
          </p:cNvSpPr>
          <p:nvPr>
            <p:ph type="sldNum" sz="quarter" idx="12"/>
          </p:nvPr>
        </p:nvSpPr>
        <p:spPr/>
        <p:txBody>
          <a:bodyPr/>
          <a:lstStyle/>
          <a:p>
            <a:fld id="{F15E9139-A00B-4B2A-98A6-095DC08F1345}" type="slidenum">
              <a:rPr lang="zh-CN" altLang="en-US" smtClean="0"/>
              <a:pPr/>
              <a:t>197</a:t>
            </a:fld>
            <a:endParaRPr lang="zh-CN" altLang="en-US" dirty="0"/>
          </a:p>
        </p:txBody>
      </p:sp>
    </p:spTree>
    <p:extLst>
      <p:ext uri="{BB962C8B-B14F-4D97-AF65-F5344CB8AC3E}">
        <p14:creationId xmlns:p14="http://schemas.microsoft.com/office/powerpoint/2010/main" val="399268919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F907E269-BFFE-4D38-A672-4596FFDC3239}"/>
              </a:ext>
            </a:extLst>
          </p:cNvPr>
          <p:cNvSpPr>
            <a:spLocks noGrp="1"/>
          </p:cNvSpPr>
          <p:nvPr>
            <p:ph idx="1"/>
          </p:nvPr>
        </p:nvSpPr>
        <p:spPr/>
        <p:txBody>
          <a:bodyPr>
            <a:normAutofit/>
          </a:bodyPr>
          <a:lstStyle/>
          <a:p>
            <a:r>
              <a:rPr lang="en-US" altLang="zh-CN" dirty="0"/>
              <a:t>The TDR quotes a magnet cost of about 22 MCHF, compared to around 130 MCHF for the more complex ILD system (which includes the yoke). A cross-check should be performed to understand and justify the difference between these two estimates.</a:t>
            </a:r>
          </a:p>
          <a:p>
            <a:r>
              <a:rPr lang="en-US" altLang="zh-CN" dirty="0">
                <a:solidFill>
                  <a:schemeClr val="tx1"/>
                </a:solidFill>
              </a:rPr>
              <a:t>The total cost of magnet and yoke is 36 MCHF, 1/3.6 compared to ILD, reasonable considering lower price of material and labor cost in China, and different complexity. The cost estimation is based on quotations of </a:t>
            </a:r>
            <a:r>
              <a:rPr lang="en-US" altLang="zh-CN">
                <a:solidFill>
                  <a:schemeClr val="tx1"/>
                </a:solidFill>
              </a:rPr>
              <a:t>major components. </a:t>
            </a:r>
            <a:endParaRPr lang="en-US" altLang="zh-CN" dirty="0">
              <a:solidFill>
                <a:schemeClr val="tx1"/>
              </a:solidFill>
            </a:endParaRPr>
          </a:p>
          <a:p>
            <a:r>
              <a:rPr lang="en-US" altLang="zh-CN" dirty="0">
                <a:solidFill>
                  <a:schemeClr val="tx1"/>
                </a:solidFill>
              </a:rPr>
              <a:t>No public cost budget of ILD magnet, contacted ILD experts, waiting for reply.</a:t>
            </a:r>
          </a:p>
        </p:txBody>
      </p:sp>
      <p:sp>
        <p:nvSpPr>
          <p:cNvPr id="3" name="标题 2">
            <a:extLst>
              <a:ext uri="{FF2B5EF4-FFF2-40B4-BE49-F238E27FC236}">
                <a16:creationId xmlns:a16="http://schemas.microsoft.com/office/drawing/2014/main" id="{C0C57C8A-D730-4B67-917E-3486EF1F950F}"/>
              </a:ext>
            </a:extLst>
          </p:cNvPr>
          <p:cNvSpPr>
            <a:spLocks noGrp="1"/>
          </p:cNvSpPr>
          <p:nvPr>
            <p:ph type="title"/>
          </p:nvPr>
        </p:nvSpPr>
        <p:spPr/>
        <p:txBody>
          <a:bodyPr/>
          <a:lstStyle/>
          <a:p>
            <a:r>
              <a:rPr lang="en-US" altLang="zh-CN" dirty="0"/>
              <a:t>Magnet Cost Comparison</a:t>
            </a:r>
            <a:endParaRPr lang="zh-CN" altLang="en-US" dirty="0"/>
          </a:p>
        </p:txBody>
      </p:sp>
      <p:sp>
        <p:nvSpPr>
          <p:cNvPr id="4" name="灯片编号占位符 3">
            <a:extLst>
              <a:ext uri="{FF2B5EF4-FFF2-40B4-BE49-F238E27FC236}">
                <a16:creationId xmlns:a16="http://schemas.microsoft.com/office/drawing/2014/main" id="{91F0FAA6-DF7D-4FB9-A1F7-4AF722279404}"/>
              </a:ext>
            </a:extLst>
          </p:cNvPr>
          <p:cNvSpPr>
            <a:spLocks noGrp="1"/>
          </p:cNvSpPr>
          <p:nvPr>
            <p:ph type="sldNum" sz="quarter" idx="12"/>
          </p:nvPr>
        </p:nvSpPr>
        <p:spPr/>
        <p:txBody>
          <a:bodyPr/>
          <a:lstStyle/>
          <a:p>
            <a:fld id="{F15E9139-A00B-4B2A-98A6-095DC08F1345}" type="slidenum">
              <a:rPr lang="zh-CN" altLang="en-US" smtClean="0"/>
              <a:pPr/>
              <a:t>198</a:t>
            </a:fld>
            <a:endParaRPr lang="zh-CN" altLang="en-US" dirty="0"/>
          </a:p>
        </p:txBody>
      </p:sp>
    </p:spTree>
    <p:extLst>
      <p:ext uri="{BB962C8B-B14F-4D97-AF65-F5344CB8AC3E}">
        <p14:creationId xmlns:p14="http://schemas.microsoft.com/office/powerpoint/2010/main" val="110075393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84E6E652-45F4-4CDF-8CFD-90338DBD2069}"/>
              </a:ext>
            </a:extLst>
          </p:cNvPr>
          <p:cNvSpPr>
            <a:spLocks noGrp="1"/>
          </p:cNvSpPr>
          <p:nvPr>
            <p:ph idx="1"/>
          </p:nvPr>
        </p:nvSpPr>
        <p:spPr>
          <a:xfrm>
            <a:off x="203684" y="1181165"/>
            <a:ext cx="11784632" cy="1815787"/>
          </a:xfrm>
        </p:spPr>
        <p:txBody>
          <a:bodyPr>
            <a:normAutofit/>
          </a:bodyPr>
          <a:lstStyle/>
          <a:p>
            <a:r>
              <a:rPr lang="en-US" altLang="zh-CN" sz="2400" dirty="0"/>
              <a:t>Similarly, the TPC cost is estimated at 5 MCHF, whereas the ILD TPC estimate was 36 MCHF. This discrepancy should be investigated and explained.</a:t>
            </a:r>
          </a:p>
          <a:p>
            <a:pPr lvl="1"/>
            <a:r>
              <a:rPr lang="en-US" altLang="zh-CN" sz="2000" dirty="0"/>
              <a:t> Including backend electronics, CEPC TPC cost  </a:t>
            </a:r>
            <a:r>
              <a:rPr lang="de-DE" altLang="zh-CN" sz="2000" dirty="0"/>
              <a:t>5223 + 1094 = 6317  (6.3 MCHF)</a:t>
            </a:r>
          </a:p>
          <a:p>
            <a:pPr lvl="1"/>
            <a:r>
              <a:rPr lang="de-DE" altLang="zh-CN" sz="2000" dirty="0"/>
              <a:t>36 MCHF is the sum of two readout options (</a:t>
            </a:r>
            <a:r>
              <a:rPr lang="en-US" altLang="zh-CN" sz="2000" dirty="0"/>
              <a:t>Micromegas 15.4 MCHF, GEM 19.1 MCHF</a:t>
            </a:r>
            <a:r>
              <a:rPr lang="de-DE" altLang="zh-CN" sz="2000" dirty="0"/>
              <a:t>) in ILD</a:t>
            </a:r>
          </a:p>
          <a:p>
            <a:pPr lvl="1"/>
            <a:r>
              <a:rPr lang="de-DE" altLang="zh-CN" sz="2000" dirty="0"/>
              <a:t>Comparing </a:t>
            </a:r>
            <a:r>
              <a:rPr lang="en-US" altLang="zh-CN" sz="2000" dirty="0"/>
              <a:t>Micromegas readout, the ILD is 2.5 times higher (15.4 VS 6.3)</a:t>
            </a:r>
            <a:endParaRPr lang="de-DE" altLang="zh-CN" sz="2000" dirty="0"/>
          </a:p>
        </p:txBody>
      </p:sp>
      <p:sp>
        <p:nvSpPr>
          <p:cNvPr id="3" name="标题 2">
            <a:extLst>
              <a:ext uri="{FF2B5EF4-FFF2-40B4-BE49-F238E27FC236}">
                <a16:creationId xmlns:a16="http://schemas.microsoft.com/office/drawing/2014/main" id="{AF18945E-DFE7-4B95-AF96-76167FD4C37B}"/>
              </a:ext>
            </a:extLst>
          </p:cNvPr>
          <p:cNvSpPr>
            <a:spLocks noGrp="1"/>
          </p:cNvSpPr>
          <p:nvPr>
            <p:ph type="title"/>
          </p:nvPr>
        </p:nvSpPr>
        <p:spPr/>
        <p:txBody>
          <a:bodyPr/>
          <a:lstStyle/>
          <a:p>
            <a:r>
              <a:rPr lang="en-US" altLang="zh-CN" dirty="0"/>
              <a:t>TPC Cost Comparison</a:t>
            </a:r>
            <a:endParaRPr lang="zh-CN" altLang="en-US" dirty="0"/>
          </a:p>
        </p:txBody>
      </p:sp>
      <p:sp>
        <p:nvSpPr>
          <p:cNvPr id="4" name="灯片编号占位符 3">
            <a:extLst>
              <a:ext uri="{FF2B5EF4-FFF2-40B4-BE49-F238E27FC236}">
                <a16:creationId xmlns:a16="http://schemas.microsoft.com/office/drawing/2014/main" id="{DC14C0E3-3A61-4AE8-81AF-71988613DDC2}"/>
              </a:ext>
            </a:extLst>
          </p:cNvPr>
          <p:cNvSpPr>
            <a:spLocks noGrp="1"/>
          </p:cNvSpPr>
          <p:nvPr>
            <p:ph type="sldNum" sz="quarter" idx="12"/>
          </p:nvPr>
        </p:nvSpPr>
        <p:spPr/>
        <p:txBody>
          <a:bodyPr/>
          <a:lstStyle/>
          <a:p>
            <a:fld id="{F15E9139-A00B-4B2A-98A6-095DC08F1345}" type="slidenum">
              <a:rPr lang="zh-CN" altLang="en-US" smtClean="0"/>
              <a:pPr/>
              <a:t>199</a:t>
            </a:fld>
            <a:endParaRPr lang="zh-CN" altLang="en-US" dirty="0"/>
          </a:p>
        </p:txBody>
      </p:sp>
      <p:graphicFrame>
        <p:nvGraphicFramePr>
          <p:cNvPr id="5" name="表格 4">
            <a:extLst>
              <a:ext uri="{FF2B5EF4-FFF2-40B4-BE49-F238E27FC236}">
                <a16:creationId xmlns:a16="http://schemas.microsoft.com/office/drawing/2014/main" id="{6D36BB47-7CF9-44F5-06A0-11E1E3E2F1B6}"/>
              </a:ext>
            </a:extLst>
          </p:cNvPr>
          <p:cNvGraphicFramePr>
            <a:graphicFrameLocks noGrp="1"/>
          </p:cNvGraphicFramePr>
          <p:nvPr/>
        </p:nvGraphicFramePr>
        <p:xfrm>
          <a:off x="203684" y="2996952"/>
          <a:ext cx="9499612" cy="4145876"/>
        </p:xfrm>
        <a:graphic>
          <a:graphicData uri="http://schemas.openxmlformats.org/drawingml/2006/table">
            <a:tbl>
              <a:tblPr firstRow="1" bandRow="1">
                <a:tableStyleId>{5C22544A-7EE6-4342-B048-85BDC9FD1C3A}</a:tableStyleId>
              </a:tblPr>
              <a:tblGrid>
                <a:gridCol w="2370819">
                  <a:extLst>
                    <a:ext uri="{9D8B030D-6E8A-4147-A177-3AD203B41FA5}">
                      <a16:colId xmlns:a16="http://schemas.microsoft.com/office/drawing/2014/main" val="20000"/>
                    </a:ext>
                  </a:extLst>
                </a:gridCol>
                <a:gridCol w="2016224">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gridCol w="3384377">
                  <a:extLst>
                    <a:ext uri="{9D8B030D-6E8A-4147-A177-3AD203B41FA5}">
                      <a16:colId xmlns:a16="http://schemas.microsoft.com/office/drawing/2014/main" val="20003"/>
                    </a:ext>
                  </a:extLst>
                </a:gridCol>
              </a:tblGrid>
              <a:tr h="518458">
                <a:tc>
                  <a:txBody>
                    <a:bodyPr/>
                    <a:lstStyle/>
                    <a:p>
                      <a:pPr algn="ctr"/>
                      <a:r>
                        <a:rPr lang="en-US" altLang="zh-CN" dirty="0"/>
                        <a:t>Items</a:t>
                      </a:r>
                      <a:endParaRPr lang="zh-CN" altLang="en-US" dirty="0"/>
                    </a:p>
                  </a:txBody>
                  <a:tcPr/>
                </a:tc>
                <a:tc>
                  <a:txBody>
                    <a:bodyPr/>
                    <a:lstStyle/>
                    <a:p>
                      <a:pPr algn="ctr"/>
                      <a:r>
                        <a:rPr lang="en-US" altLang="zh-CN" dirty="0"/>
                        <a:t>Pixelated</a:t>
                      </a:r>
                      <a:r>
                        <a:rPr lang="en-US" altLang="zh-CN" baseline="0" dirty="0"/>
                        <a:t> </a:t>
                      </a:r>
                      <a:r>
                        <a:rPr lang="en-US" altLang="zh-CN" baseline="0" dirty="0" err="1"/>
                        <a:t>reaout</a:t>
                      </a:r>
                      <a:r>
                        <a:rPr lang="en-US" altLang="zh-CN" baseline="0" dirty="0"/>
                        <a:t> TPC @CEPC (</a:t>
                      </a:r>
                      <a:r>
                        <a:rPr lang="en-US" altLang="zh-CN" baseline="0" dirty="0" err="1"/>
                        <a:t>kCHF</a:t>
                      </a:r>
                      <a:r>
                        <a:rPr lang="en-US" altLang="zh-CN" baseline="0" dirty="0"/>
                        <a:t>)</a:t>
                      </a:r>
                      <a:endParaRPr lang="zh-CN" altLang="en-US" dirty="0"/>
                    </a:p>
                  </a:txBody>
                  <a:tcPr/>
                </a:tc>
                <a:tc>
                  <a:txBody>
                    <a:bodyPr/>
                    <a:lstStyle/>
                    <a:p>
                      <a:pPr algn="ctr"/>
                      <a:r>
                        <a:rPr lang="en-US" altLang="zh-CN" dirty="0"/>
                        <a:t>Micromega</a:t>
                      </a:r>
                      <a:r>
                        <a:rPr lang="en-US" altLang="zh-CN" baseline="0" dirty="0"/>
                        <a:t> TPC @ILD (KCHF)</a:t>
                      </a:r>
                      <a:endParaRPr lang="zh-CN" altLang="en-US" dirty="0"/>
                    </a:p>
                  </a:txBody>
                  <a:tcPr/>
                </a:tc>
                <a:tc>
                  <a:txBody>
                    <a:bodyPr/>
                    <a:lstStyle/>
                    <a:p>
                      <a:pPr algn="ctr"/>
                      <a:r>
                        <a:rPr lang="en-US" altLang="zh-CN" dirty="0"/>
                        <a:t>Comments</a:t>
                      </a:r>
                      <a:endParaRPr lang="zh-CN" altLang="en-US" dirty="0"/>
                    </a:p>
                  </a:txBody>
                  <a:tcPr/>
                </a:tc>
                <a:extLst>
                  <a:ext uri="{0D108BD9-81ED-4DB2-BD59-A6C34878D82A}">
                    <a16:rowId xmlns:a16="http://schemas.microsoft.com/office/drawing/2014/main" val="10000"/>
                  </a:ext>
                </a:extLst>
              </a:tr>
              <a:tr h="518458">
                <a:tc>
                  <a:txBody>
                    <a:bodyPr/>
                    <a:lstStyle/>
                    <a:p>
                      <a:pPr algn="ctr"/>
                      <a:r>
                        <a:rPr lang="en-US" altLang="zh-CN" dirty="0" err="1"/>
                        <a:t>Field</a:t>
                      </a:r>
                      <a:r>
                        <a:rPr lang="en-US" altLang="zh-CN" baseline="0" dirty="0" err="1"/>
                        <a:t>cage</a:t>
                      </a:r>
                      <a:r>
                        <a:rPr lang="en-US" altLang="zh-CN" baseline="0" dirty="0"/>
                        <a:t>: </a:t>
                      </a:r>
                      <a:r>
                        <a:rPr lang="en-US" altLang="zh-CN" dirty="0"/>
                        <a:t>Hanging, damping  and</a:t>
                      </a:r>
                      <a:r>
                        <a:rPr lang="en-US" altLang="zh-CN" baseline="0" dirty="0"/>
                        <a:t> shipping</a:t>
                      </a:r>
                      <a:endParaRPr lang="zh-CN" altLang="en-US" dirty="0"/>
                    </a:p>
                  </a:txBody>
                  <a:tcPr/>
                </a:tc>
                <a:tc>
                  <a:txBody>
                    <a:bodyPr/>
                    <a:lstStyle/>
                    <a:p>
                      <a:pPr algn="ctr"/>
                      <a:r>
                        <a:rPr lang="en-US" altLang="zh-CN" dirty="0"/>
                        <a:t>0</a:t>
                      </a:r>
                      <a:endParaRPr lang="zh-CN" altLang="en-US" dirty="0"/>
                    </a:p>
                  </a:txBody>
                  <a:tcPr/>
                </a:tc>
                <a:tc>
                  <a:txBody>
                    <a:bodyPr/>
                    <a:lstStyle/>
                    <a:p>
                      <a:pPr algn="ctr"/>
                      <a:r>
                        <a:rPr lang="en-US" altLang="zh-CN" dirty="0"/>
                        <a:t>468</a:t>
                      </a:r>
                      <a:endParaRPr lang="zh-CN" altLang="en-US" dirty="0"/>
                    </a:p>
                  </a:txBody>
                  <a:tcPr/>
                </a:tc>
                <a:tc>
                  <a:txBody>
                    <a:bodyPr/>
                    <a:lstStyle/>
                    <a:p>
                      <a:pPr algn="ctr"/>
                      <a:r>
                        <a:rPr lang="en-US" altLang="zh-CN" dirty="0"/>
                        <a:t>230kCHF</a:t>
                      </a:r>
                      <a:r>
                        <a:rPr lang="en-US" altLang="zh-CN" baseline="0" dirty="0"/>
                        <a:t> should be added</a:t>
                      </a:r>
                    </a:p>
                    <a:p>
                      <a:pPr algn="ctr"/>
                      <a:r>
                        <a:rPr lang="en-US" altLang="zh-CN" baseline="0" dirty="0"/>
                        <a:t>refer to mechanical</a:t>
                      </a:r>
                      <a:endParaRPr lang="zh-CN" altLang="en-US" dirty="0"/>
                    </a:p>
                  </a:txBody>
                  <a:tcPr/>
                </a:tc>
                <a:extLst>
                  <a:ext uri="{0D108BD9-81ED-4DB2-BD59-A6C34878D82A}">
                    <a16:rowId xmlns:a16="http://schemas.microsoft.com/office/drawing/2014/main" val="10001"/>
                  </a:ext>
                </a:extLst>
              </a:tr>
              <a:tr h="518458">
                <a:tc>
                  <a:txBody>
                    <a:bodyPr/>
                    <a:lstStyle/>
                    <a:p>
                      <a:pPr algn="ctr"/>
                      <a:r>
                        <a:rPr lang="en-US" altLang="zh-CN" dirty="0"/>
                        <a:t>mesh and DLC</a:t>
                      </a:r>
                      <a:endParaRPr lang="zh-CN" altLang="en-US" dirty="0"/>
                    </a:p>
                  </a:txBody>
                  <a:tcPr/>
                </a:tc>
                <a:tc>
                  <a:txBody>
                    <a:bodyPr/>
                    <a:lstStyle/>
                    <a:p>
                      <a:pPr algn="ctr"/>
                      <a:r>
                        <a:rPr lang="en-US" altLang="zh-CN" dirty="0"/>
                        <a:t>0</a:t>
                      </a:r>
                      <a:endParaRPr lang="zh-CN" altLang="en-US" dirty="0"/>
                    </a:p>
                  </a:txBody>
                  <a:tcPr/>
                </a:tc>
                <a:tc>
                  <a:txBody>
                    <a:bodyPr/>
                    <a:lstStyle/>
                    <a:p>
                      <a:pPr algn="ctr"/>
                      <a:r>
                        <a:rPr lang="en-US" altLang="zh-CN" dirty="0"/>
                        <a:t>524</a:t>
                      </a:r>
                      <a:endParaRPr lang="zh-CN" altLang="en-US" dirty="0"/>
                    </a:p>
                  </a:txBody>
                  <a:tcPr/>
                </a:tc>
                <a:tc>
                  <a:txBody>
                    <a:bodyPr/>
                    <a:lstStyle/>
                    <a:p>
                      <a:pPr algn="ctr"/>
                      <a:r>
                        <a:rPr lang="en-US" altLang="zh-CN" dirty="0"/>
                        <a:t>350kCHF should</a:t>
                      </a:r>
                      <a:r>
                        <a:rPr lang="en-US" altLang="zh-CN" baseline="0" dirty="0"/>
                        <a:t> be added</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baseline="0" dirty="0"/>
                        <a:t>refer to USTC/KEK</a:t>
                      </a:r>
                      <a:endParaRPr lang="zh-CN" altLang="en-US" dirty="0"/>
                    </a:p>
                  </a:txBody>
                  <a:tcPr/>
                </a:tc>
                <a:extLst>
                  <a:ext uri="{0D108BD9-81ED-4DB2-BD59-A6C34878D82A}">
                    <a16:rowId xmlns:a16="http://schemas.microsoft.com/office/drawing/2014/main" val="10002"/>
                  </a:ext>
                </a:extLst>
              </a:tr>
              <a:tr h="518458">
                <a:tc>
                  <a:txBody>
                    <a:bodyPr/>
                    <a:lstStyle/>
                    <a:p>
                      <a:pPr algn="ctr"/>
                      <a:r>
                        <a:rPr lang="en-US" altLang="zh-CN" dirty="0"/>
                        <a:t>Laser system</a:t>
                      </a:r>
                      <a:endParaRPr lang="zh-CN" altLang="en-US" dirty="0"/>
                    </a:p>
                  </a:txBody>
                  <a:tcPr/>
                </a:tc>
                <a:tc>
                  <a:txBody>
                    <a:bodyPr/>
                    <a:lstStyle/>
                    <a:p>
                      <a:pPr algn="ctr"/>
                      <a:r>
                        <a:rPr lang="en-US" altLang="zh-CN" dirty="0"/>
                        <a:t>0</a:t>
                      </a:r>
                      <a:endParaRPr lang="zh-CN" altLang="en-US" dirty="0"/>
                    </a:p>
                  </a:txBody>
                  <a:tcPr/>
                </a:tc>
                <a:tc>
                  <a:txBody>
                    <a:bodyPr/>
                    <a:lstStyle/>
                    <a:p>
                      <a:pPr algn="ctr"/>
                      <a:r>
                        <a:rPr lang="en-US" altLang="zh-CN" dirty="0"/>
                        <a:t>505</a:t>
                      </a:r>
                      <a:endParaRPr lang="zh-CN" altLang="en-US" dirty="0"/>
                    </a:p>
                  </a:txBody>
                  <a:tcPr/>
                </a:tc>
                <a:tc>
                  <a:txBody>
                    <a:bodyPr/>
                    <a:lstStyle/>
                    <a:p>
                      <a:pPr algn="ctr"/>
                      <a:r>
                        <a:rPr lang="en-US" altLang="zh-CN" dirty="0"/>
                        <a:t>325kCHF should</a:t>
                      </a:r>
                      <a:r>
                        <a:rPr lang="en-US" altLang="zh-CN" baseline="0" dirty="0"/>
                        <a:t> be added</a:t>
                      </a:r>
                    </a:p>
                    <a:p>
                      <a:pPr algn="ctr"/>
                      <a:r>
                        <a:rPr lang="en-US" altLang="zh-CN" baseline="0" dirty="0"/>
                        <a:t>refer to IHEP R&amp;D</a:t>
                      </a:r>
                      <a:endParaRPr lang="zh-CN" altLang="en-US" dirty="0"/>
                    </a:p>
                  </a:txBody>
                  <a:tcPr/>
                </a:tc>
                <a:extLst>
                  <a:ext uri="{0D108BD9-81ED-4DB2-BD59-A6C34878D82A}">
                    <a16:rowId xmlns:a16="http://schemas.microsoft.com/office/drawing/2014/main" val="10003"/>
                  </a:ext>
                </a:extLst>
              </a:tr>
              <a:tr h="518458">
                <a:tc>
                  <a:txBody>
                    <a:bodyPr/>
                    <a:lstStyle/>
                    <a:p>
                      <a:pPr algn="ctr"/>
                      <a:r>
                        <a:rPr lang="en-US" altLang="zh-CN" dirty="0"/>
                        <a:t>Assembly on site</a:t>
                      </a:r>
                      <a:endParaRPr lang="zh-CN" altLang="en-US" dirty="0"/>
                    </a:p>
                  </a:txBody>
                  <a:tcPr/>
                </a:tc>
                <a:tc>
                  <a:txBody>
                    <a:bodyPr/>
                    <a:lstStyle/>
                    <a:p>
                      <a:pPr algn="ctr"/>
                      <a:r>
                        <a:rPr lang="en-US" altLang="zh-CN" dirty="0"/>
                        <a:t>0</a:t>
                      </a:r>
                      <a:endParaRPr lang="zh-CN" altLang="en-US" dirty="0"/>
                    </a:p>
                  </a:txBody>
                  <a:tcPr/>
                </a:tc>
                <a:tc>
                  <a:txBody>
                    <a:bodyPr/>
                    <a:lstStyle/>
                    <a:p>
                      <a:pPr algn="ctr"/>
                      <a:r>
                        <a:rPr lang="en-US" altLang="zh-CN" dirty="0"/>
                        <a:t>2023</a:t>
                      </a:r>
                      <a:endParaRPr lang="zh-CN"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a:t>Labor</a:t>
                      </a:r>
                      <a:r>
                        <a:rPr lang="zh-CN" altLang="en-US" baseline="0" dirty="0"/>
                        <a:t> </a:t>
                      </a:r>
                      <a:r>
                        <a:rPr lang="en-US" altLang="zh-CN" baseline="0" dirty="0"/>
                        <a:t>cost (</a:t>
                      </a:r>
                      <a:r>
                        <a:rPr lang="en-US" altLang="zh-CN" baseline="0" dirty="0" err="1"/>
                        <a:t>w.o</a:t>
                      </a:r>
                      <a:r>
                        <a:rPr lang="en-US" altLang="zh-CN" baseline="0" dirty="0"/>
                        <a:t>.)</a:t>
                      </a:r>
                      <a:endParaRPr lang="zh-CN" altLang="en-US" dirty="0"/>
                    </a:p>
                  </a:txBody>
                  <a:tcPr/>
                </a:tc>
                <a:extLst>
                  <a:ext uri="{0D108BD9-81ED-4DB2-BD59-A6C34878D82A}">
                    <a16:rowId xmlns:a16="http://schemas.microsoft.com/office/drawing/2014/main" val="10004"/>
                  </a:ext>
                </a:extLst>
              </a:tr>
              <a:tr h="518458">
                <a:tc>
                  <a:txBody>
                    <a:bodyPr/>
                    <a:lstStyle/>
                    <a:p>
                      <a:pPr algn="ctr"/>
                      <a:r>
                        <a:rPr lang="en-US" altLang="zh-CN" dirty="0"/>
                        <a:t>Management</a:t>
                      </a:r>
                      <a:endParaRPr lang="zh-CN" altLang="en-US" dirty="0"/>
                    </a:p>
                  </a:txBody>
                  <a:tcPr/>
                </a:tc>
                <a:tc>
                  <a:txBody>
                    <a:bodyPr/>
                    <a:lstStyle/>
                    <a:p>
                      <a:pPr algn="ctr"/>
                      <a:r>
                        <a:rPr lang="en-US" altLang="zh-CN" dirty="0"/>
                        <a:t>0</a:t>
                      </a:r>
                      <a:endParaRPr lang="zh-CN" altLang="en-US" dirty="0"/>
                    </a:p>
                  </a:txBody>
                  <a:tcPr/>
                </a:tc>
                <a:tc>
                  <a:txBody>
                    <a:bodyPr/>
                    <a:lstStyle/>
                    <a:p>
                      <a:pPr algn="ctr"/>
                      <a:r>
                        <a:rPr lang="en-US" altLang="zh-CN" dirty="0"/>
                        <a:t>56</a:t>
                      </a:r>
                      <a:endParaRPr lang="zh-CN"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a:t>Labor</a:t>
                      </a:r>
                      <a:r>
                        <a:rPr lang="en-US" altLang="zh-CN" baseline="0" dirty="0"/>
                        <a:t> cost (</a:t>
                      </a:r>
                      <a:r>
                        <a:rPr lang="en-US" altLang="zh-CN" baseline="0" dirty="0" err="1"/>
                        <a:t>w.o</a:t>
                      </a:r>
                      <a:r>
                        <a:rPr lang="en-US" altLang="zh-CN" baseline="0" dirty="0"/>
                        <a:t>.)</a:t>
                      </a:r>
                    </a:p>
                  </a:txBody>
                  <a:tcPr/>
                </a:tc>
                <a:extLst>
                  <a:ext uri="{0D108BD9-81ED-4DB2-BD59-A6C34878D82A}">
                    <a16:rowId xmlns:a16="http://schemas.microsoft.com/office/drawing/2014/main" val="10005"/>
                  </a:ext>
                </a:extLst>
              </a:tr>
            </a:tbl>
          </a:graphicData>
        </a:graphic>
      </p:graphicFrame>
      <p:sp>
        <p:nvSpPr>
          <p:cNvPr id="6" name="右大括号 5">
            <a:extLst>
              <a:ext uri="{FF2B5EF4-FFF2-40B4-BE49-F238E27FC236}">
                <a16:creationId xmlns:a16="http://schemas.microsoft.com/office/drawing/2014/main" id="{B432C227-D68F-32BB-A281-F2B838D5950D}"/>
              </a:ext>
            </a:extLst>
          </p:cNvPr>
          <p:cNvSpPr/>
          <p:nvPr/>
        </p:nvSpPr>
        <p:spPr>
          <a:xfrm>
            <a:off x="9912424" y="3789040"/>
            <a:ext cx="144016" cy="158417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50B11249-005A-B011-6A2F-84A820A61242}"/>
              </a:ext>
            </a:extLst>
          </p:cNvPr>
          <p:cNvSpPr txBox="1"/>
          <p:nvPr/>
        </p:nvSpPr>
        <p:spPr>
          <a:xfrm>
            <a:off x="10271806" y="4119463"/>
            <a:ext cx="1584176" cy="923330"/>
          </a:xfrm>
          <a:prstGeom prst="rect">
            <a:avLst/>
          </a:prstGeom>
          <a:noFill/>
        </p:spPr>
        <p:txBody>
          <a:bodyPr wrap="square" rtlCol="0">
            <a:spAutoFit/>
          </a:bodyPr>
          <a:lstStyle/>
          <a:p>
            <a:r>
              <a:rPr lang="en-US" altLang="zh-CN" b="1" dirty="0"/>
              <a:t>Three missing items added: +905 </a:t>
            </a:r>
            <a:r>
              <a:rPr lang="en-US" altLang="zh-CN" b="1" dirty="0" err="1"/>
              <a:t>kCHF</a:t>
            </a:r>
            <a:r>
              <a:rPr lang="en-US" altLang="zh-CN" b="1" dirty="0"/>
              <a:t> </a:t>
            </a:r>
            <a:endParaRPr lang="zh-CN" altLang="en-US" b="1" dirty="0"/>
          </a:p>
        </p:txBody>
      </p:sp>
      <p:sp>
        <p:nvSpPr>
          <p:cNvPr id="8" name="右大括号 7">
            <a:extLst>
              <a:ext uri="{FF2B5EF4-FFF2-40B4-BE49-F238E27FC236}">
                <a16:creationId xmlns:a16="http://schemas.microsoft.com/office/drawing/2014/main" id="{4534CF4D-2D2C-C2B5-A941-95D97E1D161D}"/>
              </a:ext>
            </a:extLst>
          </p:cNvPr>
          <p:cNvSpPr/>
          <p:nvPr/>
        </p:nvSpPr>
        <p:spPr>
          <a:xfrm>
            <a:off x="9948099" y="5733255"/>
            <a:ext cx="108341" cy="73566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2345DB1E-AB8A-9445-D690-A55D99DF2F37}"/>
              </a:ext>
            </a:extLst>
          </p:cNvPr>
          <p:cNvSpPr txBox="1"/>
          <p:nvPr/>
        </p:nvSpPr>
        <p:spPr>
          <a:xfrm>
            <a:off x="10291534" y="5564263"/>
            <a:ext cx="1781130" cy="923330"/>
          </a:xfrm>
          <a:prstGeom prst="rect">
            <a:avLst/>
          </a:prstGeom>
          <a:noFill/>
        </p:spPr>
        <p:txBody>
          <a:bodyPr wrap="square" rtlCol="0">
            <a:spAutoFit/>
          </a:bodyPr>
          <a:lstStyle/>
          <a:p>
            <a:r>
              <a:rPr lang="en-US" altLang="zh-CN" b="1" dirty="0"/>
              <a:t>Labor cost not included in the project cost</a:t>
            </a:r>
            <a:endParaRPr lang="zh-CN" altLang="en-US" b="1" dirty="0"/>
          </a:p>
        </p:txBody>
      </p:sp>
    </p:spTree>
    <p:extLst>
      <p:ext uri="{BB962C8B-B14F-4D97-AF65-F5344CB8AC3E}">
        <p14:creationId xmlns:p14="http://schemas.microsoft.com/office/powerpoint/2010/main" val="2203294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017E12A-C35F-4D50-BE4A-197F0A1F5F96}"/>
              </a:ext>
            </a:extLst>
          </p:cNvPr>
          <p:cNvSpPr>
            <a:spLocks noGrp="1"/>
          </p:cNvSpPr>
          <p:nvPr>
            <p:ph type="body" idx="1"/>
          </p:nvPr>
        </p:nvSpPr>
        <p:spPr>
          <a:xfrm>
            <a:off x="509218" y="1259353"/>
            <a:ext cx="5026462" cy="4917610"/>
          </a:xfrm>
        </p:spPr>
        <p:txBody>
          <a:bodyPr>
            <a:normAutofit/>
          </a:bodyPr>
          <a:lstStyle/>
          <a:p>
            <a:pPr marL="0" indent="0" algn="l">
              <a:lnSpc>
                <a:spcPct val="120000"/>
              </a:lnSpc>
              <a:spcBef>
                <a:spcPts val="600"/>
              </a:spcBef>
              <a:spcAft>
                <a:spcPts val="600"/>
              </a:spcAft>
              <a:buNone/>
            </a:pPr>
            <a:r>
              <a:rPr lang="en-US" altLang="zh-CN" sz="1800" b="1" kern="100" dirty="0">
                <a:effectLst/>
                <a:latin typeface="Arial" panose="020B0604020202020204" pitchFamily="34" charset="0"/>
                <a:ea typeface="等线" panose="02010600030101010101" pitchFamily="2" charset="-122"/>
                <a:cs typeface="Times New Roman" panose="02020603050405020304" pitchFamily="18" charset="0"/>
                <a:hlinkClick r:id="rId2" action="ppaction://hlinksldjump"/>
              </a:rPr>
              <a:t>Chapter 3 Machine Detector Interface and Luminosity Measurement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0" indent="0" algn="l">
              <a:lnSpc>
                <a:spcPct val="120000"/>
              </a:lnSpc>
              <a:spcBef>
                <a:spcPts val="600"/>
              </a:spcBef>
              <a:spcAft>
                <a:spcPts val="600"/>
              </a:spcAft>
              <a:buNone/>
            </a:pPr>
            <a:r>
              <a:rPr lang="en-US" altLang="zh-CN" sz="1800" b="1" kern="100" dirty="0">
                <a:effectLst/>
                <a:latin typeface="Arial" panose="020B0604020202020204" pitchFamily="34" charset="0"/>
                <a:ea typeface="等线" panose="02010600030101010101" pitchFamily="2" charset="-122"/>
                <a:cs typeface="Times New Roman" panose="02020603050405020304" pitchFamily="18" charset="0"/>
                <a:hlinkClick r:id="rId3" action="ppaction://hlinksldjump"/>
              </a:rPr>
              <a:t>Chapter 4 Vertex Detector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0" indent="0" algn="l">
              <a:lnSpc>
                <a:spcPct val="120000"/>
              </a:lnSpc>
              <a:spcBef>
                <a:spcPts val="600"/>
              </a:spcBef>
              <a:spcAft>
                <a:spcPts val="600"/>
              </a:spcAft>
              <a:buNone/>
            </a:pPr>
            <a:r>
              <a:rPr lang="en-US" altLang="zh-CN" sz="1800" b="1" kern="100" dirty="0">
                <a:effectLst/>
                <a:latin typeface="Arial" panose="020B0604020202020204" pitchFamily="34" charset="0"/>
                <a:ea typeface="等线" panose="02010600030101010101" pitchFamily="2" charset="-122"/>
                <a:cs typeface="Times New Roman" panose="02020603050405020304" pitchFamily="18" charset="0"/>
                <a:hlinkClick r:id="rId4" action="ppaction://hlinksldjump"/>
              </a:rPr>
              <a:t>Chapter 5 Silicon Trackers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0" indent="0" algn="l">
              <a:lnSpc>
                <a:spcPct val="120000"/>
              </a:lnSpc>
              <a:spcBef>
                <a:spcPts val="600"/>
              </a:spcBef>
              <a:spcAft>
                <a:spcPts val="600"/>
              </a:spcAft>
              <a:buNone/>
            </a:pPr>
            <a:r>
              <a:rPr lang="en-US" altLang="zh-CN" sz="1800" b="1" kern="100" dirty="0">
                <a:effectLst/>
                <a:latin typeface="Arial" panose="020B0604020202020204" pitchFamily="34" charset="0"/>
                <a:ea typeface="等线" panose="02010600030101010101" pitchFamily="2" charset="-122"/>
                <a:cs typeface="Times New Roman" panose="02020603050405020304" pitchFamily="18" charset="0"/>
                <a:hlinkClick r:id="rId5" action="ppaction://hlinksldjump"/>
              </a:rPr>
              <a:t>Chapter 6 Gaseous Tracker </a:t>
            </a:r>
            <a:endParaRPr lang="en-US" altLang="zh-CN" sz="1800" b="1" kern="100" dirty="0">
              <a:effectLst/>
              <a:latin typeface="Arial" panose="020B0604020202020204" pitchFamily="34" charset="0"/>
              <a:ea typeface="等线" panose="02010600030101010101" pitchFamily="2" charset="-122"/>
              <a:cs typeface="Times New Roman" panose="02020603050405020304" pitchFamily="18" charset="0"/>
            </a:endParaRPr>
          </a:p>
          <a:p>
            <a:pPr marL="0" indent="0" algn="l">
              <a:lnSpc>
                <a:spcPct val="120000"/>
              </a:lnSpc>
              <a:spcBef>
                <a:spcPts val="600"/>
              </a:spcBef>
              <a:spcAft>
                <a:spcPts val="600"/>
              </a:spcAft>
              <a:buNone/>
            </a:pPr>
            <a:r>
              <a:rPr lang="en-US" altLang="zh-CN" sz="1800" b="1" kern="100" dirty="0">
                <a:effectLst/>
                <a:latin typeface="Arial" panose="020B0604020202020204" pitchFamily="34" charset="0"/>
                <a:ea typeface="等线" panose="02010600030101010101" pitchFamily="2" charset="-122"/>
                <a:cs typeface="Times New Roman" panose="02020603050405020304" pitchFamily="18" charset="0"/>
                <a:hlinkClick r:id="rId6" action="ppaction://hlinksldjump"/>
              </a:rPr>
              <a:t>Chapter 7 Electromagnetic calorimeter </a:t>
            </a:r>
            <a:endParaRPr lang="en-US" altLang="zh-CN" sz="1800" b="1" kern="100" dirty="0">
              <a:effectLst/>
              <a:latin typeface="Arial" panose="020B0604020202020204" pitchFamily="34" charset="0"/>
              <a:ea typeface="等线" panose="02010600030101010101" pitchFamily="2" charset="-122"/>
              <a:cs typeface="Times New Roman" panose="02020603050405020304" pitchFamily="18" charset="0"/>
            </a:endParaRPr>
          </a:p>
          <a:p>
            <a:pPr marL="0" indent="0" algn="l">
              <a:lnSpc>
                <a:spcPct val="120000"/>
              </a:lnSpc>
              <a:spcBef>
                <a:spcPts val="600"/>
              </a:spcBef>
              <a:spcAft>
                <a:spcPts val="600"/>
              </a:spcAft>
              <a:buNone/>
            </a:pPr>
            <a:r>
              <a:rPr lang="en-US" altLang="zh-CN" sz="1800" b="1" kern="100" dirty="0">
                <a:effectLst/>
                <a:latin typeface="Arial" panose="020B0604020202020204" pitchFamily="34" charset="0"/>
                <a:ea typeface="等线" panose="02010600030101010101" pitchFamily="2" charset="-122"/>
                <a:cs typeface="Times New Roman" panose="02020603050405020304" pitchFamily="18" charset="0"/>
                <a:hlinkClick r:id="rId7" action="ppaction://hlinksldjump"/>
              </a:rPr>
              <a:t>Chapter 8 Hadron calorimeter </a:t>
            </a:r>
            <a:endParaRPr lang="en-US" altLang="zh-CN" sz="1800" b="1" kern="100" dirty="0">
              <a:effectLst/>
              <a:latin typeface="Arial" panose="020B0604020202020204" pitchFamily="34" charset="0"/>
              <a:ea typeface="等线" panose="02010600030101010101" pitchFamily="2" charset="-122"/>
              <a:cs typeface="Times New Roman" panose="02020603050405020304" pitchFamily="18" charset="0"/>
            </a:endParaRPr>
          </a:p>
          <a:p>
            <a:pPr marL="0" indent="0" algn="l">
              <a:lnSpc>
                <a:spcPct val="120000"/>
              </a:lnSpc>
              <a:spcBef>
                <a:spcPts val="600"/>
              </a:spcBef>
              <a:spcAft>
                <a:spcPts val="600"/>
              </a:spcAft>
              <a:buNone/>
            </a:pPr>
            <a:r>
              <a:rPr lang="en-US" altLang="zh-CN" sz="1800" b="1" kern="100" dirty="0">
                <a:effectLst/>
                <a:latin typeface="Arial" panose="020B0604020202020204" pitchFamily="34" charset="0"/>
                <a:ea typeface="等线" panose="02010600030101010101" pitchFamily="2" charset="-122"/>
                <a:cs typeface="Times New Roman" panose="02020603050405020304" pitchFamily="18" charset="0"/>
                <a:hlinkClick r:id="rId8" action="ppaction://hlinksldjump"/>
              </a:rPr>
              <a:t>Chapter 9 Muon detector</a:t>
            </a:r>
            <a:endParaRPr lang="en-US" altLang="zh-CN" sz="1800" b="1" kern="100" dirty="0">
              <a:effectLst/>
              <a:latin typeface="Arial" panose="020B0604020202020204" pitchFamily="34" charset="0"/>
              <a:ea typeface="等线" panose="02010600030101010101" pitchFamily="2" charset="-122"/>
              <a:cs typeface="Times New Roman" panose="02020603050405020304" pitchFamily="18" charset="0"/>
            </a:endParaRPr>
          </a:p>
          <a:p>
            <a:pPr marL="0" indent="0" algn="l">
              <a:lnSpc>
                <a:spcPct val="120000"/>
              </a:lnSpc>
              <a:spcBef>
                <a:spcPts val="600"/>
              </a:spcBef>
              <a:spcAft>
                <a:spcPts val="600"/>
              </a:spcAft>
              <a:buNone/>
            </a:pPr>
            <a:r>
              <a:rPr lang="en-US" altLang="zh-CN" sz="1800" b="1" kern="100" dirty="0">
                <a:effectLst/>
                <a:latin typeface="Arial" panose="020B0604020202020204" pitchFamily="34" charset="0"/>
                <a:ea typeface="等线" panose="02010600030101010101" pitchFamily="2" charset="-122"/>
                <a:cs typeface="Times New Roman" panose="02020603050405020304" pitchFamily="18" charset="0"/>
                <a:hlinkClick r:id="rId9" action="ppaction://hlinksldjump"/>
              </a:rPr>
              <a:t>Chapter 10 Superconducting solenoid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0" indent="0" algn="l">
              <a:lnSpc>
                <a:spcPct val="120000"/>
              </a:lnSpc>
              <a:spcBef>
                <a:spcPts val="600"/>
              </a:spcBef>
              <a:spcAft>
                <a:spcPts val="600"/>
              </a:spcAft>
              <a:buNone/>
            </a:pP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0" indent="0">
              <a:lnSpc>
                <a:spcPct val="120000"/>
              </a:lnSpc>
              <a:spcBef>
                <a:spcPts val="600"/>
              </a:spcBef>
              <a:buNone/>
            </a:pPr>
            <a:endParaRPr lang="zh-CN" altLang="en-US" dirty="0"/>
          </a:p>
        </p:txBody>
      </p:sp>
      <p:sp>
        <p:nvSpPr>
          <p:cNvPr id="6" name="Title 5">
            <a:extLst>
              <a:ext uri="{FF2B5EF4-FFF2-40B4-BE49-F238E27FC236}">
                <a16:creationId xmlns:a16="http://schemas.microsoft.com/office/drawing/2014/main" id="{63166339-081C-4917-A8CD-E9B131FF37DE}"/>
              </a:ext>
            </a:extLst>
          </p:cNvPr>
          <p:cNvSpPr>
            <a:spLocks noGrp="1"/>
          </p:cNvSpPr>
          <p:nvPr>
            <p:ph type="title"/>
          </p:nvPr>
        </p:nvSpPr>
        <p:spPr/>
        <p:txBody>
          <a:bodyPr/>
          <a:lstStyle/>
          <a:p>
            <a:r>
              <a:rPr lang="en-US" altLang="zh-CN" dirty="0"/>
              <a:t>Outline</a:t>
            </a:r>
            <a:endParaRPr lang="zh-CN" altLang="en-US" dirty="0"/>
          </a:p>
        </p:txBody>
      </p:sp>
      <p:sp>
        <p:nvSpPr>
          <p:cNvPr id="10" name="TextBox 9">
            <a:extLst>
              <a:ext uri="{FF2B5EF4-FFF2-40B4-BE49-F238E27FC236}">
                <a16:creationId xmlns:a16="http://schemas.microsoft.com/office/drawing/2014/main" id="{9A8F2658-949C-4924-9402-B7EAF1DC0303}"/>
              </a:ext>
            </a:extLst>
          </p:cNvPr>
          <p:cNvSpPr txBox="1"/>
          <p:nvPr/>
        </p:nvSpPr>
        <p:spPr>
          <a:xfrm>
            <a:off x="6096000" y="1259353"/>
            <a:ext cx="6096912" cy="2961003"/>
          </a:xfrm>
          <a:prstGeom prst="rect">
            <a:avLst/>
          </a:prstGeom>
          <a:noFill/>
        </p:spPr>
        <p:txBody>
          <a:bodyPr wrap="square">
            <a:spAutoFit/>
          </a:bodyPr>
          <a:lstStyle/>
          <a:p>
            <a:pPr marL="179705" algn="l">
              <a:lnSpc>
                <a:spcPct val="120000"/>
              </a:lnSpc>
              <a:spcBef>
                <a:spcPts val="600"/>
              </a:spcBef>
              <a:spcAft>
                <a:spcPts val="780"/>
              </a:spcAft>
            </a:pPr>
            <a:r>
              <a:rPr lang="en-US" altLang="zh-CN" sz="1800" b="1" kern="100" dirty="0">
                <a:effectLst/>
                <a:latin typeface="Arial" panose="020B0604020202020204" pitchFamily="34" charset="0"/>
                <a:ea typeface="等线" panose="02010600030101010101" pitchFamily="2" charset="-122"/>
                <a:cs typeface="Times New Roman" panose="02020603050405020304" pitchFamily="18" charset="0"/>
                <a:hlinkClick r:id="rId10" action="ppaction://hlinksldjump"/>
              </a:rPr>
              <a:t>Chapter 11 Readout Electronics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179705" algn="l">
              <a:lnSpc>
                <a:spcPct val="120000"/>
              </a:lnSpc>
              <a:spcBef>
                <a:spcPts val="600"/>
              </a:spcBef>
              <a:spcAft>
                <a:spcPts val="780"/>
              </a:spcAft>
            </a:pPr>
            <a:r>
              <a:rPr lang="en-US" altLang="zh-CN" sz="1800" b="1" kern="100" dirty="0">
                <a:effectLst/>
                <a:latin typeface="Arial" panose="020B0604020202020204" pitchFamily="34" charset="0"/>
                <a:ea typeface="等线" panose="02010600030101010101" pitchFamily="2" charset="-122"/>
                <a:cs typeface="Times New Roman" panose="02020603050405020304" pitchFamily="18" charset="0"/>
                <a:hlinkClick r:id="rId11" action="ppaction://hlinksldjump"/>
              </a:rPr>
              <a:t>Chapter 12 Trigger and Data Acquisition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179705" algn="l">
              <a:lnSpc>
                <a:spcPct val="120000"/>
              </a:lnSpc>
              <a:spcBef>
                <a:spcPts val="600"/>
              </a:spcBef>
              <a:spcAft>
                <a:spcPts val="780"/>
              </a:spcAft>
            </a:pPr>
            <a:r>
              <a:rPr lang="en-US" altLang="zh-CN" sz="1800" b="1" kern="100" dirty="0">
                <a:effectLst/>
                <a:latin typeface="Arial" panose="020B0604020202020204" pitchFamily="34" charset="0"/>
                <a:ea typeface="等线" panose="02010600030101010101" pitchFamily="2" charset="-122"/>
                <a:cs typeface="Times New Roman" panose="02020603050405020304" pitchFamily="18" charset="0"/>
                <a:hlinkClick r:id="rId12" action="ppaction://hlinksldjump"/>
              </a:rPr>
              <a:t>Chapter 13 Offline software and computing</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179705" algn="l">
              <a:lnSpc>
                <a:spcPct val="120000"/>
              </a:lnSpc>
              <a:spcBef>
                <a:spcPts val="600"/>
              </a:spcBef>
              <a:spcAft>
                <a:spcPts val="780"/>
              </a:spcAft>
            </a:pPr>
            <a:r>
              <a:rPr lang="en-US" altLang="zh-CN" sz="1800" b="1" kern="100" dirty="0">
                <a:effectLst/>
                <a:latin typeface="Arial" panose="020B0604020202020204" pitchFamily="34" charset="0"/>
                <a:ea typeface="等线" panose="02010600030101010101" pitchFamily="2" charset="-122"/>
                <a:cs typeface="Times New Roman" panose="02020603050405020304" pitchFamily="18" charset="0"/>
                <a:hlinkClick r:id="rId13" action="ppaction://hlinksldjump"/>
              </a:rPr>
              <a:t>Chapter 14 Mechanics and integration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179705" algn="l">
              <a:lnSpc>
                <a:spcPct val="120000"/>
              </a:lnSpc>
              <a:spcBef>
                <a:spcPts val="600"/>
              </a:spcBef>
              <a:spcAft>
                <a:spcPts val="780"/>
              </a:spcAft>
            </a:pPr>
            <a:r>
              <a:rPr lang="en-US" altLang="zh-CN" sz="1800" b="1" kern="100" dirty="0">
                <a:effectLst/>
                <a:latin typeface="Arial" panose="020B0604020202020204" pitchFamily="34" charset="0"/>
                <a:ea typeface="等线" panose="02010600030101010101" pitchFamily="2" charset="-122"/>
                <a:cs typeface="Times New Roman" panose="02020603050405020304" pitchFamily="18" charset="0"/>
                <a:hlinkClick r:id="rId14" action="ppaction://hlinksldjump"/>
              </a:rPr>
              <a:t>Chapter 15 Detector and physics performance </a:t>
            </a:r>
            <a:endParaRPr lang="en-US" altLang="zh-CN" sz="1800" b="1" kern="100" dirty="0">
              <a:effectLst/>
              <a:latin typeface="Arial" panose="020B0604020202020204" pitchFamily="34" charset="0"/>
              <a:ea typeface="等线" panose="02010600030101010101" pitchFamily="2" charset="-122"/>
              <a:cs typeface="Times New Roman" panose="02020603050405020304" pitchFamily="18" charset="0"/>
            </a:endParaRPr>
          </a:p>
          <a:p>
            <a:pPr marL="179705" algn="l">
              <a:lnSpc>
                <a:spcPct val="120000"/>
              </a:lnSpc>
              <a:spcBef>
                <a:spcPts val="600"/>
              </a:spcBef>
              <a:spcAft>
                <a:spcPts val="780"/>
              </a:spcAft>
            </a:pPr>
            <a:r>
              <a:rPr lang="en-US" altLang="zh-CN" sz="1800" b="1" kern="100" dirty="0">
                <a:effectLst/>
                <a:latin typeface="Arial" panose="020B0604020202020204" pitchFamily="34" charset="0"/>
                <a:ea typeface="等线" panose="02010600030101010101" pitchFamily="2" charset="-122"/>
                <a:cs typeface="Times New Roman" panose="02020603050405020304" pitchFamily="18" charset="0"/>
                <a:hlinkClick r:id="rId15" action="ppaction://hlinksldjump"/>
              </a:rPr>
              <a:t>Chapter 16 Overall construction cost and timeline</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4166994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CA5D95-FD68-47B3-9A93-D4BAABF50347}"/>
              </a:ext>
            </a:extLst>
          </p:cNvPr>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Comments on Draft v0.4.1</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BF362B51-B8E4-4899-B2E5-769F98D99DF0}"/>
              </a:ext>
            </a:extLst>
          </p:cNvPr>
          <p:cNvSpPr>
            <a:spLocks noGrp="1"/>
          </p:cNvSpPr>
          <p:nvPr>
            <p:ph idx="13"/>
          </p:nvPr>
        </p:nvSpPr>
        <p:spPr>
          <a:xfrm>
            <a:off x="147483" y="1285861"/>
            <a:ext cx="11783961" cy="5365662"/>
          </a:xfrm>
        </p:spPr>
        <p:txBody>
          <a:bodyPr>
            <a:normAutofit/>
          </a:bodyPr>
          <a:lstStyle/>
          <a:p>
            <a:pPr>
              <a:lnSpc>
                <a:spcPct val="100000"/>
              </a:lnSpc>
              <a:spcBef>
                <a:spcPts val="600"/>
              </a:spcBef>
              <a:spcAft>
                <a:spcPts val="0"/>
              </a:spcAft>
            </a:pPr>
            <a:r>
              <a:rPr lang="en-GB" altLang="zh-CN" sz="1400" dirty="0">
                <a:effectLst/>
                <a:latin typeface="Arial" panose="020B0604020202020204" pitchFamily="34" charset="0"/>
                <a:ea typeface="Times New Roman" panose="02020603050405020304" pitchFamily="18" charset="0"/>
                <a:cs typeface="Arial" panose="020B0604020202020204" pitchFamily="34" charset="0"/>
              </a:rPr>
              <a:t>4.4.1 looks a generic wish list. It is clear that presently the level of details known or needed is not large, but a bit more refined information would be welcome</a:t>
            </a:r>
            <a:r>
              <a:rPr lang="en-US" altLang="zh-CN" sz="1400" dirty="0">
                <a:latin typeface="Arial" panose="020B0604020202020204" pitchFamily="34" charset="0"/>
                <a:ea typeface="Times New Roman" panose="02020603050405020304" pitchFamily="18" charset="0"/>
                <a:cs typeface="Arial" panose="020B0604020202020204" pitchFamily="34" charset="0"/>
              </a:rPr>
              <a:t>.</a:t>
            </a:r>
            <a:r>
              <a:rPr lang="zh-CN" altLang="en-US" sz="1400" dirty="0">
                <a:latin typeface="Arial" panose="020B0604020202020204" pitchFamily="34" charset="0"/>
                <a:ea typeface="Times New Roman" panose="02020603050405020304" pitchFamily="18" charset="0"/>
                <a:cs typeface="Arial" panose="020B0604020202020204" pitchFamily="34" charset="0"/>
              </a:rPr>
              <a:t> </a:t>
            </a:r>
            <a:r>
              <a:rPr lang="en-US" altLang="zh-CN" sz="14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added</a:t>
            </a:r>
            <a:r>
              <a:rPr lang="zh-CN" altLang="en-US" sz="14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more</a:t>
            </a:r>
            <a:r>
              <a:rPr lang="zh-CN" altLang="en-US" sz="14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detailed</a:t>
            </a:r>
            <a:r>
              <a:rPr lang="zh-CN" altLang="en-US" sz="14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“During the assembly phase of the CVTX layers, the thickness and curvature of the stitched sensors will be inspected. In later stages, the layer-to-layer </a:t>
            </a:r>
            <a:r>
              <a:rPr lang="en-US" altLang="zh-CN" sz="1400" dirty="0" err="1">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coaxiality</a:t>
            </a:r>
            <a:r>
              <a:rPr lang="en-US" altLang="zh-CN" sz="14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 and 𝜙-stagger across layers will also be checked and recorded. “</a:t>
            </a:r>
            <a:r>
              <a:rPr lang="zh-CN" altLang="en-US" sz="14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 </a:t>
            </a:r>
            <a:endParaRPr lang="zh-CN" altLang="zh-CN" sz="14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p>
            <a:pPr>
              <a:lnSpc>
                <a:spcPct val="100000"/>
              </a:lnSpc>
              <a:spcBef>
                <a:spcPts val="600"/>
              </a:spcBef>
              <a:spcAft>
                <a:spcPts val="0"/>
              </a:spcAft>
            </a:pPr>
            <a:r>
              <a:rPr lang="en-GB" altLang="zh-CN" sz="1400" dirty="0">
                <a:effectLst/>
                <a:latin typeface="Arial" panose="020B0604020202020204" pitchFamily="34" charset="0"/>
                <a:ea typeface="Times New Roman" panose="02020603050405020304" pitchFamily="18" charset="0"/>
                <a:cs typeface="Arial" panose="020B0604020202020204" pitchFamily="34" charset="0"/>
              </a:rPr>
              <a:t>4.4.2./3 The alignment is critical and level of distortions at 3.5 m/s airflow which may change/oscillate with time is a big challenge for the first 4 layers.</a:t>
            </a:r>
            <a:r>
              <a:rPr lang="zh-CN" altLang="en-US" sz="1400" dirty="0">
                <a:effectLst/>
                <a:latin typeface="Arial" panose="020B0604020202020204" pitchFamily="34" charset="0"/>
                <a:ea typeface="Times New Roman" panose="02020603050405020304" pitchFamily="18" charset="0"/>
                <a:cs typeface="Arial" panose="020B0604020202020204" pitchFamily="34" charset="0"/>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In</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longer</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time</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scale,</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we</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will</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check</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the</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laser</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alignment</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in</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vertex</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prototype</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with</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stitched</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sensor.</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endParaRPr lang="zh-CN" altLang="zh-CN" sz="14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p>
            <a:pPr>
              <a:lnSpc>
                <a:spcPct val="100000"/>
              </a:lnSpc>
              <a:spcBef>
                <a:spcPts val="600"/>
              </a:spcBef>
              <a:spcAft>
                <a:spcPts val="0"/>
              </a:spcAft>
            </a:pPr>
            <a:r>
              <a:rPr lang="en-GB" altLang="zh-CN" sz="1400" dirty="0">
                <a:effectLst/>
                <a:latin typeface="Arial" panose="020B0604020202020204" pitchFamily="34" charset="0"/>
                <a:ea typeface="Times New Roman" panose="02020603050405020304" pitchFamily="18" charset="0"/>
                <a:cs typeface="Arial" panose="020B0604020202020204" pitchFamily="34" charset="0"/>
              </a:rPr>
              <a:t>Figure 4.19:  Please use (a), (b) and ( c) so that the figure captions are coherent across the text.</a:t>
            </a:r>
            <a:r>
              <a:rPr lang="zh-CN" altLang="en-US" sz="1400" dirty="0">
                <a:effectLst/>
                <a:latin typeface="Arial" panose="020B0604020202020204" pitchFamily="34" charset="0"/>
                <a:ea typeface="Times New Roman" panose="02020603050405020304" pitchFamily="18" charset="0"/>
                <a:cs typeface="Arial" panose="020B0604020202020204" pitchFamily="34" charset="0"/>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done</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endParaRPr lang="zh-CN" altLang="zh-CN" sz="14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p>
            <a:pPr>
              <a:lnSpc>
                <a:spcPct val="100000"/>
              </a:lnSpc>
              <a:spcBef>
                <a:spcPts val="600"/>
              </a:spcBef>
              <a:spcAft>
                <a:spcPts val="0"/>
              </a:spcAft>
            </a:pPr>
            <a:r>
              <a:rPr lang="en-GB" altLang="zh-CN" sz="1400" dirty="0">
                <a:effectLst/>
                <a:latin typeface="Arial" panose="020B0604020202020204" pitchFamily="34" charset="0"/>
                <a:ea typeface="Times New Roman" panose="02020603050405020304" pitchFamily="18" charset="0"/>
                <a:cs typeface="Arial" panose="020B0604020202020204" pitchFamily="34" charset="0"/>
              </a:rPr>
              <a:t>L3131 - Better wording would be  lateral and more uniform depletion</a:t>
            </a:r>
            <a:r>
              <a:rPr lang="en-US" sz="1400" dirty="0">
                <a:solidFill>
                  <a:schemeClr val="tx1"/>
                </a:solidFill>
                <a:latin typeface="Arial" panose="020B0604020202020204" pitchFamily="34" charset="0"/>
                <a:cs typeface="Arial" panose="020B0604020202020204" pitchFamily="34" charset="0"/>
              </a:rPr>
              <a:t> -&gt;Rewrote</a:t>
            </a:r>
            <a:r>
              <a:rPr lang="zh-CN" altLang="en-US" sz="1400" dirty="0">
                <a:solidFill>
                  <a:schemeClr val="tx1"/>
                </a:solidFill>
                <a:latin typeface="Arial" panose="020B0604020202020204" pitchFamily="34" charset="0"/>
                <a:cs typeface="Arial" panose="020B0604020202020204" pitchFamily="34" charset="0"/>
              </a:rPr>
              <a:t> </a:t>
            </a:r>
            <a:r>
              <a:rPr lang="en-US" altLang="zh-CN" sz="1400" dirty="0">
                <a:solidFill>
                  <a:schemeClr val="tx1"/>
                </a:solidFill>
                <a:latin typeface="Arial" panose="020B0604020202020204" pitchFamily="34" charset="0"/>
                <a:cs typeface="Arial" panose="020B0604020202020204" pitchFamily="34" charset="0"/>
              </a:rPr>
              <a:t>as</a:t>
            </a:r>
            <a:r>
              <a:rPr lang="zh-CN" altLang="en-US" sz="1400" dirty="0">
                <a:solidFill>
                  <a:schemeClr val="tx1"/>
                </a:solidFill>
                <a:latin typeface="Arial" panose="020B0604020202020204" pitchFamily="34" charset="0"/>
                <a:cs typeface="Arial" panose="020B0604020202020204" pitchFamily="34" charset="0"/>
              </a:rPr>
              <a:t> </a:t>
            </a:r>
            <a:r>
              <a:rPr lang="en-US" altLang="zh-CN" sz="1400" dirty="0">
                <a:solidFill>
                  <a:schemeClr val="tx1"/>
                </a:solidFill>
                <a:latin typeface="Arial" panose="020B0604020202020204" pitchFamily="34" charset="0"/>
                <a:cs typeface="Arial" panose="020B0604020202020204" pitchFamily="34" charset="0"/>
              </a:rPr>
              <a:t>suggested</a:t>
            </a:r>
            <a:r>
              <a:rPr lang="zh-CN" altLang="en-US" sz="1400" dirty="0">
                <a:solidFill>
                  <a:schemeClr val="tx1"/>
                </a:solidFill>
                <a:latin typeface="Arial" panose="020B0604020202020204" pitchFamily="34" charset="0"/>
                <a:cs typeface="Arial" panose="020B0604020202020204" pitchFamily="34" charset="0"/>
              </a:rPr>
              <a:t> </a:t>
            </a:r>
            <a:endParaRPr lang="zh-CN" altLang="zh-CN" sz="1400" dirty="0">
              <a:effectLst/>
              <a:latin typeface="Arial" panose="020B0604020202020204" pitchFamily="34" charset="0"/>
              <a:ea typeface="等线" panose="02010600030101010101" pitchFamily="2" charset="-122"/>
              <a:cs typeface="Arial" panose="020B0604020202020204" pitchFamily="34" charset="0"/>
            </a:endParaRPr>
          </a:p>
          <a:p>
            <a:pPr>
              <a:lnSpc>
                <a:spcPct val="100000"/>
              </a:lnSpc>
              <a:spcBef>
                <a:spcPts val="600"/>
              </a:spcBef>
              <a:spcAft>
                <a:spcPts val="0"/>
              </a:spcAft>
            </a:pPr>
            <a:r>
              <a:rPr lang="en-GB" altLang="zh-CN" sz="1400" dirty="0">
                <a:effectLst/>
                <a:latin typeface="Arial" panose="020B0604020202020204" pitchFamily="34" charset="0"/>
                <a:ea typeface="Times New Roman" panose="02020603050405020304" pitchFamily="18" charset="0"/>
                <a:cs typeface="Arial" panose="020B0604020202020204" pitchFamily="34" charset="0"/>
              </a:rPr>
              <a:t>4.5.2.3 Prototype of a stitching CMOS detector - It is not clear what is the state of that prototype or the results from it. It is a very important piece of information of e.g. of LDOs performance … A few sentences summarizing the state of functional tests would be welcome.</a:t>
            </a:r>
            <a:r>
              <a:rPr lang="zh-CN" altLang="en-US" sz="1400" dirty="0">
                <a:effectLst/>
                <a:latin typeface="Arial" panose="020B0604020202020204" pitchFamily="34" charset="0"/>
                <a:ea typeface="Times New Roman" panose="02020603050405020304" pitchFamily="18" charset="0"/>
                <a:cs typeface="Arial" panose="020B0604020202020204" pitchFamily="34" charset="0"/>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added</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one</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paragraph</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in</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4.5.2.3</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of</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the</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function</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tests</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results.</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endParaRPr lang="zh-CN" altLang="zh-CN" sz="14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p>
            <a:pPr>
              <a:lnSpc>
                <a:spcPct val="100000"/>
              </a:lnSpc>
              <a:spcBef>
                <a:spcPts val="600"/>
              </a:spcBef>
              <a:spcAft>
                <a:spcPts val="0"/>
              </a:spcAft>
            </a:pPr>
            <a:r>
              <a:rPr lang="en-GB" altLang="zh-CN" sz="1400" dirty="0">
                <a:effectLst/>
                <a:latin typeface="Arial" panose="020B0604020202020204" pitchFamily="34" charset="0"/>
                <a:ea typeface="Times New Roman" panose="02020603050405020304" pitchFamily="18" charset="0"/>
                <a:cs typeface="Arial" panose="020B0604020202020204" pitchFamily="34" charset="0"/>
              </a:rPr>
              <a:t>4.6.1   - </a:t>
            </a:r>
            <a:r>
              <a:rPr lang="en-GB" altLang="zh-CN" sz="1400" dirty="0" err="1">
                <a:effectLst/>
                <a:latin typeface="Arial" panose="020B0604020202020204" pitchFamily="34" charset="0"/>
                <a:ea typeface="Times New Roman" panose="02020603050405020304" pitchFamily="18" charset="0"/>
                <a:cs typeface="Arial" panose="020B0604020202020204" pitchFamily="34" charset="0"/>
              </a:rPr>
              <a:t>Genantino</a:t>
            </a:r>
            <a:r>
              <a:rPr lang="en-GB" altLang="zh-CN" sz="1400" dirty="0">
                <a:effectLst/>
                <a:latin typeface="Arial" panose="020B0604020202020204" pitchFamily="34" charset="0"/>
                <a:ea typeface="Times New Roman" panose="02020603050405020304" pitchFamily="18" charset="0"/>
                <a:cs typeface="Arial" panose="020B0604020202020204" pitchFamily="34" charset="0"/>
              </a:rPr>
              <a:t> studies are well described, but it is not clear on how much the physics  performance would degrade if e.g. fraction of hits=4 increases to say 1% and hits=5,6,7 are reduced. </a:t>
            </a:r>
            <a:r>
              <a:rPr lang="zh-CN" altLang="en-US" sz="1400" dirty="0">
                <a:effectLst/>
                <a:latin typeface="Arial" panose="020B0604020202020204" pitchFamily="34" charset="0"/>
                <a:ea typeface="Times New Roman" panose="02020603050405020304" pitchFamily="18" charset="0"/>
                <a:cs typeface="Arial" panose="020B0604020202020204" pitchFamily="34" charset="0"/>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More</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detailed</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will</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be</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done.</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According</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to</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Section</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4.7.3,</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the</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performance</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degradation</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is</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limited</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when</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we</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turned</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off</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some</a:t>
            </a:r>
            <a:r>
              <a:rPr lang="zh-CN" altLang="en-US" sz="14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fraction</a:t>
            </a:r>
            <a:r>
              <a:rPr lang="zh-CN" altLang="en-US" sz="14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of</a:t>
            </a:r>
            <a:r>
              <a:rPr lang="zh-CN" altLang="en-US" sz="14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the</a:t>
            </a:r>
            <a:r>
              <a:rPr lang="zh-CN" altLang="en-US" sz="14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sensors.</a:t>
            </a:r>
            <a:r>
              <a:rPr lang="zh-CN" altLang="en-US" sz="14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 </a:t>
            </a:r>
            <a:endParaRPr lang="zh-CN" altLang="zh-CN" sz="14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p>
            <a:pPr>
              <a:lnSpc>
                <a:spcPct val="100000"/>
              </a:lnSpc>
              <a:spcBef>
                <a:spcPts val="600"/>
              </a:spcBef>
              <a:spcAft>
                <a:spcPts val="0"/>
              </a:spcAft>
            </a:pPr>
            <a:r>
              <a:rPr lang="en-GB" altLang="zh-CN" sz="1400" dirty="0">
                <a:effectLst/>
                <a:latin typeface="Arial" panose="020B0604020202020204" pitchFamily="34" charset="0"/>
                <a:ea typeface="Times New Roman" panose="02020603050405020304" pitchFamily="18" charset="0"/>
                <a:cs typeface="Arial" panose="020B0604020202020204" pitchFamily="34" charset="0"/>
              </a:rPr>
              <a:t>L3283 - I would replace "domestic" with "Chinese" or omit it, unless you want the TDR to be biased</a:t>
            </a:r>
            <a:r>
              <a:rPr lang="en-GB" altLang="zh-CN" sz="1400" dirty="0">
                <a:solidFill>
                  <a:schemeClr val="tx1"/>
                </a:solidFill>
                <a:latin typeface="Arial" panose="020B0604020202020204" pitchFamily="34" charset="0"/>
                <a:cs typeface="Arial" panose="020B0604020202020204" pitchFamily="34" charset="0"/>
              </a:rPr>
              <a:t>. </a:t>
            </a:r>
            <a:r>
              <a:rPr lang="en-GB" sz="1400" dirty="0">
                <a:solidFill>
                  <a:schemeClr val="tx1"/>
                </a:solidFill>
                <a:latin typeface="Arial" panose="020B0604020202020204" pitchFamily="34" charset="0"/>
                <a:cs typeface="Arial" panose="020B0604020202020204" pitchFamily="34" charset="0"/>
                <a:sym typeface="Wingdings" pitchFamily="2" charset="2"/>
              </a:rPr>
              <a:t></a:t>
            </a:r>
            <a:r>
              <a:rPr lang="en-GB" sz="1400" dirty="0">
                <a:solidFill>
                  <a:schemeClr val="tx1"/>
                </a:solidFill>
                <a:latin typeface="Arial" panose="020B0604020202020204" pitchFamily="34" charset="0"/>
                <a:cs typeface="Arial" panose="020B0604020202020204" pitchFamily="34" charset="0"/>
              </a:rPr>
              <a:t> we omitted it. </a:t>
            </a:r>
            <a:endParaRPr lang="en-CN" sz="1400" dirty="0">
              <a:solidFill>
                <a:schemeClr val="tx1"/>
              </a:solidFill>
              <a:latin typeface="Arial" panose="020B0604020202020204" pitchFamily="34" charset="0"/>
              <a:cs typeface="Arial" panose="020B0604020202020204" pitchFamily="34" charset="0"/>
            </a:endParaRPr>
          </a:p>
          <a:p>
            <a:pPr>
              <a:lnSpc>
                <a:spcPct val="100000"/>
              </a:lnSpc>
              <a:spcBef>
                <a:spcPts val="600"/>
              </a:spcBef>
              <a:spcAft>
                <a:spcPts val="0"/>
              </a:spcAft>
            </a:pPr>
            <a:endParaRPr lang="zh-CN" altLang="zh-CN" sz="1400" dirty="0">
              <a:effectLst/>
              <a:latin typeface="Arial" panose="020B0604020202020204" pitchFamily="34" charset="0"/>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304705600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0E307E29-DE38-5BD7-E3E1-7C260A0F1255}"/>
              </a:ext>
            </a:extLst>
          </p:cNvPr>
          <p:cNvSpPr>
            <a:spLocks noGrp="1"/>
          </p:cNvSpPr>
          <p:nvPr>
            <p:ph idx="1"/>
          </p:nvPr>
        </p:nvSpPr>
        <p:spPr>
          <a:xfrm>
            <a:off x="609600" y="1069837"/>
            <a:ext cx="10972800" cy="1639083"/>
          </a:xfrm>
        </p:spPr>
        <p:txBody>
          <a:bodyPr/>
          <a:lstStyle/>
          <a:p>
            <a:r>
              <a:rPr lang="en-US" altLang="zh-CN" dirty="0"/>
              <a:t>Three missing items in mechanics suggested by IDRC: +905 </a:t>
            </a:r>
            <a:r>
              <a:rPr lang="en-US" altLang="zh-CN" dirty="0" err="1"/>
              <a:t>kCHF</a:t>
            </a:r>
            <a:endParaRPr lang="en-US" altLang="zh-CN" dirty="0"/>
          </a:p>
          <a:p>
            <a:r>
              <a:rPr lang="en-US" altLang="zh-CN" dirty="0"/>
              <a:t>Optimized design of carbon fiber barrel:</a:t>
            </a:r>
            <a:r>
              <a:rPr lang="zh-CN" altLang="en-US" dirty="0"/>
              <a:t> </a:t>
            </a:r>
            <a:r>
              <a:rPr lang="en-US" altLang="zh-CN" dirty="0"/>
              <a:t>-260</a:t>
            </a:r>
            <a:r>
              <a:rPr lang="zh-CN" altLang="en-US" dirty="0"/>
              <a:t> </a:t>
            </a:r>
            <a:r>
              <a:rPr lang="en-US" altLang="zh-CN" dirty="0" err="1"/>
              <a:t>kCHF</a:t>
            </a:r>
            <a:endParaRPr lang="en-US" altLang="zh-CN" dirty="0"/>
          </a:p>
          <a:p>
            <a:r>
              <a:rPr lang="en-US" altLang="zh-CN" dirty="0"/>
              <a:t>Optimized design of electronics cooling: +290 </a:t>
            </a:r>
            <a:r>
              <a:rPr lang="en-US" altLang="zh-CN" dirty="0" err="1"/>
              <a:t>kCHF</a:t>
            </a:r>
            <a:endParaRPr lang="zh-CN" altLang="en-US" dirty="0"/>
          </a:p>
        </p:txBody>
      </p:sp>
      <p:sp>
        <p:nvSpPr>
          <p:cNvPr id="3" name="标题 2">
            <a:extLst>
              <a:ext uri="{FF2B5EF4-FFF2-40B4-BE49-F238E27FC236}">
                <a16:creationId xmlns:a16="http://schemas.microsoft.com/office/drawing/2014/main" id="{B838BAB5-49D7-7E2A-C796-2D5C8C895A41}"/>
              </a:ext>
            </a:extLst>
          </p:cNvPr>
          <p:cNvSpPr>
            <a:spLocks noGrp="1"/>
          </p:cNvSpPr>
          <p:nvPr>
            <p:ph type="title"/>
          </p:nvPr>
        </p:nvSpPr>
        <p:spPr/>
        <p:txBody>
          <a:bodyPr/>
          <a:lstStyle/>
          <a:p>
            <a:r>
              <a:rPr lang="en-US" altLang="zh-CN" dirty="0"/>
              <a:t>TPC cost update</a:t>
            </a:r>
            <a:endParaRPr lang="zh-CN" altLang="en-US" dirty="0"/>
          </a:p>
        </p:txBody>
      </p:sp>
      <p:sp>
        <p:nvSpPr>
          <p:cNvPr id="4" name="灯片编号占位符 3">
            <a:extLst>
              <a:ext uri="{FF2B5EF4-FFF2-40B4-BE49-F238E27FC236}">
                <a16:creationId xmlns:a16="http://schemas.microsoft.com/office/drawing/2014/main" id="{13471D58-F3F9-1B0E-F275-F2C0917854A8}"/>
              </a:ext>
            </a:extLst>
          </p:cNvPr>
          <p:cNvSpPr>
            <a:spLocks noGrp="1"/>
          </p:cNvSpPr>
          <p:nvPr>
            <p:ph type="sldNum" sz="quarter" idx="12"/>
          </p:nvPr>
        </p:nvSpPr>
        <p:spPr/>
        <p:txBody>
          <a:bodyPr/>
          <a:lstStyle/>
          <a:p>
            <a:fld id="{F15E9139-A00B-4B2A-98A6-095DC08F1345}" type="slidenum">
              <a:rPr lang="zh-CN" altLang="en-US" smtClean="0"/>
              <a:pPr/>
              <a:t>200</a:t>
            </a:fld>
            <a:endParaRPr lang="zh-CN" altLang="en-US" dirty="0"/>
          </a:p>
        </p:txBody>
      </p:sp>
      <p:graphicFrame>
        <p:nvGraphicFramePr>
          <p:cNvPr id="5" name="表格 4">
            <a:extLst>
              <a:ext uri="{FF2B5EF4-FFF2-40B4-BE49-F238E27FC236}">
                <a16:creationId xmlns:a16="http://schemas.microsoft.com/office/drawing/2014/main" id="{BF587E37-E3F6-5E36-28E5-C6E043DDB16E}"/>
              </a:ext>
            </a:extLst>
          </p:cNvPr>
          <p:cNvGraphicFramePr>
            <a:graphicFrameLocks noGrp="1"/>
          </p:cNvGraphicFramePr>
          <p:nvPr/>
        </p:nvGraphicFramePr>
        <p:xfrm>
          <a:off x="1559496" y="2783450"/>
          <a:ext cx="8856984" cy="3403600"/>
        </p:xfrm>
        <a:graphic>
          <a:graphicData uri="http://schemas.openxmlformats.org/drawingml/2006/table">
            <a:tbl>
              <a:tblPr firstRow="1" bandRow="1">
                <a:tableStyleId>{5C22544A-7EE6-4342-B048-85BDC9FD1C3A}</a:tableStyleId>
              </a:tblPr>
              <a:tblGrid>
                <a:gridCol w="2214246">
                  <a:extLst>
                    <a:ext uri="{9D8B030D-6E8A-4147-A177-3AD203B41FA5}">
                      <a16:colId xmlns:a16="http://schemas.microsoft.com/office/drawing/2014/main" val="3790481852"/>
                    </a:ext>
                  </a:extLst>
                </a:gridCol>
                <a:gridCol w="2214246">
                  <a:extLst>
                    <a:ext uri="{9D8B030D-6E8A-4147-A177-3AD203B41FA5}">
                      <a16:colId xmlns:a16="http://schemas.microsoft.com/office/drawing/2014/main" val="2758659946"/>
                    </a:ext>
                  </a:extLst>
                </a:gridCol>
                <a:gridCol w="2214246">
                  <a:extLst>
                    <a:ext uri="{9D8B030D-6E8A-4147-A177-3AD203B41FA5}">
                      <a16:colId xmlns:a16="http://schemas.microsoft.com/office/drawing/2014/main" val="690934038"/>
                    </a:ext>
                  </a:extLst>
                </a:gridCol>
                <a:gridCol w="2214246">
                  <a:extLst>
                    <a:ext uri="{9D8B030D-6E8A-4147-A177-3AD203B41FA5}">
                      <a16:colId xmlns:a16="http://schemas.microsoft.com/office/drawing/2014/main" val="3023469081"/>
                    </a:ext>
                  </a:extLst>
                </a:gridCol>
              </a:tblGrid>
              <a:tr h="370840">
                <a:tc>
                  <a:txBody>
                    <a:bodyPr/>
                    <a:lstStyle/>
                    <a:p>
                      <a:endParaRPr lang="zh-CN" altLang="en-US">
                        <a:latin typeface="Arial" panose="020B0604020202020204" pitchFamily="34" charset="0"/>
                        <a:cs typeface="Arial" panose="020B0604020202020204" pitchFamily="34" charset="0"/>
                      </a:endParaRPr>
                    </a:p>
                  </a:txBody>
                  <a:tcPr/>
                </a:tc>
                <a:tc>
                  <a:txBody>
                    <a:bodyPr/>
                    <a:lstStyle/>
                    <a:p>
                      <a:r>
                        <a:rPr lang="en-US" altLang="zh-CN" dirty="0">
                          <a:latin typeface="Arial" panose="020B0604020202020204" pitchFamily="34" charset="0"/>
                          <a:cs typeface="Arial" panose="020B0604020202020204" pitchFamily="34" charset="0"/>
                        </a:rPr>
                        <a:t>April</a:t>
                      </a:r>
                      <a:endParaRPr lang="zh-CN" altLang="en-US" dirty="0">
                        <a:latin typeface="Arial" panose="020B0604020202020204" pitchFamily="34" charset="0"/>
                        <a:cs typeface="Arial" panose="020B0604020202020204" pitchFamily="34" charset="0"/>
                      </a:endParaRPr>
                    </a:p>
                  </a:txBody>
                  <a:tcPr/>
                </a:tc>
                <a:tc>
                  <a:txBody>
                    <a:bodyPr/>
                    <a:lstStyle/>
                    <a:p>
                      <a:r>
                        <a:rPr lang="en-US" altLang="zh-CN" dirty="0">
                          <a:latin typeface="Arial" panose="020B0604020202020204" pitchFamily="34" charset="0"/>
                          <a:cs typeface="Arial" panose="020B0604020202020204" pitchFamily="34" charset="0"/>
                        </a:rPr>
                        <a:t>August</a:t>
                      </a:r>
                      <a:endParaRPr lang="zh-CN" altLang="en-US" dirty="0">
                        <a:latin typeface="Arial" panose="020B0604020202020204" pitchFamily="34" charset="0"/>
                        <a:cs typeface="Arial" panose="020B0604020202020204" pitchFamily="34" charset="0"/>
                      </a:endParaRPr>
                    </a:p>
                  </a:txBody>
                  <a:tcPr/>
                </a:tc>
                <a:tc>
                  <a:txBody>
                    <a:bodyPr/>
                    <a:lstStyle/>
                    <a:p>
                      <a:r>
                        <a:rPr lang="en-US" altLang="zh-CN" dirty="0">
                          <a:latin typeface="Arial" panose="020B0604020202020204" pitchFamily="34" charset="0"/>
                          <a:cs typeface="Arial" panose="020B0604020202020204" pitchFamily="34" charset="0"/>
                        </a:rPr>
                        <a:t>Difference</a:t>
                      </a:r>
                      <a:endParaRPr lang="zh-CN" alt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2836636"/>
                  </a:ext>
                </a:extLst>
              </a:tr>
              <a:tr h="370840">
                <a:tc>
                  <a:txBody>
                    <a:bodyPr/>
                    <a:lstStyle/>
                    <a:p>
                      <a:r>
                        <a:rPr lang="en-US" altLang="zh-CN" dirty="0">
                          <a:latin typeface="Arial" panose="020B0604020202020204" pitchFamily="34" charset="0"/>
                          <a:cs typeface="Arial" panose="020B0604020202020204" pitchFamily="34" charset="0"/>
                        </a:rPr>
                        <a:t> Common Mechanics</a:t>
                      </a:r>
                      <a:endParaRPr lang="zh-CN" altLang="en-US" dirty="0">
                        <a:latin typeface="Arial" panose="020B0604020202020204" pitchFamily="34" charset="0"/>
                        <a:cs typeface="Arial" panose="020B0604020202020204" pitchFamily="34" charset="0"/>
                      </a:endParaRPr>
                    </a:p>
                  </a:txBody>
                  <a:tcPr/>
                </a:tc>
                <a:tc>
                  <a:txBody>
                    <a:bodyPr/>
                    <a:lstStyle/>
                    <a:p>
                      <a:r>
                        <a:rPr lang="en-US" altLang="zh-CN" dirty="0">
                          <a:latin typeface="Arial" panose="020B0604020202020204" pitchFamily="34" charset="0"/>
                          <a:cs typeface="Arial" panose="020B0604020202020204" pitchFamily="34" charset="0"/>
                        </a:rPr>
                        <a:t>1998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2640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+642</a:t>
                      </a:r>
                    </a:p>
                  </a:txBody>
                  <a:tcPr/>
                </a:tc>
                <a:extLst>
                  <a:ext uri="{0D108BD9-81ED-4DB2-BD59-A6C34878D82A}">
                    <a16:rowId xmlns:a16="http://schemas.microsoft.com/office/drawing/2014/main" val="3743341067"/>
                  </a:ext>
                </a:extLst>
              </a:tr>
              <a:tr h="370840">
                <a:tc>
                  <a:txBody>
                    <a:bodyPr/>
                    <a:lstStyle/>
                    <a:p>
                      <a:r>
                        <a:rPr lang="en-US" altLang="zh-CN" dirty="0">
                          <a:latin typeface="Arial" panose="020B0604020202020204" pitchFamily="34" charset="0"/>
                          <a:cs typeface="Arial" panose="020B0604020202020204" pitchFamily="34" charset="0"/>
                        </a:rPr>
                        <a:t> Readout</a:t>
                      </a:r>
                      <a:endParaRPr lang="zh-CN" altLang="en-US" dirty="0">
                        <a:latin typeface="Arial" panose="020B0604020202020204" pitchFamily="34" charset="0"/>
                        <a:cs typeface="Arial" panose="020B0604020202020204" pitchFamily="34" charset="0"/>
                      </a:endParaRPr>
                    </a:p>
                  </a:txBody>
                  <a:tcPr/>
                </a:tc>
                <a:tc>
                  <a:txBody>
                    <a:bodyPr/>
                    <a:lstStyle/>
                    <a:p>
                      <a:r>
                        <a:rPr lang="en-US" altLang="zh-CN" dirty="0">
                          <a:latin typeface="Arial" panose="020B0604020202020204" pitchFamily="34" charset="0"/>
                          <a:cs typeface="Arial" panose="020B0604020202020204" pitchFamily="34" charset="0"/>
                        </a:rPr>
                        <a:t>518</a:t>
                      </a:r>
                    </a:p>
                  </a:txBody>
                  <a:tcPr/>
                </a:tc>
                <a:tc>
                  <a:txBody>
                    <a:bodyPr/>
                    <a:lstStyle/>
                    <a:p>
                      <a:r>
                        <a:rPr lang="en-US" altLang="zh-CN" dirty="0">
                          <a:latin typeface="Arial" panose="020B0604020202020204" pitchFamily="34" charset="0"/>
                          <a:cs typeface="Arial" panose="020B0604020202020204" pitchFamily="34" charset="0"/>
                        </a:rPr>
                        <a:t>518</a:t>
                      </a:r>
                    </a:p>
                  </a:txBody>
                  <a:tcPr/>
                </a:tc>
                <a:tc>
                  <a:txBody>
                    <a:bodyPr/>
                    <a:lstStyle/>
                    <a:p>
                      <a:r>
                        <a:rPr lang="en-US" altLang="zh-CN" dirty="0">
                          <a:latin typeface="Arial" panose="020B0604020202020204" pitchFamily="34" charset="0"/>
                          <a:cs typeface="Arial" panose="020B0604020202020204" pitchFamily="34" charset="0"/>
                        </a:rPr>
                        <a:t>0</a:t>
                      </a:r>
                    </a:p>
                  </a:txBody>
                  <a:tcPr/>
                </a:tc>
                <a:extLst>
                  <a:ext uri="{0D108BD9-81ED-4DB2-BD59-A6C34878D82A}">
                    <a16:rowId xmlns:a16="http://schemas.microsoft.com/office/drawing/2014/main" val="3938182802"/>
                  </a:ext>
                </a:extLst>
              </a:tr>
              <a:tr h="370840">
                <a:tc>
                  <a:txBody>
                    <a:bodyPr/>
                    <a:lstStyle/>
                    <a:p>
                      <a:r>
                        <a:rPr lang="en-US" altLang="zh-CN" dirty="0">
                          <a:latin typeface="Arial" panose="020B0604020202020204" pitchFamily="34" charset="0"/>
                          <a:cs typeface="Arial" panose="020B0604020202020204" pitchFamily="34" charset="0"/>
                        </a:rPr>
                        <a:t> Electronics (FEE)</a:t>
                      </a:r>
                      <a:endParaRPr lang="zh-CN" altLang="en-US" dirty="0">
                        <a:latin typeface="Arial" panose="020B0604020202020204" pitchFamily="34" charset="0"/>
                        <a:cs typeface="Arial" panose="020B0604020202020204" pitchFamily="34" charset="0"/>
                      </a:endParaRPr>
                    </a:p>
                  </a:txBody>
                  <a:tcPr/>
                </a:tc>
                <a:tc>
                  <a:txBody>
                    <a:bodyPr/>
                    <a:lstStyle/>
                    <a:p>
                      <a:r>
                        <a:rPr lang="en-US" altLang="zh-CN" dirty="0">
                          <a:latin typeface="Arial" panose="020B0604020202020204" pitchFamily="34" charset="0"/>
                          <a:cs typeface="Arial" panose="020B0604020202020204" pitchFamily="34" charset="0"/>
                        </a:rPr>
                        <a:t>2149</a:t>
                      </a:r>
                    </a:p>
                    <a:p>
                      <a:endParaRPr lang="zh-CN" altLang="en-US" dirty="0">
                        <a:latin typeface="Arial" panose="020B0604020202020204" pitchFamily="34" charset="0"/>
                        <a:cs typeface="Arial" panose="020B0604020202020204" pitchFamily="34" charset="0"/>
                      </a:endParaRPr>
                    </a:p>
                  </a:txBody>
                  <a:tcPr/>
                </a:tc>
                <a:tc>
                  <a:txBody>
                    <a:bodyPr/>
                    <a:lstStyle/>
                    <a:p>
                      <a:r>
                        <a:rPr lang="en-US" altLang="zh-CN" dirty="0">
                          <a:latin typeface="Arial" panose="020B0604020202020204" pitchFamily="34" charset="0"/>
                          <a:cs typeface="Arial" panose="020B0604020202020204" pitchFamily="34" charset="0"/>
                        </a:rPr>
                        <a:t>2435</a:t>
                      </a:r>
                    </a:p>
                    <a:p>
                      <a:endParaRPr lang="zh-CN" altLang="en-US" dirty="0">
                        <a:latin typeface="Arial" panose="020B0604020202020204" pitchFamily="34" charset="0"/>
                        <a:cs typeface="Arial" panose="020B0604020202020204" pitchFamily="34" charset="0"/>
                      </a:endParaRPr>
                    </a:p>
                  </a:txBody>
                  <a:tcPr/>
                </a:tc>
                <a:tc>
                  <a:txBody>
                    <a:bodyPr/>
                    <a:lstStyle/>
                    <a:p>
                      <a:r>
                        <a:rPr lang="en-US" altLang="zh-CN" dirty="0">
                          <a:latin typeface="Arial" panose="020B0604020202020204" pitchFamily="34" charset="0"/>
                          <a:cs typeface="Arial" panose="020B0604020202020204" pitchFamily="34" charset="0"/>
                        </a:rPr>
                        <a:t>+286</a:t>
                      </a:r>
                      <a:endParaRPr lang="zh-CN" alt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75763535"/>
                  </a:ext>
                </a:extLst>
              </a:tr>
              <a:tr h="370840">
                <a:tc>
                  <a:txBody>
                    <a:bodyPr/>
                    <a:lstStyle/>
                    <a:p>
                      <a:r>
                        <a:rPr lang="en-US" altLang="zh-CN" dirty="0">
                          <a:latin typeface="Arial" panose="020B0604020202020204" pitchFamily="34" charset="0"/>
                          <a:cs typeface="Arial" panose="020B0604020202020204" pitchFamily="34" charset="0"/>
                        </a:rPr>
                        <a:t> HV/Gas system/Calibration</a:t>
                      </a:r>
                      <a:endParaRPr lang="zh-CN" altLang="en-US" dirty="0">
                        <a:latin typeface="Arial" panose="020B0604020202020204" pitchFamily="34" charset="0"/>
                        <a:cs typeface="Arial" panose="020B0604020202020204" pitchFamily="34" charset="0"/>
                      </a:endParaRPr>
                    </a:p>
                  </a:txBody>
                  <a:tcPr/>
                </a:tc>
                <a:tc>
                  <a:txBody>
                    <a:bodyPr/>
                    <a:lstStyle/>
                    <a:p>
                      <a:r>
                        <a:rPr lang="en-US" altLang="zh-CN" dirty="0">
                          <a:latin typeface="Arial" panose="020B0604020202020204" pitchFamily="34" charset="0"/>
                          <a:cs typeface="Arial" panose="020B0604020202020204" pitchFamily="34" charset="0"/>
                        </a:rPr>
                        <a:t>407</a:t>
                      </a:r>
                    </a:p>
                  </a:txBody>
                  <a:tcPr/>
                </a:tc>
                <a:tc>
                  <a:txBody>
                    <a:bodyPr/>
                    <a:lstStyle/>
                    <a:p>
                      <a:r>
                        <a:rPr lang="en-US" altLang="zh-CN" dirty="0">
                          <a:latin typeface="Arial" panose="020B0604020202020204" pitchFamily="34" charset="0"/>
                          <a:cs typeface="Arial" panose="020B0604020202020204" pitchFamily="34" charset="0"/>
                        </a:rPr>
                        <a:t>407</a:t>
                      </a:r>
                    </a:p>
                    <a:p>
                      <a:endParaRPr lang="zh-CN" altLang="en-US" dirty="0">
                        <a:latin typeface="Arial" panose="020B0604020202020204" pitchFamily="34" charset="0"/>
                        <a:cs typeface="Arial" panose="020B0604020202020204" pitchFamily="34" charset="0"/>
                      </a:endParaRPr>
                    </a:p>
                  </a:txBody>
                  <a:tcPr/>
                </a:tc>
                <a:tc>
                  <a:txBody>
                    <a:bodyPr/>
                    <a:lstStyle/>
                    <a:p>
                      <a:r>
                        <a:rPr lang="en-US" altLang="zh-CN" dirty="0">
                          <a:latin typeface="Arial" panose="020B0604020202020204" pitchFamily="34" charset="0"/>
                          <a:cs typeface="Arial" panose="020B0604020202020204" pitchFamily="34" charset="0"/>
                        </a:rPr>
                        <a:t>0</a:t>
                      </a:r>
                      <a:endParaRPr lang="zh-CN" alt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46313294"/>
                  </a:ext>
                </a:extLst>
              </a:tr>
              <a:tr h="370840">
                <a:tc>
                  <a:txBody>
                    <a:bodyPr/>
                    <a:lstStyle/>
                    <a:p>
                      <a:r>
                        <a:rPr lang="en-US" altLang="zh-CN" dirty="0">
                          <a:latin typeface="Arial" panose="020B0604020202020204" pitchFamily="34" charset="0"/>
                          <a:cs typeface="Arial" panose="020B0604020202020204" pitchFamily="34" charset="0"/>
                        </a:rPr>
                        <a:t> Installation (3%)</a:t>
                      </a:r>
                      <a:endParaRPr lang="zh-CN" altLang="en-US" dirty="0">
                        <a:latin typeface="Arial" panose="020B0604020202020204" pitchFamily="34" charset="0"/>
                        <a:cs typeface="Arial" panose="020B0604020202020204" pitchFamily="34" charset="0"/>
                      </a:endParaRPr>
                    </a:p>
                  </a:txBody>
                  <a:tcPr/>
                </a:tc>
                <a:tc>
                  <a:txBody>
                    <a:bodyPr/>
                    <a:lstStyle/>
                    <a:p>
                      <a:r>
                        <a:rPr lang="en-US" altLang="zh-CN" dirty="0">
                          <a:latin typeface="Arial" panose="020B0604020202020204" pitchFamily="34" charset="0"/>
                          <a:cs typeface="Arial" panose="020B0604020202020204" pitchFamily="34" charset="0"/>
                        </a:rPr>
                        <a:t>152</a:t>
                      </a:r>
                      <a:endParaRPr lang="zh-CN" altLang="en-US" dirty="0">
                        <a:latin typeface="Arial" panose="020B0604020202020204" pitchFamily="34" charset="0"/>
                        <a:cs typeface="Arial" panose="020B0604020202020204" pitchFamily="34" charset="0"/>
                      </a:endParaRPr>
                    </a:p>
                  </a:txBody>
                  <a:tcPr/>
                </a:tc>
                <a:tc>
                  <a:txBody>
                    <a:bodyPr/>
                    <a:lstStyle/>
                    <a:p>
                      <a:r>
                        <a:rPr lang="en-US" altLang="zh-CN" dirty="0">
                          <a:latin typeface="Arial" panose="020B0604020202020204" pitchFamily="34" charset="0"/>
                          <a:cs typeface="Arial" panose="020B0604020202020204" pitchFamily="34" charset="0"/>
                        </a:rPr>
                        <a:t>180</a:t>
                      </a:r>
                      <a:endParaRPr lang="zh-CN" altLang="en-US" dirty="0">
                        <a:latin typeface="Arial" panose="020B0604020202020204" pitchFamily="34" charset="0"/>
                        <a:cs typeface="Arial" panose="020B0604020202020204" pitchFamily="34" charset="0"/>
                      </a:endParaRPr>
                    </a:p>
                  </a:txBody>
                  <a:tcPr/>
                </a:tc>
                <a:tc>
                  <a:txBody>
                    <a:bodyPr/>
                    <a:lstStyle/>
                    <a:p>
                      <a:r>
                        <a:rPr lang="en-US" altLang="zh-CN" dirty="0">
                          <a:latin typeface="Arial" panose="020B0604020202020204" pitchFamily="34" charset="0"/>
                          <a:cs typeface="Arial" panose="020B0604020202020204" pitchFamily="34" charset="0"/>
                        </a:rPr>
                        <a:t>+28</a:t>
                      </a:r>
                      <a:endParaRPr lang="zh-CN" alt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03231216"/>
                  </a:ext>
                </a:extLst>
              </a:tr>
              <a:tr h="370840">
                <a:tc>
                  <a:txBody>
                    <a:bodyPr/>
                    <a:lstStyle/>
                    <a:p>
                      <a:r>
                        <a:rPr lang="en-US" altLang="zh-CN" dirty="0">
                          <a:solidFill>
                            <a:srgbClr val="FF0000"/>
                          </a:solidFill>
                          <a:latin typeface="Arial" panose="020B0604020202020204" pitchFamily="34" charset="0"/>
                          <a:cs typeface="Arial" panose="020B0604020202020204" pitchFamily="34" charset="0"/>
                        </a:rPr>
                        <a:t>Sum</a:t>
                      </a:r>
                      <a:endParaRPr lang="zh-CN" altLang="en-US" dirty="0">
                        <a:solidFill>
                          <a:srgbClr val="FF0000"/>
                        </a:solidFill>
                        <a:latin typeface="Arial" panose="020B0604020202020204" pitchFamily="34" charset="0"/>
                        <a:cs typeface="Arial" panose="020B0604020202020204" pitchFamily="34" charset="0"/>
                      </a:endParaRPr>
                    </a:p>
                  </a:txBody>
                  <a:tcPr/>
                </a:tc>
                <a:tc>
                  <a:txBody>
                    <a:bodyPr/>
                    <a:lstStyle/>
                    <a:p>
                      <a:r>
                        <a:rPr lang="en-US" altLang="zh-CN" dirty="0">
                          <a:solidFill>
                            <a:srgbClr val="FF0000"/>
                          </a:solidFill>
                          <a:latin typeface="Arial" panose="020B0604020202020204" pitchFamily="34" charset="0"/>
                          <a:cs typeface="Arial" panose="020B0604020202020204" pitchFamily="34" charset="0"/>
                        </a:rPr>
                        <a:t>5223</a:t>
                      </a:r>
                    </a:p>
                  </a:txBody>
                  <a:tcPr/>
                </a:tc>
                <a:tc>
                  <a:txBody>
                    <a:bodyPr/>
                    <a:lstStyle/>
                    <a:p>
                      <a:r>
                        <a:rPr lang="en-US" altLang="zh-CN" dirty="0">
                          <a:solidFill>
                            <a:srgbClr val="FF0000"/>
                          </a:solidFill>
                          <a:latin typeface="Arial" panose="020B0604020202020204" pitchFamily="34" charset="0"/>
                          <a:cs typeface="Arial" panose="020B0604020202020204" pitchFamily="34" charset="0"/>
                        </a:rPr>
                        <a:t>6179</a:t>
                      </a:r>
                    </a:p>
                  </a:txBody>
                  <a:tcPr/>
                </a:tc>
                <a:tc>
                  <a:txBody>
                    <a:bodyPr/>
                    <a:lstStyle/>
                    <a:p>
                      <a:r>
                        <a:rPr lang="en-US" altLang="zh-CN" dirty="0">
                          <a:solidFill>
                            <a:srgbClr val="FF0000"/>
                          </a:solidFill>
                          <a:latin typeface="Arial" panose="020B0604020202020204" pitchFamily="34" charset="0"/>
                          <a:cs typeface="Arial" panose="020B0604020202020204" pitchFamily="34" charset="0"/>
                        </a:rPr>
                        <a:t>+956</a:t>
                      </a:r>
                    </a:p>
                  </a:txBody>
                  <a:tcPr/>
                </a:tc>
                <a:extLst>
                  <a:ext uri="{0D108BD9-81ED-4DB2-BD59-A6C34878D82A}">
                    <a16:rowId xmlns:a16="http://schemas.microsoft.com/office/drawing/2014/main" val="658155424"/>
                  </a:ext>
                </a:extLst>
              </a:tr>
            </a:tbl>
          </a:graphicData>
        </a:graphic>
      </p:graphicFrame>
      <p:sp>
        <p:nvSpPr>
          <p:cNvPr id="6" name="文本框 5">
            <a:extLst>
              <a:ext uri="{FF2B5EF4-FFF2-40B4-BE49-F238E27FC236}">
                <a16:creationId xmlns:a16="http://schemas.microsoft.com/office/drawing/2014/main" id="{B3FE1891-8F6D-3BBB-466E-682B34C1AA82}"/>
              </a:ext>
            </a:extLst>
          </p:cNvPr>
          <p:cNvSpPr txBox="1"/>
          <p:nvPr/>
        </p:nvSpPr>
        <p:spPr>
          <a:xfrm>
            <a:off x="4511824" y="6315038"/>
            <a:ext cx="2592288" cy="400110"/>
          </a:xfrm>
          <a:prstGeom prst="rect">
            <a:avLst/>
          </a:prstGeom>
          <a:noFill/>
        </p:spPr>
        <p:txBody>
          <a:bodyPr wrap="square" rtlCol="0">
            <a:spAutoFit/>
          </a:bodyPr>
          <a:lstStyle/>
          <a:p>
            <a:pPr algn="ctr"/>
            <a:r>
              <a:rPr lang="en-US" altLang="zh-CN" sz="2000" dirty="0"/>
              <a:t>Unit: </a:t>
            </a:r>
            <a:r>
              <a:rPr lang="en-US" altLang="zh-CN" sz="2000" dirty="0" err="1"/>
              <a:t>kCHF</a:t>
            </a:r>
            <a:endParaRPr lang="zh-CN" altLang="en-US" sz="2000" dirty="0"/>
          </a:p>
        </p:txBody>
      </p:sp>
    </p:spTree>
    <p:extLst>
      <p:ext uri="{BB962C8B-B14F-4D97-AF65-F5344CB8AC3E}">
        <p14:creationId xmlns:p14="http://schemas.microsoft.com/office/powerpoint/2010/main" val="16807325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altLang="zh-CN" b="0" i="0" u="none" strike="noStrike" baseline="0" dirty="0">
                <a:latin typeface="Arial Black" panose="020B0A04020102020204" pitchFamily="34" charset="0"/>
                <a:ea typeface="等线" panose="02010600030101010101" pitchFamily="2" charset="-122"/>
              </a:rPr>
              <a:t>Inner Tracker (ITK)</a:t>
            </a:r>
          </a:p>
        </p:txBody>
      </p:sp>
      <p:sp>
        <p:nvSpPr>
          <p:cNvPr id="5" name="Text Placeholder 4"/>
          <p:cNvSpPr>
            <a:spLocks noGrp="1"/>
          </p:cNvSpPr>
          <p:nvPr>
            <p:ph type="body" idx="4294967295"/>
          </p:nvPr>
        </p:nvSpPr>
        <p:spPr>
          <a:xfrm>
            <a:off x="831850" y="4589463"/>
            <a:ext cx="10515600" cy="1500187"/>
          </a:xfrm>
        </p:spPr>
        <p:txBody>
          <a:bodyPr/>
          <a:lstStyle/>
          <a:p>
            <a:endParaRPr lang="zh-CN" altLang="en-US">
              <a:latin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Findings</a:t>
            </a:r>
          </a:p>
        </p:txBody>
      </p:sp>
      <p:sp>
        <p:nvSpPr>
          <p:cNvPr id="3" name="Text Placeholder 2"/>
          <p:cNvSpPr>
            <a:spLocks noGrp="1"/>
          </p:cNvSpPr>
          <p:nvPr>
            <p:ph type="body" idx="1"/>
          </p:nvPr>
        </p:nvSpPr>
        <p:spPr/>
        <p:txBody>
          <a:bodyPr>
            <a:normAutofit fontScale="85000" lnSpcReduction="10000"/>
          </a:bodyPr>
          <a:lstStyle/>
          <a:p>
            <a:pPr algn="just">
              <a:lnSpc>
                <a:spcPct val="120000"/>
              </a:lnSpc>
              <a:spcBef>
                <a:spcPts val="600"/>
              </a:spcBef>
            </a:pPr>
            <a:r>
              <a:rPr lang="en-US" altLang="zh-CN" sz="1800" dirty="0">
                <a:solidFill>
                  <a:srgbClr val="0000FF"/>
                </a:solidFill>
                <a:effectLst/>
                <a:latin typeface="Arial" panose="020B0604020202020204" pitchFamily="34" charset="0"/>
                <a:ea typeface="宋体" pitchFamily="2" charset="-122"/>
              </a:rPr>
              <a:t>F-A-5-1: The Inner Tracker (ITK) of the CEPC silicon tracking system adopts a baseline technology based on HV-CMOS monolithic active pixel sensors (SMIC 55), offering excellent spatial resolution (pixel size: 34 </a:t>
            </a:r>
            <a:r>
              <a:rPr lang="en-US" altLang="zh-CN" sz="1800" dirty="0" err="1">
                <a:solidFill>
                  <a:srgbClr val="0000FF"/>
                </a:solidFill>
                <a:effectLst/>
                <a:latin typeface="Arial" panose="020B0604020202020204" pitchFamily="34" charset="0"/>
                <a:ea typeface="宋体" pitchFamily="2" charset="-122"/>
              </a:rPr>
              <a:t>μm</a:t>
            </a:r>
            <a:r>
              <a:rPr lang="en-US" altLang="zh-CN" sz="1800" dirty="0">
                <a:solidFill>
                  <a:srgbClr val="0000FF"/>
                </a:solidFill>
                <a:effectLst/>
                <a:latin typeface="Arial" panose="020B0604020202020204" pitchFamily="34" charset="0"/>
                <a:ea typeface="宋体" pitchFamily="2" charset="-122"/>
              </a:rPr>
              <a:t> × 150 </a:t>
            </a:r>
            <a:r>
              <a:rPr lang="en-US" altLang="zh-CN" sz="1800" dirty="0" err="1">
                <a:solidFill>
                  <a:srgbClr val="0000FF"/>
                </a:solidFill>
                <a:effectLst/>
                <a:latin typeface="Arial" panose="020B0604020202020204" pitchFamily="34" charset="0"/>
                <a:ea typeface="宋体" pitchFamily="2" charset="-122"/>
              </a:rPr>
              <a:t>μm</a:t>
            </a:r>
            <a:r>
              <a:rPr lang="en-US" altLang="zh-CN" sz="1800" dirty="0">
                <a:solidFill>
                  <a:srgbClr val="0000FF"/>
                </a:solidFill>
                <a:effectLst/>
                <a:latin typeface="Arial" panose="020B0604020202020204" pitchFamily="34" charset="0"/>
                <a:ea typeface="宋体" pitchFamily="2" charset="-122"/>
              </a:rPr>
              <a:t>), moderate time resolution (3–5 ns), and low material per layer (&lt;1% X₀). As an alternative for the endcap, a HV-CMOS strip sensor technology is also under development. </a:t>
            </a:r>
          </a:p>
          <a:p>
            <a:pPr algn="just">
              <a:lnSpc>
                <a:spcPct val="120000"/>
              </a:lnSpc>
              <a:spcBef>
                <a:spcPts val="600"/>
              </a:spcBef>
            </a:pPr>
            <a:r>
              <a:rPr lang="en-US" altLang="zh-CN" sz="1800" dirty="0">
                <a:solidFill>
                  <a:srgbClr val="0000FF"/>
                </a:solidFill>
                <a:effectLst/>
                <a:latin typeface="Arial" panose="020B0604020202020204" pitchFamily="34" charset="0"/>
                <a:ea typeface="宋体" pitchFamily="2" charset="-122"/>
              </a:rPr>
              <a:t>F-A-5-2: Since the last review in October 2024, the project has made notable progress in ASIC development. The COFFEE3 chip (SMIC 55 nm)—the second-generation HV-CMOS prototype— was  successfully  submitted  for  fabrication  in  January  2025  and  is  expected  to  be  delivered  for testing in May 2025. COFFEE3 integrates two readout architectures, supports in-pixel time stamping, and includes significant improvements in power optimization and data-driven readout. In  parallel,  the  CSC1  chip,  which  integrates  a  passive  CMOS  strip  sensor  and  an  analog  front- end  placed  in  the  periphery  (CMSC  180  nm  process),  is  scheduled  for  tape-out  in  April  2025. Together,  these  developments  demonstrate  strong  and  steady  progress  in  the  ITK  technology program. </a:t>
            </a:r>
          </a:p>
          <a:p>
            <a:pPr algn="just">
              <a:lnSpc>
                <a:spcPct val="120000"/>
              </a:lnSpc>
              <a:spcBef>
                <a:spcPts val="600"/>
              </a:spcBef>
            </a:pPr>
            <a:r>
              <a:rPr lang="en-US" altLang="zh-CN" sz="1800" dirty="0">
                <a:solidFill>
                  <a:srgbClr val="0000FF"/>
                </a:solidFill>
                <a:effectLst/>
                <a:latin typeface="Arial" panose="020B0604020202020204" pitchFamily="34" charset="0"/>
                <a:ea typeface="宋体" pitchFamily="2" charset="-122"/>
              </a:rPr>
              <a:t>F-A-5-3: Significant system-level advancements have also been achieved, particularly in mechanical design,  cooling,  and  thermal  management.  The  ITK  now  incorporates  a  well-defined  multi-loop water-cooling system capable of maintaining stable operation at a power density of ~200 </a:t>
            </a:r>
            <a:r>
              <a:rPr lang="en-US" altLang="zh-CN" sz="1800" dirty="0" err="1">
                <a:solidFill>
                  <a:srgbClr val="0000FF"/>
                </a:solidFill>
                <a:effectLst/>
                <a:latin typeface="Arial" panose="020B0604020202020204" pitchFamily="34" charset="0"/>
                <a:ea typeface="宋体" pitchFamily="2" charset="-122"/>
              </a:rPr>
              <a:t>mW</a:t>
            </a:r>
            <a:r>
              <a:rPr lang="en-US" altLang="zh-CN" sz="1800" dirty="0">
                <a:solidFill>
                  <a:srgbClr val="0000FF"/>
                </a:solidFill>
                <a:effectLst/>
                <a:latin typeface="Arial" panose="020B0604020202020204" pitchFamily="34" charset="0"/>
                <a:ea typeface="宋体" pitchFamily="2" charset="-122"/>
              </a:rPr>
              <a:t>/cm², with thermal gradients controlled below 4°C. Updated mechanical simulations confirm the structural integrity of staves and validate the mechanical design for integration and prototyping. </a:t>
            </a:r>
          </a:p>
        </p:txBody>
      </p:sp>
      <p:sp>
        <p:nvSpPr>
          <p:cNvPr id="6" name="TextBox 5"/>
          <p:cNvSpPr txBox="1"/>
          <p:nvPr/>
        </p:nvSpPr>
        <p:spPr>
          <a:xfrm>
            <a:off x="10658475" y="496371"/>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ITK</a:t>
            </a:r>
            <a:endParaRPr lang="zh-CN" altLang="en-US" dirty="0">
              <a:latin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Comments</a:t>
            </a:r>
          </a:p>
        </p:txBody>
      </p:sp>
      <p:sp>
        <p:nvSpPr>
          <p:cNvPr id="3" name="Text Placeholder 2"/>
          <p:cNvSpPr>
            <a:spLocks noGrp="1"/>
          </p:cNvSpPr>
          <p:nvPr>
            <p:ph type="body" idx="1"/>
          </p:nvPr>
        </p:nvSpPr>
        <p:spPr>
          <a:xfrm>
            <a:off x="838199" y="1821934"/>
            <a:ext cx="10515600" cy="4351338"/>
          </a:xfrm>
        </p:spPr>
        <p:txBody>
          <a:bodyPr/>
          <a:lstStyle/>
          <a:p>
            <a:pPr lvl="0" algn="just">
              <a:lnSpc>
                <a:spcPct val="110000"/>
              </a:lnSpc>
              <a:spcBef>
                <a:spcPts val="600"/>
              </a:spcBef>
            </a:pPr>
            <a:r>
              <a:rPr lang="en-US" altLang="zh-CN" sz="1600" dirty="0">
                <a:solidFill>
                  <a:srgbClr val="0000FF"/>
                </a:solidFill>
                <a:latin typeface="Arial" panose="020B0604020202020204" pitchFamily="34" charset="0"/>
                <a:ea typeface="宋体" pitchFamily="2" charset="-122"/>
              </a:rPr>
              <a:t>C</a:t>
            </a:r>
            <a:r>
              <a:rPr lang="en-US" altLang="zh-CN" sz="1600" dirty="0">
                <a:solidFill>
                  <a:srgbClr val="0000FF"/>
                </a:solidFill>
                <a:effectLst/>
                <a:latin typeface="Arial" panose="020B0604020202020204" pitchFamily="34" charset="0"/>
                <a:ea typeface="宋体" pitchFamily="2" charset="-122"/>
              </a:rPr>
              <a:t>-A-5-1: </a:t>
            </a:r>
            <a:r>
              <a:rPr lang="en-US" altLang="zh-CN" sz="1500" dirty="0">
                <a:solidFill>
                  <a:srgbClr val="0000FF"/>
                </a:solidFill>
                <a:latin typeface="Arial" panose="020B0604020202020204" pitchFamily="34" charset="0"/>
                <a:ea typeface="宋体" pitchFamily="2" charset="-122"/>
              </a:rPr>
              <a:t>The alternative ITK endcap technology based on CMOS strips, while offering slightly better intrinsic spatial resolution (~4 </a:t>
            </a:r>
            <a:r>
              <a:rPr lang="en-US" altLang="zh-CN" sz="1500" dirty="0" err="1">
                <a:solidFill>
                  <a:srgbClr val="0000FF"/>
                </a:solidFill>
                <a:latin typeface="Arial" panose="020B0604020202020204" pitchFamily="34" charset="0"/>
                <a:ea typeface="宋体" pitchFamily="2" charset="-122"/>
              </a:rPr>
              <a:t>μm</a:t>
            </a:r>
            <a:r>
              <a:rPr lang="en-US" altLang="zh-CN" sz="1500" dirty="0">
                <a:solidFill>
                  <a:srgbClr val="0000FF"/>
                </a:solidFill>
                <a:latin typeface="Arial" panose="020B0604020202020204" pitchFamily="34" charset="0"/>
                <a:ea typeface="宋体" pitchFamily="2" charset="-122"/>
              </a:rPr>
              <a:t>), presents greater challenges compared to the HVCMOS pixel baseline. Achieving 3D tracking requires stereo configurations, increasing the material budget and mechanical complexity. Furthermore, the integration of a CMOS readout circuit in the strip sensor periphery, although innovative, may introduce additional design and integration risks. </a:t>
            </a:r>
          </a:p>
          <a:p>
            <a:pPr marL="0" lvl="0" indent="0" algn="just">
              <a:lnSpc>
                <a:spcPct val="110000"/>
              </a:lnSpc>
              <a:spcBef>
                <a:spcPts val="600"/>
              </a:spcBef>
              <a:buNone/>
            </a:pPr>
            <a:endParaRPr lang="en-US" altLang="zh-CN" sz="1500" dirty="0">
              <a:solidFill>
                <a:srgbClr val="0000FF"/>
              </a:solidFill>
              <a:latin typeface="Arial" panose="020B0604020202020204" pitchFamily="34" charset="0"/>
              <a:ea typeface="宋体" pitchFamily="2" charset="-122"/>
            </a:endParaRPr>
          </a:p>
          <a:p>
            <a:pPr lvl="0" algn="just">
              <a:lnSpc>
                <a:spcPct val="110000"/>
              </a:lnSpc>
              <a:spcBef>
                <a:spcPts val="600"/>
              </a:spcBef>
            </a:pPr>
            <a:r>
              <a:rPr lang="en-US" altLang="zh-CN" sz="1600" dirty="0">
                <a:solidFill>
                  <a:srgbClr val="0000FF"/>
                </a:solidFill>
                <a:latin typeface="Arial" panose="020B0604020202020204" pitchFamily="34" charset="0"/>
                <a:ea typeface="宋体" pitchFamily="2" charset="-122"/>
              </a:rPr>
              <a:t>C</a:t>
            </a:r>
            <a:r>
              <a:rPr lang="en-US" altLang="zh-CN" sz="1600" dirty="0">
                <a:solidFill>
                  <a:srgbClr val="0000FF"/>
                </a:solidFill>
                <a:effectLst/>
                <a:latin typeface="Arial" panose="020B0604020202020204" pitchFamily="34" charset="0"/>
                <a:ea typeface="宋体" pitchFamily="2" charset="-122"/>
              </a:rPr>
              <a:t>-A-5-2: </a:t>
            </a:r>
            <a:r>
              <a:rPr lang="en-US" altLang="zh-CN" sz="1500" dirty="0">
                <a:solidFill>
                  <a:srgbClr val="0000FF"/>
                </a:solidFill>
                <a:latin typeface="Arial" panose="020B0604020202020204" pitchFamily="34" charset="0"/>
                <a:ea typeface="宋体" pitchFamily="2" charset="-122"/>
              </a:rPr>
              <a:t>The COFFEE3 chip successfully consolidates the sensor, analog front-end, coarse-fine TDC for time-of-arrival and time-over-threshold measurements, and data-driven digital readout into a single device. Achieving these capabilities within a power density of ~200 </a:t>
            </a:r>
            <a:r>
              <a:rPr lang="en-US" altLang="zh-CN" sz="1500" dirty="0" err="1">
                <a:solidFill>
                  <a:srgbClr val="0000FF"/>
                </a:solidFill>
                <a:latin typeface="Arial" panose="020B0604020202020204" pitchFamily="34" charset="0"/>
                <a:ea typeface="宋体" pitchFamily="2" charset="-122"/>
              </a:rPr>
              <a:t>mW</a:t>
            </a:r>
            <a:r>
              <a:rPr lang="en-US" altLang="zh-CN" sz="1500" dirty="0">
                <a:solidFill>
                  <a:srgbClr val="0000FF"/>
                </a:solidFill>
                <a:latin typeface="Arial" panose="020B0604020202020204" pitchFamily="34" charset="0"/>
                <a:ea typeface="宋体" pitchFamily="2" charset="-122"/>
              </a:rPr>
              <a:t>/cm² is an impressive technical goal. A successful validation of COFFEE3 would represent a major milestone, demonstrating the technological feasibility of the CEPC ITK concept</a:t>
            </a:r>
            <a:endParaRPr lang="zh-CN" altLang="zh-CN" sz="1500" dirty="0">
              <a:solidFill>
                <a:srgbClr val="0000FF"/>
              </a:solidFill>
              <a:latin typeface="Arial" panose="020B0604020202020204" pitchFamily="34" charset="0"/>
              <a:ea typeface="宋体" pitchFamily="2" charset="-122"/>
            </a:endParaRPr>
          </a:p>
        </p:txBody>
      </p:sp>
      <p:sp>
        <p:nvSpPr>
          <p:cNvPr id="5" name="TextBox 4"/>
          <p:cNvSpPr txBox="1"/>
          <p:nvPr/>
        </p:nvSpPr>
        <p:spPr>
          <a:xfrm>
            <a:off x="10658475" y="496371"/>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ITK</a:t>
            </a:r>
            <a:endParaRPr lang="zh-CN" altLang="en-US" dirty="0">
              <a:latin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dirty="0">
                <a:latin typeface="Arial Black" panose="020B0A04020102020204" pitchFamily="34" charset="0"/>
                <a:ea typeface="等线" panose="02010600030101010101" pitchFamily="2" charset="-122"/>
              </a:rPr>
              <a:t>Recommendations</a:t>
            </a:r>
          </a:p>
        </p:txBody>
      </p:sp>
      <p:sp>
        <p:nvSpPr>
          <p:cNvPr id="3" name="Text Placeholder 2"/>
          <p:cNvSpPr>
            <a:spLocks noGrp="1"/>
          </p:cNvSpPr>
          <p:nvPr>
            <p:ph type="body" idx="1"/>
          </p:nvPr>
        </p:nvSpPr>
        <p:spPr>
          <a:xfrm>
            <a:off x="838200" y="1201679"/>
            <a:ext cx="10941424" cy="5159949"/>
          </a:xfrm>
        </p:spPr>
        <p:txBody>
          <a:bodyPr>
            <a:normAutofit/>
          </a:bodyPr>
          <a:lstStyle/>
          <a:p>
            <a:pPr algn="just">
              <a:lnSpc>
                <a:spcPct val="110000"/>
              </a:lnSpc>
              <a:spcBef>
                <a:spcPts val="600"/>
              </a:spcBef>
            </a:pPr>
            <a:r>
              <a:rPr lang="en-US" altLang="zh-CN" sz="1600" dirty="0">
                <a:solidFill>
                  <a:srgbClr val="0000FF"/>
                </a:solidFill>
                <a:latin typeface="Arial" panose="020B0604020202020204" pitchFamily="34" charset="0"/>
                <a:ea typeface="宋体" pitchFamily="2" charset="-122"/>
              </a:rPr>
              <a:t>R</a:t>
            </a:r>
            <a:r>
              <a:rPr lang="en-US" altLang="zh-CN" sz="1600" dirty="0">
                <a:solidFill>
                  <a:srgbClr val="0000FF"/>
                </a:solidFill>
                <a:effectLst/>
                <a:latin typeface="Arial" panose="020B0604020202020204" pitchFamily="34" charset="0"/>
                <a:ea typeface="宋体" pitchFamily="2" charset="-122"/>
              </a:rPr>
              <a:t>-A-5-1: </a:t>
            </a:r>
            <a:r>
              <a:rPr lang="en-US" altLang="zh-CN" sz="1600" dirty="0">
                <a:solidFill>
                  <a:srgbClr val="0000FF"/>
                </a:solidFill>
                <a:latin typeface="Arial" panose="020B0604020202020204" pitchFamily="34" charset="0"/>
                <a:ea typeface="宋体" pitchFamily="2" charset="-122"/>
              </a:rPr>
              <a:t>Given the limited resources available for R&amp;D and the increased complexity associated with the CMOS strip-based solution for the ITK endcap, we recommend a careful evaluation of the merit and timing of continuing this development. The CMOS strip approach remains a promising technological direction; however, it may be appropriate to continue work at a lower priority to preserve long-term potential, while focusing current resources on advancing the baseline HV-CMOS pixel system. </a:t>
            </a:r>
          </a:p>
          <a:p>
            <a:pPr marL="0" indent="0" algn="just">
              <a:lnSpc>
                <a:spcPct val="110000"/>
              </a:lnSpc>
              <a:spcBef>
                <a:spcPts val="600"/>
              </a:spcBef>
              <a:buNone/>
            </a:pPr>
            <a:endParaRPr lang="en-US" altLang="zh-CN" sz="500" dirty="0">
              <a:solidFill>
                <a:srgbClr val="0000FF"/>
              </a:solidFill>
              <a:latin typeface="Arial" panose="020B0604020202020204" pitchFamily="34" charset="0"/>
              <a:ea typeface="宋体" pitchFamily="2" charset="-122"/>
            </a:endParaRPr>
          </a:p>
          <a:p>
            <a:pPr marL="0" indent="0" algn="just">
              <a:lnSpc>
                <a:spcPct val="110000"/>
              </a:lnSpc>
              <a:spcBef>
                <a:spcPts val="600"/>
              </a:spcBef>
              <a:buNone/>
            </a:pPr>
            <a:r>
              <a:rPr lang="en-US" altLang="zh-CN" sz="1600" dirty="0">
                <a:latin typeface="Arial" panose="020B0604020202020204" pitchFamily="34" charset="0"/>
                <a:ea typeface="宋体" pitchFamily="2" charset="-122"/>
              </a:rPr>
              <a:t>In our previous Ref-TDR draft, the CMOS strip was presented as a backup or alternative approach with low R&amp;D priority. Following the Referee’s comment , we have removed all content related to CMOS strip from the current Ref-TDR </a:t>
            </a:r>
            <a:r>
              <a:rPr lang="en-US" sz="1600" dirty="0">
                <a:latin typeface="Arial" panose="020B0604020202020204" pitchFamily="34" charset="0"/>
                <a:ea typeface="宋体" pitchFamily="2" charset="-122"/>
              </a:rPr>
              <a:t>to better focus on HV-CMOS baseline</a:t>
            </a:r>
            <a:r>
              <a:rPr lang="en-US" altLang="zh-CN" sz="1600" dirty="0">
                <a:latin typeface="Arial" panose="020B0604020202020204" pitchFamily="34" charset="0"/>
                <a:ea typeface="宋体" pitchFamily="2" charset="-122"/>
              </a:rPr>
              <a:t>.</a:t>
            </a:r>
          </a:p>
          <a:p>
            <a:pPr marL="0" indent="0" algn="just">
              <a:lnSpc>
                <a:spcPct val="110000"/>
              </a:lnSpc>
              <a:spcBef>
                <a:spcPts val="600"/>
              </a:spcBef>
              <a:buNone/>
            </a:pPr>
            <a:endParaRPr lang="en-US" altLang="zh-CN" sz="1600" dirty="0">
              <a:solidFill>
                <a:srgbClr val="0000FF"/>
              </a:solidFill>
              <a:latin typeface="Arial" panose="020B0604020202020204" pitchFamily="34" charset="0"/>
              <a:ea typeface="宋体" pitchFamily="2" charset="-122"/>
            </a:endParaRPr>
          </a:p>
          <a:p>
            <a:pPr algn="just">
              <a:lnSpc>
                <a:spcPct val="110000"/>
              </a:lnSpc>
              <a:spcBef>
                <a:spcPts val="600"/>
              </a:spcBef>
            </a:pPr>
            <a:r>
              <a:rPr lang="en-US" altLang="zh-CN" sz="1600" dirty="0">
                <a:solidFill>
                  <a:srgbClr val="0000FF"/>
                </a:solidFill>
                <a:latin typeface="Arial" panose="020B0604020202020204" pitchFamily="34" charset="0"/>
                <a:ea typeface="宋体" pitchFamily="2" charset="-122"/>
              </a:rPr>
              <a:t>R</a:t>
            </a:r>
            <a:r>
              <a:rPr lang="en-US" altLang="zh-CN" sz="1600" dirty="0">
                <a:solidFill>
                  <a:srgbClr val="0000FF"/>
                </a:solidFill>
                <a:effectLst/>
                <a:latin typeface="Arial" panose="020B0604020202020204" pitchFamily="34" charset="0"/>
                <a:ea typeface="宋体" pitchFamily="2" charset="-122"/>
              </a:rPr>
              <a:t>-A-5-2: </a:t>
            </a:r>
            <a:r>
              <a:rPr lang="en-US" altLang="zh-CN" sz="1600" dirty="0">
                <a:solidFill>
                  <a:srgbClr val="0000FF"/>
                </a:solidFill>
                <a:latin typeface="Arial" panose="020B0604020202020204" pitchFamily="34" charset="0"/>
                <a:ea typeface="宋体" pitchFamily="2" charset="-122"/>
              </a:rPr>
              <a:t>We strongly encourage prioritizing the COFFEE3 validation campaign. As a comprehensive integration of position sensing and timing capabilities within a monolithic HV-CMOS technology, successful testing of COFFEE3 would constitute a critical milestone for the CEPC silicon tracking system, helping to de-risk the ITK concept and validate the soundness of the baseline detector design.</a:t>
            </a:r>
          </a:p>
          <a:p>
            <a:pPr marL="0" indent="0" algn="just">
              <a:lnSpc>
                <a:spcPct val="110000"/>
              </a:lnSpc>
              <a:spcBef>
                <a:spcPts val="600"/>
              </a:spcBef>
              <a:buNone/>
            </a:pPr>
            <a:endParaRPr lang="en-US" altLang="zh-CN" sz="500" dirty="0">
              <a:latin typeface="Arial" panose="020B0604020202020204" pitchFamily="34" charset="0"/>
              <a:ea typeface="宋体" pitchFamily="2" charset="-122"/>
            </a:endParaRPr>
          </a:p>
          <a:p>
            <a:pPr marL="0" indent="0" algn="just">
              <a:lnSpc>
                <a:spcPct val="110000"/>
              </a:lnSpc>
              <a:spcBef>
                <a:spcPts val="600"/>
              </a:spcBef>
              <a:buNone/>
            </a:pPr>
            <a:r>
              <a:rPr lang="en-US" altLang="zh-CN" sz="1600" dirty="0">
                <a:latin typeface="Arial" panose="020B0604020202020204" pitchFamily="34" charset="0"/>
                <a:ea typeface="宋体" pitchFamily="2" charset="-122"/>
              </a:rPr>
              <a:t>The latest COFFEE3 sensor was received at the end of May, and the sensor test campaign was lunched immediately upon receipt. The test setup is fully prepared, and testing is currently underway. </a:t>
            </a:r>
            <a:r>
              <a:rPr lang="en-US" sz="1600" dirty="0">
                <a:latin typeface="Arial" panose="020B0604020202020204" pitchFamily="34" charset="0"/>
                <a:ea typeface="宋体" pitchFamily="2" charset="-122"/>
              </a:rPr>
              <a:t>We are committed to completing the critical validation promptly, as it represents one of the most important milestones for the ITK.</a:t>
            </a:r>
            <a:endParaRPr lang="en-US" altLang="zh-CN" sz="1600" dirty="0">
              <a:latin typeface="Arial" panose="020B0604020202020204" pitchFamily="34" charset="0"/>
              <a:ea typeface="宋体" pitchFamily="2" charset="-122"/>
            </a:endParaRPr>
          </a:p>
        </p:txBody>
      </p:sp>
      <p:sp>
        <p:nvSpPr>
          <p:cNvPr id="5" name="TextBox 4"/>
          <p:cNvSpPr txBox="1"/>
          <p:nvPr/>
        </p:nvSpPr>
        <p:spPr>
          <a:xfrm>
            <a:off x="10658475" y="496371"/>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ITK</a:t>
            </a:r>
            <a:endParaRPr lang="zh-CN" altLang="en-US" dirty="0">
              <a:latin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rcRect b="12280"/>
          <a:stretch>
            <a:fillRect/>
          </a:stretch>
        </p:blipFill>
        <p:spPr>
          <a:xfrm>
            <a:off x="7262027" y="4743195"/>
            <a:ext cx="4001229" cy="1919223"/>
          </a:xfrm>
          <a:prstGeom prst="rect">
            <a:avLst/>
          </a:prstGeom>
        </p:spPr>
      </p:pic>
      <p:sp>
        <p:nvSpPr>
          <p:cNvPr id="6" name="Content Placeholder 1"/>
          <p:cNvSpPr>
            <a:spLocks noGrp="1"/>
          </p:cNvSpPr>
          <p:nvPr>
            <p:ph idx="1"/>
          </p:nvPr>
        </p:nvSpPr>
        <p:spPr>
          <a:xfrm>
            <a:off x="252851" y="1087050"/>
            <a:ext cx="11603788" cy="774021"/>
          </a:xfrm>
        </p:spPr>
        <p:txBody>
          <a:bodyPr>
            <a:normAutofit/>
          </a:bodyPr>
          <a:lstStyle/>
          <a:p>
            <a:pPr marL="0" lvl="1" indent="0" algn="just">
              <a:lnSpc>
                <a:spcPct val="130000"/>
              </a:lnSpc>
              <a:spcBef>
                <a:spcPts val="600"/>
              </a:spcBef>
              <a:buClr>
                <a:srgbClr val="FFC000"/>
              </a:buClr>
              <a:buSzPct val="80000"/>
              <a:buNone/>
            </a:pPr>
            <a:r>
              <a:rPr lang="en-US" sz="1600" dirty="0">
                <a:ea typeface="宋体" panose="02010600030101010101" pitchFamily="2" charset="-122"/>
              </a:rPr>
              <a:t>COFFEE3 incorporates t</a:t>
            </a:r>
            <a:r>
              <a:rPr lang="en-US" altLang="zh-CN" sz="1600" dirty="0">
                <a:ea typeface="宋体" panose="02010600030101010101" pitchFamily="2" charset="-122"/>
              </a:rPr>
              <a:t>wo readout architectures, both featuring nearly a complete ASIC readout framework. </a:t>
            </a:r>
            <a:r>
              <a:rPr lang="en-US" sz="1600" dirty="0">
                <a:ea typeface="宋体" panose="02010600030101010101" pitchFamily="2" charset="-122"/>
              </a:rPr>
              <a:t>This solution can be extended to final chip.</a:t>
            </a:r>
            <a:r>
              <a:rPr lang="en-US" altLang="zh-CN" sz="1600" dirty="0">
                <a:ea typeface="宋体" panose="02010600030101010101" pitchFamily="2" charset="-122"/>
              </a:rPr>
              <a:t> </a:t>
            </a:r>
          </a:p>
        </p:txBody>
      </p:sp>
      <p:sp>
        <p:nvSpPr>
          <p:cNvPr id="23" name="文本框 6"/>
          <p:cNvSpPr txBox="1"/>
          <p:nvPr/>
        </p:nvSpPr>
        <p:spPr>
          <a:xfrm>
            <a:off x="4863508" y="1409775"/>
            <a:ext cx="7064350" cy="1434560"/>
          </a:xfrm>
          <a:prstGeom prst="rect">
            <a:avLst/>
          </a:prstGeom>
          <a:noFill/>
        </p:spPr>
        <p:txBody>
          <a:bodyPr wrap="square" rtlCol="0">
            <a:spAutoFit/>
          </a:bodyPr>
          <a:lstStyle/>
          <a:p>
            <a:pPr marL="214630" indent="-214630">
              <a:lnSpc>
                <a:spcPct val="150000"/>
              </a:lnSpc>
              <a:spcBef>
                <a:spcPts val="0"/>
              </a:spcBef>
              <a:spcAft>
                <a:spcPts val="0"/>
              </a:spcAft>
              <a:buFont typeface="Wingdings" panose="05000000000000000000" pitchFamily="2" charset="2"/>
              <a:buChar char="Ø"/>
            </a:pPr>
            <a:r>
              <a:rPr lang="en-US" altLang="zh-CN" sz="1500" b="1" dirty="0">
                <a:latin typeface="Arial" panose="020B0604020202020204" pitchFamily="34" charset="0"/>
                <a:ea typeface="宋体" panose="02010600030101010101" pitchFamily="2" charset="-122"/>
              </a:rPr>
              <a:t>Architecture 1: </a:t>
            </a:r>
            <a:r>
              <a:rPr lang="en-US" altLang="zh-CN" sz="1500" dirty="0">
                <a:latin typeface="Arial" panose="020B0604020202020204" pitchFamily="34" charset="0"/>
                <a:ea typeface="宋体" panose="02010600030101010101" pitchFamily="2" charset="-122"/>
              </a:rPr>
              <a:t>An optimized design framework based on the current process conditions (Triple-well process)</a:t>
            </a:r>
            <a:r>
              <a:rPr lang="zh-CN" altLang="en-US" sz="1500" dirty="0">
                <a:latin typeface="Arial" panose="020B0604020202020204" pitchFamily="34" charset="0"/>
                <a:ea typeface="宋体" panose="02010600030101010101" pitchFamily="2" charset="-122"/>
              </a:rPr>
              <a:t>；</a:t>
            </a:r>
            <a:endParaRPr lang="en-US" altLang="zh-CN" sz="1500" dirty="0">
              <a:latin typeface="Arial" panose="020B0604020202020204" pitchFamily="34" charset="0"/>
              <a:ea typeface="宋体" panose="02010600030101010101" pitchFamily="2" charset="-122"/>
            </a:endParaRPr>
          </a:p>
          <a:p>
            <a:pPr marL="214630" indent="-214630">
              <a:lnSpc>
                <a:spcPct val="150000"/>
              </a:lnSpc>
              <a:spcBef>
                <a:spcPts val="0"/>
              </a:spcBef>
              <a:spcAft>
                <a:spcPts val="0"/>
              </a:spcAft>
              <a:buFont typeface="Wingdings" panose="05000000000000000000" pitchFamily="2" charset="2"/>
              <a:buChar char="Ø"/>
            </a:pPr>
            <a:r>
              <a:rPr lang="en-US" altLang="zh-CN" sz="1500" b="1" dirty="0">
                <a:latin typeface="Arial" panose="020B0604020202020204" pitchFamily="34" charset="0"/>
                <a:ea typeface="宋体" panose="02010600030101010101" pitchFamily="2" charset="-122"/>
              </a:rPr>
              <a:t>Architecture 2: </a:t>
            </a:r>
            <a:r>
              <a:rPr lang="en-US" altLang="zh-CN" sz="1500" dirty="0">
                <a:latin typeface="Arial" panose="020B0604020202020204" pitchFamily="34" charset="0"/>
                <a:ea typeface="宋体" panose="02010600030101010101" pitchFamily="2" charset="-122"/>
              </a:rPr>
              <a:t>An improved solution that requires process modification (Deep P-well required) to fully utilize the advantages of the 55</a:t>
            </a:r>
            <a:r>
              <a:rPr lang="zh-CN" altLang="en-US" sz="1500" dirty="0">
                <a:latin typeface="Arial" panose="020B0604020202020204" pitchFamily="34" charset="0"/>
                <a:ea typeface="宋体" panose="02010600030101010101" pitchFamily="2" charset="-122"/>
              </a:rPr>
              <a:t> </a:t>
            </a:r>
            <a:r>
              <a:rPr lang="en-US" altLang="zh-CN" sz="1500" dirty="0">
                <a:latin typeface="Arial" panose="020B0604020202020204" pitchFamily="34" charset="0"/>
                <a:ea typeface="宋体" panose="02010600030101010101" pitchFamily="2" charset="-122"/>
              </a:rPr>
              <a:t>nm process node.</a:t>
            </a:r>
          </a:p>
        </p:txBody>
      </p:sp>
      <p:grpSp>
        <p:nvGrpSpPr>
          <p:cNvPr id="24" name="组合 26"/>
          <p:cNvGrpSpPr>
            <a:grpSpLocks noChangeAspect="1"/>
          </p:cNvGrpSpPr>
          <p:nvPr/>
        </p:nvGrpSpPr>
        <p:grpSpPr>
          <a:xfrm>
            <a:off x="290297" y="1856126"/>
            <a:ext cx="3478708" cy="2535945"/>
            <a:chOff x="335360" y="1300118"/>
            <a:chExt cx="6592475" cy="4814327"/>
          </a:xfrm>
        </p:grpSpPr>
        <p:pic>
          <p:nvPicPr>
            <p:cNvPr id="25"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360" y="1412494"/>
              <a:ext cx="6408711" cy="3865749"/>
            </a:xfrm>
            <a:prstGeom prst="rect">
              <a:avLst/>
            </a:prstGeom>
          </p:spPr>
        </p:pic>
        <p:sp>
          <p:nvSpPr>
            <p:cNvPr id="26" name="矩形 7"/>
            <p:cNvSpPr/>
            <p:nvPr/>
          </p:nvSpPr>
          <p:spPr>
            <a:xfrm>
              <a:off x="3915776" y="2957658"/>
              <a:ext cx="2526913" cy="624359"/>
            </a:xfrm>
            <a:prstGeom prst="rect">
              <a:avLst/>
            </a:prstGeom>
            <a:solidFill>
              <a:schemeClr val="accent2"/>
            </a:solidFill>
          </p:spPr>
          <p:txBody>
            <a:bodyPr wrap="none">
              <a:spAutoFit/>
            </a:bodyPr>
            <a:lstStyle/>
            <a:p>
              <a:pPr algn="ctr"/>
              <a:r>
                <a:rPr lang="en-US" altLang="zh-CN" sz="1700" dirty="0">
                  <a:latin typeface="Times New Roman" panose="02020603050405020304" pitchFamily="18" charset="0"/>
                  <a:cs typeface="Times New Roman" panose="02020603050405020304" pitchFamily="18" charset="0"/>
                </a:rPr>
                <a:t>Architecture 1</a:t>
              </a:r>
              <a:endParaRPr lang="zh-CN" altLang="en-US" sz="1700" dirty="0">
                <a:latin typeface="Times New Roman" panose="02020603050405020304" pitchFamily="18" charset="0"/>
                <a:cs typeface="Times New Roman" panose="02020603050405020304" pitchFamily="18" charset="0"/>
              </a:endParaRPr>
            </a:p>
          </p:txBody>
        </p:sp>
        <p:sp>
          <p:nvSpPr>
            <p:cNvPr id="27" name="矩形 9"/>
            <p:cNvSpPr/>
            <p:nvPr/>
          </p:nvSpPr>
          <p:spPr>
            <a:xfrm>
              <a:off x="1038848" y="2886810"/>
              <a:ext cx="2526913" cy="624359"/>
            </a:xfrm>
            <a:prstGeom prst="rect">
              <a:avLst/>
            </a:prstGeom>
            <a:solidFill>
              <a:schemeClr val="accent2"/>
            </a:solidFill>
          </p:spPr>
          <p:txBody>
            <a:bodyPr wrap="none">
              <a:spAutoFit/>
            </a:bodyPr>
            <a:lstStyle/>
            <a:p>
              <a:pPr algn="ctr"/>
              <a:r>
                <a:rPr lang="en-US" altLang="zh-CN" sz="1700" dirty="0">
                  <a:latin typeface="Times New Roman" panose="02020603050405020304" pitchFamily="18" charset="0"/>
                  <a:cs typeface="Times New Roman" panose="02020603050405020304" pitchFamily="18" charset="0"/>
                </a:rPr>
                <a:t>Architecture 2</a:t>
              </a:r>
              <a:endParaRPr lang="zh-CN" altLang="en-US" sz="1700" dirty="0">
                <a:latin typeface="Times New Roman" panose="02020603050405020304" pitchFamily="18" charset="0"/>
                <a:cs typeface="Times New Roman" panose="02020603050405020304" pitchFamily="18" charset="0"/>
              </a:endParaRPr>
            </a:p>
          </p:txBody>
        </p:sp>
        <p:sp>
          <p:nvSpPr>
            <p:cNvPr id="28" name="矩形 10"/>
            <p:cNvSpPr/>
            <p:nvPr/>
          </p:nvSpPr>
          <p:spPr>
            <a:xfrm>
              <a:off x="3293233" y="1300118"/>
              <a:ext cx="2574899" cy="624359"/>
            </a:xfrm>
            <a:prstGeom prst="rect">
              <a:avLst/>
            </a:prstGeom>
            <a:solidFill>
              <a:schemeClr val="accent2"/>
            </a:solidFill>
          </p:spPr>
          <p:txBody>
            <a:bodyPr wrap="none">
              <a:spAutoFit/>
            </a:bodyPr>
            <a:lstStyle/>
            <a:p>
              <a:pPr algn="ctr"/>
              <a:r>
                <a:rPr lang="en-US" altLang="zh-CN" sz="1700" dirty="0">
                  <a:latin typeface="Times New Roman" panose="02020603050405020304" pitchFamily="18" charset="0"/>
                  <a:cs typeface="Times New Roman" panose="02020603050405020304" pitchFamily="18" charset="0"/>
                </a:rPr>
                <a:t>Passive diodes</a:t>
              </a:r>
              <a:endParaRPr lang="zh-CN" altLang="en-US" sz="1700" dirty="0">
                <a:latin typeface="Times New Roman" panose="02020603050405020304" pitchFamily="18" charset="0"/>
                <a:cs typeface="Times New Roman" panose="02020603050405020304" pitchFamily="18" charset="0"/>
              </a:endParaRPr>
            </a:p>
          </p:txBody>
        </p:sp>
        <p:sp>
          <p:nvSpPr>
            <p:cNvPr id="29" name="矩形 11"/>
            <p:cNvSpPr/>
            <p:nvPr/>
          </p:nvSpPr>
          <p:spPr>
            <a:xfrm>
              <a:off x="5595524" y="1300118"/>
              <a:ext cx="1008280" cy="624359"/>
            </a:xfrm>
            <a:prstGeom prst="rect">
              <a:avLst/>
            </a:prstGeom>
            <a:solidFill>
              <a:schemeClr val="accent2"/>
            </a:solidFill>
          </p:spPr>
          <p:txBody>
            <a:bodyPr wrap="none">
              <a:spAutoFit/>
            </a:bodyPr>
            <a:lstStyle/>
            <a:p>
              <a:r>
                <a:rPr lang="en-US" altLang="zh-CN" sz="1700" dirty="0">
                  <a:latin typeface="Times New Roman" panose="02020603050405020304" pitchFamily="18" charset="0"/>
                  <a:cs typeface="Times New Roman" panose="02020603050405020304" pitchFamily="18" charset="0"/>
                </a:rPr>
                <a:t>PLL</a:t>
              </a:r>
              <a:endParaRPr lang="zh-CN" altLang="en-US" sz="1700" dirty="0">
                <a:latin typeface="Times New Roman" panose="02020603050405020304" pitchFamily="18" charset="0"/>
                <a:cs typeface="Times New Roman" panose="02020603050405020304" pitchFamily="18" charset="0"/>
              </a:endParaRPr>
            </a:p>
          </p:txBody>
        </p:sp>
        <p:sp>
          <p:nvSpPr>
            <p:cNvPr id="30" name="文本框 12"/>
            <p:cNvSpPr txBox="1"/>
            <p:nvPr/>
          </p:nvSpPr>
          <p:spPr>
            <a:xfrm>
              <a:off x="767407" y="3465811"/>
              <a:ext cx="3082196" cy="732942"/>
            </a:xfrm>
            <a:prstGeom prst="rect">
              <a:avLst/>
            </a:prstGeom>
            <a:solidFill>
              <a:schemeClr val="bg2"/>
            </a:solidFill>
          </p:spPr>
          <p:txBody>
            <a:bodyPr wrap="square" rtlCol="0">
              <a:spAutoFit/>
            </a:bodyPr>
            <a:lstStyle/>
            <a:p>
              <a:r>
                <a:rPr lang="en-US" altLang="zh-CN" sz="1050" dirty="0">
                  <a:latin typeface="Times New Roman" panose="02020603050405020304" pitchFamily="18" charset="0"/>
                  <a:cs typeface="Times New Roman" panose="02020603050405020304" pitchFamily="18" charset="0"/>
                </a:rPr>
                <a:t>Array</a:t>
              </a:r>
              <a:r>
                <a:rPr lang="zh-CN" altLang="en-US" sz="1050" dirty="0">
                  <a:latin typeface="Times New Roman" panose="02020603050405020304" pitchFamily="18" charset="0"/>
                  <a:cs typeface="Times New Roman" panose="02020603050405020304" pitchFamily="18" charset="0"/>
                </a:rPr>
                <a:t>：</a:t>
              </a:r>
              <a:r>
                <a:rPr lang="en-US" altLang="zh-CN" sz="1050" dirty="0">
                  <a:latin typeface="Times New Roman" panose="02020603050405020304" pitchFamily="18" charset="0"/>
                  <a:cs typeface="Times New Roman" panose="02020603050405020304" pitchFamily="18" charset="0"/>
                </a:rPr>
                <a:t>48 row 12 column</a:t>
              </a:r>
            </a:p>
            <a:p>
              <a:r>
                <a:rPr lang="en-US" altLang="zh-CN" sz="1050" dirty="0">
                  <a:latin typeface="Times New Roman" panose="02020603050405020304" pitchFamily="18" charset="0"/>
                  <a:cs typeface="Times New Roman" panose="02020603050405020304" pitchFamily="18" charset="0"/>
                </a:rPr>
                <a:t>Pixel</a:t>
              </a:r>
              <a:r>
                <a:rPr lang="zh-CN" altLang="en-US" sz="1050" dirty="0">
                  <a:latin typeface="Times New Roman" panose="02020603050405020304" pitchFamily="18" charset="0"/>
                  <a:cs typeface="Times New Roman" panose="02020603050405020304" pitchFamily="18" charset="0"/>
                </a:rPr>
                <a:t>：</a:t>
              </a:r>
              <a:r>
                <a:rPr lang="en-US" altLang="zh-CN" sz="1050" dirty="0">
                  <a:latin typeface="Times New Roman" panose="02020603050405020304" pitchFamily="18" charset="0"/>
                  <a:cs typeface="Times New Roman" panose="02020603050405020304" pitchFamily="18" charset="0"/>
                </a:rPr>
                <a:t>40 </a:t>
              </a:r>
              <a:r>
                <a:rPr lang="el-GR" altLang="zh-CN" sz="1050" dirty="0">
                  <a:latin typeface="Times New Roman" panose="02020603050405020304" pitchFamily="18" charset="0"/>
                  <a:cs typeface="Times New Roman" panose="02020603050405020304" pitchFamily="18" charset="0"/>
                </a:rPr>
                <a:t>μ</a:t>
              </a:r>
              <a:r>
                <a:rPr lang="en-US" altLang="zh-CN" sz="1050" dirty="0">
                  <a:latin typeface="Times New Roman" panose="02020603050405020304" pitchFamily="18" charset="0"/>
                  <a:cs typeface="Times New Roman" panose="02020603050405020304" pitchFamily="18" charset="0"/>
                </a:rPr>
                <a:t>m×145 </a:t>
              </a:r>
              <a:r>
                <a:rPr lang="el-GR" altLang="zh-CN" sz="1050" dirty="0">
                  <a:latin typeface="Times New Roman" panose="02020603050405020304" pitchFamily="18" charset="0"/>
                  <a:cs typeface="Times New Roman" panose="02020603050405020304" pitchFamily="18" charset="0"/>
                </a:rPr>
                <a:t>μ</a:t>
              </a:r>
              <a:r>
                <a:rPr lang="en-US" altLang="zh-CN" sz="1050" dirty="0">
                  <a:latin typeface="Times New Roman" panose="02020603050405020304" pitchFamily="18" charset="0"/>
                  <a:cs typeface="Times New Roman" panose="02020603050405020304" pitchFamily="18" charset="0"/>
                </a:rPr>
                <a:t>m</a:t>
              </a:r>
              <a:endParaRPr lang="zh-CN" altLang="en-US" sz="1050" dirty="0">
                <a:latin typeface="Times New Roman" panose="02020603050405020304" pitchFamily="18" charset="0"/>
                <a:cs typeface="Times New Roman" panose="02020603050405020304" pitchFamily="18" charset="0"/>
              </a:endParaRPr>
            </a:p>
          </p:txBody>
        </p:sp>
        <p:sp>
          <p:nvSpPr>
            <p:cNvPr id="31" name="文本框 13"/>
            <p:cNvSpPr txBox="1"/>
            <p:nvPr/>
          </p:nvSpPr>
          <p:spPr>
            <a:xfrm>
              <a:off x="3845639" y="3503821"/>
              <a:ext cx="3082196" cy="788796"/>
            </a:xfrm>
            <a:prstGeom prst="rect">
              <a:avLst/>
            </a:prstGeom>
            <a:solidFill>
              <a:schemeClr val="bg2"/>
            </a:solidFill>
          </p:spPr>
          <p:txBody>
            <a:bodyPr wrap="square" rtlCol="0">
              <a:spAutoFit/>
            </a:bodyPr>
            <a:lstStyle/>
            <a:p>
              <a:r>
                <a:rPr lang="en-US" altLang="zh-CN" sz="1050" dirty="0">
                  <a:latin typeface="Times New Roman" panose="02020603050405020304" pitchFamily="18" charset="0"/>
                  <a:cs typeface="Times New Roman" panose="02020603050405020304" pitchFamily="18" charset="0"/>
                </a:rPr>
                <a:t>Array</a:t>
              </a:r>
              <a:r>
                <a:rPr lang="zh-CN" altLang="en-US" sz="1050" dirty="0">
                  <a:latin typeface="Times New Roman" panose="02020603050405020304" pitchFamily="18" charset="0"/>
                  <a:cs typeface="Times New Roman" panose="02020603050405020304" pitchFamily="18" charset="0"/>
                </a:rPr>
                <a:t>：</a:t>
              </a:r>
              <a:r>
                <a:rPr lang="en-US" altLang="zh-CN" sz="1050" dirty="0">
                  <a:latin typeface="Times New Roman" panose="02020603050405020304" pitchFamily="18" charset="0"/>
                  <a:cs typeface="Times New Roman" panose="02020603050405020304" pitchFamily="18" charset="0"/>
                </a:rPr>
                <a:t>32 row 12 column</a:t>
              </a:r>
            </a:p>
            <a:p>
              <a:r>
                <a:rPr lang="en-US" altLang="zh-CN" sz="1050" dirty="0">
                  <a:latin typeface="Times New Roman" panose="02020603050405020304" pitchFamily="18" charset="0"/>
                  <a:cs typeface="Times New Roman" panose="02020603050405020304" pitchFamily="18" charset="0"/>
                </a:rPr>
                <a:t>Pixel</a:t>
              </a:r>
              <a:r>
                <a:rPr lang="zh-CN" altLang="en-US" sz="1050" dirty="0">
                  <a:latin typeface="Times New Roman" panose="02020603050405020304" pitchFamily="18" charset="0"/>
                  <a:cs typeface="Times New Roman" panose="02020603050405020304" pitchFamily="18" charset="0"/>
                </a:rPr>
                <a:t>：</a:t>
              </a:r>
              <a:r>
                <a:rPr lang="en-US" altLang="zh-CN" sz="1050" dirty="0">
                  <a:latin typeface="Times New Roman" panose="02020603050405020304" pitchFamily="18" charset="0"/>
                  <a:cs typeface="Times New Roman" panose="02020603050405020304" pitchFamily="18" charset="0"/>
                </a:rPr>
                <a:t>40</a:t>
              </a:r>
              <a:r>
                <a:rPr lang="zh-CN" altLang="en-US" sz="1050" dirty="0">
                  <a:latin typeface="Times New Roman" panose="02020603050405020304" pitchFamily="18" charset="0"/>
                  <a:cs typeface="Times New Roman" panose="02020603050405020304" pitchFamily="18" charset="0"/>
                </a:rPr>
                <a:t> </a:t>
              </a:r>
              <a:r>
                <a:rPr lang="el-GR" altLang="zh-CN" sz="1050" dirty="0">
                  <a:latin typeface="Times New Roman" panose="02020603050405020304" pitchFamily="18" charset="0"/>
                  <a:cs typeface="Times New Roman" panose="02020603050405020304" pitchFamily="18" charset="0"/>
                </a:rPr>
                <a:t>μ</a:t>
              </a:r>
              <a:r>
                <a:rPr lang="en-US" altLang="zh-CN" sz="1050" dirty="0">
                  <a:latin typeface="Times New Roman" panose="02020603050405020304" pitchFamily="18" charset="0"/>
                  <a:cs typeface="Times New Roman" panose="02020603050405020304" pitchFamily="18" charset="0"/>
                </a:rPr>
                <a:t>m×100</a:t>
              </a:r>
              <a:r>
                <a:rPr lang="zh-CN" altLang="en-US" sz="1050" dirty="0">
                  <a:latin typeface="Times New Roman" panose="02020603050405020304" pitchFamily="18" charset="0"/>
                  <a:cs typeface="Times New Roman" panose="02020603050405020304" pitchFamily="18" charset="0"/>
                </a:rPr>
                <a:t> </a:t>
              </a:r>
              <a:r>
                <a:rPr lang="el-GR" altLang="zh-CN" sz="1050" dirty="0">
                  <a:latin typeface="Times New Roman" panose="02020603050405020304" pitchFamily="18" charset="0"/>
                  <a:cs typeface="Times New Roman" panose="02020603050405020304" pitchFamily="18" charset="0"/>
                </a:rPr>
                <a:t>μ</a:t>
              </a:r>
              <a:r>
                <a:rPr lang="en-US" altLang="zh-CN" sz="1050" dirty="0">
                  <a:latin typeface="Times New Roman" panose="02020603050405020304" pitchFamily="18" charset="0"/>
                  <a:cs typeface="Times New Roman" panose="02020603050405020304" pitchFamily="18" charset="0"/>
                </a:rPr>
                <a:t>m</a:t>
              </a:r>
              <a:endParaRPr lang="zh-CN" altLang="en-US" sz="1050" dirty="0">
                <a:latin typeface="Times New Roman" panose="02020603050405020304" pitchFamily="18" charset="0"/>
                <a:cs typeface="Times New Roman" panose="02020603050405020304" pitchFamily="18" charset="0"/>
              </a:endParaRPr>
            </a:p>
          </p:txBody>
        </p:sp>
        <p:sp>
          <p:nvSpPr>
            <p:cNvPr id="32" name="矩形 15"/>
            <p:cNvSpPr/>
            <p:nvPr/>
          </p:nvSpPr>
          <p:spPr>
            <a:xfrm>
              <a:off x="839416" y="4509120"/>
              <a:ext cx="50405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cxnSp>
          <p:nvCxnSpPr>
            <p:cNvPr id="33" name="直接箭头连接符 17"/>
            <p:cNvCxnSpPr/>
            <p:nvPr/>
          </p:nvCxnSpPr>
          <p:spPr>
            <a:xfrm>
              <a:off x="1055440" y="4797152"/>
              <a:ext cx="72008" cy="7200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文本框 18"/>
            <p:cNvSpPr txBox="1"/>
            <p:nvPr/>
          </p:nvSpPr>
          <p:spPr>
            <a:xfrm>
              <a:off x="767407" y="5517232"/>
              <a:ext cx="1192849" cy="597213"/>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DLL</a:t>
              </a:r>
              <a:endParaRPr lang="zh-CN" altLang="en-US" sz="1600" dirty="0">
                <a:latin typeface="Times New Roman" panose="02020603050405020304" pitchFamily="18" charset="0"/>
                <a:cs typeface="Times New Roman" panose="02020603050405020304" pitchFamily="18" charset="0"/>
              </a:endParaRPr>
            </a:p>
          </p:txBody>
        </p:sp>
        <p:sp>
          <p:nvSpPr>
            <p:cNvPr id="35" name="文本框 19"/>
            <p:cNvSpPr txBox="1"/>
            <p:nvPr/>
          </p:nvSpPr>
          <p:spPr>
            <a:xfrm>
              <a:off x="1967852" y="5515139"/>
              <a:ext cx="3699930" cy="597212"/>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LVDS driver/receiver</a:t>
              </a:r>
              <a:endParaRPr lang="zh-CN" altLang="en-US" sz="1600" dirty="0">
                <a:latin typeface="Times New Roman" panose="02020603050405020304" pitchFamily="18" charset="0"/>
                <a:cs typeface="Times New Roman" panose="02020603050405020304" pitchFamily="18" charset="0"/>
              </a:endParaRPr>
            </a:p>
          </p:txBody>
        </p:sp>
        <p:cxnSp>
          <p:nvCxnSpPr>
            <p:cNvPr id="36" name="直接箭头连接符 20"/>
            <p:cNvCxnSpPr/>
            <p:nvPr/>
          </p:nvCxnSpPr>
          <p:spPr>
            <a:xfrm>
              <a:off x="2315580" y="4880713"/>
              <a:ext cx="72008" cy="7200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矩形 21"/>
            <p:cNvSpPr/>
            <p:nvPr/>
          </p:nvSpPr>
          <p:spPr>
            <a:xfrm>
              <a:off x="2048381" y="4502612"/>
              <a:ext cx="50405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38" name="矩形 22"/>
            <p:cNvSpPr/>
            <p:nvPr/>
          </p:nvSpPr>
          <p:spPr>
            <a:xfrm>
              <a:off x="4871297" y="4541404"/>
              <a:ext cx="50405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cxnSp>
          <p:nvCxnSpPr>
            <p:cNvPr id="39" name="直接箭头连接符 23"/>
            <p:cNvCxnSpPr/>
            <p:nvPr/>
          </p:nvCxnSpPr>
          <p:spPr>
            <a:xfrm flipH="1">
              <a:off x="3071664" y="4829436"/>
              <a:ext cx="1799634" cy="71830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5" name="Slide Number Placeholder 4"/>
          <p:cNvSpPr>
            <a:spLocks noGrp="1"/>
          </p:cNvSpPr>
          <p:nvPr>
            <p:ph type="sldNum" sz="quarter" idx="12"/>
          </p:nvPr>
        </p:nvSpPr>
        <p:spPr/>
        <p:txBody>
          <a:bodyPr/>
          <a:lstStyle/>
          <a:p>
            <a:fld id="{F15E9139-A00B-4B2A-98A6-095DC08F1345}" type="slidenum">
              <a:rPr lang="zh-CN" altLang="en-US" smtClean="0"/>
              <a:t>25</a:t>
            </a:fld>
            <a:endParaRPr lang="zh-CN" altLang="en-US"/>
          </a:p>
        </p:txBody>
      </p:sp>
      <p:pic>
        <p:nvPicPr>
          <p:cNvPr id="3" name="Picture 2"/>
          <p:cNvPicPr>
            <a:picLocks noChangeAspect="1"/>
          </p:cNvPicPr>
          <p:nvPr/>
        </p:nvPicPr>
        <p:blipFill>
          <a:blip r:embed="rId5"/>
          <a:srcRect b="4720"/>
          <a:stretch>
            <a:fillRect/>
          </a:stretch>
        </p:blipFill>
        <p:spPr>
          <a:xfrm>
            <a:off x="7304446" y="2822356"/>
            <a:ext cx="3603104" cy="1929907"/>
          </a:xfrm>
          <a:prstGeom prst="rect">
            <a:avLst/>
          </a:prstGeom>
        </p:spPr>
      </p:pic>
      <p:pic>
        <p:nvPicPr>
          <p:cNvPr id="8" name="Picture 7"/>
          <p:cNvPicPr>
            <a:picLocks noChangeAspect="1"/>
          </p:cNvPicPr>
          <p:nvPr/>
        </p:nvPicPr>
        <p:blipFill>
          <a:blip r:embed="rId6"/>
          <a:stretch>
            <a:fillRect/>
          </a:stretch>
        </p:blipFill>
        <p:spPr>
          <a:xfrm>
            <a:off x="100721" y="4626442"/>
            <a:ext cx="2801582" cy="2012876"/>
          </a:xfrm>
          <a:prstGeom prst="rect">
            <a:avLst/>
          </a:prstGeom>
        </p:spPr>
      </p:pic>
      <p:pic>
        <p:nvPicPr>
          <p:cNvPr id="2" name="图片 1"/>
          <p:cNvPicPr>
            <a:picLocks noChangeAspect="1"/>
          </p:cNvPicPr>
          <p:nvPr/>
        </p:nvPicPr>
        <p:blipFill>
          <a:blip r:embed="rId7"/>
          <a:srcRect l="1785" t="13544" r="907" b="13255"/>
          <a:stretch>
            <a:fillRect/>
          </a:stretch>
        </p:blipFill>
        <p:spPr>
          <a:xfrm>
            <a:off x="9197340" y="3127375"/>
            <a:ext cx="1666240" cy="1624330"/>
          </a:xfrm>
          <a:prstGeom prst="rect">
            <a:avLst/>
          </a:prstGeom>
        </p:spPr>
      </p:pic>
      <p:pic>
        <p:nvPicPr>
          <p:cNvPr id="9" name="图片 8"/>
          <p:cNvPicPr>
            <a:picLocks noChangeAspect="1"/>
          </p:cNvPicPr>
          <p:nvPr/>
        </p:nvPicPr>
        <p:blipFill>
          <a:blip r:embed="rId8"/>
          <a:srcRect l="792" t="14537" r="2127" b="22392"/>
          <a:stretch>
            <a:fillRect/>
          </a:stretch>
        </p:blipFill>
        <p:spPr>
          <a:xfrm>
            <a:off x="3278505" y="5267325"/>
            <a:ext cx="1702435" cy="1475740"/>
          </a:xfrm>
          <a:prstGeom prst="rect">
            <a:avLst/>
          </a:prstGeom>
        </p:spPr>
      </p:pic>
      <p:pic>
        <p:nvPicPr>
          <p:cNvPr id="10" name="图片 9"/>
          <p:cNvPicPr>
            <a:picLocks noChangeAspect="1"/>
          </p:cNvPicPr>
          <p:nvPr/>
        </p:nvPicPr>
        <p:blipFill>
          <a:blip r:embed="rId9"/>
          <a:srcRect l="3983" t="28916" r="36276"/>
          <a:stretch>
            <a:fillRect/>
          </a:stretch>
        </p:blipFill>
        <p:spPr>
          <a:xfrm rot="5400000">
            <a:off x="730250" y="4608830"/>
            <a:ext cx="1623695" cy="2578735"/>
          </a:xfrm>
          <a:prstGeom prst="rect">
            <a:avLst/>
          </a:prstGeom>
        </p:spPr>
      </p:pic>
      <p:sp>
        <p:nvSpPr>
          <p:cNvPr id="11" name="文本框 10"/>
          <p:cNvSpPr txBox="1"/>
          <p:nvPr/>
        </p:nvSpPr>
        <p:spPr>
          <a:xfrm>
            <a:off x="3209925" y="4375150"/>
            <a:ext cx="4064000" cy="368300"/>
          </a:xfrm>
          <a:prstGeom prst="rect">
            <a:avLst/>
          </a:prstGeom>
          <a:noFill/>
        </p:spPr>
        <p:txBody>
          <a:bodyPr wrap="square" rtlCol="0">
            <a:spAutoFit/>
          </a:bodyPr>
          <a:lstStyle/>
          <a:p>
            <a:r>
              <a:rPr lang="en-US" altLang="zh-CN"/>
              <a:t>Left and Right Matrix Test Board</a:t>
            </a:r>
          </a:p>
        </p:txBody>
      </p:sp>
      <p:pic>
        <p:nvPicPr>
          <p:cNvPr id="12" name="图片 11"/>
          <p:cNvPicPr>
            <a:picLocks noChangeAspect="1"/>
          </p:cNvPicPr>
          <p:nvPr/>
        </p:nvPicPr>
        <p:blipFill>
          <a:blip r:embed="rId10"/>
          <a:stretch>
            <a:fillRect/>
          </a:stretch>
        </p:blipFill>
        <p:spPr>
          <a:xfrm>
            <a:off x="5121910" y="5267325"/>
            <a:ext cx="1998980" cy="1442720"/>
          </a:xfrm>
          <a:prstGeom prst="rect">
            <a:avLst/>
          </a:prstGeom>
        </p:spPr>
      </p:pic>
      <p:sp>
        <p:nvSpPr>
          <p:cNvPr id="13" name="文本框 6"/>
          <p:cNvSpPr txBox="1"/>
          <p:nvPr/>
        </p:nvSpPr>
        <p:spPr>
          <a:xfrm>
            <a:off x="3209968" y="4743525"/>
            <a:ext cx="7064350" cy="460375"/>
          </a:xfrm>
          <a:prstGeom prst="rect">
            <a:avLst/>
          </a:prstGeom>
          <a:noFill/>
        </p:spPr>
        <p:txBody>
          <a:bodyPr wrap="square" rtlCol="0">
            <a:spAutoFit/>
          </a:bodyPr>
          <a:lstStyle/>
          <a:p>
            <a:pPr marL="285750" indent="-285750">
              <a:lnSpc>
                <a:spcPct val="150000"/>
              </a:lnSpc>
              <a:spcBef>
                <a:spcPts val="0"/>
              </a:spcBef>
              <a:spcAft>
                <a:spcPts val="0"/>
              </a:spcAft>
              <a:buFont typeface="Wingdings" panose="05000000000000000000" charset="0"/>
              <a:buChar char="l"/>
            </a:pPr>
            <a:r>
              <a:rPr lang="en-US" altLang="zh-CN" sz="800" dirty="0">
                <a:latin typeface="Arial" panose="020B0604020202020204" pitchFamily="34" charset="0"/>
                <a:ea typeface="宋体" panose="02010600030101010101" pitchFamily="2" charset="-122"/>
              </a:rPr>
              <a:t>Test Board (TB) designs for left and right matrix separately</a:t>
            </a:r>
          </a:p>
          <a:p>
            <a:pPr marL="285750" indent="-285750">
              <a:lnSpc>
                <a:spcPct val="150000"/>
              </a:lnSpc>
              <a:spcBef>
                <a:spcPts val="0"/>
              </a:spcBef>
              <a:spcAft>
                <a:spcPts val="0"/>
              </a:spcAft>
              <a:buFont typeface="Wingdings" panose="05000000000000000000" charset="0"/>
              <a:buChar char="l"/>
            </a:pPr>
            <a:r>
              <a:rPr lang="en-US" altLang="zh-CN" sz="800" dirty="0">
                <a:latin typeface="Arial" panose="020B0604020202020204" pitchFamily="34" charset="0"/>
                <a:ea typeface="宋体" panose="02010600030101010101" pitchFamily="2" charset="-122"/>
              </a:rPr>
              <a:t>COFFEE3 left matrix is under test: laser, responce scan, SPI communication...</a:t>
            </a:r>
          </a:p>
        </p:txBody>
      </p:sp>
    </p:spTree>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altLang="zh-CN" b="0" i="0" u="none" strike="noStrike" baseline="0">
                <a:latin typeface="Arial Black" panose="020B0A04020102020204" pitchFamily="34" charset="0"/>
                <a:ea typeface="等线" panose="02010600030101010101" pitchFamily="2" charset="-122"/>
              </a:rPr>
              <a:t>Outer Tracker(OTK)</a:t>
            </a:r>
          </a:p>
        </p:txBody>
      </p:sp>
      <p:sp>
        <p:nvSpPr>
          <p:cNvPr id="5" name="Text Placeholder 4"/>
          <p:cNvSpPr>
            <a:spLocks noGrp="1"/>
          </p:cNvSpPr>
          <p:nvPr>
            <p:ph type="body" idx="4294967295"/>
          </p:nvPr>
        </p:nvSpPr>
        <p:spPr>
          <a:xfrm>
            <a:off x="831850" y="4589463"/>
            <a:ext cx="10515600" cy="1500187"/>
          </a:xfrm>
        </p:spPr>
        <p:txBody>
          <a:bodyPr/>
          <a:lstStyle/>
          <a:p>
            <a:endParaRPr lang="zh-CN" altLang="en-US">
              <a:latin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Findings</a:t>
            </a:r>
          </a:p>
        </p:txBody>
      </p:sp>
      <p:sp>
        <p:nvSpPr>
          <p:cNvPr id="3" name="Text Placeholder 2"/>
          <p:cNvSpPr>
            <a:spLocks noGrp="1"/>
          </p:cNvSpPr>
          <p:nvPr>
            <p:ph type="body" idx="1"/>
          </p:nvPr>
        </p:nvSpPr>
        <p:spPr/>
        <p:txBody>
          <a:bodyPr>
            <a:normAutofit/>
          </a:bodyPr>
          <a:lstStyle/>
          <a:p>
            <a:pPr algn="just">
              <a:lnSpc>
                <a:spcPct val="130000"/>
              </a:lnSpc>
              <a:spcBef>
                <a:spcPts val="600"/>
              </a:spcBef>
            </a:pPr>
            <a:r>
              <a:rPr lang="en-US" altLang="zh-CN" sz="1400" dirty="0">
                <a:solidFill>
                  <a:srgbClr val="0000FF"/>
                </a:solidFill>
                <a:effectLst/>
                <a:latin typeface="Arial" panose="020B0604020202020204" pitchFamily="34" charset="0"/>
                <a:ea typeface="宋体" pitchFamily="2" charset="-122"/>
              </a:rPr>
              <a:t>F-A-5-4: </a:t>
            </a:r>
            <a:r>
              <a:rPr lang="en-US" altLang="zh-CN" sz="1500" dirty="0">
                <a:solidFill>
                  <a:srgbClr val="0000FF"/>
                </a:solidFill>
                <a:latin typeface="Arial" panose="020B0604020202020204" pitchFamily="34" charset="0"/>
                <a:ea typeface="宋体" pitchFamily="2" charset="-122"/>
              </a:rPr>
              <a:t>The Outer Tracker (OTK) of the CEPC is a large area tracking system designed to provide precision timing and position measurements, complementing the inner tracking systems and the central Time Projection Chamber (TPC). It plays a critical role in improving momentum resolution for high-momentum tracks and mitigating performance degradation of the TPC in high-luminosity operations, where ion backflow-induced space charge can distort the drift field and impair tracking accuracy. The OTK is based on AC-coupled Low-Gain Avalanche Detectors (AC-LGADs) arranged as microstrip sensors, capable of delivering ~10 </a:t>
            </a:r>
            <a:r>
              <a:rPr lang="en-US" altLang="zh-CN" sz="1500" dirty="0" err="1">
                <a:solidFill>
                  <a:srgbClr val="0000FF"/>
                </a:solidFill>
                <a:latin typeface="Arial" panose="020B0604020202020204" pitchFamily="34" charset="0"/>
                <a:ea typeface="宋体" pitchFamily="2" charset="-122"/>
              </a:rPr>
              <a:t>μm</a:t>
            </a:r>
            <a:r>
              <a:rPr lang="en-US" altLang="zh-CN" sz="1500" dirty="0">
                <a:solidFill>
                  <a:srgbClr val="0000FF"/>
                </a:solidFill>
                <a:latin typeface="Arial" panose="020B0604020202020204" pitchFamily="34" charset="0"/>
                <a:ea typeface="宋体" pitchFamily="2" charset="-122"/>
              </a:rPr>
              <a:t> spatial and ~50 </a:t>
            </a:r>
            <a:r>
              <a:rPr lang="en-US" altLang="zh-CN" sz="1500" dirty="0" err="1">
                <a:solidFill>
                  <a:srgbClr val="0000FF"/>
                </a:solidFill>
                <a:latin typeface="Arial" panose="020B0604020202020204" pitchFamily="34" charset="0"/>
                <a:ea typeface="宋体" pitchFamily="2" charset="-122"/>
              </a:rPr>
              <a:t>ps</a:t>
            </a:r>
            <a:r>
              <a:rPr lang="en-US" altLang="zh-CN" sz="1500" dirty="0">
                <a:solidFill>
                  <a:srgbClr val="0000FF"/>
                </a:solidFill>
                <a:latin typeface="Arial" panose="020B0604020202020204" pitchFamily="34" charset="0"/>
                <a:ea typeface="宋体" pitchFamily="2" charset="-122"/>
              </a:rPr>
              <a:t> timing resolution, covering approximately 85 m² across the barrel and endcap sections. </a:t>
            </a:r>
          </a:p>
          <a:p>
            <a:pPr algn="just">
              <a:lnSpc>
                <a:spcPct val="130000"/>
              </a:lnSpc>
              <a:spcBef>
                <a:spcPts val="600"/>
              </a:spcBef>
            </a:pPr>
            <a:r>
              <a:rPr lang="en-US" altLang="zh-CN" sz="1600" dirty="0">
                <a:solidFill>
                  <a:srgbClr val="0000FF"/>
                </a:solidFill>
                <a:effectLst/>
                <a:latin typeface="Arial" panose="020B0604020202020204" pitchFamily="34" charset="0"/>
                <a:ea typeface="宋体" pitchFamily="2" charset="-122"/>
              </a:rPr>
              <a:t>F-A-5-5: </a:t>
            </a:r>
            <a:r>
              <a:rPr lang="en-US" altLang="zh-CN" sz="1500" dirty="0">
                <a:solidFill>
                  <a:srgbClr val="0000FF"/>
                </a:solidFill>
                <a:latin typeface="Arial" panose="020B0604020202020204" pitchFamily="34" charset="0"/>
                <a:ea typeface="宋体" pitchFamily="2" charset="-122"/>
              </a:rPr>
              <a:t>Since the October 2024 IDRC review, the CEPC OTK system has made significant progress in response to the committee’s recommendations. The AC-LGAD sensor design was updated, reducing the baseline size from approximately 8 × 5 cm² to 4 × 5 cm² to improve timing performance and manage higher particle rates. A new prototype sensor layout was submitted for tape-out in February 2025, featuring a variety of strip lengths, pitches, and electrode widths to optimize capacitance, noise, and spatial resolution. In parallel, the LATRIC readout ASIC was finalized and submitted for tape-out in April 2025, integrating all main functionalities. Mechanical and thermal simulations were also updated, confirming stable operation under a heat flux of 300 </a:t>
            </a:r>
            <a:r>
              <a:rPr lang="en-US" altLang="zh-CN" sz="1500" dirty="0" err="1">
                <a:solidFill>
                  <a:srgbClr val="0000FF"/>
                </a:solidFill>
                <a:latin typeface="Arial" panose="020B0604020202020204" pitchFamily="34" charset="0"/>
                <a:ea typeface="宋体" pitchFamily="2" charset="-122"/>
              </a:rPr>
              <a:t>mW</a:t>
            </a:r>
            <a:r>
              <a:rPr lang="en-US" altLang="zh-CN" sz="1500" dirty="0">
                <a:solidFill>
                  <a:srgbClr val="0000FF"/>
                </a:solidFill>
                <a:latin typeface="Arial" panose="020B0604020202020204" pitchFamily="34" charset="0"/>
                <a:ea typeface="宋体" pitchFamily="2" charset="-122"/>
              </a:rPr>
              <a:t>/cm².</a:t>
            </a:r>
            <a:endParaRPr lang="zh-CN" altLang="en-US" sz="1500" dirty="0">
              <a:solidFill>
                <a:srgbClr val="0000FF"/>
              </a:solidFill>
              <a:latin typeface="Arial" panose="020B0604020202020204" pitchFamily="34" charset="0"/>
              <a:ea typeface="宋体" pitchFamily="2" charset="-122"/>
            </a:endParaRPr>
          </a:p>
        </p:txBody>
      </p:sp>
      <p:sp>
        <p:nvSpPr>
          <p:cNvPr id="5" name="TextBox 4"/>
          <p:cNvSpPr txBox="1"/>
          <p:nvPr/>
        </p:nvSpPr>
        <p:spPr>
          <a:xfrm>
            <a:off x="10658475" y="496371"/>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OTK</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Comments</a:t>
            </a:r>
          </a:p>
        </p:txBody>
      </p:sp>
      <p:sp>
        <p:nvSpPr>
          <p:cNvPr id="3" name="Text Placeholder 2"/>
          <p:cNvSpPr>
            <a:spLocks noGrp="1"/>
          </p:cNvSpPr>
          <p:nvPr>
            <p:ph type="body" idx="1"/>
          </p:nvPr>
        </p:nvSpPr>
        <p:spPr/>
        <p:txBody>
          <a:bodyPr>
            <a:normAutofit/>
          </a:bodyPr>
          <a:lstStyle/>
          <a:p>
            <a:pPr algn="just">
              <a:lnSpc>
                <a:spcPct val="150000"/>
              </a:lnSpc>
              <a:spcBef>
                <a:spcPts val="600"/>
              </a:spcBef>
            </a:pPr>
            <a:r>
              <a:rPr lang="en-US" altLang="zh-CN" sz="1500" dirty="0">
                <a:solidFill>
                  <a:srgbClr val="0000FF"/>
                </a:solidFill>
                <a:latin typeface="Arial" panose="020B0604020202020204" pitchFamily="34" charset="0"/>
                <a:ea typeface="宋体" pitchFamily="2" charset="-122"/>
              </a:rPr>
              <a:t>C</a:t>
            </a:r>
            <a:r>
              <a:rPr lang="en-US" altLang="zh-CN" sz="1500" dirty="0">
                <a:solidFill>
                  <a:srgbClr val="0000FF"/>
                </a:solidFill>
                <a:effectLst/>
                <a:latin typeface="Arial" panose="020B0604020202020204" pitchFamily="34" charset="0"/>
                <a:ea typeface="宋体" pitchFamily="2" charset="-122"/>
              </a:rPr>
              <a:t>-A-5-3: </a:t>
            </a:r>
            <a:r>
              <a:rPr lang="en-US" altLang="zh-CN" sz="1500" dirty="0">
                <a:solidFill>
                  <a:srgbClr val="0000FF"/>
                </a:solidFill>
                <a:latin typeface="Arial" panose="020B0604020202020204" pitchFamily="34" charset="0"/>
                <a:ea typeface="宋体" pitchFamily="2" charset="-122"/>
              </a:rPr>
              <a:t>The latest submission of the redesigned AC-LGAD sensor marks a key step toward determining the optimal strip geometry and layout for the OTK system. By systematically varying strip length, p-well doping, electrode width, pitch, and implementing isolation structures (e.g., trenches) to reduce capacitance, this prototype will provide crucial data to balance timing resolution, position resolution, power dissipation, and occupancy, ensuring the final design meets the stringent performance and rate requirements of the CEPC detector. </a:t>
            </a:r>
          </a:p>
          <a:p>
            <a:pPr algn="just">
              <a:lnSpc>
                <a:spcPct val="150000"/>
              </a:lnSpc>
              <a:spcBef>
                <a:spcPts val="600"/>
              </a:spcBef>
            </a:pPr>
            <a:r>
              <a:rPr lang="en-US" altLang="zh-CN" sz="1500" dirty="0">
                <a:solidFill>
                  <a:srgbClr val="0000FF"/>
                </a:solidFill>
                <a:latin typeface="Arial" panose="020B0604020202020204" pitchFamily="34" charset="0"/>
                <a:ea typeface="宋体" pitchFamily="2" charset="-122"/>
              </a:rPr>
              <a:t>C</a:t>
            </a:r>
            <a:r>
              <a:rPr lang="en-US" altLang="zh-CN" sz="1500" dirty="0">
                <a:solidFill>
                  <a:srgbClr val="0000FF"/>
                </a:solidFill>
                <a:effectLst/>
                <a:latin typeface="Arial" panose="020B0604020202020204" pitchFamily="34" charset="0"/>
                <a:ea typeface="宋体" pitchFamily="2" charset="-122"/>
              </a:rPr>
              <a:t>-A-5-4: </a:t>
            </a:r>
            <a:r>
              <a:rPr lang="en-US" altLang="zh-CN" sz="1500" dirty="0">
                <a:solidFill>
                  <a:srgbClr val="0000FF"/>
                </a:solidFill>
                <a:latin typeface="Arial" panose="020B0604020202020204" pitchFamily="34" charset="0"/>
                <a:ea typeface="宋体" pitchFamily="2" charset="-122"/>
              </a:rPr>
              <a:t>The LATRIC ASIC is a critical demonstrator, consolidating all essential functionalities required in the OTK readout chain into a single chip. It includes a low-jitter analog frontend, clock generation via PLL, coarse-fine TDCs, internal calibration circuits, and a data readout architecture with serializer and control interfaces. Its successful validation will be essential to confirm the feasibility of a compact, low-power, fully integrated readout solution for the AC-LGAD-based OTK system</a:t>
            </a:r>
            <a:endParaRPr lang="zh-CN" altLang="en-US" sz="1500" dirty="0">
              <a:solidFill>
                <a:srgbClr val="0000FF"/>
              </a:solidFill>
              <a:latin typeface="Arial" panose="020B0604020202020204" pitchFamily="34" charset="0"/>
              <a:ea typeface="宋体" pitchFamily="2" charset="-122"/>
            </a:endParaRPr>
          </a:p>
        </p:txBody>
      </p:sp>
      <p:sp>
        <p:nvSpPr>
          <p:cNvPr id="5" name="TextBox 4"/>
          <p:cNvSpPr txBox="1"/>
          <p:nvPr/>
        </p:nvSpPr>
        <p:spPr>
          <a:xfrm>
            <a:off x="10658475" y="496371"/>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OTK</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Recommendations</a:t>
            </a:r>
          </a:p>
        </p:txBody>
      </p:sp>
      <p:sp>
        <p:nvSpPr>
          <p:cNvPr id="3" name="Text Placeholder 2"/>
          <p:cNvSpPr>
            <a:spLocks noGrp="1"/>
          </p:cNvSpPr>
          <p:nvPr>
            <p:ph type="body" idx="1"/>
          </p:nvPr>
        </p:nvSpPr>
        <p:spPr>
          <a:xfrm>
            <a:off x="310144" y="978698"/>
            <a:ext cx="11562541" cy="4061717"/>
          </a:xfrm>
        </p:spPr>
        <p:txBody>
          <a:bodyPr>
            <a:normAutofit/>
          </a:bodyPr>
          <a:lstStyle/>
          <a:p>
            <a:pPr lvl="0" algn="just">
              <a:lnSpc>
                <a:spcPct val="130000"/>
              </a:lnSpc>
              <a:spcBef>
                <a:spcPts val="600"/>
              </a:spcBef>
            </a:pPr>
            <a:r>
              <a:rPr lang="en-US" altLang="zh-CN" sz="1600" dirty="0">
                <a:solidFill>
                  <a:srgbClr val="0000FF"/>
                </a:solidFill>
                <a:effectLst/>
                <a:latin typeface="Arial" panose="020B0604020202020204" pitchFamily="34" charset="0"/>
                <a:ea typeface="宋体" pitchFamily="2" charset="-122"/>
              </a:rPr>
              <a:t>R-A-5-3: </a:t>
            </a:r>
            <a:r>
              <a:rPr lang="en-US" altLang="zh-CN" sz="1600" dirty="0">
                <a:solidFill>
                  <a:srgbClr val="0000FF"/>
                </a:solidFill>
                <a:latin typeface="Arial" panose="020B0604020202020204" pitchFamily="34" charset="0"/>
                <a:ea typeface="宋体" pitchFamily="2" charset="-122"/>
              </a:rPr>
              <a:t>To fully exploit the potential of this design iteration, it is strongly recommended to conduct exhaustive performance characterization of the newly submitted AC-LGAD sensors in test beams. These studies are critical to experimentally validate the effects of strip length, pitch, electrode width, n⁺-well doping, and isolation structures on timing and position resolution, power dissipation, and occupancy. Given the importance of timely feedback 9 and the current unavailability of the LATRIC ASIC, it is advised to perform these measurements using fast discrete amplifiers until the LATRIC ASIC becomes available. </a:t>
            </a:r>
          </a:p>
          <a:p>
            <a:pPr marL="0" lvl="0" indent="0" algn="just">
              <a:lnSpc>
                <a:spcPct val="130000"/>
              </a:lnSpc>
              <a:spcBef>
                <a:spcPts val="600"/>
              </a:spcBef>
              <a:buNone/>
            </a:pPr>
            <a:r>
              <a:rPr lang="en-US" sz="1500" dirty="0">
                <a:latin typeface="Arial" panose="020B0604020202020204" pitchFamily="34" charset="0"/>
                <a:ea typeface="宋体" pitchFamily="2" charset="-122"/>
              </a:rPr>
              <a:t>Following the submission of the new AC-LGAD prototype in March 2025, we are actively preparing the test setup for comprehensive sensor characterization. Once the sensors are received from tape-out, we will perform a series of measurements using radioactive sources and laser systems. To fully evaluate sensor performance, our dedicated team has a plan to carry out thorough assessments, including test beam studies.</a:t>
            </a:r>
            <a:endParaRPr lang="en-US" altLang="zh-CN" sz="1500" dirty="0">
              <a:latin typeface="Arial" panose="020B0604020202020204" pitchFamily="34" charset="0"/>
              <a:ea typeface="宋体" pitchFamily="2" charset="-122"/>
            </a:endParaRPr>
          </a:p>
        </p:txBody>
      </p:sp>
      <p:sp>
        <p:nvSpPr>
          <p:cNvPr id="4" name="TextBox 3"/>
          <p:cNvSpPr txBox="1"/>
          <p:nvPr/>
        </p:nvSpPr>
        <p:spPr>
          <a:xfrm>
            <a:off x="10658475" y="496371"/>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OTK</a:t>
            </a:r>
          </a:p>
        </p:txBody>
      </p:sp>
      <p:sp>
        <p:nvSpPr>
          <p:cNvPr id="5" name="内容占位符 2">
            <a:extLst>
              <a:ext uri="{FF2B5EF4-FFF2-40B4-BE49-F238E27FC236}">
                <a16:creationId xmlns:a16="http://schemas.microsoft.com/office/drawing/2014/main" id="{823D816D-D4BF-7991-6B68-7F9D7CC993C0}"/>
              </a:ext>
            </a:extLst>
          </p:cNvPr>
          <p:cNvSpPr txBox="1">
            <a:spLocks/>
          </p:cNvSpPr>
          <p:nvPr/>
        </p:nvSpPr>
        <p:spPr>
          <a:xfrm>
            <a:off x="6546100" y="4600260"/>
            <a:ext cx="5495412" cy="16105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800" dirty="0">
                <a:latin typeface="Arial" panose="020B0604020202020204" pitchFamily="34" charset="0"/>
                <a:cs typeface="Calibri" panose="020F0502020204030204" pitchFamily="34" charset="0"/>
              </a:rPr>
              <a:t>4-channels</a:t>
            </a:r>
            <a:r>
              <a:rPr lang="zh-CN" altLang="en-US" sz="1800" dirty="0">
                <a:latin typeface="Arial" panose="020B0604020202020204" pitchFamily="34" charset="0"/>
                <a:cs typeface="Calibri" panose="020F0502020204030204" pitchFamily="34" charset="0"/>
              </a:rPr>
              <a:t> </a:t>
            </a:r>
            <a:r>
              <a:rPr lang="en-US" altLang="zh-CN" sz="1800" dirty="0">
                <a:latin typeface="Arial" panose="020B0604020202020204" pitchFamily="34" charset="0"/>
                <a:cs typeface="Calibri" panose="020F0502020204030204" pitchFamily="34" charset="0"/>
              </a:rPr>
              <a:t>readout</a:t>
            </a:r>
            <a:r>
              <a:rPr lang="zh-CN" altLang="en-US" sz="1800" dirty="0">
                <a:latin typeface="Arial" panose="020B0604020202020204" pitchFamily="34" charset="0"/>
                <a:cs typeface="Calibri" panose="020F0502020204030204" pitchFamily="34" charset="0"/>
              </a:rPr>
              <a:t> </a:t>
            </a:r>
            <a:r>
              <a:rPr lang="en-US" altLang="zh-CN" sz="1800" dirty="0">
                <a:latin typeface="Arial" panose="020B0604020202020204" pitchFamily="34" charset="0"/>
                <a:cs typeface="Calibri" panose="020F0502020204030204" pitchFamily="34" charset="0"/>
              </a:rPr>
              <a:t>boards has been fabricated for AC-LGAD testing</a:t>
            </a:r>
          </a:p>
          <a:p>
            <a:r>
              <a:rPr lang="en-US" altLang="zh-CN" sz="1800" dirty="0">
                <a:latin typeface="Arial" panose="020B0604020202020204" pitchFamily="34" charset="0"/>
                <a:cs typeface="Calibri" panose="020F0502020204030204" pitchFamily="34" charset="0"/>
              </a:rPr>
              <a:t>2-stage amplifiers, Gain~70</a:t>
            </a:r>
          </a:p>
          <a:p>
            <a:r>
              <a:rPr lang="en-US" altLang="zh-CN" sz="1800" dirty="0">
                <a:latin typeface="Arial" panose="020B0604020202020204" pitchFamily="34" charset="0"/>
                <a:cs typeface="Calibri" panose="020F0502020204030204" pitchFamily="34" charset="0"/>
              </a:rPr>
              <a:t>Signal shape </a:t>
            </a:r>
            <a:r>
              <a:rPr lang="en-US" sz="1800" dirty="0">
                <a:latin typeface="Arial" panose="020B0604020202020204" pitchFamily="34" charset="0"/>
                <a:cs typeface="Calibri" panose="020F0502020204030204" pitchFamily="34" charset="0"/>
              </a:rPr>
              <a:t>has significantly improved</a:t>
            </a:r>
            <a:r>
              <a:rPr lang="en-US" altLang="zh-CN" sz="1800" dirty="0">
                <a:latin typeface="Arial" panose="020B0604020202020204" pitchFamily="34" charset="0"/>
                <a:cs typeface="Calibri" panose="020F0502020204030204" pitchFamily="34" charset="0"/>
              </a:rPr>
              <a:t>, showing no oscillations.</a:t>
            </a:r>
            <a:endParaRPr lang="zh-CN" altLang="en-US" sz="1800" dirty="0">
              <a:latin typeface="Arial" panose="020B0604020202020204" pitchFamily="34" charset="0"/>
              <a:cs typeface="Calibri" panose="020F0502020204030204" pitchFamily="34" charset="0"/>
            </a:endParaRPr>
          </a:p>
        </p:txBody>
      </p:sp>
      <p:pic>
        <p:nvPicPr>
          <p:cNvPr id="6" name="图片 7">
            <a:extLst>
              <a:ext uri="{FF2B5EF4-FFF2-40B4-BE49-F238E27FC236}">
                <a16:creationId xmlns:a16="http://schemas.microsoft.com/office/drawing/2014/main" id="{2EA0CAF5-14FC-580B-6D34-FAE003C7D33A}"/>
              </a:ext>
            </a:extLst>
          </p:cNvPr>
          <p:cNvPicPr>
            <a:picLocks noChangeAspect="1"/>
          </p:cNvPicPr>
          <p:nvPr/>
        </p:nvPicPr>
        <p:blipFill>
          <a:blip r:embed="rId2"/>
          <a:stretch>
            <a:fillRect/>
          </a:stretch>
        </p:blipFill>
        <p:spPr>
          <a:xfrm rot="16200000">
            <a:off x="369948" y="3972167"/>
            <a:ext cx="2225434" cy="2771738"/>
          </a:xfrm>
          <a:prstGeom prst="rect">
            <a:avLst/>
          </a:prstGeom>
        </p:spPr>
      </p:pic>
      <p:pic>
        <p:nvPicPr>
          <p:cNvPr id="7" name="图片 9">
            <a:extLst>
              <a:ext uri="{FF2B5EF4-FFF2-40B4-BE49-F238E27FC236}">
                <a16:creationId xmlns:a16="http://schemas.microsoft.com/office/drawing/2014/main" id="{738C403C-C1F3-9495-BD99-B389087DD99C}"/>
              </a:ext>
            </a:extLst>
          </p:cNvPr>
          <p:cNvPicPr>
            <a:picLocks noChangeAspect="1"/>
          </p:cNvPicPr>
          <p:nvPr/>
        </p:nvPicPr>
        <p:blipFill>
          <a:blip r:embed="rId3"/>
          <a:stretch>
            <a:fillRect/>
          </a:stretch>
        </p:blipFill>
        <p:spPr>
          <a:xfrm>
            <a:off x="3189467" y="4340319"/>
            <a:ext cx="3356633" cy="198996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altLang="zh-CN" b="0" i="0" u="none" strike="noStrike" baseline="0" dirty="0">
                <a:latin typeface="Arial Black" panose="020B0A04020102020204" pitchFamily="34" charset="0"/>
                <a:ea typeface="等线" panose="02010600030101010101" pitchFamily="2" charset="-122"/>
              </a:rPr>
              <a:t>Machine Detector Interface</a:t>
            </a:r>
          </a:p>
        </p:txBody>
      </p:sp>
      <p:sp>
        <p:nvSpPr>
          <p:cNvPr id="5" name="Text Placeholder 4"/>
          <p:cNvSpPr>
            <a:spLocks noGrp="1"/>
          </p:cNvSpPr>
          <p:nvPr>
            <p:ph type="body" idx="4294967295"/>
          </p:nvPr>
        </p:nvSpPr>
        <p:spPr>
          <a:xfrm>
            <a:off x="831850" y="4589463"/>
            <a:ext cx="10515600" cy="1500187"/>
          </a:xfrm>
        </p:spPr>
        <p:txBody>
          <a:bodyPr/>
          <a:lstStyle/>
          <a:p>
            <a:endParaRPr lang="zh-CN" altLang="en-US">
              <a:latin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5A934-8325-58F8-0C6D-825EAFB751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205F06-5589-C699-F551-E60195F6DC0C}"/>
              </a:ext>
            </a:extLst>
          </p:cNvPr>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Recommendations</a:t>
            </a:r>
          </a:p>
        </p:txBody>
      </p:sp>
      <p:sp>
        <p:nvSpPr>
          <p:cNvPr id="3" name="Text Placeholder 2">
            <a:extLst>
              <a:ext uri="{FF2B5EF4-FFF2-40B4-BE49-F238E27FC236}">
                <a16:creationId xmlns:a16="http://schemas.microsoft.com/office/drawing/2014/main" id="{D52FD4CE-F613-0D32-D6DB-6CC2B4BE9F6F}"/>
              </a:ext>
            </a:extLst>
          </p:cNvPr>
          <p:cNvSpPr>
            <a:spLocks noGrp="1"/>
          </p:cNvSpPr>
          <p:nvPr>
            <p:ph type="body" idx="1"/>
          </p:nvPr>
        </p:nvSpPr>
        <p:spPr>
          <a:xfrm>
            <a:off x="491907" y="1774347"/>
            <a:ext cx="11312166" cy="2940157"/>
          </a:xfrm>
        </p:spPr>
        <p:txBody>
          <a:bodyPr>
            <a:normAutofit/>
          </a:bodyPr>
          <a:lstStyle/>
          <a:p>
            <a:pPr lvl="0" algn="just">
              <a:lnSpc>
                <a:spcPct val="130000"/>
              </a:lnSpc>
              <a:spcBef>
                <a:spcPts val="600"/>
              </a:spcBef>
            </a:pPr>
            <a:r>
              <a:rPr lang="en-US" altLang="zh-CN" sz="1800" dirty="0">
                <a:solidFill>
                  <a:srgbClr val="0000FF"/>
                </a:solidFill>
                <a:effectLst/>
                <a:latin typeface="Arial" panose="020B0604020202020204" pitchFamily="34" charset="0"/>
                <a:ea typeface="宋体" pitchFamily="2" charset="-122"/>
              </a:rPr>
              <a:t>R-A-5-4: </a:t>
            </a:r>
            <a:r>
              <a:rPr lang="en-US" altLang="zh-CN" sz="1700" dirty="0">
                <a:solidFill>
                  <a:srgbClr val="0000FF"/>
                </a:solidFill>
                <a:latin typeface="Arial" panose="020B0604020202020204" pitchFamily="34" charset="0"/>
                <a:ea typeface="宋体" pitchFamily="2" charset="-122"/>
              </a:rPr>
              <a:t>The collaboration should continue evaluating other LGAD sensor options and should closely follow novel developments, particularly the trench-isolated DC-LGADs currently under investigation by the team. </a:t>
            </a:r>
          </a:p>
          <a:p>
            <a:pPr marL="0" indent="0" algn="just">
              <a:lnSpc>
                <a:spcPct val="130000"/>
              </a:lnSpc>
              <a:spcBef>
                <a:spcPts val="600"/>
              </a:spcBef>
              <a:buNone/>
            </a:pPr>
            <a:r>
              <a:rPr lang="en-US" sz="1600" dirty="0">
                <a:latin typeface="Arial" panose="020B0604020202020204" pitchFamily="34" charset="0"/>
                <a:ea typeface="宋体" pitchFamily="2" charset="-122"/>
              </a:rPr>
              <a:t>We are open to exploring various LGAD sensor options to achieve high performance through the optimization of spatial resolution, timing resolution, and power efficiency. Trench-isolated LGADs are particularly important, as the isolation structure reduces sensor capacitance and thus lowers power consumption. In addition to the LGAD prototype submitted in March, as previously reported, we are currently preparing another tape-out that includes trench-isolated designs with both DC- and AC-coupled variants. We will continue to closely follow ongoing developments and conduct detailed evaluations to identify the most suitable sensor technology for our application.</a:t>
            </a:r>
            <a:endParaRPr lang="en-US" altLang="zh-CN" sz="1600" dirty="0">
              <a:latin typeface="Arial" panose="020B0604020202020204" pitchFamily="34" charset="0"/>
              <a:ea typeface="宋体" pitchFamily="2" charset="-122"/>
            </a:endParaRPr>
          </a:p>
        </p:txBody>
      </p:sp>
      <p:sp>
        <p:nvSpPr>
          <p:cNvPr id="4" name="TextBox 3">
            <a:extLst>
              <a:ext uri="{FF2B5EF4-FFF2-40B4-BE49-F238E27FC236}">
                <a16:creationId xmlns:a16="http://schemas.microsoft.com/office/drawing/2014/main" id="{75BBEFA4-4BBA-226B-BDCD-74349A1542C7}"/>
              </a:ext>
            </a:extLst>
          </p:cNvPr>
          <p:cNvSpPr txBox="1"/>
          <p:nvPr/>
        </p:nvSpPr>
        <p:spPr>
          <a:xfrm>
            <a:off x="10658475" y="496371"/>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OTK</a:t>
            </a:r>
          </a:p>
        </p:txBody>
      </p:sp>
      <p:sp>
        <p:nvSpPr>
          <p:cNvPr id="5" name="TextBox 4">
            <a:extLst>
              <a:ext uri="{FF2B5EF4-FFF2-40B4-BE49-F238E27FC236}">
                <a16:creationId xmlns:a16="http://schemas.microsoft.com/office/drawing/2014/main" id="{6BFE00E3-94BB-198F-6206-411E29730E1E}"/>
              </a:ext>
            </a:extLst>
          </p:cNvPr>
          <p:cNvSpPr txBox="1"/>
          <p:nvPr/>
        </p:nvSpPr>
        <p:spPr>
          <a:xfrm>
            <a:off x="10402784" y="3788229"/>
            <a:ext cx="184731" cy="369332"/>
          </a:xfrm>
          <a:prstGeom prst="rect">
            <a:avLst/>
          </a:prstGeom>
          <a:noFill/>
        </p:spPr>
        <p:txBody>
          <a:bodyPr wrap="none" rtlCol="0">
            <a:spAutoFit/>
          </a:bodyPr>
          <a:lstStyle/>
          <a:p>
            <a:endParaRPr lang="en-US" dirty="0">
              <a:latin typeface="Arial" panose="020B0604020202020204" pitchFamily="34" charset="0"/>
            </a:endParaRPr>
          </a:p>
        </p:txBody>
      </p:sp>
    </p:spTree>
    <p:extLst>
      <p:ext uri="{BB962C8B-B14F-4D97-AF65-F5344CB8AC3E}">
        <p14:creationId xmlns:p14="http://schemas.microsoft.com/office/powerpoint/2010/main" val="6078786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4CAE8-6C0A-771C-205B-C745EB849A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F64440-4948-CD2A-D845-A3F732977C1C}"/>
              </a:ext>
            </a:extLst>
          </p:cNvPr>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Recommendations</a:t>
            </a:r>
          </a:p>
        </p:txBody>
      </p:sp>
      <p:sp>
        <p:nvSpPr>
          <p:cNvPr id="3" name="Text Placeholder 2">
            <a:extLst>
              <a:ext uri="{FF2B5EF4-FFF2-40B4-BE49-F238E27FC236}">
                <a16:creationId xmlns:a16="http://schemas.microsoft.com/office/drawing/2014/main" id="{B2387A13-0DF6-610E-082D-E00A88AB9D89}"/>
              </a:ext>
            </a:extLst>
          </p:cNvPr>
          <p:cNvSpPr>
            <a:spLocks noGrp="1"/>
          </p:cNvSpPr>
          <p:nvPr>
            <p:ph type="body" idx="1"/>
          </p:nvPr>
        </p:nvSpPr>
        <p:spPr>
          <a:xfrm>
            <a:off x="491907" y="1061827"/>
            <a:ext cx="11285671" cy="5618672"/>
          </a:xfrm>
        </p:spPr>
        <p:txBody>
          <a:bodyPr>
            <a:normAutofit/>
          </a:bodyPr>
          <a:lstStyle/>
          <a:p>
            <a:pPr marL="0" lvl="0" indent="0" algn="just">
              <a:lnSpc>
                <a:spcPct val="130000"/>
              </a:lnSpc>
              <a:spcBef>
                <a:spcPts val="600"/>
              </a:spcBef>
              <a:buNone/>
            </a:pPr>
            <a:endParaRPr lang="en-US" altLang="zh-CN" sz="1700" dirty="0">
              <a:solidFill>
                <a:srgbClr val="FF0000"/>
              </a:solidFill>
              <a:latin typeface="Arial" panose="020B0604020202020204" pitchFamily="34" charset="0"/>
              <a:ea typeface="宋体" pitchFamily="2" charset="-122"/>
            </a:endParaRPr>
          </a:p>
          <a:p>
            <a:pPr lvl="0" algn="just">
              <a:lnSpc>
                <a:spcPct val="130000"/>
              </a:lnSpc>
              <a:spcBef>
                <a:spcPts val="600"/>
              </a:spcBef>
            </a:pPr>
            <a:r>
              <a:rPr lang="en-US" altLang="zh-CN" sz="1800" dirty="0">
                <a:solidFill>
                  <a:srgbClr val="0000FF"/>
                </a:solidFill>
                <a:effectLst/>
                <a:latin typeface="Arial" panose="020B0604020202020204" pitchFamily="34" charset="0"/>
                <a:ea typeface="宋体" pitchFamily="2" charset="-122"/>
              </a:rPr>
              <a:t>R-A-5-5: </a:t>
            </a:r>
            <a:r>
              <a:rPr lang="en-US" altLang="zh-CN" sz="1700" dirty="0">
                <a:solidFill>
                  <a:srgbClr val="0000FF"/>
                </a:solidFill>
                <a:latin typeface="Arial" panose="020B0604020202020204" pitchFamily="34" charset="0"/>
                <a:ea typeface="宋体" pitchFamily="2" charset="-122"/>
              </a:rPr>
              <a:t>It is recommended to ensure that the LATRIC ASIC is made available for sensor bonding as early as possible to enable realistic and fully representative characterization of the AC-LGAD sensor performance. Integrating the final readout ASIC with the sensor is crucial to obtaining accurate estimates of timing, position resolution, and power consumption. Given the critical role of the OTK in correcting space charge distortions in the TPC, it is essential that the OTK be robustly designed with service granularity in mind, exploring all known failure modes and developing strategies to mitigate them. </a:t>
            </a:r>
          </a:p>
          <a:p>
            <a:pPr marL="0" indent="0" algn="just">
              <a:lnSpc>
                <a:spcPct val="130000"/>
              </a:lnSpc>
              <a:spcBef>
                <a:spcPts val="600"/>
              </a:spcBef>
              <a:buNone/>
            </a:pPr>
            <a:r>
              <a:rPr lang="en-US" sz="1700" dirty="0">
                <a:latin typeface="Arial" panose="020B0604020202020204" pitchFamily="34" charset="0"/>
                <a:ea typeface="宋体" pitchFamily="2" charset="-122"/>
              </a:rPr>
              <a:t>We are fully aware of the critical importance of the LATRIC ASIC, as it is essential to the success of the OTK. Our ASIC team, which includes several senior designers, has made substantial efforts to ensure the reliable and timely delivery of functional chips. The development process is carefully planned and regularly reviewed, with ongoing technical discussions to track progress and resolve challenges. All efforts are focused on accelerating the design and verification phases, so that the ASIC can be made available in a timely manner for sensor bonding and realistic performance characterization.</a:t>
            </a:r>
          </a:p>
          <a:p>
            <a:pPr marL="0" indent="0" algn="just">
              <a:lnSpc>
                <a:spcPct val="130000"/>
              </a:lnSpc>
              <a:spcBef>
                <a:spcPts val="600"/>
              </a:spcBef>
              <a:buNone/>
            </a:pPr>
            <a:endParaRPr lang="en-US" sz="1800" dirty="0">
              <a:solidFill>
                <a:srgbClr val="FF0000"/>
              </a:solidFill>
              <a:latin typeface="Arial" panose="020B0604020202020204" pitchFamily="34" charset="0"/>
              <a:ea typeface="宋体" pitchFamily="2" charset="-122"/>
            </a:endParaRPr>
          </a:p>
          <a:p>
            <a:pPr marL="0" lvl="0" indent="0" algn="just">
              <a:lnSpc>
                <a:spcPct val="130000"/>
              </a:lnSpc>
              <a:spcBef>
                <a:spcPts val="600"/>
              </a:spcBef>
              <a:buNone/>
            </a:pPr>
            <a:endParaRPr lang="zh-CN" altLang="en-US" sz="1700" dirty="0">
              <a:solidFill>
                <a:srgbClr val="FF0000"/>
              </a:solidFill>
              <a:latin typeface="Arial" panose="020B0604020202020204" pitchFamily="34" charset="0"/>
              <a:ea typeface="宋体" pitchFamily="2" charset="-122"/>
            </a:endParaRPr>
          </a:p>
        </p:txBody>
      </p:sp>
      <p:sp>
        <p:nvSpPr>
          <p:cNvPr id="4" name="TextBox 3">
            <a:extLst>
              <a:ext uri="{FF2B5EF4-FFF2-40B4-BE49-F238E27FC236}">
                <a16:creationId xmlns:a16="http://schemas.microsoft.com/office/drawing/2014/main" id="{5341BA1D-9A8D-8EAD-F73C-F4CE61DAA99D}"/>
              </a:ext>
            </a:extLst>
          </p:cNvPr>
          <p:cNvSpPr txBox="1"/>
          <p:nvPr/>
        </p:nvSpPr>
        <p:spPr>
          <a:xfrm>
            <a:off x="10658475" y="496371"/>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OTK</a:t>
            </a:r>
          </a:p>
        </p:txBody>
      </p:sp>
    </p:spTree>
    <p:extLst>
      <p:ext uri="{BB962C8B-B14F-4D97-AF65-F5344CB8AC3E}">
        <p14:creationId xmlns:p14="http://schemas.microsoft.com/office/powerpoint/2010/main" val="6090425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4ED00-9D6F-77C0-60A4-5B6595193FC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8F3FDF3-986B-BEEB-6A60-77C6ECB0F4FE}"/>
              </a:ext>
            </a:extLst>
          </p:cNvPr>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Comments from Ivan on Draft v0.4</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42A26DC0-B93B-1263-8CE9-073525C0A70F}"/>
              </a:ext>
            </a:extLst>
          </p:cNvPr>
          <p:cNvSpPr>
            <a:spLocks noGrp="1"/>
          </p:cNvSpPr>
          <p:nvPr>
            <p:ph idx="13"/>
          </p:nvPr>
        </p:nvSpPr>
        <p:spPr>
          <a:xfrm>
            <a:off x="609599" y="1285861"/>
            <a:ext cx="11218223" cy="5198066"/>
          </a:xfrm>
        </p:spPr>
        <p:txBody>
          <a:bodyPr>
            <a:normAutofit/>
          </a:bodyPr>
          <a:lstStyle/>
          <a:p>
            <a:r>
              <a:rPr lang="en-US" altLang="zh-CN" sz="1800" dirty="0">
                <a:latin typeface="Arial" panose="020B0604020202020204" pitchFamily="34" charset="0"/>
                <a:cs typeface="Arial" panose="020B0604020202020204" pitchFamily="34" charset="0"/>
              </a:rPr>
              <a:t>C-B-5-1: Concerning the chapter organization, this is significantly improved, facilitating the reading. The ITK and OTK dedicated sections now share the same subsection structure (</a:t>
            </a:r>
            <a:r>
              <a:rPr lang="en-US" altLang="zh-CN" sz="1800" dirty="0" err="1">
                <a:latin typeface="Arial" panose="020B0604020202020204" pitchFamily="34" charset="0"/>
                <a:cs typeface="Arial" panose="020B0604020202020204" pitchFamily="34" charset="0"/>
              </a:rPr>
              <a:t>design,electronics</a:t>
            </a:r>
            <a:r>
              <a:rPr lang="en-US" altLang="zh-CN" sz="1800" dirty="0">
                <a:latin typeface="Arial" panose="020B0604020202020204" pitchFamily="34" charset="0"/>
                <a:cs typeface="Arial" panose="020B0604020202020204" pitchFamily="34" charset="0"/>
              </a:rPr>
              <a:t>, mechanics, sensor technology and ASIC, and future plans); they also cover the important aspects of alignment, background estimations, and performance. As mentioned, the removal of the alternative sensor technologies for ITK and OTK has greatly improved the draft’s  readability.</a:t>
            </a:r>
          </a:p>
          <a:p>
            <a:pPr marL="0" indent="0" algn="just">
              <a:spcBef>
                <a:spcPts val="600"/>
              </a:spcBef>
              <a:buNone/>
            </a:pPr>
            <a:r>
              <a:rPr lang="en-US" sz="1700" dirty="0">
                <a:solidFill>
                  <a:schemeClr val="tx1"/>
                </a:solidFill>
                <a:latin typeface="Arial" panose="020B0604020202020204" pitchFamily="34" charset="0"/>
                <a:ea typeface="宋体" pitchFamily="2" charset="-122"/>
              </a:rPr>
              <a:t>Your suggestions have greatly improved the clarity and organization of our paper. We appreciate your positive feedback on the chapter structure and the revisions implemented.</a:t>
            </a:r>
          </a:p>
          <a:p>
            <a:pPr marL="0" indent="0" algn="just">
              <a:spcBef>
                <a:spcPts val="600"/>
              </a:spcBef>
              <a:buNone/>
            </a:pPr>
            <a:endParaRPr lang="en-US" altLang="zh-CN" sz="500" dirty="0">
              <a:latin typeface="Arial" panose="020B0604020202020204" pitchFamily="34" charset="0"/>
              <a:ea typeface="宋体" pitchFamily="2" charset="-122"/>
            </a:endParaRPr>
          </a:p>
        </p:txBody>
      </p:sp>
    </p:spTree>
    <p:extLst>
      <p:ext uri="{BB962C8B-B14F-4D97-AF65-F5344CB8AC3E}">
        <p14:creationId xmlns:p14="http://schemas.microsoft.com/office/powerpoint/2010/main" val="19535158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CCD0C-312C-62D7-736F-22A1B5B011C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04F5286-F87D-3A33-0DB0-E40E55688912}"/>
              </a:ext>
            </a:extLst>
          </p:cNvPr>
          <p:cNvSpPr>
            <a:spLocks noGrp="1"/>
          </p:cNvSpPr>
          <p:nvPr>
            <p:ph type="title"/>
          </p:nvPr>
        </p:nvSpPr>
        <p:spPr/>
        <p:txBody>
          <a:bodyPr/>
          <a:lstStyle/>
          <a:p>
            <a:r>
              <a:rPr lang="en-US" altLang="zh-CN" dirty="0">
                <a:solidFill>
                  <a:schemeClr val="accent3">
                    <a:lumMod val="75000"/>
                  </a:schemeClr>
                </a:solidFill>
              </a:rPr>
              <a:t>Comments from Ivan on Draft v0.4</a:t>
            </a:r>
            <a:endParaRPr lang="zh-CN" altLang="en-US" dirty="0">
              <a:solidFill>
                <a:schemeClr val="accent3">
                  <a:lumMod val="75000"/>
                </a:schemeClr>
              </a:solidFill>
            </a:endParaRPr>
          </a:p>
        </p:txBody>
      </p:sp>
      <p:sp>
        <p:nvSpPr>
          <p:cNvPr id="4" name="Content Placeholder 3">
            <a:extLst>
              <a:ext uri="{FF2B5EF4-FFF2-40B4-BE49-F238E27FC236}">
                <a16:creationId xmlns:a16="http://schemas.microsoft.com/office/drawing/2014/main" id="{1BE44F50-AD5E-AA5D-8073-89A03AC9431E}"/>
              </a:ext>
            </a:extLst>
          </p:cNvPr>
          <p:cNvSpPr>
            <a:spLocks noGrp="1"/>
          </p:cNvSpPr>
          <p:nvPr>
            <p:ph idx="13"/>
          </p:nvPr>
        </p:nvSpPr>
        <p:spPr/>
        <p:txBody>
          <a:bodyPr>
            <a:normAutofit/>
          </a:bodyPr>
          <a:lstStyle/>
          <a:p>
            <a:r>
              <a:rPr lang="en-US" altLang="zh-CN" sz="1800" dirty="0">
                <a:latin typeface="Arial" panose="020B0604020202020204" pitchFamily="34" charset="0"/>
                <a:cs typeface="Arial" panose="020B0604020202020204" pitchFamily="34" charset="0"/>
              </a:rPr>
              <a:t>C-B-5-2: The remaining content is very similar to the previous version; I noticed that the background hit rates are now lower than those presented in April’s version, and the major missing part remains the definition of an approach to tackle the TPC performance degradation due to ion back-flow, but this will likely require considerably more time to address.</a:t>
            </a:r>
          </a:p>
          <a:p>
            <a:pPr marL="0" indent="0" algn="just">
              <a:spcBef>
                <a:spcPts val="600"/>
              </a:spcBef>
              <a:buNone/>
            </a:pPr>
            <a:r>
              <a:rPr lang="en-US" altLang="zh-CN" sz="1700" dirty="0">
                <a:solidFill>
                  <a:schemeClr val="tx1"/>
                </a:solidFill>
                <a:latin typeface="Arial" panose="020B0604020202020204" pitchFamily="34" charset="0"/>
                <a:ea typeface="宋体" pitchFamily="2" charset="-122"/>
              </a:rPr>
              <a:t>We are actively studying and improving the shielding design to reduce beam induced background. Since the last review, we have updated the MDI shielding design, which has enabled us to achieve a further reduction in background levels.</a:t>
            </a:r>
            <a:r>
              <a:rPr lang="zh-CN" altLang="en-US" sz="1700" dirty="0">
                <a:solidFill>
                  <a:schemeClr val="tx1"/>
                </a:solidFill>
                <a:latin typeface="Arial" panose="020B0604020202020204" pitchFamily="34" charset="0"/>
                <a:ea typeface="宋体" pitchFamily="2" charset="-122"/>
              </a:rPr>
              <a:t> </a:t>
            </a:r>
            <a:r>
              <a:rPr lang="en-US" sz="1700" dirty="0">
                <a:solidFill>
                  <a:schemeClr val="tx1"/>
                </a:solidFill>
                <a:latin typeface="Arial" panose="020B0604020202020204" pitchFamily="34" charset="0"/>
                <a:ea typeface="宋体" pitchFamily="2" charset="-122"/>
              </a:rPr>
              <a:t>In response to the referee’s suggestion, we have added Section 6.3.2 (Ion back flow suppression), which outlines our proposed approach to mitigate ion back-flow effects in the TPC. </a:t>
            </a:r>
            <a:endParaRPr lang="en-US" altLang="zh-CN" sz="1700" dirty="0">
              <a:solidFill>
                <a:schemeClr val="tx1"/>
              </a:solidFill>
              <a:latin typeface="Arial" panose="020B0604020202020204" pitchFamily="34" charset="0"/>
              <a:ea typeface="宋体" pitchFamily="2" charset="-122"/>
            </a:endParaRPr>
          </a:p>
          <a:p>
            <a:pPr marL="0" indent="0" algn="just">
              <a:spcBef>
                <a:spcPts val="600"/>
              </a:spcBef>
              <a:buNone/>
            </a:pPr>
            <a:endParaRPr lang="en-US" altLang="zh-CN" sz="1700" dirty="0">
              <a:solidFill>
                <a:srgbClr val="FF0000"/>
              </a:solidFill>
              <a:latin typeface="Arial" panose="020B0604020202020204" pitchFamily="34" charset="0"/>
              <a:ea typeface="宋体" pitchFamily="2" charset="-122"/>
              <a:cs typeface="Arial" panose="020B0604020202020204" pitchFamily="34" charset="0"/>
            </a:endParaRPr>
          </a:p>
        </p:txBody>
      </p:sp>
    </p:spTree>
    <p:extLst>
      <p:ext uri="{BB962C8B-B14F-4D97-AF65-F5344CB8AC3E}">
        <p14:creationId xmlns:p14="http://schemas.microsoft.com/office/powerpoint/2010/main" val="11413842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altLang="zh-CN" b="0" i="0" u="none" strike="noStrike" baseline="0">
                <a:latin typeface="Arial Black" panose="020B0A04020102020204" pitchFamily="34" charset="0"/>
                <a:ea typeface="等线" panose="02010600030101010101" pitchFamily="2" charset="-122"/>
              </a:rPr>
              <a:t>TPC</a:t>
            </a:r>
          </a:p>
        </p:txBody>
      </p:sp>
      <p:sp>
        <p:nvSpPr>
          <p:cNvPr id="4" name="Text Placeholder 3"/>
          <p:cNvSpPr>
            <a:spLocks noGrp="1"/>
          </p:cNvSpPr>
          <p:nvPr>
            <p:ph type="body" idx="4294967295"/>
          </p:nvPr>
        </p:nvSpPr>
        <p:spPr>
          <a:xfrm>
            <a:off x="831850" y="4589463"/>
            <a:ext cx="10515600" cy="1500187"/>
          </a:xfrm>
        </p:spPr>
        <p:txBody>
          <a:bodyPr/>
          <a:lstStyle/>
          <a:p>
            <a:endParaRPr lang="zh-CN" altLang="en-US">
              <a:latin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Findings</a:t>
            </a:r>
          </a:p>
        </p:txBody>
      </p:sp>
      <p:sp>
        <p:nvSpPr>
          <p:cNvPr id="3" name="Text Placeholder 2"/>
          <p:cNvSpPr>
            <a:spLocks noGrp="1"/>
          </p:cNvSpPr>
          <p:nvPr>
            <p:ph type="body" idx="1"/>
          </p:nvPr>
        </p:nvSpPr>
        <p:spPr>
          <a:xfrm>
            <a:off x="758687" y="1416701"/>
            <a:ext cx="10515600" cy="4351338"/>
          </a:xfrm>
        </p:spPr>
        <p:txBody>
          <a:bodyPr>
            <a:normAutofit/>
          </a:bodyPr>
          <a:lstStyle/>
          <a:p>
            <a:pPr algn="just">
              <a:lnSpc>
                <a:spcPct val="150000"/>
              </a:lnSpc>
              <a:spcBef>
                <a:spcPts val="600"/>
              </a:spcBef>
            </a:pPr>
            <a:r>
              <a:rPr lang="en-US" altLang="zh-CN" sz="1500" dirty="0">
                <a:solidFill>
                  <a:srgbClr val="0000FF"/>
                </a:solidFill>
                <a:latin typeface="Arial" panose="020B0604020202020204" pitchFamily="34" charset="0"/>
                <a:ea typeface="宋体" pitchFamily="2" charset="-122"/>
              </a:rPr>
              <a:t>The Time Projection Chamber (TPC) with pixelated micro-pattern gaseous detector readout has been chosen as the baseline for the central tracker. It offers continuous 3D tracking with minimal material budget over a large volume and provides particle identification (PID) capabilities. This is a solid and well-justified choice for the Reference TDR, building on extensive past TPC experience at lepton colliders and more recent developments from ALICE, the LCTPC, and DRD1 collaborations. Several technological advances have recently been achieved; notably, a novel ultra-light QM55 carbon fiber material is now used to construct the TPC cylinder. </a:t>
            </a:r>
          </a:p>
          <a:p>
            <a:pPr algn="just">
              <a:lnSpc>
                <a:spcPct val="150000"/>
              </a:lnSpc>
              <a:spcBef>
                <a:spcPts val="600"/>
              </a:spcBef>
            </a:pPr>
            <a:r>
              <a:rPr lang="en-US" altLang="zh-CN" sz="1500" dirty="0">
                <a:solidFill>
                  <a:srgbClr val="0000FF"/>
                </a:solidFill>
                <a:latin typeface="Arial" panose="020B0604020202020204" pitchFamily="34" charset="0"/>
                <a:ea typeface="宋体" pitchFamily="2" charset="-122"/>
              </a:rPr>
              <a:t>However, realizing the TPC as the tracker will require further significant efforts, particularly in mechanical design, structural integrity, and achieving uniform magnetic field conditions (see also the comments and recommendations in the Magnet chapter). Full simulation and digitization tools, based on the software framework and reconstruction algorithms, have been developed and must now be used to produce an updated set of performance plots (e.g., separation power plots). </a:t>
            </a:r>
          </a:p>
          <a:p>
            <a:pPr algn="just">
              <a:lnSpc>
                <a:spcPct val="150000"/>
              </a:lnSpc>
              <a:spcBef>
                <a:spcPts val="600"/>
              </a:spcBef>
            </a:pPr>
            <a:r>
              <a:rPr lang="en-US" altLang="zh-CN" sz="1500" dirty="0">
                <a:solidFill>
                  <a:srgbClr val="0000FF"/>
                </a:solidFill>
                <a:latin typeface="Arial" panose="020B0604020202020204" pitchFamily="34" charset="0"/>
                <a:ea typeface="宋体" pitchFamily="2" charset="-122"/>
              </a:rPr>
              <a:t>The possibility of using a drift chamber as an alternative tracking option is also presented in the TDR.</a:t>
            </a:r>
            <a:endParaRPr lang="zh-CN" altLang="en-US" sz="1500" dirty="0">
              <a:solidFill>
                <a:srgbClr val="0000FF"/>
              </a:solidFill>
              <a:latin typeface="Arial" panose="020B0604020202020204" pitchFamily="34" charset="0"/>
              <a:ea typeface="宋体" pitchFamily="2" charset="-122"/>
            </a:endParaRPr>
          </a:p>
        </p:txBody>
      </p:sp>
      <p:sp>
        <p:nvSpPr>
          <p:cNvPr id="4" name="TextBox 3"/>
          <p:cNvSpPr txBox="1"/>
          <p:nvPr/>
        </p:nvSpPr>
        <p:spPr>
          <a:xfrm>
            <a:off x="10658475" y="496371"/>
            <a:ext cx="6096000" cy="369332"/>
          </a:xfrm>
          <a:prstGeom prst="rect">
            <a:avLst/>
          </a:prstGeom>
          <a:noFill/>
        </p:spPr>
        <p:txBody>
          <a:bodyPr wrap="square">
            <a:spAutoFit/>
          </a:bodyPr>
          <a:lstStyle/>
          <a:p>
            <a:r>
              <a:rPr lang="en-US" altLang="zh-CN" dirty="0">
                <a:latin typeface="Arial" panose="020B0604020202020204" pitchFamily="34" charset="0"/>
                <a:ea typeface="等线" panose="02010600030101010101" pitchFamily="2" charset="-122"/>
              </a:rPr>
              <a:t>TPC</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11646A-0874-42EF-9A25-86DC863F6026}"/>
              </a:ext>
            </a:extLst>
          </p:cNvPr>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Finding on Draft v0.4.1</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460BC8A5-72B2-4CE4-9365-032475ABC244}"/>
              </a:ext>
            </a:extLst>
          </p:cNvPr>
          <p:cNvSpPr>
            <a:spLocks noGrp="1"/>
          </p:cNvSpPr>
          <p:nvPr>
            <p:ph idx="13"/>
          </p:nvPr>
        </p:nvSpPr>
        <p:spPr/>
        <p:txBody>
          <a:bodyPr>
            <a:normAutofit/>
          </a:bodyPr>
          <a:lstStyle/>
          <a:p>
            <a:r>
              <a:rPr lang="en-US" altLang="zh-CN" sz="1400" dirty="0">
                <a:latin typeface="Arial" panose="020B0604020202020204" pitchFamily="34" charset="0"/>
                <a:ea typeface="宋体" pitchFamily="2" charset="-122"/>
              </a:rPr>
              <a:t>The Barcelona version of the TPC chapter shows clear progress in terms of section organization and clarity compared to the previous drafts:</a:t>
            </a:r>
          </a:p>
          <a:p>
            <a:pPr lvl="1"/>
            <a:r>
              <a:rPr lang="en-US" altLang="zh-CN" sz="1400" dirty="0">
                <a:solidFill>
                  <a:srgbClr val="0000FF"/>
                </a:solidFill>
                <a:ea typeface="宋体" pitchFamily="2" charset="-122"/>
              </a:rPr>
              <a:t>The overall structure is improved, with more logical sub-sections and better-defined description flow;</a:t>
            </a:r>
          </a:p>
          <a:p>
            <a:pPr lvl="1"/>
            <a:r>
              <a:rPr lang="en-US" altLang="zh-CN" sz="1400" dirty="0">
                <a:solidFill>
                  <a:srgbClr val="0000FF"/>
                </a:solidFill>
                <a:ea typeface="宋体" pitchFamily="2" charset="-122"/>
              </a:rPr>
              <a:t>The mechanical design aspects (inner/outer cylinders and support structures) are more consistently described;</a:t>
            </a:r>
          </a:p>
          <a:p>
            <a:pPr lvl="1"/>
            <a:r>
              <a:rPr lang="en-US" altLang="zh-CN" sz="1400" dirty="0">
                <a:solidFill>
                  <a:srgbClr val="0000FF"/>
                </a:solidFill>
                <a:ea typeface="宋体" pitchFamily="2" charset="-122"/>
              </a:rPr>
              <a:t>There is a better introductory explanation of the role of the TPC as the central tracking detector and its importance for the PID performance;</a:t>
            </a:r>
          </a:p>
          <a:p>
            <a:pPr lvl="1"/>
            <a:r>
              <a:rPr lang="en-US" altLang="zh-CN" sz="1400" dirty="0">
                <a:solidFill>
                  <a:srgbClr val="0000FF"/>
                </a:solidFill>
                <a:ea typeface="宋体" pitchFamily="2" charset="-122"/>
              </a:rPr>
              <a:t>Prototype development efforts are more explicitly referenced, including pad readout, based on micro-pattern gas detector studies;</a:t>
            </a:r>
          </a:p>
          <a:p>
            <a:pPr marL="457200" lvl="1" indent="0">
              <a:buNone/>
            </a:pPr>
            <a:endParaRPr lang="en-US" altLang="zh-CN" sz="1400" dirty="0">
              <a:solidFill>
                <a:srgbClr val="0000FF"/>
              </a:solidFill>
              <a:ea typeface="宋体" pitchFamily="2" charset="-122"/>
            </a:endParaRPr>
          </a:p>
          <a:p>
            <a:r>
              <a:rPr lang="en-US" altLang="zh-CN" sz="1400" dirty="0">
                <a:latin typeface="Arial" panose="020B0604020202020204" pitchFamily="34" charset="0"/>
                <a:ea typeface="宋体" pitchFamily="2" charset="-122"/>
              </a:rPr>
              <a:t>These editorial and content enhancements are really appreciated and help to bring the chapter into more advanced stage. However, several technical issues raised in the previous review remain (partially) unresolved or are addressed only qualitatively.</a:t>
            </a:r>
          </a:p>
        </p:txBody>
      </p:sp>
    </p:spTree>
    <p:extLst>
      <p:ext uri="{BB962C8B-B14F-4D97-AF65-F5344CB8AC3E}">
        <p14:creationId xmlns:p14="http://schemas.microsoft.com/office/powerpoint/2010/main" val="24876268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Comments</a:t>
            </a:r>
          </a:p>
        </p:txBody>
      </p:sp>
      <p:sp>
        <p:nvSpPr>
          <p:cNvPr id="3" name="Text Placeholder 2"/>
          <p:cNvSpPr>
            <a:spLocks noGrp="1"/>
          </p:cNvSpPr>
          <p:nvPr>
            <p:ph type="body" idx="1"/>
          </p:nvPr>
        </p:nvSpPr>
        <p:spPr>
          <a:xfrm>
            <a:off x="407126" y="1185544"/>
            <a:ext cx="11525794" cy="4986655"/>
          </a:xfrm>
        </p:spPr>
        <p:txBody>
          <a:bodyPr>
            <a:normAutofit fontScale="92500" lnSpcReduction="20000"/>
          </a:bodyPr>
          <a:lstStyle/>
          <a:p>
            <a:pPr algn="just">
              <a:lnSpc>
                <a:spcPct val="150000"/>
              </a:lnSpc>
              <a:spcBef>
                <a:spcPts val="600"/>
              </a:spcBef>
              <a:spcAft>
                <a:spcPts val="1200"/>
              </a:spcAft>
            </a:pPr>
            <a:r>
              <a:rPr lang="en-US" altLang="zh-CN" sz="1500" dirty="0">
                <a:solidFill>
                  <a:srgbClr val="0000FF"/>
                </a:solidFill>
                <a:latin typeface="Arial" panose="020B0604020202020204" pitchFamily="34" charset="0"/>
                <a:ea typeface="宋体" pitchFamily="2" charset="-122"/>
              </a:rPr>
              <a:t>Since the IDRC 2024 review, significant progress has been made in the simulation of space charge distortions. For CEPC Higgs and low-luminosity Z runs, the maximum distortions after 3 meters of drift were found to be approximately 10 </a:t>
            </a:r>
            <a:r>
              <a:rPr lang="en-US" altLang="zh-CN" sz="1500" dirty="0" err="1">
                <a:solidFill>
                  <a:srgbClr val="0000FF"/>
                </a:solidFill>
                <a:latin typeface="Arial" panose="020B0604020202020204" pitchFamily="34" charset="0"/>
                <a:ea typeface="宋体" pitchFamily="2" charset="-122"/>
              </a:rPr>
              <a:t>μm</a:t>
            </a:r>
            <a:r>
              <a:rPr lang="en-US" altLang="zh-CN" sz="1500" dirty="0">
                <a:solidFill>
                  <a:srgbClr val="0000FF"/>
                </a:solidFill>
                <a:latin typeface="Arial" panose="020B0604020202020204" pitchFamily="34" charset="0"/>
                <a:ea typeface="宋体" pitchFamily="2" charset="-122"/>
              </a:rPr>
              <a:t> and 150 </a:t>
            </a:r>
            <a:r>
              <a:rPr lang="en-US" altLang="zh-CN" sz="1500" dirty="0" err="1">
                <a:solidFill>
                  <a:srgbClr val="0000FF"/>
                </a:solidFill>
                <a:latin typeface="Arial" panose="020B0604020202020204" pitchFamily="34" charset="0"/>
                <a:ea typeface="宋体" pitchFamily="2" charset="-122"/>
              </a:rPr>
              <a:t>μm</a:t>
            </a:r>
            <a:r>
              <a:rPr lang="en-US" altLang="zh-CN" sz="1500" dirty="0">
                <a:solidFill>
                  <a:srgbClr val="0000FF"/>
                </a:solidFill>
                <a:latin typeface="Arial" panose="020B0604020202020204" pitchFamily="34" charset="0"/>
                <a:ea typeface="宋体" pitchFamily="2" charset="-122"/>
              </a:rPr>
              <a:t>, respectively. Nevertheless, these figures require further verification, and careful evaluation of beam-related background effects must continue. In the longer term, dedicated simulation efforts are needed to develop and refine a "data driven" approach for extracting space-charge corrections, based on the alignment and correction models developed for the ALICE TPC</a:t>
            </a:r>
          </a:p>
          <a:p>
            <a:pPr algn="just">
              <a:lnSpc>
                <a:spcPct val="150000"/>
              </a:lnSpc>
              <a:spcBef>
                <a:spcPts val="600"/>
              </a:spcBef>
              <a:spcAft>
                <a:spcPts val="1200"/>
              </a:spcAft>
            </a:pPr>
            <a:r>
              <a:rPr lang="en-US" altLang="zh-CN" sz="1500" dirty="0">
                <a:solidFill>
                  <a:srgbClr val="0000FF"/>
                </a:solidFill>
                <a:latin typeface="Arial" panose="020B0604020202020204" pitchFamily="34" charset="0"/>
                <a:ea typeface="宋体" pitchFamily="2" charset="-122"/>
              </a:rPr>
              <a:t>Clarify target performance: For each open topic (e.g., ion backflow, pad size), provide the expected performance goals (e.g., maximum tolerable distortion, acceptable ion backflow level, target spatial resolution) that guide the ongoing design effort;</a:t>
            </a:r>
          </a:p>
          <a:p>
            <a:pPr algn="just">
              <a:lnSpc>
                <a:spcPct val="150000"/>
              </a:lnSpc>
              <a:spcBef>
                <a:spcPts val="600"/>
              </a:spcBef>
              <a:spcAft>
                <a:spcPts val="1200"/>
              </a:spcAft>
            </a:pPr>
            <a:r>
              <a:rPr lang="en-US" altLang="zh-CN" sz="1500" dirty="0">
                <a:latin typeface="Arial" panose="020B0604020202020204" pitchFamily="34" charset="0"/>
                <a:ea typeface="宋体" pitchFamily="2" charset="-122"/>
              </a:rPr>
              <a:t>The simulations and analysis of beam-induced background in the TPC have been continued with some collaboration (KEK, DESY). The low-energy photons (MeV) are the main source of positive ions in the TPC, both in the Higgs and low luminosity Z modes. The space charge density in the CEPC TPC is only about 1/60 of the ALICE TPC in the Higgs mode if the ion-backflow (IBF) can be suppressed to the primary ion level. Some optimization strategies are proposed to further reduce the backgrounds.</a:t>
            </a:r>
          </a:p>
          <a:p>
            <a:pPr lvl="1" algn="just">
              <a:lnSpc>
                <a:spcPct val="110000"/>
              </a:lnSpc>
              <a:spcBef>
                <a:spcPts val="600"/>
              </a:spcBef>
              <a:spcAft>
                <a:spcPts val="1200"/>
              </a:spcAft>
            </a:pPr>
            <a:r>
              <a:rPr lang="en-US" altLang="zh-CN" sz="1600" dirty="0">
                <a:latin typeface="Arial" panose="020B0604020202020204" pitchFamily="34" charset="0"/>
                <a:ea typeface="宋体" pitchFamily="2" charset="-122"/>
              </a:rPr>
              <a:t>Reducing the beam lost rate.</a:t>
            </a:r>
          </a:p>
          <a:p>
            <a:pPr lvl="1" algn="just">
              <a:lnSpc>
                <a:spcPct val="110000"/>
              </a:lnSpc>
              <a:spcBef>
                <a:spcPts val="600"/>
              </a:spcBef>
              <a:spcAft>
                <a:spcPts val="1200"/>
              </a:spcAft>
            </a:pPr>
            <a:r>
              <a:rPr lang="en-US" altLang="zh-CN" sz="1600" dirty="0">
                <a:latin typeface="Arial" panose="020B0604020202020204" pitchFamily="34" charset="0"/>
                <a:ea typeface="宋体" pitchFamily="2" charset="-122"/>
              </a:rPr>
              <a:t>Added shielding after the </a:t>
            </a:r>
            <a:r>
              <a:rPr lang="en-US" altLang="zh-CN" sz="1600" dirty="0" err="1">
                <a:latin typeface="Arial" panose="020B0604020202020204" pitchFamily="34" charset="0"/>
                <a:ea typeface="宋体" pitchFamily="2" charset="-122"/>
              </a:rPr>
              <a:t>lumiCal</a:t>
            </a:r>
            <a:r>
              <a:rPr lang="en-US" altLang="zh-CN" sz="1600" dirty="0">
                <a:latin typeface="Arial" panose="020B0604020202020204" pitchFamily="34" charset="0"/>
                <a:ea typeface="宋体" pitchFamily="2" charset="-122"/>
              </a:rPr>
              <a:t>.</a:t>
            </a:r>
          </a:p>
          <a:p>
            <a:pPr lvl="1" algn="just">
              <a:lnSpc>
                <a:spcPct val="110000"/>
              </a:lnSpc>
              <a:spcBef>
                <a:spcPts val="600"/>
              </a:spcBef>
              <a:spcAft>
                <a:spcPts val="1200"/>
              </a:spcAft>
            </a:pPr>
            <a:r>
              <a:rPr lang="en-US" altLang="zh-CN" sz="1600" dirty="0">
                <a:latin typeface="Arial" panose="020B0604020202020204" pitchFamily="34" charset="0"/>
                <a:ea typeface="宋体" pitchFamily="2" charset="-122"/>
              </a:rPr>
              <a:t>Added a dedicated distortion correction in the section of Calibration and Alignment</a:t>
            </a:r>
            <a:endParaRPr lang="zh-CN" altLang="zh-CN" sz="1600" dirty="0">
              <a:latin typeface="Arial" panose="020B0604020202020204" pitchFamily="34" charset="0"/>
              <a:ea typeface="宋体" pitchFamily="2" charset="-122"/>
            </a:endParaRPr>
          </a:p>
        </p:txBody>
      </p:sp>
      <p:sp>
        <p:nvSpPr>
          <p:cNvPr id="4" name="TextBox 3"/>
          <p:cNvSpPr txBox="1"/>
          <p:nvPr/>
        </p:nvSpPr>
        <p:spPr>
          <a:xfrm>
            <a:off x="10658475" y="496371"/>
            <a:ext cx="6096000" cy="369332"/>
          </a:xfrm>
          <a:prstGeom prst="rect">
            <a:avLst/>
          </a:prstGeom>
          <a:noFill/>
        </p:spPr>
        <p:txBody>
          <a:bodyPr wrap="square">
            <a:spAutoFit/>
          </a:bodyPr>
          <a:lstStyle/>
          <a:p>
            <a:r>
              <a:rPr lang="en-US" altLang="zh-CN" dirty="0">
                <a:latin typeface="Arial" panose="020B0604020202020204" pitchFamily="34" charset="0"/>
                <a:ea typeface="等线" panose="02010600030101010101" pitchFamily="2" charset="-122"/>
              </a:rPr>
              <a:t>TPC</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Comments</a:t>
            </a:r>
          </a:p>
        </p:txBody>
      </p:sp>
      <p:sp>
        <p:nvSpPr>
          <p:cNvPr id="4" name="TextBox 3"/>
          <p:cNvSpPr txBox="1"/>
          <p:nvPr/>
        </p:nvSpPr>
        <p:spPr>
          <a:xfrm>
            <a:off x="10658475" y="496371"/>
            <a:ext cx="6096000" cy="369332"/>
          </a:xfrm>
          <a:prstGeom prst="rect">
            <a:avLst/>
          </a:prstGeom>
          <a:noFill/>
        </p:spPr>
        <p:txBody>
          <a:bodyPr wrap="square">
            <a:spAutoFit/>
          </a:bodyPr>
          <a:lstStyle/>
          <a:p>
            <a:r>
              <a:rPr lang="en-US" altLang="zh-CN" dirty="0">
                <a:latin typeface="Arial" panose="020B0604020202020204" pitchFamily="34" charset="0"/>
                <a:ea typeface="等线" panose="02010600030101010101" pitchFamily="2" charset="-122"/>
              </a:rPr>
              <a:t>TPC</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242" y="1240519"/>
            <a:ext cx="10353814" cy="5016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Comments</a:t>
            </a:r>
          </a:p>
        </p:txBody>
      </p:sp>
      <p:sp>
        <p:nvSpPr>
          <p:cNvPr id="4" name="TextBox 3"/>
          <p:cNvSpPr txBox="1"/>
          <p:nvPr/>
        </p:nvSpPr>
        <p:spPr>
          <a:xfrm>
            <a:off x="10658475" y="496371"/>
            <a:ext cx="6096000" cy="369332"/>
          </a:xfrm>
          <a:prstGeom prst="rect">
            <a:avLst/>
          </a:prstGeom>
          <a:noFill/>
        </p:spPr>
        <p:txBody>
          <a:bodyPr wrap="square">
            <a:spAutoFit/>
          </a:bodyPr>
          <a:lstStyle/>
          <a:p>
            <a:r>
              <a:rPr lang="en-US" altLang="zh-CN" dirty="0">
                <a:latin typeface="Arial" panose="020B0604020202020204" pitchFamily="34" charset="0"/>
                <a:ea typeface="等线" panose="02010600030101010101" pitchFamily="2" charset="-122"/>
              </a:rPr>
              <a:t>TPC</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073" y="1299027"/>
            <a:ext cx="11249684" cy="5127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1044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dirty="0">
                <a:latin typeface="Arial Black" panose="020B0A04020102020204" pitchFamily="34" charset="0"/>
                <a:ea typeface="等线" panose="02010600030101010101" pitchFamily="2" charset="-122"/>
              </a:rPr>
              <a:t>Findings</a:t>
            </a:r>
          </a:p>
        </p:txBody>
      </p:sp>
      <p:sp>
        <p:nvSpPr>
          <p:cNvPr id="3" name="Text Placeholder 2"/>
          <p:cNvSpPr>
            <a:spLocks noGrp="1"/>
          </p:cNvSpPr>
          <p:nvPr>
            <p:ph type="body" idx="1"/>
          </p:nvPr>
        </p:nvSpPr>
        <p:spPr>
          <a:xfrm>
            <a:off x="438035" y="1170520"/>
            <a:ext cx="11361557" cy="5191109"/>
          </a:xfrm>
        </p:spPr>
        <p:txBody>
          <a:bodyPr>
            <a:normAutofit fontScale="85000" lnSpcReduction="20000"/>
          </a:bodyPr>
          <a:lstStyle/>
          <a:p>
            <a:pPr>
              <a:lnSpc>
                <a:spcPct val="110000"/>
              </a:lnSpc>
              <a:spcBef>
                <a:spcPts val="600"/>
              </a:spcBef>
            </a:pPr>
            <a:r>
              <a:rPr lang="en-US" altLang="zh-CN" sz="1800" kern="100" dirty="0">
                <a:solidFill>
                  <a:srgbClr val="0000FF"/>
                </a:solidFill>
                <a:effectLst/>
                <a:latin typeface="Arial" panose="020B0604020202020204" pitchFamily="34" charset="0"/>
                <a:ea typeface="宋体" panose="02010600030101010101" pitchFamily="2" charset="-122"/>
                <a:cs typeface="Times New Roman" panose="02020603050405020304" pitchFamily="18" charset="0"/>
              </a:rPr>
              <a:t>F-A-3-1: A layout of the interaction region—including the anti-solenoid, final focus quadrupoles, IP beam pipe, and Luminosity Monitor—has been presented. Although not yet final, it is sufficiently advanced to proceed with detailed component design. </a:t>
            </a:r>
          </a:p>
          <a:p>
            <a:pPr>
              <a:lnSpc>
                <a:spcPct val="110000"/>
              </a:lnSpc>
              <a:spcBef>
                <a:spcPts val="600"/>
              </a:spcBef>
            </a:pPr>
            <a:r>
              <a:rPr lang="en-US" altLang="zh-CN" sz="1800" kern="100" dirty="0">
                <a:solidFill>
                  <a:srgbClr val="0000FF"/>
                </a:solidFill>
                <a:effectLst/>
                <a:latin typeface="Arial" panose="020B0604020202020204" pitchFamily="34" charset="0"/>
                <a:ea typeface="宋体" panose="02010600030101010101" pitchFamily="2" charset="-122"/>
                <a:cs typeface="Times New Roman" panose="02020603050405020304" pitchFamily="18" charset="0"/>
              </a:rPr>
              <a:t>The Be beam pipe has an inner diameter of 10 mm and a length of 220 mm. It consists of an inner Be layer 0.2 mm thick and an outer Be layer 0.15 mm thick, separated by a 0.2 mm gap, which seems quite aggressive. The default coolant is water, with paraffin as a backup. The cooling technology is well-established, and the cost estimates are considered reliable. The coolant flow remains  in  the  stable  laminar  regime.  Mechanical  analyses  for  cantilever  support  during installation have been performed, and no issues have been found. With an inlet water temperature of 15°C, the Be pipe temperature remains below 20°C, which is within acceptable limits. </a:t>
            </a:r>
          </a:p>
          <a:p>
            <a:pPr>
              <a:lnSpc>
                <a:spcPct val="110000"/>
              </a:lnSpc>
              <a:spcBef>
                <a:spcPts val="600"/>
              </a:spcBef>
            </a:pPr>
            <a:r>
              <a:rPr lang="en-US" altLang="zh-CN" sz="1800" kern="100" dirty="0">
                <a:solidFill>
                  <a:srgbClr val="0000FF"/>
                </a:solidFill>
                <a:effectLst/>
                <a:latin typeface="Arial" panose="020B0604020202020204" pitchFamily="34" charset="0"/>
                <a:ea typeface="宋体" panose="02010600030101010101" pitchFamily="2" charset="-122"/>
                <a:cs typeface="Times New Roman" panose="02020603050405020304" pitchFamily="18" charset="0"/>
              </a:rPr>
              <a:t>F-A-3-2: Beam background sources—including synchrotron radiation (SR) photons, pairs, and off-energy particles—have been studied in detail, along with other minor contributions. For SR photons, important  interactions  such  as  the  photoelectric  effect  and  Rayleigh  scattering  have  been simulated. It was found critically important to employ high-Z SR masks to protect the IP beam pipe region. Pair backgrounds are mitigated by designing the IP beam pipe to stay outside the high- density region. The hit rate on the first layer of the vertex detector (VTX) is estimated to be around 1 hit per cm² per bunch crossing. Backgrounds from off-energy particles are suppressed by placing collimators at strategic points around the ring and heavy metal masks near the IP to absorb secondary showers. </a:t>
            </a:r>
          </a:p>
          <a:p>
            <a:pPr>
              <a:lnSpc>
                <a:spcPct val="110000"/>
              </a:lnSpc>
              <a:spcBef>
                <a:spcPts val="600"/>
              </a:spcBef>
            </a:pPr>
            <a:r>
              <a:rPr lang="en-US" altLang="zh-CN" sz="1800" kern="100" dirty="0">
                <a:solidFill>
                  <a:srgbClr val="0000FF"/>
                </a:solidFill>
                <a:effectLst/>
                <a:latin typeface="Arial" panose="020B0604020202020204" pitchFamily="34" charset="0"/>
                <a:ea typeface="宋体" panose="02010600030101010101" pitchFamily="2" charset="-122"/>
                <a:cs typeface="Times New Roman" panose="02020603050405020304" pitchFamily="18" charset="0"/>
              </a:rPr>
              <a:t>F-A-3-3: Experience from BESIII was presented, showing that real background levels were about 1/5 of those predicted by simulation. </a:t>
            </a:r>
          </a:p>
          <a:p>
            <a:pPr>
              <a:lnSpc>
                <a:spcPct val="110000"/>
              </a:lnSpc>
              <a:spcBef>
                <a:spcPts val="600"/>
              </a:spcBef>
            </a:pPr>
            <a:r>
              <a:rPr lang="en-US" altLang="zh-CN" sz="1800" kern="100" dirty="0">
                <a:solidFill>
                  <a:srgbClr val="0000FF"/>
                </a:solidFill>
                <a:effectLst/>
                <a:latin typeface="Arial" panose="020B0604020202020204" pitchFamily="34" charset="0"/>
                <a:ea typeface="宋体" panose="02010600030101010101" pitchFamily="2" charset="-122"/>
                <a:cs typeface="Times New Roman" panose="02020603050405020304" pitchFamily="18" charset="0"/>
              </a:rPr>
              <a:t>F-A-3-4: An updated design of the </a:t>
            </a:r>
            <a:r>
              <a:rPr lang="en-US" altLang="zh-CN" sz="1800" kern="100" dirty="0" err="1">
                <a:solidFill>
                  <a:srgbClr val="0000FF"/>
                </a:solidFill>
                <a:effectLst/>
                <a:latin typeface="Arial" panose="020B0604020202020204" pitchFamily="34" charset="0"/>
                <a:ea typeface="宋体" panose="02010600030101010101" pitchFamily="2" charset="-122"/>
                <a:cs typeface="Times New Roman" panose="02020603050405020304" pitchFamily="18" charset="0"/>
              </a:rPr>
              <a:t>LumiCal</a:t>
            </a:r>
            <a:r>
              <a:rPr lang="en-US" altLang="zh-CN" sz="1800" kern="100" dirty="0">
                <a:solidFill>
                  <a:srgbClr val="0000FF"/>
                </a:solidFill>
                <a:effectLst/>
                <a:latin typeface="Arial" panose="020B0604020202020204" pitchFamily="34" charset="0"/>
                <a:ea typeface="宋体" panose="02010600030101010101" pitchFamily="2" charset="-122"/>
                <a:cs typeface="Times New Roman" panose="02020603050405020304" pitchFamily="18" charset="0"/>
              </a:rPr>
              <a:t>, using a silicon detector and LYSO crystals for pile-up event veto, is included in the Reference TDR. Mechanical design and optimization are complete, and construction of a large prototype is planned for the EDR phase. The selected technology appears feasible,  although  achieving  the  required  luminosity  precision  will  demand  electron  impact position measurements at the level of better than ten microns. </a:t>
            </a:r>
          </a:p>
        </p:txBody>
      </p:sp>
      <p:sp>
        <p:nvSpPr>
          <p:cNvPr id="5" name="TextBox 4"/>
          <p:cNvSpPr txBox="1"/>
          <p:nvPr/>
        </p:nvSpPr>
        <p:spPr>
          <a:xfrm>
            <a:off x="8322663" y="496371"/>
            <a:ext cx="4035710" cy="369332"/>
          </a:xfrm>
          <a:prstGeom prst="rect">
            <a:avLst/>
          </a:prstGeom>
          <a:noFill/>
        </p:spPr>
        <p:txBody>
          <a:bodyPr vert="horz" wrap="square" rtlCol="0">
            <a:spAutoFit/>
          </a:bodyPr>
          <a:lstStyle/>
          <a:p>
            <a:r>
              <a:rPr lang="en-US" altLang="zh-CN" dirty="0">
                <a:latin typeface="Arial" panose="020B0604020202020204" pitchFamily="34" charset="0"/>
              </a:rPr>
              <a:t>Machine Detector Interface</a:t>
            </a:r>
            <a:endParaRPr lang="zh-CN" altLang="en-US" dirty="0">
              <a:latin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11646A-0874-42EF-9A25-86DC863F6026}"/>
              </a:ext>
            </a:extLst>
          </p:cNvPr>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Comments on Draft v0.4.1</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460BC8A5-72B2-4CE4-9365-032475ABC244}"/>
              </a:ext>
            </a:extLst>
          </p:cNvPr>
          <p:cNvSpPr>
            <a:spLocks noGrp="1"/>
          </p:cNvSpPr>
          <p:nvPr>
            <p:ph idx="13"/>
          </p:nvPr>
        </p:nvSpPr>
        <p:spPr>
          <a:xfrm>
            <a:off x="638042" y="1253009"/>
            <a:ext cx="11135870" cy="4816017"/>
          </a:xfrm>
        </p:spPr>
        <p:txBody>
          <a:bodyPr>
            <a:normAutofit/>
          </a:bodyPr>
          <a:lstStyle/>
          <a:p>
            <a:pPr marL="0" indent="0">
              <a:buNone/>
            </a:pPr>
            <a:r>
              <a:rPr lang="en-US" altLang="zh-CN" sz="2000" dirty="0">
                <a:solidFill>
                  <a:srgbClr val="0000FF"/>
                </a:solidFill>
                <a:latin typeface="Arial" panose="020B0604020202020204" pitchFamily="34" charset="0"/>
                <a:ea typeface="宋体" pitchFamily="2" charset="-122"/>
                <a:cs typeface="Arial" panose="020B0604020202020204" pitchFamily="34" charset="0"/>
              </a:rPr>
              <a:t>Space-Charge Distortion and Ion Backflow</a:t>
            </a:r>
          </a:p>
          <a:p>
            <a:r>
              <a:rPr lang="en-US" altLang="zh-CN" sz="2000" dirty="0">
                <a:solidFill>
                  <a:srgbClr val="0000FF"/>
                </a:solidFill>
                <a:latin typeface="Arial" panose="020B0604020202020204" pitchFamily="34" charset="0"/>
                <a:ea typeface="宋体" pitchFamily="2" charset="-122"/>
                <a:cs typeface="Arial" panose="020B0604020202020204" pitchFamily="34" charset="0"/>
              </a:rPr>
              <a:t>The chapter still lacks a quantitative description of space-charge distortion and its impact on tracking;</a:t>
            </a:r>
          </a:p>
          <a:p>
            <a:r>
              <a:rPr lang="en-US" altLang="zh-CN" sz="1900" dirty="0">
                <a:solidFill>
                  <a:schemeClr val="tx1"/>
                </a:solidFill>
                <a:latin typeface="Arial" panose="020B0604020202020204" pitchFamily="34" charset="0"/>
                <a:ea typeface="宋体" pitchFamily="2" charset="-122"/>
              </a:rPr>
              <a:t>The description of space-charge distortion and its impact on tracking have been added in the subsection of  </a:t>
            </a:r>
            <a:r>
              <a:rPr lang="fr-FR" altLang="zh-CN" sz="1900" dirty="0">
                <a:solidFill>
                  <a:schemeClr val="tx1"/>
                </a:solidFill>
                <a:latin typeface="Arial" panose="020B0604020202020204" pitchFamily="34" charset="0"/>
                <a:ea typeface="宋体" pitchFamily="2" charset="-122"/>
              </a:rPr>
              <a:t>6.3.2.4 (TPC space distortions estimation). The detailed R&amp;D of i</a:t>
            </a:r>
            <a:r>
              <a:rPr lang="en-US" altLang="zh-CN" sz="1900" dirty="0" err="1">
                <a:solidFill>
                  <a:schemeClr val="tx1"/>
                </a:solidFill>
                <a:latin typeface="Arial" panose="020B0604020202020204" pitchFamily="34" charset="0"/>
                <a:ea typeface="宋体" pitchFamily="2" charset="-122"/>
              </a:rPr>
              <a:t>ts</a:t>
            </a:r>
            <a:r>
              <a:rPr lang="en-US" altLang="zh-CN" sz="1900" dirty="0">
                <a:solidFill>
                  <a:schemeClr val="tx1"/>
                </a:solidFill>
                <a:latin typeface="Arial" panose="020B0604020202020204" pitchFamily="34" charset="0"/>
                <a:ea typeface="宋体" pitchFamily="2" charset="-122"/>
              </a:rPr>
              <a:t> impact on tracking will do in next steps.</a:t>
            </a:r>
            <a:endParaRPr lang="fr-FR" altLang="zh-CN" sz="1900" dirty="0">
              <a:solidFill>
                <a:schemeClr val="tx1"/>
              </a:solidFill>
              <a:latin typeface="Arial" panose="020B0604020202020204" pitchFamily="34" charset="0"/>
              <a:ea typeface="宋体" pitchFamily="2" charset="-122"/>
            </a:endParaRPr>
          </a:p>
          <a:p>
            <a:endParaRPr lang="en-US" altLang="zh-CN" sz="1900" dirty="0">
              <a:solidFill>
                <a:srgbClr val="0000FF"/>
              </a:solidFill>
              <a:latin typeface="Arial" panose="020B0604020202020204" pitchFamily="34" charset="0"/>
              <a:ea typeface="宋体" pitchFamily="2" charset="-122"/>
              <a:cs typeface="Arial" panose="020B0604020202020204" pitchFamily="34" charset="0"/>
            </a:endParaRPr>
          </a:p>
          <a:p>
            <a:r>
              <a:rPr lang="en-US" altLang="zh-CN" sz="2000" dirty="0">
                <a:solidFill>
                  <a:srgbClr val="0000FF"/>
                </a:solidFill>
                <a:latin typeface="Arial" panose="020B0604020202020204" pitchFamily="34" charset="0"/>
                <a:ea typeface="宋体" pitchFamily="2" charset="-122"/>
                <a:cs typeface="Arial" panose="020B0604020202020204" pitchFamily="34" charset="0"/>
              </a:rPr>
              <a:t>There is no indication or explanation of how correction strategies (e.g., ALICE-like data-driven approaches) can be implemented, at least qualitatively;</a:t>
            </a:r>
          </a:p>
          <a:p>
            <a:r>
              <a:rPr lang="en-US" altLang="zh-CN" sz="1900" dirty="0">
                <a:solidFill>
                  <a:schemeClr val="tx1"/>
                </a:solidFill>
                <a:latin typeface="Arial" panose="020B0604020202020204" pitchFamily="34" charset="0"/>
                <a:ea typeface="宋体" pitchFamily="2" charset="-122"/>
              </a:rPr>
              <a:t>The brief description of the correction strategies have been added in the subsection (Calibration and alignment).</a:t>
            </a:r>
          </a:p>
        </p:txBody>
      </p:sp>
    </p:spTree>
    <p:extLst>
      <p:ext uri="{BB962C8B-B14F-4D97-AF65-F5344CB8AC3E}">
        <p14:creationId xmlns:p14="http://schemas.microsoft.com/office/powerpoint/2010/main" val="33218702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Comments</a:t>
            </a:r>
          </a:p>
        </p:txBody>
      </p:sp>
      <p:sp>
        <p:nvSpPr>
          <p:cNvPr id="4" name="TextBox 3"/>
          <p:cNvSpPr txBox="1"/>
          <p:nvPr/>
        </p:nvSpPr>
        <p:spPr>
          <a:xfrm>
            <a:off x="10658475" y="496371"/>
            <a:ext cx="6096000" cy="369332"/>
          </a:xfrm>
          <a:prstGeom prst="rect">
            <a:avLst/>
          </a:prstGeom>
          <a:noFill/>
        </p:spPr>
        <p:txBody>
          <a:bodyPr wrap="square">
            <a:spAutoFit/>
          </a:bodyPr>
          <a:lstStyle/>
          <a:p>
            <a:r>
              <a:rPr lang="en-US" altLang="zh-CN" dirty="0">
                <a:latin typeface="Arial" panose="020B0604020202020204" pitchFamily="34" charset="0"/>
                <a:ea typeface="等线" panose="02010600030101010101" pitchFamily="2" charset="-122"/>
              </a:rPr>
              <a:t>TPC</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67435"/>
            <a:ext cx="7641771" cy="329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417" y="1403487"/>
            <a:ext cx="7307354" cy="1065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F:\FF_Download\Wechatfiles2019\WeChat Files\wxid_vbdyxbaxlibm22\FileStorage\Temp\e816ed5a91516f75a43171792b5324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12624" y="2338378"/>
            <a:ext cx="4030037" cy="3136622"/>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6087" y="1312534"/>
            <a:ext cx="3902664" cy="806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7926087" y="5732269"/>
            <a:ext cx="4370107" cy="338554"/>
          </a:xfrm>
          <a:prstGeom prst="rect">
            <a:avLst/>
          </a:prstGeom>
        </p:spPr>
        <p:txBody>
          <a:bodyPr wrap="none">
            <a:spAutoFit/>
          </a:bodyPr>
          <a:lstStyle/>
          <a:p>
            <a:r>
              <a:rPr lang="en-US" altLang="zh-CN" sz="1600" dirty="0">
                <a:latin typeface="Arial" panose="020B0604020202020204" pitchFamily="34" charset="0"/>
                <a:cs typeface="Times New Roman" pitchFamily="18" charset="0"/>
              </a:rPr>
              <a:t>https://doi.org/10.1051/epjconf/202024501003</a:t>
            </a:r>
            <a:endParaRPr lang="zh-CN" altLang="en-US" sz="1600" dirty="0">
              <a:latin typeface="Arial" panose="020B0604020202020204" pitchFamily="34" charset="0"/>
              <a:cs typeface="Times New Roman" pitchFamily="18" charset="0"/>
            </a:endParaRPr>
          </a:p>
        </p:txBody>
      </p:sp>
      <p:sp>
        <p:nvSpPr>
          <p:cNvPr id="5" name="矩形 4"/>
          <p:cNvSpPr/>
          <p:nvPr/>
        </p:nvSpPr>
        <p:spPr>
          <a:xfrm>
            <a:off x="437603" y="4514635"/>
            <a:ext cx="7047412" cy="606005"/>
          </a:xfrm>
          <a:prstGeom prst="rect">
            <a:avLst/>
          </a:prstGeom>
          <a:solidFill>
            <a:srgbClr val="FFFF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Tree>
    <p:extLst>
      <p:ext uri="{BB962C8B-B14F-4D97-AF65-F5344CB8AC3E}">
        <p14:creationId xmlns:p14="http://schemas.microsoft.com/office/powerpoint/2010/main" val="38365902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Comments</a:t>
            </a:r>
          </a:p>
        </p:txBody>
      </p:sp>
      <p:sp>
        <p:nvSpPr>
          <p:cNvPr id="3" name="Text Placeholder 2"/>
          <p:cNvSpPr>
            <a:spLocks noGrp="1"/>
          </p:cNvSpPr>
          <p:nvPr>
            <p:ph type="body" idx="1"/>
          </p:nvPr>
        </p:nvSpPr>
        <p:spPr>
          <a:xfrm>
            <a:off x="766355" y="1192076"/>
            <a:ext cx="10515600" cy="5025844"/>
          </a:xfrm>
        </p:spPr>
        <p:txBody>
          <a:bodyPr>
            <a:normAutofit/>
          </a:bodyPr>
          <a:lstStyle/>
          <a:p>
            <a:pPr algn="just">
              <a:lnSpc>
                <a:spcPct val="150000"/>
              </a:lnSpc>
              <a:spcBef>
                <a:spcPts val="600"/>
              </a:spcBef>
              <a:spcAft>
                <a:spcPts val="1200"/>
              </a:spcAft>
            </a:pPr>
            <a:r>
              <a:rPr lang="en-US" altLang="zh-CN" sz="1500" dirty="0">
                <a:solidFill>
                  <a:srgbClr val="0000FF"/>
                </a:solidFill>
                <a:latin typeface="Arial" panose="020B0604020202020204" pitchFamily="34" charset="0"/>
                <a:ea typeface="宋体" pitchFamily="2" charset="-122"/>
              </a:rPr>
              <a:t>The choice of the pixel readout chip (TEPIX) with a 500 × 500 μm² pixel size is currently driven by power consumption considerations. A TPC module prototype with 10 × 300 readout channels (using 24 TEPIX chips) has been developed and is planned for beam testing at DESY in 2025. Larger prototypes will need to be developed and tested during the EDR phase.  Optimization of pad size and gas mixture must be finalized, clearly distinguishing between the digital pixel readout case and the pad readout case. These two approaches lead to distinctly different electronics requirements, particularly regarding the need for analog-</a:t>
            </a:r>
            <a:r>
              <a:rPr lang="en-US" altLang="zh-CN" sz="1500" dirty="0" err="1">
                <a:solidFill>
                  <a:srgbClr val="0000FF"/>
                </a:solidFill>
                <a:latin typeface="Arial" panose="020B0604020202020204" pitchFamily="34" charset="0"/>
                <a:ea typeface="宋体" pitchFamily="2" charset="-122"/>
              </a:rPr>
              <a:t>todigital</a:t>
            </a:r>
            <a:r>
              <a:rPr lang="en-US" altLang="zh-CN" sz="1500" dirty="0">
                <a:solidFill>
                  <a:srgbClr val="0000FF"/>
                </a:solidFill>
                <a:latin typeface="Arial" panose="020B0604020202020204" pitchFamily="34" charset="0"/>
                <a:ea typeface="宋体" pitchFamily="2" charset="-122"/>
              </a:rPr>
              <a:t> conversion in the pad case. </a:t>
            </a:r>
          </a:p>
          <a:p>
            <a:pPr>
              <a:lnSpc>
                <a:spcPct val="150000"/>
              </a:lnSpc>
              <a:spcBef>
                <a:spcPts val="600"/>
              </a:spcBef>
              <a:spcAft>
                <a:spcPts val="1200"/>
              </a:spcAft>
            </a:pPr>
            <a:r>
              <a:rPr lang="en-US" altLang="zh-CN" sz="1500" dirty="0">
                <a:latin typeface="Arial" panose="020B0604020202020204" pitchFamily="34" charset="0"/>
                <a:ea typeface="宋体" pitchFamily="2" charset="-122"/>
              </a:rPr>
              <a:t>Within the framework of the LCTPC and CERN DRD1 international collaboration, our research group has booked a beam test at the DESY Institute in Hamburg, Germany, scheduled for November 2025. We will use a 5 </a:t>
            </a:r>
            <a:r>
              <a:rPr lang="en-US" altLang="zh-CN" sz="1500" dirty="0" err="1">
                <a:latin typeface="Arial" panose="020B0604020202020204" pitchFamily="34" charset="0"/>
                <a:ea typeface="宋体" pitchFamily="2" charset="-122"/>
              </a:rPr>
              <a:t>GeV</a:t>
            </a:r>
            <a:r>
              <a:rPr lang="en-US" altLang="zh-CN" sz="1500" dirty="0">
                <a:latin typeface="Arial" panose="020B0604020202020204" pitchFamily="34" charset="0"/>
                <a:ea typeface="宋体" pitchFamily="2" charset="-122"/>
              </a:rPr>
              <a:t> electron beam to test the performance of a TPC prototype, providing solid experimental evidence for the existing pixelated readout, The functions of the analog-to digital conversion and digital readout mode have been started to do R&amp;D in our collaboration group. The full size prototype will be considered also.</a:t>
            </a:r>
          </a:p>
        </p:txBody>
      </p:sp>
      <p:sp>
        <p:nvSpPr>
          <p:cNvPr id="4" name="TextBox 3"/>
          <p:cNvSpPr txBox="1"/>
          <p:nvPr/>
        </p:nvSpPr>
        <p:spPr>
          <a:xfrm>
            <a:off x="10658475" y="496371"/>
            <a:ext cx="6096000" cy="369332"/>
          </a:xfrm>
          <a:prstGeom prst="rect">
            <a:avLst/>
          </a:prstGeom>
          <a:noFill/>
        </p:spPr>
        <p:txBody>
          <a:bodyPr wrap="square">
            <a:spAutoFit/>
          </a:bodyPr>
          <a:lstStyle/>
          <a:p>
            <a:r>
              <a:rPr lang="en-US" altLang="zh-CN" dirty="0">
                <a:latin typeface="Arial" panose="020B0604020202020204" pitchFamily="34" charset="0"/>
                <a:ea typeface="等线" panose="02010600030101010101" pitchFamily="2" charset="-122"/>
              </a:rPr>
              <a:t>TPC</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Comments</a:t>
            </a:r>
          </a:p>
        </p:txBody>
      </p:sp>
      <p:sp>
        <p:nvSpPr>
          <p:cNvPr id="4" name="TextBox 3"/>
          <p:cNvSpPr txBox="1"/>
          <p:nvPr/>
        </p:nvSpPr>
        <p:spPr>
          <a:xfrm>
            <a:off x="10658475" y="496371"/>
            <a:ext cx="6096000" cy="369332"/>
          </a:xfrm>
          <a:prstGeom prst="rect">
            <a:avLst/>
          </a:prstGeom>
          <a:noFill/>
        </p:spPr>
        <p:txBody>
          <a:bodyPr wrap="square">
            <a:spAutoFit/>
          </a:bodyPr>
          <a:lstStyle/>
          <a:p>
            <a:r>
              <a:rPr lang="en-US" altLang="zh-CN" dirty="0">
                <a:latin typeface="Arial" panose="020B0604020202020204" pitchFamily="34" charset="0"/>
                <a:ea typeface="等线" panose="02010600030101010101" pitchFamily="2" charset="-122"/>
              </a:rPr>
              <a:t>TPC</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095" y="1495697"/>
            <a:ext cx="7053774" cy="479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3857" y="2359073"/>
            <a:ext cx="4988144" cy="2611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99327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Comments</a:t>
            </a:r>
          </a:p>
        </p:txBody>
      </p:sp>
      <p:sp>
        <p:nvSpPr>
          <p:cNvPr id="4" name="TextBox 3"/>
          <p:cNvSpPr txBox="1"/>
          <p:nvPr/>
        </p:nvSpPr>
        <p:spPr>
          <a:xfrm>
            <a:off x="10658475" y="496371"/>
            <a:ext cx="6096000" cy="369332"/>
          </a:xfrm>
          <a:prstGeom prst="rect">
            <a:avLst/>
          </a:prstGeom>
          <a:noFill/>
        </p:spPr>
        <p:txBody>
          <a:bodyPr wrap="square">
            <a:spAutoFit/>
          </a:bodyPr>
          <a:lstStyle/>
          <a:p>
            <a:r>
              <a:rPr lang="en-US" altLang="zh-CN" dirty="0">
                <a:latin typeface="Arial" panose="020B0604020202020204" pitchFamily="34" charset="0"/>
                <a:ea typeface="等线" panose="02010600030101010101" pitchFamily="2" charset="-122"/>
              </a:rPr>
              <a:t>TPC</a:t>
            </a:r>
          </a:p>
        </p:txBody>
      </p:sp>
      <p:sp>
        <p:nvSpPr>
          <p:cNvPr id="6" name="矩形 5"/>
          <p:cNvSpPr/>
          <p:nvPr/>
        </p:nvSpPr>
        <p:spPr>
          <a:xfrm>
            <a:off x="780767" y="5466754"/>
            <a:ext cx="10828814" cy="784830"/>
          </a:xfrm>
          <a:prstGeom prst="rect">
            <a:avLst/>
          </a:prstGeom>
        </p:spPr>
        <p:txBody>
          <a:bodyPr wrap="square">
            <a:spAutoFit/>
          </a:bodyPr>
          <a:lstStyle/>
          <a:p>
            <a:r>
              <a:rPr lang="en-US" altLang="zh-CN" sz="1500" dirty="0">
                <a:latin typeface="Arial" panose="020B0604020202020204" pitchFamily="34" charset="0"/>
                <a:ea typeface="宋体" pitchFamily="2" charset="-122"/>
              </a:rPr>
              <a:t>Study of the TPC prototype assembled with seven modules using UV laser and cosmic rays, the module size is same as the TPC module in TDR (Left). The prototype of the 2.9m full-length TPC is primarily designed to study the electric field and the electron drift (Right).</a:t>
            </a:r>
            <a:endParaRPr lang="zh-CN" altLang="en-US" sz="1500" dirty="0">
              <a:latin typeface="Arial" panose="020B0604020202020204" pitchFamily="34" charset="0"/>
              <a:ea typeface="宋体" pitchFamily="2" charset="-122"/>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534" y="1486987"/>
            <a:ext cx="10832047" cy="3522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Comments</a:t>
            </a:r>
          </a:p>
        </p:txBody>
      </p:sp>
      <p:sp>
        <p:nvSpPr>
          <p:cNvPr id="3" name="Text Placeholder 2"/>
          <p:cNvSpPr>
            <a:spLocks noGrp="1"/>
          </p:cNvSpPr>
          <p:nvPr>
            <p:ph type="body" idx="1"/>
          </p:nvPr>
        </p:nvSpPr>
        <p:spPr>
          <a:xfrm>
            <a:off x="766355" y="1120235"/>
            <a:ext cx="10515600" cy="5025844"/>
          </a:xfrm>
        </p:spPr>
        <p:txBody>
          <a:bodyPr>
            <a:normAutofit/>
          </a:bodyPr>
          <a:lstStyle/>
          <a:p>
            <a:pPr algn="just">
              <a:lnSpc>
                <a:spcPct val="150000"/>
              </a:lnSpc>
              <a:spcBef>
                <a:spcPts val="600"/>
              </a:spcBef>
              <a:spcAft>
                <a:spcPts val="1200"/>
              </a:spcAft>
            </a:pPr>
            <a:r>
              <a:rPr lang="en-US" altLang="zh-CN" sz="1500" dirty="0">
                <a:solidFill>
                  <a:srgbClr val="0000FF"/>
                </a:solidFill>
                <a:latin typeface="Arial" panose="020B0604020202020204" pitchFamily="34" charset="0"/>
                <a:ea typeface="宋体" pitchFamily="2" charset="-122"/>
              </a:rPr>
              <a:t>If the alternative drift chamber option is pursued, it will be necessary to identify a hydrocarbon free gas mixture that maintains the required performance characteristics</a:t>
            </a:r>
          </a:p>
          <a:p>
            <a:pPr algn="just">
              <a:lnSpc>
                <a:spcPct val="150000"/>
              </a:lnSpc>
              <a:spcBef>
                <a:spcPts val="600"/>
              </a:spcBef>
              <a:spcAft>
                <a:spcPts val="1200"/>
              </a:spcAft>
            </a:pPr>
            <a:r>
              <a:rPr lang="en-US" altLang="zh-CN" sz="1500" dirty="0">
                <a:latin typeface="Arial" panose="020B0604020202020204" pitchFamily="34" charset="0"/>
                <a:ea typeface="宋体" pitchFamily="2" charset="-122"/>
              </a:rPr>
              <a:t>Thank you for the suggestion. Some updated simulations and optimizations of the gas mixture will be carried out beyond the TDR of CEPC , and the recycle gases system will be considered.</a:t>
            </a:r>
            <a:endParaRPr lang="zh-CN" altLang="zh-CN" sz="1500" dirty="0">
              <a:latin typeface="Arial" panose="020B0604020202020204" pitchFamily="34" charset="0"/>
              <a:ea typeface="宋体" pitchFamily="2" charset="-122"/>
            </a:endParaRPr>
          </a:p>
        </p:txBody>
      </p:sp>
      <p:sp>
        <p:nvSpPr>
          <p:cNvPr id="4" name="TextBox 3"/>
          <p:cNvSpPr txBox="1"/>
          <p:nvPr/>
        </p:nvSpPr>
        <p:spPr>
          <a:xfrm>
            <a:off x="10658475" y="496371"/>
            <a:ext cx="6096000" cy="369332"/>
          </a:xfrm>
          <a:prstGeom prst="rect">
            <a:avLst/>
          </a:prstGeom>
          <a:noFill/>
        </p:spPr>
        <p:txBody>
          <a:bodyPr wrap="square">
            <a:spAutoFit/>
          </a:bodyPr>
          <a:lstStyle/>
          <a:p>
            <a:r>
              <a:rPr lang="en-US" altLang="zh-CN" dirty="0">
                <a:latin typeface="Arial" panose="020B0604020202020204" pitchFamily="34" charset="0"/>
                <a:ea typeface="等线" panose="02010600030101010101" pitchFamily="2" charset="-122"/>
              </a:rPr>
              <a:t>TPC</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7152" y="2875178"/>
            <a:ext cx="6840357" cy="3780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33729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1480" y="1018905"/>
            <a:ext cx="11423468" cy="4657411"/>
          </a:xfrm>
        </p:spPr>
        <p:txBody>
          <a:bodyPr>
            <a:normAutofit/>
          </a:bodyPr>
          <a:lstStyle/>
          <a:p>
            <a:pPr lvl="0">
              <a:lnSpc>
                <a:spcPct val="150000"/>
              </a:lnSpc>
              <a:spcBef>
                <a:spcPts val="600"/>
              </a:spcBef>
              <a:spcAft>
                <a:spcPts val="1200"/>
              </a:spcAft>
            </a:pPr>
            <a:r>
              <a:rPr lang="en-US" altLang="zh-CN" sz="1400" dirty="0">
                <a:solidFill>
                  <a:srgbClr val="0000FF"/>
                </a:solidFill>
                <a:latin typeface="Arial" panose="020B0604020202020204" pitchFamily="34" charset="0"/>
                <a:ea typeface="宋体" pitchFamily="2" charset="-122"/>
              </a:rPr>
              <a:t>The structure of the TDR chapter needs better definition and further consolidation; some figures presented during the review must be updated in the document. </a:t>
            </a:r>
            <a:br>
              <a:rPr lang="en-US" altLang="zh-CN" sz="1400" dirty="0">
                <a:solidFill>
                  <a:srgbClr val="0000FF"/>
                </a:solidFill>
                <a:latin typeface="Arial" panose="020B0604020202020204" pitchFamily="34" charset="0"/>
                <a:ea typeface="宋体" pitchFamily="2" charset="-122"/>
              </a:rPr>
            </a:br>
            <a:r>
              <a:rPr lang="en-US" altLang="zh-CN" sz="1400" dirty="0">
                <a:latin typeface="Arial" panose="020B0604020202020204" pitchFamily="34" charset="0"/>
                <a:ea typeface="宋体" pitchFamily="2" charset="-122"/>
              </a:rPr>
              <a:t>The structure and content of Chapter 06 have been updated within the CEPC community. The new version has been updated in the document.</a:t>
            </a:r>
          </a:p>
        </p:txBody>
      </p:sp>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Recommendations</a:t>
            </a:r>
          </a:p>
        </p:txBody>
      </p:sp>
      <p:sp>
        <p:nvSpPr>
          <p:cNvPr id="4" name="TextBox 3"/>
          <p:cNvSpPr txBox="1"/>
          <p:nvPr/>
        </p:nvSpPr>
        <p:spPr>
          <a:xfrm>
            <a:off x="10658475" y="496371"/>
            <a:ext cx="6096000" cy="369332"/>
          </a:xfrm>
          <a:prstGeom prst="rect">
            <a:avLst/>
          </a:prstGeom>
          <a:noFill/>
        </p:spPr>
        <p:txBody>
          <a:bodyPr wrap="square">
            <a:spAutoFit/>
          </a:bodyPr>
          <a:lstStyle/>
          <a:p>
            <a:r>
              <a:rPr lang="en-US" altLang="zh-CN" dirty="0">
                <a:latin typeface="Arial" panose="020B0604020202020204" pitchFamily="34" charset="0"/>
                <a:ea typeface="等线" panose="02010600030101010101" pitchFamily="2" charset="-122"/>
              </a:rPr>
              <a:t>TPC</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927" y="2429169"/>
            <a:ext cx="5185956" cy="430560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5999" y="2422638"/>
            <a:ext cx="5837327" cy="4049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1480" y="1018905"/>
            <a:ext cx="11423468" cy="4657411"/>
          </a:xfrm>
        </p:spPr>
        <p:txBody>
          <a:bodyPr>
            <a:normAutofit/>
          </a:bodyPr>
          <a:lstStyle/>
          <a:p>
            <a:pPr lvl="0">
              <a:lnSpc>
                <a:spcPct val="150000"/>
              </a:lnSpc>
              <a:spcBef>
                <a:spcPts val="600"/>
              </a:spcBef>
              <a:spcAft>
                <a:spcPts val="1200"/>
              </a:spcAft>
            </a:pPr>
            <a:r>
              <a:rPr lang="en-US" altLang="zh-CN" sz="1400" dirty="0">
                <a:solidFill>
                  <a:srgbClr val="0000FF"/>
                </a:solidFill>
                <a:latin typeface="Arial" panose="020B0604020202020204" pitchFamily="34" charset="0"/>
                <a:ea typeface="宋体" pitchFamily="2" charset="-122"/>
              </a:rPr>
              <a:t>The updated results of FEA have been added in the document.</a:t>
            </a:r>
            <a:endParaRPr lang="en-US" altLang="zh-CN" sz="1400" dirty="0">
              <a:latin typeface="Arial" panose="020B0604020202020204" pitchFamily="34" charset="0"/>
              <a:ea typeface="宋体" pitchFamily="2" charset="-122"/>
            </a:endParaRPr>
          </a:p>
        </p:txBody>
      </p:sp>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Recommendations</a:t>
            </a:r>
          </a:p>
        </p:txBody>
      </p:sp>
      <p:sp>
        <p:nvSpPr>
          <p:cNvPr id="4" name="TextBox 3"/>
          <p:cNvSpPr txBox="1"/>
          <p:nvPr/>
        </p:nvSpPr>
        <p:spPr>
          <a:xfrm>
            <a:off x="10658475" y="496371"/>
            <a:ext cx="6096000" cy="369332"/>
          </a:xfrm>
          <a:prstGeom prst="rect">
            <a:avLst/>
          </a:prstGeom>
          <a:noFill/>
        </p:spPr>
        <p:txBody>
          <a:bodyPr wrap="square">
            <a:spAutoFit/>
          </a:bodyPr>
          <a:lstStyle/>
          <a:p>
            <a:r>
              <a:rPr lang="en-US" altLang="zh-CN" dirty="0">
                <a:latin typeface="Arial" panose="020B0604020202020204" pitchFamily="34" charset="0"/>
                <a:ea typeface="等线" panose="02010600030101010101" pitchFamily="2" charset="-122"/>
              </a:rPr>
              <a:t>TPC</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781331"/>
            <a:ext cx="5577840" cy="2916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8914" y="3790903"/>
            <a:ext cx="6081168" cy="2906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9028" y="1101334"/>
            <a:ext cx="5093670" cy="2559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1552" y="1435702"/>
            <a:ext cx="4413150" cy="2166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30778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1480" y="1018905"/>
            <a:ext cx="11423468" cy="4657411"/>
          </a:xfrm>
        </p:spPr>
        <p:txBody>
          <a:bodyPr>
            <a:normAutofit/>
          </a:bodyPr>
          <a:lstStyle/>
          <a:p>
            <a:pPr lvl="0">
              <a:lnSpc>
                <a:spcPct val="150000"/>
              </a:lnSpc>
              <a:spcBef>
                <a:spcPts val="600"/>
              </a:spcBef>
              <a:spcAft>
                <a:spcPts val="1200"/>
              </a:spcAft>
            </a:pPr>
            <a:r>
              <a:rPr lang="en-US" altLang="zh-CN" sz="1400" dirty="0">
                <a:solidFill>
                  <a:srgbClr val="0000FF"/>
                </a:solidFill>
                <a:latin typeface="Arial" panose="020B0604020202020204" pitchFamily="34" charset="0"/>
                <a:ea typeface="宋体" pitchFamily="2" charset="-122"/>
              </a:rPr>
              <a:t>The updated figures of the field cage and detector module have been added in the document.</a:t>
            </a:r>
            <a:endParaRPr lang="en-US" altLang="zh-CN" sz="1400" dirty="0">
              <a:latin typeface="Arial" panose="020B0604020202020204" pitchFamily="34" charset="0"/>
              <a:ea typeface="宋体" pitchFamily="2" charset="-122"/>
            </a:endParaRPr>
          </a:p>
        </p:txBody>
      </p:sp>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Recommendations</a:t>
            </a:r>
          </a:p>
        </p:txBody>
      </p:sp>
      <p:sp>
        <p:nvSpPr>
          <p:cNvPr id="4" name="TextBox 3"/>
          <p:cNvSpPr txBox="1"/>
          <p:nvPr/>
        </p:nvSpPr>
        <p:spPr>
          <a:xfrm>
            <a:off x="10658475" y="496371"/>
            <a:ext cx="6096000" cy="369332"/>
          </a:xfrm>
          <a:prstGeom prst="rect">
            <a:avLst/>
          </a:prstGeom>
          <a:noFill/>
        </p:spPr>
        <p:txBody>
          <a:bodyPr wrap="square">
            <a:spAutoFit/>
          </a:bodyPr>
          <a:lstStyle/>
          <a:p>
            <a:r>
              <a:rPr lang="en-US" altLang="zh-CN" dirty="0">
                <a:latin typeface="Arial" panose="020B0604020202020204" pitchFamily="34" charset="0"/>
                <a:ea typeface="等线" panose="02010600030101010101" pitchFamily="2" charset="-122"/>
              </a:rPr>
              <a:t>TPC</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642" y="2408944"/>
            <a:ext cx="5718546" cy="3181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206" y="2216538"/>
            <a:ext cx="6191794" cy="3769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3160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1480" y="1018905"/>
            <a:ext cx="11423468" cy="4657411"/>
          </a:xfrm>
        </p:spPr>
        <p:txBody>
          <a:bodyPr>
            <a:normAutofit/>
          </a:bodyPr>
          <a:lstStyle/>
          <a:p>
            <a:pPr lvl="0">
              <a:lnSpc>
                <a:spcPct val="150000"/>
              </a:lnSpc>
              <a:spcBef>
                <a:spcPts val="600"/>
              </a:spcBef>
              <a:spcAft>
                <a:spcPts val="1200"/>
              </a:spcAft>
            </a:pPr>
            <a:r>
              <a:rPr lang="en-US" altLang="zh-CN" sz="1600" dirty="0">
                <a:solidFill>
                  <a:srgbClr val="0000FF"/>
                </a:solidFill>
                <a:latin typeface="Arial" panose="020B0604020202020204" pitchFamily="34" charset="0"/>
                <a:ea typeface="宋体" pitchFamily="2" charset="-122"/>
              </a:rPr>
              <a:t>The updated water cooling of the detector module and endplate have been added in the document.</a:t>
            </a:r>
            <a:endParaRPr lang="en-US" altLang="zh-CN" sz="1600" dirty="0">
              <a:latin typeface="Arial" panose="020B0604020202020204" pitchFamily="34" charset="0"/>
              <a:ea typeface="宋体" pitchFamily="2" charset="-122"/>
            </a:endParaRPr>
          </a:p>
        </p:txBody>
      </p:sp>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Recommendations</a:t>
            </a:r>
          </a:p>
        </p:txBody>
      </p:sp>
      <p:sp>
        <p:nvSpPr>
          <p:cNvPr id="4" name="TextBox 3"/>
          <p:cNvSpPr txBox="1"/>
          <p:nvPr/>
        </p:nvSpPr>
        <p:spPr>
          <a:xfrm>
            <a:off x="10658475" y="496371"/>
            <a:ext cx="6096000" cy="369332"/>
          </a:xfrm>
          <a:prstGeom prst="rect">
            <a:avLst/>
          </a:prstGeom>
          <a:noFill/>
        </p:spPr>
        <p:txBody>
          <a:bodyPr wrap="square">
            <a:spAutoFit/>
          </a:bodyPr>
          <a:lstStyle/>
          <a:p>
            <a:r>
              <a:rPr lang="en-US" altLang="zh-CN" dirty="0">
                <a:latin typeface="Arial" panose="020B0604020202020204" pitchFamily="34" charset="0"/>
                <a:ea typeface="等线" panose="02010600030101010101" pitchFamily="2" charset="-122"/>
              </a:rPr>
              <a:t>TPC</a:t>
            </a:r>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1481" y="2357660"/>
            <a:ext cx="5820909" cy="3416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2357660"/>
            <a:ext cx="6321483" cy="3337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2921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Comments</a:t>
            </a:r>
          </a:p>
        </p:txBody>
      </p:sp>
      <p:sp>
        <p:nvSpPr>
          <p:cNvPr id="3" name="Text Placeholder 2"/>
          <p:cNvSpPr>
            <a:spLocks noGrp="1"/>
          </p:cNvSpPr>
          <p:nvPr>
            <p:ph type="body" idx="1"/>
          </p:nvPr>
        </p:nvSpPr>
        <p:spPr>
          <a:xfrm>
            <a:off x="323051" y="1303156"/>
            <a:ext cx="11030748" cy="5010557"/>
          </a:xfrm>
        </p:spPr>
        <p:txBody>
          <a:bodyPr>
            <a:normAutofit/>
          </a:bodyPr>
          <a:lstStyle/>
          <a:p>
            <a:pPr>
              <a:lnSpc>
                <a:spcPct val="100000"/>
              </a:lnSpc>
              <a:spcBef>
                <a:spcPts val="600"/>
              </a:spcBef>
            </a:pPr>
            <a:r>
              <a:rPr lang="en-US" altLang="zh-CN" sz="1600" kern="100" dirty="0">
                <a:solidFill>
                  <a:srgbClr val="0000FF"/>
                </a:solidFill>
                <a:latin typeface="Arial" panose="020B0604020202020204" pitchFamily="34" charset="0"/>
                <a:ea typeface="宋体" panose="02010600030101010101" pitchFamily="2" charset="-122"/>
                <a:cs typeface="Times New Roman" panose="02020603050405020304" pitchFamily="18" charset="0"/>
              </a:rPr>
              <a:t>C-A-3-1: From the presentations and draft Ref-TDR, it is unclear whether a gold (Au) coating is applied to the inside of the Be beam pipe, and if so, what thickness is used. Further study on this issue may be necessary. </a:t>
            </a:r>
          </a:p>
          <a:p>
            <a:pPr>
              <a:lnSpc>
                <a:spcPct val="100000"/>
              </a:lnSpc>
              <a:spcBef>
                <a:spcPts val="600"/>
              </a:spcBef>
            </a:pPr>
            <a:r>
              <a:rPr lang="en-US" altLang="zh-CN" sz="1600" kern="100" dirty="0">
                <a:latin typeface="Arial" panose="020B0604020202020204" pitchFamily="34" charset="0"/>
                <a:ea typeface="宋体" panose="02010600030101010101" pitchFamily="2" charset="-122"/>
                <a:cs typeface="Times New Roman" panose="02020603050405020304" pitchFamily="18" charset="0"/>
              </a:rPr>
              <a:t>Answer: The 10um Au coating is implemented, as indicated in Ref-TDR MDI Chapter: “The gold coating on the inner surface of the central beryllium pipe has a thickness of 10 </a:t>
            </a:r>
            <a:r>
              <a:rPr lang="zh-CN" altLang="en-US" sz="1600" kern="100" dirty="0">
                <a:latin typeface="Arial" panose="020B0604020202020204" pitchFamily="34" charset="0"/>
                <a:ea typeface="宋体" panose="02010600030101010101" pitchFamily="2" charset="-122"/>
                <a:cs typeface="Times New Roman" panose="02020603050405020304" pitchFamily="18" charset="0"/>
              </a:rPr>
              <a:t>𝜇</a:t>
            </a:r>
            <a:r>
              <a:rPr lang="en-US" altLang="zh-CN" sz="1600" kern="100" dirty="0">
                <a:latin typeface="Arial" panose="020B0604020202020204" pitchFamily="34" charset="0"/>
                <a:ea typeface="宋体" panose="02010600030101010101" pitchFamily="2" charset="-122"/>
                <a:cs typeface="Times New Roman" panose="02020603050405020304" pitchFamily="18" charset="0"/>
              </a:rPr>
              <a:t>m .”</a:t>
            </a:r>
          </a:p>
          <a:p>
            <a:pPr>
              <a:lnSpc>
                <a:spcPct val="100000"/>
              </a:lnSpc>
              <a:spcBef>
                <a:spcPts val="600"/>
              </a:spcBef>
            </a:pPr>
            <a:r>
              <a:rPr lang="en-US" altLang="zh-CN" sz="1600" kern="100" dirty="0">
                <a:solidFill>
                  <a:srgbClr val="0000FF"/>
                </a:solidFill>
                <a:latin typeface="Arial" panose="020B0604020202020204" pitchFamily="34" charset="0"/>
                <a:ea typeface="宋体" panose="02010600030101010101" pitchFamily="2" charset="-122"/>
                <a:cs typeface="Times New Roman" panose="02020603050405020304" pitchFamily="18" charset="0"/>
              </a:rPr>
              <a:t>C-A-3-2: The current SR mask configurations require further study. In particular, changes in beam or bit— such as during commissioning—must be considered to ensure continued protection of the Be beam pipe region. </a:t>
            </a:r>
          </a:p>
          <a:p>
            <a:pPr>
              <a:lnSpc>
                <a:spcPct val="100000"/>
              </a:lnSpc>
              <a:spcBef>
                <a:spcPts val="600"/>
              </a:spcBef>
            </a:pPr>
            <a:r>
              <a:rPr lang="en-US" altLang="zh-CN" sz="1600" kern="100" dirty="0">
                <a:latin typeface="Arial" panose="020B0604020202020204" pitchFamily="34" charset="0"/>
                <a:ea typeface="宋体" panose="02010600030101010101" pitchFamily="2" charset="-122"/>
                <a:cs typeface="Times New Roman" panose="02020603050405020304" pitchFamily="18" charset="0"/>
              </a:rPr>
              <a:t>Answer: Sure.  Currently, only the ideal beam with some tail has been studied. The changes in beam orbit will be studied in future together with accelerator colleagues to figure out the working scenarios and the parameters. </a:t>
            </a:r>
            <a:endParaRPr lang="en-US" altLang="zh-CN" sz="1600" kern="100" dirty="0">
              <a:solidFill>
                <a:srgbClr val="0000FF"/>
              </a:solidFill>
              <a:latin typeface="Arial" panose="020B0604020202020204" pitchFamily="34" charset="0"/>
              <a:ea typeface="宋体" panose="02010600030101010101" pitchFamily="2" charset="-122"/>
              <a:cs typeface="Times New Roman" panose="02020603050405020304" pitchFamily="18" charset="0"/>
            </a:endParaRPr>
          </a:p>
          <a:p>
            <a:pPr>
              <a:lnSpc>
                <a:spcPct val="100000"/>
              </a:lnSpc>
              <a:spcBef>
                <a:spcPts val="600"/>
              </a:spcBef>
            </a:pPr>
            <a:r>
              <a:rPr lang="en-US" altLang="zh-CN" sz="1600" kern="100" dirty="0">
                <a:solidFill>
                  <a:srgbClr val="0000FF"/>
                </a:solidFill>
                <a:latin typeface="Arial" panose="020B0604020202020204" pitchFamily="34" charset="0"/>
                <a:ea typeface="宋体" panose="02010600030101010101" pitchFamily="2" charset="-122"/>
                <a:cs typeface="Times New Roman" panose="02020603050405020304" pitchFamily="18" charset="0"/>
              </a:rPr>
              <a:t>C-A-3-3: While heavy metal masks can effectively reduce backgrounds from off-energy particles, they may also generate secondary backgrounds. This study suggests the effect is moderate, but further investigation is needed, especially concerning the tungsten (W) masks near the IP. </a:t>
            </a:r>
          </a:p>
          <a:p>
            <a:pPr>
              <a:lnSpc>
                <a:spcPct val="100000"/>
              </a:lnSpc>
              <a:spcBef>
                <a:spcPts val="600"/>
              </a:spcBef>
            </a:pPr>
            <a:r>
              <a:rPr lang="en-US" altLang="zh-CN" sz="1600" kern="100" dirty="0">
                <a:latin typeface="Arial" panose="020B0604020202020204" pitchFamily="34" charset="0"/>
                <a:ea typeface="宋体" panose="02010600030101010101" pitchFamily="2" charset="-122"/>
                <a:cs typeface="Times New Roman" panose="02020603050405020304" pitchFamily="18" charset="0"/>
              </a:rPr>
              <a:t>Answer: The secondaries has been studied. We also realize that the SR masks in the -1.9m may also increase the other sources of beam induced backgrounds. We are optimizing our design of the SR masks, by introducing some dedicated SR collimators relatively far away from the IP, the decrease the height of the SR mask to mitigate the secondaries introduced by it. These work is still on going.</a:t>
            </a:r>
            <a:endParaRPr lang="en-US" altLang="zh-CN" sz="1600" kern="100" dirty="0">
              <a:solidFill>
                <a:srgbClr val="0000FF"/>
              </a:solidFill>
              <a:latin typeface="Arial" panose="020B0604020202020204" pitchFamily="34" charset="0"/>
              <a:ea typeface="宋体" panose="02010600030101010101" pitchFamily="2" charset="-122"/>
              <a:cs typeface="Times New Roman" panose="02020603050405020304" pitchFamily="18" charset="0"/>
            </a:endParaRPr>
          </a:p>
        </p:txBody>
      </p:sp>
      <p:sp>
        <p:nvSpPr>
          <p:cNvPr id="4" name="TextBox 3"/>
          <p:cNvSpPr txBox="1"/>
          <p:nvPr/>
        </p:nvSpPr>
        <p:spPr>
          <a:xfrm>
            <a:off x="8322663" y="496371"/>
            <a:ext cx="4035710" cy="369332"/>
          </a:xfrm>
          <a:prstGeom prst="rect">
            <a:avLst/>
          </a:prstGeom>
          <a:noFill/>
        </p:spPr>
        <p:txBody>
          <a:bodyPr vert="horz" wrap="square" rtlCol="0">
            <a:spAutoFit/>
          </a:bodyPr>
          <a:lstStyle/>
          <a:p>
            <a:r>
              <a:rPr lang="en-US" altLang="zh-CN" dirty="0">
                <a:latin typeface="Arial" panose="020B0604020202020204" pitchFamily="34" charset="0"/>
              </a:rPr>
              <a:t>Machine Detector Interface</a:t>
            </a:r>
            <a:endParaRPr lang="zh-CN" altLang="en-US" dirty="0">
              <a:latin typeface="Arial" panose="020B06040202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33103" y="1208306"/>
            <a:ext cx="11423468" cy="5375373"/>
          </a:xfrm>
        </p:spPr>
        <p:txBody>
          <a:bodyPr>
            <a:normAutofit fontScale="85000" lnSpcReduction="20000"/>
          </a:bodyPr>
          <a:lstStyle/>
          <a:p>
            <a:pPr algn="just">
              <a:lnSpc>
                <a:spcPct val="150000"/>
              </a:lnSpc>
              <a:spcBef>
                <a:spcPts val="600"/>
              </a:spcBef>
              <a:spcAft>
                <a:spcPts val="1200"/>
              </a:spcAft>
            </a:pPr>
            <a:r>
              <a:rPr lang="en-US" altLang="zh-CN" sz="1700" dirty="0">
                <a:solidFill>
                  <a:srgbClr val="0000FF"/>
                </a:solidFill>
                <a:latin typeface="Arial" panose="020B0604020202020204" pitchFamily="34" charset="0"/>
                <a:ea typeface="宋体" pitchFamily="2" charset="-122"/>
              </a:rPr>
              <a:t>Ion backflow during operation in low-luminosity Z-mode remains the primary concern. Further simulations of TPC space-charge distortions induced by beam-related backgrounds are necessary to optimize the Machine-Detector Interface (MDI). New module prototypes implementing advanced ion suppression techniques (e.g., double-grid structures or graphene layer coatings) should be studied. </a:t>
            </a:r>
            <a:r>
              <a:rPr lang="en-US" altLang="zh-CN" sz="1700" dirty="0">
                <a:solidFill>
                  <a:srgbClr val="0000FF"/>
                </a:solidFill>
                <a:latin typeface="Arial" panose="020B0604020202020204" pitchFamily="34" charset="0"/>
                <a:ea typeface="宋体" pitchFamily="2" charset="-122"/>
                <a:cs typeface="Arial" panose="020B0604020202020204" pitchFamily="34" charset="0"/>
              </a:rPr>
              <a:t>Mitigation strategies (e.g., double GEMs, gating grids, </a:t>
            </a:r>
            <a:r>
              <a:rPr lang="en-US" altLang="zh-CN" sz="1700" dirty="0" err="1">
                <a:solidFill>
                  <a:srgbClr val="0000FF"/>
                </a:solidFill>
                <a:latin typeface="Arial" panose="020B0604020202020204" pitchFamily="34" charset="0"/>
                <a:ea typeface="宋体" pitchFamily="2" charset="-122"/>
                <a:cs typeface="Arial" panose="020B0604020202020204" pitchFamily="34" charset="0"/>
              </a:rPr>
              <a:t>graphene</a:t>
            </a:r>
            <a:r>
              <a:rPr lang="en-US" altLang="zh-CN" sz="1700" dirty="0">
                <a:solidFill>
                  <a:srgbClr val="0000FF"/>
                </a:solidFill>
                <a:latin typeface="Arial" panose="020B0604020202020204" pitchFamily="34" charset="0"/>
                <a:ea typeface="宋体" pitchFamily="2" charset="-122"/>
                <a:cs typeface="Arial" panose="020B0604020202020204" pitchFamily="34" charset="0"/>
              </a:rPr>
              <a:t> coating) are mentioned, but not developed or prioritized for future studies;</a:t>
            </a:r>
            <a:endParaRPr lang="en-US" altLang="zh-CN" sz="1700" dirty="0">
              <a:solidFill>
                <a:srgbClr val="0000FF"/>
              </a:solidFill>
              <a:latin typeface="Arial" panose="020B0604020202020204" pitchFamily="34" charset="0"/>
              <a:ea typeface="宋体" pitchFamily="2" charset="-122"/>
            </a:endParaRPr>
          </a:p>
          <a:p>
            <a:pPr algn="just">
              <a:lnSpc>
                <a:spcPct val="150000"/>
              </a:lnSpc>
              <a:spcBef>
                <a:spcPts val="600"/>
              </a:spcBef>
              <a:spcAft>
                <a:spcPts val="1200"/>
              </a:spcAft>
            </a:pPr>
            <a:r>
              <a:rPr lang="en-US" altLang="zh-CN" sz="1700" dirty="0">
                <a:solidFill>
                  <a:srgbClr val="0000FF"/>
                </a:solidFill>
                <a:latin typeface="Arial" panose="020B0604020202020204" pitchFamily="34" charset="0"/>
                <a:ea typeface="宋体" pitchFamily="2" charset="-122"/>
              </a:rPr>
              <a:t>Acknowledge open issues: clearly define which aspects of the TPC design (e.g., ion backflow mitigation, space-charge correction, gas mixture optimization) are still under investigation, and describe the R&amp;D or simulation path that will be followed to finalize these aspects at the next stage;</a:t>
            </a:r>
          </a:p>
          <a:p>
            <a:endParaRPr lang="en-US" altLang="zh-CN" sz="1700" dirty="0">
              <a:latin typeface="Arial" panose="020B0604020202020204" pitchFamily="34" charset="0"/>
              <a:ea typeface="宋体" pitchFamily="2" charset="-122"/>
            </a:endParaRPr>
          </a:p>
          <a:p>
            <a:r>
              <a:rPr lang="en-US" altLang="zh-CN" sz="1700" dirty="0">
                <a:latin typeface="Arial" panose="020B0604020202020204" pitchFamily="34" charset="0"/>
                <a:ea typeface="宋体" pitchFamily="2" charset="-122"/>
              </a:rPr>
              <a:t>The description of the IBF strategies has been added in the subsection 6.3.1.2 (Ion back flow suppression).</a:t>
            </a:r>
          </a:p>
          <a:p>
            <a:pPr lvl="0" algn="just">
              <a:lnSpc>
                <a:spcPct val="150000"/>
              </a:lnSpc>
              <a:spcBef>
                <a:spcPts val="600"/>
              </a:spcBef>
              <a:spcAft>
                <a:spcPts val="1200"/>
              </a:spcAft>
            </a:pPr>
            <a:r>
              <a:rPr lang="en-US" altLang="zh-CN" sz="1700" dirty="0">
                <a:latin typeface="Arial" panose="020B0604020202020204" pitchFamily="34" charset="0"/>
                <a:ea typeface="宋体" pitchFamily="2" charset="-122"/>
              </a:rPr>
              <a:t>In the design, the double mesh </a:t>
            </a:r>
            <a:r>
              <a:rPr lang="en-US" altLang="zh-CN" sz="1700" dirty="0" err="1">
                <a:latin typeface="Arial" panose="020B0604020202020204" pitchFamily="34" charset="0"/>
                <a:ea typeface="宋体" pitchFamily="2" charset="-122"/>
              </a:rPr>
              <a:t>Micromegas</a:t>
            </a:r>
            <a:r>
              <a:rPr lang="en-US" altLang="zh-CN" sz="1700" dirty="0">
                <a:latin typeface="Arial" panose="020B0604020202020204" pitchFamily="34" charset="0"/>
                <a:ea typeface="宋体" pitchFamily="2" charset="-122"/>
              </a:rPr>
              <a:t> has been designed as the baseline.</a:t>
            </a:r>
          </a:p>
          <a:p>
            <a:pPr lvl="0" algn="just">
              <a:lnSpc>
                <a:spcPct val="150000"/>
              </a:lnSpc>
              <a:spcBef>
                <a:spcPts val="600"/>
              </a:spcBef>
              <a:spcAft>
                <a:spcPts val="1200"/>
              </a:spcAft>
            </a:pPr>
            <a:r>
              <a:rPr lang="en-US" altLang="zh-CN" sz="1700" dirty="0">
                <a:latin typeface="Arial" panose="020B0604020202020204" pitchFamily="34" charset="0"/>
                <a:ea typeface="宋体" pitchFamily="2" charset="-122"/>
              </a:rPr>
              <a:t>After detailed discussions with Prof. </a:t>
            </a:r>
            <a:r>
              <a:rPr lang="en-US" altLang="zh-CN" sz="1700" dirty="0" err="1">
                <a:latin typeface="Arial" panose="020B0604020202020204" pitchFamily="34" charset="0"/>
                <a:ea typeface="宋体" pitchFamily="2" charset="-122"/>
              </a:rPr>
              <a:t>Imad</a:t>
            </a:r>
            <a:r>
              <a:rPr lang="en-US" altLang="zh-CN" sz="1700" dirty="0">
                <a:latin typeface="Arial" panose="020B0604020202020204" pitchFamily="34" charset="0"/>
                <a:ea typeface="宋体" pitchFamily="2" charset="-122"/>
              </a:rPr>
              <a:t>, we have explored the potential of </a:t>
            </a:r>
            <a:r>
              <a:rPr lang="en-US" altLang="zh-CN" sz="1700" dirty="0" err="1">
                <a:latin typeface="Arial" panose="020B0604020202020204" pitchFamily="34" charset="0"/>
                <a:ea typeface="宋体" pitchFamily="2" charset="-122"/>
              </a:rPr>
              <a:t>graphene</a:t>
            </a:r>
            <a:r>
              <a:rPr lang="en-US" altLang="zh-CN" sz="1700" dirty="0">
                <a:latin typeface="Arial" panose="020B0604020202020204" pitchFamily="34" charset="0"/>
                <a:ea typeface="宋体" pitchFamily="2" charset="-122"/>
              </a:rPr>
              <a:t> technology to control positive ion feedback. This exploration involved researching </a:t>
            </a:r>
            <a:r>
              <a:rPr lang="en-US" altLang="zh-CN" sz="1700" dirty="0" err="1">
                <a:latin typeface="Arial" panose="020B0604020202020204" pitchFamily="34" charset="0"/>
                <a:ea typeface="宋体" pitchFamily="2" charset="-122"/>
              </a:rPr>
              <a:t>graphene</a:t>
            </a:r>
            <a:r>
              <a:rPr lang="en-US" altLang="zh-CN" sz="1700" dirty="0">
                <a:latin typeface="Arial" panose="020B0604020202020204" pitchFamily="34" charset="0"/>
                <a:ea typeface="宋体" pitchFamily="2" charset="-122"/>
              </a:rPr>
              <a:t> membrane conversion technology and engaging with various institutions. Specifically, we have initiated collaborative research efforts with Shandong University, CEA-</a:t>
            </a:r>
            <a:r>
              <a:rPr lang="en-US" altLang="zh-CN" sz="1700" dirty="0" err="1">
                <a:latin typeface="Arial" panose="020B0604020202020204" pitchFamily="34" charset="0"/>
                <a:ea typeface="宋体" pitchFamily="2" charset="-122"/>
              </a:rPr>
              <a:t>Saclay</a:t>
            </a:r>
            <a:r>
              <a:rPr lang="en-US" altLang="zh-CN" sz="1700" dirty="0">
                <a:latin typeface="Arial" panose="020B0604020202020204" pitchFamily="34" charset="0"/>
                <a:ea typeface="宋体" pitchFamily="2" charset="-122"/>
              </a:rPr>
              <a:t>, Lyon University, the University of Bern, and CERN. These collaborations aim to leverage the unique properties of </a:t>
            </a:r>
            <a:r>
              <a:rPr lang="en-US" altLang="zh-CN" sz="1700" dirty="0" err="1">
                <a:latin typeface="Arial" panose="020B0604020202020204" pitchFamily="34" charset="0"/>
                <a:ea typeface="宋体" pitchFamily="2" charset="-122"/>
              </a:rPr>
              <a:t>graphene</a:t>
            </a:r>
            <a:r>
              <a:rPr lang="en-US" altLang="zh-CN" sz="1700" dirty="0">
                <a:latin typeface="Arial" panose="020B0604020202020204" pitchFamily="34" charset="0"/>
                <a:ea typeface="宋体" pitchFamily="2" charset="-122"/>
              </a:rPr>
              <a:t> to mitigate positive ion feedback, thereby enhancing the performance and reliability of our detectors.</a:t>
            </a:r>
          </a:p>
          <a:p>
            <a:pPr lvl="0" algn="just">
              <a:lnSpc>
                <a:spcPct val="150000"/>
              </a:lnSpc>
              <a:spcBef>
                <a:spcPts val="600"/>
              </a:spcBef>
              <a:spcAft>
                <a:spcPts val="1200"/>
              </a:spcAft>
            </a:pPr>
            <a:endParaRPr lang="en-US" altLang="zh-CN" sz="1400" dirty="0">
              <a:latin typeface="Arial" panose="020B0604020202020204" pitchFamily="34" charset="0"/>
              <a:ea typeface="宋体" pitchFamily="2" charset="-122"/>
            </a:endParaRPr>
          </a:p>
        </p:txBody>
      </p:sp>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Recommendations</a:t>
            </a:r>
          </a:p>
        </p:txBody>
      </p:sp>
      <p:sp>
        <p:nvSpPr>
          <p:cNvPr id="4" name="TextBox 3"/>
          <p:cNvSpPr txBox="1"/>
          <p:nvPr/>
        </p:nvSpPr>
        <p:spPr>
          <a:xfrm>
            <a:off x="10658475" y="496371"/>
            <a:ext cx="6096000" cy="369332"/>
          </a:xfrm>
          <a:prstGeom prst="rect">
            <a:avLst/>
          </a:prstGeom>
          <a:noFill/>
        </p:spPr>
        <p:txBody>
          <a:bodyPr wrap="square">
            <a:spAutoFit/>
          </a:bodyPr>
          <a:lstStyle/>
          <a:p>
            <a:r>
              <a:rPr lang="en-US" altLang="zh-CN" dirty="0">
                <a:latin typeface="Arial" panose="020B0604020202020204" pitchFamily="34" charset="0"/>
                <a:ea typeface="等线" panose="02010600030101010101" pitchFamily="2" charset="-122"/>
              </a:rPr>
              <a:t>TPC</a:t>
            </a:r>
          </a:p>
        </p:txBody>
      </p:sp>
    </p:spTree>
    <p:extLst>
      <p:ext uri="{BB962C8B-B14F-4D97-AF65-F5344CB8AC3E}">
        <p14:creationId xmlns:p14="http://schemas.microsoft.com/office/powerpoint/2010/main" val="4188228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Recommendations</a:t>
            </a:r>
          </a:p>
        </p:txBody>
      </p:sp>
      <p:sp>
        <p:nvSpPr>
          <p:cNvPr id="4" name="TextBox 3"/>
          <p:cNvSpPr txBox="1"/>
          <p:nvPr/>
        </p:nvSpPr>
        <p:spPr>
          <a:xfrm>
            <a:off x="10658475" y="496371"/>
            <a:ext cx="6096000" cy="369332"/>
          </a:xfrm>
          <a:prstGeom prst="rect">
            <a:avLst/>
          </a:prstGeom>
          <a:noFill/>
        </p:spPr>
        <p:txBody>
          <a:bodyPr wrap="square">
            <a:spAutoFit/>
          </a:bodyPr>
          <a:lstStyle/>
          <a:p>
            <a:r>
              <a:rPr lang="en-US" altLang="zh-CN" dirty="0">
                <a:latin typeface="Arial" panose="020B0604020202020204" pitchFamily="34" charset="0"/>
                <a:ea typeface="等线" panose="02010600030101010101" pitchFamily="2" charset="-122"/>
              </a:rPr>
              <a:t>TPC</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87378"/>
            <a:ext cx="6142725" cy="4158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4156" y="2103110"/>
            <a:ext cx="6067844" cy="3526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2"/>
          <p:cNvSpPr>
            <a:spLocks noGrp="1"/>
          </p:cNvSpPr>
          <p:nvPr>
            <p:ph type="body" idx="1"/>
          </p:nvPr>
        </p:nvSpPr>
        <p:spPr>
          <a:xfrm>
            <a:off x="411480" y="1018905"/>
            <a:ext cx="11423468" cy="4657411"/>
          </a:xfrm>
        </p:spPr>
        <p:txBody>
          <a:bodyPr>
            <a:normAutofit/>
          </a:bodyPr>
          <a:lstStyle/>
          <a:p>
            <a:pPr lvl="0">
              <a:lnSpc>
                <a:spcPct val="150000"/>
              </a:lnSpc>
              <a:spcBef>
                <a:spcPts val="600"/>
              </a:spcBef>
              <a:spcAft>
                <a:spcPts val="1200"/>
              </a:spcAft>
            </a:pPr>
            <a:r>
              <a:rPr lang="en-US" altLang="zh-CN" sz="1400" dirty="0">
                <a:solidFill>
                  <a:srgbClr val="0000FF"/>
                </a:solidFill>
                <a:latin typeface="Arial" panose="020B0604020202020204" pitchFamily="34" charset="0"/>
                <a:ea typeface="宋体" pitchFamily="2" charset="-122"/>
              </a:rPr>
              <a:t>The updated double meshes </a:t>
            </a:r>
            <a:r>
              <a:rPr lang="en-US" altLang="zh-CN" sz="1400" dirty="0" err="1">
                <a:solidFill>
                  <a:srgbClr val="0000FF"/>
                </a:solidFill>
                <a:latin typeface="Arial" panose="020B0604020202020204" pitchFamily="34" charset="0"/>
                <a:ea typeface="宋体" pitchFamily="2" charset="-122"/>
              </a:rPr>
              <a:t>Micromegas</a:t>
            </a:r>
            <a:r>
              <a:rPr lang="en-US" altLang="zh-CN" sz="1400" dirty="0">
                <a:solidFill>
                  <a:srgbClr val="0000FF"/>
                </a:solidFill>
                <a:latin typeface="Arial" panose="020B0604020202020204" pitchFamily="34" charset="0"/>
                <a:ea typeface="宋体" pitchFamily="2" charset="-122"/>
              </a:rPr>
              <a:t> of the detector module have been added in the document.</a:t>
            </a:r>
            <a:endParaRPr lang="en-US" altLang="zh-CN" sz="1400" dirty="0">
              <a:latin typeface="Arial" panose="020B0604020202020204" pitchFamily="34" charset="0"/>
              <a:ea typeface="宋体" pitchFamily="2" charset="-122"/>
            </a:endParaRPr>
          </a:p>
        </p:txBody>
      </p:sp>
    </p:spTree>
    <p:extLst>
      <p:ext uri="{BB962C8B-B14F-4D97-AF65-F5344CB8AC3E}">
        <p14:creationId xmlns:p14="http://schemas.microsoft.com/office/powerpoint/2010/main" val="8669141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11646A-0874-42EF-9A25-86DC863F6026}"/>
              </a:ext>
            </a:extLst>
          </p:cNvPr>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Comments on Draft v0.4.1</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460BC8A5-72B2-4CE4-9365-032475ABC244}"/>
              </a:ext>
            </a:extLst>
          </p:cNvPr>
          <p:cNvSpPr>
            <a:spLocks noGrp="1"/>
          </p:cNvSpPr>
          <p:nvPr>
            <p:ph idx="13"/>
          </p:nvPr>
        </p:nvSpPr>
        <p:spPr/>
        <p:txBody>
          <a:bodyPr>
            <a:normAutofit/>
          </a:bodyPr>
          <a:lstStyle/>
          <a:p>
            <a:pPr marL="0" indent="0">
              <a:buNone/>
            </a:pPr>
            <a:r>
              <a:rPr lang="en-US" altLang="zh-CN" sz="1600" dirty="0">
                <a:latin typeface="Arial" panose="020B0604020202020204" pitchFamily="34" charset="0"/>
                <a:cs typeface="Arial" panose="020B0604020202020204" pitchFamily="34" charset="0"/>
              </a:rPr>
              <a:t>Gas Mixture and Ion Backflow Suppression</a:t>
            </a:r>
          </a:p>
          <a:p>
            <a:r>
              <a:rPr lang="en-US" altLang="zh-CN" sz="1600" dirty="0">
                <a:latin typeface="Arial" panose="020B0604020202020204" pitchFamily="34" charset="0"/>
                <a:cs typeface="Arial" panose="020B0604020202020204" pitchFamily="34" charset="0"/>
              </a:rPr>
              <a:t>No clear indication about choice of gas mixture is presented. Therefore, the interplay between gas properties, backflow suppression, and long-term stability cannot be sufficiently discussed.</a:t>
            </a:r>
          </a:p>
          <a:p>
            <a:r>
              <a:rPr lang="en-US" altLang="zh-CN" sz="1400" dirty="0">
                <a:solidFill>
                  <a:schemeClr val="tx1"/>
                </a:solidFill>
                <a:latin typeface="Arial" panose="020B0604020202020204" pitchFamily="34" charset="0"/>
                <a:ea typeface="宋体" pitchFamily="2" charset="-122"/>
              </a:rPr>
              <a:t>The detector baseline operating gas is the T2K mixture, chosen for its high drift velocity and low diffusion.</a:t>
            </a:r>
          </a:p>
          <a:p>
            <a:r>
              <a:rPr lang="en-US" altLang="zh-CN" sz="1400" dirty="0">
                <a:solidFill>
                  <a:schemeClr val="tx1"/>
                </a:solidFill>
                <a:latin typeface="Arial" panose="020B0604020202020204" pitchFamily="34" charset="0"/>
                <a:ea typeface="宋体" pitchFamily="2" charset="-122"/>
              </a:rPr>
              <a:t>Next R&amp;D stage, we will carry out gas-mixture optimization, circulation-system design, and long-term stability studies.</a:t>
            </a:r>
          </a:p>
          <a:p>
            <a:endParaRPr lang="zh-CN" altLang="en-US" sz="1600" dirty="0">
              <a:latin typeface="Arial" panose="020B0604020202020204" pitchFamily="34" charset="0"/>
              <a:cs typeface="Arial" panose="020B0604020202020204" pitchFamily="34" charset="0"/>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5776" y="3264276"/>
            <a:ext cx="6018314" cy="282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23239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Recommendations</a:t>
            </a:r>
          </a:p>
        </p:txBody>
      </p:sp>
      <p:sp>
        <p:nvSpPr>
          <p:cNvPr id="4" name="TextBox 3"/>
          <p:cNvSpPr txBox="1"/>
          <p:nvPr/>
        </p:nvSpPr>
        <p:spPr>
          <a:xfrm>
            <a:off x="10658475" y="496371"/>
            <a:ext cx="6096000" cy="369332"/>
          </a:xfrm>
          <a:prstGeom prst="rect">
            <a:avLst/>
          </a:prstGeom>
          <a:noFill/>
        </p:spPr>
        <p:txBody>
          <a:bodyPr wrap="square">
            <a:spAutoFit/>
          </a:bodyPr>
          <a:lstStyle/>
          <a:p>
            <a:r>
              <a:rPr lang="en-US" altLang="zh-CN" dirty="0">
                <a:latin typeface="Arial" panose="020B0604020202020204" pitchFamily="34" charset="0"/>
                <a:ea typeface="等线" panose="02010600030101010101" pitchFamily="2" charset="-122"/>
              </a:rPr>
              <a:t>TPC</a:t>
            </a:r>
          </a:p>
        </p:txBody>
      </p:sp>
      <p:sp>
        <p:nvSpPr>
          <p:cNvPr id="8" name="Text Placeholder 2"/>
          <p:cNvSpPr>
            <a:spLocks noGrp="1"/>
          </p:cNvSpPr>
          <p:nvPr>
            <p:ph type="body" idx="1"/>
          </p:nvPr>
        </p:nvSpPr>
        <p:spPr>
          <a:xfrm>
            <a:off x="411480" y="1018905"/>
            <a:ext cx="11423468" cy="4657411"/>
          </a:xfrm>
        </p:spPr>
        <p:txBody>
          <a:bodyPr>
            <a:normAutofit/>
          </a:bodyPr>
          <a:lstStyle/>
          <a:p>
            <a:pPr lvl="0">
              <a:lnSpc>
                <a:spcPct val="150000"/>
              </a:lnSpc>
              <a:spcBef>
                <a:spcPts val="600"/>
              </a:spcBef>
              <a:spcAft>
                <a:spcPts val="1200"/>
              </a:spcAft>
            </a:pPr>
            <a:r>
              <a:rPr lang="en-US" altLang="zh-CN" sz="1400" dirty="0">
                <a:solidFill>
                  <a:srgbClr val="0000FF"/>
                </a:solidFill>
                <a:latin typeface="Arial" panose="020B0604020202020204" pitchFamily="34" charset="0"/>
                <a:ea typeface="宋体" pitchFamily="2" charset="-122"/>
              </a:rPr>
              <a:t>The updated </a:t>
            </a:r>
            <a:r>
              <a:rPr lang="en-US" altLang="zh-CN" sz="1400" dirty="0" err="1">
                <a:solidFill>
                  <a:srgbClr val="0000FF"/>
                </a:solidFill>
                <a:latin typeface="Arial" panose="020B0604020202020204" pitchFamily="34" charset="0"/>
                <a:ea typeface="宋体" pitchFamily="2" charset="-122"/>
              </a:rPr>
              <a:t>graphene</a:t>
            </a:r>
            <a:r>
              <a:rPr lang="en-US" altLang="zh-CN" sz="1400" dirty="0">
                <a:solidFill>
                  <a:srgbClr val="0000FF"/>
                </a:solidFill>
                <a:latin typeface="Arial" panose="020B0604020202020204" pitchFamily="34" charset="0"/>
                <a:ea typeface="宋体" pitchFamily="2" charset="-122"/>
              </a:rPr>
              <a:t> R&amp;D of the detector module have been added in the document.</a:t>
            </a:r>
            <a:endParaRPr lang="en-US" altLang="zh-CN" sz="1400" dirty="0">
              <a:latin typeface="Arial" panose="020B0604020202020204" pitchFamily="34" charset="0"/>
              <a:ea typeface="宋体" pitchFamily="2" charset="-122"/>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6559" y="2955439"/>
            <a:ext cx="7514273" cy="3471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0612" y="1686046"/>
            <a:ext cx="6526169" cy="1055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矩形 8"/>
          <p:cNvSpPr/>
          <p:nvPr/>
        </p:nvSpPr>
        <p:spPr>
          <a:xfrm>
            <a:off x="2815043" y="2952882"/>
            <a:ext cx="7047412" cy="1738187"/>
          </a:xfrm>
          <a:prstGeom prst="rect">
            <a:avLst/>
          </a:prstGeom>
          <a:solidFill>
            <a:srgbClr val="FFFF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spTree>
    <p:extLst>
      <p:ext uri="{BB962C8B-B14F-4D97-AF65-F5344CB8AC3E}">
        <p14:creationId xmlns:p14="http://schemas.microsoft.com/office/powerpoint/2010/main" val="40545584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11646A-0874-42EF-9A25-86DC863F6026}"/>
              </a:ext>
            </a:extLst>
          </p:cNvPr>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Comments on Draft v0.4.1</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460BC8A5-72B2-4CE4-9365-032475ABC244}"/>
              </a:ext>
            </a:extLst>
          </p:cNvPr>
          <p:cNvSpPr>
            <a:spLocks noGrp="1"/>
          </p:cNvSpPr>
          <p:nvPr>
            <p:ph idx="13"/>
          </p:nvPr>
        </p:nvSpPr>
        <p:spPr>
          <a:xfrm>
            <a:off x="571234" y="1081240"/>
            <a:ext cx="10972800" cy="4840303"/>
          </a:xfrm>
        </p:spPr>
        <p:txBody>
          <a:bodyPr>
            <a:normAutofit/>
          </a:bodyPr>
          <a:lstStyle/>
          <a:p>
            <a:pPr marL="0" lvl="0" indent="0" algn="just" fontAlgn="base">
              <a:lnSpc>
                <a:spcPct val="115000"/>
              </a:lnSpc>
              <a:spcAft>
                <a:spcPts val="800"/>
              </a:spcAft>
              <a:buNone/>
            </a:pPr>
            <a:r>
              <a:rPr lang="fr-FR" altLang="zh-CN" sz="1400" dirty="0">
                <a:latin typeface="Arial" panose="020B0604020202020204" pitchFamily="34" charset="0"/>
                <a:ea typeface="宋体" pitchFamily="2" charset="-122"/>
              </a:rPr>
              <a:t>Tracking Performance and Simulation</a:t>
            </a:r>
            <a:endParaRPr lang="zh-CN" altLang="zh-CN" sz="1400" dirty="0">
              <a:latin typeface="Arial" panose="020B0604020202020204" pitchFamily="34" charset="0"/>
              <a:ea typeface="宋体" pitchFamily="2" charset="-122"/>
            </a:endParaRPr>
          </a:p>
          <a:p>
            <a:pPr algn="just" fontAlgn="base">
              <a:lnSpc>
                <a:spcPct val="115000"/>
              </a:lnSpc>
            </a:pPr>
            <a:r>
              <a:rPr lang="en-US" altLang="zh-CN" sz="1400" dirty="0">
                <a:latin typeface="Arial" panose="020B0604020202020204" pitchFamily="34" charset="0"/>
                <a:ea typeface="宋体" pitchFamily="2" charset="-122"/>
              </a:rPr>
              <a:t>There is no significant update on spatial or momentum resolution, </a:t>
            </a:r>
            <a:r>
              <a:rPr lang="en-US" altLang="zh-CN" sz="1400" dirty="0" err="1">
                <a:latin typeface="Arial" panose="020B0604020202020204" pitchFamily="34" charset="0"/>
                <a:ea typeface="宋体" pitchFamily="2" charset="-122"/>
              </a:rPr>
              <a:t>dE</a:t>
            </a:r>
            <a:r>
              <a:rPr lang="en-US" altLang="zh-CN" sz="1400" dirty="0">
                <a:latin typeface="Arial" panose="020B0604020202020204" pitchFamily="34" charset="0"/>
                <a:ea typeface="宋体" pitchFamily="2" charset="-122"/>
              </a:rPr>
              <a:t>/dx performance, tracking efficiency, or fake rate studies;</a:t>
            </a:r>
          </a:p>
          <a:p>
            <a:pPr algn="just" fontAlgn="base">
              <a:lnSpc>
                <a:spcPct val="115000"/>
              </a:lnSpc>
            </a:pPr>
            <a:r>
              <a:rPr lang="en-US" altLang="zh-CN" sz="1400" dirty="0">
                <a:latin typeface="Arial" panose="020B0604020202020204" pitchFamily="34" charset="0"/>
                <a:cs typeface="Arial" panose="020B0604020202020204" pitchFamily="34" charset="0"/>
              </a:rPr>
              <a:t>Simulation plans: Summarize how future simulations will validate TPC performance in full physics conditions (e.g., displaced vertices, Z-mode operation), if feasible;</a:t>
            </a:r>
            <a:endParaRPr lang="en-US" altLang="zh-CN" sz="1400" dirty="0">
              <a:latin typeface="Arial" panose="020B0604020202020204" pitchFamily="34" charset="0"/>
              <a:ea typeface="宋体" pitchFamily="2" charset="-122"/>
            </a:endParaRPr>
          </a:p>
          <a:p>
            <a:pPr algn="just" fontAlgn="base">
              <a:lnSpc>
                <a:spcPct val="115000"/>
              </a:lnSpc>
            </a:pPr>
            <a:r>
              <a:rPr lang="en-US" altLang="zh-CN" sz="1400" dirty="0">
                <a:solidFill>
                  <a:schemeClr val="tx1"/>
                </a:solidFill>
                <a:latin typeface="Arial" panose="020B0604020202020204" pitchFamily="34" charset="0"/>
                <a:ea typeface="宋体" pitchFamily="2" charset="-122"/>
              </a:rPr>
              <a:t>The update description on spatial or momentum resolution, </a:t>
            </a:r>
            <a:r>
              <a:rPr lang="en-US" altLang="zh-CN" sz="1400" dirty="0" err="1">
                <a:solidFill>
                  <a:schemeClr val="tx1"/>
                </a:solidFill>
                <a:latin typeface="Arial" panose="020B0604020202020204" pitchFamily="34" charset="0"/>
                <a:ea typeface="宋体" pitchFamily="2" charset="-122"/>
              </a:rPr>
              <a:t>dE</a:t>
            </a:r>
            <a:r>
              <a:rPr lang="en-US" altLang="zh-CN" sz="1400" dirty="0">
                <a:solidFill>
                  <a:schemeClr val="tx1"/>
                </a:solidFill>
                <a:latin typeface="Arial" panose="020B0604020202020204" pitchFamily="34" charset="0"/>
                <a:ea typeface="宋体" pitchFamily="2" charset="-122"/>
              </a:rPr>
              <a:t>/dx performance and tracking efficiency has been added in the subsection 6.4.3 (Spatial resolution and momentum resolution).</a:t>
            </a:r>
          </a:p>
          <a:p>
            <a:pPr algn="just" fontAlgn="base">
              <a:lnSpc>
                <a:spcPct val="115000"/>
              </a:lnSpc>
            </a:pPr>
            <a:r>
              <a:rPr lang="en-US" altLang="zh-CN" sz="1400" dirty="0">
                <a:solidFill>
                  <a:schemeClr val="tx1"/>
                </a:solidFill>
                <a:latin typeface="Arial" panose="020B0604020202020204" pitchFamily="34" charset="0"/>
                <a:ea typeface="宋体" pitchFamily="2" charset="-122"/>
              </a:rPr>
              <a:t>Particle-identification research based on machine learning has already begun.</a:t>
            </a:r>
          </a:p>
          <a:p>
            <a:pPr algn="just" fontAlgn="base">
              <a:lnSpc>
                <a:spcPct val="115000"/>
              </a:lnSpc>
            </a:pPr>
            <a:endParaRPr lang="zh-CN" altLang="zh-CN" sz="1800" dirty="0">
              <a:latin typeface="Arial" panose="020B0604020202020204" pitchFamily="34" charset="0"/>
              <a:ea typeface="宋体" pitchFamily="2" charset="-122"/>
            </a:endParaRPr>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907" y="3410607"/>
            <a:ext cx="4169152" cy="3115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2078" y="3310938"/>
            <a:ext cx="6317573" cy="2793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77734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11646A-0874-42EF-9A25-86DC863F6026}"/>
              </a:ext>
            </a:extLst>
          </p:cNvPr>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Comments on Draft v0.4.1</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460BC8A5-72B2-4CE4-9365-032475ABC244}"/>
              </a:ext>
            </a:extLst>
          </p:cNvPr>
          <p:cNvSpPr>
            <a:spLocks noGrp="1"/>
          </p:cNvSpPr>
          <p:nvPr>
            <p:ph idx="13"/>
          </p:nvPr>
        </p:nvSpPr>
        <p:spPr>
          <a:xfrm>
            <a:off x="577628" y="1094033"/>
            <a:ext cx="10972800" cy="4840303"/>
          </a:xfrm>
        </p:spPr>
        <p:txBody>
          <a:bodyPr>
            <a:normAutofit/>
          </a:bodyPr>
          <a:lstStyle/>
          <a:p>
            <a:pPr algn="just" fontAlgn="base">
              <a:lnSpc>
                <a:spcPct val="115000"/>
              </a:lnSpc>
              <a:spcAft>
                <a:spcPts val="800"/>
              </a:spcAft>
            </a:pPr>
            <a:r>
              <a:rPr lang="en-US" altLang="zh-CN" sz="1800" dirty="0">
                <a:latin typeface="Arial" panose="020B0604020202020204" pitchFamily="34" charset="0"/>
                <a:ea typeface="宋体" pitchFamily="2" charset="-122"/>
              </a:rPr>
              <a:t>Performance plots, especially in conjunction with the ITK/VTX system, are missing or remain in a preliminary stage;</a:t>
            </a:r>
            <a:endParaRPr lang="en-US" altLang="zh-CN" sz="1800" dirty="0">
              <a:solidFill>
                <a:schemeClr val="tx1"/>
              </a:solidFill>
              <a:latin typeface="Arial" panose="020B0604020202020204" pitchFamily="34" charset="0"/>
              <a:ea typeface="宋体" pitchFamily="2" charset="-122"/>
            </a:endParaRPr>
          </a:p>
          <a:p>
            <a:pPr algn="just" fontAlgn="base">
              <a:lnSpc>
                <a:spcPct val="115000"/>
              </a:lnSpc>
              <a:spcAft>
                <a:spcPts val="800"/>
              </a:spcAft>
            </a:pPr>
            <a:r>
              <a:rPr lang="en-US" altLang="zh-CN" sz="1800" dirty="0">
                <a:solidFill>
                  <a:schemeClr val="tx1"/>
                </a:solidFill>
                <a:latin typeface="Arial" panose="020B0604020202020204" pitchFamily="34" charset="0"/>
                <a:ea typeface="宋体" pitchFamily="2" charset="-122"/>
              </a:rPr>
              <a:t>The update description of the performance plots in conjunction with the ITK/VTX system has been added in TDR document.</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4155" y="2461846"/>
            <a:ext cx="8297249" cy="4258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10929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11646A-0874-42EF-9A25-86DC863F6026}"/>
              </a:ext>
            </a:extLst>
          </p:cNvPr>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Comments on Draft v0.4.1</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460BC8A5-72B2-4CE4-9365-032475ABC244}"/>
              </a:ext>
            </a:extLst>
          </p:cNvPr>
          <p:cNvSpPr>
            <a:spLocks noGrp="1"/>
          </p:cNvSpPr>
          <p:nvPr>
            <p:ph idx="13"/>
          </p:nvPr>
        </p:nvSpPr>
        <p:spPr>
          <a:xfrm>
            <a:off x="577629" y="1144599"/>
            <a:ext cx="11290389" cy="4981565"/>
          </a:xfrm>
        </p:spPr>
        <p:txBody>
          <a:bodyPr>
            <a:normAutofit/>
          </a:bodyPr>
          <a:lstStyle/>
          <a:p>
            <a:pPr marL="0" indent="0">
              <a:buNone/>
            </a:pPr>
            <a:r>
              <a:rPr lang="en-US" altLang="zh-CN" sz="1600" dirty="0">
                <a:latin typeface="Arial" panose="020B0604020202020204" pitchFamily="34" charset="0"/>
                <a:cs typeface="Arial" panose="020B0604020202020204" pitchFamily="34" charset="0"/>
              </a:rPr>
              <a:t>Pad Size and Readout Architecture</a:t>
            </a:r>
          </a:p>
          <a:p>
            <a:r>
              <a:rPr lang="en-US" altLang="zh-CN" sz="1600" dirty="0">
                <a:latin typeface="Arial" panose="020B0604020202020204" pitchFamily="34" charset="0"/>
                <a:cs typeface="Arial" panose="020B0604020202020204" pitchFamily="34" charset="0"/>
              </a:rPr>
              <a:t>We understand that the choice between pad and digital pixel readout can not be finalized at this stage and remains uncertain. Still, some comments about the implications in terms of electronics complexity, data volume, and reconstruction performance would be beneficial; The absence of a baseline readout definition introduces uncertainty in downstream systems (DAQ, reconstruction).</a:t>
            </a:r>
          </a:p>
          <a:p>
            <a:endParaRPr lang="en-US" altLang="zh-CN" sz="1600" dirty="0">
              <a:solidFill>
                <a:schemeClr val="tx1"/>
              </a:solidFill>
              <a:latin typeface="Arial" panose="020B0604020202020204" pitchFamily="34" charset="0"/>
              <a:cs typeface="Arial" panose="020B0604020202020204" pitchFamily="34" charset="0"/>
            </a:endParaRPr>
          </a:p>
          <a:p>
            <a:r>
              <a:rPr lang="en-US" altLang="zh-CN" sz="1800" dirty="0">
                <a:solidFill>
                  <a:schemeClr val="tx1"/>
                </a:solidFill>
                <a:latin typeface="Arial" panose="020B0604020202020204" pitchFamily="34" charset="0"/>
                <a:cs typeface="Arial" panose="020B0604020202020204" pitchFamily="34" charset="0"/>
              </a:rPr>
              <a:t>The TEPIX ASIC has undergone performance tests, and the resulting data are considered reliable for reference. Based on the current detector channel count and expected data volume, a complementary description has been added in the DAQ chapter. </a:t>
            </a:r>
          </a:p>
          <a:p>
            <a:r>
              <a:rPr lang="en-US" altLang="zh-CN" sz="1800" dirty="0">
                <a:solidFill>
                  <a:schemeClr val="tx1"/>
                </a:solidFill>
                <a:latin typeface="Arial" panose="020B0604020202020204" pitchFamily="34" charset="0"/>
                <a:cs typeface="Arial" panose="020B0604020202020204" pitchFamily="34" charset="0"/>
              </a:rPr>
              <a:t>Detector-module R&amp;D is now underway, the next step will use beam-test results to further refine the design and reduce readout-related uncertainties.</a:t>
            </a:r>
          </a:p>
        </p:txBody>
      </p:sp>
    </p:spTree>
    <p:extLst>
      <p:ext uri="{BB962C8B-B14F-4D97-AF65-F5344CB8AC3E}">
        <p14:creationId xmlns:p14="http://schemas.microsoft.com/office/powerpoint/2010/main" val="21320987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11646A-0874-42EF-9A25-86DC863F6026}"/>
              </a:ext>
            </a:extLst>
          </p:cNvPr>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Comments on Draft v0.4.1</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460BC8A5-72B2-4CE4-9365-032475ABC244}"/>
              </a:ext>
            </a:extLst>
          </p:cNvPr>
          <p:cNvSpPr>
            <a:spLocks noGrp="1"/>
          </p:cNvSpPr>
          <p:nvPr>
            <p:ph idx="13"/>
          </p:nvPr>
        </p:nvSpPr>
        <p:spPr>
          <a:xfrm>
            <a:off x="287748" y="1099841"/>
            <a:ext cx="11701762" cy="4981565"/>
          </a:xfrm>
        </p:spPr>
        <p:txBody>
          <a:bodyPr>
            <a:normAutofit/>
          </a:bodyPr>
          <a:lstStyle/>
          <a:p>
            <a:pPr marL="0" indent="0">
              <a:buNone/>
            </a:pPr>
            <a:r>
              <a:rPr lang="en-US" altLang="zh-CN" sz="1600" dirty="0">
                <a:latin typeface="Arial" panose="020B0604020202020204" pitchFamily="34" charset="0"/>
                <a:cs typeface="Arial" panose="020B0604020202020204" pitchFamily="34" charset="0"/>
              </a:rPr>
              <a:t>Pad Size and Readout Architecture</a:t>
            </a:r>
          </a:p>
          <a:p>
            <a:r>
              <a:rPr lang="en-US" altLang="zh-CN" sz="1600" dirty="0">
                <a:latin typeface="Arial" panose="020B0604020202020204" pitchFamily="34" charset="0"/>
                <a:cs typeface="Arial" panose="020B0604020202020204" pitchFamily="34" charset="0"/>
              </a:rPr>
              <a:t>Readout architecture: While a final decision may not be ready, describe the criteria that will drive the selection of the readout scheme and how each option will be validated. Summarize the impact of this choice on reconstruction, electronics design, and system integration. Clarify what is called a pixel TPC (digital readout) and a pad TPC with ADCs. Quantify power consumption in the two cases and document cluster counting for a digital readout;</a:t>
            </a:r>
          </a:p>
          <a:p>
            <a:r>
              <a:rPr lang="en-US" altLang="zh-CN" sz="1600" dirty="0">
                <a:solidFill>
                  <a:schemeClr val="tx1"/>
                </a:solidFill>
                <a:latin typeface="Arial" panose="020B0604020202020204" pitchFamily="34" charset="0"/>
                <a:cs typeface="Arial" panose="020B0604020202020204" pitchFamily="34" charset="0"/>
              </a:rPr>
              <a:t>In the studies on TPC module and prototype, the pad readout TPC has been developed using 1mm*6mm pad size. Also a low-power readout ASIC with integrated ADC functionality has already been developed under the WASA chips.  In TDR, the readout module is pixel readout detector module.</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6879" y="3603281"/>
            <a:ext cx="5917472" cy="3117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30687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3261101" y="1543600"/>
            <a:ext cx="4623248" cy="571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a:extLst>
              <a:ext uri="{FF2B5EF4-FFF2-40B4-BE49-F238E27FC236}">
                <a16:creationId xmlns:a16="http://schemas.microsoft.com/office/drawing/2014/main" id="{C511646A-0874-42EF-9A25-86DC863F6026}"/>
              </a:ext>
            </a:extLst>
          </p:cNvPr>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Recommendations on Draft v0.4.1</a:t>
            </a:r>
            <a:endParaRPr lang="zh-CN" altLang="en-US" dirty="0">
              <a:solidFill>
                <a:schemeClr val="accent3">
                  <a:lumMod val="75000"/>
                </a:schemeClr>
              </a:solidFill>
              <a:latin typeface="Arial Black" panose="020B0A04020102020204" pitchFamily="34" charset="0"/>
            </a:endParaRPr>
          </a:p>
        </p:txBody>
      </p:sp>
      <p:sp>
        <p:nvSpPr>
          <p:cNvPr id="5" name="Content Placeholder 4">
            <a:extLst>
              <a:ext uri="{FF2B5EF4-FFF2-40B4-BE49-F238E27FC236}">
                <a16:creationId xmlns:a16="http://schemas.microsoft.com/office/drawing/2014/main" id="{BFA1AEC3-C56D-4B7E-9C22-15BBA85AF0A8}"/>
              </a:ext>
            </a:extLst>
          </p:cNvPr>
          <p:cNvSpPr>
            <a:spLocks noGrp="1"/>
          </p:cNvSpPr>
          <p:nvPr>
            <p:ph idx="13"/>
          </p:nvPr>
        </p:nvSpPr>
        <p:spPr>
          <a:xfrm>
            <a:off x="705516" y="1074853"/>
            <a:ext cx="10929642" cy="5260596"/>
          </a:xfrm>
        </p:spPr>
        <p:txBody>
          <a:bodyPr>
            <a:normAutofit/>
          </a:bodyPr>
          <a:lstStyle/>
          <a:p>
            <a:pPr marL="0" indent="0">
              <a:buNone/>
            </a:pPr>
            <a:r>
              <a:rPr lang="en-US" altLang="zh-CN" sz="1600" dirty="0">
                <a:latin typeface="Arial" panose="020B0604020202020204" pitchFamily="34" charset="0"/>
                <a:cs typeface="Arial" panose="020B0604020202020204" pitchFamily="34" charset="0"/>
              </a:rPr>
              <a:t>Editorial additions</a:t>
            </a:r>
          </a:p>
          <a:p>
            <a:r>
              <a:rPr lang="en-US" altLang="zh-CN" sz="1600" dirty="0">
                <a:latin typeface="Arial" panose="020B0604020202020204" pitchFamily="34" charset="0"/>
                <a:cs typeface="Arial" panose="020B0604020202020204" pitchFamily="34" charset="0"/>
              </a:rPr>
              <a:t>Include a concise summary table linking current detector parameters and technologies to physics requirements. This will help contextualize the design and highlight where validation is still pending;</a:t>
            </a:r>
          </a:p>
          <a:p>
            <a:r>
              <a:rPr lang="en-US" altLang="zh-CN" sz="1600" dirty="0">
                <a:solidFill>
                  <a:schemeClr val="tx1"/>
                </a:solidFill>
                <a:latin typeface="Arial" panose="020B0604020202020204" pitchFamily="34" charset="0"/>
                <a:cs typeface="Arial" panose="020B0604020202020204" pitchFamily="34" charset="0"/>
              </a:rPr>
              <a:t>Some revision have been updated in this new version chapter. The concise summary table has been updated in the overall detector chapter.</a:t>
            </a:r>
          </a:p>
          <a:p>
            <a:endParaRPr lang="en-US" altLang="zh-CN" dirty="0">
              <a:latin typeface="Arial" panose="020B0604020202020204" pitchFamily="34" charset="0"/>
              <a:cs typeface="Arial" panose="020B0604020202020204" pitchFamily="34" charset="0"/>
            </a:endParaRPr>
          </a:p>
          <a:p>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66962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11646A-0874-42EF-9A25-86DC863F6026}"/>
              </a:ext>
            </a:extLst>
          </p:cNvPr>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Recommendations on Draft v0.4.1</a:t>
            </a:r>
            <a:endParaRPr lang="zh-CN" altLang="en-US" dirty="0">
              <a:solidFill>
                <a:schemeClr val="accent3">
                  <a:lumMod val="75000"/>
                </a:schemeClr>
              </a:solidFill>
              <a:latin typeface="Arial Black" panose="020B0A04020102020204" pitchFamily="34" charset="0"/>
            </a:endParaRPr>
          </a:p>
        </p:txBody>
      </p:sp>
      <p:sp>
        <p:nvSpPr>
          <p:cNvPr id="5" name="Content Placeholder 4">
            <a:extLst>
              <a:ext uri="{FF2B5EF4-FFF2-40B4-BE49-F238E27FC236}">
                <a16:creationId xmlns:a16="http://schemas.microsoft.com/office/drawing/2014/main" id="{BFA1AEC3-C56D-4B7E-9C22-15BBA85AF0A8}"/>
              </a:ext>
            </a:extLst>
          </p:cNvPr>
          <p:cNvSpPr>
            <a:spLocks noGrp="1"/>
          </p:cNvSpPr>
          <p:nvPr>
            <p:ph idx="13"/>
          </p:nvPr>
        </p:nvSpPr>
        <p:spPr>
          <a:xfrm>
            <a:off x="609600" y="1285861"/>
            <a:ext cx="10929642" cy="5260596"/>
          </a:xfrm>
        </p:spPr>
        <p:txBody>
          <a:bodyPr>
            <a:normAutofit/>
          </a:bodyPr>
          <a:lstStyle/>
          <a:p>
            <a:r>
              <a:rPr lang="en-US" altLang="zh-CN" sz="2000" dirty="0">
                <a:latin typeface="Arial" panose="020B0604020202020204" pitchFamily="34" charset="0"/>
                <a:cs typeface="Arial" panose="020B0604020202020204" pitchFamily="34" charset="0"/>
              </a:rPr>
              <a:t>Streamline English and revise references;</a:t>
            </a:r>
          </a:p>
          <a:p>
            <a:r>
              <a:rPr lang="en-US" altLang="zh-CN" sz="2000" dirty="0">
                <a:solidFill>
                  <a:schemeClr val="tx1"/>
                </a:solidFill>
                <a:latin typeface="Arial" panose="020B0604020202020204" pitchFamily="34" charset="0"/>
                <a:cs typeface="Arial" panose="020B0604020202020204" pitchFamily="34" charset="0"/>
              </a:rPr>
              <a:t>The updated document has been polished.</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2212" y="1103216"/>
            <a:ext cx="4292023" cy="5556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1249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Comments</a:t>
            </a:r>
          </a:p>
        </p:txBody>
      </p:sp>
      <p:sp>
        <p:nvSpPr>
          <p:cNvPr id="3" name="Text Placeholder 2"/>
          <p:cNvSpPr>
            <a:spLocks noGrp="1"/>
          </p:cNvSpPr>
          <p:nvPr>
            <p:ph type="body" idx="1"/>
          </p:nvPr>
        </p:nvSpPr>
        <p:spPr>
          <a:xfrm>
            <a:off x="323051" y="1303156"/>
            <a:ext cx="11030748" cy="5010557"/>
          </a:xfrm>
        </p:spPr>
        <p:txBody>
          <a:bodyPr>
            <a:normAutofit/>
          </a:bodyPr>
          <a:lstStyle/>
          <a:p>
            <a:pPr>
              <a:lnSpc>
                <a:spcPct val="100000"/>
              </a:lnSpc>
              <a:spcBef>
                <a:spcPts val="600"/>
              </a:spcBef>
            </a:pPr>
            <a:r>
              <a:rPr lang="en-US" altLang="zh-CN" sz="1600" kern="100" dirty="0">
                <a:solidFill>
                  <a:srgbClr val="0000FF"/>
                </a:solidFill>
                <a:latin typeface="Arial" panose="020B0604020202020204" pitchFamily="34" charset="0"/>
                <a:ea typeface="宋体" panose="02010600030101010101" pitchFamily="2" charset="-122"/>
                <a:cs typeface="Times New Roman" panose="02020603050405020304" pitchFamily="18" charset="0"/>
              </a:rPr>
              <a:t>C-A-3-4: The discrepancy between real background measurements and simulations observed at BESIII is a significant concern. Although the energy scales differ between BESIII and CEPC, understanding this discrepancy is critical for evaluating the reliability of CEPC background predictions. </a:t>
            </a:r>
          </a:p>
          <a:p>
            <a:pPr>
              <a:lnSpc>
                <a:spcPct val="100000"/>
              </a:lnSpc>
              <a:spcBef>
                <a:spcPts val="600"/>
              </a:spcBef>
            </a:pPr>
            <a:r>
              <a:rPr lang="en-US" altLang="zh-CN" sz="1600" kern="100" dirty="0">
                <a:latin typeface="Arial" panose="020B0604020202020204" pitchFamily="34" charset="0"/>
                <a:ea typeface="宋体" panose="02010600030101010101" pitchFamily="2" charset="-122"/>
                <a:cs typeface="Times New Roman" panose="02020603050405020304" pitchFamily="18" charset="0"/>
              </a:rPr>
              <a:t>Answer: The previous study already decreased the discrepancy as shown in the text, and we will perform more dedicated study in future when we have machine times.</a:t>
            </a:r>
            <a:endParaRPr lang="en-US" altLang="zh-CN" sz="1600" kern="100" dirty="0">
              <a:solidFill>
                <a:srgbClr val="0000FF"/>
              </a:solidFill>
              <a:latin typeface="Arial" panose="020B0604020202020204" pitchFamily="34" charset="0"/>
              <a:ea typeface="宋体" panose="02010600030101010101" pitchFamily="2" charset="-122"/>
              <a:cs typeface="Times New Roman" panose="02020603050405020304" pitchFamily="18" charset="0"/>
            </a:endParaRPr>
          </a:p>
          <a:p>
            <a:pPr>
              <a:lnSpc>
                <a:spcPct val="100000"/>
              </a:lnSpc>
              <a:spcBef>
                <a:spcPts val="600"/>
              </a:spcBef>
            </a:pPr>
            <a:r>
              <a:rPr lang="en-US" altLang="zh-CN" sz="1600" kern="100" dirty="0">
                <a:solidFill>
                  <a:srgbClr val="0000FF"/>
                </a:solidFill>
                <a:latin typeface="Arial" panose="020B0604020202020204" pitchFamily="34" charset="0"/>
                <a:ea typeface="宋体" panose="02010600030101010101" pitchFamily="2" charset="-122"/>
                <a:cs typeface="Times New Roman" panose="02020603050405020304" pitchFamily="18" charset="0"/>
              </a:rPr>
              <a:t>C-A-3-5:</a:t>
            </a:r>
            <a:r>
              <a:rPr lang="zh-CN" altLang="en-US" sz="1600" kern="100" dirty="0">
                <a:solidFill>
                  <a:srgbClr val="0000FF"/>
                </a:solidFill>
                <a:latin typeface="Arial" panose="020B0604020202020204" pitchFamily="34" charset="0"/>
                <a:ea typeface="宋体" panose="02010600030101010101" pitchFamily="2" charset="-122"/>
                <a:cs typeface="Times New Roman" panose="02020603050405020304" pitchFamily="18" charset="0"/>
              </a:rPr>
              <a:t> </a:t>
            </a:r>
            <a:r>
              <a:rPr lang="en-US" altLang="zh-CN" sz="1600" kern="100" dirty="0">
                <a:solidFill>
                  <a:srgbClr val="0000FF"/>
                </a:solidFill>
                <a:latin typeface="Arial" panose="020B0604020202020204" pitchFamily="34" charset="0"/>
                <a:ea typeface="宋体" panose="02010600030101010101" pitchFamily="2" charset="-122"/>
                <a:cs typeface="Times New Roman" panose="02020603050405020304" pitchFamily="18" charset="0"/>
              </a:rPr>
              <a:t>Although background rates (after shielding) are presented, detailed histograms and numerical data characterizing these backgrounds (e.g., energy spectra, multiplicity, polar and azimuthal angle distributions) are often missing. Such information is essential to assess the impact on the entire apparatus, particularly on the first layers of the vertex detector and </a:t>
            </a:r>
            <a:r>
              <a:rPr lang="en-US" altLang="zh-CN" sz="1600" kern="100" dirty="0" err="1">
                <a:solidFill>
                  <a:srgbClr val="0000FF"/>
                </a:solidFill>
                <a:latin typeface="Arial" panose="020B0604020202020204" pitchFamily="34" charset="0"/>
                <a:ea typeface="宋体" panose="02010600030101010101" pitchFamily="2" charset="-122"/>
                <a:cs typeface="Times New Roman" panose="02020603050405020304" pitchFamily="18" charset="0"/>
              </a:rPr>
              <a:t>LumiCal</a:t>
            </a:r>
            <a:r>
              <a:rPr lang="en-US" altLang="zh-CN" sz="1600" kern="100" dirty="0">
                <a:solidFill>
                  <a:srgbClr val="0000FF"/>
                </a:solidFill>
                <a:latin typeface="Arial" panose="020B0604020202020204" pitchFamily="34" charset="0"/>
                <a:ea typeface="宋体" panose="02010600030101010101" pitchFamily="2" charset="-122"/>
                <a:cs typeface="Times New Roman" panose="02020603050405020304" pitchFamily="18" charset="0"/>
              </a:rPr>
              <a:t>. </a:t>
            </a:r>
          </a:p>
          <a:p>
            <a:pPr>
              <a:lnSpc>
                <a:spcPct val="100000"/>
              </a:lnSpc>
              <a:spcBef>
                <a:spcPts val="600"/>
              </a:spcBef>
            </a:pPr>
            <a:r>
              <a:rPr lang="en-US" altLang="zh-CN" sz="1600" kern="100" dirty="0">
                <a:latin typeface="Arial" panose="020B0604020202020204" pitchFamily="34" charset="0"/>
                <a:ea typeface="宋体" panose="02010600030101010101" pitchFamily="2" charset="-122"/>
                <a:cs typeface="Times New Roman" panose="02020603050405020304" pitchFamily="18" charset="0"/>
              </a:rPr>
              <a:t>Answer: We have those information, and all these information have been given to the subdetector designers as indicated in MDI Chapter. Further optimization for </a:t>
            </a:r>
            <a:r>
              <a:rPr lang="en-US" altLang="zh-CN" sz="1600" kern="100" dirty="0" err="1">
                <a:latin typeface="Arial" panose="020B0604020202020204" pitchFamily="34" charset="0"/>
                <a:ea typeface="宋体" panose="02010600030101010101" pitchFamily="2" charset="-122"/>
                <a:cs typeface="Times New Roman" panose="02020603050405020304" pitchFamily="18" charset="0"/>
              </a:rPr>
              <a:t>LumiCal</a:t>
            </a:r>
            <a:r>
              <a:rPr lang="en-US" altLang="zh-CN" sz="1600" kern="100" dirty="0">
                <a:latin typeface="Arial" panose="020B0604020202020204" pitchFamily="34" charset="0"/>
                <a:ea typeface="宋体" panose="02010600030101010101" pitchFamily="2" charset="-122"/>
                <a:cs typeface="Times New Roman" panose="02020603050405020304" pitchFamily="18" charset="0"/>
              </a:rPr>
              <a:t> is also needed, and the study taking the beam induced background at </a:t>
            </a:r>
            <a:r>
              <a:rPr lang="en-US" altLang="zh-CN" sz="1600" kern="100" dirty="0" err="1">
                <a:latin typeface="Arial" panose="020B0604020202020204" pitchFamily="34" charset="0"/>
                <a:ea typeface="宋体" panose="02010600030101010101" pitchFamily="2" charset="-122"/>
                <a:cs typeface="Times New Roman" panose="02020603050405020304" pitchFamily="18" charset="0"/>
              </a:rPr>
              <a:t>LumiCal</a:t>
            </a:r>
            <a:r>
              <a:rPr lang="en-US" altLang="zh-CN" sz="1600" kern="100" dirty="0">
                <a:latin typeface="Arial" panose="020B0604020202020204" pitchFamily="34" charset="0"/>
                <a:ea typeface="宋体" panose="02010600030101010101" pitchFamily="2" charset="-122"/>
                <a:cs typeface="Times New Roman" panose="02020603050405020304" pitchFamily="18" charset="0"/>
              </a:rPr>
              <a:t> is still on going.</a:t>
            </a:r>
            <a:endParaRPr lang="en-US" altLang="zh-CN" sz="1600" kern="100" dirty="0">
              <a:solidFill>
                <a:srgbClr val="0000FF"/>
              </a:solidFill>
              <a:latin typeface="Arial" panose="020B0604020202020204" pitchFamily="34" charset="0"/>
              <a:ea typeface="宋体" panose="02010600030101010101" pitchFamily="2" charset="-122"/>
              <a:cs typeface="Times New Roman" panose="02020603050405020304" pitchFamily="18" charset="0"/>
            </a:endParaRPr>
          </a:p>
        </p:txBody>
      </p:sp>
      <p:sp>
        <p:nvSpPr>
          <p:cNvPr id="4" name="TextBox 3"/>
          <p:cNvSpPr txBox="1"/>
          <p:nvPr/>
        </p:nvSpPr>
        <p:spPr>
          <a:xfrm>
            <a:off x="8322663" y="496371"/>
            <a:ext cx="4035710" cy="369332"/>
          </a:xfrm>
          <a:prstGeom prst="rect">
            <a:avLst/>
          </a:prstGeom>
          <a:noFill/>
        </p:spPr>
        <p:txBody>
          <a:bodyPr vert="horz" wrap="square" rtlCol="0">
            <a:spAutoFit/>
          </a:bodyPr>
          <a:lstStyle/>
          <a:p>
            <a:r>
              <a:rPr lang="en-US" altLang="zh-CN" dirty="0">
                <a:latin typeface="Arial" panose="020B0604020202020204" pitchFamily="34" charset="0"/>
              </a:rPr>
              <a:t>Machine Detector Interface</a:t>
            </a:r>
            <a:endParaRPr lang="zh-CN" altLang="en-US" dirty="0">
              <a:latin typeface="Arial" panose="020B060402020202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0201C-F84B-DE92-6214-89519D63842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D0E3567-1545-B03D-2F13-59AB754F95FC}"/>
              </a:ext>
            </a:extLst>
          </p:cNvPr>
          <p:cNvSpPr>
            <a:spLocks noGrp="1"/>
          </p:cNvSpPr>
          <p:nvPr>
            <p:ph type="title"/>
          </p:nvPr>
        </p:nvSpPr>
        <p:spPr/>
        <p:txBody>
          <a:bodyPr/>
          <a:lstStyle/>
          <a:p>
            <a:r>
              <a:rPr lang="en-US" altLang="zh-CN" dirty="0">
                <a:solidFill>
                  <a:schemeClr val="accent3">
                    <a:lumMod val="75000"/>
                  </a:schemeClr>
                </a:solidFill>
              </a:rPr>
              <a:t>Comments from Ivan on Draft v0.4</a:t>
            </a:r>
            <a:endParaRPr lang="zh-CN" altLang="en-US" dirty="0">
              <a:solidFill>
                <a:schemeClr val="accent3">
                  <a:lumMod val="75000"/>
                </a:schemeClr>
              </a:solidFill>
            </a:endParaRPr>
          </a:p>
        </p:txBody>
      </p:sp>
      <p:sp>
        <p:nvSpPr>
          <p:cNvPr id="4" name="Content Placeholder 3">
            <a:extLst>
              <a:ext uri="{FF2B5EF4-FFF2-40B4-BE49-F238E27FC236}">
                <a16:creationId xmlns:a16="http://schemas.microsoft.com/office/drawing/2014/main" id="{B1D5B8F0-E485-8472-6DFF-73C9C061A971}"/>
              </a:ext>
            </a:extLst>
          </p:cNvPr>
          <p:cNvSpPr>
            <a:spLocks noGrp="1"/>
          </p:cNvSpPr>
          <p:nvPr>
            <p:ph idx="13"/>
          </p:nvPr>
        </p:nvSpPr>
        <p:spPr>
          <a:xfrm>
            <a:off x="609600" y="849920"/>
            <a:ext cx="10972800" cy="4840303"/>
          </a:xfrm>
        </p:spPr>
        <p:txBody>
          <a:bodyPr>
            <a:normAutofit/>
          </a:bodyPr>
          <a:lstStyle/>
          <a:p>
            <a:pPr marL="0" indent="0">
              <a:buNone/>
            </a:pPr>
            <a:endParaRPr lang="en-US" altLang="zh-CN" sz="1800" dirty="0">
              <a:latin typeface="Arial" panose="020B0604020202020204" pitchFamily="34" charset="0"/>
              <a:cs typeface="Arial" panose="020B0604020202020204" pitchFamily="34" charset="0"/>
            </a:endParaRPr>
          </a:p>
          <a:p>
            <a:r>
              <a:rPr lang="en-US" altLang="zh-CN" sz="1800" dirty="0">
                <a:latin typeface="Arial" panose="020B0604020202020204" pitchFamily="34" charset="0"/>
                <a:cs typeface="Arial" panose="020B0604020202020204" pitchFamily="34" charset="0"/>
              </a:rPr>
              <a:t>Anyhow, we may recommend including a subsection in the chapter mentioning the TPC response degradation issue, along with an overall strategy to mitigate it. This addition would send the message to the reader that they are aware of the importance of the issue and are actively working on how to resolve it. This section could be also fit in the TPC chapter, though. </a:t>
            </a:r>
          </a:p>
          <a:p>
            <a:pPr marL="0" indent="0" algn="just">
              <a:spcBef>
                <a:spcPts val="600"/>
              </a:spcBef>
              <a:buNone/>
            </a:pPr>
            <a:r>
              <a:rPr lang="en-US" sz="1800" dirty="0">
                <a:solidFill>
                  <a:schemeClr val="tx1"/>
                </a:solidFill>
                <a:latin typeface="Arial" panose="020B0604020202020204" pitchFamily="34" charset="0"/>
                <a:ea typeface="宋体" pitchFamily="2" charset="-122"/>
              </a:rPr>
              <a:t>As previously mentioned, we have added Section 6.3.2 (Ion back flow suppression), which outlines our proposed approach to mitigate ion back-flow effects in the TPC.  This section explicitly addresses the TPC response degradation issue and our overall mitigation strategy.</a:t>
            </a:r>
            <a:endParaRPr lang="zh-CN" altLang="en-US" sz="1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00199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altLang="zh-CN" b="0" i="0" u="none" strike="noStrike" baseline="0" dirty="0">
                <a:latin typeface="Arial Black" panose="020B0A04020102020204" pitchFamily="34" charset="0"/>
                <a:ea typeface="等线" panose="02010600030101010101" pitchFamily="2" charset="-122"/>
              </a:rPr>
              <a:t>ELECTROMAGNETIC CALORIMETER</a:t>
            </a:r>
          </a:p>
        </p:txBody>
      </p:sp>
      <p:sp>
        <p:nvSpPr>
          <p:cNvPr id="4" name="Text Placeholder 3"/>
          <p:cNvSpPr>
            <a:spLocks noGrp="1"/>
          </p:cNvSpPr>
          <p:nvPr>
            <p:ph type="body" idx="4294967295"/>
          </p:nvPr>
        </p:nvSpPr>
        <p:spPr>
          <a:xfrm>
            <a:off x="831850" y="4589463"/>
            <a:ext cx="10515600" cy="1500187"/>
          </a:xfrm>
        </p:spPr>
        <p:txBody>
          <a:bodyPr/>
          <a:lstStyle/>
          <a:p>
            <a:endParaRPr lang="zh-CN" altLang="en-US">
              <a:latin typeface="Arial" panose="020B060402020202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latin typeface="Arial Black" panose="020B0A04020102020204" pitchFamily="34" charset="0"/>
              </a:rPr>
              <a:t>Findings</a:t>
            </a:r>
          </a:p>
        </p:txBody>
      </p:sp>
      <p:sp>
        <p:nvSpPr>
          <p:cNvPr id="4" name="Content Placeholder 3"/>
          <p:cNvSpPr>
            <a:spLocks noGrp="1"/>
          </p:cNvSpPr>
          <p:nvPr>
            <p:ph idx="13"/>
          </p:nvPr>
        </p:nvSpPr>
        <p:spPr>
          <a:xfrm>
            <a:off x="395591" y="1285862"/>
            <a:ext cx="11400818" cy="4862019"/>
          </a:xfrm>
        </p:spPr>
        <p:txBody>
          <a:bodyPr>
            <a:normAutofit fontScale="92500" lnSpcReduction="20000"/>
          </a:bodyPr>
          <a:lstStyle/>
          <a:p>
            <a:pPr algn="just">
              <a:lnSpc>
                <a:spcPct val="115000"/>
              </a:lnSpc>
            </a:pPr>
            <a:r>
              <a:rPr lang="en-GB" sz="1800" dirty="0">
                <a:effectLst/>
                <a:latin typeface="Arial" panose="020B0604020202020204" pitchFamily="34" charset="0"/>
                <a:ea typeface="Calibri" panose="020F0502020204030204" pitchFamily="34" charset="0"/>
                <a:cs typeface="Arial" panose="020B0604020202020204" pitchFamily="34" charset="0"/>
              </a:rPr>
              <a:t>The high-granularity crystal ECAL is a recently proposed concept designed to be </a:t>
            </a:r>
            <a:r>
              <a:rPr lang="en-GB" sz="1800" b="1" dirty="0">
                <a:effectLst/>
                <a:latin typeface="Arial" panose="020B0604020202020204" pitchFamily="34" charset="0"/>
                <a:ea typeface="Calibri" panose="020F0502020204030204" pitchFamily="34" charset="0"/>
                <a:cs typeface="Arial" panose="020B0604020202020204" pitchFamily="34" charset="0"/>
              </a:rPr>
              <a:t>compatible with particle flow algorithm (PFA) </a:t>
            </a:r>
            <a:r>
              <a:rPr lang="en-GB" sz="1800" dirty="0">
                <a:effectLst/>
                <a:latin typeface="Arial" panose="020B0604020202020204" pitchFamily="34" charset="0"/>
                <a:ea typeface="Calibri" panose="020F0502020204030204" pitchFamily="34" charset="0"/>
                <a:cs typeface="Arial" panose="020B0604020202020204" pitchFamily="34" charset="0"/>
              </a:rPr>
              <a:t>reconstruction of jet energy within a </a:t>
            </a:r>
            <a:r>
              <a:rPr lang="en-GB" sz="1800" b="1" dirty="0">
                <a:effectLst/>
                <a:latin typeface="Arial" panose="020B0604020202020204" pitchFamily="34" charset="0"/>
                <a:ea typeface="Calibri" panose="020F0502020204030204" pitchFamily="34" charset="0"/>
                <a:cs typeface="Arial" panose="020B0604020202020204" pitchFamily="34" charset="0"/>
              </a:rPr>
              <a:t>homogeneous</a:t>
            </a:r>
            <a:r>
              <a:rPr lang="en-GB" sz="1800" dirty="0">
                <a:effectLst/>
                <a:latin typeface="Arial" panose="020B0604020202020204" pitchFamily="34" charset="0"/>
                <a:ea typeface="Calibri" panose="020F0502020204030204" pitchFamily="34" charset="0"/>
                <a:cs typeface="Arial" panose="020B0604020202020204" pitchFamily="34" charset="0"/>
              </a:rPr>
              <a:t> structure. The calorimeter is modular, with the fundamental detection units consisting of long orthogonal BGO crystal bars, read out at both ends by SiPMs.</a:t>
            </a:r>
          </a:p>
          <a:p>
            <a:pPr algn="just">
              <a:lnSpc>
                <a:spcPct val="115000"/>
              </a:lnSpc>
            </a:pPr>
            <a:r>
              <a:rPr lang="en-GB" sz="1800" dirty="0">
                <a:effectLst/>
                <a:latin typeface="Arial" panose="020B0604020202020204" pitchFamily="34" charset="0"/>
                <a:ea typeface="Calibri" panose="020F0502020204030204" pitchFamily="34" charset="0"/>
                <a:cs typeface="Arial" panose="020B0604020202020204" pitchFamily="34" charset="0"/>
              </a:rPr>
              <a:t>Achieving high granularity at an affordable cost requires making strategic choices and compromises, guided by specific performance benchmarks. The </a:t>
            </a:r>
            <a:r>
              <a:rPr lang="en-GB" sz="1800" b="1" dirty="0">
                <a:effectLst/>
                <a:latin typeface="Arial" panose="020B0604020202020204" pitchFamily="34" charset="0"/>
                <a:ea typeface="Calibri" panose="020F0502020204030204" pitchFamily="34" charset="0"/>
                <a:cs typeface="Arial" panose="020B0604020202020204" pitchFamily="34" charset="0"/>
              </a:rPr>
              <a:t>team has made steady progress</a:t>
            </a:r>
            <a:r>
              <a:rPr lang="en-GB" sz="1800" dirty="0">
                <a:effectLst/>
                <a:latin typeface="Arial" panose="020B0604020202020204" pitchFamily="34" charset="0"/>
                <a:ea typeface="Calibri" panose="020F0502020204030204" pitchFamily="34" charset="0"/>
                <a:cs typeface="Arial" panose="020B0604020202020204" pitchFamily="34" charset="0"/>
              </a:rPr>
              <a:t> in understanding the performance and optimizing the performance-cost balance, using the ECAL standalone energy resolution and PFA jet resolution as primary benchmarks.</a:t>
            </a:r>
          </a:p>
          <a:p>
            <a:pPr algn="just">
              <a:lnSpc>
                <a:spcPct val="115000"/>
              </a:lnSpc>
            </a:pPr>
            <a:r>
              <a:rPr lang="en-GB" sz="1800" dirty="0">
                <a:effectLst/>
                <a:latin typeface="Arial" panose="020B0604020202020204" pitchFamily="34" charset="0"/>
                <a:ea typeface="Calibri" panose="020F0502020204030204" pitchFamily="34" charset="0"/>
                <a:cs typeface="Arial" panose="020B0604020202020204" pitchFamily="34" charset="0"/>
              </a:rPr>
              <a:t>The baseline granularity was recently updated to 1</a:t>
            </a:r>
            <a:r>
              <a:rPr lang="en-GB" sz="1800" dirty="0">
                <a:latin typeface="Arial" panose="020B0604020202020204" pitchFamily="34" charset="0"/>
                <a:ea typeface="Calibri" panose="020F0502020204030204" pitchFamily="34" charset="0"/>
                <a:cs typeface="Arial" panose="020B0604020202020204" pitchFamily="34" charset="0"/>
              </a:rPr>
              <a:t>.</a:t>
            </a:r>
            <a:r>
              <a:rPr lang="en-GB" sz="1800" dirty="0">
                <a:effectLst/>
                <a:latin typeface="Arial" panose="020B0604020202020204" pitchFamily="34" charset="0"/>
                <a:ea typeface="Calibri" panose="020F0502020204030204" pitchFamily="34" charset="0"/>
                <a:cs typeface="Arial" panose="020B0604020202020204" pitchFamily="34" charset="0"/>
              </a:rPr>
              <a:t>5×1.5×40 cm³, resulting in a significant reduction in the number of readout channels and associated power needs. Simulations indicate that, even with this updated configuration, the calorimeter meets the target requirements for boson-mass resolution and standalone electromagnetic energy resolution. The </a:t>
            </a:r>
            <a:r>
              <a:rPr lang="en-GB" sz="1800" b="1" dirty="0">
                <a:effectLst/>
                <a:latin typeface="Arial" panose="020B0604020202020204" pitchFamily="34" charset="0"/>
                <a:ea typeface="Calibri" panose="020F0502020204030204" pitchFamily="34" charset="0"/>
                <a:cs typeface="Arial" panose="020B0604020202020204" pitchFamily="34" charset="0"/>
              </a:rPr>
              <a:t>overall performance remains excellent</a:t>
            </a:r>
            <a:r>
              <a:rPr lang="en-GB" sz="1800" dirty="0">
                <a:effectLst/>
                <a:latin typeface="Arial" panose="020B0604020202020204" pitchFamily="34" charset="0"/>
                <a:ea typeface="Calibri" panose="020F0502020204030204" pitchFamily="34" charset="0"/>
                <a:cs typeface="Arial" panose="020B0604020202020204" pitchFamily="34" charset="0"/>
              </a:rPr>
              <a:t>, despite some degradation in π⁰/γ identification and two-photon separation; the latter may potentially be recovered through improvements in offline reconstruction methods.</a:t>
            </a:r>
          </a:p>
          <a:p>
            <a:r>
              <a:rPr lang="en-GB" sz="1800" dirty="0">
                <a:effectLst/>
                <a:latin typeface="Arial" panose="020B0604020202020204" pitchFamily="34" charset="0"/>
                <a:ea typeface="Calibri" panose="020F0502020204030204" pitchFamily="34" charset="0"/>
                <a:cs typeface="Arial" panose="020B0604020202020204" pitchFamily="34" charset="0"/>
              </a:rPr>
              <a:t>A </a:t>
            </a:r>
            <a:r>
              <a:rPr lang="en-GB" sz="1800" b="1" dirty="0">
                <a:effectLst/>
                <a:latin typeface="Arial" panose="020B0604020202020204" pitchFamily="34" charset="0"/>
                <a:ea typeface="Calibri" panose="020F0502020204030204" pitchFamily="34" charset="0"/>
                <a:cs typeface="Arial" panose="020B0604020202020204" pitchFamily="34" charset="0"/>
              </a:rPr>
              <a:t>full-scale prototype</a:t>
            </a:r>
            <a:r>
              <a:rPr lang="en-GB" sz="1800" dirty="0">
                <a:effectLst/>
                <a:latin typeface="Arial" panose="020B0604020202020204" pitchFamily="34" charset="0"/>
                <a:ea typeface="Calibri" panose="020F0502020204030204" pitchFamily="34" charset="0"/>
                <a:cs typeface="Arial" panose="020B0604020202020204" pitchFamily="34" charset="0"/>
              </a:rPr>
              <a:t> with the updated granularity is planned. Current simulation studies and experimental results from similar granularities provide confidence that the ECAL performance and component requirements are sufficiently understood, despite limitations in previous test beams due to electron beam spread. The team is also aware of the need for further progress beyond the reference TDR, particularly in </a:t>
            </a:r>
            <a:r>
              <a:rPr lang="en-GB" sz="1800" b="1" dirty="0">
                <a:effectLst/>
                <a:latin typeface="Arial" panose="020B0604020202020204" pitchFamily="34" charset="0"/>
                <a:ea typeface="Calibri" panose="020F0502020204030204" pitchFamily="34" charset="0"/>
                <a:cs typeface="Arial" panose="020B0604020202020204" pitchFamily="34" charset="0"/>
              </a:rPr>
              <a:t>defining QA/QC aspects</a:t>
            </a:r>
            <a:r>
              <a:rPr lang="en-GB" sz="1800" dirty="0">
                <a:effectLst/>
                <a:latin typeface="Arial" panose="020B0604020202020204" pitchFamily="34" charset="0"/>
                <a:ea typeface="Calibri" panose="020F0502020204030204" pitchFamily="34" charset="0"/>
                <a:cs typeface="Arial" panose="020B0604020202020204" pitchFamily="34" charset="0"/>
              </a:rPr>
              <a:t> for the components.</a:t>
            </a:r>
            <a:endParaRPr lang="en-GB" dirty="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latin typeface="Arial Black" panose="020B0A04020102020204" pitchFamily="34" charset="0"/>
              </a:rPr>
              <a:t>Recommendations</a:t>
            </a:r>
          </a:p>
        </p:txBody>
      </p:sp>
      <p:sp>
        <p:nvSpPr>
          <p:cNvPr id="4" name="Content Placeholder 3"/>
          <p:cNvSpPr>
            <a:spLocks noGrp="1"/>
          </p:cNvSpPr>
          <p:nvPr>
            <p:ph idx="13"/>
          </p:nvPr>
        </p:nvSpPr>
        <p:spPr>
          <a:xfrm>
            <a:off x="395591" y="1285862"/>
            <a:ext cx="11400818" cy="5069542"/>
          </a:xfrm>
        </p:spPr>
        <p:txBody>
          <a:bodyPr>
            <a:normAutofit/>
          </a:bodyPr>
          <a:lstStyle/>
          <a:p>
            <a:pPr algn="just">
              <a:lnSpc>
                <a:spcPct val="115000"/>
              </a:lnSpc>
            </a:pPr>
            <a:r>
              <a:rPr lang="en-GB" sz="2000" dirty="0">
                <a:effectLst/>
                <a:latin typeface="Arial" panose="020B0604020202020204" pitchFamily="34" charset="0"/>
                <a:ea typeface="Calibri" panose="020F0502020204030204" pitchFamily="34" charset="0"/>
                <a:cs typeface="Arial" panose="020B0604020202020204" pitchFamily="34" charset="0"/>
              </a:rPr>
              <a:t>Continue developing a </a:t>
            </a:r>
            <a:r>
              <a:rPr lang="en-GB" sz="2000" b="1" dirty="0">
                <a:effectLst/>
                <a:latin typeface="Arial" panose="020B0604020202020204" pitchFamily="34" charset="0"/>
                <a:ea typeface="Calibri" panose="020F0502020204030204" pitchFamily="34" charset="0"/>
                <a:cs typeface="Arial" panose="020B0604020202020204" pitchFamily="34" charset="0"/>
              </a:rPr>
              <a:t>full-scale prototype</a:t>
            </a:r>
            <a:r>
              <a:rPr lang="en-GB" sz="2000" dirty="0">
                <a:effectLst/>
                <a:latin typeface="Arial" panose="020B0604020202020204" pitchFamily="34" charset="0"/>
                <a:ea typeface="Calibri" panose="020F0502020204030204" pitchFamily="34" charset="0"/>
                <a:cs typeface="Arial" panose="020B0604020202020204" pitchFamily="34" charset="0"/>
              </a:rPr>
              <a:t> with the final geometry (using existing readout ASICs) and aim to confirm performance in an electron beam with low momentum spread.</a:t>
            </a:r>
          </a:p>
          <a:p>
            <a:pPr algn="just">
              <a:lnSpc>
                <a:spcPct val="115000"/>
              </a:lnSpc>
            </a:pPr>
            <a:endParaRPr lang="en-GB"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pPr>
            <a:r>
              <a:rPr lang="en-GB" sz="2000" dirty="0">
                <a:effectLst/>
                <a:latin typeface="Arial" panose="020B0604020202020204" pitchFamily="34" charset="0"/>
                <a:ea typeface="Calibri" panose="020F0502020204030204" pitchFamily="34" charset="0"/>
                <a:cs typeface="Arial" panose="020B0604020202020204" pitchFamily="34" charset="0"/>
              </a:rPr>
              <a:t>Further </a:t>
            </a:r>
            <a:r>
              <a:rPr lang="en-GB" sz="2000" b="1" dirty="0">
                <a:effectLst/>
                <a:latin typeface="Arial" panose="020B0604020202020204" pitchFamily="34" charset="0"/>
                <a:ea typeface="Calibri" panose="020F0502020204030204" pitchFamily="34" charset="0"/>
                <a:cs typeface="Arial" panose="020B0604020202020204" pitchFamily="34" charset="0"/>
              </a:rPr>
              <a:t>refine calibration strategies</a:t>
            </a:r>
            <a:r>
              <a:rPr lang="en-GB" sz="2000" dirty="0">
                <a:effectLst/>
                <a:latin typeface="Arial" panose="020B0604020202020204" pitchFamily="34" charset="0"/>
                <a:ea typeface="Calibri" panose="020F0502020204030204" pitchFamily="34" charset="0"/>
                <a:cs typeface="Arial" panose="020B0604020202020204" pitchFamily="34" charset="0"/>
              </a:rPr>
              <a:t> to ensure that necessary stability in transparency, linearity, and uniformity can be achieved in situ, without relying on a dedicated monitoring system.</a:t>
            </a:r>
          </a:p>
          <a:p>
            <a:pPr algn="just">
              <a:lnSpc>
                <a:spcPct val="115000"/>
              </a:lnSpc>
            </a:pPr>
            <a:endParaRPr lang="en-GB"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pPr>
            <a:r>
              <a:rPr lang="en-GB" sz="2000" dirty="0">
                <a:effectLst/>
                <a:latin typeface="Arial" panose="020B0604020202020204" pitchFamily="34" charset="0"/>
                <a:ea typeface="Calibri" panose="020F0502020204030204" pitchFamily="34" charset="0"/>
                <a:cs typeface="Arial" panose="020B0604020202020204" pitchFamily="34" charset="0"/>
              </a:rPr>
              <a:t>Advance preliminary engineering of the gaps between modules and fully assess their impact on reconstruction performance.</a:t>
            </a:r>
          </a:p>
        </p:txBody>
      </p:sp>
    </p:spTree>
    <p:extLst>
      <p:ext uri="{BB962C8B-B14F-4D97-AF65-F5344CB8AC3E}">
        <p14:creationId xmlns:p14="http://schemas.microsoft.com/office/powerpoint/2010/main" val="12499504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latin typeface="Arial Black" panose="020B0A04020102020204" pitchFamily="34" charset="0"/>
              </a:rPr>
              <a:t>Feedback to IDRC Recommendations (1)</a:t>
            </a:r>
          </a:p>
        </p:txBody>
      </p:sp>
      <p:sp>
        <p:nvSpPr>
          <p:cNvPr id="4" name="Content Placeholder 3"/>
          <p:cNvSpPr>
            <a:spLocks noGrp="1"/>
          </p:cNvSpPr>
          <p:nvPr>
            <p:ph idx="13"/>
          </p:nvPr>
        </p:nvSpPr>
        <p:spPr>
          <a:xfrm>
            <a:off x="242845" y="1031133"/>
            <a:ext cx="11611058" cy="5517948"/>
          </a:xfrm>
        </p:spPr>
        <p:txBody>
          <a:bodyPr>
            <a:noAutofit/>
          </a:bodyPr>
          <a:lstStyle/>
          <a:p>
            <a:pPr algn="just">
              <a:lnSpc>
                <a:spcPct val="115000"/>
              </a:lnSpc>
            </a:pPr>
            <a:r>
              <a:rPr lang="en-GB" sz="1700" dirty="0">
                <a:effectLst/>
                <a:latin typeface="Arial" panose="020B0604020202020204" pitchFamily="34" charset="0"/>
                <a:ea typeface="Calibri" panose="020F0502020204030204" pitchFamily="34" charset="0"/>
                <a:cs typeface="Arial" panose="020B0604020202020204" pitchFamily="34" charset="0"/>
              </a:rPr>
              <a:t>Continue developing a </a:t>
            </a:r>
            <a:r>
              <a:rPr lang="en-GB" sz="1700" b="1" dirty="0">
                <a:effectLst/>
                <a:latin typeface="Arial" panose="020B0604020202020204" pitchFamily="34" charset="0"/>
                <a:ea typeface="Calibri" panose="020F0502020204030204" pitchFamily="34" charset="0"/>
                <a:cs typeface="Arial" panose="020B0604020202020204" pitchFamily="34" charset="0"/>
              </a:rPr>
              <a:t>full-scale prototype with the final geometry </a:t>
            </a:r>
            <a:r>
              <a:rPr lang="en-GB" sz="1700" dirty="0">
                <a:effectLst/>
                <a:latin typeface="Arial" panose="020B0604020202020204" pitchFamily="34" charset="0"/>
                <a:ea typeface="Calibri" panose="020F0502020204030204" pitchFamily="34" charset="0"/>
                <a:cs typeface="Arial" panose="020B0604020202020204" pitchFamily="34" charset="0"/>
              </a:rPr>
              <a:t>(using existing readout ASICs) and aim to confirm performance in an electron beam with low momentum spread.</a:t>
            </a:r>
          </a:p>
          <a:p>
            <a:pPr lvl="1" algn="just">
              <a:lnSpc>
                <a:spcPct val="115000"/>
              </a:lnSpc>
            </a:pPr>
            <a:r>
              <a:rPr lang="en-GB" sz="1800" dirty="0">
                <a:ea typeface="Calibri" panose="020F0502020204030204" pitchFamily="34" charset="0"/>
                <a:cs typeface="Arial" panose="020B0604020202020204" pitchFamily="34" charset="0"/>
              </a:rPr>
              <a:t>Developing a full-scale prototype with the final geometry is planned for near future, by integrating crystals, readout boards (embedded with SiPMs and ASICs), light-weighted mechanics and cooling</a:t>
            </a:r>
          </a:p>
          <a:p>
            <a:pPr lvl="2" algn="just">
              <a:lnSpc>
                <a:spcPct val="115000"/>
              </a:lnSpc>
            </a:pPr>
            <a:r>
              <a:rPr lang="en-GB" sz="1800" b="1" dirty="0">
                <a:latin typeface="Arial" panose="020B0604020202020204" pitchFamily="34" charset="0"/>
                <a:ea typeface="Calibri" panose="020F0502020204030204" pitchFamily="34" charset="0"/>
                <a:cs typeface="Arial" panose="020B0604020202020204" pitchFamily="34" charset="0"/>
              </a:rPr>
              <a:t>Covered in Chapter 16 “Timeline and Plans” (Section 16.2, page 615)  </a:t>
            </a:r>
          </a:p>
          <a:p>
            <a:pPr lvl="1" algn="just">
              <a:lnSpc>
                <a:spcPct val="115000"/>
              </a:lnSpc>
            </a:pPr>
            <a:r>
              <a:rPr lang="en-GB" sz="1800" dirty="0">
                <a:latin typeface="Arial" panose="020B0604020202020204" pitchFamily="34" charset="0"/>
                <a:cs typeface="Arial" panose="020B0604020202020204" pitchFamily="34" charset="0"/>
              </a:rPr>
              <a:t>International Collaboration in DRD-Calo (DRD6): subtask of WP3 (i.e. WP3.1.1 HGCCAL)</a:t>
            </a:r>
            <a:endParaRPr lang="en-GB" sz="1800" dirty="0">
              <a:latin typeface="Arial" panose="020B0604020202020204" pitchFamily="34" charset="0"/>
              <a:ea typeface="Calibri" panose="020F0502020204030204" pitchFamily="34" charset="0"/>
              <a:cs typeface="Arial" panose="020B0604020202020204" pitchFamily="34" charset="0"/>
            </a:endParaRPr>
          </a:p>
          <a:p>
            <a:pPr lvl="1" algn="just">
              <a:lnSpc>
                <a:spcPct val="115000"/>
              </a:lnSpc>
            </a:pPr>
            <a:r>
              <a:rPr lang="en-GB" sz="1800" dirty="0">
                <a:ea typeface="Calibri" panose="020F0502020204030204" pitchFamily="34" charset="0"/>
                <a:cs typeface="Arial" panose="020B0604020202020204" pitchFamily="34" charset="0"/>
              </a:rPr>
              <a:t>E</a:t>
            </a:r>
            <a:r>
              <a:rPr lang="en-GB" sz="1800" dirty="0">
                <a:effectLst/>
                <a:ea typeface="Calibri" panose="020F0502020204030204" pitchFamily="34" charset="0"/>
                <a:cs typeface="Arial" panose="020B0604020202020204" pitchFamily="34" charset="0"/>
              </a:rPr>
              <a:t>lectron beams with low momentum spread</a:t>
            </a:r>
            <a:r>
              <a:rPr lang="en-GB" sz="1800" dirty="0">
                <a:ea typeface="Calibri" panose="020F0502020204030204" pitchFamily="34" charset="0"/>
                <a:cs typeface="Arial" panose="020B0604020202020204" pitchFamily="34" charset="0"/>
              </a:rPr>
              <a:t>s: a stringent requirement for test beam facilities</a:t>
            </a:r>
            <a:endParaRPr lang="en-GB" sz="1800" dirty="0">
              <a:effectLst/>
              <a:ea typeface="Calibri" panose="020F0502020204030204" pitchFamily="34" charset="0"/>
              <a:cs typeface="Arial" panose="020B0604020202020204" pitchFamily="34" charset="0"/>
            </a:endParaRPr>
          </a:p>
          <a:p>
            <a:pPr lvl="2" algn="just">
              <a:lnSpc>
                <a:spcPct val="115000"/>
              </a:lnSpc>
            </a:pPr>
            <a:r>
              <a:rPr lang="en-GB" sz="1800" dirty="0">
                <a:effectLst/>
                <a:latin typeface="Arial" panose="020B0604020202020204" pitchFamily="34" charset="0"/>
                <a:ea typeface="Calibri" panose="020F0502020204030204" pitchFamily="34" charset="0"/>
                <a:cs typeface="Arial" panose="020B0604020202020204" pitchFamily="34" charset="0"/>
              </a:rPr>
              <a:t>First ECAL prototype shows EM resolution </a:t>
            </a:r>
            <a:r>
              <a:rPr lang="en-GB" sz="1800" b="1" dirty="0">
                <a:effectLst/>
                <a:latin typeface="Arial" panose="020B0604020202020204" pitchFamily="34" charset="0"/>
                <a:ea typeface="Calibri" panose="020F0502020204030204" pitchFamily="34" charset="0"/>
                <a:cs typeface="Arial" panose="020B0604020202020204" pitchFamily="34" charset="0"/>
              </a:rPr>
              <a:t>better than 2%</a:t>
            </a:r>
            <a:r>
              <a:rPr lang="en-GB" sz="1800" dirty="0">
                <a:effectLst/>
                <a:latin typeface="Arial" panose="020B0604020202020204" pitchFamily="34" charset="0"/>
                <a:ea typeface="Calibri" panose="020F0502020204030204" pitchFamily="34" charset="0"/>
                <a:cs typeface="Arial" panose="020B0604020202020204" pitchFamily="34" charset="0"/>
              </a:rPr>
              <a:t>, which requires beam momentum spread to be controlled </a:t>
            </a:r>
            <a:r>
              <a:rPr lang="en-GB" sz="1800" b="1" dirty="0">
                <a:effectLst/>
                <a:latin typeface="Arial" panose="020B0604020202020204" pitchFamily="34" charset="0"/>
                <a:ea typeface="Calibri" panose="020F0502020204030204" pitchFamily="34" charset="0"/>
                <a:cs typeface="Arial" panose="020B0604020202020204" pitchFamily="34" charset="0"/>
              </a:rPr>
              <a:t>well below 1% </a:t>
            </a:r>
            <a:r>
              <a:rPr lang="en-GB" sz="1800" dirty="0">
                <a:effectLst/>
                <a:latin typeface="Arial" panose="020B0604020202020204" pitchFamily="34" charset="0"/>
                <a:ea typeface="Calibri" panose="020F0502020204030204" pitchFamily="34" charset="0"/>
                <a:cs typeface="Arial" panose="020B0604020202020204" pitchFamily="34" charset="0"/>
              </a:rPr>
              <a:t>(or can be measured by tracker + dipole magnet)</a:t>
            </a:r>
          </a:p>
          <a:p>
            <a:pPr lvl="1" algn="just">
              <a:lnSpc>
                <a:spcPct val="115000"/>
              </a:lnSpc>
            </a:pPr>
            <a:r>
              <a:rPr lang="en-GB" sz="1800" dirty="0">
                <a:effectLst/>
                <a:ea typeface="Calibri" panose="020F0502020204030204" pitchFamily="34" charset="0"/>
                <a:cs typeface="Arial" panose="020B0604020202020204" pitchFamily="34" charset="0"/>
              </a:rPr>
              <a:t>Test beam facilities</a:t>
            </a:r>
          </a:p>
          <a:p>
            <a:pPr lvl="2" algn="just">
              <a:lnSpc>
                <a:spcPct val="115000"/>
              </a:lnSpc>
            </a:pPr>
            <a:r>
              <a:rPr lang="en-GB" sz="1700" dirty="0">
                <a:effectLst/>
                <a:latin typeface="Arial" panose="020B0604020202020204" pitchFamily="34" charset="0"/>
                <a:ea typeface="Calibri" panose="020F0502020204030204" pitchFamily="34" charset="0"/>
                <a:cs typeface="Arial" panose="020B0604020202020204" pitchFamily="34" charset="0"/>
              </a:rPr>
              <a:t>CERN PS-T09 is the primary option (with best knowledge and hands-on experiences). </a:t>
            </a:r>
            <a:r>
              <a:rPr lang="en-GB" sz="1700" dirty="0">
                <a:latin typeface="Arial" panose="020B0604020202020204" pitchFamily="34" charset="0"/>
                <a:ea typeface="Calibri" panose="020F0502020204030204" pitchFamily="34" charset="0"/>
                <a:cs typeface="Arial" panose="020B0604020202020204" pitchFamily="34" charset="0"/>
              </a:rPr>
              <a:t>D</a:t>
            </a:r>
            <a:r>
              <a:rPr lang="en-GB" sz="1700" dirty="0">
                <a:effectLst/>
                <a:latin typeface="Arial" panose="020B0604020202020204" pitchFamily="34" charset="0"/>
                <a:ea typeface="Calibri" panose="020F0502020204030204" pitchFamily="34" charset="0"/>
                <a:cs typeface="Arial" panose="020B0604020202020204" pitchFamily="34" charset="0"/>
              </a:rPr>
              <a:t>ue to the Long-Shutdown 3 (LS3), we will also consider and investigate other options.</a:t>
            </a:r>
          </a:p>
          <a:p>
            <a:pPr lvl="2" algn="just">
              <a:lnSpc>
                <a:spcPct val="115000"/>
              </a:lnSpc>
            </a:pPr>
            <a:r>
              <a:rPr lang="en-GB" sz="1700" dirty="0">
                <a:effectLst/>
                <a:latin typeface="Arial" panose="020B0604020202020204" pitchFamily="34" charset="0"/>
                <a:ea typeface="Calibri" panose="020F0502020204030204" pitchFamily="34" charset="0"/>
                <a:cs typeface="Arial" panose="020B0604020202020204" pitchFamily="34" charset="0"/>
              </a:rPr>
              <a:t>Options in China: need to investigate </a:t>
            </a:r>
            <a:r>
              <a:rPr lang="en-GB" sz="1700" dirty="0">
                <a:latin typeface="Arial" panose="020B0604020202020204" pitchFamily="34" charset="0"/>
                <a:cs typeface="Arial" panose="020B0604020202020204" pitchFamily="34" charset="0"/>
              </a:rPr>
              <a:t>synchrotron radiation light sources</a:t>
            </a:r>
            <a:r>
              <a:rPr lang="en-GB" sz="1700" dirty="0">
                <a:effectLst/>
                <a:latin typeface="Arial" panose="020B0604020202020204" pitchFamily="34" charset="0"/>
                <a:ea typeface="Calibri" panose="020F050202020403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e.g. HEPS</a:t>
            </a:r>
            <a:r>
              <a:rPr lang="en-GB" sz="1700" dirty="0">
                <a:effectLst/>
                <a:latin typeface="Arial" panose="020B0604020202020204" pitchFamily="34" charset="0"/>
                <a:ea typeface="Calibri" panose="020F0502020204030204" pitchFamily="34" charset="0"/>
                <a:cs typeface="Arial" panose="020B0604020202020204" pitchFamily="34" charset="0"/>
              </a:rPr>
              <a:t>)</a:t>
            </a:r>
          </a:p>
          <a:p>
            <a:pPr lvl="2" algn="just">
              <a:lnSpc>
                <a:spcPct val="115000"/>
              </a:lnSpc>
            </a:pPr>
            <a:r>
              <a:rPr lang="en-GB" sz="1700" dirty="0">
                <a:latin typeface="Arial" panose="020B0604020202020204" pitchFamily="34" charset="0"/>
                <a:cs typeface="Arial" panose="020B0604020202020204" pitchFamily="34" charset="0"/>
              </a:rPr>
              <a:t>Option in Japan: 1-6 GeV electrons at KEK (momentum spreads appear significant, comparable to DESY)</a:t>
            </a:r>
          </a:p>
          <a:p>
            <a:pPr lvl="3" algn="just">
              <a:lnSpc>
                <a:spcPct val="115000"/>
              </a:lnSpc>
            </a:pPr>
            <a:r>
              <a:rPr lang="en-GB" sz="1600" dirty="0">
                <a:latin typeface="Arial" panose="020B0604020202020204" pitchFamily="34" charset="0"/>
                <a:cs typeface="Arial" panose="020B0604020202020204" pitchFamily="34" charset="0"/>
              </a:rPr>
              <a:t>DESY 1-6 GeV electron beams: momentum spread measured on the order of 10% at 1 GeV</a:t>
            </a:r>
            <a:endParaRPr lang="en-GB" sz="1500" dirty="0">
              <a:latin typeface="Arial" panose="020B0604020202020204" pitchFamily="34" charset="0"/>
              <a:cs typeface="Arial" panose="020B060402020202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latin typeface="Arial Black" panose="020B0A04020102020204" pitchFamily="34" charset="0"/>
              </a:rPr>
              <a:t>Feedback to IDRC Recommendations (2)</a:t>
            </a:r>
          </a:p>
        </p:txBody>
      </p:sp>
      <mc:AlternateContent xmlns:mc="http://schemas.openxmlformats.org/markup-compatibility/2006" xmlns:a14="http://schemas.microsoft.com/office/drawing/2010/main">
        <mc:Choice Requires="a14">
          <p:sp>
            <p:nvSpPr>
              <p:cNvPr id="4" name="Content Placeholder 3"/>
              <p:cNvSpPr>
                <a:spLocks noGrp="1"/>
              </p:cNvSpPr>
              <p:nvPr>
                <p:ph idx="13"/>
              </p:nvPr>
            </p:nvSpPr>
            <p:spPr>
              <a:xfrm>
                <a:off x="168927" y="1162457"/>
                <a:ext cx="11758893" cy="5072448"/>
              </a:xfrm>
            </p:spPr>
            <p:txBody>
              <a:bodyPr>
                <a:normAutofit/>
              </a:bodyPr>
              <a:lstStyle/>
              <a:p>
                <a:pPr algn="just">
                  <a:lnSpc>
                    <a:spcPct val="115000"/>
                  </a:lnSpc>
                </a:pPr>
                <a:r>
                  <a:rPr lang="en-GB" sz="2000" dirty="0">
                    <a:effectLst/>
                    <a:latin typeface="Arial" panose="020B0604020202020204" pitchFamily="34" charset="0"/>
                    <a:ea typeface="Calibri" panose="020F0502020204030204" pitchFamily="34" charset="0"/>
                    <a:cs typeface="Arial" panose="020B0604020202020204" pitchFamily="34" charset="0"/>
                  </a:rPr>
                  <a:t>Further </a:t>
                </a:r>
                <a:r>
                  <a:rPr lang="en-GB" sz="2000" b="1" dirty="0">
                    <a:effectLst/>
                    <a:latin typeface="Arial" panose="020B0604020202020204" pitchFamily="34" charset="0"/>
                    <a:ea typeface="Calibri" panose="020F0502020204030204" pitchFamily="34" charset="0"/>
                    <a:cs typeface="Arial" panose="020B0604020202020204" pitchFamily="34" charset="0"/>
                  </a:rPr>
                  <a:t>refine calibration strategies</a:t>
                </a:r>
                <a:r>
                  <a:rPr lang="en-GB" sz="2000" dirty="0">
                    <a:effectLst/>
                    <a:latin typeface="Arial" panose="020B0604020202020204" pitchFamily="34" charset="0"/>
                    <a:ea typeface="Calibri" panose="020F0502020204030204" pitchFamily="34" charset="0"/>
                    <a:cs typeface="Arial" panose="020B0604020202020204" pitchFamily="34" charset="0"/>
                  </a:rPr>
                  <a:t> to ensure that necessary stability in transparency, linearity, and uniformity can be achieved in situ, without relying on a dedicated monitoring system.</a:t>
                </a:r>
              </a:p>
              <a:p>
                <a:pPr lvl="1" algn="just">
                  <a:lnSpc>
                    <a:spcPct val="115000"/>
                  </a:lnSpc>
                </a:pPr>
                <a:r>
                  <a:rPr lang="en-GB" sz="1800" b="1" dirty="0">
                    <a:ea typeface="Calibri" panose="020F0502020204030204" pitchFamily="34" charset="0"/>
                    <a:cs typeface="Arial" panose="020B0604020202020204" pitchFamily="34" charset="0"/>
                  </a:rPr>
                  <a:t>Covered in Chapter 7 (Section 7.2.6, page 231-234)</a:t>
                </a:r>
                <a:r>
                  <a:rPr lang="en-GB" sz="1800" dirty="0">
                    <a:ea typeface="Calibri" panose="020F0502020204030204" pitchFamily="34" charset="0"/>
                    <a:cs typeface="Arial" panose="020B0604020202020204" pitchFamily="34" charset="0"/>
                  </a:rPr>
                  <a:t> and</a:t>
                </a:r>
                <a:r>
                  <a:rPr lang="en-GB" sz="1800" b="1" dirty="0">
                    <a:ea typeface="Calibri" panose="020F0502020204030204" pitchFamily="34" charset="0"/>
                    <a:cs typeface="Arial" panose="020B0604020202020204" pitchFamily="34" charset="0"/>
                  </a:rPr>
                  <a:t> in Chapter 15 (Section 15.3.3, page 606)</a:t>
                </a:r>
              </a:p>
              <a:p>
                <a:pPr lvl="1" algn="just">
                  <a:lnSpc>
                    <a:spcPct val="115000"/>
                  </a:lnSpc>
                </a:pPr>
                <a:r>
                  <a:rPr lang="en-GB" sz="1800" b="1" dirty="0">
                    <a:cs typeface="Arial" panose="020B0604020202020204" pitchFamily="34" charset="0"/>
                  </a:rPr>
                  <a:t>Updates in Section 7.2.6 “Calibration and Monitoring”</a:t>
                </a:r>
              </a:p>
              <a:p>
                <a:pPr lvl="2" algn="just">
                  <a:lnSpc>
                    <a:spcPct val="115000"/>
                  </a:lnSpc>
                </a:pPr>
                <a:r>
                  <a:rPr lang="en-US" altLang="zh-CN" sz="1800" dirty="0">
                    <a:latin typeface="Arial" panose="020B0604020202020204" pitchFamily="34" charset="0"/>
                    <a:cs typeface="Arial" panose="020B0604020202020204" pitchFamily="34" charset="0"/>
                  </a:rPr>
                  <a:t>On-detector calibration: (1) pedestals and noises, (2) </a:t>
                </a:r>
                <a:r>
                  <a:rPr lang="en-US" altLang="zh-CN" sz="1800" b="1" dirty="0">
                    <a:latin typeface="Arial" panose="020B0604020202020204" pitchFamily="34" charset="0"/>
                    <a:cs typeface="Arial" panose="020B0604020202020204" pitchFamily="34" charset="0"/>
                  </a:rPr>
                  <a:t>SiPM non-linearity</a:t>
                </a:r>
                <a:r>
                  <a:rPr lang="en-US" altLang="zh-CN" sz="1800" dirty="0">
                    <a:latin typeface="Arial" panose="020B0604020202020204" pitchFamily="34" charset="0"/>
                    <a:cs typeface="Arial" panose="020B0604020202020204" pitchFamily="34" charset="0"/>
                  </a:rPr>
                  <a:t>, (3) channel-wise calibration per ASIC, (4) Beam-Induced Backgrounds</a:t>
                </a:r>
              </a:p>
              <a:p>
                <a:pPr lvl="2" algn="just">
                  <a:lnSpc>
                    <a:spcPct val="115000"/>
                  </a:lnSpc>
                </a:pPr>
                <a:r>
                  <a:rPr lang="en-US" sz="1800" dirty="0">
                    <a:latin typeface="Arial" panose="020B0604020202020204" pitchFamily="34" charset="0"/>
                    <a:ea typeface="Calibri" panose="020F0502020204030204" pitchFamily="34" charset="0"/>
                    <a:cs typeface="Arial" panose="020B0604020202020204" pitchFamily="34" charset="0"/>
                  </a:rPr>
                  <a:t>Collision data calibration: (1) Bhabha scatterings, (2) </a:t>
                </a:r>
                <a14:m>
                  <m:oMath xmlns:m="http://schemas.openxmlformats.org/officeDocument/2006/math">
                    <m:r>
                      <a:rPr lang="en-US" sz="1800" i="1">
                        <a:latin typeface="Cambria Math" panose="02040503050406030204" pitchFamily="18" charset="0"/>
                        <a:ea typeface="Cambria Math" panose="02040503050406030204" pitchFamily="18" charset="0"/>
                        <a:cs typeface="Arial" panose="020B0604020202020204" pitchFamily="34" charset="0"/>
                      </a:rPr>
                      <m:t>𝑍</m:t>
                    </m:r>
                    <m:r>
                      <a:rPr lang="en-US" sz="1800" i="1">
                        <a:latin typeface="Cambria Math" panose="02040503050406030204" pitchFamily="18" charset="0"/>
                        <a:ea typeface="Cambria Math" panose="02040503050406030204" pitchFamily="18" charset="0"/>
                        <a:cs typeface="Arial" panose="020B0604020202020204" pitchFamily="34" charset="0"/>
                      </a:rPr>
                      <m:t>→</m:t>
                    </m:r>
                    <m:r>
                      <a:rPr lang="en-US" sz="1800" b="0" i="1" smtClean="0">
                        <a:latin typeface="Cambria Math" panose="02040503050406030204" pitchFamily="18" charset="0"/>
                        <a:ea typeface="Cambria Math" panose="02040503050406030204" pitchFamily="18" charset="0"/>
                        <a:cs typeface="Arial" panose="020B0604020202020204" pitchFamily="34" charset="0"/>
                      </a:rPr>
                      <m:t>𝑒𝑒</m:t>
                    </m:r>
                  </m:oMath>
                </a14:m>
                <a:r>
                  <a:rPr lang="en-US" sz="1800" dirty="0">
                    <a:latin typeface="Arial" panose="020B0604020202020204" pitchFamily="34" charset="0"/>
                    <a:ea typeface="Calibri" panose="020F0502020204030204" pitchFamily="34" charset="0"/>
                    <a:cs typeface="Arial" panose="020B0604020202020204" pitchFamily="34" charset="0"/>
                  </a:rPr>
                  <a:t> decays, (3) </a:t>
                </a:r>
                <a14:m>
                  <m:oMath xmlns:m="http://schemas.openxmlformats.org/officeDocument/2006/math">
                    <m:sSup>
                      <m:sSupPr>
                        <m:ctrlPr>
                          <a:rPr lang="en-US" sz="1800" i="1" smtClean="0">
                            <a:latin typeface="Cambria Math" panose="02040503050406030204" pitchFamily="18" charset="0"/>
                            <a:cs typeface="Arial" panose="020B0604020202020204" pitchFamily="34" charset="0"/>
                          </a:rPr>
                        </m:ctrlPr>
                      </m:sSupPr>
                      <m:e>
                        <m:r>
                          <a:rPr lang="en-US" sz="1800" b="0" i="1" smtClean="0">
                            <a:latin typeface="Cambria Math" panose="02040503050406030204" pitchFamily="18" charset="0"/>
                            <a:ea typeface="Cambria Math" panose="02040503050406030204" pitchFamily="18" charset="0"/>
                            <a:cs typeface="Arial" panose="020B0604020202020204" pitchFamily="34" charset="0"/>
                          </a:rPr>
                          <m:t>𝜋</m:t>
                        </m:r>
                      </m:e>
                      <m:sup>
                        <m:r>
                          <a:rPr lang="en-US" sz="1800" b="0" i="1" smtClean="0">
                            <a:latin typeface="Cambria Math" panose="02040503050406030204" pitchFamily="18" charset="0"/>
                            <a:cs typeface="Arial" panose="020B0604020202020204" pitchFamily="34" charset="0"/>
                          </a:rPr>
                          <m:t>0</m:t>
                        </m:r>
                      </m:sup>
                    </m:sSup>
                  </m:oMath>
                </a14:m>
                <a:r>
                  <a:rPr lang="en-US" sz="1800" dirty="0">
                    <a:latin typeface="Arial" panose="020B0604020202020204" pitchFamily="34" charset="0"/>
                    <a:ea typeface="Calibri" panose="020F0502020204030204" pitchFamily="34" charset="0"/>
                    <a:cs typeface="Arial" panose="020B0604020202020204" pitchFamily="34" charset="0"/>
                  </a:rPr>
                  <a:t> decays, (4) MIPs from muons and “punch-through” hadrons, (5) other decays: </a:t>
                </a:r>
                <a14:m>
                  <m:oMath xmlns:m="http://schemas.openxmlformats.org/officeDocument/2006/math">
                    <m:r>
                      <a:rPr lang="en-US" sz="1800" b="0" i="1" smtClean="0">
                        <a:latin typeface="Cambria Math" panose="02040503050406030204" pitchFamily="18" charset="0"/>
                        <a:ea typeface="Calibri" panose="020F0502020204030204" pitchFamily="34" charset="0"/>
                        <a:cs typeface="Arial" panose="020B0604020202020204" pitchFamily="34" charset="0"/>
                      </a:rPr>
                      <m:t>𝐽</m:t>
                    </m:r>
                    <m:r>
                      <a:rPr lang="en-US" sz="1800" b="0" i="1" smtClean="0">
                        <a:latin typeface="Cambria Math" panose="02040503050406030204" pitchFamily="18" charset="0"/>
                        <a:ea typeface="Calibri" panose="020F0502020204030204" pitchFamily="34" charset="0"/>
                        <a:cs typeface="Arial" panose="020B0604020202020204" pitchFamily="34" charset="0"/>
                      </a:rPr>
                      <m:t>/</m:t>
                    </m:r>
                    <m:r>
                      <a:rPr lang="en-US" sz="1800" b="0" i="1" smtClean="0">
                        <a:latin typeface="Cambria Math" panose="02040503050406030204" pitchFamily="18" charset="0"/>
                        <a:ea typeface="Cambria Math" panose="02040503050406030204" pitchFamily="18" charset="0"/>
                        <a:cs typeface="Arial" panose="020B0604020202020204" pitchFamily="34" charset="0"/>
                      </a:rPr>
                      <m:t>𝜓</m:t>
                    </m:r>
                    <m:r>
                      <a:rPr lang="en-US" sz="1800" b="0" i="1" smtClean="0">
                        <a:latin typeface="Cambria Math" panose="02040503050406030204" pitchFamily="18" charset="0"/>
                        <a:ea typeface="Cambria Math" panose="02040503050406030204" pitchFamily="18" charset="0"/>
                        <a:cs typeface="Arial" panose="020B0604020202020204" pitchFamily="34" charset="0"/>
                      </a:rPr>
                      <m:t>→</m:t>
                    </m:r>
                    <m:r>
                      <a:rPr lang="en-US" sz="1800" b="0" i="1" smtClean="0">
                        <a:latin typeface="Cambria Math" panose="02040503050406030204" pitchFamily="18" charset="0"/>
                        <a:ea typeface="Cambria Math" panose="02040503050406030204" pitchFamily="18" charset="0"/>
                        <a:cs typeface="Arial" panose="020B0604020202020204" pitchFamily="34" charset="0"/>
                      </a:rPr>
                      <m:t>𝑒𝑒</m:t>
                    </m:r>
                  </m:oMath>
                </a14:m>
                <a:r>
                  <a:rPr lang="en-US" sz="18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1800" b="0" i="1" smtClean="0">
                        <a:latin typeface="Cambria Math" panose="02040503050406030204" pitchFamily="18" charset="0"/>
                        <a:ea typeface="Cambria Math" panose="02040503050406030204" pitchFamily="18" charset="0"/>
                        <a:cs typeface="Arial" panose="020B0604020202020204" pitchFamily="34" charset="0"/>
                      </a:rPr>
                      <m:t>𝑊</m:t>
                    </m:r>
                    <m:r>
                      <a:rPr lang="en-US" sz="1800" b="0" i="1">
                        <a:latin typeface="Cambria Math" panose="02040503050406030204" pitchFamily="18" charset="0"/>
                        <a:ea typeface="Cambria Math" panose="02040503050406030204" pitchFamily="18" charset="0"/>
                        <a:cs typeface="Arial" panose="020B0604020202020204" pitchFamily="34" charset="0"/>
                      </a:rPr>
                      <m:t>→</m:t>
                    </m:r>
                    <m:r>
                      <a:rPr lang="en-US" sz="1800" b="0" i="1">
                        <a:latin typeface="Cambria Math" panose="02040503050406030204" pitchFamily="18" charset="0"/>
                        <a:ea typeface="Cambria Math" panose="02040503050406030204" pitchFamily="18" charset="0"/>
                        <a:cs typeface="Arial" panose="020B0604020202020204" pitchFamily="34" charset="0"/>
                      </a:rPr>
                      <m:t>𝑒</m:t>
                    </m:r>
                    <m:r>
                      <a:rPr lang="en-US" sz="1800" b="0" i="1" smtClean="0">
                        <a:latin typeface="Cambria Math" panose="02040503050406030204" pitchFamily="18" charset="0"/>
                        <a:ea typeface="Cambria Math" panose="02040503050406030204" pitchFamily="18" charset="0"/>
                        <a:cs typeface="Arial" panose="020B0604020202020204" pitchFamily="34" charset="0"/>
                      </a:rPr>
                      <m:t>𝜈</m:t>
                    </m:r>
                  </m:oMath>
                </a14:m>
                <a:r>
                  <a:rPr lang="en-US" sz="18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1800" b="0" i="1" smtClean="0">
                        <a:latin typeface="Cambria Math" panose="02040503050406030204" pitchFamily="18" charset="0"/>
                        <a:ea typeface="Cambria Math" panose="02040503050406030204" pitchFamily="18" charset="0"/>
                        <a:cs typeface="Arial" panose="020B0604020202020204" pitchFamily="34" charset="0"/>
                      </a:rPr>
                      <m:t>𝑍</m:t>
                    </m:r>
                    <m:r>
                      <a:rPr lang="en-US" sz="1800" b="0" i="1">
                        <a:latin typeface="Cambria Math" panose="02040503050406030204" pitchFamily="18" charset="0"/>
                        <a:ea typeface="Cambria Math" panose="02040503050406030204" pitchFamily="18" charset="0"/>
                        <a:cs typeface="Arial" panose="020B0604020202020204" pitchFamily="34" charset="0"/>
                      </a:rPr>
                      <m:t>→</m:t>
                    </m:r>
                    <m:r>
                      <a:rPr lang="en-US" sz="1800" b="0" i="1" smtClean="0">
                        <a:latin typeface="Cambria Math" panose="02040503050406030204" pitchFamily="18" charset="0"/>
                        <a:ea typeface="Cambria Math" panose="02040503050406030204" pitchFamily="18" charset="0"/>
                        <a:cs typeface="Arial" panose="020B0604020202020204" pitchFamily="34" charset="0"/>
                      </a:rPr>
                      <m:t>𝜇𝜇𝛾</m:t>
                    </m:r>
                  </m:oMath>
                </a14:m>
                <a:endParaRPr lang="en-GB" sz="1800" dirty="0">
                  <a:ea typeface="Calibri" panose="020F0502020204030204" pitchFamily="34" charset="0"/>
                  <a:cs typeface="Arial" panose="020B0604020202020204" pitchFamily="34" charset="0"/>
                </a:endParaRPr>
              </a:p>
              <a:p>
                <a:pPr lvl="2" algn="just">
                  <a:lnSpc>
                    <a:spcPct val="115000"/>
                  </a:lnSpc>
                </a:pPr>
                <a:r>
                  <a:rPr lang="en-GB" sz="1800" dirty="0">
                    <a:latin typeface="Arial" panose="020B0604020202020204" pitchFamily="34" charset="0"/>
                    <a:ea typeface="Calibri" panose="020F0502020204030204" pitchFamily="34" charset="0"/>
                    <a:cs typeface="Arial" panose="020B0604020202020204" pitchFamily="34" charset="0"/>
                  </a:rPr>
                  <a:t>Calibration precision studies in simulation (Section 7.2.6.3)</a:t>
                </a:r>
                <a:endParaRPr lang="en-US" altLang="zh-CN" sz="1800" dirty="0">
                  <a:latin typeface="Arial" panose="020B0604020202020204" pitchFamily="34" charset="0"/>
                  <a:cs typeface="Arial" panose="020B0604020202020204" pitchFamily="34" charset="0"/>
                </a:endParaRPr>
              </a:p>
              <a:p>
                <a:pPr lvl="2">
                  <a:lnSpc>
                    <a:spcPct val="120000"/>
                  </a:lnSpc>
                  <a:spcBef>
                    <a:spcPts val="300"/>
                  </a:spcBef>
                  <a:spcAft>
                    <a:spcPts val="300"/>
                  </a:spcAft>
                </a:pPr>
                <a:r>
                  <a:rPr lang="en-GB" sz="1800" dirty="0">
                    <a:latin typeface="Arial" panose="020B0604020202020204" pitchFamily="34" charset="0"/>
                    <a:cs typeface="Arial" panose="020B0604020202020204" pitchFamily="34" charset="0"/>
                  </a:rPr>
                  <a:t>Detailed calibration scheme on SiPM non-linearity (next page)</a:t>
                </a:r>
              </a:p>
            </p:txBody>
          </p:sp>
        </mc:Choice>
        <mc:Fallback xmlns="">
          <p:sp>
            <p:nvSpPr>
              <p:cNvPr id="4" name="Content Placeholder 3"/>
              <p:cNvSpPr>
                <a:spLocks noGrp="1" noRot="1" noChangeAspect="1" noMove="1" noResize="1" noEditPoints="1" noAdjustHandles="1" noChangeArrowheads="1" noChangeShapeType="1" noTextEdit="1"/>
              </p:cNvSpPr>
              <p:nvPr>
                <p:ph idx="13"/>
              </p:nvPr>
            </p:nvSpPr>
            <p:spPr>
              <a:xfrm>
                <a:off x="168927" y="1162457"/>
                <a:ext cx="11758893" cy="5072448"/>
              </a:xfrm>
              <a:blipFill>
                <a:blip r:embed="rId2"/>
                <a:stretch>
                  <a:fillRect l="-207" t="-361" r="-518"/>
                </a:stretch>
              </a:blipFill>
            </p:spPr>
            <p:txBody>
              <a:bodyPr/>
              <a:lstStyle/>
              <a:p>
                <a:r>
                  <a:rPr lang="en-GB">
                    <a:noFill/>
                  </a:rPr>
                  <a:t> </a:t>
                </a:r>
              </a:p>
            </p:txBody>
          </p:sp>
        </mc:Fallback>
      </mc:AlternateContent>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latin typeface="Arial Black" panose="020B0A04020102020204" pitchFamily="34" charset="0"/>
              </a:rPr>
              <a:t>Feedback to IDRC Recommendations (2)</a:t>
            </a:r>
          </a:p>
        </p:txBody>
      </p:sp>
      <p:sp>
        <p:nvSpPr>
          <p:cNvPr id="4" name="Content Placeholder 3"/>
          <p:cNvSpPr>
            <a:spLocks noGrp="1"/>
          </p:cNvSpPr>
          <p:nvPr>
            <p:ph idx="13"/>
          </p:nvPr>
        </p:nvSpPr>
        <p:spPr>
          <a:xfrm>
            <a:off x="376136" y="1050590"/>
            <a:ext cx="11673191" cy="5201930"/>
          </a:xfrm>
        </p:spPr>
        <p:txBody>
          <a:bodyPr>
            <a:normAutofit/>
          </a:bodyPr>
          <a:lstStyle/>
          <a:p>
            <a:pPr>
              <a:lnSpc>
                <a:spcPct val="120000"/>
              </a:lnSpc>
              <a:spcBef>
                <a:spcPts val="300"/>
              </a:spcBef>
              <a:spcAft>
                <a:spcPts val="300"/>
              </a:spcAft>
            </a:pPr>
            <a:r>
              <a:rPr lang="en-GB" sz="2000" dirty="0">
                <a:solidFill>
                  <a:schemeClr val="tx1"/>
                </a:solidFill>
                <a:latin typeface="Arial" panose="020B0604020202020204" pitchFamily="34" charset="0"/>
                <a:cs typeface="Arial" panose="020B0604020202020204" pitchFamily="34" charset="0"/>
              </a:rPr>
              <a:t>Detailed calibration scheme on SiPM non-linearity effects</a:t>
            </a:r>
          </a:p>
          <a:p>
            <a:pPr lvl="1">
              <a:lnSpc>
                <a:spcPct val="120000"/>
              </a:lnSpc>
              <a:spcBef>
                <a:spcPts val="300"/>
              </a:spcBef>
              <a:spcAft>
                <a:spcPts val="300"/>
              </a:spcAft>
            </a:pPr>
            <a:r>
              <a:rPr lang="en-GB" sz="1800" b="1" dirty="0">
                <a:cs typeface="Arial" panose="020B0604020202020204" pitchFamily="34" charset="0"/>
              </a:rPr>
              <a:t>Updates in Section 7.2.6 “Calibration and Monitoring”</a:t>
            </a:r>
            <a:endParaRPr lang="en-GB" sz="1800" dirty="0">
              <a:cs typeface="Arial" panose="020B0604020202020204" pitchFamily="34" charset="0"/>
            </a:endParaRPr>
          </a:p>
          <a:p>
            <a:pPr lvl="1">
              <a:lnSpc>
                <a:spcPct val="120000"/>
              </a:lnSpc>
              <a:spcBef>
                <a:spcPts val="300"/>
              </a:spcBef>
              <a:spcAft>
                <a:spcPts val="300"/>
              </a:spcAft>
            </a:pPr>
            <a:r>
              <a:rPr lang="en-GB" sz="1800" dirty="0">
                <a:cs typeface="Arial" panose="020B0604020202020204" pitchFamily="34" charset="0"/>
              </a:rPr>
              <a:t>SiPM non-linearity effects are studied by including SiPM pixel recovery during the relatively slow BGO scintillation time (typ. 300 ns), which further increases the effective number of SiPM pixels (i.e. many pixels can be fired multiple times during this scintillation process)</a:t>
            </a:r>
          </a:p>
          <a:p>
            <a:pPr lvl="1">
              <a:lnSpc>
                <a:spcPct val="120000"/>
              </a:lnSpc>
              <a:spcBef>
                <a:spcPts val="300"/>
              </a:spcBef>
              <a:spcAft>
                <a:spcPts val="300"/>
              </a:spcAft>
            </a:pPr>
            <a:r>
              <a:rPr lang="en-GB" sz="1800" dirty="0">
                <a:cs typeface="Arial" panose="020B0604020202020204" pitchFamily="34" charset="0"/>
              </a:rPr>
              <a:t>Calibration is first done in an off-detector way, by extracting key parameters related to the SiPM non-linearity effects via the SiPM QA/QC database (e.g. breakdown voltage, interpixel crosstalk, etc.)</a:t>
            </a:r>
          </a:p>
          <a:p>
            <a:pPr lvl="1">
              <a:lnSpc>
                <a:spcPct val="120000"/>
              </a:lnSpc>
              <a:spcBef>
                <a:spcPts val="300"/>
              </a:spcBef>
              <a:spcAft>
                <a:spcPts val="300"/>
              </a:spcAft>
            </a:pPr>
            <a:r>
              <a:rPr lang="en-GB" sz="1800" dirty="0">
                <a:cs typeface="Arial" panose="020B0604020202020204" pitchFamily="34" charset="0"/>
              </a:rPr>
              <a:t>Apply these parameters to all SiPMs in ECAL after detector assembly and use them for commissioning </a:t>
            </a:r>
          </a:p>
          <a:p>
            <a:pPr lvl="1">
              <a:lnSpc>
                <a:spcPct val="120000"/>
              </a:lnSpc>
              <a:spcBef>
                <a:spcPts val="300"/>
              </a:spcBef>
              <a:spcAft>
                <a:spcPts val="300"/>
              </a:spcAft>
            </a:pPr>
            <a:r>
              <a:rPr lang="en-GB" sz="1800" dirty="0">
                <a:cs typeface="Arial" panose="020B0604020202020204" pitchFamily="34" charset="0"/>
              </a:rPr>
              <a:t>Use Bhabha events as an in-situ calibration source to monitor and calibrate SiPM non-linearity</a:t>
            </a:r>
          </a:p>
          <a:p>
            <a:pPr>
              <a:lnSpc>
                <a:spcPct val="120000"/>
              </a:lnSpc>
              <a:spcBef>
                <a:spcPts val="300"/>
              </a:spcBef>
              <a:spcAft>
                <a:spcPts val="300"/>
              </a:spcAft>
            </a:pPr>
            <a:r>
              <a:rPr lang="en-GB" sz="2000" dirty="0">
                <a:solidFill>
                  <a:schemeClr val="tx1"/>
                </a:solidFill>
                <a:latin typeface="Arial" panose="020B0604020202020204" pitchFamily="34" charset="0"/>
                <a:cs typeface="Arial" panose="020B0604020202020204" pitchFamily="34" charset="0"/>
              </a:rPr>
              <a:t>Plans beyond Ref-TDR scope</a:t>
            </a:r>
          </a:p>
          <a:p>
            <a:pPr lvl="1">
              <a:lnSpc>
                <a:spcPct val="120000"/>
              </a:lnSpc>
              <a:spcBef>
                <a:spcPts val="300"/>
              </a:spcBef>
              <a:spcAft>
                <a:spcPts val="300"/>
              </a:spcAft>
            </a:pPr>
            <a:r>
              <a:rPr lang="en-GB" sz="1800" dirty="0">
                <a:cs typeface="Arial" panose="020B0604020202020204" pitchFamily="34" charset="0"/>
              </a:rPr>
              <a:t>To </a:t>
            </a:r>
            <a:r>
              <a:rPr lang="en-GB" sz="1800" b="1" dirty="0">
                <a:cs typeface="Arial" panose="020B0604020202020204" pitchFamily="34" charset="0"/>
              </a:rPr>
              <a:t>validate</a:t>
            </a:r>
            <a:r>
              <a:rPr lang="en-GB" sz="1800" dirty="0">
                <a:cs typeface="Arial" panose="020B0604020202020204" pitchFamily="34" charset="0"/>
              </a:rPr>
              <a:t> the SiPM non-linearity simulation model either using laser or in beam tests</a:t>
            </a:r>
          </a:p>
          <a:p>
            <a:pPr lvl="1">
              <a:lnSpc>
                <a:spcPct val="120000"/>
              </a:lnSpc>
              <a:spcBef>
                <a:spcPts val="300"/>
              </a:spcBef>
              <a:spcAft>
                <a:spcPts val="300"/>
              </a:spcAft>
            </a:pPr>
            <a:r>
              <a:rPr lang="en-GB" sz="1800" dirty="0">
                <a:cs typeface="Arial" panose="020B0604020202020204" pitchFamily="34" charset="0"/>
              </a:rPr>
              <a:t>To </a:t>
            </a:r>
            <a:r>
              <a:rPr lang="en-GB" sz="1800" b="1" dirty="0">
                <a:cs typeface="Arial" panose="020B0604020202020204" pitchFamily="34" charset="0"/>
              </a:rPr>
              <a:t>test batches of SiPMs</a:t>
            </a:r>
            <a:r>
              <a:rPr lang="en-GB" sz="1800" dirty="0">
                <a:cs typeface="Arial" panose="020B0604020202020204" pitchFamily="34" charset="0"/>
              </a:rPr>
              <a:t> for non-linearity calibrations: to extract QA/QC parameters and to validate the proposed scheme mentioned above</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latin typeface="Arial Black" panose="020B0A04020102020204" pitchFamily="34" charset="0"/>
              </a:rPr>
              <a:t>Feedback to IDRC Recommendations (3)</a:t>
            </a:r>
          </a:p>
        </p:txBody>
      </p:sp>
      <p:sp>
        <p:nvSpPr>
          <p:cNvPr id="4" name="Content Placeholder 3"/>
          <p:cNvSpPr>
            <a:spLocks noGrp="1"/>
          </p:cNvSpPr>
          <p:nvPr>
            <p:ph idx="13"/>
          </p:nvPr>
        </p:nvSpPr>
        <p:spPr>
          <a:xfrm>
            <a:off x="609599" y="1112108"/>
            <a:ext cx="11327027" cy="3103211"/>
          </a:xfrm>
        </p:spPr>
        <p:txBody>
          <a:bodyPr>
            <a:noAutofit/>
          </a:bodyPr>
          <a:lstStyle/>
          <a:p>
            <a:pPr algn="just">
              <a:lnSpc>
                <a:spcPct val="120000"/>
              </a:lnSpc>
              <a:spcBef>
                <a:spcPts val="300"/>
              </a:spcBef>
              <a:spcAft>
                <a:spcPts val="300"/>
              </a:spcAft>
            </a:pPr>
            <a:r>
              <a:rPr lang="en-GB" sz="2000" dirty="0">
                <a:effectLst/>
                <a:latin typeface="Arial" panose="020B0604020202020204" pitchFamily="34" charset="0"/>
                <a:ea typeface="Calibri" panose="020F0502020204030204" pitchFamily="34" charset="0"/>
                <a:cs typeface="Arial" panose="020B0604020202020204" pitchFamily="34" charset="0"/>
              </a:rPr>
              <a:t>Advance preliminary engineering of the gaps between modules and fully assess their impact on reconstruction performance.</a:t>
            </a:r>
          </a:p>
          <a:p>
            <a:pPr lvl="1">
              <a:lnSpc>
                <a:spcPct val="120000"/>
              </a:lnSpc>
              <a:spcBef>
                <a:spcPts val="300"/>
              </a:spcBef>
              <a:spcAft>
                <a:spcPts val="300"/>
              </a:spcAft>
            </a:pPr>
            <a:r>
              <a:rPr lang="en-GB" sz="1800" dirty="0">
                <a:cs typeface="Arial" panose="020B0604020202020204" pitchFamily="34" charset="0"/>
              </a:rPr>
              <a:t>Engineering designs have been significantly updated in </a:t>
            </a:r>
            <a:r>
              <a:rPr lang="en-GB" sz="1800" b="1" dirty="0">
                <a:cs typeface="Arial" panose="020B0604020202020204" pitchFamily="34" charset="0"/>
              </a:rPr>
              <a:t>Section 7.2.5 (page 224-230)</a:t>
            </a:r>
            <a:r>
              <a:rPr lang="en-GB" sz="1800" dirty="0">
                <a:cs typeface="Arial" panose="020B0604020202020204" pitchFamily="34" charset="0"/>
              </a:rPr>
              <a:t>, including readout boards, mechanical structures, cooling pipes and plates</a:t>
            </a:r>
          </a:p>
          <a:p>
            <a:pPr lvl="1">
              <a:lnSpc>
                <a:spcPct val="120000"/>
              </a:lnSpc>
              <a:spcBef>
                <a:spcPts val="300"/>
              </a:spcBef>
              <a:spcAft>
                <a:spcPts val="300"/>
              </a:spcAft>
            </a:pPr>
            <a:r>
              <a:rPr lang="en-GB" sz="1800" dirty="0">
                <a:cs typeface="Arial" panose="020B0604020202020204" pitchFamily="34" charset="0"/>
              </a:rPr>
              <a:t>EM performance have been updated in </a:t>
            </a:r>
            <a:r>
              <a:rPr lang="en-GB" sz="1800" b="1" dirty="0">
                <a:cs typeface="Arial" panose="020B0604020202020204" pitchFamily="34" charset="0"/>
              </a:rPr>
              <a:t>Section 7.3.4 (page 238-239)</a:t>
            </a:r>
            <a:endParaRPr lang="en-GB" sz="1800" dirty="0">
              <a:cs typeface="Arial" panose="020B0604020202020204" pitchFamily="34" charset="0"/>
            </a:endParaRPr>
          </a:p>
          <a:p>
            <a:pPr lvl="2">
              <a:lnSpc>
                <a:spcPct val="120000"/>
              </a:lnSpc>
              <a:spcBef>
                <a:spcPts val="300"/>
              </a:spcBef>
              <a:spcAft>
                <a:spcPts val="300"/>
              </a:spcAft>
            </a:pPr>
            <a:r>
              <a:rPr lang="en-GB" sz="1800" dirty="0">
                <a:latin typeface="Arial" panose="020B0604020202020204" pitchFamily="34" charset="0"/>
                <a:cs typeface="Arial" panose="020B0604020202020204" pitchFamily="34" charset="0"/>
              </a:rPr>
              <a:t>An energy-correction algorithm has been developed to correct cluster energy loss in module gaps</a:t>
            </a:r>
          </a:p>
          <a:p>
            <a:pPr lvl="2">
              <a:lnSpc>
                <a:spcPct val="120000"/>
              </a:lnSpc>
              <a:spcBef>
                <a:spcPts val="300"/>
              </a:spcBef>
              <a:spcAft>
                <a:spcPts val="300"/>
              </a:spcAft>
            </a:pPr>
            <a:r>
              <a:rPr lang="en-GB" sz="1800" dirty="0">
                <a:latin typeface="Arial" panose="020B0604020202020204" pitchFamily="34" charset="0"/>
                <a:cs typeface="Arial" panose="020B0604020202020204" pitchFamily="34" charset="0"/>
              </a:rPr>
              <a:t>Incident photons are uniformly distributed around ECAL modules including module gap regions</a:t>
            </a:r>
            <a:endParaRPr lang="en-GB"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ADF676C-6AAF-4682-A8E6-108A0D790AFE}"/>
              </a:ext>
            </a:extLst>
          </p:cNvPr>
          <p:cNvPicPr>
            <a:picLocks noChangeAspect="1"/>
          </p:cNvPicPr>
          <p:nvPr/>
        </p:nvPicPr>
        <p:blipFill>
          <a:blip r:embed="rId2"/>
          <a:stretch>
            <a:fillRect/>
          </a:stretch>
        </p:blipFill>
        <p:spPr>
          <a:xfrm>
            <a:off x="1316887" y="4096613"/>
            <a:ext cx="3968866" cy="2126438"/>
          </a:xfrm>
          <a:prstGeom prst="rect">
            <a:avLst/>
          </a:prstGeom>
        </p:spPr>
      </p:pic>
      <p:pic>
        <p:nvPicPr>
          <p:cNvPr id="8" name="Picture 7">
            <a:extLst>
              <a:ext uri="{FF2B5EF4-FFF2-40B4-BE49-F238E27FC236}">
                <a16:creationId xmlns:a16="http://schemas.microsoft.com/office/drawing/2014/main" id="{2B7F3F21-C93D-44A5-91E2-00097E7A0471}"/>
              </a:ext>
            </a:extLst>
          </p:cNvPr>
          <p:cNvPicPr>
            <a:picLocks noChangeAspect="1"/>
          </p:cNvPicPr>
          <p:nvPr/>
        </p:nvPicPr>
        <p:blipFill>
          <a:blip r:embed="rId3"/>
          <a:stretch>
            <a:fillRect/>
          </a:stretch>
        </p:blipFill>
        <p:spPr>
          <a:xfrm>
            <a:off x="5941161" y="4096613"/>
            <a:ext cx="4898601" cy="2126438"/>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sz="3600" dirty="0"/>
              <a:t>Feedback to IDRC comments </a:t>
            </a:r>
            <a:r>
              <a:rPr lang="en-US" altLang="zh-CN" sz="3600" dirty="0"/>
              <a:t>in April (1)</a:t>
            </a:r>
            <a:endParaRPr lang="en-GB" sz="3600" dirty="0">
              <a:latin typeface="Arial Black" panose="020B0A04020102020204" pitchFamily="34" charset="0"/>
            </a:endParaRPr>
          </a:p>
        </p:txBody>
      </p:sp>
      <p:sp>
        <p:nvSpPr>
          <p:cNvPr id="4" name="Content Placeholder 3"/>
          <p:cNvSpPr>
            <a:spLocks noGrp="1"/>
          </p:cNvSpPr>
          <p:nvPr>
            <p:ph idx="13"/>
          </p:nvPr>
        </p:nvSpPr>
        <p:spPr>
          <a:xfrm>
            <a:off x="395591" y="1285859"/>
            <a:ext cx="11400818" cy="3675247"/>
          </a:xfrm>
        </p:spPr>
        <p:txBody>
          <a:bodyPr>
            <a:normAutofit/>
          </a:bodyPr>
          <a:lstStyle/>
          <a:p>
            <a:pPr algn="just">
              <a:lnSpc>
                <a:spcPct val="115000"/>
              </a:lnSpc>
            </a:pPr>
            <a:r>
              <a:rPr lang="en-GB" sz="1800" dirty="0">
                <a:effectLst/>
                <a:latin typeface="Arial" panose="020B0604020202020204" pitchFamily="34" charset="0"/>
                <a:ea typeface="Calibri" panose="020F0502020204030204" pitchFamily="34" charset="0"/>
                <a:cs typeface="Arial" panose="020B0604020202020204" pitchFamily="34" charset="0"/>
              </a:rPr>
              <a:t>The ECAL standalone energy reconstruction requires an energy threshold of 0.1 MIPs (as shown in Fig. 7.17), whereas the PFA jet reconstruction, based on fast simulation, adopts a higher threshold (Fig. 8.2). The ECAL team acknowledges the need to further develop and refine particle flow algorithms, photon identification at low energies, and π⁰/γ separation to fully exploit the calorimeter’s potential.</a:t>
            </a:r>
          </a:p>
          <a:p>
            <a:pPr algn="just">
              <a:lnSpc>
                <a:spcPct val="115000"/>
              </a:lnSpc>
            </a:pPr>
            <a:r>
              <a:rPr lang="en-GB"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Feedback</a:t>
            </a:r>
          </a:p>
          <a:p>
            <a:pPr lvl="1">
              <a:spcBef>
                <a:spcPts val="300"/>
              </a:spcBef>
              <a:spcAft>
                <a:spcPts val="300"/>
              </a:spcAft>
            </a:pPr>
            <a:r>
              <a:rPr lang="en-GB" sz="1800" dirty="0">
                <a:cs typeface="Arial" panose="020B0604020202020204" pitchFamily="34" charset="0"/>
              </a:rPr>
              <a:t>Updated CyberPFA for photon reconstruction </a:t>
            </a:r>
          </a:p>
          <a:p>
            <a:pPr lvl="2">
              <a:spcBef>
                <a:spcPts val="300"/>
              </a:spcBef>
              <a:spcAft>
                <a:spcPts val="300"/>
              </a:spcAft>
            </a:pPr>
            <a:r>
              <a:rPr lang="en-GB" sz="1800" dirty="0">
                <a:latin typeface="Arial" panose="020B0604020202020204" pitchFamily="34" charset="0"/>
                <a:cs typeface="Arial" panose="020B0604020202020204" pitchFamily="34" charset="0"/>
              </a:rPr>
              <a:t>Descriptions are updated in </a:t>
            </a:r>
            <a:r>
              <a:rPr lang="en-GB" sz="1800" b="1" dirty="0">
                <a:latin typeface="Arial" panose="020B0604020202020204" pitchFamily="34" charset="0"/>
                <a:cs typeface="Arial" panose="020B0604020202020204" pitchFamily="34" charset="0"/>
              </a:rPr>
              <a:t>Section 7.3.2 (page 236)</a:t>
            </a:r>
          </a:p>
          <a:p>
            <a:pPr lvl="2">
              <a:spcBef>
                <a:spcPts val="300"/>
              </a:spcBef>
              <a:spcAft>
                <a:spcPts val="300"/>
              </a:spcAft>
            </a:pPr>
            <a:r>
              <a:rPr lang="en-GB" sz="1800" dirty="0">
                <a:latin typeface="Arial" panose="020B0604020202020204" pitchFamily="34" charset="0"/>
                <a:cs typeface="Arial" panose="020B0604020202020204" pitchFamily="34" charset="0"/>
              </a:rPr>
              <a:t>Achieved significant performance improvement, esp.</a:t>
            </a:r>
          </a:p>
          <a:p>
            <a:pPr marL="914400" lvl="2" indent="0">
              <a:spcBef>
                <a:spcPts val="300"/>
              </a:spcBef>
              <a:spcAft>
                <a:spcPts val="300"/>
              </a:spcAft>
              <a:buNone/>
            </a:pPr>
            <a:r>
              <a:rPr lang="en-GB" sz="1800" dirty="0">
                <a:latin typeface="Arial" panose="020B0604020202020204" pitchFamily="34" charset="0"/>
                <a:cs typeface="Arial" panose="020B0604020202020204" pitchFamily="34" charset="0"/>
              </a:rPr>
              <a:t>in low-energy regions</a:t>
            </a:r>
          </a:p>
          <a:p>
            <a:pPr lvl="1">
              <a:spcBef>
                <a:spcPts val="300"/>
              </a:spcBef>
              <a:spcAft>
                <a:spcPts val="300"/>
              </a:spcAft>
            </a:pPr>
            <a:r>
              <a:rPr lang="en-GB" sz="1800" dirty="0">
                <a:effectLst/>
                <a:latin typeface="Arial" panose="020B0604020202020204" pitchFamily="34" charset="0"/>
                <a:ea typeface="Calibri" panose="020F0502020204030204" pitchFamily="34" charset="0"/>
                <a:cs typeface="Arial" panose="020B0604020202020204" pitchFamily="34" charset="0"/>
              </a:rPr>
              <a:t>π⁰/γ separation: </a:t>
            </a:r>
            <a:r>
              <a:rPr lang="en-GB" sz="1800" dirty="0">
                <a:effectLst/>
                <a:ea typeface="Calibri" panose="020F0502020204030204" pitchFamily="34" charset="0"/>
                <a:cs typeface="Arial" panose="020B0604020202020204" pitchFamily="34" charset="0"/>
              </a:rPr>
              <a:t>u</a:t>
            </a:r>
            <a:r>
              <a:rPr lang="en-GB" sz="1800" dirty="0">
                <a:latin typeface="Arial" panose="020B0604020202020204" pitchFamily="34" charset="0"/>
                <a:cs typeface="Arial" panose="020B0604020202020204" pitchFamily="34" charset="0"/>
              </a:rPr>
              <a:t>pdates </a:t>
            </a:r>
            <a:r>
              <a:rPr lang="en-GB" sz="1800" dirty="0">
                <a:effectLst/>
                <a:latin typeface="Arial" panose="020B0604020202020204" pitchFamily="34" charset="0"/>
                <a:ea typeface="Calibri" panose="020F0502020204030204" pitchFamily="34" charset="0"/>
                <a:cs typeface="Arial" panose="020B0604020202020204" pitchFamily="34" charset="0"/>
              </a:rPr>
              <a:t>in </a:t>
            </a:r>
            <a:r>
              <a:rPr lang="en-GB" sz="1800" b="1" dirty="0">
                <a:effectLst/>
                <a:latin typeface="Arial" panose="020B0604020202020204" pitchFamily="34" charset="0"/>
                <a:ea typeface="Calibri" panose="020F0502020204030204" pitchFamily="34" charset="0"/>
                <a:cs typeface="Arial" panose="020B0604020202020204" pitchFamily="34" charset="0"/>
              </a:rPr>
              <a:t>Section 7.5.1 (page 255)</a:t>
            </a:r>
            <a:endParaRPr lang="en-GB" sz="1800" b="1" dirty="0">
              <a:latin typeface="Arial" panose="020B0604020202020204" pitchFamily="34" charset="0"/>
              <a:cs typeface="Arial" panose="020B0604020202020204" pitchFamily="34" charset="0"/>
            </a:endParaRPr>
          </a:p>
          <a:p>
            <a:pPr lvl="1">
              <a:spcBef>
                <a:spcPts val="300"/>
              </a:spcBef>
              <a:spcAft>
                <a:spcPts val="300"/>
              </a:spcAft>
            </a:pPr>
            <a:endParaRPr lang="en-GB" sz="1800" dirty="0">
              <a:cs typeface="Arial" panose="020B0604020202020204" pitchFamily="34" charset="0"/>
            </a:endParaRPr>
          </a:p>
        </p:txBody>
      </p:sp>
      <p:grpSp>
        <p:nvGrpSpPr>
          <p:cNvPr id="8" name="Group 7">
            <a:extLst>
              <a:ext uri="{FF2B5EF4-FFF2-40B4-BE49-F238E27FC236}">
                <a16:creationId xmlns:a16="http://schemas.microsoft.com/office/drawing/2014/main" id="{A80FDA53-A2C7-47B9-B42C-EDDAC353172C}"/>
              </a:ext>
            </a:extLst>
          </p:cNvPr>
          <p:cNvGrpSpPr/>
          <p:nvPr/>
        </p:nvGrpSpPr>
        <p:grpSpPr>
          <a:xfrm>
            <a:off x="7761173" y="3260388"/>
            <a:ext cx="4035236" cy="2989064"/>
            <a:chOff x="1411902" y="3429000"/>
            <a:chExt cx="4035236" cy="2989064"/>
          </a:xfrm>
        </p:grpSpPr>
        <p:pic>
          <p:nvPicPr>
            <p:cNvPr id="6" name="Picture 5">
              <a:extLst>
                <a:ext uri="{FF2B5EF4-FFF2-40B4-BE49-F238E27FC236}">
                  <a16:creationId xmlns:a16="http://schemas.microsoft.com/office/drawing/2014/main" id="{F2064383-6E06-4C0A-A15F-8AA9E6751A1F}"/>
                </a:ext>
              </a:extLst>
            </p:cNvPr>
            <p:cNvPicPr>
              <a:picLocks noChangeAspect="1"/>
            </p:cNvPicPr>
            <p:nvPr/>
          </p:nvPicPr>
          <p:blipFill>
            <a:blip r:embed="rId2"/>
            <a:stretch>
              <a:fillRect/>
            </a:stretch>
          </p:blipFill>
          <p:spPr>
            <a:xfrm>
              <a:off x="1411902" y="3429000"/>
              <a:ext cx="4035236" cy="2989064"/>
            </a:xfrm>
            <a:prstGeom prst="rect">
              <a:avLst/>
            </a:prstGeom>
          </p:spPr>
        </p:pic>
        <p:sp>
          <p:nvSpPr>
            <p:cNvPr id="7" name="TextBox 6">
              <a:extLst>
                <a:ext uri="{FF2B5EF4-FFF2-40B4-BE49-F238E27FC236}">
                  <a16:creationId xmlns:a16="http://schemas.microsoft.com/office/drawing/2014/main" id="{D52F82AE-7F7B-4BC8-B104-FFA0D43D4716}"/>
                </a:ext>
              </a:extLst>
            </p:cNvPr>
            <p:cNvSpPr txBox="1"/>
            <p:nvPr/>
          </p:nvSpPr>
          <p:spPr>
            <a:xfrm>
              <a:off x="3546252" y="4186295"/>
              <a:ext cx="1731172" cy="369332"/>
            </a:xfrm>
            <a:prstGeom prst="rect">
              <a:avLst/>
            </a:prstGeom>
            <a:noFill/>
          </p:spPr>
          <p:txBody>
            <a:bodyPr wrap="square">
              <a:spAutoFit/>
            </a:bodyPr>
            <a:lstStyle/>
            <a:p>
              <a:r>
                <a:rPr lang="en-GB" sz="1800" dirty="0">
                  <a:latin typeface="Arial" panose="020B0604020202020204" pitchFamily="34" charset="0"/>
                  <a:cs typeface="Arial" panose="020B0604020202020204" pitchFamily="34" charset="0"/>
                </a:rPr>
                <a:t>Figure 7.21 (a)</a:t>
              </a:r>
              <a:endParaRPr lang="en-GB"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921420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4000" dirty="0"/>
              <a:t>Feedback to IDRC comments </a:t>
            </a:r>
            <a:r>
              <a:rPr lang="en-US" altLang="zh-CN" sz="4000" dirty="0"/>
              <a:t>in April (2)</a:t>
            </a:r>
            <a:endParaRPr lang="en-GB" dirty="0">
              <a:latin typeface="Arial Black" panose="020B0A04020102020204" pitchFamily="34" charset="0"/>
            </a:endParaRPr>
          </a:p>
        </p:txBody>
      </p:sp>
      <p:sp>
        <p:nvSpPr>
          <p:cNvPr id="4" name="Content Placeholder 3"/>
          <p:cNvSpPr>
            <a:spLocks noGrp="1"/>
          </p:cNvSpPr>
          <p:nvPr>
            <p:ph idx="13"/>
          </p:nvPr>
        </p:nvSpPr>
        <p:spPr>
          <a:xfrm>
            <a:off x="395591" y="1285862"/>
            <a:ext cx="11400818" cy="5069542"/>
          </a:xfrm>
        </p:spPr>
        <p:txBody>
          <a:bodyPr>
            <a:normAutofit/>
          </a:bodyPr>
          <a:lstStyle/>
          <a:p>
            <a:pPr indent="-180000" algn="just">
              <a:lnSpc>
                <a:spcPct val="115000"/>
              </a:lnSpc>
              <a:spcBef>
                <a:spcPts val="300"/>
              </a:spcBef>
            </a:pPr>
            <a:r>
              <a:rPr lang="en-GB" sz="1800" dirty="0">
                <a:latin typeface="Arial" panose="020B0604020202020204" pitchFamily="34" charset="0"/>
                <a:ea typeface="Calibri" panose="020F0502020204030204" pitchFamily="34" charset="0"/>
                <a:cs typeface="Arial" panose="020B0604020202020204" pitchFamily="34" charset="0"/>
              </a:rPr>
              <a:t>The timing specification of 0.5 ns for MIPs was not strongly motivated. This corresponds approximately to the time spread across a full bar and is insufficient to provide significant benefits for event reconstruction. Additionally, the current time resolution analysis appears suboptimal. The team acknowledges that a deeper understanding of timing response and its potential use is needed, although this is not a priority at this stage.</a:t>
            </a:r>
          </a:p>
          <a:p>
            <a:pPr lvl="1" indent="-180000" algn="just">
              <a:lnSpc>
                <a:spcPct val="115000"/>
              </a:lnSpc>
              <a:spcBef>
                <a:spcPts val="300"/>
              </a:spcBef>
            </a:pPr>
            <a:r>
              <a:rPr lang="en-GB"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Updates in </a:t>
            </a:r>
            <a:r>
              <a:rPr lang="en-GB" sz="18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Section 7.2.1 (page 219)</a:t>
            </a:r>
          </a:p>
          <a:p>
            <a:pPr lvl="1" indent="-180000" algn="just">
              <a:lnSpc>
                <a:spcPct val="115000"/>
              </a:lnSpc>
              <a:spcBef>
                <a:spcPts val="300"/>
              </a:spcBef>
            </a:pPr>
            <a:r>
              <a:rPr lang="en-GB"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A good timing resolution was initially motivated by the positioning precision to resolve ambiguities due to the arrangement crossed crystals. But test-beam results of long BGO crystal bars indicate that the timing resolution can not satisfy the positioning precision requirement.</a:t>
            </a:r>
          </a:p>
          <a:p>
            <a:pPr lvl="1" indent="-180000" algn="just">
              <a:lnSpc>
                <a:spcPct val="115000"/>
              </a:lnSpc>
              <a:spcBef>
                <a:spcPts val="300"/>
              </a:spcBef>
            </a:pPr>
            <a:r>
              <a:rPr lang="en-US" altLang="zh-CN" sz="1800" dirty="0">
                <a:ea typeface="Calibri" panose="020F0502020204030204" pitchFamily="34" charset="0"/>
                <a:cs typeface="Arial" panose="020B0604020202020204" pitchFamily="34" charset="0"/>
              </a:rPr>
              <a:t>Good t</a:t>
            </a:r>
            <a:r>
              <a:rPr lang="en-US" altLang="zh-CN"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iming performance (e.g. 0.2ns in EM shower cores) can also be motivated for better </a:t>
            </a:r>
            <a:r>
              <a:rPr lang="en-US" altLang="zh-CN" sz="1800" dirty="0">
                <a:ea typeface="Calibri" panose="020F0502020204030204" pitchFamily="34" charset="0"/>
                <a:cs typeface="Arial" panose="020B0604020202020204" pitchFamily="34" charset="0"/>
              </a:rPr>
              <a:t>performance of</a:t>
            </a:r>
            <a:r>
              <a:rPr lang="en-US" altLang="zh-CN"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 PFA clustering, which requires further quantitative studies in PFA.</a:t>
            </a:r>
            <a:endParaRPr lang="en-GB"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69710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Recommendations</a:t>
            </a:r>
          </a:p>
        </p:txBody>
      </p:sp>
      <p:sp>
        <p:nvSpPr>
          <p:cNvPr id="3" name="Text Placeholder 2"/>
          <p:cNvSpPr>
            <a:spLocks noGrp="1"/>
          </p:cNvSpPr>
          <p:nvPr>
            <p:ph type="body" idx="1"/>
          </p:nvPr>
        </p:nvSpPr>
        <p:spPr>
          <a:xfrm>
            <a:off x="301150" y="1045811"/>
            <a:ext cx="11052650" cy="5131152"/>
          </a:xfrm>
        </p:spPr>
        <p:txBody>
          <a:bodyPr>
            <a:normAutofit/>
          </a:bodyPr>
          <a:lstStyle/>
          <a:p>
            <a:pPr algn="just">
              <a:lnSpc>
                <a:spcPct val="100000"/>
              </a:lnSpc>
              <a:spcBef>
                <a:spcPts val="600"/>
              </a:spcBef>
            </a:pPr>
            <a:r>
              <a:rPr lang="en-US" altLang="zh-CN" sz="1600" dirty="0">
                <a:solidFill>
                  <a:srgbClr val="0000FF"/>
                </a:solidFill>
                <a:latin typeface="Arial" panose="020B0604020202020204" pitchFamily="34" charset="0"/>
                <a:ea typeface="宋体" panose="02010600030101010101" pitchFamily="2" charset="-122"/>
              </a:rPr>
              <a:t>R-A-3-1: Conduct studies to finalize the decision on the Au coating inside the Be beam pipe, including its thickness and the possibility of omitting it.</a:t>
            </a:r>
          </a:p>
          <a:p>
            <a:pPr algn="just">
              <a:lnSpc>
                <a:spcPct val="100000"/>
              </a:lnSpc>
              <a:spcBef>
                <a:spcPts val="600"/>
              </a:spcBef>
            </a:pPr>
            <a:r>
              <a:rPr lang="en-US" altLang="zh-CN" sz="1600" kern="100" dirty="0">
                <a:latin typeface="Arial" panose="020B0604020202020204" pitchFamily="34" charset="0"/>
                <a:ea typeface="宋体" panose="02010600030101010101" pitchFamily="2" charset="-122"/>
                <a:cs typeface="Times New Roman" panose="02020603050405020304" pitchFamily="18" charset="0"/>
              </a:rPr>
              <a:t>Answer:</a:t>
            </a:r>
            <a:r>
              <a:rPr lang="en-US" altLang="zh-CN" sz="1600" kern="100" dirty="0">
                <a:solidFill>
                  <a:srgbClr val="0000FF"/>
                </a:solidFill>
                <a:latin typeface="Arial" panose="020B0604020202020204" pitchFamily="34" charset="0"/>
                <a:ea typeface="宋体" panose="02010600030101010101" pitchFamily="2" charset="-122"/>
                <a:cs typeface="Times New Roman" panose="02020603050405020304" pitchFamily="18" charset="0"/>
              </a:rPr>
              <a:t> </a:t>
            </a:r>
            <a:r>
              <a:rPr lang="en-US" altLang="zh-CN" sz="1600" kern="100" dirty="0">
                <a:latin typeface="Arial" panose="020B0604020202020204" pitchFamily="34" charset="0"/>
                <a:ea typeface="宋体" panose="02010600030101010101" pitchFamily="2" charset="-122"/>
                <a:cs typeface="Times New Roman" panose="02020603050405020304" pitchFamily="18" charset="0"/>
              </a:rPr>
              <a:t>The 10um Au coating is implemented, as indicated in Ref-TDR MDI Chapter: “</a:t>
            </a:r>
            <a:r>
              <a:rPr lang="en-US" altLang="zh-CN" sz="1600" kern="100" dirty="0">
                <a:latin typeface="Arial" panose="020B0604020202020204" pitchFamily="34" charset="0"/>
                <a:ea typeface="宋体" panose="02010600030101010101" pitchFamily="2" charset="-122"/>
                <a:cs typeface="Times New Roman" panose="02020603050405020304" pitchFamily="18" charset="0"/>
                <a:sym typeface="+mn-ea"/>
              </a:rPr>
              <a:t>The gold coating on the inner surface of the central beryllium pipe has a thickness of 10 </a:t>
            </a:r>
            <a:r>
              <a:rPr lang="zh-CN" altLang="en-US" sz="1600" kern="100" dirty="0">
                <a:latin typeface="Arial" panose="020B0604020202020204" pitchFamily="34" charset="0"/>
                <a:ea typeface="宋体" panose="02010600030101010101" pitchFamily="2" charset="-122"/>
                <a:cs typeface="Times New Roman" panose="02020603050405020304" pitchFamily="18" charset="0"/>
                <a:sym typeface="+mn-ea"/>
              </a:rPr>
              <a:t>𝜇</a:t>
            </a:r>
            <a:r>
              <a:rPr lang="en-US" altLang="zh-CN" sz="1600" kern="100" dirty="0">
                <a:latin typeface="Arial" panose="020B0604020202020204" pitchFamily="34" charset="0"/>
                <a:ea typeface="宋体" panose="02010600030101010101" pitchFamily="2" charset="-122"/>
                <a:cs typeface="Times New Roman" panose="02020603050405020304" pitchFamily="18" charset="0"/>
                <a:sym typeface="+mn-ea"/>
              </a:rPr>
              <a:t>m</a:t>
            </a:r>
            <a:r>
              <a:rPr lang="en-US" altLang="zh-CN" sz="1600" kern="100" dirty="0">
                <a:latin typeface="Arial" panose="020B0604020202020204" pitchFamily="34" charset="0"/>
                <a:ea typeface="宋体" panose="02010600030101010101" pitchFamily="2" charset="-122"/>
                <a:cs typeface="Times New Roman" panose="02020603050405020304" pitchFamily="18" charset="0"/>
              </a:rPr>
              <a:t>.”</a:t>
            </a:r>
            <a:endParaRPr lang="en-US" altLang="zh-CN" sz="1600" dirty="0">
              <a:solidFill>
                <a:srgbClr val="0000FF"/>
              </a:solidFill>
              <a:latin typeface="Arial" panose="020B0604020202020204" pitchFamily="34" charset="0"/>
              <a:ea typeface="宋体" panose="02010600030101010101" pitchFamily="2" charset="-122"/>
            </a:endParaRPr>
          </a:p>
          <a:p>
            <a:pPr algn="just">
              <a:lnSpc>
                <a:spcPct val="100000"/>
              </a:lnSpc>
              <a:spcBef>
                <a:spcPts val="600"/>
              </a:spcBef>
            </a:pPr>
            <a:r>
              <a:rPr lang="en-US" altLang="zh-CN" sz="1600" dirty="0">
                <a:solidFill>
                  <a:srgbClr val="0000FF"/>
                </a:solidFill>
                <a:latin typeface="Arial" panose="020B0604020202020204" pitchFamily="34" charset="0"/>
                <a:ea typeface="宋体" panose="02010600030101010101" pitchFamily="2" charset="-122"/>
              </a:rPr>
              <a:t>R-A-3-2: Continue detailed studies of SR mask configurations and materials, considering the effects of beam orbit steering in collaboration with the accelerator group.</a:t>
            </a:r>
          </a:p>
          <a:p>
            <a:pPr algn="just">
              <a:lnSpc>
                <a:spcPct val="100000"/>
              </a:lnSpc>
              <a:spcBef>
                <a:spcPts val="600"/>
              </a:spcBef>
            </a:pPr>
            <a:r>
              <a:rPr lang="en-US" altLang="zh-CN" sz="1600" kern="100" dirty="0">
                <a:latin typeface="Arial" panose="020B0604020202020204" pitchFamily="34" charset="0"/>
                <a:ea typeface="宋体" panose="02010600030101010101" pitchFamily="2" charset="-122"/>
                <a:cs typeface="Times New Roman" panose="02020603050405020304" pitchFamily="18" charset="0"/>
              </a:rPr>
              <a:t>Answer: Currently,  only the ideal beam has been studied. The changes in beam orbit will be studied in future together with our accelerator colleagues when they have the results of the orbit corrections and the parameters and designs used for the commissioning phase. </a:t>
            </a:r>
            <a:endParaRPr lang="en-US" altLang="zh-CN" sz="1600" dirty="0">
              <a:solidFill>
                <a:srgbClr val="0000FF"/>
              </a:solidFill>
              <a:latin typeface="Arial" panose="020B0604020202020204" pitchFamily="34" charset="0"/>
              <a:ea typeface="宋体" panose="02010600030101010101" pitchFamily="2" charset="-122"/>
            </a:endParaRPr>
          </a:p>
          <a:p>
            <a:pPr algn="just">
              <a:lnSpc>
                <a:spcPct val="100000"/>
              </a:lnSpc>
              <a:spcBef>
                <a:spcPts val="600"/>
              </a:spcBef>
            </a:pPr>
            <a:r>
              <a:rPr lang="en-US" altLang="zh-CN" sz="1600" dirty="0">
                <a:solidFill>
                  <a:srgbClr val="0000FF"/>
                </a:solidFill>
                <a:latin typeface="Arial" panose="020B0604020202020204" pitchFamily="34" charset="0"/>
                <a:ea typeface="宋体" panose="02010600030101010101" pitchFamily="2" charset="-122"/>
              </a:rPr>
              <a:t>R-A-3-3: Further investigate the role of heavy metal masks in absorbing particle backgrounds, including the possibility of operating without them.</a:t>
            </a:r>
          </a:p>
          <a:p>
            <a:pPr algn="just">
              <a:lnSpc>
                <a:spcPct val="100000"/>
              </a:lnSpc>
              <a:spcBef>
                <a:spcPts val="600"/>
              </a:spcBef>
            </a:pPr>
            <a:r>
              <a:rPr lang="en-US" altLang="zh-CN" sz="1600" kern="100" dirty="0">
                <a:latin typeface="Arial" panose="020B0604020202020204" pitchFamily="34" charset="0"/>
                <a:ea typeface="宋体" panose="02010600030101010101" pitchFamily="2" charset="-122"/>
                <a:cs typeface="Times New Roman" panose="02020603050405020304" pitchFamily="18" charset="0"/>
              </a:rPr>
              <a:t>Answer: The secondaries has been studied. We also realize that the SR masks in the -1.9m may also increase the other sources of beam induced backgrounds. We are optimizing our design of the SR masks, by introducing some dedicated SR collimators relatively far away from the IP, the decrease the height of the SR mask to mitigate the secondaries introduced by it. These work is still on going.</a:t>
            </a:r>
            <a:endParaRPr lang="en-US" altLang="zh-CN" sz="1600" dirty="0">
              <a:solidFill>
                <a:srgbClr val="0000FF"/>
              </a:solidFill>
              <a:latin typeface="Arial" panose="020B0604020202020204" pitchFamily="34" charset="0"/>
              <a:ea typeface="宋体" panose="02010600030101010101" pitchFamily="2" charset="-122"/>
            </a:endParaRPr>
          </a:p>
        </p:txBody>
      </p:sp>
      <p:sp>
        <p:nvSpPr>
          <p:cNvPr id="4" name="TextBox 3"/>
          <p:cNvSpPr txBox="1"/>
          <p:nvPr/>
        </p:nvSpPr>
        <p:spPr>
          <a:xfrm>
            <a:off x="8322663" y="496371"/>
            <a:ext cx="4035710" cy="369332"/>
          </a:xfrm>
          <a:prstGeom prst="rect">
            <a:avLst/>
          </a:prstGeom>
          <a:noFill/>
        </p:spPr>
        <p:txBody>
          <a:bodyPr vert="horz" wrap="square" rtlCol="0">
            <a:spAutoFit/>
          </a:bodyPr>
          <a:lstStyle/>
          <a:p>
            <a:r>
              <a:rPr lang="en-US" altLang="zh-CN" dirty="0">
                <a:latin typeface="Arial" panose="020B0604020202020204" pitchFamily="34" charset="0"/>
              </a:rPr>
              <a:t>Machine Detector Interface</a:t>
            </a:r>
            <a:endParaRPr lang="zh-CN" altLang="en-US" dirty="0">
              <a:latin typeface="Arial" panose="020B0604020202020204"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4000" dirty="0"/>
              <a:t>Feedback to IDRC comments </a:t>
            </a:r>
            <a:r>
              <a:rPr lang="en-US" altLang="zh-CN" sz="4000" dirty="0"/>
              <a:t>in April (3)</a:t>
            </a:r>
            <a:endParaRPr lang="en-GB" dirty="0">
              <a:latin typeface="Arial Black" panose="020B0A04020102020204" pitchFamily="34" charset="0"/>
            </a:endParaRPr>
          </a:p>
        </p:txBody>
      </p:sp>
      <p:sp>
        <p:nvSpPr>
          <p:cNvPr id="4" name="Content Placeholder 3"/>
          <p:cNvSpPr>
            <a:spLocks noGrp="1"/>
          </p:cNvSpPr>
          <p:nvPr>
            <p:ph idx="13"/>
          </p:nvPr>
        </p:nvSpPr>
        <p:spPr>
          <a:xfrm>
            <a:off x="347965" y="1175615"/>
            <a:ext cx="11400818" cy="5069542"/>
          </a:xfrm>
        </p:spPr>
        <p:txBody>
          <a:bodyPr>
            <a:normAutofit/>
          </a:bodyPr>
          <a:lstStyle/>
          <a:p>
            <a:pPr indent="-180000" algn="just">
              <a:lnSpc>
                <a:spcPct val="115000"/>
              </a:lnSpc>
              <a:spcBef>
                <a:spcPts val="300"/>
              </a:spcBef>
            </a:pPr>
            <a:r>
              <a:rPr lang="en-GB" sz="1800" dirty="0">
                <a:latin typeface="Arial" panose="020B0604020202020204" pitchFamily="34" charset="0"/>
                <a:ea typeface="Calibri" panose="020F0502020204030204" pitchFamily="34" charset="0"/>
                <a:cs typeface="Arial" panose="020B0604020202020204" pitchFamily="34" charset="0"/>
              </a:rPr>
              <a:t>Crystal transparency variations are significant. While progress has been made toward developing a calibration plan using collision events, a quantitative demonstration that the precision and event rates are sufficient for monitoring response evolution across the detector is still missing.</a:t>
            </a:r>
          </a:p>
          <a:p>
            <a:pPr lvl="1" indent="-180000" algn="just">
              <a:lnSpc>
                <a:spcPct val="115000"/>
              </a:lnSpc>
              <a:spcBef>
                <a:spcPts val="300"/>
              </a:spcBef>
            </a:pPr>
            <a:r>
              <a:rPr lang="en-GB"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Updates in Section </a:t>
            </a:r>
            <a:r>
              <a:rPr lang="en-GB" sz="18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7.4.5.2 (page 251)</a:t>
            </a:r>
          </a:p>
          <a:p>
            <a:pPr lvl="1" indent="-180000" algn="just">
              <a:lnSpc>
                <a:spcPct val="115000"/>
              </a:lnSpc>
              <a:spcBef>
                <a:spcPts val="300"/>
              </a:spcBef>
              <a:spcAft>
                <a:spcPts val="300"/>
              </a:spcAft>
            </a:pPr>
            <a:r>
              <a:rPr lang="en-GB"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BGO crystal transparency variations along with the TID dose was briefly discussed and a reference on TID-transparency measurements was added</a:t>
            </a:r>
          </a:p>
          <a:p>
            <a:pPr lvl="1" indent="-180000" algn="just">
              <a:lnSpc>
                <a:spcPct val="115000"/>
              </a:lnSpc>
              <a:spcBef>
                <a:spcPts val="300"/>
              </a:spcBef>
              <a:spcAft>
                <a:spcPts val="300"/>
              </a:spcAft>
            </a:pPr>
            <a:r>
              <a:rPr lang="en-US" altLang="zh-CN" sz="1800" dirty="0">
                <a:ea typeface="Calibri" panose="020F0502020204030204" pitchFamily="34" charset="0"/>
                <a:cs typeface="Arial" panose="020B0604020202020204" pitchFamily="34" charset="0"/>
              </a:rPr>
              <a:t>Further quantitative studies will be performed in simulation and dedicated irradiation R&amp;D studies.</a:t>
            </a:r>
            <a:endParaRPr lang="en-GB" sz="1800" dirty="0">
              <a:latin typeface="Arial" panose="020B0604020202020204" pitchFamily="34" charset="0"/>
              <a:ea typeface="Calibri" panose="020F0502020204030204" pitchFamily="34" charset="0"/>
              <a:cs typeface="Arial" panose="020B0604020202020204" pitchFamily="34" charset="0"/>
            </a:endParaRPr>
          </a:p>
          <a:p>
            <a:pPr algn="just">
              <a:lnSpc>
                <a:spcPct val="115000"/>
              </a:lnSpc>
              <a:spcBef>
                <a:spcPts val="300"/>
              </a:spcBef>
              <a:spcAft>
                <a:spcPts val="300"/>
              </a:spcAft>
            </a:pPr>
            <a:r>
              <a:rPr lang="en-GB" sz="1800" dirty="0">
                <a:latin typeface="Arial" panose="020B0604020202020204" pitchFamily="34" charset="0"/>
                <a:ea typeface="Calibri" panose="020F0502020204030204" pitchFamily="34" charset="0"/>
                <a:cs typeface="Arial" panose="020B0604020202020204" pitchFamily="34" charset="0"/>
              </a:rPr>
              <a:t>The non-linearity of the SiPMs poses a potential risk to the constant term in the energy resolution. Although compact photon detectors with more linear responses (such as APDs) were noted, SiPMs are preferred for cost and design uniformity reasons. However, SiPMs will require per-channel calibration, and possibly sorting during construction, along with continuous in-situ monitoring and corrections.</a:t>
            </a:r>
          </a:p>
          <a:p>
            <a:pPr lvl="1" indent="-180000" algn="just">
              <a:lnSpc>
                <a:spcPct val="115000"/>
              </a:lnSpc>
              <a:spcBef>
                <a:spcPts val="300"/>
              </a:spcBef>
            </a:pPr>
            <a:r>
              <a:rPr lang="en-GB" sz="1800" dirty="0">
                <a:ea typeface="Calibri" panose="020F0502020204030204" pitchFamily="34" charset="0"/>
                <a:cs typeface="Arial" panose="020B0604020202020204" pitchFamily="34" charset="0"/>
              </a:rPr>
              <a:t>Updates in Section </a:t>
            </a:r>
            <a:r>
              <a:rPr lang="en-GB" sz="1800" b="1" dirty="0">
                <a:ea typeface="Calibri" panose="020F0502020204030204" pitchFamily="34" charset="0"/>
                <a:cs typeface="Arial" panose="020B0604020202020204" pitchFamily="34" charset="0"/>
              </a:rPr>
              <a:t>7.2.6.1 (page 231)</a:t>
            </a:r>
          </a:p>
          <a:p>
            <a:pPr lvl="1" indent="-180000" algn="just">
              <a:lnSpc>
                <a:spcPct val="115000"/>
              </a:lnSpc>
              <a:spcBef>
                <a:spcPts val="300"/>
              </a:spcBef>
            </a:pPr>
            <a:r>
              <a:rPr lang="en-GB" sz="1800" dirty="0">
                <a:ea typeface="Calibri" panose="020F0502020204030204" pitchFamily="34" charset="0"/>
                <a:cs typeface="Arial" panose="020B0604020202020204" pitchFamily="34" charset="0"/>
              </a:rPr>
              <a:t>Key parameters of the SiPM non-linearity curve will be extracted from QA/QC protocols and recorded in database, along with in-situ monitored and corrections using collision data (e.g. Bhabha events).</a:t>
            </a:r>
          </a:p>
        </p:txBody>
      </p:sp>
    </p:spTree>
    <p:extLst>
      <p:ext uri="{BB962C8B-B14F-4D97-AF65-F5344CB8AC3E}">
        <p14:creationId xmlns:p14="http://schemas.microsoft.com/office/powerpoint/2010/main" val="37990055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4000" dirty="0"/>
              <a:t>Feedback to IDRC comments </a:t>
            </a:r>
            <a:r>
              <a:rPr lang="en-US" altLang="zh-CN" sz="4000" dirty="0"/>
              <a:t>in April (4)</a:t>
            </a:r>
            <a:endParaRPr lang="en-GB" dirty="0">
              <a:latin typeface="Arial Black" panose="020B0A04020102020204" pitchFamily="34" charset="0"/>
            </a:endParaRPr>
          </a:p>
        </p:txBody>
      </p:sp>
      <p:sp>
        <p:nvSpPr>
          <p:cNvPr id="4" name="Content Placeholder 3"/>
          <p:cNvSpPr>
            <a:spLocks noGrp="1"/>
          </p:cNvSpPr>
          <p:nvPr>
            <p:ph idx="13"/>
          </p:nvPr>
        </p:nvSpPr>
        <p:spPr>
          <a:xfrm>
            <a:off x="395591" y="1285862"/>
            <a:ext cx="11400818" cy="5140878"/>
          </a:xfrm>
        </p:spPr>
        <p:txBody>
          <a:bodyPr>
            <a:normAutofit fontScale="92500" lnSpcReduction="20000"/>
          </a:bodyPr>
          <a:lstStyle/>
          <a:p>
            <a:pPr algn="just">
              <a:lnSpc>
                <a:spcPct val="115000"/>
              </a:lnSpc>
              <a:spcBef>
                <a:spcPts val="300"/>
              </a:spcBef>
              <a:spcAft>
                <a:spcPts val="300"/>
              </a:spcAft>
            </a:pPr>
            <a:r>
              <a:rPr lang="en-GB" sz="2000" dirty="0">
                <a:effectLst/>
                <a:latin typeface="Arial" panose="020B0604020202020204" pitchFamily="34" charset="0"/>
                <a:ea typeface="Calibri" panose="020F0502020204030204" pitchFamily="34" charset="0"/>
                <a:cs typeface="Arial" panose="020B0604020202020204" pitchFamily="34" charset="0"/>
              </a:rPr>
              <a:t>Prototyping with close-to-final components is essential to confirm performance. Using existing readout ASICs can help decouple detector characterization from electronics debugging and allow parallel progress rather than sequential steps.</a:t>
            </a:r>
          </a:p>
          <a:p>
            <a:pPr lvl="1" algn="just">
              <a:lnSpc>
                <a:spcPct val="115000"/>
              </a:lnSpc>
              <a:spcBef>
                <a:spcPts val="300"/>
              </a:spcBef>
              <a:spcAft>
                <a:spcPts val="300"/>
              </a:spcAft>
            </a:pPr>
            <a:r>
              <a:rPr lang="en-GB" sz="1900" dirty="0">
                <a:ea typeface="Calibri" panose="020F0502020204030204" pitchFamily="34" charset="0"/>
                <a:cs typeface="Arial" panose="020B0604020202020204" pitchFamily="34" charset="0"/>
              </a:rPr>
              <a:t>Details in the Feedback to Recommendation 1</a:t>
            </a:r>
          </a:p>
          <a:p>
            <a:pPr lvl="1" algn="just">
              <a:lnSpc>
                <a:spcPct val="115000"/>
              </a:lnSpc>
              <a:spcBef>
                <a:spcPts val="300"/>
              </a:spcBef>
              <a:spcAft>
                <a:spcPts val="300"/>
              </a:spcAft>
            </a:pPr>
            <a:r>
              <a:rPr lang="en-GB" sz="1900" dirty="0">
                <a:ea typeface="Calibri" panose="020F0502020204030204" pitchFamily="34" charset="0"/>
                <a:cs typeface="Arial" panose="020B0604020202020204" pitchFamily="34" charset="0"/>
              </a:rPr>
              <a:t>New: beam tests of the first crystal ECAL prototype were performed at CERN during June-July in 2025, using existing </a:t>
            </a:r>
            <a:r>
              <a:rPr lang="en-US" altLang="zh-CN" sz="1900" dirty="0">
                <a:ea typeface="Calibri" panose="020F0502020204030204" pitchFamily="34" charset="0"/>
                <a:cs typeface="Arial" panose="020B0604020202020204" pitchFamily="34" charset="0"/>
              </a:rPr>
              <a:t>readout ASICs, also</a:t>
            </a:r>
            <a:r>
              <a:rPr lang="en-GB" sz="1900" dirty="0">
                <a:ea typeface="Calibri" panose="020F0502020204030204" pitchFamily="34" charset="0"/>
                <a:cs typeface="Arial" panose="020B0604020202020204" pitchFamily="34" charset="0"/>
              </a:rPr>
              <a:t> with minimum possible materials in upstream at</a:t>
            </a:r>
            <a:r>
              <a:rPr lang="zh-CN" altLang="en-US" sz="1900" dirty="0">
                <a:ea typeface="Calibri" panose="020F0502020204030204" pitchFamily="34" charset="0"/>
                <a:cs typeface="Arial" panose="020B0604020202020204" pitchFamily="34" charset="0"/>
              </a:rPr>
              <a:t> </a:t>
            </a:r>
            <a:r>
              <a:rPr lang="en-GB" altLang="zh-CN" sz="1900" dirty="0">
                <a:ea typeface="Calibri" panose="020F0502020204030204" pitchFamily="34" charset="0"/>
                <a:cs typeface="Arial" panose="020B0604020202020204" pitchFamily="34" charset="0"/>
              </a:rPr>
              <a:t>PS-T09 </a:t>
            </a:r>
            <a:r>
              <a:rPr lang="en-GB" sz="1900" dirty="0">
                <a:ea typeface="Calibri" panose="020F0502020204030204" pitchFamily="34" charset="0"/>
                <a:cs typeface="Arial" panose="020B0604020202020204" pitchFamily="34" charset="0"/>
              </a:rPr>
              <a:t>beamline</a:t>
            </a:r>
          </a:p>
          <a:p>
            <a:pPr algn="just">
              <a:lnSpc>
                <a:spcPct val="115000"/>
              </a:lnSpc>
              <a:spcBef>
                <a:spcPts val="300"/>
              </a:spcBef>
              <a:spcAft>
                <a:spcPts val="300"/>
              </a:spcAft>
            </a:pPr>
            <a:r>
              <a:rPr lang="en-GB" sz="2000" dirty="0">
                <a:effectLst/>
                <a:latin typeface="Arial" panose="020B0604020202020204" pitchFamily="34" charset="0"/>
                <a:ea typeface="Calibri" panose="020F0502020204030204" pitchFamily="34" charset="0"/>
                <a:cs typeface="Arial" panose="020B0604020202020204" pitchFamily="34" charset="0"/>
              </a:rPr>
              <a:t>The committee was pleased to see a substantial effort in understanding the impact of gaps between modules. However, the mechanical design and service layout within the gaps remains sketchy, and some components, such as the cooling plates, could be prone to underperformance.</a:t>
            </a:r>
          </a:p>
          <a:p>
            <a:pPr lvl="1" indent="-180000" algn="just">
              <a:lnSpc>
                <a:spcPct val="115000"/>
              </a:lnSpc>
              <a:spcBef>
                <a:spcPts val="300"/>
              </a:spcBef>
              <a:spcAft>
                <a:spcPts val="300"/>
              </a:spcAft>
            </a:pPr>
            <a:r>
              <a:rPr lang="en-GB" sz="1900" dirty="0">
                <a:ea typeface="Calibri" panose="020F0502020204030204" pitchFamily="34" charset="0"/>
                <a:cs typeface="Arial" panose="020B0604020202020204" pitchFamily="34" charset="0"/>
              </a:rPr>
              <a:t>EM performance updated in </a:t>
            </a:r>
            <a:r>
              <a:rPr lang="en-GB" sz="1900" b="1" dirty="0">
                <a:ea typeface="Calibri" panose="020F0502020204030204" pitchFamily="34" charset="0"/>
                <a:cs typeface="Arial" panose="020B0604020202020204" pitchFamily="34" charset="0"/>
              </a:rPr>
              <a:t>Section 7.3.4 (page 238-239)</a:t>
            </a:r>
          </a:p>
          <a:p>
            <a:pPr lvl="1" indent="-180000" algn="just">
              <a:lnSpc>
                <a:spcPct val="115000"/>
              </a:lnSpc>
              <a:spcBef>
                <a:spcPts val="300"/>
              </a:spcBef>
              <a:spcAft>
                <a:spcPts val="300"/>
              </a:spcAft>
            </a:pPr>
            <a:r>
              <a:rPr lang="en-GB" sz="1900" dirty="0">
                <a:ea typeface="Calibri" panose="020F0502020204030204" pitchFamily="34" charset="0"/>
                <a:cs typeface="Arial" panose="020B0604020202020204" pitchFamily="34" charset="0"/>
              </a:rPr>
              <a:t>Details in the Feedback to Recommendation 3 (updated engineering designs and performance results)</a:t>
            </a:r>
            <a:endParaRPr lang="en-GB"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spcBef>
                <a:spcPts val="300"/>
              </a:spcBef>
              <a:spcAft>
                <a:spcPts val="300"/>
              </a:spcAft>
            </a:pPr>
            <a:r>
              <a:rPr lang="en-GB" sz="2000" dirty="0">
                <a:effectLst/>
                <a:latin typeface="Arial" panose="020B0604020202020204" pitchFamily="34" charset="0"/>
                <a:ea typeface="Calibri" panose="020F0502020204030204" pitchFamily="34" charset="0"/>
                <a:cs typeface="Arial" panose="020B0604020202020204" pitchFamily="34" charset="0"/>
              </a:rPr>
              <a:t>From a stylistic perspective, the TDR would benefit from an upfront presentation of the key performance benchmarks and detector specifications, followed by a focused discussion of the performance-cost optimization supported by R&amp;D and simulation evidence. The detailed discussion of alternative options currently in Section 7.2 could be summarized briefly and moved to an appendix.</a:t>
            </a:r>
          </a:p>
          <a:p>
            <a:pPr lvl="1" algn="just">
              <a:lnSpc>
                <a:spcPct val="115000"/>
              </a:lnSpc>
              <a:spcBef>
                <a:spcPts val="300"/>
              </a:spcBef>
              <a:spcAft>
                <a:spcPts val="300"/>
              </a:spcAft>
            </a:pPr>
            <a:r>
              <a:rPr lang="en-GB" sz="1900" dirty="0">
                <a:effectLst/>
                <a:latin typeface="Arial" panose="020B0604020202020204" pitchFamily="34" charset="0"/>
                <a:ea typeface="Calibri" panose="020F0502020204030204" pitchFamily="34" charset="0"/>
                <a:cs typeface="Arial" panose="020B0604020202020204" pitchFamily="34" charset="0"/>
              </a:rPr>
              <a:t>Updates in </a:t>
            </a:r>
            <a:r>
              <a:rPr lang="en-GB" sz="1900" b="1" dirty="0">
                <a:effectLst/>
                <a:latin typeface="Arial" panose="020B0604020202020204" pitchFamily="34" charset="0"/>
                <a:ea typeface="Calibri" panose="020F0502020204030204" pitchFamily="34" charset="0"/>
                <a:cs typeface="Arial" panose="020B0604020202020204" pitchFamily="34" charset="0"/>
              </a:rPr>
              <a:t>Section 7.6 (page 257-258) </a:t>
            </a:r>
            <a:r>
              <a:rPr lang="en-GB" sz="1900" dirty="0">
                <a:effectLst/>
                <a:latin typeface="Arial" panose="020B0604020202020204" pitchFamily="34" charset="0"/>
                <a:ea typeface="Calibri" panose="020F0502020204030204" pitchFamily="34" charset="0"/>
                <a:cs typeface="Arial" panose="020B0604020202020204" pitchFamily="34" charset="0"/>
              </a:rPr>
              <a:t>: </a:t>
            </a:r>
            <a:r>
              <a:rPr lang="en-GB" sz="1900" dirty="0">
                <a:ea typeface="Calibri" panose="020F0502020204030204" pitchFamily="34" charset="0"/>
                <a:cs typeface="Arial" panose="020B0604020202020204" pitchFamily="34" charset="0"/>
              </a:rPr>
              <a:t>c</a:t>
            </a:r>
            <a:r>
              <a:rPr lang="en-GB" sz="1900" dirty="0">
                <a:effectLst/>
                <a:latin typeface="Arial" panose="020B0604020202020204" pitchFamily="34" charset="0"/>
                <a:ea typeface="Calibri" panose="020F0502020204030204" pitchFamily="34" charset="0"/>
                <a:cs typeface="Arial" panose="020B0604020202020204" pitchFamily="34" charset="0"/>
              </a:rPr>
              <a:t>ompletely restructured, following up the IDRC suggestion</a:t>
            </a:r>
          </a:p>
        </p:txBody>
      </p:sp>
    </p:spTree>
    <p:extLst>
      <p:ext uri="{BB962C8B-B14F-4D97-AF65-F5344CB8AC3E}">
        <p14:creationId xmlns:p14="http://schemas.microsoft.com/office/powerpoint/2010/main" val="2304723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11646A-0874-42EF-9A25-86DC863F6026}"/>
              </a:ext>
            </a:extLst>
          </p:cNvPr>
          <p:cNvSpPr>
            <a:spLocks noGrp="1"/>
          </p:cNvSpPr>
          <p:nvPr>
            <p:ph type="title"/>
          </p:nvPr>
        </p:nvSpPr>
        <p:spPr/>
        <p:txBody>
          <a:bodyPr>
            <a:noAutofit/>
          </a:bodyPr>
          <a:lstStyle/>
          <a:p>
            <a:r>
              <a:rPr lang="en-US" altLang="zh-CN" sz="3200" dirty="0">
                <a:solidFill>
                  <a:schemeClr val="accent3">
                    <a:lumMod val="75000"/>
                  </a:schemeClr>
                </a:solidFill>
                <a:latin typeface="Arial Black" panose="020B0A04020102020204" pitchFamily="34" charset="0"/>
              </a:rPr>
              <a:t>Feedback to IDRC Comments on Draft v0.4.1</a:t>
            </a:r>
            <a:endParaRPr lang="zh-CN" altLang="en-US" sz="3200"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460BC8A5-72B2-4CE4-9365-032475ABC244}"/>
              </a:ext>
            </a:extLst>
          </p:cNvPr>
          <p:cNvSpPr>
            <a:spLocks noGrp="1"/>
          </p:cNvSpPr>
          <p:nvPr>
            <p:ph idx="13"/>
          </p:nvPr>
        </p:nvSpPr>
        <p:spPr>
          <a:xfrm>
            <a:off x="609600" y="1285861"/>
            <a:ext cx="11178746" cy="2636001"/>
          </a:xfrm>
        </p:spPr>
        <p:txBody>
          <a:bodyPr>
            <a:normAutofit lnSpcReduction="10000"/>
          </a:bodyPr>
          <a:lstStyle/>
          <a:p>
            <a:pPr>
              <a:lnSpc>
                <a:spcPct val="120000"/>
              </a:lnSpc>
              <a:spcBef>
                <a:spcPts val="300"/>
              </a:spcBef>
              <a:spcAft>
                <a:spcPts val="300"/>
              </a:spcAft>
            </a:pPr>
            <a:r>
              <a:rPr lang="en-US" altLang="zh-CN" sz="2000" u="sng" dirty="0">
                <a:effectLst/>
                <a:latin typeface="Arial" panose="020B0604020202020204" pitchFamily="34" charset="0"/>
                <a:ea typeface="宋体" panose="02010600030101010101" pitchFamily="2" charset="-122"/>
              </a:rPr>
              <a:t>General comment</a:t>
            </a:r>
            <a:endParaRPr lang="en-US" altLang="zh-CN" sz="2000" dirty="0">
              <a:effectLst/>
              <a:latin typeface="Arial" panose="020B0604020202020204" pitchFamily="34" charset="0"/>
              <a:ea typeface="宋体" panose="02010600030101010101" pitchFamily="2" charset="-122"/>
            </a:endParaRPr>
          </a:p>
          <a:p>
            <a:pPr lvl="1">
              <a:lnSpc>
                <a:spcPct val="120000"/>
              </a:lnSpc>
              <a:spcBef>
                <a:spcPts val="300"/>
              </a:spcBef>
              <a:spcAft>
                <a:spcPts val="300"/>
              </a:spcAft>
            </a:pPr>
            <a:r>
              <a:rPr lang="en-US" altLang="zh-CN" sz="1800" dirty="0">
                <a:solidFill>
                  <a:srgbClr val="0000FF"/>
                </a:solidFill>
                <a:cs typeface="Arial" panose="020B0604020202020204" pitchFamily="34" charset="0"/>
              </a:rPr>
              <a:t>There is no mention of separation of showers or individual particle depositions. The parameters mentioned are energy resolutions without mentioning the segmentation (granularity) needed to achieve particle flow performance. We suggest adding mention of needed segmentation or granularity.</a:t>
            </a:r>
          </a:p>
          <a:p>
            <a:pPr>
              <a:lnSpc>
                <a:spcPct val="120000"/>
              </a:lnSpc>
              <a:spcBef>
                <a:spcPts val="300"/>
              </a:spcBef>
              <a:spcAft>
                <a:spcPts val="300"/>
              </a:spcAft>
            </a:pPr>
            <a:r>
              <a:rPr lang="en-US" altLang="zh-CN" sz="2000" dirty="0">
                <a:latin typeface="Arial" panose="020B0604020202020204" pitchFamily="34" charset="0"/>
                <a:cs typeface="Arial" panose="020B0604020202020204" pitchFamily="34" charset="0"/>
              </a:rPr>
              <a:t> </a:t>
            </a:r>
            <a:r>
              <a:rPr lang="en-US" altLang="zh-CN" sz="2000" dirty="0">
                <a:solidFill>
                  <a:schemeClr val="tx1"/>
                </a:solidFill>
                <a:latin typeface="Arial" panose="020B0604020202020204" pitchFamily="34" charset="0"/>
                <a:cs typeface="Arial" panose="020B0604020202020204" pitchFamily="34" charset="0"/>
              </a:rPr>
              <a:t>Feedback: </a:t>
            </a:r>
            <a:r>
              <a:rPr lang="en-US" altLang="zh-CN" sz="2000" b="1" dirty="0">
                <a:solidFill>
                  <a:schemeClr val="tx1"/>
                </a:solidFill>
                <a:latin typeface="Arial" panose="020B0604020202020204" pitchFamily="34" charset="0"/>
                <a:cs typeface="Arial" panose="020B0604020202020204" pitchFamily="34" charset="0"/>
              </a:rPr>
              <a:t>Updates in Section 7.2.2 (page 219-220) and 7.3.2 (page 236-237)</a:t>
            </a:r>
          </a:p>
          <a:p>
            <a:pPr lvl="1">
              <a:lnSpc>
                <a:spcPct val="120000"/>
              </a:lnSpc>
              <a:spcBef>
                <a:spcPts val="300"/>
              </a:spcBef>
              <a:spcAft>
                <a:spcPts val="300"/>
              </a:spcAft>
            </a:pPr>
            <a:r>
              <a:rPr lang="en-US" altLang="zh-CN" sz="1600" dirty="0">
                <a:cs typeface="Arial" panose="020B0604020202020204" pitchFamily="34" charset="0"/>
              </a:rPr>
              <a:t>T</a:t>
            </a:r>
            <a:r>
              <a:rPr lang="en-US" altLang="zh-CN" sz="1600" dirty="0">
                <a:latin typeface="Arial" panose="020B0604020202020204" pitchFamily="34" charset="0"/>
                <a:cs typeface="Arial" panose="020B0604020202020204" pitchFamily="34" charset="0"/>
              </a:rPr>
              <a:t>he two-particle separation performance </a:t>
            </a:r>
            <a:r>
              <a:rPr lang="en-US" altLang="zh-CN" sz="1600" dirty="0">
                <a:cs typeface="Arial" panose="020B0604020202020204" pitchFamily="34" charset="0"/>
              </a:rPr>
              <a:t>(separation </a:t>
            </a:r>
            <a:r>
              <a:rPr lang="en-US" altLang="zh-CN" sz="1600" dirty="0">
                <a:latin typeface="Arial" panose="020B0604020202020204" pitchFamily="34" charset="0"/>
                <a:cs typeface="Arial" panose="020B0604020202020204" pitchFamily="34" charset="0"/>
              </a:rPr>
              <a:t>efficiency)</a:t>
            </a:r>
          </a:p>
          <a:p>
            <a:pPr lvl="1">
              <a:lnSpc>
                <a:spcPct val="120000"/>
              </a:lnSpc>
              <a:spcBef>
                <a:spcPts val="300"/>
              </a:spcBef>
              <a:spcAft>
                <a:spcPts val="300"/>
              </a:spcAft>
            </a:pPr>
            <a:r>
              <a:rPr lang="en-US" altLang="zh-CN" sz="1600" dirty="0">
                <a:latin typeface="Arial" panose="020B0604020202020204" pitchFamily="34" charset="0"/>
                <a:cs typeface="Arial" panose="020B0604020202020204" pitchFamily="34" charset="0"/>
              </a:rPr>
              <a:t>The </a:t>
            </a:r>
            <a:r>
              <a:rPr lang="en-US" altLang="zh-CN" sz="1600" dirty="0">
                <a:cs typeface="Arial" panose="020B0604020202020204" pitchFamily="34" charset="0"/>
              </a:rPr>
              <a:t>required</a:t>
            </a:r>
            <a:r>
              <a:rPr lang="en-US" altLang="zh-CN" sz="1600" dirty="0">
                <a:latin typeface="Arial" panose="020B0604020202020204" pitchFamily="34" charset="0"/>
                <a:cs typeface="Arial" panose="020B0604020202020204" pitchFamily="34" charset="0"/>
              </a:rPr>
              <a:t> granularity of 15x15 mm is added in the updated version.</a:t>
            </a:r>
          </a:p>
        </p:txBody>
      </p:sp>
      <p:pic>
        <p:nvPicPr>
          <p:cNvPr id="2" name="Picture 1">
            <a:extLst>
              <a:ext uri="{FF2B5EF4-FFF2-40B4-BE49-F238E27FC236}">
                <a16:creationId xmlns:a16="http://schemas.microsoft.com/office/drawing/2014/main" id="{408E7BCC-A337-F441-8702-CD731BF6A6C8}"/>
              </a:ext>
            </a:extLst>
          </p:cNvPr>
          <p:cNvPicPr>
            <a:picLocks noChangeAspect="1"/>
          </p:cNvPicPr>
          <p:nvPr/>
        </p:nvPicPr>
        <p:blipFill>
          <a:blip r:embed="rId2"/>
          <a:stretch>
            <a:fillRect/>
          </a:stretch>
        </p:blipFill>
        <p:spPr>
          <a:xfrm>
            <a:off x="2972403" y="3921863"/>
            <a:ext cx="3001173" cy="2264043"/>
          </a:xfrm>
          <a:prstGeom prst="rect">
            <a:avLst/>
          </a:prstGeom>
        </p:spPr>
      </p:pic>
      <p:pic>
        <p:nvPicPr>
          <p:cNvPr id="5" name="Picture 4">
            <a:extLst>
              <a:ext uri="{FF2B5EF4-FFF2-40B4-BE49-F238E27FC236}">
                <a16:creationId xmlns:a16="http://schemas.microsoft.com/office/drawing/2014/main" id="{C25C18F1-2C03-0247-9EEF-284A3A2502E0}"/>
              </a:ext>
            </a:extLst>
          </p:cNvPr>
          <p:cNvPicPr>
            <a:picLocks noChangeAspect="1"/>
          </p:cNvPicPr>
          <p:nvPr/>
        </p:nvPicPr>
        <p:blipFill>
          <a:blip r:embed="rId3"/>
          <a:stretch>
            <a:fillRect/>
          </a:stretch>
        </p:blipFill>
        <p:spPr>
          <a:xfrm>
            <a:off x="5973576" y="3921863"/>
            <a:ext cx="3134791" cy="2358028"/>
          </a:xfrm>
          <a:prstGeom prst="rect">
            <a:avLst/>
          </a:prstGeom>
        </p:spPr>
      </p:pic>
      <p:pic>
        <p:nvPicPr>
          <p:cNvPr id="6" name="Picture 5">
            <a:extLst>
              <a:ext uri="{FF2B5EF4-FFF2-40B4-BE49-F238E27FC236}">
                <a16:creationId xmlns:a16="http://schemas.microsoft.com/office/drawing/2014/main" id="{91EB3400-3C7F-0B44-B273-4C6CC35FAE2D}"/>
              </a:ext>
            </a:extLst>
          </p:cNvPr>
          <p:cNvPicPr>
            <a:picLocks noChangeAspect="1"/>
          </p:cNvPicPr>
          <p:nvPr/>
        </p:nvPicPr>
        <p:blipFill>
          <a:blip r:embed="rId4"/>
          <a:stretch>
            <a:fillRect/>
          </a:stretch>
        </p:blipFill>
        <p:spPr>
          <a:xfrm>
            <a:off x="155731" y="3995429"/>
            <a:ext cx="2816672" cy="2022882"/>
          </a:xfrm>
          <a:prstGeom prst="rect">
            <a:avLst/>
          </a:prstGeom>
        </p:spPr>
      </p:pic>
      <p:pic>
        <p:nvPicPr>
          <p:cNvPr id="7" name="Picture 6">
            <a:extLst>
              <a:ext uri="{FF2B5EF4-FFF2-40B4-BE49-F238E27FC236}">
                <a16:creationId xmlns:a16="http://schemas.microsoft.com/office/drawing/2014/main" id="{CCF4DC79-F7C9-6D4F-AD2C-65B6CA3BC3F6}"/>
              </a:ext>
            </a:extLst>
          </p:cNvPr>
          <p:cNvPicPr>
            <a:picLocks noChangeAspect="1"/>
          </p:cNvPicPr>
          <p:nvPr/>
        </p:nvPicPr>
        <p:blipFill>
          <a:blip r:embed="rId5"/>
          <a:stretch>
            <a:fillRect/>
          </a:stretch>
        </p:blipFill>
        <p:spPr>
          <a:xfrm>
            <a:off x="9099132" y="3984587"/>
            <a:ext cx="2968257" cy="2201319"/>
          </a:xfrm>
          <a:prstGeom prst="rect">
            <a:avLst/>
          </a:prstGeom>
        </p:spPr>
      </p:pic>
    </p:spTree>
    <p:extLst>
      <p:ext uri="{BB962C8B-B14F-4D97-AF65-F5344CB8AC3E}">
        <p14:creationId xmlns:p14="http://schemas.microsoft.com/office/powerpoint/2010/main" val="21845526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11646A-0874-42EF-9A25-86DC863F6026}"/>
              </a:ext>
            </a:extLst>
          </p:cNvPr>
          <p:cNvSpPr>
            <a:spLocks noGrp="1"/>
          </p:cNvSpPr>
          <p:nvPr>
            <p:ph type="title"/>
          </p:nvPr>
        </p:nvSpPr>
        <p:spPr/>
        <p:txBody>
          <a:bodyPr>
            <a:noAutofit/>
          </a:bodyPr>
          <a:lstStyle/>
          <a:p>
            <a:r>
              <a:rPr lang="en-US" altLang="zh-CN" sz="3200" dirty="0">
                <a:solidFill>
                  <a:schemeClr val="accent3">
                    <a:lumMod val="75000"/>
                  </a:schemeClr>
                </a:solidFill>
                <a:latin typeface="Arial Black" panose="020B0A04020102020204" pitchFamily="34" charset="0"/>
              </a:rPr>
              <a:t>Feedback to IDRC Comments on Draft v0.4.1</a:t>
            </a:r>
            <a:endParaRPr lang="zh-CN" altLang="en-US" sz="3200" dirty="0">
              <a:solidFill>
                <a:schemeClr val="accent3">
                  <a:lumMod val="75000"/>
                </a:schemeClr>
              </a:solidFill>
              <a:latin typeface="Arial Black" panose="020B0A04020102020204" pitchFamily="34" charset="0"/>
            </a:endParaRP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460BC8A5-72B2-4CE4-9365-032475ABC244}"/>
                  </a:ext>
                </a:extLst>
              </p:cNvPr>
              <p:cNvSpPr>
                <a:spLocks noGrp="1"/>
              </p:cNvSpPr>
              <p:nvPr>
                <p:ph idx="13"/>
              </p:nvPr>
            </p:nvSpPr>
            <p:spPr>
              <a:xfrm>
                <a:off x="364524" y="1025612"/>
                <a:ext cx="11462951" cy="5226908"/>
              </a:xfrm>
            </p:spPr>
            <p:txBody>
              <a:bodyPr>
                <a:normAutofit lnSpcReduction="10000"/>
              </a:bodyPr>
              <a:lstStyle/>
              <a:p>
                <a:pPr>
                  <a:lnSpc>
                    <a:spcPct val="120000"/>
                  </a:lnSpc>
                  <a:spcBef>
                    <a:spcPts val="300"/>
                  </a:spcBef>
                  <a:spcAft>
                    <a:spcPts val="300"/>
                  </a:spcAft>
                </a:pPr>
                <a:r>
                  <a:rPr lang="en-US" altLang="zh-CN" sz="2000" u="sng" dirty="0">
                    <a:effectLst/>
                    <a:latin typeface="Arial" panose="020B0604020202020204" pitchFamily="34" charset="0"/>
                    <a:ea typeface="宋体" panose="02010600030101010101" pitchFamily="2" charset="-122"/>
                  </a:rPr>
                  <a:t>Detailed comment</a:t>
                </a:r>
                <a:endParaRPr lang="en-US" altLang="zh-CN" sz="2000" dirty="0">
                  <a:effectLst/>
                  <a:latin typeface="Arial" panose="020B0604020202020204" pitchFamily="34" charset="0"/>
                  <a:ea typeface="宋体" panose="02010600030101010101" pitchFamily="2" charset="-122"/>
                </a:endParaRPr>
              </a:p>
              <a:p>
                <a:pPr lvl="1">
                  <a:lnSpc>
                    <a:spcPct val="120000"/>
                  </a:lnSpc>
                  <a:spcBef>
                    <a:spcPts val="300"/>
                  </a:spcBef>
                  <a:spcAft>
                    <a:spcPts val="300"/>
                  </a:spcAft>
                </a:pPr>
                <a:r>
                  <a:rPr lang="en-US" altLang="zh-CN" sz="1500" dirty="0">
                    <a:solidFill>
                      <a:srgbClr val="0000FF"/>
                    </a:solidFill>
                    <a:cs typeface="Arial" panose="020B0604020202020204" pitchFamily="34" charset="0"/>
                  </a:rPr>
                  <a:t>The MIP requirement for the MIP light output has been raised from 200 to 300 p.e./MIP. While this makes the 0.1 MIP threshold for signal-to-noise ratio easier to achieve, it makes the requirement for the linearity up to 3000 MIPs (set by the maximum energy deposition from e showers for the CEPC operated at 360 GeV) more difficult to be met. Additionally, tests with prototypes show that the light yield of bars in the baseline bar configuration (1.5x1.5 x 40 cm3) are 400 pe/MIP (L.6527), thereby requiring linearity up to 106 pe and beyond. Simulation studies show that the linearity requirements are met (Section 7.3.5). However, these studies assume the nominal 300 pe/MIP and not the measured output of 400 pe/MIP for the baseline design choice for the BGO bars. Additionally, the study is limited to photons from the H → </a:t>
                </a:r>
                <a:r>
                  <a:rPr lang="el-GR" altLang="zh-CN" sz="1500" dirty="0" err="1">
                    <a:solidFill>
                      <a:srgbClr val="0000FF"/>
                    </a:solidFill>
                    <a:cs typeface="Arial" panose="020B0604020202020204" pitchFamily="34" charset="0"/>
                  </a:rPr>
                  <a:t>γγ</a:t>
                </a:r>
                <a:r>
                  <a:rPr lang="el-GR" altLang="zh-CN" sz="1500" dirty="0">
                    <a:solidFill>
                      <a:srgbClr val="0000FF"/>
                    </a:solidFill>
                    <a:cs typeface="Arial" panose="020B0604020202020204" pitchFamily="34" charset="0"/>
                  </a:rPr>
                  <a:t> </a:t>
                </a:r>
                <a:r>
                  <a:rPr lang="en-US" altLang="zh-CN" sz="1500" dirty="0">
                    <a:solidFill>
                      <a:srgbClr val="0000FF"/>
                    </a:solidFill>
                    <a:cs typeface="Arial" panose="020B0604020202020204" pitchFamily="34" charset="0"/>
                  </a:rPr>
                  <a:t>decay for operation at 240 GeV, which have an energy deposition up to about 1500 MIPs (Fig. 7.5b). The SiPM dynamic range is further discussed in Section 7.4.2.2, with numbers that appear inconsistent with other parts of the TDR. For example, it is stated (L.6586) that a maximum deposition per bar of 45 GeV corresponds to 5x105 pe. However, at L.5984 it is stated that the MPV for a MIP is 13.3 MeV, which converts into 3383 MIPs for a 45 GeV energy deposition. At 300 pe/MIP, this gives already 106 pe. At 400 pe/MIP this is above 1.3x106. In summary, the effect of non linearity over the full range and up to 106 p.e. (or beyond) with SiPMs having 250k pixels does not appear to be sufficiently documented. </a:t>
                </a:r>
              </a:p>
              <a:p>
                <a:pPr>
                  <a:lnSpc>
                    <a:spcPct val="120000"/>
                  </a:lnSpc>
                  <a:spcBef>
                    <a:spcPts val="300"/>
                  </a:spcBef>
                  <a:spcAft>
                    <a:spcPts val="300"/>
                  </a:spcAft>
                </a:pPr>
                <a:r>
                  <a:rPr lang="en-US" altLang="zh-CN" sz="2000" dirty="0">
                    <a:solidFill>
                      <a:schemeClr val="tx1"/>
                    </a:solidFill>
                    <a:latin typeface="Arial" panose="020B0604020202020204" pitchFamily="34" charset="0"/>
                    <a:cs typeface="Arial" panose="020B0604020202020204" pitchFamily="34" charset="0"/>
                  </a:rPr>
                  <a:t>Feedback</a:t>
                </a:r>
                <a:endParaRPr lang="en-US" altLang="zh-CN" sz="2400" dirty="0">
                  <a:solidFill>
                    <a:schemeClr val="tx1"/>
                  </a:solidFill>
                  <a:latin typeface="Arial" panose="020B0604020202020204" pitchFamily="34" charset="0"/>
                  <a:cs typeface="Arial" panose="020B0604020202020204" pitchFamily="34" charset="0"/>
                </a:endParaRPr>
              </a:p>
              <a:p>
                <a:pPr lvl="1">
                  <a:lnSpc>
                    <a:spcPct val="120000"/>
                  </a:lnSpc>
                  <a:spcBef>
                    <a:spcPts val="300"/>
                  </a:spcBef>
                  <a:spcAft>
                    <a:spcPts val="300"/>
                  </a:spcAft>
                </a:pPr>
                <a:r>
                  <a:rPr lang="en-US" altLang="zh-CN" sz="1600" dirty="0">
                    <a:cs typeface="Arial" panose="020B0604020202020204" pitchFamily="34" charset="0"/>
                  </a:rPr>
                  <a:t>U</a:t>
                </a:r>
                <a:r>
                  <a:rPr lang="en-US" altLang="zh-CN" sz="1600" dirty="0">
                    <a:latin typeface="Arial" panose="020B0604020202020204" pitchFamily="34" charset="0"/>
                    <a:cs typeface="Arial" panose="020B0604020202020204" pitchFamily="34" charset="0"/>
                  </a:rPr>
                  <a:t>pdates in </a:t>
                </a:r>
                <a:r>
                  <a:rPr lang="en-US" altLang="zh-CN" sz="1600" b="1" dirty="0">
                    <a:latin typeface="Arial" panose="020B0604020202020204" pitchFamily="34" charset="0"/>
                    <a:cs typeface="Arial" panose="020B0604020202020204" pitchFamily="34" charset="0"/>
                  </a:rPr>
                  <a:t>Section 7.4.1 (page 242) </a:t>
                </a:r>
                <a:r>
                  <a:rPr lang="en-US" altLang="zh-CN" sz="1600" dirty="0">
                    <a:latin typeface="Arial" panose="020B0604020202020204" pitchFamily="34" charset="0"/>
                    <a:cs typeface="Arial" panose="020B0604020202020204" pitchFamily="34" charset="0"/>
                  </a:rPr>
                  <a:t>on the MIP Energy Response measurements with beam particles</a:t>
                </a:r>
                <a:endParaRPr lang="en-US" altLang="zh-CN" sz="1600" dirty="0">
                  <a:cs typeface="Arial" panose="020B0604020202020204" pitchFamily="34" charset="0"/>
                </a:endParaRPr>
              </a:p>
              <a:p>
                <a:pPr lvl="1">
                  <a:lnSpc>
                    <a:spcPct val="120000"/>
                  </a:lnSpc>
                  <a:spcBef>
                    <a:spcPts val="300"/>
                  </a:spcBef>
                  <a:spcAft>
                    <a:spcPts val="300"/>
                  </a:spcAft>
                </a:pPr>
                <a:r>
                  <a:rPr lang="en-US" altLang="zh-CN" sz="1600" dirty="0">
                    <a:cs typeface="Arial" panose="020B0604020202020204" pitchFamily="34" charset="0"/>
                  </a:rPr>
                  <a:t>B</a:t>
                </a:r>
                <a:r>
                  <a:rPr lang="en-US" altLang="zh-CN" sz="1600" dirty="0">
                    <a:latin typeface="Arial" panose="020B0604020202020204" pitchFamily="34" charset="0"/>
                    <a:cs typeface="Arial" panose="020B0604020202020204" pitchFamily="34" charset="0"/>
                  </a:rPr>
                  <a:t>eam-test data: 307 p.e./MIP for 1x1x40cm BGO crystal bar rescaled with the target </a:t>
                </a:r>
                <a14:m>
                  <m:oMath xmlns:m="http://schemas.openxmlformats.org/officeDocument/2006/math">
                    <m:r>
                      <a:rPr lang="en-US" altLang="zh-CN" sz="1600" b="0" i="0" smtClean="0">
                        <a:latin typeface="Cambria Math" panose="02040503050406030204" pitchFamily="18" charset="0"/>
                        <a:cs typeface="Arial" panose="020B0604020202020204" pitchFamily="34" charset="0"/>
                      </a:rPr>
                      <m:t>3</m:t>
                    </m:r>
                    <m:r>
                      <a:rPr lang="en-US" altLang="zh-CN" sz="1600" b="0" i="0" smtClean="0">
                        <a:latin typeface="Cambria Math" panose="02040503050406030204" pitchFamily="18" charset="0"/>
                        <a:ea typeface="Cambria Math" panose="02040503050406030204" pitchFamily="18" charset="0"/>
                        <a:cs typeface="Arial" panose="020B0604020202020204" pitchFamily="34" charset="0"/>
                      </a:rPr>
                      <m:t>×3 </m:t>
                    </m:r>
                    <m:sSup>
                      <m:sSupPr>
                        <m:ctrlPr>
                          <a:rPr lang="en-US" altLang="zh-CN" sz="1600" b="0" i="1" smtClean="0">
                            <a:latin typeface="Cambria Math" panose="02040503050406030204" pitchFamily="18" charset="0"/>
                            <a:ea typeface="Cambria Math" panose="02040503050406030204" pitchFamily="18" charset="0"/>
                            <a:cs typeface="Arial" panose="020B0604020202020204" pitchFamily="34" charset="0"/>
                          </a:rPr>
                        </m:ctrlPr>
                      </m:sSupPr>
                      <m:e>
                        <m:r>
                          <m:rPr>
                            <m:sty m:val="p"/>
                          </m:rPr>
                          <a:rPr lang="en-US" altLang="zh-CN" sz="1600" b="0" i="0" smtClean="0">
                            <a:latin typeface="Cambria Math" panose="02040503050406030204" pitchFamily="18" charset="0"/>
                            <a:ea typeface="Cambria Math" panose="02040503050406030204" pitchFamily="18" charset="0"/>
                            <a:cs typeface="Arial" panose="020B0604020202020204" pitchFamily="34" charset="0"/>
                          </a:rPr>
                          <m:t>mm</m:t>
                        </m:r>
                      </m:e>
                      <m:sup>
                        <m:r>
                          <a:rPr lang="en-US" altLang="zh-CN" sz="1600" b="0" i="0" smtClean="0">
                            <a:latin typeface="Cambria Math" panose="02040503050406030204" pitchFamily="18" charset="0"/>
                            <a:ea typeface="Cambria Math" panose="02040503050406030204" pitchFamily="18" charset="0"/>
                            <a:cs typeface="Arial" panose="020B0604020202020204" pitchFamily="34" charset="0"/>
                          </a:rPr>
                          <m:t>2</m:t>
                        </m:r>
                      </m:sup>
                    </m:sSup>
                  </m:oMath>
                </a14:m>
                <a:r>
                  <a:rPr lang="en-US" altLang="zh-CN" sz="1600" dirty="0">
                    <a:latin typeface="Arial" panose="020B0604020202020204" pitchFamily="34" charset="0"/>
                    <a:cs typeface="Arial" panose="020B0604020202020204" pitchFamily="34" charset="0"/>
                  </a:rPr>
                  <a:t> SiPM and the signal integration time of 300ns</a:t>
                </a:r>
              </a:p>
            </p:txBody>
          </p:sp>
        </mc:Choice>
        <mc:Fallback xmlns="">
          <p:sp>
            <p:nvSpPr>
              <p:cNvPr id="4" name="Content Placeholder 3">
                <a:extLst>
                  <a:ext uri="{FF2B5EF4-FFF2-40B4-BE49-F238E27FC236}">
                    <a16:creationId xmlns:a16="http://schemas.microsoft.com/office/drawing/2014/main" id="{460BC8A5-72B2-4CE4-9365-032475ABC244}"/>
                  </a:ext>
                </a:extLst>
              </p:cNvPr>
              <p:cNvSpPr>
                <a:spLocks noGrp="1" noRot="1" noChangeAspect="1" noMove="1" noResize="1" noEditPoints="1" noAdjustHandles="1" noChangeArrowheads="1" noChangeShapeType="1" noTextEdit="1"/>
              </p:cNvSpPr>
              <p:nvPr>
                <p:ph idx="13"/>
              </p:nvPr>
            </p:nvSpPr>
            <p:spPr>
              <a:xfrm>
                <a:off x="364524" y="1025612"/>
                <a:ext cx="11462951" cy="5226908"/>
              </a:xfrm>
              <a:blipFill>
                <a:blip r:embed="rId2"/>
                <a:stretch>
                  <a:fillRect l="-221" t="-242"/>
                </a:stretch>
              </a:blipFill>
            </p:spPr>
            <p:txBody>
              <a:bodyPr/>
              <a:lstStyle/>
              <a:p>
                <a:r>
                  <a:rPr lang="en-GB">
                    <a:noFill/>
                  </a:rPr>
                  <a:t> </a:t>
                </a:r>
              </a:p>
            </p:txBody>
          </p:sp>
        </mc:Fallback>
      </mc:AlternateContent>
    </p:spTree>
    <p:extLst>
      <p:ext uri="{BB962C8B-B14F-4D97-AF65-F5344CB8AC3E}">
        <p14:creationId xmlns:p14="http://schemas.microsoft.com/office/powerpoint/2010/main" val="28923639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492F3B-65CE-4321-A4FB-66988E214F43}"/>
              </a:ext>
            </a:extLst>
          </p:cNvPr>
          <p:cNvSpPr>
            <a:spLocks noGrp="1"/>
          </p:cNvSpPr>
          <p:nvPr>
            <p:ph type="title"/>
          </p:nvPr>
        </p:nvSpPr>
        <p:spPr/>
        <p:txBody>
          <a:bodyPr>
            <a:noAutofit/>
          </a:bodyPr>
          <a:lstStyle/>
          <a:p>
            <a:r>
              <a:rPr lang="en-US" altLang="zh-CN" sz="3200" dirty="0">
                <a:solidFill>
                  <a:schemeClr val="accent3">
                    <a:lumMod val="75000"/>
                  </a:schemeClr>
                </a:solidFill>
                <a:latin typeface="Arial Black" panose="020B0A04020102020204" pitchFamily="34" charset="0"/>
              </a:rPr>
              <a:t>Feedback to IDRC Comments on Draft v0.4.1</a:t>
            </a:r>
            <a:endParaRPr lang="zh-CN" altLang="en-US" sz="3200" dirty="0">
              <a:solidFill>
                <a:schemeClr val="accent3">
                  <a:lumMod val="75000"/>
                </a:schemeClr>
              </a:solidFill>
              <a:latin typeface="Arial Black" panose="020B0A04020102020204" pitchFamily="34" charset="0"/>
            </a:endParaRP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11248326-9158-4CAE-8711-87C2CCB26D64}"/>
                  </a:ext>
                </a:extLst>
              </p:cNvPr>
              <p:cNvSpPr>
                <a:spLocks noGrp="1"/>
              </p:cNvSpPr>
              <p:nvPr>
                <p:ph idx="13"/>
              </p:nvPr>
            </p:nvSpPr>
            <p:spPr>
              <a:xfrm>
                <a:off x="666711" y="1037968"/>
                <a:ext cx="11146347" cy="5288691"/>
              </a:xfrm>
            </p:spPr>
            <p:txBody>
              <a:bodyPr>
                <a:normAutofit/>
              </a:bodyPr>
              <a:lstStyle/>
              <a:p>
                <a:pPr>
                  <a:spcBef>
                    <a:spcPts val="300"/>
                  </a:spcBef>
                  <a:spcAft>
                    <a:spcPts val="300"/>
                  </a:spcAft>
                </a:pPr>
                <a:r>
                  <a:rPr lang="en-US" altLang="zh-CN" sz="1800" u="sng" dirty="0">
                    <a:effectLst/>
                    <a:latin typeface="Arial" panose="020B0604020202020204" pitchFamily="34" charset="0"/>
                    <a:ea typeface="宋体" panose="02010600030101010101" pitchFamily="2" charset="-122"/>
                  </a:rPr>
                  <a:t>Detailed comment</a:t>
                </a:r>
                <a:endParaRPr lang="en-US" altLang="zh-CN" sz="1800" dirty="0">
                  <a:solidFill>
                    <a:srgbClr val="0000FF"/>
                  </a:solidFill>
                  <a:cs typeface="Arial" panose="020B0604020202020204" pitchFamily="34" charset="0"/>
                </a:endParaRPr>
              </a:p>
              <a:p>
                <a:pPr lvl="1">
                  <a:lnSpc>
                    <a:spcPct val="110000"/>
                  </a:lnSpc>
                  <a:spcBef>
                    <a:spcPts val="300"/>
                  </a:spcBef>
                  <a:spcAft>
                    <a:spcPts val="300"/>
                  </a:spcAft>
                </a:pPr>
                <a:r>
                  <a:rPr lang="en-US" altLang="zh-CN" sz="1600" dirty="0">
                    <a:solidFill>
                      <a:srgbClr val="0000FF"/>
                    </a:solidFill>
                    <a:cs typeface="Arial" panose="020B0604020202020204" pitchFamily="34" charset="0"/>
                  </a:rPr>
                  <a:t>The specification about radiation hardness requirements has been dropped from the list (Table 7.1). A statement on the response stability of the BGO vs the ionization dose is needed in the section where the crystal choice is discussed, even if this is not translated into a specification.</a:t>
                </a:r>
              </a:p>
              <a:p>
                <a:pPr>
                  <a:lnSpc>
                    <a:spcPct val="120000"/>
                  </a:lnSpc>
                  <a:spcBef>
                    <a:spcPts val="300"/>
                  </a:spcBef>
                  <a:spcAft>
                    <a:spcPts val="300"/>
                  </a:spcAft>
                </a:pPr>
                <a:r>
                  <a:rPr lang="en-US" altLang="zh-CN" sz="1800" dirty="0">
                    <a:solidFill>
                      <a:schemeClr val="tx1"/>
                    </a:solidFill>
                    <a:latin typeface="Arial" panose="020B0604020202020204" pitchFamily="34" charset="0"/>
                    <a:cs typeface="Arial" panose="020B0604020202020204" pitchFamily="34" charset="0"/>
                  </a:rPr>
                  <a:t>Feedback</a:t>
                </a:r>
              </a:p>
              <a:p>
                <a:pPr lvl="1">
                  <a:spcBef>
                    <a:spcPts val="300"/>
                  </a:spcBef>
                  <a:spcAft>
                    <a:spcPts val="300"/>
                  </a:spcAft>
                </a:pPr>
                <a:r>
                  <a:rPr lang="en-US" altLang="zh-CN" sz="1600" dirty="0">
                    <a:latin typeface="Arial" panose="020B0604020202020204" pitchFamily="34" charset="0"/>
                    <a:cs typeface="Arial" panose="020B0604020202020204" pitchFamily="34" charset="0"/>
                  </a:rPr>
                  <a:t>Total Ionization Dose (TID) for BGO crystals: a reference and conclusions are added in Section 7.4.5.2 (page 251)</a:t>
                </a:r>
                <a:endParaRPr lang="en-US" altLang="zh-CN" sz="1600" u="sng" dirty="0">
                  <a:effectLst/>
                  <a:latin typeface="Arial" panose="020B0604020202020204" pitchFamily="34" charset="0"/>
                  <a:ea typeface="宋体" panose="02010600030101010101" pitchFamily="2" charset="-122"/>
                </a:endParaRPr>
              </a:p>
              <a:p>
                <a:pPr>
                  <a:spcBef>
                    <a:spcPts val="300"/>
                  </a:spcBef>
                  <a:spcAft>
                    <a:spcPts val="300"/>
                  </a:spcAft>
                </a:pPr>
                <a:r>
                  <a:rPr lang="en-US" altLang="zh-CN" sz="1800" u="sng" dirty="0">
                    <a:effectLst/>
                    <a:latin typeface="Arial" panose="020B0604020202020204" pitchFamily="34" charset="0"/>
                    <a:ea typeface="宋体" panose="02010600030101010101" pitchFamily="2" charset="-122"/>
                  </a:rPr>
                  <a:t>Detailed comment</a:t>
                </a:r>
                <a:endParaRPr lang="en-US" altLang="zh-CN" sz="1800" dirty="0">
                  <a:effectLst/>
                  <a:latin typeface="Arial" panose="020B0604020202020204" pitchFamily="34" charset="0"/>
                  <a:ea typeface="宋体" panose="02010600030101010101" pitchFamily="2" charset="-122"/>
                </a:endParaRPr>
              </a:p>
              <a:p>
                <a:pPr lvl="1">
                  <a:lnSpc>
                    <a:spcPct val="100000"/>
                  </a:lnSpc>
                  <a:spcBef>
                    <a:spcPts val="300"/>
                  </a:spcBef>
                  <a:spcAft>
                    <a:spcPts val="300"/>
                  </a:spcAft>
                </a:pPr>
                <a:r>
                  <a:rPr lang="en-US" altLang="zh-CN" sz="1600" dirty="0">
                    <a:solidFill>
                      <a:srgbClr val="0000FF"/>
                    </a:solidFill>
                    <a:cs typeface="Arial" panose="020B0604020202020204" pitchFamily="34" charset="0"/>
                  </a:rPr>
                  <a:t>There are a few inconsistencies in the requirements about energy resolution. At line 5932 it is "</a:t>
                </a:r>
                <a:r>
                  <a:rPr lang="zh-CN" altLang="en-US" sz="1600" dirty="0">
                    <a:solidFill>
                      <a:srgbClr val="0000FF"/>
                    </a:solidFill>
                    <a:cs typeface="Arial" panose="020B0604020202020204" pitchFamily="34" charset="0"/>
                  </a:rPr>
                  <a:t>𝜎𝐸</a:t>
                </a:r>
                <a:r>
                  <a:rPr lang="en-US" altLang="zh-CN" sz="1600" dirty="0">
                    <a:solidFill>
                      <a:srgbClr val="0000FF"/>
                    </a:solidFill>
                    <a:cs typeface="Arial" panose="020B0604020202020204" pitchFamily="34" charset="0"/>
                  </a:rPr>
                  <a:t>/</a:t>
                </a:r>
                <a:r>
                  <a:rPr lang="zh-CN" altLang="en-US" sz="1600" dirty="0">
                    <a:solidFill>
                      <a:srgbClr val="0000FF"/>
                    </a:solidFill>
                    <a:cs typeface="Arial" panose="020B0604020202020204" pitchFamily="34" charset="0"/>
                  </a:rPr>
                  <a:t>𝐸 ≤ </a:t>
                </a:r>
                <a:r>
                  <a:rPr lang="en-US" altLang="zh-CN" sz="1600" dirty="0">
                    <a:solidFill>
                      <a:srgbClr val="0000FF"/>
                    </a:solidFill>
                    <a:cs typeface="Arial" panose="020B0604020202020204" pitchFamily="34" charset="0"/>
                  </a:rPr>
                  <a:t>2%/root(E)" while at L.1501 it is required an "energy resolution of &lt;3%/root(E)". In other places the energy resolution is required to be less than 3% (Table 7.1) without specifying any energy dependency. Then there are instances where both the stochastic and the constant term are indicated (L. 6851 and L.1321, again with some inconsistency between 2% and 3%).  Please clarify and distinguish clearly between the requirement and what is achieved. For example at L.6851, if the requirement is 3% and you achieve &lt;2%, you can simply state that  the requirement of &lt;=3% is achieved. </a:t>
                </a:r>
              </a:p>
              <a:p>
                <a:pPr>
                  <a:lnSpc>
                    <a:spcPct val="120000"/>
                  </a:lnSpc>
                  <a:spcBef>
                    <a:spcPts val="300"/>
                  </a:spcBef>
                  <a:spcAft>
                    <a:spcPts val="300"/>
                  </a:spcAft>
                </a:pPr>
                <a:r>
                  <a:rPr lang="en-US" altLang="zh-CN" sz="1800" dirty="0">
                    <a:solidFill>
                      <a:schemeClr val="tx1"/>
                    </a:solidFill>
                    <a:latin typeface="Arial" panose="020B0604020202020204" pitchFamily="34" charset="0"/>
                    <a:cs typeface="Arial" panose="020B0604020202020204" pitchFamily="34" charset="0"/>
                  </a:rPr>
                  <a:t>Feedback</a:t>
                </a:r>
              </a:p>
              <a:p>
                <a:pPr lvl="1">
                  <a:lnSpc>
                    <a:spcPct val="120000"/>
                  </a:lnSpc>
                  <a:spcBef>
                    <a:spcPts val="300"/>
                  </a:spcBef>
                  <a:spcAft>
                    <a:spcPts val="300"/>
                  </a:spcAft>
                </a:pPr>
                <a:r>
                  <a:rPr lang="en-US" altLang="zh-CN" sz="1600" dirty="0">
                    <a:latin typeface="Arial" panose="020B0604020202020204" pitchFamily="34" charset="0"/>
                    <a:cs typeface="Arial" panose="020B0604020202020204" pitchFamily="34" charset="0"/>
                  </a:rPr>
                  <a:t>Thorough updates in Chapter 7: descriptions of the EM energy resolution requirement </a:t>
                </a:r>
                <a:r>
                  <a:rPr lang="en-US" altLang="zh-CN" sz="1600" dirty="0">
                    <a:cs typeface="Arial" panose="020B0604020202020204" pitchFamily="34" charset="0"/>
                  </a:rPr>
                  <a:t>(</a:t>
                </a:r>
                <a14:m>
                  <m:oMath xmlns:m="http://schemas.openxmlformats.org/officeDocument/2006/math">
                    <m:r>
                      <a:rPr lang="en-US" altLang="zh-CN" sz="1600" i="1" smtClean="0">
                        <a:latin typeface="Cambria Math" panose="02040503050406030204" pitchFamily="18" charset="0"/>
                        <a:ea typeface="Cambria Math" panose="02040503050406030204" pitchFamily="18" charset="0"/>
                        <a:cs typeface="Arial" panose="020B0604020202020204" pitchFamily="34" charset="0"/>
                      </a:rPr>
                      <m:t>≤</m:t>
                    </m:r>
                    <m:r>
                      <a:rPr lang="en-US" altLang="zh-CN" sz="1600" b="0" i="1" smtClean="0">
                        <a:latin typeface="Cambria Math" panose="02040503050406030204" pitchFamily="18" charset="0"/>
                        <a:ea typeface="Cambria Math" panose="02040503050406030204" pitchFamily="18" charset="0"/>
                        <a:cs typeface="Arial" panose="020B0604020202020204" pitchFamily="34" charset="0"/>
                      </a:rPr>
                      <m:t>3</m:t>
                    </m:r>
                    <m:r>
                      <a:rPr lang="en-US" altLang="zh-CN" sz="1600" b="0" i="0" smtClean="0">
                        <a:latin typeface="Cambria Math" panose="02040503050406030204" pitchFamily="18" charset="0"/>
                        <a:ea typeface="Cambria Math" panose="02040503050406030204" pitchFamily="18" charset="0"/>
                        <a:cs typeface="Arial" panose="020B0604020202020204" pitchFamily="34" charset="0"/>
                      </a:rPr>
                      <m:t>%/</m:t>
                    </m:r>
                    <m:rad>
                      <m:radPr>
                        <m:degHide m:val="on"/>
                        <m:ctrlPr>
                          <a:rPr lang="en-US" altLang="zh-CN" sz="1600" b="0" i="1" smtClean="0">
                            <a:latin typeface="Cambria Math" panose="02040503050406030204" pitchFamily="18" charset="0"/>
                            <a:ea typeface="Cambria Math" panose="02040503050406030204" pitchFamily="18" charset="0"/>
                            <a:cs typeface="Arial" panose="020B0604020202020204" pitchFamily="34" charset="0"/>
                          </a:rPr>
                        </m:ctrlPr>
                      </m:radPr>
                      <m:deg/>
                      <m:e>
                        <m:r>
                          <m:rPr>
                            <m:sty m:val="p"/>
                          </m:rPr>
                          <a:rPr lang="en-US" altLang="zh-CN" sz="1600" b="0" i="0" smtClean="0">
                            <a:latin typeface="Cambria Math" panose="02040503050406030204" pitchFamily="18" charset="0"/>
                            <a:ea typeface="Cambria Math" panose="02040503050406030204" pitchFamily="18" charset="0"/>
                            <a:cs typeface="Arial" panose="020B0604020202020204" pitchFamily="34" charset="0"/>
                          </a:rPr>
                          <m:t>E</m:t>
                        </m:r>
                        <m:r>
                          <a:rPr lang="en-US" altLang="zh-CN" sz="1600" b="0" i="0" smtClean="0">
                            <a:latin typeface="Cambria Math" panose="02040503050406030204" pitchFamily="18" charset="0"/>
                            <a:ea typeface="Cambria Math" panose="02040503050406030204" pitchFamily="18" charset="0"/>
                            <a:cs typeface="Arial" panose="020B0604020202020204" pitchFamily="34" charset="0"/>
                          </a:rPr>
                          <m:t>(</m:t>
                        </m:r>
                        <m:r>
                          <m:rPr>
                            <m:sty m:val="p"/>
                          </m:rPr>
                          <a:rPr lang="en-US" altLang="zh-CN" sz="1600" b="0" i="0" smtClean="0">
                            <a:latin typeface="Cambria Math" panose="02040503050406030204" pitchFamily="18" charset="0"/>
                            <a:ea typeface="Cambria Math" panose="02040503050406030204" pitchFamily="18" charset="0"/>
                            <a:cs typeface="Arial" panose="020B0604020202020204" pitchFamily="34" charset="0"/>
                          </a:rPr>
                          <m:t>GeV</m:t>
                        </m:r>
                        <m:r>
                          <a:rPr lang="en-US" altLang="zh-CN" sz="1600" b="0" i="0" smtClean="0">
                            <a:latin typeface="Cambria Math" panose="02040503050406030204" pitchFamily="18" charset="0"/>
                            <a:ea typeface="Cambria Math" panose="02040503050406030204" pitchFamily="18" charset="0"/>
                            <a:cs typeface="Arial" panose="020B0604020202020204" pitchFamily="34" charset="0"/>
                          </a:rPr>
                          <m:t>)</m:t>
                        </m:r>
                      </m:e>
                    </m:rad>
                    <m:r>
                      <a:rPr lang="en-US" altLang="zh-CN" sz="1600" b="0" i="1" smtClean="0">
                        <a:latin typeface="Cambria Math" panose="02040503050406030204" pitchFamily="18" charset="0"/>
                        <a:ea typeface="Cambria Math" panose="02040503050406030204" pitchFamily="18" charset="0"/>
                        <a:cs typeface="Arial" panose="020B0604020202020204" pitchFamily="34" charset="0"/>
                      </a:rPr>
                      <m:t>⨁1</m:t>
                    </m:r>
                    <m:r>
                      <a:rPr lang="en-US" altLang="zh-CN" sz="1600" i="1">
                        <a:latin typeface="Cambria Math" panose="02040503050406030204" pitchFamily="18" charset="0"/>
                        <a:ea typeface="Cambria Math" panose="02040503050406030204" pitchFamily="18" charset="0"/>
                        <a:cs typeface="Arial" panose="020B0604020202020204" pitchFamily="34" charset="0"/>
                      </a:rPr>
                      <m:t>%</m:t>
                    </m:r>
                  </m:oMath>
                </a14:m>
                <a:r>
                  <a:rPr lang="en-US" altLang="zh-CN" sz="1600" dirty="0">
                    <a:cs typeface="Arial" panose="020B0604020202020204" pitchFamily="34" charset="0"/>
                  </a:rPr>
                  <a:t>) are </a:t>
                </a:r>
                <a:r>
                  <a:rPr lang="en-US" altLang="zh-CN" sz="1600" dirty="0" err="1">
                    <a:cs typeface="Arial" panose="020B0604020202020204" pitchFamily="34" charset="0"/>
                  </a:rPr>
                  <a:t>upated</a:t>
                </a:r>
                <a:r>
                  <a:rPr lang="en-US" altLang="zh-CN" sz="1600" dirty="0">
                    <a:cs typeface="Arial" panose="020B0604020202020204" pitchFamily="34" charset="0"/>
                  </a:rPr>
                  <a:t> </a:t>
                </a:r>
                <a:r>
                  <a:rPr lang="en-US" altLang="zh-CN" sz="1600" dirty="0">
                    <a:latin typeface="Arial" panose="020B0604020202020204" pitchFamily="34" charset="0"/>
                    <a:cs typeface="Arial" panose="020B0604020202020204" pitchFamily="34" charset="0"/>
                  </a:rPr>
                  <a:t>for consistency in the whole chapter</a:t>
                </a:r>
              </a:p>
            </p:txBody>
          </p:sp>
        </mc:Choice>
        <mc:Fallback xmlns="">
          <p:sp>
            <p:nvSpPr>
              <p:cNvPr id="4" name="Content Placeholder 3">
                <a:extLst>
                  <a:ext uri="{FF2B5EF4-FFF2-40B4-BE49-F238E27FC236}">
                    <a16:creationId xmlns:a16="http://schemas.microsoft.com/office/drawing/2014/main" id="{11248326-9158-4CAE-8711-87C2CCB26D64}"/>
                  </a:ext>
                </a:extLst>
              </p:cNvPr>
              <p:cNvSpPr>
                <a:spLocks noGrp="1" noRot="1" noChangeAspect="1" noMove="1" noResize="1" noEditPoints="1" noAdjustHandles="1" noChangeArrowheads="1" noChangeShapeType="1" noTextEdit="1"/>
              </p:cNvSpPr>
              <p:nvPr>
                <p:ph idx="13"/>
              </p:nvPr>
            </p:nvSpPr>
            <p:spPr>
              <a:xfrm>
                <a:off x="666711" y="1037968"/>
                <a:ext cx="11146347" cy="5288691"/>
              </a:xfrm>
              <a:blipFill>
                <a:blip r:embed="rId2"/>
                <a:stretch>
                  <a:fillRect l="-114" t="-478" b="-718"/>
                </a:stretch>
              </a:blipFill>
            </p:spPr>
            <p:txBody>
              <a:bodyPr/>
              <a:lstStyle/>
              <a:p>
                <a:r>
                  <a:rPr lang="en-GB">
                    <a:noFill/>
                  </a:rPr>
                  <a:t> </a:t>
                </a:r>
              </a:p>
            </p:txBody>
          </p:sp>
        </mc:Fallback>
      </mc:AlternateContent>
    </p:spTree>
    <p:extLst>
      <p:ext uri="{BB962C8B-B14F-4D97-AF65-F5344CB8AC3E}">
        <p14:creationId xmlns:p14="http://schemas.microsoft.com/office/powerpoint/2010/main" val="41611009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C04C-BA44-447F-910D-C9028DA9516B}"/>
              </a:ext>
            </a:extLst>
          </p:cNvPr>
          <p:cNvSpPr>
            <a:spLocks noGrp="1"/>
          </p:cNvSpPr>
          <p:nvPr>
            <p:ph type="title"/>
          </p:nvPr>
        </p:nvSpPr>
        <p:spPr/>
        <p:txBody>
          <a:bodyPr>
            <a:noAutofit/>
          </a:bodyPr>
          <a:lstStyle/>
          <a:p>
            <a:r>
              <a:rPr lang="en-US" altLang="zh-CN" sz="3200" dirty="0">
                <a:solidFill>
                  <a:schemeClr val="accent3">
                    <a:lumMod val="75000"/>
                  </a:schemeClr>
                </a:solidFill>
                <a:latin typeface="Arial Black" panose="020B0A04020102020204" pitchFamily="34" charset="0"/>
              </a:rPr>
              <a:t>Feedback to IDRC Comments on Draft v0.4.1</a:t>
            </a:r>
            <a:endParaRPr lang="zh-CN" altLang="en-US" sz="3200"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C855EBEB-A792-4E4F-AB5C-2485E2AD9694}"/>
              </a:ext>
            </a:extLst>
          </p:cNvPr>
          <p:cNvSpPr>
            <a:spLocks noGrp="1"/>
          </p:cNvSpPr>
          <p:nvPr>
            <p:ph idx="13"/>
          </p:nvPr>
        </p:nvSpPr>
        <p:spPr>
          <a:xfrm>
            <a:off x="514865" y="1063440"/>
            <a:ext cx="11162270" cy="5300290"/>
          </a:xfrm>
        </p:spPr>
        <p:txBody>
          <a:bodyPr>
            <a:normAutofit fontScale="92500" lnSpcReduction="10000"/>
          </a:bodyPr>
          <a:lstStyle/>
          <a:p>
            <a:r>
              <a:rPr lang="en-US" altLang="zh-CN" sz="1800" u="sng" dirty="0">
                <a:effectLst/>
                <a:latin typeface="Arial" panose="020B0604020202020204" pitchFamily="34" charset="0"/>
                <a:ea typeface="宋体" panose="02010600030101010101" pitchFamily="2" charset="-122"/>
              </a:rPr>
              <a:t>Detailed comment</a:t>
            </a:r>
            <a:endParaRPr lang="en-US" altLang="zh-CN" sz="1800" dirty="0">
              <a:latin typeface="Arial" panose="020B0604020202020204" pitchFamily="34" charset="0"/>
              <a:cs typeface="Arial" panose="020B0604020202020204" pitchFamily="34" charset="0"/>
            </a:endParaRPr>
          </a:p>
          <a:p>
            <a:pPr lvl="1">
              <a:lnSpc>
                <a:spcPct val="100000"/>
              </a:lnSpc>
              <a:spcBef>
                <a:spcPts val="300"/>
              </a:spcBef>
              <a:spcAft>
                <a:spcPts val="300"/>
              </a:spcAft>
            </a:pPr>
            <a:r>
              <a:rPr lang="en-US" altLang="zh-CN" sz="1500" dirty="0">
                <a:solidFill>
                  <a:srgbClr val="0000FF"/>
                </a:solidFill>
                <a:cs typeface="Arial" panose="020B0604020202020204" pitchFamily="34" charset="0"/>
              </a:rPr>
              <a:t>The discussion about timing performance (Section 7.4.3) remains confusing. The time resolution is defined as “the standard deviation of the time difference of the time stamps of SiPM signals from the two ends of a crystal”. This quantity is not independent of the hit position and does not correctly quantify the precision with which the position of a deposition can be reconstructed. A deposition in the </a:t>
            </a:r>
            <a:r>
              <a:rPr lang="en-US" altLang="zh-CN" sz="1500" dirty="0" err="1">
                <a:solidFill>
                  <a:srgbClr val="0000FF"/>
                </a:solidFill>
                <a:cs typeface="Arial" panose="020B0604020202020204" pitchFamily="34" charset="0"/>
              </a:rPr>
              <a:t>centre</a:t>
            </a:r>
            <a:r>
              <a:rPr lang="en-US" altLang="zh-CN" sz="1500" dirty="0">
                <a:solidFill>
                  <a:srgbClr val="0000FF"/>
                </a:solidFill>
                <a:cs typeface="Arial" panose="020B0604020202020204" pitchFamily="34" charset="0"/>
              </a:rPr>
              <a:t> of the bar, would give a </a:t>
            </a:r>
            <a:r>
              <a:rPr lang="en-US" altLang="zh-CN" sz="1500" dirty="0" err="1">
                <a:solidFill>
                  <a:srgbClr val="0000FF"/>
                </a:solidFill>
                <a:cs typeface="Arial" panose="020B0604020202020204" pitchFamily="34" charset="0"/>
              </a:rPr>
              <a:t>Δt</a:t>
            </a:r>
            <a:r>
              <a:rPr lang="en-US" altLang="zh-CN" sz="1500" dirty="0">
                <a:solidFill>
                  <a:srgbClr val="0000FF"/>
                </a:solidFill>
                <a:cs typeface="Arial" panose="020B0604020202020204" pitchFamily="34" charset="0"/>
              </a:rPr>
              <a:t> = 0 with an RMS from the resolution of the device. A deposition near the ends of the bar would give a distribution with the same RMS centered at </a:t>
            </a:r>
            <a:r>
              <a:rPr lang="en-US" altLang="zh-CN" sz="1500" dirty="0" err="1">
                <a:solidFill>
                  <a:srgbClr val="0000FF"/>
                </a:solidFill>
                <a:cs typeface="Arial" panose="020B0604020202020204" pitchFamily="34" charset="0"/>
              </a:rPr>
              <a:t>Δt</a:t>
            </a:r>
            <a:r>
              <a:rPr lang="en-US" altLang="zh-CN" sz="1500" dirty="0">
                <a:solidFill>
                  <a:srgbClr val="0000FF"/>
                </a:solidFill>
                <a:cs typeface="Arial" panose="020B0604020202020204" pitchFamily="34" charset="0"/>
              </a:rPr>
              <a:t> = +/- L/2v, where L is the bar length and v the velocity of the light in the crystal. For a uniform hit distribution, the RMS will therefore get a contribution from the propagation path of L/(v sqrt(12)) ~ 0.6 ns for L=40 cm, v = 1.5c. This should be added in quadrature to the genuine time resolution from the detector and readout. In Fig. 7.31 at L=40 cm, the resolution is 0.7 ns, which is consistent with 0.6 ns from propagation (+) 0.4 ns intrinsic to the detector, which you can read from the measurement with L=2 cm crystals. At L=60 cm, your measured resolution is almost 1 ns, which is again consistent with an L/(v sqrt(12)) ~ 0.9 ns (+) 0.4 ns. So, while your data show the expected </a:t>
            </a:r>
            <a:r>
              <a:rPr lang="en-US" altLang="zh-CN" sz="1500" dirty="0" err="1">
                <a:solidFill>
                  <a:srgbClr val="0000FF"/>
                </a:solidFill>
                <a:cs typeface="Arial" panose="020B0604020202020204" pitchFamily="34" charset="0"/>
              </a:rPr>
              <a:t>behaviour</a:t>
            </a:r>
            <a:r>
              <a:rPr lang="en-US" altLang="zh-CN" sz="1500" dirty="0">
                <a:solidFill>
                  <a:srgbClr val="0000FF"/>
                </a:solidFill>
                <a:cs typeface="Arial" panose="020B0604020202020204" pitchFamily="34" charset="0"/>
              </a:rPr>
              <a:t>, your interpretation of the results is different. At L 6602, you conclude that at L=40 cm, the resolution is 700 ps (500 ps per end), while your data indicate a resolution is 400 ps/MIP (280 ps per end), which would scale to a resolution of 100 ps already at 200 MeV (per crystal).  A better measure of the time resolution is provided by the RMS of the sum of the two timestamps, because the sum of the two propagation times is independent of the hit position. A plot of this quantity should clarify what is the actual resolution. You may still have some dependence on the bar length, because the light output is lower for longer bars. </a:t>
            </a:r>
          </a:p>
          <a:p>
            <a:pPr>
              <a:lnSpc>
                <a:spcPct val="120000"/>
              </a:lnSpc>
              <a:spcBef>
                <a:spcPts val="300"/>
              </a:spcBef>
              <a:spcAft>
                <a:spcPts val="300"/>
              </a:spcAft>
            </a:pPr>
            <a:r>
              <a:rPr lang="en-US" altLang="zh-CN" sz="1800" dirty="0">
                <a:solidFill>
                  <a:schemeClr val="tx1"/>
                </a:solidFill>
                <a:latin typeface="Arial" panose="020B0604020202020204" pitchFamily="34" charset="0"/>
                <a:cs typeface="Arial" panose="020B0604020202020204" pitchFamily="34" charset="0"/>
              </a:rPr>
              <a:t>Feedback</a:t>
            </a:r>
          </a:p>
          <a:p>
            <a:pPr lvl="1">
              <a:lnSpc>
                <a:spcPct val="120000"/>
              </a:lnSpc>
              <a:spcBef>
                <a:spcPts val="300"/>
              </a:spcBef>
              <a:spcAft>
                <a:spcPts val="300"/>
              </a:spcAft>
            </a:pPr>
            <a:r>
              <a:rPr lang="en-US" altLang="zh-CN" sz="1600" dirty="0">
                <a:latin typeface="Arial" panose="020B0604020202020204" pitchFamily="34" charset="0"/>
                <a:cs typeface="Arial" panose="020B0604020202020204" pitchFamily="34" charset="0"/>
              </a:rPr>
              <a:t>Updates in </a:t>
            </a:r>
            <a:r>
              <a:rPr lang="en-US" altLang="zh-CN" sz="1600" b="1" dirty="0">
                <a:latin typeface="Arial" panose="020B0604020202020204" pitchFamily="34" charset="0"/>
                <a:cs typeface="Arial" panose="020B0604020202020204" pitchFamily="34" charset="0"/>
              </a:rPr>
              <a:t>Section 7.4.3 (page 245-246)</a:t>
            </a:r>
          </a:p>
          <a:p>
            <a:pPr lvl="1">
              <a:lnSpc>
                <a:spcPct val="120000"/>
              </a:lnSpc>
              <a:spcBef>
                <a:spcPts val="300"/>
              </a:spcBef>
              <a:spcAft>
                <a:spcPts val="300"/>
              </a:spcAft>
            </a:pPr>
            <a:r>
              <a:rPr lang="en-US" altLang="zh-CN" sz="1600" dirty="0">
                <a:latin typeface="Arial" panose="020B0604020202020204" pitchFamily="34" charset="0"/>
                <a:cs typeface="Arial" panose="020B0604020202020204" pitchFamily="34" charset="0"/>
              </a:rPr>
              <a:t>We have thoroughly re-analyzed the testbeam data using the definition in TDR (i.e. T1-T2) and the </a:t>
            </a:r>
            <a:r>
              <a:rPr lang="en-US" altLang="zh-CN" sz="1600" dirty="0">
                <a:cs typeface="Arial" panose="020B0604020202020204" pitchFamily="34" charset="0"/>
              </a:rPr>
              <a:t>alternative</a:t>
            </a:r>
            <a:r>
              <a:rPr lang="en-US" altLang="zh-CN" sz="1600" dirty="0">
                <a:latin typeface="Arial" panose="020B0604020202020204" pitchFamily="34" charset="0"/>
                <a:cs typeface="Arial" panose="020B0604020202020204" pitchFamily="34" charset="0"/>
              </a:rPr>
              <a:t> definition suggested in the IDRC review (T1+T2). Plots are presented </a:t>
            </a:r>
            <a:r>
              <a:rPr lang="en-US" altLang="zh-CN" sz="1600" dirty="0">
                <a:cs typeface="Arial" panose="020B0604020202020204" pitchFamily="34" charset="0"/>
              </a:rPr>
              <a:t>in the </a:t>
            </a:r>
            <a:r>
              <a:rPr lang="en-US" altLang="zh-CN" sz="1600" dirty="0">
                <a:latin typeface="Arial" panose="020B0604020202020204" pitchFamily="34" charset="0"/>
                <a:cs typeface="Arial" panose="020B0604020202020204" pitchFamily="34" charset="0"/>
              </a:rPr>
              <a:t>next page (also in the reference cited by</a:t>
            </a:r>
            <a:r>
              <a:rPr lang="en-US" altLang="zh-CN" sz="1600" dirty="0">
                <a:cs typeface="Arial" panose="020B0604020202020204" pitchFamily="34" charset="0"/>
              </a:rPr>
              <a:t> the TDR)</a:t>
            </a:r>
            <a:r>
              <a:rPr lang="en-US" altLang="zh-CN" sz="1600" dirty="0">
                <a:latin typeface="Arial" panose="020B0604020202020204" pitchFamily="34" charset="0"/>
                <a:cs typeface="Arial" panose="020B0604020202020204" pitchFamily="34" charset="0"/>
              </a:rPr>
              <a:t>. </a:t>
            </a:r>
          </a:p>
          <a:p>
            <a:pPr lvl="1">
              <a:lnSpc>
                <a:spcPct val="120000"/>
              </a:lnSpc>
              <a:spcBef>
                <a:spcPts val="300"/>
              </a:spcBef>
              <a:spcAft>
                <a:spcPts val="300"/>
              </a:spcAft>
            </a:pPr>
            <a:r>
              <a:rPr lang="en-US" altLang="zh-CN" sz="1600" dirty="0">
                <a:latin typeface="Arial" panose="020B0604020202020204" pitchFamily="34" charset="0"/>
                <a:cs typeface="Arial" panose="020B0604020202020204" pitchFamily="34" charset="0"/>
              </a:rPr>
              <a:t>Conclusions: (1) the 1-MIP timing resolution along the crystal length is uniform; (2) the 1-MIP timing resolutions using two definitions mentioned above are mostly the same.</a:t>
            </a:r>
          </a:p>
          <a:p>
            <a:pPr>
              <a:lnSpc>
                <a:spcPct val="100000"/>
              </a:lnSpc>
              <a:spcBef>
                <a:spcPts val="300"/>
              </a:spcBef>
              <a:spcAft>
                <a:spcPts val="300"/>
              </a:spcAft>
            </a:pPr>
            <a:endParaRPr lang="zh-CN" altLang="en-US" sz="1900" dirty="0">
              <a:solidFill>
                <a:srgbClr val="0000FF"/>
              </a:solidFill>
              <a:cs typeface="Arial" panose="020B0604020202020204" pitchFamily="34" charset="0"/>
            </a:endParaRPr>
          </a:p>
        </p:txBody>
      </p:sp>
    </p:spTree>
    <p:extLst>
      <p:ext uri="{BB962C8B-B14F-4D97-AF65-F5344CB8AC3E}">
        <p14:creationId xmlns:p14="http://schemas.microsoft.com/office/powerpoint/2010/main" val="891866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732064-D1AC-C14A-94A9-F235807FF2DC}"/>
              </a:ext>
            </a:extLst>
          </p:cNvPr>
          <p:cNvSpPr>
            <a:spLocks noGrp="1"/>
          </p:cNvSpPr>
          <p:nvPr>
            <p:ph type="title"/>
          </p:nvPr>
        </p:nvSpPr>
        <p:spPr/>
        <p:txBody>
          <a:bodyPr>
            <a:noAutofit/>
          </a:bodyPr>
          <a:lstStyle/>
          <a:p>
            <a:r>
              <a:rPr lang="en-US" altLang="zh-CN" sz="3200" dirty="0">
                <a:solidFill>
                  <a:schemeClr val="accent3">
                    <a:lumMod val="75000"/>
                  </a:schemeClr>
                </a:solidFill>
                <a:latin typeface="Arial Black" panose="020B0A04020102020204" pitchFamily="34" charset="0"/>
              </a:rPr>
              <a:t>Feedback to IDRC Comments on Draft v0.4.1</a:t>
            </a:r>
            <a:endParaRPr lang="en-GB" sz="3200" dirty="0"/>
          </a:p>
        </p:txBody>
      </p:sp>
      <p:pic>
        <p:nvPicPr>
          <p:cNvPr id="6" name="图片 21">
            <a:extLst>
              <a:ext uri="{FF2B5EF4-FFF2-40B4-BE49-F238E27FC236}">
                <a16:creationId xmlns:a16="http://schemas.microsoft.com/office/drawing/2014/main" id="{7C5511D4-5042-9342-B3AA-BEBBB8AD7353}"/>
              </a:ext>
            </a:extLst>
          </p:cNvPr>
          <p:cNvPicPr>
            <a:picLocks noChangeAspect="1"/>
          </p:cNvPicPr>
          <p:nvPr/>
        </p:nvPicPr>
        <p:blipFill>
          <a:blip r:embed="rId2"/>
          <a:stretch>
            <a:fillRect/>
          </a:stretch>
        </p:blipFill>
        <p:spPr>
          <a:xfrm>
            <a:off x="5900887" y="2108925"/>
            <a:ext cx="4467355" cy="3224222"/>
          </a:xfrm>
          <a:prstGeom prst="rect">
            <a:avLst/>
          </a:prstGeom>
        </p:spPr>
      </p:pic>
      <p:sp>
        <p:nvSpPr>
          <p:cNvPr id="7" name="文本框 22">
            <a:extLst>
              <a:ext uri="{FF2B5EF4-FFF2-40B4-BE49-F238E27FC236}">
                <a16:creationId xmlns:a16="http://schemas.microsoft.com/office/drawing/2014/main" id="{BBACEF39-2894-864E-98BC-E7253148FB03}"/>
              </a:ext>
            </a:extLst>
          </p:cNvPr>
          <p:cNvSpPr txBox="1"/>
          <p:nvPr/>
        </p:nvSpPr>
        <p:spPr>
          <a:xfrm>
            <a:off x="6597385" y="1613234"/>
            <a:ext cx="3544785"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40cm BGO scan (testbeam data)</a:t>
            </a:r>
            <a:endParaRPr lang="zh-CN" altLang="en-US"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6973B6F3-CC63-B94A-B6B9-F9049EDA4805}"/>
              </a:ext>
            </a:extLst>
          </p:cNvPr>
          <p:cNvPicPr>
            <a:picLocks noChangeAspect="1"/>
          </p:cNvPicPr>
          <p:nvPr/>
        </p:nvPicPr>
        <p:blipFill>
          <a:blip r:embed="rId3"/>
          <a:stretch>
            <a:fillRect/>
          </a:stretch>
        </p:blipFill>
        <p:spPr>
          <a:xfrm>
            <a:off x="666712" y="2108925"/>
            <a:ext cx="4467355" cy="3184928"/>
          </a:xfrm>
          <a:prstGeom prst="rect">
            <a:avLst/>
          </a:prstGeom>
        </p:spPr>
      </p:pic>
      <p:sp>
        <p:nvSpPr>
          <p:cNvPr id="10" name="TextBox 9">
            <a:extLst>
              <a:ext uri="{FF2B5EF4-FFF2-40B4-BE49-F238E27FC236}">
                <a16:creationId xmlns:a16="http://schemas.microsoft.com/office/drawing/2014/main" id="{4BF28FCD-907F-FC4A-9E27-1BCAAF4B33B4}"/>
              </a:ext>
            </a:extLst>
          </p:cNvPr>
          <p:cNvSpPr txBox="1"/>
          <p:nvPr/>
        </p:nvSpPr>
        <p:spPr>
          <a:xfrm>
            <a:off x="5134067" y="5444969"/>
            <a:ext cx="6848350" cy="923330"/>
          </a:xfrm>
          <a:prstGeom prst="rect">
            <a:avLst/>
          </a:prstGeom>
          <a:noFill/>
        </p:spPr>
        <p:txBody>
          <a:bodyPr wrap="none" rtlCol="0">
            <a:spAutoFit/>
          </a:bodyPr>
          <a:lstStyle/>
          <a:p>
            <a:r>
              <a:rPr lang="en-GB" dirty="0"/>
              <a:t>Two definitions of timing resolution compared: similar performance</a:t>
            </a:r>
          </a:p>
          <a:p>
            <a:pPr marL="285750" indent="-285750">
              <a:buFont typeface="Arial" panose="020B0604020202020204" pitchFamily="34" charset="0"/>
              <a:buChar char="•"/>
            </a:pPr>
            <a:r>
              <a:rPr lang="en-GB" dirty="0"/>
              <a:t>T1-T2 used in Ref-TDR</a:t>
            </a:r>
          </a:p>
          <a:p>
            <a:pPr marL="285750" indent="-285750">
              <a:buFont typeface="Arial" panose="020B0604020202020204" pitchFamily="34" charset="0"/>
              <a:buChar char="•"/>
            </a:pPr>
            <a:r>
              <a:rPr lang="en-GB" dirty="0"/>
              <a:t>T1+T2 suggested by IDRC: to eliminate position dependence</a:t>
            </a:r>
          </a:p>
        </p:txBody>
      </p:sp>
      <p:sp>
        <p:nvSpPr>
          <p:cNvPr id="11" name="文本框 22">
            <a:extLst>
              <a:ext uri="{FF2B5EF4-FFF2-40B4-BE49-F238E27FC236}">
                <a16:creationId xmlns:a16="http://schemas.microsoft.com/office/drawing/2014/main" id="{86BFEEB6-62F9-6242-A93A-3B89175AF157}"/>
              </a:ext>
            </a:extLst>
          </p:cNvPr>
          <p:cNvSpPr txBox="1"/>
          <p:nvPr/>
        </p:nvSpPr>
        <p:spPr>
          <a:xfrm>
            <a:off x="766120" y="1490618"/>
            <a:ext cx="4367947" cy="646331"/>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Timing Resolution vs Hit Position in BGO (testbeam data)</a:t>
            </a:r>
            <a:endParaRPr lang="zh-CN" altLang="en-US"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4F0AC57-8EE6-AF45-8AF1-5B12B16735CE}"/>
              </a:ext>
            </a:extLst>
          </p:cNvPr>
          <p:cNvSpPr txBox="1"/>
          <p:nvPr/>
        </p:nvSpPr>
        <p:spPr>
          <a:xfrm>
            <a:off x="861524" y="5400092"/>
            <a:ext cx="4077729" cy="646331"/>
          </a:xfrm>
          <a:prstGeom prst="rect">
            <a:avLst/>
          </a:prstGeom>
          <a:noFill/>
        </p:spPr>
        <p:txBody>
          <a:bodyPr wrap="square" rtlCol="0">
            <a:spAutoFit/>
          </a:bodyPr>
          <a:lstStyle/>
          <a:p>
            <a:pPr marL="285750" indent="-285750">
              <a:buFont typeface="Arial" panose="020B0604020202020204" pitchFamily="34" charset="0"/>
              <a:buChar char="•"/>
            </a:pPr>
            <a:r>
              <a:rPr lang="en-GB" dirty="0"/>
              <a:t>ΔT=T1-T2: used in Ref-TDR</a:t>
            </a:r>
          </a:p>
          <a:p>
            <a:pPr marL="285750" indent="-285750">
              <a:buFont typeface="Arial" panose="020B0604020202020204" pitchFamily="34" charset="0"/>
              <a:buChar char="•"/>
            </a:pPr>
            <a:r>
              <a:rPr lang="en-GB" dirty="0"/>
              <a:t>Uniform sigma(ΔT) with hit positions</a:t>
            </a:r>
          </a:p>
        </p:txBody>
      </p:sp>
    </p:spTree>
    <p:extLst>
      <p:ext uri="{BB962C8B-B14F-4D97-AF65-F5344CB8AC3E}">
        <p14:creationId xmlns:p14="http://schemas.microsoft.com/office/powerpoint/2010/main" val="25119451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11646A-0874-42EF-9A25-86DC863F6026}"/>
              </a:ext>
            </a:extLst>
          </p:cNvPr>
          <p:cNvSpPr>
            <a:spLocks noGrp="1"/>
          </p:cNvSpPr>
          <p:nvPr>
            <p:ph type="title"/>
          </p:nvPr>
        </p:nvSpPr>
        <p:spPr/>
        <p:txBody>
          <a:bodyPr>
            <a:noAutofit/>
          </a:bodyPr>
          <a:lstStyle/>
          <a:p>
            <a:r>
              <a:rPr lang="en-US" altLang="zh-CN" sz="3200" dirty="0">
                <a:solidFill>
                  <a:schemeClr val="accent3">
                    <a:lumMod val="75000"/>
                  </a:schemeClr>
                </a:solidFill>
                <a:latin typeface="Arial Black" panose="020B0A04020102020204" pitchFamily="34" charset="0"/>
              </a:rPr>
              <a:t>Feedback to IDRC Comments on Draft v0.4.1</a:t>
            </a:r>
            <a:endParaRPr lang="zh-CN" altLang="en-US" sz="3200"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460BC8A5-72B2-4CE4-9365-032475ABC244}"/>
              </a:ext>
            </a:extLst>
          </p:cNvPr>
          <p:cNvSpPr>
            <a:spLocks noGrp="1"/>
          </p:cNvSpPr>
          <p:nvPr>
            <p:ph idx="13"/>
          </p:nvPr>
        </p:nvSpPr>
        <p:spPr/>
        <p:txBody>
          <a:bodyPr>
            <a:normAutofit/>
          </a:bodyPr>
          <a:lstStyle/>
          <a:p>
            <a:pPr algn="just">
              <a:lnSpc>
                <a:spcPct val="115000"/>
              </a:lnSpc>
              <a:spcBef>
                <a:spcPts val="300"/>
              </a:spcBef>
              <a:spcAft>
                <a:spcPts val="300"/>
              </a:spcAft>
            </a:pPr>
            <a:r>
              <a:rPr lang="en-US" altLang="zh-CN" sz="2000" u="sng" dirty="0">
                <a:effectLst/>
                <a:latin typeface="Arial" panose="020B0604020202020204" pitchFamily="34" charset="0"/>
                <a:ea typeface="宋体" panose="02010600030101010101" pitchFamily="2" charset="-122"/>
              </a:rPr>
              <a:t>Line by line comments</a:t>
            </a:r>
            <a:r>
              <a:rPr lang="en-US" altLang="zh-CN" sz="2000" dirty="0">
                <a:effectLst/>
                <a:latin typeface="Arial" panose="020B0604020202020204" pitchFamily="34" charset="0"/>
                <a:ea typeface="宋体" panose="02010600030101010101" pitchFamily="2" charset="-122"/>
              </a:rPr>
              <a:t>: </a:t>
            </a:r>
          </a:p>
          <a:p>
            <a:pPr lvl="1" algn="just">
              <a:lnSpc>
                <a:spcPct val="115000"/>
              </a:lnSpc>
              <a:spcBef>
                <a:spcPts val="300"/>
              </a:spcBef>
              <a:spcAft>
                <a:spcPts val="300"/>
              </a:spcAft>
            </a:pPr>
            <a:r>
              <a:rPr lang="en-US" altLang="zh-CN" sz="1600" dirty="0">
                <a:solidFill>
                  <a:srgbClr val="0000FF"/>
                </a:solidFill>
                <a:cs typeface="Arial" panose="020B0604020202020204" pitchFamily="34" charset="0"/>
              </a:rPr>
              <a:t>line 1475, 1481:  - reference to just LEP for last gen </a:t>
            </a:r>
            <a:r>
              <a:rPr lang="en-US" altLang="zh-CN" sz="1600" dirty="0" err="1">
                <a:solidFill>
                  <a:srgbClr val="0000FF"/>
                </a:solidFill>
                <a:cs typeface="Arial" panose="020B0604020202020204" pitchFamily="34" charset="0"/>
              </a:rPr>
              <a:t>e+e</a:t>
            </a:r>
            <a:r>
              <a:rPr lang="en-US" altLang="zh-CN" sz="1600" dirty="0">
                <a:solidFill>
                  <a:srgbClr val="0000FF"/>
                </a:solidFill>
                <a:cs typeface="Arial" panose="020B0604020202020204" pitchFamily="34" charset="0"/>
              </a:rPr>
              <a:t>-.  Suggest "LEP and SLD at SLC"</a:t>
            </a:r>
          </a:p>
          <a:p>
            <a:pPr lvl="1" algn="just">
              <a:lnSpc>
                <a:spcPct val="115000"/>
              </a:lnSpc>
              <a:spcBef>
                <a:spcPts val="300"/>
              </a:spcBef>
              <a:spcAft>
                <a:spcPts val="300"/>
              </a:spcAft>
            </a:pPr>
            <a:r>
              <a:rPr lang="en-US" altLang="zh-CN" sz="1600" dirty="0">
                <a:solidFill>
                  <a:srgbClr val="0000FF"/>
                </a:solidFill>
                <a:cs typeface="Arial" panose="020B0604020202020204" pitchFamily="34" charset="0"/>
              </a:rPr>
              <a:t>line 1490:  "the key ingredient" I suggest "a key ingredient"</a:t>
            </a:r>
          </a:p>
          <a:p>
            <a:pPr lvl="1" algn="just">
              <a:lnSpc>
                <a:spcPct val="115000"/>
              </a:lnSpc>
              <a:spcBef>
                <a:spcPts val="300"/>
              </a:spcBef>
              <a:spcAft>
                <a:spcPts val="300"/>
              </a:spcAft>
            </a:pPr>
            <a:r>
              <a:rPr lang="en-US" altLang="zh-CN" sz="1600" dirty="0">
                <a:solidFill>
                  <a:srgbClr val="0000FF"/>
                </a:solidFill>
                <a:cs typeface="Arial" panose="020B0604020202020204" pitchFamily="34" charset="0"/>
              </a:rPr>
              <a:t>lines 1493-1494: We suggest expanding the sentence to "We propose to use BGO crystals as full absorption ECAL which will significantly improve energy resolution, which is essential for optimal H-&gt; gamma gamma detection, for example."</a:t>
            </a:r>
          </a:p>
          <a:p>
            <a:pPr lvl="1" algn="just">
              <a:lnSpc>
                <a:spcPct val="115000"/>
              </a:lnSpc>
              <a:spcBef>
                <a:spcPts val="300"/>
              </a:spcBef>
              <a:spcAft>
                <a:spcPts val="300"/>
              </a:spcAft>
            </a:pPr>
            <a:r>
              <a:rPr lang="en-US" altLang="zh-CN" sz="1600" dirty="0">
                <a:solidFill>
                  <a:srgbClr val="0000FF"/>
                </a:solidFill>
                <a:cs typeface="Arial" panose="020B0604020202020204" pitchFamily="34" charset="0"/>
              </a:rPr>
              <a:t>line 1496: "18 longitudinal layers providing 24 radiation lengths" →  "providing 24 or more radiation lengths", since there are more than 24 radiation lengths. for much of the barrel</a:t>
            </a:r>
          </a:p>
          <a:p>
            <a:pPr lvl="1" algn="just">
              <a:lnSpc>
                <a:spcPct val="115000"/>
              </a:lnSpc>
              <a:spcBef>
                <a:spcPts val="300"/>
              </a:spcBef>
              <a:spcAft>
                <a:spcPts val="300"/>
              </a:spcAft>
            </a:pPr>
            <a:r>
              <a:rPr lang="en-US" altLang="zh-CN" sz="1600" dirty="0">
                <a:solidFill>
                  <a:srgbClr val="0000FF"/>
                </a:solidFill>
                <a:cs typeface="Arial" panose="020B0604020202020204" pitchFamily="34" charset="0"/>
              </a:rPr>
              <a:t>line 1499: "fully contain electromagnetic showers." → "maximize containment of electromagnetic showers.", because, strictly speaking, there is still some leakage.</a:t>
            </a:r>
          </a:p>
          <a:p>
            <a:pPr lvl="1">
              <a:lnSpc>
                <a:spcPct val="115000"/>
              </a:lnSpc>
              <a:spcBef>
                <a:spcPts val="300"/>
              </a:spcBef>
              <a:spcAft>
                <a:spcPts val="300"/>
              </a:spcAft>
            </a:pPr>
            <a:r>
              <a:rPr lang="en-US" altLang="zh-CN" sz="1600" dirty="0">
                <a:solidFill>
                  <a:srgbClr val="0000FF"/>
                </a:solidFill>
                <a:cs typeface="Arial" panose="020B0604020202020204" pitchFamily="34" charset="0"/>
              </a:rPr>
              <a:t>line 1524: "typical" would be better as "the typical" and  "result" should be plural "results".</a:t>
            </a:r>
          </a:p>
          <a:p>
            <a:pPr>
              <a:lnSpc>
                <a:spcPct val="115000"/>
              </a:lnSpc>
              <a:spcBef>
                <a:spcPts val="300"/>
              </a:spcBef>
              <a:spcAft>
                <a:spcPts val="300"/>
              </a:spcAft>
            </a:pPr>
            <a:r>
              <a:rPr lang="en-US" altLang="zh-CN" sz="2000" dirty="0">
                <a:solidFill>
                  <a:schemeClr val="tx1"/>
                </a:solidFill>
                <a:cs typeface="Arial" panose="020B0604020202020204" pitchFamily="34" charset="0"/>
              </a:rPr>
              <a:t>Feedback</a:t>
            </a:r>
          </a:p>
          <a:p>
            <a:pPr lvl="1">
              <a:lnSpc>
                <a:spcPct val="115000"/>
              </a:lnSpc>
              <a:spcBef>
                <a:spcPts val="300"/>
              </a:spcBef>
              <a:spcAft>
                <a:spcPts val="300"/>
              </a:spcAft>
            </a:pPr>
            <a:r>
              <a:rPr lang="en-US" altLang="zh-CN" sz="1600" dirty="0">
                <a:cs typeface="Arial" panose="020B0604020202020204" pitchFamily="34" charset="0"/>
              </a:rPr>
              <a:t>Changes were implemented in Chapter 2 by </a:t>
            </a:r>
            <a:r>
              <a:rPr lang="en-US" altLang="zh-CN" sz="1600" dirty="0" err="1">
                <a:cs typeface="Arial" panose="020B0604020202020204" pitchFamily="34" charset="0"/>
              </a:rPr>
              <a:t>Haijun</a:t>
            </a:r>
            <a:r>
              <a:rPr lang="en-US" altLang="zh-CN" sz="1600" dirty="0">
                <a:cs typeface="Arial" panose="020B0604020202020204" pitchFamily="34" charset="0"/>
              </a:rPr>
              <a:t> Yang (Editor of Chapter 2), which correspond to the lines mentioned above</a:t>
            </a:r>
            <a:endParaRPr lang="en-US" altLang="zh-CN" sz="1600" dirty="0">
              <a:solidFill>
                <a:schemeClr val="tx1"/>
              </a:solidFill>
              <a:cs typeface="Arial" panose="020B0604020202020204" pitchFamily="34" charset="0"/>
            </a:endParaRPr>
          </a:p>
        </p:txBody>
      </p:sp>
    </p:spTree>
    <p:extLst>
      <p:ext uri="{BB962C8B-B14F-4D97-AF65-F5344CB8AC3E}">
        <p14:creationId xmlns:p14="http://schemas.microsoft.com/office/powerpoint/2010/main" val="24309416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0E0538-BDB4-42CE-AA97-748C8C3252CB}"/>
              </a:ext>
            </a:extLst>
          </p:cNvPr>
          <p:cNvSpPr>
            <a:spLocks noGrp="1"/>
          </p:cNvSpPr>
          <p:nvPr>
            <p:ph type="title"/>
          </p:nvPr>
        </p:nvSpPr>
        <p:spPr/>
        <p:txBody>
          <a:bodyPr>
            <a:noAutofit/>
          </a:bodyPr>
          <a:lstStyle/>
          <a:p>
            <a:r>
              <a:rPr lang="en-US" altLang="zh-CN" sz="3200" dirty="0">
                <a:solidFill>
                  <a:schemeClr val="accent3">
                    <a:lumMod val="75000"/>
                  </a:schemeClr>
                </a:solidFill>
                <a:latin typeface="Arial Black" panose="020B0A04020102020204" pitchFamily="34" charset="0"/>
              </a:rPr>
              <a:t>Feedback to IDRC Comments on Draft v0.4.1</a:t>
            </a:r>
            <a:endParaRPr lang="zh-CN" altLang="en-US" sz="3200"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3D4A54FA-79D5-4B50-AA9D-C5407B832B9F}"/>
              </a:ext>
            </a:extLst>
          </p:cNvPr>
          <p:cNvSpPr>
            <a:spLocks noGrp="1"/>
          </p:cNvSpPr>
          <p:nvPr>
            <p:ph idx="13"/>
          </p:nvPr>
        </p:nvSpPr>
        <p:spPr>
          <a:xfrm>
            <a:off x="609600" y="1124466"/>
            <a:ext cx="10972800" cy="5226908"/>
          </a:xfrm>
        </p:spPr>
        <p:txBody>
          <a:bodyPr>
            <a:normAutofit fontScale="77500" lnSpcReduction="20000"/>
          </a:bodyPr>
          <a:lstStyle/>
          <a:p>
            <a:r>
              <a:rPr lang="en-US" altLang="zh-CN" sz="2100" u="sng" dirty="0">
                <a:latin typeface="Arial" panose="020B0604020202020204" pitchFamily="34" charset="0"/>
                <a:cs typeface="Arial" panose="020B0604020202020204" pitchFamily="34" charset="0"/>
              </a:rPr>
              <a:t>Line by line comments (not exhaustive): </a:t>
            </a:r>
          </a:p>
          <a:p>
            <a:pPr lvl="1" algn="just">
              <a:lnSpc>
                <a:spcPct val="115000"/>
              </a:lnSpc>
              <a:spcBef>
                <a:spcPts val="300"/>
              </a:spcBef>
              <a:spcAft>
                <a:spcPts val="300"/>
              </a:spcAft>
            </a:pPr>
            <a:r>
              <a:rPr lang="en-US" altLang="zh-CN" sz="1600" dirty="0">
                <a:solidFill>
                  <a:srgbClr val="0000FF"/>
                </a:solidFill>
                <a:cs typeface="Arial" panose="020B0604020202020204" pitchFamily="34" charset="0"/>
              </a:rPr>
              <a:t>-line 5914 - "It also detects neutral pions </a:t>
            </a:r>
            <a:r>
              <a:rPr lang="zh-CN" altLang="en-US" sz="1600" dirty="0">
                <a:solidFill>
                  <a:srgbClr val="0000FF"/>
                </a:solidFill>
                <a:cs typeface="Arial" panose="020B0604020202020204" pitchFamily="34" charset="0"/>
              </a:rPr>
              <a:t>𝜋</a:t>
            </a:r>
            <a:r>
              <a:rPr lang="en-US" altLang="zh-CN" sz="1600" dirty="0">
                <a:solidFill>
                  <a:srgbClr val="0000FF"/>
                </a:solidFill>
                <a:cs typeface="Arial" panose="020B0604020202020204" pitchFamily="34" charset="0"/>
              </a:rPr>
              <a:t>0 ...." →  "It detects neutral pions </a:t>
            </a:r>
            <a:r>
              <a:rPr lang="zh-CN" altLang="en-US" sz="1600" dirty="0">
                <a:solidFill>
                  <a:srgbClr val="0000FF"/>
                </a:solidFill>
                <a:cs typeface="Arial" panose="020B0604020202020204" pitchFamily="34" charset="0"/>
              </a:rPr>
              <a:t>𝜋</a:t>
            </a:r>
            <a:r>
              <a:rPr lang="en-US" altLang="zh-CN" sz="1600" dirty="0">
                <a:solidFill>
                  <a:srgbClr val="0000FF"/>
                </a:solidFill>
                <a:cs typeface="Arial" panose="020B0604020202020204" pitchFamily="34" charset="0"/>
              </a:rPr>
              <a:t>0 ...." The current formulation (with “also”) is a bit strange to me since it actually detects the gammas from neutral pions and those were already mentioned in the previous lines.</a:t>
            </a:r>
          </a:p>
          <a:p>
            <a:pPr lvl="1" algn="just">
              <a:lnSpc>
                <a:spcPct val="115000"/>
              </a:lnSpc>
              <a:spcBef>
                <a:spcPts val="300"/>
              </a:spcBef>
              <a:spcAft>
                <a:spcPts val="300"/>
              </a:spcAft>
            </a:pPr>
            <a:r>
              <a:rPr lang="en-US" altLang="zh-CN" sz="1600" dirty="0">
                <a:solidFill>
                  <a:srgbClr val="0000FF"/>
                </a:solidFill>
                <a:cs typeface="Arial" panose="020B0604020202020204" pitchFamily="34" charset="0"/>
              </a:rPr>
              <a:t>-line 5920 - "Moliere Radius" → "Moliere radius"</a:t>
            </a:r>
          </a:p>
          <a:p>
            <a:pPr lvl="1" algn="just">
              <a:lnSpc>
                <a:spcPct val="115000"/>
              </a:lnSpc>
              <a:spcBef>
                <a:spcPts val="300"/>
              </a:spcBef>
              <a:spcAft>
                <a:spcPts val="300"/>
              </a:spcAft>
            </a:pPr>
            <a:r>
              <a:rPr lang="en-US" altLang="zh-CN" sz="1600" dirty="0">
                <a:solidFill>
                  <a:srgbClr val="0000FF"/>
                </a:solidFill>
                <a:cs typeface="Arial" panose="020B0604020202020204" pitchFamily="34" charset="0"/>
              </a:rPr>
              <a:t>-line 5935 - "at two ends." slightly better would be "at both ends."</a:t>
            </a:r>
          </a:p>
          <a:p>
            <a:pPr lvl="1" algn="just">
              <a:lnSpc>
                <a:spcPct val="115000"/>
              </a:lnSpc>
              <a:spcBef>
                <a:spcPts val="300"/>
              </a:spcBef>
              <a:spcAft>
                <a:spcPts val="300"/>
              </a:spcAft>
            </a:pPr>
            <a:r>
              <a:rPr lang="en-US" altLang="zh-CN" sz="1600" dirty="0">
                <a:solidFill>
                  <a:srgbClr val="0000FF"/>
                </a:solidFill>
                <a:cs typeface="Arial" panose="020B0604020202020204" pitchFamily="34" charset="0"/>
              </a:rPr>
              <a:t>-line 5939+ and Fig 7.1: "contains over 400 long crystal bars”. It would be helpful here to re-state number of crystals in depth (18 specified much earlier on line 1496)</a:t>
            </a:r>
          </a:p>
          <a:p>
            <a:pPr lvl="1" algn="just">
              <a:lnSpc>
                <a:spcPct val="115000"/>
              </a:lnSpc>
              <a:spcBef>
                <a:spcPts val="300"/>
              </a:spcBef>
              <a:spcAft>
                <a:spcPts val="300"/>
              </a:spcAft>
            </a:pPr>
            <a:r>
              <a:rPr lang="en-US" altLang="zh-CN" sz="1600" dirty="0">
                <a:solidFill>
                  <a:srgbClr val="0000FF"/>
                </a:solidFill>
                <a:cs typeface="Arial" panose="020B0604020202020204" pitchFamily="34" charset="0"/>
              </a:rPr>
              <a:t>-line 5963 - "</a:t>
            </a:r>
            <a:r>
              <a:rPr lang="en-US" altLang="zh-CN" sz="1600" dirty="0" err="1">
                <a:solidFill>
                  <a:srgbClr val="0000FF"/>
                </a:solidFill>
                <a:cs typeface="Arial" panose="020B0604020202020204" pitchFamily="34" charset="0"/>
              </a:rPr>
              <a:t>ers</a:t>
            </a:r>
            <a:r>
              <a:rPr lang="en-US" altLang="zh-CN" sz="1600" dirty="0">
                <a:solidFill>
                  <a:srgbClr val="0000FF"/>
                </a:solidFill>
                <a:cs typeface="Arial" panose="020B0604020202020204" pitchFamily="34" charset="0"/>
              </a:rPr>
              <a:t>.`necessitating" looks like a typo ".`" should be ", "</a:t>
            </a:r>
          </a:p>
          <a:p>
            <a:pPr lvl="1" algn="just">
              <a:lnSpc>
                <a:spcPct val="115000"/>
              </a:lnSpc>
              <a:spcBef>
                <a:spcPts val="300"/>
              </a:spcBef>
              <a:spcAft>
                <a:spcPts val="300"/>
              </a:spcAft>
            </a:pPr>
            <a:r>
              <a:rPr lang="en-US" altLang="zh-CN" sz="1600" dirty="0">
                <a:solidFill>
                  <a:srgbClr val="0000FF"/>
                </a:solidFill>
                <a:cs typeface="Arial" panose="020B0604020202020204" pitchFamily="34" charset="0"/>
              </a:rPr>
              <a:t>-Figure 7.1: Here the "module" is shown as a "supercell".  This is the first use of the term "supercell". Supercell is later referred to in section 12, but not until then. A clarification of these two different references should be added.</a:t>
            </a:r>
          </a:p>
          <a:p>
            <a:pPr lvl="1" algn="just">
              <a:lnSpc>
                <a:spcPct val="115000"/>
              </a:lnSpc>
              <a:spcBef>
                <a:spcPts val="300"/>
              </a:spcBef>
              <a:spcAft>
                <a:spcPts val="300"/>
              </a:spcAft>
            </a:pPr>
            <a:r>
              <a:rPr lang="en-US" altLang="zh-CN" sz="1600" dirty="0">
                <a:solidFill>
                  <a:srgbClr val="0000FF"/>
                </a:solidFill>
                <a:cs typeface="Arial" panose="020B0604020202020204" pitchFamily="34" charset="0"/>
              </a:rPr>
              <a:t>-Table 7.1 "EM energy resolution &lt; 3%". Shouldn't this be energy dependent? Perhaps, add &lt;3% above xx GeV. </a:t>
            </a:r>
          </a:p>
          <a:p>
            <a:pPr lvl="1" algn="just">
              <a:lnSpc>
                <a:spcPct val="115000"/>
              </a:lnSpc>
              <a:spcBef>
                <a:spcPts val="300"/>
              </a:spcBef>
              <a:spcAft>
                <a:spcPts val="300"/>
              </a:spcAft>
            </a:pPr>
            <a:r>
              <a:rPr lang="en-US" altLang="zh-CN" sz="1600" dirty="0">
                <a:solidFill>
                  <a:srgbClr val="0000FF"/>
                </a:solidFill>
                <a:cs typeface="Arial" panose="020B0604020202020204" pitchFamily="34" charset="0"/>
              </a:rPr>
              <a:t>-lines 6009 - 6010: "A typical 40 × 40 cm2 module employs 1.5 × 1.5 × 40 cm3 crystal bars". It would be helpful here to state there are 18 layers.</a:t>
            </a:r>
          </a:p>
          <a:p>
            <a:pPr lvl="1" algn="just">
              <a:lnSpc>
                <a:spcPct val="115000"/>
              </a:lnSpc>
              <a:spcBef>
                <a:spcPts val="300"/>
              </a:spcBef>
              <a:spcAft>
                <a:spcPts val="300"/>
              </a:spcAft>
            </a:pPr>
            <a:r>
              <a:rPr lang="en-US" altLang="zh-CN" sz="1600" dirty="0">
                <a:solidFill>
                  <a:srgbClr val="0000FF"/>
                </a:solidFill>
                <a:cs typeface="Arial" panose="020B0604020202020204" pitchFamily="34" charset="0"/>
              </a:rPr>
              <a:t>-lines 6861-6863: "∼ 285,000 crystals" "571,000 SiPMs". As there are two SiPMs per crystal by design, make the two figures a factor two: either ~285,000 and ~570,000 or 285,500 and 571,000. </a:t>
            </a:r>
          </a:p>
          <a:p>
            <a:pPr lvl="1" algn="just">
              <a:lnSpc>
                <a:spcPct val="115000"/>
              </a:lnSpc>
              <a:spcBef>
                <a:spcPts val="300"/>
              </a:spcBef>
              <a:spcAft>
                <a:spcPts val="300"/>
              </a:spcAft>
            </a:pPr>
            <a:r>
              <a:rPr lang="en-US" altLang="zh-CN" sz="1600" dirty="0">
                <a:solidFill>
                  <a:srgbClr val="0000FF"/>
                </a:solidFill>
                <a:cs typeface="Arial" panose="020B0604020202020204" pitchFamily="34" charset="0"/>
              </a:rPr>
              <a:t>-line 6851 "to achieve an EM energy resolution of </a:t>
            </a:r>
            <a:r>
              <a:rPr lang="zh-CN" altLang="en-US" sz="1600" dirty="0">
                <a:solidFill>
                  <a:srgbClr val="0000FF"/>
                </a:solidFill>
                <a:cs typeface="Arial" panose="020B0604020202020204" pitchFamily="34" charset="0"/>
              </a:rPr>
              <a:t>𝜎𝐸</a:t>
            </a:r>
            <a:r>
              <a:rPr lang="en-US" altLang="zh-CN" sz="1600" dirty="0">
                <a:solidFill>
                  <a:srgbClr val="0000FF"/>
                </a:solidFill>
                <a:cs typeface="Arial" panose="020B0604020202020204" pitchFamily="34" charset="0"/>
              </a:rPr>
              <a:t>/</a:t>
            </a:r>
            <a:r>
              <a:rPr lang="zh-CN" altLang="en-US" sz="1600" dirty="0">
                <a:solidFill>
                  <a:srgbClr val="0000FF"/>
                </a:solidFill>
                <a:cs typeface="Arial" panose="020B0604020202020204" pitchFamily="34" charset="0"/>
              </a:rPr>
              <a:t>𝐸 ≤</a:t>
            </a:r>
            <a:r>
              <a:rPr lang="en-US" altLang="zh-CN" sz="1600" dirty="0">
                <a:solidFill>
                  <a:srgbClr val="0000FF"/>
                </a:solidFill>
                <a:cs typeface="Arial" panose="020B0604020202020204" pitchFamily="34" charset="0"/>
              </a:rPr>
              <a:t>2%/root(GeV) ⊕1%" should be root(E(GeV)). Please correct also the requirement on line 1321 "</a:t>
            </a:r>
            <a:r>
              <a:rPr lang="zh-CN" altLang="en-US" sz="1600" dirty="0">
                <a:solidFill>
                  <a:srgbClr val="0000FF"/>
                </a:solidFill>
                <a:cs typeface="Arial" panose="020B0604020202020204" pitchFamily="34" charset="0"/>
              </a:rPr>
              <a:t>𝜎𝐸</a:t>
            </a:r>
            <a:r>
              <a:rPr lang="en-US" altLang="zh-CN" sz="1600" dirty="0">
                <a:solidFill>
                  <a:srgbClr val="0000FF"/>
                </a:solidFill>
                <a:cs typeface="Arial" panose="020B0604020202020204" pitchFamily="34" charset="0"/>
              </a:rPr>
              <a:t>/</a:t>
            </a:r>
            <a:r>
              <a:rPr lang="zh-CN" altLang="en-US" sz="1600" dirty="0">
                <a:solidFill>
                  <a:srgbClr val="0000FF"/>
                </a:solidFill>
                <a:cs typeface="Arial" panose="020B0604020202020204" pitchFamily="34" charset="0"/>
              </a:rPr>
              <a:t>𝐸 ≤ </a:t>
            </a:r>
            <a:r>
              <a:rPr lang="en-US" altLang="zh-CN" sz="1600" dirty="0">
                <a:solidFill>
                  <a:srgbClr val="0000FF"/>
                </a:solidFill>
                <a:cs typeface="Arial" panose="020B0604020202020204" pitchFamily="34" charset="0"/>
              </a:rPr>
              <a:t>3%/ root( </a:t>
            </a:r>
            <a:r>
              <a:rPr lang="zh-CN" altLang="en-US" sz="1600" dirty="0">
                <a:solidFill>
                  <a:srgbClr val="0000FF"/>
                </a:solidFill>
                <a:cs typeface="Arial" panose="020B0604020202020204" pitchFamily="34" charset="0"/>
              </a:rPr>
              <a:t>𝐸</a:t>
            </a:r>
            <a:r>
              <a:rPr lang="en-US" altLang="zh-CN" sz="1600" dirty="0">
                <a:solidFill>
                  <a:srgbClr val="0000FF"/>
                </a:solidFill>
                <a:cs typeface="Arial" panose="020B0604020202020204" pitchFamily="34" charset="0"/>
              </a:rPr>
              <a:t>( GeV)) ⊕ 1%," (and make them consistent) </a:t>
            </a:r>
          </a:p>
          <a:p>
            <a:pPr lvl="1" algn="just">
              <a:lnSpc>
                <a:spcPct val="115000"/>
              </a:lnSpc>
              <a:spcBef>
                <a:spcPts val="300"/>
              </a:spcBef>
              <a:spcAft>
                <a:spcPts val="300"/>
              </a:spcAft>
            </a:pPr>
            <a:r>
              <a:rPr lang="en-US" altLang="zh-CN" sz="1600" dirty="0">
                <a:solidFill>
                  <a:srgbClr val="0000FF"/>
                </a:solidFill>
                <a:cs typeface="Arial" panose="020B0604020202020204" pitchFamily="34" charset="0"/>
              </a:rPr>
              <a:t>-lines 11299-11301:  "The ECAL supercells, mentioned in Section 7.2, are used for the preliminary trigger studies.". We don’t find mention of supercells in section 7.2, where discussion of ECAL elements are modules. If the ECAL supercells are identical to "modules" the terminology used in Section 7, it would be helpful to state that here.</a:t>
            </a:r>
          </a:p>
          <a:p>
            <a:pPr algn="just">
              <a:lnSpc>
                <a:spcPct val="115000"/>
              </a:lnSpc>
              <a:spcBef>
                <a:spcPts val="300"/>
              </a:spcBef>
              <a:spcAft>
                <a:spcPts val="300"/>
              </a:spcAft>
            </a:pPr>
            <a:r>
              <a:rPr lang="en-US" altLang="zh-CN" sz="2000" dirty="0">
                <a:solidFill>
                  <a:schemeClr val="tx1"/>
                </a:solidFill>
                <a:latin typeface="Arial" panose="020B0604020202020204" pitchFamily="34" charset="0"/>
                <a:cs typeface="Arial" panose="020B0604020202020204" pitchFamily="34" charset="0"/>
              </a:rPr>
              <a:t>Feedback</a:t>
            </a:r>
          </a:p>
          <a:p>
            <a:pPr lvl="1" algn="just">
              <a:lnSpc>
                <a:spcPct val="115000"/>
              </a:lnSpc>
              <a:spcBef>
                <a:spcPts val="300"/>
              </a:spcBef>
              <a:spcAft>
                <a:spcPts val="300"/>
              </a:spcAft>
            </a:pPr>
            <a:r>
              <a:rPr lang="en-US" altLang="zh-CN" sz="1800" dirty="0">
                <a:cs typeface="Arial" panose="020B0604020202020204" pitchFamily="34" charset="0"/>
              </a:rPr>
              <a:t>Changes were implemented in Chapter 7 accordingly</a:t>
            </a:r>
          </a:p>
        </p:txBody>
      </p:sp>
    </p:spTree>
    <p:extLst>
      <p:ext uri="{BB962C8B-B14F-4D97-AF65-F5344CB8AC3E}">
        <p14:creationId xmlns:p14="http://schemas.microsoft.com/office/powerpoint/2010/main" val="33678906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altLang="zh-CN" b="0" i="0" u="none" strike="noStrike" baseline="0" dirty="0">
                <a:latin typeface="Arial Black" panose="020B0A04020102020204" pitchFamily="34" charset="0"/>
                <a:ea typeface="等线" panose="02010600030101010101" pitchFamily="2" charset="-122"/>
              </a:rPr>
              <a:t>HADRONIC CALORIMETER</a:t>
            </a:r>
          </a:p>
        </p:txBody>
      </p:sp>
      <p:sp>
        <p:nvSpPr>
          <p:cNvPr id="4" name="Text Placeholder 3"/>
          <p:cNvSpPr>
            <a:spLocks noGrp="1"/>
          </p:cNvSpPr>
          <p:nvPr>
            <p:ph type="body" idx="4294967295"/>
          </p:nvPr>
        </p:nvSpPr>
        <p:spPr>
          <a:xfrm>
            <a:off x="831850" y="4589463"/>
            <a:ext cx="10515600" cy="1500187"/>
          </a:xfrm>
        </p:spPr>
        <p:txBody>
          <a:bodyPr/>
          <a:lstStyle/>
          <a:p>
            <a:endParaRPr lang="zh-CN" altLang="en-US">
              <a:latin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Recommendations</a:t>
            </a:r>
          </a:p>
        </p:txBody>
      </p:sp>
      <p:sp>
        <p:nvSpPr>
          <p:cNvPr id="3" name="Text Placeholder 2"/>
          <p:cNvSpPr>
            <a:spLocks noGrp="1"/>
          </p:cNvSpPr>
          <p:nvPr>
            <p:ph type="body" idx="1"/>
          </p:nvPr>
        </p:nvSpPr>
        <p:spPr>
          <a:xfrm>
            <a:off x="301150" y="1045811"/>
            <a:ext cx="11052650" cy="5131152"/>
          </a:xfrm>
        </p:spPr>
        <p:txBody>
          <a:bodyPr>
            <a:normAutofit/>
          </a:bodyPr>
          <a:lstStyle/>
          <a:p>
            <a:pPr algn="just">
              <a:lnSpc>
                <a:spcPct val="100000"/>
              </a:lnSpc>
              <a:spcBef>
                <a:spcPts val="600"/>
              </a:spcBef>
            </a:pPr>
            <a:r>
              <a:rPr lang="en-US" altLang="zh-CN" sz="1600" dirty="0">
                <a:solidFill>
                  <a:srgbClr val="0000FF"/>
                </a:solidFill>
                <a:latin typeface="Arial" panose="020B0604020202020204" pitchFamily="34" charset="0"/>
                <a:ea typeface="宋体" panose="02010600030101010101" pitchFamily="2" charset="-122"/>
              </a:rPr>
              <a:t>R-A-3-4: Pursue deeper studies of BESIII backgrounds to understand the discrepancy between simulation and data.</a:t>
            </a:r>
          </a:p>
          <a:p>
            <a:pPr algn="just">
              <a:lnSpc>
                <a:spcPct val="100000"/>
              </a:lnSpc>
              <a:spcBef>
                <a:spcPts val="600"/>
              </a:spcBef>
            </a:pPr>
            <a:r>
              <a:rPr lang="en-US" altLang="zh-CN" sz="1600" kern="100" dirty="0">
                <a:latin typeface="Arial" panose="020B0604020202020204" pitchFamily="34" charset="0"/>
                <a:ea typeface="宋体" panose="02010600030101010101" pitchFamily="2" charset="-122"/>
                <a:cs typeface="Times New Roman" panose="02020603050405020304" pitchFamily="18" charset="0"/>
              </a:rPr>
              <a:t>Answer: The previous study already decreased the discrepancy as indicated in MDI Chapter: ”Such discrepancy was mainly due to the incomplete particle tracking and insufficiently modeled interactions involving complex components in IR in the simulation and was already decreased from more than 10^4 to current level by the improving of the geometry and adding the study on tip-scattering on the collimators”, and we will perform more dedicated study in future. We are working on the analysis of the data currently taking from BEPCIIU, and plan to perform this years dedicated beam induced backgrounds study and experiments at BEPCII when possible.</a:t>
            </a:r>
            <a:endParaRPr lang="en-US" altLang="zh-CN" sz="1600" dirty="0">
              <a:solidFill>
                <a:srgbClr val="0000FF"/>
              </a:solidFill>
              <a:latin typeface="Arial" panose="020B0604020202020204" pitchFamily="34" charset="0"/>
              <a:ea typeface="宋体" panose="02010600030101010101" pitchFamily="2" charset="-122"/>
            </a:endParaRPr>
          </a:p>
          <a:p>
            <a:pPr algn="just">
              <a:lnSpc>
                <a:spcPct val="100000"/>
              </a:lnSpc>
              <a:spcBef>
                <a:spcPts val="600"/>
              </a:spcBef>
            </a:pPr>
            <a:r>
              <a:rPr lang="en-US" altLang="zh-CN" sz="1600" dirty="0">
                <a:solidFill>
                  <a:srgbClr val="0000FF"/>
                </a:solidFill>
                <a:latin typeface="Arial" panose="020B0604020202020204" pitchFamily="34" charset="0"/>
                <a:ea typeface="宋体" panose="02010600030101010101" pitchFamily="2" charset="-122"/>
              </a:rPr>
              <a:t>R-A-3-5: Continue dedicated studies on </a:t>
            </a:r>
            <a:r>
              <a:rPr lang="en-US" altLang="zh-CN" sz="1600" dirty="0" err="1">
                <a:solidFill>
                  <a:srgbClr val="0000FF"/>
                </a:solidFill>
                <a:latin typeface="Arial" panose="020B0604020202020204" pitchFamily="34" charset="0"/>
                <a:ea typeface="宋体" panose="02010600030101010101" pitchFamily="2" charset="-122"/>
              </a:rPr>
              <a:t>LumiCal</a:t>
            </a:r>
            <a:r>
              <a:rPr lang="en-US" altLang="zh-CN" sz="1600" dirty="0">
                <a:solidFill>
                  <a:srgbClr val="0000FF"/>
                </a:solidFill>
                <a:latin typeface="Arial" panose="020B0604020202020204" pitchFamily="34" charset="0"/>
                <a:ea typeface="宋体" panose="02010600030101010101" pitchFamily="2" charset="-122"/>
              </a:rPr>
              <a:t> readout electronics at high rates, followed by beam tests with detector prototypes at later stages.</a:t>
            </a:r>
          </a:p>
          <a:p>
            <a:pPr algn="just">
              <a:lnSpc>
                <a:spcPct val="100000"/>
              </a:lnSpc>
              <a:spcBef>
                <a:spcPts val="600"/>
              </a:spcBef>
            </a:pPr>
            <a:r>
              <a:rPr lang="en-US" altLang="zh-CN" sz="1600" dirty="0">
                <a:solidFill>
                  <a:srgbClr val="0000FF"/>
                </a:solidFill>
                <a:latin typeface="Arial" panose="020B0604020202020204" pitchFamily="34" charset="0"/>
                <a:ea typeface="宋体" panose="02010600030101010101" pitchFamily="2" charset="-122"/>
              </a:rPr>
              <a:t>R-A-3-6: Study the effects of beam backgrounds on </a:t>
            </a:r>
            <a:r>
              <a:rPr lang="en-US" altLang="zh-CN" sz="1600" dirty="0" err="1">
                <a:solidFill>
                  <a:srgbClr val="0000FF"/>
                </a:solidFill>
                <a:latin typeface="Arial" panose="020B0604020202020204" pitchFamily="34" charset="0"/>
                <a:ea typeface="宋体" panose="02010600030101010101" pitchFamily="2" charset="-122"/>
              </a:rPr>
              <a:t>LumiCal</a:t>
            </a:r>
            <a:r>
              <a:rPr lang="en-US" altLang="zh-CN" sz="1600" dirty="0">
                <a:solidFill>
                  <a:srgbClr val="0000FF"/>
                </a:solidFill>
                <a:latin typeface="Arial" panose="020B0604020202020204" pitchFamily="34" charset="0"/>
                <a:ea typeface="宋体" panose="02010600030101010101" pitchFamily="2" charset="-122"/>
              </a:rPr>
              <a:t> reconstruction for realistic configurations.</a:t>
            </a:r>
          </a:p>
          <a:p>
            <a:pPr algn="just">
              <a:lnSpc>
                <a:spcPct val="100000"/>
              </a:lnSpc>
              <a:spcBef>
                <a:spcPts val="600"/>
              </a:spcBef>
            </a:pPr>
            <a:r>
              <a:rPr lang="en-US" altLang="zh-CN" sz="1600" kern="100" dirty="0">
                <a:latin typeface="Arial" panose="020B0604020202020204" pitchFamily="34" charset="0"/>
                <a:ea typeface="宋体" panose="02010600030101010101" pitchFamily="2" charset="-122"/>
                <a:cs typeface="Times New Roman" panose="02020603050405020304" pitchFamily="18" charset="0"/>
              </a:rPr>
              <a:t>Answer: The shielding optimization and further mitigation of the beam induced background at </a:t>
            </a:r>
            <a:r>
              <a:rPr lang="en-US" altLang="zh-CN" sz="1600" kern="100" dirty="0" err="1">
                <a:latin typeface="Arial" panose="020B0604020202020204" pitchFamily="34" charset="0"/>
                <a:ea typeface="宋体" panose="02010600030101010101" pitchFamily="2" charset="-122"/>
                <a:cs typeface="Times New Roman" panose="02020603050405020304" pitchFamily="18" charset="0"/>
              </a:rPr>
              <a:t>LumiCal</a:t>
            </a:r>
            <a:r>
              <a:rPr lang="en-US" altLang="zh-CN" sz="1600" kern="100" dirty="0">
                <a:latin typeface="Arial" panose="020B0604020202020204" pitchFamily="34" charset="0"/>
                <a:ea typeface="宋体" panose="02010600030101010101" pitchFamily="2" charset="-122"/>
                <a:cs typeface="Times New Roman" panose="02020603050405020304" pitchFamily="18" charset="0"/>
              </a:rPr>
              <a:t> is still ongoing. Current beam induced background level is high at </a:t>
            </a:r>
            <a:r>
              <a:rPr lang="en-US" altLang="zh-CN" sz="1600" kern="100" dirty="0" err="1">
                <a:latin typeface="Arial" panose="020B0604020202020204" pitchFamily="34" charset="0"/>
                <a:ea typeface="宋体" panose="02010600030101010101" pitchFamily="2" charset="-122"/>
                <a:cs typeface="Times New Roman" panose="02020603050405020304" pitchFamily="18" charset="0"/>
              </a:rPr>
              <a:t>LumiCal</a:t>
            </a:r>
            <a:r>
              <a:rPr lang="en-US" altLang="zh-CN" sz="1600" kern="100" dirty="0">
                <a:latin typeface="Arial" panose="020B0604020202020204" pitchFamily="34" charset="0"/>
                <a:ea typeface="宋体" panose="02010600030101010101" pitchFamily="2" charset="-122"/>
                <a:cs typeface="Times New Roman" panose="02020603050405020304" pitchFamily="18" charset="0"/>
              </a:rPr>
              <a:t>, therefore the dedicated optimization must be performed to control the level and let the </a:t>
            </a:r>
            <a:r>
              <a:rPr lang="en-US" altLang="zh-CN" sz="1600" kern="100" dirty="0" err="1">
                <a:latin typeface="Arial" panose="020B0604020202020204" pitchFamily="34" charset="0"/>
                <a:ea typeface="宋体" panose="02010600030101010101" pitchFamily="2" charset="-122"/>
                <a:cs typeface="Times New Roman" panose="02020603050405020304" pitchFamily="18" charset="0"/>
              </a:rPr>
              <a:t>LumiCal</a:t>
            </a:r>
            <a:r>
              <a:rPr lang="en-US" altLang="zh-CN" sz="1600" kern="100" dirty="0">
                <a:latin typeface="Arial" panose="020B0604020202020204" pitchFamily="34" charset="0"/>
                <a:ea typeface="宋体" panose="02010600030101010101" pitchFamily="2" charset="-122"/>
                <a:cs typeface="Times New Roman" panose="02020603050405020304" pitchFamily="18" charset="0"/>
              </a:rPr>
              <a:t> works better. Also the bhabha and Radiative bhabha scattering needs to consider the beam-beam deflection, which is not considered yet. The data rate due to the beam induced backgrounds are already considered when design the electronics of the </a:t>
            </a:r>
            <a:r>
              <a:rPr lang="en-US" altLang="zh-CN" sz="1600" kern="100" dirty="0" err="1">
                <a:latin typeface="Arial" panose="020B0604020202020204" pitchFamily="34" charset="0"/>
                <a:ea typeface="宋体" panose="02010600030101010101" pitchFamily="2" charset="-122"/>
                <a:cs typeface="Times New Roman" panose="02020603050405020304" pitchFamily="18" charset="0"/>
              </a:rPr>
              <a:t>LumiCal</a:t>
            </a:r>
            <a:r>
              <a:rPr lang="en-US" altLang="zh-CN" sz="1600" kern="100" dirty="0">
                <a:latin typeface="Arial" panose="020B0604020202020204" pitchFamily="34" charset="0"/>
                <a:ea typeface="宋体" panose="02010600030101010101" pitchFamily="2" charset="-122"/>
                <a:cs typeface="Times New Roman" panose="02020603050405020304" pitchFamily="18" charset="0"/>
              </a:rPr>
              <a:t>. Such studies are ongoing at the same time to give us an idea how the situation would be.  We are currently invistigating the generator guinea-pig++, and plan to implemented it with APES.</a:t>
            </a:r>
            <a:endParaRPr lang="zh-CN" altLang="en-US" sz="1600" dirty="0">
              <a:solidFill>
                <a:srgbClr val="0000FF"/>
              </a:solidFill>
              <a:latin typeface="Arial" panose="020B0604020202020204" pitchFamily="34" charset="0"/>
              <a:ea typeface="宋体" panose="02010600030101010101" pitchFamily="2" charset="-122"/>
            </a:endParaRPr>
          </a:p>
        </p:txBody>
      </p:sp>
      <p:sp>
        <p:nvSpPr>
          <p:cNvPr id="4" name="TextBox 3"/>
          <p:cNvSpPr txBox="1"/>
          <p:nvPr/>
        </p:nvSpPr>
        <p:spPr>
          <a:xfrm>
            <a:off x="8322663" y="496371"/>
            <a:ext cx="4035710" cy="369332"/>
          </a:xfrm>
          <a:prstGeom prst="rect">
            <a:avLst/>
          </a:prstGeom>
          <a:noFill/>
        </p:spPr>
        <p:txBody>
          <a:bodyPr vert="horz" wrap="square" rtlCol="0">
            <a:spAutoFit/>
          </a:bodyPr>
          <a:lstStyle/>
          <a:p>
            <a:r>
              <a:rPr lang="en-US" altLang="zh-CN" dirty="0">
                <a:latin typeface="Arial" panose="020B0604020202020204" pitchFamily="34" charset="0"/>
              </a:rPr>
              <a:t>Machine Detector Interface</a:t>
            </a:r>
            <a:endParaRPr lang="zh-CN" altLang="en-US" dirty="0">
              <a:latin typeface="Arial" panose="020B0604020202020204"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dirty="0">
                <a:latin typeface="Arial Black" panose="020B0A04020102020204" pitchFamily="34" charset="0"/>
                <a:ea typeface="等线" panose="02010600030101010101" pitchFamily="2" charset="-122"/>
              </a:rPr>
              <a:t>Findings</a:t>
            </a:r>
          </a:p>
        </p:txBody>
      </p:sp>
      <p:sp>
        <p:nvSpPr>
          <p:cNvPr id="3" name="Text Placeholder 2"/>
          <p:cNvSpPr>
            <a:spLocks noGrp="1"/>
          </p:cNvSpPr>
          <p:nvPr>
            <p:ph type="body" idx="1"/>
          </p:nvPr>
        </p:nvSpPr>
        <p:spPr>
          <a:xfrm>
            <a:off x="437515" y="1150620"/>
            <a:ext cx="11202035" cy="5530215"/>
          </a:xfrm>
        </p:spPr>
        <p:txBody>
          <a:bodyPr>
            <a:noAutofit/>
          </a:bodyPr>
          <a:lstStyle/>
          <a:p>
            <a:pPr algn="just">
              <a:lnSpc>
                <a:spcPct val="130000"/>
              </a:lnSpc>
              <a:spcBef>
                <a:spcPts val="600"/>
              </a:spcBef>
              <a:spcAft>
                <a:spcPts val="1200"/>
              </a:spcAft>
            </a:pPr>
            <a:r>
              <a:rPr lang="en-US" altLang="zh-CN" sz="1600" dirty="0">
                <a:solidFill>
                  <a:srgbClr val="0000FF"/>
                </a:solidFill>
                <a:latin typeface="Arial" panose="020B0604020202020204" pitchFamily="34" charset="0"/>
                <a:ea typeface="宋体" panose="02010600030101010101" pitchFamily="2" charset="-122"/>
              </a:rPr>
              <a:t>A key innovative feature of the Hadronic Calorimeter (HCAL) is the large sampling fraction achieved through the use of heavy scintillating glasses (GS). The proposed layout offers the potential to significantly improve the PFA resolution by enhancing the stochastic term of the single-particle energy resolution. The committee acknowledges that the team is highly motivated and is making steady progress toward this ambitious design. </a:t>
            </a:r>
          </a:p>
        </p:txBody>
      </p:sp>
      <p:sp>
        <p:nvSpPr>
          <p:cNvPr id="5" name="TextBox 4"/>
          <p:cNvSpPr txBox="1"/>
          <p:nvPr/>
        </p:nvSpPr>
        <p:spPr>
          <a:xfrm>
            <a:off x="9629775" y="507738"/>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HCAL</a:t>
            </a:r>
            <a:endParaRPr lang="zh-CN" altLang="en-US" dirty="0">
              <a:latin typeface="Arial" panose="020B0604020202020204"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199" y="-155043"/>
            <a:ext cx="10515600" cy="1325563"/>
          </a:xfrm>
        </p:spPr>
        <p:txBody>
          <a:bodyPr/>
          <a:lstStyle/>
          <a:p>
            <a:pPr marR="0" rtl="0"/>
            <a:r>
              <a:rPr lang="en-US" altLang="zh-CN" b="0" i="0" u="none" strike="noStrike" baseline="0" dirty="0">
                <a:latin typeface="Arial Black" panose="020B0A04020102020204" pitchFamily="34" charset="0"/>
                <a:ea typeface="等线" panose="02010600030101010101" pitchFamily="2" charset="-122"/>
              </a:rPr>
              <a:t>Findings</a:t>
            </a:r>
          </a:p>
        </p:txBody>
      </p:sp>
      <p:sp>
        <p:nvSpPr>
          <p:cNvPr id="8" name="TextBox 4"/>
          <p:cNvSpPr txBox="1"/>
          <p:nvPr/>
        </p:nvSpPr>
        <p:spPr>
          <a:xfrm>
            <a:off x="10472691" y="507738"/>
            <a:ext cx="1400175"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HCAL</a:t>
            </a:r>
            <a:endParaRPr lang="zh-CN" altLang="en-US" dirty="0">
              <a:latin typeface="Arial" panose="020B0604020202020204" pitchFamily="34" charset="0"/>
            </a:endParaRPr>
          </a:p>
        </p:txBody>
      </p:sp>
      <p:sp>
        <p:nvSpPr>
          <p:cNvPr id="12" name="文本框 11"/>
          <p:cNvSpPr txBox="1"/>
          <p:nvPr/>
        </p:nvSpPr>
        <p:spPr>
          <a:xfrm>
            <a:off x="470517" y="1245694"/>
            <a:ext cx="11034943" cy="2210349"/>
          </a:xfrm>
          <a:prstGeom prst="rect">
            <a:avLst/>
          </a:prstGeom>
          <a:noFill/>
        </p:spPr>
        <p:txBody>
          <a:bodyPr wrap="square">
            <a:spAutoFit/>
          </a:bodyPr>
          <a:lstStyle/>
          <a:p>
            <a:pPr marL="228600" marR="0" lvl="0" indent="-228600" algn="just" defTabSz="914400" rtl="0" eaLnBrk="1" fontAlgn="auto" latinLnBrk="0" hangingPunct="1">
              <a:lnSpc>
                <a:spcPct val="130000"/>
              </a:lnSpc>
              <a:spcBef>
                <a:spcPts val="600"/>
              </a:spcBef>
              <a:spcAft>
                <a:spcPts val="1200"/>
              </a:spcAft>
              <a:buClrTx/>
              <a:buSzTx/>
              <a:buFont typeface="Arial" panose="020B0604020202090204" pitchFamily="34" charset="0"/>
              <a:buChar char="•"/>
              <a:defRPr/>
            </a:pPr>
            <a:r>
              <a:rPr kumimoji="0" lang="en-US" altLang="zh-CN" sz="16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mn-cs"/>
              </a:rPr>
              <a:t>The proposal is reasonable but aggressive. Detector specifications and performance benchmarks are clearly defined; however, considerable work is needed to bring the GS-HCAL baseline choice from its current R&amp;D phase to a full-scale detector.</a:t>
            </a:r>
          </a:p>
          <a:p>
            <a:pPr marL="228600" marR="0" lvl="0" indent="-228600" algn="just" defTabSz="914400" rtl="0" eaLnBrk="1" fontAlgn="auto" latinLnBrk="0" hangingPunct="1">
              <a:lnSpc>
                <a:spcPct val="130000"/>
              </a:lnSpc>
              <a:spcBef>
                <a:spcPts val="600"/>
              </a:spcBef>
              <a:spcAft>
                <a:spcPts val="1200"/>
              </a:spcAft>
              <a:buClrTx/>
              <a:buSzTx/>
              <a:buFont typeface="Arial" panose="020B0604020202090204" pitchFamily="34" charset="0"/>
              <a:buChar char="•"/>
              <a:defRPr/>
            </a:pP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--The primary objective of this section is to validate that the GS-HCAL design meets the CEPC physics program’s core performance criteria. Leveraging extensive simulation studies in the absence of prototype data, we demonstrate the design’s compliance with these requirements. In the new version in </a:t>
            </a:r>
            <a:r>
              <a:rPr kumimoji="0" lang="en-US" altLang="zh-CN" sz="16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Section 8.5 (</a:t>
            </a: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simulation and performance).</a:t>
            </a:r>
          </a:p>
        </p:txBody>
      </p:sp>
      <p:sp>
        <p:nvSpPr>
          <p:cNvPr id="18" name="文本框 17"/>
          <p:cNvSpPr txBox="1"/>
          <p:nvPr/>
        </p:nvSpPr>
        <p:spPr>
          <a:xfrm>
            <a:off x="7436251" y="4090088"/>
            <a:ext cx="4436615" cy="1339341"/>
          </a:xfrm>
          <a:prstGeom prst="rect">
            <a:avLst/>
          </a:prstGeom>
          <a:noFill/>
        </p:spPr>
        <p:txBody>
          <a:bodyPr wrap="square">
            <a:spAutoFit/>
          </a:bodyPr>
          <a:lstStyle/>
          <a:p>
            <a:pPr>
              <a:lnSpc>
                <a:spcPct val="130000"/>
              </a:lnSpc>
              <a:spcBef>
                <a:spcPts val="600"/>
              </a:spcBef>
              <a:spcAft>
                <a:spcPts val="1200"/>
              </a:spcAft>
            </a:pPr>
            <a:r>
              <a:rPr lang="en-US" altLang="zh-CN" sz="1600" dirty="0">
                <a:latin typeface="Arial" panose="020B0604020202020204" pitchFamily="34" charset="0"/>
                <a:cs typeface="Arial" panose="020B0604020202090204" pitchFamily="34" charset="0"/>
              </a:rPr>
              <a:t>The estimated energy resolution of </a:t>
            </a:r>
            <a:r>
              <a:rPr lang="zh-CN" altLang="en-US" sz="1600" dirty="0">
                <a:latin typeface="Arial" panose="020B0604020202020204" pitchFamily="34" charset="0"/>
                <a:cs typeface="Arial" panose="020B0604020202090204" pitchFamily="34" charset="0"/>
              </a:rPr>
              <a:t>𝜎𝐸 </a:t>
            </a:r>
            <a:r>
              <a:rPr lang="en-US" altLang="zh-CN" sz="1600" dirty="0">
                <a:latin typeface="Arial" panose="020B0604020202020204" pitchFamily="34" charset="0"/>
                <a:cs typeface="Arial" panose="020B0604020202090204" pitchFamily="34" charset="0"/>
              </a:rPr>
              <a:t>/</a:t>
            </a:r>
            <a:r>
              <a:rPr lang="zh-CN" altLang="en-US" sz="1600" dirty="0">
                <a:latin typeface="Arial" panose="020B0604020202020204" pitchFamily="34" charset="0"/>
                <a:cs typeface="Arial" panose="020B0604020202090204" pitchFamily="34" charset="0"/>
              </a:rPr>
              <a:t>𝐸 </a:t>
            </a:r>
            <a:r>
              <a:rPr lang="en-US" altLang="zh-CN" sz="1600" dirty="0">
                <a:latin typeface="Arial" panose="020B0604020202020204" pitchFamily="34" charset="0"/>
                <a:cs typeface="Arial" panose="020B0604020202090204" pitchFamily="34" charset="0"/>
              </a:rPr>
              <a:t>= 29.8%/√</a:t>
            </a:r>
            <a:r>
              <a:rPr lang="zh-CN" altLang="en-US" sz="1600" dirty="0">
                <a:latin typeface="Arial" panose="020B0604020202020204" pitchFamily="34" charset="0"/>
                <a:cs typeface="Arial" panose="020B0604020202090204" pitchFamily="34" charset="0"/>
              </a:rPr>
              <a:t>𝐸 ⊕ </a:t>
            </a:r>
            <a:r>
              <a:rPr lang="en-US" altLang="zh-CN" sz="1600" dirty="0">
                <a:latin typeface="Arial" panose="020B0604020202020204" pitchFamily="34" charset="0"/>
                <a:cs typeface="Arial" panose="020B0604020202090204" pitchFamily="34" charset="0"/>
              </a:rPr>
              <a:t>6.5% and an energy linearity within 2% before calibration, outperforms the stochastic term of traditional HCALs.</a:t>
            </a:r>
            <a:endParaRPr lang="zh-CN" altLang="en-US" sz="1600" dirty="0">
              <a:latin typeface="Arial" panose="020B0604020202020204" pitchFamily="34" charset="0"/>
              <a:cs typeface="Arial" panose="020B0604020202090204" pitchFamily="34" charset="0"/>
            </a:endParaRPr>
          </a:p>
        </p:txBody>
      </p:sp>
      <p:pic>
        <p:nvPicPr>
          <p:cNvPr id="2" name="图片 1"/>
          <p:cNvPicPr>
            <a:picLocks noChangeAspect="1"/>
          </p:cNvPicPr>
          <p:nvPr/>
        </p:nvPicPr>
        <p:blipFill>
          <a:blip r:embed="rId2"/>
          <a:stretch>
            <a:fillRect/>
          </a:stretch>
        </p:blipFill>
        <p:spPr>
          <a:xfrm>
            <a:off x="155724" y="3531217"/>
            <a:ext cx="7113530" cy="3142075"/>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199" y="-155043"/>
            <a:ext cx="10515600" cy="1325563"/>
          </a:xfrm>
        </p:spPr>
        <p:txBody>
          <a:bodyPr/>
          <a:lstStyle/>
          <a:p>
            <a:pPr marR="0" rtl="0"/>
            <a:r>
              <a:rPr lang="en-US" altLang="zh-CN" b="0" i="0" u="none" strike="noStrike" baseline="0" dirty="0">
                <a:latin typeface="Arial Black" panose="020B0A04020102020204" pitchFamily="34" charset="0"/>
                <a:ea typeface="等线" panose="02010600030101010101" pitchFamily="2" charset="-122"/>
              </a:rPr>
              <a:t>Findings</a:t>
            </a:r>
          </a:p>
        </p:txBody>
      </p:sp>
      <p:sp>
        <p:nvSpPr>
          <p:cNvPr id="8" name="TextBox 4"/>
          <p:cNvSpPr txBox="1"/>
          <p:nvPr/>
        </p:nvSpPr>
        <p:spPr>
          <a:xfrm>
            <a:off x="10472691" y="507738"/>
            <a:ext cx="1400175"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HCAL</a:t>
            </a:r>
            <a:endParaRPr lang="zh-CN" altLang="en-US" dirty="0">
              <a:latin typeface="Arial" panose="020B0604020202020204" pitchFamily="34" charset="0"/>
            </a:endParaRPr>
          </a:p>
        </p:txBody>
      </p:sp>
      <p:sp>
        <p:nvSpPr>
          <p:cNvPr id="12" name="文本框 11"/>
          <p:cNvSpPr txBox="1"/>
          <p:nvPr/>
        </p:nvSpPr>
        <p:spPr>
          <a:xfrm>
            <a:off x="470517" y="1245694"/>
            <a:ext cx="11034943" cy="2561590"/>
          </a:xfrm>
          <a:prstGeom prst="rect">
            <a:avLst/>
          </a:prstGeom>
          <a:noFill/>
        </p:spPr>
        <p:txBody>
          <a:bodyPr wrap="square">
            <a:spAutoFit/>
          </a:bodyPr>
          <a:lstStyle/>
          <a:p>
            <a:pPr marL="228600" marR="0" lvl="0" indent="-228600" algn="just" defTabSz="914400" rtl="0" eaLnBrk="1" fontAlgn="auto" latinLnBrk="0" hangingPunct="1">
              <a:lnSpc>
                <a:spcPct val="130000"/>
              </a:lnSpc>
              <a:spcBef>
                <a:spcPts val="600"/>
              </a:spcBef>
              <a:spcAft>
                <a:spcPts val="1200"/>
              </a:spcAft>
              <a:buClrTx/>
              <a:buSzTx/>
              <a:buFont typeface="Arial" panose="020B0604020202090204" pitchFamily="34" charset="0"/>
              <a:buChar char="•"/>
              <a:defRPr/>
            </a:pPr>
            <a:r>
              <a:rPr kumimoji="0" lang="en-US" altLang="zh-CN" sz="16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mn-cs"/>
              </a:rPr>
              <a:t>For instance, during the review, the team was uncertain about the origin of the constant term observed in the hadronic energy resolution, a result obtained from idealized simulations with only limited hardware effects included. </a:t>
            </a:r>
          </a:p>
          <a:p>
            <a:pPr marL="228600" lvl="0" indent="-228600" algn="just">
              <a:lnSpc>
                <a:spcPct val="130000"/>
              </a:lnSpc>
              <a:spcBef>
                <a:spcPts val="600"/>
              </a:spcBef>
              <a:spcAft>
                <a:spcPts val="1200"/>
              </a:spcAft>
              <a:buFont typeface="Arial" panose="020B0604020202090204" pitchFamily="34" charset="0"/>
              <a:buChar char="•"/>
              <a:defRPr/>
            </a:pP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--To verify the hypothesis that longitudinal leakage was the cause of the observed discrepancy, we increased the depth of the GS-HCAL from 48 layers (6 </a:t>
            </a:r>
            <a:r>
              <a:rPr kumimoji="0" lang="zh-CN" altLang="en-US" sz="16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𝜆</a:t>
            </a:r>
            <a:r>
              <a:rPr kumimoji="0" lang="zh-CN" altLang="en-US" sz="1600" b="0" i="0" u="none" strike="noStrike" kern="1200" cap="none" spc="0" normalizeH="0" baseline="-25000" noProof="0" dirty="0">
                <a:ln>
                  <a:noFill/>
                </a:ln>
                <a:solidFill>
                  <a:prstClr val="black"/>
                </a:solidFill>
                <a:effectLst/>
                <a:uLnTx/>
                <a:uFillTx/>
                <a:latin typeface="Arial" panose="020B0604020202020204" pitchFamily="34" charset="0"/>
                <a:ea typeface="宋体" panose="02010600030101010101" pitchFamily="2" charset="-122"/>
                <a:cs typeface="+mn-cs"/>
              </a:rPr>
              <a:t>𝐼</a:t>
            </a:r>
            <a:r>
              <a:rPr kumimoji="0" lang="zh-CN" altLang="en-US" sz="16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a:t>
            </a: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to 80 layers (10 </a:t>
            </a:r>
            <a:r>
              <a:rPr kumimoji="0" lang="zh-CN" altLang="en-US" sz="16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𝜆</a:t>
            </a:r>
            <a:r>
              <a:rPr kumimoji="0" lang="zh-CN" altLang="en-US" sz="1600" b="0" i="0" u="none" strike="noStrike" kern="1200" cap="none" spc="0" normalizeH="0" baseline="-25000" noProof="0" dirty="0">
                <a:ln>
                  <a:noFill/>
                </a:ln>
                <a:solidFill>
                  <a:prstClr val="black"/>
                </a:solidFill>
                <a:effectLst/>
                <a:uLnTx/>
                <a:uFillTx/>
                <a:latin typeface="Arial" panose="020B0604020202020204" pitchFamily="34" charset="0"/>
                <a:ea typeface="宋体" panose="02010600030101010101" pitchFamily="2" charset="-122"/>
                <a:cs typeface="+mn-cs"/>
              </a:rPr>
              <a:t>𝐼</a:t>
            </a:r>
            <a:r>
              <a:rPr kumimoji="0" lang="zh-CN" altLang="en-US" sz="16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a:t>
            </a: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in </a:t>
            </a:r>
            <a:r>
              <a:rPr lang="en-US" altLang="zh-CN" sz="1600" dirty="0">
                <a:latin typeface="Arial" panose="020B0604020202020204" pitchFamily="34" charset="0"/>
                <a:ea typeface="宋体" panose="02010600030101010101" pitchFamily="2" charset="-122"/>
                <a:cs typeface="Arial" panose="020B0604020202090204" pitchFamily="34" charset="0"/>
                <a:sym typeface="+mn-ea"/>
              </a:rPr>
              <a:t> </a:t>
            </a:r>
            <a:r>
              <a:rPr lang="en-US" altLang="zh-CN" sz="1600" b="1" dirty="0">
                <a:latin typeface="Arial" panose="020B0604020202020204" pitchFamily="34" charset="0"/>
                <a:ea typeface="宋体" panose="02010600030101010101" pitchFamily="2" charset="-122"/>
                <a:cs typeface="Arial" panose="020B0604020202090204" pitchFamily="34" charset="0"/>
                <a:sym typeface="+mn-ea"/>
              </a:rPr>
              <a:t>Section </a:t>
            </a:r>
            <a:r>
              <a:rPr kumimoji="0" lang="en-US" altLang="zh-CN" sz="16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8.5.2 Hadron Energy Resolution</a:t>
            </a: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a:t>
            </a:r>
            <a:r>
              <a:rPr lang="en-US" altLang="zh-CN" sz="1600" dirty="0">
                <a:solidFill>
                  <a:prstClr val="black"/>
                </a:solidFill>
                <a:latin typeface="Arial" panose="020B0604020202020204" pitchFamily="34" charset="0"/>
                <a:ea typeface="宋体" panose="02010600030101010101" pitchFamily="2" charset="-122"/>
              </a:rPr>
              <a:t>W</a:t>
            </a: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hen the calorimeter depth was extended to 80 layers, this tail decreased significantly, and the constant term dropped to around 2.9%. The significant improvement in the constant term upon increasing the depth of the GS-HCAL supported the hypothesis that shower leakage, rather than an intrinsic design flaw</a:t>
            </a:r>
            <a:r>
              <a:rPr lang="en-US" altLang="zh-CN" sz="1600" dirty="0">
                <a:solidFill>
                  <a:prstClr val="black"/>
                </a:solidFill>
                <a:latin typeface="Arial" panose="020B0604020202020204" pitchFamily="34" charset="0"/>
                <a:ea typeface="宋体" panose="02010600030101010101" pitchFamily="2" charset="-122"/>
              </a:rPr>
              <a:t>.</a:t>
            </a:r>
            <a:endPar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pic>
        <p:nvPicPr>
          <p:cNvPr id="2" name="图片 1"/>
          <p:cNvPicPr>
            <a:picLocks noChangeAspect="1"/>
          </p:cNvPicPr>
          <p:nvPr/>
        </p:nvPicPr>
        <p:blipFill>
          <a:blip r:embed="rId2"/>
          <a:stretch>
            <a:fillRect/>
          </a:stretch>
        </p:blipFill>
        <p:spPr>
          <a:xfrm>
            <a:off x="3601720" y="3900170"/>
            <a:ext cx="6292215" cy="2600325"/>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Findings</a:t>
            </a:r>
          </a:p>
        </p:txBody>
      </p:sp>
      <p:sp>
        <p:nvSpPr>
          <p:cNvPr id="3" name="Text Placeholder 2"/>
          <p:cNvSpPr>
            <a:spLocks noGrp="1"/>
          </p:cNvSpPr>
          <p:nvPr>
            <p:ph type="body" idx="1"/>
          </p:nvPr>
        </p:nvSpPr>
        <p:spPr>
          <a:xfrm>
            <a:off x="302260" y="1277620"/>
            <a:ext cx="11490960" cy="4899025"/>
          </a:xfrm>
        </p:spPr>
        <p:txBody>
          <a:bodyPr>
            <a:noAutofit/>
          </a:bodyPr>
          <a:lstStyle/>
          <a:p>
            <a:pPr algn="just">
              <a:lnSpc>
                <a:spcPct val="130000"/>
              </a:lnSpc>
              <a:spcBef>
                <a:spcPts val="600"/>
              </a:spcBef>
              <a:spcAft>
                <a:spcPts val="1200"/>
              </a:spcAft>
            </a:pPr>
            <a:r>
              <a:rPr lang="en-US" altLang="zh-CN" sz="1600" dirty="0">
                <a:solidFill>
                  <a:srgbClr val="0000FF"/>
                </a:solidFill>
                <a:latin typeface="Arial" panose="020B0604020202020204" pitchFamily="34" charset="0"/>
                <a:ea typeface="宋体" panose="02010600030101010101" pitchFamily="2" charset="-122"/>
                <a:sym typeface="+mn-ea"/>
              </a:rPr>
              <a:t>The committee is pleased to note that the next step is the construction of a large-scale prototype.</a:t>
            </a:r>
            <a:endParaRPr lang="en-US" altLang="zh-CN" sz="1600" dirty="0">
              <a:latin typeface="Arial" panose="020B0604020202020204" pitchFamily="34" charset="0"/>
              <a:ea typeface="宋体" panose="02010600030101010101" pitchFamily="2" charset="-122"/>
              <a:sym typeface="+mn-ea"/>
            </a:endParaRPr>
          </a:p>
          <a:p>
            <a:pPr algn="just">
              <a:lnSpc>
                <a:spcPct val="130000"/>
              </a:lnSpc>
              <a:spcBef>
                <a:spcPts val="600"/>
              </a:spcBef>
              <a:spcAft>
                <a:spcPts val="1200"/>
              </a:spcAft>
            </a:pPr>
            <a:r>
              <a:rPr lang="en-US" altLang="zh-CN" sz="1600" dirty="0">
                <a:solidFill>
                  <a:schemeClr val="tx1"/>
                </a:solidFill>
                <a:latin typeface="Arial" panose="020B0604020202020204" pitchFamily="34" charset="0"/>
                <a:ea typeface="宋体" panose="02010600030101010101" pitchFamily="2" charset="-122"/>
                <a:cs typeface="Arial" panose="020B0604020202090204" pitchFamily="34" charset="0"/>
                <a:sym typeface="+mn-ea"/>
              </a:rPr>
              <a:t>--Yes, in the new version of the HCAL-TDR, the new design of the p</a:t>
            </a:r>
            <a:r>
              <a:rPr lang="en-US" altLang="zh-CN" sz="1600" dirty="0">
                <a:latin typeface="Arial" panose="020B0604020202020204" pitchFamily="34" charset="0"/>
                <a:ea typeface="宋体" panose="02010600030101010101" pitchFamily="2" charset="-122"/>
                <a:cs typeface="Arial" panose="020B0604020202090204" pitchFamily="34" charset="0"/>
                <a:sym typeface="+mn-ea"/>
              </a:rPr>
              <a:t>r</a:t>
            </a:r>
            <a:r>
              <a:rPr lang="en-US" altLang="zh-CN" sz="1600" dirty="0">
                <a:solidFill>
                  <a:schemeClr val="tx1"/>
                </a:solidFill>
                <a:latin typeface="Arial" panose="020B0604020202020204" pitchFamily="34" charset="0"/>
                <a:ea typeface="宋体" panose="02010600030101010101" pitchFamily="2" charset="-122"/>
                <a:cs typeface="Arial" panose="020B0604020202090204" pitchFamily="34" charset="0"/>
                <a:sym typeface="+mn-ea"/>
              </a:rPr>
              <a:t>ototype has already described, as in the </a:t>
            </a:r>
            <a:r>
              <a:rPr lang="en-US" altLang="zh-CN" sz="1600" b="1" dirty="0">
                <a:solidFill>
                  <a:schemeClr val="tx1"/>
                </a:solidFill>
                <a:latin typeface="Arial" panose="020B0604020202020204" pitchFamily="34" charset="0"/>
                <a:ea typeface="宋体" panose="02010600030101010101" pitchFamily="2" charset="-122"/>
                <a:cs typeface="Arial" panose="020B0604020202090204" pitchFamily="34" charset="0"/>
                <a:sym typeface="+mn-ea"/>
              </a:rPr>
              <a:t>Section 8.4.8</a:t>
            </a:r>
            <a:r>
              <a:rPr lang="en-US" altLang="zh-CN" sz="1600" dirty="0">
                <a:solidFill>
                  <a:schemeClr val="tx1"/>
                </a:solidFill>
                <a:latin typeface="Arial" panose="020B0604020202020204" pitchFamily="34" charset="0"/>
                <a:ea typeface="宋体" panose="02010600030101010101" pitchFamily="2" charset="-122"/>
                <a:cs typeface="Arial" panose="020B0604020202090204" pitchFamily="34" charset="0"/>
                <a:sym typeface="+mn-ea"/>
              </a:rPr>
              <a:t>. The construction and testing program proceeds in phases. A 3×3×7 mini-prototype</a:t>
            </a:r>
            <a:r>
              <a:rPr lang="en-US" altLang="zh-CN" sz="1600" dirty="0">
                <a:solidFill>
                  <a:schemeClr val="tx1"/>
                </a:solidFill>
                <a:latin typeface="Arial" panose="020B0604020202020204" pitchFamily="34" charset="0"/>
                <a:ea typeface="宋体" panose="02010600030101010101" pitchFamily="2" charset="-122"/>
                <a:cs typeface="Arial" panose="020B0604020202090204" pitchFamily="34" charset="0"/>
              </a:rPr>
              <a:t> is currently under construction for initial beam tests at CERN in October 2025. The full 8112-channel prototype is scheduled for completion by end-2026.</a:t>
            </a:r>
            <a:endParaRPr lang="en-US" altLang="zh-CN" sz="1600" dirty="0">
              <a:solidFill>
                <a:srgbClr val="0000FF"/>
              </a:solidFill>
              <a:latin typeface="Arial" panose="020B0604020202020204" pitchFamily="34" charset="0"/>
              <a:ea typeface="宋体" panose="02010600030101010101" pitchFamily="2" charset="-122"/>
              <a:cs typeface="Arial" panose="020B0604020202090204" pitchFamily="34" charset="0"/>
            </a:endParaRPr>
          </a:p>
        </p:txBody>
      </p:sp>
      <p:sp>
        <p:nvSpPr>
          <p:cNvPr id="5" name="TextBox 4"/>
          <p:cNvSpPr txBox="1"/>
          <p:nvPr/>
        </p:nvSpPr>
        <p:spPr>
          <a:xfrm>
            <a:off x="9629775" y="507738"/>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HCAL</a:t>
            </a:r>
            <a:endParaRPr lang="zh-CN" altLang="en-US" dirty="0">
              <a:latin typeface="Arial" panose="020B0604020202020204" pitchFamily="34" charset="0"/>
            </a:endParaRPr>
          </a:p>
        </p:txBody>
      </p:sp>
      <p:pic>
        <p:nvPicPr>
          <p:cNvPr id="4" name="图片 3"/>
          <p:cNvPicPr>
            <a:picLocks noChangeAspect="1"/>
          </p:cNvPicPr>
          <p:nvPr/>
        </p:nvPicPr>
        <p:blipFill>
          <a:blip r:embed="rId2"/>
          <a:stretch>
            <a:fillRect/>
          </a:stretch>
        </p:blipFill>
        <p:spPr>
          <a:xfrm>
            <a:off x="1" y="3191906"/>
            <a:ext cx="5711252" cy="2655232"/>
          </a:xfrm>
          <a:prstGeom prst="rect">
            <a:avLst/>
          </a:prstGeom>
        </p:spPr>
      </p:pic>
      <p:pic>
        <p:nvPicPr>
          <p:cNvPr id="6" name="图片 5"/>
          <p:cNvPicPr>
            <a:picLocks noChangeAspect="1"/>
          </p:cNvPicPr>
          <p:nvPr/>
        </p:nvPicPr>
        <p:blipFill>
          <a:blip r:embed="rId3"/>
          <a:stretch>
            <a:fillRect/>
          </a:stretch>
        </p:blipFill>
        <p:spPr>
          <a:xfrm>
            <a:off x="5561351" y="3093705"/>
            <a:ext cx="6630649" cy="2808102"/>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Findings</a:t>
            </a:r>
          </a:p>
        </p:txBody>
      </p:sp>
      <p:sp>
        <p:nvSpPr>
          <p:cNvPr id="3" name="Text Placeholder 2"/>
          <p:cNvSpPr>
            <a:spLocks noGrp="1"/>
          </p:cNvSpPr>
          <p:nvPr>
            <p:ph type="body" idx="1"/>
          </p:nvPr>
        </p:nvSpPr>
        <p:spPr>
          <a:xfrm>
            <a:off x="302260" y="1277620"/>
            <a:ext cx="11490960" cy="4899025"/>
          </a:xfrm>
        </p:spPr>
        <p:txBody>
          <a:bodyPr>
            <a:noAutofit/>
          </a:bodyPr>
          <a:lstStyle/>
          <a:p>
            <a:pPr algn="just">
              <a:lnSpc>
                <a:spcPct val="130000"/>
              </a:lnSpc>
              <a:spcBef>
                <a:spcPts val="600"/>
              </a:spcBef>
              <a:spcAft>
                <a:spcPts val="1200"/>
              </a:spcAft>
            </a:pPr>
            <a:r>
              <a:rPr lang="en-US" altLang="zh-CN" sz="1600" dirty="0">
                <a:solidFill>
                  <a:srgbClr val="0000FF"/>
                </a:solidFill>
                <a:latin typeface="Arial" panose="020B0604020202020204" pitchFamily="34" charset="0"/>
                <a:ea typeface="宋体" panose="02010600030101010101" pitchFamily="2" charset="-122"/>
              </a:rPr>
              <a:t>In this prototype, each tile will be read out by four </a:t>
            </a:r>
            <a:r>
              <a:rPr lang="en-US" altLang="zh-CN" sz="1600" dirty="0" err="1">
                <a:solidFill>
                  <a:srgbClr val="0000FF"/>
                </a:solidFill>
                <a:latin typeface="Arial" panose="020B0604020202020204" pitchFamily="34" charset="0"/>
                <a:ea typeface="宋体" panose="02010600030101010101" pitchFamily="2" charset="-122"/>
              </a:rPr>
              <a:t>SiPMs</a:t>
            </a:r>
            <a:r>
              <a:rPr lang="en-US" altLang="zh-CN" sz="1600" dirty="0">
                <a:solidFill>
                  <a:srgbClr val="0000FF"/>
                </a:solidFill>
                <a:latin typeface="Arial" panose="020B0604020202020204" pitchFamily="34" charset="0"/>
                <a:ea typeface="宋体" panose="02010600030101010101" pitchFamily="2" charset="-122"/>
              </a:rPr>
              <a:t>, whereas in the final detector only one </a:t>
            </a:r>
            <a:r>
              <a:rPr lang="en-US" altLang="zh-CN" sz="1600" dirty="0" err="1">
                <a:solidFill>
                  <a:srgbClr val="0000FF"/>
                </a:solidFill>
                <a:latin typeface="Arial" panose="020B0604020202020204" pitchFamily="34" charset="0"/>
                <a:ea typeface="宋体" panose="02010600030101010101" pitchFamily="2" charset="-122"/>
              </a:rPr>
              <a:t>SiPM</a:t>
            </a:r>
            <a:r>
              <a:rPr lang="en-US" altLang="zh-CN" sz="1600" dirty="0">
                <a:solidFill>
                  <a:srgbClr val="0000FF"/>
                </a:solidFill>
                <a:latin typeface="Arial" panose="020B0604020202020204" pitchFamily="34" charset="0"/>
                <a:ea typeface="宋体" panose="02010600030101010101" pitchFamily="2" charset="-122"/>
              </a:rPr>
              <a:t> per tile is foreseen for cost reasons.</a:t>
            </a:r>
            <a:endParaRPr lang="en-US" altLang="zh-CN" sz="1600" dirty="0">
              <a:latin typeface="Arial" panose="020B0604020202020204" pitchFamily="34" charset="0"/>
              <a:ea typeface="宋体" panose="02010600030101010101" pitchFamily="2" charset="-122"/>
            </a:endParaRPr>
          </a:p>
          <a:p>
            <a:pPr algn="just">
              <a:lnSpc>
                <a:spcPct val="130000"/>
              </a:lnSpc>
              <a:spcBef>
                <a:spcPts val="600"/>
              </a:spcBef>
              <a:spcAft>
                <a:spcPts val="1200"/>
              </a:spcAft>
            </a:pPr>
            <a:r>
              <a:rPr lang="en-US" altLang="zh-CN" sz="1600" dirty="0">
                <a:solidFill>
                  <a:schemeClr val="tx1"/>
                </a:solidFill>
                <a:latin typeface="Arial" panose="020B0604020202020204" pitchFamily="34" charset="0"/>
                <a:ea typeface="宋体" panose="02010600030101010101" pitchFamily="2" charset="-122"/>
              </a:rPr>
              <a:t>--</a:t>
            </a:r>
            <a:r>
              <a:rPr lang="en-US" altLang="zh-CN" sz="1600" dirty="0">
                <a:latin typeface="Arial" panose="020B0604020202020204" pitchFamily="34" charset="0"/>
                <a:ea typeface="宋体" panose="02010600030101010101" pitchFamily="2" charset="-122"/>
              </a:rPr>
              <a:t>I</a:t>
            </a:r>
            <a:r>
              <a:rPr lang="en-US" altLang="zh-CN" sz="1600" dirty="0">
                <a:solidFill>
                  <a:schemeClr val="tx1"/>
                </a:solidFill>
                <a:latin typeface="Arial" panose="020B0604020202020204" pitchFamily="34" charset="0"/>
                <a:ea typeface="宋体" panose="02010600030101010101" pitchFamily="2" charset="-122"/>
              </a:rPr>
              <a:t>t is clear that there is only one SiPM for tile for the design and cost, as show in </a:t>
            </a:r>
            <a:r>
              <a:rPr lang="en-US" altLang="zh-CN" sz="1600" b="1" dirty="0">
                <a:solidFill>
                  <a:schemeClr val="tx1"/>
                </a:solidFill>
                <a:latin typeface="Arial" panose="020B0604020202020204" pitchFamily="34" charset="0"/>
                <a:ea typeface="宋体" panose="02010600030101010101" pitchFamily="2" charset="-122"/>
              </a:rPr>
              <a:t>Figure 8.2</a:t>
            </a:r>
            <a:r>
              <a:rPr lang="en-US" altLang="zh-CN" sz="1600" dirty="0">
                <a:solidFill>
                  <a:schemeClr val="tx1"/>
                </a:solidFill>
                <a:latin typeface="Arial" panose="020B0604020202020204" pitchFamily="34" charset="0"/>
                <a:ea typeface="宋体" panose="02010600030101010101" pitchFamily="2" charset="-122"/>
              </a:rPr>
              <a:t>, and detialed describe could be found in </a:t>
            </a:r>
            <a:r>
              <a:rPr lang="en-US" altLang="zh-CN" sz="1600" b="1" dirty="0">
                <a:solidFill>
                  <a:schemeClr val="tx1"/>
                </a:solidFill>
                <a:latin typeface="Arial" panose="020B0604020202020204" pitchFamily="34" charset="0"/>
                <a:ea typeface="宋体" panose="02010600030101010101" pitchFamily="2" charset="-122"/>
              </a:rPr>
              <a:t>section 8.2.1</a:t>
            </a:r>
            <a:r>
              <a:rPr lang="en-US" altLang="zh-CN" sz="1600" dirty="0">
                <a:solidFill>
                  <a:schemeClr val="tx1"/>
                </a:solidFill>
                <a:latin typeface="Arial" panose="020B0604020202020204" pitchFamily="34" charset="0"/>
                <a:ea typeface="宋体" panose="02010600030101010101" pitchFamily="2" charset="-122"/>
              </a:rPr>
              <a:t> (Single layer structure). In the </a:t>
            </a:r>
            <a:r>
              <a:rPr lang="en-US" altLang="zh-CN" sz="1600" b="1" dirty="0">
                <a:solidFill>
                  <a:schemeClr val="tx1"/>
                </a:solidFill>
                <a:latin typeface="Arial" panose="020B0604020202020204" pitchFamily="34" charset="0"/>
                <a:ea typeface="宋体" panose="02010600030101010101" pitchFamily="2" charset="-122"/>
              </a:rPr>
              <a:t>Section 8.4.5</a:t>
            </a:r>
            <a:r>
              <a:rPr lang="en-US" altLang="zh-CN" sz="1600" dirty="0">
                <a:solidFill>
                  <a:schemeClr val="tx1"/>
                </a:solidFill>
                <a:latin typeface="Arial" panose="020B0604020202020204" pitchFamily="34" charset="0"/>
                <a:ea typeface="宋体" panose="02010600030101010101" pitchFamily="2" charset="-122"/>
              </a:rPr>
              <a:t> (Measurements of GS with SiPM), it is shown the performance test result of the 4cm*4cm*1cm glass cell coupling with 1 piece of 3mm*3mm SiPM.   </a:t>
            </a:r>
          </a:p>
          <a:p>
            <a:pPr marL="0" indent="0" algn="just">
              <a:lnSpc>
                <a:spcPct val="130000"/>
              </a:lnSpc>
              <a:spcBef>
                <a:spcPts val="600"/>
              </a:spcBef>
              <a:spcAft>
                <a:spcPts val="1200"/>
              </a:spcAft>
              <a:buNone/>
            </a:pPr>
            <a:endParaRPr lang="en-US" altLang="zh-CN" sz="1600" dirty="0">
              <a:solidFill>
                <a:schemeClr val="tx1"/>
              </a:solidFill>
              <a:latin typeface="Arial" panose="020B0604020202020204" pitchFamily="34" charset="0"/>
              <a:ea typeface="宋体" panose="02010600030101010101" pitchFamily="2" charset="-122"/>
            </a:endParaRPr>
          </a:p>
          <a:p>
            <a:pPr marL="0" indent="0" algn="just">
              <a:lnSpc>
                <a:spcPct val="130000"/>
              </a:lnSpc>
              <a:spcBef>
                <a:spcPts val="600"/>
              </a:spcBef>
              <a:spcAft>
                <a:spcPts val="1200"/>
              </a:spcAft>
              <a:buNone/>
            </a:pPr>
            <a:endParaRPr lang="en-US" altLang="zh-CN" sz="1600" dirty="0">
              <a:solidFill>
                <a:srgbClr val="002060"/>
              </a:solidFill>
              <a:latin typeface="Arial" panose="020B0604020202020204" pitchFamily="34" charset="0"/>
              <a:ea typeface="宋体" panose="02010600030101010101" pitchFamily="2" charset="-122"/>
            </a:endParaRPr>
          </a:p>
        </p:txBody>
      </p:sp>
      <p:sp>
        <p:nvSpPr>
          <p:cNvPr id="5" name="TextBox 4"/>
          <p:cNvSpPr txBox="1"/>
          <p:nvPr/>
        </p:nvSpPr>
        <p:spPr>
          <a:xfrm>
            <a:off x="9629775" y="507738"/>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HCAL</a:t>
            </a:r>
            <a:endParaRPr lang="zh-CN" altLang="en-US" dirty="0">
              <a:latin typeface="Arial" panose="020B0604020202020204" pitchFamily="34" charset="0"/>
            </a:endParaRPr>
          </a:p>
        </p:txBody>
      </p:sp>
      <p:pic>
        <p:nvPicPr>
          <p:cNvPr id="12" name="图片 11"/>
          <p:cNvPicPr>
            <a:picLocks noChangeAspect="1"/>
          </p:cNvPicPr>
          <p:nvPr/>
        </p:nvPicPr>
        <p:blipFill>
          <a:blip r:embed="rId2"/>
          <a:stretch>
            <a:fillRect/>
          </a:stretch>
        </p:blipFill>
        <p:spPr>
          <a:xfrm>
            <a:off x="6747510" y="3656330"/>
            <a:ext cx="5245100" cy="2127250"/>
          </a:xfrm>
          <a:prstGeom prst="rect">
            <a:avLst/>
          </a:prstGeom>
        </p:spPr>
      </p:pic>
      <p:pic>
        <p:nvPicPr>
          <p:cNvPr id="4" name="图片 3"/>
          <p:cNvPicPr>
            <a:picLocks noChangeAspect="1"/>
          </p:cNvPicPr>
          <p:nvPr/>
        </p:nvPicPr>
        <p:blipFill>
          <a:blip r:embed="rId3"/>
          <a:stretch>
            <a:fillRect/>
          </a:stretch>
        </p:blipFill>
        <p:spPr>
          <a:xfrm>
            <a:off x="385445" y="3488055"/>
            <a:ext cx="6007100" cy="2463800"/>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Findings</a:t>
            </a:r>
          </a:p>
        </p:txBody>
      </p:sp>
      <p:sp>
        <p:nvSpPr>
          <p:cNvPr id="3" name="Text Placeholder 2"/>
          <p:cNvSpPr>
            <a:spLocks noGrp="1"/>
          </p:cNvSpPr>
          <p:nvPr>
            <p:ph type="body" idx="1"/>
          </p:nvPr>
        </p:nvSpPr>
        <p:spPr>
          <a:xfrm>
            <a:off x="302260" y="1277620"/>
            <a:ext cx="11490960" cy="4899025"/>
          </a:xfrm>
        </p:spPr>
        <p:txBody>
          <a:bodyPr>
            <a:noAutofit/>
          </a:bodyPr>
          <a:lstStyle/>
          <a:p>
            <a:pPr algn="just">
              <a:lnSpc>
                <a:spcPct val="130000"/>
              </a:lnSpc>
              <a:spcBef>
                <a:spcPts val="600"/>
              </a:spcBef>
              <a:spcAft>
                <a:spcPts val="1200"/>
              </a:spcAft>
            </a:pPr>
            <a:r>
              <a:rPr lang="en-US" altLang="zh-CN" sz="1600" dirty="0">
                <a:solidFill>
                  <a:srgbClr val="0000FF"/>
                </a:solidFill>
                <a:latin typeface="Arial" panose="020B0604020202020204" pitchFamily="34" charset="0"/>
                <a:ea typeface="宋体" panose="02010600030101010101" pitchFamily="2" charset="-122"/>
              </a:rPr>
              <a:t>In this prototype, each tile will be read out by four </a:t>
            </a:r>
            <a:r>
              <a:rPr lang="en-US" altLang="zh-CN" sz="1600" dirty="0" err="1">
                <a:solidFill>
                  <a:srgbClr val="0000FF"/>
                </a:solidFill>
                <a:latin typeface="Arial" panose="020B0604020202020204" pitchFamily="34" charset="0"/>
                <a:ea typeface="宋体" panose="02010600030101010101" pitchFamily="2" charset="-122"/>
              </a:rPr>
              <a:t>SiPMs</a:t>
            </a:r>
            <a:r>
              <a:rPr lang="en-US" altLang="zh-CN" sz="1600" dirty="0">
                <a:solidFill>
                  <a:srgbClr val="0000FF"/>
                </a:solidFill>
                <a:latin typeface="Arial" panose="020B0604020202020204" pitchFamily="34" charset="0"/>
                <a:ea typeface="宋体" panose="02010600030101010101" pitchFamily="2" charset="-122"/>
              </a:rPr>
              <a:t>, whereas in the final detector only one </a:t>
            </a:r>
            <a:r>
              <a:rPr lang="en-US" altLang="zh-CN" sz="1600" dirty="0" err="1">
                <a:solidFill>
                  <a:srgbClr val="0000FF"/>
                </a:solidFill>
                <a:latin typeface="Arial" panose="020B0604020202020204" pitchFamily="34" charset="0"/>
                <a:ea typeface="宋体" panose="02010600030101010101" pitchFamily="2" charset="-122"/>
              </a:rPr>
              <a:t>SiPM</a:t>
            </a:r>
            <a:r>
              <a:rPr lang="en-US" altLang="zh-CN" sz="1600" dirty="0">
                <a:solidFill>
                  <a:srgbClr val="0000FF"/>
                </a:solidFill>
                <a:latin typeface="Arial" panose="020B0604020202020204" pitchFamily="34" charset="0"/>
                <a:ea typeface="宋体" panose="02010600030101010101" pitchFamily="2" charset="-122"/>
              </a:rPr>
              <a:t> per tile is foreseen for cost reasons.</a:t>
            </a:r>
            <a:endParaRPr lang="en-US" altLang="zh-CN" sz="1600" dirty="0">
              <a:latin typeface="Arial" panose="020B0604020202020204" pitchFamily="34" charset="0"/>
              <a:ea typeface="宋体" panose="02010600030101010101" pitchFamily="2" charset="-122"/>
            </a:endParaRPr>
          </a:p>
          <a:p>
            <a:pPr algn="just">
              <a:lnSpc>
                <a:spcPct val="130000"/>
              </a:lnSpc>
              <a:spcBef>
                <a:spcPts val="600"/>
              </a:spcBef>
              <a:spcAft>
                <a:spcPts val="1200"/>
              </a:spcAft>
            </a:pPr>
            <a:r>
              <a:rPr lang="en-US" altLang="zh-CN" sz="1600" dirty="0">
                <a:solidFill>
                  <a:schemeClr val="tx1"/>
                </a:solidFill>
                <a:latin typeface="Arial" panose="020B0604020202020204" pitchFamily="34" charset="0"/>
                <a:ea typeface="宋体" panose="02010600030101010101" pitchFamily="2" charset="-122"/>
              </a:rPr>
              <a:t>--</a:t>
            </a:r>
            <a:r>
              <a:rPr lang="en-US" altLang="zh-CN" sz="1600" dirty="0">
                <a:latin typeface="Arial" panose="020B0604020202020204" pitchFamily="34" charset="0"/>
                <a:ea typeface="宋体" panose="02010600030101010101" pitchFamily="2" charset="-122"/>
              </a:rPr>
              <a:t>I</a:t>
            </a:r>
            <a:r>
              <a:rPr lang="en-US" altLang="zh-CN" sz="1600" dirty="0">
                <a:solidFill>
                  <a:schemeClr val="tx1"/>
                </a:solidFill>
                <a:latin typeface="Arial" panose="020B0604020202020204" pitchFamily="34" charset="0"/>
                <a:ea typeface="宋体" panose="02010600030101010101" pitchFamily="2" charset="-122"/>
              </a:rPr>
              <a:t>t is clear that there is only one SiPM for tile for the design and cost, as show in Figure 8.2, and detialed describe could be found in </a:t>
            </a:r>
            <a:r>
              <a:rPr lang="en-US" altLang="zh-CN" sz="1600" b="1" dirty="0">
                <a:solidFill>
                  <a:schemeClr val="tx1"/>
                </a:solidFill>
                <a:latin typeface="Arial" panose="020B0604020202020204" pitchFamily="34" charset="0"/>
                <a:ea typeface="宋体" panose="02010600030101010101" pitchFamily="2" charset="-122"/>
              </a:rPr>
              <a:t>section 8.2.1</a:t>
            </a:r>
            <a:r>
              <a:rPr lang="en-US" altLang="zh-CN" sz="1600" dirty="0">
                <a:solidFill>
                  <a:schemeClr val="tx1"/>
                </a:solidFill>
                <a:latin typeface="Arial" panose="020B0604020202020204" pitchFamily="34" charset="0"/>
                <a:ea typeface="宋体" panose="02010600030101010101" pitchFamily="2" charset="-122"/>
              </a:rPr>
              <a:t> (Single layer structure). In the </a:t>
            </a:r>
            <a:r>
              <a:rPr lang="en-US" altLang="zh-CN" sz="1600" b="1" dirty="0">
                <a:solidFill>
                  <a:schemeClr val="tx1"/>
                </a:solidFill>
                <a:latin typeface="Arial" panose="020B0604020202020204" pitchFamily="34" charset="0"/>
                <a:ea typeface="宋体" panose="02010600030101010101" pitchFamily="2" charset="-122"/>
              </a:rPr>
              <a:t>Section 8.4.5</a:t>
            </a:r>
            <a:r>
              <a:rPr lang="en-US" altLang="zh-CN" sz="1600" dirty="0">
                <a:solidFill>
                  <a:schemeClr val="tx1"/>
                </a:solidFill>
                <a:latin typeface="Arial" panose="020B0604020202020204" pitchFamily="34" charset="0"/>
                <a:ea typeface="宋体" panose="02010600030101010101" pitchFamily="2" charset="-122"/>
              </a:rPr>
              <a:t> (Measurements of GS with SiPM), it is shown the performance test result of the 4cm*4cm*1cm glass cell coupling with 1 piece of 3mm*3mm SiPM.   </a:t>
            </a:r>
          </a:p>
          <a:p>
            <a:pPr marL="0" indent="0" algn="just">
              <a:lnSpc>
                <a:spcPct val="130000"/>
              </a:lnSpc>
              <a:spcBef>
                <a:spcPts val="600"/>
              </a:spcBef>
              <a:spcAft>
                <a:spcPts val="1200"/>
              </a:spcAft>
              <a:buNone/>
            </a:pPr>
            <a:endParaRPr lang="en-US" altLang="zh-CN" sz="1600" dirty="0">
              <a:solidFill>
                <a:schemeClr val="tx1"/>
              </a:solidFill>
              <a:latin typeface="Arial" panose="020B0604020202020204" pitchFamily="34" charset="0"/>
              <a:ea typeface="宋体" panose="02010600030101010101" pitchFamily="2" charset="-122"/>
            </a:endParaRPr>
          </a:p>
          <a:p>
            <a:pPr marL="0" indent="0" algn="just">
              <a:lnSpc>
                <a:spcPct val="130000"/>
              </a:lnSpc>
              <a:spcBef>
                <a:spcPts val="600"/>
              </a:spcBef>
              <a:spcAft>
                <a:spcPts val="1200"/>
              </a:spcAft>
              <a:buNone/>
            </a:pPr>
            <a:endParaRPr lang="en-US" altLang="zh-CN" sz="1600" dirty="0">
              <a:solidFill>
                <a:srgbClr val="002060"/>
              </a:solidFill>
              <a:latin typeface="Arial" panose="020B0604020202020204" pitchFamily="34" charset="0"/>
              <a:ea typeface="宋体" panose="02010600030101010101" pitchFamily="2" charset="-122"/>
            </a:endParaRPr>
          </a:p>
        </p:txBody>
      </p:sp>
      <p:sp>
        <p:nvSpPr>
          <p:cNvPr id="5" name="TextBox 4"/>
          <p:cNvSpPr txBox="1"/>
          <p:nvPr/>
        </p:nvSpPr>
        <p:spPr>
          <a:xfrm>
            <a:off x="9629775" y="507738"/>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HCAL</a:t>
            </a:r>
            <a:endParaRPr lang="zh-CN" altLang="en-US" dirty="0">
              <a:latin typeface="Arial" panose="020B0604020202020204" pitchFamily="34" charset="0"/>
            </a:endParaRPr>
          </a:p>
        </p:txBody>
      </p:sp>
      <p:pic>
        <p:nvPicPr>
          <p:cNvPr id="12" name="图片 11"/>
          <p:cNvPicPr>
            <a:picLocks noChangeAspect="1"/>
          </p:cNvPicPr>
          <p:nvPr/>
        </p:nvPicPr>
        <p:blipFill>
          <a:blip r:embed="rId2"/>
          <a:stretch>
            <a:fillRect/>
          </a:stretch>
        </p:blipFill>
        <p:spPr>
          <a:xfrm>
            <a:off x="85185" y="3486758"/>
            <a:ext cx="6632695" cy="2689887"/>
          </a:xfrm>
          <a:prstGeom prst="rect">
            <a:avLst/>
          </a:prstGeom>
        </p:spPr>
      </p:pic>
      <p:sp>
        <p:nvSpPr>
          <p:cNvPr id="14" name="文本框 13"/>
          <p:cNvSpPr txBox="1"/>
          <p:nvPr/>
        </p:nvSpPr>
        <p:spPr>
          <a:xfrm>
            <a:off x="7025489" y="3320266"/>
            <a:ext cx="4984806" cy="3170612"/>
          </a:xfrm>
          <a:prstGeom prst="rect">
            <a:avLst/>
          </a:prstGeom>
          <a:noFill/>
        </p:spPr>
        <p:txBody>
          <a:bodyPr wrap="square">
            <a:spAutoFit/>
          </a:bodyPr>
          <a:lstStyle/>
          <a:p>
            <a:pPr>
              <a:lnSpc>
                <a:spcPct val="130000"/>
              </a:lnSpc>
              <a:spcBef>
                <a:spcPts val="300"/>
              </a:spcBef>
              <a:spcAft>
                <a:spcPts val="300"/>
              </a:spcAft>
            </a:pPr>
            <a:r>
              <a:rPr lang="en-US" altLang="zh-CN" sz="1600" dirty="0">
                <a:latin typeface="Arial" panose="020B0604020202020204" pitchFamily="34" charset="0"/>
                <a:cs typeface="Arial" panose="020B0604020202090204" pitchFamily="34" charset="0"/>
              </a:rPr>
              <a:t>Cosmic ray test results of the GS tile measured using single </a:t>
            </a:r>
            <a:r>
              <a:rPr lang="en-US" altLang="zh-CN" sz="1600" dirty="0" err="1">
                <a:latin typeface="Arial" panose="020B0604020202020204" pitchFamily="34" charset="0"/>
                <a:cs typeface="Arial" panose="020B0604020202090204" pitchFamily="34" charset="0"/>
              </a:rPr>
              <a:t>SiPM</a:t>
            </a:r>
            <a:r>
              <a:rPr lang="en-US" altLang="zh-CN" sz="1600" dirty="0">
                <a:latin typeface="Arial" panose="020B0604020202020204" pitchFamily="34" charset="0"/>
                <a:cs typeface="Arial" panose="020B0604020202090204" pitchFamily="34" charset="0"/>
              </a:rPr>
              <a:t>. </a:t>
            </a:r>
          </a:p>
          <a:p>
            <a:pPr>
              <a:lnSpc>
                <a:spcPct val="130000"/>
              </a:lnSpc>
              <a:spcBef>
                <a:spcPts val="300"/>
              </a:spcBef>
              <a:spcAft>
                <a:spcPts val="300"/>
              </a:spcAft>
            </a:pPr>
            <a:r>
              <a:rPr lang="en-US" altLang="zh-CN" sz="1600" dirty="0">
                <a:latin typeface="Arial" panose="020B0604020202020204" pitchFamily="34" charset="0"/>
                <a:cs typeface="Arial" panose="020B0604020202090204" pitchFamily="34" charset="0"/>
              </a:rPr>
              <a:t>(a) The measurement using Hamamatsu S13360-3050PE </a:t>
            </a:r>
            <a:r>
              <a:rPr lang="en-US" altLang="zh-CN" sz="1600" dirty="0" err="1">
                <a:latin typeface="Arial" panose="020B0604020202020204" pitchFamily="34" charset="0"/>
                <a:cs typeface="Arial" panose="020B0604020202090204" pitchFamily="34" charset="0"/>
              </a:rPr>
              <a:t>SiPM</a:t>
            </a:r>
            <a:r>
              <a:rPr lang="en-US" altLang="zh-CN" sz="1600" dirty="0">
                <a:latin typeface="Arial" panose="020B0604020202020204" pitchFamily="34" charset="0"/>
                <a:cs typeface="Arial" panose="020B0604020202090204" pitchFamily="34" charset="0"/>
              </a:rPr>
              <a:t>, resulting a light output of 64 </a:t>
            </a:r>
            <a:r>
              <a:rPr lang="en-US" altLang="zh-CN" sz="1600" dirty="0" err="1">
                <a:latin typeface="Arial" panose="020B0604020202020204" pitchFamily="34" charset="0"/>
                <a:cs typeface="Arial" panose="020B0604020202090204" pitchFamily="34" charset="0"/>
              </a:rPr>
              <a:t>p.e.</a:t>
            </a:r>
            <a:r>
              <a:rPr lang="en-US" altLang="zh-CN" sz="1600" dirty="0">
                <a:latin typeface="Arial" panose="020B0604020202020204" pitchFamily="34" charset="0"/>
                <a:cs typeface="Arial" panose="020B0604020202090204" pitchFamily="34" charset="0"/>
              </a:rPr>
              <a:t>/MIP.</a:t>
            </a:r>
          </a:p>
          <a:p>
            <a:pPr>
              <a:lnSpc>
                <a:spcPct val="130000"/>
              </a:lnSpc>
              <a:spcBef>
                <a:spcPts val="300"/>
              </a:spcBef>
              <a:spcAft>
                <a:spcPts val="300"/>
              </a:spcAft>
            </a:pPr>
            <a:r>
              <a:rPr lang="en-US" altLang="zh-CN" sz="1600" dirty="0">
                <a:latin typeface="Arial" panose="020B0604020202020204" pitchFamily="34" charset="0"/>
                <a:cs typeface="Arial" panose="020B0604020202090204" pitchFamily="34" charset="0"/>
              </a:rPr>
              <a:t>(b)The measured result is about 160 </a:t>
            </a:r>
            <a:r>
              <a:rPr lang="en-US" altLang="zh-CN" sz="1600" dirty="0" err="1">
                <a:latin typeface="Arial" panose="020B0604020202020204" pitchFamily="34" charset="0"/>
                <a:cs typeface="Arial" panose="020B0604020202090204" pitchFamily="34" charset="0"/>
              </a:rPr>
              <a:t>p.e.</a:t>
            </a:r>
            <a:r>
              <a:rPr lang="en-US" altLang="zh-CN" sz="1600" dirty="0">
                <a:latin typeface="Arial" panose="020B0604020202020204" pitchFamily="34" charset="0"/>
                <a:cs typeface="Arial" panose="020B0604020202090204" pitchFamily="34" charset="0"/>
              </a:rPr>
              <a:t>/MIP using a Hamamatsu S13360-6025CS </a:t>
            </a:r>
            <a:r>
              <a:rPr lang="en-US" altLang="zh-CN" sz="1600" dirty="0" err="1">
                <a:latin typeface="Arial" panose="020B0604020202020204" pitchFamily="34" charset="0"/>
                <a:cs typeface="Arial" panose="020B0604020202090204" pitchFamily="34" charset="0"/>
              </a:rPr>
              <a:t>SiPM</a:t>
            </a:r>
            <a:r>
              <a:rPr lang="en-US" altLang="zh-CN" sz="1600" dirty="0">
                <a:latin typeface="Arial" panose="020B0604020202020204" pitchFamily="34" charset="0"/>
                <a:cs typeface="Arial" panose="020B0604020202090204" pitchFamily="34" charset="0"/>
              </a:rPr>
              <a:t>. The two results are consistent. </a:t>
            </a:r>
          </a:p>
          <a:p>
            <a:pPr>
              <a:lnSpc>
                <a:spcPct val="130000"/>
              </a:lnSpc>
              <a:spcBef>
                <a:spcPts val="300"/>
              </a:spcBef>
              <a:spcAft>
                <a:spcPts val="300"/>
              </a:spcAft>
            </a:pPr>
            <a:r>
              <a:rPr lang="en-US" altLang="zh-CN" sz="1600" dirty="0">
                <a:latin typeface="Arial" panose="020B0604020202020204" pitchFamily="34" charset="0"/>
                <a:cs typeface="Arial" panose="020B0604020202090204" pitchFamily="34" charset="0"/>
              </a:rPr>
              <a:t>The difference is due to the different sizes of the </a:t>
            </a:r>
            <a:r>
              <a:rPr lang="en-US" altLang="zh-CN" sz="1600" dirty="0" err="1">
                <a:latin typeface="Arial" panose="020B0604020202020204" pitchFamily="34" charset="0"/>
                <a:cs typeface="Arial" panose="020B0604020202090204" pitchFamily="34" charset="0"/>
              </a:rPr>
              <a:t>SiPMs</a:t>
            </a:r>
            <a:r>
              <a:rPr lang="en-US" altLang="zh-CN" sz="1600" dirty="0">
                <a:latin typeface="Arial" panose="020B0604020202020204" pitchFamily="34" charset="0"/>
                <a:cs typeface="Arial" panose="020B0604020202090204" pitchFamily="34" charset="0"/>
              </a:rPr>
              <a:t>, and different PDEs.</a:t>
            </a:r>
            <a:endParaRPr lang="zh-CN" altLang="en-US" sz="1600" dirty="0">
              <a:latin typeface="Arial" panose="020B0604020202020204" pitchFamily="34" charset="0"/>
              <a:cs typeface="Arial" panose="020B0604020202090204"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Findings</a:t>
            </a:r>
          </a:p>
        </p:txBody>
      </p:sp>
      <p:sp>
        <p:nvSpPr>
          <p:cNvPr id="3" name="Text Placeholder 2"/>
          <p:cNvSpPr>
            <a:spLocks noGrp="1"/>
          </p:cNvSpPr>
          <p:nvPr>
            <p:ph type="body" idx="1"/>
          </p:nvPr>
        </p:nvSpPr>
        <p:spPr>
          <a:xfrm>
            <a:off x="302260" y="1277620"/>
            <a:ext cx="11490960" cy="4899025"/>
          </a:xfrm>
        </p:spPr>
        <p:txBody>
          <a:bodyPr>
            <a:noAutofit/>
          </a:bodyPr>
          <a:lstStyle/>
          <a:p>
            <a:pPr algn="just">
              <a:lnSpc>
                <a:spcPct val="130000"/>
              </a:lnSpc>
              <a:spcBef>
                <a:spcPts val="600"/>
              </a:spcBef>
              <a:spcAft>
                <a:spcPts val="1200"/>
              </a:spcAft>
            </a:pPr>
            <a:r>
              <a:rPr lang="en-US" altLang="zh-CN" sz="1600" dirty="0">
                <a:solidFill>
                  <a:srgbClr val="0000FF"/>
                </a:solidFill>
                <a:latin typeface="Arial" panose="020B0604020202020204" pitchFamily="34" charset="0"/>
                <a:ea typeface="宋体" panose="02010600030101010101" pitchFamily="2" charset="-122"/>
              </a:rPr>
              <a:t>Regarding costs, the committee notes that the current cost estimate does not include the cost of PCBs, which experience shows can become a significant item for granular calorimeters due to the complexity of design and production. </a:t>
            </a:r>
          </a:p>
          <a:p>
            <a:pPr algn="just">
              <a:lnSpc>
                <a:spcPct val="130000"/>
              </a:lnSpc>
              <a:spcBef>
                <a:spcPts val="600"/>
              </a:spcBef>
              <a:spcAft>
                <a:spcPts val="1200"/>
              </a:spcAft>
            </a:pPr>
            <a:r>
              <a:rPr lang="en-US" altLang="zh-CN" sz="1600" dirty="0">
                <a:solidFill>
                  <a:srgbClr val="002060"/>
                </a:solidFill>
                <a:latin typeface="Arial" panose="020B0604020202020204" pitchFamily="34" charset="0"/>
                <a:ea typeface="宋体" panose="02010600030101010101" pitchFamily="2" charset="-122"/>
              </a:rPr>
              <a:t>--the cost of PCBs has already included in the electronics part.</a:t>
            </a:r>
            <a:endParaRPr lang="en-US" altLang="zh-CN" sz="1600" dirty="0">
              <a:solidFill>
                <a:srgbClr val="0000FF"/>
              </a:solidFill>
              <a:latin typeface="Arial" panose="020B0604020202020204" pitchFamily="34" charset="0"/>
              <a:ea typeface="宋体" panose="02010600030101010101" pitchFamily="2" charset="-122"/>
            </a:endParaRPr>
          </a:p>
          <a:p>
            <a:pPr marL="0" indent="0" algn="just">
              <a:lnSpc>
                <a:spcPct val="130000"/>
              </a:lnSpc>
              <a:spcBef>
                <a:spcPts val="600"/>
              </a:spcBef>
              <a:spcAft>
                <a:spcPts val="1200"/>
              </a:spcAft>
              <a:buNone/>
            </a:pPr>
            <a:endParaRPr lang="en-US" altLang="zh-CN" sz="1600" dirty="0">
              <a:solidFill>
                <a:srgbClr val="002060"/>
              </a:solidFill>
              <a:latin typeface="Arial" panose="020B0604020202020204" pitchFamily="34" charset="0"/>
              <a:ea typeface="宋体" panose="02010600030101010101" pitchFamily="2" charset="-122"/>
            </a:endParaRPr>
          </a:p>
        </p:txBody>
      </p:sp>
      <p:sp>
        <p:nvSpPr>
          <p:cNvPr id="5" name="TextBox 4"/>
          <p:cNvSpPr txBox="1"/>
          <p:nvPr/>
        </p:nvSpPr>
        <p:spPr>
          <a:xfrm>
            <a:off x="9629775" y="507738"/>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HCAL</a:t>
            </a:r>
            <a:endParaRPr lang="zh-CN" altLang="en-US" dirty="0">
              <a:latin typeface="Arial" panose="020B0604020202020204"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Findings</a:t>
            </a:r>
          </a:p>
        </p:txBody>
      </p:sp>
      <p:sp>
        <p:nvSpPr>
          <p:cNvPr id="3" name="Text Placeholder 2"/>
          <p:cNvSpPr>
            <a:spLocks noGrp="1"/>
          </p:cNvSpPr>
          <p:nvPr>
            <p:ph type="body" idx="1"/>
          </p:nvPr>
        </p:nvSpPr>
        <p:spPr>
          <a:xfrm>
            <a:off x="302260" y="1277620"/>
            <a:ext cx="11490960" cy="4899025"/>
          </a:xfrm>
        </p:spPr>
        <p:txBody>
          <a:bodyPr>
            <a:noAutofit/>
          </a:bodyPr>
          <a:lstStyle/>
          <a:p>
            <a:pPr algn="just">
              <a:lnSpc>
                <a:spcPct val="130000"/>
              </a:lnSpc>
              <a:spcBef>
                <a:spcPts val="600"/>
              </a:spcBef>
              <a:spcAft>
                <a:spcPts val="1200"/>
              </a:spcAft>
            </a:pPr>
            <a:r>
              <a:rPr lang="en-US" altLang="zh-CN" sz="1600" dirty="0">
                <a:solidFill>
                  <a:srgbClr val="0000FF"/>
                </a:solidFill>
                <a:latin typeface="Arial" panose="020B0604020202020204" pitchFamily="34" charset="0"/>
                <a:ea typeface="宋体" panose="02010600030101010101" pitchFamily="2" charset="-122"/>
              </a:rPr>
              <a:t>It was also acknowledged that a sampling calorimeter based on plastic scintillator (PS-AHCAL), which is more mature and better understood, remains a viable fallback option. The committee encourages the team to continue pursuing the GS-HCAL option, while maintaining the PS-HCAL as a backup.</a:t>
            </a:r>
          </a:p>
          <a:p>
            <a:pPr algn="just">
              <a:lnSpc>
                <a:spcPct val="130000"/>
              </a:lnSpc>
              <a:spcBef>
                <a:spcPts val="600"/>
              </a:spcBef>
              <a:spcAft>
                <a:spcPts val="1200"/>
              </a:spcAft>
            </a:pPr>
            <a:r>
              <a:rPr lang="en-US" altLang="zh-CN" sz="1600" dirty="0">
                <a:solidFill>
                  <a:schemeClr val="tx1"/>
                </a:solidFill>
                <a:latin typeface="Arial" panose="020B0604020202020204" pitchFamily="34" charset="0"/>
                <a:ea typeface="宋体" panose="02010600030101010101" pitchFamily="2" charset="-122"/>
              </a:rPr>
              <a:t>--Yes, the GS-HCAL and PS-HCAL are both the options of the HCAL. the size of the GS or PS tile are the same as 4cm*4cm, has the same photon readout SiPM and the electrinics, the same size Box and Prototypes. If the GS R&amp;D was falled, it will be easy go back to the PS-HCAL design. There is also a special </a:t>
            </a:r>
            <a:r>
              <a:rPr lang="en-US" altLang="zh-CN" sz="1600" b="1" dirty="0">
                <a:solidFill>
                  <a:schemeClr val="tx1"/>
                </a:solidFill>
                <a:latin typeface="Arial" panose="020B0604020202020204" pitchFamily="34" charset="0"/>
                <a:ea typeface="宋体" panose="02010600030101010101" pitchFamily="2" charset="-122"/>
              </a:rPr>
              <a:t>Section 8.6 (</a:t>
            </a:r>
            <a:r>
              <a:rPr lang="en-US" altLang="zh-CN" sz="1600" dirty="0">
                <a:solidFill>
                  <a:schemeClr val="tx1"/>
                </a:solidFill>
                <a:latin typeface="Arial" panose="020B0604020202020204" pitchFamily="34" charset="0"/>
                <a:ea typeface="宋体" panose="02010600030101010101" pitchFamily="2" charset="-122"/>
              </a:rPr>
              <a:t>Alternative HCAL options) introduce the R&amp;D results of the RPC-SDHCAL and PS-HCAL. </a:t>
            </a:r>
          </a:p>
        </p:txBody>
      </p:sp>
      <p:sp>
        <p:nvSpPr>
          <p:cNvPr id="5" name="TextBox 4"/>
          <p:cNvSpPr txBox="1"/>
          <p:nvPr/>
        </p:nvSpPr>
        <p:spPr>
          <a:xfrm>
            <a:off x="9629775" y="507738"/>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HCAL</a:t>
            </a:r>
            <a:endParaRPr lang="zh-CN" altLang="en-US" dirty="0">
              <a:latin typeface="Arial" panose="020B0604020202020204" pitchFamily="34" charset="0"/>
            </a:endParaRPr>
          </a:p>
        </p:txBody>
      </p:sp>
      <p:pic>
        <p:nvPicPr>
          <p:cNvPr id="6" name="图片 5"/>
          <p:cNvPicPr>
            <a:picLocks noChangeAspect="1"/>
          </p:cNvPicPr>
          <p:nvPr/>
        </p:nvPicPr>
        <p:blipFill>
          <a:blip r:embed="rId2"/>
          <a:stretch>
            <a:fillRect/>
          </a:stretch>
        </p:blipFill>
        <p:spPr>
          <a:xfrm>
            <a:off x="838199" y="3821400"/>
            <a:ext cx="4864337" cy="2567289"/>
          </a:xfrm>
          <a:prstGeom prst="rect">
            <a:avLst/>
          </a:prstGeom>
        </p:spPr>
      </p:pic>
      <p:pic>
        <p:nvPicPr>
          <p:cNvPr id="8" name="图片 7"/>
          <p:cNvPicPr>
            <a:picLocks noChangeAspect="1"/>
          </p:cNvPicPr>
          <p:nvPr/>
        </p:nvPicPr>
        <p:blipFill>
          <a:blip r:embed="rId3"/>
          <a:stretch>
            <a:fillRect/>
          </a:stretch>
        </p:blipFill>
        <p:spPr>
          <a:xfrm>
            <a:off x="6889688" y="3821400"/>
            <a:ext cx="4602426" cy="2684749"/>
          </a:xfrm>
          <a:prstGeom prst="rect">
            <a:avLst/>
          </a:prstGeom>
        </p:spPr>
      </p:pic>
      <p:sp>
        <p:nvSpPr>
          <p:cNvPr id="9" name="文本框 8"/>
          <p:cNvSpPr txBox="1"/>
          <p:nvPr/>
        </p:nvSpPr>
        <p:spPr>
          <a:xfrm>
            <a:off x="2374074" y="6358471"/>
            <a:ext cx="1792586" cy="338554"/>
          </a:xfrm>
          <a:prstGeom prst="rect">
            <a:avLst/>
          </a:prstGeom>
          <a:noFill/>
        </p:spPr>
        <p:txBody>
          <a:bodyPr wrap="square" rtlCol="0">
            <a:spAutoFit/>
          </a:bodyPr>
          <a:lstStyle/>
          <a:p>
            <a:r>
              <a:rPr lang="en-US" altLang="zh-CN" sz="1600" b="1" dirty="0">
                <a:latin typeface="Arial" panose="020B0604020202020204" pitchFamily="34" charset="0"/>
                <a:cs typeface="Arial" panose="020B0604020202090204" pitchFamily="34" charset="0"/>
              </a:rPr>
              <a:t>RPC-SDHCAL</a:t>
            </a:r>
            <a:endParaRPr lang="zh-CN" altLang="en-US" sz="1600" b="1" dirty="0">
              <a:latin typeface="Arial" panose="020B0604020202020204" pitchFamily="34" charset="0"/>
              <a:cs typeface="Arial" panose="020B0604020202090204" pitchFamily="34" charset="0"/>
            </a:endParaRPr>
          </a:p>
        </p:txBody>
      </p:sp>
      <p:sp>
        <p:nvSpPr>
          <p:cNvPr id="11" name="文本框 10"/>
          <p:cNvSpPr txBox="1"/>
          <p:nvPr/>
        </p:nvSpPr>
        <p:spPr>
          <a:xfrm>
            <a:off x="8754785" y="6336872"/>
            <a:ext cx="1249294" cy="338554"/>
          </a:xfrm>
          <a:prstGeom prst="rect">
            <a:avLst/>
          </a:prstGeom>
          <a:noFill/>
        </p:spPr>
        <p:txBody>
          <a:bodyPr wrap="square">
            <a:spAutoFit/>
          </a:bodyPr>
          <a:lstStyle/>
          <a:p>
            <a:r>
              <a:rPr lang="en-US" altLang="zh-CN" sz="1600" b="1" dirty="0">
                <a:solidFill>
                  <a:schemeClr val="tx1"/>
                </a:solidFill>
                <a:latin typeface="Arial" panose="020B0604020202020204" pitchFamily="34" charset="0"/>
                <a:ea typeface="宋体" panose="02010600030101010101" pitchFamily="2" charset="-122"/>
              </a:rPr>
              <a:t>PS-HCAL</a:t>
            </a:r>
            <a:endParaRPr lang="zh-CN" altLang="en-US" sz="1600" b="1" dirty="0">
              <a:latin typeface="Arial" panose="020B0604020202020204"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dirty="0">
                <a:latin typeface="Arial Black" panose="020B0A04020102020204" pitchFamily="34" charset="0"/>
                <a:ea typeface="等线" panose="02010600030101010101" pitchFamily="2" charset="-122"/>
              </a:rPr>
              <a:t>Comments</a:t>
            </a:r>
          </a:p>
        </p:txBody>
      </p:sp>
      <p:sp>
        <p:nvSpPr>
          <p:cNvPr id="3" name="Text Placeholder 2"/>
          <p:cNvSpPr>
            <a:spLocks noGrp="1"/>
          </p:cNvSpPr>
          <p:nvPr>
            <p:ph type="body" idx="1"/>
          </p:nvPr>
        </p:nvSpPr>
        <p:spPr>
          <a:xfrm>
            <a:off x="359410" y="1325880"/>
            <a:ext cx="11637645" cy="5024755"/>
          </a:xfrm>
        </p:spPr>
        <p:txBody>
          <a:bodyPr>
            <a:noAutofit/>
          </a:bodyPr>
          <a:lstStyle/>
          <a:p>
            <a:pPr algn="just">
              <a:lnSpc>
                <a:spcPct val="130000"/>
              </a:lnSpc>
              <a:spcBef>
                <a:spcPts val="600"/>
              </a:spcBef>
              <a:spcAft>
                <a:spcPts val="1200"/>
              </a:spcAft>
            </a:pPr>
            <a:r>
              <a:rPr lang="en-US" altLang="zh-CN" sz="1600" dirty="0">
                <a:solidFill>
                  <a:srgbClr val="0000FF"/>
                </a:solidFill>
                <a:latin typeface="Arial" panose="020B0604020202020204" pitchFamily="34" charset="0"/>
                <a:ea typeface="宋体" panose="02010600030101010101" pitchFamily="2" charset="-122"/>
              </a:rPr>
              <a:t>Scintillating glasses represent new territory for hadronic calorimetry. The material properties, such as radiation length and hadronic interaction length, are not yet fully characterized. Although the decision to adopt this technology is well justified, it carries significant risk. Therefore, extensive prototyping and simulation studies are mandatory to validate the concept.</a:t>
            </a:r>
          </a:p>
          <a:p>
            <a:pPr algn="just">
              <a:lnSpc>
                <a:spcPct val="130000"/>
              </a:lnSpc>
              <a:spcBef>
                <a:spcPts val="600"/>
              </a:spcBef>
              <a:spcAft>
                <a:spcPts val="1200"/>
              </a:spcAft>
            </a:pPr>
            <a:r>
              <a:rPr lang="en-US" altLang="zh-CN" sz="1600" dirty="0">
                <a:solidFill>
                  <a:schemeClr val="tx1"/>
                </a:solidFill>
                <a:latin typeface="Arial" panose="020B0604020202020204" pitchFamily="34" charset="0"/>
                <a:ea typeface="宋体" panose="02010600030101010101" pitchFamily="2" charset="-122"/>
              </a:rPr>
              <a:t>--Yes, the study of the GS-HCAL option is only start in two years ago, and choise to be the baseline option on Aug.2024, there are lots studies need to do. </a:t>
            </a:r>
            <a:r>
              <a:rPr lang="en-US" altLang="zh-CN" sz="1600" dirty="0">
                <a:latin typeface="Arial" panose="020B0604020202020204" pitchFamily="34" charset="0"/>
                <a:ea typeface="宋体" panose="02010600030101010101" pitchFamily="2" charset="-122"/>
              </a:rPr>
              <a:t>And </a:t>
            </a:r>
            <a:r>
              <a:rPr lang="en-US" altLang="zh-CN" sz="1600" dirty="0">
                <a:solidFill>
                  <a:schemeClr val="tx1"/>
                </a:solidFill>
                <a:latin typeface="Arial" panose="020B0604020202020204" pitchFamily="34" charset="0"/>
                <a:ea typeface="宋体" panose="02010600030101010101" pitchFamily="2" charset="-122"/>
                <a:cs typeface="Arial" panose="020B0604020202090204" pitchFamily="34" charset="0"/>
                <a:sym typeface="+mn-ea"/>
              </a:rPr>
              <a:t>the new design of the p</a:t>
            </a:r>
            <a:r>
              <a:rPr lang="en-US" altLang="zh-CN" sz="1600" dirty="0">
                <a:latin typeface="Arial" panose="020B0604020202020204" pitchFamily="34" charset="0"/>
                <a:ea typeface="宋体" panose="02010600030101010101" pitchFamily="2" charset="-122"/>
                <a:cs typeface="Arial" panose="020B0604020202090204" pitchFamily="34" charset="0"/>
                <a:sym typeface="+mn-ea"/>
              </a:rPr>
              <a:t>r</a:t>
            </a:r>
            <a:r>
              <a:rPr lang="en-US" altLang="zh-CN" sz="1600" dirty="0">
                <a:solidFill>
                  <a:schemeClr val="tx1"/>
                </a:solidFill>
                <a:latin typeface="Arial" panose="020B0604020202020204" pitchFamily="34" charset="0"/>
                <a:ea typeface="宋体" panose="02010600030101010101" pitchFamily="2" charset="-122"/>
                <a:cs typeface="Arial" panose="020B0604020202090204" pitchFamily="34" charset="0"/>
                <a:sym typeface="+mn-ea"/>
              </a:rPr>
              <a:t>ototype has already described, as in the </a:t>
            </a:r>
            <a:r>
              <a:rPr lang="en-US" altLang="zh-CN" sz="1600" b="1" dirty="0">
                <a:solidFill>
                  <a:schemeClr val="tx1"/>
                </a:solidFill>
                <a:latin typeface="Arial" panose="020B0604020202020204" pitchFamily="34" charset="0"/>
                <a:ea typeface="宋体" panose="02010600030101010101" pitchFamily="2" charset="-122"/>
                <a:cs typeface="Arial" panose="020B0604020202090204" pitchFamily="34" charset="0"/>
                <a:sym typeface="+mn-ea"/>
              </a:rPr>
              <a:t>Section 8.4.8</a:t>
            </a:r>
            <a:r>
              <a:rPr lang="en-US" altLang="zh-CN" sz="1600" dirty="0">
                <a:solidFill>
                  <a:schemeClr val="tx1"/>
                </a:solidFill>
                <a:latin typeface="Arial" panose="020B0604020202020204" pitchFamily="34" charset="0"/>
                <a:ea typeface="宋体" panose="02010600030101010101" pitchFamily="2" charset="-122"/>
                <a:cs typeface="Arial" panose="020B0604020202090204" pitchFamily="34" charset="0"/>
                <a:sym typeface="+mn-ea"/>
              </a:rPr>
              <a:t>. </a:t>
            </a:r>
            <a:endParaRPr lang="en-US" altLang="zh-CN" sz="1600" dirty="0">
              <a:solidFill>
                <a:schemeClr val="tx1"/>
              </a:solidFill>
              <a:latin typeface="Arial" panose="020B0604020202020204" pitchFamily="34" charset="0"/>
              <a:ea typeface="宋体" panose="02010600030101010101" pitchFamily="2" charset="-122"/>
            </a:endParaRPr>
          </a:p>
        </p:txBody>
      </p:sp>
      <p:sp>
        <p:nvSpPr>
          <p:cNvPr id="6" name="TextBox 5"/>
          <p:cNvSpPr txBox="1"/>
          <p:nvPr/>
        </p:nvSpPr>
        <p:spPr>
          <a:xfrm>
            <a:off x="9629775" y="507738"/>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HCAL</a:t>
            </a:r>
            <a:endParaRPr lang="zh-CN" altLang="en-US" dirty="0">
              <a:latin typeface="Arial" panose="020B0604020202020204" pitchFamily="34" charset="0"/>
            </a:endParaRPr>
          </a:p>
        </p:txBody>
      </p:sp>
      <p:pic>
        <p:nvPicPr>
          <p:cNvPr id="5" name="图片 4"/>
          <p:cNvPicPr>
            <a:picLocks noChangeAspect="1"/>
          </p:cNvPicPr>
          <p:nvPr/>
        </p:nvPicPr>
        <p:blipFill>
          <a:blip r:embed="rId2"/>
          <a:stretch>
            <a:fillRect/>
          </a:stretch>
        </p:blipFill>
        <p:spPr>
          <a:xfrm>
            <a:off x="0" y="3494681"/>
            <a:ext cx="5643670" cy="2623812"/>
          </a:xfrm>
          <a:prstGeom prst="rect">
            <a:avLst/>
          </a:prstGeom>
        </p:spPr>
      </p:pic>
      <p:pic>
        <p:nvPicPr>
          <p:cNvPr id="7" name="图片 6"/>
          <p:cNvPicPr>
            <a:picLocks noChangeAspect="1"/>
          </p:cNvPicPr>
          <p:nvPr/>
        </p:nvPicPr>
        <p:blipFill>
          <a:blip r:embed="rId3"/>
          <a:stretch>
            <a:fillRect/>
          </a:stretch>
        </p:blipFill>
        <p:spPr>
          <a:xfrm>
            <a:off x="5606321" y="3310391"/>
            <a:ext cx="6630649" cy="2808102"/>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dirty="0">
                <a:latin typeface="Arial Black" panose="020B0A04020102020204" pitchFamily="34" charset="0"/>
                <a:ea typeface="等线" panose="02010600030101010101" pitchFamily="2" charset="-122"/>
              </a:rPr>
              <a:t>Comments</a:t>
            </a:r>
          </a:p>
        </p:txBody>
      </p:sp>
      <p:sp>
        <p:nvSpPr>
          <p:cNvPr id="3" name="Text Placeholder 2"/>
          <p:cNvSpPr>
            <a:spLocks noGrp="1"/>
          </p:cNvSpPr>
          <p:nvPr>
            <p:ph type="body" idx="1"/>
          </p:nvPr>
        </p:nvSpPr>
        <p:spPr>
          <a:xfrm>
            <a:off x="359410" y="1325880"/>
            <a:ext cx="11637645" cy="5024755"/>
          </a:xfrm>
        </p:spPr>
        <p:txBody>
          <a:bodyPr>
            <a:noAutofit/>
          </a:bodyPr>
          <a:lstStyle/>
          <a:p>
            <a:pPr algn="just">
              <a:lnSpc>
                <a:spcPct val="130000"/>
              </a:lnSpc>
              <a:spcBef>
                <a:spcPts val="600"/>
              </a:spcBef>
              <a:spcAft>
                <a:spcPts val="1200"/>
              </a:spcAft>
            </a:pPr>
            <a:r>
              <a:rPr lang="en-US" altLang="zh-CN" sz="1600" dirty="0">
                <a:solidFill>
                  <a:srgbClr val="0000FF"/>
                </a:solidFill>
                <a:latin typeface="Arial" panose="020B0604020202020204" pitchFamily="34" charset="0"/>
                <a:ea typeface="宋体" panose="02010600030101010101" pitchFamily="2" charset="-122"/>
              </a:rPr>
              <a:t>A deep understanding of the response to hadrons is essential,  including clarification of the constant term origin, study of the e/h ratio (software compensation), validation of GEANT4 physics lists, and accurate characterization of material properties such as quenching (Birks' law).</a:t>
            </a:r>
            <a:endParaRPr lang="en-US" altLang="zh-CN" sz="1600" dirty="0">
              <a:latin typeface="Arial" panose="020B0604020202020204" pitchFamily="34" charset="0"/>
              <a:ea typeface="宋体" panose="02010600030101010101" pitchFamily="2" charset="-122"/>
            </a:endParaRPr>
          </a:p>
          <a:p>
            <a:pPr algn="just">
              <a:lnSpc>
                <a:spcPct val="130000"/>
              </a:lnSpc>
              <a:spcBef>
                <a:spcPts val="600"/>
              </a:spcBef>
              <a:spcAft>
                <a:spcPts val="1200"/>
              </a:spcAft>
            </a:pPr>
            <a:r>
              <a:rPr lang="en-US" altLang="zh-CN" sz="1600" dirty="0">
                <a:solidFill>
                  <a:schemeClr val="tx1"/>
                </a:solidFill>
                <a:latin typeface="Arial" panose="020B0604020202020204" pitchFamily="34" charset="0"/>
                <a:ea typeface="宋体" panose="02010600030101010101" pitchFamily="2" charset="-122"/>
              </a:rPr>
              <a:t>--</a:t>
            </a:r>
            <a:r>
              <a:rPr lang="en-US" altLang="zh-CN" sz="1600" dirty="0">
                <a:latin typeface="Arial" panose="020B0604020202020204" pitchFamily="34" charset="0"/>
                <a:ea typeface="宋体" panose="02010600030101010101" pitchFamily="2" charset="-122"/>
              </a:rPr>
              <a:t>T</a:t>
            </a:r>
            <a:r>
              <a:rPr lang="en-US" altLang="zh-CN" sz="1600" dirty="0">
                <a:solidFill>
                  <a:schemeClr val="tx1"/>
                </a:solidFill>
                <a:latin typeface="Arial" panose="020B0604020202020204" pitchFamily="34" charset="0"/>
                <a:ea typeface="宋体" panose="02010600030101010101" pitchFamily="2" charset="-122"/>
              </a:rPr>
              <a:t>he new version of the TDR ahs already update the simulation work and the group also did more study for the design. In </a:t>
            </a:r>
            <a:r>
              <a:rPr lang="en-US" altLang="zh-CN" sz="1600" b="1" dirty="0">
                <a:solidFill>
                  <a:schemeClr val="tx1"/>
                </a:solidFill>
                <a:latin typeface="Arial" panose="020B0604020202020204" pitchFamily="34" charset="0"/>
                <a:ea typeface="宋体" panose="02010600030101010101" pitchFamily="2" charset="-122"/>
              </a:rPr>
              <a:t>Section 8.5 </a:t>
            </a:r>
            <a:r>
              <a:rPr lang="en-US" altLang="zh-CN" sz="1600" b="1" dirty="0">
                <a:latin typeface="Arial" panose="020B0604020202020204" pitchFamily="34" charset="0"/>
                <a:ea typeface="宋体" panose="02010600030101010101" pitchFamily="2" charset="-122"/>
                <a:sym typeface="+mn-ea"/>
              </a:rPr>
              <a:t>simulation and performance</a:t>
            </a:r>
            <a:r>
              <a:rPr lang="en-US" altLang="zh-CN" sz="1600" dirty="0">
                <a:latin typeface="Arial" panose="020B0604020202020204" pitchFamily="34" charset="0"/>
                <a:ea typeface="宋体" panose="02010600030101010101" pitchFamily="2" charset="-122"/>
                <a:sym typeface="+mn-ea"/>
              </a:rPr>
              <a:t>. The energy linearity and resolution of the GS-HCAL are estimated using Geant4 </a:t>
            </a:r>
            <a:r>
              <a:rPr lang="en-US" altLang="zh-CN" sz="1600" dirty="0">
                <a:solidFill>
                  <a:schemeClr val="tx1"/>
                </a:solidFill>
                <a:latin typeface="Arial" panose="020B0604020202020204" pitchFamily="34" charset="0"/>
                <a:ea typeface="宋体" panose="02010600030101010101" pitchFamily="2" charset="-122"/>
              </a:rPr>
              <a:t>simulation within the CEPC Software (CEPCSW) framework.</a:t>
            </a:r>
          </a:p>
        </p:txBody>
      </p:sp>
      <p:sp>
        <p:nvSpPr>
          <p:cNvPr id="6" name="TextBox 5"/>
          <p:cNvSpPr txBox="1"/>
          <p:nvPr/>
        </p:nvSpPr>
        <p:spPr>
          <a:xfrm>
            <a:off x="9629775" y="507738"/>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HCAL</a:t>
            </a:r>
            <a:endParaRPr lang="zh-CN" altLang="en-US" dirty="0">
              <a:latin typeface="Arial" panose="020B0604020202020204" pitchFamily="34" charset="0"/>
            </a:endParaRPr>
          </a:p>
        </p:txBody>
      </p:sp>
      <p:pic>
        <p:nvPicPr>
          <p:cNvPr id="4" name="图片 3"/>
          <p:cNvPicPr>
            <a:picLocks noChangeAspect="1"/>
          </p:cNvPicPr>
          <p:nvPr/>
        </p:nvPicPr>
        <p:blipFill>
          <a:blip r:embed="rId2"/>
          <a:stretch>
            <a:fillRect/>
          </a:stretch>
        </p:blipFill>
        <p:spPr>
          <a:xfrm>
            <a:off x="359410" y="3718543"/>
            <a:ext cx="3278199" cy="2518351"/>
          </a:xfrm>
          <a:prstGeom prst="rect">
            <a:avLst/>
          </a:prstGeom>
        </p:spPr>
      </p:pic>
      <p:pic>
        <p:nvPicPr>
          <p:cNvPr id="5" name="图片 4"/>
          <p:cNvPicPr>
            <a:picLocks noChangeAspect="1"/>
          </p:cNvPicPr>
          <p:nvPr/>
        </p:nvPicPr>
        <p:blipFill>
          <a:blip r:embed="rId3"/>
          <a:stretch>
            <a:fillRect/>
          </a:stretch>
        </p:blipFill>
        <p:spPr>
          <a:xfrm>
            <a:off x="3711120" y="3718543"/>
            <a:ext cx="2945722" cy="2344755"/>
          </a:xfrm>
          <a:prstGeom prst="rect">
            <a:avLst/>
          </a:prstGeom>
        </p:spPr>
      </p:pic>
      <p:sp>
        <p:nvSpPr>
          <p:cNvPr id="7" name="文本框 6"/>
          <p:cNvSpPr txBox="1"/>
          <p:nvPr/>
        </p:nvSpPr>
        <p:spPr>
          <a:xfrm>
            <a:off x="6917184" y="4120810"/>
            <a:ext cx="4819529" cy="1339341"/>
          </a:xfrm>
          <a:prstGeom prst="rect">
            <a:avLst/>
          </a:prstGeom>
          <a:noFill/>
        </p:spPr>
        <p:txBody>
          <a:bodyPr wrap="square">
            <a:spAutoFit/>
          </a:bodyPr>
          <a:lstStyle/>
          <a:p>
            <a:pPr>
              <a:lnSpc>
                <a:spcPct val="130000"/>
              </a:lnSpc>
              <a:spcBef>
                <a:spcPts val="600"/>
              </a:spcBef>
              <a:spcAft>
                <a:spcPts val="1200"/>
              </a:spcAft>
            </a:pPr>
            <a:r>
              <a:rPr lang="en-US" altLang="zh-CN" sz="1600" dirty="0">
                <a:latin typeface="Arial" panose="020B0604020202020204" pitchFamily="34" charset="0"/>
                <a:cs typeface="Arial" panose="020B0604020202090204" pitchFamily="34" charset="0"/>
              </a:rPr>
              <a:t>The estimated energy resolution of </a:t>
            </a:r>
            <a:r>
              <a:rPr lang="zh-CN" altLang="en-US" sz="1600" dirty="0">
                <a:latin typeface="Arial" panose="020B0604020202020204" pitchFamily="34" charset="0"/>
                <a:cs typeface="Arial" panose="020B0604020202090204" pitchFamily="34" charset="0"/>
              </a:rPr>
              <a:t>𝜎𝐸 </a:t>
            </a:r>
            <a:r>
              <a:rPr lang="en-US" altLang="zh-CN" sz="1600" dirty="0">
                <a:latin typeface="Arial" panose="020B0604020202020204" pitchFamily="34" charset="0"/>
                <a:cs typeface="Arial" panose="020B0604020202090204" pitchFamily="34" charset="0"/>
              </a:rPr>
              <a:t>/</a:t>
            </a:r>
            <a:r>
              <a:rPr lang="zh-CN" altLang="en-US" sz="1600" dirty="0">
                <a:latin typeface="Arial" panose="020B0604020202020204" pitchFamily="34" charset="0"/>
                <a:cs typeface="Arial" panose="020B0604020202090204" pitchFamily="34" charset="0"/>
              </a:rPr>
              <a:t>𝐸 </a:t>
            </a:r>
            <a:r>
              <a:rPr lang="en-US" altLang="zh-CN" sz="1600" dirty="0">
                <a:latin typeface="Arial" panose="020B0604020202020204" pitchFamily="34" charset="0"/>
                <a:cs typeface="Arial" panose="020B0604020202090204" pitchFamily="34" charset="0"/>
              </a:rPr>
              <a:t>= 29.8%/√</a:t>
            </a:r>
            <a:r>
              <a:rPr lang="zh-CN" altLang="en-US" sz="1600" dirty="0">
                <a:latin typeface="Arial" panose="020B0604020202020204" pitchFamily="34" charset="0"/>
                <a:cs typeface="Arial" panose="020B0604020202090204" pitchFamily="34" charset="0"/>
              </a:rPr>
              <a:t>𝐸 ⊕ </a:t>
            </a:r>
            <a:r>
              <a:rPr lang="en-US" altLang="zh-CN" sz="1600" dirty="0">
                <a:latin typeface="Arial" panose="020B0604020202020204" pitchFamily="34" charset="0"/>
                <a:cs typeface="Arial" panose="020B0604020202090204" pitchFamily="34" charset="0"/>
              </a:rPr>
              <a:t>6.5% and an energy linearity within 2% before calibration, outperforms the stochastic term of traditional HCALs.</a:t>
            </a:r>
            <a:endParaRPr lang="zh-CN" altLang="en-US" sz="1600" dirty="0">
              <a:latin typeface="Arial" panose="020B0604020202020204" pitchFamily="34" charset="0"/>
              <a:cs typeface="Arial" panose="020B060402020209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altLang="zh-CN" b="0" i="0" u="none" strike="noStrike" baseline="0" dirty="0">
                <a:latin typeface="Arial Black" panose="020B0A04020102020204" pitchFamily="34" charset="0"/>
                <a:ea typeface="等线" panose="02010600030101010101" pitchFamily="2" charset="-122"/>
              </a:rPr>
              <a:t>Vertex Detector</a:t>
            </a:r>
          </a:p>
        </p:txBody>
      </p:sp>
      <p:sp>
        <p:nvSpPr>
          <p:cNvPr id="5" name="Text Placeholder 4"/>
          <p:cNvSpPr>
            <a:spLocks noGrp="1"/>
          </p:cNvSpPr>
          <p:nvPr>
            <p:ph type="body" idx="4294967295"/>
          </p:nvPr>
        </p:nvSpPr>
        <p:spPr>
          <a:xfrm>
            <a:off x="831850" y="4589463"/>
            <a:ext cx="10515600" cy="1500187"/>
          </a:xfrm>
        </p:spPr>
        <p:txBody>
          <a:bodyPr/>
          <a:lstStyle/>
          <a:p>
            <a:endParaRPr lang="zh-CN" altLang="en-US" dirty="0">
              <a:latin typeface="Arial" panose="020B0604020202020204" pitchFamily="34"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dirty="0">
                <a:latin typeface="Arial Black" panose="020B0A04020102020204" pitchFamily="34" charset="0"/>
                <a:ea typeface="等线" panose="02010600030101010101" pitchFamily="2" charset="-122"/>
              </a:rPr>
              <a:t>Comments</a:t>
            </a:r>
          </a:p>
        </p:txBody>
      </p:sp>
      <p:sp>
        <p:nvSpPr>
          <p:cNvPr id="3" name="Text Placeholder 2"/>
          <p:cNvSpPr>
            <a:spLocks noGrp="1"/>
          </p:cNvSpPr>
          <p:nvPr>
            <p:ph type="body" idx="1"/>
          </p:nvPr>
        </p:nvSpPr>
        <p:spPr>
          <a:xfrm>
            <a:off x="359410" y="1325880"/>
            <a:ext cx="11637645" cy="5024755"/>
          </a:xfrm>
        </p:spPr>
        <p:txBody>
          <a:bodyPr>
            <a:noAutofit/>
          </a:bodyPr>
          <a:lstStyle/>
          <a:p>
            <a:pPr algn="just">
              <a:lnSpc>
                <a:spcPct val="130000"/>
              </a:lnSpc>
              <a:spcBef>
                <a:spcPts val="600"/>
              </a:spcBef>
              <a:spcAft>
                <a:spcPts val="1200"/>
              </a:spcAft>
            </a:pPr>
            <a:r>
              <a:rPr lang="en-US" altLang="zh-CN" sz="1600" dirty="0">
                <a:solidFill>
                  <a:srgbClr val="0000FF"/>
                </a:solidFill>
                <a:latin typeface="Arial" panose="020B0604020202020204" pitchFamily="34" charset="0"/>
                <a:ea typeface="宋体" panose="02010600030101010101" pitchFamily="2" charset="-122"/>
              </a:rPr>
              <a:t>The introduction of the TDR currently lacks references to important developments such as the CALICE AHCAL, built by German, Czech, and Japanese groups, which served as a foundation for the scintillator section of the CMS HGCAL.</a:t>
            </a:r>
            <a:endParaRPr lang="en-US" altLang="zh-CN" sz="1600" dirty="0">
              <a:latin typeface="Arial" panose="020B0604020202020204" pitchFamily="34" charset="0"/>
              <a:ea typeface="宋体" panose="02010600030101010101" pitchFamily="2" charset="-122"/>
            </a:endParaRPr>
          </a:p>
          <a:p>
            <a:pPr algn="just">
              <a:lnSpc>
                <a:spcPct val="130000"/>
              </a:lnSpc>
              <a:spcBef>
                <a:spcPts val="600"/>
              </a:spcBef>
              <a:spcAft>
                <a:spcPts val="1200"/>
              </a:spcAft>
            </a:pPr>
            <a:r>
              <a:rPr lang="en-US" altLang="zh-CN" sz="1600" dirty="0">
                <a:solidFill>
                  <a:schemeClr val="tx1"/>
                </a:solidFill>
                <a:latin typeface="Arial" panose="020B0604020202020204" pitchFamily="34" charset="0"/>
                <a:ea typeface="宋体" panose="02010600030101010101" pitchFamily="2" charset="-122"/>
              </a:rPr>
              <a:t>--</a:t>
            </a:r>
            <a:r>
              <a:rPr lang="en-US" altLang="zh-CN" sz="1600" dirty="0">
                <a:latin typeface="Arial" panose="020B0604020202020204" pitchFamily="34" charset="0"/>
                <a:ea typeface="宋体" panose="02010600030101010101" pitchFamily="2" charset="-122"/>
              </a:rPr>
              <a:t>T</a:t>
            </a:r>
            <a:r>
              <a:rPr lang="en-US" altLang="zh-CN" sz="1600" dirty="0">
                <a:solidFill>
                  <a:schemeClr val="tx1"/>
                </a:solidFill>
                <a:latin typeface="Arial" panose="020B0604020202020204" pitchFamily="34" charset="0"/>
                <a:ea typeface="宋体" panose="02010600030101010101" pitchFamily="2" charset="-122"/>
              </a:rPr>
              <a:t>he refs has already marked in the new version. Especially in the </a:t>
            </a:r>
            <a:r>
              <a:rPr lang="en-US" altLang="zh-CN" sz="1600" b="1" dirty="0">
                <a:solidFill>
                  <a:schemeClr val="tx1"/>
                </a:solidFill>
                <a:latin typeface="Arial" panose="020B0604020202020204" pitchFamily="34" charset="0"/>
                <a:ea typeface="宋体" panose="02010600030101010101" pitchFamily="2" charset="-122"/>
              </a:rPr>
              <a:t>Section 8.6 (Alternative HCAL options)</a:t>
            </a:r>
            <a:r>
              <a:rPr lang="en-US" altLang="zh-CN" sz="1600" dirty="0">
                <a:solidFill>
                  <a:schemeClr val="tx1"/>
                </a:solidFill>
                <a:latin typeface="Arial" panose="020B0604020202020204" pitchFamily="34" charset="0"/>
                <a:ea typeface="宋体" panose="02010600030101010101" pitchFamily="2" charset="-122"/>
              </a:rPr>
              <a:t>, it is introduced the developments of different option for HCAL. Multiple technological approaches of the CEPC calorimeters have been investigated to achieve the required jet energy resolution. These include gaseous detector-based approaches like the Digital HCAL (DHCAL) [29, 30] and SDHCAL [5, 31], as well as plastic scintillator tile designs (AHCAL) [10–13]. </a:t>
            </a:r>
          </a:p>
        </p:txBody>
      </p:sp>
      <p:sp>
        <p:nvSpPr>
          <p:cNvPr id="6" name="TextBox 5"/>
          <p:cNvSpPr txBox="1"/>
          <p:nvPr/>
        </p:nvSpPr>
        <p:spPr>
          <a:xfrm>
            <a:off x="9629775" y="507738"/>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HCAL</a:t>
            </a:r>
            <a:endParaRPr lang="zh-CN" altLang="en-US" dirty="0">
              <a:latin typeface="Arial" panose="020B0604020202020204" pitchFamily="34" charset="0"/>
            </a:endParaRPr>
          </a:p>
        </p:txBody>
      </p:sp>
      <p:pic>
        <p:nvPicPr>
          <p:cNvPr id="4" name="图片 3"/>
          <p:cNvPicPr>
            <a:picLocks noChangeAspect="1"/>
          </p:cNvPicPr>
          <p:nvPr/>
        </p:nvPicPr>
        <p:blipFill>
          <a:blip r:embed="rId2"/>
          <a:stretch>
            <a:fillRect/>
          </a:stretch>
        </p:blipFill>
        <p:spPr>
          <a:xfrm>
            <a:off x="1127909" y="3612630"/>
            <a:ext cx="5161722" cy="2724242"/>
          </a:xfrm>
          <a:prstGeom prst="rect">
            <a:avLst/>
          </a:prstGeom>
        </p:spPr>
      </p:pic>
      <p:pic>
        <p:nvPicPr>
          <p:cNvPr id="5" name="图片 4"/>
          <p:cNvPicPr>
            <a:picLocks noChangeAspect="1"/>
          </p:cNvPicPr>
          <p:nvPr/>
        </p:nvPicPr>
        <p:blipFill>
          <a:blip r:embed="rId3"/>
          <a:stretch>
            <a:fillRect/>
          </a:stretch>
        </p:blipFill>
        <p:spPr>
          <a:xfrm>
            <a:off x="6889688" y="3612630"/>
            <a:ext cx="4960317" cy="2893519"/>
          </a:xfrm>
          <a:prstGeom prst="rect">
            <a:avLst/>
          </a:prstGeom>
        </p:spPr>
      </p:pic>
      <p:sp>
        <p:nvSpPr>
          <p:cNvPr id="7" name="文本框 6"/>
          <p:cNvSpPr txBox="1"/>
          <p:nvPr/>
        </p:nvSpPr>
        <p:spPr>
          <a:xfrm>
            <a:off x="2374074" y="6358471"/>
            <a:ext cx="1792586" cy="338554"/>
          </a:xfrm>
          <a:prstGeom prst="rect">
            <a:avLst/>
          </a:prstGeom>
          <a:noFill/>
        </p:spPr>
        <p:txBody>
          <a:bodyPr wrap="square" rtlCol="0">
            <a:spAutoFit/>
          </a:bodyPr>
          <a:lstStyle/>
          <a:p>
            <a:r>
              <a:rPr lang="en-US" altLang="zh-CN" sz="1600" b="1" dirty="0">
                <a:latin typeface="Arial" panose="020B0604020202020204" pitchFamily="34" charset="0"/>
                <a:cs typeface="Arial" panose="020B0604020202090204" pitchFamily="34" charset="0"/>
              </a:rPr>
              <a:t>RPC-SDHCAL</a:t>
            </a:r>
            <a:endParaRPr lang="zh-CN" altLang="en-US" sz="1600" b="1" dirty="0">
              <a:latin typeface="Arial" panose="020B0604020202020204" pitchFamily="34" charset="0"/>
              <a:cs typeface="Arial" panose="020B0604020202090204" pitchFamily="34" charset="0"/>
            </a:endParaRPr>
          </a:p>
        </p:txBody>
      </p:sp>
      <p:sp>
        <p:nvSpPr>
          <p:cNvPr id="8" name="文本框 7"/>
          <p:cNvSpPr txBox="1"/>
          <p:nvPr/>
        </p:nvSpPr>
        <p:spPr>
          <a:xfrm>
            <a:off x="8380481" y="6364985"/>
            <a:ext cx="1249294" cy="338554"/>
          </a:xfrm>
          <a:prstGeom prst="rect">
            <a:avLst/>
          </a:prstGeom>
          <a:noFill/>
        </p:spPr>
        <p:txBody>
          <a:bodyPr wrap="square">
            <a:spAutoFit/>
          </a:bodyPr>
          <a:lstStyle/>
          <a:p>
            <a:r>
              <a:rPr lang="en-US" altLang="zh-CN" sz="1600" b="1" dirty="0">
                <a:solidFill>
                  <a:schemeClr val="tx1"/>
                </a:solidFill>
                <a:latin typeface="Arial" panose="020B0604020202020204" pitchFamily="34" charset="0"/>
                <a:ea typeface="宋体" panose="02010600030101010101" pitchFamily="2" charset="-122"/>
              </a:rPr>
              <a:t>PS-HCAL</a:t>
            </a:r>
            <a:endParaRPr lang="zh-CN" altLang="en-US" sz="1600" b="1" dirty="0">
              <a:latin typeface="Arial" panose="020B0604020202020204" pitchFamily="34"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dirty="0">
                <a:latin typeface="Arial Black" panose="020B0A04020102020204" pitchFamily="34" charset="0"/>
                <a:ea typeface="等线" panose="02010600030101010101" pitchFamily="2" charset="-122"/>
              </a:rPr>
              <a:t>Comments</a:t>
            </a:r>
          </a:p>
        </p:txBody>
      </p:sp>
      <p:sp>
        <p:nvSpPr>
          <p:cNvPr id="3" name="Text Placeholder 2"/>
          <p:cNvSpPr>
            <a:spLocks noGrp="1"/>
          </p:cNvSpPr>
          <p:nvPr>
            <p:ph type="body" idx="1"/>
          </p:nvPr>
        </p:nvSpPr>
        <p:spPr>
          <a:xfrm>
            <a:off x="359410" y="1325880"/>
            <a:ext cx="11637645" cy="5024755"/>
          </a:xfrm>
        </p:spPr>
        <p:txBody>
          <a:bodyPr>
            <a:noAutofit/>
          </a:bodyPr>
          <a:lstStyle/>
          <a:p>
            <a:pPr algn="just">
              <a:lnSpc>
                <a:spcPct val="130000"/>
              </a:lnSpc>
              <a:spcBef>
                <a:spcPts val="600"/>
              </a:spcBef>
              <a:spcAft>
                <a:spcPts val="1200"/>
              </a:spcAft>
            </a:pPr>
            <a:r>
              <a:rPr lang="en-US" altLang="zh-CN" sz="1600" dirty="0">
                <a:solidFill>
                  <a:srgbClr val="0000FF"/>
                </a:solidFill>
                <a:latin typeface="Arial" panose="020B0604020202020204" pitchFamily="34" charset="0"/>
                <a:ea typeface="宋体" panose="02010600030101010101" pitchFamily="2" charset="-122"/>
              </a:rPr>
              <a:t>The process of down-selecting technology options should be better explained in the text. Statements such as "excessive power consumption" should be supported with quantitative arguments for clarity and transparency.</a:t>
            </a:r>
          </a:p>
          <a:p>
            <a:pPr algn="just">
              <a:lnSpc>
                <a:spcPct val="130000"/>
              </a:lnSpc>
              <a:spcBef>
                <a:spcPts val="600"/>
              </a:spcBef>
              <a:spcAft>
                <a:spcPts val="1200"/>
              </a:spcAft>
            </a:pPr>
            <a:r>
              <a:rPr lang="en-US" altLang="zh-CN" sz="1600" dirty="0">
                <a:solidFill>
                  <a:schemeClr val="tx1"/>
                </a:solidFill>
                <a:latin typeface="Arial" panose="020B0604020202020204" pitchFamily="34" charset="0"/>
                <a:ea typeface="宋体" panose="02010600030101010101" pitchFamily="2" charset="-122"/>
              </a:rPr>
              <a:t>--</a:t>
            </a:r>
            <a:r>
              <a:rPr lang="en-US" altLang="zh-CN" sz="1600" dirty="0">
                <a:latin typeface="Arial" panose="020B0604020202020204" pitchFamily="34" charset="0"/>
                <a:ea typeface="宋体" panose="02010600030101010101" pitchFamily="2" charset="-122"/>
              </a:rPr>
              <a:t>T</a:t>
            </a:r>
            <a:r>
              <a:rPr lang="en-US" altLang="zh-CN" sz="1600" dirty="0">
                <a:solidFill>
                  <a:schemeClr val="tx1"/>
                </a:solidFill>
                <a:latin typeface="Arial" panose="020B0604020202020204" pitchFamily="34" charset="0"/>
                <a:ea typeface="宋体" panose="02010600030101010101" pitchFamily="2" charset="-122"/>
              </a:rPr>
              <a:t>he quality of the language has already improved a lot in the new version. In this new version, only one person (Li Hengne) represents the whole HCAL team to write documents and hold discussions with others, maintaining the uniqueness of the writing style.</a:t>
            </a:r>
          </a:p>
        </p:txBody>
      </p:sp>
      <p:sp>
        <p:nvSpPr>
          <p:cNvPr id="6" name="TextBox 5"/>
          <p:cNvSpPr txBox="1"/>
          <p:nvPr/>
        </p:nvSpPr>
        <p:spPr>
          <a:xfrm>
            <a:off x="9629775" y="507738"/>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HCAL</a:t>
            </a:r>
            <a:endParaRPr lang="zh-CN" altLang="en-US" dirty="0">
              <a:latin typeface="Arial" panose="020B0604020202020204" pitchFamily="34"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Recommendations</a:t>
            </a:r>
          </a:p>
        </p:txBody>
      </p:sp>
      <p:sp>
        <p:nvSpPr>
          <p:cNvPr id="3" name="Text Placeholder 2"/>
          <p:cNvSpPr>
            <a:spLocks noGrp="1"/>
          </p:cNvSpPr>
          <p:nvPr>
            <p:ph type="body" idx="1"/>
          </p:nvPr>
        </p:nvSpPr>
        <p:spPr>
          <a:xfrm>
            <a:off x="162241" y="1246767"/>
            <a:ext cx="11867515" cy="5103495"/>
          </a:xfrm>
        </p:spPr>
        <p:txBody>
          <a:bodyPr>
            <a:noAutofit/>
          </a:bodyPr>
          <a:lstStyle/>
          <a:p>
            <a:pPr algn="just">
              <a:lnSpc>
                <a:spcPct val="130000"/>
              </a:lnSpc>
              <a:spcBef>
                <a:spcPts val="600"/>
              </a:spcBef>
              <a:spcAft>
                <a:spcPts val="1200"/>
              </a:spcAft>
            </a:pPr>
            <a:r>
              <a:rPr lang="en-US" altLang="zh-CN" sz="1600" dirty="0">
                <a:solidFill>
                  <a:srgbClr val="0000FF"/>
                </a:solidFill>
                <a:latin typeface="Arial" panose="020B0604020202020204" pitchFamily="34" charset="0"/>
                <a:ea typeface="宋体" panose="02010600030101010101" pitchFamily="2" charset="-122"/>
              </a:rPr>
              <a:t>Develop a detailed plan to validate the choice of GS-HCAL technology in a timely manner. This plan should include the development of glass samples with reproducible and controlled quality, along with a detailed understanding of single-particle and jet energy resolution.</a:t>
            </a:r>
            <a:endParaRPr lang="en-US" altLang="zh-CN" sz="1600" dirty="0">
              <a:latin typeface="Arial" panose="020B0604020202020204" pitchFamily="34" charset="0"/>
              <a:ea typeface="宋体" panose="02010600030101010101" pitchFamily="2" charset="-122"/>
            </a:endParaRPr>
          </a:p>
          <a:p>
            <a:pPr algn="just">
              <a:lnSpc>
                <a:spcPct val="130000"/>
              </a:lnSpc>
              <a:spcBef>
                <a:spcPts val="600"/>
              </a:spcBef>
              <a:spcAft>
                <a:spcPts val="600"/>
              </a:spcAft>
            </a:pPr>
            <a:r>
              <a:rPr lang="en-US" altLang="zh-CN" sz="1600" dirty="0">
                <a:solidFill>
                  <a:schemeClr val="tx1"/>
                </a:solidFill>
                <a:latin typeface="Arial" panose="020B0604020202020204" pitchFamily="34" charset="0"/>
                <a:ea typeface="宋体" panose="02010600030101010101" pitchFamily="2" charset="-122"/>
              </a:rPr>
              <a:t>--</a:t>
            </a:r>
            <a:r>
              <a:rPr lang="en-US" altLang="zh-CN" sz="1600" dirty="0">
                <a:latin typeface="Arial" panose="020B0604020202020204" pitchFamily="34" charset="0"/>
                <a:ea typeface="宋体" panose="02010600030101010101" pitchFamily="2" charset="-122"/>
              </a:rPr>
              <a:t>Y</a:t>
            </a:r>
            <a:r>
              <a:rPr lang="en-US" altLang="zh-CN" sz="1600" dirty="0">
                <a:solidFill>
                  <a:schemeClr val="tx1"/>
                </a:solidFill>
                <a:latin typeface="Arial" panose="020B0604020202020204" pitchFamily="34" charset="0"/>
                <a:ea typeface="宋体" panose="02010600030101010101" pitchFamily="2" charset="-122"/>
              </a:rPr>
              <a:t>es, in the new version, there is a new </a:t>
            </a:r>
            <a:r>
              <a:rPr lang="en-US" altLang="zh-CN" sz="1600" b="1" dirty="0">
                <a:solidFill>
                  <a:schemeClr val="tx1"/>
                </a:solidFill>
                <a:latin typeface="Arial" panose="020B0604020202020204" pitchFamily="34" charset="0"/>
                <a:ea typeface="宋体" panose="02010600030101010101" pitchFamily="2" charset="-122"/>
              </a:rPr>
              <a:t>section 8.4 (</a:t>
            </a:r>
            <a:r>
              <a:rPr lang="en-US" altLang="zh-CN" sz="1600" dirty="0">
                <a:solidFill>
                  <a:schemeClr val="tx1"/>
                </a:solidFill>
                <a:latin typeface="Arial" panose="020B0604020202020204" pitchFamily="34" charset="0"/>
                <a:ea typeface="宋体" panose="02010600030101010101" pitchFamily="2" charset="-122"/>
              </a:rPr>
              <a:t>Technology R&amp;D to demonstrate technologies and prototypes) introduced the technology of HCAL as GS, SiPM, Simulation and Calibration. To verify the performance stability of the GS, a batch of 150 glass samples were</a:t>
            </a:r>
            <a:r>
              <a:rPr lang="zh-CN" altLang="en-US" sz="1600" dirty="0">
                <a:solidFill>
                  <a:schemeClr val="tx1"/>
                </a:solidFill>
                <a:latin typeface="Arial" panose="020B0604020202020204" pitchFamily="34" charset="0"/>
                <a:ea typeface="宋体" panose="02010600030101010101" pitchFamily="2" charset="-122"/>
              </a:rPr>
              <a:t> </a:t>
            </a:r>
            <a:r>
              <a:rPr lang="en-US" altLang="zh-CN" sz="1600" dirty="0">
                <a:solidFill>
                  <a:schemeClr val="tx1"/>
                </a:solidFill>
                <a:latin typeface="Arial" panose="020B0604020202020204" pitchFamily="34" charset="0"/>
                <a:ea typeface="宋体" panose="02010600030101010101" pitchFamily="2" charset="-122"/>
              </a:rPr>
              <a:t>produced, and corresponding performance tests were conducted</a:t>
            </a:r>
            <a:r>
              <a:rPr lang="en-US" altLang="zh-CN" sz="1600" dirty="0">
                <a:latin typeface="Arial" panose="020B0604020202020204" pitchFamily="34" charset="0"/>
                <a:ea typeface="宋体" panose="02010600030101010101" pitchFamily="2" charset="-122"/>
              </a:rPr>
              <a:t>.</a:t>
            </a:r>
            <a:endParaRPr lang="en-US" altLang="zh-CN" sz="1600" dirty="0">
              <a:solidFill>
                <a:schemeClr val="tx1"/>
              </a:solidFill>
              <a:latin typeface="Arial" panose="020B0604020202020204" pitchFamily="34" charset="0"/>
              <a:ea typeface="宋体" panose="02010600030101010101" pitchFamily="2" charset="-122"/>
            </a:endParaRPr>
          </a:p>
          <a:p>
            <a:pPr algn="just">
              <a:lnSpc>
                <a:spcPct val="130000"/>
              </a:lnSpc>
              <a:spcBef>
                <a:spcPts val="600"/>
              </a:spcBef>
              <a:spcAft>
                <a:spcPts val="1200"/>
              </a:spcAft>
            </a:pPr>
            <a:r>
              <a:rPr lang="en-US" altLang="zh-CN" sz="1600" dirty="0">
                <a:solidFill>
                  <a:schemeClr val="tx1"/>
                </a:solidFill>
                <a:latin typeface="Arial" panose="020B0604020202020204" pitchFamily="34" charset="0"/>
                <a:ea typeface="宋体" panose="02010600030101010101" pitchFamily="2" charset="-122"/>
              </a:rPr>
              <a:t>In </a:t>
            </a:r>
            <a:r>
              <a:rPr lang="en-US" altLang="zh-CN" sz="1600" b="1" dirty="0">
                <a:solidFill>
                  <a:schemeClr val="tx1"/>
                </a:solidFill>
                <a:latin typeface="Arial" panose="020B0604020202020204" pitchFamily="34" charset="0"/>
                <a:ea typeface="宋体" panose="02010600030101010101" pitchFamily="2" charset="-122"/>
              </a:rPr>
              <a:t>Section 8.5.2 </a:t>
            </a:r>
            <a:r>
              <a:rPr lang="zh-CN" altLang="en-US" sz="1600" b="1" dirty="0">
                <a:solidFill>
                  <a:schemeClr val="tx1"/>
                </a:solidFill>
                <a:latin typeface="Arial" panose="020B0604020202020204" pitchFamily="34" charset="0"/>
                <a:ea typeface="宋体" panose="02010600030101010101" pitchFamily="2" charset="-122"/>
              </a:rPr>
              <a:t>（</a:t>
            </a:r>
            <a:r>
              <a:rPr lang="en-US" altLang="zh-CN" sz="1600" dirty="0">
                <a:solidFill>
                  <a:schemeClr val="tx1"/>
                </a:solidFill>
                <a:latin typeface="Arial" panose="020B0604020202020204" pitchFamily="34" charset="0"/>
                <a:ea typeface="宋体" panose="02010600030101010101" pitchFamily="2" charset="-122"/>
              </a:rPr>
              <a:t>Hadron Energy Resolution</a:t>
            </a:r>
            <a:r>
              <a:rPr lang="zh-CN" altLang="en-US" sz="1600" dirty="0">
                <a:solidFill>
                  <a:schemeClr val="tx1"/>
                </a:solidFill>
                <a:latin typeface="Arial" panose="020B0604020202020204" pitchFamily="34" charset="0"/>
                <a:ea typeface="宋体" panose="02010600030101010101" pitchFamily="2" charset="-122"/>
              </a:rPr>
              <a:t>）</a:t>
            </a:r>
            <a:r>
              <a:rPr lang="en-US" altLang="zh-CN" sz="1600" dirty="0">
                <a:solidFill>
                  <a:schemeClr val="tx1"/>
                </a:solidFill>
                <a:latin typeface="Arial" panose="020B0604020202020204" pitchFamily="34" charset="0"/>
                <a:ea typeface="宋体" panose="02010600030101010101" pitchFamily="2" charset="-122"/>
              </a:rPr>
              <a:t>introduce</a:t>
            </a:r>
            <a:r>
              <a:rPr lang="zh-CN" altLang="en-US" sz="1600" dirty="0">
                <a:solidFill>
                  <a:schemeClr val="tx1"/>
                </a:solidFill>
                <a:latin typeface="Arial" panose="020B0604020202020204" pitchFamily="34" charset="0"/>
                <a:ea typeface="宋体" panose="02010600030101010101" pitchFamily="2" charset="-122"/>
              </a:rPr>
              <a:t> </a:t>
            </a:r>
            <a:r>
              <a:rPr lang="en-US" altLang="zh-CN" sz="1600" dirty="0">
                <a:solidFill>
                  <a:schemeClr val="tx1"/>
                </a:solidFill>
                <a:latin typeface="Arial" panose="020B0604020202020204" pitchFamily="34" charset="0"/>
                <a:ea typeface="宋体" panose="02010600030101010101" pitchFamily="2" charset="-122"/>
              </a:rPr>
              <a:t>the</a:t>
            </a:r>
            <a:r>
              <a:rPr lang="zh-CN" altLang="en-US" sz="1600" dirty="0">
                <a:solidFill>
                  <a:schemeClr val="tx1"/>
                </a:solidFill>
                <a:latin typeface="Arial" panose="020B0604020202020204" pitchFamily="34" charset="0"/>
                <a:ea typeface="宋体" panose="02010600030101010101" pitchFamily="2" charset="-122"/>
              </a:rPr>
              <a:t> </a:t>
            </a:r>
            <a:r>
              <a:rPr lang="en-US" altLang="zh-CN" sz="1600" dirty="0">
                <a:solidFill>
                  <a:schemeClr val="tx1"/>
                </a:solidFill>
                <a:latin typeface="Arial" panose="020B0604020202020204" pitchFamily="34" charset="0"/>
                <a:ea typeface="宋体" panose="02010600030101010101" pitchFamily="2" charset="-122"/>
              </a:rPr>
              <a:t>energy linearity and energy resolution of GS-HCAL with the digitization model.</a:t>
            </a:r>
          </a:p>
        </p:txBody>
      </p:sp>
      <p:sp>
        <p:nvSpPr>
          <p:cNvPr id="4" name="TextBox 3"/>
          <p:cNvSpPr txBox="1"/>
          <p:nvPr/>
        </p:nvSpPr>
        <p:spPr>
          <a:xfrm>
            <a:off x="9629775" y="507738"/>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HCAL</a:t>
            </a:r>
            <a:endParaRPr lang="zh-CN" altLang="en-US" dirty="0">
              <a:latin typeface="Arial" panose="020B0604020202020204" pitchFamily="34" charset="0"/>
            </a:endParaRPr>
          </a:p>
        </p:txBody>
      </p:sp>
      <p:pic>
        <p:nvPicPr>
          <p:cNvPr id="5" name="图片 4"/>
          <p:cNvPicPr>
            <a:picLocks noChangeAspect="1"/>
          </p:cNvPicPr>
          <p:nvPr/>
        </p:nvPicPr>
        <p:blipFill>
          <a:blip r:embed="rId2"/>
          <a:stretch>
            <a:fillRect/>
          </a:stretch>
        </p:blipFill>
        <p:spPr>
          <a:xfrm>
            <a:off x="402159" y="4616736"/>
            <a:ext cx="5791200" cy="1181100"/>
          </a:xfrm>
          <a:prstGeom prst="rect">
            <a:avLst/>
          </a:prstGeom>
        </p:spPr>
      </p:pic>
      <p:pic>
        <p:nvPicPr>
          <p:cNvPr id="6" name="图片 5"/>
          <p:cNvPicPr>
            <a:picLocks noChangeAspect="1"/>
          </p:cNvPicPr>
          <p:nvPr/>
        </p:nvPicPr>
        <p:blipFill>
          <a:blip r:embed="rId3"/>
          <a:stretch>
            <a:fillRect/>
          </a:stretch>
        </p:blipFill>
        <p:spPr>
          <a:xfrm>
            <a:off x="6233409" y="3939819"/>
            <a:ext cx="5451119" cy="2486690"/>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Recommendations</a:t>
            </a:r>
          </a:p>
        </p:txBody>
      </p:sp>
      <p:sp>
        <p:nvSpPr>
          <p:cNvPr id="3" name="Text Placeholder 2"/>
          <p:cNvSpPr>
            <a:spLocks noGrp="1"/>
          </p:cNvSpPr>
          <p:nvPr>
            <p:ph type="body" idx="1"/>
          </p:nvPr>
        </p:nvSpPr>
        <p:spPr>
          <a:xfrm>
            <a:off x="86995" y="1385570"/>
            <a:ext cx="11867515" cy="5103495"/>
          </a:xfrm>
        </p:spPr>
        <p:txBody>
          <a:bodyPr>
            <a:noAutofit/>
          </a:bodyPr>
          <a:lstStyle/>
          <a:p>
            <a:pPr algn="just">
              <a:lnSpc>
                <a:spcPct val="130000"/>
              </a:lnSpc>
              <a:spcBef>
                <a:spcPts val="600"/>
              </a:spcBef>
              <a:spcAft>
                <a:spcPts val="1200"/>
              </a:spcAft>
            </a:pPr>
            <a:r>
              <a:rPr lang="en-US" altLang="zh-CN" sz="1600" dirty="0">
                <a:solidFill>
                  <a:srgbClr val="0000FF"/>
                </a:solidFill>
                <a:latin typeface="Arial" panose="020B0604020202020204" pitchFamily="34" charset="0"/>
                <a:ea typeface="宋体" panose="02010600030101010101" pitchFamily="2" charset="-122"/>
              </a:rPr>
              <a:t>Prioritize the construction of a full-scale prototype. This prototype should incorporate the preliminary selection of glass tiles and ideally include a first version of both the readout ASIC and the PCB. Decide early on the final configuration regarding the number of </a:t>
            </a:r>
            <a:r>
              <a:rPr lang="en-US" altLang="zh-CN" sz="1600" dirty="0" err="1">
                <a:solidFill>
                  <a:srgbClr val="0000FF"/>
                </a:solidFill>
                <a:latin typeface="Arial" panose="020B0604020202020204" pitchFamily="34" charset="0"/>
                <a:ea typeface="宋体" panose="02010600030101010101" pitchFamily="2" charset="-122"/>
              </a:rPr>
              <a:t>SiPMs</a:t>
            </a:r>
            <a:r>
              <a:rPr lang="en-US" altLang="zh-CN" sz="1600" dirty="0">
                <a:solidFill>
                  <a:srgbClr val="0000FF"/>
                </a:solidFill>
                <a:latin typeface="Arial" panose="020B0604020202020204" pitchFamily="34" charset="0"/>
                <a:ea typeface="宋体" panose="02010600030101010101" pitchFamily="2" charset="-122"/>
              </a:rPr>
              <a:t> per tile and implement this choice in the prototype. </a:t>
            </a:r>
          </a:p>
          <a:p>
            <a:pPr algn="just">
              <a:lnSpc>
                <a:spcPct val="130000"/>
              </a:lnSpc>
              <a:spcBef>
                <a:spcPts val="600"/>
              </a:spcBef>
              <a:spcAft>
                <a:spcPts val="1200"/>
              </a:spcAft>
            </a:pPr>
            <a:r>
              <a:rPr lang="en-US" altLang="zh-CN" sz="1600" dirty="0">
                <a:solidFill>
                  <a:schemeClr val="tx1"/>
                </a:solidFill>
                <a:latin typeface="Arial" panose="020B0604020202020204" pitchFamily="34" charset="0"/>
                <a:ea typeface="宋体" panose="02010600030101010101" pitchFamily="2" charset="-122"/>
              </a:rPr>
              <a:t>--The final prototype will use the GS,ASIC and PCBs, which will be used in the HCAL-CEPC in the future. </a:t>
            </a:r>
            <a:r>
              <a:rPr lang="en-US" altLang="zh-CN" sz="1600" dirty="0">
                <a:solidFill>
                  <a:schemeClr val="tx1"/>
                </a:solidFill>
                <a:latin typeface="Arial" panose="020B0604020202020204" pitchFamily="34" charset="0"/>
                <a:ea typeface="宋体" panose="02010600030101010101" pitchFamily="2" charset="-122"/>
                <a:sym typeface="+mn-ea"/>
              </a:rPr>
              <a:t>A 3×3×7 mini-prototype is currently under construction for initial beam tests at CERN in October 2025. This mini-prototype will use the DT5202 from CAEN (https://www.caen.it/products/dt5202/ )for electronics. But the full 8112-channel prototype scheduled for completion by end-2026, with include the readout ASIC and the PCB by our electronics group in CEPC.</a:t>
            </a: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90204" pitchFamily="34" charset="0"/>
                <a:sym typeface="+mn-ea"/>
              </a:rPr>
              <a:t> </a:t>
            </a: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90204" pitchFamily="34" charset="0"/>
              </a:rPr>
              <a:t>The full 8112-channel prototype is scheduled for completion by end-2026, with cosmic ray tests planned at IHEP and subsequent beam tests preferably at CERN in 2027. This prototype implements a steel-scintillator sandwich structure in a compact 0.6 m</a:t>
            </a:r>
            <a:r>
              <a:rPr kumimoji="0" lang="en-US" altLang="zh-CN" sz="1600" b="0" i="0" u="none" strike="noStrike" kern="1200" cap="none" spc="0" normalizeH="0" baseline="3000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90204" pitchFamily="34" charset="0"/>
              </a:rPr>
              <a:t>3</a:t>
            </a: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90204" pitchFamily="34" charset="0"/>
              </a:rPr>
              <a:t> volume (52 cm × 52 cm × 130.6 cm). </a:t>
            </a:r>
          </a:p>
          <a:p>
            <a:pPr algn="just">
              <a:lnSpc>
                <a:spcPct val="130000"/>
              </a:lnSpc>
              <a:spcBef>
                <a:spcPts val="600"/>
              </a:spcBef>
              <a:spcAft>
                <a:spcPts val="1200"/>
              </a:spcAft>
            </a:pPr>
            <a:r>
              <a:rPr lang="en-US" altLang="zh-CN" sz="1600" dirty="0">
                <a:solidFill>
                  <a:srgbClr val="0000FF"/>
                </a:solidFill>
                <a:latin typeface="Arial" panose="020B0604020202020204" pitchFamily="34" charset="0"/>
                <a:ea typeface="宋体" panose="02010600030101010101" pitchFamily="2" charset="-122"/>
              </a:rPr>
              <a:t>Organize the group’s work such that the prototype is simultaneously implemented into the simulation framework, including a complete digitization chain, to enable rapid feedback from test beam campaigns.</a:t>
            </a:r>
          </a:p>
          <a:p>
            <a:pPr algn="just">
              <a:lnSpc>
                <a:spcPct val="130000"/>
              </a:lnSpc>
              <a:spcBef>
                <a:spcPts val="600"/>
              </a:spcBef>
              <a:spcAft>
                <a:spcPts val="1200"/>
              </a:spcAft>
            </a:pPr>
            <a:r>
              <a:rPr lang="en-US" altLang="zh-CN" sz="1600" dirty="0">
                <a:latin typeface="Arial" panose="020B0604020202020204" pitchFamily="34" charset="0"/>
                <a:ea typeface="宋体" panose="02010600030101010101" pitchFamily="2" charset="-122"/>
              </a:rPr>
              <a:t>--Yes, These will be the next steps to focus on. </a:t>
            </a:r>
          </a:p>
        </p:txBody>
      </p:sp>
      <p:sp>
        <p:nvSpPr>
          <p:cNvPr id="4" name="TextBox 3"/>
          <p:cNvSpPr txBox="1"/>
          <p:nvPr/>
        </p:nvSpPr>
        <p:spPr>
          <a:xfrm>
            <a:off x="9629775" y="507738"/>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HCAL</a:t>
            </a:r>
            <a:endParaRPr lang="zh-CN" altLang="en-US" dirty="0">
              <a:latin typeface="Arial" panose="020B0604020202020204" pitchFamily="34"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dirty="0">
                <a:latin typeface="Arial Black" panose="020B0A04020102020204" pitchFamily="34" charset="0"/>
                <a:ea typeface="等线" panose="02010600030101010101" pitchFamily="2" charset="-122"/>
              </a:rPr>
              <a:t>Comments in backup</a:t>
            </a:r>
          </a:p>
        </p:txBody>
      </p:sp>
      <p:sp>
        <p:nvSpPr>
          <p:cNvPr id="3" name="Text Placeholder 2"/>
          <p:cNvSpPr>
            <a:spLocks noGrp="1"/>
          </p:cNvSpPr>
          <p:nvPr>
            <p:ph type="body" idx="1"/>
          </p:nvPr>
        </p:nvSpPr>
        <p:spPr>
          <a:xfrm>
            <a:off x="294640" y="1282700"/>
            <a:ext cx="11671300" cy="3672840"/>
          </a:xfrm>
        </p:spPr>
        <p:txBody>
          <a:bodyPr>
            <a:noAutofit/>
          </a:bodyPr>
          <a:lstStyle/>
          <a:p>
            <a:pPr algn="just"/>
            <a:endParaRPr lang="zh-CN" altLang="zh-CN" sz="1800" kern="100" dirty="0">
              <a:solidFill>
                <a:srgbClr val="0000FF"/>
              </a:solidFill>
              <a:effectLst/>
              <a:latin typeface="Arial" panose="020B0604020202020204" pitchFamily="34" charset="0"/>
              <a:ea typeface="等线" panose="02010600030101010101" pitchFamily="2" charset="-122"/>
              <a:cs typeface="Arial" panose="020B0604020202090204" pitchFamily="34" charset="0"/>
            </a:endParaRPr>
          </a:p>
          <a:p>
            <a:pPr algn="just"/>
            <a:r>
              <a:rPr lang="en-US" altLang="zh-CN" sz="1800" kern="100" dirty="0">
                <a:solidFill>
                  <a:srgbClr val="0000FF"/>
                </a:solidFill>
                <a:effectLst/>
                <a:latin typeface="Arial" panose="020B0604020202020204" pitchFamily="34" charset="0"/>
                <a:ea typeface="等线" panose="02010600030101010101" pitchFamily="2" charset="-122"/>
                <a:cs typeface="Arial" panose="020B0604020202090204" pitchFamily="34" charset="0"/>
              </a:rPr>
              <a:t>The authors are encouraged to make the text more concise where possible, while still providing sufficient detail where necessary.</a:t>
            </a:r>
            <a:endParaRPr lang="zh-CN" altLang="zh-CN" sz="1800" kern="100" dirty="0">
              <a:solidFill>
                <a:srgbClr val="0000FF"/>
              </a:solidFill>
              <a:effectLst/>
              <a:latin typeface="Arial" panose="020B0604020202020204" pitchFamily="34" charset="0"/>
              <a:ea typeface="等线" panose="02010600030101010101" pitchFamily="2" charset="-122"/>
              <a:cs typeface="Arial" panose="020B0604020202090204" pitchFamily="34" charset="0"/>
            </a:endParaRPr>
          </a:p>
          <a:p>
            <a:pPr lvl="1" algn="just"/>
            <a:r>
              <a:rPr lang="en-US" altLang="zh-CN" sz="1400" kern="100" dirty="0">
                <a:solidFill>
                  <a:srgbClr val="0000FF"/>
                </a:solidFill>
                <a:effectLst/>
                <a:latin typeface="Arial" panose="020B0604020202020204" pitchFamily="34" charset="0"/>
                <a:ea typeface="等线" panose="02010600030101010101" pitchFamily="2" charset="-122"/>
                <a:cs typeface="Arial" panose="020B0604020202090204" pitchFamily="34" charset="0"/>
              </a:rPr>
              <a:t>o </a:t>
            </a:r>
            <a:r>
              <a:rPr lang="en-US" altLang="zh-CN" sz="1600" kern="100" dirty="0">
                <a:solidFill>
                  <a:srgbClr val="0000FF"/>
                </a:solidFill>
                <a:effectLst/>
                <a:latin typeface="Arial" panose="020B0604020202020204" pitchFamily="34" charset="0"/>
                <a:ea typeface="等线" panose="02010600030101010101" pitchFamily="2" charset="-122"/>
                <a:cs typeface="Arial" panose="020B0604020202090204" pitchFamily="34" charset="0"/>
              </a:rPr>
              <a:t>Captions such as that for Fig. 8.12 ("The real AHCAL prototype") are inadequate and should be made more informative</a:t>
            </a:r>
            <a:r>
              <a:rPr lang="en-US" altLang="zh-CN" sz="1600" kern="100" dirty="0">
                <a:solidFill>
                  <a:schemeClr val="tx1"/>
                </a:solidFill>
                <a:effectLst/>
                <a:latin typeface="Arial" panose="020B0604020202020204" pitchFamily="34" charset="0"/>
                <a:ea typeface="等线" panose="02010600030101010101" pitchFamily="2" charset="-122"/>
                <a:cs typeface="Arial" panose="020B0604020202090204" pitchFamily="34" charset="0"/>
              </a:rPr>
              <a:t>.</a:t>
            </a:r>
          </a:p>
          <a:p>
            <a:pPr marL="457200" lvl="1" indent="0" algn="just">
              <a:buNone/>
            </a:pPr>
            <a:r>
              <a:rPr lang="en-US" altLang="zh-CN" sz="1600" kern="100" dirty="0">
                <a:solidFill>
                  <a:schemeClr val="tx1"/>
                </a:solidFill>
                <a:effectLst/>
                <a:latin typeface="Arial" panose="020B0604020202020204" pitchFamily="34" charset="0"/>
                <a:ea typeface="等线" panose="02010600030101010101" pitchFamily="2" charset="-122"/>
                <a:cs typeface="Arial" panose="020B0604020202090204" pitchFamily="34" charset="0"/>
              </a:rPr>
              <a:t>--the outline of the HCAL in new version has changed, this types of pictures were deleted. </a:t>
            </a:r>
            <a:endParaRPr lang="zh-CN" altLang="zh-CN" sz="1600" kern="100" dirty="0">
              <a:solidFill>
                <a:schemeClr val="tx1"/>
              </a:solidFill>
              <a:effectLst/>
              <a:latin typeface="Arial" panose="020B0604020202020204" pitchFamily="34" charset="0"/>
              <a:ea typeface="等线" panose="02010600030101010101" pitchFamily="2" charset="-122"/>
              <a:cs typeface="Arial" panose="020B0604020202090204" pitchFamily="34" charset="0"/>
            </a:endParaRPr>
          </a:p>
          <a:p>
            <a:pPr lvl="1" algn="just"/>
            <a:r>
              <a:rPr lang="en-US" altLang="zh-CN" sz="1600" kern="100" dirty="0">
                <a:solidFill>
                  <a:srgbClr val="0000FF"/>
                </a:solidFill>
                <a:effectLst/>
                <a:latin typeface="Arial" panose="020B0604020202020204" pitchFamily="34" charset="0"/>
                <a:ea typeface="等线" panose="02010600030101010101" pitchFamily="2" charset="-122"/>
                <a:cs typeface="Arial" panose="020B0604020202090204" pitchFamily="34" charset="0"/>
              </a:rPr>
              <a:t>o The authors should carefully review the text to ensure that all figures are properly motivated, and that the overall argumentation is logical and coherent.</a:t>
            </a:r>
          </a:p>
          <a:p>
            <a:pPr marL="457200" lvl="1" indent="0" algn="just">
              <a:buNone/>
            </a:pPr>
            <a:r>
              <a:rPr lang="en-US" altLang="zh-CN" sz="1600" kern="100" dirty="0">
                <a:effectLst/>
                <a:latin typeface="Arial" panose="020B0604020202020204" pitchFamily="34" charset="0"/>
                <a:ea typeface="等线" panose="02010600030101010101" pitchFamily="2" charset="-122"/>
                <a:cs typeface="Arial" panose="020B0604020202090204" pitchFamily="34" charset="0"/>
                <a:sym typeface="+mn-ea"/>
              </a:rPr>
              <a:t>--the outline of the HCAL in new version has changed. </a:t>
            </a:r>
            <a:endParaRPr lang="zh-CN" altLang="zh-CN" sz="1600" kern="100" dirty="0">
              <a:solidFill>
                <a:srgbClr val="0000FF"/>
              </a:solidFill>
              <a:effectLst/>
              <a:latin typeface="Arial" panose="020B0604020202020204" pitchFamily="34" charset="0"/>
              <a:ea typeface="等线" panose="02010600030101010101" pitchFamily="2" charset="-122"/>
              <a:cs typeface="Arial" panose="020B0604020202090204" pitchFamily="34" charset="0"/>
            </a:endParaRPr>
          </a:p>
          <a:p>
            <a:pPr lvl="1" algn="just"/>
            <a:r>
              <a:rPr lang="en-US" altLang="zh-CN" sz="1600" kern="100" dirty="0">
                <a:solidFill>
                  <a:srgbClr val="0000FF"/>
                </a:solidFill>
                <a:effectLst/>
                <a:latin typeface="Arial" panose="020B0604020202020204" pitchFamily="34" charset="0"/>
                <a:ea typeface="等线" panose="02010600030101010101" pitchFamily="2" charset="-122"/>
                <a:cs typeface="Arial" panose="020B0604020202090204" pitchFamily="34" charset="0"/>
              </a:rPr>
              <a:t>o For example, it is unclear why the emission spectrum shown in Fig. 8.52 is included—is it representative or used for digitization? This should be explicitly explained.</a:t>
            </a:r>
          </a:p>
          <a:p>
            <a:pPr marL="457200" lvl="1" indent="0" algn="just">
              <a:buNone/>
            </a:pPr>
            <a:r>
              <a:rPr lang="en-US" altLang="zh-CN" sz="1600" kern="100" dirty="0">
                <a:solidFill>
                  <a:schemeClr val="tx1"/>
                </a:solidFill>
                <a:effectLst/>
                <a:latin typeface="Arial" panose="020B0604020202020204" pitchFamily="34" charset="0"/>
                <a:ea typeface="等线" panose="02010600030101010101" pitchFamily="2" charset="-122"/>
                <a:cs typeface="Arial" panose="020B0604020202090204" pitchFamily="34" charset="0"/>
              </a:rPr>
              <a:t>--this figure was</a:t>
            </a:r>
            <a:r>
              <a:rPr lang="en-US" altLang="zh-CN" sz="1600" kern="100" dirty="0">
                <a:effectLst/>
                <a:latin typeface="Arial" panose="020B0604020202020204" pitchFamily="34" charset="0"/>
                <a:ea typeface="等线" panose="02010600030101010101" pitchFamily="2" charset="-122"/>
                <a:cs typeface="Arial" panose="020B0604020202090204" pitchFamily="34" charset="0"/>
                <a:sym typeface="+mn-ea"/>
              </a:rPr>
              <a:t> deleted.  Totally about 91 figures aere deleted, and all the figures in the new version TDR were modfied with high quality.</a:t>
            </a:r>
          </a:p>
          <a:p>
            <a:pPr lvl="1" algn="just"/>
            <a:endParaRPr lang="en-US" altLang="zh-CN" sz="1600" kern="100" dirty="0">
              <a:solidFill>
                <a:schemeClr val="tx1"/>
              </a:solidFill>
              <a:effectLst/>
              <a:latin typeface="Arial" panose="020B0604020202020204" pitchFamily="34" charset="0"/>
              <a:ea typeface="等线" panose="02010600030101010101" pitchFamily="2" charset="-122"/>
              <a:cs typeface="Arial" panose="020B0604020202090204" pitchFamily="34" charset="0"/>
            </a:endParaRPr>
          </a:p>
        </p:txBody>
      </p:sp>
      <p:sp>
        <p:nvSpPr>
          <p:cNvPr id="4" name="TextBox 3"/>
          <p:cNvSpPr txBox="1"/>
          <p:nvPr/>
        </p:nvSpPr>
        <p:spPr>
          <a:xfrm>
            <a:off x="9629775" y="507738"/>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HCAL</a:t>
            </a:r>
            <a:endParaRPr lang="zh-CN" altLang="en-US" dirty="0">
              <a:latin typeface="Arial" panose="020B0604020202020204" pitchFamily="34" charset="0"/>
            </a:endParaRPr>
          </a:p>
        </p:txBody>
      </p:sp>
      <p:pic>
        <p:nvPicPr>
          <p:cNvPr id="5" name="图片 4"/>
          <p:cNvPicPr>
            <a:picLocks noChangeAspect="1"/>
          </p:cNvPicPr>
          <p:nvPr/>
        </p:nvPicPr>
        <p:blipFill>
          <a:blip r:embed="rId2"/>
          <a:stretch>
            <a:fillRect/>
          </a:stretch>
        </p:blipFill>
        <p:spPr>
          <a:xfrm>
            <a:off x="1385570" y="4955540"/>
            <a:ext cx="2711450" cy="1751965"/>
          </a:xfrm>
          <a:prstGeom prst="rect">
            <a:avLst/>
          </a:prstGeom>
        </p:spPr>
      </p:pic>
      <p:pic>
        <p:nvPicPr>
          <p:cNvPr id="6" name="图片 5"/>
          <p:cNvPicPr>
            <a:picLocks noChangeAspect="1"/>
          </p:cNvPicPr>
          <p:nvPr/>
        </p:nvPicPr>
        <p:blipFill>
          <a:blip r:embed="rId3"/>
          <a:stretch>
            <a:fillRect/>
          </a:stretch>
        </p:blipFill>
        <p:spPr>
          <a:xfrm>
            <a:off x="6721475" y="4955540"/>
            <a:ext cx="3162935" cy="1595755"/>
          </a:xfrm>
          <a:prstGeom prst="rect">
            <a:avLst/>
          </a:prstGeom>
        </p:spPr>
      </p:pic>
      <p:sp>
        <p:nvSpPr>
          <p:cNvPr id="7" name="文本框 6"/>
          <p:cNvSpPr txBox="1"/>
          <p:nvPr/>
        </p:nvSpPr>
        <p:spPr>
          <a:xfrm>
            <a:off x="4240034" y="5443886"/>
            <a:ext cx="2481580" cy="368300"/>
          </a:xfrm>
          <a:prstGeom prst="rect">
            <a:avLst/>
          </a:prstGeom>
          <a:noFill/>
        </p:spPr>
        <p:txBody>
          <a:bodyPr wrap="none" rtlCol="0" anchor="t">
            <a:spAutoFit/>
          </a:bodyPr>
          <a:lstStyle/>
          <a:p>
            <a:r>
              <a:rPr lang="en-US" altLang="zh-CN" kern="100" dirty="0">
                <a:solidFill>
                  <a:srgbClr val="0000FF"/>
                </a:solidFill>
                <a:effectLst/>
                <a:latin typeface="Arial" panose="020B0604020202020204" pitchFamily="34" charset="0"/>
                <a:ea typeface="等线" panose="02010600030101010101" pitchFamily="2" charset="-122"/>
                <a:cs typeface="Arial" panose="020B0604020202090204" pitchFamily="34" charset="0"/>
                <a:sym typeface="+mn-ea"/>
              </a:rPr>
              <a:t>Fig. 8.12 in old version</a:t>
            </a:r>
            <a:endParaRPr lang="zh-CN" altLang="en-US" dirty="0">
              <a:latin typeface="Arial" panose="020B0604020202020204" pitchFamily="34" charset="0"/>
            </a:endParaRPr>
          </a:p>
        </p:txBody>
      </p:sp>
      <p:sp>
        <p:nvSpPr>
          <p:cNvPr id="8" name="文本框 7"/>
          <p:cNvSpPr txBox="1"/>
          <p:nvPr/>
        </p:nvSpPr>
        <p:spPr>
          <a:xfrm>
            <a:off x="9226104" y="5352042"/>
            <a:ext cx="2481580" cy="368300"/>
          </a:xfrm>
          <a:prstGeom prst="rect">
            <a:avLst/>
          </a:prstGeom>
          <a:noFill/>
        </p:spPr>
        <p:txBody>
          <a:bodyPr wrap="none" rtlCol="0" anchor="t">
            <a:spAutoFit/>
          </a:bodyPr>
          <a:lstStyle/>
          <a:p>
            <a:r>
              <a:rPr lang="en-US" altLang="zh-CN" kern="100" dirty="0">
                <a:solidFill>
                  <a:srgbClr val="0000FF"/>
                </a:solidFill>
                <a:effectLst/>
                <a:latin typeface="Arial" panose="020B0604020202020204" pitchFamily="34" charset="0"/>
                <a:ea typeface="等线" panose="02010600030101010101" pitchFamily="2" charset="-122"/>
                <a:cs typeface="Arial" panose="020B0604020202090204" pitchFamily="34" charset="0"/>
                <a:sym typeface="+mn-ea"/>
              </a:rPr>
              <a:t>Fig. 8.52 in old version</a:t>
            </a:r>
            <a:endParaRPr lang="zh-CN" altLang="en-US">
              <a:latin typeface="Arial" panose="020B0604020202020204" pitchFamily="34" charset="0"/>
            </a:endParaRPr>
          </a:p>
        </p:txBody>
      </p:sp>
      <p:cxnSp>
        <p:nvCxnSpPr>
          <p:cNvPr id="9" name="直接连接符 8"/>
          <p:cNvCxnSpPr/>
          <p:nvPr/>
        </p:nvCxnSpPr>
        <p:spPr>
          <a:xfrm flipH="1">
            <a:off x="2814955" y="4853305"/>
            <a:ext cx="1145540" cy="1549400"/>
          </a:xfrm>
          <a:prstGeom prst="line">
            <a:avLst/>
          </a:prstGeom>
          <a:ln w="7302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2793365" y="4709160"/>
            <a:ext cx="1188085" cy="1640840"/>
          </a:xfrm>
          <a:prstGeom prst="line">
            <a:avLst/>
          </a:prstGeom>
          <a:ln w="7302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a:off x="8463280" y="4761230"/>
            <a:ext cx="1145540" cy="1549400"/>
          </a:xfrm>
          <a:prstGeom prst="line">
            <a:avLst/>
          </a:prstGeom>
          <a:ln w="7302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8441690" y="4617085"/>
            <a:ext cx="1188085" cy="1640840"/>
          </a:xfrm>
          <a:prstGeom prst="line">
            <a:avLst/>
          </a:prstGeom>
          <a:ln w="7302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dirty="0">
                <a:latin typeface="Arial Black" panose="020B0A04020102020204" pitchFamily="34" charset="0"/>
                <a:ea typeface="等线" panose="02010600030101010101" pitchFamily="2" charset="-122"/>
              </a:rPr>
              <a:t>Comments in backup</a:t>
            </a:r>
          </a:p>
        </p:txBody>
      </p:sp>
      <p:sp>
        <p:nvSpPr>
          <p:cNvPr id="3" name="Text Placeholder 2"/>
          <p:cNvSpPr>
            <a:spLocks noGrp="1"/>
          </p:cNvSpPr>
          <p:nvPr>
            <p:ph type="body" idx="1"/>
          </p:nvPr>
        </p:nvSpPr>
        <p:spPr>
          <a:xfrm>
            <a:off x="294640" y="1328420"/>
            <a:ext cx="11671300" cy="4351655"/>
          </a:xfrm>
        </p:spPr>
        <p:txBody>
          <a:bodyPr>
            <a:normAutofit/>
          </a:bodyPr>
          <a:lstStyle/>
          <a:p>
            <a:pPr algn="just"/>
            <a:r>
              <a:rPr lang="en-US" altLang="zh-CN" sz="1800" kern="100" dirty="0">
                <a:solidFill>
                  <a:srgbClr val="0000FF"/>
                </a:solidFill>
                <a:effectLst/>
                <a:latin typeface="Arial" panose="020B0604020202020204" pitchFamily="34" charset="0"/>
                <a:ea typeface="等线" panose="02010600030101010101" pitchFamily="2" charset="-122"/>
                <a:cs typeface="Arial" panose="020B0604020202090204" pitchFamily="34" charset="0"/>
              </a:rPr>
              <a:t>The authors are encouraged to make the text more concise where possible, while still providing sufficient detail where necessary.</a:t>
            </a:r>
          </a:p>
          <a:p>
            <a:pPr algn="just"/>
            <a:r>
              <a:rPr lang="en-US" altLang="zh-CN" sz="1600" kern="100" dirty="0">
                <a:solidFill>
                  <a:srgbClr val="0000FF"/>
                </a:solidFill>
                <a:effectLst/>
                <a:latin typeface="Arial" panose="020B0604020202020204" pitchFamily="34" charset="0"/>
                <a:ea typeface="等线" panose="02010600030101010101" pitchFamily="2" charset="-122"/>
                <a:cs typeface="Arial" panose="020B0604020202090204" pitchFamily="34" charset="0"/>
                <a:sym typeface="+mn-ea"/>
              </a:rPr>
              <a:t>As with other sections, the presentation was significantly better than the corresponding document and should serve as a guideline for revising the written material.</a:t>
            </a:r>
            <a:endParaRPr lang="en-US" altLang="zh-CN" sz="1600" kern="100" dirty="0">
              <a:solidFill>
                <a:srgbClr val="0000FF"/>
              </a:solidFill>
              <a:effectLst/>
              <a:latin typeface="Arial" panose="020B0604020202020204" pitchFamily="34" charset="0"/>
              <a:ea typeface="等线" panose="02010600030101010101" pitchFamily="2" charset="-122"/>
              <a:cs typeface="Arial" panose="020B0604020202090204" pitchFamily="34" charset="0"/>
            </a:endParaRPr>
          </a:p>
          <a:p>
            <a:pPr algn="just"/>
            <a:r>
              <a:rPr lang="en-US" altLang="zh-CN" sz="1600" kern="100" dirty="0">
                <a:effectLst/>
                <a:latin typeface="Arial" panose="020B0604020202020204" pitchFamily="34" charset="0"/>
                <a:ea typeface="等线" panose="02010600030101010101" pitchFamily="2" charset="-122"/>
                <a:cs typeface="Arial" panose="020B0604020202090204" pitchFamily="34" charset="0"/>
                <a:sym typeface="+mn-ea"/>
              </a:rPr>
              <a:t>-- the old version of the HCAL TDR has about 122 pictures and 70 pages, after the IDRC review, we have rewrite the new version with only 30 pictures and 40 pages without the reference. </a:t>
            </a:r>
          </a:p>
        </p:txBody>
      </p:sp>
      <p:sp>
        <p:nvSpPr>
          <p:cNvPr id="4" name="TextBox 3"/>
          <p:cNvSpPr txBox="1"/>
          <p:nvPr/>
        </p:nvSpPr>
        <p:spPr>
          <a:xfrm>
            <a:off x="9629775" y="507738"/>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HCAL</a:t>
            </a:r>
            <a:endParaRPr lang="zh-CN" altLang="en-US" dirty="0">
              <a:latin typeface="Arial" panose="020B0604020202020204" pitchFamily="34"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dirty="0">
                <a:latin typeface="Arial Black" panose="020B0A04020102020204" pitchFamily="34" charset="0"/>
                <a:ea typeface="等线" panose="02010600030101010101" pitchFamily="2" charset="-122"/>
              </a:rPr>
              <a:t>Comments in backup</a:t>
            </a:r>
          </a:p>
        </p:txBody>
      </p:sp>
      <p:sp>
        <p:nvSpPr>
          <p:cNvPr id="3" name="Text Placeholder 2"/>
          <p:cNvSpPr>
            <a:spLocks noGrp="1"/>
          </p:cNvSpPr>
          <p:nvPr>
            <p:ph type="body" idx="1"/>
          </p:nvPr>
        </p:nvSpPr>
        <p:spPr>
          <a:xfrm>
            <a:off x="352425" y="1252855"/>
            <a:ext cx="11186160" cy="4351655"/>
          </a:xfrm>
        </p:spPr>
        <p:txBody>
          <a:bodyPr>
            <a:noAutofit/>
          </a:bodyPr>
          <a:lstStyle/>
          <a:p>
            <a:pPr algn="just"/>
            <a:r>
              <a:rPr lang="en-US" altLang="zh-CN" sz="1600" kern="100" dirty="0">
                <a:solidFill>
                  <a:srgbClr val="0000FF"/>
                </a:solidFill>
                <a:effectLst/>
                <a:latin typeface="Arial" panose="020B0604020202020204" pitchFamily="34" charset="0"/>
                <a:ea typeface="等线" panose="02010600030101010101" pitchFamily="2" charset="-122"/>
                <a:cs typeface="Arial" panose="020B0604020202090204" pitchFamily="34" charset="0"/>
              </a:rPr>
              <a:t>Section 8.5 contains an extended discussion of </a:t>
            </a:r>
            <a:r>
              <a:rPr lang="en-US" altLang="zh-CN" sz="1600" kern="100" dirty="0" err="1">
                <a:solidFill>
                  <a:srgbClr val="0000FF"/>
                </a:solidFill>
                <a:effectLst/>
                <a:latin typeface="Arial" panose="020B0604020202020204" pitchFamily="34" charset="0"/>
                <a:ea typeface="等线" panose="02010600030101010101" pitchFamily="2" charset="-122"/>
                <a:cs typeface="Arial" panose="020B0604020202090204" pitchFamily="34" charset="0"/>
              </a:rPr>
              <a:t>SiPMs</a:t>
            </a:r>
            <a:r>
              <a:rPr lang="en-US" altLang="zh-CN" sz="1600" kern="100" dirty="0">
                <a:solidFill>
                  <a:srgbClr val="0000FF"/>
                </a:solidFill>
                <a:effectLst/>
                <a:latin typeface="Arial" panose="020B0604020202020204" pitchFamily="34" charset="0"/>
                <a:ea typeface="等线" panose="02010600030101010101" pitchFamily="2" charset="-122"/>
                <a:cs typeface="Arial" panose="020B0604020202090204" pitchFamily="34" charset="0"/>
              </a:rPr>
              <a:t>, mixing general background information with results from the collaboration’s own R&amp;D. This section should be streamlined to separate general background from specific experimental achievements.--</a:t>
            </a:r>
            <a:r>
              <a:rPr lang="en-US" altLang="zh-CN" sz="1600" kern="100" dirty="0">
                <a:solidFill>
                  <a:srgbClr val="0000FF"/>
                </a:solidFill>
                <a:effectLst/>
                <a:latin typeface="Arial" panose="020B0604020202020204" pitchFamily="34" charset="0"/>
                <a:ea typeface="等线" panose="02010600030101010101" pitchFamily="2" charset="-122"/>
                <a:cs typeface="Arial" panose="020B0604020202090204" pitchFamily="34" charset="0"/>
                <a:sym typeface="+mn-ea"/>
              </a:rPr>
              <a:t>.</a:t>
            </a:r>
          </a:p>
          <a:p>
            <a:pPr algn="just"/>
            <a:r>
              <a:rPr lang="en-US" altLang="zh-CN" sz="1600" kern="100" dirty="0">
                <a:effectLst/>
                <a:latin typeface="Arial" panose="020B0604020202020204" pitchFamily="34" charset="0"/>
                <a:ea typeface="等线" panose="02010600030101010101" pitchFamily="2" charset="-122"/>
                <a:cs typeface="Arial" panose="020B0604020202090204" pitchFamily="34" charset="0"/>
                <a:sym typeface="+mn-ea"/>
              </a:rPr>
              <a:t>--this part was deleted in HCAL. The introduction of SiPM  could be find in ECAL part. In the new version part, there is small </a:t>
            </a:r>
            <a:r>
              <a:rPr lang="en-US" altLang="zh-CN" sz="1600" b="1" kern="100" dirty="0">
                <a:effectLst/>
                <a:latin typeface="Arial" panose="020B0604020202020204" pitchFamily="34" charset="0"/>
                <a:ea typeface="等线" panose="02010600030101010101" pitchFamily="2" charset="-122"/>
                <a:cs typeface="Arial" panose="020B0604020202090204" pitchFamily="34" charset="0"/>
                <a:sym typeface="+mn-ea"/>
              </a:rPr>
              <a:t>subsection 8.4.3</a:t>
            </a:r>
            <a:r>
              <a:rPr lang="en-US" altLang="zh-CN" sz="1600" kern="100" dirty="0">
                <a:effectLst/>
                <a:latin typeface="Arial" panose="020B0604020202020204" pitchFamily="34" charset="0"/>
                <a:ea typeface="等线" panose="02010600030101010101" pitchFamily="2" charset="-122"/>
                <a:cs typeface="Arial" panose="020B0604020202090204" pitchFamily="34" charset="0"/>
                <a:sym typeface="+mn-ea"/>
              </a:rPr>
              <a:t> (Photon detector) about the SiPM, as other key technologies include in the </a:t>
            </a:r>
            <a:r>
              <a:rPr lang="en-US" altLang="zh-CN" sz="1600" b="1" kern="100" dirty="0">
                <a:effectLst/>
                <a:latin typeface="Arial" panose="020B0604020202020204" pitchFamily="34" charset="0"/>
                <a:ea typeface="等线" panose="02010600030101010101" pitchFamily="2" charset="-122"/>
                <a:cs typeface="Arial" panose="020B0604020202090204" pitchFamily="34" charset="0"/>
                <a:sym typeface="+mn-ea"/>
              </a:rPr>
              <a:t>Secion 8.4</a:t>
            </a:r>
            <a:r>
              <a:rPr lang="en-US" altLang="zh-CN" sz="1600" kern="100" dirty="0">
                <a:effectLst/>
                <a:latin typeface="Arial" panose="020B0604020202020204" pitchFamily="34" charset="0"/>
                <a:ea typeface="等线" panose="02010600030101010101" pitchFamily="2" charset="-122"/>
                <a:cs typeface="Arial" panose="020B0604020202090204" pitchFamily="34" charset="0"/>
                <a:sym typeface="+mn-ea"/>
              </a:rPr>
              <a:t> (Technology R&amp;D to demonstrate technologies and prototypes).</a:t>
            </a:r>
          </a:p>
          <a:p>
            <a:pPr algn="just"/>
            <a:endParaRPr lang="en-US" altLang="zh-CN" sz="1600" kern="100" dirty="0">
              <a:solidFill>
                <a:srgbClr val="0000FF"/>
              </a:solidFill>
              <a:effectLst/>
              <a:latin typeface="Arial" panose="020B0604020202020204" pitchFamily="34" charset="0"/>
              <a:ea typeface="等线" panose="02010600030101010101" pitchFamily="2" charset="-122"/>
              <a:cs typeface="Arial" panose="020B0604020202090204" pitchFamily="34" charset="0"/>
              <a:sym typeface="+mn-ea"/>
            </a:endParaRPr>
          </a:p>
          <a:p>
            <a:pPr algn="just"/>
            <a:endParaRPr lang="en-US" altLang="zh-CN" sz="1600" kern="100" dirty="0">
              <a:solidFill>
                <a:srgbClr val="0000FF"/>
              </a:solidFill>
              <a:effectLst/>
              <a:latin typeface="Arial" panose="020B0604020202020204" pitchFamily="34" charset="0"/>
              <a:ea typeface="等线" panose="02010600030101010101" pitchFamily="2" charset="-122"/>
              <a:cs typeface="Arial" panose="020B0604020202090204" pitchFamily="34" charset="0"/>
              <a:sym typeface="+mn-ea"/>
            </a:endParaRPr>
          </a:p>
          <a:p>
            <a:pPr algn="just"/>
            <a:endParaRPr lang="zh-CN" altLang="zh-CN" sz="1600" kern="100" dirty="0">
              <a:solidFill>
                <a:srgbClr val="0000FF"/>
              </a:solidFill>
              <a:effectLst/>
              <a:latin typeface="Arial" panose="020B0604020202020204" pitchFamily="34" charset="0"/>
              <a:ea typeface="等线" panose="02010600030101010101" pitchFamily="2" charset="-122"/>
              <a:cs typeface="Arial" panose="020B0604020202090204" pitchFamily="34" charset="0"/>
            </a:endParaRPr>
          </a:p>
          <a:p>
            <a:pPr algn="just"/>
            <a:r>
              <a:rPr lang="en-US" altLang="zh-CN" sz="1600" kern="100" dirty="0">
                <a:solidFill>
                  <a:srgbClr val="0000FF"/>
                </a:solidFill>
                <a:effectLst/>
                <a:latin typeface="Arial" panose="020B0604020202020204" pitchFamily="34" charset="0"/>
                <a:ea typeface="等线" panose="02010600030101010101" pitchFamily="2" charset="-122"/>
                <a:cs typeface="Arial" panose="020B0604020202090204" pitchFamily="34" charset="0"/>
              </a:rPr>
              <a:t>Since </a:t>
            </a:r>
            <a:r>
              <a:rPr lang="en-US" altLang="zh-CN" sz="1600" kern="100" dirty="0" err="1">
                <a:solidFill>
                  <a:srgbClr val="0000FF"/>
                </a:solidFill>
                <a:effectLst/>
                <a:latin typeface="Arial" panose="020B0604020202020204" pitchFamily="34" charset="0"/>
                <a:ea typeface="等线" panose="02010600030101010101" pitchFamily="2" charset="-122"/>
                <a:cs typeface="Arial" panose="020B0604020202090204" pitchFamily="34" charset="0"/>
              </a:rPr>
              <a:t>SiPMs</a:t>
            </a:r>
            <a:r>
              <a:rPr lang="en-US" altLang="zh-CN" sz="1600" kern="100" dirty="0">
                <a:solidFill>
                  <a:srgbClr val="0000FF"/>
                </a:solidFill>
                <a:effectLst/>
                <a:latin typeface="Arial" panose="020B0604020202020204" pitchFamily="34" charset="0"/>
                <a:ea typeface="等线" panose="02010600030101010101" pitchFamily="2" charset="-122"/>
                <a:cs typeface="Arial" panose="020B0604020202090204" pitchFamily="34" charset="0"/>
              </a:rPr>
              <a:t> are used extensively across the calorimeter and muon systems, it would be more effective to consolidate the discussion of </a:t>
            </a:r>
            <a:r>
              <a:rPr lang="en-US" altLang="zh-CN" sz="1600" kern="100" dirty="0" err="1">
                <a:solidFill>
                  <a:srgbClr val="0000FF"/>
                </a:solidFill>
                <a:effectLst/>
                <a:latin typeface="Arial" panose="020B0604020202020204" pitchFamily="34" charset="0"/>
                <a:ea typeface="等线" panose="02010600030101010101" pitchFamily="2" charset="-122"/>
                <a:cs typeface="Arial" panose="020B0604020202090204" pitchFamily="34" charset="0"/>
              </a:rPr>
              <a:t>SiPM</a:t>
            </a:r>
            <a:r>
              <a:rPr lang="en-US" altLang="zh-CN" sz="1600" kern="100" dirty="0">
                <a:solidFill>
                  <a:srgbClr val="0000FF"/>
                </a:solidFill>
                <a:effectLst/>
                <a:latin typeface="Arial" panose="020B0604020202020204" pitchFamily="34" charset="0"/>
                <a:ea typeface="等线" panose="02010600030101010101" pitchFamily="2" charset="-122"/>
                <a:cs typeface="Arial" panose="020B0604020202090204" pitchFamily="34" charset="0"/>
              </a:rPr>
              <a:t> R&amp;D into a single section. This would avoid redundancy and present a more coherent overview of the topic.</a:t>
            </a:r>
          </a:p>
          <a:p>
            <a:pPr algn="just"/>
            <a:r>
              <a:rPr lang="en-US" altLang="zh-CN" sz="1600" kern="100" dirty="0">
                <a:solidFill>
                  <a:srgbClr val="0000FF"/>
                </a:solidFill>
                <a:effectLst/>
                <a:latin typeface="Arial" panose="020B0604020202020204" pitchFamily="34" charset="0"/>
                <a:ea typeface="等线" panose="02010600030101010101" pitchFamily="2" charset="-122"/>
                <a:cs typeface="Arial" panose="020B0604020202090204" pitchFamily="34" charset="0"/>
              </a:rPr>
              <a:t> </a:t>
            </a:r>
            <a:r>
              <a:rPr lang="en-US" altLang="zh-CN" sz="1600" kern="100" dirty="0">
                <a:effectLst/>
                <a:latin typeface="Arial" panose="020B0604020202020204" pitchFamily="34" charset="0"/>
                <a:ea typeface="等线" panose="02010600030101010101" pitchFamily="2" charset="-122"/>
                <a:cs typeface="Arial" panose="020B0604020202090204" pitchFamily="34" charset="0"/>
                <a:sym typeface="+mn-ea"/>
              </a:rPr>
              <a:t>--this part was deleted in HCAL. It could be find in ECAL part </a:t>
            </a:r>
            <a:r>
              <a:rPr lang="en-US" altLang="zh-CN" sz="1600" b="1" kern="100" dirty="0">
                <a:effectLst/>
                <a:latin typeface="Arial" panose="020B0604020202020204" pitchFamily="34" charset="0"/>
                <a:ea typeface="等线" panose="02010600030101010101" pitchFamily="2" charset="-122"/>
                <a:cs typeface="Arial" panose="020B0604020202090204" pitchFamily="34" charset="0"/>
                <a:sym typeface="+mn-ea"/>
              </a:rPr>
              <a:t>Section 7.4.2</a:t>
            </a:r>
            <a:r>
              <a:rPr lang="en-US" altLang="zh-CN" sz="1600" kern="100" dirty="0">
                <a:effectLst/>
                <a:latin typeface="Arial" panose="020B0604020202020204" pitchFamily="34" charset="0"/>
                <a:ea typeface="等线" panose="02010600030101010101" pitchFamily="2" charset="-122"/>
                <a:cs typeface="Arial" panose="020B0604020202090204" pitchFamily="34" charset="0"/>
                <a:sym typeface="+mn-ea"/>
              </a:rPr>
              <a:t> SiPM.</a:t>
            </a:r>
          </a:p>
          <a:p>
            <a:pPr algn="just"/>
            <a:endParaRPr lang="en-US" altLang="zh-CN" sz="1600" kern="100" dirty="0">
              <a:solidFill>
                <a:schemeClr val="tx1"/>
              </a:solidFill>
              <a:effectLst/>
              <a:latin typeface="Arial" panose="020B0604020202020204" pitchFamily="34" charset="0"/>
              <a:ea typeface="等线" panose="02010600030101010101" pitchFamily="2" charset="-122"/>
              <a:cs typeface="Arial" panose="020B0604020202090204" pitchFamily="34" charset="0"/>
            </a:endParaRPr>
          </a:p>
          <a:p>
            <a:pPr algn="just">
              <a:lnSpc>
                <a:spcPct val="130000"/>
              </a:lnSpc>
              <a:spcBef>
                <a:spcPts val="600"/>
              </a:spcBef>
              <a:spcAft>
                <a:spcPts val="1200"/>
              </a:spcAft>
            </a:pPr>
            <a:endParaRPr lang="zh-CN" altLang="en-US" sz="1600" dirty="0">
              <a:solidFill>
                <a:srgbClr val="0000FF"/>
              </a:solidFill>
              <a:latin typeface="Arial" panose="020B0604020202020204" pitchFamily="34" charset="0"/>
              <a:ea typeface="宋体" panose="02010600030101010101" pitchFamily="2" charset="-122"/>
              <a:cs typeface="Arial" panose="020B0604020202090204" pitchFamily="34" charset="0"/>
            </a:endParaRPr>
          </a:p>
        </p:txBody>
      </p:sp>
      <p:sp>
        <p:nvSpPr>
          <p:cNvPr id="4" name="TextBox 3"/>
          <p:cNvSpPr txBox="1"/>
          <p:nvPr/>
        </p:nvSpPr>
        <p:spPr>
          <a:xfrm>
            <a:off x="9629775" y="507738"/>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HCAL</a:t>
            </a:r>
            <a:endParaRPr lang="zh-CN" altLang="en-US" dirty="0">
              <a:latin typeface="Arial" panose="020B0604020202020204" pitchFamily="34"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dirty="0">
                <a:latin typeface="Arial Black" panose="020B0A04020102020204" pitchFamily="34" charset="0"/>
                <a:ea typeface="等线" panose="02010600030101010101" pitchFamily="2" charset="-122"/>
              </a:rPr>
              <a:t>Comments in backup</a:t>
            </a:r>
          </a:p>
        </p:txBody>
      </p:sp>
      <p:sp>
        <p:nvSpPr>
          <p:cNvPr id="3" name="Text Placeholder 2"/>
          <p:cNvSpPr>
            <a:spLocks noGrp="1"/>
          </p:cNvSpPr>
          <p:nvPr>
            <p:ph type="body" idx="1"/>
          </p:nvPr>
        </p:nvSpPr>
        <p:spPr>
          <a:xfrm>
            <a:off x="352425" y="1252855"/>
            <a:ext cx="11186160" cy="2281555"/>
          </a:xfrm>
        </p:spPr>
        <p:txBody>
          <a:bodyPr>
            <a:noAutofit/>
          </a:bodyPr>
          <a:lstStyle/>
          <a:p>
            <a:pPr algn="just"/>
            <a:endParaRPr lang="en-US" altLang="zh-CN" sz="1600" kern="100" dirty="0">
              <a:effectLst/>
              <a:latin typeface="Arial" panose="020B0604020202020204" pitchFamily="34" charset="0"/>
              <a:ea typeface="等线" panose="02010600030101010101" pitchFamily="2" charset="-122"/>
              <a:cs typeface="Arial" panose="020B0604020202090204" pitchFamily="34" charset="0"/>
              <a:sym typeface="+mn-ea"/>
            </a:endParaRPr>
          </a:p>
          <a:p>
            <a:pPr algn="just"/>
            <a:r>
              <a:rPr lang="en-US" altLang="zh-CN" sz="1600" kern="100" dirty="0">
                <a:solidFill>
                  <a:srgbClr val="0000FF"/>
                </a:solidFill>
                <a:effectLst/>
                <a:latin typeface="Arial" panose="020B0604020202020204" pitchFamily="34" charset="0"/>
                <a:ea typeface="等线" panose="02010600030101010101" pitchFamily="2" charset="-122"/>
                <a:cs typeface="Arial" panose="020B0604020202090204" pitchFamily="34" charset="0"/>
              </a:rPr>
              <a:t>Mechanical integration aspects, currently occupying much of Section 8.7, could be better placed within a general "Detector Integration" section. The authors should use their judgment to decide which integration details are most relevant to retain in the specific HCAL section, while moving broader topics to a centralized discussion.</a:t>
            </a:r>
          </a:p>
          <a:p>
            <a:pPr algn="just"/>
            <a:r>
              <a:rPr lang="en-US" altLang="zh-CN" sz="1600" kern="100" dirty="0">
                <a:solidFill>
                  <a:schemeClr val="tx1"/>
                </a:solidFill>
                <a:effectLst/>
                <a:latin typeface="Arial" panose="020B0604020202020204" pitchFamily="34" charset="0"/>
                <a:ea typeface="等线" panose="02010600030101010101" pitchFamily="2" charset="-122"/>
                <a:cs typeface="Arial" panose="020B0604020202090204" pitchFamily="34" charset="0"/>
              </a:rPr>
              <a:t>--there is the new section about the mechanical part at the begin of the HCAL as 8.2 Design part. The Outline of the HCAL part are the same an other Detector, first the design, then the Key technologies, both the major challenges and the R&amp;D results. Then the simulation and performance. The Alternative HCAL options are to be a special section to overview the other group's work for the HCAL. </a:t>
            </a:r>
          </a:p>
          <a:p>
            <a:pPr algn="just">
              <a:lnSpc>
                <a:spcPct val="130000"/>
              </a:lnSpc>
              <a:spcBef>
                <a:spcPts val="600"/>
              </a:spcBef>
              <a:spcAft>
                <a:spcPts val="1200"/>
              </a:spcAft>
            </a:pPr>
            <a:endParaRPr lang="zh-CN" altLang="en-US" sz="1600" dirty="0">
              <a:solidFill>
                <a:srgbClr val="0000FF"/>
              </a:solidFill>
              <a:latin typeface="Arial" panose="020B0604020202020204" pitchFamily="34" charset="0"/>
              <a:ea typeface="宋体" panose="02010600030101010101" pitchFamily="2" charset="-122"/>
              <a:cs typeface="Arial" panose="020B0604020202090204" pitchFamily="34" charset="0"/>
            </a:endParaRPr>
          </a:p>
        </p:txBody>
      </p:sp>
      <p:sp>
        <p:nvSpPr>
          <p:cNvPr id="4" name="TextBox 3"/>
          <p:cNvSpPr txBox="1"/>
          <p:nvPr/>
        </p:nvSpPr>
        <p:spPr>
          <a:xfrm>
            <a:off x="9629775" y="507738"/>
            <a:ext cx="190881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HCAL</a:t>
            </a:r>
            <a:endParaRPr lang="zh-CN" altLang="en-US" dirty="0">
              <a:latin typeface="Arial" panose="020B0604020202020204" pitchFamily="34" charset="0"/>
            </a:endParaRPr>
          </a:p>
        </p:txBody>
      </p:sp>
      <p:pic>
        <p:nvPicPr>
          <p:cNvPr id="6" name="图片 5"/>
          <p:cNvPicPr>
            <a:picLocks noChangeAspect="1"/>
          </p:cNvPicPr>
          <p:nvPr/>
        </p:nvPicPr>
        <p:blipFill>
          <a:blip r:embed="rId2"/>
          <a:stretch>
            <a:fillRect/>
          </a:stretch>
        </p:blipFill>
        <p:spPr>
          <a:xfrm>
            <a:off x="1121410" y="3418205"/>
            <a:ext cx="3516630" cy="2961640"/>
          </a:xfrm>
          <a:prstGeom prst="rect">
            <a:avLst/>
          </a:prstGeom>
        </p:spPr>
      </p:pic>
      <p:sp>
        <p:nvSpPr>
          <p:cNvPr id="7" name="右箭头 6"/>
          <p:cNvSpPr/>
          <p:nvPr/>
        </p:nvSpPr>
        <p:spPr>
          <a:xfrm>
            <a:off x="5444490" y="4502785"/>
            <a:ext cx="1216660" cy="5937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ndParaRPr>
          </a:p>
        </p:txBody>
      </p:sp>
      <p:pic>
        <p:nvPicPr>
          <p:cNvPr id="8" name="图片 7"/>
          <p:cNvPicPr>
            <a:picLocks noChangeAspect="1"/>
          </p:cNvPicPr>
          <p:nvPr/>
        </p:nvPicPr>
        <p:blipFill>
          <a:blip r:embed="rId3"/>
          <a:stretch>
            <a:fillRect/>
          </a:stretch>
        </p:blipFill>
        <p:spPr>
          <a:xfrm>
            <a:off x="7183120" y="3281045"/>
            <a:ext cx="4355465" cy="3235960"/>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Comments on Draft v0.4</a:t>
            </a:r>
            <a:endParaRPr lang="zh-CN" altLang="en-US" dirty="0">
              <a:solidFill>
                <a:schemeClr val="accent3">
                  <a:lumMod val="75000"/>
                </a:schemeClr>
              </a:solidFill>
              <a:latin typeface="Arial Black" panose="020B0A04020102020204" pitchFamily="34" charset="0"/>
            </a:endParaRPr>
          </a:p>
        </p:txBody>
      </p:sp>
      <p:sp>
        <p:nvSpPr>
          <p:cNvPr id="4" name="Content Placeholder 3"/>
          <p:cNvSpPr>
            <a:spLocks noGrp="1"/>
          </p:cNvSpPr>
          <p:nvPr>
            <p:ph idx="13"/>
          </p:nvPr>
        </p:nvSpPr>
        <p:spPr/>
        <p:txBody>
          <a:bodyPr/>
          <a:lstStyle/>
          <a:p>
            <a:pPr>
              <a:lnSpc>
                <a:spcPct val="115000"/>
              </a:lnSpc>
            </a:pPr>
            <a:r>
              <a:rPr lang="it-IT" altLang="zh-CN" sz="1800" u="sng" dirty="0">
                <a:effectLst/>
                <a:latin typeface="Arial" panose="020B0604020202020204" pitchFamily="34" charset="0"/>
                <a:ea typeface="宋体" panose="02010600030101010101" pitchFamily="2" charset="-122"/>
              </a:rPr>
              <a:t>General comment</a:t>
            </a:r>
            <a:endParaRPr lang="zh-CN" altLang="zh-CN" sz="1800" dirty="0">
              <a:effectLst/>
              <a:latin typeface="Arial" panose="020B0604020202020204" pitchFamily="34" charset="0"/>
              <a:ea typeface="宋体" panose="02010600030101010101" pitchFamily="2" charset="-122"/>
            </a:endParaRPr>
          </a:p>
          <a:p>
            <a:pPr>
              <a:lnSpc>
                <a:spcPct val="115000"/>
              </a:lnSpc>
            </a:pPr>
            <a:r>
              <a:rPr lang="it-IT" altLang="zh-CN" sz="1800" dirty="0">
                <a:effectLst/>
                <a:latin typeface="Arial" panose="020B0604020202020204" pitchFamily="34" charset="0"/>
                <a:ea typeface="宋体" panose="02010600030101010101" pitchFamily="2" charset="-122"/>
              </a:rPr>
              <a:t>Let us first congratulate them for the huge amount of interesting work that is presented. As already observed for the Eca part also the HCal part has been restructured. It also presents directly the design choice and comments on alternatives at the end of the chapter, meeting therefore a comment made during the review in April. In the following a few high level comments and a non-exhaustive list of line-by-line comments. An annotated pdf file of the HCal put has been put at the disposal of the project members. </a:t>
            </a:r>
            <a:endParaRPr lang="zh-CN" altLang="zh-CN" sz="1800" dirty="0">
              <a:effectLst/>
              <a:latin typeface="Arial" panose="020B0604020202020204" pitchFamily="34" charset="0"/>
              <a:ea typeface="宋体" panose="02010600030101010101" pitchFamily="2" charset="-122"/>
            </a:endParaRPr>
          </a:p>
          <a:p>
            <a:pPr marL="0" indent="0">
              <a:buNone/>
            </a:pPr>
            <a:endParaRPr lang="zh-CN" altLang="en-US" dirty="0">
              <a:latin typeface="Arial" panose="020B0604020202020204" pitchFamily="34" charset="0"/>
            </a:endParaRPr>
          </a:p>
        </p:txBody>
      </p:sp>
      <p:sp>
        <p:nvSpPr>
          <p:cNvPr id="5" name="TextBox 4">
            <a:extLst>
              <a:ext uri="{FF2B5EF4-FFF2-40B4-BE49-F238E27FC236}">
                <a16:creationId xmlns:a16="http://schemas.microsoft.com/office/drawing/2014/main" id="{8747FB28-B207-4A0E-B959-8070CF9106A0}"/>
              </a:ext>
            </a:extLst>
          </p:cNvPr>
          <p:cNvSpPr txBox="1"/>
          <p:nvPr/>
        </p:nvSpPr>
        <p:spPr>
          <a:xfrm>
            <a:off x="9629775" y="507738"/>
            <a:ext cx="190881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HCAL</a:t>
            </a:r>
            <a:endParaRPr lang="zh-CN" altLang="en-US" dirty="0">
              <a:latin typeface="Arial" panose="020B0604020202020204"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Comments on Draft v0.4</a:t>
            </a:r>
            <a:endParaRPr lang="zh-CN" altLang="en-US" dirty="0">
              <a:solidFill>
                <a:schemeClr val="accent3">
                  <a:lumMod val="75000"/>
                </a:schemeClr>
              </a:solidFill>
              <a:latin typeface="Arial Black" panose="020B0A04020102020204" pitchFamily="34" charset="0"/>
            </a:endParaRPr>
          </a:p>
        </p:txBody>
      </p:sp>
      <p:sp>
        <p:nvSpPr>
          <p:cNvPr id="4" name="Content Placeholder 3"/>
          <p:cNvSpPr>
            <a:spLocks noGrp="1"/>
          </p:cNvSpPr>
          <p:nvPr>
            <p:ph idx="13"/>
          </p:nvPr>
        </p:nvSpPr>
        <p:spPr>
          <a:xfrm>
            <a:off x="112395" y="1021080"/>
            <a:ext cx="11885930" cy="5487670"/>
          </a:xfrm>
        </p:spPr>
        <p:txBody>
          <a:bodyPr>
            <a:noAutofit/>
          </a:bodyPr>
          <a:lstStyle/>
          <a:p>
            <a:pPr indent="0">
              <a:lnSpc>
                <a:spcPct val="80000"/>
              </a:lnSpc>
              <a:spcBef>
                <a:spcPts val="600"/>
              </a:spcBef>
              <a:spcAft>
                <a:spcPts val="600"/>
              </a:spcAft>
            </a:pPr>
            <a:r>
              <a:rPr lang="it-IT" altLang="zh-CN" sz="1400" u="sng" dirty="0">
                <a:effectLst/>
                <a:latin typeface="Arial" panose="020B0604020202020204" pitchFamily="34" charset="0"/>
                <a:ea typeface="宋体" panose="02010600030101010101" pitchFamily="2" charset="-122"/>
              </a:rPr>
              <a:t>High-level comments</a:t>
            </a:r>
            <a:endParaRPr lang="zh-CN" altLang="zh-CN" sz="1400" dirty="0">
              <a:effectLst/>
              <a:latin typeface="Arial" panose="020B0604020202020204" pitchFamily="34" charset="0"/>
              <a:ea typeface="宋体" panose="02010600030101010101" pitchFamily="2" charset="-122"/>
            </a:endParaRPr>
          </a:p>
          <a:p>
            <a:pPr marL="342900" lvl="0" indent="0">
              <a:lnSpc>
                <a:spcPct val="80000"/>
              </a:lnSpc>
              <a:spcBef>
                <a:spcPts val="600"/>
              </a:spcBef>
              <a:spcAft>
                <a:spcPts val="600"/>
              </a:spcAft>
              <a:buFont typeface="Arial" panose="020B0604020202090204" pitchFamily="34" charset="0"/>
              <a:buChar char="●"/>
            </a:pPr>
            <a:r>
              <a:rPr lang="it-IT" altLang="zh-CN" sz="1400" u="none" strike="noStrike" dirty="0">
                <a:effectLst/>
                <a:latin typeface="Arial" panose="020B0604020202020204" pitchFamily="34" charset="0"/>
                <a:ea typeface="宋体" panose="02010600030101010101" pitchFamily="2" charset="-122"/>
              </a:rPr>
              <a:t>Still the main problem is that a technology is proposed that is at the very beginning of the R&amp;D cycle</a:t>
            </a:r>
            <a:endParaRPr lang="zh-CN" altLang="zh-CN" sz="1400" u="none" strike="noStrike" dirty="0">
              <a:effectLst/>
              <a:latin typeface="Arial" panose="020B0604020202020204" pitchFamily="34" charset="0"/>
              <a:ea typeface="宋体" panose="02010600030101010101" pitchFamily="2" charset="-122"/>
            </a:endParaRPr>
          </a:p>
          <a:p>
            <a:pPr marL="742950" lvl="1" indent="0">
              <a:lnSpc>
                <a:spcPct val="80000"/>
              </a:lnSpc>
              <a:spcBef>
                <a:spcPts val="600"/>
              </a:spcBef>
              <a:spcAft>
                <a:spcPts val="600"/>
              </a:spcAft>
              <a:buFont typeface="Arial" panose="020B0604020202090204" pitchFamily="34" charset="0"/>
              <a:buChar char="○"/>
            </a:pPr>
            <a:r>
              <a:rPr lang="it-IT" altLang="zh-CN" sz="1400" dirty="0">
                <a:solidFill>
                  <a:srgbClr val="0000FF"/>
                </a:solidFill>
                <a:ea typeface="宋体" panose="02010600030101010101" pitchFamily="2" charset="-122"/>
              </a:rPr>
              <a:t>From our point of view It will take at least five years with full resources before this calorimeter will reach the TDR level</a:t>
            </a:r>
            <a:endParaRPr lang="zh-CN" altLang="zh-CN" sz="1400" dirty="0">
              <a:solidFill>
                <a:srgbClr val="0000FF"/>
              </a:solidFill>
              <a:ea typeface="宋体" panose="02010600030101010101" pitchFamily="2" charset="-122"/>
            </a:endParaRPr>
          </a:p>
          <a:p>
            <a:pPr marL="742950" lvl="1" indent="0">
              <a:lnSpc>
                <a:spcPct val="80000"/>
              </a:lnSpc>
              <a:spcBef>
                <a:spcPts val="600"/>
              </a:spcBef>
              <a:spcAft>
                <a:spcPts val="600"/>
              </a:spcAft>
              <a:buFont typeface="Arial" panose="020B0604020202090204" pitchFamily="34" charset="0"/>
              <a:buChar char="○"/>
            </a:pPr>
            <a:r>
              <a:rPr lang="it-IT" altLang="zh-CN" sz="1400" dirty="0">
                <a:solidFill>
                  <a:srgbClr val="0000FF"/>
                </a:solidFill>
                <a:ea typeface="宋体" panose="02010600030101010101" pitchFamily="2" charset="-122"/>
              </a:rPr>
              <a:t>We note however that the authors show awareness of this (major) shortcoming</a:t>
            </a:r>
            <a:endParaRPr lang="zh-CN" altLang="zh-CN" sz="1400" dirty="0">
              <a:solidFill>
                <a:srgbClr val="0000FF"/>
              </a:solidFill>
              <a:ea typeface="宋体" panose="02010600030101010101" pitchFamily="2" charset="-122"/>
            </a:endParaRPr>
          </a:p>
          <a:p>
            <a:pPr marL="742950" lvl="1" indent="0">
              <a:lnSpc>
                <a:spcPct val="80000"/>
              </a:lnSpc>
              <a:spcBef>
                <a:spcPts val="600"/>
              </a:spcBef>
              <a:spcAft>
                <a:spcPts val="600"/>
              </a:spcAft>
              <a:buFont typeface="Arial" panose="020B0604020202090204" pitchFamily="34" charset="0"/>
              <a:buChar char="○"/>
            </a:pPr>
            <a:r>
              <a:rPr lang="it-IT" altLang="zh-CN" sz="1400" dirty="0">
                <a:solidFill>
                  <a:srgbClr val="0000FF"/>
                </a:solidFill>
                <a:ea typeface="宋体" panose="02010600030101010101" pitchFamily="2" charset="-122"/>
              </a:rPr>
              <a:t>The project matches perfectly a strategic R&amp;D topic in DRD Calo but is too early for a TDR.</a:t>
            </a:r>
          </a:p>
          <a:p>
            <a:pPr marL="285750" lvl="0" indent="0">
              <a:lnSpc>
                <a:spcPct val="80000"/>
              </a:lnSpc>
              <a:spcBef>
                <a:spcPts val="600"/>
              </a:spcBef>
              <a:spcAft>
                <a:spcPts val="600"/>
              </a:spcAft>
              <a:buFont typeface="Arial" panose="020B0604020202090204" pitchFamily="34" charset="0"/>
              <a:buNone/>
            </a:pPr>
            <a:r>
              <a:rPr lang="en-US" altLang="zh-CN" sz="1400" b="1" dirty="0">
                <a:solidFill>
                  <a:srgbClr val="FF0000"/>
                </a:solidFill>
                <a:latin typeface="Arial" panose="020B0604020202020204" pitchFamily="34" charset="0"/>
                <a:ea typeface="宋体" panose="02010600030101010101" pitchFamily="2" charset="-122"/>
              </a:rPr>
              <a:t>--The answer from Imad.</a:t>
            </a:r>
            <a:endParaRPr lang="en-US" altLang="zh-CN" sz="1400" dirty="0">
              <a:solidFill>
                <a:schemeClr val="tx1"/>
              </a:solidFill>
              <a:latin typeface="Arial" panose="020B0604020202020204" pitchFamily="34" charset="0"/>
              <a:ea typeface="宋体" panose="02010600030101010101" pitchFamily="2" charset="-122"/>
            </a:endParaRPr>
          </a:p>
          <a:p>
            <a:pPr marL="285750" lvl="0" indent="0">
              <a:lnSpc>
                <a:spcPct val="80000"/>
              </a:lnSpc>
              <a:spcBef>
                <a:spcPts val="600"/>
              </a:spcBef>
              <a:spcAft>
                <a:spcPts val="600"/>
              </a:spcAft>
              <a:buFont typeface="Arial" panose="020B0604020202090204" pitchFamily="34" charset="0"/>
              <a:buNone/>
            </a:pPr>
            <a:r>
              <a:rPr lang="en-US" altLang="zh-CN" sz="1400" dirty="0">
                <a:solidFill>
                  <a:schemeClr val="tx1"/>
                </a:solidFill>
                <a:latin typeface="Arial" panose="020B0604020202020204" pitchFamily="34" charset="0"/>
                <a:ea typeface="宋体" panose="02010600030101010101" pitchFamily="2" charset="-122"/>
                <a:sym typeface="+mn-ea"/>
              </a:rPr>
              <a:t>1）several components of the  is technology are similar to ones used in the AHCAL technology like SiPM and readout systems as well as calibration techniques. All this is integrated in the new technology</a:t>
            </a:r>
            <a:endParaRPr lang="en-US" altLang="zh-CN" sz="1400" dirty="0">
              <a:solidFill>
                <a:schemeClr val="tx1"/>
              </a:solidFill>
              <a:latin typeface="Arial" panose="020B0604020202020204" pitchFamily="34" charset="0"/>
              <a:ea typeface="宋体" panose="02010600030101010101" pitchFamily="2" charset="-122"/>
            </a:endParaRPr>
          </a:p>
          <a:p>
            <a:pPr marL="285750" lvl="0" indent="0">
              <a:lnSpc>
                <a:spcPct val="80000"/>
              </a:lnSpc>
              <a:spcBef>
                <a:spcPts val="600"/>
              </a:spcBef>
              <a:spcAft>
                <a:spcPts val="600"/>
              </a:spcAft>
              <a:buFont typeface="Arial" panose="020B0604020202090204" pitchFamily="34" charset="0"/>
              <a:buNone/>
            </a:pPr>
            <a:r>
              <a:rPr lang="en-US" altLang="zh-CN" sz="1400" dirty="0">
                <a:solidFill>
                  <a:schemeClr val="tx1"/>
                </a:solidFill>
                <a:latin typeface="Arial" panose="020B0604020202020204" pitchFamily="34" charset="0"/>
                <a:ea typeface="宋体" panose="02010600030101010101" pitchFamily="2" charset="-122"/>
              </a:rPr>
              <a:t>2）although future extensive  tests will confirm it, the simulation used to produce the TDR results seems to be corroborated by the  first beam  tests and cosmic benches.</a:t>
            </a:r>
          </a:p>
          <a:p>
            <a:pPr marL="285750" lvl="0" indent="0">
              <a:lnSpc>
                <a:spcPct val="80000"/>
              </a:lnSpc>
              <a:spcBef>
                <a:spcPts val="600"/>
              </a:spcBef>
              <a:spcAft>
                <a:spcPts val="600"/>
              </a:spcAft>
              <a:buFont typeface="Arial" panose="020B0604020202090204" pitchFamily="34" charset="0"/>
              <a:buNone/>
            </a:pPr>
            <a:r>
              <a:rPr lang="en-US" altLang="zh-CN" sz="1400" dirty="0">
                <a:solidFill>
                  <a:schemeClr val="tx1"/>
                </a:solidFill>
                <a:latin typeface="Arial" panose="020B0604020202020204" pitchFamily="34" charset="0"/>
                <a:ea typeface="宋体" panose="02010600030101010101" pitchFamily="2" charset="-122"/>
              </a:rPr>
              <a:t>3) the strong collaboration with local industries allow us to be confident that new generation of scintillanting glass will provide even higher performances in terms of light yield and attenuation length leading to even much better performances than the ones put in the TDR.</a:t>
            </a:r>
            <a:endParaRPr lang="zh-CN" altLang="zh-CN" sz="1400" dirty="0">
              <a:solidFill>
                <a:srgbClr val="0000FF"/>
              </a:solidFill>
              <a:latin typeface="Arial" panose="020B0604020202020204" pitchFamily="34" charset="0"/>
              <a:ea typeface="宋体" panose="02010600030101010101" pitchFamily="2" charset="-122"/>
            </a:endParaRPr>
          </a:p>
          <a:p>
            <a:pPr marL="342900" lvl="0" indent="0">
              <a:lnSpc>
                <a:spcPct val="80000"/>
              </a:lnSpc>
              <a:spcBef>
                <a:spcPts val="600"/>
              </a:spcBef>
              <a:spcAft>
                <a:spcPts val="600"/>
              </a:spcAft>
              <a:buFont typeface="Arial" panose="020B0604020202090204" pitchFamily="34" charset="0"/>
              <a:buChar char="●"/>
            </a:pPr>
            <a:r>
              <a:rPr lang="en-US" altLang="zh-CN" sz="1400" b="1" dirty="0">
                <a:solidFill>
                  <a:srgbClr val="FF0000"/>
                </a:solidFill>
                <a:latin typeface="Arial" panose="020B0604020202020204" pitchFamily="34" charset="0"/>
                <a:ea typeface="宋体" panose="02010600030101010101" pitchFamily="2" charset="-122"/>
                <a:sym typeface="+mn-ea"/>
              </a:rPr>
              <a:t>--The answer from Hengne &amp; Sen.</a:t>
            </a:r>
            <a:endParaRPr lang="zh-CN" altLang="zh-CN" sz="1400" dirty="0">
              <a:latin typeface="Arial" panose="020B0604020202020204" pitchFamily="34" charset="0"/>
              <a:ea typeface="宋体" panose="02010600030101010101" pitchFamily="2" charset="-122"/>
            </a:endParaRPr>
          </a:p>
          <a:p>
            <a:pPr marL="342900" lvl="0" indent="0">
              <a:lnSpc>
                <a:spcPct val="80000"/>
              </a:lnSpc>
              <a:spcBef>
                <a:spcPts val="600"/>
              </a:spcBef>
              <a:spcAft>
                <a:spcPts val="600"/>
              </a:spcAft>
              <a:buFont typeface="Arial" panose="020B0604020202090204" pitchFamily="34" charset="0"/>
              <a:buChar char="●"/>
            </a:pPr>
            <a:r>
              <a:rPr lang="zh-CN" altLang="zh-CN" sz="1400" dirty="0">
                <a:solidFill>
                  <a:schemeClr val="tx1"/>
                </a:solidFill>
                <a:latin typeface="Arial" panose="020B0604020202020204" pitchFamily="34" charset="0"/>
                <a:ea typeface="宋体" panose="02010600030101010101" pitchFamily="2" charset="-122"/>
              </a:rPr>
              <a:t>Agree. In deed we well accept this glass scintillator technoligy is still at its early stage . however, given it's valuable potential (e.g. cheap, easy modeling, etc.) we chooose to boost it in the future CEPC HCAL application. For this reason We did the following updates in the text accordingly:</a:t>
            </a:r>
          </a:p>
          <a:p>
            <a:pPr marL="342900" lvl="0" indent="0">
              <a:lnSpc>
                <a:spcPct val="80000"/>
              </a:lnSpc>
              <a:spcBef>
                <a:spcPts val="600"/>
              </a:spcBef>
              <a:spcAft>
                <a:spcPts val="600"/>
              </a:spcAft>
              <a:buFont typeface="Arial" panose="020B0604020202090204" pitchFamily="34" charset="0"/>
              <a:buChar char="●"/>
            </a:pPr>
            <a:r>
              <a:rPr lang="zh-CN" altLang="zh-CN" sz="1400" dirty="0">
                <a:solidFill>
                  <a:schemeClr val="tx1"/>
                </a:solidFill>
                <a:latin typeface="Arial" panose="020B0604020202020204" pitchFamily="34" charset="0"/>
                <a:ea typeface="宋体" panose="02010600030101010101" pitchFamily="2" charset="-122"/>
              </a:rPr>
              <a:t>1.Updated the preamble part before "Overview" Section, explicitly mention that we fully aware the GS technology is at its early stage and still need at least 5 years of R&amp;D to be a TDR-Level technology.  </a:t>
            </a:r>
          </a:p>
          <a:p>
            <a:pPr marL="342900" lvl="0" indent="0">
              <a:lnSpc>
                <a:spcPct val="80000"/>
              </a:lnSpc>
              <a:spcBef>
                <a:spcPts val="600"/>
              </a:spcBef>
              <a:spcAft>
                <a:spcPts val="600"/>
              </a:spcAft>
              <a:buFont typeface="Arial" panose="020B0604020202090204" pitchFamily="34" charset="0"/>
              <a:buChar char="●"/>
            </a:pPr>
            <a:r>
              <a:rPr lang="zh-CN" altLang="zh-CN" sz="1400" dirty="0">
                <a:solidFill>
                  <a:schemeClr val="tx1"/>
                </a:solidFill>
                <a:latin typeface="Arial" panose="020B0604020202020204" pitchFamily="34" charset="0"/>
                <a:ea typeface="宋体" panose="02010600030101010101" pitchFamily="2" charset="-122"/>
              </a:rPr>
              <a:t>2.Update corresponding sections, to clearly present what R&amp;D have been done, what haven't yet. And trying to make a clear and solid plan towards a mature technology at the time scale of 5 - 10 years, i.e. before the construction of the CPEC detector.</a:t>
            </a:r>
            <a:endParaRPr lang="zh-CN" altLang="zh-CN" sz="1400" dirty="0">
              <a:latin typeface="Arial" panose="020B0604020202020204" pitchFamily="34" charset="0"/>
              <a:ea typeface="宋体" panose="02010600030101010101" pitchFamily="2" charset="-122"/>
            </a:endParaRPr>
          </a:p>
          <a:p>
            <a:pPr marL="342900" lvl="0" indent="0">
              <a:lnSpc>
                <a:spcPct val="80000"/>
              </a:lnSpc>
              <a:spcBef>
                <a:spcPts val="600"/>
              </a:spcBef>
              <a:spcAft>
                <a:spcPts val="600"/>
              </a:spcAft>
              <a:buFont typeface="Arial" panose="020B0604020202090204" pitchFamily="34" charset="0"/>
              <a:buChar char="●"/>
            </a:pPr>
            <a:endParaRPr lang="zh-CN" altLang="zh-CN" sz="1400" dirty="0">
              <a:solidFill>
                <a:srgbClr val="0000FF"/>
              </a:solidFill>
              <a:latin typeface="Arial" panose="020B0604020202020204" pitchFamily="34" charset="0"/>
              <a:ea typeface="宋体" panose="02010600030101010101" pitchFamily="2" charset="-122"/>
            </a:endParaRPr>
          </a:p>
        </p:txBody>
      </p:sp>
      <p:sp>
        <p:nvSpPr>
          <p:cNvPr id="5" name="TextBox 4">
            <a:extLst>
              <a:ext uri="{FF2B5EF4-FFF2-40B4-BE49-F238E27FC236}">
                <a16:creationId xmlns:a16="http://schemas.microsoft.com/office/drawing/2014/main" id="{8D4E6969-41C2-4700-A0A2-41145EB502CB}"/>
              </a:ext>
            </a:extLst>
          </p:cNvPr>
          <p:cNvSpPr txBox="1"/>
          <p:nvPr/>
        </p:nvSpPr>
        <p:spPr>
          <a:xfrm>
            <a:off x="9629775" y="507738"/>
            <a:ext cx="190881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HCAL</a:t>
            </a:r>
            <a:endParaRPr lang="zh-CN" altLang="en-US" dirty="0">
              <a:latin typeface="Arial" panose="020B0604020202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1729</TotalTime>
  <Words>33664</Words>
  <Application>Microsoft Macintosh PowerPoint</Application>
  <PresentationFormat>Widescreen</PresentationFormat>
  <Paragraphs>1482</Paragraphs>
  <Slides>200</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200</vt:i4>
      </vt:variant>
    </vt:vector>
  </HeadingPairs>
  <TitlesOfParts>
    <vt:vector size="209" baseType="lpstr">
      <vt:lpstr>等线</vt:lpstr>
      <vt:lpstr>微软雅黑</vt:lpstr>
      <vt:lpstr>Arial</vt:lpstr>
      <vt:lpstr>Arial Black</vt:lpstr>
      <vt:lpstr>Cambria Math</vt:lpstr>
      <vt:lpstr>Symbol</vt:lpstr>
      <vt:lpstr>Times New Roman</vt:lpstr>
      <vt:lpstr>Wingdings</vt:lpstr>
      <vt:lpstr>Office Theme</vt:lpstr>
      <vt:lpstr>PowerPoint Presentation</vt:lpstr>
      <vt:lpstr>Outline</vt:lpstr>
      <vt:lpstr>Machine Detector Interface</vt:lpstr>
      <vt:lpstr>Findings</vt:lpstr>
      <vt:lpstr>Comments</vt:lpstr>
      <vt:lpstr>Comments</vt:lpstr>
      <vt:lpstr>Recommendations</vt:lpstr>
      <vt:lpstr>Recommendations</vt:lpstr>
      <vt:lpstr>Vertex Detector</vt:lpstr>
      <vt:lpstr>Findings</vt:lpstr>
      <vt:lpstr>Comments</vt:lpstr>
      <vt:lpstr>Recommendations</vt:lpstr>
      <vt:lpstr>Comments on Draft v0.4.1</vt:lpstr>
      <vt:lpstr>Comments on Draft v0.4.1</vt:lpstr>
      <vt:lpstr>Comments on Draft v0.4.1</vt:lpstr>
      <vt:lpstr>Comments on Draft v0.4.1</vt:lpstr>
      <vt:lpstr>Comments on Draft v0.4.1</vt:lpstr>
      <vt:lpstr>Comments on Draft v0.4.1</vt:lpstr>
      <vt:lpstr>Comments on Draft v0.4.1</vt:lpstr>
      <vt:lpstr>Comments on Draft v0.4.1</vt:lpstr>
      <vt:lpstr>Inner Tracker (ITK)</vt:lpstr>
      <vt:lpstr>Findings</vt:lpstr>
      <vt:lpstr>Comments</vt:lpstr>
      <vt:lpstr>Recommendations</vt:lpstr>
      <vt:lpstr>PowerPoint Presentation</vt:lpstr>
      <vt:lpstr>Outer Tracker(OTK)</vt:lpstr>
      <vt:lpstr>Findings</vt:lpstr>
      <vt:lpstr>Comments</vt:lpstr>
      <vt:lpstr>Recommendations</vt:lpstr>
      <vt:lpstr>Recommendations</vt:lpstr>
      <vt:lpstr>Recommendations</vt:lpstr>
      <vt:lpstr>Comments from Ivan on Draft v0.4</vt:lpstr>
      <vt:lpstr>Comments from Ivan on Draft v0.4</vt:lpstr>
      <vt:lpstr>TPC</vt:lpstr>
      <vt:lpstr>Findings</vt:lpstr>
      <vt:lpstr>Finding on Draft v0.4.1</vt:lpstr>
      <vt:lpstr>Comments</vt:lpstr>
      <vt:lpstr>Comments</vt:lpstr>
      <vt:lpstr>Comments</vt:lpstr>
      <vt:lpstr>Comments on Draft v0.4.1</vt:lpstr>
      <vt:lpstr>Comments</vt:lpstr>
      <vt:lpstr>Comments</vt:lpstr>
      <vt:lpstr>Comments</vt:lpstr>
      <vt:lpstr>Comments</vt:lpstr>
      <vt:lpstr>Comments</vt:lpstr>
      <vt:lpstr>Recommendations</vt:lpstr>
      <vt:lpstr>Recommendations</vt:lpstr>
      <vt:lpstr>Recommendations</vt:lpstr>
      <vt:lpstr>Recommendations</vt:lpstr>
      <vt:lpstr>Recommendations</vt:lpstr>
      <vt:lpstr>Recommendations</vt:lpstr>
      <vt:lpstr>Comments on Draft v0.4.1</vt:lpstr>
      <vt:lpstr>Recommendations</vt:lpstr>
      <vt:lpstr>Comments on Draft v0.4.1</vt:lpstr>
      <vt:lpstr>Comments on Draft v0.4.1</vt:lpstr>
      <vt:lpstr>Comments on Draft v0.4.1</vt:lpstr>
      <vt:lpstr>Comments on Draft v0.4.1</vt:lpstr>
      <vt:lpstr>Recommendations on Draft v0.4.1</vt:lpstr>
      <vt:lpstr>Recommendations on Draft v0.4.1</vt:lpstr>
      <vt:lpstr>Comments from Ivan on Draft v0.4</vt:lpstr>
      <vt:lpstr>ELECTROMAGNETIC CALORIMETER</vt:lpstr>
      <vt:lpstr>Findings</vt:lpstr>
      <vt:lpstr>Recommendations</vt:lpstr>
      <vt:lpstr>Feedback to IDRC Recommendations (1)</vt:lpstr>
      <vt:lpstr>Feedback to IDRC Recommendations (2)</vt:lpstr>
      <vt:lpstr>Feedback to IDRC Recommendations (2)</vt:lpstr>
      <vt:lpstr>Feedback to IDRC Recommendations (3)</vt:lpstr>
      <vt:lpstr>Feedback to IDRC comments in April (1)</vt:lpstr>
      <vt:lpstr>Feedback to IDRC comments in April (2)</vt:lpstr>
      <vt:lpstr>Feedback to IDRC comments in April (3)</vt:lpstr>
      <vt:lpstr>Feedback to IDRC comments in April (4)</vt:lpstr>
      <vt:lpstr>Feedback to IDRC Comments on Draft v0.4.1</vt:lpstr>
      <vt:lpstr>Feedback to IDRC Comments on Draft v0.4.1</vt:lpstr>
      <vt:lpstr>Feedback to IDRC Comments on Draft v0.4.1</vt:lpstr>
      <vt:lpstr>Feedback to IDRC Comments on Draft v0.4.1</vt:lpstr>
      <vt:lpstr>Feedback to IDRC Comments on Draft v0.4.1</vt:lpstr>
      <vt:lpstr>Feedback to IDRC Comments on Draft v0.4.1</vt:lpstr>
      <vt:lpstr>Feedback to IDRC Comments on Draft v0.4.1</vt:lpstr>
      <vt:lpstr>HADRONIC CALORIMETER</vt:lpstr>
      <vt:lpstr>Findings</vt:lpstr>
      <vt:lpstr>Findings</vt:lpstr>
      <vt:lpstr>Findings</vt:lpstr>
      <vt:lpstr>Findings</vt:lpstr>
      <vt:lpstr>Findings</vt:lpstr>
      <vt:lpstr>Findings</vt:lpstr>
      <vt:lpstr>Findings</vt:lpstr>
      <vt:lpstr>Findings</vt:lpstr>
      <vt:lpstr>Comments</vt:lpstr>
      <vt:lpstr>Comments</vt:lpstr>
      <vt:lpstr>Comments</vt:lpstr>
      <vt:lpstr>Comments</vt:lpstr>
      <vt:lpstr>Recommendations</vt:lpstr>
      <vt:lpstr>Recommendations</vt:lpstr>
      <vt:lpstr>Comments in backup</vt:lpstr>
      <vt:lpstr>Comments in backup</vt:lpstr>
      <vt:lpstr>Comments in backup</vt:lpstr>
      <vt:lpstr>Comments in backup</vt:lpstr>
      <vt:lpstr>Comments on Draft v0.4</vt:lpstr>
      <vt:lpstr>Comments on Draft v0.4</vt:lpstr>
      <vt:lpstr>Comments on Draft v0.4</vt:lpstr>
      <vt:lpstr>Comments on Draft v0.4</vt:lpstr>
      <vt:lpstr>Comments on Draft v0.4</vt:lpstr>
      <vt:lpstr>Comments on Draft v0.4</vt:lpstr>
      <vt:lpstr>Comments on Draft v0.4</vt:lpstr>
      <vt:lpstr>Comments on Draft v0.4</vt:lpstr>
      <vt:lpstr>PowerPoint Presentation</vt:lpstr>
      <vt:lpstr>PowerPoint Presentation</vt:lpstr>
      <vt:lpstr>PowerPoint Presentation</vt:lpstr>
      <vt:lpstr>Comments on Draft v0.4</vt:lpstr>
      <vt:lpstr>Comments on Draft v0.4</vt:lpstr>
      <vt:lpstr>Comments on Draft v0.4</vt:lpstr>
      <vt:lpstr>Comments on Draft v0.4</vt:lpstr>
      <vt:lpstr>Comments on Draft v0.4</vt:lpstr>
      <vt:lpstr>Comments on Draft v0.4.1 from Roman</vt:lpstr>
      <vt:lpstr>Comments on Draft v0.4.1 from Roman</vt:lpstr>
      <vt:lpstr>MUON </vt:lpstr>
      <vt:lpstr>Findings</vt:lpstr>
      <vt:lpstr>Comments</vt:lpstr>
      <vt:lpstr>Comments</vt:lpstr>
      <vt:lpstr>Comments</vt:lpstr>
      <vt:lpstr>Comments</vt:lpstr>
      <vt:lpstr>Recommendations</vt:lpstr>
      <vt:lpstr>Recommendations</vt:lpstr>
      <vt:lpstr>Findings on Draft v0.4.1</vt:lpstr>
      <vt:lpstr>Comments on Draft v0.4.1</vt:lpstr>
      <vt:lpstr>Comments on Draft v0.4.1</vt:lpstr>
      <vt:lpstr>Comments on Draft v0.4.1</vt:lpstr>
      <vt:lpstr>Comments on Draft v0.4.1</vt:lpstr>
      <vt:lpstr>Comments on Draft v0.4.1</vt:lpstr>
      <vt:lpstr>Recommendations on Draft v0.4.1</vt:lpstr>
      <vt:lpstr>Recommendations on Draft v0.4.1</vt:lpstr>
      <vt:lpstr>Recommendations on Draft v0.4.1</vt:lpstr>
      <vt:lpstr>SUPERCONDUCTING SOLENOID</vt:lpstr>
      <vt:lpstr>Findings</vt:lpstr>
      <vt:lpstr>Comments</vt:lpstr>
      <vt:lpstr>Comments</vt:lpstr>
      <vt:lpstr>Comments</vt:lpstr>
      <vt:lpstr>Recommendations</vt:lpstr>
      <vt:lpstr>Recommendations</vt:lpstr>
      <vt:lpstr>Finding and comments on Draft v0.4.1</vt:lpstr>
      <vt:lpstr>Finding and comments on Draft v0.4.1</vt:lpstr>
      <vt:lpstr>Recommendation on Draft v0.4.1</vt:lpstr>
      <vt:lpstr>ELECTRONICS</vt:lpstr>
      <vt:lpstr>Findings</vt:lpstr>
      <vt:lpstr>Comments</vt:lpstr>
      <vt:lpstr>Comments</vt:lpstr>
      <vt:lpstr>Comments</vt:lpstr>
      <vt:lpstr>Recommendations</vt:lpstr>
      <vt:lpstr>Comments on Draft v0.4</vt:lpstr>
      <vt:lpstr>TDAQ</vt:lpstr>
      <vt:lpstr>Findings</vt:lpstr>
      <vt:lpstr>Comments</vt:lpstr>
      <vt:lpstr>Comments</vt:lpstr>
      <vt:lpstr>Recommendations</vt:lpstr>
      <vt:lpstr>Recommendations</vt:lpstr>
      <vt:lpstr>Recommendations</vt:lpstr>
      <vt:lpstr>Recommendations</vt:lpstr>
      <vt:lpstr>Recommendations</vt:lpstr>
      <vt:lpstr>Comments from Bob on Draft v0.4</vt:lpstr>
      <vt:lpstr>Comments from Bob on Draft v0.4</vt:lpstr>
      <vt:lpstr>SOFTWARE AND COMPUTING</vt:lpstr>
      <vt:lpstr>Findings</vt:lpstr>
      <vt:lpstr>Comments</vt:lpstr>
      <vt:lpstr>Comments</vt:lpstr>
      <vt:lpstr>Comments</vt:lpstr>
      <vt:lpstr>Recommendations</vt:lpstr>
      <vt:lpstr>Recommendations</vt:lpstr>
      <vt:lpstr>Comments on Draft v0.4.1</vt:lpstr>
      <vt:lpstr>Comments on Draft v0.4.1</vt:lpstr>
      <vt:lpstr>MECHANICAL INTEGRATION</vt:lpstr>
      <vt:lpstr>Findings</vt:lpstr>
      <vt:lpstr>Comments</vt:lpstr>
      <vt:lpstr>Recommendations</vt:lpstr>
      <vt:lpstr>Comments in backup</vt:lpstr>
      <vt:lpstr>Comments on Draft v0.4.1</vt:lpstr>
      <vt:lpstr>DETECTOR PEREORMANCE</vt:lpstr>
      <vt:lpstr>Findings</vt:lpstr>
      <vt:lpstr>Comments</vt:lpstr>
      <vt:lpstr>Recommendations</vt:lpstr>
      <vt:lpstr>Recommendations</vt:lpstr>
      <vt:lpstr>Recommendations</vt:lpstr>
      <vt:lpstr>Recommendations</vt:lpstr>
      <vt:lpstr>Comments on Draft v0.4.1</vt:lpstr>
      <vt:lpstr>Comments on Draft v0.4.1</vt:lpstr>
      <vt:lpstr>Comments on Draft v0.4.1</vt:lpstr>
      <vt:lpstr>Comments on Draft v0.4.1</vt:lpstr>
      <vt:lpstr>Comments on Draft v0.4.1</vt:lpstr>
      <vt:lpstr>OVERALL CONSTRUCTION COST AND TIMELINE</vt:lpstr>
      <vt:lpstr>Findings</vt:lpstr>
      <vt:lpstr>Comments (1)</vt:lpstr>
      <vt:lpstr>Comments (2)</vt:lpstr>
      <vt:lpstr>Comments (3)</vt:lpstr>
      <vt:lpstr>ECAL BGO Crystals (1) </vt:lpstr>
      <vt:lpstr>ECAL BGO Crystals (2) </vt:lpstr>
      <vt:lpstr>SiPM Packaging Costs</vt:lpstr>
      <vt:lpstr>HCAL Cost Estimates</vt:lpstr>
      <vt:lpstr>Muon Detector Electronics</vt:lpstr>
      <vt:lpstr>Magnet Cost Comparison</vt:lpstr>
      <vt:lpstr>TPC Cost Comparison</vt:lpstr>
      <vt:lpstr>TPC cost update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Machine Detector Interface</dc:title>
  <dc:creator>Zhaoru Zhang</dc:creator>
  <cp:lastModifiedBy>Microsoft Office User</cp:lastModifiedBy>
  <cp:revision>91</cp:revision>
  <dcterms:created xsi:type="dcterms:W3CDTF">2025-07-18T05:11:27Z</dcterms:created>
  <dcterms:modified xsi:type="dcterms:W3CDTF">2025-08-21T05:40:01Z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
  </property>
  <property fmtid="{D5CDD505-2E9C-101B-9397-08002B2CF9AE}" pid="3" name="KSOProductBuildVer">
    <vt:lpwstr>2052-0.0.0.0</vt:lpwstr>
  </property>
</Properties>
</file>