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1" r:id="rId6"/>
    <p:sldId id="279" r:id="rId7"/>
    <p:sldId id="280" r:id="rId8"/>
    <p:sldId id="281" r:id="rId9"/>
    <p:sldId id="282" r:id="rId10"/>
    <p:sldId id="283" r:id="rId11"/>
    <p:sldId id="284" r:id="rId12"/>
    <p:sldId id="286" r:id="rId13"/>
    <p:sldId id="285" r:id="rId14"/>
    <p:sldId id="287" r:id="rId15"/>
    <p:sldId id="288" r:id="rId16"/>
    <p:sldId id="289" r:id="rId17"/>
    <p:sldId id="277" r:id="rId18"/>
    <p:sldId id="27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6" d="100"/>
          <a:sy n="86" d="100"/>
        </p:scale>
        <p:origin x="5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A404ED4-DDF0-4BD8-A44B-CA04967F1E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4BCB42A-8045-41E1-9445-811EFDF649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331718-A4A5-413B-94EA-397F5173DC8C}" type="datetimeFigureOut">
              <a:rPr lang="zh-CN" altLang="en-US" smtClean="0"/>
              <a:t>2025/8/20</a:t>
            </a:fld>
            <a:endParaRPr lang="zh-CN" altLang="en-US"/>
          </a:p>
        </p:txBody>
      </p:sp>
      <p:sp>
        <p:nvSpPr>
          <p:cNvPr id="4" name="页脚占位符 3">
            <a:extLst>
              <a:ext uri="{FF2B5EF4-FFF2-40B4-BE49-F238E27FC236}">
                <a16:creationId xmlns:a16="http://schemas.microsoft.com/office/drawing/2014/main" id="{44709910-46FE-46E3-8448-0E1F66AE9B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B44E036-1F1E-4DD5-947B-8C223F97B4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5358D-3C54-49E6-BE47-89196DECA656}" type="slidenum">
              <a:rPr lang="zh-CN" altLang="en-US" smtClean="0"/>
              <a:t>‹#›</a:t>
            </a:fld>
            <a:endParaRPr lang="zh-CN" altLang="en-US"/>
          </a:p>
        </p:txBody>
      </p:sp>
    </p:spTree>
    <p:extLst>
      <p:ext uri="{BB962C8B-B14F-4D97-AF65-F5344CB8AC3E}">
        <p14:creationId xmlns:p14="http://schemas.microsoft.com/office/powerpoint/2010/main" val="2977159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4A5-B302-487B-BACD-C3BBAC964093}" type="datetimeFigureOut">
              <a:rPr lang="zh-CN" altLang="en-US" smtClean="0"/>
              <a:t>2025/8/20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89F4B-8CF8-47EA-B184-34254F267949}" type="slidenum">
              <a:rPr lang="zh-CN" altLang="en-US" smtClean="0"/>
              <a:t>‹#›</a:t>
            </a:fld>
            <a:endParaRPr lang="zh-CN" altLang="en-US"/>
          </a:p>
        </p:txBody>
      </p:sp>
    </p:spTree>
    <p:extLst>
      <p:ext uri="{BB962C8B-B14F-4D97-AF65-F5344CB8AC3E}">
        <p14:creationId xmlns:p14="http://schemas.microsoft.com/office/powerpoint/2010/main" val="33408122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E90A20-FD10-4F3E-A4EE-A9424B1E665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A21655-BDCC-454A-92F3-9AA5B355EF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F99C4C-FC29-4744-BCEB-D8F34B546128}"/>
              </a:ext>
            </a:extLst>
          </p:cNvPr>
          <p:cNvSpPr>
            <a:spLocks noGrp="1"/>
          </p:cNvSpPr>
          <p:nvPr>
            <p:ph type="dt" sz="half" idx="10"/>
          </p:nvPr>
        </p:nvSpPr>
        <p:spPr/>
        <p:txBody>
          <a:bodyPr/>
          <a:lstStyle/>
          <a:p>
            <a:fld id="{39433B20-05C0-4F98-B2A1-51683795AF96}" type="datetime1">
              <a:rPr lang="zh-CN" altLang="en-US" smtClean="0"/>
              <a:t>2025/8/20</a:t>
            </a:fld>
            <a:endParaRPr lang="zh-CN" altLang="en-US"/>
          </a:p>
        </p:txBody>
      </p:sp>
      <p:sp>
        <p:nvSpPr>
          <p:cNvPr id="5" name="页脚占位符 4">
            <a:extLst>
              <a:ext uri="{FF2B5EF4-FFF2-40B4-BE49-F238E27FC236}">
                <a16:creationId xmlns:a16="http://schemas.microsoft.com/office/drawing/2014/main" id="{8FA6E57B-C301-462E-9530-C6A69A6FA0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F3B519-DD77-4C1C-A532-49F4512C86E5}"/>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200332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C1ECB8-5066-470A-A6F2-DBE82C7E87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7291C88-8699-491F-B42F-339851B8E64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D4B996-9740-4F18-B807-D8CBE228D443}"/>
              </a:ext>
            </a:extLst>
          </p:cNvPr>
          <p:cNvSpPr>
            <a:spLocks noGrp="1"/>
          </p:cNvSpPr>
          <p:nvPr>
            <p:ph type="dt" sz="half" idx="10"/>
          </p:nvPr>
        </p:nvSpPr>
        <p:spPr/>
        <p:txBody>
          <a:bodyPr/>
          <a:lstStyle/>
          <a:p>
            <a:fld id="{83468945-6AEA-4498-BEC1-5C7AFA7628F2}" type="datetime1">
              <a:rPr lang="zh-CN" altLang="en-US" smtClean="0"/>
              <a:t>2025/8/20</a:t>
            </a:fld>
            <a:endParaRPr lang="zh-CN" altLang="en-US"/>
          </a:p>
        </p:txBody>
      </p:sp>
      <p:sp>
        <p:nvSpPr>
          <p:cNvPr id="5" name="页脚占位符 4">
            <a:extLst>
              <a:ext uri="{FF2B5EF4-FFF2-40B4-BE49-F238E27FC236}">
                <a16:creationId xmlns:a16="http://schemas.microsoft.com/office/drawing/2014/main" id="{5EC7DFAE-BCA4-48A6-9274-23CBFCD46C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280BBC0-F348-480D-9D9A-B6FAD95EF883}"/>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307184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F7DD28F-9F42-4A22-9A60-E7237952EF8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4B0724F-5D56-4415-BF13-396F211EDDB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AEA0B87-671A-4654-B7E4-3BEDE0617F9F}"/>
              </a:ext>
            </a:extLst>
          </p:cNvPr>
          <p:cNvSpPr>
            <a:spLocks noGrp="1"/>
          </p:cNvSpPr>
          <p:nvPr>
            <p:ph type="dt" sz="half" idx="10"/>
          </p:nvPr>
        </p:nvSpPr>
        <p:spPr/>
        <p:txBody>
          <a:bodyPr/>
          <a:lstStyle/>
          <a:p>
            <a:fld id="{7C2E2808-C1C6-4399-B0E3-941896BF06A9}" type="datetime1">
              <a:rPr lang="zh-CN" altLang="en-US" smtClean="0"/>
              <a:t>2025/8/20</a:t>
            </a:fld>
            <a:endParaRPr lang="zh-CN" altLang="en-US"/>
          </a:p>
        </p:txBody>
      </p:sp>
      <p:sp>
        <p:nvSpPr>
          <p:cNvPr id="5" name="页脚占位符 4">
            <a:extLst>
              <a:ext uri="{FF2B5EF4-FFF2-40B4-BE49-F238E27FC236}">
                <a16:creationId xmlns:a16="http://schemas.microsoft.com/office/drawing/2014/main" id="{BBD87F04-C5E2-49D2-9CA6-6F544C67EC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CAF458-112C-426B-89C4-A73957F28C2C}"/>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248219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EDF55E-9CBB-4AE7-9AAC-28F28AAE064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1A54AE9-234A-42AA-AB27-2ED2A221DFA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103DB1A-4BB8-4FD3-8A32-DC6BCFCE2D3E}"/>
              </a:ext>
            </a:extLst>
          </p:cNvPr>
          <p:cNvSpPr>
            <a:spLocks noGrp="1"/>
          </p:cNvSpPr>
          <p:nvPr>
            <p:ph type="dt" sz="half" idx="10"/>
          </p:nvPr>
        </p:nvSpPr>
        <p:spPr/>
        <p:txBody>
          <a:bodyPr/>
          <a:lstStyle/>
          <a:p>
            <a:fld id="{923D04D2-C375-483E-A2E0-48FFAE262AA9}" type="datetime1">
              <a:rPr lang="zh-CN" altLang="en-US" smtClean="0"/>
              <a:t>2025/8/20</a:t>
            </a:fld>
            <a:endParaRPr lang="zh-CN" altLang="en-US"/>
          </a:p>
        </p:txBody>
      </p:sp>
      <p:sp>
        <p:nvSpPr>
          <p:cNvPr id="5" name="页脚占位符 4">
            <a:extLst>
              <a:ext uri="{FF2B5EF4-FFF2-40B4-BE49-F238E27FC236}">
                <a16:creationId xmlns:a16="http://schemas.microsoft.com/office/drawing/2014/main" id="{2DB58054-2235-4D25-BBE9-D3D8DB8050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FF6EA2-8B6C-4ABE-BAE5-47E8AB31B9EF}"/>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50746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7562C4-E826-4872-810E-C21CBEF334D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A9C1AE1-CB3A-45C7-A70E-8B80F57311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65502FF-FDF5-4EAB-B98B-5D856B4AE982}"/>
              </a:ext>
            </a:extLst>
          </p:cNvPr>
          <p:cNvSpPr>
            <a:spLocks noGrp="1"/>
          </p:cNvSpPr>
          <p:nvPr>
            <p:ph type="dt" sz="half" idx="10"/>
          </p:nvPr>
        </p:nvSpPr>
        <p:spPr/>
        <p:txBody>
          <a:bodyPr/>
          <a:lstStyle/>
          <a:p>
            <a:fld id="{7FD820CC-F2D9-4E03-9B72-21DFE9AFF8F3}" type="datetime1">
              <a:rPr lang="zh-CN" altLang="en-US" smtClean="0"/>
              <a:t>2025/8/20</a:t>
            </a:fld>
            <a:endParaRPr lang="zh-CN" altLang="en-US"/>
          </a:p>
        </p:txBody>
      </p:sp>
      <p:sp>
        <p:nvSpPr>
          <p:cNvPr id="5" name="页脚占位符 4">
            <a:extLst>
              <a:ext uri="{FF2B5EF4-FFF2-40B4-BE49-F238E27FC236}">
                <a16:creationId xmlns:a16="http://schemas.microsoft.com/office/drawing/2014/main" id="{A93E203F-C1EE-44B3-93E2-89C20B88CA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3789B1-450D-4E28-9BC3-E01D6482AF1C}"/>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258573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46CB0-39C8-4CAC-BBAF-4827C5638B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47AB4-23D8-4520-956E-DAFF92BE59C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3928AA4-8F60-472A-B965-38B896903E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E294D9C-C0D1-4568-872B-A32D55449F9E}"/>
              </a:ext>
            </a:extLst>
          </p:cNvPr>
          <p:cNvSpPr>
            <a:spLocks noGrp="1"/>
          </p:cNvSpPr>
          <p:nvPr>
            <p:ph type="dt" sz="half" idx="10"/>
          </p:nvPr>
        </p:nvSpPr>
        <p:spPr/>
        <p:txBody>
          <a:bodyPr/>
          <a:lstStyle/>
          <a:p>
            <a:fld id="{FD3CCF80-51B9-46A3-9980-F4FF03EB0D9E}" type="datetime1">
              <a:rPr lang="zh-CN" altLang="en-US" smtClean="0"/>
              <a:t>2025/8/20</a:t>
            </a:fld>
            <a:endParaRPr lang="zh-CN" altLang="en-US"/>
          </a:p>
        </p:txBody>
      </p:sp>
      <p:sp>
        <p:nvSpPr>
          <p:cNvPr id="6" name="页脚占位符 5">
            <a:extLst>
              <a:ext uri="{FF2B5EF4-FFF2-40B4-BE49-F238E27FC236}">
                <a16:creationId xmlns:a16="http://schemas.microsoft.com/office/drawing/2014/main" id="{DACBFB8A-2869-4343-9A23-D4C3CE78A1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D94A228-2CC9-4A16-8439-9ED0D6975B3E}"/>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270478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0AE5B2-301F-4BCA-BF8B-28C8C27F891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351D816-5CF4-48B7-BBBB-E3FAA6209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BA70471-7E4F-4083-A9EA-F5464E6133D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50EBAF3-3C49-4671-B1C6-79777A4098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96C864B-AEC0-4815-8068-FB4B47B714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ECF7FE5-3950-4D7F-89D4-7E18FCB3C16E}"/>
              </a:ext>
            </a:extLst>
          </p:cNvPr>
          <p:cNvSpPr>
            <a:spLocks noGrp="1"/>
          </p:cNvSpPr>
          <p:nvPr>
            <p:ph type="dt" sz="half" idx="10"/>
          </p:nvPr>
        </p:nvSpPr>
        <p:spPr/>
        <p:txBody>
          <a:bodyPr/>
          <a:lstStyle/>
          <a:p>
            <a:fld id="{67BB3F6C-4D8D-448C-B139-84799F4AC85F}" type="datetime1">
              <a:rPr lang="zh-CN" altLang="en-US" smtClean="0"/>
              <a:t>2025/8/20</a:t>
            </a:fld>
            <a:endParaRPr lang="zh-CN" altLang="en-US"/>
          </a:p>
        </p:txBody>
      </p:sp>
      <p:sp>
        <p:nvSpPr>
          <p:cNvPr id="8" name="页脚占位符 7">
            <a:extLst>
              <a:ext uri="{FF2B5EF4-FFF2-40B4-BE49-F238E27FC236}">
                <a16:creationId xmlns:a16="http://schemas.microsoft.com/office/drawing/2014/main" id="{54325F33-AB01-44C9-BE85-E310158E64D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53490B8-DF6D-49C0-81FF-DBA41B512830}"/>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16045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BD0022-A19D-4C47-BD25-EF266CCCC69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4F21CC-7260-4AF8-877F-EE6F2B42D502}"/>
              </a:ext>
            </a:extLst>
          </p:cNvPr>
          <p:cNvSpPr>
            <a:spLocks noGrp="1"/>
          </p:cNvSpPr>
          <p:nvPr>
            <p:ph type="dt" sz="half" idx="10"/>
          </p:nvPr>
        </p:nvSpPr>
        <p:spPr/>
        <p:txBody>
          <a:bodyPr/>
          <a:lstStyle/>
          <a:p>
            <a:fld id="{8D64163A-9435-4561-A5E8-02013252B4F0}" type="datetime1">
              <a:rPr lang="zh-CN" altLang="en-US" smtClean="0"/>
              <a:t>2025/8/20</a:t>
            </a:fld>
            <a:endParaRPr lang="zh-CN" altLang="en-US"/>
          </a:p>
        </p:txBody>
      </p:sp>
      <p:sp>
        <p:nvSpPr>
          <p:cNvPr id="4" name="页脚占位符 3">
            <a:extLst>
              <a:ext uri="{FF2B5EF4-FFF2-40B4-BE49-F238E27FC236}">
                <a16:creationId xmlns:a16="http://schemas.microsoft.com/office/drawing/2014/main" id="{51EB896F-162C-435C-BEB1-6BE5BC5492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778C219-C35D-4EEC-8E33-D8FCBB6A6DC1}"/>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380836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9D5BF57-6816-483C-8B87-56C28E3C58F9}"/>
              </a:ext>
            </a:extLst>
          </p:cNvPr>
          <p:cNvSpPr>
            <a:spLocks noGrp="1"/>
          </p:cNvSpPr>
          <p:nvPr>
            <p:ph type="dt" sz="half" idx="10"/>
          </p:nvPr>
        </p:nvSpPr>
        <p:spPr/>
        <p:txBody>
          <a:bodyPr/>
          <a:lstStyle/>
          <a:p>
            <a:fld id="{F2CC2111-FEAC-431A-9F1E-7C797310327D}" type="datetime1">
              <a:rPr lang="zh-CN" altLang="en-US" smtClean="0"/>
              <a:t>2025/8/20</a:t>
            </a:fld>
            <a:endParaRPr lang="zh-CN" altLang="en-US"/>
          </a:p>
        </p:txBody>
      </p:sp>
      <p:sp>
        <p:nvSpPr>
          <p:cNvPr id="3" name="页脚占位符 2">
            <a:extLst>
              <a:ext uri="{FF2B5EF4-FFF2-40B4-BE49-F238E27FC236}">
                <a16:creationId xmlns:a16="http://schemas.microsoft.com/office/drawing/2014/main" id="{AEB5EA9C-256C-4596-B1CE-FFCCF992822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F5CE38-89D9-4B84-974A-1E7A0796BB04}"/>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159569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039087-E4F6-48C4-BA2F-BB57309F474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73180E7-07CB-4542-AAAF-7C1E83862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8B67674-F33A-4D2B-8843-9CC87EE4A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74A5D33-4A85-4DB4-9866-907D0D80135E}"/>
              </a:ext>
            </a:extLst>
          </p:cNvPr>
          <p:cNvSpPr>
            <a:spLocks noGrp="1"/>
          </p:cNvSpPr>
          <p:nvPr>
            <p:ph type="dt" sz="half" idx="10"/>
          </p:nvPr>
        </p:nvSpPr>
        <p:spPr/>
        <p:txBody>
          <a:bodyPr/>
          <a:lstStyle/>
          <a:p>
            <a:fld id="{036DB965-8FD0-481C-AE6D-20DC53EB152A}" type="datetime1">
              <a:rPr lang="zh-CN" altLang="en-US" smtClean="0"/>
              <a:t>2025/8/20</a:t>
            </a:fld>
            <a:endParaRPr lang="zh-CN" altLang="en-US"/>
          </a:p>
        </p:txBody>
      </p:sp>
      <p:sp>
        <p:nvSpPr>
          <p:cNvPr id="6" name="页脚占位符 5">
            <a:extLst>
              <a:ext uri="{FF2B5EF4-FFF2-40B4-BE49-F238E27FC236}">
                <a16:creationId xmlns:a16="http://schemas.microsoft.com/office/drawing/2014/main" id="{223A210E-6EC2-40AC-B2EE-CF23A3DF87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877251-3829-45ED-92B3-0ECB804C10FA}"/>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79562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A844B-3CAD-40B7-80FB-76BA82929E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2E17909-42B7-414B-AB1E-14AB1C7B9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C99933A-0FC2-4253-8431-C19A62189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AC8CD21-8E3C-45D8-912D-F481796D12CB}"/>
              </a:ext>
            </a:extLst>
          </p:cNvPr>
          <p:cNvSpPr>
            <a:spLocks noGrp="1"/>
          </p:cNvSpPr>
          <p:nvPr>
            <p:ph type="dt" sz="half" idx="10"/>
          </p:nvPr>
        </p:nvSpPr>
        <p:spPr/>
        <p:txBody>
          <a:bodyPr/>
          <a:lstStyle/>
          <a:p>
            <a:fld id="{7EC4009C-CB90-4754-93B4-2F6D4A9B7CE9}" type="datetime1">
              <a:rPr lang="zh-CN" altLang="en-US" smtClean="0"/>
              <a:t>2025/8/20</a:t>
            </a:fld>
            <a:endParaRPr lang="zh-CN" altLang="en-US"/>
          </a:p>
        </p:txBody>
      </p:sp>
      <p:sp>
        <p:nvSpPr>
          <p:cNvPr id="6" name="页脚占位符 5">
            <a:extLst>
              <a:ext uri="{FF2B5EF4-FFF2-40B4-BE49-F238E27FC236}">
                <a16:creationId xmlns:a16="http://schemas.microsoft.com/office/drawing/2014/main" id="{2079FCC3-FCB8-4981-87BA-17A377D027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C49AFC-FD32-4EDB-8C89-390324D33983}"/>
              </a:ext>
            </a:extLst>
          </p:cNvPr>
          <p:cNvSpPr>
            <a:spLocks noGrp="1"/>
          </p:cNvSpPr>
          <p:nvPr>
            <p:ph type="sldNum" sz="quarter" idx="12"/>
          </p:nvPr>
        </p:nvSpPr>
        <p:spPr/>
        <p:txBody>
          <a:body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277501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DC241BD-4967-4070-BBD0-C0E044054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914568F-DE7A-4B6E-8C77-36B427876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12A5F34-9ACF-4517-87DC-81A60F640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47F00-6BF3-40CE-9C7C-03B597E1B54A}" type="datetime1">
              <a:rPr lang="zh-CN" altLang="en-US" smtClean="0"/>
              <a:t>2025/8/20</a:t>
            </a:fld>
            <a:endParaRPr lang="zh-CN" altLang="en-US"/>
          </a:p>
        </p:txBody>
      </p:sp>
      <p:sp>
        <p:nvSpPr>
          <p:cNvPr id="5" name="页脚占位符 4">
            <a:extLst>
              <a:ext uri="{FF2B5EF4-FFF2-40B4-BE49-F238E27FC236}">
                <a16:creationId xmlns:a16="http://schemas.microsoft.com/office/drawing/2014/main" id="{5C50188E-F761-43F4-B446-285869498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B4D88FB-1D2F-4CC1-A0B9-CA7935A30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AD159-DA6D-4B56-874F-485496534FB2}" type="slidenum">
              <a:rPr lang="zh-CN" altLang="en-US" smtClean="0"/>
              <a:t>‹#›</a:t>
            </a:fld>
            <a:endParaRPr lang="zh-CN" altLang="en-US"/>
          </a:p>
        </p:txBody>
      </p:sp>
    </p:spTree>
    <p:extLst>
      <p:ext uri="{BB962C8B-B14F-4D97-AF65-F5344CB8AC3E}">
        <p14:creationId xmlns:p14="http://schemas.microsoft.com/office/powerpoint/2010/main" val="3120777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4A44D68-A51C-4345-B10E-1D3533D74264}"/>
              </a:ext>
            </a:extLst>
          </p:cNvPr>
          <p:cNvSpPr/>
          <p:nvPr/>
        </p:nvSpPr>
        <p:spPr>
          <a:xfrm>
            <a:off x="4915426" y="5412768"/>
            <a:ext cx="2121093" cy="400110"/>
          </a:xfrm>
          <a:prstGeom prst="rect">
            <a:avLst/>
          </a:prstGeom>
        </p:spPr>
        <p:txBody>
          <a:bodyPr wrap="none">
            <a:spAutoFit/>
          </a:bodyPr>
          <a:lstStyle/>
          <a:p>
            <a:r>
              <a:rPr lang="en-US" altLang="zh-CN" sz="2000" dirty="0">
                <a:latin typeface="Times New Roman" panose="02020603050405020304" pitchFamily="18" charset="0"/>
                <a:cs typeface="Times New Roman" panose="02020603050405020304" pitchFamily="18" charset="0"/>
              </a:rPr>
              <a:t>arXiv: 2506.22945</a:t>
            </a:r>
            <a:endParaRPr lang="zh-CN"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EFC1B19E-C159-423F-8C18-A5548EA79A81}"/>
              </a:ext>
            </a:extLst>
          </p:cNvPr>
          <p:cNvSpPr>
            <a:spLocks noGrp="1"/>
          </p:cNvSpPr>
          <p:nvPr>
            <p:ph type="sldNum" sz="quarter" idx="12"/>
          </p:nvPr>
        </p:nvSpPr>
        <p:spPr/>
        <p:txBody>
          <a:bodyPr/>
          <a:lstStyle/>
          <a:p>
            <a:fld id="{32AAD159-DA6D-4B56-874F-485496534FB2}" type="slidenum">
              <a:rPr lang="zh-CN" altLang="en-US" smtClean="0"/>
              <a:t>1</a:t>
            </a:fld>
            <a:endParaRPr lang="zh-CN" altLang="en-US"/>
          </a:p>
        </p:txBody>
      </p:sp>
      <p:pic>
        <p:nvPicPr>
          <p:cNvPr id="4" name="图片 3">
            <a:extLst>
              <a:ext uri="{FF2B5EF4-FFF2-40B4-BE49-F238E27FC236}">
                <a16:creationId xmlns:a16="http://schemas.microsoft.com/office/drawing/2014/main" id="{CC5B2CE0-F617-4A3A-BD8A-50758B963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0370"/>
            <a:ext cx="12192000" cy="3247651"/>
          </a:xfrm>
          <a:prstGeom prst="rect">
            <a:avLst/>
          </a:prstGeom>
        </p:spPr>
      </p:pic>
    </p:spTree>
    <p:extLst>
      <p:ext uri="{BB962C8B-B14F-4D97-AF65-F5344CB8AC3E}">
        <p14:creationId xmlns:p14="http://schemas.microsoft.com/office/powerpoint/2010/main" val="61772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954107"/>
          </a:xfrm>
          <a:prstGeom prst="rect">
            <a:avLst/>
          </a:prstGeom>
          <a:noFill/>
        </p:spPr>
        <p:txBody>
          <a:bodyPr wrap="square" rtlCol="0">
            <a:spAutoFit/>
          </a:bodyPr>
          <a:lstStyle/>
          <a:p>
            <a:r>
              <a:rPr lang="en-US" altLang="zh-CN" sz="3600" dirty="0">
                <a:latin typeface="Times New Roman" panose="02020603050405020304" pitchFamily="18" charset="0"/>
              </a:rPr>
              <a:t>4. Action and Path integral</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10</a:t>
            </a:fld>
            <a:endParaRPr lang="zh-CN" altLang="en-US"/>
          </a:p>
        </p:txBody>
      </p:sp>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3F307EB6-A4EF-4171-A08B-72BB9C9CF75E}"/>
                  </a:ext>
                </a:extLst>
              </p:cNvPr>
              <p:cNvSpPr/>
              <p:nvPr/>
            </p:nvSpPr>
            <p:spPr>
              <a:xfrm>
                <a:off x="2352952" y="1174300"/>
                <a:ext cx="7101766" cy="619400"/>
              </a:xfrm>
              <a:prstGeom prst="rect">
                <a:avLst/>
              </a:prstGeom>
            </p:spPr>
            <p:txBody>
              <a:bodyPr wrap="square">
                <a:spAutoFit/>
              </a:bodyPr>
              <a:lstStyle/>
              <a:p>
                <a:pPr>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choose conformal gauge</a:t>
                </a:r>
                <a14:m>
                  <m:oMath xmlns:m="http://schemas.openxmlformats.org/officeDocument/2006/math">
                    <m:r>
                      <a:rPr lang="en-US" altLang="zh-CN" sz="2000" b="0" i="1" smtClean="0">
                        <a:solidFill>
                          <a:srgbClr val="231F20"/>
                        </a:solidFill>
                        <a:latin typeface="Cambria Math" panose="02040503050406030204" pitchFamily="18" charset="0"/>
                        <a:cs typeface="Times New Roman" panose="02020603050405020304" pitchFamily="18" charset="0"/>
                      </a:rPr>
                      <m:t>→</m:t>
                    </m:r>
                  </m:oMath>
                </a14:m>
                <a:r>
                  <a:rPr lang="en-US" altLang="zh-CN" sz="2000" dirty="0">
                    <a:solidFill>
                      <a:srgbClr val="231F20"/>
                    </a:solidFill>
                    <a:latin typeface="Times New Roman" panose="02020603050405020304" pitchFamily="18" charset="0"/>
                    <a:cs typeface="Times New Roman" panose="02020603050405020304" pitchFamily="18" charset="0"/>
                  </a:rPr>
                  <a:t>reparameterize </a:t>
                </a:r>
                <a14:m>
                  <m:oMath xmlns:m="http://schemas.openxmlformats.org/officeDocument/2006/math">
                    <m:sSup>
                      <m:sSupPr>
                        <m:ctrlPr>
                          <a:rPr lang="en-US" altLang="zh-CN" sz="2000" b="0" i="1" smtClean="0">
                            <a:solidFill>
                              <a:srgbClr val="231F20"/>
                            </a:solidFill>
                            <a:latin typeface="Cambria Math" panose="02040503050406030204" pitchFamily="18" charset="0"/>
                            <a:cs typeface="Times New Roman" panose="02020603050405020304" pitchFamily="18" charset="0"/>
                          </a:rPr>
                        </m:ctrlPr>
                      </m:sSupPr>
                      <m:e>
                        <m:r>
                          <a:rPr lang="en-US" altLang="zh-CN" sz="2000" b="0" i="1" smtClean="0">
                            <a:solidFill>
                              <a:srgbClr val="231F20"/>
                            </a:solidFill>
                            <a:latin typeface="Cambria Math" panose="02040503050406030204" pitchFamily="18" charset="0"/>
                            <a:cs typeface="Times New Roman" panose="02020603050405020304" pitchFamily="18" charset="0"/>
                          </a:rPr>
                          <m:t>𝑥</m:t>
                        </m:r>
                      </m:e>
                      <m:sup>
                        <m:r>
                          <a:rPr lang="en-US" altLang="zh-CN" sz="2000" b="0" i="1" smtClean="0">
                            <a:solidFill>
                              <a:srgbClr val="231F20"/>
                            </a:solidFill>
                            <a:latin typeface="Cambria Math" panose="02040503050406030204" pitchFamily="18" charset="0"/>
                            <a:cs typeface="Times New Roman" panose="02020603050405020304" pitchFamily="18" charset="0"/>
                          </a:rPr>
                          <m:t>±</m:t>
                        </m:r>
                      </m:sup>
                    </m:sSup>
                    <m:r>
                      <a:rPr lang="en-US" altLang="zh-CN" sz="2000" b="0" i="1" smtClean="0">
                        <a:solidFill>
                          <a:srgbClr val="231F20"/>
                        </a:solidFill>
                        <a:latin typeface="Cambria Math" panose="02040503050406030204" pitchFamily="18" charset="0"/>
                        <a:cs typeface="Times New Roman" panose="02020603050405020304" pitchFamily="18" charset="0"/>
                      </a:rPr>
                      <m:t>→</m:t>
                    </m:r>
                  </m:oMath>
                </a14:m>
                <a:r>
                  <a:rPr lang="en-US" altLang="zh-CN" sz="2000" dirty="0">
                    <a:solidFill>
                      <a:srgbClr val="231F20"/>
                    </a:solidFill>
                    <a:latin typeface="Times New Roman" panose="02020603050405020304" pitchFamily="18" charset="0"/>
                    <a:cs typeface="Times New Roman" panose="02020603050405020304" pitchFamily="18" charset="0"/>
                  </a:rPr>
                  <a:t>change coordinate:</a:t>
                </a:r>
                <a:endParaRPr lang="en-US" altLang="zh-CN" sz="2000" b="0" dirty="0">
                  <a:solidFill>
                    <a:srgbClr val="231F20"/>
                  </a:solidFill>
                  <a:latin typeface="Times New Roman" panose="02020603050405020304" pitchFamily="18" charset="0"/>
                  <a:cs typeface="Times New Roman" panose="02020603050405020304" pitchFamily="18" charset="0"/>
                </a:endParaRPr>
              </a:p>
            </p:txBody>
          </p:sp>
        </mc:Choice>
        <mc:Fallback>
          <p:sp>
            <p:nvSpPr>
              <p:cNvPr id="8" name="矩形 7">
                <a:extLst>
                  <a:ext uri="{FF2B5EF4-FFF2-40B4-BE49-F238E27FC236}">
                    <a16:creationId xmlns:a16="http://schemas.microsoft.com/office/drawing/2014/main" id="{3F307EB6-A4EF-4171-A08B-72BB9C9CF75E}"/>
                  </a:ext>
                </a:extLst>
              </p:cNvPr>
              <p:cNvSpPr>
                <a:spLocks noRot="1" noChangeAspect="1" noMove="1" noResize="1" noEditPoints="1" noAdjustHandles="1" noChangeArrowheads="1" noChangeShapeType="1" noTextEdit="1"/>
              </p:cNvSpPr>
              <p:nvPr/>
            </p:nvSpPr>
            <p:spPr>
              <a:xfrm>
                <a:off x="2352952" y="1174300"/>
                <a:ext cx="7101766" cy="619400"/>
              </a:xfrm>
              <a:prstGeom prst="rect">
                <a:avLst/>
              </a:prstGeom>
              <a:blipFill>
                <a:blip r:embed="rId2"/>
                <a:stretch>
                  <a:fillRect l="-944" b="-1782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F1FA835-A2F8-4183-9356-26A659443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510" y="2083250"/>
            <a:ext cx="9010650" cy="3600450"/>
          </a:xfrm>
          <a:prstGeom prst="rect">
            <a:avLst/>
          </a:prstGeom>
        </p:spPr>
      </p:pic>
    </p:spTree>
    <p:extLst>
      <p:ext uri="{BB962C8B-B14F-4D97-AF65-F5344CB8AC3E}">
        <p14:creationId xmlns:p14="http://schemas.microsoft.com/office/powerpoint/2010/main" val="198345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954107"/>
          </a:xfrm>
          <a:prstGeom prst="rect">
            <a:avLst/>
          </a:prstGeom>
          <a:noFill/>
        </p:spPr>
        <p:txBody>
          <a:bodyPr wrap="square" rtlCol="0">
            <a:spAutoFit/>
          </a:bodyPr>
          <a:lstStyle/>
          <a:p>
            <a:r>
              <a:rPr lang="en-US" altLang="zh-CN" sz="3600" dirty="0">
                <a:latin typeface="Times New Roman" panose="02020603050405020304" pitchFamily="18" charset="0"/>
              </a:rPr>
              <a:t>4. Action and Path integral</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11</a:t>
            </a:fld>
            <a:endParaRPr lang="zh-CN" altLang="en-US"/>
          </a:p>
        </p:txBody>
      </p:sp>
      <p:pic>
        <p:nvPicPr>
          <p:cNvPr id="5" name="图片 4">
            <a:extLst>
              <a:ext uri="{FF2B5EF4-FFF2-40B4-BE49-F238E27FC236}">
                <a16:creationId xmlns:a16="http://schemas.microsoft.com/office/drawing/2014/main" id="{50F4E518-05FD-47D4-A058-34290FFFB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837" y="1892034"/>
            <a:ext cx="8696325" cy="2667000"/>
          </a:xfrm>
          <a:prstGeom prst="rect">
            <a:avLst/>
          </a:prstGeom>
        </p:spPr>
      </p:pic>
    </p:spTree>
    <p:extLst>
      <p:ext uri="{BB962C8B-B14F-4D97-AF65-F5344CB8AC3E}">
        <p14:creationId xmlns:p14="http://schemas.microsoft.com/office/powerpoint/2010/main" val="32655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646331"/>
          </a:xfrm>
          <a:prstGeom prst="rect">
            <a:avLst/>
          </a:prstGeom>
          <a:noFill/>
        </p:spPr>
        <p:txBody>
          <a:bodyPr wrap="square" rtlCol="0">
            <a:spAutoFit/>
          </a:bodyPr>
          <a:lstStyle/>
          <a:p>
            <a:r>
              <a:rPr lang="en-US" altLang="zh-CN" sz="3600" dirty="0">
                <a:latin typeface="Times New Roman" panose="02020603050405020304" pitchFamily="18" charset="0"/>
              </a:rPr>
              <a:t>5. Quantum Correction </a:t>
            </a:r>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12</a:t>
            </a:fld>
            <a:endParaRPr lang="zh-CN" altLang="en-US"/>
          </a:p>
        </p:txBody>
      </p:sp>
      <p:pic>
        <p:nvPicPr>
          <p:cNvPr id="6" name="图片 5">
            <a:extLst>
              <a:ext uri="{FF2B5EF4-FFF2-40B4-BE49-F238E27FC236}">
                <a16:creationId xmlns:a16="http://schemas.microsoft.com/office/drawing/2014/main" id="{A1F3138E-2BBF-446B-8D80-56999733F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6746"/>
            <a:ext cx="6975806" cy="1918108"/>
          </a:xfrm>
          <a:prstGeom prst="rect">
            <a:avLst/>
          </a:prstGeom>
        </p:spPr>
      </p:pic>
      <p:pic>
        <p:nvPicPr>
          <p:cNvPr id="5" name="图片 4">
            <a:extLst>
              <a:ext uri="{FF2B5EF4-FFF2-40B4-BE49-F238E27FC236}">
                <a16:creationId xmlns:a16="http://schemas.microsoft.com/office/drawing/2014/main" id="{F007C125-C2D5-4E88-A7F4-B5ECE99AA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5" y="2785366"/>
            <a:ext cx="6563557" cy="2675561"/>
          </a:xfrm>
          <a:prstGeom prst="rect">
            <a:avLst/>
          </a:prstGeom>
        </p:spPr>
      </p:pic>
      <p:pic>
        <p:nvPicPr>
          <p:cNvPr id="8" name="图片 7">
            <a:extLst>
              <a:ext uri="{FF2B5EF4-FFF2-40B4-BE49-F238E27FC236}">
                <a16:creationId xmlns:a16="http://schemas.microsoft.com/office/drawing/2014/main" id="{239A21FE-F7C0-4B95-ACE0-63EBB0CB1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779" y="3852909"/>
            <a:ext cx="5714221" cy="2961719"/>
          </a:xfrm>
          <a:prstGeom prst="rect">
            <a:avLst/>
          </a:prstGeom>
        </p:spPr>
      </p:pic>
    </p:spTree>
    <p:extLst>
      <p:ext uri="{BB962C8B-B14F-4D97-AF65-F5344CB8AC3E}">
        <p14:creationId xmlns:p14="http://schemas.microsoft.com/office/powerpoint/2010/main" val="14087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954107"/>
          </a:xfrm>
          <a:prstGeom prst="rect">
            <a:avLst/>
          </a:prstGeom>
          <a:noFill/>
        </p:spPr>
        <p:txBody>
          <a:bodyPr wrap="square" rtlCol="0">
            <a:spAutoFit/>
          </a:bodyPr>
          <a:lstStyle/>
          <a:p>
            <a:r>
              <a:rPr lang="en-US" altLang="zh-CN" sz="3600" dirty="0">
                <a:latin typeface="Times New Roman" panose="02020603050405020304" pitchFamily="18" charset="0"/>
              </a:rPr>
              <a:t>5. Quantum Correction </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13</a:t>
            </a:fld>
            <a:endParaRPr lang="zh-CN" altLang="en-US"/>
          </a:p>
        </p:txBody>
      </p:sp>
      <p:pic>
        <p:nvPicPr>
          <p:cNvPr id="11" name="图片 10">
            <a:extLst>
              <a:ext uri="{FF2B5EF4-FFF2-40B4-BE49-F238E27FC236}">
                <a16:creationId xmlns:a16="http://schemas.microsoft.com/office/drawing/2014/main" id="{3ED7820A-0D96-4736-B77D-917B1BE7F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166" y="3054843"/>
            <a:ext cx="6638925" cy="2533650"/>
          </a:xfrm>
          <a:prstGeom prst="rect">
            <a:avLst/>
          </a:prstGeom>
        </p:spPr>
      </p:pic>
      <p:pic>
        <p:nvPicPr>
          <p:cNvPr id="13" name="图片 12">
            <a:extLst>
              <a:ext uri="{FF2B5EF4-FFF2-40B4-BE49-F238E27FC236}">
                <a16:creationId xmlns:a16="http://schemas.microsoft.com/office/drawing/2014/main" id="{7171AAA3-42F0-451A-B195-13D693CB1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243" y="1298642"/>
            <a:ext cx="6286500" cy="1533525"/>
          </a:xfrm>
          <a:prstGeom prst="rect">
            <a:avLst/>
          </a:prstGeom>
        </p:spPr>
      </p:pic>
    </p:spTree>
    <p:extLst>
      <p:ext uri="{BB962C8B-B14F-4D97-AF65-F5344CB8AC3E}">
        <p14:creationId xmlns:p14="http://schemas.microsoft.com/office/powerpoint/2010/main" val="90455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954107"/>
          </a:xfrm>
          <a:prstGeom prst="rect">
            <a:avLst/>
          </a:prstGeom>
          <a:noFill/>
        </p:spPr>
        <p:txBody>
          <a:bodyPr wrap="square" rtlCol="0">
            <a:spAutoFit/>
          </a:bodyPr>
          <a:lstStyle/>
          <a:p>
            <a:r>
              <a:rPr lang="en-US" altLang="zh-CN" sz="3600" dirty="0">
                <a:latin typeface="Times New Roman" panose="02020603050405020304" pitchFamily="18" charset="0"/>
              </a:rPr>
              <a:t>6. QNM</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14</a:t>
            </a:fld>
            <a:endParaRPr lang="zh-CN" altLang="en-US"/>
          </a:p>
        </p:txBody>
      </p:sp>
      <p:pic>
        <p:nvPicPr>
          <p:cNvPr id="5" name="图片 4">
            <a:extLst>
              <a:ext uri="{FF2B5EF4-FFF2-40B4-BE49-F238E27FC236}">
                <a16:creationId xmlns:a16="http://schemas.microsoft.com/office/drawing/2014/main" id="{04E619EE-48F1-4937-846D-952C593D9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4" y="3314700"/>
            <a:ext cx="7667625" cy="3543300"/>
          </a:xfrm>
          <a:prstGeom prst="rect">
            <a:avLst/>
          </a:prstGeom>
        </p:spPr>
      </p:pic>
      <p:pic>
        <p:nvPicPr>
          <p:cNvPr id="7" name="图片 6">
            <a:extLst>
              <a:ext uri="{FF2B5EF4-FFF2-40B4-BE49-F238E27FC236}">
                <a16:creationId xmlns:a16="http://schemas.microsoft.com/office/drawing/2014/main" id="{359A2F2B-9D63-4323-9318-8617AA124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906" y="299830"/>
            <a:ext cx="4545030" cy="3014870"/>
          </a:xfrm>
          <a:prstGeom prst="rect">
            <a:avLst/>
          </a:prstGeom>
        </p:spPr>
      </p:pic>
      <p:pic>
        <p:nvPicPr>
          <p:cNvPr id="9" name="图片 8">
            <a:extLst>
              <a:ext uri="{FF2B5EF4-FFF2-40B4-BE49-F238E27FC236}">
                <a16:creationId xmlns:a16="http://schemas.microsoft.com/office/drawing/2014/main" id="{CDD73DC2-7F09-4569-AE60-2DE8C5D73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4002" y="996369"/>
            <a:ext cx="7307998" cy="1621793"/>
          </a:xfrm>
          <a:prstGeom prst="rect">
            <a:avLst/>
          </a:prstGeom>
        </p:spPr>
      </p:pic>
    </p:spTree>
    <p:extLst>
      <p:ext uri="{BB962C8B-B14F-4D97-AF65-F5344CB8AC3E}">
        <p14:creationId xmlns:p14="http://schemas.microsoft.com/office/powerpoint/2010/main" val="178050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954107"/>
          </a:xfrm>
          <a:prstGeom prst="rect">
            <a:avLst/>
          </a:prstGeom>
          <a:noFill/>
        </p:spPr>
        <p:txBody>
          <a:bodyPr wrap="square" rtlCol="0">
            <a:spAutoFit/>
          </a:bodyPr>
          <a:lstStyle/>
          <a:p>
            <a:r>
              <a:rPr lang="en-US" altLang="zh-CN" sz="3600" dirty="0">
                <a:latin typeface="Times New Roman" panose="02020603050405020304" pitchFamily="18" charset="0"/>
              </a:rPr>
              <a:t>6. QNM</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15</a:t>
            </a:fld>
            <a:endParaRPr lang="zh-CN" altLang="en-US"/>
          </a:p>
        </p:txBody>
      </p:sp>
      <p:pic>
        <p:nvPicPr>
          <p:cNvPr id="6" name="图片 5">
            <a:extLst>
              <a:ext uri="{FF2B5EF4-FFF2-40B4-BE49-F238E27FC236}">
                <a16:creationId xmlns:a16="http://schemas.microsoft.com/office/drawing/2014/main" id="{20ED119C-6B43-4839-BA27-5A3F97685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243" y="437197"/>
            <a:ext cx="6580152" cy="6101715"/>
          </a:xfrm>
          <a:prstGeom prst="rect">
            <a:avLst/>
          </a:prstGeom>
        </p:spPr>
      </p:pic>
    </p:spTree>
    <p:extLst>
      <p:ext uri="{BB962C8B-B14F-4D97-AF65-F5344CB8AC3E}">
        <p14:creationId xmlns:p14="http://schemas.microsoft.com/office/powerpoint/2010/main" val="155816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954107"/>
          </a:xfrm>
          <a:prstGeom prst="rect">
            <a:avLst/>
          </a:prstGeom>
          <a:noFill/>
        </p:spPr>
        <p:txBody>
          <a:bodyPr wrap="square" rtlCol="0">
            <a:spAutoFit/>
          </a:bodyPr>
          <a:lstStyle/>
          <a:p>
            <a:r>
              <a:rPr lang="en-US" altLang="zh-CN" sz="3600" dirty="0">
                <a:latin typeface="Times New Roman" panose="02020603050405020304" pitchFamily="18" charset="0"/>
              </a:rPr>
              <a:t>7. QNM Result</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16</a:t>
            </a:fld>
            <a:endParaRPr lang="zh-CN" altLang="en-US"/>
          </a:p>
        </p:txBody>
      </p:sp>
      <p:pic>
        <p:nvPicPr>
          <p:cNvPr id="5" name="图片 4">
            <a:extLst>
              <a:ext uri="{FF2B5EF4-FFF2-40B4-BE49-F238E27FC236}">
                <a16:creationId xmlns:a16="http://schemas.microsoft.com/office/drawing/2014/main" id="{C9976408-1A05-43FF-82F8-44273618C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45" y="852176"/>
            <a:ext cx="5955555" cy="3644444"/>
          </a:xfrm>
          <a:prstGeom prst="rect">
            <a:avLst/>
          </a:prstGeom>
        </p:spPr>
      </p:pic>
      <p:pic>
        <p:nvPicPr>
          <p:cNvPr id="8" name="图片 7">
            <a:extLst>
              <a:ext uri="{FF2B5EF4-FFF2-40B4-BE49-F238E27FC236}">
                <a16:creationId xmlns:a16="http://schemas.microsoft.com/office/drawing/2014/main" id="{AEEC7CBB-8C69-4EC2-A5C7-B2C2AB912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864" y="1075966"/>
            <a:ext cx="5955555" cy="3365079"/>
          </a:xfrm>
          <a:prstGeom prst="rect">
            <a:avLst/>
          </a:prstGeom>
        </p:spPr>
      </p:pic>
      <p:pic>
        <p:nvPicPr>
          <p:cNvPr id="11" name="图片 10">
            <a:extLst>
              <a:ext uri="{FF2B5EF4-FFF2-40B4-BE49-F238E27FC236}">
                <a16:creationId xmlns:a16="http://schemas.microsoft.com/office/drawing/2014/main" id="{C6B15DC0-2738-493B-B83C-FD348B6FC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6620"/>
            <a:ext cx="5008023" cy="897665"/>
          </a:xfrm>
          <a:prstGeom prst="rect">
            <a:avLst/>
          </a:prstGeom>
        </p:spPr>
      </p:pic>
      <p:sp>
        <p:nvSpPr>
          <p:cNvPr id="13" name="矩形 12">
            <a:extLst>
              <a:ext uri="{FF2B5EF4-FFF2-40B4-BE49-F238E27FC236}">
                <a16:creationId xmlns:a16="http://schemas.microsoft.com/office/drawing/2014/main" id="{CE958E49-739C-4BA8-8028-BE1EEE495358}"/>
              </a:ext>
            </a:extLst>
          </p:cNvPr>
          <p:cNvSpPr/>
          <p:nvPr/>
        </p:nvSpPr>
        <p:spPr>
          <a:xfrm>
            <a:off x="4832550" y="4859441"/>
            <a:ext cx="7359450" cy="1845185"/>
          </a:xfrm>
          <a:prstGeom prst="rect">
            <a:avLst/>
          </a:prstGeom>
        </p:spPr>
        <p:txBody>
          <a:bodyPr wrap="square">
            <a:spAutoFit/>
          </a:bodyPr>
          <a:lstStyle/>
          <a:p>
            <a:pPr>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(1)Quantum correction large, when temperature low(or mass is small) (2)Real part of QNM is more sensitive to the quantum correction than the imaginary part.</a:t>
            </a:r>
            <a:endParaRPr lang="en-US" altLang="zh-CN" sz="2000" b="0" dirty="0">
              <a:solidFill>
                <a:srgbClr val="231F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60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488272" y="639193"/>
            <a:ext cx="3133817" cy="954107"/>
          </a:xfrm>
          <a:prstGeom prst="rect">
            <a:avLst/>
          </a:prstGeom>
          <a:noFill/>
        </p:spPr>
        <p:txBody>
          <a:bodyPr wrap="square" rtlCol="0">
            <a:spAutoFit/>
          </a:bodyPr>
          <a:lstStyle/>
          <a:p>
            <a:r>
              <a:rPr lang="en-US" altLang="zh-CN" sz="3600" dirty="0">
                <a:latin typeface="Times New Roman" panose="02020603050405020304" pitchFamily="18" charset="0"/>
              </a:rPr>
              <a:t>8.Discussion:</a:t>
            </a:r>
          </a:p>
          <a:p>
            <a:endParaRPr lang="zh-CN" altLang="en-US" sz="2000" dirty="0">
              <a:latin typeface="Times New Roman" panose="02020603050405020304" pitchFamily="18" charset="0"/>
            </a:endParaRPr>
          </a:p>
        </p:txBody>
      </p:sp>
      <p:sp>
        <p:nvSpPr>
          <p:cNvPr id="6" name="矩形 5">
            <a:extLst>
              <a:ext uri="{FF2B5EF4-FFF2-40B4-BE49-F238E27FC236}">
                <a16:creationId xmlns:a16="http://schemas.microsoft.com/office/drawing/2014/main" id="{73395632-8633-4C37-B84F-FBB4E1384276}"/>
              </a:ext>
            </a:extLst>
          </p:cNvPr>
          <p:cNvSpPr/>
          <p:nvPr/>
        </p:nvSpPr>
        <p:spPr>
          <a:xfrm>
            <a:off x="2204759" y="2188105"/>
            <a:ext cx="8226365" cy="1845185"/>
          </a:xfrm>
          <a:prstGeom prst="rect">
            <a:avLst/>
          </a:prstGeom>
        </p:spPr>
        <p:txBody>
          <a:bodyPr wrap="square">
            <a:spAutoFit/>
          </a:bodyPr>
          <a:lstStyle/>
          <a:p>
            <a:pPr>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For small mass near extremal RN black holes, QNM may be completely different from the classical solutions. The calculation may provide a new perspective on </a:t>
            </a:r>
            <a:r>
              <a:rPr lang="en-US" altLang="zh-CN" sz="2000" dirty="0">
                <a:solidFill>
                  <a:srgbClr val="231F20"/>
                </a:solidFill>
                <a:highlight>
                  <a:srgbClr val="C0C0C0"/>
                </a:highlight>
                <a:latin typeface="Times New Roman" panose="02020603050405020304" pitchFamily="18" charset="0"/>
                <a:cs typeface="Times New Roman" panose="02020603050405020304" pitchFamily="18" charset="0"/>
              </a:rPr>
              <a:t>primordial black </a:t>
            </a:r>
            <a:r>
              <a:rPr lang="en-US" altLang="zh-CN" sz="2000" dirty="0">
                <a:solidFill>
                  <a:srgbClr val="231F20"/>
                </a:solidFill>
                <a:latin typeface="Times New Roman" panose="02020603050405020304" pitchFamily="18" charset="0"/>
                <a:cs typeface="Times New Roman" panose="02020603050405020304" pitchFamily="18" charset="0"/>
              </a:rPr>
              <a:t>holes, as their masses could be very small.</a:t>
            </a:r>
            <a:endParaRPr lang="en-US" altLang="zh-CN" sz="2000" b="0" dirty="0">
              <a:solidFill>
                <a:srgbClr val="231F20"/>
              </a:solidFill>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813AD47A-216A-41A7-B182-6FF1C0F4115B}"/>
              </a:ext>
            </a:extLst>
          </p:cNvPr>
          <p:cNvSpPr>
            <a:spLocks noGrp="1"/>
          </p:cNvSpPr>
          <p:nvPr>
            <p:ph type="sldNum" sz="quarter" idx="12"/>
          </p:nvPr>
        </p:nvSpPr>
        <p:spPr/>
        <p:txBody>
          <a:bodyPr/>
          <a:lstStyle/>
          <a:p>
            <a:fld id="{32AAD159-DA6D-4B56-874F-485496534FB2}" type="slidenum">
              <a:rPr lang="zh-CN" altLang="en-US" smtClean="0"/>
              <a:t>17</a:t>
            </a:fld>
            <a:endParaRPr lang="zh-CN" altLang="en-US"/>
          </a:p>
        </p:txBody>
      </p:sp>
    </p:spTree>
    <p:extLst>
      <p:ext uri="{BB962C8B-B14F-4D97-AF65-F5344CB8AC3E}">
        <p14:creationId xmlns:p14="http://schemas.microsoft.com/office/powerpoint/2010/main" val="110660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2593760" y="2767280"/>
            <a:ext cx="7395098" cy="1323439"/>
          </a:xfrm>
          <a:prstGeom prst="rect">
            <a:avLst/>
          </a:prstGeom>
          <a:noFill/>
        </p:spPr>
        <p:txBody>
          <a:bodyPr wrap="square" rtlCol="0">
            <a:spAutoFit/>
          </a:bodyPr>
          <a:lstStyle/>
          <a:p>
            <a:r>
              <a:rPr lang="en-US" altLang="zh-CN" sz="6000" dirty="0">
                <a:latin typeface="Times New Roman" panose="02020603050405020304" pitchFamily="18" charset="0"/>
              </a:rPr>
              <a:t>Thanks For Listening!</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975434E-ED72-4E4A-8D61-15ED5E27517A}"/>
              </a:ext>
            </a:extLst>
          </p:cNvPr>
          <p:cNvSpPr>
            <a:spLocks noGrp="1"/>
          </p:cNvSpPr>
          <p:nvPr>
            <p:ph type="sldNum" sz="quarter" idx="12"/>
          </p:nvPr>
        </p:nvSpPr>
        <p:spPr/>
        <p:txBody>
          <a:bodyPr/>
          <a:lstStyle/>
          <a:p>
            <a:fld id="{32AAD159-DA6D-4B56-874F-485496534FB2}" type="slidenum">
              <a:rPr lang="zh-CN" altLang="en-US" smtClean="0"/>
              <a:t>18</a:t>
            </a:fld>
            <a:endParaRPr lang="zh-CN" altLang="en-US"/>
          </a:p>
        </p:txBody>
      </p:sp>
    </p:spTree>
    <p:extLst>
      <p:ext uri="{BB962C8B-B14F-4D97-AF65-F5344CB8AC3E}">
        <p14:creationId xmlns:p14="http://schemas.microsoft.com/office/powerpoint/2010/main" val="191997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488272" y="639193"/>
            <a:ext cx="3497801" cy="954107"/>
          </a:xfrm>
          <a:prstGeom prst="rect">
            <a:avLst/>
          </a:prstGeom>
          <a:noFill/>
        </p:spPr>
        <p:txBody>
          <a:bodyPr wrap="square" rtlCol="0">
            <a:spAutoFit/>
          </a:bodyPr>
          <a:lstStyle/>
          <a:p>
            <a:r>
              <a:rPr lang="en-US" altLang="zh-CN" sz="3600" dirty="0">
                <a:latin typeface="Times New Roman" panose="02020603050405020304" pitchFamily="18" charset="0"/>
              </a:rPr>
              <a:t>1.Introduction</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FD7236F7-CFF9-45FA-B360-B6064DF2E0DF}"/>
              </a:ext>
            </a:extLst>
          </p:cNvPr>
          <p:cNvSpPr>
            <a:spLocks noGrp="1"/>
          </p:cNvSpPr>
          <p:nvPr>
            <p:ph type="sldNum" sz="quarter" idx="12"/>
          </p:nvPr>
        </p:nvSpPr>
        <p:spPr/>
        <p:txBody>
          <a:bodyPr/>
          <a:lstStyle/>
          <a:p>
            <a:fld id="{32AAD159-DA6D-4B56-874F-485496534FB2}" type="slidenum">
              <a:rPr lang="zh-CN" altLang="en-US" smtClean="0"/>
              <a:t>2</a:t>
            </a:fld>
            <a:endParaRPr lang="zh-CN" altLang="en-US"/>
          </a:p>
        </p:txBody>
      </p:sp>
      <p:grpSp>
        <p:nvGrpSpPr>
          <p:cNvPr id="5" name="组合 4">
            <a:extLst>
              <a:ext uri="{FF2B5EF4-FFF2-40B4-BE49-F238E27FC236}">
                <a16:creationId xmlns:a16="http://schemas.microsoft.com/office/drawing/2014/main" id="{38D92C26-BDDD-49CB-B18D-EF8149D340C1}"/>
              </a:ext>
            </a:extLst>
          </p:cNvPr>
          <p:cNvGrpSpPr/>
          <p:nvPr/>
        </p:nvGrpSpPr>
        <p:grpSpPr>
          <a:xfrm>
            <a:off x="1700073" y="1650469"/>
            <a:ext cx="8791854" cy="3557061"/>
            <a:chOff x="1700072" y="1247071"/>
            <a:chExt cx="8791854" cy="3557061"/>
          </a:xfrm>
        </p:grpSpPr>
        <p:sp>
          <p:nvSpPr>
            <p:cNvPr id="6" name="矩形 5">
              <a:extLst>
                <a:ext uri="{FF2B5EF4-FFF2-40B4-BE49-F238E27FC236}">
                  <a16:creationId xmlns:a16="http://schemas.microsoft.com/office/drawing/2014/main" id="{D0B7C543-8749-4940-8110-B8983B908AE8}"/>
                </a:ext>
              </a:extLst>
            </p:cNvPr>
            <p:cNvSpPr/>
            <p:nvPr/>
          </p:nvSpPr>
          <p:spPr>
            <a:xfrm>
              <a:off x="1700072" y="1247071"/>
              <a:ext cx="8791853" cy="2460738"/>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Thermal fluctuations are suppressed in the low temperature regime, however, quantum fluctuations, which originate from the Heisenberg uncertainty principle and persist even at zero temperature, become dominant in the dynamical behavior of the system.</a:t>
              </a:r>
              <a:endParaRPr lang="zh-CN" altLang="en-US" sz="2000"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9851FDF1-C649-4076-9F55-6D12BD8899B9}"/>
                </a:ext>
              </a:extLst>
            </p:cNvPr>
            <p:cNvSpPr/>
            <p:nvPr/>
          </p:nvSpPr>
          <p:spPr>
            <a:xfrm>
              <a:off x="1700073" y="3574500"/>
              <a:ext cx="8791853" cy="1229632"/>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In near-extremal limit, the temperature is low and the quantum fluctuations become important.</a:t>
              </a:r>
              <a:endParaRPr lang="zh-CN" alt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8690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488272" y="639193"/>
            <a:ext cx="3497801" cy="954107"/>
          </a:xfrm>
          <a:prstGeom prst="rect">
            <a:avLst/>
          </a:prstGeom>
          <a:noFill/>
        </p:spPr>
        <p:txBody>
          <a:bodyPr wrap="square" rtlCol="0">
            <a:spAutoFit/>
          </a:bodyPr>
          <a:lstStyle/>
          <a:p>
            <a:r>
              <a:rPr lang="en-US" altLang="zh-CN" sz="3600" dirty="0">
                <a:latin typeface="Times New Roman" panose="02020603050405020304" pitchFamily="18" charset="0"/>
              </a:rPr>
              <a:t>1.Introduction</a:t>
            </a:r>
          </a:p>
          <a:p>
            <a:endParaRPr lang="zh-CN" altLang="en-US" sz="2000" dirty="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DB4FCD7E-22C3-4498-A57F-2FF5B321B4E2}"/>
                  </a:ext>
                </a:extLst>
              </p:cNvPr>
              <p:cNvSpPr/>
              <p:nvPr/>
            </p:nvSpPr>
            <p:spPr>
              <a:xfrm>
                <a:off x="3594716" y="962725"/>
                <a:ext cx="5015884" cy="614079"/>
              </a:xfrm>
              <a:prstGeom prst="rect">
                <a:avLst/>
              </a:prstGeom>
            </p:spPr>
            <p:txBody>
              <a:bodyPr wrap="square">
                <a:spAutoFit/>
              </a:bodyPr>
              <a:lstStyle/>
              <a:p>
                <a:pPr indent="457200">
                  <a:lnSpc>
                    <a:spcPct val="200000"/>
                  </a:lnSpc>
                </a:pPr>
                <a14:m>
                  <m:oMath xmlns:m="http://schemas.openxmlformats.org/officeDocument/2006/math">
                    <m:r>
                      <a:rPr lang="en-US" altLang="zh-CN" sz="2000" b="1" i="1" dirty="0" smtClean="0">
                        <a:solidFill>
                          <a:srgbClr val="231F20"/>
                        </a:solidFill>
                        <a:latin typeface="Cambria Math" panose="02040503050406030204" pitchFamily="18" charset="0"/>
                        <a:cs typeface="Times New Roman" panose="02020603050405020304" pitchFamily="18" charset="0"/>
                      </a:rPr>
                      <m:t>𝑨𝒅</m:t>
                    </m:r>
                    <m:sSub>
                      <m:sSubPr>
                        <m:ctrlPr>
                          <a:rPr lang="en-US" altLang="zh-CN" sz="2000" b="1" i="1" dirty="0" smtClean="0">
                            <a:solidFill>
                              <a:srgbClr val="231F20"/>
                            </a:solidFill>
                            <a:latin typeface="Cambria Math" panose="02040503050406030204" pitchFamily="18" charset="0"/>
                            <a:cs typeface="Times New Roman" panose="02020603050405020304" pitchFamily="18" charset="0"/>
                          </a:rPr>
                        </m:ctrlPr>
                      </m:sSubPr>
                      <m:e>
                        <m:r>
                          <a:rPr lang="en-US" altLang="zh-CN" sz="2000" b="1" i="1" dirty="0" smtClean="0">
                            <a:solidFill>
                              <a:srgbClr val="231F20"/>
                            </a:solidFill>
                            <a:latin typeface="Cambria Math" panose="02040503050406030204" pitchFamily="18" charset="0"/>
                            <a:cs typeface="Times New Roman" panose="02020603050405020304" pitchFamily="18" charset="0"/>
                          </a:rPr>
                          <m:t>𝑺</m:t>
                        </m:r>
                      </m:e>
                      <m:sub>
                        <m:r>
                          <a:rPr lang="en-US" altLang="zh-CN" sz="2000" b="1" i="1" dirty="0" smtClean="0">
                            <a:solidFill>
                              <a:srgbClr val="231F20"/>
                            </a:solidFill>
                            <a:latin typeface="Cambria Math" panose="02040503050406030204" pitchFamily="18" charset="0"/>
                            <a:cs typeface="Times New Roman" panose="02020603050405020304" pitchFamily="18" charset="0"/>
                          </a:rPr>
                          <m:t>𝟐</m:t>
                        </m:r>
                      </m:sub>
                    </m:sSub>
                  </m:oMath>
                </a14:m>
                <a:r>
                  <a:rPr lang="en-US" altLang="zh-CN" sz="2000" b="1" dirty="0">
                    <a:solidFill>
                      <a:srgbClr val="231F20"/>
                    </a:solidFill>
                    <a:latin typeface="Times New Roman" panose="02020603050405020304" pitchFamily="18" charset="0"/>
                    <a:cs typeface="Times New Roman" panose="02020603050405020304" pitchFamily="18" charset="0"/>
                  </a:rPr>
                  <a:t>-JT gravity/Schwarzian duality</a:t>
                </a:r>
                <a:endParaRPr lang="zh-CN" altLang="en-US" sz="2000" b="1" dirty="0">
                  <a:latin typeface="Times New Roman" panose="02020603050405020304" pitchFamily="18" charset="0"/>
                  <a:cs typeface="Times New Roman" panose="02020603050405020304" pitchFamily="18" charset="0"/>
                </a:endParaRPr>
              </a:p>
            </p:txBody>
          </p:sp>
        </mc:Choice>
        <mc:Fallback>
          <p:sp>
            <p:nvSpPr>
              <p:cNvPr id="6" name="矩形 5">
                <a:extLst>
                  <a:ext uri="{FF2B5EF4-FFF2-40B4-BE49-F238E27FC236}">
                    <a16:creationId xmlns:a16="http://schemas.microsoft.com/office/drawing/2014/main" id="{DB4FCD7E-22C3-4498-A57F-2FF5B321B4E2}"/>
                  </a:ext>
                </a:extLst>
              </p:cNvPr>
              <p:cNvSpPr>
                <a:spLocks noRot="1" noChangeAspect="1" noMove="1" noResize="1" noEditPoints="1" noAdjustHandles="1" noChangeArrowheads="1" noChangeShapeType="1" noTextEdit="1"/>
              </p:cNvSpPr>
              <p:nvPr/>
            </p:nvSpPr>
            <p:spPr>
              <a:xfrm>
                <a:off x="3594716" y="962725"/>
                <a:ext cx="5015884" cy="614079"/>
              </a:xfrm>
              <a:prstGeom prst="rect">
                <a:avLst/>
              </a:prstGeom>
              <a:blipFill>
                <a:blip r:embed="rId2"/>
                <a:stretch>
                  <a:fillRect b="-16832"/>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11E4F869-6A46-4799-AAAF-8AD77313A32C}"/>
              </a:ext>
            </a:extLst>
          </p:cNvPr>
          <p:cNvSpPr>
            <a:spLocks noGrp="1"/>
          </p:cNvSpPr>
          <p:nvPr>
            <p:ph type="sldNum" sz="quarter" idx="12"/>
          </p:nvPr>
        </p:nvSpPr>
        <p:spPr/>
        <p:txBody>
          <a:bodyPr/>
          <a:lstStyle/>
          <a:p>
            <a:fld id="{32AAD159-DA6D-4B56-874F-485496534FB2}" type="slidenum">
              <a:rPr lang="zh-CN" altLang="en-US" smtClean="0"/>
              <a:t>3</a:t>
            </a:fld>
            <a:endParaRPr lang="zh-CN" altLang="en-US"/>
          </a:p>
        </p:txBody>
      </p:sp>
      <p:grpSp>
        <p:nvGrpSpPr>
          <p:cNvPr id="13" name="组合 12">
            <a:extLst>
              <a:ext uri="{FF2B5EF4-FFF2-40B4-BE49-F238E27FC236}">
                <a16:creationId xmlns:a16="http://schemas.microsoft.com/office/drawing/2014/main" id="{D6C5A4C3-4510-4E5A-8A40-F47231AF5AFC}"/>
              </a:ext>
            </a:extLst>
          </p:cNvPr>
          <p:cNvGrpSpPr/>
          <p:nvPr/>
        </p:nvGrpSpPr>
        <p:grpSpPr>
          <a:xfrm>
            <a:off x="1023149" y="1269765"/>
            <a:ext cx="9268290" cy="921119"/>
            <a:chOff x="830060" y="2814920"/>
            <a:chExt cx="9268290" cy="921119"/>
          </a:xfrm>
        </p:grpSpPr>
        <p:sp>
          <p:nvSpPr>
            <p:cNvPr id="5" name="矩形 4">
              <a:extLst>
                <a:ext uri="{FF2B5EF4-FFF2-40B4-BE49-F238E27FC236}">
                  <a16:creationId xmlns:a16="http://schemas.microsoft.com/office/drawing/2014/main" id="{8FA2946E-9FCB-403C-A098-DBE758306D25}"/>
                </a:ext>
              </a:extLst>
            </p:cNvPr>
            <p:cNvSpPr/>
            <p:nvPr/>
          </p:nvSpPr>
          <p:spPr>
            <a:xfrm>
              <a:off x="830060" y="3121960"/>
              <a:ext cx="3821839" cy="614079"/>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2-d Jackiw-Teitelboim </a:t>
              </a:r>
              <a:r>
                <a:rPr lang="en-US" altLang="zh-CN" sz="2000" dirty="0">
                  <a:solidFill>
                    <a:srgbClr val="231F20"/>
                  </a:solidFill>
                  <a:latin typeface="Times New Roman" panose="02020603050405020304" pitchFamily="18" charset="0"/>
                  <a:ea typeface="宋体" panose="02010600030101010101" pitchFamily="2" charset="-122"/>
                  <a:cs typeface="Times New Roman" panose="02020603050405020304" pitchFamily="18" charset="0"/>
                </a:rPr>
                <a:t>gravity</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29570B2F-F6AA-4BD1-9B76-66372C697DB3}"/>
                </a:ext>
              </a:extLst>
            </p:cNvPr>
            <p:cNvSpPr/>
            <p:nvPr/>
          </p:nvSpPr>
          <p:spPr>
            <a:xfrm>
              <a:off x="7056267" y="3121960"/>
              <a:ext cx="3042083" cy="614079"/>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1-d Schwarzian theory</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箭头: 左右 9">
              <a:extLst>
                <a:ext uri="{FF2B5EF4-FFF2-40B4-BE49-F238E27FC236}">
                  <a16:creationId xmlns:a16="http://schemas.microsoft.com/office/drawing/2014/main" id="{866B6651-A4C2-4929-9479-BEDAA50F8C41}"/>
                </a:ext>
              </a:extLst>
            </p:cNvPr>
            <p:cNvSpPr/>
            <p:nvPr/>
          </p:nvSpPr>
          <p:spPr>
            <a:xfrm>
              <a:off x="4836850" y="3428999"/>
              <a:ext cx="1882066" cy="307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B5E7FA64-4DB0-4C9E-9AA6-F5678F888F46}"/>
                </a:ext>
              </a:extLst>
            </p:cNvPr>
            <p:cNvSpPr/>
            <p:nvPr/>
          </p:nvSpPr>
          <p:spPr>
            <a:xfrm>
              <a:off x="5430174" y="2814920"/>
              <a:ext cx="645111" cy="614079"/>
            </a:xfrm>
            <a:prstGeom prst="rect">
              <a:avLst/>
            </a:prstGeom>
          </p:spPr>
          <p:txBody>
            <a:bodyPr wrap="square">
              <a:spAutoFit/>
            </a:bodyPr>
            <a:lstStyle/>
            <a:p>
              <a:pPr>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dual</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2" name="矩形 11">
            <a:extLst>
              <a:ext uri="{FF2B5EF4-FFF2-40B4-BE49-F238E27FC236}">
                <a16:creationId xmlns:a16="http://schemas.microsoft.com/office/drawing/2014/main" id="{39F5A6EB-8AAF-4C46-A53D-9E127181F3BA}"/>
              </a:ext>
            </a:extLst>
          </p:cNvPr>
          <p:cNvSpPr/>
          <p:nvPr/>
        </p:nvSpPr>
        <p:spPr>
          <a:xfrm>
            <a:off x="1175180" y="2427695"/>
            <a:ext cx="9841639" cy="3691844"/>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(1)Integrating out the bulk part of the AdS2-JT gravity, the boundary extrinsic derivative is proportional to the Schwarzian derivative with respect to the reparametrization modes (Schwarzian modes).</a:t>
            </a:r>
          </a:p>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(2)The IR theory of gravity can be determined by the boundary cutoff: </a:t>
            </a:r>
          </a:p>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Fixing the proper length of the cutoff curve, quantum fluctuations of the AdS2 metric can be viewed as the reparametrization of the cutoff curve.</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8025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488272" y="639193"/>
            <a:ext cx="3497801" cy="954107"/>
          </a:xfrm>
          <a:prstGeom prst="rect">
            <a:avLst/>
          </a:prstGeom>
          <a:noFill/>
        </p:spPr>
        <p:txBody>
          <a:bodyPr wrap="square" rtlCol="0">
            <a:spAutoFit/>
          </a:bodyPr>
          <a:lstStyle/>
          <a:p>
            <a:r>
              <a:rPr lang="en-US" altLang="zh-CN" sz="3600" dirty="0">
                <a:latin typeface="Times New Roman" panose="02020603050405020304" pitchFamily="18" charset="0"/>
              </a:rPr>
              <a:t>2.Ouline</a:t>
            </a:r>
          </a:p>
          <a:p>
            <a:endParaRPr lang="zh-CN" altLang="en-US" sz="2000" dirty="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3B199CC8-D300-44F6-BAEB-BE5D74FF4517}"/>
                  </a:ext>
                </a:extLst>
              </p:cNvPr>
              <p:cNvSpPr/>
              <p:nvPr/>
            </p:nvSpPr>
            <p:spPr>
              <a:xfrm>
                <a:off x="2833086" y="2198631"/>
                <a:ext cx="7466861" cy="2460738"/>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(1)Reissener-Nordstr</a:t>
                </a:r>
                <a14:m>
                  <m:oMath xmlns:m="http://schemas.openxmlformats.org/officeDocument/2006/math">
                    <m:acc>
                      <m:accPr>
                        <m:chr m:val="̈"/>
                        <m:ctrlPr>
                          <a:rPr lang="en-US" altLang="zh-CN" sz="2000" smtClean="0">
                            <a:solidFill>
                              <a:srgbClr val="231F20"/>
                            </a:solidFill>
                            <a:latin typeface="Cambria Math" panose="02040503050406030204" pitchFamily="18" charset="0"/>
                            <a:cs typeface="Times New Roman" panose="02020603050405020304" pitchFamily="18" charset="0"/>
                          </a:rPr>
                        </m:ctrlPr>
                      </m:accPr>
                      <m:e>
                        <m:r>
                          <m:rPr>
                            <m:sty m:val="p"/>
                          </m:rPr>
                          <a:rPr lang="en-US" altLang="zh-CN" sz="2000" b="0" i="0" smtClean="0">
                            <a:solidFill>
                              <a:srgbClr val="231F20"/>
                            </a:solidFill>
                            <a:latin typeface="Cambria Math" panose="02040503050406030204" pitchFamily="18" charset="0"/>
                            <a:cs typeface="Times New Roman" panose="02020603050405020304" pitchFamily="18" charset="0"/>
                          </a:rPr>
                          <m:t>o</m:t>
                        </m:r>
                      </m:e>
                    </m:acc>
                  </m:oMath>
                </a14:m>
                <a:r>
                  <a:rPr lang="en-US" altLang="zh-CN" sz="2000" dirty="0">
                    <a:solidFill>
                      <a:srgbClr val="231F20"/>
                    </a:solidFill>
                    <a:latin typeface="Times New Roman" panose="02020603050405020304" pitchFamily="18" charset="0"/>
                    <a:cs typeface="Times New Roman" panose="02020603050405020304" pitchFamily="18" charset="0"/>
                  </a:rPr>
                  <a:t>m</a:t>
                </a:r>
                <a14:m>
                  <m:oMath xmlns:m="http://schemas.openxmlformats.org/officeDocument/2006/math">
                    <m:r>
                      <a:rPr lang="en-US" altLang="zh-CN" sz="2000" b="0" i="1" dirty="0" smtClean="0">
                        <a:solidFill>
                          <a:srgbClr val="231F20"/>
                        </a:solidFill>
                        <a:latin typeface="Cambria Math" panose="02040503050406030204" pitchFamily="18" charset="0"/>
                        <a:cs typeface="Times New Roman" panose="02020603050405020304" pitchFamily="18" charset="0"/>
                      </a:rPr>
                      <m:t>→</m:t>
                    </m:r>
                    <m:r>
                      <a:rPr lang="en-US" altLang="zh-CN" sz="2000" b="0" i="1" dirty="0" smtClean="0">
                        <a:solidFill>
                          <a:srgbClr val="231F20"/>
                        </a:solidFill>
                        <a:latin typeface="Cambria Math" panose="02040503050406030204" pitchFamily="18" charset="0"/>
                        <a:cs typeface="Times New Roman" panose="02020603050405020304" pitchFamily="18" charset="0"/>
                      </a:rPr>
                      <m:t>𝐴𝑑</m:t>
                    </m:r>
                    <m:sSub>
                      <m:sSubPr>
                        <m:ctrlPr>
                          <a:rPr lang="en-US" altLang="zh-CN" sz="2000" b="0" i="1" dirty="0" smtClean="0">
                            <a:solidFill>
                              <a:srgbClr val="231F20"/>
                            </a:solidFill>
                            <a:latin typeface="Cambria Math" panose="02040503050406030204" pitchFamily="18" charset="0"/>
                            <a:cs typeface="Times New Roman" panose="02020603050405020304" pitchFamily="18" charset="0"/>
                          </a:rPr>
                        </m:ctrlPr>
                      </m:sSubPr>
                      <m:e>
                        <m:r>
                          <a:rPr lang="en-US" altLang="zh-CN" sz="2000" b="0" i="1" dirty="0" smtClean="0">
                            <a:solidFill>
                              <a:srgbClr val="231F20"/>
                            </a:solidFill>
                            <a:latin typeface="Cambria Math" panose="02040503050406030204" pitchFamily="18" charset="0"/>
                            <a:cs typeface="Times New Roman" panose="02020603050405020304" pitchFamily="18" charset="0"/>
                          </a:rPr>
                          <m:t>𝑆</m:t>
                        </m:r>
                      </m:e>
                      <m:sub>
                        <m:r>
                          <a:rPr lang="en-US" altLang="zh-CN" sz="2000" b="0" i="1" dirty="0" smtClean="0">
                            <a:solidFill>
                              <a:srgbClr val="231F20"/>
                            </a:solidFill>
                            <a:latin typeface="Cambria Math" panose="02040503050406030204" pitchFamily="18" charset="0"/>
                            <a:cs typeface="Times New Roman" panose="02020603050405020304" pitchFamily="18" charset="0"/>
                          </a:rPr>
                          <m:t>2</m:t>
                        </m:r>
                      </m:sub>
                    </m:sSub>
                    <m:r>
                      <a:rPr lang="en-US" altLang="zh-CN" sz="2000" b="0" i="1" dirty="0" smtClean="0">
                        <a:solidFill>
                          <a:srgbClr val="231F20"/>
                        </a:solidFill>
                        <a:latin typeface="Cambria Math" panose="02040503050406030204" pitchFamily="18" charset="0"/>
                        <a:cs typeface="Times New Roman" panose="02020603050405020304" pitchFamily="18" charset="0"/>
                      </a:rPr>
                      <m:t>×</m:t>
                    </m:r>
                    <m:sSup>
                      <m:sSupPr>
                        <m:ctrlPr>
                          <a:rPr lang="en-US" altLang="zh-CN" sz="2000" b="0" i="1" dirty="0" smtClean="0">
                            <a:solidFill>
                              <a:srgbClr val="231F20"/>
                            </a:solidFill>
                            <a:latin typeface="Cambria Math" panose="02040503050406030204" pitchFamily="18" charset="0"/>
                            <a:cs typeface="Times New Roman" panose="02020603050405020304" pitchFamily="18" charset="0"/>
                          </a:rPr>
                        </m:ctrlPr>
                      </m:sSupPr>
                      <m:e>
                        <m:r>
                          <a:rPr lang="en-US" altLang="zh-CN" sz="2000" b="0" i="1" dirty="0" smtClean="0">
                            <a:solidFill>
                              <a:srgbClr val="231F20"/>
                            </a:solidFill>
                            <a:latin typeface="Cambria Math" panose="02040503050406030204" pitchFamily="18" charset="0"/>
                            <a:cs typeface="Times New Roman" panose="02020603050405020304" pitchFamily="18" charset="0"/>
                          </a:rPr>
                          <m:t>𝑆</m:t>
                        </m:r>
                      </m:e>
                      <m:sup>
                        <m:r>
                          <a:rPr lang="en-US" altLang="zh-CN" sz="2000" b="0" i="1" dirty="0" smtClean="0">
                            <a:solidFill>
                              <a:srgbClr val="231F20"/>
                            </a:solidFill>
                            <a:latin typeface="Cambria Math" panose="02040503050406030204" pitchFamily="18" charset="0"/>
                            <a:cs typeface="Times New Roman" panose="02020603050405020304" pitchFamily="18" charset="0"/>
                          </a:rPr>
                          <m:t>2</m:t>
                        </m:r>
                      </m:sup>
                    </m:sSup>
                  </m:oMath>
                </a14:m>
                <a:endParaRPr lang="en-US" altLang="zh-CN" sz="2000" dirty="0">
                  <a:solidFill>
                    <a:srgbClr val="231F20"/>
                  </a:solidFill>
                  <a:latin typeface="Times New Roman" panose="02020603050405020304" pitchFamily="18" charset="0"/>
                  <a:cs typeface="Times New Roman" panose="02020603050405020304" pitchFamily="18" charset="0"/>
                </a:endParaRPr>
              </a:p>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(2) 4d action </a:t>
                </a:r>
                <a14:m>
                  <m:oMath xmlns:m="http://schemas.openxmlformats.org/officeDocument/2006/math">
                    <m:r>
                      <a:rPr lang="en-US" altLang="zh-CN" sz="2000" i="1" dirty="0">
                        <a:solidFill>
                          <a:srgbClr val="231F20"/>
                        </a:solidFill>
                        <a:latin typeface="Cambria Math" panose="02040503050406030204" pitchFamily="18" charset="0"/>
                        <a:cs typeface="Times New Roman" panose="02020603050405020304" pitchFamily="18" charset="0"/>
                      </a:rPr>
                      <m:t>→</m:t>
                    </m:r>
                  </m:oMath>
                </a14:m>
                <a:r>
                  <a:rPr lang="en-US" altLang="zh-CN" sz="2000" dirty="0">
                    <a:solidFill>
                      <a:srgbClr val="231F20"/>
                    </a:solidFill>
                    <a:latin typeface="Times New Roman" panose="02020603050405020304" pitchFamily="18" charset="0"/>
                    <a:cs typeface="Times New Roman" panose="02020603050405020304" pitchFamily="18" charset="0"/>
                  </a:rPr>
                  <a:t> 2d action </a:t>
                </a:r>
                <a14:m>
                  <m:oMath xmlns:m="http://schemas.openxmlformats.org/officeDocument/2006/math">
                    <m:r>
                      <a:rPr lang="en-US" altLang="zh-CN" sz="2000" i="1" dirty="0">
                        <a:solidFill>
                          <a:srgbClr val="231F20"/>
                        </a:solidFill>
                        <a:latin typeface="Cambria Math" panose="02040503050406030204" pitchFamily="18" charset="0"/>
                        <a:cs typeface="Times New Roman" panose="02020603050405020304" pitchFamily="18" charset="0"/>
                      </a:rPr>
                      <m:t>→</m:t>
                    </m:r>
                  </m:oMath>
                </a14:m>
                <a:r>
                  <a:rPr lang="en-US" altLang="zh-CN" sz="2000" dirty="0">
                    <a:solidFill>
                      <a:srgbClr val="231F20"/>
                    </a:solidFill>
                    <a:latin typeface="Times New Roman" panose="02020603050405020304" pitchFamily="18" charset="0"/>
                    <a:cs typeface="Times New Roman" panose="02020603050405020304" pitchFamily="18" charset="0"/>
                  </a:rPr>
                  <a:t> 1d action (used in path integral)</a:t>
                </a:r>
              </a:p>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(3) Compute quantum corrected eom of scalar</a:t>
                </a:r>
                <a:endParaRPr lang="zh-CN" altLang="en-US" sz="2000" dirty="0">
                  <a:latin typeface="Times New Roman" panose="02020603050405020304" pitchFamily="18" charset="0"/>
                  <a:cs typeface="Times New Roman" panose="02020603050405020304" pitchFamily="18" charset="0"/>
                </a:endParaRPr>
              </a:p>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(4) Compute QNM</a:t>
                </a:r>
              </a:p>
            </p:txBody>
          </p:sp>
        </mc:Choice>
        <mc:Fallback>
          <p:sp>
            <p:nvSpPr>
              <p:cNvPr id="6" name="矩形 5">
                <a:extLst>
                  <a:ext uri="{FF2B5EF4-FFF2-40B4-BE49-F238E27FC236}">
                    <a16:creationId xmlns:a16="http://schemas.microsoft.com/office/drawing/2014/main" id="{3B199CC8-D300-44F6-BAEB-BE5D74FF4517}"/>
                  </a:ext>
                </a:extLst>
              </p:cNvPr>
              <p:cNvSpPr>
                <a:spLocks noRot="1" noChangeAspect="1" noMove="1" noResize="1" noEditPoints="1" noAdjustHandles="1" noChangeArrowheads="1" noChangeShapeType="1" noTextEdit="1"/>
              </p:cNvSpPr>
              <p:nvPr/>
            </p:nvSpPr>
            <p:spPr>
              <a:xfrm>
                <a:off x="2833086" y="2198631"/>
                <a:ext cx="7466861" cy="2460738"/>
              </a:xfrm>
              <a:prstGeom prst="rect">
                <a:avLst/>
              </a:prstGeom>
              <a:blipFill>
                <a:blip r:embed="rId2"/>
                <a:stretch>
                  <a:fillRect b="-3722"/>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6396922-C9D7-4B73-97C3-854D83A9A13B}"/>
              </a:ext>
            </a:extLst>
          </p:cNvPr>
          <p:cNvSpPr>
            <a:spLocks noGrp="1"/>
          </p:cNvSpPr>
          <p:nvPr>
            <p:ph type="sldNum" sz="quarter" idx="12"/>
          </p:nvPr>
        </p:nvSpPr>
        <p:spPr/>
        <p:txBody>
          <a:bodyPr/>
          <a:lstStyle/>
          <a:p>
            <a:fld id="{32AAD159-DA6D-4B56-874F-485496534FB2}" type="slidenum">
              <a:rPr lang="zh-CN" altLang="en-US" smtClean="0"/>
              <a:t>4</a:t>
            </a:fld>
            <a:endParaRPr lang="zh-CN" altLang="en-US"/>
          </a:p>
        </p:txBody>
      </p:sp>
    </p:spTree>
    <p:extLst>
      <p:ext uri="{BB962C8B-B14F-4D97-AF65-F5344CB8AC3E}">
        <p14:creationId xmlns:p14="http://schemas.microsoft.com/office/powerpoint/2010/main" val="179128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4500978" cy="954107"/>
              </a:xfrm>
              <a:prstGeom prst="rect">
                <a:avLst/>
              </a:prstGeom>
              <a:noFill/>
            </p:spPr>
            <p:txBody>
              <a:bodyPr wrap="square" rtlCol="0">
                <a:spAutoFit/>
              </a:bodyPr>
              <a:lstStyle/>
              <a:p>
                <a:r>
                  <a:rPr lang="en-US" altLang="zh-CN" sz="3600" dirty="0">
                    <a:latin typeface="Times New Roman" panose="02020603050405020304" pitchFamily="18" charset="0"/>
                  </a:rPr>
                  <a:t>3. RN→</a:t>
                </a:r>
                <a14:m>
                  <m:oMath xmlns:m="http://schemas.openxmlformats.org/officeDocument/2006/math">
                    <m:r>
                      <a:rPr lang="zh-CN" altLang="en-US" sz="3600" i="1" dirty="0" smtClean="0">
                        <a:latin typeface="Cambria Math" panose="02040503050406030204" pitchFamily="18" charset="0"/>
                      </a:rPr>
                      <m:t>𝐴𝑑</m:t>
                    </m:r>
                    <m:sSub>
                      <m:sSubPr>
                        <m:ctrlPr>
                          <a:rPr lang="en-US" altLang="zh-CN" sz="3600" i="1" dirty="0" smtClean="0">
                            <a:latin typeface="Cambria Math" panose="02040503050406030204" pitchFamily="18" charset="0"/>
                          </a:rPr>
                        </m:ctrlPr>
                      </m:sSubPr>
                      <m:e>
                        <m:r>
                          <a:rPr lang="zh-CN" altLang="en-US" sz="3600" i="1" dirty="0" smtClean="0">
                            <a:latin typeface="Cambria Math" panose="02040503050406030204" pitchFamily="18" charset="0"/>
                          </a:rPr>
                          <m:t>𝑆</m:t>
                        </m:r>
                      </m:e>
                      <m:sub>
                        <m:r>
                          <a:rPr lang="en-US" altLang="zh-CN" sz="3600" i="1" dirty="0">
                            <a:latin typeface="Cambria Math" panose="02040503050406030204" pitchFamily="18" charset="0"/>
                          </a:rPr>
                          <m:t>2</m:t>
                        </m:r>
                      </m:sub>
                    </m:sSub>
                    <m:r>
                      <a:rPr lang="en-US" altLang="zh-CN" sz="3600" i="1" dirty="0">
                        <a:latin typeface="Cambria Math" panose="02040503050406030204" pitchFamily="18" charset="0"/>
                      </a:rPr>
                      <m:t>×</m:t>
                    </m:r>
                    <m:sSup>
                      <m:sSupPr>
                        <m:ctrlPr>
                          <a:rPr lang="en-US" altLang="zh-CN" sz="3600" i="1" dirty="0">
                            <a:latin typeface="Cambria Math" panose="02040503050406030204" pitchFamily="18" charset="0"/>
                          </a:rPr>
                        </m:ctrlPr>
                      </m:sSupPr>
                      <m:e>
                        <m:r>
                          <a:rPr lang="zh-CN" altLang="en-US" sz="3600" i="1" dirty="0">
                            <a:latin typeface="Cambria Math" panose="02040503050406030204" pitchFamily="18" charset="0"/>
                          </a:rPr>
                          <m:t>𝑆</m:t>
                        </m:r>
                      </m:e>
                      <m:sup>
                        <m:r>
                          <a:rPr lang="en-US" altLang="zh-CN" sz="3600" i="1" dirty="0">
                            <a:latin typeface="Cambria Math" panose="02040503050406030204" pitchFamily="18" charset="0"/>
                          </a:rPr>
                          <m:t>2</m:t>
                        </m:r>
                      </m:sup>
                    </m:sSup>
                  </m:oMath>
                </a14:m>
                <a:endParaRPr lang="en-US" altLang="zh-CN" sz="3600" dirty="0">
                  <a:latin typeface="Times New Roman" panose="02020603050405020304" pitchFamily="18" charset="0"/>
                </a:endParaRPr>
              </a:p>
              <a:p>
                <a:endParaRPr lang="zh-CN" altLang="en-US" sz="2000" dirty="0">
                  <a:latin typeface="Times New Roman" panose="02020603050405020304" pitchFamily="18" charset="0"/>
                </a:endParaRPr>
              </a:p>
            </p:txBody>
          </p:sp>
        </mc:Choice>
        <mc:Fallback>
          <p:sp>
            <p:nvSpPr>
              <p:cNvPr id="4" name="文本框 3">
                <a:extLst>
                  <a:ext uri="{FF2B5EF4-FFF2-40B4-BE49-F238E27FC236}">
                    <a16:creationId xmlns:a16="http://schemas.microsoft.com/office/drawing/2014/main" id="{05DEFD5E-771C-46C0-BC15-801E68B33A2B}"/>
                  </a:ext>
                </a:extLst>
              </p:cNvPr>
              <p:cNvSpPr txBox="1">
                <a:spLocks noRot="1" noChangeAspect="1" noMove="1" noResize="1" noEditPoints="1" noAdjustHandles="1" noChangeArrowheads="1" noChangeShapeType="1" noTextEdit="1"/>
              </p:cNvSpPr>
              <p:nvPr/>
            </p:nvSpPr>
            <p:spPr>
              <a:xfrm>
                <a:off x="195309" y="121859"/>
                <a:ext cx="4500978" cy="954107"/>
              </a:xfrm>
              <a:prstGeom prst="rect">
                <a:avLst/>
              </a:prstGeom>
              <a:blipFill>
                <a:blip r:embed="rId2"/>
                <a:stretch>
                  <a:fillRect l="-4065" t="-1019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5</a:t>
            </a:fld>
            <a:endParaRPr lang="zh-CN" altLang="en-US"/>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E9B40B4E-EE0F-4705-88FB-AD159F173385}"/>
                  </a:ext>
                </a:extLst>
              </p:cNvPr>
              <p:cNvSpPr/>
              <p:nvPr/>
            </p:nvSpPr>
            <p:spPr>
              <a:xfrm>
                <a:off x="2220526" y="461887"/>
                <a:ext cx="7466861" cy="614079"/>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Notice: both temperature and coordinate are noted as </a:t>
                </a:r>
                <a14:m>
                  <m:oMath xmlns:m="http://schemas.openxmlformats.org/officeDocument/2006/math">
                    <m:r>
                      <a:rPr lang="en-US" altLang="zh-CN" sz="2000" b="0" i="1" smtClean="0">
                        <a:solidFill>
                          <a:srgbClr val="231F20"/>
                        </a:solidFill>
                        <a:latin typeface="Cambria Math" panose="02040503050406030204" pitchFamily="18" charset="0"/>
                        <a:cs typeface="Times New Roman" panose="02020603050405020304" pitchFamily="18" charset="0"/>
                      </a:rPr>
                      <m:t>𝑇</m:t>
                    </m:r>
                  </m:oMath>
                </a14:m>
                <a:endParaRPr lang="en-US" altLang="zh-CN" sz="2000" b="0" dirty="0">
                  <a:solidFill>
                    <a:srgbClr val="231F20"/>
                  </a:solidFill>
                  <a:latin typeface="Times New Roman" panose="02020603050405020304" pitchFamily="18" charset="0"/>
                  <a:cs typeface="Times New Roman" panose="02020603050405020304" pitchFamily="18" charset="0"/>
                </a:endParaRPr>
              </a:p>
            </p:txBody>
          </p:sp>
        </mc:Choice>
        <mc:Fallback>
          <p:sp>
            <p:nvSpPr>
              <p:cNvPr id="5" name="矩形 4">
                <a:extLst>
                  <a:ext uri="{FF2B5EF4-FFF2-40B4-BE49-F238E27FC236}">
                    <a16:creationId xmlns:a16="http://schemas.microsoft.com/office/drawing/2014/main" id="{E9B40B4E-EE0F-4705-88FB-AD159F173385}"/>
                  </a:ext>
                </a:extLst>
              </p:cNvPr>
              <p:cNvSpPr>
                <a:spLocks noRot="1" noChangeAspect="1" noMove="1" noResize="1" noEditPoints="1" noAdjustHandles="1" noChangeArrowheads="1" noChangeShapeType="1" noTextEdit="1"/>
              </p:cNvSpPr>
              <p:nvPr/>
            </p:nvSpPr>
            <p:spPr>
              <a:xfrm>
                <a:off x="2220526" y="461887"/>
                <a:ext cx="7466861" cy="614079"/>
              </a:xfrm>
              <a:prstGeom prst="rect">
                <a:avLst/>
              </a:prstGeom>
              <a:blipFill>
                <a:blip r:embed="rId3"/>
                <a:stretch>
                  <a:fillRect b="-16832"/>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70943B21-A996-4DA0-8248-CC5C9BF6C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113" y="1050852"/>
            <a:ext cx="8903685" cy="5685289"/>
          </a:xfrm>
          <a:prstGeom prst="rect">
            <a:avLst/>
          </a:prstGeom>
        </p:spPr>
      </p:pic>
    </p:spTree>
    <p:extLst>
      <p:ext uri="{BB962C8B-B14F-4D97-AF65-F5344CB8AC3E}">
        <p14:creationId xmlns:p14="http://schemas.microsoft.com/office/powerpoint/2010/main" val="107415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4500978" cy="954107"/>
              </a:xfrm>
              <a:prstGeom prst="rect">
                <a:avLst/>
              </a:prstGeom>
              <a:noFill/>
            </p:spPr>
            <p:txBody>
              <a:bodyPr wrap="square" rtlCol="0">
                <a:spAutoFit/>
              </a:bodyPr>
              <a:lstStyle/>
              <a:p>
                <a:r>
                  <a:rPr lang="en-US" altLang="zh-CN" sz="3600" dirty="0">
                    <a:latin typeface="Times New Roman" panose="02020603050405020304" pitchFamily="18" charset="0"/>
                  </a:rPr>
                  <a:t>3. RN→</a:t>
                </a:r>
                <a14:m>
                  <m:oMath xmlns:m="http://schemas.openxmlformats.org/officeDocument/2006/math">
                    <m:r>
                      <a:rPr lang="zh-CN" altLang="en-US" sz="3600" i="1" dirty="0" smtClean="0">
                        <a:latin typeface="Cambria Math" panose="02040503050406030204" pitchFamily="18" charset="0"/>
                      </a:rPr>
                      <m:t>𝐴𝑑</m:t>
                    </m:r>
                    <m:sSub>
                      <m:sSubPr>
                        <m:ctrlPr>
                          <a:rPr lang="en-US" altLang="zh-CN" sz="3600" i="1" dirty="0" smtClean="0">
                            <a:latin typeface="Cambria Math" panose="02040503050406030204" pitchFamily="18" charset="0"/>
                          </a:rPr>
                        </m:ctrlPr>
                      </m:sSubPr>
                      <m:e>
                        <m:r>
                          <a:rPr lang="zh-CN" altLang="en-US" sz="3600" i="1" dirty="0" smtClean="0">
                            <a:latin typeface="Cambria Math" panose="02040503050406030204" pitchFamily="18" charset="0"/>
                          </a:rPr>
                          <m:t>𝑆</m:t>
                        </m:r>
                      </m:e>
                      <m:sub>
                        <m:r>
                          <a:rPr lang="en-US" altLang="zh-CN" sz="3600" i="1" dirty="0">
                            <a:latin typeface="Cambria Math" panose="02040503050406030204" pitchFamily="18" charset="0"/>
                          </a:rPr>
                          <m:t>2</m:t>
                        </m:r>
                      </m:sub>
                    </m:sSub>
                    <m:r>
                      <a:rPr lang="en-US" altLang="zh-CN" sz="3600" i="1" dirty="0">
                        <a:latin typeface="Cambria Math" panose="02040503050406030204" pitchFamily="18" charset="0"/>
                      </a:rPr>
                      <m:t>×</m:t>
                    </m:r>
                    <m:sSup>
                      <m:sSupPr>
                        <m:ctrlPr>
                          <a:rPr lang="en-US" altLang="zh-CN" sz="3600" i="1" dirty="0">
                            <a:latin typeface="Cambria Math" panose="02040503050406030204" pitchFamily="18" charset="0"/>
                          </a:rPr>
                        </m:ctrlPr>
                      </m:sSupPr>
                      <m:e>
                        <m:r>
                          <a:rPr lang="zh-CN" altLang="en-US" sz="3600" i="1" dirty="0">
                            <a:latin typeface="Cambria Math" panose="02040503050406030204" pitchFamily="18" charset="0"/>
                          </a:rPr>
                          <m:t>𝑆</m:t>
                        </m:r>
                      </m:e>
                      <m:sup>
                        <m:r>
                          <a:rPr lang="en-US" altLang="zh-CN" sz="3600" i="1" dirty="0">
                            <a:latin typeface="Cambria Math" panose="02040503050406030204" pitchFamily="18" charset="0"/>
                          </a:rPr>
                          <m:t>2</m:t>
                        </m:r>
                      </m:sup>
                    </m:sSup>
                  </m:oMath>
                </a14:m>
                <a:endParaRPr lang="en-US" altLang="zh-CN" sz="3600" dirty="0">
                  <a:latin typeface="Times New Roman" panose="02020603050405020304" pitchFamily="18" charset="0"/>
                </a:endParaRPr>
              </a:p>
              <a:p>
                <a:endParaRPr lang="zh-CN" altLang="en-US" sz="2000" dirty="0">
                  <a:latin typeface="Times New Roman" panose="02020603050405020304" pitchFamily="18" charset="0"/>
                </a:endParaRPr>
              </a:p>
            </p:txBody>
          </p:sp>
        </mc:Choice>
        <mc:Fallback>
          <p:sp>
            <p:nvSpPr>
              <p:cNvPr id="4" name="文本框 3">
                <a:extLst>
                  <a:ext uri="{FF2B5EF4-FFF2-40B4-BE49-F238E27FC236}">
                    <a16:creationId xmlns:a16="http://schemas.microsoft.com/office/drawing/2014/main" id="{05DEFD5E-771C-46C0-BC15-801E68B33A2B}"/>
                  </a:ext>
                </a:extLst>
              </p:cNvPr>
              <p:cNvSpPr txBox="1">
                <a:spLocks noRot="1" noChangeAspect="1" noMove="1" noResize="1" noEditPoints="1" noAdjustHandles="1" noChangeArrowheads="1" noChangeShapeType="1" noTextEdit="1"/>
              </p:cNvSpPr>
              <p:nvPr/>
            </p:nvSpPr>
            <p:spPr>
              <a:xfrm>
                <a:off x="195309" y="121859"/>
                <a:ext cx="4500978" cy="954107"/>
              </a:xfrm>
              <a:prstGeom prst="rect">
                <a:avLst/>
              </a:prstGeom>
              <a:blipFill>
                <a:blip r:embed="rId2"/>
                <a:stretch>
                  <a:fillRect l="-4065" t="-1019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6</a:t>
            </a:fld>
            <a:endParaRPr lang="zh-CN" altLang="en-US"/>
          </a:p>
        </p:txBody>
      </p:sp>
      <p:pic>
        <p:nvPicPr>
          <p:cNvPr id="6" name="图片 5">
            <a:extLst>
              <a:ext uri="{FF2B5EF4-FFF2-40B4-BE49-F238E27FC236}">
                <a16:creationId xmlns:a16="http://schemas.microsoft.com/office/drawing/2014/main" id="{2DBF483E-5656-46B2-BB23-7191FF82C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642" y="1415794"/>
            <a:ext cx="7546083" cy="5442206"/>
          </a:xfrm>
          <a:prstGeom prst="rect">
            <a:avLst/>
          </a:prstGeom>
        </p:spPr>
      </p:pic>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CD3BF8A8-BCEC-4721-9963-00931BB1C146}"/>
                  </a:ext>
                </a:extLst>
              </p:cNvPr>
              <p:cNvSpPr/>
              <p:nvPr/>
            </p:nvSpPr>
            <p:spPr>
              <a:xfrm>
                <a:off x="3561980" y="665190"/>
                <a:ext cx="5068040" cy="614079"/>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Notice: temperature is proportional to </a:t>
                </a:r>
                <a14:m>
                  <m:oMath xmlns:m="http://schemas.openxmlformats.org/officeDocument/2006/math">
                    <m:r>
                      <m:rPr>
                        <m:sty m:val="p"/>
                      </m:rPr>
                      <a:rPr lang="en-US" altLang="zh-CN" sz="2000" b="0" i="1" smtClean="0">
                        <a:solidFill>
                          <a:srgbClr val="231F20"/>
                        </a:solidFill>
                        <a:latin typeface="Cambria Math" panose="02040503050406030204" pitchFamily="18" charset="0"/>
                        <a:cs typeface="Times New Roman" panose="02020603050405020304" pitchFamily="18" charset="0"/>
                      </a:rPr>
                      <m:t>δ</m:t>
                    </m:r>
                  </m:oMath>
                </a14:m>
                <a:endParaRPr lang="en-US" altLang="zh-CN" sz="2000" b="0" dirty="0">
                  <a:solidFill>
                    <a:srgbClr val="231F20"/>
                  </a:solidFill>
                  <a:latin typeface="Times New Roman" panose="02020603050405020304" pitchFamily="18" charset="0"/>
                  <a:cs typeface="Times New Roman" panose="02020603050405020304" pitchFamily="18" charset="0"/>
                </a:endParaRPr>
              </a:p>
            </p:txBody>
          </p:sp>
        </mc:Choice>
        <mc:Fallback>
          <p:sp>
            <p:nvSpPr>
              <p:cNvPr id="8" name="矩形 7">
                <a:extLst>
                  <a:ext uri="{FF2B5EF4-FFF2-40B4-BE49-F238E27FC236}">
                    <a16:creationId xmlns:a16="http://schemas.microsoft.com/office/drawing/2014/main" id="{CD3BF8A8-BCEC-4721-9963-00931BB1C146}"/>
                  </a:ext>
                </a:extLst>
              </p:cNvPr>
              <p:cNvSpPr>
                <a:spLocks noRot="1" noChangeAspect="1" noMove="1" noResize="1" noEditPoints="1" noAdjustHandles="1" noChangeArrowheads="1" noChangeShapeType="1" noTextEdit="1"/>
              </p:cNvSpPr>
              <p:nvPr/>
            </p:nvSpPr>
            <p:spPr>
              <a:xfrm>
                <a:off x="3561980" y="665190"/>
                <a:ext cx="5068040" cy="614079"/>
              </a:xfrm>
              <a:prstGeom prst="rect">
                <a:avLst/>
              </a:prstGeom>
              <a:blipFill>
                <a:blip r:embed="rId4"/>
                <a:stretch>
                  <a:fillRect b="-168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8023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4500978" cy="954107"/>
              </a:xfrm>
              <a:prstGeom prst="rect">
                <a:avLst/>
              </a:prstGeom>
              <a:noFill/>
            </p:spPr>
            <p:txBody>
              <a:bodyPr wrap="square" rtlCol="0">
                <a:spAutoFit/>
              </a:bodyPr>
              <a:lstStyle/>
              <a:p>
                <a:r>
                  <a:rPr lang="en-US" altLang="zh-CN" sz="3600" dirty="0">
                    <a:latin typeface="Times New Roman" panose="02020603050405020304" pitchFamily="18" charset="0"/>
                  </a:rPr>
                  <a:t>3. RN→</a:t>
                </a:r>
                <a14:m>
                  <m:oMath xmlns:m="http://schemas.openxmlformats.org/officeDocument/2006/math">
                    <m:r>
                      <a:rPr lang="zh-CN" altLang="en-US" sz="3600" i="1" dirty="0" smtClean="0">
                        <a:latin typeface="Cambria Math" panose="02040503050406030204" pitchFamily="18" charset="0"/>
                      </a:rPr>
                      <m:t>𝐴𝑑</m:t>
                    </m:r>
                    <m:sSub>
                      <m:sSubPr>
                        <m:ctrlPr>
                          <a:rPr lang="en-US" altLang="zh-CN" sz="3600" i="1" dirty="0" smtClean="0">
                            <a:latin typeface="Cambria Math" panose="02040503050406030204" pitchFamily="18" charset="0"/>
                          </a:rPr>
                        </m:ctrlPr>
                      </m:sSubPr>
                      <m:e>
                        <m:r>
                          <a:rPr lang="zh-CN" altLang="en-US" sz="3600" i="1" dirty="0" smtClean="0">
                            <a:latin typeface="Cambria Math" panose="02040503050406030204" pitchFamily="18" charset="0"/>
                          </a:rPr>
                          <m:t>𝑆</m:t>
                        </m:r>
                      </m:e>
                      <m:sub>
                        <m:r>
                          <a:rPr lang="en-US" altLang="zh-CN" sz="3600" i="1" dirty="0">
                            <a:latin typeface="Cambria Math" panose="02040503050406030204" pitchFamily="18" charset="0"/>
                          </a:rPr>
                          <m:t>2</m:t>
                        </m:r>
                      </m:sub>
                    </m:sSub>
                    <m:r>
                      <a:rPr lang="en-US" altLang="zh-CN" sz="3600" i="1" dirty="0">
                        <a:latin typeface="Cambria Math" panose="02040503050406030204" pitchFamily="18" charset="0"/>
                      </a:rPr>
                      <m:t>×</m:t>
                    </m:r>
                    <m:sSup>
                      <m:sSupPr>
                        <m:ctrlPr>
                          <a:rPr lang="en-US" altLang="zh-CN" sz="3600" i="1" dirty="0">
                            <a:latin typeface="Cambria Math" panose="02040503050406030204" pitchFamily="18" charset="0"/>
                          </a:rPr>
                        </m:ctrlPr>
                      </m:sSupPr>
                      <m:e>
                        <m:r>
                          <a:rPr lang="zh-CN" altLang="en-US" sz="3600" i="1" dirty="0">
                            <a:latin typeface="Cambria Math" panose="02040503050406030204" pitchFamily="18" charset="0"/>
                          </a:rPr>
                          <m:t>𝑆</m:t>
                        </m:r>
                      </m:e>
                      <m:sup>
                        <m:r>
                          <a:rPr lang="en-US" altLang="zh-CN" sz="3600" i="1" dirty="0">
                            <a:latin typeface="Cambria Math" panose="02040503050406030204" pitchFamily="18" charset="0"/>
                          </a:rPr>
                          <m:t>2</m:t>
                        </m:r>
                      </m:sup>
                    </m:sSup>
                  </m:oMath>
                </a14:m>
                <a:endParaRPr lang="en-US" altLang="zh-CN" sz="3600" dirty="0">
                  <a:latin typeface="Times New Roman" panose="02020603050405020304" pitchFamily="18" charset="0"/>
                </a:endParaRPr>
              </a:p>
              <a:p>
                <a:endParaRPr lang="zh-CN" altLang="en-US" sz="2000" dirty="0">
                  <a:latin typeface="Times New Roman" panose="02020603050405020304" pitchFamily="18" charset="0"/>
                </a:endParaRPr>
              </a:p>
            </p:txBody>
          </p:sp>
        </mc:Choice>
        <mc:Fallback>
          <p:sp>
            <p:nvSpPr>
              <p:cNvPr id="4" name="文本框 3">
                <a:extLst>
                  <a:ext uri="{FF2B5EF4-FFF2-40B4-BE49-F238E27FC236}">
                    <a16:creationId xmlns:a16="http://schemas.microsoft.com/office/drawing/2014/main" id="{05DEFD5E-771C-46C0-BC15-801E68B33A2B}"/>
                  </a:ext>
                </a:extLst>
              </p:cNvPr>
              <p:cNvSpPr txBox="1">
                <a:spLocks noRot="1" noChangeAspect="1" noMove="1" noResize="1" noEditPoints="1" noAdjustHandles="1" noChangeArrowheads="1" noChangeShapeType="1" noTextEdit="1"/>
              </p:cNvSpPr>
              <p:nvPr/>
            </p:nvSpPr>
            <p:spPr>
              <a:xfrm>
                <a:off x="195309" y="121859"/>
                <a:ext cx="4500978" cy="954107"/>
              </a:xfrm>
              <a:prstGeom prst="rect">
                <a:avLst/>
              </a:prstGeom>
              <a:blipFill>
                <a:blip r:embed="rId2"/>
                <a:stretch>
                  <a:fillRect l="-4065" t="-1019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7</a:t>
            </a:fld>
            <a:endParaRPr lang="zh-CN" altLang="en-US"/>
          </a:p>
        </p:txBody>
      </p:sp>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CD3BF8A8-BCEC-4721-9963-00931BB1C146}"/>
                  </a:ext>
                </a:extLst>
              </p:cNvPr>
              <p:cNvSpPr/>
              <p:nvPr/>
            </p:nvSpPr>
            <p:spPr>
              <a:xfrm>
                <a:off x="3561980" y="665190"/>
                <a:ext cx="5068040" cy="614079"/>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Notice: temperature is proportional to </a:t>
                </a:r>
                <a14:m>
                  <m:oMath xmlns:m="http://schemas.openxmlformats.org/officeDocument/2006/math">
                    <m:r>
                      <m:rPr>
                        <m:sty m:val="p"/>
                      </m:rPr>
                      <a:rPr lang="en-US" altLang="zh-CN" sz="2000" b="0" i="1" smtClean="0">
                        <a:solidFill>
                          <a:srgbClr val="231F20"/>
                        </a:solidFill>
                        <a:latin typeface="Cambria Math" panose="02040503050406030204" pitchFamily="18" charset="0"/>
                        <a:cs typeface="Times New Roman" panose="02020603050405020304" pitchFamily="18" charset="0"/>
                      </a:rPr>
                      <m:t>δ</m:t>
                    </m:r>
                  </m:oMath>
                </a14:m>
                <a:endParaRPr lang="en-US" altLang="zh-CN" sz="2000" b="0" dirty="0">
                  <a:solidFill>
                    <a:srgbClr val="231F20"/>
                  </a:solidFill>
                  <a:latin typeface="Times New Roman" panose="02020603050405020304" pitchFamily="18" charset="0"/>
                  <a:cs typeface="Times New Roman" panose="02020603050405020304" pitchFamily="18" charset="0"/>
                </a:endParaRPr>
              </a:p>
            </p:txBody>
          </p:sp>
        </mc:Choice>
        <mc:Fallback>
          <p:sp>
            <p:nvSpPr>
              <p:cNvPr id="8" name="矩形 7">
                <a:extLst>
                  <a:ext uri="{FF2B5EF4-FFF2-40B4-BE49-F238E27FC236}">
                    <a16:creationId xmlns:a16="http://schemas.microsoft.com/office/drawing/2014/main" id="{CD3BF8A8-BCEC-4721-9963-00931BB1C146}"/>
                  </a:ext>
                </a:extLst>
              </p:cNvPr>
              <p:cNvSpPr>
                <a:spLocks noRot="1" noChangeAspect="1" noMove="1" noResize="1" noEditPoints="1" noAdjustHandles="1" noChangeArrowheads="1" noChangeShapeType="1" noTextEdit="1"/>
              </p:cNvSpPr>
              <p:nvPr/>
            </p:nvSpPr>
            <p:spPr>
              <a:xfrm>
                <a:off x="3561980" y="665190"/>
                <a:ext cx="5068040" cy="614079"/>
              </a:xfrm>
              <a:prstGeom prst="rect">
                <a:avLst/>
              </a:prstGeom>
              <a:blipFill>
                <a:blip r:embed="rId3"/>
                <a:stretch>
                  <a:fillRect b="-16832"/>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DCB53BDF-AAB8-41A1-AA91-329FB0EA0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223" y="1583638"/>
            <a:ext cx="8009554" cy="4569409"/>
          </a:xfrm>
          <a:prstGeom prst="rect">
            <a:avLst/>
          </a:prstGeom>
        </p:spPr>
      </p:pic>
    </p:spTree>
    <p:extLst>
      <p:ext uri="{BB962C8B-B14F-4D97-AF65-F5344CB8AC3E}">
        <p14:creationId xmlns:p14="http://schemas.microsoft.com/office/powerpoint/2010/main" val="245405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954107"/>
          </a:xfrm>
          <a:prstGeom prst="rect">
            <a:avLst/>
          </a:prstGeom>
          <a:noFill/>
        </p:spPr>
        <p:txBody>
          <a:bodyPr wrap="square" rtlCol="0">
            <a:spAutoFit/>
          </a:bodyPr>
          <a:lstStyle/>
          <a:p>
            <a:r>
              <a:rPr lang="en-US" altLang="zh-CN" sz="3600" dirty="0">
                <a:latin typeface="Times New Roman" panose="02020603050405020304" pitchFamily="18" charset="0"/>
              </a:rPr>
              <a:t>4. Action and Path integral</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8</a:t>
            </a:fld>
            <a:endParaRPr lang="zh-CN" altLang="en-US"/>
          </a:p>
        </p:txBody>
      </p:sp>
      <p:pic>
        <p:nvPicPr>
          <p:cNvPr id="9" name="图片 8">
            <a:extLst>
              <a:ext uri="{FF2B5EF4-FFF2-40B4-BE49-F238E27FC236}">
                <a16:creationId xmlns:a16="http://schemas.microsoft.com/office/drawing/2014/main" id="{5976819A-4034-4DFC-98EC-5C898EAC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724" y="983279"/>
            <a:ext cx="7000551" cy="1549030"/>
          </a:xfrm>
          <a:prstGeom prst="rect">
            <a:avLst/>
          </a:prstGeom>
        </p:spPr>
      </p:pic>
      <p:grpSp>
        <p:nvGrpSpPr>
          <p:cNvPr id="14" name="组合 13">
            <a:extLst>
              <a:ext uri="{FF2B5EF4-FFF2-40B4-BE49-F238E27FC236}">
                <a16:creationId xmlns:a16="http://schemas.microsoft.com/office/drawing/2014/main" id="{DC82EF4A-24A4-4101-A778-1A72510BD879}"/>
              </a:ext>
            </a:extLst>
          </p:cNvPr>
          <p:cNvGrpSpPr/>
          <p:nvPr/>
        </p:nvGrpSpPr>
        <p:grpSpPr>
          <a:xfrm>
            <a:off x="-1" y="2610589"/>
            <a:ext cx="12192000" cy="2468517"/>
            <a:chOff x="-1" y="4252958"/>
            <a:chExt cx="12192000" cy="2468517"/>
          </a:xfrm>
        </p:grpSpPr>
        <p:pic>
          <p:nvPicPr>
            <p:cNvPr id="11" name="图片 10">
              <a:extLst>
                <a:ext uri="{FF2B5EF4-FFF2-40B4-BE49-F238E27FC236}">
                  <a16:creationId xmlns:a16="http://schemas.microsoft.com/office/drawing/2014/main" id="{A54C6724-7A65-4F2D-B6A1-710A62A2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15033"/>
              <a:ext cx="12192000" cy="1106442"/>
            </a:xfrm>
            <a:prstGeom prst="rect">
              <a:avLst/>
            </a:prstGeom>
          </p:spPr>
        </p:pic>
        <p:pic>
          <p:nvPicPr>
            <p:cNvPr id="13" name="图片 12">
              <a:extLst>
                <a:ext uri="{FF2B5EF4-FFF2-40B4-BE49-F238E27FC236}">
                  <a16:creationId xmlns:a16="http://schemas.microsoft.com/office/drawing/2014/main" id="{7DFA79A3-074F-4083-986D-C6486A3A4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919" y="4252958"/>
              <a:ext cx="8877300" cy="1362075"/>
            </a:xfrm>
            <a:prstGeom prst="rect">
              <a:avLst/>
            </a:prstGeom>
          </p:spPr>
        </p:pic>
      </p:grpSp>
    </p:spTree>
    <p:extLst>
      <p:ext uri="{BB962C8B-B14F-4D97-AF65-F5344CB8AC3E}">
        <p14:creationId xmlns:p14="http://schemas.microsoft.com/office/powerpoint/2010/main" val="347852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EFD5E-771C-46C0-BC15-801E68B33A2B}"/>
              </a:ext>
            </a:extLst>
          </p:cNvPr>
          <p:cNvSpPr txBox="1"/>
          <p:nvPr/>
        </p:nvSpPr>
        <p:spPr>
          <a:xfrm>
            <a:off x="195309" y="121859"/>
            <a:ext cx="5637320" cy="954107"/>
          </a:xfrm>
          <a:prstGeom prst="rect">
            <a:avLst/>
          </a:prstGeom>
          <a:noFill/>
        </p:spPr>
        <p:txBody>
          <a:bodyPr wrap="square" rtlCol="0">
            <a:spAutoFit/>
          </a:bodyPr>
          <a:lstStyle/>
          <a:p>
            <a:r>
              <a:rPr lang="en-US" altLang="zh-CN" sz="3600" dirty="0">
                <a:latin typeface="Times New Roman" panose="02020603050405020304" pitchFamily="18" charset="0"/>
              </a:rPr>
              <a:t>4. Action and Path integral</a:t>
            </a:r>
          </a:p>
          <a:p>
            <a:endParaRPr lang="zh-CN" altLang="en-US" sz="2000" dirty="0">
              <a:latin typeface="Times New Roman" panose="02020603050405020304" pitchFamily="18" charset="0"/>
            </a:endParaRPr>
          </a:p>
        </p:txBody>
      </p:sp>
      <p:sp>
        <p:nvSpPr>
          <p:cNvPr id="2" name="灯片编号占位符 1">
            <a:extLst>
              <a:ext uri="{FF2B5EF4-FFF2-40B4-BE49-F238E27FC236}">
                <a16:creationId xmlns:a16="http://schemas.microsoft.com/office/drawing/2014/main" id="{BFD94A46-6B6D-4339-8233-C28BEBE81A8B}"/>
              </a:ext>
            </a:extLst>
          </p:cNvPr>
          <p:cNvSpPr>
            <a:spLocks noGrp="1"/>
          </p:cNvSpPr>
          <p:nvPr>
            <p:ph type="sldNum" sz="quarter" idx="12"/>
          </p:nvPr>
        </p:nvSpPr>
        <p:spPr/>
        <p:txBody>
          <a:bodyPr/>
          <a:lstStyle/>
          <a:p>
            <a:fld id="{32AAD159-DA6D-4B56-874F-485496534FB2}" type="slidenum">
              <a:rPr lang="zh-CN" altLang="en-US" smtClean="0"/>
              <a:t>9</a:t>
            </a:fld>
            <a:endParaRPr lang="zh-CN" altLang="en-US"/>
          </a:p>
        </p:txBody>
      </p:sp>
      <p:sp>
        <p:nvSpPr>
          <p:cNvPr id="8" name="矩形 7">
            <a:extLst>
              <a:ext uri="{FF2B5EF4-FFF2-40B4-BE49-F238E27FC236}">
                <a16:creationId xmlns:a16="http://schemas.microsoft.com/office/drawing/2014/main" id="{3F307EB6-A4EF-4171-A08B-72BB9C9CF75E}"/>
              </a:ext>
            </a:extLst>
          </p:cNvPr>
          <p:cNvSpPr/>
          <p:nvPr/>
        </p:nvSpPr>
        <p:spPr>
          <a:xfrm>
            <a:off x="3542560" y="768926"/>
            <a:ext cx="5068040" cy="614079"/>
          </a:xfrm>
          <a:prstGeom prst="rect">
            <a:avLst/>
          </a:prstGeom>
        </p:spPr>
        <p:txBody>
          <a:bodyPr wrap="square">
            <a:spAutoFit/>
          </a:bodyPr>
          <a:lstStyle/>
          <a:p>
            <a:pPr indent="457200">
              <a:lnSpc>
                <a:spcPct val="200000"/>
              </a:lnSpc>
            </a:pPr>
            <a:r>
              <a:rPr lang="en-US" altLang="zh-CN" sz="2000" dirty="0">
                <a:solidFill>
                  <a:srgbClr val="231F20"/>
                </a:solidFill>
                <a:latin typeface="Times New Roman" panose="02020603050405020304" pitchFamily="18" charset="0"/>
                <a:cs typeface="Times New Roman" panose="02020603050405020304" pitchFamily="18" charset="0"/>
              </a:rPr>
              <a:t>Integrating out the dilaton field</a:t>
            </a:r>
            <a:endParaRPr lang="en-US" altLang="zh-CN" sz="2000" b="0" dirty="0">
              <a:solidFill>
                <a:srgbClr val="231F20"/>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F01D9F39-A33B-4395-8F50-8DDB39518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3005"/>
            <a:ext cx="12192000" cy="1510648"/>
          </a:xfrm>
          <a:prstGeom prst="rect">
            <a:avLst/>
          </a:prstGeom>
        </p:spPr>
      </p:pic>
      <p:pic>
        <p:nvPicPr>
          <p:cNvPr id="7" name="图片 6">
            <a:extLst>
              <a:ext uri="{FF2B5EF4-FFF2-40B4-BE49-F238E27FC236}">
                <a16:creationId xmlns:a16="http://schemas.microsoft.com/office/drawing/2014/main" id="{F9F972F1-F128-40C7-BC32-22FAADF94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903" y="2730363"/>
            <a:ext cx="5979353" cy="1554738"/>
          </a:xfrm>
          <a:prstGeom prst="rect">
            <a:avLst/>
          </a:prstGeom>
        </p:spPr>
      </p:pic>
    </p:spTree>
    <p:extLst>
      <p:ext uri="{BB962C8B-B14F-4D97-AF65-F5344CB8AC3E}">
        <p14:creationId xmlns:p14="http://schemas.microsoft.com/office/powerpoint/2010/main" val="307651472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403</Words>
  <Application>Microsoft Office PowerPoint</Application>
  <PresentationFormat>宽屏</PresentationFormat>
  <Paragraphs>56</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等线</vt:lpstr>
      <vt:lpstr>等线 Light</vt:lpstr>
      <vt:lpstr>宋体</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syp</dc:creator>
  <cp:lastModifiedBy>syp</cp:lastModifiedBy>
  <cp:revision>297</cp:revision>
  <dcterms:created xsi:type="dcterms:W3CDTF">2025-03-05T12:37:28Z</dcterms:created>
  <dcterms:modified xsi:type="dcterms:W3CDTF">2025-08-20T16:13:44Z</dcterms:modified>
</cp:coreProperties>
</file>