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8993" r:id="rId2"/>
    <p:sldId id="38994" r:id="rId3"/>
    <p:sldId id="38995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chine Detector Interface" id="{B6CC176F-F40F-48FA-A44C-0CCB95068E20}">
          <p14:sldIdLst/>
        </p14:section>
        <p14:section name="Vertex Detector" id="{CA7F3D89-5892-41AE-98DF-08A0AAFBCBFC}">
          <p14:sldIdLst/>
        </p14:section>
        <p14:section name="Inner Tracker (ITK)" id="{356C80BC-7DFC-4A39-994B-349E84879086}">
          <p14:sldIdLst>
            <p14:sldId id="38993"/>
            <p14:sldId id="38994"/>
            <p14:sldId id="38995"/>
          </p14:sldIdLst>
        </p14:section>
        <p14:section name="Outer Tracker(OTK)" id="{FA86C2AB-37FD-41E7-A67A-8F5DA52D0C74}">
          <p14:sldIdLst/>
        </p14:section>
        <p14:section name="TPC" id="{C723AA79-7608-491F-9F8E-A4EC5CF5B110}">
          <p14:sldIdLst/>
        </p14:section>
        <p14:section name="ECAL" id="{6804C7AF-D957-41CE-A9DA-167B73B4833D}">
          <p14:sldIdLst/>
        </p14:section>
        <p14:section name="HCAL" id="{D2AC8B6B-C617-4A50-BBAA-06FE26C5E6E7}">
          <p14:sldIdLst/>
        </p14:section>
        <p14:section name="MUON " id="{B3443D6F-6C96-47DA-B938-32FEA62C3D1E}">
          <p14:sldIdLst/>
        </p14:section>
        <p14:section name="SYSTEM MAGNET" id="{C62AF7AB-A357-40BE-A5F6-95664F91FEB0}">
          <p14:sldIdLst/>
        </p14:section>
        <p14:section name="ELECTRONICS" id="{0BFECAEE-A56A-41CC-8609-F9B3A260564C}">
          <p14:sldIdLst/>
        </p14:section>
        <p14:section name="TDAQ" id="{437025A6-EC2C-474D-B4D8-0F4D3C124E62}">
          <p14:sldIdLst/>
        </p14:section>
        <p14:section name="SOFTWARE AND COMPUTING" id="{CC979B20-6A17-4D67-98BB-665753FCDC8A}">
          <p14:sldIdLst/>
        </p14:section>
        <p14:section name="MECHANICAL INTEGRATION" id="{CFBF21C4-0594-4C9C-BBED-7C68C1723DE2}">
          <p14:sldIdLst/>
        </p14:section>
        <p14:section name="DETECTOR PEREORMANCE" id="{9D141A37-7972-4A88-8C5D-1B591126290D}">
          <p14:sldIdLst/>
        </p14:section>
        <p14:section name="Cost" id="{3FA1B27B-5C78-4EA6-BB0A-7CF5F8C1551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95380" autoAdjust="0"/>
  </p:normalViewPr>
  <p:slideViewPr>
    <p:cSldViewPr snapToGrid="0">
      <p:cViewPr varScale="1">
        <p:scale>
          <a:sx n="105" d="100"/>
          <a:sy n="105" d="100"/>
        </p:scale>
        <p:origin x="216" y="560"/>
      </p:cViewPr>
      <p:guideLst/>
    </p:cSldViewPr>
  </p:slideViewPr>
  <p:outlineViewPr>
    <p:cViewPr>
      <p:scale>
        <a:sx n="33" d="100"/>
        <a:sy n="33" d="100"/>
      </p:scale>
      <p:origin x="0" y="-87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D63CE-490F-47E4-AAB4-BEEE1E3E39C8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AE8C5-9FA8-468B-B33F-A58E8D69A4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862A364D-C919-45E7-A57D-C4BE4049E83B}" type="datetime1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6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0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A02FA-3565-479D-BDE5-3B4BF0B05CFF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1C47-8FDE-4777-807B-5B569B5E3E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4000" b="1" baseline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1" name="内容占位符 2"/>
          <p:cNvSpPr>
            <a:spLocks noGrp="1"/>
          </p:cNvSpPr>
          <p:nvPr>
            <p:ph idx="13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2" name="日期占位符 3"/>
          <p:cNvSpPr txBox="1"/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ED583-47F1-4C9E-913E-9C8F8159BAED}" type="datetime1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13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页脚占位符 4"/>
          <p:cNvSpPr txBox="1"/>
          <p:nvPr userDrawn="1"/>
        </p:nvSpPr>
        <p:spPr>
          <a:xfrm>
            <a:off x="3586586" y="6386391"/>
            <a:ext cx="5040560" cy="354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16" name="灯片编号占位符 5"/>
          <p:cNvSpPr txBox="1"/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EE2761E-5B05-425D-A558-51461DC85CB5}" type="slidenum">
              <a:r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aseline="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aseline="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E4CE-822E-4099-B8CD-26951DA03B7D}" type="datetime1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A02FA-3565-479D-BDE5-3B4BF0B05CFF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01C47-8FDE-4777-807B-5B569B5E3E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4EBB23-D61E-3D48-9B4B-FECD92938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905" y="1199949"/>
            <a:ext cx="10972800" cy="49999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COFFEE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tests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8277A6-1F6E-6640-821A-E2AD4415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94F09D-D808-7644-BC4B-F816FDE30EE6}"/>
              </a:ext>
            </a:extLst>
          </p:cNvPr>
          <p:cNvGrpSpPr/>
          <p:nvPr/>
        </p:nvGrpSpPr>
        <p:grpSpPr>
          <a:xfrm>
            <a:off x="608905" y="1911918"/>
            <a:ext cx="5197579" cy="3530857"/>
            <a:chOff x="6503641" y="1138481"/>
            <a:chExt cx="5197579" cy="35308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54AF1A-14A2-2B47-BB6D-8188B0E74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3641" y="1534290"/>
              <a:ext cx="5197579" cy="313504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C219644-9D79-D446-B804-6E534319E4B0}"/>
                    </a:ext>
                  </a:extLst>
                </p:cNvPr>
                <p:cNvSpPr txBox="1"/>
                <p:nvPr/>
              </p:nvSpPr>
              <p:spPr>
                <a:xfrm>
                  <a:off x="7439186" y="2594100"/>
                  <a:ext cx="1348353" cy="646331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  <a:alpha val="70000"/>
                  </a:schemeClr>
                </a:solidFill>
                <a:ln w="25400"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Left Array</a:t>
                  </a:r>
                </a:p>
                <a:p>
                  <a:pPr algn="ctr"/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48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row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×</m:t>
                      </m:r>
                    </m:oMath>
                  </a14:m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12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col</a:t>
                  </a:r>
                </a:p>
                <a:p>
                  <a:pPr algn="ctr"/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40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200" b="0" i="0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μm</m:t>
                      </m:r>
                    </m:oMath>
                  </a14:m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200" i="1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× </m:t>
                      </m:r>
                    </m:oMath>
                  </a14:m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145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20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μm</m:t>
                      </m:r>
                    </m:oMath>
                  </a14:m>
                  <a:endParaRPr lang="en-US" sz="1200" dirty="0">
                    <a:latin typeface="FZYaShiHeiS" panose="02000500000000000000" pitchFamily="2" charset="-122"/>
                    <a:ea typeface="FZYaShiHeiS" panose="02000500000000000000" pitchFamily="2" charset="-122"/>
                    <a:cs typeface="Linux Biolinum" panose="02000503000000000000" pitchFamily="2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C219644-9D79-D446-B804-6E534319E4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9186" y="2594100"/>
                  <a:ext cx="1348353" cy="646331"/>
                </a:xfrm>
                <a:prstGeom prst="rect">
                  <a:avLst/>
                </a:prstGeom>
                <a:blipFill>
                  <a:blip r:embed="rId3"/>
                  <a:stretch>
                    <a:fillRect b="-5769"/>
                  </a:stretch>
                </a:blipFill>
                <a:ln w="25400"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3435BE3-812A-FC4B-9BB9-D3F7ACE5B0AF}"/>
                    </a:ext>
                  </a:extLst>
                </p:cNvPr>
                <p:cNvSpPr txBox="1"/>
                <p:nvPr/>
              </p:nvSpPr>
              <p:spPr>
                <a:xfrm>
                  <a:off x="9723084" y="2906366"/>
                  <a:ext cx="1348353" cy="646331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70000"/>
                  </a:schemeClr>
                </a:solidFill>
                <a:ln w="25400"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Right Array</a:t>
                  </a:r>
                </a:p>
                <a:p>
                  <a:pPr algn="ctr"/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32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row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×</m:t>
                      </m:r>
                    </m:oMath>
                  </a14:m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12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col</a:t>
                  </a:r>
                </a:p>
                <a:p>
                  <a:pPr algn="ctr"/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40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200" b="0" i="0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μm</m:t>
                      </m:r>
                    </m:oMath>
                  </a14:m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200" i="1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× </m:t>
                      </m:r>
                    </m:oMath>
                  </a14:m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100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20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μm</m:t>
                      </m:r>
                    </m:oMath>
                  </a14:m>
                  <a:endParaRPr lang="en-US" sz="1200" dirty="0">
                    <a:latin typeface="FZYaShiHeiS" panose="02000500000000000000" pitchFamily="2" charset="-122"/>
                    <a:ea typeface="FZYaShiHeiS" panose="02000500000000000000" pitchFamily="2" charset="-122"/>
                    <a:cs typeface="Linux Biolinum" panose="02000503000000000000" pitchFamily="2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3435BE3-812A-FC4B-9BB9-D3F7ACE5B0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3084" y="2906366"/>
                  <a:ext cx="1348353" cy="646331"/>
                </a:xfrm>
                <a:prstGeom prst="rect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  <a:ln w="25400"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944BCDF-1029-844E-93D1-D9A54F44FED5}"/>
                </a:ext>
              </a:extLst>
            </p:cNvPr>
            <p:cNvSpPr/>
            <p:nvPr/>
          </p:nvSpPr>
          <p:spPr>
            <a:xfrm>
              <a:off x="9660563" y="1138481"/>
              <a:ext cx="808766" cy="605156"/>
            </a:xfrm>
            <a:prstGeom prst="roundRect">
              <a:avLst>
                <a:gd name="adj" fmla="val 93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5D44122-76EB-B243-A7B0-2BC7B059D607}"/>
                </a:ext>
              </a:extLst>
            </p:cNvPr>
            <p:cNvSpPr txBox="1"/>
            <p:nvPr/>
          </p:nvSpPr>
          <p:spPr>
            <a:xfrm>
              <a:off x="9531945" y="1147460"/>
              <a:ext cx="1023556" cy="923330"/>
            </a:xfrm>
            <a:prstGeom prst="rect">
              <a:avLst/>
            </a:prstGeom>
            <a:noFill/>
            <a:ln w="254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latin typeface="FZYaShiHeiS" panose="02000500000000000000" pitchFamily="2" charset="-122"/>
                  <a:ea typeface="FZYaShiHeiS" panose="02000500000000000000" pitchFamily="2" charset="-122"/>
                  <a:cs typeface="Linux Biolinum" panose="02000503000000000000" pitchFamily="2" charset="0"/>
                </a:rPr>
                <a:t>Passive</a:t>
              </a:r>
              <a:r>
                <a:rPr lang="zh-CN" altLang="en-US" b="1" dirty="0">
                  <a:latin typeface="FZYaShiHeiS" panose="02000500000000000000" pitchFamily="2" charset="-122"/>
                  <a:ea typeface="FZYaShiHeiS" panose="02000500000000000000" pitchFamily="2" charset="-122"/>
                  <a:cs typeface="Linux Biolinum" panose="02000503000000000000" pitchFamily="2" charset="0"/>
                </a:rPr>
                <a:t> </a:t>
              </a:r>
              <a:r>
                <a:rPr lang="en-US" altLang="zh-CN" b="1" dirty="0">
                  <a:latin typeface="FZYaShiHeiS" panose="02000500000000000000" pitchFamily="2" charset="-122"/>
                  <a:ea typeface="FZYaShiHeiS" panose="02000500000000000000" pitchFamily="2" charset="-122"/>
                  <a:cs typeface="Linux Biolinum" panose="02000503000000000000" pitchFamily="2" charset="0"/>
                </a:rPr>
                <a:t>diodes</a:t>
              </a:r>
              <a:endParaRPr lang="en-US" b="1" dirty="0">
                <a:latin typeface="FZYaShiHeiS" panose="02000500000000000000" pitchFamily="2" charset="-122"/>
                <a:ea typeface="FZYaShiHeiS" panose="02000500000000000000" pitchFamily="2" charset="-122"/>
                <a:cs typeface="Linux Biolinum" panose="02000503000000000000" pitchFamily="2" charset="0"/>
              </a:endParaRPr>
            </a:p>
            <a:p>
              <a:pPr algn="just"/>
              <a:endParaRPr lang="en-US" b="1" dirty="0">
                <a:latin typeface="FZYaShiHeiS" panose="02000500000000000000" pitchFamily="2" charset="-122"/>
                <a:ea typeface="FZYaShiHeiS" panose="02000500000000000000" pitchFamily="2" charset="-122"/>
                <a:cs typeface="Linux Biolinum" panose="02000503000000000000" pitchFamily="2" charset="0"/>
              </a:endParaRPr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1A753969-42B7-CF4F-A5CB-88D1DA0253D5}"/>
                </a:ext>
              </a:extLst>
            </p:cNvPr>
            <p:cNvSpPr/>
            <p:nvPr/>
          </p:nvSpPr>
          <p:spPr>
            <a:xfrm flipV="1">
              <a:off x="9940518" y="1689822"/>
              <a:ext cx="293173" cy="284358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7063F2B-045F-764B-BEE1-B2B10E1B6D3E}"/>
                </a:ext>
              </a:extLst>
            </p:cNvPr>
            <p:cNvSpPr/>
            <p:nvPr/>
          </p:nvSpPr>
          <p:spPr>
            <a:xfrm>
              <a:off x="10702789" y="1383320"/>
              <a:ext cx="698549" cy="356122"/>
            </a:xfrm>
            <a:prstGeom prst="roundRect">
              <a:avLst>
                <a:gd name="adj" fmla="val 938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7F05C6-8969-0C4D-9D35-553A843AAD5B}"/>
                </a:ext>
              </a:extLst>
            </p:cNvPr>
            <p:cNvSpPr txBox="1"/>
            <p:nvPr/>
          </p:nvSpPr>
          <p:spPr>
            <a:xfrm>
              <a:off x="10652007" y="1428930"/>
              <a:ext cx="808766" cy="307777"/>
            </a:xfrm>
            <a:prstGeom prst="rect">
              <a:avLst/>
            </a:prstGeom>
            <a:noFill/>
            <a:ln w="254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FZYaShiHeiS" panose="02000500000000000000" pitchFamily="2" charset="-122"/>
                  <a:ea typeface="FZYaShiHeiS" panose="02000500000000000000" pitchFamily="2" charset="-122"/>
                  <a:cs typeface="Linux Biolinum" panose="02000503000000000000" pitchFamily="2" charset="0"/>
                </a:rPr>
                <a:t>PLL</a:t>
              </a:r>
              <a:endParaRPr lang="en-US" sz="1400">
                <a:latin typeface="FZYaShiHeiS" panose="02000500000000000000" pitchFamily="2" charset="-122"/>
                <a:ea typeface="FZYaShiHeiS" panose="02000500000000000000" pitchFamily="2" charset="-122"/>
                <a:cs typeface="Linux Biolinum" panose="02000503000000000000" pitchFamily="2" charset="0"/>
              </a:endParaRPr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1CD9FE2B-814A-3F4B-B114-076D5671C5ED}"/>
                </a:ext>
              </a:extLst>
            </p:cNvPr>
            <p:cNvSpPr/>
            <p:nvPr/>
          </p:nvSpPr>
          <p:spPr>
            <a:xfrm flipV="1">
              <a:off x="10919022" y="1685627"/>
              <a:ext cx="293173" cy="284358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7A94468-5413-324F-976F-30EA4C6C9679}"/>
              </a:ext>
            </a:extLst>
          </p:cNvPr>
          <p:cNvSpPr/>
          <p:nvPr/>
        </p:nvSpPr>
        <p:spPr>
          <a:xfrm>
            <a:off x="6112096" y="1449944"/>
            <a:ext cx="5685843" cy="4194952"/>
          </a:xfrm>
          <a:prstGeom prst="roundRect">
            <a:avLst>
              <a:gd name="adj" fmla="val 962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01BAAC-65EB-D24D-B2E5-9013E6C47E3A}"/>
              </a:ext>
            </a:extLst>
          </p:cNvPr>
          <p:cNvSpPr txBox="1"/>
          <p:nvPr/>
        </p:nvSpPr>
        <p:spPr>
          <a:xfrm>
            <a:off x="6303263" y="1568165"/>
            <a:ext cx="5278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Passive</a:t>
            </a:r>
            <a:r>
              <a:rPr lang="zh-CN" altLang="en-US" b="1" dirty="0"/>
              <a:t> </a:t>
            </a:r>
            <a:r>
              <a:rPr lang="en-US" altLang="zh-CN" b="1" dirty="0"/>
              <a:t>diode</a:t>
            </a:r>
            <a:r>
              <a:rPr lang="zh-CN" altLang="en-US" b="1" dirty="0"/>
              <a:t> </a:t>
            </a:r>
            <a:r>
              <a:rPr lang="en-US" altLang="zh-CN" b="1" dirty="0"/>
              <a:t>array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validation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performance;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result</a:t>
            </a:r>
            <a:r>
              <a:rPr lang="zh-CN" altLang="en-US" dirty="0"/>
              <a:t> </a:t>
            </a:r>
            <a:r>
              <a:rPr lang="en-US" altLang="zh-CN" dirty="0"/>
              <a:t>consistent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COFFEE2: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E998244-FEE4-6B49-A24C-D6E31C446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974" y="3340598"/>
            <a:ext cx="2240876" cy="182118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68F6526-907C-0A4E-80E7-9580F7CA962C}"/>
              </a:ext>
            </a:extLst>
          </p:cNvPr>
          <p:cNvSpPr txBox="1"/>
          <p:nvPr/>
        </p:nvSpPr>
        <p:spPr>
          <a:xfrm>
            <a:off x="6269118" y="5161778"/>
            <a:ext cx="2890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Breakdown</a:t>
            </a:r>
            <a:r>
              <a:rPr lang="zh-CN" altLang="en-US" dirty="0"/>
              <a:t> </a:t>
            </a:r>
            <a:r>
              <a:rPr lang="en-US" altLang="zh-CN" dirty="0"/>
              <a:t>voltage:</a:t>
            </a:r>
            <a:r>
              <a:rPr lang="zh-CN" altLang="en-US" dirty="0"/>
              <a:t> </a:t>
            </a:r>
            <a:r>
              <a:rPr lang="en-US" altLang="zh-CN" dirty="0"/>
              <a:t>-71V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2C03354-BC2D-7944-808C-A0232FE20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0547" y="2259386"/>
            <a:ext cx="2269490" cy="13759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61A9E21-81E5-5A42-A2C5-ABCEF42C6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1694" y="3580053"/>
            <a:ext cx="2270400" cy="13924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F69EF29-0F63-EC40-BDC4-F492D946F31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8340" y="2221821"/>
            <a:ext cx="1706252" cy="10634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1ABC1A6-D4B6-BC43-B75D-344066BFBCC1}"/>
                  </a:ext>
                </a:extLst>
              </p:cNvPr>
              <p:cNvSpPr txBox="1"/>
              <p:nvPr/>
            </p:nvSpPr>
            <p:spPr>
              <a:xfrm>
                <a:off x="9574090" y="4950203"/>
                <a:ext cx="19408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Responsive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CN" dirty="0"/>
                  <a:t>-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X-rays</a:t>
                </a:r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1ABC1A6-D4B6-BC43-B75D-344066BFB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4090" y="4950203"/>
                <a:ext cx="1940827" cy="646331"/>
              </a:xfrm>
              <a:prstGeom prst="rect">
                <a:avLst/>
              </a:prstGeom>
              <a:blipFill>
                <a:blip r:embed="rId9"/>
                <a:stretch>
                  <a:fillRect l="-2597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2211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4EBB23-D61E-3D48-9B4B-FECD92938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905" y="1199949"/>
            <a:ext cx="10972800" cy="49999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COFFEE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tests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8277A6-1F6E-6640-821A-E2AD4415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94F09D-D808-7644-BC4B-F816FDE30EE6}"/>
              </a:ext>
            </a:extLst>
          </p:cNvPr>
          <p:cNvGrpSpPr/>
          <p:nvPr/>
        </p:nvGrpSpPr>
        <p:grpSpPr>
          <a:xfrm>
            <a:off x="608905" y="1911918"/>
            <a:ext cx="5197579" cy="3530857"/>
            <a:chOff x="6503641" y="1138481"/>
            <a:chExt cx="5197579" cy="35308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54AF1A-14A2-2B47-BB6D-8188B0E74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3641" y="1534290"/>
              <a:ext cx="5197579" cy="313504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C219644-9D79-D446-B804-6E534319E4B0}"/>
                    </a:ext>
                  </a:extLst>
                </p:cNvPr>
                <p:cNvSpPr txBox="1"/>
                <p:nvPr/>
              </p:nvSpPr>
              <p:spPr>
                <a:xfrm>
                  <a:off x="7439186" y="2594100"/>
                  <a:ext cx="1348353" cy="646331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  <a:alpha val="70000"/>
                  </a:schemeClr>
                </a:solidFill>
                <a:ln w="25400"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Left Array</a:t>
                  </a:r>
                </a:p>
                <a:p>
                  <a:pPr algn="ctr"/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48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row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×</m:t>
                      </m:r>
                    </m:oMath>
                  </a14:m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12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col</a:t>
                  </a:r>
                </a:p>
                <a:p>
                  <a:pPr algn="ctr"/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40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200" b="0" i="0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μm</m:t>
                      </m:r>
                    </m:oMath>
                  </a14:m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200" i="1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× </m:t>
                      </m:r>
                    </m:oMath>
                  </a14:m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145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20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μm</m:t>
                      </m:r>
                    </m:oMath>
                  </a14:m>
                  <a:endParaRPr lang="en-US" sz="1200" dirty="0">
                    <a:latin typeface="FZYaShiHeiS" panose="02000500000000000000" pitchFamily="2" charset="-122"/>
                    <a:ea typeface="FZYaShiHeiS" panose="02000500000000000000" pitchFamily="2" charset="-122"/>
                    <a:cs typeface="Linux Biolinum" panose="02000503000000000000" pitchFamily="2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C219644-9D79-D446-B804-6E534319E4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9186" y="2594100"/>
                  <a:ext cx="1348353" cy="646331"/>
                </a:xfrm>
                <a:prstGeom prst="rect">
                  <a:avLst/>
                </a:prstGeom>
                <a:blipFill>
                  <a:blip r:embed="rId3"/>
                  <a:stretch>
                    <a:fillRect b="-5769"/>
                  </a:stretch>
                </a:blipFill>
                <a:ln w="25400"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3435BE3-812A-FC4B-9BB9-D3F7ACE5B0AF}"/>
                    </a:ext>
                  </a:extLst>
                </p:cNvPr>
                <p:cNvSpPr txBox="1"/>
                <p:nvPr/>
              </p:nvSpPr>
              <p:spPr>
                <a:xfrm>
                  <a:off x="9723084" y="2906366"/>
                  <a:ext cx="1348353" cy="646331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70000"/>
                  </a:schemeClr>
                </a:solidFill>
                <a:ln w="25400"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Right Array</a:t>
                  </a:r>
                </a:p>
                <a:p>
                  <a:pPr algn="ctr"/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32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row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×</m:t>
                      </m:r>
                    </m:oMath>
                  </a14:m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12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col</a:t>
                  </a:r>
                </a:p>
                <a:p>
                  <a:pPr algn="ctr"/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40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200" b="0" i="0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μm</m:t>
                      </m:r>
                    </m:oMath>
                  </a14:m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200" i="1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× </m:t>
                      </m:r>
                    </m:oMath>
                  </a14:m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100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20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μm</m:t>
                      </m:r>
                    </m:oMath>
                  </a14:m>
                  <a:endParaRPr lang="en-US" sz="1200" dirty="0">
                    <a:latin typeface="FZYaShiHeiS" panose="02000500000000000000" pitchFamily="2" charset="-122"/>
                    <a:ea typeface="FZYaShiHeiS" panose="02000500000000000000" pitchFamily="2" charset="-122"/>
                    <a:cs typeface="Linux Biolinum" panose="02000503000000000000" pitchFamily="2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3435BE3-812A-FC4B-9BB9-D3F7ACE5B0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3084" y="2906366"/>
                  <a:ext cx="1348353" cy="646331"/>
                </a:xfrm>
                <a:prstGeom prst="rect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  <a:ln w="25400"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944BCDF-1029-844E-93D1-D9A54F44FED5}"/>
                </a:ext>
              </a:extLst>
            </p:cNvPr>
            <p:cNvSpPr/>
            <p:nvPr/>
          </p:nvSpPr>
          <p:spPr>
            <a:xfrm>
              <a:off x="9660563" y="1138481"/>
              <a:ext cx="808766" cy="605156"/>
            </a:xfrm>
            <a:prstGeom prst="roundRect">
              <a:avLst>
                <a:gd name="adj" fmla="val 93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5D44122-76EB-B243-A7B0-2BC7B059D607}"/>
                </a:ext>
              </a:extLst>
            </p:cNvPr>
            <p:cNvSpPr txBox="1"/>
            <p:nvPr/>
          </p:nvSpPr>
          <p:spPr>
            <a:xfrm>
              <a:off x="9634906" y="1205696"/>
              <a:ext cx="808766" cy="738664"/>
            </a:xfrm>
            <a:prstGeom prst="rect">
              <a:avLst/>
            </a:prstGeom>
            <a:noFill/>
            <a:ln w="254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FZYaShiHeiS" panose="02000500000000000000" pitchFamily="2" charset="-122"/>
                  <a:ea typeface="FZYaShiHeiS" panose="02000500000000000000" pitchFamily="2" charset="-122"/>
                  <a:cs typeface="Linux Biolinum" panose="02000503000000000000" pitchFamily="2" charset="0"/>
                </a:rPr>
                <a:t>Passive</a:t>
              </a:r>
              <a:r>
                <a:rPr lang="zh-CN" altLang="en-US" sz="1400" dirty="0">
                  <a:latin typeface="FZYaShiHeiS" panose="02000500000000000000" pitchFamily="2" charset="-122"/>
                  <a:ea typeface="FZYaShiHeiS" panose="02000500000000000000" pitchFamily="2" charset="-122"/>
                  <a:cs typeface="Linux Biolinum" panose="02000503000000000000" pitchFamily="2" charset="0"/>
                </a:rPr>
                <a:t> </a:t>
              </a:r>
              <a:r>
                <a:rPr lang="en-US" altLang="zh-CN" sz="1400" dirty="0">
                  <a:latin typeface="FZYaShiHeiS" panose="02000500000000000000" pitchFamily="2" charset="-122"/>
                  <a:ea typeface="FZYaShiHeiS" panose="02000500000000000000" pitchFamily="2" charset="-122"/>
                  <a:cs typeface="Linux Biolinum" panose="02000503000000000000" pitchFamily="2" charset="0"/>
                </a:rPr>
                <a:t>diodes</a:t>
              </a:r>
              <a:endParaRPr lang="en-US" sz="1400" dirty="0">
                <a:latin typeface="FZYaShiHeiS" panose="02000500000000000000" pitchFamily="2" charset="-122"/>
                <a:ea typeface="FZYaShiHeiS" panose="02000500000000000000" pitchFamily="2" charset="-122"/>
                <a:cs typeface="Linux Biolinum" panose="02000503000000000000" pitchFamily="2" charset="0"/>
              </a:endParaRPr>
            </a:p>
            <a:p>
              <a:pPr algn="just"/>
              <a:endParaRPr lang="en-US" sz="1400" dirty="0">
                <a:latin typeface="FZYaShiHeiS" panose="02000500000000000000" pitchFamily="2" charset="-122"/>
                <a:ea typeface="FZYaShiHeiS" panose="02000500000000000000" pitchFamily="2" charset="-122"/>
                <a:cs typeface="Linux Biolinum" panose="02000503000000000000" pitchFamily="2" charset="0"/>
              </a:endParaRPr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1A753969-42B7-CF4F-A5CB-88D1DA0253D5}"/>
                </a:ext>
              </a:extLst>
            </p:cNvPr>
            <p:cNvSpPr/>
            <p:nvPr/>
          </p:nvSpPr>
          <p:spPr>
            <a:xfrm flipV="1">
              <a:off x="9940518" y="1689822"/>
              <a:ext cx="293173" cy="284358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7063F2B-045F-764B-BEE1-B2B10E1B6D3E}"/>
                </a:ext>
              </a:extLst>
            </p:cNvPr>
            <p:cNvSpPr/>
            <p:nvPr/>
          </p:nvSpPr>
          <p:spPr>
            <a:xfrm>
              <a:off x="10702789" y="1383320"/>
              <a:ext cx="698549" cy="356122"/>
            </a:xfrm>
            <a:prstGeom prst="roundRect">
              <a:avLst>
                <a:gd name="adj" fmla="val 938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7F05C6-8969-0C4D-9D35-553A843AAD5B}"/>
                </a:ext>
              </a:extLst>
            </p:cNvPr>
            <p:cNvSpPr txBox="1"/>
            <p:nvPr/>
          </p:nvSpPr>
          <p:spPr>
            <a:xfrm>
              <a:off x="10652007" y="1391859"/>
              <a:ext cx="808766" cy="369332"/>
            </a:xfrm>
            <a:prstGeom prst="rect">
              <a:avLst/>
            </a:prstGeom>
            <a:noFill/>
            <a:ln w="254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latin typeface="FZYaShiHeiS" panose="02000500000000000000" pitchFamily="2" charset="-122"/>
                  <a:ea typeface="FZYaShiHeiS" panose="02000500000000000000" pitchFamily="2" charset="-122"/>
                  <a:cs typeface="Linux Biolinum" panose="02000503000000000000" pitchFamily="2" charset="0"/>
                </a:rPr>
                <a:t>PLL</a:t>
              </a:r>
              <a:endParaRPr lang="en-US" b="1" dirty="0">
                <a:latin typeface="FZYaShiHeiS" panose="02000500000000000000" pitchFamily="2" charset="-122"/>
                <a:ea typeface="FZYaShiHeiS" panose="02000500000000000000" pitchFamily="2" charset="-122"/>
                <a:cs typeface="Linux Biolinum" panose="02000503000000000000" pitchFamily="2" charset="0"/>
              </a:endParaRPr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1CD9FE2B-814A-3F4B-B114-076D5671C5ED}"/>
                </a:ext>
              </a:extLst>
            </p:cNvPr>
            <p:cNvSpPr/>
            <p:nvPr/>
          </p:nvSpPr>
          <p:spPr>
            <a:xfrm flipV="1">
              <a:off x="10919022" y="1685627"/>
              <a:ext cx="293173" cy="284358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7A94468-5413-324F-976F-30EA4C6C9679}"/>
              </a:ext>
            </a:extLst>
          </p:cNvPr>
          <p:cNvSpPr/>
          <p:nvPr/>
        </p:nvSpPr>
        <p:spPr>
          <a:xfrm>
            <a:off x="6112096" y="1218296"/>
            <a:ext cx="5685843" cy="5269001"/>
          </a:xfrm>
          <a:prstGeom prst="roundRect">
            <a:avLst>
              <a:gd name="adj" fmla="val 962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B01BAAC-65EB-D24D-B2E5-9013E6C47E3A}"/>
                  </a:ext>
                </a:extLst>
              </p:cNvPr>
              <p:cNvSpPr txBox="1"/>
              <p:nvPr/>
            </p:nvSpPr>
            <p:spPr>
              <a:xfrm>
                <a:off x="6303263" y="1336517"/>
                <a:ext cx="527844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PLL</a:t>
                </a:r>
                <a:r>
                  <a:rPr lang="en-US" altLang="zh-CN" dirty="0"/>
                  <a:t>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new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module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clock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synchronization. </a:t>
                </a:r>
              </a:p>
              <a:p>
                <a:r>
                  <a:rPr lang="en-US" dirty="0"/>
                  <a:t>Test result consistent with simulation up to 320MHz output with 40MHz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Module validated!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B01BAAC-65EB-D24D-B2E5-9013E6C47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263" y="1336517"/>
                <a:ext cx="5278441" cy="923330"/>
              </a:xfrm>
              <a:prstGeom prst="rect">
                <a:avLst/>
              </a:prstGeom>
              <a:blipFill>
                <a:blip r:embed="rId5"/>
                <a:stretch>
                  <a:fillRect l="-719" t="-1351" r="-1439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90A9A84-4A40-6040-9420-CCF48A26580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370" y="2378068"/>
            <a:ext cx="4048758" cy="1994314"/>
          </a:xfrm>
          <a:prstGeom prst="rect">
            <a:avLst/>
          </a:prstGeom>
        </p:spPr>
      </p:pic>
      <p:pic>
        <p:nvPicPr>
          <p:cNvPr id="31" name="图片 31">
            <a:extLst>
              <a:ext uri="{FF2B5EF4-FFF2-40B4-BE49-F238E27FC236}">
                <a16:creationId xmlns:a16="http://schemas.microsoft.com/office/drawing/2014/main" id="{FAD3A603-5B17-304C-ADAC-83AF66355C2D}"/>
              </a:ext>
            </a:extLst>
          </p:cNvPr>
          <p:cNvPicPr/>
          <p:nvPr/>
        </p:nvPicPr>
        <p:blipFill rotWithShape="1">
          <a:blip r:embed="rId7"/>
          <a:srcRect l="3473" t="4860" b="26182"/>
          <a:stretch/>
        </p:blipFill>
        <p:spPr bwMode="auto">
          <a:xfrm>
            <a:off x="6521603" y="4586379"/>
            <a:ext cx="2791457" cy="14905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187CD6-A398-A446-83EF-DE533E461699}"/>
              </a:ext>
            </a:extLst>
          </p:cNvPr>
          <p:cNvSpPr txBox="1"/>
          <p:nvPr/>
        </p:nvSpPr>
        <p:spPr>
          <a:xfrm>
            <a:off x="6752740" y="5331643"/>
            <a:ext cx="25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320 MHz </a:t>
            </a:r>
            <a:r>
              <a:rPr lang="en-US" dirty="0">
                <a:solidFill>
                  <a:schemeClr val="bg1"/>
                </a:solidFill>
              </a:rPr>
              <a:t>clock output with </a:t>
            </a:r>
            <a:r>
              <a:rPr lang="en-US" dirty="0">
                <a:solidFill>
                  <a:srgbClr val="00FDFF"/>
                </a:solidFill>
              </a:rPr>
              <a:t>40 MHz </a:t>
            </a:r>
            <a:r>
              <a:rPr lang="en-US" dirty="0">
                <a:solidFill>
                  <a:schemeClr val="bg1"/>
                </a:solidFill>
              </a:rPr>
              <a:t>input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FE5AE5-12A0-884A-BC3C-7EA6138461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8531" y="4590456"/>
            <a:ext cx="2086247" cy="14864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D1A44E1-B369-2243-A8BB-96759D0188E1}"/>
              </a:ext>
            </a:extLst>
          </p:cNvPr>
          <p:cNvSpPr txBox="1"/>
          <p:nvPr/>
        </p:nvSpPr>
        <p:spPr>
          <a:xfrm>
            <a:off x="9388531" y="5380663"/>
            <a:ext cx="2303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simulated 320 MHz output</a:t>
            </a:r>
          </a:p>
        </p:txBody>
      </p:sp>
    </p:spTree>
    <p:extLst>
      <p:ext uri="{BB962C8B-B14F-4D97-AF65-F5344CB8AC3E}">
        <p14:creationId xmlns:p14="http://schemas.microsoft.com/office/powerpoint/2010/main" val="3203181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4EBB23-D61E-3D48-9B4B-FECD92938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905" y="1199949"/>
            <a:ext cx="10972800" cy="49999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COFFEE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tests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8277A6-1F6E-6640-821A-E2AD4415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94F09D-D808-7644-BC4B-F816FDE30EE6}"/>
              </a:ext>
            </a:extLst>
          </p:cNvPr>
          <p:cNvGrpSpPr/>
          <p:nvPr/>
        </p:nvGrpSpPr>
        <p:grpSpPr>
          <a:xfrm>
            <a:off x="608905" y="1911918"/>
            <a:ext cx="5197579" cy="3530857"/>
            <a:chOff x="6503641" y="1138481"/>
            <a:chExt cx="5197579" cy="35308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54AF1A-14A2-2B47-BB6D-8188B0E74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3641" y="1534290"/>
              <a:ext cx="5197579" cy="313504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C219644-9D79-D446-B804-6E534319E4B0}"/>
                    </a:ext>
                  </a:extLst>
                </p:cNvPr>
                <p:cNvSpPr txBox="1"/>
                <p:nvPr/>
              </p:nvSpPr>
              <p:spPr>
                <a:xfrm>
                  <a:off x="7130412" y="2594100"/>
                  <a:ext cx="1962889" cy="83099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  <a:alpha val="70000"/>
                  </a:schemeClr>
                </a:solidFill>
                <a:ln w="25400"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b="1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Left Array</a:t>
                  </a:r>
                </a:p>
                <a:p>
                  <a:pPr algn="ctr"/>
                  <a:r>
                    <a:rPr lang="en-US" altLang="zh-CN" sz="1600" b="1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48</a:t>
                  </a:r>
                  <a:r>
                    <a:rPr lang="zh-CN" altLang="en-US" sz="1600" b="1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600" b="1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row</a:t>
                  </a:r>
                  <a:r>
                    <a:rPr lang="zh-CN" altLang="en-US" sz="1600" b="1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×</m:t>
                      </m:r>
                    </m:oMath>
                  </a14:m>
                  <a:r>
                    <a:rPr lang="zh-CN" altLang="en-US" sz="1600" b="1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600" b="1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12</a:t>
                  </a:r>
                  <a:r>
                    <a:rPr lang="zh-CN" altLang="en-US" sz="1600" b="1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600" b="1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col</a:t>
                  </a:r>
                </a:p>
                <a:p>
                  <a:pPr algn="ctr"/>
                  <a:r>
                    <a:rPr lang="en-US" altLang="zh-CN" sz="1600" b="1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40</a:t>
                  </a:r>
                  <a:r>
                    <a:rPr lang="zh-CN" altLang="en-US" sz="1600" b="1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600" b="1" i="0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𝛍</m:t>
                      </m:r>
                      <m:r>
                        <a:rPr lang="en-US" altLang="zh-CN" sz="1600" b="1" i="0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𝐦</m:t>
                      </m:r>
                    </m:oMath>
                  </a14:m>
                  <a:r>
                    <a:rPr lang="zh-CN" altLang="en-US" sz="1600" b="1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× </m:t>
                      </m:r>
                    </m:oMath>
                  </a14:m>
                  <a:r>
                    <a:rPr lang="en-US" altLang="zh-CN" sz="1600" b="1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145</a:t>
                  </a:r>
                  <a:r>
                    <a:rPr lang="zh-CN" altLang="en-US" sz="1600" b="1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𝛍</m:t>
                      </m:r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𝐦</m:t>
                      </m:r>
                    </m:oMath>
                  </a14:m>
                  <a:endParaRPr lang="en-US" sz="1600" b="1" dirty="0">
                    <a:latin typeface="FZYaShiHeiS" panose="02000500000000000000" pitchFamily="2" charset="-122"/>
                    <a:ea typeface="FZYaShiHeiS" panose="02000500000000000000" pitchFamily="2" charset="-122"/>
                    <a:cs typeface="Linux Biolinum" panose="02000503000000000000" pitchFamily="2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C219644-9D79-D446-B804-6E534319E4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0412" y="2594100"/>
                  <a:ext cx="1962889" cy="830997"/>
                </a:xfrm>
                <a:prstGeom prst="rect">
                  <a:avLst/>
                </a:prstGeom>
                <a:blipFill>
                  <a:blip r:embed="rId3"/>
                  <a:stretch>
                    <a:fillRect b="-7463"/>
                  </a:stretch>
                </a:blipFill>
                <a:ln w="25400"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3435BE3-812A-FC4B-9BB9-D3F7ACE5B0AF}"/>
                    </a:ext>
                  </a:extLst>
                </p:cNvPr>
                <p:cNvSpPr txBox="1"/>
                <p:nvPr/>
              </p:nvSpPr>
              <p:spPr>
                <a:xfrm>
                  <a:off x="9723084" y="2906366"/>
                  <a:ext cx="1348353" cy="646331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70000"/>
                  </a:schemeClr>
                </a:solidFill>
                <a:ln w="25400"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Right Array</a:t>
                  </a:r>
                </a:p>
                <a:p>
                  <a:pPr algn="ctr"/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32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row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×</m:t>
                      </m:r>
                    </m:oMath>
                  </a14:m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12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col</a:t>
                  </a:r>
                </a:p>
                <a:p>
                  <a:pPr algn="ctr"/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40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200" b="0" i="0" smtClean="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μm</m:t>
                      </m:r>
                    </m:oMath>
                  </a14:m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200" i="1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× </m:t>
                      </m:r>
                    </m:oMath>
                  </a14:m>
                  <a:r>
                    <a:rPr lang="en-US" altLang="zh-CN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100</a:t>
                  </a:r>
                  <a:r>
                    <a:rPr lang="zh-CN" altLang="en-US" sz="1200" dirty="0">
                      <a:latin typeface="FZYaShiHeiS" panose="02000500000000000000" pitchFamily="2" charset="-122"/>
                      <a:ea typeface="FZYaShiHeiS" panose="02000500000000000000" pitchFamily="2" charset="-122"/>
                      <a:cs typeface="Linux Biolinum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200">
                          <a:latin typeface="Cambria Math" panose="02040503050406030204" pitchFamily="18" charset="0"/>
                          <a:ea typeface="FZYaShiHeiS" panose="02000500000000000000" pitchFamily="2" charset="-122"/>
                          <a:cs typeface="Linux Biolinum" panose="02000503000000000000" pitchFamily="2" charset="0"/>
                        </a:rPr>
                        <m:t>μm</m:t>
                      </m:r>
                    </m:oMath>
                  </a14:m>
                  <a:endParaRPr lang="en-US" sz="1200" dirty="0">
                    <a:latin typeface="FZYaShiHeiS" panose="02000500000000000000" pitchFamily="2" charset="-122"/>
                    <a:ea typeface="FZYaShiHeiS" panose="02000500000000000000" pitchFamily="2" charset="-122"/>
                    <a:cs typeface="Linux Biolinum" panose="02000503000000000000" pitchFamily="2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3435BE3-812A-FC4B-9BB9-D3F7ACE5B0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3084" y="2906366"/>
                  <a:ext cx="1348353" cy="646331"/>
                </a:xfrm>
                <a:prstGeom prst="rect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  <a:ln w="25400"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944BCDF-1029-844E-93D1-D9A54F44FED5}"/>
                </a:ext>
              </a:extLst>
            </p:cNvPr>
            <p:cNvSpPr/>
            <p:nvPr/>
          </p:nvSpPr>
          <p:spPr>
            <a:xfrm>
              <a:off x="9660563" y="1138481"/>
              <a:ext cx="808766" cy="605156"/>
            </a:xfrm>
            <a:prstGeom prst="roundRect">
              <a:avLst>
                <a:gd name="adj" fmla="val 93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5D44122-76EB-B243-A7B0-2BC7B059D607}"/>
                </a:ext>
              </a:extLst>
            </p:cNvPr>
            <p:cNvSpPr txBox="1"/>
            <p:nvPr/>
          </p:nvSpPr>
          <p:spPr>
            <a:xfrm>
              <a:off x="9634906" y="1205696"/>
              <a:ext cx="808766" cy="738664"/>
            </a:xfrm>
            <a:prstGeom prst="rect">
              <a:avLst/>
            </a:prstGeom>
            <a:noFill/>
            <a:ln w="254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FZYaShiHeiS" panose="02000500000000000000" pitchFamily="2" charset="-122"/>
                  <a:ea typeface="FZYaShiHeiS" panose="02000500000000000000" pitchFamily="2" charset="-122"/>
                  <a:cs typeface="Linux Biolinum" panose="02000503000000000000" pitchFamily="2" charset="0"/>
                </a:rPr>
                <a:t>Passive</a:t>
              </a:r>
              <a:r>
                <a:rPr lang="zh-CN" altLang="en-US" sz="1400" dirty="0">
                  <a:latin typeface="FZYaShiHeiS" panose="02000500000000000000" pitchFamily="2" charset="-122"/>
                  <a:ea typeface="FZYaShiHeiS" panose="02000500000000000000" pitchFamily="2" charset="-122"/>
                  <a:cs typeface="Linux Biolinum" panose="02000503000000000000" pitchFamily="2" charset="0"/>
                </a:rPr>
                <a:t> </a:t>
              </a:r>
              <a:r>
                <a:rPr lang="en-US" altLang="zh-CN" sz="1400" dirty="0">
                  <a:latin typeface="FZYaShiHeiS" panose="02000500000000000000" pitchFamily="2" charset="-122"/>
                  <a:ea typeface="FZYaShiHeiS" panose="02000500000000000000" pitchFamily="2" charset="-122"/>
                  <a:cs typeface="Linux Biolinum" panose="02000503000000000000" pitchFamily="2" charset="0"/>
                </a:rPr>
                <a:t>diodes</a:t>
              </a:r>
              <a:endParaRPr lang="en-US" sz="1400" dirty="0">
                <a:latin typeface="FZYaShiHeiS" panose="02000500000000000000" pitchFamily="2" charset="-122"/>
                <a:ea typeface="FZYaShiHeiS" panose="02000500000000000000" pitchFamily="2" charset="-122"/>
                <a:cs typeface="Linux Biolinum" panose="02000503000000000000" pitchFamily="2" charset="0"/>
              </a:endParaRPr>
            </a:p>
            <a:p>
              <a:pPr algn="just"/>
              <a:endParaRPr lang="en-US" sz="1400" dirty="0">
                <a:latin typeface="FZYaShiHeiS" panose="02000500000000000000" pitchFamily="2" charset="-122"/>
                <a:ea typeface="FZYaShiHeiS" panose="02000500000000000000" pitchFamily="2" charset="-122"/>
                <a:cs typeface="Linux Biolinum" panose="02000503000000000000" pitchFamily="2" charset="0"/>
              </a:endParaRPr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1A753969-42B7-CF4F-A5CB-88D1DA0253D5}"/>
                </a:ext>
              </a:extLst>
            </p:cNvPr>
            <p:cNvSpPr/>
            <p:nvPr/>
          </p:nvSpPr>
          <p:spPr>
            <a:xfrm flipV="1">
              <a:off x="9940518" y="1689822"/>
              <a:ext cx="293173" cy="284358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7063F2B-045F-764B-BEE1-B2B10E1B6D3E}"/>
                </a:ext>
              </a:extLst>
            </p:cNvPr>
            <p:cNvSpPr/>
            <p:nvPr/>
          </p:nvSpPr>
          <p:spPr>
            <a:xfrm>
              <a:off x="10702789" y="1383320"/>
              <a:ext cx="698549" cy="356122"/>
            </a:xfrm>
            <a:prstGeom prst="roundRect">
              <a:avLst>
                <a:gd name="adj" fmla="val 938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7F05C6-8969-0C4D-9D35-553A843AAD5B}"/>
                </a:ext>
              </a:extLst>
            </p:cNvPr>
            <p:cNvSpPr txBox="1"/>
            <p:nvPr/>
          </p:nvSpPr>
          <p:spPr>
            <a:xfrm>
              <a:off x="10652007" y="1391859"/>
              <a:ext cx="808766" cy="307777"/>
            </a:xfrm>
            <a:prstGeom prst="rect">
              <a:avLst/>
            </a:prstGeom>
            <a:noFill/>
            <a:ln w="254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FZYaShiHeiS" panose="02000500000000000000" pitchFamily="2" charset="-122"/>
                  <a:ea typeface="FZYaShiHeiS" panose="02000500000000000000" pitchFamily="2" charset="-122"/>
                  <a:cs typeface="Linux Biolinum" panose="02000503000000000000" pitchFamily="2" charset="0"/>
                </a:rPr>
                <a:t>PLL</a:t>
              </a:r>
              <a:endParaRPr lang="en-US" sz="1400" dirty="0">
                <a:latin typeface="FZYaShiHeiS" panose="02000500000000000000" pitchFamily="2" charset="-122"/>
                <a:ea typeface="FZYaShiHeiS" panose="02000500000000000000" pitchFamily="2" charset="-122"/>
                <a:cs typeface="Linux Biolinum" panose="02000503000000000000" pitchFamily="2" charset="0"/>
              </a:endParaRPr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1CD9FE2B-814A-3F4B-B114-076D5671C5ED}"/>
                </a:ext>
              </a:extLst>
            </p:cNvPr>
            <p:cNvSpPr/>
            <p:nvPr/>
          </p:nvSpPr>
          <p:spPr>
            <a:xfrm flipV="1">
              <a:off x="10919022" y="1685627"/>
              <a:ext cx="293173" cy="284358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7A94468-5413-324F-976F-30EA4C6C9679}"/>
              </a:ext>
            </a:extLst>
          </p:cNvPr>
          <p:cNvSpPr/>
          <p:nvPr/>
        </p:nvSpPr>
        <p:spPr>
          <a:xfrm>
            <a:off x="6112096" y="1107083"/>
            <a:ext cx="5685843" cy="3063230"/>
          </a:xfrm>
          <a:prstGeom prst="roundRect">
            <a:avLst>
              <a:gd name="adj" fmla="val 6109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01BAAC-65EB-D24D-B2E5-9013E6C47E3A}"/>
              </a:ext>
            </a:extLst>
          </p:cNvPr>
          <p:cNvSpPr txBox="1"/>
          <p:nvPr/>
        </p:nvSpPr>
        <p:spPr>
          <a:xfrm>
            <a:off x="6282242" y="1176764"/>
            <a:ext cx="5482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Left pixel array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readout</a:t>
            </a:r>
            <a:r>
              <a:rPr lang="zh-CN" altLang="en-US" dirty="0"/>
              <a:t> </a:t>
            </a:r>
            <a:r>
              <a:rPr lang="en-US" altLang="zh-CN" dirty="0"/>
              <a:t>architecture</a:t>
            </a:r>
            <a:r>
              <a:rPr lang="zh-CN" altLang="en-US" dirty="0"/>
              <a:t> </a:t>
            </a:r>
            <a:r>
              <a:rPr lang="en-US" altLang="zh-CN" dirty="0"/>
              <a:t>fully</a:t>
            </a:r>
            <a:r>
              <a:rPr lang="zh-CN" altLang="en-US" dirty="0"/>
              <a:t> </a:t>
            </a:r>
            <a:r>
              <a:rPr lang="en-US" altLang="zh-CN" dirty="0"/>
              <a:t>exploiting</a:t>
            </a:r>
            <a:r>
              <a:rPr lang="zh-CN" altLang="en-US" dirty="0"/>
              <a:t> </a:t>
            </a:r>
            <a:r>
              <a:rPr lang="en-US" altLang="zh-CN" dirty="0"/>
              <a:t>55nm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potential,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in-pixel</a:t>
            </a:r>
            <a:r>
              <a:rPr lang="zh-CN" altLang="en-US" dirty="0"/>
              <a:t> </a:t>
            </a:r>
            <a:r>
              <a:rPr lang="en-US" altLang="zh-CN" dirty="0"/>
              <a:t>TDC</a:t>
            </a:r>
            <a:r>
              <a:rPr lang="zh-CN" altLang="en-US" dirty="0"/>
              <a:t> </a:t>
            </a:r>
            <a:r>
              <a:rPr lang="en-US" altLang="zh-CN" dirty="0"/>
              <a:t>etc.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extra</a:t>
            </a:r>
            <a:r>
              <a:rPr lang="zh-CN" altLang="en-US" dirty="0"/>
              <a:t> </a:t>
            </a:r>
            <a:r>
              <a:rPr lang="en-US" altLang="zh-CN" dirty="0"/>
              <a:t>deep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well</a:t>
            </a:r>
            <a:r>
              <a:rPr lang="zh-CN" altLang="en-US" dirty="0"/>
              <a:t>  </a:t>
            </a:r>
            <a:r>
              <a:rPr lang="en-US" altLang="zh-CN" dirty="0"/>
              <a:t> </a:t>
            </a:r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89A7989-A185-7246-A408-D0F5D3149089}"/>
              </a:ext>
            </a:extLst>
          </p:cNvPr>
          <p:cNvSpPr/>
          <p:nvPr/>
        </p:nvSpPr>
        <p:spPr>
          <a:xfrm>
            <a:off x="6099561" y="4326134"/>
            <a:ext cx="5685843" cy="2286533"/>
          </a:xfrm>
          <a:prstGeom prst="roundRect">
            <a:avLst>
              <a:gd name="adj" fmla="val 610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F12220-1FEC-8047-8C74-9E82CE100D87}"/>
              </a:ext>
            </a:extLst>
          </p:cNvPr>
          <p:cNvSpPr txBox="1"/>
          <p:nvPr/>
        </p:nvSpPr>
        <p:spPr>
          <a:xfrm>
            <a:off x="6282242" y="4430400"/>
            <a:ext cx="5482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Right pixel array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architecture</a:t>
            </a:r>
            <a:r>
              <a:rPr lang="zh-CN" altLang="en-US" dirty="0"/>
              <a:t> </a:t>
            </a:r>
            <a:r>
              <a:rPr lang="en-US" altLang="zh-CN" dirty="0"/>
              <a:t>optimized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Triple-well</a:t>
            </a:r>
            <a:r>
              <a:rPr lang="zh-CN" altLang="en-US" dirty="0"/>
              <a:t> </a:t>
            </a:r>
            <a:r>
              <a:rPr lang="en-US" altLang="zh-CN" dirty="0"/>
              <a:t>process,</a:t>
            </a:r>
            <a:r>
              <a:rPr lang="zh-CN" altLang="en-US" dirty="0"/>
              <a:t> </a:t>
            </a:r>
            <a:r>
              <a:rPr lang="en-US" altLang="zh-CN" dirty="0"/>
              <a:t>NMOS-only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FA9AF2-B620-4F42-93EA-0DB31CAB4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9345" y="1867920"/>
            <a:ext cx="3042360" cy="1639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D4F080-C9DD-BD43-B184-13CC9C15DD43}"/>
              </a:ext>
            </a:extLst>
          </p:cNvPr>
          <p:cNvSpPr txBox="1"/>
          <p:nvPr/>
        </p:nvSpPr>
        <p:spPr>
          <a:xfrm>
            <a:off x="6313667" y="2100094"/>
            <a:ext cx="23880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Testing</a:t>
            </a:r>
            <a:r>
              <a:rPr lang="zh-CN" altLang="en-US" sz="1600" dirty="0"/>
              <a:t> </a:t>
            </a:r>
            <a:r>
              <a:rPr lang="en-US" altLang="zh-CN" sz="1600" dirty="0"/>
              <a:t>goals: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zh-CN" sz="1600" dirty="0"/>
              <a:t>Pixel</a:t>
            </a:r>
            <a:r>
              <a:rPr lang="zh-CN" altLang="en-US" sz="1600" dirty="0"/>
              <a:t> </a:t>
            </a:r>
            <a:r>
              <a:rPr lang="en-US" altLang="zh-CN" sz="1600" dirty="0"/>
              <a:t>response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charge</a:t>
            </a:r>
            <a:r>
              <a:rPr lang="zh-CN" altLang="en-US" sz="1600" dirty="0"/>
              <a:t> </a:t>
            </a:r>
            <a:r>
              <a:rPr lang="en-US" altLang="zh-CN" sz="1600" dirty="0"/>
              <a:t>injection</a:t>
            </a:r>
            <a:r>
              <a:rPr lang="zh-CN" altLang="en-US" sz="1600" dirty="0"/>
              <a:t> </a:t>
            </a:r>
            <a:endParaRPr lang="en-GB" altLang="zh-CN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zh-CN" sz="1600" dirty="0"/>
              <a:t>TDC</a:t>
            </a:r>
            <a:r>
              <a:rPr lang="zh-CN" altLang="en-US" sz="1600" dirty="0"/>
              <a:t> </a:t>
            </a:r>
            <a:r>
              <a:rPr lang="en-US" altLang="zh-CN" sz="1600" dirty="0"/>
              <a:t>performance</a:t>
            </a:r>
            <a:endParaRPr lang="en-GB" altLang="zh-CN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zh-CN" sz="1600" dirty="0"/>
              <a:t>LVDS</a:t>
            </a:r>
            <a:r>
              <a:rPr lang="zh-CN" altLang="en-US" sz="1600" dirty="0"/>
              <a:t> </a:t>
            </a:r>
            <a:r>
              <a:rPr lang="en-US" altLang="zh-CN" sz="1600" dirty="0"/>
              <a:t>driver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zh-CN" sz="1600" dirty="0"/>
              <a:t>Column</a:t>
            </a:r>
            <a:r>
              <a:rPr lang="zh-CN" altLang="en-US" sz="1600" dirty="0"/>
              <a:t> </a:t>
            </a:r>
            <a:r>
              <a:rPr lang="en-US" altLang="zh-CN" sz="1600" dirty="0"/>
              <a:t>readout</a:t>
            </a:r>
            <a:r>
              <a:rPr lang="zh-CN" altLang="en-US" sz="1600" dirty="0"/>
              <a:t> </a:t>
            </a:r>
            <a:r>
              <a:rPr lang="en-US" altLang="zh-CN" sz="1600" dirty="0"/>
              <a:t>validation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zh-CN" sz="1600" dirty="0"/>
              <a:t>…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5F9099-052A-0545-9C83-D48E58B33D09}"/>
              </a:ext>
            </a:extLst>
          </p:cNvPr>
          <p:cNvSpPr txBox="1"/>
          <p:nvPr/>
        </p:nvSpPr>
        <p:spPr>
          <a:xfrm>
            <a:off x="8270631" y="3511881"/>
            <a:ext cx="3728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Dedicated</a:t>
            </a:r>
            <a:r>
              <a:rPr lang="zh-CN" altLang="en-US" sz="1600" dirty="0"/>
              <a:t> </a:t>
            </a:r>
            <a:r>
              <a:rPr lang="en-US" altLang="zh-CN" sz="1600" dirty="0"/>
              <a:t>test</a:t>
            </a:r>
            <a:r>
              <a:rPr lang="zh-CN" altLang="en-US" sz="1600" dirty="0"/>
              <a:t> </a:t>
            </a:r>
            <a:r>
              <a:rPr lang="en-US" altLang="zh-CN" sz="1600" dirty="0"/>
              <a:t>PCB</a:t>
            </a:r>
            <a:r>
              <a:rPr lang="zh-CN" altLang="en-US" sz="1600" dirty="0"/>
              <a:t> </a:t>
            </a:r>
            <a:r>
              <a:rPr lang="en-US" altLang="zh-CN" sz="1600" dirty="0"/>
              <a:t>+</a:t>
            </a:r>
            <a:r>
              <a:rPr lang="zh-CN" altLang="en-US" sz="1600" dirty="0"/>
              <a:t> </a:t>
            </a:r>
            <a:r>
              <a:rPr lang="en-US" altLang="zh-CN" sz="1600" dirty="0" err="1"/>
              <a:t>CariBou</a:t>
            </a:r>
            <a:r>
              <a:rPr lang="zh-CN" altLang="en-US" sz="1600" dirty="0"/>
              <a:t> </a:t>
            </a:r>
            <a:r>
              <a:rPr lang="en-US" altLang="zh-CN" sz="1600" dirty="0"/>
              <a:t>readout</a:t>
            </a:r>
            <a:r>
              <a:rPr lang="zh-CN" altLang="en-US" sz="1600" dirty="0"/>
              <a:t> </a:t>
            </a:r>
            <a:r>
              <a:rPr lang="en-US" altLang="zh-CN" sz="1600" dirty="0"/>
              <a:t>board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/>
              <a:t>place;</a:t>
            </a:r>
            <a:r>
              <a:rPr lang="zh-CN" altLang="en-US" sz="1600" dirty="0"/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SPI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config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successful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27" name="图片 11">
            <a:extLst>
              <a:ext uri="{FF2B5EF4-FFF2-40B4-BE49-F238E27FC236}">
                <a16:creationId xmlns:a16="http://schemas.microsoft.com/office/drawing/2014/main" id="{920735C4-0FCB-D44F-9C07-9EADDBD0B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9974" y="5030250"/>
            <a:ext cx="1731731" cy="124983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152584-9748-F746-A708-657B83F18BD5}"/>
              </a:ext>
            </a:extLst>
          </p:cNvPr>
          <p:cNvSpPr txBox="1"/>
          <p:nvPr/>
        </p:nvSpPr>
        <p:spPr>
          <a:xfrm>
            <a:off x="6282242" y="5096796"/>
            <a:ext cx="33850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Test</a:t>
            </a:r>
            <a:r>
              <a:rPr lang="zh-CN" altLang="en-US" sz="1600" dirty="0"/>
              <a:t> </a:t>
            </a:r>
            <a:r>
              <a:rPr lang="en-US" altLang="zh-CN" sz="1600" dirty="0"/>
              <a:t>PCB</a:t>
            </a:r>
            <a:r>
              <a:rPr lang="zh-CN" altLang="en-US" sz="1600" dirty="0"/>
              <a:t> </a:t>
            </a:r>
            <a:r>
              <a:rPr lang="en-US" altLang="zh-CN" sz="1600" dirty="0"/>
              <a:t>designed;</a:t>
            </a:r>
            <a:r>
              <a:rPr lang="zh-CN" altLang="en-US" sz="1600" dirty="0"/>
              <a:t> </a:t>
            </a:r>
            <a:r>
              <a:rPr lang="en-US" altLang="zh-CN" sz="1600" dirty="0"/>
              <a:t>Current</a:t>
            </a:r>
            <a:r>
              <a:rPr lang="zh-CN" altLang="en-US" sz="1600" dirty="0"/>
              <a:t> </a:t>
            </a:r>
            <a:r>
              <a:rPr lang="en-US" altLang="zh-CN" sz="1600" dirty="0"/>
              <a:t>test</a:t>
            </a:r>
            <a:r>
              <a:rPr lang="zh-CN" altLang="en-US" sz="1600" dirty="0"/>
              <a:t> </a:t>
            </a:r>
            <a:r>
              <a:rPr lang="en-US" altLang="zh-CN" sz="1600" dirty="0"/>
              <a:t>focusing</a:t>
            </a:r>
            <a:r>
              <a:rPr lang="zh-CN" altLang="en-US" sz="1600" dirty="0"/>
              <a:t> </a:t>
            </a:r>
            <a:r>
              <a:rPr lang="en-US" altLang="zh-CN" sz="1600" dirty="0"/>
              <a:t>on</a:t>
            </a:r>
            <a:r>
              <a:rPr lang="zh-CN" altLang="en-US" sz="1600" dirty="0"/>
              <a:t> </a:t>
            </a:r>
            <a:r>
              <a:rPr lang="en-US" altLang="zh-CN" sz="1600" dirty="0"/>
              <a:t>left</a:t>
            </a:r>
            <a:r>
              <a:rPr lang="zh-CN" altLang="en-US" sz="1600" dirty="0"/>
              <a:t> </a:t>
            </a:r>
            <a:r>
              <a:rPr lang="en-US" altLang="zh-CN" sz="1600" dirty="0"/>
              <a:t>array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zh-CN" sz="1600" dirty="0"/>
              <a:t>Readout</a:t>
            </a:r>
            <a:r>
              <a:rPr lang="zh-CN" altLang="en-US" sz="1600" dirty="0"/>
              <a:t> </a:t>
            </a:r>
            <a:r>
              <a:rPr lang="en-US" altLang="zh-CN" sz="1600" dirty="0"/>
              <a:t>performance</a:t>
            </a:r>
            <a:r>
              <a:rPr lang="zh-CN" altLang="en-US" sz="1600" dirty="0"/>
              <a:t> </a:t>
            </a:r>
            <a:r>
              <a:rPr lang="en-US" altLang="zh-CN" sz="1600" dirty="0"/>
              <a:t>(time</a:t>
            </a:r>
            <a:r>
              <a:rPr lang="zh-CN" altLang="en-US" sz="1600" dirty="0"/>
              <a:t> </a:t>
            </a:r>
            <a:r>
              <a:rPr lang="en-US" altLang="zh-CN" sz="1600" dirty="0"/>
              <a:t>resolution,</a:t>
            </a:r>
            <a:r>
              <a:rPr lang="zh-CN" altLang="en-US" sz="1600" dirty="0"/>
              <a:t> </a:t>
            </a:r>
            <a:r>
              <a:rPr lang="en-US" altLang="zh-CN" sz="1600" dirty="0"/>
              <a:t>power,</a:t>
            </a:r>
            <a:r>
              <a:rPr lang="zh-CN" altLang="en-US" sz="1600" dirty="0"/>
              <a:t> </a:t>
            </a:r>
            <a:r>
              <a:rPr lang="en-US" altLang="zh-CN" sz="1600" dirty="0"/>
              <a:t>…)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be</a:t>
            </a:r>
            <a:r>
              <a:rPr lang="zh-CN" altLang="en-US" sz="1600" dirty="0"/>
              <a:t> </a:t>
            </a:r>
            <a:r>
              <a:rPr lang="en-US" altLang="zh-CN" sz="1600" dirty="0"/>
              <a:t>compared</a:t>
            </a:r>
            <a:r>
              <a:rPr lang="zh-CN" altLang="en-US" sz="1600" dirty="0"/>
              <a:t> </a:t>
            </a:r>
            <a:r>
              <a:rPr lang="en-US" altLang="zh-CN" sz="1600" dirty="0"/>
              <a:t>with</a:t>
            </a:r>
            <a:r>
              <a:rPr lang="zh-CN" altLang="en-US" sz="1600" dirty="0"/>
              <a:t> </a:t>
            </a:r>
            <a:r>
              <a:rPr lang="en-US" altLang="zh-CN" sz="1600" dirty="0"/>
              <a:t>left</a:t>
            </a:r>
            <a:r>
              <a:rPr lang="zh-CN" altLang="en-US" sz="1600" dirty="0"/>
              <a:t> </a:t>
            </a:r>
            <a:r>
              <a:rPr lang="en-US" altLang="zh-CN" sz="1600" dirty="0"/>
              <a:t>array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14251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240</Words>
  <Application>Microsoft Macintosh PowerPoint</Application>
  <PresentationFormat>Widescreen</PresentationFormat>
  <Paragraphs>45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等线</vt:lpstr>
      <vt:lpstr>FZYaShiHeiS</vt:lpstr>
      <vt:lpstr>微软雅黑</vt:lpstr>
      <vt:lpstr>Arial</vt:lpstr>
      <vt:lpstr>Arial Black</vt:lpstr>
      <vt:lpstr>Cambria Math</vt:lpstr>
      <vt:lpstr>Courier New</vt:lpstr>
      <vt:lpstr>Linux Biolinum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Detector Interface</dc:title>
  <dc:creator>Zhaoru Zhang</dc:creator>
  <cp:lastModifiedBy>Li Yiming</cp:lastModifiedBy>
  <cp:revision>86</cp:revision>
  <dcterms:created xsi:type="dcterms:W3CDTF">2025-07-18T05:11:00Z</dcterms:created>
  <dcterms:modified xsi:type="dcterms:W3CDTF">2025-08-26T04:22:41Z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2052-12.1.0.19770</vt:lpwstr>
  </property>
</Properties>
</file>