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953" r:id="rId2"/>
    <p:sldId id="1056" r:id="rId3"/>
    <p:sldId id="1057" r:id="rId4"/>
    <p:sldId id="1058" r:id="rId5"/>
    <p:sldId id="1052" r:id="rId6"/>
    <p:sldId id="1055" r:id="rId7"/>
    <p:sldId id="1061" r:id="rId8"/>
    <p:sldId id="1062" r:id="rId9"/>
    <p:sldId id="1064" r:id="rId10"/>
    <p:sldId id="1060" r:id="rId11"/>
    <p:sldId id="1053" r:id="rId12"/>
    <p:sldId id="1054" r:id="rId13"/>
    <p:sldId id="1059" r:id="rId14"/>
    <p:sldId id="1065" r:id="rId15"/>
    <p:sldId id="1066" r:id="rId16"/>
    <p:sldId id="1067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8400"/>
    <a:srgbClr val="005800"/>
    <a:srgbClr val="00A249"/>
    <a:srgbClr val="0070C0"/>
    <a:srgbClr val="FFFFFF"/>
    <a:srgbClr val="E6E6E6"/>
    <a:srgbClr val="003399"/>
    <a:srgbClr val="4D8357"/>
    <a:srgbClr val="FDC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00" autoAdjust="0"/>
    <p:restoredTop sz="92338" autoAdjust="0"/>
  </p:normalViewPr>
  <p:slideViewPr>
    <p:cSldViewPr>
      <p:cViewPr varScale="1">
        <p:scale>
          <a:sx n="166" d="100"/>
          <a:sy n="166" d="100"/>
        </p:scale>
        <p:origin x="432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2025/8/25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72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2025/8/25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spcBef>
                <a:spcPts val="0"/>
              </a:spcBef>
              <a:spcAft>
                <a:spcPts val="0"/>
              </a:spcAft>
              <a:defRPr baseline="0"/>
            </a:lvl3pPr>
            <a:lvl4pPr>
              <a:spcBef>
                <a:spcPts val="0"/>
              </a:spcBef>
              <a:spcAft>
                <a:spcPts val="0"/>
              </a:spcAft>
              <a:defRPr baseline="0"/>
            </a:lvl4pPr>
            <a:lvl5pPr>
              <a:spcBef>
                <a:spcPts val="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2025/8/25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82399" y="0"/>
            <a:ext cx="609599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4A2EE7F-0F63-6AF1-F8E3-81CC317A2846}"/>
              </a:ext>
            </a:extLst>
          </p:cNvPr>
          <p:cNvSpPr txBox="1">
            <a:spLocks/>
          </p:cNvSpPr>
          <p:nvPr userDrawn="1"/>
        </p:nvSpPr>
        <p:spPr>
          <a:xfrm>
            <a:off x="9356152" y="63762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2025/8/25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2025/8/25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4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2025/8/25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Mingshui</a:t>
            </a:r>
            <a:r>
              <a:rPr lang="en-US" altLang="zh-CN" dirty="0">
                <a:solidFill>
                  <a:schemeClr val="bg1"/>
                </a:solidFill>
              </a:rPr>
              <a:t> Chen, August 15</a:t>
            </a:r>
            <a:r>
              <a:rPr lang="en-US" altLang="zh-CN" baseline="30000" dirty="0">
                <a:solidFill>
                  <a:schemeClr val="bg1"/>
                </a:solidFill>
              </a:rPr>
              <a:t>th</a:t>
            </a:r>
            <a:r>
              <a:rPr lang="en-US" altLang="zh-CN" dirty="0">
                <a:solidFill>
                  <a:schemeClr val="bg1"/>
                </a:solidFill>
              </a:rPr>
              <a:t>, 2025, CEPC Day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标题 2">
            <a:extLst>
              <a:ext uri="{FF2B5EF4-FFF2-40B4-BE49-F238E27FC236}">
                <a16:creationId xmlns:a16="http://schemas.microsoft.com/office/drawing/2014/main" id="{7CDC6D5B-30DF-882E-49F7-5BCAAA6E7278}"/>
              </a:ext>
            </a:extLst>
          </p:cNvPr>
          <p:cNvSpPr txBox="1">
            <a:spLocks/>
          </p:cNvSpPr>
          <p:nvPr/>
        </p:nvSpPr>
        <p:spPr>
          <a:xfrm>
            <a:off x="371364" y="17825"/>
            <a:ext cx="11449272" cy="1036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b="1" u="sng" kern="0" dirty="0">
                <a:solidFill>
                  <a:srgbClr val="FF0000"/>
                </a:solidFill>
                <a:latin typeface="+mn-lt"/>
              </a:rPr>
              <a:t>To-do list for IDRC review – Performance related</a:t>
            </a:r>
            <a:endParaRPr lang="zh-CN" altLang="en-US" b="1" u="sng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8EE3F0-0093-1284-FD81-B1AB4B33C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1151327"/>
            <a:ext cx="9793088" cy="5112571"/>
          </a:xfrm>
        </p:spPr>
        <p:txBody>
          <a:bodyPr>
            <a:noAutofit/>
          </a:bodyPr>
          <a:lstStyle/>
          <a:p>
            <a:pPr marL="228600" indent="-228600"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Impact of Beam Induced Background</a:t>
            </a:r>
          </a:p>
          <a:p>
            <a:pPr marL="685800" lvl="1" indent="-228600"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Simulation of Incoherent Pairs Creation</a:t>
            </a:r>
          </a:p>
          <a:p>
            <a:pPr marL="685800" lvl="1" indent="-228600"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Map for magnetic field: non-uniform B field, anti-solenoid</a:t>
            </a:r>
          </a:p>
          <a:p>
            <a:pPr marL="228600" indent="-228600"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Impact of Material Budget Change</a:t>
            </a:r>
          </a:p>
          <a:p>
            <a:pPr marL="685800" lvl="1" indent="-228600"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Beampipe, VTX, supporting tube</a:t>
            </a:r>
          </a:p>
          <a:p>
            <a:pPr marL="228600" indent="-228600"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Muon Requirement and Performance</a:t>
            </a:r>
          </a:p>
          <a:p>
            <a:pPr marL="685800" lvl="1" indent="-228600"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Standalone muon efficiency</a:t>
            </a:r>
          </a:p>
          <a:p>
            <a:pPr marL="228600" indent="-228600"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Evaluate photon mis-ID (from pi0) in Z-&gt;</a:t>
            </a:r>
            <a:r>
              <a:rPr lang="en-US" altLang="zh-CN" b="1" dirty="0" err="1">
                <a:solidFill>
                  <a:srgbClr val="C00000"/>
                </a:solidFill>
                <a:latin typeface="Symbol" pitchFamily="2" charset="2"/>
                <a:ea typeface="微软雅黑" panose="020B0503020204020204" pitchFamily="34" charset="-122"/>
                <a:cs typeface="Arial" panose="020B0604020202020204" pitchFamily="34" charset="0"/>
              </a:rPr>
              <a:t>tt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marL="228600" indent="-228600"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 mass – motivation for WW threshold scan</a:t>
            </a:r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87A438F-DD5C-5DA1-9EE4-F837A1CA2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D21A79A-73F3-0A84-CBD0-5B6EF2F3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211174-B922-D043-94A8-05D1D148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93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FD5415E-D4D1-0863-85CB-A572C253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Requirements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9B1FBE-78EF-E4F8-2B62-E0A3F0ED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5AB6CA-229E-BE1A-6DEB-D9FDA0A19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60561" y="-523599"/>
            <a:ext cx="5478118" cy="897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1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73E6064-218F-4997-F88C-0A8363DA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achieved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4A5A32-1F09-CF47-98D8-3521A61D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01CED9-327D-DFC6-7DF0-81BB95A24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24744"/>
            <a:ext cx="9659613" cy="481912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7F64BE9-E234-CA11-EFD5-F696A053F6BD}"/>
              </a:ext>
            </a:extLst>
          </p:cNvPr>
          <p:cNvSpPr txBox="1"/>
          <p:nvPr/>
        </p:nvSpPr>
        <p:spPr>
          <a:xfrm>
            <a:off x="556654" y="5955360"/>
            <a:ext cx="10435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effectLst/>
                <a:latin typeface="TeXGyreTermesX"/>
              </a:rPr>
              <a:t>The reference detector provides excellent performance and achieves all the requirements for physics objects, and enables a rich physics program to be conducted at CEPC. </a:t>
            </a:r>
            <a:endParaRPr lang="en-US" altLang="zh-CN" sz="2000" b="1" dirty="0"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743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D8F7EC1-C8E9-FA0F-08FD-794CA179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Material Budget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2E2F55-2832-7F4C-59F4-9230C68D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C10DD8-F413-D201-DC94-D67F67D3A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24744"/>
            <a:ext cx="6840760" cy="54570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D518107-A5F6-4A66-A0D3-472181A38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988840"/>
            <a:ext cx="4646488" cy="37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2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E1307FE-6B6A-430E-AEEE-23F1DBD1E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ECAL material budget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A17317-B114-3C66-7C98-E669F7A0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55A166F-920A-5534-6168-D1EABECFD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44" y="1309158"/>
            <a:ext cx="6284519" cy="47525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CBE6CF7-48F0-5AE6-FE37-E1A9E5999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" y="1309158"/>
            <a:ext cx="628451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06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E440F0C-1C65-02DF-C336-ADE6A046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 Maps scanned by SW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187880-1BD9-D2E6-195A-27B3E7D5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F1AE62-4D40-8EB9-D81F-DE16BAFF0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35" y="1412776"/>
            <a:ext cx="5280064" cy="45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936B1B-FD18-25FA-E0C2-47AA732B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412776"/>
            <a:ext cx="5280064" cy="45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05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5E2911A-21CD-DC28-C536-773B11F7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BIBs in various magnetic fields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211322-F110-BB81-F379-64B80D5E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220AC7-7BBA-E562-9089-D345839F6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20" y="764704"/>
            <a:ext cx="1089847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5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25AAC89-EA5B-2449-45EB-AAA28ABF7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5086697"/>
            <a:ext cx="11521280" cy="169719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Checks done by </a:t>
            </a:r>
            <a:r>
              <a:rPr lang="en-US" dirty="0" err="1"/>
              <a:t>Chenguang</a:t>
            </a:r>
            <a:r>
              <a:rPr lang="en-US" dirty="0"/>
              <a:t> Zhang, </a:t>
            </a:r>
            <a:r>
              <a:rPr lang="en-US" dirty="0" err="1"/>
              <a:t>Xiaotian</a:t>
            </a:r>
            <a:r>
              <a:rPr lang="en-US" dirty="0"/>
              <a:t> Ma, and MDI team</a:t>
            </a:r>
          </a:p>
          <a:p>
            <a:pPr lvl="1"/>
            <a:r>
              <a:rPr lang="en-US" dirty="0"/>
              <a:t>Bug fix in the beam crossing angle, and electron energy threshold reduced to 0.511 MeV</a:t>
            </a:r>
          </a:p>
          <a:p>
            <a:pPr lvl="1"/>
            <a:r>
              <a:rPr lang="en-US" dirty="0"/>
              <a:t>Speed improved by two orders of magnitude (5 minutes vs. 10 hours for one bx simulation) </a:t>
            </a:r>
          </a:p>
          <a:p>
            <a:pPr lvl="2"/>
            <a:r>
              <a:rPr lang="en-US" dirty="0"/>
              <a:t>New framework, and no slicing on the time dimension</a:t>
            </a:r>
          </a:p>
          <a:p>
            <a:r>
              <a:rPr lang="en-US" dirty="0"/>
              <a:t>More statistics needed, also tests being performed with various magnetic fields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A69971E-5AEB-CE4A-2241-C546805B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BIBs: incoherent pair creations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23162E-AAE3-2095-D033-446AF2D4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709CD4-7868-2E84-0D96-C9CBE4E8B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201" y="1133858"/>
            <a:ext cx="3769597" cy="39914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4FA2BE-F7FA-757C-7032-00074CD6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" y="1731302"/>
            <a:ext cx="4104456" cy="331717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02DEA19-4002-F90C-C7A0-A7D72058E647}"/>
              </a:ext>
            </a:extLst>
          </p:cNvPr>
          <p:cNvSpPr txBox="1"/>
          <p:nvPr/>
        </p:nvSpPr>
        <p:spPr>
          <a:xfrm>
            <a:off x="402530" y="1251022"/>
            <a:ext cx="3410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Old version with bugs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1FAC92-1E40-D3C8-67EA-5731E7B92E84}"/>
              </a:ext>
            </a:extLst>
          </p:cNvPr>
          <p:cNvSpPr txBox="1"/>
          <p:nvPr/>
        </p:nvSpPr>
        <p:spPr>
          <a:xfrm>
            <a:off x="4689446" y="1412776"/>
            <a:ext cx="1952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Latest version</a:t>
            </a:r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437B6BA1-30CA-DD00-6D36-1F8283BAB1F9}"/>
              </a:ext>
            </a:extLst>
          </p:cNvPr>
          <p:cNvCxnSpPr/>
          <p:nvPr/>
        </p:nvCxnSpPr>
        <p:spPr>
          <a:xfrm>
            <a:off x="3537318" y="3793342"/>
            <a:ext cx="1152128" cy="0"/>
          </a:xfrm>
          <a:prstGeom prst="straightConnector1">
            <a:avLst/>
          </a:prstGeom>
          <a:ln w="1079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45F5D6D7-6699-B54D-C822-A735B23DE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210" y="1167394"/>
            <a:ext cx="4259119" cy="406610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6E4AF7B-7869-B68D-BFCD-1C5E1CBD3E58}"/>
              </a:ext>
            </a:extLst>
          </p:cNvPr>
          <p:cNvSpPr txBox="1"/>
          <p:nvPr/>
        </p:nvSpPr>
        <p:spPr>
          <a:xfrm>
            <a:off x="9570450" y="1670591"/>
            <a:ext cx="158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FCC-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911E3A58-16E5-89C3-DCF5-B92A12011063}"/>
              </a:ext>
            </a:extLst>
          </p:cNvPr>
          <p:cNvCxnSpPr>
            <a:cxnSpLocks/>
          </p:cNvCxnSpPr>
          <p:nvPr/>
        </p:nvCxnSpPr>
        <p:spPr>
          <a:xfrm>
            <a:off x="2351584" y="1731302"/>
            <a:ext cx="0" cy="550232"/>
          </a:xfrm>
          <a:prstGeom prst="straightConnector1">
            <a:avLst/>
          </a:prstGeom>
          <a:ln w="1079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C68EDC2F-9178-10CB-0275-A7BB2EA99ABC}"/>
              </a:ext>
            </a:extLst>
          </p:cNvPr>
          <p:cNvSpPr txBox="1"/>
          <p:nvPr/>
        </p:nvSpPr>
        <p:spPr>
          <a:xfrm>
            <a:off x="10411681" y="1002187"/>
            <a:ext cx="118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ESPP, 2025</a:t>
            </a:r>
          </a:p>
        </p:txBody>
      </p:sp>
    </p:spTree>
    <p:extLst>
      <p:ext uri="{BB962C8B-B14F-4D97-AF65-F5344CB8AC3E}">
        <p14:creationId xmlns:p14="http://schemas.microsoft.com/office/powerpoint/2010/main" val="3892436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E4DD88A-1EE5-01FF-806D-F60BF8308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4" y="1078432"/>
            <a:ext cx="10972800" cy="1440160"/>
          </a:xfrm>
        </p:spPr>
        <p:txBody>
          <a:bodyPr/>
          <a:lstStyle/>
          <a:p>
            <a:r>
              <a:rPr lang="en-US" dirty="0"/>
              <a:t>Current CEPCSW: </a:t>
            </a:r>
            <a:r>
              <a:rPr lang="en-US" b="1" dirty="0">
                <a:solidFill>
                  <a:srgbClr val="FF0000"/>
                </a:solidFill>
              </a:rPr>
              <a:t>3 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uniform</a:t>
            </a:r>
            <a:r>
              <a:rPr lang="en-US" dirty="0"/>
              <a:t> B-Field assumed </a:t>
            </a:r>
            <a:r>
              <a:rPr lang="en-US" b="1" dirty="0">
                <a:solidFill>
                  <a:srgbClr val="FF0000"/>
                </a:solidFill>
              </a:rPr>
              <a:t>inside coil only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Different from actual map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Also no anti-solenoid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2954FA7-A218-9CAD-7173-9B8D780C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1FAFCB-8F45-F4CC-9C38-0EC6A947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D786E5-64E0-A3B0-A679-E746DB41F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2564904"/>
            <a:ext cx="3417105" cy="2378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EF3B42-B175-50C8-9C35-E757885D1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088" y="2564904"/>
            <a:ext cx="3578244" cy="2390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0F3BBF7-ABD4-813C-0662-D53451B42DFB}"/>
              </a:ext>
            </a:extLst>
          </p:cNvPr>
          <p:cNvSpPr txBox="1"/>
          <p:nvPr/>
        </p:nvSpPr>
        <p:spPr>
          <a:xfrm>
            <a:off x="4852223" y="4029111"/>
            <a:ext cx="1462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effectLst/>
                <a:latin typeface="TeXGyreTermesX"/>
              </a:rPr>
              <a:t>Figure 10.22 </a:t>
            </a:r>
            <a:endParaRPr lang="en-US" altLang="zh-CN" dirty="0">
              <a:effectLst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6B2442-3C47-E44E-F27C-0FC348C049D4}"/>
              </a:ext>
            </a:extLst>
          </p:cNvPr>
          <p:cNvSpPr txBox="1"/>
          <p:nvPr/>
        </p:nvSpPr>
        <p:spPr>
          <a:xfrm>
            <a:off x="1415480" y="2552536"/>
            <a:ext cx="1462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effectLst/>
                <a:latin typeface="TeXGyreTermesX"/>
              </a:rPr>
              <a:t>Figure 10.14 </a:t>
            </a:r>
            <a:endParaRPr lang="en-US" altLang="zh-CN" dirty="0">
              <a:effectLst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5E0D073-FECA-AFC0-0B4F-B1261C951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31" y="5851301"/>
            <a:ext cx="6047060" cy="9339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753B2DA-AE6C-0E12-F0CC-8A6907016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31" y="5105204"/>
            <a:ext cx="6047060" cy="75588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AF437E5-618C-79FD-0BC2-6F685F6775D0}"/>
              </a:ext>
            </a:extLst>
          </p:cNvPr>
          <p:cNvSpPr txBox="1"/>
          <p:nvPr/>
        </p:nvSpPr>
        <p:spPr>
          <a:xfrm>
            <a:off x="2043621" y="4586144"/>
            <a:ext cx="3121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Actual map in magnet chapter</a:t>
            </a:r>
            <a:endParaRPr lang="en-US" dirty="0"/>
          </a:p>
        </p:txBody>
      </p:sp>
      <p:sp>
        <p:nvSpPr>
          <p:cNvPr id="16" name="内容占位符 1">
            <a:extLst>
              <a:ext uri="{FF2B5EF4-FFF2-40B4-BE49-F238E27FC236}">
                <a16:creationId xmlns:a16="http://schemas.microsoft.com/office/drawing/2014/main" id="{9478FE4F-B005-69DB-4792-B32559C4526D}"/>
              </a:ext>
            </a:extLst>
          </p:cNvPr>
          <p:cNvSpPr txBox="1">
            <a:spLocks/>
          </p:cNvSpPr>
          <p:nvPr/>
        </p:nvSpPr>
        <p:spPr>
          <a:xfrm>
            <a:off x="7264039" y="2018330"/>
            <a:ext cx="4927961" cy="4696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rgbClr val="0000FF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</a:rPr>
              <a:t>Definitely need correct map for beam induced background studies</a:t>
            </a:r>
          </a:p>
          <a:p>
            <a:r>
              <a:rPr lang="en-US" altLang="zh-CN" dirty="0"/>
              <a:t>Not clear if full map is needed for physics studies</a:t>
            </a:r>
          </a:p>
          <a:p>
            <a:pPr lvl="1"/>
            <a:r>
              <a:rPr lang="en-US" altLang="zh-CN" b="1" dirty="0">
                <a:solidFill>
                  <a:srgbClr val="0000FF"/>
                </a:solidFill>
              </a:rPr>
              <a:t>No significant degradation for tracking mentioned in software chapter currently 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Simulation and reconstruction with full map probably takes much more resources</a:t>
            </a:r>
          </a:p>
          <a:p>
            <a:r>
              <a:rPr lang="en-US" altLang="zh-CN" b="1" dirty="0"/>
              <a:t>Plan to have tracking performance re-evaluated if possible</a:t>
            </a:r>
          </a:p>
          <a:p>
            <a:pPr lvl="1"/>
            <a:endParaRPr lang="en-US" altLang="zh-CN" dirty="0">
              <a:solidFill>
                <a:srgbClr val="FF0000"/>
              </a:solidFill>
            </a:endParaRPr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5D44A00C-0784-BBC7-81DE-392DDB211BF2}"/>
              </a:ext>
            </a:extLst>
          </p:cNvPr>
          <p:cNvCxnSpPr>
            <a:cxnSpLocks/>
          </p:cNvCxnSpPr>
          <p:nvPr/>
        </p:nvCxnSpPr>
        <p:spPr>
          <a:xfrm flipH="1">
            <a:off x="6528048" y="3825238"/>
            <a:ext cx="1440160" cy="2035848"/>
          </a:xfrm>
          <a:prstGeom prst="straightConnector1">
            <a:avLst/>
          </a:prstGeom>
          <a:ln w="1079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63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B965B48-D164-915F-C040-194F87281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61743"/>
            <a:ext cx="10972800" cy="365125"/>
          </a:xfrm>
        </p:spPr>
        <p:txBody>
          <a:bodyPr>
            <a:norm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agenda.linearcollider.org</a:t>
            </a:r>
            <a:r>
              <a:rPr lang="en-US" sz="1600" dirty="0"/>
              <a:t>/event/8217/contributions/44773/attachments/35054/54232/LCWS2019_Perez.pdf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A344110-3E1C-A4E5-B304-F871FFF0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on tracking from BIBs</a:t>
            </a:r>
            <a:r>
              <a:rPr lang="zh-CN" altLang="en-US" dirty="0"/>
              <a:t> </a:t>
            </a:r>
            <a:r>
              <a:rPr lang="en-US" altLang="zh-CN" dirty="0"/>
              <a:t>@ FCC-</a:t>
            </a:r>
            <a:r>
              <a:rPr lang="en-US" altLang="zh-CN" dirty="0" err="1"/>
              <a:t>ee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B9350D-9CA1-B810-FDF7-62A0EA62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616CF5-F8C2-37DA-1C80-5C35449D8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78" y="1456956"/>
            <a:ext cx="6784222" cy="4952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830E1C1-50B4-6735-94DB-9DAC7F658BD3}"/>
              </a:ext>
            </a:extLst>
          </p:cNvPr>
          <p:cNvSpPr txBox="1"/>
          <p:nvPr/>
        </p:nvSpPr>
        <p:spPr>
          <a:xfrm>
            <a:off x="7608168" y="2701518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Currently, we see negligible effect on tracking efficiency in CEPC simulation.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Need double check with next proper CEPCSW release</a:t>
            </a:r>
          </a:p>
        </p:txBody>
      </p:sp>
    </p:spTree>
    <p:extLst>
      <p:ext uri="{BB962C8B-B14F-4D97-AF65-F5344CB8AC3E}">
        <p14:creationId xmlns:p14="http://schemas.microsoft.com/office/powerpoint/2010/main" val="366028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0DB0514-11AE-AA3E-BAD2-2461AC514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83048"/>
              </p:ext>
            </p:extLst>
          </p:nvPr>
        </p:nvGraphicFramePr>
        <p:xfrm>
          <a:off x="119336" y="1412776"/>
          <a:ext cx="10355838" cy="2354381"/>
        </p:xfrm>
        <a:graphic>
          <a:graphicData uri="http://schemas.openxmlformats.org/drawingml/2006/table">
            <a:tbl>
              <a:tblPr/>
              <a:tblGrid>
                <a:gridCol w="1645222">
                  <a:extLst>
                    <a:ext uri="{9D8B030D-6E8A-4147-A177-3AD203B41FA5}">
                      <a16:colId xmlns:a16="http://schemas.microsoft.com/office/drawing/2014/main" val="1832026191"/>
                    </a:ext>
                  </a:extLst>
                </a:gridCol>
                <a:gridCol w="3520441">
                  <a:extLst>
                    <a:ext uri="{9D8B030D-6E8A-4147-A177-3AD203B41FA5}">
                      <a16:colId xmlns:a16="http://schemas.microsoft.com/office/drawing/2014/main" val="1983236282"/>
                    </a:ext>
                  </a:extLst>
                </a:gridCol>
                <a:gridCol w="5190175">
                  <a:extLst>
                    <a:ext uri="{9D8B030D-6E8A-4147-A177-3AD203B41FA5}">
                      <a16:colId xmlns:a16="http://schemas.microsoft.com/office/drawing/2014/main" val="3892138967"/>
                    </a:ext>
                  </a:extLst>
                </a:gridCol>
              </a:tblGrid>
              <a:tr h="777030">
                <a:tc>
                  <a:txBody>
                    <a:bodyPr/>
                    <a:lstStyle/>
                    <a:p>
                      <a:pPr algn="l"/>
                      <a:endParaRPr lang="en-US" sz="2000" b="1" noProof="0" dirty="0">
                        <a:effectLst/>
                      </a:endParaRPr>
                    </a:p>
                  </a:txBody>
                  <a:tcPr marL="126778" marR="126778" marT="95083" marB="95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noProof="0" dirty="0">
                          <a:effectLst/>
                        </a:rPr>
                        <a:t>CDR</a:t>
                      </a:r>
                    </a:p>
                  </a:txBody>
                  <a:tcPr marL="126778" marR="126778" marT="95083" marB="95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noProof="0" dirty="0" err="1">
                          <a:solidFill>
                            <a:srgbClr val="0000FF"/>
                          </a:solidFill>
                          <a:effectLst/>
                        </a:rPr>
                        <a:t>RefTDR</a:t>
                      </a:r>
                      <a:r>
                        <a:rPr lang="en-US" altLang="zh-CN" sz="2800" b="1" noProof="0" dirty="0">
                          <a:solidFill>
                            <a:srgbClr val="0000FF"/>
                          </a:solidFill>
                          <a:effectLst/>
                        </a:rPr>
                        <a:t> @ April presentation</a:t>
                      </a:r>
                    </a:p>
                  </a:txBody>
                  <a:tcPr marL="76067" marR="76067" marT="38033" marB="3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104297"/>
                  </a:ext>
                </a:extLst>
              </a:tr>
              <a:tr h="50326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effectLst/>
                        </a:rPr>
                        <a:t>VTX</a:t>
                      </a:r>
                    </a:p>
                  </a:txBody>
                  <a:tcPr marL="126778" marR="126778" marT="95083" marB="95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solidFill>
                            <a:schemeClr val="tx1"/>
                          </a:solidFill>
                          <a:effectLst/>
                        </a:rPr>
                        <a:t>Inner radius of </a:t>
                      </a:r>
                      <a:r>
                        <a:rPr lang="en-US" sz="2000" b="1" noProof="0" dirty="0">
                          <a:solidFill>
                            <a:schemeClr val="tx1"/>
                          </a:solidFill>
                          <a:effectLst/>
                        </a:rPr>
                        <a:t>16 mm</a:t>
                      </a:r>
                    </a:p>
                  </a:txBody>
                  <a:tcPr marL="126778" marR="126778" marT="95083" marB="95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effectLst/>
                        </a:rPr>
                        <a:t>Inner radius of </a:t>
                      </a:r>
                      <a:r>
                        <a:rPr lang="en-US" sz="2000" b="1" noProof="0" dirty="0">
                          <a:solidFill>
                            <a:srgbClr val="0000FF"/>
                          </a:solidFill>
                          <a:effectLst/>
                        </a:rPr>
                        <a:t>11 mm</a:t>
                      </a:r>
                    </a:p>
                  </a:txBody>
                  <a:tcPr marL="126778" marR="126778" marT="95083" marB="95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377516"/>
                  </a:ext>
                </a:extLst>
              </a:tr>
              <a:tr h="1052719">
                <a:tc vMerge="1"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effectLst/>
                        </a:rPr>
                        <a:t>VTX</a:t>
                      </a:r>
                    </a:p>
                  </a:txBody>
                  <a:tcPr marL="126778" marR="126778" marT="95083" marB="95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solidFill>
                            <a:schemeClr val="tx1"/>
                          </a:solidFill>
                          <a:effectLst/>
                        </a:rPr>
                        <a:t>Material Budget: </a:t>
                      </a:r>
                      <a:br>
                        <a:rPr lang="en-US" sz="200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noProof="0" dirty="0">
                          <a:solidFill>
                            <a:schemeClr val="tx1"/>
                          </a:solidFill>
                          <a:effectLst/>
                        </a:rPr>
                        <a:t>0.15%*6+0.14%(beampipe)=</a:t>
                      </a:r>
                      <a:br>
                        <a:rPr lang="en-US" sz="200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b="1" noProof="0" dirty="0">
                          <a:solidFill>
                            <a:schemeClr val="tx1"/>
                          </a:solidFill>
                          <a:effectLst/>
                        </a:rPr>
                        <a:t>1.05</a:t>
                      </a:r>
                      <a:r>
                        <a:rPr lang="en-US" altLang="zh-CN" sz="2000" b="1" noProof="0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en-US" sz="2000" b="1" noProof="0" dirty="0">
                          <a:solidFill>
                            <a:schemeClr val="tx1"/>
                          </a:solidFill>
                          <a:effectLst/>
                        </a:rPr>
                        <a:t>X0</a:t>
                      </a:r>
                    </a:p>
                  </a:txBody>
                  <a:tcPr marL="126778" marR="126778" marT="95083" marB="95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effectLst/>
                        </a:rPr>
                        <a:t>Material Budget: </a:t>
                      </a:r>
                      <a:r>
                        <a:rPr lang="en-US" sz="1800" i="0" noProof="0" dirty="0">
                          <a:effectLst/>
                        </a:rPr>
                        <a:t>0.06%</a:t>
                      </a:r>
                      <a:r>
                        <a:rPr lang="en-US" altLang="zh-CN" sz="1800" noProof="0" dirty="0">
                          <a:effectLst/>
                        </a:rPr>
                        <a:t>*</a:t>
                      </a:r>
                      <a:r>
                        <a:rPr lang="en-US" sz="1800" i="0" noProof="0" dirty="0">
                          <a:effectLst/>
                        </a:rPr>
                        <a:t>4(inner)+0.165</a:t>
                      </a:r>
                      <a:r>
                        <a:rPr lang="en-US" altLang="zh-CN" sz="1800" i="0" noProof="0" dirty="0">
                          <a:effectLst/>
                        </a:rPr>
                        <a:t>%</a:t>
                      </a:r>
                      <a:r>
                        <a:rPr lang="zh-CN" altLang="en-US" sz="1800" i="0" noProof="0" dirty="0">
                          <a:effectLst/>
                        </a:rPr>
                        <a:t>*</a:t>
                      </a:r>
                      <a:r>
                        <a:rPr lang="en-US" sz="1800" i="0" noProof="0" dirty="0">
                          <a:effectLst/>
                        </a:rPr>
                        <a:t>2(outer)+0.2%(beampipe)=</a:t>
                      </a:r>
                      <a:br>
                        <a:rPr lang="en-US" sz="1800" i="0" noProof="0" dirty="0">
                          <a:effectLst/>
                        </a:rPr>
                      </a:br>
                      <a:r>
                        <a:rPr lang="en-US" sz="2000" b="1" i="0" noProof="0" dirty="0">
                          <a:solidFill>
                            <a:srgbClr val="0000FF"/>
                          </a:solidFill>
                          <a:effectLst/>
                        </a:rPr>
                        <a:t>0.77</a:t>
                      </a:r>
                      <a:r>
                        <a:rPr lang="en-US" altLang="zh-CN" sz="2000" b="1" i="0" noProof="0" dirty="0">
                          <a:solidFill>
                            <a:srgbClr val="0000FF"/>
                          </a:solidFill>
                          <a:effectLst/>
                        </a:rPr>
                        <a:t>% </a:t>
                      </a:r>
                      <a:r>
                        <a:rPr lang="en-US" sz="2000" b="1" i="0" noProof="0" dirty="0">
                          <a:solidFill>
                            <a:srgbClr val="0000FF"/>
                          </a:solidFill>
                          <a:effectLst/>
                        </a:rPr>
                        <a:t>X0</a:t>
                      </a:r>
                    </a:p>
                  </a:txBody>
                  <a:tcPr marL="126778" marR="126778" marT="95083" marB="95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55492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C4040E74-7E41-A03C-3A78-CBA38184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pc="-25" dirty="0"/>
              <a:t>Material Budget from </a:t>
            </a:r>
            <a:r>
              <a:rPr lang="en-US" altLang="zh-CN" dirty="0"/>
              <a:t>CDR</a:t>
            </a:r>
            <a:r>
              <a:rPr lang="en-US" altLang="zh-CN" spc="-25" dirty="0"/>
              <a:t> </a:t>
            </a:r>
            <a:r>
              <a:rPr lang="en-US" altLang="zh-CN" dirty="0"/>
              <a:t>to</a:t>
            </a:r>
            <a:r>
              <a:rPr lang="en-US" altLang="zh-CN" spc="-30" dirty="0"/>
              <a:t> </a:t>
            </a:r>
            <a:r>
              <a:rPr lang="en-US" altLang="zh-CN" spc="-30" dirty="0" err="1"/>
              <a:t>Ref</a:t>
            </a:r>
            <a:r>
              <a:rPr lang="en-US" altLang="zh-CN" spc="-25" dirty="0" err="1"/>
              <a:t>TDR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571FFB-D228-0317-6C77-2871E49C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44624"/>
            <a:ext cx="609599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3319958C-8837-9B97-4BC7-285A7A3BB8A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7768" y="1119555"/>
            <a:ext cx="1080120" cy="10005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7E0C28-A58C-D13F-87A1-40C3E0920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408" y="1119555"/>
            <a:ext cx="1224136" cy="1006288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7801C3B-C14C-C340-A401-AA4B82A25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05508"/>
              </p:ext>
            </p:extLst>
          </p:nvPr>
        </p:nvGraphicFramePr>
        <p:xfrm>
          <a:off x="139687" y="4149080"/>
          <a:ext cx="10355838" cy="2354381"/>
        </p:xfrm>
        <a:graphic>
          <a:graphicData uri="http://schemas.openxmlformats.org/drawingml/2006/table">
            <a:tbl>
              <a:tblPr/>
              <a:tblGrid>
                <a:gridCol w="1645222">
                  <a:extLst>
                    <a:ext uri="{9D8B030D-6E8A-4147-A177-3AD203B41FA5}">
                      <a16:colId xmlns:a16="http://schemas.microsoft.com/office/drawing/2014/main" val="1832026191"/>
                    </a:ext>
                  </a:extLst>
                </a:gridCol>
                <a:gridCol w="3520441">
                  <a:extLst>
                    <a:ext uri="{9D8B030D-6E8A-4147-A177-3AD203B41FA5}">
                      <a16:colId xmlns:a16="http://schemas.microsoft.com/office/drawing/2014/main" val="1983236282"/>
                    </a:ext>
                  </a:extLst>
                </a:gridCol>
                <a:gridCol w="5190175">
                  <a:extLst>
                    <a:ext uri="{9D8B030D-6E8A-4147-A177-3AD203B41FA5}">
                      <a16:colId xmlns:a16="http://schemas.microsoft.com/office/drawing/2014/main" val="3892138967"/>
                    </a:ext>
                  </a:extLst>
                </a:gridCol>
              </a:tblGrid>
              <a:tr h="777030">
                <a:tc>
                  <a:txBody>
                    <a:bodyPr/>
                    <a:lstStyle/>
                    <a:p>
                      <a:pPr algn="l"/>
                      <a:endParaRPr lang="en-US" sz="2000" b="1" noProof="0" dirty="0">
                        <a:effectLst/>
                      </a:endParaRPr>
                    </a:p>
                  </a:txBody>
                  <a:tcPr marL="126778" marR="126778" marT="95083" marB="95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noProof="0" dirty="0">
                          <a:solidFill>
                            <a:srgbClr val="FF0000"/>
                          </a:solidFill>
                          <a:effectLst/>
                        </a:rPr>
                        <a:t>CEPCSW March</a:t>
                      </a:r>
                    </a:p>
                  </a:txBody>
                  <a:tcPr marL="126778" marR="126778" marT="95083" marB="95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noProof="0" dirty="0">
                          <a:effectLst/>
                        </a:rPr>
                        <a:t>              </a:t>
                      </a:r>
                      <a:r>
                        <a:rPr lang="en-US" altLang="zh-CN" sz="2800" b="1" noProof="0" dirty="0">
                          <a:solidFill>
                            <a:srgbClr val="0000FF"/>
                          </a:solidFill>
                          <a:effectLst/>
                        </a:rPr>
                        <a:t>CEPCSW June</a:t>
                      </a:r>
                    </a:p>
                  </a:txBody>
                  <a:tcPr marL="76067" marR="76067" marT="38033" marB="3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104297"/>
                  </a:ext>
                </a:extLst>
              </a:tr>
              <a:tr h="50326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effectLst/>
                        </a:rPr>
                        <a:t>VTX</a:t>
                      </a:r>
                    </a:p>
                  </a:txBody>
                  <a:tcPr marL="126778" marR="126778" marT="95083" marB="95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solidFill>
                            <a:schemeClr val="tx1"/>
                          </a:solidFill>
                          <a:effectLst/>
                        </a:rPr>
                        <a:t>Inner radius of </a:t>
                      </a:r>
                      <a:r>
                        <a:rPr lang="en-US" altLang="zh-CN" sz="2000" b="1" noProof="0" dirty="0">
                          <a:solidFill>
                            <a:srgbClr val="0000FF"/>
                          </a:solidFill>
                          <a:effectLst/>
                        </a:rPr>
                        <a:t>11 mm</a:t>
                      </a:r>
                      <a:endParaRPr lang="en-US" sz="20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6778" marR="126778" marT="95083" marB="95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effectLst/>
                        </a:rPr>
                        <a:t>Inner radius of </a:t>
                      </a:r>
                      <a:r>
                        <a:rPr lang="en-US" sz="2000" b="1" noProof="0" dirty="0">
                          <a:solidFill>
                            <a:srgbClr val="0000FF"/>
                          </a:solidFill>
                          <a:effectLst/>
                        </a:rPr>
                        <a:t>11 mm</a:t>
                      </a:r>
                    </a:p>
                  </a:txBody>
                  <a:tcPr marL="126778" marR="126778" marT="95083" marB="95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377516"/>
                  </a:ext>
                </a:extLst>
              </a:tr>
              <a:tr h="1052719">
                <a:tc vMerge="1"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effectLst/>
                        </a:rPr>
                        <a:t>VTX</a:t>
                      </a:r>
                    </a:p>
                  </a:txBody>
                  <a:tcPr marL="126778" marR="126778" marT="95083" marB="95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solidFill>
                            <a:schemeClr val="tx1"/>
                          </a:solidFill>
                          <a:effectLst/>
                        </a:rPr>
                        <a:t>Material Budget: </a:t>
                      </a:r>
                      <a:br>
                        <a:rPr lang="en-US" sz="200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noProof="0" dirty="0">
                          <a:solidFill>
                            <a:srgbClr val="FF0000"/>
                          </a:solidFill>
                          <a:effectLst/>
                        </a:rPr>
                        <a:t>1.0%+0.3%</a:t>
                      </a:r>
                      <a:r>
                        <a:rPr lang="en-US" sz="1800" noProof="0" dirty="0">
                          <a:solidFill>
                            <a:schemeClr val="tx1"/>
                          </a:solidFill>
                          <a:effectLst/>
                        </a:rPr>
                        <a:t>(beampipe)=</a:t>
                      </a:r>
                      <a:br>
                        <a:rPr lang="en-US" sz="200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b="1" noProof="0" dirty="0">
                          <a:solidFill>
                            <a:srgbClr val="0000FF"/>
                          </a:solidFill>
                          <a:effectLst/>
                        </a:rPr>
                        <a:t>1.3</a:t>
                      </a:r>
                      <a:r>
                        <a:rPr lang="en-US" altLang="zh-CN" sz="2000" b="1" noProof="0" dirty="0">
                          <a:solidFill>
                            <a:srgbClr val="0000FF"/>
                          </a:solidFill>
                          <a:effectLst/>
                        </a:rPr>
                        <a:t>% </a:t>
                      </a:r>
                      <a:r>
                        <a:rPr lang="en-US" sz="2000" b="1" noProof="0" dirty="0">
                          <a:solidFill>
                            <a:srgbClr val="0000FF"/>
                          </a:solidFill>
                          <a:effectLst/>
                        </a:rPr>
                        <a:t>X0</a:t>
                      </a:r>
                    </a:p>
                  </a:txBody>
                  <a:tcPr marL="126778" marR="126778" marT="95083" marB="95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effectLst/>
                        </a:rPr>
                        <a:t>Material Budget: </a:t>
                      </a:r>
                      <a:r>
                        <a:rPr lang="en-US" sz="1800" b="1" i="0" noProof="0" dirty="0">
                          <a:solidFill>
                            <a:srgbClr val="FF0000"/>
                          </a:solidFill>
                          <a:effectLst/>
                        </a:rPr>
                        <a:t>0.061%</a:t>
                      </a:r>
                      <a:r>
                        <a:rPr lang="en-US" altLang="zh-CN" sz="1800" b="1" noProof="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r>
                        <a:rPr lang="en-US" sz="1800" b="1" i="0" noProof="0" dirty="0">
                          <a:solidFill>
                            <a:srgbClr val="FF0000"/>
                          </a:solidFill>
                          <a:effectLst/>
                        </a:rPr>
                        <a:t>4(inner)+0.28</a:t>
                      </a:r>
                      <a:r>
                        <a:rPr lang="en-US" altLang="zh-CN" sz="1800" b="1" i="0" noProof="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r>
                        <a:rPr lang="zh-CN" altLang="en-US" sz="1800" b="1" i="0" noProof="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r>
                        <a:rPr lang="en-US" sz="1800" b="1" i="0" noProof="0" dirty="0">
                          <a:solidFill>
                            <a:srgbClr val="FF0000"/>
                          </a:solidFill>
                          <a:effectLst/>
                        </a:rPr>
                        <a:t>2(outer)+0.45%(beampipe)</a:t>
                      </a:r>
                      <a:r>
                        <a:rPr lang="en-US" sz="1800" i="0" noProof="0" dirty="0">
                          <a:effectLst/>
                        </a:rPr>
                        <a:t>=</a:t>
                      </a:r>
                      <a:r>
                        <a:rPr lang="en-US" sz="2000" b="1" i="0" noProof="0" dirty="0">
                          <a:solidFill>
                            <a:srgbClr val="0000FF"/>
                          </a:solidFill>
                          <a:effectLst/>
                        </a:rPr>
                        <a:t>1.3</a:t>
                      </a:r>
                      <a:r>
                        <a:rPr lang="en-US" altLang="zh-CN" sz="2000" b="1" i="0" noProof="0" dirty="0">
                          <a:solidFill>
                            <a:srgbClr val="0000FF"/>
                          </a:solidFill>
                          <a:effectLst/>
                        </a:rPr>
                        <a:t>% </a:t>
                      </a:r>
                      <a:r>
                        <a:rPr lang="en-US" sz="2000" b="1" i="0" noProof="0" dirty="0">
                          <a:solidFill>
                            <a:srgbClr val="0000FF"/>
                          </a:solidFill>
                          <a:effectLst/>
                        </a:rPr>
                        <a:t>X0</a:t>
                      </a:r>
                    </a:p>
                  </a:txBody>
                  <a:tcPr marL="126778" marR="126778" marT="95083" marB="95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55492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157D303A-9F13-D2DC-4047-3520F2992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360" y="4169905"/>
            <a:ext cx="1791316" cy="145073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56B5D5D-E1E1-E940-EAB2-389D622B8A8D}"/>
              </a:ext>
            </a:extLst>
          </p:cNvPr>
          <p:cNvSpPr txBox="1"/>
          <p:nvPr/>
        </p:nvSpPr>
        <p:spPr>
          <a:xfrm>
            <a:off x="3503712" y="6453336"/>
            <a:ext cx="428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Coincidently identical for “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VTX+Beampipe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39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42AB6C8-39F5-70FC-F996-D4A3AAA4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Budget in SW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E37239-8333-5153-2A7C-281A02F3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B21452D-6D8F-8755-87C0-ECA86911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383634"/>
            <a:ext cx="4681334" cy="37293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B50D59D-6D62-2A05-D28E-08098E30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40" y="1383634"/>
            <a:ext cx="4681334" cy="372930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768C419-2901-E573-B30A-4B71298BF4A0}"/>
              </a:ext>
            </a:extLst>
          </p:cNvPr>
          <p:cNvSpPr txBox="1"/>
          <p:nvPr/>
        </p:nvSpPr>
        <p:spPr>
          <a:xfrm>
            <a:off x="2783632" y="1014302"/>
            <a:ext cx="2643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March Version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9A5345A-A01A-B3F4-1CC3-C9AFB50AF1CE}"/>
              </a:ext>
            </a:extLst>
          </p:cNvPr>
          <p:cNvSpPr txBox="1"/>
          <p:nvPr/>
        </p:nvSpPr>
        <p:spPr>
          <a:xfrm>
            <a:off x="8760296" y="1014302"/>
            <a:ext cx="2333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June Version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3597265-3F53-4216-9DA9-D8B84F0387BC}"/>
              </a:ext>
            </a:extLst>
          </p:cNvPr>
          <p:cNvSpPr txBox="1"/>
          <p:nvPr/>
        </p:nvSpPr>
        <p:spPr>
          <a:xfrm>
            <a:off x="4105564" y="4820555"/>
            <a:ext cx="43136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Beampipe changes from 0.3% to 0.45%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VTX changes from ~1.0% to ~0.85%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Supporting Tube from ~0.8% to ~0.2%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TPC from 2.2% to 2.3%</a:t>
            </a: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706BCA8B-0761-FC4C-39DE-9D521AD0C2D3}"/>
              </a:ext>
            </a:extLst>
          </p:cNvPr>
          <p:cNvCxnSpPr>
            <a:cxnSpLocks/>
          </p:cNvCxnSpPr>
          <p:nvPr/>
        </p:nvCxnSpPr>
        <p:spPr>
          <a:xfrm>
            <a:off x="5666983" y="3284984"/>
            <a:ext cx="896013" cy="0"/>
          </a:xfrm>
          <a:prstGeom prst="straightConnector1">
            <a:avLst/>
          </a:prstGeom>
          <a:ln w="196850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0DFB62E6-3D9E-D456-CB68-6F862C17CFC6}"/>
              </a:ext>
            </a:extLst>
          </p:cNvPr>
          <p:cNvSpPr txBox="1"/>
          <p:nvPr/>
        </p:nvSpPr>
        <p:spPr>
          <a:xfrm>
            <a:off x="429339" y="6058134"/>
            <a:ext cx="11666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</a:rPr>
              <a:t>Will</a:t>
            </a:r>
            <a:r>
              <a:rPr lang="zh-CN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</a:rPr>
              <a:t>check the performance in the new CEPCSW release, do not expect significant change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F63DF7-35FB-C2E3-4F27-8ECF4A0C63CA}"/>
              </a:ext>
            </a:extLst>
          </p:cNvPr>
          <p:cNvSpPr txBox="1"/>
          <p:nvPr/>
        </p:nvSpPr>
        <p:spPr>
          <a:xfrm>
            <a:off x="8741858" y="5144880"/>
            <a:ext cx="2900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change on ITK, OTK</a:t>
            </a:r>
          </a:p>
          <a:p>
            <a:r>
              <a:rPr lang="en-US" dirty="0"/>
              <a:t>No change in Barrel ECAL</a:t>
            </a:r>
          </a:p>
          <a:p>
            <a:r>
              <a:rPr lang="en-US" dirty="0"/>
              <a:t>Small change in Endcap ECAL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CE3A730-4060-FB41-1E7B-5567C06A46D5}"/>
              </a:ext>
            </a:extLst>
          </p:cNvPr>
          <p:cNvSpPr txBox="1"/>
          <p:nvPr/>
        </p:nvSpPr>
        <p:spPr>
          <a:xfrm>
            <a:off x="1226014" y="6392948"/>
            <a:ext cx="9550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Also ECAL group is working on optimizing its supporting structure 28mm (in paper) -&gt; 5mm (in SW)</a:t>
            </a:r>
          </a:p>
        </p:txBody>
      </p:sp>
    </p:spTree>
    <p:extLst>
      <p:ext uri="{BB962C8B-B14F-4D97-AF65-F5344CB8AC3E}">
        <p14:creationId xmlns:p14="http://schemas.microsoft.com/office/powerpoint/2010/main" val="195087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81788BE-8B37-FB29-B12B-67C9D4133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6155"/>
            <a:ext cx="10972800" cy="7254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eXGyreTermesX"/>
              </a:rPr>
              <a:t>Requirements</a:t>
            </a:r>
            <a:r>
              <a:rPr lang="zh-CN" altLang="en-US" sz="1800" b="1" dirty="0">
                <a:solidFill>
                  <a:srgbClr val="FF0000"/>
                </a:solidFill>
                <a:latin typeface="TeXGyreTermesX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TeXGyreTermesX"/>
              </a:rPr>
              <a:t>in</a:t>
            </a:r>
            <a:r>
              <a:rPr lang="zh-CN" altLang="en-US" sz="1800" b="1" dirty="0">
                <a:solidFill>
                  <a:srgbClr val="FF0000"/>
                </a:solidFill>
                <a:latin typeface="TeXGyreTermesX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TeXGyreTermesX"/>
              </a:rPr>
              <a:t>TDR-0.6.1</a:t>
            </a:r>
            <a:r>
              <a:rPr lang="en-US" altLang="zh-CN" sz="1800" dirty="0">
                <a:latin typeface="TeXGyreTermesX"/>
              </a:rPr>
              <a:t>: </a:t>
            </a:r>
            <a:r>
              <a:rPr lang="en-US" altLang="zh-CN" sz="1800" dirty="0">
                <a:effectLst/>
                <a:latin typeface="TeXGyreTermesX"/>
              </a:rPr>
              <a:t> </a:t>
            </a:r>
            <a:r>
              <a:rPr lang="en-US" altLang="zh-CN" sz="1800" b="1" dirty="0">
                <a:effectLst/>
                <a:latin typeface="TeXGyreTermesX"/>
              </a:rPr>
              <a:t>per-layer efficiency </a:t>
            </a:r>
            <a:r>
              <a:rPr lang="en-US" altLang="zh-CN" sz="1800" b="1" dirty="0">
                <a:effectLst/>
                <a:latin typeface="NewTXMI"/>
              </a:rPr>
              <a:t>&gt;</a:t>
            </a:r>
            <a:r>
              <a:rPr lang="en-US" altLang="zh-CN" sz="1800" b="1" dirty="0">
                <a:effectLst/>
                <a:latin typeface="TeXGyreTermesX"/>
              </a:rPr>
              <a:t>95</a:t>
            </a:r>
            <a:r>
              <a:rPr lang="en-US" altLang="zh-CN" sz="1800" dirty="0">
                <a:effectLst/>
                <a:latin typeface="TeXGyreTermesX"/>
              </a:rPr>
              <a:t>% and a time resolution of 1 ns; This design allows muon tracks to traverse </a:t>
            </a:r>
            <a:r>
              <a:rPr lang="en-US" altLang="zh-CN" sz="1800" b="1" dirty="0">
                <a:effectLst/>
                <a:latin typeface="TeXGyreTermesX"/>
              </a:rPr>
              <a:t>multiple scintillator layers </a:t>
            </a:r>
            <a:r>
              <a:rPr lang="en-US" altLang="zh-CN" sz="1800" dirty="0">
                <a:effectLst/>
                <a:latin typeface="TeXGyreTermesX"/>
              </a:rPr>
              <a:t>embedded within the yoke, enhancing </a:t>
            </a:r>
            <a:r>
              <a:rPr lang="en-US" altLang="zh-CN" sz="1800" b="1" dirty="0">
                <a:effectLst/>
                <a:latin typeface="TeXGyreTermesX"/>
              </a:rPr>
              <a:t>the identification efficiency to more than 99%. </a:t>
            </a:r>
            <a:endParaRPr lang="en-US" altLang="zh-CN" b="1" dirty="0">
              <a:effectLst/>
            </a:endParaRPr>
          </a:p>
          <a:p>
            <a:endParaRPr lang="en-US" altLang="zh-CN" dirty="0">
              <a:effectLst/>
            </a:endParaRPr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8EDF82E-8617-04B4-AFBA-3D9EA349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Standalone Muons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E04355-322F-3F61-3D12-70016AC9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D4BD07-9B2B-7C05-3B67-713945BF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2" y="2269498"/>
            <a:ext cx="5045503" cy="26858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D2AA94-458E-942D-3134-9163A7021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5373216"/>
            <a:ext cx="8536565" cy="96107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0FA3173-F76E-D6AA-9A20-2BB7F79F5321}"/>
              </a:ext>
            </a:extLst>
          </p:cNvPr>
          <p:cNvSpPr txBox="1"/>
          <p:nvPr/>
        </p:nvSpPr>
        <p:spPr>
          <a:xfrm>
            <a:off x="6096000" y="2413337"/>
            <a:ext cx="5198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(1) Study standalone muon performance: reconstruction efficiency,  standalone ID vs fake rate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(2) Evaluate improvement on global muon ID by including muon detector – to motivate the muon detector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3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38CF13F-33D8-1B7B-EBB6-C007FFE6A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21" y="2995574"/>
            <a:ext cx="10972800" cy="96897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effectLst/>
                <a:latin typeface="NimbusRomNo9L"/>
              </a:rPr>
              <a:t>From CDR</a:t>
            </a:r>
            <a:r>
              <a:rPr lang="en-US" altLang="zh-CN" sz="2000" dirty="0">
                <a:effectLst/>
                <a:latin typeface="NimbusRomNo9L"/>
              </a:rPr>
              <a:t>: To identify the </a:t>
            </a:r>
            <a:r>
              <a:rPr lang="en-US" altLang="zh-CN" sz="2000" dirty="0">
                <a:effectLst/>
                <a:latin typeface="Symbol" pitchFamily="2" charset="2"/>
              </a:rPr>
              <a:t>t</a:t>
            </a:r>
            <a:r>
              <a:rPr lang="en-US" altLang="zh-CN" sz="2000" dirty="0">
                <a:effectLst/>
                <a:latin typeface="NimbusRomNo9L"/>
              </a:rPr>
              <a:t>-leptons in the different decay modes, the photons should be distinguishable from </a:t>
            </a:r>
            <a:r>
              <a:rPr lang="en-US" altLang="zh-CN" sz="2000" dirty="0">
                <a:effectLst/>
                <a:latin typeface="Symbol" pitchFamily="2" charset="2"/>
              </a:rPr>
              <a:t>p</a:t>
            </a:r>
            <a:r>
              <a:rPr lang="en-US" altLang="zh-CN" sz="2000" baseline="30000" dirty="0">
                <a:effectLst/>
                <a:latin typeface="CMR8"/>
              </a:rPr>
              <a:t>0</a:t>
            </a:r>
            <a:r>
              <a:rPr lang="en-US" altLang="zh-CN" sz="2000" dirty="0">
                <a:effectLst/>
                <a:latin typeface="NimbusRomNo9L"/>
              </a:rPr>
              <a:t>’s with an efficiency and purity higher than 95% measured in the </a:t>
            </a:r>
            <a:r>
              <a:rPr lang="en-US" altLang="zh-CN" sz="2000" dirty="0">
                <a:effectLst/>
                <a:latin typeface="CMMI12"/>
              </a:rPr>
              <a:t>Z-&gt;</a:t>
            </a:r>
            <a:r>
              <a:rPr lang="en-US" altLang="zh-CN" sz="2000" dirty="0" err="1">
                <a:effectLst/>
                <a:latin typeface="Symbol" pitchFamily="2" charset="2"/>
              </a:rPr>
              <a:t>tt</a:t>
            </a:r>
            <a:r>
              <a:rPr lang="en-US" altLang="zh-CN" sz="2000" dirty="0">
                <a:effectLst/>
                <a:latin typeface="CMSY8"/>
              </a:rPr>
              <a:t> </a:t>
            </a:r>
            <a:r>
              <a:rPr lang="en-US" altLang="zh-CN" sz="2000" dirty="0">
                <a:effectLst/>
                <a:latin typeface="NimbusRomNo9L"/>
              </a:rPr>
              <a:t>event sample at the CEPC </a:t>
            </a:r>
            <a:r>
              <a:rPr lang="en-US" altLang="zh-CN" sz="2000" dirty="0">
                <a:effectLst/>
                <a:latin typeface="CMMI12"/>
              </a:rPr>
              <a:t>Z </a:t>
            </a:r>
            <a:r>
              <a:rPr lang="en-US" altLang="zh-CN" sz="2000" dirty="0">
                <a:effectLst/>
                <a:latin typeface="NimbusRomNo9L"/>
              </a:rPr>
              <a:t>factory operation.</a:t>
            </a:r>
            <a:endParaRPr lang="en-US" altLang="zh-CN" sz="32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896FB3-AEE2-471D-42F1-DD8CC7A20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Mis-ID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B78EA9-72AC-73A4-6850-82ED102B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8FECA7-A7F7-F7B2-B05D-B52AC3064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412776"/>
            <a:ext cx="9289032" cy="1343144"/>
          </a:xfrm>
          <a:prstGeom prst="rect">
            <a:avLst/>
          </a:prstGeom>
        </p:spPr>
      </p:pic>
      <p:sp>
        <p:nvSpPr>
          <p:cNvPr id="8" name="内容占位符 1">
            <a:extLst>
              <a:ext uri="{FF2B5EF4-FFF2-40B4-BE49-F238E27FC236}">
                <a16:creationId xmlns:a16="http://schemas.microsoft.com/office/drawing/2014/main" id="{D6A04BF8-1781-64BA-116B-26E6C75110C7}"/>
              </a:ext>
            </a:extLst>
          </p:cNvPr>
          <p:cNvSpPr txBox="1">
            <a:spLocks/>
          </p:cNvSpPr>
          <p:nvPr/>
        </p:nvSpPr>
        <p:spPr>
          <a:xfrm>
            <a:off x="561974" y="962976"/>
            <a:ext cx="10972800" cy="968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rgbClr val="0000FF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NimbusRomNo9L"/>
              </a:rPr>
              <a:t>Current requirement in TDR</a:t>
            </a:r>
            <a:endParaRPr lang="en-US" altLang="zh-CN" sz="3200" dirty="0"/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0F6008D9-C9DF-6949-BFAD-FDF04D89107A}"/>
              </a:ext>
            </a:extLst>
          </p:cNvPr>
          <p:cNvCxnSpPr/>
          <p:nvPr/>
        </p:nvCxnSpPr>
        <p:spPr>
          <a:xfrm>
            <a:off x="2495600" y="2420888"/>
            <a:ext cx="8280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7322FE98-970B-4ADC-80BB-A14E8F678278}"/>
              </a:ext>
            </a:extLst>
          </p:cNvPr>
          <p:cNvCxnSpPr>
            <a:cxnSpLocks/>
          </p:cNvCxnSpPr>
          <p:nvPr/>
        </p:nvCxnSpPr>
        <p:spPr>
          <a:xfrm>
            <a:off x="2135560" y="2760179"/>
            <a:ext cx="8640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9D394D89-CA74-8C7F-4112-7A13D6CF85B0}"/>
              </a:ext>
            </a:extLst>
          </p:cNvPr>
          <p:cNvCxnSpPr>
            <a:cxnSpLocks/>
          </p:cNvCxnSpPr>
          <p:nvPr/>
        </p:nvCxnSpPr>
        <p:spPr>
          <a:xfrm>
            <a:off x="1127448" y="3645024"/>
            <a:ext cx="77048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1">
            <a:extLst>
              <a:ext uri="{FF2B5EF4-FFF2-40B4-BE49-F238E27FC236}">
                <a16:creationId xmlns:a16="http://schemas.microsoft.com/office/drawing/2014/main" id="{A0E89CF3-41C2-2232-D397-B954A6FC8228}"/>
              </a:ext>
            </a:extLst>
          </p:cNvPr>
          <p:cNvSpPr txBox="1">
            <a:spLocks/>
          </p:cNvSpPr>
          <p:nvPr/>
        </p:nvSpPr>
        <p:spPr>
          <a:xfrm>
            <a:off x="666712" y="4797152"/>
            <a:ext cx="10972800" cy="968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rgbClr val="0000FF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NimbusRomNo9L"/>
              </a:rPr>
              <a:t>Ongoing study with</a:t>
            </a:r>
            <a:r>
              <a:rPr lang="zh-CN" altLang="en-US" sz="2000" b="1" dirty="0">
                <a:solidFill>
                  <a:srgbClr val="FF0000"/>
                </a:solidFill>
                <a:latin typeface="NimbusRomNo9L"/>
              </a:rPr>
              <a:t> </a:t>
            </a:r>
            <a:r>
              <a:rPr lang="en-US" altLang="zh-CN" sz="2000" dirty="0">
                <a:effectLst/>
                <a:latin typeface="CMMI12"/>
              </a:rPr>
              <a:t>Z-&gt;</a:t>
            </a:r>
            <a:r>
              <a:rPr lang="en-US" altLang="zh-CN" sz="2000" dirty="0" err="1">
                <a:effectLst/>
                <a:latin typeface="Symbol" pitchFamily="2" charset="2"/>
              </a:rPr>
              <a:t>tt</a:t>
            </a:r>
            <a:r>
              <a:rPr lang="zh-CN" altLang="en-US" sz="2000" dirty="0">
                <a:effectLst/>
                <a:latin typeface="Symbol" pitchFamily="2" charset="2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NimbusRomNo9L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NimbusRomNo9L"/>
              </a:rPr>
              <a:t>sample</a:t>
            </a:r>
            <a:r>
              <a:rPr lang="zh-CN" altLang="en-US" sz="2000" dirty="0">
                <a:latin typeface="Symbol" pitchFamily="2" charset="2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NimbusRomNo9L"/>
              </a:rPr>
              <a:t> 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52309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AEF6A0E-C842-A02B-7810-161BE45F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1175032" cy="4840303"/>
          </a:xfrm>
        </p:spPr>
        <p:txBody>
          <a:bodyPr/>
          <a:lstStyle/>
          <a:p>
            <a:r>
              <a:rPr lang="en-US" altLang="zh-CN" dirty="0"/>
              <a:t>Not benchmark requested by IDRC</a:t>
            </a:r>
          </a:p>
          <a:p>
            <a:r>
              <a:rPr lang="en-US" dirty="0"/>
              <a:t>But major motivation for WW threshold scan </a:t>
            </a:r>
            <a:br>
              <a:rPr lang="en-US" dirty="0"/>
            </a:br>
            <a:r>
              <a:rPr lang="en-US" dirty="0"/>
              <a:t>	– </a:t>
            </a:r>
            <a:r>
              <a:rPr lang="en-US" b="1" dirty="0"/>
              <a:t>one year data taking planned</a:t>
            </a:r>
          </a:p>
          <a:p>
            <a:r>
              <a:rPr lang="en-US" b="1" dirty="0"/>
              <a:t>We have a subsection on the major challenge related to W mass</a:t>
            </a:r>
            <a:br>
              <a:rPr lang="en-US" b="1" dirty="0"/>
            </a:br>
            <a:r>
              <a:rPr lang="en-US" altLang="zh-CN" sz="2400" b="1" dirty="0">
                <a:effectLst/>
                <a:latin typeface="TeXGyreTermesX"/>
              </a:rPr>
              <a:t>15.3.2 Application of the resonant depolarization method for the </a:t>
            </a:r>
            <a:r>
              <a:rPr lang="en-US" altLang="zh-CN" sz="2400" dirty="0">
                <a:effectLst/>
                <a:latin typeface="NewTXMI"/>
              </a:rPr>
              <a:t>𝑊</a:t>
            </a:r>
            <a:r>
              <a:rPr lang="en-US" altLang="zh-CN" sz="2400" dirty="0">
                <a:effectLst/>
                <a:latin typeface="txsys"/>
              </a:rPr>
              <a:t>/</a:t>
            </a:r>
            <a:r>
              <a:rPr lang="en-US" altLang="zh-CN" sz="2400" dirty="0">
                <a:effectLst/>
                <a:latin typeface="NewTXMI"/>
              </a:rPr>
              <a:t>𝑍 </a:t>
            </a:r>
            <a:r>
              <a:rPr lang="en-US" altLang="zh-CN" sz="2400" b="1" dirty="0">
                <a:effectLst/>
                <a:latin typeface="TeXGyreTermesX"/>
              </a:rPr>
              <a:t>boson mass determination </a:t>
            </a:r>
            <a:endParaRPr lang="en-US" altLang="zh-CN" dirty="0">
              <a:effectLst/>
            </a:endParaRPr>
          </a:p>
          <a:p>
            <a:pPr lvl="1"/>
            <a:r>
              <a:rPr lang="en-US" b="1" dirty="0"/>
              <a:t>Plan to rephrase</a:t>
            </a:r>
            <a:r>
              <a:rPr lang="zh-CN" altLang="en-US" b="1" dirty="0"/>
              <a:t> </a:t>
            </a:r>
            <a:r>
              <a:rPr lang="en-US" altLang="zh-CN" b="1" dirty="0"/>
              <a:t>it</a:t>
            </a:r>
            <a:r>
              <a:rPr lang="en-US" b="1" dirty="0"/>
              <a:t> in performance chapter to make it more clear</a:t>
            </a:r>
            <a:br>
              <a:rPr lang="en-US" b="1" dirty="0"/>
            </a:br>
            <a:r>
              <a:rPr lang="en-US" b="1" dirty="0"/>
              <a:t> ( the CEPC potential to W mass sensitivity )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31F3D3F-2DF3-C971-E57E-0A6F5200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 mass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102644-77D2-A6BF-590C-03D2D8CF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84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150193</TotalTime>
  <Words>779</Words>
  <Application>Microsoft Macintosh PowerPoint</Application>
  <PresentationFormat>宽屏</PresentationFormat>
  <Paragraphs>104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等线</vt:lpstr>
      <vt:lpstr>微软雅黑</vt:lpstr>
      <vt:lpstr>CMMI12</vt:lpstr>
      <vt:lpstr>CMR8</vt:lpstr>
      <vt:lpstr>CMSY8</vt:lpstr>
      <vt:lpstr>NewTXMI</vt:lpstr>
      <vt:lpstr>NimbusRomNo9L</vt:lpstr>
      <vt:lpstr>TeXGyreTermesX</vt:lpstr>
      <vt:lpstr>txsys</vt:lpstr>
      <vt:lpstr>Arial</vt:lpstr>
      <vt:lpstr>Arial Black</vt:lpstr>
      <vt:lpstr>Calibri</vt:lpstr>
      <vt:lpstr>Symbol</vt:lpstr>
      <vt:lpstr>Wingdings</vt:lpstr>
      <vt:lpstr>Office 主题</vt:lpstr>
      <vt:lpstr>PowerPoint 演示文稿</vt:lpstr>
      <vt:lpstr>BIBs: incoherent pair creations</vt:lpstr>
      <vt:lpstr>Magnetic Field</vt:lpstr>
      <vt:lpstr>Impact on tracking from BIBs @ FCC-ee</vt:lpstr>
      <vt:lpstr>Material Budget from CDR to RefTDR</vt:lpstr>
      <vt:lpstr>Material Budget in SW</vt:lpstr>
      <vt:lpstr>Standalone Muons</vt:lpstr>
      <vt:lpstr>Photon Mis-ID</vt:lpstr>
      <vt:lpstr>W mass</vt:lpstr>
      <vt:lpstr>Backup</vt:lpstr>
      <vt:lpstr>Performance Requirements</vt:lpstr>
      <vt:lpstr>Performance achieved</vt:lpstr>
      <vt:lpstr>Latest Material Budget</vt:lpstr>
      <vt:lpstr>ECAL material budget</vt:lpstr>
      <vt:lpstr>Magnetic Field Maps scanned by SW</vt:lpstr>
      <vt:lpstr>BIBs in various magnetic fields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Mingshui Chen</cp:lastModifiedBy>
  <cp:revision>2884</cp:revision>
  <cp:lastPrinted>2022-11-06T05:19:21Z</cp:lastPrinted>
  <dcterms:created xsi:type="dcterms:W3CDTF">2012-09-04T11:33:36Z</dcterms:created>
  <dcterms:modified xsi:type="dcterms:W3CDTF">2025-08-25T16:24:27Z</dcterms:modified>
</cp:coreProperties>
</file>