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5" r:id="rId3"/>
    <p:sldId id="266" r:id="rId4"/>
    <p:sldId id="267" r:id="rId5"/>
    <p:sldId id="290" r:id="rId6"/>
    <p:sldId id="271" r:id="rId7"/>
    <p:sldId id="279" r:id="rId8"/>
    <p:sldId id="280" r:id="rId9"/>
    <p:sldId id="293" r:id="rId10"/>
    <p:sldId id="291" r:id="rId11"/>
    <p:sldId id="299" r:id="rId12"/>
    <p:sldId id="300" r:id="rId13"/>
    <p:sldId id="301" r:id="rId14"/>
    <p:sldId id="319" r:id="rId15"/>
    <p:sldId id="258" r:id="rId16"/>
    <p:sldId id="262" r:id="rId17"/>
    <p:sldId id="263" r:id="rId18"/>
    <p:sldId id="270"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 zy" initials="sz" lastIdx="2" clrIdx="0">
    <p:extLst>
      <p:ext uri="{19B8F6BF-5375-455C-9EA6-DF929625EA0E}">
        <p15:presenceInfo xmlns:p15="http://schemas.microsoft.com/office/powerpoint/2012/main" userId="0b85fae89d51e3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34" autoAdjust="0"/>
    <p:restoredTop sz="77110" autoAdjust="0"/>
  </p:normalViewPr>
  <p:slideViewPr>
    <p:cSldViewPr snapToGrid="0">
      <p:cViewPr varScale="1">
        <p:scale>
          <a:sx n="60" d="100"/>
          <a:sy n="60" d="100"/>
        </p:scale>
        <p:origin x="55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1486B4-1354-4E77-9BA5-F0CD0EC596E7}" type="datetimeFigureOut">
              <a:rPr lang="zh-CN" altLang="en-US" smtClean="0"/>
              <a:t>2026/4/10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7BEDB-AE5C-4D28-AA0E-5EC595520BB3}" type="slidenum">
              <a:rPr lang="zh-CN" altLang="en-US" smtClean="0"/>
              <a:t>‹#›</a:t>
            </a:fld>
            <a:endParaRPr lang="zh-CN" altLang="en-US"/>
          </a:p>
        </p:txBody>
      </p:sp>
    </p:spTree>
    <p:extLst>
      <p:ext uri="{BB962C8B-B14F-4D97-AF65-F5344CB8AC3E}">
        <p14:creationId xmlns:p14="http://schemas.microsoft.com/office/powerpoint/2010/main" val="1178455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各位老师同学好，我是北京大学大四本科生宋卓洋。这次报告我想介绍我们去年在</a:t>
            </a:r>
            <a:r>
              <a:rPr lang="en-US" altLang="zh-CN" dirty="0"/>
              <a:t>LLM</a:t>
            </a:r>
            <a:r>
              <a:rPr lang="zh-CN" altLang="en-US" dirty="0"/>
              <a:t>辅助科研的理论和实践上的一些成果，它们共同支撑了一个使人感兴趣的结论：我们时代的语言模型是具备越来越强的科学发现能力的</a:t>
            </a:r>
          </a:p>
        </p:txBody>
      </p:sp>
      <p:sp>
        <p:nvSpPr>
          <p:cNvPr id="4" name="灯片编号占位符 3"/>
          <p:cNvSpPr>
            <a:spLocks noGrp="1"/>
          </p:cNvSpPr>
          <p:nvPr>
            <p:ph type="sldNum" sz="quarter" idx="5"/>
          </p:nvPr>
        </p:nvSpPr>
        <p:spPr/>
        <p:txBody>
          <a:bodyPr/>
          <a:lstStyle/>
          <a:p>
            <a:fld id="{7597BEDB-AE5C-4D28-AA0E-5EC595520BB3}" type="slidenum">
              <a:rPr lang="zh-CN" altLang="en-US" smtClean="0"/>
              <a:t>1</a:t>
            </a:fld>
            <a:endParaRPr lang="zh-CN" altLang="en-US"/>
          </a:p>
        </p:txBody>
      </p:sp>
    </p:spTree>
    <p:extLst>
      <p:ext uri="{BB962C8B-B14F-4D97-AF65-F5344CB8AC3E}">
        <p14:creationId xmlns:p14="http://schemas.microsoft.com/office/powerpoint/2010/main" val="10890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一个更加直观的图像在这里，我们可以将</a:t>
            </a:r>
            <a:r>
              <a:rPr lang="en-US" altLang="zh-CN" dirty="0"/>
              <a:t>LLM</a:t>
            </a:r>
            <a:r>
              <a:rPr lang="zh-CN" altLang="en-US" dirty="0"/>
              <a:t>这时的行为看做是在</a:t>
            </a:r>
            <a:r>
              <a:rPr lang="en-US" altLang="zh-CN" dirty="0"/>
              <a:t>prompt</a:t>
            </a:r>
            <a:r>
              <a:rPr lang="zh-CN" altLang="en-US" dirty="0"/>
              <a:t>和</a:t>
            </a:r>
            <a:r>
              <a:rPr lang="en-US" altLang="zh-CN" dirty="0"/>
              <a:t>few shot</a:t>
            </a:r>
            <a:r>
              <a:rPr lang="zh-CN" altLang="en-US" dirty="0"/>
              <a:t>共同支配下，产生和</a:t>
            </a:r>
            <a:r>
              <a:rPr lang="en-US" altLang="zh-CN" dirty="0"/>
              <a:t>few shot</a:t>
            </a:r>
            <a:r>
              <a:rPr lang="zh-CN" altLang="en-US" dirty="0"/>
              <a:t>同类的新输出的过程。举个例子，</a:t>
            </a:r>
            <a:r>
              <a:rPr lang="en-US" altLang="zh-CN" dirty="0" err="1"/>
              <a:t>blablabla</a:t>
            </a:r>
            <a:endParaRPr lang="zh-CN" altLang="en-US" dirty="0"/>
          </a:p>
        </p:txBody>
      </p:sp>
      <p:sp>
        <p:nvSpPr>
          <p:cNvPr id="4" name="灯片编号占位符 3"/>
          <p:cNvSpPr>
            <a:spLocks noGrp="1"/>
          </p:cNvSpPr>
          <p:nvPr>
            <p:ph type="sldNum" sz="quarter" idx="5"/>
          </p:nvPr>
        </p:nvSpPr>
        <p:spPr/>
        <p:txBody>
          <a:bodyPr/>
          <a:lstStyle/>
          <a:p>
            <a:fld id="{7597BEDB-AE5C-4D28-AA0E-5EC595520BB3}" type="slidenum">
              <a:rPr lang="zh-CN" altLang="en-US" smtClean="0"/>
              <a:t>15</a:t>
            </a:fld>
            <a:endParaRPr lang="zh-CN" altLang="en-US"/>
          </a:p>
        </p:txBody>
      </p:sp>
    </p:spTree>
    <p:extLst>
      <p:ext uri="{BB962C8B-B14F-4D97-AF65-F5344CB8AC3E}">
        <p14:creationId xmlns:p14="http://schemas.microsoft.com/office/powerpoint/2010/main" val="3657254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这么一个过程中，如果反复地迭代循环，新的解是不是可以不受限制地在任何地方出现呢。我们给出的答案是否定的，在这个工作中，我们将一个包含了</a:t>
            </a:r>
            <a:r>
              <a:rPr lang="en-US" altLang="zh-CN" dirty="0"/>
              <a:t>few shot</a:t>
            </a:r>
            <a:r>
              <a:rPr lang="zh-CN" altLang="en-US" dirty="0"/>
              <a:t>的输出过程看做是从</a:t>
            </a:r>
            <a:r>
              <a:rPr lang="en-US" altLang="zh-CN" dirty="0"/>
              <a:t>few shot</a:t>
            </a:r>
            <a:r>
              <a:rPr lang="zh-CN" altLang="en-US" dirty="0"/>
              <a:t>的能量出发，在一个由</a:t>
            </a:r>
            <a:r>
              <a:rPr lang="en-US" altLang="zh-CN" dirty="0"/>
              <a:t>prompt</a:t>
            </a:r>
            <a:r>
              <a:rPr lang="zh-CN" altLang="en-US" dirty="0"/>
              <a:t>指定的势能函数中满足细致平衡的跃迁，或者说迁移的过程。我们可以看这张图，由于</a:t>
            </a:r>
            <a:r>
              <a:rPr lang="en-US" altLang="zh-CN" dirty="0"/>
              <a:t>few shot</a:t>
            </a:r>
            <a:r>
              <a:rPr lang="zh-CN" altLang="en-US" dirty="0"/>
              <a:t>和输出是同一种东西，我们可以在一个状态空间里描述它，它们的势能差异是通过一个我们在这个工作中提出的最小作用量原理得到的，并且和</a:t>
            </a:r>
            <a:r>
              <a:rPr lang="en-US" altLang="zh-CN" dirty="0" err="1"/>
              <a:t>pagerank</a:t>
            </a:r>
            <a:r>
              <a:rPr lang="zh-CN" altLang="en-US" dirty="0"/>
              <a:t>等经典方法一致。细致平衡实际上就限制了一个类似于马尔可夫链的转移过程（由于上下文长度限制，在工程上这几乎是必然的），是受到初始化时的</a:t>
            </a:r>
            <a:r>
              <a:rPr lang="en-US" altLang="zh-CN" dirty="0"/>
              <a:t>few shot</a:t>
            </a:r>
            <a:r>
              <a:rPr lang="zh-CN" altLang="en-US" dirty="0"/>
              <a:t>的能量控制，而不是完全不受限制的。</a:t>
            </a:r>
          </a:p>
        </p:txBody>
      </p:sp>
      <p:sp>
        <p:nvSpPr>
          <p:cNvPr id="4" name="灯片编号占位符 3"/>
          <p:cNvSpPr>
            <a:spLocks noGrp="1"/>
          </p:cNvSpPr>
          <p:nvPr>
            <p:ph type="sldNum" sz="quarter" idx="5"/>
          </p:nvPr>
        </p:nvSpPr>
        <p:spPr/>
        <p:txBody>
          <a:bodyPr/>
          <a:lstStyle/>
          <a:p>
            <a:fld id="{7597BEDB-AE5C-4D28-AA0E-5EC595520BB3}" type="slidenum">
              <a:rPr lang="zh-CN" altLang="en-US" smtClean="0"/>
              <a:t>16</a:t>
            </a:fld>
            <a:endParaRPr lang="zh-CN" altLang="en-US"/>
          </a:p>
        </p:txBody>
      </p:sp>
    </p:spTree>
    <p:extLst>
      <p:ext uri="{BB962C8B-B14F-4D97-AF65-F5344CB8AC3E}">
        <p14:creationId xmlns:p14="http://schemas.microsoft.com/office/powerpoint/2010/main" val="3570722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我们的实验表明即使是完全不同的任务设计和模型，它们都表现出了细致平衡，不依赖于模型的细节，这里展示了两个代表性的图，红线表示细致平衡，蓝色的点是实验中测得的一次转移过程。</a:t>
            </a:r>
          </a:p>
        </p:txBody>
      </p:sp>
      <p:sp>
        <p:nvSpPr>
          <p:cNvPr id="4" name="灯片编号占位符 3"/>
          <p:cNvSpPr>
            <a:spLocks noGrp="1"/>
          </p:cNvSpPr>
          <p:nvPr>
            <p:ph type="sldNum" sz="quarter" idx="5"/>
          </p:nvPr>
        </p:nvSpPr>
        <p:spPr/>
        <p:txBody>
          <a:bodyPr/>
          <a:lstStyle/>
          <a:p>
            <a:fld id="{7597BEDB-AE5C-4D28-AA0E-5EC595520BB3}" type="slidenum">
              <a:rPr lang="zh-CN" altLang="en-US" smtClean="0"/>
              <a:t>17</a:t>
            </a:fld>
            <a:endParaRPr lang="zh-CN" altLang="en-US"/>
          </a:p>
        </p:txBody>
      </p:sp>
    </p:spTree>
    <p:extLst>
      <p:ext uri="{BB962C8B-B14F-4D97-AF65-F5344CB8AC3E}">
        <p14:creationId xmlns:p14="http://schemas.microsoft.com/office/powerpoint/2010/main" val="1649294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做一个总结，</a:t>
            </a:r>
            <a:r>
              <a:rPr lang="en-US" altLang="zh-CN" dirty="0" err="1"/>
              <a:t>blablabla</a:t>
            </a:r>
            <a:endParaRPr lang="zh-CN" altLang="en-US" dirty="0"/>
          </a:p>
        </p:txBody>
      </p:sp>
      <p:sp>
        <p:nvSpPr>
          <p:cNvPr id="4" name="灯片编号占位符 3"/>
          <p:cNvSpPr>
            <a:spLocks noGrp="1"/>
          </p:cNvSpPr>
          <p:nvPr>
            <p:ph type="sldNum" sz="quarter" idx="5"/>
          </p:nvPr>
        </p:nvSpPr>
        <p:spPr/>
        <p:txBody>
          <a:bodyPr/>
          <a:lstStyle/>
          <a:p>
            <a:fld id="{7597BEDB-AE5C-4D28-AA0E-5EC595520BB3}" type="slidenum">
              <a:rPr lang="zh-CN" altLang="en-US" smtClean="0"/>
              <a:t>18</a:t>
            </a:fld>
            <a:endParaRPr lang="zh-CN" altLang="en-US"/>
          </a:p>
        </p:txBody>
      </p:sp>
    </p:spTree>
    <p:extLst>
      <p:ext uri="{BB962C8B-B14F-4D97-AF65-F5344CB8AC3E}">
        <p14:creationId xmlns:p14="http://schemas.microsoft.com/office/powerpoint/2010/main" val="682857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历史已经向我们证明</a:t>
            </a:r>
            <a:r>
              <a:rPr lang="en-US" altLang="zh-CN" dirty="0"/>
              <a:t>——</a:t>
            </a:r>
            <a:r>
              <a:rPr lang="zh-CN" altLang="en-US" dirty="0"/>
              <a:t>没错，在这个日新月异的领域里，两年已经可以算是历史了</a:t>
            </a:r>
            <a:r>
              <a:rPr lang="en-US" altLang="zh-CN" dirty="0"/>
              <a:t>——</a:t>
            </a:r>
            <a:r>
              <a:rPr lang="zh-CN" altLang="en-US" dirty="0"/>
              <a:t>大语言模型的诱人能力不是发生在</a:t>
            </a:r>
            <a:r>
              <a:rPr lang="en-US" altLang="zh-CN" dirty="0"/>
              <a:t>1shot</a:t>
            </a:r>
            <a:r>
              <a:rPr lang="zh-CN" altLang="en-US" dirty="0"/>
              <a:t>解决一道题目的过程中，而是诸如</a:t>
            </a:r>
            <a:r>
              <a:rPr lang="en-US" altLang="zh-CN" dirty="0" err="1"/>
              <a:t>testtime</a:t>
            </a:r>
            <a:r>
              <a:rPr lang="en-US" altLang="zh-CN" dirty="0"/>
              <a:t> Scaling</a:t>
            </a:r>
            <a:r>
              <a:rPr lang="zh-CN" altLang="en-US" dirty="0"/>
              <a:t>，</a:t>
            </a:r>
            <a:r>
              <a:rPr lang="en-US" altLang="zh-CN" dirty="0"/>
              <a:t>ARC-AGI</a:t>
            </a:r>
            <a:r>
              <a:rPr lang="zh-CN" altLang="en-US" dirty="0"/>
              <a:t>，</a:t>
            </a:r>
            <a:r>
              <a:rPr lang="en-US" altLang="zh-CN" dirty="0" err="1"/>
              <a:t>AlphaProof</a:t>
            </a:r>
            <a:r>
              <a:rPr lang="zh-CN" altLang="en-US" dirty="0"/>
              <a:t>，以及</a:t>
            </a:r>
            <a:r>
              <a:rPr lang="en-US" altLang="zh-CN" dirty="0" err="1"/>
              <a:t>FunSearch</a:t>
            </a:r>
            <a:r>
              <a:rPr lang="zh-CN" altLang="en-US" dirty="0"/>
              <a:t>这类用近乎无限的资源在指定的问题上进行复杂的生成和搜索的过程中。换句话说，</a:t>
            </a:r>
            <a:r>
              <a:rPr lang="en-US" altLang="zh-CN" sz="1200" b="1" dirty="0">
                <a:effectLst/>
                <a:latin typeface="Consolas" panose="020B0609020204030204" pitchFamily="49" charset="0"/>
              </a:rPr>
              <a:t>LLM</a:t>
            </a:r>
            <a:r>
              <a:rPr lang="zh-CN" altLang="en-US" sz="1200" b="1" dirty="0">
                <a:effectLst/>
                <a:latin typeface="Consolas" panose="020B0609020204030204" pitchFamily="49" charset="0"/>
              </a:rPr>
              <a:t>解决难题的能力往往依赖于搜索</a:t>
            </a:r>
            <a:r>
              <a:rPr lang="en-US" altLang="zh-CN" sz="1200" b="1" dirty="0">
                <a:effectLst/>
                <a:latin typeface="Consolas" panose="020B0609020204030204" pitchFamily="49" charset="0"/>
              </a:rPr>
              <a:t>——</a:t>
            </a:r>
            <a:r>
              <a:rPr lang="zh-CN" altLang="en-US" sz="1200" b="1" dirty="0">
                <a:effectLst/>
                <a:latin typeface="Consolas" panose="020B0609020204030204" pitchFamily="49" charset="0"/>
              </a:rPr>
              <a:t>理解搜索的物理规律至关重要</a:t>
            </a:r>
            <a:endParaRPr lang="zh-CN" altLang="en-US" sz="1200" b="0" dirty="0">
              <a:effectLst/>
              <a:latin typeface="Consolas" panose="020B0609020204030204" pitchFamily="49" charset="0"/>
            </a:endParaRPr>
          </a:p>
        </p:txBody>
      </p:sp>
      <p:sp>
        <p:nvSpPr>
          <p:cNvPr id="4" name="灯片编号占位符 3"/>
          <p:cNvSpPr>
            <a:spLocks noGrp="1"/>
          </p:cNvSpPr>
          <p:nvPr>
            <p:ph type="sldNum" sz="quarter" idx="5"/>
          </p:nvPr>
        </p:nvSpPr>
        <p:spPr/>
        <p:txBody>
          <a:bodyPr/>
          <a:lstStyle/>
          <a:p>
            <a:fld id="{7597BEDB-AE5C-4D28-AA0E-5EC595520BB3}" type="slidenum">
              <a:rPr lang="zh-CN" altLang="en-US" smtClean="0"/>
              <a:t>2</a:t>
            </a:fld>
            <a:endParaRPr lang="zh-CN" altLang="en-US"/>
          </a:p>
        </p:txBody>
      </p:sp>
    </p:spTree>
    <p:extLst>
      <p:ext uri="{BB962C8B-B14F-4D97-AF65-F5344CB8AC3E}">
        <p14:creationId xmlns:p14="http://schemas.microsoft.com/office/powerpoint/2010/main" val="370867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过去的一年里，我们也讨论了在不同领域，不同难度等级，不同设计方案上使用大语言模型的这种强大的搜索能力解决科学问题的可能。结果是振奋人心的，在</a:t>
            </a:r>
            <a:r>
              <a:rPr lang="en-US" altLang="zh-CN" dirty="0"/>
              <a:t>IBP</a:t>
            </a:r>
            <a:r>
              <a:rPr lang="zh-CN" altLang="en-US" dirty="0"/>
              <a:t>，量子线路和符号拟合上，我们都逐渐看到了大语言模型的搜索能力</a:t>
            </a:r>
          </a:p>
        </p:txBody>
      </p:sp>
      <p:sp>
        <p:nvSpPr>
          <p:cNvPr id="4" name="灯片编号占位符 3"/>
          <p:cNvSpPr>
            <a:spLocks noGrp="1"/>
          </p:cNvSpPr>
          <p:nvPr>
            <p:ph type="sldNum" sz="quarter" idx="5"/>
          </p:nvPr>
        </p:nvSpPr>
        <p:spPr/>
        <p:txBody>
          <a:bodyPr/>
          <a:lstStyle/>
          <a:p>
            <a:fld id="{7597BEDB-AE5C-4D28-AA0E-5EC595520BB3}" type="slidenum">
              <a:rPr lang="zh-CN" altLang="en-US" smtClean="0"/>
              <a:t>3</a:t>
            </a:fld>
            <a:endParaRPr lang="zh-CN" altLang="en-US"/>
          </a:p>
        </p:txBody>
      </p:sp>
    </p:spTree>
    <p:extLst>
      <p:ext uri="{BB962C8B-B14F-4D97-AF65-F5344CB8AC3E}">
        <p14:creationId xmlns:p14="http://schemas.microsoft.com/office/powerpoint/2010/main" val="1892662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也就是这样一个循环，产生新知识和整理检索已有知识的强大能力。其中一个大语言模型会接收先前的生成数据和反馈，并且据此重新生成新的函数，拟设或者线路，然后重复这个过程。</a:t>
            </a:r>
          </a:p>
        </p:txBody>
      </p:sp>
      <p:sp>
        <p:nvSpPr>
          <p:cNvPr id="4" name="灯片编号占位符 3"/>
          <p:cNvSpPr>
            <a:spLocks noGrp="1"/>
          </p:cNvSpPr>
          <p:nvPr>
            <p:ph type="sldNum" sz="quarter" idx="5"/>
          </p:nvPr>
        </p:nvSpPr>
        <p:spPr/>
        <p:txBody>
          <a:bodyPr/>
          <a:lstStyle/>
          <a:p>
            <a:fld id="{7597BEDB-AE5C-4D28-AA0E-5EC595520BB3}" type="slidenum">
              <a:rPr lang="zh-CN" altLang="en-US" smtClean="0"/>
              <a:t>4</a:t>
            </a:fld>
            <a:endParaRPr lang="zh-CN" altLang="en-US"/>
          </a:p>
        </p:txBody>
      </p:sp>
    </p:spTree>
    <p:extLst>
      <p:ext uri="{BB962C8B-B14F-4D97-AF65-F5344CB8AC3E}">
        <p14:creationId xmlns:p14="http://schemas.microsoft.com/office/powerpoint/2010/main" val="299651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当然了，大家一定都曾听说过高圈费曼积分计算的一个很重要的瓶颈正是</a:t>
            </a:r>
            <a:r>
              <a:rPr lang="en-US" altLang="zh-CN" dirty="0"/>
              <a:t>IBP</a:t>
            </a:r>
            <a:r>
              <a:rPr lang="zh-CN" altLang="en-US" dirty="0"/>
              <a:t>约化，因为线性方程组不一定是完备的，结果随着圈数的增多，求解一个物理量所要求的中间变量越来越多，直到多到完全算不动为止，然而从线性代数上，似乎并没什么道理证明我们真的需要这么多冗余的中间变量。</a:t>
            </a:r>
            <a:endParaRPr lang="en-US" altLang="zh-CN" dirty="0"/>
          </a:p>
          <a:p>
            <a:endParaRPr lang="en-US" altLang="zh-CN" dirty="0"/>
          </a:p>
          <a:p>
            <a:r>
              <a:rPr lang="zh-CN" altLang="en-US" dirty="0"/>
              <a:t>所以如何用尽可能少的中间积分来求解一个目标积分就成了一个有趣的值得探索的问题。</a:t>
            </a:r>
          </a:p>
        </p:txBody>
      </p:sp>
      <p:sp>
        <p:nvSpPr>
          <p:cNvPr id="4" name="灯片编号占位符 3"/>
          <p:cNvSpPr>
            <a:spLocks noGrp="1"/>
          </p:cNvSpPr>
          <p:nvPr>
            <p:ph type="sldNum" sz="quarter" idx="5"/>
          </p:nvPr>
        </p:nvSpPr>
        <p:spPr/>
        <p:txBody>
          <a:bodyPr/>
          <a:lstStyle/>
          <a:p>
            <a:fld id="{A058712A-0BE6-4CCC-8B53-FA802B155BED}" type="slidenum">
              <a:rPr lang="zh-CN" altLang="en-US" smtClean="0"/>
              <a:t>5</a:t>
            </a:fld>
            <a:endParaRPr lang="zh-CN" altLang="en-US"/>
          </a:p>
        </p:txBody>
      </p:sp>
    </p:spTree>
    <p:extLst>
      <p:ext uri="{BB962C8B-B14F-4D97-AF65-F5344CB8AC3E}">
        <p14:creationId xmlns:p14="http://schemas.microsoft.com/office/powerpoint/2010/main" val="2634812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这张表列出了在一个五圈平面图形上，当目标积分不同时，人类</a:t>
            </a:r>
            <a:r>
              <a:rPr lang="en-US" altLang="zh-CN" dirty="0"/>
              <a:t>20</a:t>
            </a:r>
            <a:r>
              <a:rPr lang="zh-CN" altLang="en-US" dirty="0"/>
              <a:t>年里算法进展了多少（从</a:t>
            </a:r>
            <a:r>
              <a:rPr lang="en-US" altLang="zh-CN" dirty="0"/>
              <a:t>Laporta</a:t>
            </a:r>
            <a:r>
              <a:rPr lang="zh-CN" altLang="en-US" dirty="0"/>
              <a:t>到</a:t>
            </a:r>
            <a:r>
              <a:rPr lang="en-US" altLang="zh-CN" dirty="0" err="1"/>
              <a:t>imporved</a:t>
            </a:r>
            <a:r>
              <a:rPr lang="zh-CN" altLang="en-US" dirty="0"/>
              <a:t>），以及我们的方法又比人类的最佳算法进化了多少。（到时候有人问就强调两种优化是可叠加的，应该安全）这里的</a:t>
            </a:r>
            <a:r>
              <a:rPr lang="en-US" altLang="zh-CN" dirty="0"/>
              <a:t>s</a:t>
            </a:r>
            <a:r>
              <a:rPr lang="zh-CN" altLang="en-US" dirty="0"/>
              <a:t>前缀表示的是最复杂的那个</a:t>
            </a:r>
            <a:r>
              <a:rPr lang="en-US" altLang="zh-CN" dirty="0"/>
              <a:t>sector</a:t>
            </a:r>
            <a:r>
              <a:rPr lang="zh-CN" altLang="en-US" dirty="0"/>
              <a:t>中的积分，它们求解起来非常困难，</a:t>
            </a:r>
            <a:r>
              <a:rPr lang="en-US" altLang="zh-CN" dirty="0" err="1"/>
              <a:t>Laportaseeding</a:t>
            </a:r>
            <a:r>
              <a:rPr lang="zh-CN" altLang="en-US" dirty="0"/>
              <a:t>甚至无法存储下所有的积分就会爆内存。而我们的算法在越复杂的积分上效果越好，在最复杂的</a:t>
            </a:r>
            <a:r>
              <a:rPr lang="en-US" altLang="zh-CN" dirty="0"/>
              <a:t>top sector</a:t>
            </a:r>
            <a:r>
              <a:rPr lang="zh-CN" altLang="en-US" dirty="0"/>
              <a:t>积分上减少了</a:t>
            </a:r>
            <a:r>
              <a:rPr lang="en-US" altLang="zh-CN" dirty="0"/>
              <a:t>25</a:t>
            </a:r>
            <a:r>
              <a:rPr lang="zh-CN" altLang="en-US" dirty="0"/>
              <a:t>倍的</a:t>
            </a:r>
            <a:r>
              <a:rPr lang="en-US" altLang="zh-CN" dirty="0"/>
              <a:t>seeding</a:t>
            </a:r>
            <a:r>
              <a:rPr lang="zh-CN" altLang="en-US" dirty="0"/>
              <a:t>数量。在</a:t>
            </a:r>
            <a:r>
              <a:rPr lang="en-US" altLang="zh-CN" dirty="0"/>
              <a:t>low sector</a:t>
            </a:r>
            <a:r>
              <a:rPr lang="zh-CN" altLang="en-US" dirty="0"/>
              <a:t>上，更是达到了</a:t>
            </a:r>
            <a:r>
              <a:rPr lang="en-US" altLang="zh-CN" dirty="0"/>
              <a:t>3000</a:t>
            </a:r>
            <a:r>
              <a:rPr lang="zh-CN" altLang="en-US" dirty="0"/>
              <a:t>倍的提速。使得以前只能在服务器上运行的约化程序，现在可以在笔记本上完成了！</a:t>
            </a:r>
          </a:p>
        </p:txBody>
      </p:sp>
      <p:sp>
        <p:nvSpPr>
          <p:cNvPr id="4" name="灯片编号占位符 3"/>
          <p:cNvSpPr>
            <a:spLocks noGrp="1"/>
          </p:cNvSpPr>
          <p:nvPr>
            <p:ph type="sldNum" sz="quarter" idx="5"/>
          </p:nvPr>
        </p:nvSpPr>
        <p:spPr/>
        <p:txBody>
          <a:bodyPr/>
          <a:lstStyle/>
          <a:p>
            <a:fld id="{6899B5AA-D0A5-4589-8A57-540AA17BD988}" type="slidenum">
              <a:rPr lang="zh-CN" altLang="en-US" smtClean="0"/>
              <a:t>7</a:t>
            </a:fld>
            <a:endParaRPr lang="zh-CN" altLang="en-US"/>
          </a:p>
        </p:txBody>
      </p:sp>
    </p:spTree>
    <p:extLst>
      <p:ext uri="{BB962C8B-B14F-4D97-AF65-F5344CB8AC3E}">
        <p14:creationId xmlns:p14="http://schemas.microsoft.com/office/powerpoint/2010/main" val="886121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1E0D-3207-FFA6-FEF1-68DDBAF51CF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05986CE-3060-7504-7FEE-EF08849DBBB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73AF3F3-EBAC-508F-37EA-077DC45187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同样的，对非平面图。。。（这段说好多遍了，不写了，手麻了）</a:t>
            </a:r>
          </a:p>
        </p:txBody>
      </p:sp>
      <p:sp>
        <p:nvSpPr>
          <p:cNvPr id="4" name="灯片编号占位符 3">
            <a:extLst>
              <a:ext uri="{FF2B5EF4-FFF2-40B4-BE49-F238E27FC236}">
                <a16:creationId xmlns:a16="http://schemas.microsoft.com/office/drawing/2014/main" id="{A75E173F-40AB-BC7E-2A95-56C2C189EBFA}"/>
              </a:ext>
            </a:extLst>
          </p:cNvPr>
          <p:cNvSpPr>
            <a:spLocks noGrp="1"/>
          </p:cNvSpPr>
          <p:nvPr>
            <p:ph type="sldNum" sz="quarter" idx="5"/>
          </p:nvPr>
        </p:nvSpPr>
        <p:spPr/>
        <p:txBody>
          <a:bodyPr/>
          <a:lstStyle/>
          <a:p>
            <a:fld id="{6899B5AA-D0A5-4589-8A57-540AA17BD988}" type="slidenum">
              <a:rPr lang="zh-CN" altLang="en-US" smtClean="0"/>
              <a:t>8</a:t>
            </a:fld>
            <a:endParaRPr lang="zh-CN" altLang="en-US"/>
          </a:p>
        </p:txBody>
      </p:sp>
    </p:spTree>
    <p:extLst>
      <p:ext uri="{BB962C8B-B14F-4D97-AF65-F5344CB8AC3E}">
        <p14:creationId xmlns:p14="http://schemas.microsoft.com/office/powerpoint/2010/main" val="21354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97BEDB-AE5C-4D28-AA0E-5EC595520BB3}" type="slidenum">
              <a:rPr lang="zh-CN" altLang="en-US" smtClean="0"/>
              <a:t>9</a:t>
            </a:fld>
            <a:endParaRPr lang="zh-CN" altLang="en-US"/>
          </a:p>
        </p:txBody>
      </p:sp>
    </p:spTree>
    <p:extLst>
      <p:ext uri="{BB962C8B-B14F-4D97-AF65-F5344CB8AC3E}">
        <p14:creationId xmlns:p14="http://schemas.microsoft.com/office/powerpoint/2010/main" val="238434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介绍结果即可，提一下有两个不同模型不同的线路</a:t>
            </a:r>
          </a:p>
        </p:txBody>
      </p:sp>
      <p:sp>
        <p:nvSpPr>
          <p:cNvPr id="4" name="灯片编号占位符 3"/>
          <p:cNvSpPr>
            <a:spLocks noGrp="1"/>
          </p:cNvSpPr>
          <p:nvPr>
            <p:ph type="sldNum" sz="quarter" idx="5"/>
          </p:nvPr>
        </p:nvSpPr>
        <p:spPr/>
        <p:txBody>
          <a:bodyPr/>
          <a:lstStyle/>
          <a:p>
            <a:fld id="{A058712A-0BE6-4CCC-8B53-FA802B155BED}" type="slidenum">
              <a:rPr lang="zh-CN" altLang="en-US" smtClean="0"/>
              <a:t>11</a:t>
            </a:fld>
            <a:endParaRPr lang="zh-CN" altLang="en-US"/>
          </a:p>
        </p:txBody>
      </p:sp>
    </p:spTree>
    <p:extLst>
      <p:ext uri="{BB962C8B-B14F-4D97-AF65-F5344CB8AC3E}">
        <p14:creationId xmlns:p14="http://schemas.microsoft.com/office/powerpoint/2010/main" val="604661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8F0A-33AE-C5E1-BF7C-BD59A99A8F1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7247C43-DBF8-4B96-5D9A-BFC694F14C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34CF8-F4BF-6C41-C80D-64AB030C14B3}"/>
              </a:ext>
            </a:extLst>
          </p:cNvPr>
          <p:cNvSpPr>
            <a:spLocks noGrp="1"/>
          </p:cNvSpPr>
          <p:nvPr>
            <p:ph type="dt" sz="half" idx="10"/>
          </p:nvPr>
        </p:nvSpPr>
        <p:spPr/>
        <p:txBody>
          <a:bodyPr/>
          <a:lstStyle/>
          <a:p>
            <a:fld id="{8346B644-62D2-49F9-8183-72FE3714E23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ACBD60F5-CEFE-C9E5-7FC2-F1C705BDC4F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867C6D-96F1-F8E2-2718-55555A3DCCD0}"/>
              </a:ext>
            </a:extLst>
          </p:cNvPr>
          <p:cNvSpPr>
            <a:spLocks noGrp="1"/>
          </p:cNvSpPr>
          <p:nvPr>
            <p:ph type="sldNum" sz="quarter" idx="12"/>
          </p:nvPr>
        </p:nvSpPr>
        <p:spPr/>
        <p:txBody>
          <a:body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12703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3057A-CAB7-C1BA-0088-C39FAD8779A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1234B80-77C2-BD52-2870-6A42278847D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E9DF9A-B12D-DF3C-4E03-3147E59AA955}"/>
              </a:ext>
            </a:extLst>
          </p:cNvPr>
          <p:cNvSpPr>
            <a:spLocks noGrp="1"/>
          </p:cNvSpPr>
          <p:nvPr>
            <p:ph type="dt" sz="half" idx="10"/>
          </p:nvPr>
        </p:nvSpPr>
        <p:spPr/>
        <p:txBody>
          <a:bodyPr/>
          <a:lstStyle/>
          <a:p>
            <a:fld id="{8346B644-62D2-49F9-8183-72FE3714E23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B26E01D5-4442-7331-9E45-D76F252BF7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A685CE-B070-7590-4252-2782475D1BD1}"/>
              </a:ext>
            </a:extLst>
          </p:cNvPr>
          <p:cNvSpPr>
            <a:spLocks noGrp="1"/>
          </p:cNvSpPr>
          <p:nvPr>
            <p:ph type="sldNum" sz="quarter" idx="12"/>
          </p:nvPr>
        </p:nvSpPr>
        <p:spPr/>
        <p:txBody>
          <a:body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289019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DB725-365B-8EBA-D5F3-CB40C2B61AA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2A7CFEA-FFBC-84F7-8147-ADAF5CC78BE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BB17EF-48C7-3658-56F0-710CE6A81E58}"/>
              </a:ext>
            </a:extLst>
          </p:cNvPr>
          <p:cNvSpPr>
            <a:spLocks noGrp="1"/>
          </p:cNvSpPr>
          <p:nvPr>
            <p:ph type="dt" sz="half" idx="10"/>
          </p:nvPr>
        </p:nvSpPr>
        <p:spPr/>
        <p:txBody>
          <a:bodyPr/>
          <a:lstStyle/>
          <a:p>
            <a:fld id="{8346B644-62D2-49F9-8183-72FE3714E23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8C947F32-6427-4453-0CE7-06F9B06A296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F33295-0EC4-86BF-895F-E14E228B9CAE}"/>
              </a:ext>
            </a:extLst>
          </p:cNvPr>
          <p:cNvSpPr>
            <a:spLocks noGrp="1"/>
          </p:cNvSpPr>
          <p:nvPr>
            <p:ph type="sldNum" sz="quarter" idx="12"/>
          </p:nvPr>
        </p:nvSpPr>
        <p:spPr/>
        <p:txBody>
          <a:body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418131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695361-1D18-9438-CCAD-B3EEDA075E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26DCD5-3CCB-9667-69E9-A94BA1EFBCA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58EF31E-746E-A78E-3AD6-1FB96E8F8401}"/>
              </a:ext>
            </a:extLst>
          </p:cNvPr>
          <p:cNvSpPr>
            <a:spLocks noGrp="1"/>
          </p:cNvSpPr>
          <p:nvPr>
            <p:ph type="dt" sz="half" idx="10"/>
          </p:nvPr>
        </p:nvSpPr>
        <p:spPr/>
        <p:txBody>
          <a:bodyPr/>
          <a:lstStyle/>
          <a:p>
            <a:fld id="{8346B644-62D2-49F9-8183-72FE3714E23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75DCA007-B746-7E81-8296-F1FDCFB194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6BD46E-9668-C98C-D900-E6E61A4E9CF0}"/>
              </a:ext>
            </a:extLst>
          </p:cNvPr>
          <p:cNvSpPr>
            <a:spLocks noGrp="1"/>
          </p:cNvSpPr>
          <p:nvPr>
            <p:ph type="sldNum" sz="quarter" idx="12"/>
          </p:nvPr>
        </p:nvSpPr>
        <p:spPr/>
        <p:txBody>
          <a:body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3157166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4A67D9-C208-AB24-7975-55FE55A2BE8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A179D1E-8CCE-F2BF-B777-D788CBE5F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DAFDD44-5FE6-E0EA-C8A3-9986D3E6BFAF}"/>
              </a:ext>
            </a:extLst>
          </p:cNvPr>
          <p:cNvSpPr>
            <a:spLocks noGrp="1"/>
          </p:cNvSpPr>
          <p:nvPr>
            <p:ph type="dt" sz="half" idx="10"/>
          </p:nvPr>
        </p:nvSpPr>
        <p:spPr/>
        <p:txBody>
          <a:bodyPr/>
          <a:lstStyle/>
          <a:p>
            <a:fld id="{8346B644-62D2-49F9-8183-72FE3714E23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06D38454-C214-9E8A-F9F1-C0D9CE5884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0B7660-47A6-200F-A696-882DB15FB829}"/>
              </a:ext>
            </a:extLst>
          </p:cNvPr>
          <p:cNvSpPr>
            <a:spLocks noGrp="1"/>
          </p:cNvSpPr>
          <p:nvPr>
            <p:ph type="sldNum" sz="quarter" idx="12"/>
          </p:nvPr>
        </p:nvSpPr>
        <p:spPr/>
        <p:txBody>
          <a:body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3855425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CBAEFF-A590-CD0A-5B5B-EEF5C125AA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386397D-9550-95A4-8B5E-4EBD3924041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6369DDB-037E-CA49-454B-23AAE5249BD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DDC3ED6-CF76-0080-0DA5-23297BD733A9}"/>
              </a:ext>
            </a:extLst>
          </p:cNvPr>
          <p:cNvSpPr>
            <a:spLocks noGrp="1"/>
          </p:cNvSpPr>
          <p:nvPr>
            <p:ph type="dt" sz="half" idx="10"/>
          </p:nvPr>
        </p:nvSpPr>
        <p:spPr/>
        <p:txBody>
          <a:bodyPr/>
          <a:lstStyle/>
          <a:p>
            <a:fld id="{8346B644-62D2-49F9-8183-72FE3714E234}"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C62ECFD8-0D7E-0774-0E84-B0584F4EF88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72EA6EF-99B3-010A-8978-D6022CD00147}"/>
              </a:ext>
            </a:extLst>
          </p:cNvPr>
          <p:cNvSpPr>
            <a:spLocks noGrp="1"/>
          </p:cNvSpPr>
          <p:nvPr>
            <p:ph type="sldNum" sz="quarter" idx="12"/>
          </p:nvPr>
        </p:nvSpPr>
        <p:spPr/>
        <p:txBody>
          <a:body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159901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E76399-3F4D-C8F6-E103-5FB83DC0260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ED2BD82-4BF8-C677-33B3-9C58650FA5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4EF3B95-79E4-EF01-64EE-88E3E36FB7D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B646772-C603-1B48-7B6F-92C8970D2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5ED849-3E43-96C9-4EAB-1DDBE0FBB7D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E31FE7A-BF59-72E1-F3B9-8470D8C58FD3}"/>
              </a:ext>
            </a:extLst>
          </p:cNvPr>
          <p:cNvSpPr>
            <a:spLocks noGrp="1"/>
          </p:cNvSpPr>
          <p:nvPr>
            <p:ph type="dt" sz="half" idx="10"/>
          </p:nvPr>
        </p:nvSpPr>
        <p:spPr/>
        <p:txBody>
          <a:bodyPr/>
          <a:lstStyle/>
          <a:p>
            <a:fld id="{8346B644-62D2-49F9-8183-72FE3714E234}" type="datetimeFigureOut">
              <a:rPr lang="zh-CN" altLang="en-US" smtClean="0"/>
              <a:t>2026/4/10</a:t>
            </a:fld>
            <a:endParaRPr lang="zh-CN" altLang="en-US"/>
          </a:p>
        </p:txBody>
      </p:sp>
      <p:sp>
        <p:nvSpPr>
          <p:cNvPr id="8" name="页脚占位符 7">
            <a:extLst>
              <a:ext uri="{FF2B5EF4-FFF2-40B4-BE49-F238E27FC236}">
                <a16:creationId xmlns:a16="http://schemas.microsoft.com/office/drawing/2014/main" id="{0C96F970-1CB5-97E6-6D45-DEF4FAF81DB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7FA5986-F509-8927-129E-6856711EBEC8}"/>
              </a:ext>
            </a:extLst>
          </p:cNvPr>
          <p:cNvSpPr>
            <a:spLocks noGrp="1"/>
          </p:cNvSpPr>
          <p:nvPr>
            <p:ph type="sldNum" sz="quarter" idx="12"/>
          </p:nvPr>
        </p:nvSpPr>
        <p:spPr/>
        <p:txBody>
          <a:body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1230244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C248B-4186-C2F3-EA35-F989C73ABEF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D458AF7-2099-8B87-CAE1-7FB0333902DB}"/>
              </a:ext>
            </a:extLst>
          </p:cNvPr>
          <p:cNvSpPr>
            <a:spLocks noGrp="1"/>
          </p:cNvSpPr>
          <p:nvPr>
            <p:ph type="dt" sz="half" idx="10"/>
          </p:nvPr>
        </p:nvSpPr>
        <p:spPr/>
        <p:txBody>
          <a:bodyPr/>
          <a:lstStyle/>
          <a:p>
            <a:fld id="{8346B644-62D2-49F9-8183-72FE3714E234}" type="datetimeFigureOut">
              <a:rPr lang="zh-CN" altLang="en-US" smtClean="0"/>
              <a:t>2026/4/10</a:t>
            </a:fld>
            <a:endParaRPr lang="zh-CN" altLang="en-US"/>
          </a:p>
        </p:txBody>
      </p:sp>
      <p:sp>
        <p:nvSpPr>
          <p:cNvPr id="4" name="页脚占位符 3">
            <a:extLst>
              <a:ext uri="{FF2B5EF4-FFF2-40B4-BE49-F238E27FC236}">
                <a16:creationId xmlns:a16="http://schemas.microsoft.com/office/drawing/2014/main" id="{6DE4D5D1-2AF7-AD3A-88C1-052AB89D0D8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725983D-263C-A38C-5615-34362DD51351}"/>
              </a:ext>
            </a:extLst>
          </p:cNvPr>
          <p:cNvSpPr>
            <a:spLocks noGrp="1"/>
          </p:cNvSpPr>
          <p:nvPr>
            <p:ph type="sldNum" sz="quarter" idx="12"/>
          </p:nvPr>
        </p:nvSpPr>
        <p:spPr/>
        <p:txBody>
          <a:body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413323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FACD1A-7083-19B8-8A67-C51777BC96AA}"/>
              </a:ext>
            </a:extLst>
          </p:cNvPr>
          <p:cNvSpPr>
            <a:spLocks noGrp="1"/>
          </p:cNvSpPr>
          <p:nvPr>
            <p:ph type="dt" sz="half" idx="10"/>
          </p:nvPr>
        </p:nvSpPr>
        <p:spPr/>
        <p:txBody>
          <a:bodyPr/>
          <a:lstStyle/>
          <a:p>
            <a:fld id="{8346B644-62D2-49F9-8183-72FE3714E234}" type="datetimeFigureOut">
              <a:rPr lang="zh-CN" altLang="en-US" smtClean="0"/>
              <a:t>2026/4/10</a:t>
            </a:fld>
            <a:endParaRPr lang="zh-CN" altLang="en-US"/>
          </a:p>
        </p:txBody>
      </p:sp>
      <p:sp>
        <p:nvSpPr>
          <p:cNvPr id="3" name="页脚占位符 2">
            <a:extLst>
              <a:ext uri="{FF2B5EF4-FFF2-40B4-BE49-F238E27FC236}">
                <a16:creationId xmlns:a16="http://schemas.microsoft.com/office/drawing/2014/main" id="{7CDA1F08-7740-1DA2-E5CA-A4044F52D6C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54BB73C-047E-509F-483A-43FA09CC8640}"/>
              </a:ext>
            </a:extLst>
          </p:cNvPr>
          <p:cNvSpPr>
            <a:spLocks noGrp="1"/>
          </p:cNvSpPr>
          <p:nvPr>
            <p:ph type="sldNum" sz="quarter" idx="12"/>
          </p:nvPr>
        </p:nvSpPr>
        <p:spPr/>
        <p:txBody>
          <a:body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331248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999FBF-B65F-DBB9-FC2E-EEC28711B60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D7A6E28-0942-0EBA-6916-6EE53C2158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BABFF-888C-E1B1-D418-39195AAA9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4486B83-3E55-7EE4-5ED4-A14DD63A7363}"/>
              </a:ext>
            </a:extLst>
          </p:cNvPr>
          <p:cNvSpPr>
            <a:spLocks noGrp="1"/>
          </p:cNvSpPr>
          <p:nvPr>
            <p:ph type="dt" sz="half" idx="10"/>
          </p:nvPr>
        </p:nvSpPr>
        <p:spPr/>
        <p:txBody>
          <a:bodyPr/>
          <a:lstStyle/>
          <a:p>
            <a:fld id="{8346B644-62D2-49F9-8183-72FE3714E234}"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3C8C368A-BAFE-D65F-5926-85EFC03B9E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72ACC9A-366A-5E88-498B-655BC398AC91}"/>
              </a:ext>
            </a:extLst>
          </p:cNvPr>
          <p:cNvSpPr>
            <a:spLocks noGrp="1"/>
          </p:cNvSpPr>
          <p:nvPr>
            <p:ph type="sldNum" sz="quarter" idx="12"/>
          </p:nvPr>
        </p:nvSpPr>
        <p:spPr/>
        <p:txBody>
          <a:body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215652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E7C55A-5496-6645-29BF-379869EAB0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4E7339-F902-7CF8-E7AE-C9B16A64E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919FE96-1456-319E-FCB0-4644C9037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DA8A51-7B3C-ED2C-2B4F-19438CA9348C}"/>
              </a:ext>
            </a:extLst>
          </p:cNvPr>
          <p:cNvSpPr>
            <a:spLocks noGrp="1"/>
          </p:cNvSpPr>
          <p:nvPr>
            <p:ph type="dt" sz="half" idx="10"/>
          </p:nvPr>
        </p:nvSpPr>
        <p:spPr/>
        <p:txBody>
          <a:bodyPr/>
          <a:lstStyle/>
          <a:p>
            <a:fld id="{8346B644-62D2-49F9-8183-72FE3714E234}" type="datetimeFigureOut">
              <a:rPr lang="zh-CN" altLang="en-US" smtClean="0"/>
              <a:t>2026/4/10</a:t>
            </a:fld>
            <a:endParaRPr lang="zh-CN" altLang="en-US"/>
          </a:p>
        </p:txBody>
      </p:sp>
      <p:sp>
        <p:nvSpPr>
          <p:cNvPr id="6" name="页脚占位符 5">
            <a:extLst>
              <a:ext uri="{FF2B5EF4-FFF2-40B4-BE49-F238E27FC236}">
                <a16:creationId xmlns:a16="http://schemas.microsoft.com/office/drawing/2014/main" id="{86460347-D8CB-2176-555E-4236D9E53C1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152099-92D0-4801-F145-9C9615BBB7E6}"/>
              </a:ext>
            </a:extLst>
          </p:cNvPr>
          <p:cNvSpPr>
            <a:spLocks noGrp="1"/>
          </p:cNvSpPr>
          <p:nvPr>
            <p:ph type="sldNum" sz="quarter" idx="12"/>
          </p:nvPr>
        </p:nvSpPr>
        <p:spPr/>
        <p:txBody>
          <a:body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3862255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6906F9-313F-A6DC-6F9F-2FC866FC3C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7A0653A-F89D-4FF0-28D6-DD5B0F1F59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F1BF3E9-8E72-74F9-1556-96943A8309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6B644-62D2-49F9-8183-72FE3714E234}" type="datetimeFigureOut">
              <a:rPr lang="zh-CN" altLang="en-US" smtClean="0"/>
              <a:t>2026/4/10</a:t>
            </a:fld>
            <a:endParaRPr lang="zh-CN" altLang="en-US"/>
          </a:p>
        </p:txBody>
      </p:sp>
      <p:sp>
        <p:nvSpPr>
          <p:cNvPr id="5" name="页脚占位符 4">
            <a:extLst>
              <a:ext uri="{FF2B5EF4-FFF2-40B4-BE49-F238E27FC236}">
                <a16:creationId xmlns:a16="http://schemas.microsoft.com/office/drawing/2014/main" id="{5286EF81-3E19-E08C-A3AC-DB03C07471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289C273-3C45-3D65-9ACA-51F737507A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67B98-AE44-4DE7-BE27-2FA564101B3B}" type="slidenum">
              <a:rPr lang="zh-CN" altLang="en-US" smtClean="0"/>
              <a:t>‹#›</a:t>
            </a:fld>
            <a:endParaRPr lang="zh-CN" altLang="en-US"/>
          </a:p>
        </p:txBody>
      </p:sp>
    </p:spTree>
    <p:extLst>
      <p:ext uri="{BB962C8B-B14F-4D97-AF65-F5344CB8AC3E}">
        <p14:creationId xmlns:p14="http://schemas.microsoft.com/office/powerpoint/2010/main" val="2294097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8A6C3A-01EE-D7EF-DD4A-8FD1826C4586}"/>
              </a:ext>
            </a:extLst>
          </p:cNvPr>
          <p:cNvSpPr>
            <a:spLocks noGrp="1"/>
          </p:cNvSpPr>
          <p:nvPr>
            <p:ph type="ctrTitle"/>
          </p:nvPr>
        </p:nvSpPr>
        <p:spPr>
          <a:xfrm>
            <a:off x="1524000" y="1041400"/>
            <a:ext cx="9144000" cy="2387600"/>
          </a:xfrm>
        </p:spPr>
        <p:txBody>
          <a:bodyPr/>
          <a:lstStyle/>
          <a:p>
            <a:r>
              <a:rPr lang="zh-CN" altLang="en-US" b="1" dirty="0"/>
              <a:t>语言模型中的涌现规律</a:t>
            </a:r>
          </a:p>
        </p:txBody>
      </p:sp>
      <p:sp>
        <p:nvSpPr>
          <p:cNvPr id="4" name="副标题 2">
            <a:extLst>
              <a:ext uri="{FF2B5EF4-FFF2-40B4-BE49-F238E27FC236}">
                <a16:creationId xmlns:a16="http://schemas.microsoft.com/office/drawing/2014/main" id="{5343F196-4413-A8BE-F289-5C62A5064150}"/>
              </a:ext>
            </a:extLst>
          </p:cNvPr>
          <p:cNvSpPr txBox="1">
            <a:spLocks/>
          </p:cNvSpPr>
          <p:nvPr/>
        </p:nvSpPr>
        <p:spPr>
          <a:xfrm>
            <a:off x="1641894" y="424614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b="1" dirty="0">
                <a:latin typeface="Times New Roman" panose="02020603050405020304" pitchFamily="18" charset="0"/>
                <a:cs typeface="Times New Roman" panose="02020603050405020304" pitchFamily="18" charset="0"/>
              </a:rPr>
              <a:t>宋卓洋</a:t>
            </a:r>
            <a:r>
              <a:rPr lang="zh-CN" altLang="en-US" dirty="0">
                <a:latin typeface="Times New Roman" panose="02020603050405020304" pitchFamily="18" charset="0"/>
                <a:cs typeface="Times New Roman" panose="02020603050405020304" pitchFamily="18" charset="0"/>
              </a:rPr>
              <a:t> 北京大学</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2026/4/11</a:t>
            </a:r>
          </a:p>
          <a:p>
            <a:r>
              <a:rPr lang="en-US" altLang="zh-CN" dirty="0">
                <a:latin typeface="Times New Roman" panose="02020603050405020304" pitchFamily="18" charset="0"/>
                <a:cs typeface="Times New Roman" panose="02020603050405020304" pitchFamily="18" charset="0"/>
              </a:rPr>
              <a:t>zhuoyangsong@stu.pku.edu.cn</a:t>
            </a:r>
            <a:endParaRPr lang="zh-CN" altLang="en-US" dirty="0">
              <a:latin typeface="Times New Roman" panose="02020603050405020304" pitchFamily="18" charset="0"/>
              <a:cs typeface="Times New Roman" panose="02020603050405020304" pitchFamily="18" charset="0"/>
            </a:endParaRPr>
          </a:p>
        </p:txBody>
      </p:sp>
      <p:cxnSp>
        <p:nvCxnSpPr>
          <p:cNvPr id="6" name="直接连接符 5">
            <a:extLst>
              <a:ext uri="{FF2B5EF4-FFF2-40B4-BE49-F238E27FC236}">
                <a16:creationId xmlns:a16="http://schemas.microsoft.com/office/drawing/2014/main" id="{AD2BFCA5-0FA2-171E-9F0A-23B95B0B3BA8}"/>
              </a:ext>
            </a:extLst>
          </p:cNvPr>
          <p:cNvCxnSpPr/>
          <p:nvPr/>
        </p:nvCxnSpPr>
        <p:spPr>
          <a:xfrm flipV="1">
            <a:off x="-508832" y="-496977"/>
            <a:ext cx="7185804" cy="2906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5ABC4196-2B52-8034-50CA-8F40493C62A3}"/>
              </a:ext>
            </a:extLst>
          </p:cNvPr>
          <p:cNvCxnSpPr/>
          <p:nvPr/>
        </p:nvCxnSpPr>
        <p:spPr>
          <a:xfrm flipV="1">
            <a:off x="5198852" y="4246143"/>
            <a:ext cx="7185804" cy="2906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F58A7A61-489E-8139-6E12-D334C3491549}"/>
              </a:ext>
            </a:extLst>
          </p:cNvPr>
          <p:cNvCxnSpPr>
            <a:cxnSpLocks/>
          </p:cNvCxnSpPr>
          <p:nvPr/>
        </p:nvCxnSpPr>
        <p:spPr>
          <a:xfrm flipV="1">
            <a:off x="-1369655" y="-594011"/>
            <a:ext cx="4790028" cy="6006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4A68E461-742C-15C1-C24B-55E86FC80C4A}"/>
              </a:ext>
            </a:extLst>
          </p:cNvPr>
          <p:cNvCxnSpPr>
            <a:cxnSpLocks/>
          </p:cNvCxnSpPr>
          <p:nvPr/>
        </p:nvCxnSpPr>
        <p:spPr>
          <a:xfrm flipV="1">
            <a:off x="8155092" y="1600200"/>
            <a:ext cx="4790028" cy="600635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224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44FBA-8FD7-92CB-47A1-09E53CE8D2C6}"/>
              </a:ext>
            </a:extLst>
          </p:cNvPr>
          <p:cNvSpPr>
            <a:spLocks noGrp="1"/>
          </p:cNvSpPr>
          <p:nvPr>
            <p:ph type="title"/>
          </p:nvPr>
        </p:nvSpPr>
        <p:spPr/>
        <p:txBody>
          <a:bodyPr/>
          <a:lstStyle/>
          <a:p>
            <a:r>
              <a:rPr lang="zh-CN" altLang="en-US" b="1" dirty="0"/>
              <a:t>用</a:t>
            </a:r>
            <a:r>
              <a:rPr lang="en-US" altLang="zh-CN" b="1" dirty="0"/>
              <a:t>LLM</a:t>
            </a:r>
            <a:r>
              <a:rPr lang="zh-CN" altLang="en-US" b="1" dirty="0"/>
              <a:t>设计量子线路</a:t>
            </a:r>
            <a:endParaRPr lang="zh-CN" altLang="en-US" dirty="0"/>
          </a:p>
        </p:txBody>
      </p:sp>
      <p:pic>
        <p:nvPicPr>
          <p:cNvPr id="4" name="量子线路_2">
            <a:hlinkClick r:id="" action="ppaction://media"/>
            <a:extLst>
              <a:ext uri="{FF2B5EF4-FFF2-40B4-BE49-F238E27FC236}">
                <a16:creationId xmlns:a16="http://schemas.microsoft.com/office/drawing/2014/main" id="{E540F0EE-54B0-A706-98D4-94453FB5B6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54290" y="1995745"/>
            <a:ext cx="8606433" cy="4841119"/>
          </a:xfrm>
        </p:spPr>
      </p:pic>
      <p:sp>
        <p:nvSpPr>
          <p:cNvPr id="5" name="文本框 4">
            <a:extLst>
              <a:ext uri="{FF2B5EF4-FFF2-40B4-BE49-F238E27FC236}">
                <a16:creationId xmlns:a16="http://schemas.microsoft.com/office/drawing/2014/main" id="{0EF72B68-45F9-5D17-E0D6-913D8E880C41}"/>
              </a:ext>
            </a:extLst>
          </p:cNvPr>
          <p:cNvSpPr txBox="1"/>
          <p:nvPr/>
        </p:nvSpPr>
        <p:spPr>
          <a:xfrm>
            <a:off x="-372140" y="6467532"/>
            <a:ext cx="6379535" cy="369332"/>
          </a:xfrm>
          <a:prstGeom prst="rect">
            <a:avLst/>
          </a:prstGeom>
          <a:noFill/>
        </p:spPr>
        <p:txBody>
          <a:bodyPr wrap="square">
            <a:spAutoFit/>
          </a:bodyPr>
          <a:lstStyle/>
          <a:p>
            <a:pPr algn="r"/>
            <a:r>
              <a:rPr lang="en-US" altLang="zh-CN" dirty="0"/>
              <a:t>Cao, Hou, Li, Liu, </a:t>
            </a:r>
            <a:r>
              <a:rPr lang="en-US" altLang="zh-CN" b="1" dirty="0"/>
              <a:t>ZYS</a:t>
            </a:r>
            <a:r>
              <a:rPr lang="en-US" altLang="zh-CN" dirty="0"/>
              <a:t>, Zhang, Zhang, Zhao arxiv:2505:06347</a:t>
            </a:r>
          </a:p>
        </p:txBody>
      </p:sp>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43481228-4B40-8436-4260-F9D6ECC9BA42}"/>
                  </a:ext>
                </a:extLst>
              </p:cNvPr>
              <p:cNvSpPr txBox="1"/>
              <p:nvPr/>
            </p:nvSpPr>
            <p:spPr>
              <a:xfrm>
                <a:off x="3047082" y="1452308"/>
                <a:ext cx="6097836" cy="7818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b="1" i="1">
                          <a:latin typeface="Cambria Math" panose="02040503050406030204" pitchFamily="18" charset="0"/>
                          <a:ea typeface="宋体" panose="02010600030101010101" pitchFamily="2" charset="-122"/>
                        </a:rPr>
                        <m:t>H</m:t>
                      </m:r>
                      <m:r>
                        <a:rPr lang="en-US" altLang="zh-CN" sz="1800" b="1" i="1" smtClean="0">
                          <a:solidFill>
                            <a:schemeClr val="tx1"/>
                          </a:solidFill>
                          <a:latin typeface="Cambria Math" panose="02040503050406030204" pitchFamily="18" charset="0"/>
                          <a:ea typeface="宋体" panose="02010600030101010101" pitchFamily="2" charset="-122"/>
                        </a:rPr>
                        <m:t>=</m:t>
                      </m:r>
                      <m:nary>
                        <m:naryPr>
                          <m:chr m:val="∑"/>
                          <m:supHide m:val="on"/>
                          <m:ctrlPr>
                            <a:rPr lang="en-US" altLang="zh-CN" sz="1800" b="1" i="1">
                              <a:solidFill>
                                <a:schemeClr val="tx1"/>
                              </a:solidFill>
                              <a:latin typeface="Cambria Math" panose="02040503050406030204" pitchFamily="18" charset="0"/>
                              <a:ea typeface="宋体" panose="02010600030101010101" pitchFamily="2" charset="-122"/>
                            </a:rPr>
                          </m:ctrlPr>
                        </m:naryPr>
                        <m:sub>
                          <m:r>
                            <a:rPr lang="en-US" altLang="zh-CN" sz="1800" b="1" i="1">
                              <a:solidFill>
                                <a:schemeClr val="tx1"/>
                              </a:solidFill>
                              <a:latin typeface="Cambria Math" panose="02040503050406030204" pitchFamily="18" charset="0"/>
                              <a:ea typeface="宋体" panose="02010600030101010101" pitchFamily="2" charset="-122"/>
                            </a:rPr>
                            <m:t>𝒊</m:t>
                          </m:r>
                        </m:sub>
                        <m:sup/>
                        <m:e>
                          <m:d>
                            <m:dPr>
                              <m:ctrlPr>
                                <a:rPr lang="en-US" altLang="zh-CN" sz="1800" b="1" i="1">
                                  <a:solidFill>
                                    <a:schemeClr val="tx1"/>
                                  </a:solidFill>
                                  <a:latin typeface="Cambria Math" panose="02040503050406030204" pitchFamily="18" charset="0"/>
                                  <a:ea typeface="宋体" panose="02010600030101010101" pitchFamily="2" charset="-122"/>
                                </a:rPr>
                              </m:ctrlPr>
                            </m:dPr>
                            <m:e>
                              <m:f>
                                <m:fPr>
                                  <m:ctrlPr>
                                    <a:rPr lang="en-US" altLang="zh-CN" sz="1800" b="1" i="1">
                                      <a:solidFill>
                                        <a:schemeClr val="tx1"/>
                                      </a:solidFill>
                                      <a:latin typeface="Cambria Math" panose="02040503050406030204" pitchFamily="18" charset="0"/>
                                      <a:ea typeface="宋体" panose="02010600030101010101" pitchFamily="2" charset="-122"/>
                                    </a:rPr>
                                  </m:ctrlPr>
                                </m:fPr>
                                <m:num>
                                  <m:r>
                                    <a:rPr lang="en-US" altLang="zh-CN" sz="1800" b="1">
                                      <a:solidFill>
                                        <a:schemeClr val="tx1"/>
                                      </a:solidFill>
                                      <a:latin typeface="Cambria Math" panose="02040503050406030204" pitchFamily="18" charset="0"/>
                                      <a:ea typeface="宋体" panose="02010600030101010101" pitchFamily="2" charset="-122"/>
                                    </a:rPr>
                                    <m:t>𝟏</m:t>
                                  </m:r>
                                  <m:r>
                                    <a:rPr lang="en-US" altLang="zh-CN" sz="1800" b="1">
                                      <a:solidFill>
                                        <a:schemeClr val="tx1"/>
                                      </a:solidFill>
                                      <a:latin typeface="Cambria Math" panose="02040503050406030204" pitchFamily="18" charset="0"/>
                                      <a:ea typeface="宋体" panose="02010600030101010101" pitchFamily="2" charset="-122"/>
                                    </a:rPr>
                                    <m:t>+</m:t>
                                  </m:r>
                                  <m:r>
                                    <a:rPr lang="en-US" altLang="zh-CN" sz="1800" b="1" i="1">
                                      <a:solidFill>
                                        <a:schemeClr val="tx1"/>
                                      </a:solidFill>
                                      <a:latin typeface="Cambria Math" panose="02040503050406030204" pitchFamily="18" charset="0"/>
                                      <a:ea typeface="宋体" panose="02010600030101010101" pitchFamily="2" charset="-122"/>
                                    </a:rPr>
                                    <m:t>𝜸</m:t>
                                  </m:r>
                                </m:num>
                                <m:den>
                                  <m:r>
                                    <a:rPr lang="en-US" altLang="zh-CN" sz="1800" b="1" i="1">
                                      <a:solidFill>
                                        <a:schemeClr val="tx1"/>
                                      </a:solidFill>
                                      <a:latin typeface="Cambria Math" panose="02040503050406030204" pitchFamily="18" charset="0"/>
                                      <a:ea typeface="宋体" panose="02010600030101010101" pitchFamily="2" charset="-122"/>
                                    </a:rPr>
                                    <m:t>𝟐</m:t>
                                  </m:r>
                                </m:den>
                              </m:f>
                              <m:sSubSup>
                                <m:sSubSupPr>
                                  <m:ctrlPr>
                                    <a:rPr lang="en-US" altLang="zh-CN" sz="1800" b="1" i="1">
                                      <a:solidFill>
                                        <a:schemeClr val="tx1"/>
                                      </a:solidFill>
                                      <a:latin typeface="Cambria Math" panose="02040503050406030204" pitchFamily="18" charset="0"/>
                                      <a:ea typeface="宋体" panose="02010600030101010101" pitchFamily="2" charset="-122"/>
                                    </a:rPr>
                                  </m:ctrlPr>
                                </m:sSubSupPr>
                                <m:e>
                                  <m:r>
                                    <a:rPr lang="en-US" altLang="zh-CN" sz="1800" b="1" i="1">
                                      <a:solidFill>
                                        <a:schemeClr val="tx1"/>
                                      </a:solidFill>
                                      <a:latin typeface="Cambria Math" panose="02040503050406030204" pitchFamily="18" charset="0"/>
                                      <a:ea typeface="宋体" panose="02010600030101010101" pitchFamily="2" charset="-122"/>
                                    </a:rPr>
                                    <m:t>𝝈</m:t>
                                  </m:r>
                                </m:e>
                                <m:sub>
                                  <m:r>
                                    <a:rPr lang="en-US" altLang="zh-CN" sz="1800" b="1" i="1">
                                      <a:solidFill>
                                        <a:schemeClr val="tx1"/>
                                      </a:solidFill>
                                      <a:latin typeface="Cambria Math" panose="02040503050406030204" pitchFamily="18" charset="0"/>
                                      <a:ea typeface="宋体" panose="02010600030101010101" pitchFamily="2" charset="-122"/>
                                    </a:rPr>
                                    <m:t>𝒊</m:t>
                                  </m:r>
                                </m:sub>
                                <m:sup>
                                  <m:r>
                                    <a:rPr lang="en-US" altLang="zh-CN" sz="1800" b="1" i="1">
                                      <a:solidFill>
                                        <a:schemeClr val="tx1"/>
                                      </a:solidFill>
                                      <a:latin typeface="Cambria Math" panose="02040503050406030204" pitchFamily="18" charset="0"/>
                                      <a:ea typeface="宋体" panose="02010600030101010101" pitchFamily="2" charset="-122"/>
                                    </a:rPr>
                                    <m:t>𝒙</m:t>
                                  </m:r>
                                </m:sup>
                              </m:sSubSup>
                              <m:sSubSup>
                                <m:sSubSupPr>
                                  <m:ctrlPr>
                                    <a:rPr lang="en-US" altLang="zh-CN" sz="1800" b="1" i="1">
                                      <a:solidFill>
                                        <a:schemeClr val="tx1"/>
                                      </a:solidFill>
                                      <a:latin typeface="Cambria Math" panose="02040503050406030204" pitchFamily="18" charset="0"/>
                                      <a:ea typeface="宋体" panose="02010600030101010101" pitchFamily="2" charset="-122"/>
                                    </a:rPr>
                                  </m:ctrlPr>
                                </m:sSubSupPr>
                                <m:e>
                                  <m:r>
                                    <a:rPr lang="en-US" altLang="zh-CN" sz="1800" b="1" i="1">
                                      <a:solidFill>
                                        <a:schemeClr val="tx1"/>
                                      </a:solidFill>
                                      <a:latin typeface="Cambria Math" panose="02040503050406030204" pitchFamily="18" charset="0"/>
                                      <a:ea typeface="宋体" panose="02010600030101010101" pitchFamily="2" charset="-122"/>
                                    </a:rPr>
                                    <m:t>𝝈</m:t>
                                  </m:r>
                                </m:e>
                                <m:sub>
                                  <m:r>
                                    <a:rPr lang="en-US" altLang="zh-CN" sz="1800" b="1" i="1">
                                      <a:solidFill>
                                        <a:schemeClr val="tx1"/>
                                      </a:solidFill>
                                      <a:latin typeface="Cambria Math" panose="02040503050406030204" pitchFamily="18" charset="0"/>
                                      <a:ea typeface="宋体" panose="02010600030101010101" pitchFamily="2" charset="-122"/>
                                    </a:rPr>
                                    <m:t>𝒊</m:t>
                                  </m:r>
                                  <m:r>
                                    <a:rPr lang="en-US" altLang="zh-CN" sz="1800" b="1" i="1">
                                      <a:solidFill>
                                        <a:schemeClr val="tx1"/>
                                      </a:solidFill>
                                      <a:latin typeface="Cambria Math" panose="02040503050406030204" pitchFamily="18" charset="0"/>
                                      <a:ea typeface="宋体" panose="02010600030101010101" pitchFamily="2" charset="-122"/>
                                    </a:rPr>
                                    <m:t>+</m:t>
                                  </m:r>
                                  <m:r>
                                    <a:rPr lang="en-US" altLang="zh-CN" sz="1800" b="1" i="1">
                                      <a:solidFill>
                                        <a:schemeClr val="tx1"/>
                                      </a:solidFill>
                                      <a:latin typeface="Cambria Math" panose="02040503050406030204" pitchFamily="18" charset="0"/>
                                      <a:ea typeface="宋体" panose="02010600030101010101" pitchFamily="2" charset="-122"/>
                                    </a:rPr>
                                    <m:t>𝟏</m:t>
                                  </m:r>
                                </m:sub>
                                <m:sup>
                                  <m:r>
                                    <a:rPr lang="en-US" altLang="zh-CN" sz="1800" b="1">
                                      <a:solidFill>
                                        <a:schemeClr val="tx1"/>
                                      </a:solidFill>
                                      <a:latin typeface="Cambria Math" panose="02040503050406030204" pitchFamily="18" charset="0"/>
                                      <a:ea typeface="宋体" panose="02010600030101010101" pitchFamily="2" charset="-122"/>
                                    </a:rPr>
                                    <m:t>𝐱</m:t>
                                  </m:r>
                                </m:sup>
                              </m:sSubSup>
                              <m:r>
                                <a:rPr lang="en-US" altLang="zh-CN" sz="1800" b="1" i="1">
                                  <a:solidFill>
                                    <a:schemeClr val="tx1"/>
                                  </a:solidFill>
                                  <a:latin typeface="Cambria Math" panose="02040503050406030204" pitchFamily="18" charset="0"/>
                                  <a:ea typeface="宋体" panose="02010600030101010101" pitchFamily="2" charset="-122"/>
                                </a:rPr>
                                <m:t>+</m:t>
                              </m:r>
                              <m:f>
                                <m:fPr>
                                  <m:ctrlPr>
                                    <a:rPr lang="en-US" altLang="zh-CN" sz="1800" b="1" i="1">
                                      <a:solidFill>
                                        <a:schemeClr val="tx1"/>
                                      </a:solidFill>
                                      <a:latin typeface="Cambria Math" panose="02040503050406030204" pitchFamily="18" charset="0"/>
                                      <a:ea typeface="宋体" panose="02010600030101010101" pitchFamily="2" charset="-122"/>
                                    </a:rPr>
                                  </m:ctrlPr>
                                </m:fPr>
                                <m:num>
                                  <m:r>
                                    <a:rPr lang="en-US" altLang="zh-CN" sz="1800" b="1">
                                      <a:solidFill>
                                        <a:schemeClr val="tx1"/>
                                      </a:solidFill>
                                      <a:latin typeface="Cambria Math" panose="02040503050406030204" pitchFamily="18" charset="0"/>
                                      <a:ea typeface="宋体" panose="02010600030101010101" pitchFamily="2" charset="-122"/>
                                    </a:rPr>
                                    <m:t>𝟏</m:t>
                                  </m:r>
                                  <m:r>
                                    <a:rPr lang="en-US" altLang="zh-CN" sz="1800" b="1">
                                      <a:solidFill>
                                        <a:schemeClr val="tx1"/>
                                      </a:solidFill>
                                      <a:latin typeface="Cambria Math" panose="02040503050406030204" pitchFamily="18" charset="0"/>
                                      <a:ea typeface="宋体" panose="02010600030101010101" pitchFamily="2" charset="-122"/>
                                    </a:rPr>
                                    <m:t>−</m:t>
                                  </m:r>
                                  <m:r>
                                    <a:rPr lang="en-US" altLang="zh-CN" sz="1800" b="1" i="1">
                                      <a:solidFill>
                                        <a:schemeClr val="tx1"/>
                                      </a:solidFill>
                                      <a:latin typeface="Cambria Math" panose="02040503050406030204" pitchFamily="18" charset="0"/>
                                      <a:ea typeface="宋体" panose="02010600030101010101" pitchFamily="2" charset="-122"/>
                                    </a:rPr>
                                    <m:t>𝜸</m:t>
                                  </m:r>
                                </m:num>
                                <m:den>
                                  <m:r>
                                    <a:rPr lang="en-US" altLang="zh-CN" sz="1800" b="1" i="1">
                                      <a:solidFill>
                                        <a:schemeClr val="tx1"/>
                                      </a:solidFill>
                                      <a:latin typeface="Cambria Math" panose="02040503050406030204" pitchFamily="18" charset="0"/>
                                      <a:ea typeface="宋体" panose="02010600030101010101" pitchFamily="2" charset="-122"/>
                                    </a:rPr>
                                    <m:t>𝟐</m:t>
                                  </m:r>
                                </m:den>
                              </m:f>
                              <m:sSubSup>
                                <m:sSubSupPr>
                                  <m:ctrlPr>
                                    <a:rPr lang="en-US" altLang="zh-CN" sz="1800" b="1" i="1">
                                      <a:solidFill>
                                        <a:schemeClr val="tx1"/>
                                      </a:solidFill>
                                      <a:latin typeface="Cambria Math" panose="02040503050406030204" pitchFamily="18" charset="0"/>
                                      <a:ea typeface="宋体" panose="02010600030101010101" pitchFamily="2" charset="-122"/>
                                    </a:rPr>
                                  </m:ctrlPr>
                                </m:sSubSupPr>
                                <m:e>
                                  <m:r>
                                    <a:rPr lang="en-US" altLang="zh-CN" sz="1800" b="1" i="1">
                                      <a:solidFill>
                                        <a:schemeClr val="tx1"/>
                                      </a:solidFill>
                                      <a:latin typeface="Cambria Math" panose="02040503050406030204" pitchFamily="18" charset="0"/>
                                      <a:ea typeface="宋体" panose="02010600030101010101" pitchFamily="2" charset="-122"/>
                                    </a:rPr>
                                    <m:t>𝝈</m:t>
                                  </m:r>
                                </m:e>
                                <m:sub>
                                  <m:r>
                                    <a:rPr lang="en-US" altLang="zh-CN" sz="1800" b="1" i="1">
                                      <a:solidFill>
                                        <a:schemeClr val="tx1"/>
                                      </a:solidFill>
                                      <a:latin typeface="Cambria Math" panose="02040503050406030204" pitchFamily="18" charset="0"/>
                                      <a:ea typeface="宋体" panose="02010600030101010101" pitchFamily="2" charset="-122"/>
                                    </a:rPr>
                                    <m:t>𝒊</m:t>
                                  </m:r>
                                </m:sub>
                                <m:sup>
                                  <m:r>
                                    <a:rPr lang="en-US" altLang="zh-CN" sz="1800" b="1" i="1">
                                      <a:solidFill>
                                        <a:schemeClr val="tx1"/>
                                      </a:solidFill>
                                      <a:latin typeface="Cambria Math" panose="02040503050406030204" pitchFamily="18" charset="0"/>
                                      <a:ea typeface="宋体" panose="02010600030101010101" pitchFamily="2" charset="-122"/>
                                    </a:rPr>
                                    <m:t>𝒚</m:t>
                                  </m:r>
                                </m:sup>
                              </m:sSubSup>
                              <m:sSubSup>
                                <m:sSubSupPr>
                                  <m:ctrlPr>
                                    <a:rPr lang="en-US" altLang="zh-CN" sz="1800" b="1" i="1">
                                      <a:solidFill>
                                        <a:schemeClr val="tx1"/>
                                      </a:solidFill>
                                      <a:latin typeface="Cambria Math" panose="02040503050406030204" pitchFamily="18" charset="0"/>
                                      <a:ea typeface="宋体" panose="02010600030101010101" pitchFamily="2" charset="-122"/>
                                    </a:rPr>
                                  </m:ctrlPr>
                                </m:sSubSupPr>
                                <m:e>
                                  <m:r>
                                    <a:rPr lang="en-US" altLang="zh-CN" sz="1800" b="1" i="1">
                                      <a:solidFill>
                                        <a:schemeClr val="tx1"/>
                                      </a:solidFill>
                                      <a:latin typeface="Cambria Math" panose="02040503050406030204" pitchFamily="18" charset="0"/>
                                      <a:ea typeface="宋体" panose="02010600030101010101" pitchFamily="2" charset="-122"/>
                                    </a:rPr>
                                    <m:t>𝝈</m:t>
                                  </m:r>
                                </m:e>
                                <m:sub>
                                  <m:r>
                                    <a:rPr lang="en-US" altLang="zh-CN" sz="1800" b="1" i="1">
                                      <a:solidFill>
                                        <a:schemeClr val="tx1"/>
                                      </a:solidFill>
                                      <a:latin typeface="Cambria Math" panose="02040503050406030204" pitchFamily="18" charset="0"/>
                                      <a:ea typeface="宋体" panose="02010600030101010101" pitchFamily="2" charset="-122"/>
                                    </a:rPr>
                                    <m:t>𝒊</m:t>
                                  </m:r>
                                  <m:r>
                                    <a:rPr lang="en-US" altLang="zh-CN" sz="1800" b="1" i="1">
                                      <a:solidFill>
                                        <a:schemeClr val="tx1"/>
                                      </a:solidFill>
                                      <a:latin typeface="Cambria Math" panose="02040503050406030204" pitchFamily="18" charset="0"/>
                                      <a:ea typeface="宋体" panose="02010600030101010101" pitchFamily="2" charset="-122"/>
                                    </a:rPr>
                                    <m:t>+</m:t>
                                  </m:r>
                                  <m:r>
                                    <a:rPr lang="en-US" altLang="zh-CN" sz="1800" b="1" i="1">
                                      <a:solidFill>
                                        <a:schemeClr val="tx1"/>
                                      </a:solidFill>
                                      <a:latin typeface="Cambria Math" panose="02040503050406030204" pitchFamily="18" charset="0"/>
                                      <a:ea typeface="宋体" panose="02010600030101010101" pitchFamily="2" charset="-122"/>
                                    </a:rPr>
                                    <m:t>𝟏</m:t>
                                  </m:r>
                                </m:sub>
                                <m:sup>
                                  <m:r>
                                    <a:rPr lang="en-US" altLang="zh-CN" sz="1800" b="1" i="1">
                                      <a:solidFill>
                                        <a:schemeClr val="tx1"/>
                                      </a:solidFill>
                                      <a:latin typeface="Cambria Math" panose="02040503050406030204" pitchFamily="18" charset="0"/>
                                      <a:ea typeface="宋体" panose="02010600030101010101" pitchFamily="2" charset="-122"/>
                                    </a:rPr>
                                    <m:t>𝒚</m:t>
                                  </m:r>
                                </m:sup>
                              </m:sSubSup>
                            </m:e>
                          </m:d>
                        </m:e>
                      </m:nary>
                      <m:r>
                        <a:rPr lang="en-US" altLang="zh-CN" sz="1800" b="1">
                          <a:solidFill>
                            <a:schemeClr val="tx1"/>
                          </a:solidFill>
                          <a:latin typeface="Cambria Math" panose="02040503050406030204" pitchFamily="18" charset="0"/>
                          <a:ea typeface="宋体" panose="02010600030101010101" pitchFamily="2" charset="-122"/>
                        </a:rPr>
                        <m:t>+</m:t>
                      </m:r>
                      <m:sSub>
                        <m:sSubPr>
                          <m:ctrlPr>
                            <a:rPr lang="en-US" altLang="zh-CN" sz="1800" b="1" i="1">
                              <a:solidFill>
                                <a:schemeClr val="tx1"/>
                              </a:solidFill>
                              <a:latin typeface="Cambria Math" panose="02040503050406030204" pitchFamily="18" charset="0"/>
                              <a:ea typeface="宋体" panose="02010600030101010101" pitchFamily="2" charset="-122"/>
                            </a:rPr>
                          </m:ctrlPr>
                        </m:sSubPr>
                        <m:e>
                          <m:r>
                            <a:rPr lang="en-US" altLang="zh-CN" sz="1800" b="1">
                              <a:solidFill>
                                <a:schemeClr val="tx1"/>
                              </a:solidFill>
                              <a:latin typeface="Cambria Math" panose="02040503050406030204" pitchFamily="18" charset="0"/>
                              <a:ea typeface="宋体" panose="02010600030101010101" pitchFamily="2" charset="-122"/>
                            </a:rPr>
                            <m:t>𝐠</m:t>
                          </m:r>
                        </m:e>
                        <m:sub>
                          <m:r>
                            <a:rPr lang="en-US" altLang="zh-CN" sz="1800" b="1">
                              <a:solidFill>
                                <a:schemeClr val="tx1"/>
                              </a:solidFill>
                              <a:latin typeface="Cambria Math" panose="02040503050406030204" pitchFamily="18" charset="0"/>
                              <a:ea typeface="宋体" panose="02010600030101010101" pitchFamily="2" charset="-122"/>
                            </a:rPr>
                            <m:t>𝐳</m:t>
                          </m:r>
                        </m:sub>
                      </m:sSub>
                      <m:nary>
                        <m:naryPr>
                          <m:chr m:val="∑"/>
                          <m:supHide m:val="on"/>
                          <m:ctrlPr>
                            <a:rPr lang="en-US" altLang="zh-CN" sz="1800" b="1" i="1">
                              <a:solidFill>
                                <a:schemeClr val="tx1"/>
                              </a:solidFill>
                              <a:latin typeface="Cambria Math" panose="02040503050406030204" pitchFamily="18" charset="0"/>
                              <a:ea typeface="宋体" panose="02010600030101010101" pitchFamily="2" charset="-122"/>
                            </a:rPr>
                          </m:ctrlPr>
                        </m:naryPr>
                        <m:sub>
                          <m:r>
                            <a:rPr lang="en-US" altLang="zh-CN" sz="1800" b="1" i="1">
                              <a:solidFill>
                                <a:schemeClr val="tx1"/>
                              </a:solidFill>
                              <a:latin typeface="Cambria Math" panose="02040503050406030204" pitchFamily="18" charset="0"/>
                              <a:ea typeface="宋体" panose="02010600030101010101" pitchFamily="2" charset="-122"/>
                            </a:rPr>
                            <m:t>𝒊</m:t>
                          </m:r>
                        </m:sub>
                        <m:sup/>
                        <m:e>
                          <m:sSubSup>
                            <m:sSubSupPr>
                              <m:ctrlPr>
                                <a:rPr lang="en-US" altLang="zh-CN" sz="1800" b="1" i="1">
                                  <a:solidFill>
                                    <a:schemeClr val="tx1"/>
                                  </a:solidFill>
                                  <a:latin typeface="Cambria Math" panose="02040503050406030204" pitchFamily="18" charset="0"/>
                                  <a:ea typeface="宋体" panose="02010600030101010101" pitchFamily="2" charset="-122"/>
                                </a:rPr>
                              </m:ctrlPr>
                            </m:sSubSupPr>
                            <m:e>
                              <m:r>
                                <a:rPr lang="en-US" altLang="zh-CN" sz="1800" b="1" i="1">
                                  <a:solidFill>
                                    <a:schemeClr val="tx1"/>
                                  </a:solidFill>
                                  <a:latin typeface="Cambria Math" panose="02040503050406030204" pitchFamily="18" charset="0"/>
                                  <a:ea typeface="宋体" panose="02010600030101010101" pitchFamily="2" charset="-122"/>
                                </a:rPr>
                                <m:t>𝝈</m:t>
                              </m:r>
                            </m:e>
                            <m:sub>
                              <m:r>
                                <a:rPr lang="en-US" altLang="zh-CN" sz="1800" b="1" i="1">
                                  <a:solidFill>
                                    <a:schemeClr val="tx1"/>
                                  </a:solidFill>
                                  <a:latin typeface="Cambria Math" panose="02040503050406030204" pitchFamily="18" charset="0"/>
                                  <a:ea typeface="宋体" panose="02010600030101010101" pitchFamily="2" charset="-122"/>
                                </a:rPr>
                                <m:t>𝒊</m:t>
                              </m:r>
                            </m:sub>
                            <m:sup>
                              <m:r>
                                <a:rPr lang="en-US" altLang="zh-CN" sz="1800" b="1" i="1">
                                  <a:solidFill>
                                    <a:schemeClr val="tx1"/>
                                  </a:solidFill>
                                  <a:latin typeface="Cambria Math" panose="02040503050406030204" pitchFamily="18" charset="0"/>
                                  <a:ea typeface="宋体" panose="02010600030101010101" pitchFamily="2" charset="-122"/>
                                </a:rPr>
                                <m:t>𝒛</m:t>
                              </m:r>
                            </m:sup>
                          </m:sSubSup>
                        </m:e>
                      </m:nary>
                      <m:r>
                        <a:rPr lang="en-US" altLang="zh-CN" sz="1800" b="1" i="1">
                          <a:solidFill>
                            <a:schemeClr val="tx1"/>
                          </a:solidFill>
                          <a:latin typeface="Cambria Math" panose="02040503050406030204" pitchFamily="18" charset="0"/>
                          <a:ea typeface="宋体" panose="02010600030101010101" pitchFamily="2" charset="-122"/>
                        </a:rPr>
                        <m:t>,</m:t>
                      </m:r>
                    </m:oMath>
                  </m:oMathPara>
                </a14:m>
                <a:endParaRPr lang="zh-CN" altLang="en-US" dirty="0">
                  <a:solidFill>
                    <a:schemeClr val="tx1"/>
                  </a:solidFill>
                </a:endParaRPr>
              </a:p>
            </p:txBody>
          </p:sp>
        </mc:Choice>
        <mc:Fallback>
          <p:sp>
            <p:nvSpPr>
              <p:cNvPr id="7" name="文本框 6">
                <a:extLst>
                  <a:ext uri="{FF2B5EF4-FFF2-40B4-BE49-F238E27FC236}">
                    <a16:creationId xmlns:a16="http://schemas.microsoft.com/office/drawing/2014/main" id="{43481228-4B40-8436-4260-F9D6ECC9BA42}"/>
                  </a:ext>
                </a:extLst>
              </p:cNvPr>
              <p:cNvSpPr txBox="1">
                <a:spLocks noRot="1" noChangeAspect="1" noMove="1" noResize="1" noEditPoints="1" noAdjustHandles="1" noChangeArrowheads="1" noChangeShapeType="1" noTextEdit="1"/>
              </p:cNvSpPr>
              <p:nvPr/>
            </p:nvSpPr>
            <p:spPr>
              <a:xfrm>
                <a:off x="3047082" y="1452308"/>
                <a:ext cx="6097836" cy="781817"/>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468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F2E75D-4C7F-0DD3-679F-2D4CC4B77AD0}"/>
              </a:ext>
            </a:extLst>
          </p:cNvPr>
          <p:cNvSpPr>
            <a:spLocks noGrp="1"/>
          </p:cNvSpPr>
          <p:nvPr>
            <p:ph type="title"/>
          </p:nvPr>
        </p:nvSpPr>
        <p:spPr/>
        <p:txBody>
          <a:bodyPr/>
          <a:lstStyle/>
          <a:p>
            <a:r>
              <a:rPr lang="zh-CN" altLang="en-US" b="1" dirty="0"/>
              <a:t>用</a:t>
            </a:r>
            <a:r>
              <a:rPr lang="en-US" altLang="zh-CN" b="1" dirty="0"/>
              <a:t>LLM</a:t>
            </a:r>
            <a:r>
              <a:rPr lang="zh-CN" altLang="en-US" b="1" dirty="0"/>
              <a:t>设计量子线路</a:t>
            </a:r>
            <a:endParaRPr lang="zh-CN" altLang="en-US" dirty="0"/>
          </a:p>
        </p:txBody>
      </p:sp>
      <p:pic>
        <p:nvPicPr>
          <p:cNvPr id="7" name="图片 6">
            <a:extLst>
              <a:ext uri="{FF2B5EF4-FFF2-40B4-BE49-F238E27FC236}">
                <a16:creationId xmlns:a16="http://schemas.microsoft.com/office/drawing/2014/main" id="{370F44D9-D82A-537F-EE5C-C89C8F80BA28}"/>
              </a:ext>
            </a:extLst>
          </p:cNvPr>
          <p:cNvPicPr>
            <a:picLocks noChangeAspect="1"/>
          </p:cNvPicPr>
          <p:nvPr/>
        </p:nvPicPr>
        <p:blipFill>
          <a:blip r:embed="rId3"/>
          <a:stretch>
            <a:fillRect/>
          </a:stretch>
        </p:blipFill>
        <p:spPr>
          <a:xfrm>
            <a:off x="6088933" y="1349136"/>
            <a:ext cx="5920930" cy="2929945"/>
          </a:xfrm>
          <a:prstGeom prst="rect">
            <a:avLst/>
          </a:prstGeom>
        </p:spPr>
      </p:pic>
      <p:pic>
        <p:nvPicPr>
          <p:cNvPr id="9" name="图片 8">
            <a:extLst>
              <a:ext uri="{FF2B5EF4-FFF2-40B4-BE49-F238E27FC236}">
                <a16:creationId xmlns:a16="http://schemas.microsoft.com/office/drawing/2014/main" id="{8489DCF7-2C5B-7EA8-F31A-0B359024CCF2}"/>
              </a:ext>
            </a:extLst>
          </p:cNvPr>
          <p:cNvPicPr>
            <a:picLocks noChangeAspect="1"/>
          </p:cNvPicPr>
          <p:nvPr/>
        </p:nvPicPr>
        <p:blipFill>
          <a:blip r:embed="rId4"/>
          <a:stretch>
            <a:fillRect/>
          </a:stretch>
        </p:blipFill>
        <p:spPr>
          <a:xfrm>
            <a:off x="5945810" y="3816445"/>
            <a:ext cx="6246190" cy="2904915"/>
          </a:xfrm>
          <a:prstGeom prst="rect">
            <a:avLst/>
          </a:prstGeom>
        </p:spPr>
      </p:pic>
      <p:pic>
        <p:nvPicPr>
          <p:cNvPr id="3" name="图片 2">
            <a:extLst>
              <a:ext uri="{FF2B5EF4-FFF2-40B4-BE49-F238E27FC236}">
                <a16:creationId xmlns:a16="http://schemas.microsoft.com/office/drawing/2014/main" id="{342F6F39-A8F8-1082-F26D-0974D7C80B9B}"/>
              </a:ext>
            </a:extLst>
          </p:cNvPr>
          <p:cNvPicPr>
            <a:picLocks noChangeAspect="1"/>
          </p:cNvPicPr>
          <p:nvPr/>
        </p:nvPicPr>
        <p:blipFill>
          <a:blip r:embed="rId5"/>
          <a:srcRect r="4058"/>
          <a:stretch/>
        </p:blipFill>
        <p:spPr>
          <a:xfrm>
            <a:off x="362171" y="2529656"/>
            <a:ext cx="5831595" cy="2740589"/>
          </a:xfrm>
          <a:prstGeom prst="rect">
            <a:avLst/>
          </a:prstGeom>
        </p:spPr>
      </p:pic>
    </p:spTree>
    <p:extLst>
      <p:ext uri="{BB962C8B-B14F-4D97-AF65-F5344CB8AC3E}">
        <p14:creationId xmlns:p14="http://schemas.microsoft.com/office/powerpoint/2010/main" val="175575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5411FB-FD9A-8BAA-1FA6-427EC54B250C}"/>
              </a:ext>
            </a:extLst>
          </p:cNvPr>
          <p:cNvSpPr>
            <a:spLocks noGrp="1"/>
          </p:cNvSpPr>
          <p:nvPr>
            <p:ph type="title"/>
          </p:nvPr>
        </p:nvSpPr>
        <p:spPr/>
        <p:txBody>
          <a:bodyPr/>
          <a:lstStyle/>
          <a:p>
            <a:r>
              <a:rPr lang="zh-CN" altLang="en-US" b="1" dirty="0"/>
              <a:t>用</a:t>
            </a:r>
            <a:r>
              <a:rPr lang="en-US" altLang="zh-CN" b="1" dirty="0"/>
              <a:t>LLM</a:t>
            </a:r>
            <a:r>
              <a:rPr lang="zh-CN" altLang="en-US" b="1" dirty="0"/>
              <a:t>做符号回归</a:t>
            </a:r>
          </a:p>
        </p:txBody>
      </p:sp>
      <p:pic>
        <p:nvPicPr>
          <p:cNvPr id="4" name="内容占位符 3">
            <a:extLst>
              <a:ext uri="{FF2B5EF4-FFF2-40B4-BE49-F238E27FC236}">
                <a16:creationId xmlns:a16="http://schemas.microsoft.com/office/drawing/2014/main" id="{9EF4280B-72DE-9081-D547-81C2A7007AA1}"/>
              </a:ext>
            </a:extLst>
          </p:cNvPr>
          <p:cNvPicPr>
            <a:picLocks noGrp="1" noChangeAspect="1"/>
          </p:cNvPicPr>
          <p:nvPr>
            <p:ph idx="1"/>
          </p:nvPr>
        </p:nvPicPr>
        <p:blipFill>
          <a:blip r:embed="rId2"/>
          <a:srcRect l="5280"/>
          <a:stretch>
            <a:fillRect/>
          </a:stretch>
        </p:blipFill>
        <p:spPr>
          <a:xfrm>
            <a:off x="15740" y="1694417"/>
            <a:ext cx="5601361" cy="3963122"/>
          </a:xfrm>
          <a:prstGeom prst="rect">
            <a:avLst/>
          </a:prstGeom>
        </p:spPr>
      </p:pic>
      <p:grpSp>
        <p:nvGrpSpPr>
          <p:cNvPr id="17" name="组合 16">
            <a:extLst>
              <a:ext uri="{FF2B5EF4-FFF2-40B4-BE49-F238E27FC236}">
                <a16:creationId xmlns:a16="http://schemas.microsoft.com/office/drawing/2014/main" id="{597500D8-F47E-DDEC-0233-9F967DAE7428}"/>
              </a:ext>
            </a:extLst>
          </p:cNvPr>
          <p:cNvGrpSpPr/>
          <p:nvPr/>
        </p:nvGrpSpPr>
        <p:grpSpPr>
          <a:xfrm>
            <a:off x="7389628" y="1027906"/>
            <a:ext cx="4451498" cy="4397013"/>
            <a:chOff x="10725586" y="308698"/>
            <a:chExt cx="7426006" cy="6128545"/>
          </a:xfrm>
        </p:grpSpPr>
        <p:sp>
          <p:nvSpPr>
            <p:cNvPr id="6" name="箭头: 左弧形 5">
              <a:extLst>
                <a:ext uri="{FF2B5EF4-FFF2-40B4-BE49-F238E27FC236}">
                  <a16:creationId xmlns:a16="http://schemas.microsoft.com/office/drawing/2014/main" id="{41BE9664-1DE8-2503-B067-6B61309CF0EA}"/>
                </a:ext>
              </a:extLst>
            </p:cNvPr>
            <p:cNvSpPr/>
            <p:nvPr/>
          </p:nvSpPr>
          <p:spPr>
            <a:xfrm flipV="1">
              <a:off x="10725586" y="1441339"/>
              <a:ext cx="1011405" cy="398617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7" name="箭头: 左弧形 6">
              <a:extLst>
                <a:ext uri="{FF2B5EF4-FFF2-40B4-BE49-F238E27FC236}">
                  <a16:creationId xmlns:a16="http://schemas.microsoft.com/office/drawing/2014/main" id="{8C83BDFF-02B6-2253-1254-845AF58A8E24}"/>
                </a:ext>
              </a:extLst>
            </p:cNvPr>
            <p:cNvSpPr/>
            <p:nvPr/>
          </p:nvSpPr>
          <p:spPr>
            <a:xfrm rot="13755966" flipV="1">
              <a:off x="15583772" y="4183338"/>
              <a:ext cx="1175606" cy="273727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sp>
          <p:nvSpPr>
            <p:cNvPr id="8" name="箭头: 左弧形 7">
              <a:extLst>
                <a:ext uri="{FF2B5EF4-FFF2-40B4-BE49-F238E27FC236}">
                  <a16:creationId xmlns:a16="http://schemas.microsoft.com/office/drawing/2014/main" id="{045E5298-965B-8344-8614-C2CBE37F6539}"/>
                </a:ext>
              </a:extLst>
            </p:cNvPr>
            <p:cNvSpPr/>
            <p:nvPr/>
          </p:nvSpPr>
          <p:spPr>
            <a:xfrm rot="7712181" flipV="1">
              <a:off x="15767097" y="131220"/>
              <a:ext cx="1061688" cy="2786781"/>
            </a:xfrm>
            <a:prstGeom prst="curvedRightArrow">
              <a:avLst>
                <a:gd name="adj1" fmla="val 25000"/>
                <a:gd name="adj2" fmla="val 50000"/>
                <a:gd name="adj3" fmla="val 481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mc:AlternateContent xmlns:mc="http://schemas.openxmlformats.org/markup-compatibility/2006">
          <mc:Choice xmlns:a14="http://schemas.microsoft.com/office/drawing/2010/main" Requires="a14">
            <p:sp>
              <p:nvSpPr>
                <p:cNvPr id="9" name="矩形: 圆角 8">
                  <a:extLst>
                    <a:ext uri="{FF2B5EF4-FFF2-40B4-BE49-F238E27FC236}">
                      <a16:creationId xmlns:a16="http://schemas.microsoft.com/office/drawing/2014/main" id="{28189043-C2AB-DF95-0A03-BB6165545918}"/>
                    </a:ext>
                  </a:extLst>
                </p:cNvPr>
                <p:cNvSpPr/>
                <p:nvPr/>
              </p:nvSpPr>
              <p:spPr>
                <a:xfrm>
                  <a:off x="11778685" y="308698"/>
                  <a:ext cx="3038590" cy="166877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Evaluator</a:t>
                  </a:r>
                </a:p>
                <a:p>
                  <a:pPr algn="ctr"/>
                  <a14:m>
                    <m:oMathPara xmlns:m="http://schemas.openxmlformats.org/officeDocument/2006/math">
                      <m:oMathParaPr>
                        <m:jc m:val="centerGroup"/>
                      </m:oMathParaPr>
                      <m:oMath xmlns:m="http://schemas.openxmlformats.org/officeDocument/2006/math">
                        <m:f>
                          <m:fPr>
                            <m:ctrlPr>
                              <a:rPr lang="en-US" altLang="zh-CN" sz="1100" b="1" i="1" smtClean="0">
                                <a:latin typeface="Cambria Math" panose="02040503050406030204" pitchFamily="18" charset="0"/>
                              </a:rPr>
                            </m:ctrlPr>
                          </m:fPr>
                          <m:num>
                            <m:sSup>
                              <m:sSupPr>
                                <m:ctrlPr>
                                  <a:rPr lang="en-US" altLang="zh-CN" sz="1100" b="1" i="1" smtClean="0">
                                    <a:latin typeface="Cambria Math" panose="02040503050406030204" pitchFamily="18" charset="0"/>
                                  </a:rPr>
                                </m:ctrlPr>
                              </m:sSupPr>
                              <m:e>
                                <m:r>
                                  <a:rPr lang="en-US" altLang="zh-CN" sz="1100" b="1" i="1" smtClean="0">
                                    <a:latin typeface="Cambria Math" panose="02040503050406030204" pitchFamily="18" charset="0"/>
                                  </a:rPr>
                                  <m:t>𝝌</m:t>
                                </m:r>
                              </m:e>
                              <m:sup>
                                <m:r>
                                  <a:rPr lang="en-US" altLang="zh-CN" sz="1100" b="1" i="1" smtClean="0">
                                    <a:latin typeface="Cambria Math" panose="02040503050406030204" pitchFamily="18" charset="0"/>
                                  </a:rPr>
                                  <m:t>𝟐</m:t>
                                </m:r>
                              </m:sup>
                            </m:sSup>
                          </m:num>
                          <m:den>
                            <m:r>
                              <a:rPr lang="en-US" altLang="zh-CN" sz="1100" b="1" i="1" smtClean="0">
                                <a:latin typeface="Cambria Math" panose="02040503050406030204" pitchFamily="18" charset="0"/>
                              </a:rPr>
                              <m:t>𝒏𝒅𝒇</m:t>
                            </m:r>
                          </m:den>
                        </m:f>
                        <m:r>
                          <a:rPr lang="en-US" altLang="zh-CN" sz="1100" b="1" i="1" smtClean="0">
                            <a:latin typeface="Cambria Math" panose="02040503050406030204" pitchFamily="18" charset="0"/>
                          </a:rPr>
                          <m:t>=</m:t>
                        </m:r>
                        <m:nary>
                          <m:naryPr>
                            <m:chr m:val="∑"/>
                            <m:subHide m:val="on"/>
                            <m:supHide m:val="on"/>
                            <m:ctrlPr>
                              <a:rPr lang="en-US" altLang="zh-CN" sz="1100" b="1" i="1" smtClean="0">
                                <a:latin typeface="Cambria Math" panose="02040503050406030204" pitchFamily="18" charset="0"/>
                              </a:rPr>
                            </m:ctrlPr>
                          </m:naryPr>
                          <m:sub/>
                          <m:sup/>
                          <m:e>
                            <m:f>
                              <m:fPr>
                                <m:ctrlPr>
                                  <a:rPr lang="en-US" altLang="zh-CN" sz="1100" b="1" i="1" smtClean="0">
                                    <a:latin typeface="Cambria Math" panose="02040503050406030204" pitchFamily="18" charset="0"/>
                                  </a:rPr>
                                </m:ctrlPr>
                              </m:fPr>
                              <m:num>
                                <m:sSup>
                                  <m:sSupPr>
                                    <m:ctrlPr>
                                      <a:rPr lang="en-US" altLang="zh-CN" sz="1100" b="1" i="1" smtClean="0">
                                        <a:latin typeface="Cambria Math" panose="02040503050406030204" pitchFamily="18" charset="0"/>
                                      </a:rPr>
                                    </m:ctrlPr>
                                  </m:sSupPr>
                                  <m:e>
                                    <m:d>
                                      <m:dPr>
                                        <m:ctrlPr>
                                          <a:rPr lang="en-US" altLang="zh-CN" sz="1100" b="1" i="1" smtClean="0">
                                            <a:latin typeface="Cambria Math" panose="02040503050406030204" pitchFamily="18" charset="0"/>
                                          </a:rPr>
                                        </m:ctrlPr>
                                      </m:dPr>
                                      <m:e>
                                        <m:r>
                                          <a:rPr lang="en-US" altLang="zh-CN" sz="1100" b="1" i="1" smtClean="0">
                                            <a:latin typeface="Cambria Math" panose="02040503050406030204" pitchFamily="18" charset="0"/>
                                          </a:rPr>
                                          <m:t>𝒚</m:t>
                                        </m:r>
                                        <m:r>
                                          <a:rPr lang="en-US" altLang="zh-CN" sz="1100" b="1" i="1" smtClean="0">
                                            <a:latin typeface="Cambria Math" panose="02040503050406030204" pitchFamily="18" charset="0"/>
                                          </a:rPr>
                                          <m:t>−</m:t>
                                        </m:r>
                                        <m:sSub>
                                          <m:sSubPr>
                                            <m:ctrlPr>
                                              <a:rPr lang="en-US" altLang="zh-CN" sz="1100" b="1" i="1" smtClean="0">
                                                <a:latin typeface="Cambria Math" panose="02040503050406030204" pitchFamily="18" charset="0"/>
                                              </a:rPr>
                                            </m:ctrlPr>
                                          </m:sSubPr>
                                          <m:e>
                                            <m:r>
                                              <a:rPr lang="en-US" altLang="zh-CN" sz="1100" b="1" i="1" smtClean="0">
                                                <a:latin typeface="Cambria Math" panose="02040503050406030204" pitchFamily="18" charset="0"/>
                                              </a:rPr>
                                              <m:t>𝒚</m:t>
                                            </m:r>
                                          </m:e>
                                          <m:sub>
                                            <m:r>
                                              <a:rPr lang="en-US" altLang="zh-CN" sz="1100" b="1" i="1" smtClean="0">
                                                <a:latin typeface="Cambria Math" panose="02040503050406030204" pitchFamily="18" charset="0"/>
                                              </a:rPr>
                                              <m:t>𝒑𝒓𝒆𝒅</m:t>
                                            </m:r>
                                          </m:sub>
                                        </m:sSub>
                                      </m:e>
                                    </m:d>
                                  </m:e>
                                  <m:sup>
                                    <m:r>
                                      <a:rPr lang="en-US" altLang="zh-CN" sz="1100" b="1" i="1" smtClean="0">
                                        <a:latin typeface="Cambria Math" panose="02040503050406030204" pitchFamily="18" charset="0"/>
                                      </a:rPr>
                                      <m:t>𝟐</m:t>
                                    </m:r>
                                  </m:sup>
                                </m:sSup>
                              </m:num>
                              <m:den>
                                <m:r>
                                  <a:rPr lang="en-US" altLang="zh-CN" sz="1100" b="1" i="1" smtClean="0">
                                    <a:latin typeface="Cambria Math" panose="02040503050406030204" pitchFamily="18" charset="0"/>
                                  </a:rPr>
                                  <m:t>𝒏</m:t>
                                </m:r>
                                <m:sSup>
                                  <m:sSupPr>
                                    <m:ctrlPr>
                                      <a:rPr lang="en-US" altLang="zh-CN" sz="1100" b="1" i="1" smtClean="0">
                                        <a:latin typeface="Cambria Math" panose="02040503050406030204" pitchFamily="18" charset="0"/>
                                      </a:rPr>
                                    </m:ctrlPr>
                                  </m:sSupPr>
                                  <m:e>
                                    <m:r>
                                      <a:rPr lang="en-US" altLang="zh-CN" sz="1100" b="1" i="1" smtClean="0">
                                        <a:latin typeface="Cambria Math" panose="02040503050406030204" pitchFamily="18" charset="0"/>
                                      </a:rPr>
                                      <m:t>𝝈</m:t>
                                    </m:r>
                                  </m:e>
                                  <m:sup>
                                    <m:r>
                                      <a:rPr lang="en-US" altLang="zh-CN" sz="1100" b="1" i="1" smtClean="0">
                                        <a:latin typeface="Cambria Math" panose="02040503050406030204" pitchFamily="18" charset="0"/>
                                      </a:rPr>
                                      <m:t>𝟐</m:t>
                                    </m:r>
                                  </m:sup>
                                </m:sSup>
                              </m:den>
                            </m:f>
                          </m:e>
                        </m:nary>
                      </m:oMath>
                    </m:oMathPara>
                  </a14:m>
                  <a:endParaRPr lang="zh-CN" altLang="en-US" sz="1100" b="1" dirty="0"/>
                </a:p>
              </p:txBody>
            </p:sp>
          </mc:Choice>
          <mc:Fallback>
            <p:sp>
              <p:nvSpPr>
                <p:cNvPr id="9" name="矩形: 圆角 8">
                  <a:extLst>
                    <a:ext uri="{FF2B5EF4-FFF2-40B4-BE49-F238E27FC236}">
                      <a16:creationId xmlns:a16="http://schemas.microsoft.com/office/drawing/2014/main" id="{28189043-C2AB-DF95-0A03-BB6165545918}"/>
                    </a:ext>
                  </a:extLst>
                </p:cNvPr>
                <p:cNvSpPr>
                  <a:spLocks noRot="1" noChangeAspect="1" noMove="1" noResize="1" noEditPoints="1" noAdjustHandles="1" noChangeArrowheads="1" noChangeShapeType="1" noTextEdit="1"/>
                </p:cNvSpPr>
                <p:nvPr/>
              </p:nvSpPr>
              <p:spPr>
                <a:xfrm>
                  <a:off x="11778685" y="308698"/>
                  <a:ext cx="3038590" cy="1668778"/>
                </a:xfrm>
                <a:prstGeom prst="roundRect">
                  <a:avLst/>
                </a:prstGeom>
                <a:blipFill>
                  <a:blip r:embed="rId3"/>
                  <a:stretch>
                    <a:fillRect t="-7071" r="-3322" b="-4899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矩形: 圆角 9">
                  <a:extLst>
                    <a:ext uri="{FF2B5EF4-FFF2-40B4-BE49-F238E27FC236}">
                      <a16:creationId xmlns:a16="http://schemas.microsoft.com/office/drawing/2014/main" id="{2DDC7CFF-E364-A3B7-CC77-5F46FBD741EE}"/>
                    </a:ext>
                  </a:extLst>
                </p:cNvPr>
                <p:cNvSpPr/>
                <p:nvPr/>
              </p:nvSpPr>
              <p:spPr>
                <a:xfrm>
                  <a:off x="11823174" y="4768465"/>
                  <a:ext cx="3038590" cy="166877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Ansatz agent</a:t>
                  </a:r>
                </a:p>
                <a:p>
                  <a:pPr algn="ctr"/>
                  <a14:m>
                    <m:oMathPara xmlns:m="http://schemas.openxmlformats.org/officeDocument/2006/math">
                      <m:oMathParaPr>
                        <m:jc m:val="centerGroup"/>
                      </m:oMathParaPr>
                      <m:oMath xmlns:m="http://schemas.openxmlformats.org/officeDocument/2006/math">
                        <m:r>
                          <a:rPr lang="en-US" altLang="zh-CN" sz="1100" b="1" i="1" smtClean="0">
                            <a:latin typeface="Cambria Math" panose="02040503050406030204" pitchFamily="18" charset="0"/>
                          </a:rPr>
                          <m:t>𝒈𝒆𝒏𝒆𝒓𝒂𝒕𝒆</m:t>
                        </m:r>
                        <m:r>
                          <a:rPr lang="en-US" altLang="zh-CN" sz="1100" b="1" i="1" smtClean="0">
                            <a:latin typeface="Cambria Math" panose="02040503050406030204" pitchFamily="18" charset="0"/>
                          </a:rPr>
                          <m:t> </m:t>
                        </m:r>
                        <m:r>
                          <a:rPr lang="en-US" altLang="zh-CN" sz="1100" b="1" i="1" smtClean="0">
                            <a:latin typeface="Cambria Math" panose="02040503050406030204" pitchFamily="18" charset="0"/>
                          </a:rPr>
                          <m:t>𝒂𝒏𝒔𝒂𝒕𝒛</m:t>
                        </m:r>
                        <m:r>
                          <a:rPr lang="en-US" altLang="zh-CN" sz="1100" b="1" i="1" smtClean="0">
                            <a:latin typeface="Cambria Math" panose="02040503050406030204" pitchFamily="18" charset="0"/>
                          </a:rPr>
                          <m:t> </m:t>
                        </m:r>
                      </m:oMath>
                    </m:oMathPara>
                  </a14:m>
                  <a:endParaRPr lang="en-US" altLang="zh-CN" sz="1100" b="1"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altLang="zh-CN" sz="1100" b="1" i="1" smtClean="0">
                            <a:latin typeface="Cambria Math" panose="02040503050406030204" pitchFamily="18" charset="0"/>
                          </a:rPr>
                          <m:t>𝒖𝒔𝒊𝒏𝒈</m:t>
                        </m:r>
                        <m:r>
                          <a:rPr lang="en-US" altLang="zh-CN" sz="1100" b="1" i="1" smtClean="0">
                            <a:latin typeface="Cambria Math" panose="02040503050406030204" pitchFamily="18" charset="0"/>
                          </a:rPr>
                          <m:t> </m:t>
                        </m:r>
                        <m:r>
                          <a:rPr lang="en-US" altLang="zh-CN" sz="1100" b="1" i="1" smtClean="0">
                            <a:latin typeface="Cambria Math" panose="02040503050406030204" pitchFamily="18" charset="0"/>
                          </a:rPr>
                          <m:t>𝑳𝑳𝑴</m:t>
                        </m:r>
                      </m:oMath>
                    </m:oMathPara>
                  </a14:m>
                  <a:endParaRPr lang="zh-CN" altLang="en-US" sz="1100" b="1" dirty="0"/>
                </a:p>
              </p:txBody>
            </p:sp>
          </mc:Choice>
          <mc:Fallback>
            <p:sp>
              <p:nvSpPr>
                <p:cNvPr id="10" name="矩形: 圆角 9">
                  <a:extLst>
                    <a:ext uri="{FF2B5EF4-FFF2-40B4-BE49-F238E27FC236}">
                      <a16:creationId xmlns:a16="http://schemas.microsoft.com/office/drawing/2014/main" id="{2DDC7CFF-E364-A3B7-CC77-5F46FBD741EE}"/>
                    </a:ext>
                  </a:extLst>
                </p:cNvPr>
                <p:cNvSpPr>
                  <a:spLocks noRot="1" noChangeAspect="1" noMove="1" noResize="1" noEditPoints="1" noAdjustHandles="1" noChangeArrowheads="1" noChangeShapeType="1" noTextEdit="1"/>
                </p:cNvSpPr>
                <p:nvPr/>
              </p:nvSpPr>
              <p:spPr>
                <a:xfrm>
                  <a:off x="11823174" y="4768465"/>
                  <a:ext cx="3038590" cy="1668778"/>
                </a:xfrm>
                <a:prstGeom prst="round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矩形: 圆角 10">
                  <a:extLst>
                    <a:ext uri="{FF2B5EF4-FFF2-40B4-BE49-F238E27FC236}">
                      <a16:creationId xmlns:a16="http://schemas.microsoft.com/office/drawing/2014/main" id="{A30E7443-843F-AB4A-B1B4-6103A5A3102E}"/>
                    </a:ext>
                  </a:extLst>
                </p:cNvPr>
                <p:cNvSpPr/>
                <p:nvPr/>
              </p:nvSpPr>
              <p:spPr>
                <a:xfrm>
                  <a:off x="15468080" y="2688632"/>
                  <a:ext cx="2683512" cy="142594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Database</a:t>
                  </a:r>
                </a:p>
                <a:p>
                  <a:pPr algn="ctr"/>
                  <a14:m>
                    <m:oMathPara xmlns:m="http://schemas.openxmlformats.org/officeDocument/2006/math">
                      <m:oMathParaPr>
                        <m:jc m:val="centerGroup"/>
                      </m:oMathParaPr>
                      <m:oMath xmlns:m="http://schemas.openxmlformats.org/officeDocument/2006/math">
                        <m:r>
                          <m:rPr>
                            <m:sty m:val="p"/>
                          </m:rPr>
                          <a:rPr lang="en-US" altLang="zh-CN" sz="1100" b="1" i="1" dirty="0" smtClean="0">
                            <a:latin typeface="Cambria Math" panose="02040503050406030204" pitchFamily="18" charset="0"/>
                          </a:rPr>
                          <m:t>i</m:t>
                        </m:r>
                        <m:r>
                          <a:rPr lang="en-US" altLang="zh-CN" sz="1100" b="1" i="1" dirty="0" smtClean="0">
                            <a:latin typeface="Cambria Math" panose="02040503050406030204" pitchFamily="18" charset="0"/>
                          </a:rPr>
                          <m:t>𝒔𝒍𝒂𝒏𝒅</m:t>
                        </m:r>
                        <m:r>
                          <a:rPr lang="en-US" altLang="zh-CN" sz="1100" b="1" i="1" dirty="0" smtClean="0">
                            <a:latin typeface="Cambria Math" panose="02040503050406030204" pitchFamily="18" charset="0"/>
                          </a:rPr>
                          <m:t> </m:t>
                        </m:r>
                        <m:r>
                          <a:rPr lang="en-US" altLang="zh-CN" sz="1100" b="1" i="1" dirty="0" smtClean="0">
                            <a:latin typeface="Cambria Math" panose="02040503050406030204" pitchFamily="18" charset="0"/>
                          </a:rPr>
                          <m:t>𝒂𝒏𝒅</m:t>
                        </m:r>
                        <m:r>
                          <a:rPr lang="en-US" altLang="zh-CN" sz="1100" b="1" i="1" dirty="0" smtClean="0">
                            <a:latin typeface="Cambria Math" panose="02040503050406030204" pitchFamily="18" charset="0"/>
                          </a:rPr>
                          <m:t> </m:t>
                        </m:r>
                        <m:r>
                          <a:rPr lang="en-US" altLang="zh-CN" sz="1100" b="1" i="1" dirty="0" smtClean="0">
                            <a:latin typeface="Cambria Math" panose="02040503050406030204" pitchFamily="18" charset="0"/>
                          </a:rPr>
                          <m:t>𝒎𝒖𝒕𝒂𝒕𝒊𝒐𝒏</m:t>
                        </m:r>
                      </m:oMath>
                    </m:oMathPara>
                  </a14:m>
                  <a:endParaRPr lang="en-US" altLang="zh-CN" sz="1100" b="1"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altLang="zh-CN" sz="1100" b="1" i="1" dirty="0" smtClean="0">
                            <a:latin typeface="Cambria Math" panose="02040503050406030204" pitchFamily="18" charset="0"/>
                          </a:rPr>
                          <m:t> </m:t>
                        </m:r>
                        <m:r>
                          <a:rPr lang="en-US" altLang="zh-CN" sz="1100" b="1" i="1" dirty="0" smtClean="0">
                            <a:latin typeface="Cambria Math" panose="02040503050406030204" pitchFamily="18" charset="0"/>
                          </a:rPr>
                          <m:t>𝒂𝒓𝒆</m:t>
                        </m:r>
                        <m:r>
                          <a:rPr lang="en-US" altLang="zh-CN" sz="1100" b="1" i="1" dirty="0" smtClean="0">
                            <a:latin typeface="Cambria Math" panose="02040503050406030204" pitchFamily="18" charset="0"/>
                          </a:rPr>
                          <m:t> </m:t>
                        </m:r>
                        <m:r>
                          <a:rPr lang="en-US" altLang="zh-CN" sz="1100" b="1" i="1" dirty="0" smtClean="0">
                            <a:latin typeface="Cambria Math" panose="02040503050406030204" pitchFamily="18" charset="0"/>
                          </a:rPr>
                          <m:t>𝒂𝒅𝒐𝒑𝒕𝒆𝒅</m:t>
                        </m:r>
                      </m:oMath>
                    </m:oMathPara>
                  </a14:m>
                  <a:endParaRPr lang="zh-CN" altLang="en-US" sz="1100" b="1" dirty="0"/>
                </a:p>
              </p:txBody>
            </p:sp>
          </mc:Choice>
          <mc:Fallback>
            <p:sp>
              <p:nvSpPr>
                <p:cNvPr id="11" name="矩形: 圆角 10">
                  <a:extLst>
                    <a:ext uri="{FF2B5EF4-FFF2-40B4-BE49-F238E27FC236}">
                      <a16:creationId xmlns:a16="http://schemas.microsoft.com/office/drawing/2014/main" id="{A30E7443-843F-AB4A-B1B4-6103A5A3102E}"/>
                    </a:ext>
                  </a:extLst>
                </p:cNvPr>
                <p:cNvSpPr>
                  <a:spLocks noRot="1" noChangeAspect="1" noMove="1" noResize="1" noEditPoints="1" noAdjustHandles="1" noChangeArrowheads="1" noChangeShapeType="1" noTextEdit="1"/>
                </p:cNvSpPr>
                <p:nvPr/>
              </p:nvSpPr>
              <p:spPr>
                <a:xfrm>
                  <a:off x="15468080" y="2688632"/>
                  <a:ext cx="2683512" cy="1425942"/>
                </a:xfrm>
                <a:prstGeom prst="roundRect">
                  <a:avLst/>
                </a:prstGeom>
                <a:blipFill>
                  <a:blip r:embed="rId5"/>
                  <a:stretch>
                    <a:fillRect/>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8CDC403B-B461-DA29-1B7D-B69A2A6A15AE}"/>
                </a:ext>
              </a:extLst>
            </p:cNvPr>
            <p:cNvSpPr/>
            <p:nvPr/>
          </p:nvSpPr>
          <p:spPr>
            <a:xfrm>
              <a:off x="12022453" y="2677398"/>
              <a:ext cx="3270143" cy="14259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err="1"/>
                <a:t>IdeaSearch</a:t>
              </a:r>
              <a:r>
                <a:rPr lang="en-US" altLang="zh-CN" b="1" dirty="0"/>
                <a:t> Framework</a:t>
              </a:r>
              <a:endParaRPr lang="zh-CN" altLang="en-US" b="1" dirty="0"/>
            </a:p>
          </p:txBody>
        </p:sp>
        <p:sp>
          <p:nvSpPr>
            <p:cNvPr id="14" name="文本框 13">
              <a:extLst>
                <a:ext uri="{FF2B5EF4-FFF2-40B4-BE49-F238E27FC236}">
                  <a16:creationId xmlns:a16="http://schemas.microsoft.com/office/drawing/2014/main" id="{F054534B-C409-ECBC-544C-76E2E9D8EDF7}"/>
                </a:ext>
              </a:extLst>
            </p:cNvPr>
            <p:cNvSpPr txBox="1"/>
            <p:nvPr/>
          </p:nvSpPr>
          <p:spPr>
            <a:xfrm>
              <a:off x="15413280" y="1232833"/>
              <a:ext cx="1135309" cy="804334"/>
            </a:xfrm>
            <a:prstGeom prst="rect">
              <a:avLst/>
            </a:prstGeom>
            <a:noFill/>
            <a:ln>
              <a:solidFill>
                <a:schemeClr val="tx1"/>
              </a:solidFill>
            </a:ln>
          </p:spPr>
          <p:txBody>
            <a:bodyPr wrap="square" rtlCol="0">
              <a:spAutoFit/>
            </a:bodyPr>
            <a:lstStyle/>
            <a:p>
              <a:pPr algn="ctr"/>
              <a:r>
                <a:rPr lang="en-US" altLang="zh-CN" sz="1050" b="1" dirty="0"/>
                <a:t>Evaluated ideas</a:t>
              </a:r>
              <a:endParaRPr lang="zh-CN" altLang="en-US" sz="1050" b="1" dirty="0"/>
            </a:p>
          </p:txBody>
        </p:sp>
        <p:sp>
          <p:nvSpPr>
            <p:cNvPr id="15" name="文本框 14">
              <a:extLst>
                <a:ext uri="{FF2B5EF4-FFF2-40B4-BE49-F238E27FC236}">
                  <a16:creationId xmlns:a16="http://schemas.microsoft.com/office/drawing/2014/main" id="{C32FFC0D-9D95-8075-C2C8-9B002122968B}"/>
                </a:ext>
              </a:extLst>
            </p:cNvPr>
            <p:cNvSpPr txBox="1"/>
            <p:nvPr/>
          </p:nvSpPr>
          <p:spPr>
            <a:xfrm>
              <a:off x="15161685" y="5022621"/>
              <a:ext cx="1504513" cy="804334"/>
            </a:xfrm>
            <a:prstGeom prst="rect">
              <a:avLst/>
            </a:prstGeom>
            <a:noFill/>
            <a:ln>
              <a:solidFill>
                <a:schemeClr val="tx1"/>
              </a:solidFill>
            </a:ln>
          </p:spPr>
          <p:txBody>
            <a:bodyPr wrap="square" rtlCol="0">
              <a:spAutoFit/>
            </a:bodyPr>
            <a:lstStyle/>
            <a:p>
              <a:pPr algn="ctr"/>
              <a:r>
                <a:rPr lang="en-US" altLang="zh-CN" sz="1050" b="1" dirty="0"/>
                <a:t>Best chosen ideas</a:t>
              </a:r>
              <a:endParaRPr lang="zh-CN" altLang="en-US" sz="1050" b="1" dirty="0"/>
            </a:p>
          </p:txBody>
        </p:sp>
        <p:sp>
          <p:nvSpPr>
            <p:cNvPr id="16" name="文本框 15">
              <a:extLst>
                <a:ext uri="{FF2B5EF4-FFF2-40B4-BE49-F238E27FC236}">
                  <a16:creationId xmlns:a16="http://schemas.microsoft.com/office/drawing/2014/main" id="{E4AD58FD-F1C2-1A52-A7C3-2BC368CA6C9E}"/>
                </a:ext>
              </a:extLst>
            </p:cNvPr>
            <p:cNvSpPr txBox="1"/>
            <p:nvPr/>
          </p:nvSpPr>
          <p:spPr>
            <a:xfrm>
              <a:off x="10864581" y="3201866"/>
              <a:ext cx="1024541" cy="579120"/>
            </a:xfrm>
            <a:prstGeom prst="rect">
              <a:avLst/>
            </a:prstGeom>
            <a:noFill/>
            <a:ln>
              <a:solidFill>
                <a:schemeClr val="tx1"/>
              </a:solidFill>
            </a:ln>
          </p:spPr>
          <p:txBody>
            <a:bodyPr wrap="square" rtlCol="0">
              <a:spAutoFit/>
            </a:bodyPr>
            <a:lstStyle/>
            <a:p>
              <a:pPr algn="ctr"/>
              <a:r>
                <a:rPr lang="en-US" altLang="zh-CN" sz="1050" b="1" dirty="0"/>
                <a:t>New </a:t>
              </a:r>
            </a:p>
            <a:p>
              <a:pPr algn="ctr"/>
              <a:r>
                <a:rPr lang="en-US" altLang="zh-CN" sz="1050" b="1" dirty="0"/>
                <a:t>ideas</a:t>
              </a:r>
              <a:endParaRPr lang="zh-CN" altLang="en-US" sz="1050" b="1" dirty="0"/>
            </a:p>
          </p:txBody>
        </p:sp>
      </p:grpSp>
      <p:sp>
        <p:nvSpPr>
          <p:cNvPr id="18" name="文本框 17">
            <a:extLst>
              <a:ext uri="{FF2B5EF4-FFF2-40B4-BE49-F238E27FC236}">
                <a16:creationId xmlns:a16="http://schemas.microsoft.com/office/drawing/2014/main" id="{63AD1EBE-207E-47A6-956C-352DCF0EF3F3}"/>
              </a:ext>
            </a:extLst>
          </p:cNvPr>
          <p:cNvSpPr txBox="1"/>
          <p:nvPr/>
        </p:nvSpPr>
        <p:spPr>
          <a:xfrm>
            <a:off x="258726" y="5934670"/>
            <a:ext cx="6094562" cy="923330"/>
          </a:xfrm>
          <a:prstGeom prst="rect">
            <a:avLst/>
          </a:prstGeom>
          <a:noFill/>
        </p:spPr>
        <p:txBody>
          <a:bodyPr wrap="square">
            <a:spAutoFit/>
          </a:bodyPr>
          <a:lstStyle/>
          <a:p>
            <a:r>
              <a:rPr lang="zh-CN" altLang="en-US" dirty="0"/>
              <a:t>Cranmer. PySR 2024</a:t>
            </a:r>
            <a:endParaRPr lang="en-US" altLang="zh-CN" dirty="0"/>
          </a:p>
          <a:p>
            <a:r>
              <a:rPr lang="en-US" altLang="zh-CN" dirty="0" err="1"/>
              <a:t>Udrescu</a:t>
            </a:r>
            <a:r>
              <a:rPr lang="en-US" altLang="zh-CN" dirty="0"/>
              <a:t>, </a:t>
            </a:r>
            <a:r>
              <a:rPr lang="en-US" altLang="zh-CN" dirty="0" err="1"/>
              <a:t>Tegmark</a:t>
            </a:r>
            <a:r>
              <a:rPr lang="en-US" altLang="zh-CN" dirty="0"/>
              <a:t>. Sci. Adv. 2020</a:t>
            </a:r>
          </a:p>
          <a:p>
            <a:r>
              <a:rPr lang="en-US" altLang="zh-CN" dirty="0"/>
              <a:t>Burlacu, Kronberger, Kommenda. GECCO 2020</a:t>
            </a:r>
            <a:endParaRPr lang="zh-CN" altLang="en-US" dirty="0"/>
          </a:p>
        </p:txBody>
      </p:sp>
      <p:sp>
        <p:nvSpPr>
          <p:cNvPr id="20" name="文本框 19">
            <a:extLst>
              <a:ext uri="{FF2B5EF4-FFF2-40B4-BE49-F238E27FC236}">
                <a16:creationId xmlns:a16="http://schemas.microsoft.com/office/drawing/2014/main" id="{D075299A-7386-C75C-54A3-5B10E54DED17}"/>
              </a:ext>
            </a:extLst>
          </p:cNvPr>
          <p:cNvSpPr txBox="1"/>
          <p:nvPr/>
        </p:nvSpPr>
        <p:spPr>
          <a:xfrm>
            <a:off x="6424982" y="6119837"/>
            <a:ext cx="5444375" cy="646331"/>
          </a:xfrm>
          <a:prstGeom prst="rect">
            <a:avLst/>
          </a:prstGeom>
          <a:noFill/>
        </p:spPr>
        <p:txBody>
          <a:bodyPr wrap="square">
            <a:spAutoFit/>
          </a:bodyPr>
          <a:lstStyle/>
          <a:p>
            <a:pPr algn="r"/>
            <a:r>
              <a:rPr lang="en-US" altLang="zh-CN" b="1" dirty="0"/>
              <a:t>ZYS</a:t>
            </a:r>
            <a:r>
              <a:rPr lang="en-US" altLang="zh-CN" dirty="0"/>
              <a:t>, Cai, Zhang, Wei, Pan, Qiu, Cao, Liu, Luo, Zhu </a:t>
            </a:r>
            <a:r>
              <a:rPr lang="en-US" altLang="zh-CN" dirty="0" err="1"/>
              <a:t>arxiv</a:t>
            </a:r>
            <a:r>
              <a:rPr lang="en-US" altLang="zh-CN" dirty="0"/>
              <a:t>: 2510.08317</a:t>
            </a:r>
          </a:p>
        </p:txBody>
      </p:sp>
    </p:spTree>
    <p:extLst>
      <p:ext uri="{BB962C8B-B14F-4D97-AF65-F5344CB8AC3E}">
        <p14:creationId xmlns:p14="http://schemas.microsoft.com/office/powerpoint/2010/main" val="3437089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44A930-D3A6-E2F4-3E28-398125B64480}"/>
              </a:ext>
            </a:extLst>
          </p:cNvPr>
          <p:cNvSpPr>
            <a:spLocks noGrp="1"/>
          </p:cNvSpPr>
          <p:nvPr>
            <p:ph type="title"/>
          </p:nvPr>
        </p:nvSpPr>
        <p:spPr/>
        <p:txBody>
          <a:bodyPr/>
          <a:lstStyle/>
          <a:p>
            <a:r>
              <a:rPr lang="zh-CN" altLang="en-US" b="1" dirty="0"/>
              <a:t>用</a:t>
            </a:r>
            <a:r>
              <a:rPr lang="en-US" altLang="zh-CN" b="1" dirty="0"/>
              <a:t>LLM</a:t>
            </a:r>
            <a:r>
              <a:rPr lang="zh-CN" altLang="en-US" b="1" dirty="0"/>
              <a:t>做符号回归</a:t>
            </a:r>
            <a:endParaRPr lang="zh-CN" altLang="en-US" dirty="0"/>
          </a:p>
        </p:txBody>
      </p:sp>
      <p:pic>
        <p:nvPicPr>
          <p:cNvPr id="4" name="内容占位符 4">
            <a:extLst>
              <a:ext uri="{FF2B5EF4-FFF2-40B4-BE49-F238E27FC236}">
                <a16:creationId xmlns:a16="http://schemas.microsoft.com/office/drawing/2014/main" id="{613B17F6-DA86-506B-F600-9CF435D406DB}"/>
              </a:ext>
            </a:extLst>
          </p:cNvPr>
          <p:cNvPicPr>
            <a:picLocks noGrp="1" noChangeAspect="1"/>
          </p:cNvPicPr>
          <p:nvPr>
            <p:ph idx="1"/>
          </p:nvPr>
        </p:nvPicPr>
        <p:blipFill>
          <a:blip r:embed="rId2"/>
          <a:stretch>
            <a:fillRect/>
          </a:stretch>
        </p:blipFill>
        <p:spPr>
          <a:xfrm>
            <a:off x="648490" y="1379698"/>
            <a:ext cx="6836735" cy="5439534"/>
          </a:xfrm>
          <a:prstGeom prst="rect">
            <a:avLst/>
          </a:prstGeom>
        </p:spPr>
      </p:pic>
      <p:grpSp>
        <p:nvGrpSpPr>
          <p:cNvPr id="5" name="组合 4">
            <a:extLst>
              <a:ext uri="{FF2B5EF4-FFF2-40B4-BE49-F238E27FC236}">
                <a16:creationId xmlns:a16="http://schemas.microsoft.com/office/drawing/2014/main" id="{5A97197A-B1A3-4828-9FF2-4567D8945B16}"/>
              </a:ext>
            </a:extLst>
          </p:cNvPr>
          <p:cNvGrpSpPr/>
          <p:nvPr/>
        </p:nvGrpSpPr>
        <p:grpSpPr>
          <a:xfrm>
            <a:off x="7644809" y="3169919"/>
            <a:ext cx="3898701" cy="1061839"/>
            <a:chOff x="7141113" y="2313395"/>
            <a:chExt cx="4656072" cy="3502325"/>
          </a:xfrm>
        </p:grpSpPr>
        <p:sp>
          <p:nvSpPr>
            <p:cNvPr id="6" name="矩形: 圆角 5">
              <a:extLst>
                <a:ext uri="{FF2B5EF4-FFF2-40B4-BE49-F238E27FC236}">
                  <a16:creationId xmlns:a16="http://schemas.microsoft.com/office/drawing/2014/main" id="{53109100-AE4A-ECA9-9990-87542958CFCB}"/>
                </a:ext>
              </a:extLst>
            </p:cNvPr>
            <p:cNvSpPr/>
            <p:nvPr/>
          </p:nvSpPr>
          <p:spPr>
            <a:xfrm>
              <a:off x="7141113" y="2313395"/>
              <a:ext cx="4656072" cy="3502325"/>
            </a:xfrm>
            <a:prstGeom prst="round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59C7AE2D-2C7B-732A-DB86-9EAE1B350C38}"/>
                </a:ext>
              </a:extLst>
            </p:cNvPr>
            <p:cNvSpPr txBox="1"/>
            <p:nvPr/>
          </p:nvSpPr>
          <p:spPr>
            <a:xfrm>
              <a:off x="7282515" y="2531551"/>
              <a:ext cx="4488930" cy="954107"/>
            </a:xfrm>
            <a:prstGeom prst="rect">
              <a:avLst/>
            </a:prstGeom>
            <a:noFill/>
          </p:spPr>
          <p:txBody>
            <a:bodyPr wrap="square" rtlCol="0">
              <a:spAutoFit/>
            </a:bodyPr>
            <a:lstStyle/>
            <a:p>
              <a:r>
                <a:rPr lang="zh-CN" altLang="en-US" sz="2800" b="1" dirty="0"/>
                <a:t>在</a:t>
              </a:r>
              <a:r>
                <a:rPr lang="en-US" altLang="zh-CN" sz="2800" b="1" dirty="0" err="1"/>
                <a:t>FSReD</a:t>
              </a:r>
              <a:r>
                <a:rPr lang="zh-CN" altLang="en-US" sz="2800" b="1" dirty="0"/>
                <a:t>数据集上，任何噪声下都远超基线。</a:t>
              </a:r>
              <a:endParaRPr lang="en-US" altLang="zh-CN" sz="2800" b="1" dirty="0"/>
            </a:p>
          </p:txBody>
        </p:sp>
      </p:grpSp>
      <p:sp>
        <p:nvSpPr>
          <p:cNvPr id="8" name="文本框 7">
            <a:extLst>
              <a:ext uri="{FF2B5EF4-FFF2-40B4-BE49-F238E27FC236}">
                <a16:creationId xmlns:a16="http://schemas.microsoft.com/office/drawing/2014/main" id="{2C95E750-A099-A343-6367-4EF634EF882E}"/>
              </a:ext>
            </a:extLst>
          </p:cNvPr>
          <p:cNvSpPr txBox="1"/>
          <p:nvPr/>
        </p:nvSpPr>
        <p:spPr>
          <a:xfrm>
            <a:off x="8149705" y="6308209"/>
            <a:ext cx="6094562" cy="369332"/>
          </a:xfrm>
          <a:prstGeom prst="rect">
            <a:avLst/>
          </a:prstGeom>
          <a:noFill/>
        </p:spPr>
        <p:txBody>
          <a:bodyPr wrap="square">
            <a:spAutoFit/>
          </a:bodyPr>
          <a:lstStyle/>
          <a:p>
            <a:r>
              <a:rPr lang="en-US" altLang="zh-CN" dirty="0" err="1"/>
              <a:t>Udrescu</a:t>
            </a:r>
            <a:r>
              <a:rPr lang="en-US" altLang="zh-CN" dirty="0"/>
              <a:t>, </a:t>
            </a:r>
            <a:r>
              <a:rPr lang="en-US" altLang="zh-CN" dirty="0" err="1"/>
              <a:t>Tegmark</a:t>
            </a:r>
            <a:r>
              <a:rPr lang="en-US" altLang="zh-CN" dirty="0"/>
              <a:t>. Sci. Adv. 2020</a:t>
            </a:r>
          </a:p>
        </p:txBody>
      </p:sp>
    </p:spTree>
    <p:extLst>
      <p:ext uri="{BB962C8B-B14F-4D97-AF65-F5344CB8AC3E}">
        <p14:creationId xmlns:p14="http://schemas.microsoft.com/office/powerpoint/2010/main" val="3176925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897B89-105C-CE4E-BEF2-E913AB2115A8}"/>
              </a:ext>
            </a:extLst>
          </p:cNvPr>
          <p:cNvSpPr>
            <a:spLocks noGrp="1"/>
          </p:cNvSpPr>
          <p:nvPr>
            <p:ph type="title"/>
          </p:nvPr>
        </p:nvSpPr>
        <p:spPr/>
        <p:txBody>
          <a:bodyPr/>
          <a:lstStyle/>
          <a:p>
            <a:r>
              <a:rPr lang="zh-CN" altLang="en-US" b="1" dirty="0"/>
              <a:t>用</a:t>
            </a:r>
            <a:r>
              <a:rPr lang="en-US" altLang="zh-CN" b="1" dirty="0"/>
              <a:t>LLM</a:t>
            </a:r>
            <a:r>
              <a:rPr lang="zh-CN" altLang="en-US" b="1" dirty="0"/>
              <a:t>做符号回归</a:t>
            </a:r>
            <a:endParaRPr lang="zh-CN" altLang="en-US" dirty="0"/>
          </a:p>
        </p:txBody>
      </p:sp>
      <p:pic>
        <p:nvPicPr>
          <p:cNvPr id="7" name="图片 6">
            <a:extLst>
              <a:ext uri="{FF2B5EF4-FFF2-40B4-BE49-F238E27FC236}">
                <a16:creationId xmlns:a16="http://schemas.microsoft.com/office/drawing/2014/main" id="{A3875B51-C831-6F1F-C716-743C77C5F908}"/>
              </a:ext>
            </a:extLst>
          </p:cNvPr>
          <p:cNvPicPr>
            <a:picLocks noChangeAspect="1"/>
          </p:cNvPicPr>
          <p:nvPr/>
        </p:nvPicPr>
        <p:blipFill>
          <a:blip r:embed="rId2"/>
          <a:stretch>
            <a:fillRect/>
          </a:stretch>
        </p:blipFill>
        <p:spPr>
          <a:xfrm>
            <a:off x="285457" y="1374236"/>
            <a:ext cx="6892633" cy="5032375"/>
          </a:xfrm>
          <a:prstGeom prst="rect">
            <a:avLst/>
          </a:prstGeom>
        </p:spPr>
      </p:pic>
      <mc:AlternateContent xmlns:mc="http://schemas.openxmlformats.org/markup-compatibility/2006" xmlns:a14="http://schemas.microsoft.com/office/drawing/2010/main">
        <mc:Choice Requires="a14">
          <p:graphicFrame>
            <p:nvGraphicFramePr>
              <p:cNvPr id="8" name="表格 7">
                <a:extLst>
                  <a:ext uri="{FF2B5EF4-FFF2-40B4-BE49-F238E27FC236}">
                    <a16:creationId xmlns:a16="http://schemas.microsoft.com/office/drawing/2014/main" id="{65504456-C1C7-155A-441D-76526C54C33D}"/>
                  </a:ext>
                </a:extLst>
              </p:cNvPr>
              <p:cNvGraphicFramePr>
                <a:graphicFrameLocks noGrp="1"/>
              </p:cNvGraphicFramePr>
              <p:nvPr/>
            </p:nvGraphicFramePr>
            <p:xfrm>
              <a:off x="7178089" y="1772698"/>
              <a:ext cx="4728454" cy="3855336"/>
            </p:xfrm>
            <a:graphic>
              <a:graphicData uri="http://schemas.openxmlformats.org/drawingml/2006/table">
                <a:tbl>
                  <a:tblPr firstRow="1" bandRow="1">
                    <a:tableStyleId>{5C22544A-7EE6-4342-B048-85BDC9FD1C3A}</a:tableStyleId>
                  </a:tblPr>
                  <a:tblGrid>
                    <a:gridCol w="1715745">
                      <a:extLst>
                        <a:ext uri="{9D8B030D-6E8A-4147-A177-3AD203B41FA5}">
                          <a16:colId xmlns:a16="http://schemas.microsoft.com/office/drawing/2014/main" val="1022613535"/>
                        </a:ext>
                      </a:extLst>
                    </a:gridCol>
                    <a:gridCol w="3012709">
                      <a:extLst>
                        <a:ext uri="{9D8B030D-6E8A-4147-A177-3AD203B41FA5}">
                          <a16:colId xmlns:a16="http://schemas.microsoft.com/office/drawing/2014/main" val="2977713622"/>
                        </a:ext>
                      </a:extLst>
                    </a:gridCol>
                  </a:tblGrid>
                  <a:tr h="718586">
                    <a:tc>
                      <a:txBody>
                        <a:bodyPr/>
                        <a:lstStyle/>
                        <a:p>
                          <a:pPr algn="ctr"/>
                          <a:r>
                            <a:rPr lang="en-US" altLang="zh-CN" sz="2400" b="1" dirty="0"/>
                            <a:t>Method</a:t>
                          </a:r>
                        </a:p>
                      </a:txBody>
                      <a:tcPr/>
                    </a:tc>
                    <a:tc>
                      <a:txBody>
                        <a:bodyPr/>
                        <a:lstStyle/>
                        <a:p>
                          <a:pPr algn="ctr"/>
                          <a:r>
                            <a:rPr lang="en-US" altLang="zh-CN" sz="2400" b="1" dirty="0"/>
                            <a:t>Formula</a:t>
                          </a:r>
                          <a:endParaRPr lang="zh-CN" altLang="en-US" sz="2400" b="1" dirty="0"/>
                        </a:p>
                      </a:txBody>
                      <a:tcPr/>
                    </a:tc>
                    <a:extLst>
                      <a:ext uri="{0D108BD9-81ED-4DB2-BD59-A6C34878D82A}">
                        <a16:rowId xmlns:a16="http://schemas.microsoft.com/office/drawing/2014/main" val="1097769971"/>
                      </a:ext>
                    </a:extLst>
                  </a:tr>
                  <a:tr h="718586">
                    <a:tc>
                      <a:txBody>
                        <a:bodyPr/>
                        <a:lstStyle/>
                        <a:p>
                          <a:pPr algn="ctr"/>
                          <a:r>
                            <a:rPr lang="en-US" altLang="zh-CN" sz="2400" b="1" dirty="0" err="1"/>
                            <a:t>IdeaSearch</a:t>
                          </a:r>
                          <a:endParaRPr lang="zh-CN" altLang="en-US" sz="2400" b="1"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altLang="zh-CN" sz="2400" b="1" i="1" smtClean="0">
                                        <a:latin typeface="Cambria Math" panose="02040503050406030204" pitchFamily="18" charset="0"/>
                                      </a:rPr>
                                    </m:ctrlPr>
                                  </m:sSupPr>
                                  <m:e>
                                    <m:r>
                                      <a:rPr lang="en-US" altLang="zh-CN" sz="2400" b="1" i="1" smtClean="0">
                                        <a:latin typeface="Cambria Math" panose="02040503050406030204" pitchFamily="18" charset="0"/>
                                      </a:rPr>
                                      <m:t>𝒆</m:t>
                                    </m:r>
                                  </m:e>
                                  <m:sup>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𝜶</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𝒕</m:t>
                                        </m:r>
                                      </m:e>
                                      <m:sub>
                                        <m:d>
                                          <m:dPr>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m:t>
                                            </m:r>
                                          </m:e>
                                        </m:d>
                                      </m:sub>
                                    </m:sSub>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𝜷</m:t>
                                    </m:r>
                                    <m:sSubSup>
                                      <m:sSubSupPr>
                                        <m:ctrlPr>
                                          <a:rPr lang="en-US" altLang="zh-CN" sz="2400" b="1" i="1" smtClean="0">
                                            <a:latin typeface="Cambria Math" panose="02040503050406030204" pitchFamily="18" charset="0"/>
                                          </a:rPr>
                                        </m:ctrlPr>
                                      </m:sSubSupPr>
                                      <m:e>
                                        <m:r>
                                          <a:rPr lang="en-US" altLang="zh-CN" sz="2400" b="1" i="1" smtClean="0">
                                            <a:latin typeface="Cambria Math" panose="02040503050406030204" pitchFamily="18" charset="0"/>
                                          </a:rPr>
                                          <m:t>𝒕</m:t>
                                        </m:r>
                                      </m:e>
                                      <m:sub>
                                        <m:d>
                                          <m:dPr>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m:t>
                                            </m:r>
                                          </m:e>
                                        </m:d>
                                      </m:sub>
                                      <m:sup>
                                        <m:r>
                                          <a:rPr lang="en-US" altLang="zh-CN" sz="2400" b="1" i="1" smtClean="0">
                                            <a:latin typeface="Cambria Math" panose="02040503050406030204" pitchFamily="18" charset="0"/>
                                          </a:rPr>
                                          <m:t>𝟐</m:t>
                                        </m:r>
                                      </m:sup>
                                    </m:sSubSup>
                                  </m:sup>
                                </m:sSup>
                              </m:oMath>
                            </m:oMathPara>
                          </a14:m>
                          <a:endParaRPr lang="zh-CN" altLang="en-US" sz="2400" b="1" dirty="0"/>
                        </a:p>
                      </a:txBody>
                      <a:tcPr/>
                    </a:tc>
                    <a:extLst>
                      <a:ext uri="{0D108BD9-81ED-4DB2-BD59-A6C34878D82A}">
                        <a16:rowId xmlns:a16="http://schemas.microsoft.com/office/drawing/2014/main" val="3584196093"/>
                      </a:ext>
                    </a:extLst>
                  </a:tr>
                  <a:tr h="718586">
                    <a:tc>
                      <a:txBody>
                        <a:bodyPr/>
                        <a:lstStyle/>
                        <a:p>
                          <a:pPr algn="ctr"/>
                          <a:r>
                            <a:rPr lang="en-US" altLang="zh-CN" sz="2400" b="1" dirty="0" err="1"/>
                            <a:t>PySR</a:t>
                          </a:r>
                          <a:endParaRPr lang="zh-CN" altLang="en-US" sz="2400" b="1" dirty="0"/>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altLang="zh-CN" sz="2400" b="1" i="1" smtClean="0">
                                        <a:latin typeface="Cambria Math" panose="02040503050406030204" pitchFamily="18" charset="0"/>
                                      </a:rPr>
                                    </m:ctrlPr>
                                  </m:fPr>
                                  <m:num>
                                    <m:r>
                                      <a:rPr lang="en-US" altLang="zh-CN" sz="2400" b="1" i="1" smtClean="0">
                                        <a:latin typeface="Cambria Math" panose="02040503050406030204" pitchFamily="18" charset="0"/>
                                      </a:rPr>
                                      <m:t>𝜶</m:t>
                                    </m:r>
                                  </m:num>
                                  <m:den>
                                    <m:rad>
                                      <m:radPr>
                                        <m:degHide m:val="on"/>
                                        <m:ctrlPr>
                                          <a:rPr lang="en-US" altLang="zh-CN" sz="2400" b="1" i="1" smtClean="0">
                                            <a:latin typeface="Cambria Math" panose="02040503050406030204" pitchFamily="18" charset="0"/>
                                          </a:rPr>
                                        </m:ctrlPr>
                                      </m:radPr>
                                      <m:deg/>
                                      <m:e>
                                        <m:sSup>
                                          <m:sSupPr>
                                            <m:ctrlPr>
                                              <a:rPr lang="en-US" altLang="zh-CN" sz="2400" b="1" i="1" smtClean="0">
                                                <a:latin typeface="Cambria Math" panose="02040503050406030204" pitchFamily="18" charset="0"/>
                                              </a:rPr>
                                            </m:ctrlPr>
                                          </m:sSupPr>
                                          <m:e>
                                            <m:r>
                                              <a:rPr lang="en-US" altLang="zh-CN" sz="2400" b="1" i="1" smtClean="0">
                                                <a:latin typeface="Cambria Math" panose="02040503050406030204" pitchFamily="18" charset="0"/>
                                              </a:rPr>
                                              <m:t>𝒆</m:t>
                                            </m:r>
                                          </m:e>
                                          <m:sup>
                                            <m:r>
                                              <a:rPr lang="en-US" altLang="zh-CN" sz="2400" b="1" i="1" smtClean="0">
                                                <a:latin typeface="Cambria Math" panose="02040503050406030204" pitchFamily="18" charset="0"/>
                                              </a:rPr>
                                              <m:t>𝜷</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𝒕</m:t>
                                            </m:r>
                                            <m:r>
                                              <a:rPr lang="en-US" altLang="zh-CN" sz="2400" b="1" i="1" smtClean="0">
                                                <a:latin typeface="Cambria Math" panose="02040503050406030204" pitchFamily="18" charset="0"/>
                                              </a:rPr>
                                              <m:t>+</m:t>
                                            </m:r>
                                            <m:func>
                                              <m:funcPr>
                                                <m:ctrlPr>
                                                  <a:rPr lang="en-US" altLang="zh-CN" sz="2400" b="1" i="1" smtClean="0">
                                                    <a:latin typeface="Cambria Math" panose="02040503050406030204" pitchFamily="18" charset="0"/>
                                                  </a:rPr>
                                                </m:ctrlPr>
                                              </m:funcPr>
                                              <m:fName>
                                                <m:r>
                                                  <a:rPr lang="en-US" altLang="zh-CN" sz="2400" b="1" i="0" smtClean="0">
                                                    <a:latin typeface="Cambria Math" panose="02040503050406030204" pitchFamily="18" charset="0"/>
                                                  </a:rPr>
                                                  <m:t>𝐜𝐨𝐬</m:t>
                                                </m:r>
                                              </m:fName>
                                              <m:e>
                                                <m:r>
                                                  <a:rPr lang="en-US" altLang="zh-CN" sz="2400" b="1" i="1" smtClean="0">
                                                    <a:latin typeface="Cambria Math" panose="02040503050406030204" pitchFamily="18" charset="0"/>
                                                  </a:rPr>
                                                  <m:t>𝒕</m:t>
                                                </m:r>
                                              </m:e>
                                            </m:func>
                                            <m:r>
                                              <a:rPr lang="en-US" altLang="zh-CN" sz="2400" b="1" i="1" smtClean="0">
                                                <a:latin typeface="Cambria Math" panose="02040503050406030204" pitchFamily="18" charset="0"/>
                                              </a:rPr>
                                              <m:t>)</m:t>
                                            </m:r>
                                          </m:sup>
                                        </m:sSup>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𝜸</m:t>
                                        </m:r>
                                        <m:sSup>
                                          <m:sSupPr>
                                            <m:ctrlPr>
                                              <a:rPr lang="en-US" altLang="zh-CN" sz="2400" b="1" i="1" smtClean="0">
                                                <a:latin typeface="Cambria Math" panose="02040503050406030204" pitchFamily="18" charset="0"/>
                                              </a:rPr>
                                            </m:ctrlPr>
                                          </m:sSupPr>
                                          <m:e>
                                            <m:r>
                                              <a:rPr lang="en-US" altLang="zh-CN" sz="2400" b="1" i="1" smtClean="0">
                                                <a:latin typeface="Cambria Math" panose="02040503050406030204" pitchFamily="18" charset="0"/>
                                              </a:rPr>
                                              <m:t>𝒆</m:t>
                                            </m:r>
                                          </m:e>
                                          <m:sup>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𝒕</m:t>
                                            </m:r>
                                          </m:sup>
                                        </m:sSup>
                                      </m:e>
                                    </m:rad>
                                  </m:den>
                                </m:f>
                              </m:oMath>
                            </m:oMathPara>
                          </a14:m>
                          <a:endParaRPr lang="zh-CN" altLang="en-US" sz="2400" b="1" dirty="0"/>
                        </a:p>
                      </a:txBody>
                      <a:tcPr/>
                    </a:tc>
                    <a:extLst>
                      <a:ext uri="{0D108BD9-81ED-4DB2-BD59-A6C34878D82A}">
                        <a16:rowId xmlns:a16="http://schemas.microsoft.com/office/drawing/2014/main" val="3090045417"/>
                      </a:ext>
                    </a:extLst>
                  </a:tr>
                  <a:tr h="718586">
                    <a:tc>
                      <a:txBody>
                        <a:bodyPr/>
                        <a:lstStyle/>
                        <a:p>
                          <a:pPr algn="ctr"/>
                          <a:r>
                            <a:rPr lang="en-US" altLang="zh-CN" sz="2400" b="1" dirty="0"/>
                            <a:t>Operon</a:t>
                          </a:r>
                          <a:endParaRPr lang="zh-CN" altLang="en-US" sz="2400" b="1" dirty="0"/>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1" i="1" smtClean="0">
                                    <a:latin typeface="Cambria Math" panose="02040503050406030204" pitchFamily="18" charset="0"/>
                                  </a:rPr>
                                  <m:t>𝜶</m:t>
                                </m:r>
                                <m:r>
                                  <a:rPr lang="en-US" altLang="zh-CN" sz="1200" b="1" i="1" smtClean="0">
                                    <a:latin typeface="Cambria Math" panose="02040503050406030204" pitchFamily="18" charset="0"/>
                                  </a:rPr>
                                  <m:t>(</m:t>
                                </m:r>
                                <m:f>
                                  <m:fPr>
                                    <m:ctrlPr>
                                      <a:rPr lang="en-US" altLang="zh-CN" sz="1200" b="1" i="1" smtClean="0">
                                        <a:latin typeface="Cambria Math" panose="02040503050406030204" pitchFamily="18" charset="0"/>
                                      </a:rPr>
                                    </m:ctrlPr>
                                  </m:fPr>
                                  <m:num>
                                    <m:r>
                                      <a:rPr lang="en-US" altLang="zh-CN" sz="1200" b="1" i="1" smtClean="0">
                                        <a:latin typeface="Cambria Math" panose="02040503050406030204" pitchFamily="18" charset="0"/>
                                      </a:rPr>
                                      <m:t>𝜷</m:t>
                                    </m:r>
                                    <m:r>
                                      <a:rPr lang="en-US" altLang="zh-CN" sz="1200" b="1" i="1" smtClean="0">
                                        <a:latin typeface="Cambria Math" panose="02040503050406030204" pitchFamily="18" charset="0"/>
                                      </a:rPr>
                                      <m:t>𝒕</m:t>
                                    </m:r>
                                    <m:r>
                                      <a:rPr lang="en-US" altLang="zh-CN" sz="1200" b="1" i="1" smtClean="0">
                                        <a:latin typeface="Cambria Math" panose="02040503050406030204" pitchFamily="18" charset="0"/>
                                      </a:rPr>
                                      <m:t>−</m:t>
                                    </m:r>
                                    <m:r>
                                      <a:rPr lang="en-US" altLang="zh-CN" sz="1200" b="1" i="1" smtClean="0">
                                        <a:latin typeface="Cambria Math" panose="02040503050406030204" pitchFamily="18" charset="0"/>
                                      </a:rPr>
                                      <m:t>𝜸</m:t>
                                    </m:r>
                                  </m:num>
                                  <m:den>
                                    <m:r>
                                      <a:rPr lang="en-US" altLang="zh-CN" sz="1200" b="1" i="1" smtClean="0">
                                        <a:latin typeface="Cambria Math" panose="02040503050406030204" pitchFamily="18" charset="0"/>
                                      </a:rPr>
                                      <m:t>𝝃</m:t>
                                    </m:r>
                                    <m:r>
                                      <a:rPr lang="en-US" altLang="zh-CN" sz="1200" b="1" i="1" smtClean="0">
                                        <a:latin typeface="Cambria Math" panose="02040503050406030204" pitchFamily="18" charset="0"/>
                                      </a:rPr>
                                      <m:t>𝒕</m:t>
                                    </m:r>
                                    <m:r>
                                      <a:rPr lang="en-US" altLang="zh-CN" sz="1200" b="1" i="1" smtClean="0">
                                        <a:latin typeface="Cambria Math" panose="02040503050406030204" pitchFamily="18" charset="0"/>
                                      </a:rPr>
                                      <m:t>−</m:t>
                                    </m:r>
                                    <m:r>
                                      <a:rPr lang="en-US" altLang="zh-CN" sz="1200" b="1" i="1" smtClean="0">
                                        <a:latin typeface="Cambria Math" panose="02040503050406030204" pitchFamily="18" charset="0"/>
                                      </a:rPr>
                                      <m:t>𝜻</m:t>
                                    </m:r>
                                    <m:r>
                                      <a:rPr lang="en-US" altLang="zh-CN" sz="1200" b="1" i="1" smtClean="0">
                                        <a:latin typeface="Cambria Math" panose="02040503050406030204" pitchFamily="18" charset="0"/>
                                      </a:rPr>
                                      <m:t>−</m:t>
                                    </m:r>
                                    <m:r>
                                      <a:rPr lang="en-US" altLang="zh-CN" sz="1200" b="1" i="1" smtClean="0">
                                        <a:latin typeface="Cambria Math" panose="02040503050406030204" pitchFamily="18" charset="0"/>
                                      </a:rPr>
                                      <m:t>𝜹</m:t>
                                    </m:r>
                                    <m:sSup>
                                      <m:sSupPr>
                                        <m:ctrlPr>
                                          <a:rPr lang="en-US" altLang="zh-CN" sz="1200" b="1" i="1" smtClean="0">
                                            <a:latin typeface="Cambria Math" panose="02040503050406030204" pitchFamily="18" charset="0"/>
                                          </a:rPr>
                                        </m:ctrlPr>
                                      </m:sSupPr>
                                      <m:e>
                                        <m:r>
                                          <a:rPr lang="en-US" altLang="zh-CN" sz="1200" b="1" i="1" smtClean="0">
                                            <a:latin typeface="Cambria Math" panose="02040503050406030204" pitchFamily="18" charset="0"/>
                                          </a:rPr>
                                          <m:t>𝒕</m:t>
                                        </m:r>
                                      </m:e>
                                      <m:sup>
                                        <m:r>
                                          <a:rPr lang="en-US" altLang="zh-CN" sz="1200" b="1" i="1" smtClean="0">
                                            <a:latin typeface="Cambria Math" panose="02040503050406030204" pitchFamily="18" charset="0"/>
                                          </a:rPr>
                                          <m:t>𝟐</m:t>
                                        </m:r>
                                      </m:sup>
                                    </m:sSup>
                                  </m:den>
                                </m:f>
                                <m:r>
                                  <a:rPr lang="en-US" altLang="zh-CN" sz="1200" b="1" i="1" smtClean="0">
                                    <a:latin typeface="Cambria Math" panose="02040503050406030204" pitchFamily="18" charset="0"/>
                                  </a:rPr>
                                  <m:t>+</m:t>
                                </m:r>
                                <m:f>
                                  <m:fPr>
                                    <m:ctrlPr>
                                      <a:rPr lang="en-US" altLang="zh-CN" sz="1200" b="1" i="1" smtClean="0">
                                        <a:latin typeface="Cambria Math" panose="02040503050406030204" pitchFamily="18" charset="0"/>
                                      </a:rPr>
                                    </m:ctrlPr>
                                  </m:fPr>
                                  <m:num>
                                    <m:r>
                                      <a:rPr lang="en-US" altLang="zh-CN" sz="1200" b="1" i="1" smtClean="0">
                                        <a:latin typeface="Cambria Math" panose="02040503050406030204" pitchFamily="18" charset="0"/>
                                      </a:rPr>
                                      <m:t>𝝐</m:t>
                                    </m:r>
                                    <m:sSup>
                                      <m:sSupPr>
                                        <m:ctrlPr>
                                          <a:rPr lang="en-US" altLang="zh-CN" sz="1200" b="1" i="1" smtClean="0">
                                            <a:latin typeface="Cambria Math" panose="02040503050406030204" pitchFamily="18" charset="0"/>
                                          </a:rPr>
                                        </m:ctrlPr>
                                      </m:sSupPr>
                                      <m:e>
                                        <m:r>
                                          <a:rPr lang="en-US" altLang="zh-CN" sz="1200" b="1" i="1" smtClean="0">
                                            <a:latin typeface="Cambria Math" panose="02040503050406030204" pitchFamily="18" charset="0"/>
                                          </a:rPr>
                                          <m:t>𝒕</m:t>
                                        </m:r>
                                      </m:e>
                                      <m:sup>
                                        <m:r>
                                          <a:rPr lang="en-US" altLang="zh-CN" sz="1200" b="1" i="1" smtClean="0">
                                            <a:latin typeface="Cambria Math" panose="02040503050406030204" pitchFamily="18" charset="0"/>
                                          </a:rPr>
                                          <m:t>𝟐</m:t>
                                        </m:r>
                                      </m:sup>
                                    </m:sSup>
                                    <m:r>
                                      <a:rPr lang="en-US" altLang="zh-CN" sz="1200" b="1" i="1" smtClean="0">
                                        <a:latin typeface="Cambria Math" panose="02040503050406030204" pitchFamily="18" charset="0"/>
                                      </a:rPr>
                                      <m:t>+</m:t>
                                    </m:r>
                                    <m:sSup>
                                      <m:sSupPr>
                                        <m:ctrlPr>
                                          <a:rPr lang="en-US" altLang="zh-CN" sz="1200" b="1" i="1" smtClean="0">
                                            <a:latin typeface="Cambria Math" panose="02040503050406030204" pitchFamily="18" charset="0"/>
                                          </a:rPr>
                                        </m:ctrlPr>
                                      </m:sSupPr>
                                      <m:e>
                                        <m:r>
                                          <a:rPr lang="en-US" altLang="zh-CN" sz="1200" b="1" i="1" smtClean="0">
                                            <a:latin typeface="Cambria Math" panose="02040503050406030204" pitchFamily="18" charset="0"/>
                                          </a:rPr>
                                          <m:t>𝜷</m:t>
                                        </m:r>
                                      </m:e>
                                      <m:sup>
                                        <m:r>
                                          <a:rPr lang="en-US" altLang="zh-CN" sz="1200" b="1" i="1" smtClean="0">
                                            <a:latin typeface="Cambria Math" panose="02040503050406030204" pitchFamily="18" charset="0"/>
                                          </a:rPr>
                                          <m:t>′</m:t>
                                        </m:r>
                                      </m:sup>
                                    </m:sSup>
                                    <m:r>
                                      <a:rPr lang="en-US" altLang="zh-CN" sz="1200" b="1" i="1" smtClean="0">
                                        <a:latin typeface="Cambria Math" panose="02040503050406030204" pitchFamily="18" charset="0"/>
                                      </a:rPr>
                                      <m:t>𝒕</m:t>
                                    </m:r>
                                  </m:num>
                                  <m:den>
                                    <m:sSup>
                                      <m:sSupPr>
                                        <m:ctrlPr>
                                          <a:rPr lang="en-US" altLang="zh-CN" sz="1200" b="1" i="1" smtClean="0">
                                            <a:latin typeface="Cambria Math" panose="02040503050406030204" pitchFamily="18" charset="0"/>
                                          </a:rPr>
                                        </m:ctrlPr>
                                      </m:sSupPr>
                                      <m:e>
                                        <m:r>
                                          <a:rPr lang="en-US" altLang="zh-CN" sz="1200" b="1" i="1" smtClean="0">
                                            <a:latin typeface="Cambria Math" panose="02040503050406030204" pitchFamily="18" charset="0"/>
                                          </a:rPr>
                                          <m:t>𝝃</m:t>
                                        </m:r>
                                      </m:e>
                                      <m:sup>
                                        <m:r>
                                          <a:rPr lang="en-US" altLang="zh-CN" sz="1200" b="1" i="1" smtClean="0">
                                            <a:latin typeface="Cambria Math" panose="02040503050406030204" pitchFamily="18" charset="0"/>
                                          </a:rPr>
                                          <m:t>′</m:t>
                                        </m:r>
                                      </m:sup>
                                    </m:sSup>
                                    <m:r>
                                      <a:rPr lang="en-US" altLang="zh-CN" sz="1200" b="1" i="1" smtClean="0">
                                        <a:latin typeface="Cambria Math" panose="02040503050406030204" pitchFamily="18" charset="0"/>
                                      </a:rPr>
                                      <m:t>𝒕</m:t>
                                    </m:r>
                                    <m:r>
                                      <a:rPr lang="en-US" altLang="zh-CN" sz="1200" b="1" i="1" smtClean="0">
                                        <a:latin typeface="Cambria Math" panose="02040503050406030204" pitchFamily="18" charset="0"/>
                                      </a:rPr>
                                      <m:t>−</m:t>
                                    </m:r>
                                    <m:sSup>
                                      <m:sSupPr>
                                        <m:ctrlPr>
                                          <a:rPr lang="en-US" altLang="zh-CN" sz="1200" b="1" i="1" smtClean="0">
                                            <a:latin typeface="Cambria Math" panose="02040503050406030204" pitchFamily="18" charset="0"/>
                                          </a:rPr>
                                        </m:ctrlPr>
                                      </m:sSupPr>
                                      <m:e>
                                        <m:r>
                                          <a:rPr lang="en-US" altLang="zh-CN" sz="1200" b="1" i="1" smtClean="0">
                                            <a:latin typeface="Cambria Math" panose="02040503050406030204" pitchFamily="18" charset="0"/>
                                          </a:rPr>
                                          <m:t>𝜻</m:t>
                                        </m:r>
                                      </m:e>
                                      <m:sup>
                                        <m:r>
                                          <a:rPr lang="en-US" altLang="zh-CN" sz="1200" b="1" i="1" smtClean="0">
                                            <a:latin typeface="Cambria Math" panose="02040503050406030204" pitchFamily="18" charset="0"/>
                                          </a:rPr>
                                          <m:t>′</m:t>
                                        </m:r>
                                      </m:sup>
                                    </m:sSup>
                                    <m:r>
                                      <a:rPr lang="en-US" altLang="zh-CN" sz="1200" b="1" i="1" smtClean="0">
                                        <a:latin typeface="Cambria Math" panose="02040503050406030204" pitchFamily="18" charset="0"/>
                                      </a:rPr>
                                      <m:t>−</m:t>
                                    </m:r>
                                    <m:sSup>
                                      <m:sSupPr>
                                        <m:ctrlPr>
                                          <a:rPr lang="en-US" altLang="zh-CN" sz="1200" b="1" i="1" smtClean="0">
                                            <a:latin typeface="Cambria Math" panose="02040503050406030204" pitchFamily="18" charset="0"/>
                                          </a:rPr>
                                        </m:ctrlPr>
                                      </m:sSupPr>
                                      <m:e>
                                        <m:r>
                                          <a:rPr lang="en-US" altLang="zh-CN" sz="1200" b="1" i="1" smtClean="0">
                                            <a:latin typeface="Cambria Math" panose="02040503050406030204" pitchFamily="18" charset="0"/>
                                          </a:rPr>
                                          <m:t>𝜹</m:t>
                                        </m:r>
                                      </m:e>
                                      <m:sup>
                                        <m:r>
                                          <a:rPr lang="en-US" altLang="zh-CN" sz="1200" b="1" i="1" smtClean="0">
                                            <a:latin typeface="Cambria Math" panose="02040503050406030204" pitchFamily="18" charset="0"/>
                                          </a:rPr>
                                          <m:t>′</m:t>
                                        </m:r>
                                        <m:sSup>
                                          <m:sSupPr>
                                            <m:ctrlPr>
                                              <a:rPr lang="en-US" altLang="zh-CN" sz="1200" b="1" i="1" smtClean="0">
                                                <a:latin typeface="Cambria Math" panose="02040503050406030204" pitchFamily="18" charset="0"/>
                                              </a:rPr>
                                            </m:ctrlPr>
                                          </m:sSupPr>
                                          <m:e>
                                            <m:r>
                                              <a:rPr lang="en-US" altLang="zh-CN" sz="1200" b="1" i="1" smtClean="0">
                                                <a:latin typeface="Cambria Math" panose="02040503050406030204" pitchFamily="18" charset="0"/>
                                              </a:rPr>
                                              <m:t>𝒕</m:t>
                                            </m:r>
                                          </m:e>
                                          <m:sup>
                                            <m:r>
                                              <a:rPr lang="en-US" altLang="zh-CN" sz="1200" b="1" i="1" smtClean="0">
                                                <a:latin typeface="Cambria Math" panose="02040503050406030204" pitchFamily="18" charset="0"/>
                                              </a:rPr>
                                              <m:t>𝟐</m:t>
                                            </m:r>
                                          </m:sup>
                                        </m:sSup>
                                      </m:sup>
                                    </m:sSup>
                                  </m:den>
                                </m:f>
                                <m:r>
                                  <a:rPr lang="en-US" altLang="zh-CN" sz="1200" b="1" i="1" smtClean="0">
                                    <a:latin typeface="Cambria Math" panose="02040503050406030204" pitchFamily="18" charset="0"/>
                                  </a:rPr>
                                  <m:t>+…)</m:t>
                                </m:r>
                              </m:oMath>
                            </m:oMathPara>
                          </a14:m>
                          <a:endParaRPr lang="zh-CN" altLang="en-US" sz="1200" b="1" dirty="0"/>
                        </a:p>
                      </a:txBody>
                      <a:tcPr/>
                    </a:tc>
                    <a:extLst>
                      <a:ext uri="{0D108BD9-81ED-4DB2-BD59-A6C34878D82A}">
                        <a16:rowId xmlns:a16="http://schemas.microsoft.com/office/drawing/2014/main" val="842801878"/>
                      </a:ext>
                    </a:extLst>
                  </a:tr>
                  <a:tr h="718586">
                    <a:tc>
                      <a:txBody>
                        <a:bodyPr/>
                        <a:lstStyle/>
                        <a:p>
                          <a:pPr algn="ctr"/>
                          <a:r>
                            <a:rPr lang="en-US" altLang="zh-CN" sz="2400" b="1" dirty="0" err="1"/>
                            <a:t>AIFeynman</a:t>
                          </a:r>
                          <a:endParaRPr lang="zh-CN" altLang="en-US" sz="2400" b="1" dirty="0"/>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2400" b="1" i="1" smtClean="0">
                                    <a:latin typeface="Cambria Math" panose="02040503050406030204" pitchFamily="18" charset="0"/>
                                  </a:rPr>
                                  <m:t>𝜶𝝅</m:t>
                                </m:r>
                              </m:oMath>
                            </m:oMathPara>
                          </a14:m>
                          <a:endParaRPr lang="zh-CN" altLang="en-US" sz="2400" b="1" dirty="0"/>
                        </a:p>
                      </a:txBody>
                      <a:tcPr/>
                    </a:tc>
                    <a:extLst>
                      <a:ext uri="{0D108BD9-81ED-4DB2-BD59-A6C34878D82A}">
                        <a16:rowId xmlns:a16="http://schemas.microsoft.com/office/drawing/2014/main" val="4278353327"/>
                      </a:ext>
                    </a:extLst>
                  </a:tr>
                </a:tbl>
              </a:graphicData>
            </a:graphic>
          </p:graphicFrame>
        </mc:Choice>
        <mc:Fallback xmlns="">
          <p:graphicFrame>
            <p:nvGraphicFramePr>
              <p:cNvPr id="8" name="表格 7">
                <a:extLst>
                  <a:ext uri="{FF2B5EF4-FFF2-40B4-BE49-F238E27FC236}">
                    <a16:creationId xmlns:a16="http://schemas.microsoft.com/office/drawing/2014/main" id="{65504456-C1C7-155A-441D-76526C54C33D}"/>
                  </a:ext>
                </a:extLst>
              </p:cNvPr>
              <p:cNvGraphicFramePr>
                <a:graphicFrameLocks noGrp="1"/>
              </p:cNvGraphicFramePr>
              <p:nvPr>
                <p:extLst>
                  <p:ext uri="{D42A27DB-BD31-4B8C-83A1-F6EECF244321}">
                    <p14:modId xmlns:p14="http://schemas.microsoft.com/office/powerpoint/2010/main" val="439115222"/>
                  </p:ext>
                </p:extLst>
              </p:nvPr>
            </p:nvGraphicFramePr>
            <p:xfrm>
              <a:off x="7178089" y="1772698"/>
              <a:ext cx="4728454" cy="3855336"/>
            </p:xfrm>
            <a:graphic>
              <a:graphicData uri="http://schemas.openxmlformats.org/drawingml/2006/table">
                <a:tbl>
                  <a:tblPr firstRow="1" bandRow="1">
                    <a:tableStyleId>{5C22544A-7EE6-4342-B048-85BDC9FD1C3A}</a:tableStyleId>
                  </a:tblPr>
                  <a:tblGrid>
                    <a:gridCol w="1715745">
                      <a:extLst>
                        <a:ext uri="{9D8B030D-6E8A-4147-A177-3AD203B41FA5}">
                          <a16:colId xmlns:a16="http://schemas.microsoft.com/office/drawing/2014/main" val="1022613535"/>
                        </a:ext>
                      </a:extLst>
                    </a:gridCol>
                    <a:gridCol w="3012709">
                      <a:extLst>
                        <a:ext uri="{9D8B030D-6E8A-4147-A177-3AD203B41FA5}">
                          <a16:colId xmlns:a16="http://schemas.microsoft.com/office/drawing/2014/main" val="2977713622"/>
                        </a:ext>
                      </a:extLst>
                    </a:gridCol>
                  </a:tblGrid>
                  <a:tr h="718586">
                    <a:tc>
                      <a:txBody>
                        <a:bodyPr/>
                        <a:lstStyle/>
                        <a:p>
                          <a:pPr algn="ctr"/>
                          <a:r>
                            <a:rPr lang="en-US" altLang="zh-CN" sz="2400" b="1" dirty="0"/>
                            <a:t>Method</a:t>
                          </a:r>
                        </a:p>
                      </a:txBody>
                      <a:tcPr/>
                    </a:tc>
                    <a:tc>
                      <a:txBody>
                        <a:bodyPr/>
                        <a:lstStyle/>
                        <a:p>
                          <a:pPr algn="ctr"/>
                          <a:r>
                            <a:rPr lang="en-US" altLang="zh-CN" sz="2400" b="1" dirty="0"/>
                            <a:t>Formula</a:t>
                          </a:r>
                          <a:endParaRPr lang="zh-CN" altLang="en-US" sz="2400" b="1" dirty="0"/>
                        </a:p>
                      </a:txBody>
                      <a:tcPr/>
                    </a:tc>
                    <a:extLst>
                      <a:ext uri="{0D108BD9-81ED-4DB2-BD59-A6C34878D82A}">
                        <a16:rowId xmlns:a16="http://schemas.microsoft.com/office/drawing/2014/main" val="1097769971"/>
                      </a:ext>
                    </a:extLst>
                  </a:tr>
                  <a:tr h="718586">
                    <a:tc>
                      <a:txBody>
                        <a:bodyPr/>
                        <a:lstStyle/>
                        <a:p>
                          <a:pPr algn="ctr"/>
                          <a:r>
                            <a:rPr lang="en-US" altLang="zh-CN" sz="2400" b="1" dirty="0" err="1"/>
                            <a:t>IdeaSearch</a:t>
                          </a:r>
                          <a:endParaRPr lang="zh-CN" altLang="en-US" sz="2400" b="1" dirty="0"/>
                        </a:p>
                      </a:txBody>
                      <a:tcPr/>
                    </a:tc>
                    <a:tc>
                      <a:txBody>
                        <a:bodyPr/>
                        <a:lstStyle/>
                        <a:p>
                          <a:endParaRPr lang="zh-CN"/>
                        </a:p>
                      </a:txBody>
                      <a:tcPr>
                        <a:blipFill>
                          <a:blip r:embed="rId3"/>
                          <a:stretch>
                            <a:fillRect l="-57172" t="-105085" r="-808" b="-356780"/>
                          </a:stretch>
                        </a:blipFill>
                      </a:tcPr>
                    </a:tc>
                    <a:extLst>
                      <a:ext uri="{0D108BD9-81ED-4DB2-BD59-A6C34878D82A}">
                        <a16:rowId xmlns:a16="http://schemas.microsoft.com/office/drawing/2014/main" val="3584196093"/>
                      </a:ext>
                    </a:extLst>
                  </a:tr>
                  <a:tr h="876618">
                    <a:tc>
                      <a:txBody>
                        <a:bodyPr/>
                        <a:lstStyle/>
                        <a:p>
                          <a:pPr algn="ctr"/>
                          <a:r>
                            <a:rPr lang="en-US" altLang="zh-CN" sz="2400" b="1" dirty="0" err="1"/>
                            <a:t>PySR</a:t>
                          </a:r>
                          <a:endParaRPr lang="zh-CN" altLang="en-US" sz="2400" b="1" dirty="0"/>
                        </a:p>
                      </a:txBody>
                      <a:tcPr/>
                    </a:tc>
                    <a:tc>
                      <a:txBody>
                        <a:bodyPr/>
                        <a:lstStyle/>
                        <a:p>
                          <a:endParaRPr lang="zh-CN"/>
                        </a:p>
                      </a:txBody>
                      <a:tcPr>
                        <a:blipFill>
                          <a:blip r:embed="rId3"/>
                          <a:stretch>
                            <a:fillRect l="-57172" t="-168056" r="-808" b="-192361"/>
                          </a:stretch>
                        </a:blipFill>
                      </a:tcPr>
                    </a:tc>
                    <a:extLst>
                      <a:ext uri="{0D108BD9-81ED-4DB2-BD59-A6C34878D82A}">
                        <a16:rowId xmlns:a16="http://schemas.microsoft.com/office/drawing/2014/main" val="3090045417"/>
                      </a:ext>
                    </a:extLst>
                  </a:tr>
                  <a:tr h="718586">
                    <a:tc>
                      <a:txBody>
                        <a:bodyPr/>
                        <a:lstStyle/>
                        <a:p>
                          <a:pPr algn="ctr"/>
                          <a:r>
                            <a:rPr lang="en-US" altLang="zh-CN" sz="2400" b="1" dirty="0"/>
                            <a:t>Operon</a:t>
                          </a:r>
                          <a:endParaRPr lang="zh-CN" altLang="en-US" sz="2400" b="1" dirty="0"/>
                        </a:p>
                      </a:txBody>
                      <a:tcPr/>
                    </a:tc>
                    <a:tc>
                      <a:txBody>
                        <a:bodyPr/>
                        <a:lstStyle/>
                        <a:p>
                          <a:endParaRPr lang="zh-CN"/>
                        </a:p>
                      </a:txBody>
                      <a:tcPr>
                        <a:blipFill>
                          <a:blip r:embed="rId3"/>
                          <a:stretch>
                            <a:fillRect l="-57172" t="-324370" r="-808" b="-132773"/>
                          </a:stretch>
                        </a:blipFill>
                      </a:tcPr>
                    </a:tc>
                    <a:extLst>
                      <a:ext uri="{0D108BD9-81ED-4DB2-BD59-A6C34878D82A}">
                        <a16:rowId xmlns:a16="http://schemas.microsoft.com/office/drawing/2014/main" val="842801878"/>
                      </a:ext>
                    </a:extLst>
                  </a:tr>
                  <a:tr h="822960">
                    <a:tc>
                      <a:txBody>
                        <a:bodyPr/>
                        <a:lstStyle/>
                        <a:p>
                          <a:pPr algn="ctr"/>
                          <a:r>
                            <a:rPr lang="en-US" altLang="zh-CN" sz="2400" b="1" dirty="0" err="1"/>
                            <a:t>AIFeynman</a:t>
                          </a:r>
                          <a:endParaRPr lang="zh-CN" altLang="en-US" sz="2400" b="1" dirty="0"/>
                        </a:p>
                      </a:txBody>
                      <a:tcPr/>
                    </a:tc>
                    <a:tc>
                      <a:txBody>
                        <a:bodyPr/>
                        <a:lstStyle/>
                        <a:p>
                          <a:endParaRPr lang="zh-CN"/>
                        </a:p>
                      </a:txBody>
                      <a:tcPr>
                        <a:blipFill>
                          <a:blip r:embed="rId3"/>
                          <a:stretch>
                            <a:fillRect l="-57172" t="-374074" r="-808" b="-17037"/>
                          </a:stretch>
                        </a:blipFill>
                      </a:tcPr>
                    </a:tc>
                    <a:extLst>
                      <a:ext uri="{0D108BD9-81ED-4DB2-BD59-A6C34878D82A}">
                        <a16:rowId xmlns:a16="http://schemas.microsoft.com/office/drawing/2014/main" val="4278353327"/>
                      </a:ext>
                    </a:extLst>
                  </a:tr>
                </a:tbl>
              </a:graphicData>
            </a:graphic>
          </p:graphicFrame>
        </mc:Fallback>
      </mc:AlternateContent>
      <p:sp>
        <p:nvSpPr>
          <p:cNvPr id="11" name="文本框 10">
            <a:extLst>
              <a:ext uri="{FF2B5EF4-FFF2-40B4-BE49-F238E27FC236}">
                <a16:creationId xmlns:a16="http://schemas.microsoft.com/office/drawing/2014/main" id="{9DBA12FD-AF8F-E8AE-B274-746E639DBB52}"/>
              </a:ext>
            </a:extLst>
          </p:cNvPr>
          <p:cNvSpPr txBox="1"/>
          <p:nvPr/>
        </p:nvSpPr>
        <p:spPr>
          <a:xfrm>
            <a:off x="8108830" y="5846544"/>
            <a:ext cx="3001993" cy="646331"/>
          </a:xfrm>
          <a:prstGeom prst="rect">
            <a:avLst/>
          </a:prstGeom>
          <a:noFill/>
        </p:spPr>
        <p:txBody>
          <a:bodyPr wrap="square" rtlCol="0">
            <a:spAutoFit/>
          </a:bodyPr>
          <a:lstStyle/>
          <a:p>
            <a:r>
              <a:rPr lang="zh-CN" altLang="en-US" sz="3600" b="1" dirty="0">
                <a:solidFill>
                  <a:schemeClr val="accent6"/>
                </a:solidFill>
              </a:rPr>
              <a:t>可解释性√</a:t>
            </a:r>
          </a:p>
        </p:txBody>
      </p:sp>
      <p:sp>
        <p:nvSpPr>
          <p:cNvPr id="13" name="文本框 12">
            <a:extLst>
              <a:ext uri="{FF2B5EF4-FFF2-40B4-BE49-F238E27FC236}">
                <a16:creationId xmlns:a16="http://schemas.microsoft.com/office/drawing/2014/main" id="{B04F10AE-C193-CFDB-222B-85A06CE00461}"/>
              </a:ext>
            </a:extLst>
          </p:cNvPr>
          <p:cNvSpPr txBox="1"/>
          <p:nvPr/>
        </p:nvSpPr>
        <p:spPr>
          <a:xfrm>
            <a:off x="0" y="6488621"/>
            <a:ext cx="7382055" cy="369332"/>
          </a:xfrm>
          <a:prstGeom prst="rect">
            <a:avLst/>
          </a:prstGeom>
          <a:noFill/>
        </p:spPr>
        <p:txBody>
          <a:bodyPr wrap="square">
            <a:spAutoFit/>
          </a:bodyPr>
          <a:lstStyle/>
          <a:p>
            <a:r>
              <a:rPr lang="zh-CN" altLang="en-US" dirty="0"/>
              <a:t>Olson, La Cava, Orzechowski, Urbanowicz, Moore. BioData Min. 2017</a:t>
            </a:r>
          </a:p>
        </p:txBody>
      </p:sp>
    </p:spTree>
    <p:extLst>
      <p:ext uri="{BB962C8B-B14F-4D97-AF65-F5344CB8AC3E}">
        <p14:creationId xmlns:p14="http://schemas.microsoft.com/office/powerpoint/2010/main" val="2434686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A26019-16AB-9E6D-2200-DCC41EA68F68}"/>
              </a:ext>
            </a:extLst>
          </p:cNvPr>
          <p:cNvSpPr>
            <a:spLocks noGrp="1"/>
          </p:cNvSpPr>
          <p:nvPr>
            <p:ph type="title"/>
          </p:nvPr>
        </p:nvSpPr>
        <p:spPr/>
        <p:txBody>
          <a:bodyPr/>
          <a:lstStyle/>
          <a:p>
            <a:r>
              <a:rPr lang="zh-CN" altLang="en-US" b="1" dirty="0"/>
              <a:t>大语言模型作为生成知识的组件</a:t>
            </a:r>
            <a:endParaRPr lang="zh-CN" altLang="en-US" dirty="0"/>
          </a:p>
        </p:txBody>
      </p:sp>
      <p:grpSp>
        <p:nvGrpSpPr>
          <p:cNvPr id="45" name="组合 44">
            <a:extLst>
              <a:ext uri="{FF2B5EF4-FFF2-40B4-BE49-F238E27FC236}">
                <a16:creationId xmlns:a16="http://schemas.microsoft.com/office/drawing/2014/main" id="{17FB283C-9046-8314-DB0C-CD6611BE027F}"/>
              </a:ext>
            </a:extLst>
          </p:cNvPr>
          <p:cNvGrpSpPr/>
          <p:nvPr/>
        </p:nvGrpSpPr>
        <p:grpSpPr>
          <a:xfrm>
            <a:off x="1415150" y="1669164"/>
            <a:ext cx="9361699" cy="2569281"/>
            <a:chOff x="1141562" y="2756093"/>
            <a:chExt cx="9361699" cy="2569281"/>
          </a:xfrm>
        </p:grpSpPr>
        <p:sp>
          <p:nvSpPr>
            <p:cNvPr id="6" name="矩形: 圆角 5">
              <a:extLst>
                <a:ext uri="{FF2B5EF4-FFF2-40B4-BE49-F238E27FC236}">
                  <a16:creationId xmlns:a16="http://schemas.microsoft.com/office/drawing/2014/main" id="{F9807969-F5F4-530B-E4BD-6E4962B204FA}"/>
                </a:ext>
              </a:extLst>
            </p:cNvPr>
            <p:cNvSpPr/>
            <p:nvPr/>
          </p:nvSpPr>
          <p:spPr>
            <a:xfrm>
              <a:off x="1141562" y="3794226"/>
              <a:ext cx="1656272" cy="983411"/>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34D0BA14-3447-1A4E-77F0-D2FA088C01C2}"/>
                </a:ext>
              </a:extLst>
            </p:cNvPr>
            <p:cNvSpPr/>
            <p:nvPr/>
          </p:nvSpPr>
          <p:spPr>
            <a:xfrm>
              <a:off x="4994695" y="3817189"/>
              <a:ext cx="1656272" cy="983411"/>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grpSp>
          <p:nvGrpSpPr>
            <p:cNvPr id="16" name="组合 15">
              <a:extLst>
                <a:ext uri="{FF2B5EF4-FFF2-40B4-BE49-F238E27FC236}">
                  <a16:creationId xmlns:a16="http://schemas.microsoft.com/office/drawing/2014/main" id="{CB75CE3B-2D15-64AD-EB0B-7D0D1649CEBC}"/>
                </a:ext>
              </a:extLst>
            </p:cNvPr>
            <p:cNvGrpSpPr/>
            <p:nvPr/>
          </p:nvGrpSpPr>
          <p:grpSpPr>
            <a:xfrm>
              <a:off x="2691442" y="2756093"/>
              <a:ext cx="1564256" cy="776378"/>
              <a:chOff x="2907102" y="2622430"/>
              <a:chExt cx="1564256" cy="776378"/>
            </a:xfrm>
          </p:grpSpPr>
          <p:sp>
            <p:nvSpPr>
              <p:cNvPr id="13" name="矩形 12">
                <a:extLst>
                  <a:ext uri="{FF2B5EF4-FFF2-40B4-BE49-F238E27FC236}">
                    <a16:creationId xmlns:a16="http://schemas.microsoft.com/office/drawing/2014/main" id="{736FA45C-3945-1486-17A7-4CFB8288DFB1}"/>
                  </a:ext>
                </a:extLst>
              </p:cNvPr>
              <p:cNvSpPr/>
              <p:nvPr/>
            </p:nvSpPr>
            <p:spPr>
              <a:xfrm>
                <a:off x="2907102" y="2622430"/>
                <a:ext cx="1259456" cy="471578"/>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2102C0D-88E5-4FE2-F462-FF10408ED56B}"/>
                  </a:ext>
                </a:extLst>
              </p:cNvPr>
              <p:cNvSpPr/>
              <p:nvPr/>
            </p:nvSpPr>
            <p:spPr>
              <a:xfrm>
                <a:off x="3059502" y="2774830"/>
                <a:ext cx="1259456" cy="471578"/>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61127D8D-75A5-37F5-D217-CE68C4A03B34}"/>
                  </a:ext>
                </a:extLst>
              </p:cNvPr>
              <p:cNvSpPr/>
              <p:nvPr/>
            </p:nvSpPr>
            <p:spPr>
              <a:xfrm>
                <a:off x="3211902" y="2927230"/>
                <a:ext cx="1259456" cy="471578"/>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C00000"/>
                    </a:solidFill>
                    <a:latin typeface="Times New Roman" panose="02020603050405020304" pitchFamily="18" charset="0"/>
                    <a:cs typeface="Times New Roman" panose="02020603050405020304" pitchFamily="18" charset="0"/>
                  </a:rPr>
                  <a:t>Few Shot</a:t>
                </a:r>
                <a:endParaRPr lang="zh-CN" altLang="en-US" sz="2000" b="1" dirty="0">
                  <a:solidFill>
                    <a:srgbClr val="C00000"/>
                  </a:solidFill>
                  <a:latin typeface="Times New Roman" panose="02020603050405020304" pitchFamily="18" charset="0"/>
                  <a:cs typeface="Times New Roman" panose="02020603050405020304" pitchFamily="18" charset="0"/>
                </a:endParaRPr>
              </a:p>
            </p:txBody>
          </p:sp>
        </p:grpSp>
        <p:sp>
          <p:nvSpPr>
            <p:cNvPr id="17" name="矩形: 圆角 16">
              <a:extLst>
                <a:ext uri="{FF2B5EF4-FFF2-40B4-BE49-F238E27FC236}">
                  <a16:creationId xmlns:a16="http://schemas.microsoft.com/office/drawing/2014/main" id="{9A0BFE41-8A05-FB65-D558-3AAEC4490A90}"/>
                </a:ext>
              </a:extLst>
            </p:cNvPr>
            <p:cNvSpPr/>
            <p:nvPr/>
          </p:nvSpPr>
          <p:spPr>
            <a:xfrm>
              <a:off x="8641811" y="4799075"/>
              <a:ext cx="1656272" cy="526299"/>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b="1" dirty="0">
                  <a:latin typeface="Times New Roman" panose="02020603050405020304" pitchFamily="18" charset="0"/>
                  <a:cs typeface="Times New Roman" panose="02020603050405020304" pitchFamily="18" charset="0"/>
                </a:rPr>
                <a:t>Output3</a:t>
              </a:r>
              <a:endParaRPr lang="zh-CN" altLang="en-US" sz="2400" b="1" dirty="0">
                <a:latin typeface="Times New Roman" panose="02020603050405020304" pitchFamily="18" charset="0"/>
                <a:cs typeface="Times New Roman" panose="02020603050405020304" pitchFamily="18" charset="0"/>
              </a:endParaRPr>
            </a:p>
          </p:txBody>
        </p:sp>
        <p:sp>
          <p:nvSpPr>
            <p:cNvPr id="18" name="矩形: 圆角 17">
              <a:extLst>
                <a:ext uri="{FF2B5EF4-FFF2-40B4-BE49-F238E27FC236}">
                  <a16:creationId xmlns:a16="http://schemas.microsoft.com/office/drawing/2014/main" id="{41297240-9446-8B5B-73DD-AE4DB8C91883}"/>
                </a:ext>
              </a:extLst>
            </p:cNvPr>
            <p:cNvSpPr/>
            <p:nvPr/>
          </p:nvSpPr>
          <p:spPr>
            <a:xfrm>
              <a:off x="8846989" y="4042912"/>
              <a:ext cx="1656272" cy="526299"/>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b="1" dirty="0">
                  <a:latin typeface="Times New Roman" panose="02020603050405020304" pitchFamily="18" charset="0"/>
                  <a:cs typeface="Times New Roman" panose="02020603050405020304" pitchFamily="18" charset="0"/>
                </a:rPr>
                <a:t>Output2</a:t>
              </a:r>
              <a:endParaRPr lang="zh-CN" altLang="en-US" b="1" dirty="0">
                <a:latin typeface="Times New Roman" panose="02020603050405020304" pitchFamily="18" charset="0"/>
                <a:cs typeface="Times New Roman" panose="02020603050405020304" pitchFamily="18" charset="0"/>
              </a:endParaRPr>
            </a:p>
          </p:txBody>
        </p:sp>
        <p:sp>
          <p:nvSpPr>
            <p:cNvPr id="19" name="矩形: 圆角 18">
              <a:extLst>
                <a:ext uri="{FF2B5EF4-FFF2-40B4-BE49-F238E27FC236}">
                  <a16:creationId xmlns:a16="http://schemas.microsoft.com/office/drawing/2014/main" id="{C267FEA3-302D-A19E-412C-735AB656FF9F}"/>
                </a:ext>
              </a:extLst>
            </p:cNvPr>
            <p:cNvSpPr/>
            <p:nvPr/>
          </p:nvSpPr>
          <p:spPr>
            <a:xfrm>
              <a:off x="8641811" y="3275074"/>
              <a:ext cx="1656272" cy="526299"/>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b="1" dirty="0">
                  <a:latin typeface="Times New Roman" panose="02020603050405020304" pitchFamily="18" charset="0"/>
                  <a:cs typeface="Times New Roman" panose="02020603050405020304" pitchFamily="18" charset="0"/>
                </a:rPr>
                <a:t>Output1</a:t>
              </a:r>
              <a:endParaRPr lang="zh-CN" altLang="en-US" sz="2400" b="1" dirty="0">
                <a:latin typeface="Times New Roman" panose="02020603050405020304" pitchFamily="18" charset="0"/>
                <a:cs typeface="Times New Roman" panose="02020603050405020304" pitchFamily="18" charset="0"/>
              </a:endParaRPr>
            </a:p>
          </p:txBody>
        </p:sp>
        <p:cxnSp>
          <p:nvCxnSpPr>
            <p:cNvPr id="26" name="连接符: 曲线 25">
              <a:extLst>
                <a:ext uri="{FF2B5EF4-FFF2-40B4-BE49-F238E27FC236}">
                  <a16:creationId xmlns:a16="http://schemas.microsoft.com/office/drawing/2014/main" id="{6E2DEB6C-0527-FA07-8D1B-FDE36534DF6D}"/>
                </a:ext>
              </a:extLst>
            </p:cNvPr>
            <p:cNvCxnSpPr>
              <a:cxnSpLocks/>
              <a:stCxn id="7" idx="3"/>
              <a:endCxn id="19" idx="1"/>
            </p:cNvCxnSpPr>
            <p:nvPr/>
          </p:nvCxnSpPr>
          <p:spPr>
            <a:xfrm flipV="1">
              <a:off x="6650967" y="3538224"/>
              <a:ext cx="1990844" cy="770671"/>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连接符: 曲线 29">
              <a:extLst>
                <a:ext uri="{FF2B5EF4-FFF2-40B4-BE49-F238E27FC236}">
                  <a16:creationId xmlns:a16="http://schemas.microsoft.com/office/drawing/2014/main" id="{2BAD01C4-E3E1-7D49-20A4-B758EE6683E4}"/>
                </a:ext>
              </a:extLst>
            </p:cNvPr>
            <p:cNvCxnSpPr>
              <a:cxnSpLocks/>
              <a:stCxn id="7" idx="3"/>
              <a:endCxn id="17" idx="1"/>
            </p:cNvCxnSpPr>
            <p:nvPr/>
          </p:nvCxnSpPr>
          <p:spPr>
            <a:xfrm>
              <a:off x="6650967" y="4308895"/>
              <a:ext cx="1990844" cy="753330"/>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连接符: 曲线 32">
              <a:extLst>
                <a:ext uri="{FF2B5EF4-FFF2-40B4-BE49-F238E27FC236}">
                  <a16:creationId xmlns:a16="http://schemas.microsoft.com/office/drawing/2014/main" id="{9BAD9C9E-E20F-120A-1F86-11A158D31B2E}"/>
                </a:ext>
              </a:extLst>
            </p:cNvPr>
            <p:cNvCxnSpPr>
              <a:cxnSpLocks/>
              <a:stCxn id="7" idx="3"/>
              <a:endCxn id="18" idx="1"/>
            </p:cNvCxnSpPr>
            <p:nvPr/>
          </p:nvCxnSpPr>
          <p:spPr>
            <a:xfrm flipV="1">
              <a:off x="6650967" y="4306062"/>
              <a:ext cx="2196022" cy="2833"/>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1568E87F-A106-30F0-CC91-88033630DF4E}"/>
                </a:ext>
              </a:extLst>
            </p:cNvPr>
            <p:cNvCxnSpPr>
              <a:stCxn id="6" idx="3"/>
              <a:endCxn id="7" idx="1"/>
            </p:cNvCxnSpPr>
            <p:nvPr/>
          </p:nvCxnSpPr>
          <p:spPr>
            <a:xfrm>
              <a:off x="2797834" y="4285932"/>
              <a:ext cx="2196861" cy="229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连接符: 曲线 37">
              <a:extLst>
                <a:ext uri="{FF2B5EF4-FFF2-40B4-BE49-F238E27FC236}">
                  <a16:creationId xmlns:a16="http://schemas.microsoft.com/office/drawing/2014/main" id="{522D3576-E230-F884-7551-38AACD6ECE69}"/>
                </a:ext>
              </a:extLst>
            </p:cNvPr>
            <p:cNvCxnSpPr>
              <a:cxnSpLocks/>
              <a:stCxn id="15" idx="2"/>
            </p:cNvCxnSpPr>
            <p:nvPr/>
          </p:nvCxnSpPr>
          <p:spPr>
            <a:xfrm rot="16200000" flipH="1">
              <a:off x="4055113" y="3103327"/>
              <a:ext cx="510439" cy="1368725"/>
            </a:xfrm>
            <a:prstGeom prst="curved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C39C22DE-DA2F-7858-8479-12A75EB3DB97}"/>
                </a:ext>
              </a:extLst>
            </p:cNvPr>
            <p:cNvSpPr txBox="1"/>
            <p:nvPr/>
          </p:nvSpPr>
          <p:spPr>
            <a:xfrm>
              <a:off x="1263261" y="4042910"/>
              <a:ext cx="1412874"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Prompt</a:t>
              </a:r>
              <a:endParaRPr lang="zh-CN" altLang="en-US" sz="2800" b="1" dirty="0">
                <a:latin typeface="Times New Roman" panose="02020603050405020304" pitchFamily="18" charset="0"/>
                <a:cs typeface="Times New Roman" panose="02020603050405020304" pitchFamily="18" charset="0"/>
              </a:endParaRPr>
            </a:p>
          </p:txBody>
        </p:sp>
        <p:sp>
          <p:nvSpPr>
            <p:cNvPr id="43" name="文本框 42">
              <a:extLst>
                <a:ext uri="{FF2B5EF4-FFF2-40B4-BE49-F238E27FC236}">
                  <a16:creationId xmlns:a16="http://schemas.microsoft.com/office/drawing/2014/main" id="{D066A1F9-BB3A-A27D-2D2D-FCC8A4169ED9}"/>
                </a:ext>
              </a:extLst>
            </p:cNvPr>
            <p:cNvSpPr txBox="1"/>
            <p:nvPr/>
          </p:nvSpPr>
          <p:spPr>
            <a:xfrm>
              <a:off x="5116394" y="4042910"/>
              <a:ext cx="1412874"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LLM</a:t>
              </a:r>
              <a:endParaRPr lang="zh-CN" altLang="en-US" sz="2800" b="1"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7" name="矩形: 圆角 46">
                <a:extLst>
                  <a:ext uri="{FF2B5EF4-FFF2-40B4-BE49-F238E27FC236}">
                    <a16:creationId xmlns:a16="http://schemas.microsoft.com/office/drawing/2014/main" id="{450A3993-629C-0AA3-AC7F-D27E533FBC71}"/>
                  </a:ext>
                </a:extLst>
              </p:cNvPr>
              <p:cNvSpPr/>
              <p:nvPr/>
            </p:nvSpPr>
            <p:spPr>
              <a:xfrm>
                <a:off x="571410" y="4807713"/>
                <a:ext cx="3356094" cy="1870492"/>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Given a</a:t>
                </a:r>
                <a:r>
                  <a:rPr lang="zh-CN" altLang="en-US" b="1" dirty="0">
                    <a:solidFill>
                      <a:schemeClr val="tx1"/>
                    </a:solidFill>
                  </a:rPr>
                  <a:t> </a:t>
                </a:r>
                <a:r>
                  <a:rPr lang="en-US" altLang="zh-CN" b="1" dirty="0">
                    <a:solidFill>
                      <a:schemeClr val="tx1"/>
                    </a:solidFill>
                  </a:rPr>
                  <a:t>solution</a:t>
                </a:r>
                <a:r>
                  <a:rPr lang="zh-CN" altLang="en-US" b="1" dirty="0">
                    <a:solidFill>
                      <a:schemeClr val="tx1"/>
                    </a:solidFill>
                  </a:rPr>
                  <a:t> </a:t>
                </a:r>
                <a:r>
                  <a:rPr lang="en-US" altLang="zh-CN" b="1" dirty="0">
                    <a:solidFill>
                      <a:schemeClr val="tx1"/>
                    </a:solidFill>
                  </a:rPr>
                  <a:t>to</a:t>
                </a:r>
                <a:r>
                  <a:rPr lang="zh-CN" altLang="en-US" b="1" dirty="0">
                    <a:solidFill>
                      <a:schemeClr val="tx1"/>
                    </a:solidFill>
                  </a:rPr>
                  <a:t> </a:t>
                </a:r>
                <a:r>
                  <a:rPr lang="en-US" altLang="zh-CN" b="1" dirty="0">
                    <a:solidFill>
                      <a:schemeClr val="tx1"/>
                    </a:solidFill>
                  </a:rPr>
                  <a:t>equation</a:t>
                </a:r>
              </a:p>
              <a:p>
                <a:pPr/>
                <a14:m>
                  <m:oMathPara xmlns:m="http://schemas.openxmlformats.org/officeDocument/2006/math">
                    <m:oMathParaPr>
                      <m:jc m:val="centerGroup"/>
                    </m:oMathParaPr>
                    <m:oMath xmlns:m="http://schemas.openxmlformats.org/officeDocument/2006/math">
                      <m:sSup>
                        <m:sSupPr>
                          <m:ctrlPr>
                            <a:rPr lang="en-US" altLang="zh-CN" b="1" i="1" smtClean="0">
                              <a:solidFill>
                                <a:schemeClr val="tx1"/>
                              </a:solidFill>
                              <a:latin typeface="Cambria Math" panose="02040503050406030204" pitchFamily="18" charset="0"/>
                            </a:rPr>
                          </m:ctrlPr>
                        </m:sSupPr>
                        <m:e>
                          <m:r>
                            <a:rPr lang="en-US" altLang="zh-CN" b="1" i="1" smtClean="0">
                              <a:solidFill>
                                <a:schemeClr val="tx1"/>
                              </a:solidFill>
                              <a:latin typeface="Cambria Math" panose="02040503050406030204" pitchFamily="18" charset="0"/>
                            </a:rPr>
                            <m:t>𝒚</m:t>
                          </m:r>
                        </m:e>
                        <m:sup>
                          <m:r>
                            <a:rPr lang="en-US" altLang="zh-CN" b="1" i="1" smtClean="0">
                              <a:solidFill>
                                <a:schemeClr val="tx1"/>
                              </a:solidFill>
                              <a:latin typeface="Cambria Math" panose="02040503050406030204" pitchFamily="18" charset="0"/>
                            </a:rPr>
                            <m:t>′′</m:t>
                          </m:r>
                        </m:sup>
                      </m:sSup>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𝒚</m:t>
                      </m:r>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𝟏</m:t>
                      </m:r>
                      <m:r>
                        <a:rPr lang="en-US" altLang="zh-CN" b="1" i="1" smtClean="0">
                          <a:solidFill>
                            <a:schemeClr val="tx1"/>
                          </a:solidFill>
                          <a:latin typeface="Cambria Math" panose="02040503050406030204" pitchFamily="18" charset="0"/>
                        </a:rPr>
                        <m:t>,</m:t>
                      </m:r>
                    </m:oMath>
                  </m:oMathPara>
                </a14:m>
                <a:endParaRPr lang="en-US" altLang="zh-CN" b="1" dirty="0">
                  <a:solidFill>
                    <a:schemeClr val="tx1"/>
                  </a:solidFill>
                </a:endParaRPr>
              </a:p>
              <a:p>
                <a:r>
                  <a:rPr lang="en-US" altLang="zh-CN" b="1" dirty="0">
                    <a:solidFill>
                      <a:schemeClr val="tx1"/>
                    </a:solidFill>
                  </a:rPr>
                  <a:t>being</a:t>
                </a:r>
              </a:p>
              <a:p>
                <a:pPr/>
                <a14:m>
                  <m:oMathPara xmlns:m="http://schemas.openxmlformats.org/officeDocument/2006/math">
                    <m:oMathParaPr>
                      <m:jc m:val="centerGroup"/>
                    </m:oMathParaPr>
                    <m:oMath xmlns:m="http://schemas.openxmlformats.org/officeDocument/2006/math">
                      <m:r>
                        <a:rPr lang="en-US" altLang="zh-CN" b="1" i="1" smtClean="0">
                          <a:solidFill>
                            <a:srgbClr val="C00000"/>
                          </a:solidFill>
                          <a:latin typeface="Cambria Math" panose="02040503050406030204" pitchFamily="18" charset="0"/>
                        </a:rPr>
                        <m:t>𝒚</m:t>
                      </m:r>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𝟏</m:t>
                      </m:r>
                      <m:r>
                        <a:rPr lang="en-US" altLang="zh-CN" b="1" i="1" smtClean="0">
                          <a:solidFill>
                            <a:srgbClr val="C00000"/>
                          </a:solidFill>
                          <a:latin typeface="Cambria Math" panose="02040503050406030204" pitchFamily="18" charset="0"/>
                        </a:rPr>
                        <m:t>+</m:t>
                      </m:r>
                      <m:func>
                        <m:funcPr>
                          <m:ctrlPr>
                            <a:rPr lang="en-US" altLang="zh-CN" b="1" i="1" smtClean="0">
                              <a:solidFill>
                                <a:srgbClr val="C00000"/>
                              </a:solidFill>
                              <a:latin typeface="Cambria Math" panose="02040503050406030204" pitchFamily="18" charset="0"/>
                            </a:rPr>
                          </m:ctrlPr>
                        </m:funcPr>
                        <m:fName>
                          <m:r>
                            <a:rPr lang="en-US" altLang="zh-CN" b="1" i="0" smtClean="0">
                              <a:solidFill>
                                <a:srgbClr val="C00000"/>
                              </a:solidFill>
                              <a:latin typeface="Cambria Math" panose="02040503050406030204" pitchFamily="18" charset="0"/>
                            </a:rPr>
                            <m:t>𝐬𝐢𝐧</m:t>
                          </m:r>
                        </m:fName>
                        <m:e>
                          <m:d>
                            <m:dPr>
                              <m:ctrlPr>
                                <a:rPr lang="en-US" altLang="zh-CN" b="1" i="1" smtClean="0">
                                  <a:solidFill>
                                    <a:srgbClr val="C00000"/>
                                  </a:solidFill>
                                  <a:latin typeface="Cambria Math" panose="02040503050406030204" pitchFamily="18" charset="0"/>
                                </a:rPr>
                              </m:ctrlPr>
                            </m:dPr>
                            <m:e>
                              <m:r>
                                <a:rPr lang="en-US" altLang="zh-CN" b="1" i="1" smtClean="0">
                                  <a:solidFill>
                                    <a:srgbClr val="C00000"/>
                                  </a:solidFill>
                                  <a:latin typeface="Cambria Math" panose="02040503050406030204" pitchFamily="18" charset="0"/>
                                </a:rPr>
                                <m:t>𝒙</m:t>
                              </m:r>
                            </m:e>
                          </m:d>
                        </m:e>
                      </m:func>
                      <m:r>
                        <a:rPr lang="en-US" altLang="zh-CN" b="1" i="1" smtClean="0">
                          <a:solidFill>
                            <a:srgbClr val="C00000"/>
                          </a:solidFill>
                          <a:latin typeface="Cambria Math" panose="02040503050406030204" pitchFamily="18" charset="0"/>
                        </a:rPr>
                        <m:t>.</m:t>
                      </m:r>
                    </m:oMath>
                  </m:oMathPara>
                </a14:m>
                <a:endParaRPr lang="en-US" altLang="zh-CN" b="1" dirty="0">
                  <a:solidFill>
                    <a:srgbClr val="C00000"/>
                  </a:solidFill>
                </a:endParaRPr>
              </a:p>
              <a:p>
                <a:r>
                  <a:rPr lang="en-US" altLang="zh-CN" b="1" dirty="0">
                    <a:solidFill>
                      <a:schemeClr val="tx1"/>
                    </a:solidFill>
                  </a:rPr>
                  <a:t>Find another solution.</a:t>
                </a:r>
                <a:endParaRPr lang="zh-CN" altLang="en-US" b="1" dirty="0">
                  <a:solidFill>
                    <a:schemeClr val="tx1"/>
                  </a:solidFill>
                </a:endParaRPr>
              </a:p>
            </p:txBody>
          </p:sp>
        </mc:Choice>
        <mc:Fallback xmlns="">
          <p:sp>
            <p:nvSpPr>
              <p:cNvPr id="47" name="矩形: 圆角 46">
                <a:extLst>
                  <a:ext uri="{FF2B5EF4-FFF2-40B4-BE49-F238E27FC236}">
                    <a16:creationId xmlns:a16="http://schemas.microsoft.com/office/drawing/2014/main" id="{450A3993-629C-0AA3-AC7F-D27E533FBC71}"/>
                  </a:ext>
                </a:extLst>
              </p:cNvPr>
              <p:cNvSpPr>
                <a:spLocks noRot="1" noChangeAspect="1" noMove="1" noResize="1" noEditPoints="1" noAdjustHandles="1" noChangeArrowheads="1" noChangeShapeType="1" noTextEdit="1"/>
              </p:cNvSpPr>
              <p:nvPr/>
            </p:nvSpPr>
            <p:spPr>
              <a:xfrm>
                <a:off x="571410" y="4807713"/>
                <a:ext cx="3356094" cy="1870492"/>
              </a:xfrm>
              <a:prstGeom prst="roundRect">
                <a:avLst/>
              </a:prstGeom>
              <a:blipFill>
                <a:blip r:embed="rId3"/>
                <a:stretch>
                  <a:fillRect/>
                </a:stretch>
              </a:blipFill>
              <a:ln w="57150">
                <a:solidFill>
                  <a:schemeClr val="accent1"/>
                </a:solidFill>
              </a:ln>
            </p:spPr>
            <p:txBody>
              <a:bodyPr/>
              <a:lstStyle/>
              <a:p>
                <a:r>
                  <a:rPr lang="zh-CN" altLang="en-US">
                    <a:noFill/>
                  </a:rPr>
                  <a:t> </a:t>
                </a:r>
              </a:p>
            </p:txBody>
          </p:sp>
        </mc:Fallback>
      </mc:AlternateContent>
      <p:cxnSp>
        <p:nvCxnSpPr>
          <p:cNvPr id="49" name="直接连接符 48">
            <a:extLst>
              <a:ext uri="{FF2B5EF4-FFF2-40B4-BE49-F238E27FC236}">
                <a16:creationId xmlns:a16="http://schemas.microsoft.com/office/drawing/2014/main" id="{8BFF2A50-1531-5EDD-1E7C-E59254A1E18A}"/>
              </a:ext>
            </a:extLst>
          </p:cNvPr>
          <p:cNvCxnSpPr/>
          <p:nvPr/>
        </p:nvCxnSpPr>
        <p:spPr>
          <a:xfrm>
            <a:off x="0" y="4520242"/>
            <a:ext cx="121920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9D078F6E-644A-5F1F-7B1D-40CE9BAE10F3}"/>
              </a:ext>
            </a:extLst>
          </p:cNvPr>
          <p:cNvCxnSpPr>
            <a:cxnSpLocks/>
            <a:stCxn id="47" idx="3"/>
            <a:endCxn id="53" idx="1"/>
          </p:cNvCxnSpPr>
          <p:nvPr/>
        </p:nvCxnSpPr>
        <p:spPr>
          <a:xfrm>
            <a:off x="3927504" y="5742959"/>
            <a:ext cx="434316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矩形: 圆角 52">
                <a:extLst>
                  <a:ext uri="{FF2B5EF4-FFF2-40B4-BE49-F238E27FC236}">
                    <a16:creationId xmlns:a16="http://schemas.microsoft.com/office/drawing/2014/main" id="{FC14E90A-81DB-435F-4530-BF0DCDA1A07A}"/>
                  </a:ext>
                </a:extLst>
              </p:cNvPr>
              <p:cNvSpPr/>
              <p:nvPr/>
            </p:nvSpPr>
            <p:spPr>
              <a:xfrm>
                <a:off x="8270666" y="4673982"/>
                <a:ext cx="3356094" cy="2137953"/>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Output1:</a:t>
                </a:r>
              </a:p>
              <a:p>
                <a:pPr/>
                <a14:m>
                  <m:oMathPara xmlns:m="http://schemas.openxmlformats.org/officeDocument/2006/math">
                    <m:oMathParaPr>
                      <m:jc m:val="centerGroup"/>
                    </m:oMathParaPr>
                    <m:oMath xmlns:m="http://schemas.openxmlformats.org/officeDocument/2006/math">
                      <m:r>
                        <a:rPr lang="en-US" altLang="zh-CN" b="1" i="1" smtClean="0">
                          <a:solidFill>
                            <a:schemeClr val="tx1"/>
                          </a:solidFill>
                          <a:latin typeface="Cambria Math" panose="02040503050406030204" pitchFamily="18" charset="0"/>
                        </a:rPr>
                        <m:t>𝒚</m:t>
                      </m:r>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𝟏</m:t>
                      </m:r>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𝒄𝒐𝒔</m:t>
                      </m:r>
                      <m:d>
                        <m:dPr>
                          <m:ctrlPr>
                            <a:rPr lang="en-US" altLang="zh-CN" b="1" i="1" smtClean="0">
                              <a:solidFill>
                                <a:schemeClr val="tx1"/>
                              </a:solidFill>
                              <a:latin typeface="Cambria Math" panose="02040503050406030204" pitchFamily="18" charset="0"/>
                            </a:rPr>
                          </m:ctrlPr>
                        </m:dPr>
                        <m:e>
                          <m:r>
                            <a:rPr lang="en-US" altLang="zh-CN" b="1" i="1" smtClean="0">
                              <a:solidFill>
                                <a:schemeClr val="tx1"/>
                              </a:solidFill>
                              <a:latin typeface="Cambria Math" panose="02040503050406030204" pitchFamily="18" charset="0"/>
                            </a:rPr>
                            <m:t>𝒙</m:t>
                          </m:r>
                        </m:e>
                      </m:d>
                    </m:oMath>
                  </m:oMathPara>
                </a14:m>
                <a:endParaRPr lang="en-US" altLang="zh-CN" b="1" dirty="0">
                  <a:solidFill>
                    <a:schemeClr val="tx1"/>
                  </a:solidFill>
                </a:endParaRPr>
              </a:p>
              <a:p>
                <a:r>
                  <a:rPr lang="en-US" altLang="zh-CN" b="1" dirty="0">
                    <a:solidFill>
                      <a:schemeClr val="tx1"/>
                    </a:solidFill>
                  </a:rPr>
                  <a:t>Output2:</a:t>
                </a:r>
              </a:p>
              <a:p>
                <a:pPr/>
                <a14:m>
                  <m:oMathPara xmlns:m="http://schemas.openxmlformats.org/officeDocument/2006/math">
                    <m:oMathParaPr>
                      <m:jc m:val="centerGroup"/>
                    </m:oMathParaPr>
                    <m:oMath xmlns:m="http://schemas.openxmlformats.org/officeDocument/2006/math">
                      <m:r>
                        <a:rPr lang="en-US" altLang="zh-CN" b="1" i="1" smtClean="0">
                          <a:solidFill>
                            <a:schemeClr val="tx1"/>
                          </a:solidFill>
                          <a:latin typeface="Cambria Math" panose="02040503050406030204" pitchFamily="18" charset="0"/>
                        </a:rPr>
                        <m:t>𝒚</m:t>
                      </m:r>
                      <m:r>
                        <a:rPr lang="en-US" altLang="zh-CN" b="1" i="1" smtClean="0">
                          <a:solidFill>
                            <a:schemeClr val="tx1"/>
                          </a:solidFill>
                          <a:latin typeface="Cambria Math" panose="02040503050406030204" pitchFamily="18" charset="0"/>
                        </a:rPr>
                        <m:t>=</m:t>
                      </m:r>
                      <m:f>
                        <m:fPr>
                          <m:ctrlPr>
                            <a:rPr lang="en-US" altLang="zh-CN" b="1" i="1" smtClean="0">
                              <a:solidFill>
                                <a:schemeClr val="tx1"/>
                              </a:solidFill>
                              <a:latin typeface="Cambria Math" panose="02040503050406030204" pitchFamily="18" charset="0"/>
                            </a:rPr>
                          </m:ctrlPr>
                        </m:fPr>
                        <m:num>
                          <m:r>
                            <a:rPr lang="en-US" altLang="zh-CN" b="1" i="1" smtClean="0">
                              <a:solidFill>
                                <a:schemeClr val="tx1"/>
                              </a:solidFill>
                              <a:latin typeface="Cambria Math" panose="02040503050406030204" pitchFamily="18" charset="0"/>
                            </a:rPr>
                            <m:t>𝒔𝒊𝒏</m:t>
                          </m:r>
                          <m:d>
                            <m:dPr>
                              <m:ctrlPr>
                                <a:rPr lang="en-US" altLang="zh-CN" b="1" i="1" smtClean="0">
                                  <a:solidFill>
                                    <a:schemeClr val="tx1"/>
                                  </a:solidFill>
                                  <a:latin typeface="Cambria Math" panose="02040503050406030204" pitchFamily="18" charset="0"/>
                                </a:rPr>
                              </m:ctrlPr>
                            </m:dPr>
                            <m:e>
                              <m:r>
                                <a:rPr lang="en-US" altLang="zh-CN" b="1" i="1" smtClean="0">
                                  <a:solidFill>
                                    <a:schemeClr val="tx1"/>
                                  </a:solidFill>
                                  <a:latin typeface="Cambria Math" panose="02040503050406030204" pitchFamily="18" charset="0"/>
                                </a:rPr>
                                <m:t>𝒙</m:t>
                              </m:r>
                            </m:e>
                          </m:d>
                        </m:num>
                        <m:den>
                          <m:rad>
                            <m:radPr>
                              <m:degHide m:val="on"/>
                              <m:ctrlPr>
                                <a:rPr lang="en-US" altLang="zh-CN" b="1" i="1" smtClean="0">
                                  <a:solidFill>
                                    <a:schemeClr val="tx1"/>
                                  </a:solidFill>
                                  <a:latin typeface="Cambria Math" panose="02040503050406030204" pitchFamily="18" charset="0"/>
                                </a:rPr>
                              </m:ctrlPr>
                            </m:radPr>
                            <m:deg/>
                            <m:e>
                              <m:r>
                                <a:rPr lang="en-US" altLang="zh-CN" b="1" i="1" smtClean="0">
                                  <a:solidFill>
                                    <a:schemeClr val="tx1"/>
                                  </a:solidFill>
                                  <a:latin typeface="Cambria Math" panose="02040503050406030204" pitchFamily="18" charset="0"/>
                                </a:rPr>
                                <m:t>𝟐</m:t>
                              </m:r>
                            </m:e>
                          </m:rad>
                        </m:den>
                      </m:f>
                      <m:r>
                        <a:rPr lang="en-US" altLang="zh-CN" b="1" i="1" smtClean="0">
                          <a:solidFill>
                            <a:schemeClr val="tx1"/>
                          </a:solidFill>
                          <a:latin typeface="Cambria Math" panose="02040503050406030204" pitchFamily="18" charset="0"/>
                        </a:rPr>
                        <m:t>+</m:t>
                      </m:r>
                      <m:f>
                        <m:fPr>
                          <m:ctrlPr>
                            <a:rPr lang="en-US" altLang="zh-CN" b="1" i="1" smtClean="0">
                              <a:solidFill>
                                <a:schemeClr val="tx1"/>
                              </a:solidFill>
                              <a:latin typeface="Cambria Math" panose="02040503050406030204" pitchFamily="18" charset="0"/>
                            </a:rPr>
                          </m:ctrlPr>
                        </m:fPr>
                        <m:num>
                          <m:r>
                            <a:rPr lang="en-US" altLang="zh-CN" b="1" i="1" smtClean="0">
                              <a:solidFill>
                                <a:schemeClr val="tx1"/>
                              </a:solidFill>
                              <a:latin typeface="Cambria Math" panose="02040503050406030204" pitchFamily="18" charset="0"/>
                            </a:rPr>
                            <m:t>𝒄𝒐𝒔</m:t>
                          </m:r>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𝒙</m:t>
                          </m:r>
                          <m:r>
                            <a:rPr lang="en-US" altLang="zh-CN" b="1" i="1" smtClean="0">
                              <a:solidFill>
                                <a:schemeClr val="tx1"/>
                              </a:solidFill>
                              <a:latin typeface="Cambria Math" panose="02040503050406030204" pitchFamily="18" charset="0"/>
                            </a:rPr>
                            <m:t>)</m:t>
                          </m:r>
                        </m:num>
                        <m:den>
                          <m:rad>
                            <m:radPr>
                              <m:degHide m:val="on"/>
                              <m:ctrlPr>
                                <a:rPr lang="en-US" altLang="zh-CN" b="1" i="1" smtClean="0">
                                  <a:solidFill>
                                    <a:schemeClr val="tx1"/>
                                  </a:solidFill>
                                  <a:latin typeface="Cambria Math" panose="02040503050406030204" pitchFamily="18" charset="0"/>
                                </a:rPr>
                              </m:ctrlPr>
                            </m:radPr>
                            <m:deg/>
                            <m:e>
                              <m:r>
                                <a:rPr lang="en-US" altLang="zh-CN" b="1" i="1" smtClean="0">
                                  <a:solidFill>
                                    <a:schemeClr val="tx1"/>
                                  </a:solidFill>
                                  <a:latin typeface="Cambria Math" panose="02040503050406030204" pitchFamily="18" charset="0"/>
                                </a:rPr>
                                <m:t>𝟐</m:t>
                              </m:r>
                            </m:e>
                          </m:rad>
                        </m:den>
                      </m:f>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𝟏</m:t>
                      </m:r>
                    </m:oMath>
                  </m:oMathPara>
                </a14:m>
                <a:endParaRPr lang="en-US" altLang="zh-CN" b="1" dirty="0">
                  <a:solidFill>
                    <a:schemeClr val="tx1"/>
                  </a:solidFill>
                </a:endParaRPr>
              </a:p>
              <a:p>
                <a:r>
                  <a:rPr lang="en-US" altLang="zh-CN" b="1" dirty="0">
                    <a:solidFill>
                      <a:schemeClr val="tx1"/>
                    </a:solidFill>
                  </a:rPr>
                  <a:t>Output3:</a:t>
                </a:r>
              </a:p>
              <a:p>
                <a:pPr/>
                <a14:m>
                  <m:oMathPara xmlns:m="http://schemas.openxmlformats.org/officeDocument/2006/math">
                    <m:oMathParaPr>
                      <m:jc m:val="centerGroup"/>
                    </m:oMathParaPr>
                    <m:oMath xmlns:m="http://schemas.openxmlformats.org/officeDocument/2006/math">
                      <m:r>
                        <a:rPr lang="en-US" altLang="zh-CN" b="1" i="1" smtClean="0">
                          <a:solidFill>
                            <a:schemeClr val="tx1"/>
                          </a:solidFill>
                          <a:latin typeface="Cambria Math" panose="02040503050406030204" pitchFamily="18" charset="0"/>
                        </a:rPr>
                        <m:t>𝒚</m:t>
                      </m:r>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𝒔𝒊𝒏</m:t>
                      </m:r>
                      <m:d>
                        <m:dPr>
                          <m:ctrlPr>
                            <a:rPr lang="en-US" altLang="zh-CN" b="1" i="1" smtClean="0">
                              <a:solidFill>
                                <a:schemeClr val="tx1"/>
                              </a:solidFill>
                              <a:latin typeface="Cambria Math" panose="02040503050406030204" pitchFamily="18" charset="0"/>
                            </a:rPr>
                          </m:ctrlPr>
                        </m:dPr>
                        <m:e>
                          <m:r>
                            <a:rPr lang="en-US" altLang="zh-CN" b="1" i="1" smtClean="0">
                              <a:solidFill>
                                <a:schemeClr val="tx1"/>
                              </a:solidFill>
                              <a:latin typeface="Cambria Math" panose="02040503050406030204" pitchFamily="18" charset="0"/>
                            </a:rPr>
                            <m:t>𝒙</m:t>
                          </m:r>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𝟒</m:t>
                          </m:r>
                          <m:sSup>
                            <m:sSupPr>
                              <m:ctrlPr>
                                <a:rPr lang="en-US" altLang="zh-CN" b="1" i="1" smtClean="0">
                                  <a:solidFill>
                                    <a:schemeClr val="tx1"/>
                                  </a:solidFill>
                                  <a:latin typeface="Cambria Math" panose="02040503050406030204" pitchFamily="18" charset="0"/>
                                </a:rPr>
                              </m:ctrlPr>
                            </m:sSupPr>
                            <m:e>
                              <m:r>
                                <a:rPr lang="en-US" altLang="zh-CN" b="1" i="1" smtClean="0">
                                  <a:solidFill>
                                    <a:schemeClr val="tx1"/>
                                  </a:solidFill>
                                  <a:latin typeface="Cambria Math" panose="02040503050406030204" pitchFamily="18" charset="0"/>
                                </a:rPr>
                                <m:t>𝟓</m:t>
                              </m:r>
                            </m:e>
                            <m:sup>
                              <m:r>
                                <a:rPr lang="en-US" altLang="zh-CN" b="1" i="1" smtClean="0">
                                  <a:solidFill>
                                    <a:schemeClr val="tx1"/>
                                  </a:solidFill>
                                  <a:latin typeface="Cambria Math" panose="02040503050406030204" pitchFamily="18" charset="0"/>
                                </a:rPr>
                                <m:t>∘</m:t>
                              </m:r>
                            </m:sup>
                          </m:sSup>
                        </m:e>
                      </m:d>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𝟏</m:t>
                      </m:r>
                    </m:oMath>
                  </m:oMathPara>
                </a14:m>
                <a:endParaRPr lang="en-US" altLang="zh-CN" b="1" dirty="0">
                  <a:solidFill>
                    <a:schemeClr val="tx1"/>
                  </a:solidFill>
                </a:endParaRPr>
              </a:p>
            </p:txBody>
          </p:sp>
        </mc:Choice>
        <mc:Fallback xmlns="">
          <p:sp>
            <p:nvSpPr>
              <p:cNvPr id="53" name="矩形: 圆角 52">
                <a:extLst>
                  <a:ext uri="{FF2B5EF4-FFF2-40B4-BE49-F238E27FC236}">
                    <a16:creationId xmlns:a16="http://schemas.microsoft.com/office/drawing/2014/main" id="{FC14E90A-81DB-435F-4530-BF0DCDA1A07A}"/>
                  </a:ext>
                </a:extLst>
              </p:cNvPr>
              <p:cNvSpPr>
                <a:spLocks noRot="1" noChangeAspect="1" noMove="1" noResize="1" noEditPoints="1" noAdjustHandles="1" noChangeArrowheads="1" noChangeShapeType="1" noTextEdit="1"/>
              </p:cNvSpPr>
              <p:nvPr/>
            </p:nvSpPr>
            <p:spPr>
              <a:xfrm>
                <a:off x="8270666" y="4673982"/>
                <a:ext cx="3356094" cy="2137953"/>
              </a:xfrm>
              <a:prstGeom prst="roundRect">
                <a:avLst/>
              </a:prstGeom>
              <a:blipFill>
                <a:blip r:embed="rId4"/>
                <a:stretch>
                  <a:fillRect/>
                </a:stretch>
              </a:blipFill>
              <a:ln w="57150">
                <a:solidFill>
                  <a:schemeClr val="accent1"/>
                </a:solidFill>
              </a:ln>
            </p:spPr>
            <p:txBody>
              <a:bodyPr/>
              <a:lstStyle/>
              <a:p>
                <a:r>
                  <a:rPr lang="zh-CN" altLang="en-US">
                    <a:noFill/>
                  </a:rPr>
                  <a:t> </a:t>
                </a:r>
              </a:p>
            </p:txBody>
          </p:sp>
        </mc:Fallback>
      </mc:AlternateContent>
      <p:sp>
        <p:nvSpPr>
          <p:cNvPr id="59" name="文本框 58">
            <a:extLst>
              <a:ext uri="{FF2B5EF4-FFF2-40B4-BE49-F238E27FC236}">
                <a16:creationId xmlns:a16="http://schemas.microsoft.com/office/drawing/2014/main" id="{4CF4DFE9-39FB-CA0A-8176-838B28BB8A84}"/>
              </a:ext>
            </a:extLst>
          </p:cNvPr>
          <p:cNvSpPr txBox="1"/>
          <p:nvPr/>
        </p:nvSpPr>
        <p:spPr>
          <a:xfrm>
            <a:off x="5147094" y="5158183"/>
            <a:ext cx="1903981"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LLM</a:t>
            </a:r>
            <a:endParaRPr lang="zh-CN"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013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04CC68-BB60-21CE-71F3-B101919A1BC6}"/>
              </a:ext>
            </a:extLst>
          </p:cNvPr>
          <p:cNvSpPr>
            <a:spLocks noGrp="1"/>
          </p:cNvSpPr>
          <p:nvPr>
            <p:ph type="title"/>
          </p:nvPr>
        </p:nvSpPr>
        <p:spPr>
          <a:xfrm>
            <a:off x="491706" y="365125"/>
            <a:ext cx="10862094" cy="1325563"/>
          </a:xfrm>
        </p:spPr>
        <p:txBody>
          <a:bodyPr/>
          <a:lstStyle/>
          <a:p>
            <a:r>
              <a:rPr lang="zh-CN" altLang="en-US" b="1" dirty="0"/>
              <a:t>大语言模型作为生成知识的组件：细致平衡</a:t>
            </a:r>
            <a:endParaRPr lang="zh-CN" altLang="en-US" dirty="0"/>
          </a:p>
        </p:txBody>
      </p:sp>
      <p:pic>
        <p:nvPicPr>
          <p:cNvPr id="7" name="内容占位符 6">
            <a:extLst>
              <a:ext uri="{FF2B5EF4-FFF2-40B4-BE49-F238E27FC236}">
                <a16:creationId xmlns:a16="http://schemas.microsoft.com/office/drawing/2014/main" id="{07CCEC45-5AEF-B9B6-52D5-79CC9F89F549}"/>
              </a:ext>
            </a:extLst>
          </p:cNvPr>
          <p:cNvPicPr>
            <a:picLocks noGrp="1" noChangeAspect="1"/>
          </p:cNvPicPr>
          <p:nvPr>
            <p:ph idx="1"/>
          </p:nvPr>
        </p:nvPicPr>
        <p:blipFill>
          <a:blip r:embed="rId3"/>
          <a:srcRect r="30026" b="39958"/>
          <a:stretch>
            <a:fillRect/>
          </a:stretch>
        </p:blipFill>
        <p:spPr>
          <a:xfrm>
            <a:off x="242886" y="1961012"/>
            <a:ext cx="6804896" cy="3260873"/>
          </a:xfrm>
          <a:prstGeom prst="rect">
            <a:avLst/>
          </a:prstGeom>
        </p:spPr>
      </p:pic>
      <p:sp>
        <p:nvSpPr>
          <p:cNvPr id="9" name="矩形 8">
            <a:extLst>
              <a:ext uri="{FF2B5EF4-FFF2-40B4-BE49-F238E27FC236}">
                <a16:creationId xmlns:a16="http://schemas.microsoft.com/office/drawing/2014/main" id="{7AE71C97-C2A2-BA87-9CA0-9E46058570D9}"/>
              </a:ext>
            </a:extLst>
          </p:cNvPr>
          <p:cNvSpPr/>
          <p:nvPr/>
        </p:nvSpPr>
        <p:spPr>
          <a:xfrm>
            <a:off x="6340415" y="3654783"/>
            <a:ext cx="707367" cy="1325563"/>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E7D54E41-47F8-8689-3C22-39C2E396CF9F}"/>
              </a:ext>
            </a:extLst>
          </p:cNvPr>
          <p:cNvSpPr txBox="1"/>
          <p:nvPr/>
        </p:nvSpPr>
        <p:spPr>
          <a:xfrm>
            <a:off x="242886" y="5605288"/>
            <a:ext cx="7847162" cy="954107"/>
          </a:xfrm>
          <a:prstGeom prst="rect">
            <a:avLst/>
          </a:prstGeom>
          <a:noFill/>
        </p:spPr>
        <p:txBody>
          <a:bodyPr wrap="square">
            <a:spAutoFit/>
          </a:bodyPr>
          <a:lstStyle/>
          <a:p>
            <a:r>
              <a:rPr lang="en-US" altLang="zh-CN" sz="2800" b="1" dirty="0"/>
              <a:t>LLM</a:t>
            </a:r>
            <a:r>
              <a:rPr lang="zh-CN" altLang="en-US" sz="2800" b="1" dirty="0"/>
              <a:t>的生成是从</a:t>
            </a:r>
            <a:r>
              <a:rPr lang="en-US" altLang="zh-CN" sz="2800" b="1" dirty="0"/>
              <a:t>few shot</a:t>
            </a:r>
            <a:r>
              <a:rPr lang="zh-CN" altLang="en-US" sz="2800" b="1" dirty="0"/>
              <a:t>的能量出发，在</a:t>
            </a:r>
            <a:r>
              <a:rPr lang="en-US" altLang="zh-CN" sz="2800" b="1" dirty="0"/>
              <a:t>prompt</a:t>
            </a:r>
            <a:r>
              <a:rPr lang="zh-CN" altLang="en-US" sz="2800" b="1" dirty="0"/>
              <a:t>构建的状态空间中满足细致平衡的迁移过程。</a:t>
            </a:r>
          </a:p>
        </p:txBody>
      </p:sp>
      <p:grpSp>
        <p:nvGrpSpPr>
          <p:cNvPr id="15" name="组合 14">
            <a:extLst>
              <a:ext uri="{FF2B5EF4-FFF2-40B4-BE49-F238E27FC236}">
                <a16:creationId xmlns:a16="http://schemas.microsoft.com/office/drawing/2014/main" id="{22030163-7545-6A22-90FE-7FB1F20D632E}"/>
              </a:ext>
            </a:extLst>
          </p:cNvPr>
          <p:cNvGrpSpPr/>
          <p:nvPr/>
        </p:nvGrpSpPr>
        <p:grpSpPr>
          <a:xfrm>
            <a:off x="7410090" y="1840286"/>
            <a:ext cx="4382219" cy="3502325"/>
            <a:chOff x="7427343" y="2329132"/>
            <a:chExt cx="4382219" cy="3502325"/>
          </a:xfrm>
        </p:grpSpPr>
        <p:sp>
          <p:nvSpPr>
            <p:cNvPr id="13" name="矩形: 圆角 12">
              <a:extLst>
                <a:ext uri="{FF2B5EF4-FFF2-40B4-BE49-F238E27FC236}">
                  <a16:creationId xmlns:a16="http://schemas.microsoft.com/office/drawing/2014/main" id="{F6216217-AA35-3342-4939-C5C08F7D8437}"/>
                </a:ext>
              </a:extLst>
            </p:cNvPr>
            <p:cNvSpPr/>
            <p:nvPr/>
          </p:nvSpPr>
          <p:spPr>
            <a:xfrm>
              <a:off x="7427343" y="2329132"/>
              <a:ext cx="4382219" cy="3502325"/>
            </a:xfrm>
            <a:prstGeom prst="round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672D208E-EA24-C2A5-58BF-0B94F3A88C0D}"/>
                    </a:ext>
                  </a:extLst>
                </p:cNvPr>
                <p:cNvSpPr txBox="1"/>
                <p:nvPr/>
              </p:nvSpPr>
              <p:spPr>
                <a:xfrm>
                  <a:off x="7608499" y="2396153"/>
                  <a:ext cx="4201063" cy="3336811"/>
                </a:xfrm>
                <a:prstGeom prst="rect">
                  <a:avLst/>
                </a:prstGeom>
                <a:noFill/>
              </p:spPr>
              <p:txBody>
                <a:bodyPr wrap="square" rtlCol="0">
                  <a:spAutoFit/>
                </a:bodyPr>
                <a:lstStyle/>
                <a:p>
                  <a14:m>
                    <m:oMath xmlns:m="http://schemas.openxmlformats.org/officeDocument/2006/math">
                      <m:r>
                        <a:rPr lang="en-US" altLang="zh-CN" sz="2800" b="1" i="1" smtClean="0">
                          <a:latin typeface="Cambria Math" panose="02040503050406030204" pitchFamily="18" charset="0"/>
                        </a:rPr>
                        <m:t>𝒇</m:t>
                      </m:r>
                      <m:r>
                        <a:rPr lang="en-US" altLang="zh-CN" sz="2800" b="1" i="1" smtClean="0">
                          <a:latin typeface="Cambria Math" panose="02040503050406030204" pitchFamily="18" charset="0"/>
                        </a:rPr>
                        <m:t>←</m:t>
                      </m:r>
                    </m:oMath>
                  </a14:m>
                  <a:r>
                    <a:rPr lang="en-US" altLang="zh-CN" sz="2800" b="1" dirty="0"/>
                    <a:t>few shot</a:t>
                  </a:r>
                </a:p>
                <a:p>
                  <a14:m>
                    <m:oMath xmlns:m="http://schemas.openxmlformats.org/officeDocument/2006/math">
                      <m:r>
                        <a:rPr lang="en-US" altLang="zh-CN" sz="2800" b="1" i="1" smtClean="0">
                          <a:latin typeface="Cambria Math" panose="02040503050406030204" pitchFamily="18" charset="0"/>
                        </a:rPr>
                        <m:t>𝒈</m:t>
                      </m:r>
                      <m:r>
                        <a:rPr lang="en-US" altLang="zh-CN" sz="2800" b="1" i="1" smtClean="0">
                          <a:latin typeface="Cambria Math" panose="02040503050406030204" pitchFamily="18" charset="0"/>
                        </a:rPr>
                        <m:t>←</m:t>
                      </m:r>
                    </m:oMath>
                  </a14:m>
                  <a:r>
                    <a:rPr lang="en-US" altLang="zh-CN" sz="2800" b="1" dirty="0"/>
                    <a:t>generated shot</a:t>
                  </a:r>
                </a:p>
                <a:p>
                  <a14:m>
                    <m:oMath xmlns:m="http://schemas.openxmlformats.org/officeDocument/2006/math">
                      <m:r>
                        <a:rPr lang="en-US" altLang="zh-CN" sz="2800" b="1" i="1" smtClean="0">
                          <a:latin typeface="Cambria Math" panose="02040503050406030204" pitchFamily="18" charset="0"/>
                        </a:rPr>
                        <m:t>𝑽</m:t>
                      </m:r>
                      <m:d>
                        <m:dPr>
                          <m:ctrlPr>
                            <a:rPr lang="en-US" altLang="zh-CN" sz="2800" b="1" i="1" smtClean="0">
                              <a:latin typeface="Cambria Math" panose="02040503050406030204" pitchFamily="18" charset="0"/>
                            </a:rPr>
                          </m:ctrlPr>
                        </m:dPr>
                        <m:e>
                          <m:r>
                            <a:rPr lang="en-US" altLang="zh-CN" sz="2800" b="1" i="1" smtClean="0">
                              <a:latin typeface="Cambria Math" panose="02040503050406030204" pitchFamily="18" charset="0"/>
                            </a:rPr>
                            <m:t>⋅</m:t>
                          </m:r>
                        </m:e>
                      </m:d>
                      <m:r>
                        <a:rPr lang="en-US" altLang="zh-CN" sz="2800" b="1" i="1" smtClean="0">
                          <a:latin typeface="Cambria Math" panose="02040503050406030204" pitchFamily="18" charset="0"/>
                        </a:rPr>
                        <m:t>←</m:t>
                      </m:r>
                    </m:oMath>
                  </a14:m>
                  <a:r>
                    <a:rPr lang="en-US" altLang="zh-CN" sz="2800" b="1" dirty="0"/>
                    <a:t>prompt landscape</a:t>
                  </a:r>
                </a:p>
                <a:p>
                  <a14:m>
                    <m:oMath xmlns:m="http://schemas.openxmlformats.org/officeDocument/2006/math">
                      <m:r>
                        <a:rPr lang="en-US" altLang="zh-CN" sz="2800" b="1" i="1" dirty="0" smtClean="0">
                          <a:latin typeface="Cambria Math" panose="02040503050406030204" pitchFamily="18" charset="0"/>
                        </a:rPr>
                        <m:t>𝑷</m:t>
                      </m:r>
                      <m:d>
                        <m:dPr>
                          <m:ctrlPr>
                            <a:rPr lang="en-US" altLang="zh-CN" sz="2800" b="1" i="1" dirty="0" smtClean="0">
                              <a:latin typeface="Cambria Math" panose="02040503050406030204" pitchFamily="18" charset="0"/>
                            </a:rPr>
                          </m:ctrlPr>
                        </m:dPr>
                        <m:e>
                          <m:r>
                            <a:rPr lang="en-US" altLang="zh-CN" sz="2800" b="1" i="1" dirty="0">
                              <a:latin typeface="Cambria Math" panose="02040503050406030204" pitchFamily="18" charset="0"/>
                            </a:rPr>
                            <m:t>𝒈</m:t>
                          </m:r>
                        </m:e>
                        <m:e>
                          <m:r>
                            <a:rPr lang="en-US" altLang="zh-CN" sz="2800" b="1" i="1" dirty="0" smtClean="0">
                              <a:latin typeface="Cambria Math" panose="02040503050406030204" pitchFamily="18" charset="0"/>
                            </a:rPr>
                            <m:t>𝒇</m:t>
                          </m:r>
                        </m:e>
                      </m:d>
                      <m:r>
                        <a:rPr lang="en-US" altLang="zh-CN" sz="2800" b="1" i="1" dirty="0" smtClean="0">
                          <a:latin typeface="Cambria Math" panose="02040503050406030204" pitchFamily="18" charset="0"/>
                        </a:rPr>
                        <m:t>←</m:t>
                      </m:r>
                    </m:oMath>
                  </a14:m>
                  <a:r>
                    <a:rPr lang="zh-CN" altLang="en-US" sz="2800" b="1" dirty="0"/>
                    <a:t>转移概率</a:t>
                  </a:r>
                  <a:endParaRPr lang="en-US" altLang="zh-CN" sz="2800" b="1" dirty="0"/>
                </a:p>
                <a:p>
                  <a:pPr>
                    <a:spcBef>
                      <a:spcPts val="1200"/>
                    </a:spcBef>
                    <a:spcAft>
                      <a:spcPts val="1200"/>
                    </a:spcAft>
                  </a:pPr>
                  <a:r>
                    <a:rPr lang="zh-CN" altLang="en-US" sz="2800" b="1" i="1" dirty="0"/>
                    <a:t>细致平衡</a:t>
                  </a:r>
                  <a:endParaRPr lang="en-US" altLang="zh-CN" sz="2800" b="1" i="1" dirty="0"/>
                </a:p>
                <a:p>
                  <a:pPr/>
                  <a14:m>
                    <m:oMathPara xmlns:m="http://schemas.openxmlformats.org/officeDocument/2006/math">
                      <m:oMathParaPr>
                        <m:jc m:val="centerGroup"/>
                      </m:oMathParaPr>
                      <m:oMath xmlns:m="http://schemas.openxmlformats.org/officeDocument/2006/math">
                        <m:f>
                          <m:fPr>
                            <m:ctrlPr>
                              <a:rPr lang="en-US" altLang="zh-CN" sz="2400" b="1" i="1" dirty="0" smtClean="0">
                                <a:latin typeface="Cambria Math" panose="02040503050406030204" pitchFamily="18" charset="0"/>
                              </a:rPr>
                            </m:ctrlPr>
                          </m:fPr>
                          <m:num>
                            <m:r>
                              <a:rPr lang="en-US" altLang="zh-CN" sz="2400" b="1" i="1" dirty="0">
                                <a:latin typeface="Cambria Math" panose="02040503050406030204" pitchFamily="18" charset="0"/>
                              </a:rPr>
                              <m:t>𝑷</m:t>
                            </m:r>
                            <m:d>
                              <m:dPr>
                                <m:ctrlPr>
                                  <a:rPr lang="en-US" altLang="zh-CN" sz="2400" b="1" i="1" dirty="0" smtClean="0">
                                    <a:latin typeface="Cambria Math" panose="02040503050406030204" pitchFamily="18" charset="0"/>
                                  </a:rPr>
                                </m:ctrlPr>
                              </m:dPr>
                              <m:e>
                                <m:r>
                                  <a:rPr lang="en-US" altLang="zh-CN" sz="2400" b="1" i="1" dirty="0" smtClean="0">
                                    <a:latin typeface="Cambria Math" panose="02040503050406030204" pitchFamily="18" charset="0"/>
                                  </a:rPr>
                                  <m:t>𝒈</m:t>
                                </m:r>
                              </m:e>
                              <m:e>
                                <m:r>
                                  <a:rPr lang="en-US" altLang="zh-CN" sz="2400" b="1" i="1" dirty="0" smtClean="0">
                                    <a:latin typeface="Cambria Math" panose="02040503050406030204" pitchFamily="18" charset="0"/>
                                  </a:rPr>
                                  <m:t>𝒇</m:t>
                                </m:r>
                              </m:e>
                            </m:d>
                          </m:num>
                          <m:den>
                            <m:r>
                              <a:rPr lang="en-US" altLang="zh-CN" sz="2400" b="1" i="1" dirty="0" smtClean="0">
                                <a:latin typeface="Cambria Math" panose="02040503050406030204" pitchFamily="18" charset="0"/>
                              </a:rPr>
                              <m:t>𝑷</m:t>
                            </m:r>
                            <m:r>
                              <a:rPr lang="en-US" altLang="zh-CN" sz="2400" b="1" i="1" dirty="0" smtClean="0">
                                <a:latin typeface="Cambria Math" panose="02040503050406030204" pitchFamily="18" charset="0"/>
                              </a:rPr>
                              <m:t>(</m:t>
                            </m:r>
                            <m:r>
                              <a:rPr lang="en-US" altLang="zh-CN" sz="2400" b="1" i="1" dirty="0" smtClean="0">
                                <a:latin typeface="Cambria Math" panose="02040503050406030204" pitchFamily="18" charset="0"/>
                              </a:rPr>
                              <m:t>𝒇</m:t>
                            </m:r>
                            <m:r>
                              <a:rPr lang="en-US" altLang="zh-CN" sz="2400" b="1" i="1" dirty="0" smtClean="0">
                                <a:latin typeface="Cambria Math" panose="02040503050406030204" pitchFamily="18" charset="0"/>
                              </a:rPr>
                              <m:t>|</m:t>
                            </m:r>
                            <m:r>
                              <a:rPr lang="en-US" altLang="zh-CN" sz="2400" b="1" i="1" dirty="0" smtClean="0">
                                <a:latin typeface="Cambria Math" panose="02040503050406030204" pitchFamily="18" charset="0"/>
                              </a:rPr>
                              <m:t>𝒈</m:t>
                            </m:r>
                            <m:r>
                              <a:rPr lang="en-US" altLang="zh-CN" sz="2400" b="1" i="1" dirty="0" smtClean="0">
                                <a:latin typeface="Cambria Math" panose="02040503050406030204" pitchFamily="18" charset="0"/>
                              </a:rPr>
                              <m:t>)</m:t>
                            </m:r>
                          </m:den>
                        </m:f>
                        <m:r>
                          <a:rPr lang="en-US" altLang="zh-CN" sz="2400" b="1" i="1" dirty="0" smtClean="0">
                            <a:latin typeface="Cambria Math" panose="02040503050406030204" pitchFamily="18" charset="0"/>
                          </a:rPr>
                          <m:t>=</m:t>
                        </m:r>
                        <m:r>
                          <a:rPr lang="en-US" altLang="zh-CN" sz="2400" b="1" i="1" dirty="0" smtClean="0">
                            <a:latin typeface="Cambria Math" panose="02040503050406030204" pitchFamily="18" charset="0"/>
                          </a:rPr>
                          <m:t>𝒆𝒙𝒑</m:t>
                        </m:r>
                        <m:d>
                          <m:dPr>
                            <m:ctrlPr>
                              <a:rPr lang="en-US" altLang="zh-CN" sz="2400" b="1" i="1" dirty="0" smtClean="0">
                                <a:latin typeface="Cambria Math" panose="02040503050406030204" pitchFamily="18" charset="0"/>
                              </a:rPr>
                            </m:ctrlPr>
                          </m:dPr>
                          <m:e>
                            <m:r>
                              <a:rPr lang="en-US" altLang="zh-CN" sz="2400" b="1" i="1" dirty="0" smtClean="0">
                                <a:latin typeface="Cambria Math" panose="02040503050406030204" pitchFamily="18" charset="0"/>
                              </a:rPr>
                              <m:t>𝑽</m:t>
                            </m:r>
                            <m:d>
                              <m:dPr>
                                <m:ctrlPr>
                                  <a:rPr lang="en-US" altLang="zh-CN" sz="2400" b="1" i="1" dirty="0" smtClean="0">
                                    <a:latin typeface="Cambria Math" panose="02040503050406030204" pitchFamily="18" charset="0"/>
                                  </a:rPr>
                                </m:ctrlPr>
                              </m:dPr>
                              <m:e>
                                <m:r>
                                  <a:rPr lang="en-US" altLang="zh-CN" sz="2400" b="1" i="1" dirty="0" smtClean="0">
                                    <a:latin typeface="Cambria Math" panose="02040503050406030204" pitchFamily="18" charset="0"/>
                                  </a:rPr>
                                  <m:t>𝒇</m:t>
                                </m:r>
                              </m:e>
                            </m:d>
                            <m:r>
                              <a:rPr lang="en-US" altLang="zh-CN" sz="2400" b="1" i="1" dirty="0" smtClean="0">
                                <a:latin typeface="Cambria Math" panose="02040503050406030204" pitchFamily="18" charset="0"/>
                              </a:rPr>
                              <m:t>−</m:t>
                            </m:r>
                            <m:r>
                              <a:rPr lang="en-US" altLang="zh-CN" sz="2400" b="1" i="1" dirty="0" smtClean="0">
                                <a:latin typeface="Cambria Math" panose="02040503050406030204" pitchFamily="18" charset="0"/>
                              </a:rPr>
                              <m:t>𝑽</m:t>
                            </m:r>
                            <m:d>
                              <m:dPr>
                                <m:ctrlPr>
                                  <a:rPr lang="en-US" altLang="zh-CN" sz="2400" b="1" i="1" dirty="0" smtClean="0">
                                    <a:latin typeface="Cambria Math" panose="02040503050406030204" pitchFamily="18" charset="0"/>
                                  </a:rPr>
                                </m:ctrlPr>
                              </m:dPr>
                              <m:e>
                                <m:r>
                                  <a:rPr lang="en-US" altLang="zh-CN" sz="2400" b="1" i="1" dirty="0" smtClean="0">
                                    <a:latin typeface="Cambria Math" panose="02040503050406030204" pitchFamily="18" charset="0"/>
                                  </a:rPr>
                                  <m:t>𝒈</m:t>
                                </m:r>
                              </m:e>
                            </m:d>
                          </m:e>
                        </m:d>
                      </m:oMath>
                    </m:oMathPara>
                  </a14:m>
                  <a:endParaRPr lang="en-US" altLang="zh-CN" sz="2800" b="1" dirty="0"/>
                </a:p>
              </p:txBody>
            </p:sp>
          </mc:Choice>
          <mc:Fallback xmlns="">
            <p:sp>
              <p:nvSpPr>
                <p:cNvPr id="14" name="文本框 13">
                  <a:extLst>
                    <a:ext uri="{FF2B5EF4-FFF2-40B4-BE49-F238E27FC236}">
                      <a16:creationId xmlns:a16="http://schemas.microsoft.com/office/drawing/2014/main" id="{672D208E-EA24-C2A5-58BF-0B94F3A88C0D}"/>
                    </a:ext>
                  </a:extLst>
                </p:cNvPr>
                <p:cNvSpPr txBox="1">
                  <a:spLocks noRot="1" noChangeAspect="1" noMove="1" noResize="1" noEditPoints="1" noAdjustHandles="1" noChangeArrowheads="1" noChangeShapeType="1" noTextEdit="1"/>
                </p:cNvSpPr>
                <p:nvPr/>
              </p:nvSpPr>
              <p:spPr>
                <a:xfrm>
                  <a:off x="7608499" y="2396153"/>
                  <a:ext cx="4201063" cy="3336811"/>
                </a:xfrm>
                <a:prstGeom prst="rect">
                  <a:avLst/>
                </a:prstGeom>
                <a:blipFill>
                  <a:blip r:embed="rId4"/>
                  <a:stretch>
                    <a:fillRect l="-2903" t="-2011" r="-1161"/>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3221122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D6894F31-8E2E-9121-9792-0B0C030A7F6C}"/>
              </a:ext>
            </a:extLst>
          </p:cNvPr>
          <p:cNvPicPr>
            <a:picLocks noChangeAspect="1"/>
          </p:cNvPicPr>
          <p:nvPr/>
        </p:nvPicPr>
        <p:blipFill>
          <a:blip r:embed="rId3"/>
          <a:srcRect t="705" b="-1"/>
          <a:stretch>
            <a:fillRect/>
          </a:stretch>
        </p:blipFill>
        <p:spPr>
          <a:xfrm>
            <a:off x="5459311" y="1874657"/>
            <a:ext cx="6292397" cy="3648973"/>
          </a:xfrm>
          <a:prstGeom prst="rect">
            <a:avLst/>
          </a:prstGeom>
        </p:spPr>
      </p:pic>
      <p:pic>
        <p:nvPicPr>
          <p:cNvPr id="9" name="图片 8">
            <a:extLst>
              <a:ext uri="{FF2B5EF4-FFF2-40B4-BE49-F238E27FC236}">
                <a16:creationId xmlns:a16="http://schemas.microsoft.com/office/drawing/2014/main" id="{2514CE9D-06B1-32F7-7BD9-57C04A623D4E}"/>
              </a:ext>
            </a:extLst>
          </p:cNvPr>
          <p:cNvPicPr>
            <a:picLocks noChangeAspect="1"/>
          </p:cNvPicPr>
          <p:nvPr/>
        </p:nvPicPr>
        <p:blipFill>
          <a:blip r:embed="rId4"/>
          <a:stretch>
            <a:fillRect/>
          </a:stretch>
        </p:blipFill>
        <p:spPr>
          <a:xfrm>
            <a:off x="258212" y="1874657"/>
            <a:ext cx="5837788" cy="3674851"/>
          </a:xfrm>
          <a:prstGeom prst="rect">
            <a:avLst/>
          </a:prstGeom>
        </p:spPr>
      </p:pic>
      <p:sp>
        <p:nvSpPr>
          <p:cNvPr id="16" name="标题 1">
            <a:extLst>
              <a:ext uri="{FF2B5EF4-FFF2-40B4-BE49-F238E27FC236}">
                <a16:creationId xmlns:a16="http://schemas.microsoft.com/office/drawing/2014/main" id="{736D7888-7494-90FA-509C-CB0E9FE7305D}"/>
              </a:ext>
            </a:extLst>
          </p:cNvPr>
          <p:cNvSpPr txBox="1">
            <a:spLocks/>
          </p:cNvSpPr>
          <p:nvPr/>
        </p:nvSpPr>
        <p:spPr>
          <a:xfrm>
            <a:off x="491706" y="365125"/>
            <a:ext cx="108620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t>大语言模型作为生成知识的组件：细致平衡</a:t>
            </a:r>
            <a:endParaRPr lang="zh-CN" altLang="en-US" dirty="0"/>
          </a:p>
        </p:txBody>
      </p:sp>
      <p:sp>
        <p:nvSpPr>
          <p:cNvPr id="17" name="文本框 16">
            <a:extLst>
              <a:ext uri="{FF2B5EF4-FFF2-40B4-BE49-F238E27FC236}">
                <a16:creationId xmlns:a16="http://schemas.microsoft.com/office/drawing/2014/main" id="{68B5B0D2-A9DE-B6C0-B34E-AF9F1787B310}"/>
              </a:ext>
            </a:extLst>
          </p:cNvPr>
          <p:cNvSpPr txBox="1"/>
          <p:nvPr/>
        </p:nvSpPr>
        <p:spPr>
          <a:xfrm>
            <a:off x="1000664" y="5652976"/>
            <a:ext cx="10929668" cy="584775"/>
          </a:xfrm>
          <a:prstGeom prst="rect">
            <a:avLst/>
          </a:prstGeom>
          <a:noFill/>
        </p:spPr>
        <p:txBody>
          <a:bodyPr wrap="square" rtlCol="0">
            <a:spAutoFit/>
          </a:bodyPr>
          <a:lstStyle/>
          <a:p>
            <a:r>
              <a:rPr lang="zh-CN" altLang="en-US" sz="3200" b="1" dirty="0"/>
              <a:t>细致平衡在不同模型</a:t>
            </a:r>
            <a:r>
              <a:rPr lang="en-US" altLang="zh-CN" sz="3200" b="1" dirty="0"/>
              <a:t>/</a:t>
            </a:r>
            <a:r>
              <a:rPr lang="zh-CN" altLang="en-US" sz="3200" b="1" dirty="0"/>
              <a:t>任务上都满足，不依赖于模型细节</a:t>
            </a:r>
          </a:p>
        </p:txBody>
      </p:sp>
      <p:sp>
        <p:nvSpPr>
          <p:cNvPr id="19" name="文本框 18">
            <a:extLst>
              <a:ext uri="{FF2B5EF4-FFF2-40B4-BE49-F238E27FC236}">
                <a16:creationId xmlns:a16="http://schemas.microsoft.com/office/drawing/2014/main" id="{55F21A4D-F5F2-A737-F432-1189214A2FB5}"/>
              </a:ext>
            </a:extLst>
          </p:cNvPr>
          <p:cNvSpPr txBox="1"/>
          <p:nvPr/>
        </p:nvSpPr>
        <p:spPr>
          <a:xfrm>
            <a:off x="129825" y="6392975"/>
            <a:ext cx="6094562" cy="369332"/>
          </a:xfrm>
          <a:prstGeom prst="rect">
            <a:avLst/>
          </a:prstGeom>
          <a:noFill/>
        </p:spPr>
        <p:txBody>
          <a:bodyPr wrap="square">
            <a:spAutoFit/>
          </a:bodyPr>
          <a:lstStyle/>
          <a:p>
            <a:r>
              <a:rPr lang="en-US" altLang="zh-CN" b="1" dirty="0" err="1"/>
              <a:t>ZYS</a:t>
            </a:r>
            <a:r>
              <a:rPr lang="en-US" altLang="zh-CN" dirty="0" err="1"/>
              <a:t>,Cao,Luo,Zhu</a:t>
            </a:r>
            <a:r>
              <a:rPr lang="en-US" altLang="zh-CN" dirty="0"/>
              <a:t> arxiv:2512.10047</a:t>
            </a:r>
          </a:p>
        </p:txBody>
      </p:sp>
    </p:spTree>
    <p:extLst>
      <p:ext uri="{BB962C8B-B14F-4D97-AF65-F5344CB8AC3E}">
        <p14:creationId xmlns:p14="http://schemas.microsoft.com/office/powerpoint/2010/main" val="305640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37829E-FA0E-2324-B9CA-9AB3192467BF}"/>
              </a:ext>
            </a:extLst>
          </p:cNvPr>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Take Home Message</a:t>
            </a:r>
            <a:endParaRPr lang="zh-CN" altLang="en-US"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0D15EDA8-AB8E-AF9F-E1D9-0C3C2E64C52A}"/>
              </a:ext>
            </a:extLst>
          </p:cNvPr>
          <p:cNvSpPr>
            <a:spLocks noGrp="1"/>
          </p:cNvSpPr>
          <p:nvPr>
            <p:ph idx="1"/>
          </p:nvPr>
        </p:nvSpPr>
        <p:spPr>
          <a:xfrm>
            <a:off x="838199" y="1825625"/>
            <a:ext cx="10772955" cy="4351338"/>
          </a:xfrm>
        </p:spPr>
        <p:txBody>
          <a:bodyPr/>
          <a:lstStyle/>
          <a:p>
            <a:r>
              <a:rPr lang="en-US" altLang="zh-CN" dirty="0"/>
              <a:t>LLM</a:t>
            </a:r>
            <a:r>
              <a:rPr lang="zh-CN" altLang="en-US" dirty="0"/>
              <a:t>在近年来逐渐具备了进行科学探索的能力</a:t>
            </a:r>
            <a:endParaRPr lang="en-US" altLang="zh-CN" dirty="0"/>
          </a:p>
          <a:p>
            <a:endParaRPr lang="en-US" altLang="zh-CN" dirty="0"/>
          </a:p>
          <a:p>
            <a:r>
              <a:rPr lang="en-US" altLang="zh-CN" dirty="0"/>
              <a:t>LLM</a:t>
            </a:r>
            <a:r>
              <a:rPr lang="zh-CN" altLang="en-US" dirty="0"/>
              <a:t>能够通过反复生成搜索包括</a:t>
            </a:r>
            <a:r>
              <a:rPr lang="en-US" altLang="zh-CN" dirty="0"/>
              <a:t>IBP</a:t>
            </a:r>
            <a:r>
              <a:rPr lang="zh-CN" altLang="en-US" dirty="0"/>
              <a:t>算法，量子线路和符号表达式在内的不同科学问题</a:t>
            </a:r>
            <a:endParaRPr lang="en-US" altLang="zh-CN" dirty="0"/>
          </a:p>
          <a:p>
            <a:endParaRPr lang="en-US" altLang="zh-CN" dirty="0"/>
          </a:p>
          <a:p>
            <a:r>
              <a:rPr lang="en-US" altLang="zh-CN" dirty="0"/>
              <a:t>LLM</a:t>
            </a:r>
            <a:r>
              <a:rPr lang="zh-CN" altLang="en-US" dirty="0"/>
              <a:t>生成是可研究的，具有一定的宏观规律</a:t>
            </a:r>
            <a:endParaRPr lang="en-US" altLang="zh-CN" dirty="0"/>
          </a:p>
          <a:p>
            <a:endParaRPr lang="en-US" altLang="zh-CN" dirty="0"/>
          </a:p>
          <a:p>
            <a:r>
              <a:rPr lang="zh-CN" altLang="en-US" dirty="0"/>
              <a:t>物理原理可以驱动</a:t>
            </a:r>
            <a:r>
              <a:rPr lang="en-US" altLang="zh-CN" dirty="0"/>
              <a:t>agent</a:t>
            </a:r>
            <a:r>
              <a:rPr lang="zh-CN" altLang="en-US" dirty="0"/>
              <a:t>设计，更好的</a:t>
            </a:r>
            <a:r>
              <a:rPr lang="en-US" altLang="zh-CN" dirty="0"/>
              <a:t>agent</a:t>
            </a:r>
            <a:r>
              <a:rPr lang="zh-CN" altLang="en-US" dirty="0"/>
              <a:t>可以推动物理发展</a:t>
            </a:r>
            <a:endParaRPr lang="en-US" altLang="zh-CN" dirty="0"/>
          </a:p>
        </p:txBody>
      </p:sp>
      <p:sp>
        <p:nvSpPr>
          <p:cNvPr id="8" name="文本框 7">
            <a:extLst>
              <a:ext uri="{FF2B5EF4-FFF2-40B4-BE49-F238E27FC236}">
                <a16:creationId xmlns:a16="http://schemas.microsoft.com/office/drawing/2014/main" id="{5C6B46DD-C144-5DFE-5F9F-46628763954D}"/>
              </a:ext>
            </a:extLst>
          </p:cNvPr>
          <p:cNvSpPr txBox="1"/>
          <p:nvPr/>
        </p:nvSpPr>
        <p:spPr>
          <a:xfrm>
            <a:off x="1057439" y="4651300"/>
            <a:ext cx="1699403" cy="369332"/>
          </a:xfrm>
          <a:prstGeom prst="rect">
            <a:avLst/>
          </a:prstGeom>
          <a:noFill/>
        </p:spPr>
        <p:txBody>
          <a:bodyPr wrap="square" rtlCol="0">
            <a:spAutoFit/>
          </a:bodyPr>
          <a:lstStyle/>
          <a:p>
            <a:r>
              <a:rPr lang="en-US" altLang="zh-CN" b="1" dirty="0">
                <a:solidFill>
                  <a:schemeClr val="bg2">
                    <a:lumMod val="75000"/>
                  </a:schemeClr>
                </a:solidFill>
              </a:rPr>
              <a:t>2512.10047</a:t>
            </a:r>
            <a:endParaRPr lang="zh-CN" altLang="en-US" b="1" dirty="0">
              <a:solidFill>
                <a:schemeClr val="bg2">
                  <a:lumMod val="75000"/>
                </a:schemeClr>
              </a:solidFill>
            </a:endParaRPr>
          </a:p>
        </p:txBody>
      </p:sp>
      <p:sp>
        <p:nvSpPr>
          <p:cNvPr id="9" name="文本框 8">
            <a:extLst>
              <a:ext uri="{FF2B5EF4-FFF2-40B4-BE49-F238E27FC236}">
                <a16:creationId xmlns:a16="http://schemas.microsoft.com/office/drawing/2014/main" id="{2C0DABDE-F067-96DC-1D71-F42E1EB5EE02}"/>
              </a:ext>
            </a:extLst>
          </p:cNvPr>
          <p:cNvSpPr txBox="1"/>
          <p:nvPr/>
        </p:nvSpPr>
        <p:spPr>
          <a:xfrm>
            <a:off x="2597353" y="4651300"/>
            <a:ext cx="1699403" cy="369332"/>
          </a:xfrm>
          <a:prstGeom prst="rect">
            <a:avLst/>
          </a:prstGeom>
          <a:noFill/>
        </p:spPr>
        <p:txBody>
          <a:bodyPr wrap="square" rtlCol="0">
            <a:spAutoFit/>
          </a:bodyPr>
          <a:lstStyle/>
          <a:p>
            <a:r>
              <a:rPr lang="en-US" altLang="zh-CN" b="1" dirty="0">
                <a:solidFill>
                  <a:schemeClr val="bg2">
                    <a:lumMod val="75000"/>
                  </a:schemeClr>
                </a:solidFill>
              </a:rPr>
              <a:t>2603.23626</a:t>
            </a:r>
            <a:endParaRPr lang="zh-CN" altLang="en-US" b="1" dirty="0">
              <a:solidFill>
                <a:schemeClr val="bg2">
                  <a:lumMod val="75000"/>
                </a:schemeClr>
              </a:solidFill>
            </a:endParaRPr>
          </a:p>
        </p:txBody>
      </p:sp>
      <p:sp>
        <p:nvSpPr>
          <p:cNvPr id="4" name="文本框 3">
            <a:extLst>
              <a:ext uri="{FF2B5EF4-FFF2-40B4-BE49-F238E27FC236}">
                <a16:creationId xmlns:a16="http://schemas.microsoft.com/office/drawing/2014/main" id="{C1B8438F-8CF9-0D1E-71FF-A885EF3A76C1}"/>
              </a:ext>
            </a:extLst>
          </p:cNvPr>
          <p:cNvSpPr txBox="1"/>
          <p:nvPr/>
        </p:nvSpPr>
        <p:spPr>
          <a:xfrm>
            <a:off x="1057439" y="3631962"/>
            <a:ext cx="1699403" cy="369332"/>
          </a:xfrm>
          <a:prstGeom prst="rect">
            <a:avLst/>
          </a:prstGeom>
          <a:noFill/>
        </p:spPr>
        <p:txBody>
          <a:bodyPr wrap="square" rtlCol="0">
            <a:spAutoFit/>
          </a:bodyPr>
          <a:lstStyle/>
          <a:p>
            <a:r>
              <a:rPr lang="en-US" altLang="zh-CN" b="1" dirty="0">
                <a:solidFill>
                  <a:schemeClr val="bg2">
                    <a:lumMod val="75000"/>
                  </a:schemeClr>
                </a:solidFill>
              </a:rPr>
              <a:t>2502.09544</a:t>
            </a:r>
            <a:endParaRPr lang="zh-CN" altLang="en-US" b="1" dirty="0">
              <a:solidFill>
                <a:schemeClr val="bg2">
                  <a:lumMod val="75000"/>
                </a:schemeClr>
              </a:solidFill>
            </a:endParaRPr>
          </a:p>
        </p:txBody>
      </p:sp>
      <p:sp>
        <p:nvSpPr>
          <p:cNvPr id="5" name="文本框 4">
            <a:extLst>
              <a:ext uri="{FF2B5EF4-FFF2-40B4-BE49-F238E27FC236}">
                <a16:creationId xmlns:a16="http://schemas.microsoft.com/office/drawing/2014/main" id="{C5BD1148-3CAD-3900-7F32-4DA95449F9B3}"/>
              </a:ext>
            </a:extLst>
          </p:cNvPr>
          <p:cNvSpPr txBox="1"/>
          <p:nvPr/>
        </p:nvSpPr>
        <p:spPr>
          <a:xfrm>
            <a:off x="2597353" y="3631962"/>
            <a:ext cx="1699403" cy="369332"/>
          </a:xfrm>
          <a:prstGeom prst="rect">
            <a:avLst/>
          </a:prstGeom>
          <a:noFill/>
        </p:spPr>
        <p:txBody>
          <a:bodyPr wrap="square" rtlCol="0">
            <a:spAutoFit/>
          </a:bodyPr>
          <a:lstStyle/>
          <a:p>
            <a:r>
              <a:rPr lang="en-US" altLang="zh-CN" b="1" dirty="0">
                <a:solidFill>
                  <a:schemeClr val="bg2">
                    <a:lumMod val="75000"/>
                  </a:schemeClr>
                </a:solidFill>
              </a:rPr>
              <a:t>2505:06347</a:t>
            </a:r>
            <a:endParaRPr lang="zh-CN" altLang="en-US" b="1" dirty="0">
              <a:solidFill>
                <a:schemeClr val="bg2">
                  <a:lumMod val="75000"/>
                </a:schemeClr>
              </a:solidFill>
            </a:endParaRPr>
          </a:p>
        </p:txBody>
      </p:sp>
      <p:sp>
        <p:nvSpPr>
          <p:cNvPr id="6" name="文本框 5">
            <a:extLst>
              <a:ext uri="{FF2B5EF4-FFF2-40B4-BE49-F238E27FC236}">
                <a16:creationId xmlns:a16="http://schemas.microsoft.com/office/drawing/2014/main" id="{F252B8D2-ADCD-7E17-3D24-6B015ACB2491}"/>
              </a:ext>
            </a:extLst>
          </p:cNvPr>
          <p:cNvSpPr txBox="1"/>
          <p:nvPr/>
        </p:nvSpPr>
        <p:spPr>
          <a:xfrm>
            <a:off x="4137267" y="3631962"/>
            <a:ext cx="1699403" cy="369332"/>
          </a:xfrm>
          <a:prstGeom prst="rect">
            <a:avLst/>
          </a:prstGeom>
          <a:noFill/>
        </p:spPr>
        <p:txBody>
          <a:bodyPr wrap="square" rtlCol="0">
            <a:spAutoFit/>
          </a:bodyPr>
          <a:lstStyle/>
          <a:p>
            <a:r>
              <a:rPr lang="en-US" altLang="zh-CN" b="1" dirty="0">
                <a:solidFill>
                  <a:schemeClr val="bg2">
                    <a:lumMod val="75000"/>
                  </a:schemeClr>
                </a:solidFill>
              </a:rPr>
              <a:t>2510.08317</a:t>
            </a:r>
            <a:endParaRPr lang="zh-CN" altLang="en-US" b="1" dirty="0">
              <a:solidFill>
                <a:schemeClr val="bg2">
                  <a:lumMod val="75000"/>
                </a:schemeClr>
              </a:solidFill>
            </a:endParaRPr>
          </a:p>
        </p:txBody>
      </p:sp>
    </p:spTree>
    <p:extLst>
      <p:ext uri="{BB962C8B-B14F-4D97-AF65-F5344CB8AC3E}">
        <p14:creationId xmlns:p14="http://schemas.microsoft.com/office/powerpoint/2010/main" val="1110987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72E17F9F-87E1-8C30-C33B-3C94FB583941}"/>
              </a:ext>
            </a:extLst>
          </p:cNvPr>
          <p:cNvSpPr/>
          <p:nvPr/>
        </p:nvSpPr>
        <p:spPr>
          <a:xfrm>
            <a:off x="6305233" y="1137019"/>
            <a:ext cx="5619433" cy="2402541"/>
          </a:xfrm>
          <a:prstGeom prst="roundRect">
            <a:avLst/>
          </a:prstGeom>
          <a:ln w="57150">
            <a:solidFill>
              <a:schemeClr val="accent6"/>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buNone/>
            </a:pPr>
            <a:r>
              <a:rPr lang="en-US" altLang="zh-CN" b="1" dirty="0" err="1">
                <a:effectLst/>
                <a:latin typeface="Consolas" panose="020B0609020204030204" pitchFamily="49" charset="0"/>
              </a:rPr>
              <a:t>AlphaProof</a:t>
            </a:r>
            <a:endParaRPr lang="en-US" altLang="zh-CN" b="1" dirty="0">
              <a:effectLst/>
              <a:latin typeface="Consolas" panose="020B0609020204030204" pitchFamily="49" charset="0"/>
            </a:endParaRPr>
          </a:p>
          <a:p>
            <a:pPr>
              <a:lnSpc>
                <a:spcPct val="150000"/>
              </a:lnSpc>
              <a:buNone/>
            </a:pPr>
            <a:r>
              <a:rPr lang="en-US" altLang="zh-CN" b="1" dirty="0">
                <a:effectLst/>
                <a:latin typeface="Consolas" panose="020B0609020204030204" pitchFamily="49" charset="0"/>
              </a:rPr>
              <a:t>DeepMind </a:t>
            </a:r>
            <a:r>
              <a:rPr lang="en-US" altLang="zh-CN" b="1" dirty="0">
                <a:latin typeface="Consolas" panose="020B0609020204030204" pitchFamily="49" charset="0"/>
              </a:rPr>
              <a:t>:</a:t>
            </a:r>
            <a:r>
              <a:rPr lang="en-US" altLang="zh-CN" b="1" dirty="0">
                <a:effectLst/>
                <a:latin typeface="Consolas" panose="020B0609020204030204" pitchFamily="49" charset="0"/>
              </a:rPr>
              <a:t> 2024 IMO</a:t>
            </a:r>
          </a:p>
          <a:p>
            <a:pPr>
              <a:lnSpc>
                <a:spcPct val="150000"/>
              </a:lnSpc>
              <a:buNone/>
            </a:pPr>
            <a:r>
              <a:rPr lang="en-US" altLang="zh-CN" b="1" dirty="0">
                <a:effectLst/>
                <a:latin typeface="Consolas" panose="020B0609020204030204" pitchFamily="49" charset="0"/>
              </a:rPr>
              <a:t>RL</a:t>
            </a:r>
            <a:r>
              <a:rPr lang="zh-CN" altLang="en-US" b="1" dirty="0">
                <a:effectLst/>
                <a:latin typeface="Consolas" panose="020B0609020204030204" pitchFamily="49" charset="0"/>
              </a:rPr>
              <a:t>引导证明搜索 </a:t>
            </a:r>
            <a:r>
              <a:rPr lang="en-US" altLang="zh-CN" b="1" dirty="0">
                <a:effectLst/>
                <a:latin typeface="Consolas" panose="020B0609020204030204" pitchFamily="49" charset="0"/>
              </a:rPr>
              <a:t>-&gt;</a:t>
            </a:r>
            <a:r>
              <a:rPr lang="zh-CN" altLang="en-US" b="1" dirty="0">
                <a:effectLst/>
                <a:latin typeface="Consolas" panose="020B0609020204030204" pitchFamily="49" charset="0"/>
              </a:rPr>
              <a:t> </a:t>
            </a:r>
            <a:r>
              <a:rPr lang="en-US" altLang="zh-CN" b="1" dirty="0">
                <a:effectLst/>
                <a:latin typeface="Consolas" panose="020B0609020204030204" pitchFamily="49" charset="0"/>
              </a:rPr>
              <a:t>IMO</a:t>
            </a:r>
            <a:r>
              <a:rPr lang="zh-CN" altLang="en-US" b="1" dirty="0">
                <a:effectLst/>
                <a:latin typeface="Consolas" panose="020B0609020204030204" pitchFamily="49" charset="0"/>
              </a:rPr>
              <a:t>银牌 </a:t>
            </a:r>
            <a:r>
              <a:rPr lang="en-US" altLang="zh-CN" b="1" dirty="0">
                <a:effectLst/>
                <a:latin typeface="Consolas" panose="020B0609020204030204" pitchFamily="49" charset="0"/>
              </a:rPr>
              <a:t>(28/42)</a:t>
            </a:r>
          </a:p>
          <a:p>
            <a:pPr>
              <a:lnSpc>
                <a:spcPct val="150000"/>
              </a:lnSpc>
              <a:buNone/>
            </a:pPr>
            <a:r>
              <a:rPr lang="en-US" altLang="zh-CN" b="1" dirty="0">
                <a:effectLst/>
                <a:latin typeface="Consolas" panose="020B0609020204030204" pitchFamily="49" charset="0"/>
              </a:rPr>
              <a:t>Problem 6</a:t>
            </a:r>
            <a:r>
              <a:rPr lang="zh-CN" altLang="en-US" b="1" dirty="0">
                <a:effectLst/>
                <a:latin typeface="Consolas" panose="020B0609020204030204" pitchFamily="49" charset="0"/>
              </a:rPr>
              <a:t>：仅</a:t>
            </a:r>
            <a:r>
              <a:rPr lang="en-US" altLang="zh-CN" b="1" dirty="0">
                <a:effectLst/>
                <a:latin typeface="Consolas" panose="020B0609020204030204" pitchFamily="49" charset="0"/>
              </a:rPr>
              <a:t>5/609</a:t>
            </a:r>
            <a:r>
              <a:rPr lang="zh-CN" altLang="en-US" b="1" dirty="0">
                <a:effectLst/>
                <a:latin typeface="Consolas" panose="020B0609020204030204" pitchFamily="49" charset="0"/>
              </a:rPr>
              <a:t>人类选手解出</a:t>
            </a:r>
          </a:p>
          <a:p>
            <a:pPr algn="ctr">
              <a:lnSpc>
                <a:spcPct val="150000"/>
              </a:lnSpc>
            </a:pPr>
            <a:endParaRPr lang="zh-CN" altLang="en-US" dirty="0"/>
          </a:p>
        </p:txBody>
      </p:sp>
      <p:sp>
        <p:nvSpPr>
          <p:cNvPr id="2" name="标题 1">
            <a:extLst>
              <a:ext uri="{FF2B5EF4-FFF2-40B4-BE49-F238E27FC236}">
                <a16:creationId xmlns:a16="http://schemas.microsoft.com/office/drawing/2014/main" id="{DE7789C9-2B0A-ED03-FDAD-43CF2BB030D2}"/>
              </a:ext>
            </a:extLst>
          </p:cNvPr>
          <p:cNvSpPr>
            <a:spLocks noGrp="1"/>
          </p:cNvSpPr>
          <p:nvPr>
            <p:ph type="title"/>
          </p:nvPr>
        </p:nvSpPr>
        <p:spPr>
          <a:xfrm>
            <a:off x="769188" y="63509"/>
            <a:ext cx="10515600" cy="1325563"/>
          </a:xfrm>
        </p:spPr>
        <p:txBody>
          <a:bodyPr/>
          <a:lstStyle/>
          <a:p>
            <a:r>
              <a:rPr lang="en-US" altLang="zh-CN" b="1" dirty="0"/>
              <a:t>LLM</a:t>
            </a:r>
            <a:r>
              <a:rPr lang="zh-CN" altLang="en-US" b="1" dirty="0"/>
              <a:t>驱动的搜索与生成</a:t>
            </a:r>
          </a:p>
        </p:txBody>
      </p:sp>
      <p:pic>
        <p:nvPicPr>
          <p:cNvPr id="5" name="图片 4">
            <a:extLst>
              <a:ext uri="{FF2B5EF4-FFF2-40B4-BE49-F238E27FC236}">
                <a16:creationId xmlns:a16="http://schemas.microsoft.com/office/drawing/2014/main" id="{56CFEA18-7FE0-9CA2-8630-7BE30F06EDFC}"/>
              </a:ext>
            </a:extLst>
          </p:cNvPr>
          <p:cNvPicPr>
            <a:picLocks noChangeAspect="1"/>
          </p:cNvPicPr>
          <p:nvPr/>
        </p:nvPicPr>
        <p:blipFill>
          <a:blip r:embed="rId3"/>
          <a:srcRect l="53541" t="19352" r="38956" b="67471"/>
          <a:stretch>
            <a:fillRect/>
          </a:stretch>
        </p:blipFill>
        <p:spPr>
          <a:xfrm>
            <a:off x="10643897" y="1214773"/>
            <a:ext cx="999564" cy="979966"/>
          </a:xfrm>
          <a:prstGeom prst="rect">
            <a:avLst/>
          </a:prstGeom>
        </p:spPr>
      </p:pic>
      <p:sp>
        <p:nvSpPr>
          <p:cNvPr id="8" name="矩形: 圆角 7">
            <a:extLst>
              <a:ext uri="{FF2B5EF4-FFF2-40B4-BE49-F238E27FC236}">
                <a16:creationId xmlns:a16="http://schemas.microsoft.com/office/drawing/2014/main" id="{F1889614-092F-37F6-2934-8B257C39A8DA}"/>
              </a:ext>
            </a:extLst>
          </p:cNvPr>
          <p:cNvSpPr/>
          <p:nvPr/>
        </p:nvSpPr>
        <p:spPr>
          <a:xfrm>
            <a:off x="209929" y="1137018"/>
            <a:ext cx="5619433" cy="2402541"/>
          </a:xfrm>
          <a:prstGeom prst="roundRect">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buNone/>
            </a:pPr>
            <a:r>
              <a:rPr lang="en-US" altLang="zh-CN" b="1" dirty="0" err="1">
                <a:effectLst/>
                <a:latin typeface="Consolas" panose="020B0609020204030204" pitchFamily="49" charset="0"/>
              </a:rPr>
              <a:t>FunSearch</a:t>
            </a:r>
            <a:endParaRPr lang="en-US" altLang="zh-CN" b="1" dirty="0">
              <a:effectLst/>
              <a:latin typeface="Consolas" panose="020B0609020204030204" pitchFamily="49" charset="0"/>
            </a:endParaRPr>
          </a:p>
          <a:p>
            <a:pPr>
              <a:lnSpc>
                <a:spcPct val="150000"/>
              </a:lnSpc>
              <a:buNone/>
            </a:pPr>
            <a:r>
              <a:rPr lang="en-US" altLang="zh-CN" b="1" dirty="0">
                <a:effectLst/>
                <a:latin typeface="Consolas" panose="020B0609020204030204" pitchFamily="49" charset="0"/>
              </a:rPr>
              <a:t>DeepMind </a:t>
            </a:r>
            <a:r>
              <a:rPr lang="en-US" altLang="zh-CN" b="1" dirty="0">
                <a:latin typeface="Consolas" panose="020B0609020204030204" pitchFamily="49" charset="0"/>
              </a:rPr>
              <a:t>:</a:t>
            </a:r>
            <a:r>
              <a:rPr lang="en-US" altLang="zh-CN" b="1" dirty="0">
                <a:effectLst/>
                <a:latin typeface="Consolas" panose="020B0609020204030204" pitchFamily="49" charset="0"/>
              </a:rPr>
              <a:t> Nature 2024</a:t>
            </a:r>
          </a:p>
          <a:p>
            <a:pPr>
              <a:lnSpc>
                <a:spcPct val="150000"/>
              </a:lnSpc>
              <a:buNone/>
            </a:pPr>
            <a:r>
              <a:rPr lang="en-US" altLang="zh-CN" b="1" dirty="0">
                <a:effectLst/>
                <a:latin typeface="Consolas" panose="020B0609020204030204" pitchFamily="49" charset="0"/>
              </a:rPr>
              <a:t>LLM + </a:t>
            </a:r>
            <a:r>
              <a:rPr lang="zh-CN" altLang="en-US" b="1" dirty="0">
                <a:effectLst/>
                <a:latin typeface="Consolas" panose="020B0609020204030204" pitchFamily="49" charset="0"/>
              </a:rPr>
              <a:t>进化搜索 </a:t>
            </a:r>
            <a:r>
              <a:rPr lang="en-US" altLang="zh-CN" b="1" dirty="0">
                <a:effectLst/>
                <a:latin typeface="Consolas" panose="020B0609020204030204" pitchFamily="49" charset="0"/>
              </a:rPr>
              <a:t>-&gt;</a:t>
            </a:r>
            <a:r>
              <a:rPr lang="zh-CN" altLang="en-US" b="1" dirty="0">
                <a:effectLst/>
                <a:latin typeface="Consolas" panose="020B0609020204030204" pitchFamily="49" charset="0"/>
              </a:rPr>
              <a:t> 发现新数学定理</a:t>
            </a:r>
          </a:p>
          <a:p>
            <a:pPr>
              <a:lnSpc>
                <a:spcPct val="150000"/>
              </a:lnSpc>
              <a:buNone/>
            </a:pPr>
            <a:r>
              <a:rPr lang="en-US" altLang="zh-CN" b="1" dirty="0">
                <a:effectLst/>
                <a:latin typeface="Consolas" panose="020B0609020204030204" pitchFamily="49" charset="0"/>
              </a:rPr>
              <a:t>Cap set</a:t>
            </a:r>
            <a:r>
              <a:rPr lang="zh-CN" altLang="en-US" b="1" dirty="0">
                <a:effectLst/>
                <a:latin typeface="Consolas" panose="020B0609020204030204" pitchFamily="49" charset="0"/>
              </a:rPr>
              <a:t>问题：超越数十年人类最优解</a:t>
            </a:r>
            <a:endParaRPr lang="en-US" altLang="zh-CN" b="1" dirty="0">
              <a:effectLst/>
              <a:latin typeface="Consolas" panose="020B0609020204030204" pitchFamily="49" charset="0"/>
            </a:endParaRPr>
          </a:p>
          <a:p>
            <a:pPr>
              <a:lnSpc>
                <a:spcPct val="150000"/>
              </a:lnSpc>
              <a:buNone/>
            </a:pPr>
            <a:endParaRPr lang="zh-CN" altLang="en-US" b="1" dirty="0">
              <a:effectLst/>
              <a:latin typeface="Consolas" panose="020B0609020204030204" pitchFamily="49" charset="0"/>
            </a:endParaRPr>
          </a:p>
        </p:txBody>
      </p:sp>
      <p:sp>
        <p:nvSpPr>
          <p:cNvPr id="10" name="矩形: 圆角 9">
            <a:extLst>
              <a:ext uri="{FF2B5EF4-FFF2-40B4-BE49-F238E27FC236}">
                <a16:creationId xmlns:a16="http://schemas.microsoft.com/office/drawing/2014/main" id="{DB658F65-171E-CCE8-B416-C01B7DA87F1E}"/>
              </a:ext>
            </a:extLst>
          </p:cNvPr>
          <p:cNvSpPr/>
          <p:nvPr/>
        </p:nvSpPr>
        <p:spPr>
          <a:xfrm>
            <a:off x="209928" y="3726461"/>
            <a:ext cx="5619433" cy="2252569"/>
          </a:xfrm>
          <a:prstGeom prst="roundRect">
            <a:avLst/>
          </a:prstGeom>
          <a:ln w="57150">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buNone/>
            </a:pPr>
            <a:r>
              <a:rPr lang="en-US" altLang="zh-CN" b="1" dirty="0">
                <a:effectLst/>
                <a:latin typeface="Consolas" panose="020B0609020204030204" pitchFamily="49" charset="0"/>
              </a:rPr>
              <a:t>Test-Time Compute Scaling</a:t>
            </a:r>
          </a:p>
          <a:p>
            <a:pPr>
              <a:lnSpc>
                <a:spcPct val="150000"/>
              </a:lnSpc>
              <a:buNone/>
            </a:pPr>
            <a:r>
              <a:rPr lang="en-US" altLang="zh-CN" b="1" dirty="0">
                <a:effectLst/>
                <a:latin typeface="Consolas" panose="020B0609020204030204" pitchFamily="49" charset="0"/>
              </a:rPr>
              <a:t>UC Berkeley : 2024</a:t>
            </a:r>
          </a:p>
          <a:p>
            <a:pPr>
              <a:lnSpc>
                <a:spcPct val="150000"/>
              </a:lnSpc>
              <a:buNone/>
            </a:pPr>
            <a:r>
              <a:rPr lang="zh-CN" altLang="en-US" b="1" dirty="0">
                <a:effectLst/>
                <a:latin typeface="Consolas" panose="020B0609020204030204" pitchFamily="49" charset="0"/>
              </a:rPr>
              <a:t>小模型 </a:t>
            </a:r>
            <a:r>
              <a:rPr lang="en-US" altLang="zh-CN" b="1" dirty="0">
                <a:effectLst/>
                <a:latin typeface="Consolas" panose="020B0609020204030204" pitchFamily="49" charset="0"/>
              </a:rPr>
              <a:t>+ </a:t>
            </a:r>
            <a:r>
              <a:rPr lang="zh-CN" altLang="en-US" b="1" dirty="0">
                <a:effectLst/>
                <a:latin typeface="Consolas" panose="020B0609020204030204" pitchFamily="49" charset="0"/>
              </a:rPr>
              <a:t>推理搜索 </a:t>
            </a:r>
            <a:r>
              <a:rPr lang="en-US" altLang="zh-CN" b="1" dirty="0">
                <a:effectLst/>
                <a:latin typeface="Consolas" panose="020B0609020204030204" pitchFamily="49" charset="0"/>
              </a:rPr>
              <a:t>&gt; </a:t>
            </a:r>
            <a:r>
              <a:rPr lang="zh-CN" altLang="en-US" b="1" dirty="0">
                <a:effectLst/>
                <a:latin typeface="Consolas" panose="020B0609020204030204" pitchFamily="49" charset="0"/>
              </a:rPr>
              <a:t>大模型 </a:t>
            </a:r>
            <a:r>
              <a:rPr lang="en-US" altLang="zh-CN" b="1" dirty="0">
                <a:effectLst/>
                <a:latin typeface="Consolas" panose="020B0609020204030204" pitchFamily="49" charset="0"/>
              </a:rPr>
              <a:t>+ </a:t>
            </a:r>
            <a:r>
              <a:rPr lang="zh-CN" altLang="en-US" b="1" dirty="0">
                <a:effectLst/>
                <a:latin typeface="Consolas" panose="020B0609020204030204" pitchFamily="49" charset="0"/>
              </a:rPr>
              <a:t>直接输出</a:t>
            </a:r>
          </a:p>
          <a:p>
            <a:pPr>
              <a:lnSpc>
                <a:spcPct val="150000"/>
              </a:lnSpc>
              <a:buNone/>
            </a:pPr>
            <a:r>
              <a:rPr lang="en-US" altLang="zh-CN" b="1" dirty="0">
                <a:effectLst/>
                <a:latin typeface="Consolas" panose="020B0609020204030204" pitchFamily="49" charset="0"/>
              </a:rPr>
              <a:t>o1/o3/o4</a:t>
            </a:r>
            <a:r>
              <a:rPr lang="zh-CN" altLang="en-US" b="1" dirty="0">
                <a:effectLst/>
                <a:latin typeface="Consolas" panose="020B0609020204030204" pitchFamily="49" charset="0"/>
              </a:rPr>
              <a:t>范式的理论基础</a:t>
            </a:r>
          </a:p>
          <a:p>
            <a:pPr algn="ctr"/>
            <a:endParaRPr lang="zh-CN" altLang="en-US" dirty="0"/>
          </a:p>
        </p:txBody>
      </p:sp>
      <p:sp>
        <p:nvSpPr>
          <p:cNvPr id="11" name="矩形: 圆角 10">
            <a:extLst>
              <a:ext uri="{FF2B5EF4-FFF2-40B4-BE49-F238E27FC236}">
                <a16:creationId xmlns:a16="http://schemas.microsoft.com/office/drawing/2014/main" id="{2C36B87F-2212-E418-8E89-F10094AFC5F9}"/>
              </a:ext>
            </a:extLst>
          </p:cNvPr>
          <p:cNvSpPr/>
          <p:nvPr/>
        </p:nvSpPr>
        <p:spPr>
          <a:xfrm>
            <a:off x="6305233" y="3728027"/>
            <a:ext cx="5619433" cy="2262807"/>
          </a:xfrm>
          <a:prstGeom prst="roundRect">
            <a:avLst/>
          </a:prstGeom>
          <a:ln w="57150">
            <a:solidFill>
              <a:srgbClr val="C0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buNone/>
            </a:pPr>
            <a:endParaRPr lang="en-US" altLang="zh-CN" b="1" dirty="0">
              <a:effectLst/>
              <a:latin typeface="Consolas" panose="020B0609020204030204" pitchFamily="49" charset="0"/>
            </a:endParaRPr>
          </a:p>
          <a:p>
            <a:pPr>
              <a:lnSpc>
                <a:spcPct val="150000"/>
              </a:lnSpc>
              <a:buNone/>
            </a:pPr>
            <a:r>
              <a:rPr lang="en-US" altLang="zh-CN" b="1" dirty="0">
                <a:effectLst/>
                <a:latin typeface="Consolas" panose="020B0609020204030204" pitchFamily="49" charset="0"/>
              </a:rPr>
              <a:t>o3 on ARC-AGI</a:t>
            </a:r>
          </a:p>
          <a:p>
            <a:pPr>
              <a:lnSpc>
                <a:spcPct val="150000"/>
              </a:lnSpc>
              <a:buNone/>
            </a:pPr>
            <a:r>
              <a:rPr lang="en-US" altLang="zh-CN" b="1" dirty="0">
                <a:effectLst/>
                <a:latin typeface="Consolas" panose="020B0609020204030204" pitchFamily="49" charset="0"/>
              </a:rPr>
              <a:t>OpenAI </a:t>
            </a:r>
            <a:r>
              <a:rPr lang="en-US" altLang="zh-CN" b="1" dirty="0">
                <a:latin typeface="Consolas" panose="020B0609020204030204" pitchFamily="49" charset="0"/>
              </a:rPr>
              <a:t>:</a:t>
            </a:r>
            <a:r>
              <a:rPr lang="en-US" altLang="zh-CN" b="1" dirty="0">
                <a:effectLst/>
                <a:latin typeface="Consolas" panose="020B0609020204030204" pitchFamily="49" charset="0"/>
              </a:rPr>
              <a:t> December 2024</a:t>
            </a:r>
          </a:p>
          <a:p>
            <a:pPr>
              <a:lnSpc>
                <a:spcPct val="150000"/>
              </a:lnSpc>
              <a:buNone/>
            </a:pPr>
            <a:r>
              <a:rPr lang="en-US" altLang="zh-CN" b="1" dirty="0">
                <a:effectLst/>
                <a:latin typeface="Consolas" panose="020B0609020204030204" pitchFamily="49" charset="0"/>
              </a:rPr>
              <a:t>87.5%</a:t>
            </a:r>
            <a:r>
              <a:rPr lang="zh-CN" altLang="en-US" b="1" dirty="0">
                <a:effectLst/>
                <a:latin typeface="Consolas" panose="020B0609020204030204" pitchFamily="49" charset="0"/>
              </a:rPr>
              <a:t>（高算力）</a:t>
            </a:r>
            <a:r>
              <a:rPr lang="en-US" altLang="zh-CN" b="1" dirty="0">
                <a:effectLst/>
                <a:latin typeface="Consolas" panose="020B0609020204030204" pitchFamily="49" charset="0"/>
              </a:rPr>
              <a:t>vs </a:t>
            </a:r>
            <a:r>
              <a:rPr lang="zh-CN" altLang="en-US" b="1" dirty="0">
                <a:effectLst/>
                <a:latin typeface="Consolas" panose="020B0609020204030204" pitchFamily="49" charset="0"/>
              </a:rPr>
              <a:t>人类基线</a:t>
            </a:r>
            <a:r>
              <a:rPr lang="en-US" altLang="zh-CN" b="1" dirty="0">
                <a:effectLst/>
                <a:latin typeface="Consolas" panose="020B0609020204030204" pitchFamily="49" charset="0"/>
              </a:rPr>
              <a:t>85%</a:t>
            </a:r>
          </a:p>
          <a:p>
            <a:pPr>
              <a:lnSpc>
                <a:spcPct val="150000"/>
              </a:lnSpc>
              <a:buNone/>
            </a:pPr>
            <a:r>
              <a:rPr lang="zh-CN" altLang="en-US" b="1" dirty="0">
                <a:effectLst/>
                <a:latin typeface="Consolas" panose="020B0609020204030204" pitchFamily="49" charset="0"/>
              </a:rPr>
              <a:t>但每道题花费数千美元</a:t>
            </a:r>
          </a:p>
          <a:p>
            <a:pPr>
              <a:lnSpc>
                <a:spcPct val="150000"/>
              </a:lnSpc>
              <a:buNone/>
            </a:pPr>
            <a:r>
              <a:rPr lang="zh-CN" altLang="en-US" b="1" dirty="0">
                <a:effectLst/>
                <a:latin typeface="Consolas" panose="020B0609020204030204" pitchFamily="49" charset="0"/>
              </a:rPr>
              <a:t>搜索的热力学代价</a:t>
            </a:r>
          </a:p>
          <a:p>
            <a:pPr algn="ctr">
              <a:lnSpc>
                <a:spcPct val="150000"/>
              </a:lnSpc>
            </a:pPr>
            <a:endParaRPr lang="zh-CN" altLang="en-US" dirty="0"/>
          </a:p>
        </p:txBody>
      </p:sp>
      <p:pic>
        <p:nvPicPr>
          <p:cNvPr id="13" name="图片 12">
            <a:extLst>
              <a:ext uri="{FF2B5EF4-FFF2-40B4-BE49-F238E27FC236}">
                <a16:creationId xmlns:a16="http://schemas.microsoft.com/office/drawing/2014/main" id="{DE8F6664-E0EF-093A-493F-C2A142009589}"/>
              </a:ext>
            </a:extLst>
          </p:cNvPr>
          <p:cNvPicPr>
            <a:picLocks noChangeAspect="1"/>
          </p:cNvPicPr>
          <p:nvPr/>
        </p:nvPicPr>
        <p:blipFill>
          <a:blip r:embed="rId4"/>
          <a:stretch>
            <a:fillRect/>
          </a:stretch>
        </p:blipFill>
        <p:spPr>
          <a:xfrm>
            <a:off x="4399804" y="1271461"/>
            <a:ext cx="1141273" cy="923278"/>
          </a:xfrm>
          <a:prstGeom prst="rect">
            <a:avLst/>
          </a:prstGeom>
        </p:spPr>
      </p:pic>
      <p:pic>
        <p:nvPicPr>
          <p:cNvPr id="14" name="图片 13">
            <a:extLst>
              <a:ext uri="{FF2B5EF4-FFF2-40B4-BE49-F238E27FC236}">
                <a16:creationId xmlns:a16="http://schemas.microsoft.com/office/drawing/2014/main" id="{26753BEF-2DC1-8B10-F095-7D2A8F3C6A8C}"/>
              </a:ext>
            </a:extLst>
          </p:cNvPr>
          <p:cNvPicPr>
            <a:picLocks noChangeAspect="1"/>
          </p:cNvPicPr>
          <p:nvPr/>
        </p:nvPicPr>
        <p:blipFill>
          <a:blip r:embed="rId3"/>
          <a:srcRect l="4413" t="52632" r="86168" b="33972"/>
          <a:stretch>
            <a:fillRect/>
          </a:stretch>
        </p:blipFill>
        <p:spPr>
          <a:xfrm>
            <a:off x="4399804" y="3829621"/>
            <a:ext cx="1291093" cy="1024701"/>
          </a:xfrm>
          <a:prstGeom prst="rect">
            <a:avLst/>
          </a:prstGeom>
        </p:spPr>
      </p:pic>
      <p:pic>
        <p:nvPicPr>
          <p:cNvPr id="15" name="图片 14">
            <a:extLst>
              <a:ext uri="{FF2B5EF4-FFF2-40B4-BE49-F238E27FC236}">
                <a16:creationId xmlns:a16="http://schemas.microsoft.com/office/drawing/2014/main" id="{DA433777-B260-3244-D703-8582FC531146}"/>
              </a:ext>
            </a:extLst>
          </p:cNvPr>
          <p:cNvPicPr>
            <a:picLocks noChangeAspect="1"/>
          </p:cNvPicPr>
          <p:nvPr/>
        </p:nvPicPr>
        <p:blipFill>
          <a:blip r:embed="rId3"/>
          <a:srcRect l="52249" t="51904" r="37984" b="32288"/>
          <a:stretch>
            <a:fillRect/>
          </a:stretch>
        </p:blipFill>
        <p:spPr>
          <a:xfrm>
            <a:off x="10643897" y="3988047"/>
            <a:ext cx="1050647" cy="949138"/>
          </a:xfrm>
          <a:prstGeom prst="rect">
            <a:avLst/>
          </a:prstGeom>
        </p:spPr>
      </p:pic>
      <p:sp>
        <p:nvSpPr>
          <p:cNvPr id="17" name="文本框 16">
            <a:extLst>
              <a:ext uri="{FF2B5EF4-FFF2-40B4-BE49-F238E27FC236}">
                <a16:creationId xmlns:a16="http://schemas.microsoft.com/office/drawing/2014/main" id="{BEB54370-5B6B-0173-1844-13933B4852A1}"/>
              </a:ext>
            </a:extLst>
          </p:cNvPr>
          <p:cNvSpPr txBox="1"/>
          <p:nvPr/>
        </p:nvSpPr>
        <p:spPr>
          <a:xfrm>
            <a:off x="1311673" y="6232838"/>
            <a:ext cx="9430629" cy="308546"/>
          </a:xfrm>
          <a:prstGeom prst="rect">
            <a:avLst/>
          </a:prstGeom>
          <a:noFill/>
        </p:spPr>
        <p:txBody>
          <a:bodyPr wrap="square">
            <a:spAutoFit/>
          </a:bodyPr>
          <a:lstStyle/>
          <a:p>
            <a:pPr>
              <a:lnSpc>
                <a:spcPts val="1425"/>
              </a:lnSpc>
              <a:buNone/>
            </a:pPr>
            <a:r>
              <a:rPr lang="en-US" altLang="zh-CN" sz="2400" b="1" dirty="0">
                <a:effectLst/>
                <a:latin typeface="Consolas" panose="020B0609020204030204" pitchFamily="49" charset="0"/>
              </a:rPr>
              <a:t>LLM</a:t>
            </a:r>
            <a:r>
              <a:rPr lang="zh-CN" altLang="en-US" sz="2400" b="1" dirty="0">
                <a:effectLst/>
                <a:latin typeface="Consolas" panose="020B0609020204030204" pitchFamily="49" charset="0"/>
              </a:rPr>
              <a:t>解决难题的能力往往依赖于搜索</a:t>
            </a:r>
            <a:r>
              <a:rPr lang="en-US" altLang="zh-CN" sz="2400" b="1" dirty="0">
                <a:effectLst/>
                <a:latin typeface="Consolas" panose="020B0609020204030204" pitchFamily="49" charset="0"/>
              </a:rPr>
              <a:t>——</a:t>
            </a:r>
            <a:r>
              <a:rPr lang="zh-CN" altLang="en-US" sz="2400" b="1" dirty="0">
                <a:effectLst/>
                <a:latin typeface="Consolas" panose="020B0609020204030204" pitchFamily="49" charset="0"/>
              </a:rPr>
              <a:t>理解搜索的物理规律至关重要</a:t>
            </a:r>
            <a:endParaRPr lang="zh-CN" altLang="en-US" sz="2400" b="0" dirty="0">
              <a:effectLst/>
              <a:latin typeface="Consolas" panose="020B0609020204030204" pitchFamily="49" charset="0"/>
            </a:endParaRPr>
          </a:p>
        </p:txBody>
      </p:sp>
      <p:sp>
        <p:nvSpPr>
          <p:cNvPr id="19" name="文本框 18">
            <a:extLst>
              <a:ext uri="{FF2B5EF4-FFF2-40B4-BE49-F238E27FC236}">
                <a16:creationId xmlns:a16="http://schemas.microsoft.com/office/drawing/2014/main" id="{B6328BF9-6B19-8F08-E3D6-069E1113A6B3}"/>
              </a:ext>
            </a:extLst>
          </p:cNvPr>
          <p:cNvSpPr txBox="1"/>
          <p:nvPr/>
        </p:nvSpPr>
        <p:spPr>
          <a:xfrm>
            <a:off x="64862" y="6571640"/>
            <a:ext cx="9960976" cy="275075"/>
          </a:xfrm>
          <a:prstGeom prst="rect">
            <a:avLst/>
          </a:prstGeom>
          <a:noFill/>
        </p:spPr>
        <p:txBody>
          <a:bodyPr wrap="square">
            <a:spAutoFit/>
          </a:bodyPr>
          <a:lstStyle/>
          <a:p>
            <a:pPr>
              <a:lnSpc>
                <a:spcPts val="1425"/>
              </a:lnSpc>
              <a:buNone/>
            </a:pPr>
            <a:r>
              <a:rPr lang="en-US" altLang="zh-CN" sz="1600" b="1" dirty="0">
                <a:effectLst/>
                <a:latin typeface="Times New Roman" panose="02020603050405020304" pitchFamily="18" charset="0"/>
                <a:cs typeface="Times New Roman" panose="02020603050405020304" pitchFamily="18" charset="0"/>
              </a:rPr>
              <a:t>Romera-Paredes Nature 2024</a:t>
            </a:r>
            <a:r>
              <a:rPr lang="en-US" altLang="zh-CN" sz="1600" b="1" dirty="0">
                <a:latin typeface="Times New Roman" panose="02020603050405020304" pitchFamily="18" charset="0"/>
                <a:cs typeface="Times New Roman" panose="02020603050405020304" pitchFamily="18" charset="0"/>
              </a:rPr>
              <a:t>;</a:t>
            </a:r>
            <a:r>
              <a:rPr lang="en-US" altLang="zh-CN" sz="1600" b="1" dirty="0">
                <a:effectLst/>
                <a:latin typeface="Times New Roman" panose="02020603050405020304" pitchFamily="18" charset="0"/>
                <a:cs typeface="Times New Roman" panose="02020603050405020304" pitchFamily="18" charset="0"/>
              </a:rPr>
              <a:t> Snell arXiv:2408.03314; ARC Prize Foundation </a:t>
            </a:r>
            <a:r>
              <a:rPr lang="en-US" altLang="zh-CN" sz="1600" b="1" dirty="0">
                <a:latin typeface="Times New Roman" panose="02020603050405020304" pitchFamily="18" charset="0"/>
                <a:cs typeface="Times New Roman" panose="02020603050405020304" pitchFamily="18" charset="0"/>
              </a:rPr>
              <a:t>arxiv:2501.07458</a:t>
            </a:r>
            <a:endParaRPr lang="en-US" altLang="zh-CN" sz="16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535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BB6FB3-23D5-BB32-E1A5-C09B35B55F33}"/>
              </a:ext>
            </a:extLst>
          </p:cNvPr>
          <p:cNvSpPr>
            <a:spLocks noGrp="1"/>
          </p:cNvSpPr>
          <p:nvPr>
            <p:ph type="title"/>
          </p:nvPr>
        </p:nvSpPr>
        <p:spPr>
          <a:xfrm>
            <a:off x="6599208" y="365125"/>
            <a:ext cx="5167222" cy="1325563"/>
          </a:xfrm>
        </p:spPr>
        <p:txBody>
          <a:bodyPr/>
          <a:lstStyle/>
          <a:p>
            <a:r>
              <a:rPr lang="en-US" altLang="zh-CN" b="1" dirty="0">
                <a:latin typeface="Times New Roman" panose="02020603050405020304" pitchFamily="18" charset="0"/>
                <a:cs typeface="Times New Roman" panose="02020603050405020304" pitchFamily="18" charset="0"/>
              </a:rPr>
              <a:t>How Far can we go?</a:t>
            </a:r>
            <a:endParaRPr lang="zh-CN" altLang="en-US" b="1"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E6106D8B-10FA-0AAB-4154-1D82EDC0B381}"/>
              </a:ext>
            </a:extLst>
          </p:cNvPr>
          <p:cNvPicPr>
            <a:picLocks noChangeAspect="1"/>
          </p:cNvPicPr>
          <p:nvPr/>
        </p:nvPicPr>
        <p:blipFill>
          <a:blip r:embed="rId3"/>
          <a:stretch>
            <a:fillRect/>
          </a:stretch>
        </p:blipFill>
        <p:spPr>
          <a:xfrm>
            <a:off x="552091" y="691967"/>
            <a:ext cx="5740925" cy="3234906"/>
          </a:xfrm>
          <a:prstGeom prst="rect">
            <a:avLst/>
          </a:prstGeom>
        </p:spPr>
      </p:pic>
      <p:pic>
        <p:nvPicPr>
          <p:cNvPr id="9" name="图片 8">
            <a:extLst>
              <a:ext uri="{FF2B5EF4-FFF2-40B4-BE49-F238E27FC236}">
                <a16:creationId xmlns:a16="http://schemas.microsoft.com/office/drawing/2014/main" id="{4E97AB0A-6A29-2932-B2EE-126CFF350C25}"/>
              </a:ext>
            </a:extLst>
          </p:cNvPr>
          <p:cNvPicPr>
            <a:picLocks noChangeAspect="1"/>
          </p:cNvPicPr>
          <p:nvPr/>
        </p:nvPicPr>
        <p:blipFill>
          <a:blip r:embed="rId4"/>
          <a:stretch>
            <a:fillRect/>
          </a:stretch>
        </p:blipFill>
        <p:spPr>
          <a:xfrm>
            <a:off x="67659" y="4192669"/>
            <a:ext cx="7731635" cy="2300870"/>
          </a:xfrm>
          <a:prstGeom prst="rect">
            <a:avLst/>
          </a:prstGeom>
        </p:spPr>
      </p:pic>
      <p:pic>
        <p:nvPicPr>
          <p:cNvPr id="7" name="内容占位符 6">
            <a:extLst>
              <a:ext uri="{FF2B5EF4-FFF2-40B4-BE49-F238E27FC236}">
                <a16:creationId xmlns:a16="http://schemas.microsoft.com/office/drawing/2014/main" id="{1C7C6980-A149-D8C0-F3AA-33923C8E1386}"/>
              </a:ext>
            </a:extLst>
          </p:cNvPr>
          <p:cNvPicPr>
            <a:picLocks noGrp="1" noChangeAspect="1"/>
          </p:cNvPicPr>
          <p:nvPr>
            <p:ph idx="1"/>
          </p:nvPr>
        </p:nvPicPr>
        <p:blipFill>
          <a:blip r:embed="rId5"/>
          <a:stretch>
            <a:fillRect/>
          </a:stretch>
        </p:blipFill>
        <p:spPr>
          <a:xfrm>
            <a:off x="7799294" y="2707611"/>
            <a:ext cx="3758691" cy="2970115"/>
          </a:xfrm>
          <a:prstGeom prst="rect">
            <a:avLst/>
          </a:prstGeom>
        </p:spPr>
      </p:pic>
      <p:sp>
        <p:nvSpPr>
          <p:cNvPr id="10" name="文本框 9">
            <a:extLst>
              <a:ext uri="{FF2B5EF4-FFF2-40B4-BE49-F238E27FC236}">
                <a16:creationId xmlns:a16="http://schemas.microsoft.com/office/drawing/2014/main" id="{E6B839D3-27F1-AC10-34CD-0D5FFEB522FA}"/>
              </a:ext>
            </a:extLst>
          </p:cNvPr>
          <p:cNvSpPr txBox="1"/>
          <p:nvPr/>
        </p:nvSpPr>
        <p:spPr>
          <a:xfrm>
            <a:off x="4542177" y="5937450"/>
            <a:ext cx="7649823" cy="923330"/>
          </a:xfrm>
          <a:prstGeom prst="rect">
            <a:avLst/>
          </a:prstGeom>
          <a:noFill/>
        </p:spPr>
        <p:txBody>
          <a:bodyPr wrap="square">
            <a:spAutoFit/>
          </a:bodyPr>
          <a:lstStyle/>
          <a:p>
            <a:pPr algn="r"/>
            <a:r>
              <a:rPr lang="en-US" altLang="zh-CN" b="1" dirty="0"/>
              <a:t>ZYS</a:t>
            </a:r>
            <a:r>
              <a:rPr lang="en-US" altLang="zh-CN" dirty="0"/>
              <a:t>, Yang, Cao, Luo, Zhu arxiv:2502:09544</a:t>
            </a:r>
            <a:r>
              <a:rPr lang="zh-CN" altLang="en-US" dirty="0"/>
              <a:t> </a:t>
            </a:r>
            <a:endParaRPr lang="en-US" altLang="zh-CN" dirty="0"/>
          </a:p>
          <a:p>
            <a:pPr algn="r"/>
            <a:r>
              <a:rPr lang="en-US" altLang="zh-CN" dirty="0"/>
              <a:t>Cao, Hou, Li, Liu, </a:t>
            </a:r>
            <a:r>
              <a:rPr lang="en-US" altLang="zh-CN" b="1" dirty="0"/>
              <a:t>ZYS</a:t>
            </a:r>
            <a:r>
              <a:rPr lang="en-US" altLang="zh-CN" dirty="0"/>
              <a:t>, Zhang, Zhang, Zhao arxiv:2505:06347</a:t>
            </a:r>
          </a:p>
          <a:p>
            <a:pPr algn="r"/>
            <a:r>
              <a:rPr lang="en-US" altLang="zh-CN" b="1" dirty="0"/>
              <a:t>ZYS</a:t>
            </a:r>
            <a:r>
              <a:rPr lang="en-US" altLang="zh-CN" dirty="0"/>
              <a:t>, Cai, Zhang, Wei, Pan, Qiu, Cao, Liu, Luo, Zhu </a:t>
            </a:r>
            <a:r>
              <a:rPr lang="en-US" altLang="zh-CN" dirty="0" err="1"/>
              <a:t>arxiv</a:t>
            </a:r>
            <a:r>
              <a:rPr lang="en-US" altLang="zh-CN" dirty="0"/>
              <a:t>: 2510.08317</a:t>
            </a:r>
          </a:p>
        </p:txBody>
      </p:sp>
    </p:spTree>
    <p:extLst>
      <p:ext uri="{BB962C8B-B14F-4D97-AF65-F5344CB8AC3E}">
        <p14:creationId xmlns:p14="http://schemas.microsoft.com/office/powerpoint/2010/main" val="3835344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050C6-3449-3D98-01F8-18B9686C0582}"/>
            </a:ext>
          </a:extLst>
        </p:cNvPr>
        <p:cNvGrpSpPr/>
        <p:nvPr/>
      </p:nvGrpSpPr>
      <p:grpSpPr>
        <a:xfrm>
          <a:off x="0" y="0"/>
          <a:ext cx="0" cy="0"/>
          <a:chOff x="0" y="0"/>
          <a:chExt cx="0" cy="0"/>
        </a:xfrm>
      </p:grpSpPr>
      <p:sp>
        <p:nvSpPr>
          <p:cNvPr id="26" name="标题 1">
            <a:extLst>
              <a:ext uri="{FF2B5EF4-FFF2-40B4-BE49-F238E27FC236}">
                <a16:creationId xmlns:a16="http://schemas.microsoft.com/office/drawing/2014/main" id="{B1A53E4F-7C0F-64FD-658C-E862409ECFB2}"/>
              </a:ext>
            </a:extLst>
          </p:cNvPr>
          <p:cNvSpPr txBox="1">
            <a:spLocks/>
          </p:cNvSpPr>
          <p:nvPr/>
        </p:nvSpPr>
        <p:spPr>
          <a:xfrm>
            <a:off x="6599208" y="365125"/>
            <a:ext cx="51672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a:latin typeface="Times New Roman" panose="02020603050405020304" pitchFamily="18" charset="0"/>
                <a:cs typeface="Times New Roman" panose="02020603050405020304" pitchFamily="18" charset="0"/>
              </a:rPr>
              <a:t>How Far can we go?</a:t>
            </a:r>
            <a:endParaRPr lang="zh-CN" altLang="en-US" b="1" dirty="0">
              <a:latin typeface="Times New Roman" panose="02020603050405020304" pitchFamily="18" charset="0"/>
              <a:cs typeface="Times New Roman" panose="02020603050405020304" pitchFamily="18" charset="0"/>
            </a:endParaRPr>
          </a:p>
        </p:txBody>
      </p:sp>
      <p:sp>
        <p:nvSpPr>
          <p:cNvPr id="2" name="标题 1">
            <a:extLst>
              <a:ext uri="{FF2B5EF4-FFF2-40B4-BE49-F238E27FC236}">
                <a16:creationId xmlns:a16="http://schemas.microsoft.com/office/drawing/2014/main" id="{E4E5020E-B293-C68D-88B7-3AA22FF4D88C}"/>
              </a:ext>
            </a:extLst>
          </p:cNvPr>
          <p:cNvSpPr>
            <a:spLocks noGrp="1"/>
          </p:cNvSpPr>
          <p:nvPr>
            <p:ph type="title"/>
          </p:nvPr>
        </p:nvSpPr>
        <p:spPr/>
        <p:txBody>
          <a:bodyPr/>
          <a:lstStyle/>
          <a:p>
            <a:endParaRPr lang="zh-CN" altLang="en-US" dirty="0"/>
          </a:p>
        </p:txBody>
      </p:sp>
      <p:pic>
        <p:nvPicPr>
          <p:cNvPr id="5" name="图片 4">
            <a:extLst>
              <a:ext uri="{FF2B5EF4-FFF2-40B4-BE49-F238E27FC236}">
                <a16:creationId xmlns:a16="http://schemas.microsoft.com/office/drawing/2014/main" id="{FCB933F7-0032-9DF1-CF6C-083FB6C24D68}"/>
              </a:ext>
            </a:extLst>
          </p:cNvPr>
          <p:cNvPicPr>
            <a:picLocks noChangeAspect="1"/>
          </p:cNvPicPr>
          <p:nvPr/>
        </p:nvPicPr>
        <p:blipFill>
          <a:blip r:embed="rId3"/>
          <a:stretch>
            <a:fillRect/>
          </a:stretch>
        </p:blipFill>
        <p:spPr>
          <a:xfrm>
            <a:off x="552091" y="691967"/>
            <a:ext cx="5740925" cy="3234906"/>
          </a:xfrm>
          <a:prstGeom prst="rect">
            <a:avLst/>
          </a:prstGeom>
        </p:spPr>
      </p:pic>
      <p:pic>
        <p:nvPicPr>
          <p:cNvPr id="9" name="图片 8">
            <a:extLst>
              <a:ext uri="{FF2B5EF4-FFF2-40B4-BE49-F238E27FC236}">
                <a16:creationId xmlns:a16="http://schemas.microsoft.com/office/drawing/2014/main" id="{D5EB2DFE-C790-7C2D-F968-7485E50206F7}"/>
              </a:ext>
            </a:extLst>
          </p:cNvPr>
          <p:cNvPicPr>
            <a:picLocks noChangeAspect="1"/>
          </p:cNvPicPr>
          <p:nvPr/>
        </p:nvPicPr>
        <p:blipFill>
          <a:blip r:embed="rId4"/>
          <a:stretch>
            <a:fillRect/>
          </a:stretch>
        </p:blipFill>
        <p:spPr>
          <a:xfrm>
            <a:off x="67659" y="4192669"/>
            <a:ext cx="7731635" cy="2300870"/>
          </a:xfrm>
          <a:prstGeom prst="rect">
            <a:avLst/>
          </a:prstGeom>
        </p:spPr>
      </p:pic>
      <p:pic>
        <p:nvPicPr>
          <p:cNvPr id="7" name="内容占位符 6">
            <a:extLst>
              <a:ext uri="{FF2B5EF4-FFF2-40B4-BE49-F238E27FC236}">
                <a16:creationId xmlns:a16="http://schemas.microsoft.com/office/drawing/2014/main" id="{68E76DF6-D1BE-A247-8F16-7B0649A15312}"/>
              </a:ext>
            </a:extLst>
          </p:cNvPr>
          <p:cNvPicPr>
            <a:picLocks noGrp="1" noChangeAspect="1"/>
          </p:cNvPicPr>
          <p:nvPr>
            <p:ph idx="1"/>
          </p:nvPr>
        </p:nvPicPr>
        <p:blipFill>
          <a:blip r:embed="rId5"/>
          <a:stretch>
            <a:fillRect/>
          </a:stretch>
        </p:blipFill>
        <p:spPr>
          <a:xfrm>
            <a:off x="7799294" y="2707611"/>
            <a:ext cx="3758691" cy="2970115"/>
          </a:xfrm>
          <a:prstGeom prst="rect">
            <a:avLst/>
          </a:prstGeom>
        </p:spPr>
      </p:pic>
      <p:sp>
        <p:nvSpPr>
          <p:cNvPr id="10" name="文本框 9">
            <a:extLst>
              <a:ext uri="{FF2B5EF4-FFF2-40B4-BE49-F238E27FC236}">
                <a16:creationId xmlns:a16="http://schemas.microsoft.com/office/drawing/2014/main" id="{AC248589-E01E-48FB-20EF-E97E23638AD9}"/>
              </a:ext>
            </a:extLst>
          </p:cNvPr>
          <p:cNvSpPr txBox="1"/>
          <p:nvPr/>
        </p:nvSpPr>
        <p:spPr>
          <a:xfrm>
            <a:off x="4542177" y="5937450"/>
            <a:ext cx="7649823" cy="923330"/>
          </a:xfrm>
          <a:prstGeom prst="rect">
            <a:avLst/>
          </a:prstGeom>
          <a:noFill/>
        </p:spPr>
        <p:txBody>
          <a:bodyPr wrap="square">
            <a:spAutoFit/>
          </a:bodyPr>
          <a:lstStyle/>
          <a:p>
            <a:pPr algn="r"/>
            <a:r>
              <a:rPr lang="en-US" altLang="zh-CN" b="1" dirty="0"/>
              <a:t>ZYS</a:t>
            </a:r>
            <a:r>
              <a:rPr lang="en-US" altLang="zh-CN" dirty="0"/>
              <a:t>, Yang, Cao, Luo, Zhu arxiv:2502:09544</a:t>
            </a:r>
            <a:r>
              <a:rPr lang="zh-CN" altLang="en-US" dirty="0"/>
              <a:t> </a:t>
            </a:r>
            <a:endParaRPr lang="en-US" altLang="zh-CN" dirty="0"/>
          </a:p>
          <a:p>
            <a:pPr algn="r"/>
            <a:r>
              <a:rPr lang="en-US" altLang="zh-CN" dirty="0"/>
              <a:t>Cao, Hou, Li, Liu, </a:t>
            </a:r>
            <a:r>
              <a:rPr lang="en-US" altLang="zh-CN" b="1" dirty="0"/>
              <a:t>ZYS</a:t>
            </a:r>
            <a:r>
              <a:rPr lang="en-US" altLang="zh-CN" dirty="0"/>
              <a:t>, Zhang, Zhang, Zhao arxiv:2505:06347</a:t>
            </a:r>
          </a:p>
          <a:p>
            <a:pPr algn="r"/>
            <a:r>
              <a:rPr lang="en-US" altLang="zh-CN" b="1" dirty="0"/>
              <a:t>ZYS</a:t>
            </a:r>
            <a:r>
              <a:rPr lang="en-US" altLang="zh-CN" dirty="0"/>
              <a:t>, Cai, Zhang, Wei, Pan, Qiu, Cao, Liu, Luo, Zhu </a:t>
            </a:r>
            <a:r>
              <a:rPr lang="en-US" altLang="zh-CN" dirty="0" err="1"/>
              <a:t>arxiv</a:t>
            </a:r>
            <a:r>
              <a:rPr lang="en-US" altLang="zh-CN" dirty="0"/>
              <a:t>: 2510.08317</a:t>
            </a:r>
          </a:p>
        </p:txBody>
      </p:sp>
      <p:sp>
        <p:nvSpPr>
          <p:cNvPr id="3" name="矩形: 圆角 2">
            <a:extLst>
              <a:ext uri="{FF2B5EF4-FFF2-40B4-BE49-F238E27FC236}">
                <a16:creationId xmlns:a16="http://schemas.microsoft.com/office/drawing/2014/main" id="{45642B0E-7103-C75A-8303-B927AE7AD02E}"/>
              </a:ext>
            </a:extLst>
          </p:cNvPr>
          <p:cNvSpPr/>
          <p:nvPr/>
        </p:nvSpPr>
        <p:spPr>
          <a:xfrm>
            <a:off x="2874550" y="705200"/>
            <a:ext cx="5740925" cy="531201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3">
            <a:extLst>
              <a:ext uri="{FF2B5EF4-FFF2-40B4-BE49-F238E27FC236}">
                <a16:creationId xmlns:a16="http://schemas.microsoft.com/office/drawing/2014/main" id="{2E842C3A-E1CC-A18B-5A3E-914A0245963E}"/>
              </a:ext>
            </a:extLst>
          </p:cNvPr>
          <p:cNvSpPr/>
          <p:nvPr/>
        </p:nvSpPr>
        <p:spPr>
          <a:xfrm>
            <a:off x="4542177" y="1069675"/>
            <a:ext cx="2988683" cy="880737"/>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Times New Roman" panose="02020603050405020304" pitchFamily="18" charset="0"/>
                <a:cs typeface="Times New Roman" panose="02020603050405020304" pitchFamily="18" charset="0"/>
              </a:rPr>
              <a:t>Evaluate</a:t>
            </a:r>
            <a:endParaRPr lang="zh-CN" altLang="en-US" sz="2800" b="1" dirty="0">
              <a:latin typeface="Times New Roman" panose="02020603050405020304" pitchFamily="18" charset="0"/>
              <a:cs typeface="Times New Roman" panose="02020603050405020304" pitchFamily="18" charset="0"/>
            </a:endParaRPr>
          </a:p>
        </p:txBody>
      </p:sp>
      <p:sp>
        <p:nvSpPr>
          <p:cNvPr id="6" name="矩形: 圆角 5">
            <a:extLst>
              <a:ext uri="{FF2B5EF4-FFF2-40B4-BE49-F238E27FC236}">
                <a16:creationId xmlns:a16="http://schemas.microsoft.com/office/drawing/2014/main" id="{8C2CDD8D-7554-C424-6C69-75A6C4868CC3}"/>
              </a:ext>
            </a:extLst>
          </p:cNvPr>
          <p:cNvSpPr/>
          <p:nvPr/>
        </p:nvSpPr>
        <p:spPr>
          <a:xfrm>
            <a:off x="4542176" y="2814456"/>
            <a:ext cx="2988683" cy="8807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Times New Roman" panose="02020603050405020304" pitchFamily="18" charset="0"/>
                <a:cs typeface="Times New Roman" panose="02020603050405020304" pitchFamily="18" charset="0"/>
              </a:rPr>
              <a:t>LLM</a:t>
            </a:r>
            <a:endParaRPr lang="zh-CN" altLang="en-US" sz="2800" b="1" dirty="0">
              <a:latin typeface="Times New Roman" panose="02020603050405020304" pitchFamily="18" charset="0"/>
              <a:cs typeface="Times New Roman" panose="02020603050405020304" pitchFamily="18" charset="0"/>
            </a:endParaRPr>
          </a:p>
        </p:txBody>
      </p:sp>
      <p:cxnSp>
        <p:nvCxnSpPr>
          <p:cNvPr id="12" name="直接箭头连接符 11">
            <a:extLst>
              <a:ext uri="{FF2B5EF4-FFF2-40B4-BE49-F238E27FC236}">
                <a16:creationId xmlns:a16="http://schemas.microsoft.com/office/drawing/2014/main" id="{66DEC4EE-7F70-6513-CE84-41AF787E0817}"/>
              </a:ext>
            </a:extLst>
          </p:cNvPr>
          <p:cNvCxnSpPr>
            <a:endCxn id="6" idx="0"/>
          </p:cNvCxnSpPr>
          <p:nvPr/>
        </p:nvCxnSpPr>
        <p:spPr>
          <a:xfrm>
            <a:off x="6036516" y="1966823"/>
            <a:ext cx="2" cy="8476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703FEF52-80D6-CD01-2A84-D24D4FCF8623}"/>
              </a:ext>
            </a:extLst>
          </p:cNvPr>
          <p:cNvCxnSpPr>
            <a:cxnSpLocks/>
            <a:stCxn id="6" idx="2"/>
          </p:cNvCxnSpPr>
          <p:nvPr/>
        </p:nvCxnSpPr>
        <p:spPr>
          <a:xfrm flipH="1">
            <a:off x="6036517" y="3695193"/>
            <a:ext cx="1" cy="7882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C9FC2BB6-DD31-013C-1A3D-D706D3E51762}"/>
              </a:ext>
            </a:extLst>
          </p:cNvPr>
          <p:cNvCxnSpPr/>
          <p:nvPr/>
        </p:nvCxnSpPr>
        <p:spPr>
          <a:xfrm flipV="1">
            <a:off x="4278702" y="1604513"/>
            <a:ext cx="0" cy="33193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6AD2ABAA-7CD4-DE4C-1BB1-0A0C54F06990}"/>
              </a:ext>
            </a:extLst>
          </p:cNvPr>
          <p:cNvSpPr txBox="1"/>
          <p:nvPr/>
        </p:nvSpPr>
        <p:spPr>
          <a:xfrm>
            <a:off x="6213085" y="2134345"/>
            <a:ext cx="1574271"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Feedback</a:t>
            </a:r>
            <a:endParaRPr lang="zh-CN" altLang="en-US" sz="2400" b="1"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3B4D22E6-DE00-0E8A-DAD5-949FF5683D8B}"/>
              </a:ext>
            </a:extLst>
          </p:cNvPr>
          <p:cNvSpPr txBox="1"/>
          <p:nvPr/>
        </p:nvSpPr>
        <p:spPr>
          <a:xfrm>
            <a:off x="6213084" y="3805264"/>
            <a:ext cx="1574271"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Generate</a:t>
            </a:r>
            <a:endParaRPr lang="zh-CN" altLang="en-US" sz="2400" b="1"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390AB491-370B-B941-D543-F4C43B998B87}"/>
              </a:ext>
            </a:extLst>
          </p:cNvPr>
          <p:cNvSpPr txBox="1"/>
          <p:nvPr/>
        </p:nvSpPr>
        <p:spPr>
          <a:xfrm>
            <a:off x="3146340" y="3033331"/>
            <a:ext cx="1574271"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Iterate</a:t>
            </a:r>
            <a:endParaRPr lang="zh-CN" altLang="en-US" sz="2400" b="1" dirty="0">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D9FC1BDD-74AC-CA41-5C43-D44FA740E8FB}"/>
              </a:ext>
            </a:extLst>
          </p:cNvPr>
          <p:cNvPicPr>
            <a:picLocks noChangeAspect="1"/>
          </p:cNvPicPr>
          <p:nvPr/>
        </p:nvPicPr>
        <p:blipFill>
          <a:blip r:embed="rId6">
            <a:extLst>
              <a:ext uri="{28A0092B-C50C-407E-A947-70E740481C1C}">
                <a14:useLocalDpi xmlns:a14="http://schemas.microsoft.com/office/drawing/2010/main" val="0"/>
              </a:ext>
            </a:extLst>
          </a:blip>
          <a:srcRect l="25156" t="17671" b="39758"/>
          <a:stretch/>
        </p:blipFill>
        <p:spPr>
          <a:xfrm>
            <a:off x="3109355" y="913895"/>
            <a:ext cx="1094685" cy="880738"/>
          </a:xfrm>
          <a:prstGeom prst="rect">
            <a:avLst/>
          </a:prstGeom>
        </p:spPr>
      </p:pic>
      <p:sp>
        <p:nvSpPr>
          <p:cNvPr id="13" name="圆柱体 12">
            <a:extLst>
              <a:ext uri="{FF2B5EF4-FFF2-40B4-BE49-F238E27FC236}">
                <a16:creationId xmlns:a16="http://schemas.microsoft.com/office/drawing/2014/main" id="{C91325D3-10FD-2FF1-92BA-EB17B8800218}"/>
              </a:ext>
            </a:extLst>
          </p:cNvPr>
          <p:cNvSpPr/>
          <p:nvPr/>
        </p:nvSpPr>
        <p:spPr>
          <a:xfrm>
            <a:off x="4444376" y="4486529"/>
            <a:ext cx="3245179" cy="1093902"/>
          </a:xfrm>
          <a:prstGeom prst="can">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Database</a:t>
            </a:r>
            <a:endParaRPr lang="zh-CN"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510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63ED4B-7AFB-F024-F0A4-A95AE600E4D8}"/>
              </a:ext>
            </a:extLst>
          </p:cNvPr>
          <p:cNvPicPr>
            <a:picLocks noChangeAspect="1"/>
          </p:cNvPicPr>
          <p:nvPr/>
        </p:nvPicPr>
        <p:blipFill>
          <a:blip r:embed="rId3"/>
          <a:stretch>
            <a:fillRect/>
          </a:stretch>
        </p:blipFill>
        <p:spPr>
          <a:xfrm>
            <a:off x="233552" y="3104915"/>
            <a:ext cx="7399657" cy="2440312"/>
          </a:xfrm>
          <a:prstGeom prst="rect">
            <a:avLst/>
          </a:prstGeom>
        </p:spPr>
      </p:pic>
      <p:sp>
        <p:nvSpPr>
          <p:cNvPr id="2" name="标题 1">
            <a:extLst>
              <a:ext uri="{FF2B5EF4-FFF2-40B4-BE49-F238E27FC236}">
                <a16:creationId xmlns:a16="http://schemas.microsoft.com/office/drawing/2014/main" id="{15EEF5CA-8752-7F55-C5B5-06943000B7C7}"/>
              </a:ext>
            </a:extLst>
          </p:cNvPr>
          <p:cNvSpPr>
            <a:spLocks noGrp="1"/>
          </p:cNvSpPr>
          <p:nvPr>
            <p:ph type="title"/>
          </p:nvPr>
        </p:nvSpPr>
        <p:spPr>
          <a:xfrm>
            <a:off x="152826" y="138998"/>
            <a:ext cx="10515600" cy="1325563"/>
          </a:xfrm>
        </p:spPr>
        <p:txBody>
          <a:bodyPr/>
          <a:lstStyle/>
          <a:p>
            <a:r>
              <a:rPr lang="zh-CN" altLang="en-US" b="1" dirty="0"/>
              <a:t>用</a:t>
            </a:r>
            <a:r>
              <a:rPr lang="en-US" altLang="zh-CN" b="1" dirty="0"/>
              <a:t>LLM</a:t>
            </a:r>
            <a:r>
              <a:rPr lang="zh-CN" altLang="en-US" b="1" dirty="0"/>
              <a:t>设计</a:t>
            </a:r>
            <a:r>
              <a:rPr lang="en-US" altLang="zh-CN" b="1" dirty="0"/>
              <a:t>IBP</a:t>
            </a:r>
            <a:r>
              <a:rPr lang="zh-CN" altLang="en-US" b="1" dirty="0"/>
              <a:t>约化的算法</a:t>
            </a:r>
            <a:endParaRPr lang="zh-CN" altLang="en-US" dirty="0"/>
          </a:p>
        </p:txBody>
      </p:sp>
      <p:sp>
        <p:nvSpPr>
          <p:cNvPr id="4" name="文本框 3">
            <a:extLst>
              <a:ext uri="{FF2B5EF4-FFF2-40B4-BE49-F238E27FC236}">
                <a16:creationId xmlns:a16="http://schemas.microsoft.com/office/drawing/2014/main" id="{733B7F9D-177C-0148-9F95-ADA1F875E253}"/>
              </a:ext>
            </a:extLst>
          </p:cNvPr>
          <p:cNvSpPr txBox="1"/>
          <p:nvPr/>
        </p:nvSpPr>
        <p:spPr>
          <a:xfrm>
            <a:off x="152826" y="6195782"/>
            <a:ext cx="5523408" cy="523220"/>
          </a:xfrm>
          <a:prstGeom prst="rect">
            <a:avLst/>
          </a:prstGeom>
          <a:noFill/>
        </p:spPr>
        <p:txBody>
          <a:bodyPr wrap="square">
            <a:spAutoFit/>
          </a:bodyPr>
          <a:lstStyle/>
          <a:p>
            <a:r>
              <a:rPr lang="en-US" altLang="zh-CN" sz="2800" b="0" i="0" u="none" strike="noStrike" dirty="0">
                <a:effectLst/>
                <a:latin typeface="Lucida Grande"/>
              </a:rPr>
              <a:t>S. Laporta. hep-</a:t>
            </a:r>
            <a:r>
              <a:rPr lang="en-US" altLang="zh-CN" sz="2800" b="0" i="0" u="none" strike="noStrike" dirty="0" err="1">
                <a:effectLst/>
                <a:latin typeface="Lucida Grande"/>
              </a:rPr>
              <a:t>ph</a:t>
            </a:r>
            <a:r>
              <a:rPr lang="en-US" altLang="zh-CN" sz="2800" b="0" i="0" u="none" strike="noStrike" dirty="0">
                <a:effectLst/>
                <a:latin typeface="Lucida Grande"/>
              </a:rPr>
              <a:t>/0102033</a:t>
            </a:r>
            <a:endParaRPr lang="zh-CN" altLang="en-US" sz="2800" dirty="0"/>
          </a:p>
        </p:txBody>
      </p:sp>
      <p:pic>
        <p:nvPicPr>
          <p:cNvPr id="3" name="Picture 4">
            <a:extLst>
              <a:ext uri="{FF2B5EF4-FFF2-40B4-BE49-F238E27FC236}">
                <a16:creationId xmlns:a16="http://schemas.microsoft.com/office/drawing/2014/main" id="{3C23E2D9-052B-FE41-A3C5-283DC2FA65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8108" y="267560"/>
            <a:ext cx="3070818" cy="307081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DBE60D80-169D-F1BA-010E-DCE954709A21}"/>
              </a:ext>
            </a:extLst>
          </p:cNvPr>
          <p:cNvPicPr>
            <a:picLocks noChangeAspect="1"/>
          </p:cNvPicPr>
          <p:nvPr/>
        </p:nvPicPr>
        <p:blipFill>
          <a:blip r:embed="rId5"/>
          <a:stretch>
            <a:fillRect/>
          </a:stretch>
        </p:blipFill>
        <p:spPr>
          <a:xfrm>
            <a:off x="0" y="1471288"/>
            <a:ext cx="6659148" cy="983073"/>
          </a:xfrm>
          <a:prstGeom prst="rect">
            <a:avLst/>
          </a:prstGeom>
        </p:spPr>
      </p:pic>
      <p:sp>
        <p:nvSpPr>
          <p:cNvPr id="6" name="箭头: 左右 5">
            <a:extLst>
              <a:ext uri="{FF2B5EF4-FFF2-40B4-BE49-F238E27FC236}">
                <a16:creationId xmlns:a16="http://schemas.microsoft.com/office/drawing/2014/main" id="{D10CFFFD-7B2B-BA7B-DE8F-1C8F76871F0C}"/>
              </a:ext>
            </a:extLst>
          </p:cNvPr>
          <p:cNvSpPr/>
          <p:nvPr/>
        </p:nvSpPr>
        <p:spPr>
          <a:xfrm>
            <a:off x="6617800" y="1621688"/>
            <a:ext cx="2030818" cy="673074"/>
          </a:xfrm>
          <a:prstGeom prst="leftRightArrow">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8" name="内容占位符 7">
            <a:extLst>
              <a:ext uri="{FF2B5EF4-FFF2-40B4-BE49-F238E27FC236}">
                <a16:creationId xmlns:a16="http://schemas.microsoft.com/office/drawing/2014/main" id="{8FEB19EA-2FB3-AFA4-6D59-4998850A5724}"/>
              </a:ext>
            </a:extLst>
          </p:cNvPr>
          <p:cNvPicPr>
            <a:picLocks noGrp="1" noChangeAspect="1"/>
          </p:cNvPicPr>
          <p:nvPr>
            <p:ph idx="1"/>
          </p:nvPr>
        </p:nvPicPr>
        <p:blipFill>
          <a:blip r:embed="rId6"/>
          <a:stretch>
            <a:fillRect/>
          </a:stretch>
        </p:blipFill>
        <p:spPr bwMode="auto">
          <a:xfrm>
            <a:off x="8020078" y="3028115"/>
            <a:ext cx="3070818" cy="369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988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DEBBF0-A9AD-E5BF-1C15-0C3971CCAB0B}"/>
              </a:ext>
            </a:extLst>
          </p:cNvPr>
          <p:cNvSpPr>
            <a:spLocks noGrp="1"/>
          </p:cNvSpPr>
          <p:nvPr>
            <p:ph type="title"/>
          </p:nvPr>
        </p:nvSpPr>
        <p:spPr/>
        <p:txBody>
          <a:bodyPr/>
          <a:lstStyle/>
          <a:p>
            <a:r>
              <a:rPr lang="zh-CN" altLang="en-US" b="1" dirty="0"/>
              <a:t>用</a:t>
            </a:r>
            <a:r>
              <a:rPr lang="en-US" altLang="zh-CN" b="1" dirty="0"/>
              <a:t>LLM</a:t>
            </a:r>
            <a:r>
              <a:rPr lang="zh-CN" altLang="en-US" b="1" dirty="0"/>
              <a:t>设计</a:t>
            </a:r>
            <a:r>
              <a:rPr lang="en-US" altLang="zh-CN" b="1" dirty="0"/>
              <a:t>IBP</a:t>
            </a:r>
            <a:r>
              <a:rPr lang="zh-CN" altLang="en-US" b="1" dirty="0"/>
              <a:t>约化的算法</a:t>
            </a:r>
          </a:p>
        </p:txBody>
      </p:sp>
      <p:pic>
        <p:nvPicPr>
          <p:cNvPr id="4" name="内容占位符 3">
            <a:extLst>
              <a:ext uri="{FF2B5EF4-FFF2-40B4-BE49-F238E27FC236}">
                <a16:creationId xmlns:a16="http://schemas.microsoft.com/office/drawing/2014/main" id="{83FDED2D-3205-4EA0-1DD2-7698C4EBCBBF}"/>
              </a:ext>
            </a:extLst>
          </p:cNvPr>
          <p:cNvPicPr>
            <a:picLocks noGrp="1" noChangeAspect="1"/>
          </p:cNvPicPr>
          <p:nvPr>
            <p:ph idx="1"/>
          </p:nvPr>
        </p:nvPicPr>
        <p:blipFill>
          <a:blip r:embed="rId2"/>
          <a:stretch>
            <a:fillRect/>
          </a:stretch>
        </p:blipFill>
        <p:spPr>
          <a:xfrm>
            <a:off x="229570" y="2016732"/>
            <a:ext cx="7722234" cy="4351338"/>
          </a:xfrm>
          <a:prstGeom prst="rect">
            <a:avLst/>
          </a:prstGeom>
        </p:spPr>
      </p:pic>
      <p:grpSp>
        <p:nvGrpSpPr>
          <p:cNvPr id="5" name="组合 4">
            <a:extLst>
              <a:ext uri="{FF2B5EF4-FFF2-40B4-BE49-F238E27FC236}">
                <a16:creationId xmlns:a16="http://schemas.microsoft.com/office/drawing/2014/main" id="{6EAEDFC6-FF20-4602-0AB6-BDF33F5C549D}"/>
              </a:ext>
            </a:extLst>
          </p:cNvPr>
          <p:cNvGrpSpPr/>
          <p:nvPr/>
        </p:nvGrpSpPr>
        <p:grpSpPr>
          <a:xfrm>
            <a:off x="8187070" y="2441238"/>
            <a:ext cx="3871053" cy="3502325"/>
            <a:chOff x="7141113" y="2313395"/>
            <a:chExt cx="4668450" cy="3502325"/>
          </a:xfrm>
        </p:grpSpPr>
        <p:sp>
          <p:nvSpPr>
            <p:cNvPr id="6" name="矩形: 圆角 5">
              <a:extLst>
                <a:ext uri="{FF2B5EF4-FFF2-40B4-BE49-F238E27FC236}">
                  <a16:creationId xmlns:a16="http://schemas.microsoft.com/office/drawing/2014/main" id="{DBF670DB-1DEB-290F-B0C1-D7C6BB3682F0}"/>
                </a:ext>
              </a:extLst>
            </p:cNvPr>
            <p:cNvSpPr/>
            <p:nvPr/>
          </p:nvSpPr>
          <p:spPr>
            <a:xfrm>
              <a:off x="7141113" y="2313395"/>
              <a:ext cx="4656072" cy="3502325"/>
            </a:xfrm>
            <a:prstGeom prst="round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7E614180-F585-7AF7-0AAC-A358C48FBCC8}"/>
                </a:ext>
              </a:extLst>
            </p:cNvPr>
            <p:cNvSpPr txBox="1"/>
            <p:nvPr/>
          </p:nvSpPr>
          <p:spPr>
            <a:xfrm>
              <a:off x="7320633" y="2396153"/>
              <a:ext cx="4488930" cy="3108543"/>
            </a:xfrm>
            <a:prstGeom prst="rect">
              <a:avLst/>
            </a:prstGeom>
            <a:noFill/>
          </p:spPr>
          <p:txBody>
            <a:bodyPr wrap="square" rtlCol="0">
              <a:spAutoFit/>
            </a:bodyPr>
            <a:lstStyle/>
            <a:p>
              <a:r>
                <a:rPr lang="zh-CN" altLang="en-US" sz="2800" b="1" dirty="0"/>
                <a:t>在单圈图上评估</a:t>
              </a:r>
              <a:r>
                <a:rPr lang="en-US" altLang="zh-CN" sz="2800" b="1" dirty="0"/>
                <a:t>IBP</a:t>
              </a:r>
              <a:r>
                <a:rPr lang="zh-CN" altLang="en-US" sz="2800" b="1" dirty="0"/>
                <a:t>算法的效率</a:t>
              </a:r>
              <a:endParaRPr lang="en-US" altLang="zh-CN" sz="2800" b="1" dirty="0"/>
            </a:p>
            <a:p>
              <a:endParaRPr lang="en-US" altLang="zh-CN" sz="2800" b="1" dirty="0"/>
            </a:p>
            <a:p>
              <a:r>
                <a:rPr lang="zh-CN" altLang="en-US" sz="2800" b="1" dirty="0"/>
                <a:t>在高圈图上做外推性测试</a:t>
              </a:r>
              <a:endParaRPr lang="en-US" altLang="zh-CN" sz="2800" b="1" dirty="0"/>
            </a:p>
            <a:p>
              <a:endParaRPr lang="en-US" altLang="zh-CN" sz="2800" b="1" dirty="0"/>
            </a:p>
            <a:p>
              <a:r>
                <a:rPr lang="zh-CN" altLang="en-US" sz="2800" b="1" dirty="0"/>
                <a:t>在</a:t>
              </a:r>
              <a:r>
                <a:rPr lang="en-US" altLang="zh-CN" sz="2800" b="1" dirty="0"/>
                <a:t>5</a:t>
              </a:r>
              <a:r>
                <a:rPr lang="zh-CN" altLang="en-US" sz="2800" b="1" dirty="0"/>
                <a:t>圈图上提速</a:t>
              </a:r>
              <a:r>
                <a:rPr lang="en-US" altLang="zh-CN" sz="2800" b="1" dirty="0"/>
                <a:t>1000</a:t>
              </a:r>
              <a:r>
                <a:rPr lang="zh-CN" altLang="en-US" sz="2800" b="1" dirty="0"/>
                <a:t>倍</a:t>
              </a:r>
              <a:endParaRPr lang="en-US" altLang="zh-CN" sz="2800" b="1" dirty="0"/>
            </a:p>
          </p:txBody>
        </p:sp>
      </p:grpSp>
      <p:sp>
        <p:nvSpPr>
          <p:cNvPr id="10" name="文本框 9">
            <a:extLst>
              <a:ext uri="{FF2B5EF4-FFF2-40B4-BE49-F238E27FC236}">
                <a16:creationId xmlns:a16="http://schemas.microsoft.com/office/drawing/2014/main" id="{4C5A06F5-F3AD-3987-F228-595ABD137D1F}"/>
              </a:ext>
            </a:extLst>
          </p:cNvPr>
          <p:cNvSpPr txBox="1"/>
          <p:nvPr/>
        </p:nvSpPr>
        <p:spPr>
          <a:xfrm>
            <a:off x="0" y="6368070"/>
            <a:ext cx="4468333" cy="369332"/>
          </a:xfrm>
          <a:prstGeom prst="rect">
            <a:avLst/>
          </a:prstGeom>
          <a:noFill/>
        </p:spPr>
        <p:txBody>
          <a:bodyPr wrap="square">
            <a:spAutoFit/>
          </a:bodyPr>
          <a:lstStyle/>
          <a:p>
            <a:pPr algn="r"/>
            <a:r>
              <a:rPr lang="en-US" altLang="zh-CN" b="1" dirty="0"/>
              <a:t>ZYS</a:t>
            </a:r>
            <a:r>
              <a:rPr lang="en-US" altLang="zh-CN" dirty="0"/>
              <a:t>, Yang, Cao, Luo, Zhu arxiv:2502:09544</a:t>
            </a:r>
            <a:r>
              <a:rPr lang="zh-CN" altLang="en-US" dirty="0"/>
              <a:t> </a:t>
            </a:r>
            <a:endParaRPr lang="en-US" altLang="zh-CN" dirty="0"/>
          </a:p>
        </p:txBody>
      </p:sp>
    </p:spTree>
    <p:extLst>
      <p:ext uri="{BB962C8B-B14F-4D97-AF65-F5344CB8AC3E}">
        <p14:creationId xmlns:p14="http://schemas.microsoft.com/office/powerpoint/2010/main" val="300511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4806-E3B4-F923-5B9B-7108DB8889FA}"/>
              </a:ext>
            </a:extLst>
          </p:cNvPr>
          <p:cNvSpPr>
            <a:spLocks noGrp="1"/>
          </p:cNvSpPr>
          <p:nvPr>
            <p:ph type="title"/>
          </p:nvPr>
        </p:nvSpPr>
        <p:spPr/>
        <p:txBody>
          <a:bodyPr/>
          <a:lstStyle/>
          <a:p>
            <a:r>
              <a:rPr lang="zh-CN" altLang="en-US" b="1" dirty="0"/>
              <a:t>用</a:t>
            </a:r>
            <a:r>
              <a:rPr lang="en-US" altLang="zh-CN" b="1" dirty="0"/>
              <a:t>LLM</a:t>
            </a:r>
            <a:r>
              <a:rPr lang="zh-CN" altLang="en-US" b="1" dirty="0"/>
              <a:t>设计</a:t>
            </a:r>
            <a:r>
              <a:rPr lang="en-US" altLang="zh-CN" b="1" dirty="0"/>
              <a:t>IBP</a:t>
            </a:r>
            <a:r>
              <a:rPr lang="zh-CN" altLang="en-US" b="1" dirty="0"/>
              <a:t>约化的算法</a:t>
            </a:r>
            <a:endParaRPr lang="zh-CN" altLang="en-US" dirty="0">
              <a:latin typeface="Times New Roman" panose="02020603050405020304" pitchFamily="18" charset="0"/>
              <a:cs typeface="Times New Roman" panose="02020603050405020304" pitchFamily="18" charset="0"/>
            </a:endParaRPr>
          </a:p>
        </p:txBody>
      </p:sp>
      <p:pic>
        <p:nvPicPr>
          <p:cNvPr id="6146" name="Picture 2">
            <a:extLst>
              <a:ext uri="{FF2B5EF4-FFF2-40B4-BE49-F238E27FC236}">
                <a16:creationId xmlns:a16="http://schemas.microsoft.com/office/drawing/2014/main" id="{367E7232-7165-C540-7792-1F19339D8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212" y="1329069"/>
            <a:ext cx="4933507" cy="49335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格 2">
            <a:extLst>
              <a:ext uri="{FF2B5EF4-FFF2-40B4-BE49-F238E27FC236}">
                <a16:creationId xmlns:a16="http://schemas.microsoft.com/office/drawing/2014/main" id="{64E9DC09-B794-E68A-24C2-4C8FA9F03173}"/>
              </a:ext>
            </a:extLst>
          </p:cNvPr>
          <p:cNvGraphicFramePr>
            <a:graphicFrameLocks noGrp="1"/>
          </p:cNvGraphicFramePr>
          <p:nvPr/>
        </p:nvGraphicFramePr>
        <p:xfrm>
          <a:off x="239281" y="1555115"/>
          <a:ext cx="6908260" cy="4663440"/>
        </p:xfrm>
        <a:graphic>
          <a:graphicData uri="http://schemas.openxmlformats.org/drawingml/2006/table">
            <a:tbl>
              <a:tblPr firstRow="1" bandRow="1">
                <a:tableStyleId>{5C22544A-7EE6-4342-B048-85BDC9FD1C3A}</a:tableStyleId>
              </a:tblPr>
              <a:tblGrid>
                <a:gridCol w="1381652">
                  <a:extLst>
                    <a:ext uri="{9D8B030D-6E8A-4147-A177-3AD203B41FA5}">
                      <a16:colId xmlns:a16="http://schemas.microsoft.com/office/drawing/2014/main" val="4183709041"/>
                    </a:ext>
                  </a:extLst>
                </a:gridCol>
                <a:gridCol w="1381652">
                  <a:extLst>
                    <a:ext uri="{9D8B030D-6E8A-4147-A177-3AD203B41FA5}">
                      <a16:colId xmlns:a16="http://schemas.microsoft.com/office/drawing/2014/main" val="2380124701"/>
                    </a:ext>
                  </a:extLst>
                </a:gridCol>
                <a:gridCol w="1381652">
                  <a:extLst>
                    <a:ext uri="{9D8B030D-6E8A-4147-A177-3AD203B41FA5}">
                      <a16:colId xmlns:a16="http://schemas.microsoft.com/office/drawing/2014/main" val="2334176402"/>
                    </a:ext>
                  </a:extLst>
                </a:gridCol>
                <a:gridCol w="1381652">
                  <a:extLst>
                    <a:ext uri="{9D8B030D-6E8A-4147-A177-3AD203B41FA5}">
                      <a16:colId xmlns:a16="http://schemas.microsoft.com/office/drawing/2014/main" val="3240161660"/>
                    </a:ext>
                  </a:extLst>
                </a:gridCol>
                <a:gridCol w="1381652">
                  <a:extLst>
                    <a:ext uri="{9D8B030D-6E8A-4147-A177-3AD203B41FA5}">
                      <a16:colId xmlns:a16="http://schemas.microsoft.com/office/drawing/2014/main" val="187333727"/>
                    </a:ext>
                  </a:extLst>
                </a:gridCol>
              </a:tblGrid>
              <a:tr h="337472">
                <a:tc>
                  <a:txBody>
                    <a:bodyPr/>
                    <a:lstStyle/>
                    <a:p>
                      <a:pPr algn="ctr"/>
                      <a:r>
                        <a:rPr lang="en-US" altLang="zh-CN" b="1" dirty="0"/>
                        <a:t>Integrals</a:t>
                      </a:r>
                      <a:endParaRPr lang="zh-CN" altLang="en-US" b="1" dirty="0"/>
                    </a:p>
                  </a:txBody>
                  <a:tcPr/>
                </a:tc>
                <a:tc>
                  <a:txBody>
                    <a:bodyPr/>
                    <a:lstStyle/>
                    <a:p>
                      <a:pPr algn="ctr"/>
                      <a:r>
                        <a:rPr lang="en-US" altLang="zh-CN" b="1" dirty="0"/>
                        <a:t>Laporta</a:t>
                      </a:r>
                      <a:endParaRPr lang="zh-CN" altLang="en-US" b="1" dirty="0"/>
                    </a:p>
                  </a:txBody>
                  <a:tcPr/>
                </a:tc>
                <a:tc>
                  <a:txBody>
                    <a:bodyPr/>
                    <a:lstStyle/>
                    <a:p>
                      <a:pPr algn="ctr"/>
                      <a:r>
                        <a:rPr lang="en-US" altLang="zh-CN" b="1" dirty="0"/>
                        <a:t>Improved</a:t>
                      </a:r>
                      <a:endParaRPr lang="zh-CN" altLang="en-US" b="1" dirty="0"/>
                    </a:p>
                  </a:txBody>
                  <a:tcPr/>
                </a:tc>
                <a:tc>
                  <a:txBody>
                    <a:bodyPr/>
                    <a:lstStyle/>
                    <a:p>
                      <a:pPr algn="ctr"/>
                      <a:r>
                        <a:rPr lang="en-US" altLang="zh-CN" b="1" dirty="0"/>
                        <a:t>Priority</a:t>
                      </a:r>
                      <a:endParaRPr lang="zh-CN" altLang="en-US" b="1" dirty="0"/>
                    </a:p>
                  </a:txBody>
                  <a:tcPr/>
                </a:tc>
                <a:tc>
                  <a:txBody>
                    <a:bodyPr/>
                    <a:lstStyle/>
                    <a:p>
                      <a:pPr algn="ctr"/>
                      <a:r>
                        <a:rPr lang="en-US" altLang="zh-CN" b="1" dirty="0"/>
                        <a:t>Ratio</a:t>
                      </a:r>
                      <a:endParaRPr lang="zh-CN" altLang="en-US" b="1" dirty="0"/>
                    </a:p>
                  </a:txBody>
                  <a:tcPr/>
                </a:tc>
                <a:extLst>
                  <a:ext uri="{0D108BD9-81ED-4DB2-BD59-A6C34878D82A}">
                    <a16:rowId xmlns:a16="http://schemas.microsoft.com/office/drawing/2014/main" val="2256019304"/>
                  </a:ext>
                </a:extLst>
              </a:tr>
              <a:tr h="337472">
                <a:tc>
                  <a:txBody>
                    <a:bodyPr/>
                    <a:lstStyle/>
                    <a:p>
                      <a:pPr algn="ctr"/>
                      <a:r>
                        <a:rPr lang="en-US" altLang="zh-CN" b="1" dirty="0"/>
                        <a:t>s2</a:t>
                      </a:r>
                      <a:endParaRPr lang="zh-CN" altLang="en-US" b="1" dirty="0"/>
                    </a:p>
                  </a:txBody>
                  <a:tcPr/>
                </a:tc>
                <a:tc>
                  <a:txBody>
                    <a:bodyPr/>
                    <a:lstStyle/>
                    <a:p>
                      <a:pPr algn="ctr"/>
                      <a:r>
                        <a:rPr lang="en-US" altLang="zh-CN" b="1" dirty="0"/>
                        <a:t>1 299 923</a:t>
                      </a:r>
                      <a:endParaRPr lang="zh-CN" altLang="en-US" b="1" dirty="0"/>
                    </a:p>
                  </a:txBody>
                  <a:tcPr/>
                </a:tc>
                <a:tc>
                  <a:txBody>
                    <a:bodyPr/>
                    <a:lstStyle/>
                    <a:p>
                      <a:pPr algn="ctr"/>
                      <a:r>
                        <a:rPr lang="en-US" altLang="zh-CN" b="1" dirty="0"/>
                        <a:t>3061</a:t>
                      </a:r>
                      <a:endParaRPr lang="zh-CN" altLang="en-US" b="1" dirty="0"/>
                    </a:p>
                  </a:txBody>
                  <a:tcPr/>
                </a:tc>
                <a:tc>
                  <a:txBody>
                    <a:bodyPr/>
                    <a:lstStyle/>
                    <a:p>
                      <a:pPr algn="ctr"/>
                      <a:r>
                        <a:rPr lang="en-US" altLang="zh-CN" b="1" dirty="0"/>
                        <a:t>2985</a:t>
                      </a:r>
                      <a:endParaRPr lang="zh-CN" altLang="en-US" b="1" dirty="0"/>
                    </a:p>
                  </a:txBody>
                  <a:tcPr/>
                </a:tc>
                <a:tc>
                  <a:txBody>
                    <a:bodyPr/>
                    <a:lstStyle/>
                    <a:p>
                      <a:pPr algn="ctr"/>
                      <a:r>
                        <a:rPr lang="en-US" altLang="zh-CN" b="1" dirty="0"/>
                        <a:t>1.03</a:t>
                      </a:r>
                      <a:endParaRPr lang="zh-CN" altLang="en-US" b="1" dirty="0"/>
                    </a:p>
                  </a:txBody>
                  <a:tcPr/>
                </a:tc>
                <a:extLst>
                  <a:ext uri="{0D108BD9-81ED-4DB2-BD59-A6C34878D82A}">
                    <a16:rowId xmlns:a16="http://schemas.microsoft.com/office/drawing/2014/main" val="1129091326"/>
                  </a:ext>
                </a:extLst>
              </a:tr>
              <a:tr h="337472">
                <a:tc>
                  <a:txBody>
                    <a:bodyPr/>
                    <a:lstStyle/>
                    <a:p>
                      <a:pPr algn="ctr"/>
                      <a:r>
                        <a:rPr lang="en-US" altLang="zh-CN" b="1" dirty="0"/>
                        <a:t>s3</a:t>
                      </a:r>
                      <a:endParaRPr lang="zh-CN" altLang="en-US" b="1" dirty="0"/>
                    </a:p>
                  </a:txBody>
                  <a:tcPr/>
                </a:tc>
                <a:tc>
                  <a:txBody>
                    <a:bodyPr/>
                    <a:lstStyle/>
                    <a:p>
                      <a:pPr algn="ctr"/>
                      <a:r>
                        <a:rPr lang="en-US" altLang="zh-CN" b="1" dirty="0"/>
                        <a:t>7 276 962</a:t>
                      </a:r>
                      <a:endParaRPr lang="zh-CN" altLang="en-US" b="1" dirty="0"/>
                    </a:p>
                  </a:txBody>
                  <a:tcPr/>
                </a:tc>
                <a:tc>
                  <a:txBody>
                    <a:bodyPr/>
                    <a:lstStyle/>
                    <a:p>
                      <a:pPr algn="ctr"/>
                      <a:r>
                        <a:rPr lang="en-US" altLang="zh-CN" b="1" dirty="0"/>
                        <a:t>4125</a:t>
                      </a:r>
                      <a:endParaRPr lang="zh-CN" altLang="en-US" b="1" dirty="0"/>
                    </a:p>
                  </a:txBody>
                  <a:tcPr/>
                </a:tc>
                <a:tc>
                  <a:txBody>
                    <a:bodyPr/>
                    <a:lstStyle/>
                    <a:p>
                      <a:pPr algn="ctr"/>
                      <a:r>
                        <a:rPr lang="en-US" altLang="zh-CN" b="1" dirty="0"/>
                        <a:t>3708</a:t>
                      </a:r>
                      <a:endParaRPr lang="zh-CN" altLang="en-US" b="1" dirty="0"/>
                    </a:p>
                  </a:txBody>
                  <a:tcPr/>
                </a:tc>
                <a:tc>
                  <a:txBody>
                    <a:bodyPr/>
                    <a:lstStyle/>
                    <a:p>
                      <a:pPr algn="ctr"/>
                      <a:r>
                        <a:rPr lang="en-US" altLang="zh-CN" b="1" dirty="0"/>
                        <a:t>1.11</a:t>
                      </a:r>
                      <a:endParaRPr lang="zh-CN" altLang="en-US" b="1" dirty="0"/>
                    </a:p>
                  </a:txBody>
                  <a:tcPr/>
                </a:tc>
                <a:extLst>
                  <a:ext uri="{0D108BD9-81ED-4DB2-BD59-A6C34878D82A}">
                    <a16:rowId xmlns:a16="http://schemas.microsoft.com/office/drawing/2014/main" val="2422380365"/>
                  </a:ext>
                </a:extLst>
              </a:tr>
              <a:tr h="337472">
                <a:tc>
                  <a:txBody>
                    <a:bodyPr/>
                    <a:lstStyle/>
                    <a:p>
                      <a:pPr algn="ctr"/>
                      <a:r>
                        <a:rPr lang="en-US" altLang="zh-CN" b="1" dirty="0"/>
                        <a:t>s4</a:t>
                      </a:r>
                      <a:endParaRPr lang="zh-CN" altLang="en-US" b="1" dirty="0"/>
                    </a:p>
                  </a:txBody>
                  <a:tcPr/>
                </a:tc>
                <a:tc>
                  <a:txBody>
                    <a:bodyPr/>
                    <a:lstStyle/>
                    <a:p>
                      <a:pPr algn="ctr"/>
                      <a:r>
                        <a:rPr lang="en-US" altLang="zh-CN" b="1" dirty="0"/>
                        <a:t>20 549 627</a:t>
                      </a:r>
                      <a:endParaRPr lang="zh-CN" altLang="en-US" b="1" dirty="0"/>
                    </a:p>
                  </a:txBody>
                  <a:tcPr/>
                </a:tc>
                <a:tc>
                  <a:txBody>
                    <a:bodyPr/>
                    <a:lstStyle/>
                    <a:p>
                      <a:pPr algn="ctr"/>
                      <a:r>
                        <a:rPr lang="en-US" altLang="zh-CN" b="1" dirty="0"/>
                        <a:t>10 803</a:t>
                      </a:r>
                      <a:endParaRPr lang="zh-CN" altLang="en-US" b="1" dirty="0"/>
                    </a:p>
                  </a:txBody>
                  <a:tcPr/>
                </a:tc>
                <a:tc>
                  <a:txBody>
                    <a:bodyPr/>
                    <a:lstStyle/>
                    <a:p>
                      <a:pPr algn="ctr"/>
                      <a:r>
                        <a:rPr lang="en-US" altLang="zh-CN" b="1" dirty="0"/>
                        <a:t>7144</a:t>
                      </a:r>
                      <a:endParaRPr lang="zh-CN" altLang="en-US" b="1" dirty="0"/>
                    </a:p>
                  </a:txBody>
                  <a:tcPr/>
                </a:tc>
                <a:tc>
                  <a:txBody>
                    <a:bodyPr/>
                    <a:lstStyle/>
                    <a:p>
                      <a:pPr algn="ctr"/>
                      <a:r>
                        <a:rPr lang="en-US" altLang="zh-CN" b="1" dirty="0"/>
                        <a:t>1.51</a:t>
                      </a:r>
                      <a:endParaRPr lang="zh-CN" altLang="en-US" b="1" dirty="0"/>
                    </a:p>
                  </a:txBody>
                  <a:tcPr/>
                </a:tc>
                <a:extLst>
                  <a:ext uri="{0D108BD9-81ED-4DB2-BD59-A6C34878D82A}">
                    <a16:rowId xmlns:a16="http://schemas.microsoft.com/office/drawing/2014/main" val="1764296850"/>
                  </a:ext>
                </a:extLst>
              </a:tr>
              <a:tr h="337472">
                <a:tc>
                  <a:txBody>
                    <a:bodyPr/>
                    <a:lstStyle/>
                    <a:p>
                      <a:pPr algn="ctr"/>
                      <a:r>
                        <a:rPr lang="en-US" altLang="zh-CN" b="1" dirty="0"/>
                        <a:t>s5</a:t>
                      </a:r>
                      <a:endParaRPr lang="zh-CN" altLang="en-US" b="1" dirty="0"/>
                    </a:p>
                  </a:txBody>
                  <a:tcPr/>
                </a:tc>
                <a:tc>
                  <a:txBody>
                    <a:bodyPr/>
                    <a:lstStyle/>
                    <a:p>
                      <a:pPr algn="ctr"/>
                      <a:r>
                        <a:rPr lang="en-US" altLang="zh-CN" b="1" dirty="0"/>
                        <a:t>81 359 547</a:t>
                      </a:r>
                      <a:endParaRPr lang="zh-CN" altLang="en-US" b="1" dirty="0"/>
                    </a:p>
                  </a:txBody>
                  <a:tcPr/>
                </a:tc>
                <a:tc>
                  <a:txBody>
                    <a:bodyPr/>
                    <a:lstStyle/>
                    <a:p>
                      <a:pPr algn="ctr"/>
                      <a:r>
                        <a:rPr lang="en-US" altLang="zh-CN" b="1" dirty="0"/>
                        <a:t>35 065</a:t>
                      </a:r>
                      <a:endParaRPr lang="zh-CN" altLang="en-US" b="1" dirty="0"/>
                    </a:p>
                  </a:txBody>
                  <a:tcPr/>
                </a:tc>
                <a:tc>
                  <a:txBody>
                    <a:bodyPr/>
                    <a:lstStyle/>
                    <a:p>
                      <a:pPr algn="ctr"/>
                      <a:r>
                        <a:rPr lang="en-US" altLang="zh-CN" b="1" dirty="0"/>
                        <a:t>19 052</a:t>
                      </a:r>
                      <a:endParaRPr lang="zh-CN" altLang="en-US" b="1" dirty="0"/>
                    </a:p>
                  </a:txBody>
                  <a:tcPr/>
                </a:tc>
                <a:tc>
                  <a:txBody>
                    <a:bodyPr/>
                    <a:lstStyle/>
                    <a:p>
                      <a:pPr algn="ctr"/>
                      <a:r>
                        <a:rPr lang="en-US" altLang="zh-CN" b="1" dirty="0"/>
                        <a:t>1.84</a:t>
                      </a:r>
                      <a:endParaRPr lang="zh-CN" altLang="en-US" b="1" dirty="0"/>
                    </a:p>
                  </a:txBody>
                  <a:tcPr/>
                </a:tc>
                <a:extLst>
                  <a:ext uri="{0D108BD9-81ED-4DB2-BD59-A6C34878D82A}">
                    <a16:rowId xmlns:a16="http://schemas.microsoft.com/office/drawing/2014/main" val="565491387"/>
                  </a:ext>
                </a:extLst>
              </a:tr>
              <a:tr h="337472">
                <a:tc>
                  <a:txBody>
                    <a:bodyPr/>
                    <a:lstStyle/>
                    <a:p>
                      <a:pPr algn="ctr"/>
                      <a:r>
                        <a:rPr lang="en-US" altLang="zh-CN" b="1" dirty="0"/>
                        <a:t>s6</a:t>
                      </a:r>
                      <a:endParaRPr lang="zh-CN" altLang="en-US" b="1" dirty="0"/>
                    </a:p>
                  </a:txBody>
                  <a:tcPr/>
                </a:tc>
                <a:tc>
                  <a:txBody>
                    <a:bodyPr/>
                    <a:lstStyle/>
                    <a:p>
                      <a:pPr algn="ctr"/>
                      <a:r>
                        <a:rPr lang="en-US" altLang="zh-CN" b="1" dirty="0"/>
                        <a:t>237 961 845</a:t>
                      </a:r>
                      <a:endParaRPr lang="zh-CN" altLang="en-US" b="1" dirty="0"/>
                    </a:p>
                  </a:txBody>
                  <a:tcPr/>
                </a:tc>
                <a:tc>
                  <a:txBody>
                    <a:bodyPr/>
                    <a:lstStyle/>
                    <a:p>
                      <a:pPr algn="ctr"/>
                      <a:r>
                        <a:rPr lang="en-US" altLang="zh-CN" b="1" dirty="0"/>
                        <a:t>108 215</a:t>
                      </a:r>
                      <a:endParaRPr lang="zh-CN" altLang="en-US" b="1" dirty="0"/>
                    </a:p>
                  </a:txBody>
                  <a:tcPr/>
                </a:tc>
                <a:tc>
                  <a:txBody>
                    <a:bodyPr/>
                    <a:lstStyle/>
                    <a:p>
                      <a:pPr algn="ctr"/>
                      <a:r>
                        <a:rPr lang="en-US" altLang="zh-CN" b="1" dirty="0"/>
                        <a:t>46 390</a:t>
                      </a:r>
                      <a:endParaRPr lang="zh-CN" altLang="en-US" b="1" dirty="0"/>
                    </a:p>
                  </a:txBody>
                  <a:tcPr/>
                </a:tc>
                <a:tc>
                  <a:txBody>
                    <a:bodyPr/>
                    <a:lstStyle/>
                    <a:p>
                      <a:pPr algn="ctr"/>
                      <a:r>
                        <a:rPr lang="en-US" altLang="zh-CN" b="1" dirty="0"/>
                        <a:t>2.33</a:t>
                      </a:r>
                      <a:endParaRPr lang="zh-CN" altLang="en-US" b="1" dirty="0"/>
                    </a:p>
                  </a:txBody>
                  <a:tcPr/>
                </a:tc>
                <a:extLst>
                  <a:ext uri="{0D108BD9-81ED-4DB2-BD59-A6C34878D82A}">
                    <a16:rowId xmlns:a16="http://schemas.microsoft.com/office/drawing/2014/main" val="40260560"/>
                  </a:ext>
                </a:extLst>
              </a:tr>
              <a:tr h="337472">
                <a:tc>
                  <a:txBody>
                    <a:bodyPr/>
                    <a:lstStyle/>
                    <a:p>
                      <a:pPr algn="ctr"/>
                      <a:r>
                        <a:rPr lang="en-US" altLang="zh-CN" b="1" dirty="0"/>
                        <a:t>s8</a:t>
                      </a:r>
                      <a:endParaRPr lang="zh-CN" altLang="en-US" b="1" dirty="0"/>
                    </a:p>
                  </a:txBody>
                  <a:tcPr/>
                </a:tc>
                <a:tc>
                  <a:txBody>
                    <a:bodyPr/>
                    <a:lstStyle/>
                    <a:p>
                      <a:pPr algn="ctr"/>
                      <a:r>
                        <a:rPr lang="en-US" altLang="zh-CN" b="1" dirty="0"/>
                        <a:t>-</a:t>
                      </a:r>
                      <a:endParaRPr lang="zh-CN" altLang="en-US" b="1" dirty="0"/>
                    </a:p>
                  </a:txBody>
                  <a:tcPr/>
                </a:tc>
                <a:tc>
                  <a:txBody>
                    <a:bodyPr/>
                    <a:lstStyle/>
                    <a:p>
                      <a:pPr algn="ctr"/>
                      <a:r>
                        <a:rPr lang="en-US" altLang="zh-CN" b="1" dirty="0"/>
                        <a:t>791 164</a:t>
                      </a:r>
                      <a:endParaRPr lang="zh-CN" altLang="en-US" b="1" dirty="0"/>
                    </a:p>
                  </a:txBody>
                  <a:tcPr/>
                </a:tc>
                <a:tc>
                  <a:txBody>
                    <a:bodyPr/>
                    <a:lstStyle/>
                    <a:p>
                      <a:pPr algn="ctr"/>
                      <a:r>
                        <a:rPr lang="en-US" altLang="zh-CN" b="1" dirty="0"/>
                        <a:t>101 549</a:t>
                      </a:r>
                      <a:endParaRPr lang="zh-CN" altLang="en-US" b="1" dirty="0"/>
                    </a:p>
                  </a:txBody>
                  <a:tcPr/>
                </a:tc>
                <a:tc>
                  <a:txBody>
                    <a:bodyPr/>
                    <a:lstStyle/>
                    <a:p>
                      <a:pPr algn="ctr"/>
                      <a:r>
                        <a:rPr lang="en-US" altLang="zh-CN" b="1" dirty="0"/>
                        <a:t>7.79</a:t>
                      </a:r>
                      <a:endParaRPr lang="zh-CN" altLang="en-US" b="1" dirty="0"/>
                    </a:p>
                  </a:txBody>
                  <a:tcPr/>
                </a:tc>
                <a:extLst>
                  <a:ext uri="{0D108BD9-81ED-4DB2-BD59-A6C34878D82A}">
                    <a16:rowId xmlns:a16="http://schemas.microsoft.com/office/drawing/2014/main" val="1972067430"/>
                  </a:ext>
                </a:extLst>
              </a:tr>
              <a:tr h="337472">
                <a:tc>
                  <a:txBody>
                    <a:bodyPr/>
                    <a:lstStyle/>
                    <a:p>
                      <a:pPr algn="ctr"/>
                      <a:r>
                        <a:rPr lang="en-US" altLang="zh-CN" b="1" dirty="0"/>
                        <a:t>s10</a:t>
                      </a:r>
                      <a:endParaRPr lang="zh-CN" altLang="en-US" b="1" dirty="0"/>
                    </a:p>
                  </a:txBody>
                  <a:tcPr/>
                </a:tc>
                <a:tc>
                  <a:txBody>
                    <a:bodyPr/>
                    <a:lstStyle/>
                    <a:p>
                      <a:pPr algn="ctr"/>
                      <a:r>
                        <a:rPr lang="en-US" altLang="zh-CN" b="1" dirty="0"/>
                        <a:t>-</a:t>
                      </a:r>
                      <a:endParaRPr lang="zh-CN" altLang="en-US" b="1" dirty="0"/>
                    </a:p>
                  </a:txBody>
                  <a:tcPr/>
                </a:tc>
                <a:tc>
                  <a:txBody>
                    <a:bodyPr/>
                    <a:lstStyle/>
                    <a:p>
                      <a:pPr algn="ctr"/>
                      <a:r>
                        <a:rPr lang="en-US" altLang="zh-CN" b="1" dirty="0"/>
                        <a:t>4 388 968</a:t>
                      </a:r>
                      <a:endParaRPr lang="zh-CN" altLang="en-US" b="1" dirty="0"/>
                    </a:p>
                  </a:txBody>
                  <a:tcPr/>
                </a:tc>
                <a:tc>
                  <a:txBody>
                    <a:bodyPr/>
                    <a:lstStyle/>
                    <a:p>
                      <a:pPr algn="ctr"/>
                      <a:r>
                        <a:rPr lang="en-US" altLang="zh-CN" b="1" dirty="0"/>
                        <a:t>268 909</a:t>
                      </a:r>
                      <a:endParaRPr lang="zh-CN" altLang="en-US" b="1" dirty="0"/>
                    </a:p>
                  </a:txBody>
                  <a:tcPr/>
                </a:tc>
                <a:tc>
                  <a:txBody>
                    <a:bodyPr/>
                    <a:lstStyle/>
                    <a:p>
                      <a:pPr algn="ctr"/>
                      <a:r>
                        <a:rPr lang="en-US" altLang="zh-CN" b="1" dirty="0"/>
                        <a:t>16.32</a:t>
                      </a:r>
                      <a:endParaRPr lang="zh-CN" altLang="en-US" b="1" dirty="0"/>
                    </a:p>
                  </a:txBody>
                  <a:tcPr/>
                </a:tc>
                <a:extLst>
                  <a:ext uri="{0D108BD9-81ED-4DB2-BD59-A6C34878D82A}">
                    <a16:rowId xmlns:a16="http://schemas.microsoft.com/office/drawing/2014/main" val="253629525"/>
                  </a:ext>
                </a:extLst>
              </a:tr>
              <a:tr h="337472">
                <a:tc>
                  <a:txBody>
                    <a:bodyPr/>
                    <a:lstStyle/>
                    <a:p>
                      <a:pPr algn="ctr"/>
                      <a:r>
                        <a:rPr lang="en-US" altLang="zh-CN" b="1" dirty="0"/>
                        <a:t>s12</a:t>
                      </a:r>
                      <a:endParaRPr lang="zh-CN" altLang="en-US" b="1" dirty="0"/>
                    </a:p>
                  </a:txBody>
                  <a:tcPr/>
                </a:tc>
                <a:tc>
                  <a:txBody>
                    <a:bodyPr/>
                    <a:lstStyle/>
                    <a:p>
                      <a:pPr algn="ctr"/>
                      <a:r>
                        <a:rPr lang="en-US" altLang="zh-CN" b="1" dirty="0"/>
                        <a:t>-</a:t>
                      </a:r>
                      <a:endParaRPr lang="zh-CN" altLang="en-US" b="1" dirty="0"/>
                    </a:p>
                  </a:txBody>
                  <a:tcPr/>
                </a:tc>
                <a:tc>
                  <a:txBody>
                    <a:bodyPr/>
                    <a:lstStyle/>
                    <a:p>
                      <a:pPr algn="ctr"/>
                      <a:r>
                        <a:rPr lang="en-US" altLang="zh-CN" b="1" dirty="0"/>
                        <a:t>19 901 220</a:t>
                      </a:r>
                      <a:endParaRPr lang="zh-CN" altLang="en-US" b="1" dirty="0"/>
                    </a:p>
                  </a:txBody>
                  <a:tcPr/>
                </a:tc>
                <a:tc>
                  <a:txBody>
                    <a:bodyPr/>
                    <a:lstStyle/>
                    <a:p>
                      <a:pPr algn="ctr"/>
                      <a:r>
                        <a:rPr lang="en-US" altLang="zh-CN" b="1" dirty="0"/>
                        <a:t>802 488</a:t>
                      </a:r>
                      <a:endParaRPr lang="zh-CN" altLang="en-US" b="1" dirty="0"/>
                    </a:p>
                  </a:txBody>
                  <a:tcPr/>
                </a:tc>
                <a:tc>
                  <a:txBody>
                    <a:bodyPr/>
                    <a:lstStyle/>
                    <a:p>
                      <a:pPr algn="ctr"/>
                      <a:r>
                        <a:rPr lang="en-US" altLang="zh-CN" b="1" dirty="0">
                          <a:solidFill>
                            <a:srgbClr val="FF0000"/>
                          </a:solidFill>
                        </a:rPr>
                        <a:t>24.8</a:t>
                      </a:r>
                      <a:endParaRPr lang="zh-CN" altLang="en-US" b="1" dirty="0">
                        <a:solidFill>
                          <a:srgbClr val="FF0000"/>
                        </a:solidFill>
                      </a:endParaRPr>
                    </a:p>
                  </a:txBody>
                  <a:tcPr/>
                </a:tc>
                <a:extLst>
                  <a:ext uri="{0D108BD9-81ED-4DB2-BD59-A6C34878D82A}">
                    <a16:rowId xmlns:a16="http://schemas.microsoft.com/office/drawing/2014/main" val="92996766"/>
                  </a:ext>
                </a:extLst>
              </a:tr>
              <a:tr h="337472">
                <a:tc>
                  <a:txBody>
                    <a:bodyPr/>
                    <a:lstStyle/>
                    <a:p>
                      <a:pPr algn="ctr"/>
                      <a:r>
                        <a:rPr lang="en-US" altLang="zh-CN" b="1" dirty="0"/>
                        <a:t>d1</a:t>
                      </a:r>
                      <a:endParaRPr lang="zh-CN" altLang="en-US" b="1" dirty="0"/>
                    </a:p>
                  </a:txBody>
                  <a:tcPr/>
                </a:tc>
                <a:tc>
                  <a:txBody>
                    <a:bodyPr/>
                    <a:lstStyle/>
                    <a:p>
                      <a:pPr algn="ctr"/>
                      <a:r>
                        <a:rPr lang="en-US" altLang="zh-CN" b="1" dirty="0"/>
                        <a:t>523 596</a:t>
                      </a:r>
                      <a:endParaRPr lang="zh-CN" altLang="en-US" b="1" dirty="0"/>
                    </a:p>
                  </a:txBody>
                  <a:tcPr/>
                </a:tc>
                <a:tc>
                  <a:txBody>
                    <a:bodyPr/>
                    <a:lstStyle/>
                    <a:p>
                      <a:pPr algn="ctr"/>
                      <a:r>
                        <a:rPr lang="en-US" altLang="zh-CN" b="1" dirty="0"/>
                        <a:t>154 700</a:t>
                      </a:r>
                      <a:endParaRPr lang="zh-CN" altLang="en-US" b="1" dirty="0"/>
                    </a:p>
                  </a:txBody>
                  <a:tcPr/>
                </a:tc>
                <a:tc>
                  <a:txBody>
                    <a:bodyPr/>
                    <a:lstStyle/>
                    <a:p>
                      <a:pPr algn="ctr"/>
                      <a:r>
                        <a:rPr lang="en-US" altLang="zh-CN" b="1" dirty="0"/>
                        <a:t>1791</a:t>
                      </a:r>
                      <a:endParaRPr lang="zh-CN" altLang="en-US" b="1" dirty="0"/>
                    </a:p>
                  </a:txBody>
                  <a:tcPr/>
                </a:tc>
                <a:tc>
                  <a:txBody>
                    <a:bodyPr/>
                    <a:lstStyle/>
                    <a:p>
                      <a:pPr algn="ctr"/>
                      <a:r>
                        <a:rPr lang="en-US" altLang="zh-CN" b="1" dirty="0"/>
                        <a:t>86.38</a:t>
                      </a:r>
                      <a:endParaRPr lang="zh-CN" altLang="en-US" b="1" dirty="0"/>
                    </a:p>
                  </a:txBody>
                  <a:tcPr/>
                </a:tc>
                <a:extLst>
                  <a:ext uri="{0D108BD9-81ED-4DB2-BD59-A6C34878D82A}">
                    <a16:rowId xmlns:a16="http://schemas.microsoft.com/office/drawing/2014/main" val="3610913818"/>
                  </a:ext>
                </a:extLst>
              </a:tr>
              <a:tr h="337472">
                <a:tc>
                  <a:txBody>
                    <a:bodyPr/>
                    <a:lstStyle/>
                    <a:p>
                      <a:pPr algn="ctr"/>
                      <a:r>
                        <a:rPr lang="en-US" altLang="zh-CN" b="1" dirty="0"/>
                        <a:t>d3</a:t>
                      </a:r>
                      <a:endParaRPr lang="zh-CN" altLang="en-US" b="1" dirty="0"/>
                    </a:p>
                  </a:txBody>
                  <a:tcPr/>
                </a:tc>
                <a:tc>
                  <a:txBody>
                    <a:bodyPr/>
                    <a:lstStyle/>
                    <a:p>
                      <a:pPr algn="ctr"/>
                      <a:r>
                        <a:rPr lang="en-US" altLang="zh-CN" b="1" dirty="0"/>
                        <a:t>2 940 855</a:t>
                      </a:r>
                      <a:endParaRPr lang="zh-CN" altLang="en-US" b="1" dirty="0"/>
                    </a:p>
                  </a:txBody>
                  <a:tcPr/>
                </a:tc>
                <a:tc>
                  <a:txBody>
                    <a:bodyPr/>
                    <a:lstStyle/>
                    <a:p>
                      <a:pPr algn="ctr"/>
                      <a:r>
                        <a:rPr lang="en-US" altLang="zh-CN" b="1" dirty="0"/>
                        <a:t>2 775 780</a:t>
                      </a:r>
                      <a:endParaRPr lang="zh-CN" altLang="en-US" b="1" dirty="0"/>
                    </a:p>
                  </a:txBody>
                  <a:tcPr/>
                </a:tc>
                <a:tc>
                  <a:txBody>
                    <a:bodyPr/>
                    <a:lstStyle/>
                    <a:p>
                      <a:pPr algn="ctr"/>
                      <a:r>
                        <a:rPr lang="en-US" altLang="zh-CN" b="1" dirty="0"/>
                        <a:t>3466</a:t>
                      </a:r>
                      <a:endParaRPr lang="zh-CN" altLang="en-US" b="1" dirty="0"/>
                    </a:p>
                  </a:txBody>
                  <a:tcPr/>
                </a:tc>
                <a:tc>
                  <a:txBody>
                    <a:bodyPr/>
                    <a:lstStyle/>
                    <a:p>
                      <a:pPr algn="ctr"/>
                      <a:r>
                        <a:rPr lang="en-US" altLang="zh-CN" b="1" dirty="0"/>
                        <a:t>800.9</a:t>
                      </a:r>
                      <a:endParaRPr lang="zh-CN" altLang="en-US" b="1" dirty="0"/>
                    </a:p>
                  </a:txBody>
                  <a:tcPr/>
                </a:tc>
                <a:extLst>
                  <a:ext uri="{0D108BD9-81ED-4DB2-BD59-A6C34878D82A}">
                    <a16:rowId xmlns:a16="http://schemas.microsoft.com/office/drawing/2014/main" val="2554427032"/>
                  </a:ext>
                </a:extLst>
              </a:tr>
              <a:tr h="337472">
                <a:tc>
                  <a:txBody>
                    <a:bodyPr/>
                    <a:lstStyle/>
                    <a:p>
                      <a:pPr algn="ctr"/>
                      <a:r>
                        <a:rPr lang="en-US" altLang="zh-CN" b="1" dirty="0"/>
                        <a:t>d5</a:t>
                      </a:r>
                      <a:endParaRPr lang="zh-CN" altLang="en-US" b="1" dirty="0"/>
                    </a:p>
                  </a:txBody>
                  <a:tcPr/>
                </a:tc>
                <a:tc>
                  <a:txBody>
                    <a:bodyPr/>
                    <a:lstStyle/>
                    <a:p>
                      <a:pPr algn="ctr"/>
                      <a:r>
                        <a:rPr lang="en-US" altLang="zh-CN" b="1" dirty="0"/>
                        <a:t>11 654 385</a:t>
                      </a:r>
                      <a:endParaRPr lang="zh-CN" altLang="en-US" b="1" dirty="0"/>
                    </a:p>
                  </a:txBody>
                  <a:tcPr/>
                </a:tc>
                <a:tc>
                  <a:txBody>
                    <a:bodyPr/>
                    <a:lstStyle/>
                    <a:p>
                      <a:pPr algn="ctr"/>
                      <a:r>
                        <a:rPr lang="en-US" altLang="zh-CN" b="1" dirty="0"/>
                        <a:t>21 740 796</a:t>
                      </a:r>
                      <a:endParaRPr lang="zh-CN" altLang="en-US" b="1" dirty="0"/>
                    </a:p>
                  </a:txBody>
                  <a:tcPr/>
                </a:tc>
                <a:tc>
                  <a:txBody>
                    <a:bodyPr/>
                    <a:lstStyle/>
                    <a:p>
                      <a:pPr algn="ctr"/>
                      <a:r>
                        <a:rPr lang="en-US" altLang="zh-CN" b="1" dirty="0"/>
                        <a:t>7109</a:t>
                      </a:r>
                      <a:endParaRPr lang="zh-CN" altLang="en-US" b="1" dirty="0"/>
                    </a:p>
                  </a:txBody>
                  <a:tcPr/>
                </a:tc>
                <a:tc>
                  <a:txBody>
                    <a:bodyPr/>
                    <a:lstStyle/>
                    <a:p>
                      <a:pPr algn="ctr"/>
                      <a:r>
                        <a:rPr lang="en-US" altLang="zh-CN" b="1" dirty="0">
                          <a:solidFill>
                            <a:srgbClr val="FF0000"/>
                          </a:solidFill>
                        </a:rPr>
                        <a:t>3058</a:t>
                      </a:r>
                      <a:endParaRPr lang="zh-CN" altLang="en-US" b="1" dirty="0">
                        <a:solidFill>
                          <a:srgbClr val="FF0000"/>
                        </a:solidFill>
                      </a:endParaRPr>
                    </a:p>
                  </a:txBody>
                  <a:tcPr/>
                </a:tc>
                <a:extLst>
                  <a:ext uri="{0D108BD9-81ED-4DB2-BD59-A6C34878D82A}">
                    <a16:rowId xmlns:a16="http://schemas.microsoft.com/office/drawing/2014/main" val="4234363458"/>
                  </a:ext>
                </a:extLst>
              </a:tr>
            </a:tbl>
          </a:graphicData>
        </a:graphic>
      </p:graphicFrame>
      <p:sp>
        <p:nvSpPr>
          <p:cNvPr id="4" name="灯片编号占位符 3">
            <a:extLst>
              <a:ext uri="{FF2B5EF4-FFF2-40B4-BE49-F238E27FC236}">
                <a16:creationId xmlns:a16="http://schemas.microsoft.com/office/drawing/2014/main" id="{6559830A-3004-B9DD-0A73-FC942B5CE998}"/>
              </a:ext>
            </a:extLst>
          </p:cNvPr>
          <p:cNvSpPr>
            <a:spLocks noGrp="1"/>
          </p:cNvSpPr>
          <p:nvPr>
            <p:ph type="sldNum" sz="quarter" idx="12"/>
          </p:nvPr>
        </p:nvSpPr>
        <p:spPr/>
        <p:txBody>
          <a:bodyPr/>
          <a:lstStyle/>
          <a:p>
            <a:fld id="{97E2B898-AB33-4DD0-B9F0-873FD2F15E2F}" type="slidenum">
              <a:rPr lang="zh-CN" altLang="en-US" smtClean="0"/>
              <a:t>7</a:t>
            </a:fld>
            <a:endParaRPr lang="zh-CN" altLang="en-US"/>
          </a:p>
        </p:txBody>
      </p:sp>
      <p:sp>
        <p:nvSpPr>
          <p:cNvPr id="5" name="文本框 4">
            <a:extLst>
              <a:ext uri="{FF2B5EF4-FFF2-40B4-BE49-F238E27FC236}">
                <a16:creationId xmlns:a16="http://schemas.microsoft.com/office/drawing/2014/main" id="{B0218112-3118-F813-1FB7-2033B3432B89}"/>
              </a:ext>
            </a:extLst>
          </p:cNvPr>
          <p:cNvSpPr txBox="1"/>
          <p:nvPr/>
        </p:nvSpPr>
        <p:spPr>
          <a:xfrm>
            <a:off x="0" y="6368070"/>
            <a:ext cx="4468333" cy="369332"/>
          </a:xfrm>
          <a:prstGeom prst="rect">
            <a:avLst/>
          </a:prstGeom>
          <a:noFill/>
        </p:spPr>
        <p:txBody>
          <a:bodyPr wrap="square">
            <a:spAutoFit/>
          </a:bodyPr>
          <a:lstStyle/>
          <a:p>
            <a:pPr algn="r"/>
            <a:r>
              <a:rPr lang="en-US" altLang="zh-CN" b="1" dirty="0"/>
              <a:t>ZYS</a:t>
            </a:r>
            <a:r>
              <a:rPr lang="en-US" altLang="zh-CN" dirty="0"/>
              <a:t>, Yang, Cao, Luo, Zhu arxiv:2502:09544</a:t>
            </a:r>
            <a:r>
              <a:rPr lang="zh-CN" altLang="en-US" dirty="0"/>
              <a:t> </a:t>
            </a:r>
            <a:endParaRPr lang="en-US" altLang="zh-CN" dirty="0"/>
          </a:p>
        </p:txBody>
      </p:sp>
    </p:spTree>
    <p:extLst>
      <p:ext uri="{BB962C8B-B14F-4D97-AF65-F5344CB8AC3E}">
        <p14:creationId xmlns:p14="http://schemas.microsoft.com/office/powerpoint/2010/main" val="202250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4EF3A-7D69-B2F1-6AB2-84D2562559E4}"/>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028FB8E7-E3EE-8CBE-6C45-41B6ABD8A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694" y="1329070"/>
            <a:ext cx="4540102" cy="4540102"/>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C650C652-F598-6DBD-A7F7-387914783DA6}"/>
              </a:ext>
            </a:extLst>
          </p:cNvPr>
          <p:cNvSpPr>
            <a:spLocks noGrp="1"/>
          </p:cNvSpPr>
          <p:nvPr>
            <p:ph type="title"/>
          </p:nvPr>
        </p:nvSpPr>
        <p:spPr/>
        <p:txBody>
          <a:bodyPr/>
          <a:lstStyle/>
          <a:p>
            <a:r>
              <a:rPr lang="zh-CN" altLang="en-US" b="1" dirty="0"/>
              <a:t>用</a:t>
            </a:r>
            <a:r>
              <a:rPr lang="en-US" altLang="zh-CN" b="1" dirty="0"/>
              <a:t>LLM</a:t>
            </a:r>
            <a:r>
              <a:rPr lang="zh-CN" altLang="en-US" b="1" dirty="0"/>
              <a:t>设计</a:t>
            </a:r>
            <a:r>
              <a:rPr lang="en-US" altLang="zh-CN" b="1" dirty="0"/>
              <a:t>IBP</a:t>
            </a:r>
            <a:r>
              <a:rPr lang="zh-CN" altLang="en-US" b="1" dirty="0"/>
              <a:t>约化的算法</a:t>
            </a:r>
            <a:endParaRPr lang="zh-CN" altLang="en-US" dirty="0">
              <a:latin typeface="Times New Roman" panose="02020603050405020304" pitchFamily="18" charset="0"/>
              <a:cs typeface="Times New Roman" panose="02020603050405020304" pitchFamily="18" charset="0"/>
            </a:endParaRPr>
          </a:p>
        </p:txBody>
      </p:sp>
      <p:graphicFrame>
        <p:nvGraphicFramePr>
          <p:cNvPr id="3" name="表格 2">
            <a:extLst>
              <a:ext uri="{FF2B5EF4-FFF2-40B4-BE49-F238E27FC236}">
                <a16:creationId xmlns:a16="http://schemas.microsoft.com/office/drawing/2014/main" id="{D872D401-DAD2-4C54-CDD1-D71617F9E1AA}"/>
              </a:ext>
            </a:extLst>
          </p:cNvPr>
          <p:cNvGraphicFramePr>
            <a:graphicFrameLocks noGrp="1"/>
          </p:cNvGraphicFramePr>
          <p:nvPr/>
        </p:nvGraphicFramePr>
        <p:xfrm>
          <a:off x="838200" y="2118323"/>
          <a:ext cx="6458728" cy="3750849"/>
        </p:xfrm>
        <a:graphic>
          <a:graphicData uri="http://schemas.openxmlformats.org/drawingml/2006/table">
            <a:tbl>
              <a:tblPr firstRow="1" bandRow="1">
                <a:tableStyleId>{5C22544A-7EE6-4342-B048-85BDC9FD1C3A}</a:tableStyleId>
              </a:tblPr>
              <a:tblGrid>
                <a:gridCol w="1614682">
                  <a:extLst>
                    <a:ext uri="{9D8B030D-6E8A-4147-A177-3AD203B41FA5}">
                      <a16:colId xmlns:a16="http://schemas.microsoft.com/office/drawing/2014/main" val="4183709041"/>
                    </a:ext>
                  </a:extLst>
                </a:gridCol>
                <a:gridCol w="1614682">
                  <a:extLst>
                    <a:ext uri="{9D8B030D-6E8A-4147-A177-3AD203B41FA5}">
                      <a16:colId xmlns:a16="http://schemas.microsoft.com/office/drawing/2014/main" val="2334176402"/>
                    </a:ext>
                  </a:extLst>
                </a:gridCol>
                <a:gridCol w="1614682">
                  <a:extLst>
                    <a:ext uri="{9D8B030D-6E8A-4147-A177-3AD203B41FA5}">
                      <a16:colId xmlns:a16="http://schemas.microsoft.com/office/drawing/2014/main" val="3240161660"/>
                    </a:ext>
                  </a:extLst>
                </a:gridCol>
                <a:gridCol w="1614682">
                  <a:extLst>
                    <a:ext uri="{9D8B030D-6E8A-4147-A177-3AD203B41FA5}">
                      <a16:colId xmlns:a16="http://schemas.microsoft.com/office/drawing/2014/main" val="187333727"/>
                    </a:ext>
                  </a:extLst>
                </a:gridCol>
              </a:tblGrid>
              <a:tr h="416761">
                <a:tc>
                  <a:txBody>
                    <a:bodyPr/>
                    <a:lstStyle/>
                    <a:p>
                      <a:pPr algn="ctr"/>
                      <a:r>
                        <a:rPr lang="en-US" altLang="zh-CN" b="1" dirty="0"/>
                        <a:t>Integrals</a:t>
                      </a:r>
                      <a:endParaRPr lang="zh-CN" altLang="en-US" b="1" dirty="0"/>
                    </a:p>
                  </a:txBody>
                  <a:tcPr/>
                </a:tc>
                <a:tc>
                  <a:txBody>
                    <a:bodyPr/>
                    <a:lstStyle/>
                    <a:p>
                      <a:pPr algn="ctr"/>
                      <a:r>
                        <a:rPr lang="en-US" altLang="zh-CN" b="1" dirty="0"/>
                        <a:t>Improved</a:t>
                      </a:r>
                      <a:endParaRPr lang="zh-CN" altLang="en-US" b="1" dirty="0"/>
                    </a:p>
                  </a:txBody>
                  <a:tcPr/>
                </a:tc>
                <a:tc>
                  <a:txBody>
                    <a:bodyPr/>
                    <a:lstStyle/>
                    <a:p>
                      <a:pPr algn="ctr"/>
                      <a:r>
                        <a:rPr lang="en-US" altLang="zh-CN" b="1" dirty="0"/>
                        <a:t>Priority</a:t>
                      </a:r>
                      <a:endParaRPr lang="zh-CN" altLang="en-US" b="1" dirty="0"/>
                    </a:p>
                  </a:txBody>
                  <a:tcPr/>
                </a:tc>
                <a:tc>
                  <a:txBody>
                    <a:bodyPr/>
                    <a:lstStyle/>
                    <a:p>
                      <a:pPr algn="ctr"/>
                      <a:r>
                        <a:rPr lang="en-US" altLang="zh-CN" b="1" dirty="0"/>
                        <a:t>Ratio</a:t>
                      </a:r>
                      <a:endParaRPr lang="zh-CN" altLang="en-US" b="1" dirty="0"/>
                    </a:p>
                  </a:txBody>
                  <a:tcPr/>
                </a:tc>
                <a:extLst>
                  <a:ext uri="{0D108BD9-81ED-4DB2-BD59-A6C34878D82A}">
                    <a16:rowId xmlns:a16="http://schemas.microsoft.com/office/drawing/2014/main" val="2256019304"/>
                  </a:ext>
                </a:extLst>
              </a:tr>
              <a:tr h="416761">
                <a:tc>
                  <a:txBody>
                    <a:bodyPr/>
                    <a:lstStyle/>
                    <a:p>
                      <a:pPr algn="ctr"/>
                      <a:r>
                        <a:rPr lang="en-US" altLang="zh-CN" b="1" dirty="0"/>
                        <a:t>s2</a:t>
                      </a:r>
                      <a:endParaRPr lang="zh-CN" altLang="en-US" b="1" dirty="0"/>
                    </a:p>
                  </a:txBody>
                  <a:tcPr/>
                </a:tc>
                <a:tc>
                  <a:txBody>
                    <a:bodyPr/>
                    <a:lstStyle/>
                    <a:p>
                      <a:pPr algn="ctr"/>
                      <a:r>
                        <a:rPr lang="en-US" altLang="zh-CN" b="1" dirty="0"/>
                        <a:t>34 755</a:t>
                      </a:r>
                      <a:endParaRPr lang="zh-CN" altLang="en-US" b="1" dirty="0"/>
                    </a:p>
                  </a:txBody>
                  <a:tcPr/>
                </a:tc>
                <a:tc>
                  <a:txBody>
                    <a:bodyPr/>
                    <a:lstStyle/>
                    <a:p>
                      <a:pPr algn="ctr"/>
                      <a:r>
                        <a:rPr lang="en-US" altLang="zh-CN" b="1" dirty="0"/>
                        <a:t>34 755</a:t>
                      </a:r>
                      <a:endParaRPr lang="zh-CN" altLang="en-US" b="1" dirty="0"/>
                    </a:p>
                  </a:txBody>
                  <a:tcPr/>
                </a:tc>
                <a:tc>
                  <a:txBody>
                    <a:bodyPr/>
                    <a:lstStyle/>
                    <a:p>
                      <a:pPr algn="ctr"/>
                      <a:r>
                        <a:rPr lang="en-US" altLang="zh-CN" b="1" dirty="0"/>
                        <a:t>1</a:t>
                      </a:r>
                      <a:endParaRPr lang="zh-CN" altLang="en-US" b="1" dirty="0"/>
                    </a:p>
                  </a:txBody>
                  <a:tcPr/>
                </a:tc>
                <a:extLst>
                  <a:ext uri="{0D108BD9-81ED-4DB2-BD59-A6C34878D82A}">
                    <a16:rowId xmlns:a16="http://schemas.microsoft.com/office/drawing/2014/main" val="1129091326"/>
                  </a:ext>
                </a:extLst>
              </a:tr>
              <a:tr h="416761">
                <a:tc>
                  <a:txBody>
                    <a:bodyPr/>
                    <a:lstStyle/>
                    <a:p>
                      <a:pPr algn="ctr"/>
                      <a:r>
                        <a:rPr lang="en-US" altLang="zh-CN" b="1" dirty="0"/>
                        <a:t>s3</a:t>
                      </a:r>
                      <a:endParaRPr lang="zh-CN" altLang="en-US" b="1" dirty="0"/>
                    </a:p>
                  </a:txBody>
                  <a:tcPr/>
                </a:tc>
                <a:tc>
                  <a:txBody>
                    <a:bodyPr/>
                    <a:lstStyle/>
                    <a:p>
                      <a:pPr algn="ctr"/>
                      <a:r>
                        <a:rPr lang="en-US" altLang="zh-CN" b="1" dirty="0"/>
                        <a:t>34 755</a:t>
                      </a:r>
                      <a:endParaRPr lang="zh-CN" altLang="en-US" b="1" dirty="0"/>
                    </a:p>
                  </a:txBody>
                  <a:tcPr/>
                </a:tc>
                <a:tc>
                  <a:txBody>
                    <a:bodyPr/>
                    <a:lstStyle/>
                    <a:p>
                      <a:pPr algn="ctr"/>
                      <a:r>
                        <a:rPr lang="en-US" altLang="zh-CN" b="1" dirty="0"/>
                        <a:t>34 755</a:t>
                      </a:r>
                      <a:endParaRPr lang="zh-CN" altLang="en-US" b="1" dirty="0"/>
                    </a:p>
                  </a:txBody>
                  <a:tcPr/>
                </a:tc>
                <a:tc>
                  <a:txBody>
                    <a:bodyPr/>
                    <a:lstStyle/>
                    <a:p>
                      <a:pPr algn="ctr"/>
                      <a:r>
                        <a:rPr lang="en-US" altLang="zh-CN" b="1" dirty="0"/>
                        <a:t>1</a:t>
                      </a:r>
                      <a:endParaRPr lang="zh-CN" altLang="en-US" b="1" dirty="0"/>
                    </a:p>
                  </a:txBody>
                  <a:tcPr/>
                </a:tc>
                <a:extLst>
                  <a:ext uri="{0D108BD9-81ED-4DB2-BD59-A6C34878D82A}">
                    <a16:rowId xmlns:a16="http://schemas.microsoft.com/office/drawing/2014/main" val="2422380365"/>
                  </a:ext>
                </a:extLst>
              </a:tr>
              <a:tr h="416761">
                <a:tc>
                  <a:txBody>
                    <a:bodyPr/>
                    <a:lstStyle/>
                    <a:p>
                      <a:pPr algn="ctr"/>
                      <a:r>
                        <a:rPr lang="en-US" altLang="zh-CN" b="1" dirty="0"/>
                        <a:t>s4</a:t>
                      </a:r>
                      <a:endParaRPr lang="zh-CN" altLang="en-US" b="1" dirty="0"/>
                    </a:p>
                  </a:txBody>
                  <a:tcPr/>
                </a:tc>
                <a:tc>
                  <a:txBody>
                    <a:bodyPr/>
                    <a:lstStyle/>
                    <a:p>
                      <a:pPr algn="ctr"/>
                      <a:r>
                        <a:rPr lang="en-US" altLang="zh-CN" b="1" dirty="0"/>
                        <a:t>59 157</a:t>
                      </a:r>
                      <a:endParaRPr lang="zh-CN" altLang="en-US" b="1" dirty="0"/>
                    </a:p>
                  </a:txBody>
                  <a:tcPr/>
                </a:tc>
                <a:tc>
                  <a:txBody>
                    <a:bodyPr/>
                    <a:lstStyle/>
                    <a:p>
                      <a:pPr algn="ctr"/>
                      <a:r>
                        <a:rPr lang="en-US" altLang="zh-CN" b="1" dirty="0"/>
                        <a:t>59 157</a:t>
                      </a:r>
                      <a:endParaRPr lang="zh-CN" altLang="en-US" b="1" dirty="0"/>
                    </a:p>
                  </a:txBody>
                  <a:tcPr/>
                </a:tc>
                <a:tc>
                  <a:txBody>
                    <a:bodyPr/>
                    <a:lstStyle/>
                    <a:p>
                      <a:pPr algn="ctr"/>
                      <a:r>
                        <a:rPr lang="en-US" altLang="zh-CN" b="1" dirty="0"/>
                        <a:t>1</a:t>
                      </a:r>
                      <a:endParaRPr lang="zh-CN" altLang="en-US" b="1" dirty="0"/>
                    </a:p>
                  </a:txBody>
                  <a:tcPr/>
                </a:tc>
                <a:extLst>
                  <a:ext uri="{0D108BD9-81ED-4DB2-BD59-A6C34878D82A}">
                    <a16:rowId xmlns:a16="http://schemas.microsoft.com/office/drawing/2014/main" val="1764296850"/>
                  </a:ext>
                </a:extLst>
              </a:tr>
              <a:tr h="416761">
                <a:tc>
                  <a:txBody>
                    <a:bodyPr/>
                    <a:lstStyle/>
                    <a:p>
                      <a:pPr algn="ctr"/>
                      <a:r>
                        <a:rPr lang="en-US" altLang="zh-CN" b="1" dirty="0"/>
                        <a:t>s5</a:t>
                      </a:r>
                      <a:endParaRPr lang="zh-CN" altLang="en-US" b="1" dirty="0"/>
                    </a:p>
                  </a:txBody>
                  <a:tcPr/>
                </a:tc>
                <a:tc>
                  <a:txBody>
                    <a:bodyPr/>
                    <a:lstStyle/>
                    <a:p>
                      <a:pPr algn="ctr"/>
                      <a:r>
                        <a:rPr lang="en-US" altLang="zh-CN" b="1" dirty="0"/>
                        <a:t>160 377</a:t>
                      </a:r>
                      <a:endParaRPr lang="zh-CN" altLang="en-US" b="1" dirty="0"/>
                    </a:p>
                  </a:txBody>
                  <a:tcPr/>
                </a:tc>
                <a:tc>
                  <a:txBody>
                    <a:bodyPr/>
                    <a:lstStyle/>
                    <a:p>
                      <a:pPr algn="ctr"/>
                      <a:r>
                        <a:rPr lang="en-US" altLang="zh-CN" b="1" dirty="0"/>
                        <a:t>160 377</a:t>
                      </a:r>
                      <a:endParaRPr lang="zh-CN" altLang="en-US" b="1" dirty="0"/>
                    </a:p>
                  </a:txBody>
                  <a:tcPr/>
                </a:tc>
                <a:tc>
                  <a:txBody>
                    <a:bodyPr/>
                    <a:lstStyle/>
                    <a:p>
                      <a:pPr algn="ctr"/>
                      <a:r>
                        <a:rPr lang="en-US" altLang="zh-CN" b="1" dirty="0"/>
                        <a:t>1</a:t>
                      </a:r>
                      <a:endParaRPr lang="zh-CN" altLang="en-US" b="1" dirty="0"/>
                    </a:p>
                  </a:txBody>
                  <a:tcPr/>
                </a:tc>
                <a:extLst>
                  <a:ext uri="{0D108BD9-81ED-4DB2-BD59-A6C34878D82A}">
                    <a16:rowId xmlns:a16="http://schemas.microsoft.com/office/drawing/2014/main" val="565491387"/>
                  </a:ext>
                </a:extLst>
              </a:tr>
              <a:tr h="416761">
                <a:tc>
                  <a:txBody>
                    <a:bodyPr/>
                    <a:lstStyle/>
                    <a:p>
                      <a:pPr algn="ctr"/>
                      <a:r>
                        <a:rPr lang="en-US" altLang="zh-CN" b="1" dirty="0"/>
                        <a:t>s6</a:t>
                      </a:r>
                      <a:endParaRPr lang="zh-CN" altLang="en-US" b="1" dirty="0"/>
                    </a:p>
                  </a:txBody>
                  <a:tcPr/>
                </a:tc>
                <a:tc>
                  <a:txBody>
                    <a:bodyPr/>
                    <a:lstStyle/>
                    <a:p>
                      <a:pPr algn="ctr"/>
                      <a:r>
                        <a:rPr lang="en-US" altLang="zh-CN" b="1" dirty="0"/>
                        <a:t>492 401</a:t>
                      </a:r>
                      <a:endParaRPr lang="zh-CN" altLang="en-US" b="1" dirty="0"/>
                    </a:p>
                  </a:txBody>
                  <a:tcPr/>
                </a:tc>
                <a:tc>
                  <a:txBody>
                    <a:bodyPr/>
                    <a:lstStyle/>
                    <a:p>
                      <a:pPr algn="ctr"/>
                      <a:r>
                        <a:rPr lang="en-US" altLang="zh-CN" b="1" dirty="0"/>
                        <a:t>93 297</a:t>
                      </a:r>
                      <a:endParaRPr lang="zh-CN" altLang="en-US" b="1" dirty="0"/>
                    </a:p>
                  </a:txBody>
                  <a:tcPr/>
                </a:tc>
                <a:tc>
                  <a:txBody>
                    <a:bodyPr/>
                    <a:lstStyle/>
                    <a:p>
                      <a:pPr algn="ctr"/>
                      <a:r>
                        <a:rPr lang="en-US" altLang="zh-CN" b="1" dirty="0">
                          <a:solidFill>
                            <a:srgbClr val="FF0000"/>
                          </a:solidFill>
                        </a:rPr>
                        <a:t>5.3</a:t>
                      </a:r>
                      <a:endParaRPr lang="zh-CN" altLang="en-US" b="1" dirty="0">
                        <a:solidFill>
                          <a:srgbClr val="FF0000"/>
                        </a:solidFill>
                      </a:endParaRPr>
                    </a:p>
                  </a:txBody>
                  <a:tcPr/>
                </a:tc>
                <a:extLst>
                  <a:ext uri="{0D108BD9-81ED-4DB2-BD59-A6C34878D82A}">
                    <a16:rowId xmlns:a16="http://schemas.microsoft.com/office/drawing/2014/main" val="40260560"/>
                  </a:ext>
                </a:extLst>
              </a:tr>
              <a:tr h="416761">
                <a:tc>
                  <a:txBody>
                    <a:bodyPr/>
                    <a:lstStyle/>
                    <a:p>
                      <a:pPr algn="ctr"/>
                      <a:r>
                        <a:rPr lang="en-US" altLang="zh-CN" b="1" dirty="0"/>
                        <a:t>d2</a:t>
                      </a:r>
                      <a:endParaRPr lang="zh-CN" altLang="en-US" b="1" dirty="0"/>
                    </a:p>
                  </a:txBody>
                  <a:tcPr/>
                </a:tc>
                <a:tc>
                  <a:txBody>
                    <a:bodyPr/>
                    <a:lstStyle/>
                    <a:p>
                      <a:pPr algn="ctr"/>
                      <a:r>
                        <a:rPr lang="en-US" altLang="zh-CN" b="1" dirty="0"/>
                        <a:t>598 428</a:t>
                      </a:r>
                      <a:endParaRPr lang="zh-CN" altLang="en-US" b="1" dirty="0"/>
                    </a:p>
                  </a:txBody>
                  <a:tcPr/>
                </a:tc>
                <a:tc>
                  <a:txBody>
                    <a:bodyPr/>
                    <a:lstStyle/>
                    <a:p>
                      <a:pPr algn="ctr"/>
                      <a:r>
                        <a:rPr lang="en-US" altLang="zh-CN" b="1" dirty="0"/>
                        <a:t>1337</a:t>
                      </a:r>
                      <a:endParaRPr lang="zh-CN" altLang="en-US" b="1" dirty="0"/>
                    </a:p>
                  </a:txBody>
                  <a:tcPr/>
                </a:tc>
                <a:tc>
                  <a:txBody>
                    <a:bodyPr/>
                    <a:lstStyle/>
                    <a:p>
                      <a:pPr algn="ctr"/>
                      <a:r>
                        <a:rPr lang="en-US" altLang="zh-CN" b="1" dirty="0"/>
                        <a:t>447.59</a:t>
                      </a:r>
                      <a:endParaRPr lang="zh-CN" altLang="en-US" b="1" dirty="0"/>
                    </a:p>
                  </a:txBody>
                  <a:tcPr/>
                </a:tc>
                <a:extLst>
                  <a:ext uri="{0D108BD9-81ED-4DB2-BD59-A6C34878D82A}">
                    <a16:rowId xmlns:a16="http://schemas.microsoft.com/office/drawing/2014/main" val="3610913818"/>
                  </a:ext>
                </a:extLst>
              </a:tr>
              <a:tr h="416761">
                <a:tc>
                  <a:txBody>
                    <a:bodyPr/>
                    <a:lstStyle/>
                    <a:p>
                      <a:pPr algn="ctr"/>
                      <a:r>
                        <a:rPr lang="en-US" altLang="zh-CN" b="1" dirty="0"/>
                        <a:t>d4</a:t>
                      </a:r>
                      <a:endParaRPr lang="zh-CN" altLang="en-US" b="1" dirty="0"/>
                    </a:p>
                  </a:txBody>
                  <a:tcPr/>
                </a:tc>
                <a:tc>
                  <a:txBody>
                    <a:bodyPr/>
                    <a:lstStyle/>
                    <a:p>
                      <a:pPr algn="ctr"/>
                      <a:r>
                        <a:rPr lang="en-US" altLang="zh-CN" b="1" dirty="0"/>
                        <a:t>4 779 738</a:t>
                      </a:r>
                      <a:endParaRPr lang="zh-CN" altLang="en-US" b="1" dirty="0"/>
                    </a:p>
                  </a:txBody>
                  <a:tcPr/>
                </a:tc>
                <a:tc>
                  <a:txBody>
                    <a:bodyPr/>
                    <a:lstStyle/>
                    <a:p>
                      <a:pPr algn="ctr"/>
                      <a:r>
                        <a:rPr lang="en-US" altLang="zh-CN" b="1" dirty="0"/>
                        <a:t>4709</a:t>
                      </a:r>
                      <a:endParaRPr lang="zh-CN" altLang="en-US" b="1" dirty="0"/>
                    </a:p>
                  </a:txBody>
                  <a:tcPr/>
                </a:tc>
                <a:tc>
                  <a:txBody>
                    <a:bodyPr/>
                    <a:lstStyle/>
                    <a:p>
                      <a:pPr algn="ctr"/>
                      <a:r>
                        <a:rPr lang="en-US" altLang="zh-CN" b="1" dirty="0"/>
                        <a:t>1015.02</a:t>
                      </a:r>
                      <a:endParaRPr lang="zh-CN" altLang="en-US" b="1" dirty="0"/>
                    </a:p>
                  </a:txBody>
                  <a:tcPr/>
                </a:tc>
                <a:extLst>
                  <a:ext uri="{0D108BD9-81ED-4DB2-BD59-A6C34878D82A}">
                    <a16:rowId xmlns:a16="http://schemas.microsoft.com/office/drawing/2014/main" val="2554427032"/>
                  </a:ext>
                </a:extLst>
              </a:tr>
              <a:tr h="416761">
                <a:tc>
                  <a:txBody>
                    <a:bodyPr/>
                    <a:lstStyle/>
                    <a:p>
                      <a:pPr algn="ctr"/>
                      <a:r>
                        <a:rPr lang="en-US" altLang="zh-CN" b="1" dirty="0"/>
                        <a:t>d5</a:t>
                      </a:r>
                      <a:endParaRPr lang="zh-CN" altLang="en-US" b="1" dirty="0"/>
                    </a:p>
                  </a:txBody>
                  <a:tcPr/>
                </a:tc>
                <a:tc>
                  <a:txBody>
                    <a:bodyPr/>
                    <a:lstStyle/>
                    <a:p>
                      <a:pPr algn="ctr"/>
                      <a:r>
                        <a:rPr lang="en-US" altLang="zh-CN" b="1" dirty="0"/>
                        <a:t>11 519 163</a:t>
                      </a:r>
                      <a:endParaRPr lang="zh-CN" altLang="en-US" b="1" dirty="0"/>
                    </a:p>
                  </a:txBody>
                  <a:tcPr/>
                </a:tc>
                <a:tc>
                  <a:txBody>
                    <a:bodyPr/>
                    <a:lstStyle/>
                    <a:p>
                      <a:pPr algn="ctr"/>
                      <a:r>
                        <a:rPr lang="en-US" altLang="zh-CN" b="1" dirty="0"/>
                        <a:t>10 859</a:t>
                      </a:r>
                      <a:endParaRPr lang="zh-CN" altLang="en-US" b="1" dirty="0"/>
                    </a:p>
                  </a:txBody>
                  <a:tcPr/>
                </a:tc>
                <a:tc>
                  <a:txBody>
                    <a:bodyPr/>
                    <a:lstStyle/>
                    <a:p>
                      <a:pPr algn="ctr"/>
                      <a:r>
                        <a:rPr lang="en-US" altLang="zh-CN" b="1" dirty="0">
                          <a:solidFill>
                            <a:srgbClr val="FF0000"/>
                          </a:solidFill>
                        </a:rPr>
                        <a:t>1060</a:t>
                      </a:r>
                      <a:endParaRPr lang="zh-CN" altLang="en-US" b="1" dirty="0">
                        <a:solidFill>
                          <a:srgbClr val="FF0000"/>
                        </a:solidFill>
                      </a:endParaRPr>
                    </a:p>
                  </a:txBody>
                  <a:tcPr/>
                </a:tc>
                <a:extLst>
                  <a:ext uri="{0D108BD9-81ED-4DB2-BD59-A6C34878D82A}">
                    <a16:rowId xmlns:a16="http://schemas.microsoft.com/office/drawing/2014/main" val="4234363458"/>
                  </a:ext>
                </a:extLst>
              </a:tr>
            </a:tbl>
          </a:graphicData>
        </a:graphic>
      </p:graphicFrame>
      <p:sp>
        <p:nvSpPr>
          <p:cNvPr id="4" name="灯片编号占位符 3">
            <a:extLst>
              <a:ext uri="{FF2B5EF4-FFF2-40B4-BE49-F238E27FC236}">
                <a16:creationId xmlns:a16="http://schemas.microsoft.com/office/drawing/2014/main" id="{C630C3FC-9D34-F5E6-6C7C-8AF9C964D9F0}"/>
              </a:ext>
            </a:extLst>
          </p:cNvPr>
          <p:cNvSpPr>
            <a:spLocks noGrp="1"/>
          </p:cNvSpPr>
          <p:nvPr>
            <p:ph type="sldNum" sz="quarter" idx="12"/>
          </p:nvPr>
        </p:nvSpPr>
        <p:spPr/>
        <p:txBody>
          <a:bodyPr/>
          <a:lstStyle/>
          <a:p>
            <a:fld id="{97E2B898-AB33-4DD0-B9F0-873FD2F15E2F}" type="slidenum">
              <a:rPr lang="zh-CN" altLang="en-US" smtClean="0"/>
              <a:t>8</a:t>
            </a:fld>
            <a:endParaRPr lang="zh-CN" altLang="en-US"/>
          </a:p>
        </p:txBody>
      </p:sp>
      <p:sp>
        <p:nvSpPr>
          <p:cNvPr id="5" name="文本框 4">
            <a:extLst>
              <a:ext uri="{FF2B5EF4-FFF2-40B4-BE49-F238E27FC236}">
                <a16:creationId xmlns:a16="http://schemas.microsoft.com/office/drawing/2014/main" id="{EAF889D6-8DA6-6251-4392-4B21D3AF99E7}"/>
              </a:ext>
            </a:extLst>
          </p:cNvPr>
          <p:cNvSpPr txBox="1"/>
          <p:nvPr/>
        </p:nvSpPr>
        <p:spPr>
          <a:xfrm>
            <a:off x="0" y="6368070"/>
            <a:ext cx="4468333" cy="369332"/>
          </a:xfrm>
          <a:prstGeom prst="rect">
            <a:avLst/>
          </a:prstGeom>
          <a:noFill/>
        </p:spPr>
        <p:txBody>
          <a:bodyPr wrap="square">
            <a:spAutoFit/>
          </a:bodyPr>
          <a:lstStyle/>
          <a:p>
            <a:pPr algn="r"/>
            <a:r>
              <a:rPr lang="en-US" altLang="zh-CN" b="1" dirty="0"/>
              <a:t>ZYS</a:t>
            </a:r>
            <a:r>
              <a:rPr lang="en-US" altLang="zh-CN" dirty="0"/>
              <a:t>, Yang, Cao, Luo, Zhu arxiv:2502:09544</a:t>
            </a:r>
            <a:r>
              <a:rPr lang="zh-CN" altLang="en-US" dirty="0"/>
              <a:t> </a:t>
            </a:r>
            <a:endParaRPr lang="en-US" altLang="zh-CN" dirty="0"/>
          </a:p>
        </p:txBody>
      </p:sp>
    </p:spTree>
    <p:extLst>
      <p:ext uri="{BB962C8B-B14F-4D97-AF65-F5344CB8AC3E}">
        <p14:creationId xmlns:p14="http://schemas.microsoft.com/office/powerpoint/2010/main" val="3164164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46BBF-3415-75E5-469D-237E2CDA1346}"/>
              </a:ext>
            </a:extLst>
          </p:cNvPr>
          <p:cNvSpPr>
            <a:spLocks noGrp="1"/>
          </p:cNvSpPr>
          <p:nvPr>
            <p:ph type="title"/>
          </p:nvPr>
        </p:nvSpPr>
        <p:spPr/>
        <p:txBody>
          <a:bodyPr/>
          <a:lstStyle/>
          <a:p>
            <a:r>
              <a:rPr lang="zh-CN" altLang="en-US" b="1" dirty="0"/>
              <a:t>用</a:t>
            </a:r>
            <a:r>
              <a:rPr lang="en-US" altLang="zh-CN" b="1" dirty="0"/>
              <a:t>LLM</a:t>
            </a:r>
            <a:r>
              <a:rPr lang="zh-CN" altLang="en-US" b="1" dirty="0"/>
              <a:t>设计量子线路</a:t>
            </a:r>
            <a:endParaRPr lang="zh-CN" altLang="en-US" dirty="0"/>
          </a:p>
        </p:txBody>
      </p:sp>
      <p:pic>
        <p:nvPicPr>
          <p:cNvPr id="4" name="内容占位符 6">
            <a:extLst>
              <a:ext uri="{FF2B5EF4-FFF2-40B4-BE49-F238E27FC236}">
                <a16:creationId xmlns:a16="http://schemas.microsoft.com/office/drawing/2014/main" id="{960F00E7-C51F-C6DF-248C-301369CA37CC}"/>
              </a:ext>
            </a:extLst>
          </p:cNvPr>
          <p:cNvPicPr>
            <a:picLocks noGrp="1" noChangeAspect="1"/>
          </p:cNvPicPr>
          <p:nvPr>
            <p:ph idx="1"/>
          </p:nvPr>
        </p:nvPicPr>
        <p:blipFill>
          <a:blip r:embed="rId3"/>
          <a:stretch>
            <a:fillRect/>
          </a:stretch>
        </p:blipFill>
        <p:spPr>
          <a:xfrm>
            <a:off x="83828" y="1551193"/>
            <a:ext cx="6253716" cy="4941682"/>
          </a:xfrm>
          <a:prstGeom prst="rect">
            <a:avLst/>
          </a:prstGeom>
        </p:spPr>
      </p:pic>
      <p:grpSp>
        <p:nvGrpSpPr>
          <p:cNvPr id="5" name="组合 4">
            <a:extLst>
              <a:ext uri="{FF2B5EF4-FFF2-40B4-BE49-F238E27FC236}">
                <a16:creationId xmlns:a16="http://schemas.microsoft.com/office/drawing/2014/main" id="{7C9E6C02-6861-3A7A-9A91-6E290EA8B592}"/>
              </a:ext>
            </a:extLst>
          </p:cNvPr>
          <p:cNvGrpSpPr/>
          <p:nvPr/>
        </p:nvGrpSpPr>
        <p:grpSpPr>
          <a:xfrm>
            <a:off x="6411972" y="2212988"/>
            <a:ext cx="5610003" cy="3757586"/>
            <a:chOff x="7141113" y="2313395"/>
            <a:chExt cx="4656072" cy="3757586"/>
          </a:xfrm>
        </p:grpSpPr>
        <p:sp>
          <p:nvSpPr>
            <p:cNvPr id="6" name="矩形: 圆角 5">
              <a:extLst>
                <a:ext uri="{FF2B5EF4-FFF2-40B4-BE49-F238E27FC236}">
                  <a16:creationId xmlns:a16="http://schemas.microsoft.com/office/drawing/2014/main" id="{9991353C-79D0-5838-4B7E-9BC0C7ED122F}"/>
                </a:ext>
              </a:extLst>
            </p:cNvPr>
            <p:cNvSpPr/>
            <p:nvPr/>
          </p:nvSpPr>
          <p:spPr>
            <a:xfrm>
              <a:off x="7141113" y="2313395"/>
              <a:ext cx="4656072" cy="3502325"/>
            </a:xfrm>
            <a:prstGeom prst="round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87ED8C2E-3CB6-D727-CC7B-A0B4DEDBFE52}"/>
                </a:ext>
              </a:extLst>
            </p:cNvPr>
            <p:cNvSpPr txBox="1"/>
            <p:nvPr/>
          </p:nvSpPr>
          <p:spPr>
            <a:xfrm>
              <a:off x="7282515" y="2531551"/>
              <a:ext cx="4488930" cy="3539430"/>
            </a:xfrm>
            <a:prstGeom prst="rect">
              <a:avLst/>
            </a:prstGeom>
            <a:noFill/>
          </p:spPr>
          <p:txBody>
            <a:bodyPr wrap="square" rtlCol="0">
              <a:spAutoFit/>
            </a:bodyPr>
            <a:lstStyle/>
            <a:p>
              <a:r>
                <a:rPr lang="zh-CN" altLang="en-US" sz="2800" b="1" dirty="0"/>
                <a:t>在小尺度</a:t>
              </a:r>
              <a:r>
                <a:rPr lang="en-US" altLang="zh-CN" sz="2800" b="1" dirty="0"/>
                <a:t>Ising</a:t>
              </a:r>
              <a:r>
                <a:rPr lang="zh-CN" altLang="en-US" sz="2800" b="1" dirty="0"/>
                <a:t>模型</a:t>
              </a:r>
              <a:r>
                <a:rPr lang="en-US" altLang="zh-CN" sz="2800" b="1" dirty="0"/>
                <a:t>/</a:t>
              </a:r>
              <a:r>
                <a:rPr lang="zh-CN" altLang="en-US" sz="2800" b="1" dirty="0"/>
                <a:t>格点</a:t>
              </a:r>
              <a:r>
                <a:rPr lang="en-US" altLang="zh-CN" sz="2800" b="1" dirty="0"/>
                <a:t>QCD</a:t>
              </a:r>
              <a:r>
                <a:rPr lang="zh-CN" altLang="en-US" sz="2800" b="1" dirty="0"/>
                <a:t>优化能量</a:t>
              </a:r>
              <a:endParaRPr lang="en-US" altLang="zh-CN" sz="2800" b="1" dirty="0"/>
            </a:p>
            <a:p>
              <a:endParaRPr lang="en-US" altLang="zh-CN" sz="2800" b="1" dirty="0"/>
            </a:p>
            <a:p>
              <a:r>
                <a:rPr lang="zh-CN" altLang="en-US" sz="2800" b="1" dirty="0"/>
                <a:t>在不同尺度</a:t>
              </a:r>
              <a:r>
                <a:rPr lang="en-US" altLang="zh-CN" sz="2800" b="1" dirty="0"/>
                <a:t>Ising</a:t>
              </a:r>
              <a:r>
                <a:rPr lang="zh-CN" altLang="en-US" sz="2800" b="1" dirty="0"/>
                <a:t>模型</a:t>
              </a:r>
              <a:r>
                <a:rPr lang="en-US" altLang="zh-CN" sz="2800" b="1" dirty="0"/>
                <a:t>/</a:t>
              </a:r>
              <a:r>
                <a:rPr lang="zh-CN" altLang="en-US" sz="2800" b="1" dirty="0"/>
                <a:t>格点</a:t>
              </a:r>
              <a:r>
                <a:rPr lang="en-US" altLang="zh-CN" sz="2800" b="1" dirty="0"/>
                <a:t>QCD</a:t>
              </a:r>
              <a:r>
                <a:rPr lang="zh-CN" altLang="en-US" sz="2800" b="1" dirty="0"/>
                <a:t>上测试保真度，在真机上测试</a:t>
              </a:r>
              <a:endParaRPr lang="en-US" altLang="zh-CN" sz="2800" b="1" dirty="0"/>
            </a:p>
            <a:p>
              <a:endParaRPr lang="en-US" altLang="zh-CN" sz="2800" b="1" dirty="0"/>
            </a:p>
            <a:p>
              <a:r>
                <a:rPr lang="en-US" altLang="zh-CN" sz="2800" b="1" dirty="0"/>
                <a:t>AI</a:t>
              </a:r>
              <a:r>
                <a:rPr lang="zh-CN" altLang="en-US" sz="2800" b="1" dirty="0"/>
                <a:t>自动设计的线路可扩展可使用</a:t>
              </a:r>
              <a:endParaRPr lang="en-US" altLang="zh-CN" sz="2800" b="1" dirty="0"/>
            </a:p>
          </p:txBody>
        </p:sp>
      </p:grpSp>
      <p:sp>
        <p:nvSpPr>
          <p:cNvPr id="10" name="文本框 9">
            <a:extLst>
              <a:ext uri="{FF2B5EF4-FFF2-40B4-BE49-F238E27FC236}">
                <a16:creationId xmlns:a16="http://schemas.microsoft.com/office/drawing/2014/main" id="{E3C6D77E-FBBF-11CA-3A92-CF29ADFD560C}"/>
              </a:ext>
            </a:extLst>
          </p:cNvPr>
          <p:cNvSpPr txBox="1"/>
          <p:nvPr/>
        </p:nvSpPr>
        <p:spPr>
          <a:xfrm>
            <a:off x="6701962" y="5857177"/>
            <a:ext cx="5214571" cy="923330"/>
          </a:xfrm>
          <a:prstGeom prst="rect">
            <a:avLst/>
          </a:prstGeom>
          <a:noFill/>
        </p:spPr>
        <p:txBody>
          <a:bodyPr wrap="square">
            <a:spAutoFit/>
          </a:bodyPr>
          <a:lstStyle/>
          <a:p>
            <a:r>
              <a:rPr lang="zh-CN" altLang="en-US" dirty="0"/>
              <a:t>Z. Davoudi, et al., Quantum 8, 1520 (2024) </a:t>
            </a:r>
          </a:p>
          <a:p>
            <a:r>
              <a:rPr lang="zh-CN" altLang="en-US" dirty="0"/>
              <a:t>Y. Atas, et al., Nat Commun 12, 6499 (2021)</a:t>
            </a:r>
            <a:endParaRPr lang="en-US" altLang="zh-CN" dirty="0"/>
          </a:p>
          <a:p>
            <a:r>
              <a:rPr lang="en-US" altLang="zh-CN" dirty="0"/>
              <a:t>M. Cerezo et al., Nature Rev. Phys. 3, 625 (2021).</a:t>
            </a:r>
            <a:endParaRPr lang="zh-CN" altLang="en-US" dirty="0"/>
          </a:p>
        </p:txBody>
      </p:sp>
    </p:spTree>
    <p:extLst>
      <p:ext uri="{BB962C8B-B14F-4D97-AF65-F5344CB8AC3E}">
        <p14:creationId xmlns:p14="http://schemas.microsoft.com/office/powerpoint/2010/main" val="104734620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1870</Words>
  <Application>Microsoft Office PowerPoint</Application>
  <PresentationFormat>宽屏</PresentationFormat>
  <Paragraphs>267</Paragraphs>
  <Slides>18</Slides>
  <Notes>13</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18</vt:i4>
      </vt:variant>
    </vt:vector>
  </HeadingPairs>
  <TitlesOfParts>
    <vt:vector size="26" baseType="lpstr">
      <vt:lpstr>Lucida Grande</vt:lpstr>
      <vt:lpstr>等线</vt:lpstr>
      <vt:lpstr>等线 Light</vt:lpstr>
      <vt:lpstr>Arial</vt:lpstr>
      <vt:lpstr>Cambria Math</vt:lpstr>
      <vt:lpstr>Consolas</vt:lpstr>
      <vt:lpstr>Times New Roman</vt:lpstr>
      <vt:lpstr>Office 主题​​</vt:lpstr>
      <vt:lpstr>语言模型中的涌现规律</vt:lpstr>
      <vt:lpstr>LLM驱动的搜索与生成</vt:lpstr>
      <vt:lpstr>How Far can we go?</vt:lpstr>
      <vt:lpstr>PowerPoint 演示文稿</vt:lpstr>
      <vt:lpstr>用LLM设计IBP约化的算法</vt:lpstr>
      <vt:lpstr>用LLM设计IBP约化的算法</vt:lpstr>
      <vt:lpstr>用LLM设计IBP约化的算法</vt:lpstr>
      <vt:lpstr>用LLM设计IBP约化的算法</vt:lpstr>
      <vt:lpstr>用LLM设计量子线路</vt:lpstr>
      <vt:lpstr>用LLM设计量子线路</vt:lpstr>
      <vt:lpstr>用LLM设计量子线路</vt:lpstr>
      <vt:lpstr>用LLM做符号回归</vt:lpstr>
      <vt:lpstr>用LLM做符号回归</vt:lpstr>
      <vt:lpstr>用LLM做符号回归</vt:lpstr>
      <vt:lpstr>大语言模型作为生成知识的组件</vt:lpstr>
      <vt:lpstr>大语言模型作为生成知识的组件：细致平衡</vt:lpstr>
      <vt:lpstr>PowerPoint 演示文稿</vt:lpstr>
      <vt:lpstr>Take Home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 zy</dc:creator>
  <cp:lastModifiedBy>s zy</cp:lastModifiedBy>
  <cp:revision>160</cp:revision>
  <dcterms:created xsi:type="dcterms:W3CDTF">2026-04-08T12:29:55Z</dcterms:created>
  <dcterms:modified xsi:type="dcterms:W3CDTF">2026-04-10T13:52:29Z</dcterms:modified>
</cp:coreProperties>
</file>