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384" r:id="rId2"/>
    <p:sldId id="388" r:id="rId3"/>
    <p:sldId id="387" r:id="rId4"/>
    <p:sldId id="38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0"/>
    <p:restoredTop sz="91701" autoAdjust="0"/>
  </p:normalViewPr>
  <p:slideViewPr>
    <p:cSldViewPr snapToGrid="0">
      <p:cViewPr varScale="1">
        <p:scale>
          <a:sx n="117" d="100"/>
          <a:sy n="117" d="100"/>
        </p:scale>
        <p:origin x="6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E9EB4-A93F-4402-AEED-02A4D618D6A5}" type="datetimeFigureOut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CDA9E-597B-4DDA-A1FE-D33C628C029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691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CA6C38-8490-4F15-B581-B110EC3EAC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2B1BF7-EE51-40FB-B6A5-D23F5E56E4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C025B8F-4129-4FE5-A6A0-547BBCCEB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AF84F-F211-494A-9184-981423B37DFB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919E23-5BA0-4EB9-90FF-EDCAC5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DAF2B9-B940-46DB-A6BC-3B5F772F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369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6F6D33-F71F-4462-BA18-13EBCC18A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F99CB50-8981-497C-A408-D91CF248F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8205C36-0C8E-41D5-8264-B085C56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7BB4-9EDF-4B65-A323-7C0A519C97E3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2BCA64-899B-4731-A519-A901FA5A1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2EFE75-85F8-4DF9-ADD2-C5EFDB414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98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2C5C2A5-8662-47CB-81B8-57B06A635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DF0CD27-055E-4993-B6F0-C674A8FEB6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A3D8FF-6FA8-4815-B0E1-746FDF90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AA31-B818-4EB5-B2D9-BCB8B912D77F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2DAB9F-AA51-41FB-BA03-411D948A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ECD1C1-BE7B-44C1-B807-C9D4394F5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5450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6B4336-F33D-4557-A904-501F5B4C8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C9B272-FAA7-4DCA-A0D5-79A077DDB0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270E2C-5974-4AE5-8CD7-C04834DFF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1DA5FC-7C0F-4AB1-820D-00BAFEFA2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3DF9734-BEB9-45EB-BEE2-E51CB6AC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0072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B61E88-4F7F-4106-A49D-4D8FF040C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431EBCCC-730D-4950-AC98-24F672444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FBAE6A-316B-4229-A32D-4F0DBB096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B11ED-7CC7-4D7C-910A-34865B3E6614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6A2327C-0DB3-4607-9DB7-7DEA48A39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CFEFF27-42E7-40FC-988C-365F94824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2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001F345-EA0C-482D-8198-613DF5195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4472A-2E43-429C-BF9C-EF22CD06FD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F9F3E89-4424-48E8-AB5D-09B9EF06C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5D6A341-CB01-4F34-B15A-FB9509863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490D-F30D-4D02-B19A-F842A033C5DE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CD355462-8E65-40D0-979A-F5D04FE3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CF4A59F-7F8B-49BF-A998-40535D887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850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46572B-E668-40E5-B596-BF79DB013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0D89688-76B9-4BE1-ADD7-A28B1408E7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6D2005-B772-40F6-8715-3600EA78F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0E731E3-6213-412E-B6CB-DB2579362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4ADCA9-13B4-4637-BEC5-A170E6ADB3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A0DE54E-1240-4363-A463-9B3C18EF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47EF-9D75-402A-AEA7-62166370657E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176D9E3-9FEE-46C6-9AF3-680F20FB5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EEDF2A6-FCED-4B2C-8C24-18733E8ED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6272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47C641-4C34-411D-B0A3-CE1C89B68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265FBCE-FE18-405E-B1D2-D60F4A683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5435-8228-4BCB-93C5-004629E178D1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97EB9BB-AA31-4D2D-9430-A69ED3562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D3572E5-0742-47B7-9D6F-928F9F939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32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FC38EA9-BF90-40EA-8089-1AF9AD2B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3491-C549-45C8-96DC-806024954C2F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E4979EF-B273-4C02-BB66-E637B406B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433A84A-7035-4367-829D-4648E704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953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E6DF9A2-8C8C-47BC-B414-D69714699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9DE832A-4C35-4CB9-AF0D-9C5AB27DA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C182B6D-B445-4189-B090-DDBA6369C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D52532-27A9-4DA0-921E-493C8AC9C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410C3-AE5D-4BD0-8617-00B061EEA891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62F6E41-F713-4A82-9891-64622B11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5ABBB57-31D5-45DA-B7F9-B8653F51E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0945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77599D-D60B-42D5-8077-9FF77C114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86FEC12-9213-4CEC-824F-2A2E58DD88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E9EC834-1EE6-42E5-AB9B-3E123DC10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15E3529-FD38-4C57-AC62-8F848284F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5E2F5-4C28-44F2-BA4C-DE6E274A0BDC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74C2FBE-CEBF-4812-9344-B3A7CDB14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B453A66-F19C-4C8C-8C97-B8DBC3E73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3478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5A9AC4E-4F60-490E-83BE-20C0292BC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F4CAFA-3DE6-41FE-9AC9-6258A82A86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BDB897-380D-4015-A3E7-C4F25C8745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B57-A1A4-49F6-A5CD-A25939F7EE04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24C050-4454-4B1F-9B96-B7BEEE23B5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BEE7E39-2C73-4CA6-8406-5A79A5A6BA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38C33-7068-4225-BE1B-FBEE078717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5196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792B3E-D441-74ED-4C7C-5572E9D1C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79DC43-5DE0-C929-8784-9F0F7FFD1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0000"/>
            <a:ext cx="12192000" cy="535531"/>
          </a:xfrm>
        </p:spPr>
        <p:txBody>
          <a:bodyPr wrap="square" lIns="0" rIns="0">
            <a:spAutoFit/>
          </a:bodyPr>
          <a:lstStyle/>
          <a:p>
            <a:pPr algn="ctr"/>
            <a:r>
              <a:rPr lang="en-US" altLang="zh-CN" sz="3200" dirty="0">
                <a:latin typeface="Comic Sans MS" panose="030F0902030302020204" pitchFamily="66" charset="0"/>
                <a:ea typeface="Cambria Math" panose="02040503050406030204" pitchFamily="18" charset="0"/>
              </a:rPr>
              <a:t>P(muon) question</a:t>
            </a:r>
            <a:endParaRPr lang="zh-CN" altLang="en-US" sz="3200" dirty="0">
              <a:latin typeface="Comic Sans MS" panose="030F0902030302020204" pitchFamily="66" charset="0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07C9F72-E1D2-131C-4F58-D813545E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A27724-E71A-45AE-F867-FD055316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6C9A6E-15E7-AA47-8E03-BD643901A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1</a:t>
            </a:fld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9071B15B-B202-6E06-BDCA-DE4A2DC52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141399" y="1957310"/>
            <a:ext cx="2880000" cy="40121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FF9A453-97C1-1CCA-9789-503F4344B996}"/>
                  </a:ext>
                </a:extLst>
              </p:cNvPr>
              <p:cNvSpPr txBox="1"/>
              <p:nvPr/>
            </p:nvSpPr>
            <p:spPr>
              <a:xfrm>
                <a:off x="0" y="1080000"/>
                <a:ext cx="12192000" cy="490454"/>
              </a:xfrm>
              <a:prstGeom prst="rect">
                <a:avLst/>
              </a:prstGeom>
              <a:noFill/>
            </p:spPr>
            <p:txBody>
              <a:bodyPr wrap="square" lIns="360000" rIns="360000" rtlCol="0">
                <a:spAutoFit/>
              </a:bodyPr>
              <a:lstStyle/>
              <a:p>
                <a:pPr marL="342900" indent="-342900">
                  <a:lnSpc>
                    <a:spcPct val="120000"/>
                  </a:lnSpc>
                  <a:buFont typeface="Wingdings" pitchFamily="2" charset="2"/>
                  <a:buChar char="Ø"/>
                </a:pPr>
                <a:r>
                  <a:rPr kumimoji="1" lang="en-US" altLang="zh-CN" sz="2000" dirty="0">
                    <a:latin typeface="Comic Sans MS" panose="030F0902030302020204" pitchFamily="66" charset="0"/>
                  </a:rPr>
                  <a:t>Remove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CN" sz="2000">
                            <a:latin typeface="Comic Sans MS" panose="030F0902030302020204" pitchFamily="66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nor/>
                          </m:rPr>
                          <a:rPr lang="en-US" altLang="zh-CN" sz="2000">
                            <a:latin typeface="Comic Sans MS" panose="030F0902030302020204" pitchFamily="66" charset="0"/>
                            <a:ea typeface="Cambria Math" panose="02040503050406030204" pitchFamily="18" charset="0"/>
                          </a:rPr>
                          <m:t>μ</m:t>
                        </m:r>
                      </m:sub>
                    </m:sSub>
                    <m:r>
                      <m:rPr>
                        <m:nor/>
                      </m:rPr>
                      <a:rPr lang="en-US" altLang="zh-CN" sz="2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 altLang="zh-CN" sz="2000">
                        <a:latin typeface="Comic Sans MS" panose="030F0902030302020204" pitchFamily="66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altLang="zh-CN" sz="2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2000">
                            <a:latin typeface="Comic Sans MS" panose="030F0902030302020204" pitchFamily="66" charset="0"/>
                            <a:ea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nor/>
                          </m:rPr>
                          <a:rPr lang="en-US" altLang="zh-CN" sz="2000">
                            <a:latin typeface="Comic Sans MS" panose="030F0902030302020204" pitchFamily="66" charset="0"/>
                            <a:ea typeface="Cambria Math" panose="02040503050406030204" pitchFamily="18" charset="0"/>
                          </a:rPr>
                          <m:t>π</m:t>
                        </m:r>
                      </m:sub>
                    </m:sSub>
                  </m:oMath>
                </a14:m>
                <a:endParaRPr kumimoji="1" lang="zh-CN" altLang="en-US" sz="20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3" name="文本框 2">
                <a:extLst>
                  <a:ext uri="{FF2B5EF4-FFF2-40B4-BE49-F238E27FC236}">
                    <a16:creationId xmlns:a16="http://schemas.microsoft.com/office/drawing/2014/main" id="{DFF9A453-97C1-1CCA-9789-503F4344B9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080000"/>
                <a:ext cx="12192000" cy="490454"/>
              </a:xfrm>
              <a:prstGeom prst="rect">
                <a:avLst/>
              </a:prstGeom>
              <a:blipFill>
                <a:blip r:embed="rId3"/>
                <a:stretch>
                  <a:fillRect b="-125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9A4E8382-05C1-4D43-009E-2A2FF02248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5445" cy="1080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AFDBD623-08F1-04EC-0833-0658138156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50" y="0"/>
            <a:ext cx="888554" cy="108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CE782B20-FA0D-6BB1-59F8-74854B658D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7170599" y="1957309"/>
            <a:ext cx="2880002" cy="401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17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1341A1-C9AA-6770-434F-96EAEFC258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3A0134-3321-ADD1-164D-95BE4D44D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0000"/>
            <a:ext cx="12192000" cy="535531"/>
          </a:xfrm>
        </p:spPr>
        <p:txBody>
          <a:bodyPr wrap="square" lIns="0" rIns="0">
            <a:spAutoFit/>
          </a:bodyPr>
          <a:lstStyle/>
          <a:p>
            <a:pPr algn="ctr"/>
            <a:r>
              <a:rPr lang="en" altLang="zh-CN" sz="3200" dirty="0">
                <a:latin typeface="Comic Sans MS" panose="030F0902030302020204" pitchFamily="66" charset="0"/>
              </a:rPr>
              <a:t>Sensitivity vs. Background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E27630-7A7F-9150-5B0F-33D3B10B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282C1A1-57A1-A438-BC90-9AE0D99D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9B1A07-6B02-ACAE-7CD9-4365D9712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635C9167-AB8F-F531-7EE5-DCC96C75C2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5445" cy="108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499F6B87-4A7B-4033-9645-0C66834CEF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50" y="0"/>
            <a:ext cx="888554" cy="10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7FAD47B-8171-EA1F-68B9-4A4C725E28AA}"/>
                  </a:ext>
                </a:extLst>
              </p:cNvPr>
              <p:cNvSpPr txBox="1"/>
              <p:nvPr/>
            </p:nvSpPr>
            <p:spPr>
              <a:xfrm>
                <a:off x="0" y="1260000"/>
                <a:ext cx="12192000" cy="2827249"/>
              </a:xfrm>
              <a:prstGeom prst="rect">
                <a:avLst/>
              </a:prstGeom>
              <a:noFill/>
            </p:spPr>
            <p:txBody>
              <a:bodyPr wrap="square" lIns="360000" rIns="360000" rtlCol="0">
                <a:spAutoFit/>
              </a:bodyPr>
              <a:lstStyle/>
              <a:p>
                <a:pPr marL="285750" indent="-285750">
                  <a:lnSpc>
                    <a:spcPct val="120000"/>
                  </a:lnSpc>
                  <a:spcAft>
                    <a:spcPts val="1000"/>
                  </a:spcAft>
                  <a:buFont typeface="Wingdings" pitchFamily="2" charset="2"/>
                  <a:buChar char="Ø"/>
                </a:pPr>
                <a:r>
                  <a:rPr lang="en" altLang="zh-CN" sz="2000" dirty="0">
                    <a:latin typeface="Comic Sans MS" panose="030F0902030302020204" pitchFamily="66" charset="0"/>
                  </a:rPr>
                  <a:t>Contributions to the observables from particle misidentification contamination were estimated using the method discussed in Ref. [1] .</a:t>
                </a: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𝑜𝑏𝑠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𝑡𝑟𝑢𝑒</m:t>
                          </m:r>
                        </m:sup>
                      </m:sSup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(1+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𝜍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" altLang="zh-CN" dirty="0">
                  <a:latin typeface="Comic Sans MS" panose="030F0902030302020204" pitchFamily="66" charset="0"/>
                </a:endParaRPr>
              </a:p>
              <a:p>
                <a:pPr>
                  <a:lnSpc>
                    <a:spcPct val="12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𝜍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sub>
                      </m:sSub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(1−</m:t>
                      </m:r>
                      <m:f>
                        <m:f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sub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𝑜𝑏𝑠</m:t>
                              </m:r>
                            </m:sup>
                          </m:sSubSup>
                        </m:den>
                      </m:f>
                      <m:r>
                        <a:rPr lang="en-US" altLang="zh-CN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" altLang="zh-CN" sz="2000" dirty="0">
                  <a:latin typeface="Comic Sans MS" panose="030F0902030302020204" pitchFamily="66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zh-CN" dirty="0">
                    <a:latin typeface="Comic Sans MS" panose="030F0902030302020204" pitchFamily="66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l-GR" altLang="zh-CN" dirty="0"/>
                  <a:t> </a:t>
                </a:r>
                <a:r>
                  <a:rPr lang="en" altLang="zh-CN" dirty="0">
                    <a:latin typeface="Comic Sans MS" panose="030F0902030302020204" pitchFamily="66" charset="0"/>
                  </a:rPr>
                  <a:t>being the probabilities of a pion to be classified as a muon(set as 5%);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;&gt;)</m:t>
                        </m:r>
                      </m:num>
                      <m:den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sub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;&gt;)</m:t>
                        </m:r>
                      </m:den>
                    </m:f>
                  </m:oMath>
                </a14:m>
                <a:r>
                  <a:rPr lang="en" altLang="zh-CN" dirty="0">
                    <a:latin typeface="Comic Sans MS" panose="030F0902030302020204" pitchFamily="66" charset="0"/>
                  </a:rPr>
                  <a:t>;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𝑜𝑏𝑠</m:t>
                        </m:r>
                      </m:sup>
                    </m:sSubSup>
                  </m:oMath>
                </a14:m>
                <a:r>
                  <a:rPr lang="en" altLang="zh-CN" dirty="0">
                    <a:latin typeface="Comic Sans MS" panose="030F0902030302020204" pitchFamily="66" charset="0"/>
                  </a:rPr>
                  <a:t> is a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;</m:t>
                        </m:r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𝑜𝑏𝑠</m:t>
                        </m:r>
                      </m:sup>
                    </m:sSup>
                  </m:oMath>
                </a14:m>
                <a:r>
                  <a:rPr lang="en" altLang="zh-CN" dirty="0">
                    <a:latin typeface="Comic Sans MS" panose="030F0902030302020204" pitchFamily="66" charset="0"/>
                  </a:rPr>
                  <a:t> ratio formed by the e + X samples(all from inclusive MC).</a:t>
                </a: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7FAD47B-8171-EA1F-68B9-4A4C725E2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0000"/>
                <a:ext cx="12192000" cy="2827249"/>
              </a:xfrm>
              <a:prstGeom prst="rect">
                <a:avLst/>
              </a:prstGeom>
              <a:blipFill>
                <a:blip r:embed="rId4"/>
                <a:stretch>
                  <a:fillRect b="-1614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内容占位符 3">
                <a:extLst>
                  <a:ext uri="{FF2B5EF4-FFF2-40B4-BE49-F238E27FC236}">
                    <a16:creationId xmlns:a16="http://schemas.microsoft.com/office/drawing/2014/main" id="{AEC6D761-3884-AB5B-8DFD-F44E7F05BAA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4700224"/>
                  </p:ext>
                </p:extLst>
              </p:nvPr>
            </p:nvGraphicFramePr>
            <p:xfrm>
              <a:off x="3214992" y="4400670"/>
              <a:ext cx="5762013" cy="108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3646">
                      <a:extLst>
                        <a:ext uri="{9D8B030D-6E8A-4147-A177-3AD203B41FA5}">
                          <a16:colId xmlns:a16="http://schemas.microsoft.com/office/drawing/2014/main" val="384059077"/>
                        </a:ext>
                      </a:extLst>
                    </a:gridCol>
                    <a:gridCol w="1706252">
                      <a:extLst>
                        <a:ext uri="{9D8B030D-6E8A-4147-A177-3AD203B41FA5}">
                          <a16:colId xmlns:a16="http://schemas.microsoft.com/office/drawing/2014/main" val="3290558502"/>
                        </a:ext>
                      </a:extLst>
                    </a:gridCol>
                    <a:gridCol w="2432115">
                      <a:extLst>
                        <a:ext uri="{9D8B030D-6E8A-4147-A177-3AD203B41FA5}">
                          <a16:colId xmlns:a16="http://schemas.microsoft.com/office/drawing/2014/main" val="3932232238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Mode</a:t>
                          </a:r>
                          <a:endParaRPr lang="zh-CN" alt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zh-CN" sz="1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𝜍</m:t>
                                    </m:r>
                                  </m:e>
                                  <m:sub>
                                    <m:r>
                                      <a:rPr lang="en-US" altLang="zh-CN" sz="1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𝜋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6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1049520"/>
                      </a:ext>
                    </a:extLst>
                  </a:tr>
                  <a:tr h="36000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Mis-PID</a:t>
                          </a:r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+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𝜋</m:t>
                                    </m:r>
                                  </m:e>
                                  <m:sup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altLang="zh-CN" sz="16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5.8×</m:t>
                              </m:r>
                              <m:sSup>
                                <m:sSupPr>
                                  <m:ctrlP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−6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zh-CN" sz="16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5651947"/>
                      </a:ext>
                    </a:extLst>
                  </a:tr>
                  <a:tr h="36000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𝜋</m:t>
                                        </m:r>
                                      </m:e>
                                      <m:sup>
                                        <m:r>
                                          <a:rPr lang="en-US" altLang="zh-CN" sz="1600" b="0" i="1" smtClean="0">
                                            <a:latin typeface="Cambria Math" panose="02040503050406030204" pitchFamily="18" charset="0"/>
                                            <a:cs typeface="Times New Roman" panose="02020603050405020304" pitchFamily="18" charset="0"/>
                                          </a:rPr>
                                          <m:t>+</m:t>
                                        </m:r>
                                      </m:sup>
                                    </m:sSup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r>
                                      <a:rPr lang="en-US" altLang="zh-CN" sz="1600" b="0" i="1" smtClean="0"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  <m:t>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altLang="zh-CN" sz="16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8.2×</m:t>
                              </m:r>
                              <m:sSup>
                                <m:sSupPr>
                                  <m:ctrlP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altLang="zh-CN" sz="1600" b="0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−5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altLang="zh-CN" sz="1600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3481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内容占位符 3">
                <a:extLst>
                  <a:ext uri="{FF2B5EF4-FFF2-40B4-BE49-F238E27FC236}">
                    <a16:creationId xmlns:a16="http://schemas.microsoft.com/office/drawing/2014/main" id="{AEC6D761-3884-AB5B-8DFD-F44E7F05BAA0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744700224"/>
                  </p:ext>
                </p:extLst>
              </p:nvPr>
            </p:nvGraphicFramePr>
            <p:xfrm>
              <a:off x="3214992" y="4400670"/>
              <a:ext cx="5762013" cy="10800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23646">
                      <a:extLst>
                        <a:ext uri="{9D8B030D-6E8A-4147-A177-3AD203B41FA5}">
                          <a16:colId xmlns:a16="http://schemas.microsoft.com/office/drawing/2014/main" val="384059077"/>
                        </a:ext>
                      </a:extLst>
                    </a:gridCol>
                    <a:gridCol w="1706252">
                      <a:extLst>
                        <a:ext uri="{9D8B030D-6E8A-4147-A177-3AD203B41FA5}">
                          <a16:colId xmlns:a16="http://schemas.microsoft.com/office/drawing/2014/main" val="3290558502"/>
                        </a:ext>
                      </a:extLst>
                    </a:gridCol>
                    <a:gridCol w="2432115">
                      <a:extLst>
                        <a:ext uri="{9D8B030D-6E8A-4147-A177-3AD203B41FA5}">
                          <a16:colId xmlns:a16="http://schemas.microsoft.com/office/drawing/2014/main" val="3932232238"/>
                        </a:ext>
                      </a:extLst>
                    </a:gridCol>
                  </a:tblGrid>
                  <a:tr h="360000">
                    <a:tc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Mode</a:t>
                          </a:r>
                          <a:endParaRPr lang="zh-CN" altLang="en-US" sz="16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36979" t="-3448" r="-1042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1049520"/>
                      </a:ext>
                    </a:extLst>
                  </a:tr>
                  <a:tr h="36000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600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a:t>Mis-PID</a:t>
                          </a:r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96269" t="-107143" r="-144776" b="-10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36979" t="-107143" r="-1042" b="-1071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585651947"/>
                      </a:ext>
                    </a:extLst>
                  </a:tr>
                  <a:tr h="360000">
                    <a:tc vMerge="1">
                      <a:txBody>
                        <a:bodyPr/>
                        <a:lstStyle/>
                        <a:p>
                          <a:pPr algn="ctr"/>
                          <a:endParaRPr lang="zh-CN" altLang="en-US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96269" t="-200000" r="-144776" b="-34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905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36979" t="-200000" r="-1042" b="-3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2234818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文本框 8">
            <a:extLst>
              <a:ext uri="{FF2B5EF4-FFF2-40B4-BE49-F238E27FC236}">
                <a16:creationId xmlns:a16="http://schemas.microsoft.com/office/drawing/2014/main" id="{CBDD0D88-9054-362A-43C4-E8DB2B77EEB6}"/>
              </a:ext>
            </a:extLst>
          </p:cNvPr>
          <p:cNvSpPr txBox="1"/>
          <p:nvPr/>
        </p:nvSpPr>
        <p:spPr>
          <a:xfrm>
            <a:off x="-1" y="5830255"/>
            <a:ext cx="12192000" cy="338554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/>
          <a:p>
            <a:r>
              <a:rPr lang="en" altLang="zh-CN" sz="1600" dirty="0">
                <a:latin typeface="Comic Sans MS" panose="030F0902030302020204" pitchFamily="66" charset="0"/>
              </a:rPr>
              <a:t>[1] </a:t>
            </a:r>
            <a:r>
              <a:rPr lang="en" altLang="zh-CN" sz="1600" dirty="0" err="1">
                <a:latin typeface="Comic Sans MS" panose="030F0902030302020204" pitchFamily="66" charset="0"/>
              </a:rPr>
              <a:t>T.Ohshima</a:t>
            </a:r>
            <a:r>
              <a:rPr lang="en" altLang="zh-CN" sz="1600" dirty="0">
                <a:latin typeface="Comic Sans MS" panose="030F0902030302020204" pitchFamily="66" charset="0"/>
              </a:rPr>
              <a:t> et al., Prog. Theor. Phys., 99(1998) 413.</a:t>
            </a:r>
          </a:p>
        </p:txBody>
      </p:sp>
    </p:spTree>
    <p:extLst>
      <p:ext uri="{BB962C8B-B14F-4D97-AF65-F5344CB8AC3E}">
        <p14:creationId xmlns:p14="http://schemas.microsoft.com/office/powerpoint/2010/main" val="16195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33F8C-466D-E249-5125-1B6514197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60CE33-D876-3CA9-E088-30A776367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0000"/>
            <a:ext cx="12192000" cy="535531"/>
          </a:xfrm>
        </p:spPr>
        <p:txBody>
          <a:bodyPr wrap="square" lIns="0" rIns="0">
            <a:spAutoFit/>
          </a:bodyPr>
          <a:lstStyle/>
          <a:p>
            <a:pPr algn="ctr"/>
            <a:r>
              <a:rPr lang="en-US" altLang="zh-CN" sz="3200" dirty="0">
                <a:latin typeface="Comic Sans MS" panose="030F0902030302020204" pitchFamily="66" charset="0"/>
                <a:ea typeface="Cambria Math" panose="02040503050406030204" pitchFamily="18" charset="0"/>
              </a:rPr>
              <a:t>Cut flow</a:t>
            </a:r>
            <a:endParaRPr lang="zh-CN" altLang="en-US" sz="3200" dirty="0">
              <a:latin typeface="Comic Sans MS" panose="030F0902030302020204" pitchFamily="66" charset="0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16400B-80F9-8D75-D349-504F5520D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AC955A-E09D-7B55-DCBA-EC0174CAE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B11C1B-EE29-3DC8-BE16-9D4A6614D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3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9D3B7B1E-121F-FB55-AB0F-C9402E458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5445" cy="108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0B60DFA-2EFA-359B-0161-6AD6C3E6B7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50" y="0"/>
            <a:ext cx="888554" cy="10800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162134C6-1092-3EB6-0691-0310FE365808}"/>
              </a:ext>
            </a:extLst>
          </p:cNvPr>
          <p:cNvSpPr txBox="1"/>
          <p:nvPr/>
        </p:nvSpPr>
        <p:spPr>
          <a:xfrm>
            <a:off x="350283" y="1440000"/>
            <a:ext cx="5176967" cy="436914"/>
          </a:xfrm>
          <a:prstGeom prst="rect">
            <a:avLst/>
          </a:prstGeom>
          <a:noFill/>
        </p:spPr>
        <p:txBody>
          <a:bodyPr wrap="none" lIns="360000" rIns="360000" rtlCol="0">
            <a:spAutoFit/>
          </a:bodyPr>
          <a:lstStyle/>
          <a:p>
            <a:pPr marL="342900" indent="-342900" algn="l">
              <a:lnSpc>
                <a:spcPct val="120000"/>
              </a:lnSpc>
              <a:buFont typeface="Wingdings" pitchFamily="2" charset="2"/>
              <a:buChar char="Ø"/>
            </a:pPr>
            <a:r>
              <a:rPr kumimoji="1" lang="zh-CN" altLang="en-US" sz="2000" dirty="0">
                <a:latin typeface="Comic Sans MS" panose="030F0902030302020204" pitchFamily="66" charset="0"/>
              </a:rPr>
              <a:t>改统计误差，加入背景的统计敏感性</a:t>
            </a:r>
          </a:p>
        </p:txBody>
      </p:sp>
    </p:spTree>
    <p:extLst>
      <p:ext uri="{BB962C8B-B14F-4D97-AF65-F5344CB8AC3E}">
        <p14:creationId xmlns:p14="http://schemas.microsoft.com/office/powerpoint/2010/main" val="2927307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997720-AE77-8468-02E7-9E8FAA5664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41C4DB-68A3-7823-AB78-B243CA0EC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0000"/>
            <a:ext cx="12192000" cy="535531"/>
          </a:xfrm>
        </p:spPr>
        <p:txBody>
          <a:bodyPr wrap="square" lIns="0" rIns="0">
            <a:spAutoFit/>
          </a:bodyPr>
          <a:lstStyle/>
          <a:p>
            <a:pPr algn="ctr"/>
            <a:r>
              <a:rPr lang="en" altLang="zh-CN" sz="3200" dirty="0">
                <a:latin typeface="Comic Sans MS" panose="030F0902030302020204" pitchFamily="66" charset="0"/>
              </a:rPr>
              <a:t>Sensitivity vs. Background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7243F1-F850-4A0C-37DE-1BD62DF4C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CD19C-06E9-4AAC-B80C-DE4C22E21A18}" type="datetime1">
              <a:rPr lang="zh-CN" altLang="en-US" smtClean="0"/>
              <a:t>2025/8/26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EC91293-96DE-D4A0-B7E4-B1D4E2ED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/>
              <a:t>Examination of T/CP Invariance</a:t>
            </a: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95345D-DBB7-A3CE-D22B-32A241C7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38C33-7068-4225-BE1B-FBEE078717E7}" type="slidenum">
              <a:rPr lang="zh-CN" altLang="en-US" smtClean="0"/>
              <a:t>4</a:t>
            </a:fld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74B570A6-1F5C-C856-CBA8-C82F10D13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5445" cy="1080000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EBB6E3E-A688-374D-1BC7-D9A9132705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450" y="0"/>
            <a:ext cx="888554" cy="10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75462B91-D62D-DA55-FED8-F157921AE16C}"/>
                  </a:ext>
                </a:extLst>
              </p:cNvPr>
              <p:cNvSpPr txBox="1"/>
              <p:nvPr/>
            </p:nvSpPr>
            <p:spPr>
              <a:xfrm>
                <a:off x="0" y="1260000"/>
                <a:ext cx="12192000" cy="3265766"/>
              </a:xfrm>
              <a:prstGeom prst="rect">
                <a:avLst/>
              </a:prstGeom>
              <a:noFill/>
            </p:spPr>
            <p:txBody>
              <a:bodyPr wrap="square" lIns="360000" rIns="360000" rtlCol="0">
                <a:spAutoFit/>
              </a:bodyPr>
              <a:lstStyle/>
              <a:p>
                <a:pPr marL="285750" indent="-285750">
                  <a:spcBef>
                    <a:spcPts val="1000"/>
                  </a:spcBef>
                  <a:buFont typeface="Wingdings" pitchFamily="2" charset="2"/>
                  <a:buChar char="Ø"/>
                </a:pPr>
                <a14:m>
                  <m:oMath xmlns:m="http://schemas.openxmlformats.org/officeDocument/2006/math">
                    <m:r>
                      <a:rPr lang="en-US" altLang="zh-CN" sz="2000" i="1" smtClean="0">
                        <a:latin typeface="Cambria Math" panose="02040503050406030204" pitchFamily="18" charset="0"/>
                      </a:rPr>
                      <m:t>𝜓</m:t>
                    </m:r>
                    <m:d>
                      <m:d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𝜏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en-US" altLang="zh-CN" sz="20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.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altLang="zh-CN" sz="20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" altLang="zh-CN" sz="2000" dirty="0"/>
              </a:p>
              <a:p>
                <a:pPr marL="285750" indent="-285750">
                  <a:spcBef>
                    <a:spcPts val="1000"/>
                  </a:spcBef>
                  <a:buFont typeface="Wingdings" pitchFamily="2" charset="2"/>
                  <a:buChar char="Ø"/>
                </a:pPr>
                <a:r>
                  <a:rPr lang="en" altLang="zh-CN" sz="2000" dirty="0">
                    <a:latin typeface="Comic Sans MS" panose="030F0902030302020204" pitchFamily="66" charset="0"/>
                  </a:rPr>
                  <a:t>electrons are identified with high purity using an EMC, while some hadrons may be misidentified as muons. To mitigate the impact of misidentification on the R</a:t>
                </a:r>
                <a:r>
                  <a:rPr lang="en" altLang="zh-CN" sz="2000" baseline="30000" dirty="0">
                    <a:latin typeface="Comic Sans MS" panose="030F0902030302020204" pitchFamily="66" charset="0"/>
                  </a:rPr>
                  <a:t>T</a:t>
                </a:r>
                <a:r>
                  <a:rPr lang="ar-AE" altLang="zh-CN" sz="2000" dirty="0">
                    <a:latin typeface="Comic Sans MS" panose="030F0902030302020204" pitchFamily="66" charset="0"/>
                  </a:rPr>
                  <a:t> </a:t>
                </a:r>
                <a:r>
                  <a:rPr lang="en" altLang="zh-CN" sz="2000" dirty="0">
                    <a:latin typeface="Comic Sans MS" panose="030F0902030302020204" pitchFamily="66" charset="0"/>
                  </a:rPr>
                  <a:t>ratio, we proposes a method based on an observed e</a:t>
                </a:r>
                <a14:m>
                  <m:oMath xmlns:m="http://schemas.openxmlformats.org/officeDocument/2006/math">
                    <m:r>
                      <a:rPr lang="en" altLang="zh-CN" sz="200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" altLang="zh-CN" sz="2000" dirty="0">
                    <a:latin typeface="Comic Sans MS" panose="030F0902030302020204" pitchFamily="66" charset="0"/>
                  </a:rPr>
                  <a:t>X sample</a:t>
                </a:r>
                <a:r>
                  <a:rPr lang="en-US" altLang="zh-CN" sz="2000" dirty="0">
                    <a:latin typeface="Comic Sans MS" panose="030F0902030302020204" pitchFamily="66" charset="0"/>
                  </a:rPr>
                  <a:t>(X</a:t>
                </a:r>
                <a:r>
                  <a:rPr lang="en" altLang="zh-CN" sz="2000" dirty="0">
                    <a:latin typeface="Comic Sans MS" panose="030F0902030302020204" pitchFamily="66" charset="0"/>
                  </a:rPr>
                  <a:t> is either a muon or a hadron).</a:t>
                </a:r>
              </a:p>
              <a:p>
                <a:pPr marL="285750" indent="-285750">
                  <a:spcBef>
                    <a:spcPts val="1000"/>
                  </a:spcBef>
                  <a:buFont typeface="Wingdings" pitchFamily="2" charset="2"/>
                  <a:buChar char="Ø"/>
                </a:pPr>
                <a:endParaRPr lang="en" altLang="zh-CN" sz="2000" dirty="0">
                  <a:latin typeface="Comic Sans MS" panose="030F0902030302020204" pitchFamily="66" charset="0"/>
                </a:endParaRPr>
              </a:p>
              <a:p>
                <a:pPr>
                  <a:spcBef>
                    <a:spcPts val="1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00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𝜉</m:t>
                      </m:r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  <m:f>
                        <m:fPr>
                          <m:type m:val="lin"/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sSub>
                                <m:sSub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𝑋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sSub>
                                    <m:sSubPr>
                                      <m:ctrlPr>
                                        <a:rPr lang="en-US" altLang="zh-C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  <m:sub>
                                      <m:r>
                                        <a:rPr lang="en-US" altLang="zh-CN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𝑋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ra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bSup>
                                <m:sSubSupPr>
                                  <m:ctrlP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sub>
                                <m:sup>
                                  <m:r>
                                    <a:rPr lang="en-US" altLang="zh-CN" sz="20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𝑜𝑏𝑠</m:t>
                                  </m:r>
                                </m:sup>
                              </m:sSubSup>
                            </m:e>
                          </m:rad>
                        </m:den>
                      </m:f>
                      <m:r>
                        <a:rPr lang="en-US" altLang="zh-CN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≈5×</m:t>
                      </m:r>
                      <m:sSup>
                        <m:sSupPr>
                          <m:ctrlP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altLang="zh-CN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</m:oMath>
                  </m:oMathPara>
                </a14:m>
                <a:endParaRPr lang="en" altLang="zh-CN" sz="2000" dirty="0">
                  <a:latin typeface="Comic Sans MS" panose="030F0902030302020204" pitchFamily="66" charset="0"/>
                </a:endParaRPr>
              </a:p>
              <a:p>
                <a:pPr>
                  <a:spcBef>
                    <a:spcPts val="1000"/>
                  </a:spcBef>
                </a:pPr>
                <a:endParaRPr lang="en" altLang="zh-CN" sz="2000" dirty="0">
                  <a:latin typeface="Comic Sans MS" panose="030F0902030302020204" pitchFamily="66" charset="0"/>
                </a:endParaRPr>
              </a:p>
              <a:p>
                <a:r>
                  <a:rPr lang="en-US" altLang="zh-CN" dirty="0">
                    <a:latin typeface="Comic Sans MS" panose="030F0902030302020204" pitchFamily="66" charset="0"/>
                  </a:rPr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𝜋</m:t>
                        </m:r>
                      </m:sub>
                    </m:sSub>
                  </m:oMath>
                </a14:m>
                <a:r>
                  <a:rPr lang="el-GR" altLang="zh-CN" dirty="0"/>
                  <a:t> </a:t>
                </a:r>
                <a:r>
                  <a:rPr lang="en" altLang="zh-CN" dirty="0">
                    <a:latin typeface="Comic Sans MS" panose="030F0902030302020204" pitchFamily="66" charset="0"/>
                  </a:rPr>
                  <a:t>being the probabilities of a pion to be classified as a muon;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" altLang="zh-CN" dirty="0">
                    <a:latin typeface="Comic Sans MS" panose="030F0902030302020204" pitchFamily="66" charset="0"/>
                  </a:rPr>
                  <a:t>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𝑋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type m:val="lin"/>
                        <m:ctrlP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𝑋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;&gt;)</m:t>
                        </m:r>
                      </m:num>
                      <m:den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sSubSup>
                          <m:sSubSup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𝜇</m:t>
                            </m:r>
                          </m:sub>
                          <m:sup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𝑜𝑏𝑠</m:t>
                            </m:r>
                          </m:sup>
                        </m:sSubSup>
                      </m:den>
                    </m:f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;&gt;)</m:t>
                    </m:r>
                  </m:oMath>
                </a14:m>
                <a:r>
                  <a:rPr lang="en" altLang="zh-CN" dirty="0">
                    <a:latin typeface="Comic Sans MS" panose="030F0902030302020204" pitchFamily="66" charset="0"/>
                  </a:rPr>
                  <a:t>.</a:t>
                </a:r>
                <a:endParaRPr lang="en" altLang="zh-CN" sz="2000" dirty="0">
                  <a:latin typeface="Comic Sans MS" panose="030F0902030302020204" pitchFamily="66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7FAD47B-8171-EA1F-68B9-4A4C725E2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260000"/>
                <a:ext cx="12192000" cy="3265766"/>
              </a:xfrm>
              <a:prstGeom prst="rect">
                <a:avLst/>
              </a:prstGeom>
              <a:blipFill>
                <a:blip r:embed="rId4"/>
                <a:stretch>
                  <a:fillRect t="-775" b="-2441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5960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360000" rIns="360000">
        <a:spAutoFit/>
      </a:bodyPr>
      <a:lstStyle>
        <a:defPPr marL="342900" indent="-342900" algn="l">
          <a:lnSpc>
            <a:spcPct val="120000"/>
          </a:lnSpc>
          <a:buFont typeface="Wingdings" pitchFamily="2" charset="2"/>
          <a:buChar char="Ø"/>
          <a:defRPr sz="2000" dirty="0" smtClean="0">
            <a:latin typeface="Comic Sans MS" panose="030F0902030302020204" pitchFamily="66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64514</TotalTime>
  <Words>272</Words>
  <Application>Microsoft Macintosh PowerPoint</Application>
  <PresentationFormat>宽屏</PresentationFormat>
  <Paragraphs>36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等线</vt:lpstr>
      <vt:lpstr>等线 Light</vt:lpstr>
      <vt:lpstr>Arial</vt:lpstr>
      <vt:lpstr>Cambria Math</vt:lpstr>
      <vt:lpstr>Comic Sans MS</vt:lpstr>
      <vt:lpstr>Wingdings</vt:lpstr>
      <vt:lpstr>Office 主题​​</vt:lpstr>
      <vt:lpstr>P(muon) question</vt:lpstr>
      <vt:lpstr>Sensitivity vs. Background</vt:lpstr>
      <vt:lpstr>Cut flow</vt:lpstr>
      <vt:lpstr>Sensitivity vs. Background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Yunhe Yang</dc:creator>
  <cp:lastModifiedBy>Yunhe Yang</cp:lastModifiedBy>
  <cp:revision>359</cp:revision>
  <dcterms:created xsi:type="dcterms:W3CDTF">2024-08-03T12:39:44Z</dcterms:created>
  <dcterms:modified xsi:type="dcterms:W3CDTF">2025-08-26T09:59:42Z</dcterms:modified>
</cp:coreProperties>
</file>