
<file path=[Content_Types].xml><?xml version="1.0" encoding="utf-8"?>
<Types xmlns="http://schemas.openxmlformats.org/package/2006/content-types">
  <Default Extension="jpeg" ContentType="image/jpeg"/>
  <Default Extension="JPG" ContentType="image/.jpg"/>
  <Default Extension="vml" ContentType="application/vnd.openxmlformats-officedocument.vmlDrawing"/>
  <Default Extension="bin" ContentType="application/vnd.openxmlformats-officedocument.oleObject"/>
  <Default Extension="tiff" ContentType="image/tiff"/>
  <Default Extension="wmf" ContentType="image/x-wmf"/>
  <Default Extension="png" ContentType="image/png"/>
  <Default Extension="emf" ContentType="image/x-emf"/>
  <Default Extension="wdp" ContentType="image/vnd.ms-photo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3"/>
    <p:sldMasterId id="2147483672" r:id="rId4"/>
    <p:sldMasterId id="2147483684" r:id="rId5"/>
    <p:sldMasterId id="2147483696" r:id="rId6"/>
    <p:sldMasterId id="2147483708" r:id="rId7"/>
    <p:sldMasterId id="2147483720" r:id="rId8"/>
    <p:sldMasterId id="2147483732" r:id="rId9"/>
    <p:sldMasterId id="2147483744" r:id="rId10"/>
  </p:sldMasterIdLst>
  <p:notesMasterIdLst>
    <p:notesMasterId r:id="rId25"/>
  </p:notesMasterIdLst>
  <p:handoutMasterIdLst>
    <p:handoutMasterId r:id="rId73"/>
  </p:handoutMasterIdLst>
  <p:sldIdLst>
    <p:sldId id="458" r:id="rId11"/>
    <p:sldId id="412" r:id="rId12"/>
    <p:sldId id="413" r:id="rId13"/>
    <p:sldId id="269" r:id="rId14"/>
    <p:sldId id="443" r:id="rId15"/>
    <p:sldId id="437" r:id="rId16"/>
    <p:sldId id="521" r:id="rId17"/>
    <p:sldId id="444" r:id="rId18"/>
    <p:sldId id="523" r:id="rId19"/>
    <p:sldId id="524" r:id="rId20"/>
    <p:sldId id="342" r:id="rId21"/>
    <p:sldId id="268" r:id="rId22"/>
    <p:sldId id="270" r:id="rId23"/>
    <p:sldId id="471" r:id="rId24"/>
    <p:sldId id="472" r:id="rId26"/>
    <p:sldId id="470" r:id="rId27"/>
    <p:sldId id="528" r:id="rId28"/>
    <p:sldId id="654" r:id="rId29"/>
    <p:sldId id="537" r:id="rId30"/>
    <p:sldId id="538" r:id="rId31"/>
    <p:sldId id="540" r:id="rId32"/>
    <p:sldId id="541" r:id="rId33"/>
    <p:sldId id="543" r:id="rId34"/>
    <p:sldId id="655" r:id="rId35"/>
    <p:sldId id="544" r:id="rId36"/>
    <p:sldId id="545" r:id="rId37"/>
    <p:sldId id="546" r:id="rId38"/>
    <p:sldId id="547" r:id="rId39"/>
    <p:sldId id="548" r:id="rId40"/>
    <p:sldId id="522" r:id="rId41"/>
    <p:sldId id="343" r:id="rId42"/>
    <p:sldId id="381" r:id="rId43"/>
    <p:sldId id="344" r:id="rId44"/>
    <p:sldId id="345" r:id="rId45"/>
    <p:sldId id="346" r:id="rId46"/>
    <p:sldId id="347" r:id="rId47"/>
    <p:sldId id="660" r:id="rId48"/>
    <p:sldId id="534" r:id="rId49"/>
    <p:sldId id="535" r:id="rId50"/>
    <p:sldId id="551" r:id="rId51"/>
    <p:sldId id="539" r:id="rId52"/>
    <p:sldId id="552" r:id="rId53"/>
    <p:sldId id="553" r:id="rId54"/>
    <p:sldId id="554" r:id="rId55"/>
    <p:sldId id="555" r:id="rId56"/>
    <p:sldId id="556" r:id="rId57"/>
    <p:sldId id="656" r:id="rId58"/>
    <p:sldId id="657" r:id="rId59"/>
    <p:sldId id="289" r:id="rId60"/>
    <p:sldId id="542" r:id="rId61"/>
    <p:sldId id="558" r:id="rId62"/>
    <p:sldId id="557" r:id="rId63"/>
    <p:sldId id="559" r:id="rId64"/>
    <p:sldId id="560" r:id="rId65"/>
    <p:sldId id="561" r:id="rId66"/>
    <p:sldId id="625" r:id="rId67"/>
    <p:sldId id="649" r:id="rId68"/>
    <p:sldId id="627" r:id="rId69"/>
    <p:sldId id="644" r:id="rId70"/>
    <p:sldId id="650" r:id="rId71"/>
    <p:sldId id="512" r:id="rId72"/>
  </p:sldIdLst>
  <p:sldSz cx="9144000" cy="6858000" type="screen4x3"/>
  <p:notesSz cx="6735445" cy="9865995"/>
  <p:embeddedFontLst>
    <p:embeddedFont>
      <p:font typeface="ＭＳ Ｐゴシック" panose="020B0600070205080204" pitchFamily="50" charset="-128"/>
      <p:regular r:id="rId77"/>
    </p:embeddedFont>
    <p:embeddedFont>
      <p:font typeface="Calibri" panose="020F0502020204030204"/>
      <p:regular r:id="rId78"/>
    </p:embeddedFont>
    <p:embeddedFont>
      <p:font typeface="ＭＳ Ｐゴシック" panose="020B0600070205080204" charset="-122"/>
      <p:regular r:id="rId79"/>
    </p:embeddedFont>
    <p:embeddedFont>
      <p:font typeface="ＭＳ Ｐ明朝" panose="02020600040205080304" pitchFamily="18" charset="-128"/>
      <p:regular r:id="rId80"/>
    </p:embeddedFont>
    <p:embeddedFont>
      <p:font typeface="Arial Unicode MS" panose="020B0604020202020204" pitchFamily="50" charset="-128"/>
      <p:regular r:id="rId81"/>
    </p:embeddedFont>
    <p:embeddedFont>
      <p:font typeface="ＭＳ Ｐ明朝" panose="02020600040205080304" charset="-122"/>
      <p:regular r:id="rId82"/>
    </p:embeddedFont>
  </p:embeddedFontLst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b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b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b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b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b="1" kern="1200">
        <a:solidFill>
          <a:schemeClr val="tx1"/>
        </a:solidFill>
        <a:latin typeface="Verdana" panose="020B0604030504040204" pitchFamily="34" charset="0"/>
        <a:ea typeface="ＭＳ Ｐゴシック" panose="020B0600070205080204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D0D0D"/>
    <a:srgbClr val="000066"/>
    <a:srgbClr val="FFCCFF"/>
    <a:srgbClr val="008000"/>
    <a:srgbClr val="FF00FF"/>
    <a:srgbClr val="3399FF"/>
    <a:srgbClr val="00CC00"/>
    <a:srgbClr val="CCFFCC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810" autoAdjust="0"/>
    <p:restoredTop sz="94420" autoAdjust="0"/>
  </p:normalViewPr>
  <p:slideViewPr>
    <p:cSldViewPr showGuides="1">
      <p:cViewPr varScale="1">
        <p:scale>
          <a:sx n="101" d="100"/>
          <a:sy n="101" d="100"/>
        </p:scale>
        <p:origin x="200" y="440"/>
      </p:cViewPr>
      <p:guideLst>
        <p:guide orient="horz" pos="2069"/>
        <p:guide pos="192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2" Type="http://schemas.openxmlformats.org/officeDocument/2006/relationships/font" Target="fonts/font6.fntdata"/><Relationship Id="rId81" Type="http://schemas.openxmlformats.org/officeDocument/2006/relationships/font" Target="fonts/font5.fntdata"/><Relationship Id="rId80" Type="http://schemas.openxmlformats.org/officeDocument/2006/relationships/font" Target="fonts/font4.fntdata"/><Relationship Id="rId8" Type="http://schemas.openxmlformats.org/officeDocument/2006/relationships/slideMaster" Target="slideMasters/slideMaster7.xml"/><Relationship Id="rId79" Type="http://schemas.openxmlformats.org/officeDocument/2006/relationships/font" Target="fonts/font3.fntdata"/><Relationship Id="rId78" Type="http://schemas.openxmlformats.org/officeDocument/2006/relationships/font" Target="fonts/font2.fntdata"/><Relationship Id="rId77" Type="http://schemas.openxmlformats.org/officeDocument/2006/relationships/font" Target="fonts/font1.fntdata"/><Relationship Id="rId76" Type="http://schemas.openxmlformats.org/officeDocument/2006/relationships/tableStyles" Target="tableStyles.xml"/><Relationship Id="rId75" Type="http://schemas.openxmlformats.org/officeDocument/2006/relationships/viewProps" Target="viewProps.xml"/><Relationship Id="rId74" Type="http://schemas.openxmlformats.org/officeDocument/2006/relationships/presProps" Target="presProps.xml"/><Relationship Id="rId73" Type="http://schemas.openxmlformats.org/officeDocument/2006/relationships/handoutMaster" Target="handoutMasters/handoutMaster1.xml"/><Relationship Id="rId72" Type="http://schemas.openxmlformats.org/officeDocument/2006/relationships/slide" Target="slides/slide61.xml"/><Relationship Id="rId71" Type="http://schemas.openxmlformats.org/officeDocument/2006/relationships/slide" Target="slides/slide60.xml"/><Relationship Id="rId70" Type="http://schemas.openxmlformats.org/officeDocument/2006/relationships/slide" Target="slides/slide59.xml"/><Relationship Id="rId7" Type="http://schemas.openxmlformats.org/officeDocument/2006/relationships/slideMaster" Target="slideMasters/slideMaster6.xml"/><Relationship Id="rId69" Type="http://schemas.openxmlformats.org/officeDocument/2006/relationships/slide" Target="slides/slide58.xml"/><Relationship Id="rId68" Type="http://schemas.openxmlformats.org/officeDocument/2006/relationships/slide" Target="slides/slide57.xml"/><Relationship Id="rId67" Type="http://schemas.openxmlformats.org/officeDocument/2006/relationships/slide" Target="slides/slide56.xml"/><Relationship Id="rId66" Type="http://schemas.openxmlformats.org/officeDocument/2006/relationships/slide" Target="slides/slide55.xml"/><Relationship Id="rId65" Type="http://schemas.openxmlformats.org/officeDocument/2006/relationships/slide" Target="slides/slide54.xml"/><Relationship Id="rId64" Type="http://schemas.openxmlformats.org/officeDocument/2006/relationships/slide" Target="slides/slide53.xml"/><Relationship Id="rId63" Type="http://schemas.openxmlformats.org/officeDocument/2006/relationships/slide" Target="slides/slide52.xml"/><Relationship Id="rId62" Type="http://schemas.openxmlformats.org/officeDocument/2006/relationships/slide" Target="slides/slide51.xml"/><Relationship Id="rId61" Type="http://schemas.openxmlformats.org/officeDocument/2006/relationships/slide" Target="slides/slide50.xml"/><Relationship Id="rId60" Type="http://schemas.openxmlformats.org/officeDocument/2006/relationships/slide" Target="slides/slide49.xml"/><Relationship Id="rId6" Type="http://schemas.openxmlformats.org/officeDocument/2006/relationships/slideMaster" Target="slideMasters/slideMaster5.xml"/><Relationship Id="rId59" Type="http://schemas.openxmlformats.org/officeDocument/2006/relationships/slide" Target="slides/slide48.xml"/><Relationship Id="rId58" Type="http://schemas.openxmlformats.org/officeDocument/2006/relationships/slide" Target="slides/slide47.xml"/><Relationship Id="rId57" Type="http://schemas.openxmlformats.org/officeDocument/2006/relationships/slide" Target="slides/slide46.xml"/><Relationship Id="rId56" Type="http://schemas.openxmlformats.org/officeDocument/2006/relationships/slide" Target="slides/slide45.xml"/><Relationship Id="rId55" Type="http://schemas.openxmlformats.org/officeDocument/2006/relationships/slide" Target="slides/slide44.xml"/><Relationship Id="rId54" Type="http://schemas.openxmlformats.org/officeDocument/2006/relationships/slide" Target="slides/slide43.xml"/><Relationship Id="rId53" Type="http://schemas.openxmlformats.org/officeDocument/2006/relationships/slide" Target="slides/slide42.xml"/><Relationship Id="rId52" Type="http://schemas.openxmlformats.org/officeDocument/2006/relationships/slide" Target="slides/slide41.xml"/><Relationship Id="rId51" Type="http://schemas.openxmlformats.org/officeDocument/2006/relationships/slide" Target="slides/slide40.xml"/><Relationship Id="rId50" Type="http://schemas.openxmlformats.org/officeDocument/2006/relationships/slide" Target="slides/slide39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8.xml"/><Relationship Id="rId48" Type="http://schemas.openxmlformats.org/officeDocument/2006/relationships/slide" Target="slides/slide37.xml"/><Relationship Id="rId47" Type="http://schemas.openxmlformats.org/officeDocument/2006/relationships/slide" Target="slides/slide36.xml"/><Relationship Id="rId46" Type="http://schemas.openxmlformats.org/officeDocument/2006/relationships/slide" Target="slides/slide35.xml"/><Relationship Id="rId45" Type="http://schemas.openxmlformats.org/officeDocument/2006/relationships/slide" Target="slides/slide34.xml"/><Relationship Id="rId44" Type="http://schemas.openxmlformats.org/officeDocument/2006/relationships/slide" Target="slides/slide33.xml"/><Relationship Id="rId43" Type="http://schemas.openxmlformats.org/officeDocument/2006/relationships/slide" Target="slides/slide32.xml"/><Relationship Id="rId42" Type="http://schemas.openxmlformats.org/officeDocument/2006/relationships/slide" Target="slides/slide31.xml"/><Relationship Id="rId41" Type="http://schemas.openxmlformats.org/officeDocument/2006/relationships/slide" Target="slides/slide30.xml"/><Relationship Id="rId40" Type="http://schemas.openxmlformats.org/officeDocument/2006/relationships/slide" Target="slides/slide29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8.xml"/><Relationship Id="rId38" Type="http://schemas.openxmlformats.org/officeDocument/2006/relationships/slide" Target="slides/slide27.xml"/><Relationship Id="rId37" Type="http://schemas.openxmlformats.org/officeDocument/2006/relationships/slide" Target="slides/slide26.xml"/><Relationship Id="rId36" Type="http://schemas.openxmlformats.org/officeDocument/2006/relationships/slide" Target="slides/slide25.xml"/><Relationship Id="rId35" Type="http://schemas.openxmlformats.org/officeDocument/2006/relationships/slide" Target="slides/slide24.xml"/><Relationship Id="rId34" Type="http://schemas.openxmlformats.org/officeDocument/2006/relationships/slide" Target="slides/slide23.xml"/><Relationship Id="rId33" Type="http://schemas.openxmlformats.org/officeDocument/2006/relationships/slide" Target="slides/slide22.xml"/><Relationship Id="rId32" Type="http://schemas.openxmlformats.org/officeDocument/2006/relationships/slide" Target="slides/slide21.xml"/><Relationship Id="rId31" Type="http://schemas.openxmlformats.org/officeDocument/2006/relationships/slide" Target="slides/slide20.xml"/><Relationship Id="rId30" Type="http://schemas.openxmlformats.org/officeDocument/2006/relationships/slide" Target="slides/slide19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8" Type="http://schemas.openxmlformats.org/officeDocument/2006/relationships/slide" Target="slides/slide17.xml"/><Relationship Id="rId27" Type="http://schemas.openxmlformats.org/officeDocument/2006/relationships/slide" Target="slides/slide16.xml"/><Relationship Id="rId26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slide" Target="slides/slide1.xml"/><Relationship Id="rId10" Type="http://schemas.openxmlformats.org/officeDocument/2006/relationships/slideMaster" Target="slideMasters/slideMaster9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10.vml.rels><?xml version="1.0" encoding="UTF-8" standalone="yes"?>
<Relationships xmlns="http://schemas.openxmlformats.org/package/2006/relationships"><Relationship Id="rId9" Type="http://schemas.openxmlformats.org/officeDocument/2006/relationships/image" Target="../media/image91.wmf"/><Relationship Id="rId8" Type="http://schemas.openxmlformats.org/officeDocument/2006/relationships/image" Target="../media/image90.wmf"/><Relationship Id="rId7" Type="http://schemas.openxmlformats.org/officeDocument/2006/relationships/image" Target="../media/image89.wmf"/><Relationship Id="rId6" Type="http://schemas.openxmlformats.org/officeDocument/2006/relationships/image" Target="../media/image87.wmf"/><Relationship Id="rId5" Type="http://schemas.openxmlformats.org/officeDocument/2006/relationships/image" Target="../media/image84.wmf"/><Relationship Id="rId4" Type="http://schemas.openxmlformats.org/officeDocument/2006/relationships/image" Target="../media/image83.wmf"/><Relationship Id="rId3" Type="http://schemas.openxmlformats.org/officeDocument/2006/relationships/image" Target="../media/image82.wmf"/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92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wmf"/><Relationship Id="rId1" Type="http://schemas.openxmlformats.org/officeDocument/2006/relationships/image" Target="../media/image99.wmf"/></Relationships>
</file>

<file path=ppt/drawings/_rels/vmlDrawing13.vml.rels><?xml version="1.0" encoding="UTF-8" standalone="yes"?>
<Relationships xmlns="http://schemas.openxmlformats.org/package/2006/relationships"><Relationship Id="rId5" Type="http://schemas.openxmlformats.org/officeDocument/2006/relationships/image" Target="../media/image114.wmf"/><Relationship Id="rId4" Type="http://schemas.openxmlformats.org/officeDocument/2006/relationships/image" Target="../media/image113.wmf"/><Relationship Id="rId3" Type="http://schemas.openxmlformats.org/officeDocument/2006/relationships/image" Target="../media/image109.wmf"/><Relationship Id="rId2" Type="http://schemas.openxmlformats.org/officeDocument/2006/relationships/image" Target="../media/image107.wmf"/><Relationship Id="rId1" Type="http://schemas.openxmlformats.org/officeDocument/2006/relationships/image" Target="../media/image106.wmf"/></Relationships>
</file>

<file path=ppt/drawings/_rels/vmlDrawing14.vml.rels><?xml version="1.0" encoding="UTF-8" standalone="yes"?>
<Relationships xmlns="http://schemas.openxmlformats.org/package/2006/relationships"><Relationship Id="rId4" Type="http://schemas.openxmlformats.org/officeDocument/2006/relationships/image" Target="../media/image119.wmf"/><Relationship Id="rId3" Type="http://schemas.openxmlformats.org/officeDocument/2006/relationships/image" Target="../media/image118.wmf"/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wmf"/><Relationship Id="rId1" Type="http://schemas.openxmlformats.org/officeDocument/2006/relationships/image" Target="../media/image129.wmf"/></Relationships>
</file>

<file path=ppt/drawings/_rels/vmlDrawing16.vml.rels><?xml version="1.0" encoding="UTF-8" standalone="yes"?>
<Relationships xmlns="http://schemas.openxmlformats.org/package/2006/relationships"><Relationship Id="rId9" Type="http://schemas.openxmlformats.org/officeDocument/2006/relationships/image" Target="../media/image146.wmf"/><Relationship Id="rId8" Type="http://schemas.openxmlformats.org/officeDocument/2006/relationships/image" Target="../media/image144.wmf"/><Relationship Id="rId7" Type="http://schemas.openxmlformats.org/officeDocument/2006/relationships/image" Target="../media/image143.wmf"/><Relationship Id="rId6" Type="http://schemas.openxmlformats.org/officeDocument/2006/relationships/image" Target="../media/image142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Relationship Id="rId3" Type="http://schemas.openxmlformats.org/officeDocument/2006/relationships/image" Target="../media/image139.wmf"/><Relationship Id="rId2" Type="http://schemas.openxmlformats.org/officeDocument/2006/relationships/image" Target="../media/image136.wmf"/><Relationship Id="rId1" Type="http://schemas.openxmlformats.org/officeDocument/2006/relationships/image" Target="../media/image135.wmf"/></Relationships>
</file>

<file path=ppt/drawings/_rels/vmlDrawing17.vml.rels><?xml version="1.0" encoding="UTF-8" standalone="yes"?>
<Relationships xmlns="http://schemas.openxmlformats.org/package/2006/relationships"><Relationship Id="rId7" Type="http://schemas.openxmlformats.org/officeDocument/2006/relationships/image" Target="../media/image156.wmf"/><Relationship Id="rId6" Type="http://schemas.openxmlformats.org/officeDocument/2006/relationships/image" Target="../media/image155.wmf"/><Relationship Id="rId5" Type="http://schemas.openxmlformats.org/officeDocument/2006/relationships/image" Target="../media/image154.wmf"/><Relationship Id="rId4" Type="http://schemas.openxmlformats.org/officeDocument/2006/relationships/image" Target="../media/image153.wmf"/><Relationship Id="rId3" Type="http://schemas.openxmlformats.org/officeDocument/2006/relationships/image" Target="../media/image152.wmf"/><Relationship Id="rId2" Type="http://schemas.openxmlformats.org/officeDocument/2006/relationships/image" Target="../media/image151.wmf"/><Relationship Id="rId1" Type="http://schemas.openxmlformats.org/officeDocument/2006/relationships/image" Target="../media/image14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image" Target="../media/image157.w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wmf"/><Relationship Id="rId1" Type="http://schemas.openxmlformats.org/officeDocument/2006/relationships/image" Target="../media/image15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7" Type="http://schemas.openxmlformats.org/officeDocument/2006/relationships/image" Target="../media/image25.wmf"/><Relationship Id="rId6" Type="http://schemas.openxmlformats.org/officeDocument/2006/relationships/image" Target="../media/image24.wmf"/><Relationship Id="rId5" Type="http://schemas.openxmlformats.org/officeDocument/2006/relationships/image" Target="../media/image22.wmf"/><Relationship Id="rId4" Type="http://schemas.openxmlformats.org/officeDocument/2006/relationships/image" Target="../media/image21.wmf"/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5" Type="http://schemas.openxmlformats.org/officeDocument/2006/relationships/image" Target="../media/image31.wmf"/><Relationship Id="rId4" Type="http://schemas.openxmlformats.org/officeDocument/2006/relationships/image" Target="../media/image30.wmf"/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9" Type="http://schemas.openxmlformats.org/officeDocument/2006/relationships/image" Target="../media/image40.wmf"/><Relationship Id="rId8" Type="http://schemas.openxmlformats.org/officeDocument/2006/relationships/image" Target="../media/image39.wmf"/><Relationship Id="rId7" Type="http://schemas.openxmlformats.org/officeDocument/2006/relationships/image" Target="../media/image38.wmf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0" Type="http://schemas.openxmlformats.org/officeDocument/2006/relationships/image" Target="../media/image41.wmf"/><Relationship Id="rId1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5" Type="http://schemas.openxmlformats.org/officeDocument/2006/relationships/image" Target="../media/image47.wmf"/><Relationship Id="rId4" Type="http://schemas.openxmlformats.org/officeDocument/2006/relationships/image" Target="../media/image46.wmf"/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40.wmf"/><Relationship Id="rId1" Type="http://schemas.openxmlformats.org/officeDocument/2006/relationships/image" Target="../media/image50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b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0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0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 b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20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fld id="{D02F40F5-ECB1-4BB3-8515-384C5A4E354B}" type="slidenum">
              <a:rPr lang="en-US" altLang="ja-JP"/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00" b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194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200" b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1700" y="739775"/>
            <a:ext cx="4933950" cy="37004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6300"/>
            <a:ext cx="5389563" cy="44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ja-JP" altLang="en-US" noProof="0"/>
              <a:t>マスタ テキストの書式設定</a:t>
            </a:r>
            <a:endParaRPr lang="ja-JP" altLang="en-US" noProof="0"/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  <a:endParaRPr lang="ja-JP" altLang="en-US" noProof="0"/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  <a:endParaRPr lang="ja-JP" altLang="en-US" noProof="0"/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  <a:endParaRPr lang="ja-JP" altLang="en-US" noProof="0"/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  <a:endParaRPr lang="ja-JP" altLang="en-US" noProof="0"/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194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defRPr sz="1200" b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194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Arial" panose="020B0604020202020204" pitchFamily="34" charset="0"/>
              </a:defRPr>
            </a:lvl1pPr>
          </a:lstStyle>
          <a:p>
            <a:fld id="{8D45BBD3-1FC0-4AB4-AFF9-33921F5B3FAA}" type="slidenum">
              <a:rPr lang="en-US" altLang="ja-JP"/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anose="020B0604020202020204" pitchFamily="34" charset="0"/>
        <a:ea typeface="ＭＳ Ｐ明朝" panose="02020600040205080304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45BBD3-1FC0-4AB4-AFF9-33921F5B3FAA}" type="slidenum">
              <a:rPr lang="en-US" altLang="ja-JP" smtClean="0"/>
            </a:fld>
            <a:endParaRPr lang="en-US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FC878D-B7CE-46FB-BFA2-5EA12CE976CC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5FE45-9DDA-4B90-83DD-036D1A6DCF24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CF7CAB-E5DA-475D-AD2F-204F14B9F96F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55BCE3-C745-4D6E-A4F5-AC14C4C8D701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0B2EB0-D27B-4BAE-B821-D6E49E826D6D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FCCECD-CE67-4581-8D8B-ED9F3723A3D7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3A3AE-F5DE-4216-8967-3738B65CF08A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A92D70-83EF-4FD6-8E67-FCD7BB820A8D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973C8-AC7F-41F6-A003-80CC68A39445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43FFC6-7B5B-409E-B3CD-DF5C3AF084C3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0685BF-1A7C-4461-BA91-96714CA59DED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043B7F-7340-4A56-A038-B1FF1B73448E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CA7D5-820A-4C49-98E5-F0A1283979B6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4C4907-C21B-4CC8-A061-34861576B051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C31F5-AC16-432C-91DE-AB9FDEC1C7A4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FACD5-7C7F-490F-8CDC-2D7B42DA2C08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60AD5-C401-4E61-B0CA-EF05C727581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1AA91-1E12-4DCC-8B40-0122DFC3108E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字幕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A47546-0ED8-4C4E-8BF1-B3D8B51882D3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C9C7D5-E30D-4D9B-B32B-9CB13060F29D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9D52DD-1882-42B3-AB64-6EE289B3D149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C0DEB-A6C4-4A97-9739-007D72ED11EA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65DE96-5C55-441A-A194-A50407566336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2E7023-AA83-466E-BC96-101930BC2B35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09045-FBB4-4C75-824E-A9B2D6128D38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A00DC6-8876-4E75-88CD-D2BA047B723C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18CBC7-CB89-49DA-A41B-74F7E58E3CB7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1C8E8B-31FF-4499-9DBA-9A9FFD1FBA97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44DE0-5AA7-4546-B29B-FCE4A90A49C1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66487A-F0DA-4BE6-A70C-C4097E96CEE3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字幕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F2428D-7091-4209-B855-E91D344D7B4A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7E2E48-2BDA-48BE-8005-81B63DD67024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11788-5337-43F1-839F-79A00298BB54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0EACC0-9ED5-46A8-A496-6FFC41C2F5B2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4FBDF6-951C-44D2-B200-7E96B17A91DB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E21DA-7577-4BBF-BC91-95EB5F16402C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CA0A5D-6C4F-4BB0-80F1-F3F014406961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4FD1A6-4D69-46B4-9B7B-521AC73C7EFE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65BEBE-5BAA-42A2-B4A3-2AADC56D359C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51220-0E10-4E81-8697-6EB661D59CAF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24F52-A2F1-47AF-B16B-0E770114EA84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156AC4-C6D9-4F59-987A-FCDDBB97E2A9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マスター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9154A7-904B-4979-8D25-B6A2FB060D40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F3298A-5C21-4097-BF66-A2567C2418E2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54536B-5BB0-4F33-8E6D-8E3E35A44EEB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AEA57F-B3AE-4F8F-B8D3-DF181906FAAB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581EE-3E78-4D56-AF66-8217FE6D9F8E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BE95D-C1F9-4655-9899-3CB29D15E351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CD4490-BBC8-4598-BFDE-28658844059C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566C6A-0804-4351-BB8E-0912EE3DAE71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6E87AD-1B6B-4FAF-97F9-264A0FAA4F0D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65917B-1565-4CF7-BF0D-D0995C28D72F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268D34-42B6-428C-AECE-B96503E89FAB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42CC19-F76D-451A-8C2A-3F4730ECD38C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1F1F71-6ED0-493D-AB4F-57125E772C55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1F729-A8B9-4351-AF31-9F91B5F510D1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7F1552-1B86-4567-9922-78FC7E01AE9B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5FF-A8FC-4190-AE91-BD346B86DCC3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B7CE-18AD-47A2-85C8-1CB324CB9B9F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5FF-A8FC-4190-AE91-BD346B86DCC3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B7CE-18AD-47A2-85C8-1CB324CB9B9F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6F5F02-D769-485F-96BB-58F58AF70602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5FF-A8FC-4190-AE91-BD346B86DCC3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B7CE-18AD-47A2-85C8-1CB324CB9B9F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5FF-A8FC-4190-AE91-BD346B86DCC3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B7CE-18AD-47A2-85C8-1CB324CB9B9F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  <a:endParaRPr lang="ja-JP" altLang="en-US" dirty="0"/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  <a:endParaRPr lang="ja-JP" altLang="en-US" dirty="0"/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  <a:endParaRPr lang="ja-JP" altLang="en-US" dirty="0"/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  <a:endParaRPr lang="ja-JP" altLang="en-US" dirty="0"/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5FF-A8FC-4190-AE91-BD346B86DCC3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B7CE-18AD-47A2-85C8-1CB324CB9B9F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5FF-A8FC-4190-AE91-BD346B86DCC3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B7CE-18AD-47A2-85C8-1CB324CB9B9F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5FF-A8FC-4190-AE91-BD346B86DCC3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B7CE-18AD-47A2-85C8-1CB324CB9B9F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5FF-A8FC-4190-AE91-BD346B86DCC3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B7CE-18AD-47A2-85C8-1CB324CB9B9F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05FF-A8FC-4190-AE91-BD346B86DCC3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2B7CE-18AD-47A2-85C8-1CB324CB9B9F}" type="slidenum">
              <a:rPr kumimoji="1" lang="ja-JP" altLang="en-US" smtClean="0"/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字幕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739866-86B2-4100-B1C3-25E667BEF38E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7BF79-3B3A-4332-B2D1-E66841B02C00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CAF0D-519B-4ED7-991C-F60CFB2D5034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29446D-33F6-4397-A5DA-14629F4C1B95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6BDC33-BBBF-465E-860D-75BB0CDF05FB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C1576F-4183-4361-A307-BDB838376C09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968592-5205-4CA1-B0A4-A19D7FFFA57F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5E1505-BB38-44EB-94A4-D6D421C4BEA2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A31FD0-050A-411D-9C4E-A6573966DAEC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FC918-D7E5-45C7-AA64-2FCF514FC2F1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0BE364-D2EC-42A7-9803-6151119B7FC6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ja-JP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E688DB-169E-4BE3-9E00-61148ADEC211}" type="slidenum">
              <a:rPr lang="en-US" altLang="ja-JP"/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11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5.xml"/><Relationship Id="rId8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4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9.xml"/><Relationship Id="rId2" Type="http://schemas.openxmlformats.org/officeDocument/2006/relationships/slideLayout" Target="../slideLayouts/slideLayout68.xml"/><Relationship Id="rId12" Type="http://schemas.openxmlformats.org/officeDocument/2006/relationships/theme" Target="../theme/theme7.xml"/><Relationship Id="rId11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6.xml"/><Relationship Id="rId8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3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7.xml"/><Relationship Id="rId1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7.xml"/><Relationship Id="rId8" Type="http://schemas.openxmlformats.org/officeDocument/2006/relationships/slideLayout" Target="../slideLayouts/slideLayout96.xml"/><Relationship Id="rId7" Type="http://schemas.openxmlformats.org/officeDocument/2006/relationships/slideLayout" Target="../slideLayouts/slideLayout95.xml"/><Relationship Id="rId6" Type="http://schemas.openxmlformats.org/officeDocument/2006/relationships/slideLayout" Target="../slideLayouts/slideLayout94.xml"/><Relationship Id="rId5" Type="http://schemas.openxmlformats.org/officeDocument/2006/relationships/slideLayout" Target="../slideLayouts/slideLayout93.xml"/><Relationship Id="rId4" Type="http://schemas.openxmlformats.org/officeDocument/2006/relationships/slideLayout" Target="../slideLayouts/slideLayout92.xml"/><Relationship Id="rId3" Type="http://schemas.openxmlformats.org/officeDocument/2006/relationships/slideLayout" Target="../slideLayouts/slideLayout91.xml"/><Relationship Id="rId2" Type="http://schemas.openxmlformats.org/officeDocument/2006/relationships/slideLayout" Target="../slideLayouts/slideLayout90.xml"/><Relationship Id="rId12" Type="http://schemas.openxmlformats.org/officeDocument/2006/relationships/theme" Target="../theme/theme9.xml"/><Relationship Id="rId1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ja-JP" altLang="en-US"/>
              <a:t>マスタ タイトルの書式設定</a:t>
            </a:r>
            <a:endParaRPr lang="ja-JP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ja-JP" altLang="en-US"/>
              <a:t>マスタ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Arial" panose="020B0604020202020204" pitchFamily="34" charset="0"/>
              </a:defRPr>
            </a:lvl1pPr>
          </a:lstStyle>
          <a:p>
            <a:fld id="{8AC6A237-0B56-4C7C-A011-A7A7FCB295F0}" type="slidenum">
              <a:rPr lang="en-US" altLang="ja-JP"/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ja-JP" altLang="en-US"/>
              <a:t>マスタ タイトルの書式設定</a:t>
            </a:r>
            <a:endParaRPr lang="ja-JP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ja-JP" altLang="en-US"/>
              <a:t>マスタ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b="0">
                <a:latin typeface="Times New Roman" panose="02020603050405020304" pitchFamily="18" charset="0"/>
              </a:defRPr>
            </a:lvl1pPr>
          </a:lstStyle>
          <a:p>
            <a:fld id="{0302183F-AD01-42AA-B568-B02CFEC730A8}" type="slidenum">
              <a:rPr lang="en-US" altLang="ja-JP"/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B9960AD5-C401-4E61-B0CA-EF05C7275812}" type="datetimeFigureOut">
              <a:rPr lang="ja-JP" alt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anose="020B0600070205080204" charset="-122"/>
              </a:rPr>
            </a:fld>
            <a:endParaRPr lang="ja-JP" alt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anose="020B0600070205080204" charset="-122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anose="020B0600070205080204" charset="-122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8F1AA91-1E12-4DCC-8B40-0122DFC3108E}" type="slidenum">
              <a:rPr lang="ja-JP" alt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anose="020B0600070205080204" charset="-122"/>
              </a:rPr>
            </a:fld>
            <a:endParaRPr lang="ja-JP" alt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anose="020B060007020508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ja-JP" altLang="en-US"/>
              <a:t>マスタ タイトルの書式設定</a:t>
            </a:r>
            <a:endParaRPr lang="ja-JP" alt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ja-JP" altLang="en-US"/>
              <a:t>マスタ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fld id="{8671CABB-08E6-4169-9160-A8F7739A3572}" type="slidenum">
              <a:rPr lang="en-US" altLang="ja-JP"/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ja-JP" altLang="en-US"/>
              <a:t>マスタ タイトルの書式設定</a:t>
            </a:r>
            <a:endParaRPr lang="ja-JP" altLang="en-US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ja-JP" altLang="en-US"/>
              <a:t>マスタ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182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182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fld id="{473059B7-3734-43BE-886F-6AEB1C69E903}" type="slidenum">
              <a:rPr lang="en-US" altLang="ja-JP"/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ja-JP" altLang="en-US"/>
              <a:t>マスタ タイトルの書式設定</a:t>
            </a:r>
            <a:endParaRPr lang="ja-JP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ja-JP" altLang="en-US"/>
              <a:t>マスタ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 b="0">
                <a:latin typeface="+mn-lt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 b="0">
                <a:latin typeface="+mn-lt"/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Times New Roman" panose="02020603050405020304" pitchFamily="18" charset="0"/>
              </a:defRPr>
            </a:lvl1pPr>
          </a:lstStyle>
          <a:p>
            <a:fld id="{F004BCDB-8957-4671-8824-E9B19D4BA46B}" type="slidenum">
              <a:rPr lang="en-US" altLang="ja-JP"/>
            </a:fld>
            <a:endParaRPr lang="en-US" altLang="ja-JP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  <a:ea typeface="ＭＳ Ｐゴシック" panose="020B0600070205080204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  <a:endParaRPr kumimoji="1" lang="ja-JP" altLang="en-US"/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  <a:endParaRPr kumimoji="1" lang="ja-JP" altLang="en-US"/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A41F729-A8B9-4351-AF31-9F91B5F510D1}" type="datetimeFigureOut">
              <a:rPr lang="ja-JP" alt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anose="020B0600070205080204" pitchFamily="50" charset="-128"/>
              </a:rPr>
            </a:fld>
            <a:endParaRPr lang="ja-JP" alt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ja-JP" alt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F7F1552-1B86-4567-9922-78FC7E01AE9B}" type="slidenum">
              <a:rPr lang="ja-JP" altLang="en-US" b="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ＭＳ Ｐゴシック" panose="020B0600070205080204" pitchFamily="50" charset="-128"/>
              </a:rPr>
            </a:fld>
            <a:endParaRPr lang="ja-JP" altLang="en-US" b="0">
              <a:solidFill>
                <a:prstClr val="black">
                  <a:tint val="75000"/>
                </a:prstClr>
              </a:solidFill>
              <a:latin typeface="Calibri" panose="020F0502020204030204"/>
              <a:ea typeface="ＭＳ Ｐゴシック" panose="020B0600070205080204" pitchFamily="50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205FF-A8FC-4190-AE91-BD346B86DCC3}" type="datetimeFigureOut">
              <a:rPr kumimoji="1" lang="ja-JP" altLang="en-US" smtClean="0"/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2B7CE-18AD-47A2-85C8-1CB324CB9B9F}" type="slidenum">
              <a:rPr kumimoji="1" lang="ja-JP" altLang="en-US" smtClean="0"/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ctr" anchorCtr="0" compatLnSpc="1"/>
          <a:lstStyle/>
          <a:p>
            <a:pPr lvl="0"/>
            <a:r>
              <a:rPr lang="ja-JP" altLang="en-US"/>
              <a:t>マスタ タイトルの書式設定</a:t>
            </a:r>
            <a:endParaRPr lang="ja-JP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/>
          <a:lstStyle/>
          <a:p>
            <a:pPr lvl="0"/>
            <a:r>
              <a:rPr lang="ja-JP" altLang="en-US"/>
              <a:t>マスタ テキストの書式設定</a:t>
            </a:r>
            <a:endParaRPr lang="ja-JP" altLang="en-US"/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  <a:endParaRPr lang="ja-JP" altLang="en-US"/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  <a:endParaRPr lang="ja-JP" altLang="en-US"/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  <a:endParaRPr lang="ja-JP" altLang="en-US"/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ja-JP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/>
          <a:lstStyle>
            <a:lvl1pPr algn="l">
              <a:defRPr sz="1400"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/>
          <a:lstStyle>
            <a:lvl1pPr>
              <a:defRPr sz="1400">
                <a:latin typeface="+mn-lt"/>
              </a:defRPr>
            </a:lvl1pPr>
          </a:lstStyle>
          <a:p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6" rIns="91430" bIns="45716" numCol="1" anchor="t" anchorCtr="0" compatLnSpc="1"/>
          <a:lstStyle>
            <a:lvl1pPr algn="r">
              <a:defRPr sz="1400">
                <a:latin typeface="+mn-lt"/>
              </a:defRPr>
            </a:lvl1pPr>
          </a:lstStyle>
          <a:p>
            <a:fld id="{9A1929C0-ADBA-408D-AC46-9379F2E049E3}" type="slidenum">
              <a:rPr lang="en-US" altLang="ja-JP"/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anose="020B0604020202020204" pitchFamily="34" charset="0"/>
          <a:ea typeface="ＭＳ Ｐゴシック" panose="020B0600070205080204" pitchFamily="50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3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2.vml"/><Relationship Id="rId6" Type="http://schemas.openxmlformats.org/officeDocument/2006/relationships/slideLayout" Target="../slideLayouts/slideLayout18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Relationship Id="rId3" Type="http://schemas.openxmlformats.org/officeDocument/2006/relationships/image" Target="../media/image14.emf"/><Relationship Id="rId2" Type="http://schemas.openxmlformats.org/officeDocument/2006/relationships/image" Target="../media/image13.wmf"/><Relationship Id="rId1" Type="http://schemas.openxmlformats.org/officeDocument/2006/relationships/oleObject" Target="../embeddings/oleObject2.bin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wmf"/><Relationship Id="rId8" Type="http://schemas.openxmlformats.org/officeDocument/2006/relationships/oleObject" Target="../embeddings/oleObject6.bin"/><Relationship Id="rId7" Type="http://schemas.openxmlformats.org/officeDocument/2006/relationships/image" Target="../media/image20.wmf"/><Relationship Id="rId6" Type="http://schemas.openxmlformats.org/officeDocument/2006/relationships/oleObject" Target="../embeddings/oleObject5.bin"/><Relationship Id="rId5" Type="http://schemas.openxmlformats.org/officeDocument/2006/relationships/image" Target="../media/image19.wmf"/><Relationship Id="rId4" Type="http://schemas.openxmlformats.org/officeDocument/2006/relationships/oleObject" Target="../embeddings/oleObject4.bin"/><Relationship Id="rId3" Type="http://schemas.openxmlformats.org/officeDocument/2006/relationships/image" Target="../media/image18.wmf"/><Relationship Id="rId20" Type="http://schemas.openxmlformats.org/officeDocument/2006/relationships/vmlDrawing" Target="../drawings/vmlDrawing3.vml"/><Relationship Id="rId2" Type="http://schemas.openxmlformats.org/officeDocument/2006/relationships/oleObject" Target="../embeddings/oleObject3.bin"/><Relationship Id="rId19" Type="http://schemas.openxmlformats.org/officeDocument/2006/relationships/slideLayout" Target="../slideLayouts/slideLayout18.xml"/><Relationship Id="rId18" Type="http://schemas.openxmlformats.org/officeDocument/2006/relationships/image" Target="../media/image26.wmf"/><Relationship Id="rId17" Type="http://schemas.openxmlformats.org/officeDocument/2006/relationships/oleObject" Target="../embeddings/oleObject10.bin"/><Relationship Id="rId16" Type="http://schemas.openxmlformats.org/officeDocument/2006/relationships/image" Target="../media/image25.wmf"/><Relationship Id="rId15" Type="http://schemas.openxmlformats.org/officeDocument/2006/relationships/oleObject" Target="../embeddings/oleObject9.bin"/><Relationship Id="rId14" Type="http://schemas.openxmlformats.org/officeDocument/2006/relationships/image" Target="../media/image24.wmf"/><Relationship Id="rId13" Type="http://schemas.openxmlformats.org/officeDocument/2006/relationships/oleObject" Target="../embeddings/oleObject8.bin"/><Relationship Id="rId12" Type="http://schemas.openxmlformats.org/officeDocument/2006/relationships/image" Target="../media/image23.wmf"/><Relationship Id="rId11" Type="http://schemas.openxmlformats.org/officeDocument/2006/relationships/image" Target="../media/image22.wmf"/><Relationship Id="rId10" Type="http://schemas.openxmlformats.org/officeDocument/2006/relationships/oleObject" Target="../embeddings/oleObject7.bin"/><Relationship Id="rId1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5.bin"/><Relationship Id="rId8" Type="http://schemas.openxmlformats.org/officeDocument/2006/relationships/image" Target="../media/image30.wmf"/><Relationship Id="rId7" Type="http://schemas.openxmlformats.org/officeDocument/2006/relationships/oleObject" Target="../embeddings/oleObject14.bin"/><Relationship Id="rId6" Type="http://schemas.openxmlformats.org/officeDocument/2006/relationships/image" Target="../media/image29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8.wmf"/><Relationship Id="rId3" Type="http://schemas.openxmlformats.org/officeDocument/2006/relationships/oleObject" Target="../embeddings/oleObject12.bin"/><Relationship Id="rId2" Type="http://schemas.openxmlformats.org/officeDocument/2006/relationships/image" Target="../media/image27.wmf"/><Relationship Id="rId12" Type="http://schemas.openxmlformats.org/officeDocument/2006/relationships/vmlDrawing" Target="../drawings/vmlDrawing4.vml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31.wmf"/><Relationship Id="rId1" Type="http://schemas.openxmlformats.org/officeDocument/2006/relationships/oleObject" Target="../embeddings/oleObject11.bin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0.bin"/><Relationship Id="rId8" Type="http://schemas.openxmlformats.org/officeDocument/2006/relationships/image" Target="../media/image35.wmf"/><Relationship Id="rId7" Type="http://schemas.openxmlformats.org/officeDocument/2006/relationships/oleObject" Target="../embeddings/oleObject19.bin"/><Relationship Id="rId6" Type="http://schemas.openxmlformats.org/officeDocument/2006/relationships/image" Target="../media/image34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33.wmf"/><Relationship Id="rId3" Type="http://schemas.openxmlformats.org/officeDocument/2006/relationships/oleObject" Target="../embeddings/oleObject17.bin"/><Relationship Id="rId24" Type="http://schemas.openxmlformats.org/officeDocument/2006/relationships/notesSlide" Target="../notesSlides/notesSlide1.xml"/><Relationship Id="rId23" Type="http://schemas.openxmlformats.org/officeDocument/2006/relationships/vmlDrawing" Target="../drawings/vmlDrawing5.vml"/><Relationship Id="rId22" Type="http://schemas.openxmlformats.org/officeDocument/2006/relationships/slideLayout" Target="../slideLayouts/slideLayout18.xml"/><Relationship Id="rId21" Type="http://schemas.openxmlformats.org/officeDocument/2006/relationships/image" Target="../media/image42.emf"/><Relationship Id="rId20" Type="http://schemas.openxmlformats.org/officeDocument/2006/relationships/image" Target="../media/image41.wmf"/><Relationship Id="rId2" Type="http://schemas.openxmlformats.org/officeDocument/2006/relationships/image" Target="../media/image32.wmf"/><Relationship Id="rId19" Type="http://schemas.openxmlformats.org/officeDocument/2006/relationships/oleObject" Target="../embeddings/oleObject25.bin"/><Relationship Id="rId18" Type="http://schemas.openxmlformats.org/officeDocument/2006/relationships/image" Target="../media/image40.wmf"/><Relationship Id="rId17" Type="http://schemas.openxmlformats.org/officeDocument/2006/relationships/oleObject" Target="../embeddings/oleObject24.bin"/><Relationship Id="rId16" Type="http://schemas.openxmlformats.org/officeDocument/2006/relationships/image" Target="../media/image39.wmf"/><Relationship Id="rId15" Type="http://schemas.openxmlformats.org/officeDocument/2006/relationships/oleObject" Target="../embeddings/oleObject23.bin"/><Relationship Id="rId14" Type="http://schemas.openxmlformats.org/officeDocument/2006/relationships/image" Target="../media/image38.wmf"/><Relationship Id="rId13" Type="http://schemas.openxmlformats.org/officeDocument/2006/relationships/oleObject" Target="../embeddings/oleObject22.bin"/><Relationship Id="rId12" Type="http://schemas.openxmlformats.org/officeDocument/2006/relationships/image" Target="../media/image37.wmf"/><Relationship Id="rId11" Type="http://schemas.openxmlformats.org/officeDocument/2006/relationships/oleObject" Target="../embeddings/oleObject21.bin"/><Relationship Id="rId10" Type="http://schemas.openxmlformats.org/officeDocument/2006/relationships/image" Target="../media/image36.wmf"/><Relationship Id="rId1" Type="http://schemas.openxmlformats.org/officeDocument/2006/relationships/oleObject" Target="../embeddings/oleObject16.bin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30.bin"/><Relationship Id="rId8" Type="http://schemas.openxmlformats.org/officeDocument/2006/relationships/image" Target="../media/image46.wmf"/><Relationship Id="rId7" Type="http://schemas.openxmlformats.org/officeDocument/2006/relationships/oleObject" Target="../embeddings/oleObject29.bin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8.bin"/><Relationship Id="rId4" Type="http://schemas.openxmlformats.org/officeDocument/2006/relationships/image" Target="../media/image44.wmf"/><Relationship Id="rId3" Type="http://schemas.openxmlformats.org/officeDocument/2006/relationships/oleObject" Target="../embeddings/oleObject27.bin"/><Relationship Id="rId2" Type="http://schemas.openxmlformats.org/officeDocument/2006/relationships/image" Target="../media/image43.wmf"/><Relationship Id="rId12" Type="http://schemas.openxmlformats.org/officeDocument/2006/relationships/vmlDrawing" Target="../drawings/vmlDrawing6.vml"/><Relationship Id="rId11" Type="http://schemas.openxmlformats.org/officeDocument/2006/relationships/slideLayout" Target="../slideLayouts/slideLayout18.xml"/><Relationship Id="rId10" Type="http://schemas.openxmlformats.org/officeDocument/2006/relationships/image" Target="../media/image47.wmf"/><Relationship Id="rId1" Type="http://schemas.openxmlformats.org/officeDocument/2006/relationships/oleObject" Target="../embeddings/oleObject26.bin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8.xml"/><Relationship Id="rId8" Type="http://schemas.openxmlformats.org/officeDocument/2006/relationships/image" Target="../media/image51.wmf"/><Relationship Id="rId7" Type="http://schemas.openxmlformats.org/officeDocument/2006/relationships/oleObject" Target="../embeddings/oleObject33.bin"/><Relationship Id="rId6" Type="http://schemas.openxmlformats.org/officeDocument/2006/relationships/image" Target="../media/image40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50.wmf"/><Relationship Id="rId3" Type="http://schemas.openxmlformats.org/officeDocument/2006/relationships/oleObject" Target="../embeddings/oleObject31.bin"/><Relationship Id="rId2" Type="http://schemas.openxmlformats.org/officeDocument/2006/relationships/image" Target="../media/image49.jpeg"/><Relationship Id="rId10" Type="http://schemas.openxmlformats.org/officeDocument/2006/relationships/vmlDrawing" Target="../drawings/vmlDrawing7.vml"/><Relationship Id="rId1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8.vml"/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54.wmf"/><Relationship Id="rId2" Type="http://schemas.openxmlformats.org/officeDocument/2006/relationships/oleObject" Target="../embeddings/oleObject34.bin"/><Relationship Id="rId1" Type="http://schemas.openxmlformats.org/officeDocument/2006/relationships/image" Target="../media/image52.wmf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62.xml"/><Relationship Id="rId5" Type="http://schemas.openxmlformats.org/officeDocument/2006/relationships/image" Target="../media/image58.png"/><Relationship Id="rId4" Type="http://schemas.openxmlformats.org/officeDocument/2006/relationships/image" Target="../media/image1.tiff"/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image" Target="../media/image60.emf"/><Relationship Id="rId1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2.xml"/><Relationship Id="rId1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microsoft.com/office/2007/relationships/hdphoto" Target="../media/image70.wdp"/><Relationship Id="rId1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2.xml"/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image" Target="../media/image71.wmf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3.xml"/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9.vml"/><Relationship Id="rId4" Type="http://schemas.openxmlformats.org/officeDocument/2006/relationships/slideLayout" Target="../slideLayouts/slideLayout40.xml"/><Relationship Id="rId3" Type="http://schemas.openxmlformats.org/officeDocument/2006/relationships/image" Target="../media/image78.wmf"/><Relationship Id="rId2" Type="http://schemas.openxmlformats.org/officeDocument/2006/relationships/oleObject" Target="../embeddings/oleObject35.bin"/><Relationship Id="rId1" Type="http://schemas.openxmlformats.org/officeDocument/2006/relationships/image" Target="../media/image77.w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image" Target="../media/image83.wmf"/><Relationship Id="rId8" Type="http://schemas.openxmlformats.org/officeDocument/2006/relationships/oleObject" Target="../embeddings/oleObject39.bin"/><Relationship Id="rId7" Type="http://schemas.openxmlformats.org/officeDocument/2006/relationships/image" Target="../media/image82.wmf"/><Relationship Id="rId6" Type="http://schemas.openxmlformats.org/officeDocument/2006/relationships/oleObject" Target="../embeddings/oleObject38.bin"/><Relationship Id="rId5" Type="http://schemas.openxmlformats.org/officeDocument/2006/relationships/image" Target="../media/image81.wmf"/><Relationship Id="rId4" Type="http://schemas.openxmlformats.org/officeDocument/2006/relationships/oleObject" Target="../embeddings/oleObject37.bin"/><Relationship Id="rId3" Type="http://schemas.openxmlformats.org/officeDocument/2006/relationships/image" Target="../media/image80.wmf"/><Relationship Id="rId26" Type="http://schemas.openxmlformats.org/officeDocument/2006/relationships/vmlDrawing" Target="../drawings/vmlDrawing10.vml"/><Relationship Id="rId25" Type="http://schemas.openxmlformats.org/officeDocument/2006/relationships/slideLayout" Target="../slideLayouts/slideLayout40.xml"/><Relationship Id="rId24" Type="http://schemas.openxmlformats.org/officeDocument/2006/relationships/image" Target="../media/image91.wmf"/><Relationship Id="rId23" Type="http://schemas.openxmlformats.org/officeDocument/2006/relationships/oleObject" Target="../embeddings/oleObject46.bin"/><Relationship Id="rId22" Type="http://schemas.openxmlformats.org/officeDocument/2006/relationships/oleObject" Target="../embeddings/oleObject45.bin"/><Relationship Id="rId21" Type="http://schemas.openxmlformats.org/officeDocument/2006/relationships/image" Target="../media/image90.wmf"/><Relationship Id="rId20" Type="http://schemas.openxmlformats.org/officeDocument/2006/relationships/oleObject" Target="../embeddings/oleObject44.bin"/><Relationship Id="rId2" Type="http://schemas.openxmlformats.org/officeDocument/2006/relationships/oleObject" Target="../embeddings/oleObject36.bin"/><Relationship Id="rId19" Type="http://schemas.openxmlformats.org/officeDocument/2006/relationships/oleObject" Target="../embeddings/oleObject43.bin"/><Relationship Id="rId18" Type="http://schemas.openxmlformats.org/officeDocument/2006/relationships/image" Target="../media/image89.wmf"/><Relationship Id="rId17" Type="http://schemas.openxmlformats.org/officeDocument/2006/relationships/oleObject" Target="../embeddings/oleObject42.bin"/><Relationship Id="rId16" Type="http://schemas.openxmlformats.org/officeDocument/2006/relationships/image" Target="../media/image88.wmf"/><Relationship Id="rId15" Type="http://schemas.openxmlformats.org/officeDocument/2006/relationships/image" Target="../media/image87.wmf"/><Relationship Id="rId14" Type="http://schemas.openxmlformats.org/officeDocument/2006/relationships/oleObject" Target="../embeddings/oleObject41.bin"/><Relationship Id="rId13" Type="http://schemas.openxmlformats.org/officeDocument/2006/relationships/image" Target="../media/image86.png"/><Relationship Id="rId12" Type="http://schemas.openxmlformats.org/officeDocument/2006/relationships/image" Target="../media/image85.wmf"/><Relationship Id="rId11" Type="http://schemas.openxmlformats.org/officeDocument/2006/relationships/image" Target="../media/image84.wmf"/><Relationship Id="rId10" Type="http://schemas.openxmlformats.org/officeDocument/2006/relationships/oleObject" Target="../embeddings/oleObject40.bin"/><Relationship Id="rId1" Type="http://schemas.openxmlformats.org/officeDocument/2006/relationships/image" Target="../media/image79.wmf"/></Relationships>
</file>

<file path=ppt/slides/_rels/slide3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6.wmf"/><Relationship Id="rId8" Type="http://schemas.openxmlformats.org/officeDocument/2006/relationships/image" Target="../media/image82.wmf"/><Relationship Id="rId7" Type="http://schemas.openxmlformats.org/officeDocument/2006/relationships/oleObject" Target="../embeddings/oleObject48.bin"/><Relationship Id="rId6" Type="http://schemas.openxmlformats.org/officeDocument/2006/relationships/image" Target="../media/image85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Relationship Id="rId3" Type="http://schemas.openxmlformats.org/officeDocument/2006/relationships/image" Target="../media/image93.wmf"/><Relationship Id="rId2" Type="http://schemas.openxmlformats.org/officeDocument/2006/relationships/image" Target="../media/image92.wmf"/><Relationship Id="rId13" Type="http://schemas.openxmlformats.org/officeDocument/2006/relationships/vmlDrawing" Target="../drawings/vmlDrawing11.vml"/><Relationship Id="rId12" Type="http://schemas.openxmlformats.org/officeDocument/2006/relationships/slideLayout" Target="../slideLayouts/slideLayout40.xml"/><Relationship Id="rId11" Type="http://schemas.openxmlformats.org/officeDocument/2006/relationships/image" Target="../media/image98.wmf"/><Relationship Id="rId10" Type="http://schemas.openxmlformats.org/officeDocument/2006/relationships/image" Target="../media/image97.wmf"/><Relationship Id="rId1" Type="http://schemas.openxmlformats.org/officeDocument/2006/relationships/oleObject" Target="../embeddings/oleObject47.bin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wmf"/><Relationship Id="rId8" Type="http://schemas.openxmlformats.org/officeDocument/2006/relationships/oleObject" Target="../embeddings/oleObject50.bin"/><Relationship Id="rId7" Type="http://schemas.openxmlformats.org/officeDocument/2006/relationships/image" Target="../media/image104.wmf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wmf"/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2" Type="http://schemas.openxmlformats.org/officeDocument/2006/relationships/vmlDrawing" Target="../drawings/vmlDrawing12.vml"/><Relationship Id="rId11" Type="http://schemas.openxmlformats.org/officeDocument/2006/relationships/slideLayout" Target="../slideLayouts/slideLayout40.xml"/><Relationship Id="rId10" Type="http://schemas.openxmlformats.org/officeDocument/2006/relationships/image" Target="../media/image77.wmf"/><Relationship Id="rId1" Type="http://schemas.openxmlformats.org/officeDocument/2006/relationships/oleObject" Target="../embeddings/oleObject49.bin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1.wmf"/><Relationship Id="rId8" Type="http://schemas.openxmlformats.org/officeDocument/2006/relationships/image" Target="../media/image110.wmf"/><Relationship Id="rId7" Type="http://schemas.openxmlformats.org/officeDocument/2006/relationships/image" Target="../media/image109.wmf"/><Relationship Id="rId6" Type="http://schemas.openxmlformats.org/officeDocument/2006/relationships/oleObject" Target="../embeddings/oleObject53.bin"/><Relationship Id="rId5" Type="http://schemas.openxmlformats.org/officeDocument/2006/relationships/image" Target="../media/image108.png"/><Relationship Id="rId4" Type="http://schemas.openxmlformats.org/officeDocument/2006/relationships/image" Target="../media/image107.wmf"/><Relationship Id="rId3" Type="http://schemas.openxmlformats.org/officeDocument/2006/relationships/oleObject" Target="../embeddings/oleObject52.bin"/><Relationship Id="rId2" Type="http://schemas.openxmlformats.org/officeDocument/2006/relationships/image" Target="../media/image106.wmf"/><Relationship Id="rId16" Type="http://schemas.openxmlformats.org/officeDocument/2006/relationships/vmlDrawing" Target="../drawings/vmlDrawing13.vml"/><Relationship Id="rId15" Type="http://schemas.openxmlformats.org/officeDocument/2006/relationships/slideLayout" Target="../slideLayouts/slideLayout40.xml"/><Relationship Id="rId14" Type="http://schemas.openxmlformats.org/officeDocument/2006/relationships/image" Target="../media/image114.wmf"/><Relationship Id="rId13" Type="http://schemas.openxmlformats.org/officeDocument/2006/relationships/oleObject" Target="../embeddings/oleObject55.bin"/><Relationship Id="rId12" Type="http://schemas.openxmlformats.org/officeDocument/2006/relationships/image" Target="../media/image113.wmf"/><Relationship Id="rId11" Type="http://schemas.openxmlformats.org/officeDocument/2006/relationships/oleObject" Target="../embeddings/oleObject54.bin"/><Relationship Id="rId10" Type="http://schemas.openxmlformats.org/officeDocument/2006/relationships/image" Target="../media/image112.wmf"/><Relationship Id="rId1" Type="http://schemas.openxmlformats.org/officeDocument/2006/relationships/oleObject" Target="../embeddings/oleObject51.bin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9.wmf"/><Relationship Id="rId8" Type="http://schemas.openxmlformats.org/officeDocument/2006/relationships/oleObject" Target="../embeddings/oleObject59.bin"/><Relationship Id="rId7" Type="http://schemas.openxmlformats.org/officeDocument/2006/relationships/image" Target="../media/image118.wmf"/><Relationship Id="rId6" Type="http://schemas.openxmlformats.org/officeDocument/2006/relationships/oleObject" Target="../embeddings/oleObject58.bin"/><Relationship Id="rId5" Type="http://schemas.openxmlformats.org/officeDocument/2006/relationships/image" Target="../media/image117.wmf"/><Relationship Id="rId4" Type="http://schemas.openxmlformats.org/officeDocument/2006/relationships/oleObject" Target="../embeddings/oleObject57.bin"/><Relationship Id="rId3" Type="http://schemas.openxmlformats.org/officeDocument/2006/relationships/image" Target="../media/image116.wmf"/><Relationship Id="rId2" Type="http://schemas.openxmlformats.org/officeDocument/2006/relationships/oleObject" Target="../embeddings/oleObject56.bin"/><Relationship Id="rId12" Type="http://schemas.openxmlformats.org/officeDocument/2006/relationships/vmlDrawing" Target="../drawings/vmlDrawing14.vml"/><Relationship Id="rId11" Type="http://schemas.openxmlformats.org/officeDocument/2006/relationships/slideLayout" Target="../slideLayouts/slideLayout40.xml"/><Relationship Id="rId10" Type="http://schemas.openxmlformats.org/officeDocument/2006/relationships/image" Target="../media/image120.png"/><Relationship Id="rId1" Type="http://schemas.openxmlformats.org/officeDocument/2006/relationships/image" Target="../media/image11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0.xml"/><Relationship Id="rId1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emf"/><Relationship Id="rId1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9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23.png"/><Relationship Id="rId1" Type="http://schemas.openxmlformats.org/officeDocument/2006/relationships/image" Target="../media/image122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3.xml"/><Relationship Id="rId1" Type="http://schemas.openxmlformats.org/officeDocument/2006/relationships/image" Target="../media/image1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image" Target="../media/image126.png"/><Relationship Id="rId1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15.vml"/><Relationship Id="rId7" Type="http://schemas.openxmlformats.org/officeDocument/2006/relationships/slideLayout" Target="../slideLayouts/slideLayout73.xml"/><Relationship Id="rId6" Type="http://schemas.openxmlformats.org/officeDocument/2006/relationships/image" Target="../media/image130.wmf"/><Relationship Id="rId5" Type="http://schemas.openxmlformats.org/officeDocument/2006/relationships/oleObject" Target="../embeddings/oleObject61.bin"/><Relationship Id="rId4" Type="http://schemas.openxmlformats.org/officeDocument/2006/relationships/image" Target="../media/image129.wmf"/><Relationship Id="rId3" Type="http://schemas.openxmlformats.org/officeDocument/2006/relationships/oleObject" Target="../embeddings/oleObject60.bin"/><Relationship Id="rId2" Type="http://schemas.openxmlformats.org/officeDocument/2006/relationships/image" Target="../media/image128.png"/><Relationship Id="rId1" Type="http://schemas.openxmlformats.org/officeDocument/2006/relationships/image" Target="../media/image127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13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4.xml"/><Relationship Id="rId1" Type="http://schemas.openxmlformats.org/officeDocument/2006/relationships/image" Target="../media/image13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image" Target="../media/image134.png"/><Relationship Id="rId1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65.bin"/><Relationship Id="rId8" Type="http://schemas.openxmlformats.org/officeDocument/2006/relationships/image" Target="../media/image139.wmf"/><Relationship Id="rId7" Type="http://schemas.openxmlformats.org/officeDocument/2006/relationships/oleObject" Target="../embeddings/oleObject64.bin"/><Relationship Id="rId6" Type="http://schemas.openxmlformats.org/officeDocument/2006/relationships/image" Target="../media/image138.png"/><Relationship Id="rId5" Type="http://schemas.openxmlformats.org/officeDocument/2006/relationships/image" Target="../media/image137.png"/><Relationship Id="rId4" Type="http://schemas.openxmlformats.org/officeDocument/2006/relationships/image" Target="../media/image136.wmf"/><Relationship Id="rId3" Type="http://schemas.openxmlformats.org/officeDocument/2006/relationships/oleObject" Target="../embeddings/oleObject63.bin"/><Relationship Id="rId24" Type="http://schemas.openxmlformats.org/officeDocument/2006/relationships/vmlDrawing" Target="../drawings/vmlDrawing16.vml"/><Relationship Id="rId23" Type="http://schemas.openxmlformats.org/officeDocument/2006/relationships/slideLayout" Target="../slideLayouts/slideLayout95.xml"/><Relationship Id="rId22" Type="http://schemas.openxmlformats.org/officeDocument/2006/relationships/image" Target="../media/image147.png"/><Relationship Id="rId21" Type="http://schemas.openxmlformats.org/officeDocument/2006/relationships/image" Target="../media/image146.wmf"/><Relationship Id="rId20" Type="http://schemas.openxmlformats.org/officeDocument/2006/relationships/oleObject" Target="../embeddings/oleObject70.bin"/><Relationship Id="rId2" Type="http://schemas.openxmlformats.org/officeDocument/2006/relationships/image" Target="../media/image135.wmf"/><Relationship Id="rId19" Type="http://schemas.openxmlformats.org/officeDocument/2006/relationships/image" Target="../media/image145.png"/><Relationship Id="rId18" Type="http://schemas.openxmlformats.org/officeDocument/2006/relationships/image" Target="../media/image144.wmf"/><Relationship Id="rId17" Type="http://schemas.openxmlformats.org/officeDocument/2006/relationships/oleObject" Target="../embeddings/oleObject69.bin"/><Relationship Id="rId16" Type="http://schemas.openxmlformats.org/officeDocument/2006/relationships/image" Target="../media/image143.wmf"/><Relationship Id="rId15" Type="http://schemas.openxmlformats.org/officeDocument/2006/relationships/oleObject" Target="../embeddings/oleObject68.bin"/><Relationship Id="rId14" Type="http://schemas.openxmlformats.org/officeDocument/2006/relationships/image" Target="../media/image142.wmf"/><Relationship Id="rId13" Type="http://schemas.openxmlformats.org/officeDocument/2006/relationships/oleObject" Target="../embeddings/oleObject67.bin"/><Relationship Id="rId12" Type="http://schemas.openxmlformats.org/officeDocument/2006/relationships/image" Target="../media/image141.wmf"/><Relationship Id="rId11" Type="http://schemas.openxmlformats.org/officeDocument/2006/relationships/oleObject" Target="../embeddings/oleObject66.bin"/><Relationship Id="rId10" Type="http://schemas.openxmlformats.org/officeDocument/2006/relationships/image" Target="../media/image140.wmf"/><Relationship Id="rId1" Type="http://schemas.openxmlformats.org/officeDocument/2006/relationships/oleObject" Target="../embeddings/oleObject62.bin"/></Relationships>
</file>

<file path=ppt/slides/_rels/slide5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4.bin"/><Relationship Id="rId8" Type="http://schemas.openxmlformats.org/officeDocument/2006/relationships/image" Target="../media/image152.wmf"/><Relationship Id="rId7" Type="http://schemas.openxmlformats.org/officeDocument/2006/relationships/oleObject" Target="../embeddings/oleObject73.bin"/><Relationship Id="rId6" Type="http://schemas.openxmlformats.org/officeDocument/2006/relationships/image" Target="../media/image151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50.emf"/><Relationship Id="rId3" Type="http://schemas.openxmlformats.org/officeDocument/2006/relationships/image" Target="../media/image149.wmf"/><Relationship Id="rId2" Type="http://schemas.openxmlformats.org/officeDocument/2006/relationships/oleObject" Target="../embeddings/oleObject71.bin"/><Relationship Id="rId19" Type="http://schemas.openxmlformats.org/officeDocument/2006/relationships/vmlDrawing" Target="../drawings/vmlDrawing17.vml"/><Relationship Id="rId18" Type="http://schemas.openxmlformats.org/officeDocument/2006/relationships/slideLayout" Target="../slideLayouts/slideLayout95.xml"/><Relationship Id="rId17" Type="http://schemas.openxmlformats.org/officeDocument/2006/relationships/image" Target="../media/image156.wmf"/><Relationship Id="rId16" Type="http://schemas.openxmlformats.org/officeDocument/2006/relationships/oleObject" Target="../embeddings/oleObject78.bin"/><Relationship Id="rId15" Type="http://schemas.openxmlformats.org/officeDocument/2006/relationships/image" Target="../media/image155.wmf"/><Relationship Id="rId14" Type="http://schemas.openxmlformats.org/officeDocument/2006/relationships/oleObject" Target="../embeddings/oleObject77.bin"/><Relationship Id="rId13" Type="http://schemas.openxmlformats.org/officeDocument/2006/relationships/oleObject" Target="../embeddings/oleObject76.bin"/><Relationship Id="rId12" Type="http://schemas.openxmlformats.org/officeDocument/2006/relationships/image" Target="../media/image154.wmf"/><Relationship Id="rId11" Type="http://schemas.openxmlformats.org/officeDocument/2006/relationships/oleObject" Target="../embeddings/oleObject75.bin"/><Relationship Id="rId10" Type="http://schemas.openxmlformats.org/officeDocument/2006/relationships/image" Target="../media/image153.wmf"/><Relationship Id="rId1" Type="http://schemas.openxmlformats.org/officeDocument/2006/relationships/image" Target="../media/image148.png"/></Relationships>
</file>

<file path=ppt/slides/_rels/slide5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5.xml"/><Relationship Id="rId8" Type="http://schemas.openxmlformats.org/officeDocument/2006/relationships/image" Target="../media/image162.png"/><Relationship Id="rId7" Type="http://schemas.openxmlformats.org/officeDocument/2006/relationships/image" Target="../media/image161.png"/><Relationship Id="rId6" Type="http://schemas.openxmlformats.org/officeDocument/2006/relationships/image" Target="../media/image160.png"/><Relationship Id="rId5" Type="http://schemas.openxmlformats.org/officeDocument/2006/relationships/image" Target="../media/image159.wmf"/><Relationship Id="rId4" Type="http://schemas.openxmlformats.org/officeDocument/2006/relationships/oleObject" Target="../embeddings/oleObject80.bin"/><Relationship Id="rId3" Type="http://schemas.openxmlformats.org/officeDocument/2006/relationships/image" Target="../media/image158.png"/><Relationship Id="rId2" Type="http://schemas.openxmlformats.org/officeDocument/2006/relationships/image" Target="../media/image157.wmf"/><Relationship Id="rId10" Type="http://schemas.openxmlformats.org/officeDocument/2006/relationships/vmlDrawing" Target="../drawings/vmlDrawing18.vml"/><Relationship Id="rId1" Type="http://schemas.openxmlformats.org/officeDocument/2006/relationships/oleObject" Target="../embeddings/oleObject79.bin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3.png"/><Relationship Id="rId8" Type="http://schemas.openxmlformats.org/officeDocument/2006/relationships/image" Target="../media/image162.png"/><Relationship Id="rId7" Type="http://schemas.openxmlformats.org/officeDocument/2006/relationships/image" Target="../media/image161.png"/><Relationship Id="rId6" Type="http://schemas.openxmlformats.org/officeDocument/2006/relationships/image" Target="../media/image160.png"/><Relationship Id="rId5" Type="http://schemas.openxmlformats.org/officeDocument/2006/relationships/image" Target="../media/image159.wmf"/><Relationship Id="rId4" Type="http://schemas.openxmlformats.org/officeDocument/2006/relationships/oleObject" Target="../embeddings/oleObject82.bin"/><Relationship Id="rId3" Type="http://schemas.openxmlformats.org/officeDocument/2006/relationships/image" Target="../media/image158.png"/><Relationship Id="rId2" Type="http://schemas.openxmlformats.org/officeDocument/2006/relationships/image" Target="../media/image157.wmf"/><Relationship Id="rId12" Type="http://schemas.openxmlformats.org/officeDocument/2006/relationships/vmlDrawing" Target="../drawings/vmlDrawing19.vml"/><Relationship Id="rId11" Type="http://schemas.openxmlformats.org/officeDocument/2006/relationships/slideLayout" Target="../slideLayouts/slideLayout95.xml"/><Relationship Id="rId10" Type="http://schemas.openxmlformats.org/officeDocument/2006/relationships/image" Target="../media/image164.png"/><Relationship Id="rId1" Type="http://schemas.openxmlformats.org/officeDocument/2006/relationships/oleObject" Target="../embeddings/oleObject8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image" Target="../media/image1.tiff"/><Relationship Id="rId1" Type="http://schemas.openxmlformats.org/officeDocument/2006/relationships/image" Target="../media/image9.GI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5.xml"/><Relationship Id="rId1" Type="http://schemas.openxmlformats.org/officeDocument/2006/relationships/image" Target="../media/image16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8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2663788" y="5589240"/>
            <a:ext cx="3816424" cy="720080"/>
          </a:xfrm>
        </p:spPr>
        <p:txBody>
          <a:bodyPr>
            <a:normAutofit/>
          </a:bodyPr>
          <a:lstStyle/>
          <a:p>
            <a:r>
              <a:rPr kumimoji="1" lang="en-US" altLang="ja-JP" dirty="0" err="1"/>
              <a:t>Jun’ichi</a:t>
            </a:r>
            <a:r>
              <a:rPr kumimoji="1" lang="en-US" altLang="ja-JP" dirty="0"/>
              <a:t> Yokoyama</a:t>
            </a:r>
            <a:endParaRPr kumimoji="1" lang="en-US" altLang="ja-JP" dirty="0"/>
          </a:p>
        </p:txBody>
      </p:sp>
      <p:pic>
        <p:nvPicPr>
          <p:cNvPr id="8" name="図 7" descr="D:\Desktop\newlogo.jpg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80" y="4460198"/>
            <a:ext cx="1690842" cy="1686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19" name="Picture 3" descr="D:\Pictures\理学部ロゴ\ロゴ＋英-小（カラー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832" y="4460198"/>
            <a:ext cx="3096344" cy="998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正方形/長方形 3"/>
          <p:cNvSpPr/>
          <p:nvPr/>
        </p:nvSpPr>
        <p:spPr>
          <a:xfrm>
            <a:off x="-79138" y="124176"/>
            <a:ext cx="9297610" cy="25502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66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 panose="020F0502020204030204"/>
                <a:ea typeface="ＭＳ Ｐゴシック" panose="020B0600070205080204" charset="-122"/>
              </a:rPr>
              <a:t>Gravitational waves from</a:t>
            </a:r>
            <a:endParaRPr lang="en-US" altLang="ja-JP" sz="660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alibri" panose="020F0502020204030204"/>
              <a:ea typeface="ＭＳ Ｐゴシック" panose="020B0600070205080204" charset="-122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66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 panose="020F0502020204030204"/>
                <a:ea typeface="ＭＳ Ｐゴシック" panose="020B0600070205080204" charset="-122"/>
              </a:rPr>
              <a:t>the early universe:</a:t>
            </a:r>
            <a:endParaRPr lang="en-US" altLang="ja-JP" sz="660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alibri" panose="020F0502020204030204"/>
              <a:ea typeface="ＭＳ Ｐゴシック" panose="020B0600070205080204" charset="-122"/>
            </a:endParaRPr>
          </a:p>
          <a:p>
            <a:pPr algn="ctr" eaLnBrk="1" fontAlgn="auto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ja-JP" sz="660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latin typeface="Calibri" panose="020F0502020204030204"/>
                <a:ea typeface="ＭＳ Ｐゴシック" panose="020B0600070205080204" charset="-122"/>
              </a:rPr>
              <a:t>My personal historic view</a:t>
            </a:r>
            <a:endParaRPr lang="ja-JP" altLang="en-US" sz="660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latin typeface="Calibri" panose="020F0502020204030204"/>
              <a:ea typeface="ＭＳ Ｐゴシック" panose="020B0600070205080204" charset="-122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554087" y="4489375"/>
            <a:ext cx="2073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ja-JP" sz="1400" b="0" dirty="0">
                <a:solidFill>
                  <a:prstClr val="black"/>
                </a:solidFill>
                <a:latin typeface="Century" panose="02040604050505020304" pitchFamily="18" charset="0"/>
                <a:ea typeface="ＭＳ Ｐゴシック" panose="020B0600070205080204" charset="-122"/>
                <a:cs typeface="Times New Roman" panose="02020603050405020304" pitchFamily="18" charset="0"/>
              </a:rPr>
              <a:t>Department of Physics</a:t>
            </a:r>
            <a:endParaRPr lang="ja-JP" altLang="en-US" sz="1400" b="0" dirty="0">
              <a:solidFill>
                <a:prstClr val="black"/>
              </a:solidFill>
              <a:latin typeface="Century" panose="02040604050505020304" pitchFamily="18" charset="0"/>
              <a:ea typeface="ＭＳ Ｐゴシック" panose="020B0600070205080204" charset="-122"/>
              <a:cs typeface="Times New Roman" panose="02020603050405020304" pitchFamily="18" charset="0"/>
            </a:endParaRPr>
          </a:p>
        </p:txBody>
      </p:sp>
      <p:sp>
        <p:nvSpPr>
          <p:cNvPr id="10" name="正方形/長方形 9"/>
          <p:cNvSpPr/>
          <p:nvPr/>
        </p:nvSpPr>
        <p:spPr>
          <a:xfrm>
            <a:off x="8508372" y="6208579"/>
            <a:ext cx="545207" cy="589261"/>
          </a:xfrm>
          <a:prstGeom prst="rect">
            <a:avLst/>
          </a:prstGeom>
          <a:solidFill>
            <a:srgbClr val="33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7540" y="4491668"/>
            <a:ext cx="2702764" cy="720080"/>
          </a:xfrm>
          <a:prstGeom prst="rect">
            <a:avLst/>
          </a:prstGeom>
        </p:spPr>
      </p:pic>
      <p:pic>
        <p:nvPicPr>
          <p:cNvPr id="7" name="図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46" y="2868519"/>
            <a:ext cx="8760908" cy="146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98843" y="116632"/>
            <a:ext cx="57023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Why did </a:t>
            </a:r>
            <a:r>
              <a:rPr lang="en-US" altLang="ja-JP" b="0" dirty="0" err="1"/>
              <a:t>Starobinsky</a:t>
            </a:r>
            <a:r>
              <a:rPr kumimoji="1" lang="en-US" altLang="ja-JP" b="0" dirty="0"/>
              <a:t> work out this?</a:t>
            </a:r>
            <a:endParaRPr kumimoji="1" lang="ja-JP" altLang="en-US" b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50780" y="692696"/>
            <a:ext cx="8442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/>
              <a:t>Because </a:t>
            </a:r>
            <a:endParaRPr lang="en-US" altLang="ja-JP" b="0" dirty="0"/>
          </a:p>
          <a:p>
            <a:r>
              <a:rPr lang="en-US" altLang="ja-JP" b="0" dirty="0"/>
              <a:t>he wanted to know the universe before the big bang,</a:t>
            </a:r>
            <a:endParaRPr lang="en-US" altLang="ja-JP" b="0" dirty="0"/>
          </a:p>
          <a:p>
            <a:r>
              <a:rPr lang="en-US" altLang="ja-JP" b="0" dirty="0"/>
              <a:t>said he.</a:t>
            </a:r>
            <a:endParaRPr kumimoji="1" lang="ja-JP" altLang="en-US" b="0"/>
          </a:p>
        </p:txBody>
      </p:sp>
      <p:sp>
        <p:nvSpPr>
          <p:cNvPr id="12" name="角丸四角形吹き出し 11"/>
          <p:cNvSpPr/>
          <p:nvPr/>
        </p:nvSpPr>
        <p:spPr bwMode="auto">
          <a:xfrm>
            <a:off x="3419872" y="4237414"/>
            <a:ext cx="3600400" cy="360040"/>
          </a:xfrm>
          <a:prstGeom prst="wedgeRoundRectCallout">
            <a:avLst>
              <a:gd name="adj1" fmla="val -9156"/>
              <a:gd name="adj2" fmla="val 234734"/>
              <a:gd name="adj3" fmla="val 16667"/>
            </a:avLst>
          </a:prstGeom>
          <a:noFill/>
          <a:ln w="28575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4" name="角丸四角形吹き出し 3"/>
          <p:cNvSpPr/>
          <p:nvPr/>
        </p:nvSpPr>
        <p:spPr bwMode="auto">
          <a:xfrm>
            <a:off x="3419872" y="1124744"/>
            <a:ext cx="5112568" cy="432048"/>
          </a:xfrm>
          <a:prstGeom prst="wedgeRoundRectCallou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" name="角丸四角形吹き出し 4"/>
          <p:cNvSpPr/>
          <p:nvPr/>
        </p:nvSpPr>
        <p:spPr bwMode="auto">
          <a:xfrm>
            <a:off x="3419872" y="1052736"/>
            <a:ext cx="5256584" cy="504056"/>
          </a:xfrm>
          <a:prstGeom prst="wedgeRoundRectCallout">
            <a:avLst>
              <a:gd name="adj1" fmla="val -42828"/>
              <a:gd name="adj2" fmla="val 129225"/>
              <a:gd name="adj3" fmla="val 16667"/>
            </a:avLst>
          </a:prstGeom>
          <a:noFill/>
          <a:ln w="28575">
            <a:solidFill>
              <a:srgbClr val="FF0000"/>
            </a:solidFill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495425" y="1870075"/>
            <a:ext cx="7947660" cy="1198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altLang="ja-JP" b="0" dirty="0">
                <a:solidFill>
                  <a:srgbClr val="FF0000"/>
                </a:solidFill>
                <a:effectLst/>
                <a:latin typeface=".SF NS" panose="02020603050405020304"/>
              </a:rPr>
              <a:t>Hot Fireball Universe: (Nearly) Thermal Equilibrium State</a:t>
            </a:r>
            <a:endParaRPr lang="en-GB" altLang="ja-JP" b="0" dirty="0">
              <a:solidFill>
                <a:srgbClr val="FF0000"/>
              </a:solidFill>
              <a:effectLst/>
              <a:latin typeface=".SF NS" panose="02020603050405020304"/>
            </a:endParaRPr>
          </a:p>
          <a:p>
            <a:pPr>
              <a:buNone/>
            </a:pPr>
            <a:r>
              <a:rPr lang="en-GB" altLang="ja-JP" b="0" dirty="0">
                <a:effectLst/>
                <a:latin typeface=".SF NS" panose="02020603050405020304"/>
              </a:rPr>
              <a:t>Only particles with extremely weak interactions</a:t>
            </a:r>
            <a:endParaRPr lang="en-GB" altLang="ja-JP" b="0" dirty="0">
              <a:effectLst/>
              <a:latin typeface=".SF NS" panose="02020603050405020304"/>
            </a:endParaRPr>
          </a:p>
          <a:p>
            <a:pPr>
              <a:buNone/>
            </a:pPr>
            <a:r>
              <a:rPr lang="en-GB" altLang="ja-JP" b="0" dirty="0">
                <a:effectLst/>
                <a:latin typeface=".SF NS" panose="02020603050405020304"/>
              </a:rPr>
              <a:t>retain memory of the initial state.</a:t>
            </a:r>
            <a:endParaRPr lang="en-GB" altLang="ja-JP" b="0" dirty="0">
              <a:effectLst/>
              <a:latin typeface=".SF NS" panose="02020603050405020304"/>
            </a:endParaRPr>
          </a:p>
        </p:txBody>
      </p:sp>
      <p:sp>
        <p:nvSpPr>
          <p:cNvPr id="9" name="右カーブ矢印 8"/>
          <p:cNvSpPr/>
          <p:nvPr/>
        </p:nvSpPr>
        <p:spPr bwMode="auto">
          <a:xfrm>
            <a:off x="1135507" y="2474736"/>
            <a:ext cx="360040" cy="1008112"/>
          </a:xfrm>
          <a:prstGeom prst="curvedRightArrow">
            <a:avLst/>
          </a:prstGeom>
          <a:solidFill>
            <a:schemeClr val="tx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90215" y="3155593"/>
            <a:ext cx="52459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0" dirty="0"/>
              <a:t>This is why he focused on the graviton.</a:t>
            </a:r>
            <a:endParaRPr kumimoji="1" lang="ja-JP" altLang="en-US" sz="2000" b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98843" y="3805366"/>
            <a:ext cx="92624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He postulated that the universe before the Friedmann </a:t>
            </a:r>
            <a:r>
              <a:rPr lang="en-US" altLang="ja-JP" b="0" dirty="0"/>
              <a:t>era </a:t>
            </a:r>
            <a:endParaRPr lang="en-US" altLang="ja-JP" b="0" dirty="0"/>
          </a:p>
          <a:p>
            <a:r>
              <a:rPr lang="en-US" altLang="ja-JP" b="0" dirty="0"/>
              <a:t>must have been in a </a:t>
            </a:r>
            <a:r>
              <a:rPr lang="en-US" altLang="ja-JP" b="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highly symmetric state </a:t>
            </a:r>
            <a:r>
              <a:rPr lang="en-US" altLang="ja-JP" b="0" dirty="0"/>
              <a:t>based </a:t>
            </a:r>
            <a:r>
              <a:rPr kumimoji="1" lang="en-US" altLang="ja-JP" b="0" dirty="0"/>
              <a:t>on </a:t>
            </a:r>
            <a:endParaRPr kumimoji="1" lang="en-US" altLang="ja-JP" b="0" dirty="0"/>
          </a:p>
          <a:p>
            <a:r>
              <a:rPr kumimoji="1" lang="en-US" altLang="ja-JP" b="0" dirty="0"/>
              <a:t>quantum consideration (Herald of quantum cosmology)</a:t>
            </a:r>
            <a:endParaRPr kumimoji="1" lang="ja-JP" altLang="en-US" b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328502" y="5206910"/>
            <a:ext cx="292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De Sitter space!</a:t>
            </a:r>
            <a:endParaRPr kumimoji="1" lang="ja-JP" altLang="en-US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08939" y="5851430"/>
            <a:ext cx="93830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GB" altLang="ja-JP" b="0" dirty="0">
                <a:effectLst/>
                <a:ea typeface="Verdana" panose="020B0604030504040204" pitchFamily="34" charset="0"/>
                <a:cs typeface="Verdana" panose="020B0604030504040204" pitchFamily="34" charset="0"/>
              </a:rPr>
              <a:t>This ultimately led to considering the quantum generation of tensor fluctuations in an inflationary universe.</a:t>
            </a:r>
            <a:endParaRPr lang="en-GB" altLang="ja-JP" b="0" dirty="0">
              <a:effectLst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5" grpId="0" animBg="1"/>
      <p:bldP spid="7" grpId="0"/>
      <p:bldP spid="9" grpId="0" animBg="1"/>
      <p:bldP spid="10" grpId="0"/>
      <p:bldP spid="11" grpId="0"/>
      <p:bldP spid="13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WordArt 3"/>
          <p:cNvSpPr>
            <a:spLocks noChangeArrowheads="1" noChangeShapeType="1" noTextEdit="1"/>
          </p:cNvSpPr>
          <p:nvPr/>
        </p:nvSpPr>
        <p:spPr bwMode="auto">
          <a:xfrm>
            <a:off x="185738" y="228600"/>
            <a:ext cx="8783637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ＭＳ Ｐゴシック" panose="020B0600070205080204" charset="-122"/>
                <a:ea typeface="ＭＳ Ｐゴシック" panose="020B0600070205080204" charset="-122"/>
              </a:rPr>
              <a:t>Tensor Perturbations (Quantum Gravitational Waves)</a:t>
            </a:r>
            <a:endParaRPr lang="ja-JP" alt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ＭＳ Ｐゴシック" panose="020B0600070205080204" charset="-122"/>
              <a:ea typeface="ＭＳ Ｐゴシック" panose="020B0600070205080204" charset="-122"/>
            </a:endParaRPr>
          </a:p>
        </p:txBody>
      </p:sp>
      <p:graphicFrame>
        <p:nvGraphicFramePr>
          <p:cNvPr id="38915" name="Object 11"/>
          <p:cNvGraphicFramePr>
            <a:graphicFrameLocks noChangeAspect="1"/>
          </p:cNvGraphicFramePr>
          <p:nvPr/>
        </p:nvGraphicFramePr>
        <p:xfrm>
          <a:off x="5273675" y="808038"/>
          <a:ext cx="19462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1" imgW="1002665" imgH="254000" progId="Equation.DSMT4">
                  <p:embed/>
                </p:oleObj>
              </mc:Choice>
              <mc:Fallback>
                <p:oleObj name="Equation" r:id="rId1" imgW="1002665" imgH="2540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3675" y="808038"/>
                        <a:ext cx="19462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6" name="Text Box 24"/>
          <p:cNvSpPr txBox="1">
            <a:spLocks noChangeArrowheads="1"/>
          </p:cNvSpPr>
          <p:nvPr/>
        </p:nvSpPr>
        <p:spPr bwMode="auto">
          <a:xfrm>
            <a:off x="7269163" y="754063"/>
            <a:ext cx="1379537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panose="020B0604020202020204" pitchFamily="34" charset="0"/>
              </a:rPr>
              <a:t>transverse</a:t>
            </a:r>
            <a:endParaRPr lang="en-US" altLang="ja-JP" sz="20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panose="020B0604020202020204" pitchFamily="34" charset="0"/>
              </a:rPr>
              <a:t>-traceless</a:t>
            </a:r>
            <a:endParaRPr lang="en-US" altLang="ja-JP" sz="2000" b="0">
              <a:latin typeface="Arial" panose="020B0604020202020204" pitchFamily="34" charset="0"/>
            </a:endParaRPr>
          </a:p>
        </p:txBody>
      </p:sp>
      <p:pic>
        <p:nvPicPr>
          <p:cNvPr id="38917" name="図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5" y="862013"/>
            <a:ext cx="4691063" cy="49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テキスト ボックス 2"/>
          <p:cNvSpPr txBox="1">
            <a:spLocks noChangeArrowheads="1"/>
          </p:cNvSpPr>
          <p:nvPr/>
        </p:nvSpPr>
        <p:spPr bwMode="auto">
          <a:xfrm>
            <a:off x="185738" y="1466850"/>
            <a:ext cx="725328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panose="020B0604020202020204" pitchFamily="34" charset="0"/>
              </a:rPr>
              <a:t>They are equivalent with two massless scalar fields.</a:t>
            </a:r>
            <a:endParaRPr lang="ja-JP" altLang="en-US" sz="2400" b="0">
              <a:latin typeface="Arial" panose="020B0604020202020204" pitchFamily="34" charset="0"/>
            </a:endParaRPr>
          </a:p>
        </p:txBody>
      </p:sp>
      <p:pic>
        <p:nvPicPr>
          <p:cNvPr id="38919" name="図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1941513"/>
            <a:ext cx="5726112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円/楕円 4"/>
          <p:cNvSpPr>
            <a:spLocks noChangeArrowheads="1"/>
          </p:cNvSpPr>
          <p:nvPr/>
        </p:nvSpPr>
        <p:spPr bwMode="auto">
          <a:xfrm>
            <a:off x="4787900" y="2060575"/>
            <a:ext cx="936625" cy="576263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b="0">
              <a:latin typeface="Arial" panose="020B0604020202020204" pitchFamily="34" charset="0"/>
            </a:endParaRPr>
          </a:p>
        </p:txBody>
      </p:sp>
      <p:sp>
        <p:nvSpPr>
          <p:cNvPr id="38921" name="円/楕円 5"/>
          <p:cNvSpPr>
            <a:spLocks noChangeArrowheads="1"/>
          </p:cNvSpPr>
          <p:nvPr/>
        </p:nvSpPr>
        <p:spPr bwMode="auto">
          <a:xfrm>
            <a:off x="4878388" y="2132013"/>
            <a:ext cx="695325" cy="623887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b="0">
              <a:latin typeface="Arial" panose="020B0604020202020204" pitchFamily="34" charset="0"/>
            </a:endParaRPr>
          </a:p>
        </p:txBody>
      </p:sp>
      <p:cxnSp>
        <p:nvCxnSpPr>
          <p:cNvPr id="38922" name="直線コネクタ 7"/>
          <p:cNvCxnSpPr>
            <a:cxnSpLocks noChangeShapeType="1"/>
          </p:cNvCxnSpPr>
          <p:nvPr/>
        </p:nvCxnSpPr>
        <p:spPr bwMode="auto">
          <a:xfrm flipV="1">
            <a:off x="5426075" y="2105025"/>
            <a:ext cx="820738" cy="68263"/>
          </a:xfrm>
          <a:prstGeom prst="line">
            <a:avLst/>
          </a:prstGeom>
          <a:noFill/>
          <a:ln w="19050" algn="ctr">
            <a:solidFill>
              <a:srgbClr val="FF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23" name="テキスト ボックス 9"/>
          <p:cNvSpPr txBox="1">
            <a:spLocks noChangeArrowheads="1"/>
          </p:cNvSpPr>
          <p:nvPr/>
        </p:nvSpPr>
        <p:spPr bwMode="auto">
          <a:xfrm>
            <a:off x="6227763" y="2009775"/>
            <a:ext cx="2667000" cy="8318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solidFill>
                  <a:srgbClr val="FF0000"/>
                </a:solidFill>
                <a:latin typeface="Arial" panose="020B0604020202020204" pitchFamily="34" charset="0"/>
              </a:rPr>
              <a:t>satisfies massless</a:t>
            </a:r>
            <a:endParaRPr lang="en-US" altLang="ja-JP" sz="2400" b="0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solidFill>
                  <a:srgbClr val="FF0000"/>
                </a:solidFill>
                <a:latin typeface="Arial" panose="020B0604020202020204" pitchFamily="34" charset="0"/>
              </a:rPr>
              <a:t>Klein-Gordon eqn</a:t>
            </a:r>
            <a:endParaRPr lang="ja-JP" altLang="en-US" sz="2400" b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38924" name="図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88" y="4124325"/>
            <a:ext cx="6264275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5" name="テキスト ボックス 11"/>
          <p:cNvSpPr txBox="1">
            <a:spLocks noChangeArrowheads="1"/>
          </p:cNvSpPr>
          <p:nvPr/>
        </p:nvSpPr>
        <p:spPr bwMode="auto">
          <a:xfrm>
            <a:off x="242888" y="3127375"/>
            <a:ext cx="77231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panose="020B0604020202020204" pitchFamily="34" charset="0"/>
              </a:rPr>
              <a:t>Quantization in De Sitter background yields nearly </a:t>
            </a:r>
            <a:endParaRPr lang="en-US" altLang="ja-JP" sz="24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panose="020B0604020202020204" pitchFamily="34" charset="0"/>
              </a:rPr>
              <a:t>scale-invariant long-wave perturbations during inflation.</a:t>
            </a:r>
            <a:endParaRPr lang="ja-JP" altLang="en-US" sz="2400" b="0">
              <a:latin typeface="Arial" panose="020B0604020202020204" pitchFamily="34" charset="0"/>
            </a:endParaRPr>
          </a:p>
        </p:txBody>
      </p:sp>
      <p:sp>
        <p:nvSpPr>
          <p:cNvPr id="38926" name="Text Box 30"/>
          <p:cNvSpPr txBox="1">
            <a:spLocks noChangeArrowheads="1"/>
          </p:cNvSpPr>
          <p:nvPr/>
        </p:nvSpPr>
        <p:spPr bwMode="auto">
          <a:xfrm>
            <a:off x="7218363" y="4819650"/>
            <a:ext cx="1906587" cy="3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rgbClr val="00FF00"/>
                </a:solidFill>
                <a:latin typeface="Arial" panose="020B0604020202020204" pitchFamily="34" charset="0"/>
              </a:rPr>
              <a:t>Starobinsky (1979)</a:t>
            </a:r>
            <a:endParaRPr lang="en-US" altLang="ja-JP" sz="1600" b="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19"/>
          <p:cNvSpPr txBox="1">
            <a:spLocks noChangeArrowheads="1"/>
          </p:cNvSpPr>
          <p:nvPr/>
        </p:nvSpPr>
        <p:spPr bwMode="auto">
          <a:xfrm>
            <a:off x="381000" y="1341438"/>
            <a:ext cx="350202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panose="020B0604020202020204" pitchFamily="34" charset="0"/>
              </a:rPr>
              <a:t>Amplitude of GW is constant</a:t>
            </a:r>
            <a:endParaRPr lang="en-US" altLang="ja-JP" sz="20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panose="020B0604020202020204" pitchFamily="34" charset="0"/>
              </a:rPr>
              <a:t>when its wavelength is longer</a:t>
            </a:r>
            <a:endParaRPr lang="en-US" altLang="ja-JP" sz="20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panose="020B0604020202020204" pitchFamily="34" charset="0"/>
              </a:rPr>
              <a:t>than the Hubble radius </a:t>
            </a:r>
            <a:endParaRPr lang="en-US" altLang="ja-JP" sz="20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panose="020B0604020202020204" pitchFamily="34" charset="0"/>
              </a:rPr>
              <a:t>between           and         . </a:t>
            </a:r>
            <a:endParaRPr lang="en-US" altLang="ja-JP" sz="2000" b="0">
              <a:latin typeface="Arial" panose="020B0604020202020204" pitchFamily="34" charset="0"/>
            </a:endParaRPr>
          </a:p>
        </p:txBody>
      </p:sp>
      <p:sp>
        <p:nvSpPr>
          <p:cNvPr id="39939" name="Line 5"/>
          <p:cNvSpPr>
            <a:spLocks noChangeShapeType="1"/>
          </p:cNvSpPr>
          <p:nvPr/>
        </p:nvSpPr>
        <p:spPr bwMode="auto">
          <a:xfrm>
            <a:off x="4056063" y="4176713"/>
            <a:ext cx="49371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0" name="Line 6"/>
          <p:cNvSpPr>
            <a:spLocks noChangeShapeType="1"/>
          </p:cNvSpPr>
          <p:nvPr/>
        </p:nvSpPr>
        <p:spPr bwMode="auto">
          <a:xfrm>
            <a:off x="4121150" y="1281113"/>
            <a:ext cx="0" cy="297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stealth" w="med" len="med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1" name="Rectangle 7"/>
          <p:cNvSpPr>
            <a:spLocks noChangeArrowheads="1"/>
          </p:cNvSpPr>
          <p:nvPr/>
        </p:nvSpPr>
        <p:spPr bwMode="auto">
          <a:xfrm>
            <a:off x="3783013" y="838200"/>
            <a:ext cx="9477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latin typeface="ＭＳ Ｐゴシック" panose="020B0600070205080204" pitchFamily="50" charset="-128"/>
              </a:rPr>
              <a:t>scale</a:t>
            </a:r>
            <a:endParaRPr lang="en-US" altLang="ja-JP" sz="2800" b="0">
              <a:latin typeface="ＭＳ Ｐゴシック" panose="020B0600070205080204" pitchFamily="50" charset="-128"/>
            </a:endParaRPr>
          </a:p>
        </p:txBody>
      </p:sp>
      <p:sp>
        <p:nvSpPr>
          <p:cNvPr id="39942" name="Freeform 9"/>
          <p:cNvSpPr/>
          <p:nvPr/>
        </p:nvSpPr>
        <p:spPr bwMode="auto">
          <a:xfrm>
            <a:off x="4381500" y="1357313"/>
            <a:ext cx="3898900" cy="2439987"/>
          </a:xfrm>
          <a:custGeom>
            <a:avLst/>
            <a:gdLst>
              <a:gd name="T0" fmla="*/ 0 w 2881"/>
              <a:gd name="T1" fmla="*/ 2147483646 h 1537"/>
              <a:gd name="T2" fmla="*/ 2147483646 w 2881"/>
              <a:gd name="T3" fmla="*/ 2147483646 h 1537"/>
              <a:gd name="T4" fmla="*/ 2147483646 w 2881"/>
              <a:gd name="T5" fmla="*/ 2147483646 h 1537"/>
              <a:gd name="T6" fmla="*/ 2147483646 w 2881"/>
              <a:gd name="T7" fmla="*/ 0 h 153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881" h="1537">
                <a:moveTo>
                  <a:pt x="0" y="1536"/>
                </a:moveTo>
                <a:lnTo>
                  <a:pt x="1056" y="1536"/>
                </a:lnTo>
                <a:lnTo>
                  <a:pt x="1824" y="720"/>
                </a:lnTo>
                <a:lnTo>
                  <a:pt x="2880" y="0"/>
                </a:lnTo>
              </a:path>
            </a:pathLst>
          </a:custGeom>
          <a:noFill/>
          <a:ln w="25400" cap="rnd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9943" name="Rectangle 10"/>
          <p:cNvSpPr>
            <a:spLocks noChangeArrowheads="1"/>
          </p:cNvSpPr>
          <p:nvPr/>
        </p:nvSpPr>
        <p:spPr bwMode="auto">
          <a:xfrm>
            <a:off x="4403725" y="3249613"/>
            <a:ext cx="6540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 i="1">
                <a:solidFill>
                  <a:srgbClr val="CC0000"/>
                </a:solidFill>
                <a:latin typeface="ＭＳ Ｐゴシック" panose="020B0600070205080204" pitchFamily="50" charset="-128"/>
              </a:rPr>
              <a:t>H</a:t>
            </a:r>
            <a:r>
              <a:rPr lang="en-US" altLang="ja-JP" sz="2800" b="0" i="1" baseline="30000">
                <a:solidFill>
                  <a:srgbClr val="CC0000"/>
                </a:solidFill>
                <a:latin typeface="ＭＳ Ｐゴシック" panose="020B0600070205080204" pitchFamily="50" charset="-128"/>
              </a:rPr>
              <a:t>-1</a:t>
            </a:r>
            <a:endParaRPr lang="en-US" altLang="ja-JP" sz="2800" b="0" i="1" baseline="30000">
              <a:solidFill>
                <a:srgbClr val="CC0000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9944" name="Rectangle 11"/>
          <p:cNvSpPr>
            <a:spLocks noChangeArrowheads="1"/>
          </p:cNvSpPr>
          <p:nvPr/>
        </p:nvSpPr>
        <p:spPr bwMode="auto">
          <a:xfrm>
            <a:off x="8093075" y="2276475"/>
            <a:ext cx="10541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 i="1">
                <a:solidFill>
                  <a:schemeClr val="accent1"/>
                </a:solidFill>
              </a:rPr>
              <a:t>a(t)</a:t>
            </a:r>
            <a:r>
              <a:rPr lang="en-US" altLang="ja-JP" sz="2800" b="0">
                <a:solidFill>
                  <a:schemeClr val="accent1"/>
                </a:solidFill>
                <a:latin typeface="ＭＳ Ｐゴシック" panose="020B0600070205080204" pitchFamily="50" charset="-128"/>
              </a:rPr>
              <a:t>λ</a:t>
            </a:r>
            <a:endParaRPr lang="en-US" altLang="ja-JP" sz="2800" b="0">
              <a:solidFill>
                <a:schemeClr val="accent1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9945" name="Line 12"/>
          <p:cNvSpPr>
            <a:spLocks noChangeShapeType="1"/>
          </p:cNvSpPr>
          <p:nvPr/>
        </p:nvSpPr>
        <p:spPr bwMode="auto">
          <a:xfrm>
            <a:off x="5715000" y="365760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6400800" y="2819400"/>
            <a:ext cx="0" cy="135255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47" name="Rectangle 16"/>
          <p:cNvSpPr>
            <a:spLocks noChangeArrowheads="1"/>
          </p:cNvSpPr>
          <p:nvPr/>
        </p:nvSpPr>
        <p:spPr bwMode="auto">
          <a:xfrm>
            <a:off x="4191000" y="2667000"/>
            <a:ext cx="1562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ＭＳ Ｐゴシック" panose="020B0600070205080204" pitchFamily="50" charset="-128"/>
              </a:rPr>
              <a:t>    inflation</a:t>
            </a:r>
            <a:endParaRPr lang="en-US" altLang="ja-JP" sz="2400" b="0">
              <a:latin typeface="ＭＳ Ｐゴシック" panose="020B0600070205080204" pitchFamily="50" charset="-128"/>
            </a:endParaRPr>
          </a:p>
        </p:txBody>
      </p:sp>
      <p:sp>
        <p:nvSpPr>
          <p:cNvPr id="39948" name="Text Box 17"/>
          <p:cNvSpPr txBox="1">
            <a:spLocks noChangeArrowheads="1"/>
          </p:cNvSpPr>
          <p:nvPr/>
        </p:nvSpPr>
        <p:spPr bwMode="auto">
          <a:xfrm>
            <a:off x="6096000" y="1143000"/>
            <a:ext cx="20875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solidFill>
                  <a:schemeClr val="hlink"/>
                </a:solidFill>
              </a:rPr>
              <a:t>Hubble horizon</a:t>
            </a:r>
            <a:endParaRPr lang="en-US" altLang="ja-JP" sz="2400" b="0">
              <a:solidFill>
                <a:schemeClr val="hlink"/>
              </a:solidFill>
            </a:endParaRPr>
          </a:p>
        </p:txBody>
      </p:sp>
      <p:sp>
        <p:nvSpPr>
          <p:cNvPr id="39949" name="WordArt 18"/>
          <p:cNvSpPr>
            <a:spLocks noChangeArrowheads="1" noChangeShapeType="1" noTextEdit="1"/>
          </p:cNvSpPr>
          <p:nvPr/>
        </p:nvSpPr>
        <p:spPr bwMode="auto">
          <a:xfrm>
            <a:off x="35941" y="116632"/>
            <a:ext cx="9072563" cy="570866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altLang="ja-JP" sz="3600" kern="10" dirty="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ＭＳ Ｐゴシック" panose="020B0600070205080204" charset="-122"/>
                <a:ea typeface="ＭＳ Ｐゴシック" panose="020B0600070205080204" charset="-122"/>
              </a:rPr>
              <a:t>Evolution of gravitational waves in the standard inflationary Universe</a:t>
            </a:r>
            <a:endParaRPr lang="ja-JP" altLang="en-US" sz="36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/>
                </a:outerShdw>
              </a:effectLst>
              <a:latin typeface="ＭＳ Ｐゴシック" panose="020B0600070205080204" charset="-122"/>
              <a:ea typeface="ＭＳ Ｐゴシック" panose="020B0600070205080204" charset="-122"/>
            </a:endParaRPr>
          </a:p>
        </p:txBody>
      </p:sp>
      <p:sp>
        <p:nvSpPr>
          <p:cNvPr id="39950" name="Text Box 22"/>
          <p:cNvSpPr txBox="1">
            <a:spLocks noChangeArrowheads="1"/>
          </p:cNvSpPr>
          <p:nvPr/>
        </p:nvSpPr>
        <p:spPr bwMode="auto">
          <a:xfrm>
            <a:off x="395288" y="2990850"/>
            <a:ext cx="3089275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panose="020B0604020202020204" pitchFamily="34" charset="0"/>
              </a:rPr>
              <a:t>After entering the Hubble</a:t>
            </a:r>
            <a:endParaRPr lang="en-US" altLang="ja-JP" sz="20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panose="020B0604020202020204" pitchFamily="34" charset="0"/>
              </a:rPr>
              <a:t>radius, the amplitude</a:t>
            </a:r>
            <a:endParaRPr lang="en-US" altLang="ja-JP" sz="20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panose="020B0604020202020204" pitchFamily="34" charset="0"/>
              </a:rPr>
              <a:t>decreases as         </a:t>
            </a:r>
            <a:endParaRPr lang="en-US" altLang="ja-JP" sz="20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Arial" panose="020B0604020202020204" pitchFamily="34" charset="0"/>
              </a:rPr>
              <a:t>and the energy density as</a:t>
            </a:r>
            <a:endParaRPr lang="en-US" altLang="ja-JP" sz="20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/>
              <a:t>             .</a:t>
            </a:r>
            <a:endParaRPr lang="en-US" altLang="ja-JP" sz="2400" b="0"/>
          </a:p>
        </p:txBody>
      </p:sp>
      <p:sp>
        <p:nvSpPr>
          <p:cNvPr id="29719" name="AutoShape 23"/>
          <p:cNvSpPr>
            <a:spLocks noChangeArrowheads="1"/>
          </p:cNvSpPr>
          <p:nvPr/>
        </p:nvSpPr>
        <p:spPr bwMode="auto">
          <a:xfrm>
            <a:off x="184150" y="1447800"/>
            <a:ext cx="139700" cy="141288"/>
          </a:xfrm>
          <a:prstGeom prst="star5">
            <a:avLst/>
          </a:prstGeom>
          <a:solidFill>
            <a:schemeClr val="accent1"/>
          </a:solidFill>
          <a:ln w="12700">
            <a:solidFill>
              <a:srgbClr val="000707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ja-JP" altLang="en-US" sz="2000" b="0">
              <a:latin typeface="Arial" panose="020B0604020202020204" pitchFamily="34" charset="0"/>
            </a:endParaRPr>
          </a:p>
        </p:txBody>
      </p:sp>
      <p:sp>
        <p:nvSpPr>
          <p:cNvPr id="29720" name="AutoShape 24"/>
          <p:cNvSpPr>
            <a:spLocks noChangeArrowheads="1"/>
          </p:cNvSpPr>
          <p:nvPr/>
        </p:nvSpPr>
        <p:spPr bwMode="auto">
          <a:xfrm>
            <a:off x="179388" y="3071813"/>
            <a:ext cx="139700" cy="141287"/>
          </a:xfrm>
          <a:prstGeom prst="star5">
            <a:avLst/>
          </a:prstGeom>
          <a:solidFill>
            <a:schemeClr val="accent1"/>
          </a:solidFill>
          <a:ln w="12700">
            <a:solidFill>
              <a:srgbClr val="000707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ja-JP" altLang="en-US" sz="2000" b="0">
              <a:latin typeface="Arial" panose="020B0604020202020204" pitchFamily="34" charset="0"/>
            </a:endParaRPr>
          </a:p>
        </p:txBody>
      </p:sp>
      <p:sp>
        <p:nvSpPr>
          <p:cNvPr id="39953" name="Rectangle 25"/>
          <p:cNvSpPr>
            <a:spLocks noChangeArrowheads="1"/>
          </p:cNvSpPr>
          <p:nvPr/>
        </p:nvSpPr>
        <p:spPr bwMode="auto">
          <a:xfrm>
            <a:off x="8229600" y="990600"/>
            <a:ext cx="654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 i="1">
                <a:solidFill>
                  <a:srgbClr val="CC0000"/>
                </a:solidFill>
                <a:latin typeface="ＭＳ Ｐゴシック" panose="020B0600070205080204" pitchFamily="50" charset="-128"/>
              </a:rPr>
              <a:t>H</a:t>
            </a:r>
            <a:r>
              <a:rPr lang="en-US" altLang="ja-JP" sz="2800" b="0" i="1" baseline="30000">
                <a:solidFill>
                  <a:srgbClr val="CC0000"/>
                </a:solidFill>
                <a:latin typeface="ＭＳ Ｐゴシック" panose="020B0600070205080204" pitchFamily="50" charset="-128"/>
              </a:rPr>
              <a:t>-1</a:t>
            </a:r>
            <a:endParaRPr lang="en-US" altLang="ja-JP" sz="2800" b="0" i="1" baseline="30000">
              <a:solidFill>
                <a:srgbClr val="CC0000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9954" name="Freeform 26"/>
          <p:cNvSpPr/>
          <p:nvPr/>
        </p:nvSpPr>
        <p:spPr bwMode="auto">
          <a:xfrm>
            <a:off x="5562600" y="2362200"/>
            <a:ext cx="2819400" cy="1676400"/>
          </a:xfrm>
          <a:custGeom>
            <a:avLst/>
            <a:gdLst>
              <a:gd name="T0" fmla="*/ 0 w 1776"/>
              <a:gd name="T1" fmla="*/ 2147483646 h 1056"/>
              <a:gd name="T2" fmla="*/ 2147483646 w 1776"/>
              <a:gd name="T3" fmla="*/ 2147483646 h 1056"/>
              <a:gd name="T4" fmla="*/ 2147483646 w 1776"/>
              <a:gd name="T5" fmla="*/ 2147483646 h 1056"/>
              <a:gd name="T6" fmla="*/ 2147483646 w 1776"/>
              <a:gd name="T7" fmla="*/ 2147483646 h 1056"/>
              <a:gd name="T8" fmla="*/ 2147483646 w 1776"/>
              <a:gd name="T9" fmla="*/ 2147483646 h 1056"/>
              <a:gd name="T10" fmla="*/ 2147483646 w 1776"/>
              <a:gd name="T11" fmla="*/ 2147483646 h 1056"/>
              <a:gd name="T12" fmla="*/ 2147483646 w 1776"/>
              <a:gd name="T13" fmla="*/ 2147483646 h 1056"/>
              <a:gd name="T14" fmla="*/ 2147483646 w 1776"/>
              <a:gd name="T15" fmla="*/ 2147483646 h 1056"/>
              <a:gd name="T16" fmla="*/ 2147483646 w 1776"/>
              <a:gd name="T17" fmla="*/ 2147483646 h 1056"/>
              <a:gd name="T18" fmla="*/ 2147483646 w 1776"/>
              <a:gd name="T19" fmla="*/ 2147483646 h 1056"/>
              <a:gd name="T20" fmla="*/ 2147483646 w 1776"/>
              <a:gd name="T21" fmla="*/ 2147483646 h 1056"/>
              <a:gd name="T22" fmla="*/ 2147483646 w 1776"/>
              <a:gd name="T23" fmla="*/ 2147483646 h 1056"/>
              <a:gd name="T24" fmla="*/ 2147483646 w 1776"/>
              <a:gd name="T25" fmla="*/ 2147483646 h 1056"/>
              <a:gd name="T26" fmla="*/ 2147483646 w 1776"/>
              <a:gd name="T27" fmla="*/ 0 h 105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0" t="0" r="r" b="b"/>
            <a:pathLst>
              <a:path w="1776" h="1056">
                <a:moveTo>
                  <a:pt x="0" y="1056"/>
                </a:moveTo>
                <a:cubicBezTo>
                  <a:pt x="16" y="1028"/>
                  <a:pt x="28" y="1001"/>
                  <a:pt x="48" y="960"/>
                </a:cubicBezTo>
                <a:cubicBezTo>
                  <a:pt x="68" y="919"/>
                  <a:pt x="101" y="858"/>
                  <a:pt x="117" y="810"/>
                </a:cubicBezTo>
                <a:cubicBezTo>
                  <a:pt x="133" y="762"/>
                  <a:pt x="135" y="723"/>
                  <a:pt x="144" y="672"/>
                </a:cubicBezTo>
                <a:cubicBezTo>
                  <a:pt x="153" y="621"/>
                  <a:pt x="143" y="539"/>
                  <a:pt x="173" y="503"/>
                </a:cubicBezTo>
                <a:cubicBezTo>
                  <a:pt x="203" y="467"/>
                  <a:pt x="280" y="465"/>
                  <a:pt x="326" y="454"/>
                </a:cubicBezTo>
                <a:cubicBezTo>
                  <a:pt x="372" y="443"/>
                  <a:pt x="405" y="445"/>
                  <a:pt x="448" y="436"/>
                </a:cubicBezTo>
                <a:cubicBezTo>
                  <a:pt x="491" y="427"/>
                  <a:pt x="533" y="411"/>
                  <a:pt x="583" y="399"/>
                </a:cubicBezTo>
                <a:cubicBezTo>
                  <a:pt x="633" y="387"/>
                  <a:pt x="695" y="380"/>
                  <a:pt x="749" y="363"/>
                </a:cubicBezTo>
                <a:cubicBezTo>
                  <a:pt x="803" y="346"/>
                  <a:pt x="857" y="316"/>
                  <a:pt x="908" y="295"/>
                </a:cubicBezTo>
                <a:cubicBezTo>
                  <a:pt x="959" y="274"/>
                  <a:pt x="1000" y="266"/>
                  <a:pt x="1056" y="240"/>
                </a:cubicBezTo>
                <a:cubicBezTo>
                  <a:pt x="1112" y="214"/>
                  <a:pt x="1180" y="165"/>
                  <a:pt x="1245" y="136"/>
                </a:cubicBezTo>
                <a:cubicBezTo>
                  <a:pt x="1310" y="107"/>
                  <a:pt x="1359" y="91"/>
                  <a:pt x="1447" y="68"/>
                </a:cubicBezTo>
                <a:cubicBezTo>
                  <a:pt x="1535" y="45"/>
                  <a:pt x="1708" y="14"/>
                  <a:pt x="1776" y="0"/>
                </a:cubicBez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9955" name="Text Box 27"/>
          <p:cNvSpPr txBox="1">
            <a:spLocks noChangeArrowheads="1"/>
          </p:cNvSpPr>
          <p:nvPr/>
        </p:nvSpPr>
        <p:spPr bwMode="auto">
          <a:xfrm>
            <a:off x="5638800" y="2033588"/>
            <a:ext cx="11620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ＭＳ Ｐゴシック" panose="020B0600070205080204" pitchFamily="50" charset="-128"/>
              </a:rPr>
              <a:t>Radiation</a:t>
            </a:r>
            <a:endParaRPr lang="en-US" altLang="ja-JP" sz="2000" b="0">
              <a:latin typeface="ＭＳ Ｐゴシック" panose="020B060007020508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ＭＳ Ｐゴシック" panose="020B0600070205080204" pitchFamily="50" charset="-128"/>
              </a:rPr>
              <a:t>dominant</a:t>
            </a:r>
            <a:endParaRPr lang="en-US" altLang="ja-JP" sz="2000" b="0">
              <a:latin typeface="ＭＳ Ｐゴシック" panose="020B0600070205080204" pitchFamily="50" charset="-128"/>
            </a:endParaRPr>
          </a:p>
        </p:txBody>
      </p:sp>
      <p:sp>
        <p:nvSpPr>
          <p:cNvPr id="39956" name="Text Box 28"/>
          <p:cNvSpPr txBox="1">
            <a:spLocks noChangeArrowheads="1"/>
          </p:cNvSpPr>
          <p:nvPr/>
        </p:nvSpPr>
        <p:spPr bwMode="auto">
          <a:xfrm>
            <a:off x="6948488" y="3213100"/>
            <a:ext cx="1143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ＭＳ Ｐゴシック" panose="020B0600070205080204" pitchFamily="50" charset="-128"/>
              </a:rPr>
              <a:t>Matter </a:t>
            </a:r>
            <a:endParaRPr lang="en-US" altLang="ja-JP" sz="2000" b="0">
              <a:latin typeface="ＭＳ Ｐゴシック" panose="020B060007020508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latin typeface="ＭＳ Ｐゴシック" panose="020B0600070205080204" pitchFamily="50" charset="-128"/>
              </a:rPr>
              <a:t>dominant</a:t>
            </a:r>
            <a:endParaRPr lang="en-US" altLang="ja-JP" sz="2000" b="0">
              <a:latin typeface="ＭＳ Ｐゴシック" panose="020B0600070205080204" pitchFamily="50" charset="-128"/>
            </a:endParaRPr>
          </a:p>
        </p:txBody>
      </p:sp>
      <p:pic>
        <p:nvPicPr>
          <p:cNvPr id="39957" name="Picture 3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221163"/>
            <a:ext cx="1008062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9958" name="Object 34"/>
          <p:cNvGraphicFramePr>
            <a:graphicFrameLocks noChangeAspect="1"/>
          </p:cNvGraphicFramePr>
          <p:nvPr/>
        </p:nvGraphicFramePr>
        <p:xfrm>
          <a:off x="2051050" y="3573463"/>
          <a:ext cx="10080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2" imgW="533400" imgH="228600" progId="Equation.DSMT4">
                  <p:embed/>
                </p:oleObj>
              </mc:Choice>
              <mc:Fallback>
                <p:oleObj name="Equation" r:id="rId2" imgW="533400" imgH="228600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1050" y="3573463"/>
                        <a:ext cx="10080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59" name="Object 35"/>
          <p:cNvGraphicFramePr>
            <a:graphicFrameLocks noChangeAspect="1"/>
          </p:cNvGraphicFramePr>
          <p:nvPr/>
        </p:nvGraphicFramePr>
        <p:xfrm>
          <a:off x="884238" y="5805488"/>
          <a:ext cx="6511925" cy="884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4" imgW="3365500" imgH="457200" progId="Equation.DSMT4">
                  <p:embed/>
                </p:oleObj>
              </mc:Choice>
              <mc:Fallback>
                <p:oleObj name="Equation" r:id="rId4" imgW="3365500" imgH="457200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5805488"/>
                        <a:ext cx="6511925" cy="884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60" name="Object 36"/>
          <p:cNvGraphicFramePr>
            <a:graphicFrameLocks noChangeAspect="1"/>
          </p:cNvGraphicFramePr>
          <p:nvPr/>
        </p:nvGraphicFramePr>
        <p:xfrm>
          <a:off x="1403350" y="5300663"/>
          <a:ext cx="1944688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6" imgW="1079500" imgH="228600" progId="Equation.DSMT4">
                  <p:embed/>
                </p:oleObj>
              </mc:Choice>
              <mc:Fallback>
                <p:oleObj name="Equation" r:id="rId6" imgW="1079500" imgH="228600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350" y="5300663"/>
                        <a:ext cx="1944688" cy="412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61" name="Text Box 37"/>
          <p:cNvSpPr txBox="1">
            <a:spLocks noChangeArrowheads="1"/>
          </p:cNvSpPr>
          <p:nvPr/>
        </p:nvSpPr>
        <p:spPr bwMode="auto">
          <a:xfrm>
            <a:off x="684213" y="5300663"/>
            <a:ext cx="591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/>
              <a:t>When                                   , the tensor perturbation evolves as</a:t>
            </a:r>
            <a:endParaRPr lang="en-US" altLang="ja-JP" sz="1800" b="0"/>
          </a:p>
        </p:txBody>
      </p:sp>
      <p:graphicFrame>
        <p:nvGraphicFramePr>
          <p:cNvPr id="39962" name="Object 40"/>
          <p:cNvGraphicFramePr>
            <a:graphicFrameLocks noChangeAspect="1"/>
          </p:cNvGraphicFramePr>
          <p:nvPr/>
        </p:nvGraphicFramePr>
        <p:xfrm>
          <a:off x="1476375" y="2276475"/>
          <a:ext cx="728663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8" imgW="431800" imgH="228600" progId="Equation.DSMT4">
                  <p:embed/>
                </p:oleObj>
              </mc:Choice>
              <mc:Fallback>
                <p:oleObj name="Equation" r:id="rId8" imgW="431800" imgH="228600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6375" y="2276475"/>
                        <a:ext cx="728663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63" name="Object 41"/>
          <p:cNvGraphicFramePr>
            <a:graphicFrameLocks noChangeAspect="1"/>
          </p:cNvGraphicFramePr>
          <p:nvPr/>
        </p:nvGraphicFramePr>
        <p:xfrm>
          <a:off x="2627313" y="2276475"/>
          <a:ext cx="654050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10" imgW="381000" imgH="228600" progId="Equation.DSMT4">
                  <p:embed/>
                </p:oleObj>
              </mc:Choice>
              <mc:Fallback>
                <p:oleObj name="Equation" r:id="rId10" imgW="381000" imgH="228600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313" y="2276475"/>
                        <a:ext cx="654050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64" name="Picture 4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836613"/>
            <a:ext cx="5292725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965" name="Rectangle 8"/>
          <p:cNvSpPr>
            <a:spLocks noChangeArrowheads="1"/>
          </p:cNvSpPr>
          <p:nvPr/>
        </p:nvSpPr>
        <p:spPr bwMode="auto">
          <a:xfrm>
            <a:off x="8172450" y="3773488"/>
            <a:ext cx="823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solidFill>
                  <a:schemeClr val="bg2"/>
                </a:solidFill>
                <a:latin typeface="ＭＳ Ｐゴシック" panose="020B0600070205080204" pitchFamily="50" charset="-128"/>
              </a:rPr>
              <a:t>time</a:t>
            </a:r>
            <a:endParaRPr lang="en-US" altLang="ja-JP" sz="2800" b="0">
              <a:solidFill>
                <a:schemeClr val="bg2"/>
              </a:solidFill>
              <a:latin typeface="ＭＳ Ｐゴシック" panose="020B0600070205080204" pitchFamily="50" charset="-128"/>
            </a:endParaRPr>
          </a:p>
        </p:txBody>
      </p:sp>
      <p:sp>
        <p:nvSpPr>
          <p:cNvPr id="39966" name="Rectangle 44"/>
          <p:cNvSpPr>
            <a:spLocks noChangeArrowheads="1"/>
          </p:cNvSpPr>
          <p:nvPr/>
        </p:nvSpPr>
        <p:spPr bwMode="auto">
          <a:xfrm>
            <a:off x="4500563" y="3429000"/>
            <a:ext cx="431800" cy="3270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ja-JP" altLang="en-US" sz="2000" b="0">
              <a:latin typeface="Arial" panose="020B0604020202020204" pitchFamily="34" charset="0"/>
            </a:endParaRPr>
          </a:p>
        </p:txBody>
      </p:sp>
      <p:sp>
        <p:nvSpPr>
          <p:cNvPr id="39967" name="Line 43"/>
          <p:cNvSpPr>
            <a:spLocks noChangeShapeType="1"/>
          </p:cNvSpPr>
          <p:nvPr/>
        </p:nvSpPr>
        <p:spPr bwMode="auto">
          <a:xfrm flipH="1">
            <a:off x="4413250" y="3679825"/>
            <a:ext cx="576263" cy="0"/>
          </a:xfrm>
          <a:prstGeom prst="line">
            <a:avLst/>
          </a:prstGeom>
          <a:noFill/>
          <a:ln w="28575">
            <a:solidFill>
              <a:schemeClr val="bg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39968" name="Object 45"/>
          <p:cNvGraphicFramePr>
            <a:graphicFrameLocks noChangeAspect="1"/>
          </p:cNvGraphicFramePr>
          <p:nvPr/>
        </p:nvGraphicFramePr>
        <p:xfrm>
          <a:off x="6804025" y="1139825"/>
          <a:ext cx="576263" cy="392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Equation" r:id="rId13" imgW="279400" imgH="190500" progId="Equation.DSMT4">
                  <p:embed/>
                </p:oleObj>
              </mc:Choice>
              <mc:Fallback>
                <p:oleObj name="Equation" r:id="rId13" imgW="279400" imgH="190500" progId="Equation.DSMT4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04025" y="1139825"/>
                        <a:ext cx="576263" cy="392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69" name="Line 47"/>
          <p:cNvSpPr>
            <a:spLocks noChangeShapeType="1"/>
          </p:cNvSpPr>
          <p:nvPr/>
        </p:nvSpPr>
        <p:spPr bwMode="auto">
          <a:xfrm flipV="1">
            <a:off x="4427538" y="1989138"/>
            <a:ext cx="3313112" cy="1711325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graphicFrame>
        <p:nvGraphicFramePr>
          <p:cNvPr id="39970" name="Object 39"/>
          <p:cNvGraphicFramePr>
            <a:graphicFrameLocks noChangeAspect="1"/>
          </p:cNvGraphicFramePr>
          <p:nvPr/>
        </p:nvGraphicFramePr>
        <p:xfrm>
          <a:off x="4246563" y="4254500"/>
          <a:ext cx="611187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Equation" r:id="rId15" imgW="431800" imgH="228600" progId="Equation.DSMT4">
                  <p:embed/>
                </p:oleObj>
              </mc:Choice>
              <mc:Fallback>
                <p:oleObj name="Equation" r:id="rId15" imgW="431800" imgH="228600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6563" y="4254500"/>
                        <a:ext cx="611187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971" name="Object 38"/>
          <p:cNvGraphicFramePr>
            <a:graphicFrameLocks noChangeAspect="1"/>
          </p:cNvGraphicFramePr>
          <p:nvPr/>
        </p:nvGraphicFramePr>
        <p:xfrm>
          <a:off x="6323013" y="4225925"/>
          <a:ext cx="5397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Equation" r:id="rId17" imgW="381000" imgH="228600" progId="Equation.DSMT4">
                  <p:embed/>
                </p:oleObj>
              </mc:Choice>
              <mc:Fallback>
                <p:oleObj name="Equation" r:id="rId17" imgW="381000" imgH="228600" progId="Equation.DSMT4">
                  <p:embed/>
                  <p:pic>
                    <p:nvPicPr>
                      <p:cNvPr id="0" name="Object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3013" y="4225925"/>
                        <a:ext cx="539750" cy="360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72" name="Line 48"/>
          <p:cNvSpPr>
            <a:spLocks noChangeShapeType="1"/>
          </p:cNvSpPr>
          <p:nvPr/>
        </p:nvSpPr>
        <p:spPr bwMode="auto">
          <a:xfrm flipH="1">
            <a:off x="4476750" y="3668713"/>
            <a:ext cx="9525" cy="576262"/>
          </a:xfrm>
          <a:prstGeom prst="line">
            <a:avLst/>
          </a:prstGeom>
          <a:noFill/>
          <a:ln w="38100" cap="rnd">
            <a:solidFill>
              <a:schemeClr val="hlink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73" name="Line 49"/>
          <p:cNvSpPr>
            <a:spLocks noChangeShapeType="1"/>
          </p:cNvSpPr>
          <p:nvPr/>
        </p:nvSpPr>
        <p:spPr bwMode="auto">
          <a:xfrm>
            <a:off x="6410325" y="2695575"/>
            <a:ext cx="0" cy="1511300"/>
          </a:xfrm>
          <a:prstGeom prst="line">
            <a:avLst/>
          </a:prstGeom>
          <a:noFill/>
          <a:ln w="38100" cap="rnd">
            <a:solidFill>
              <a:schemeClr val="hlink"/>
            </a:solidFill>
            <a:prstDash val="sysDot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9974" name="AutoShape 52"/>
          <p:cNvSpPr>
            <a:spLocks noChangeArrowheads="1"/>
          </p:cNvSpPr>
          <p:nvPr/>
        </p:nvSpPr>
        <p:spPr bwMode="auto">
          <a:xfrm>
            <a:off x="5629275" y="4140200"/>
            <a:ext cx="1247775" cy="1017588"/>
          </a:xfrm>
          <a:prstGeom prst="upArrowCallout">
            <a:avLst>
              <a:gd name="adj1" fmla="val 5745"/>
              <a:gd name="adj2" fmla="val 9458"/>
              <a:gd name="adj3" fmla="val 16690"/>
              <a:gd name="adj4" fmla="val 47718"/>
            </a:avLst>
          </a:prstGeom>
          <a:solidFill>
            <a:schemeClr val="tx1"/>
          </a:solidFill>
          <a:ln w="19050" algn="ctr">
            <a:solidFill>
              <a:srgbClr val="FF66CC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hlink"/>
                </a:solidFill>
                <a:latin typeface="Arial" panose="020B0604020202020204" pitchFamily="34" charset="0"/>
              </a:rPr>
              <a:t>Reheating</a:t>
            </a:r>
            <a:endParaRPr lang="en-US" altLang="ja-JP" sz="2000" b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39975" name="Text Box 54"/>
          <p:cNvSpPr txBox="1">
            <a:spLocks noChangeArrowheads="1"/>
          </p:cNvSpPr>
          <p:nvPr/>
        </p:nvSpPr>
        <p:spPr bwMode="auto">
          <a:xfrm>
            <a:off x="5508625" y="1052513"/>
            <a:ext cx="793750" cy="183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bg1"/>
                </a:solidFill>
                <a:latin typeface="Arial" panose="020B0604020202020204" pitchFamily="34" charset="0"/>
              </a:rPr>
              <a:t>Field oscillation</a:t>
            </a:r>
            <a:endParaRPr lang="en-US" altLang="ja-JP" sz="2000" b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bg1"/>
                </a:solidFill>
                <a:latin typeface="Arial" panose="020B0604020202020204" pitchFamily="34" charset="0"/>
              </a:rPr>
              <a:t>dominant</a:t>
            </a:r>
            <a:endParaRPr lang="en-US" altLang="ja-JP" sz="2000" b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9976" name="Text Box 55"/>
          <p:cNvSpPr txBox="1">
            <a:spLocks noChangeArrowheads="1"/>
          </p:cNvSpPr>
          <p:nvPr/>
        </p:nvSpPr>
        <p:spPr bwMode="auto">
          <a:xfrm>
            <a:off x="6223000" y="1079500"/>
            <a:ext cx="488950" cy="116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hlink"/>
                </a:solidFill>
                <a:latin typeface="Arial" panose="020B0604020202020204" pitchFamily="34" charset="0"/>
              </a:rPr>
              <a:t>Radiation</a:t>
            </a:r>
            <a:endParaRPr lang="en-US" altLang="ja-JP" sz="2000" b="0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sp>
        <p:nvSpPr>
          <p:cNvPr id="39977" name="Text Box 42"/>
          <p:cNvSpPr txBox="1">
            <a:spLocks noChangeArrowheads="1"/>
          </p:cNvSpPr>
          <p:nvPr/>
        </p:nvSpPr>
        <p:spPr bwMode="auto">
          <a:xfrm rot="5400000">
            <a:off x="6469063" y="2933700"/>
            <a:ext cx="12287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accent1"/>
                </a:solidFill>
                <a:latin typeface="Arial" panose="020B0604020202020204" pitchFamily="34" charset="0"/>
              </a:rPr>
              <a:t>Matter</a:t>
            </a:r>
            <a:endParaRPr lang="en-US" altLang="ja-JP" sz="2000" b="0">
              <a:solidFill>
                <a:schemeClr val="accent1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accent1"/>
                </a:solidFill>
                <a:latin typeface="Arial" panose="020B0604020202020204" pitchFamily="34" charset="0"/>
              </a:rPr>
              <a:t>dominant</a:t>
            </a:r>
            <a:endParaRPr lang="en-US" altLang="ja-JP" sz="2000" b="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4"/>
          <p:cNvSpPr txBox="1">
            <a:spLocks noChangeArrowheads="1"/>
          </p:cNvSpPr>
          <p:nvPr/>
        </p:nvSpPr>
        <p:spPr bwMode="auto">
          <a:xfrm>
            <a:off x="323850" y="141288"/>
            <a:ext cx="8269288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latin typeface="Arial" panose="020B0604020202020204" pitchFamily="34" charset="0"/>
              </a:rPr>
              <a:t>Density parameter in GW per logarithmic frequency interval </a:t>
            </a:r>
            <a:endParaRPr lang="en-US" altLang="ja-JP" sz="24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b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2400" b="0">
              <a:latin typeface="Arial" panose="020B0604020202020204" pitchFamily="34" charset="0"/>
            </a:endParaRPr>
          </a:p>
        </p:txBody>
      </p:sp>
      <p:graphicFrame>
        <p:nvGraphicFramePr>
          <p:cNvPr id="40963" name="Object 11"/>
          <p:cNvGraphicFramePr>
            <a:graphicFrameLocks noChangeAspect="1"/>
          </p:cNvGraphicFramePr>
          <p:nvPr/>
        </p:nvGraphicFramePr>
        <p:xfrm>
          <a:off x="412750" y="2468563"/>
          <a:ext cx="8593138" cy="849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1" imgW="4635500" imgH="457200" progId="Equation.DSMT4">
                  <p:embed/>
                </p:oleObj>
              </mc:Choice>
              <mc:Fallback>
                <p:oleObj name="Equation" r:id="rId1" imgW="4635500" imgH="4572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0" y="2468563"/>
                        <a:ext cx="8593138" cy="849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hlink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4" name="Object 24"/>
          <p:cNvGraphicFramePr>
            <a:graphicFrameLocks noChangeAspect="1"/>
          </p:cNvGraphicFramePr>
          <p:nvPr/>
        </p:nvGraphicFramePr>
        <p:xfrm>
          <a:off x="467544" y="3717032"/>
          <a:ext cx="4560034" cy="10801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3" imgW="1663700" imgH="393700" progId="Equation.DSMT4">
                  <p:embed/>
                </p:oleObj>
              </mc:Choice>
              <mc:Fallback>
                <p:oleObj name="Equation" r:id="rId3" imgW="1663700" imgH="3937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717032"/>
                        <a:ext cx="4560034" cy="1080120"/>
                      </a:xfrm>
                      <a:prstGeom prst="rect">
                        <a:avLst/>
                      </a:prstGeom>
                      <a:noFill/>
                      <a:ln w="19050" algn="ctr">
                        <a:solidFill>
                          <a:schemeClr val="accent2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5" name="Object 25"/>
          <p:cNvGraphicFramePr>
            <a:graphicFrameLocks noChangeAspect="1"/>
          </p:cNvGraphicFramePr>
          <p:nvPr/>
        </p:nvGraphicFramePr>
        <p:xfrm>
          <a:off x="755650" y="692150"/>
          <a:ext cx="3311525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5" imgW="1879600" imgH="431800" progId="Equation.DSMT4">
                  <p:embed/>
                </p:oleObj>
              </mc:Choice>
              <mc:Fallback>
                <p:oleObj name="Equation" r:id="rId5" imgW="1879600" imgH="431800" progId="Equation.DSMT4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650" y="692150"/>
                        <a:ext cx="3311525" cy="76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6" name="Rectangle 28"/>
          <p:cNvSpPr>
            <a:spLocks noChangeArrowheads="1"/>
          </p:cNvSpPr>
          <p:nvPr/>
        </p:nvSpPr>
        <p:spPr bwMode="auto">
          <a:xfrm>
            <a:off x="323850" y="1484313"/>
            <a:ext cx="80645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panose="020B0604020202020204" pitchFamily="34" charset="0"/>
              </a:rPr>
              <a:t>When the mode reentered the Hubble horizon at               ,</a:t>
            </a:r>
            <a:endParaRPr lang="en-US" altLang="ja-JP" sz="2400" b="0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panose="020B0604020202020204" pitchFamily="34" charset="0"/>
              </a:rPr>
              <a:t>the angular frequency is equal to                      , so we find</a:t>
            </a:r>
            <a:endParaRPr lang="en-US" altLang="ja-JP" sz="2400" b="0" dirty="0">
              <a:latin typeface="Arial" panose="020B0604020202020204" pitchFamily="34" charset="0"/>
            </a:endParaRPr>
          </a:p>
        </p:txBody>
      </p:sp>
      <p:graphicFrame>
        <p:nvGraphicFramePr>
          <p:cNvPr id="40967" name="Object 29"/>
          <p:cNvGraphicFramePr>
            <a:graphicFrameLocks noChangeAspect="1"/>
          </p:cNvGraphicFramePr>
          <p:nvPr/>
        </p:nvGraphicFramePr>
        <p:xfrm>
          <a:off x="7019925" y="1484784"/>
          <a:ext cx="1186194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7" imgW="584200" imgH="228600" progId="Equation.DSMT4">
                  <p:embed/>
                </p:oleObj>
              </mc:Choice>
              <mc:Fallback>
                <p:oleObj name="Equation" r:id="rId7" imgW="584200" imgH="228600" progId="Equation.DSMT4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1484784"/>
                        <a:ext cx="1186194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968" name="Object 30"/>
          <p:cNvGraphicFramePr>
            <a:graphicFrameLocks noChangeAspect="1"/>
          </p:cNvGraphicFramePr>
          <p:nvPr/>
        </p:nvGraphicFramePr>
        <p:xfrm>
          <a:off x="4859338" y="1844675"/>
          <a:ext cx="1790700" cy="496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9" imgW="914400" imgH="254000" progId="Equation.DSMT4">
                  <p:embed/>
                </p:oleObj>
              </mc:Choice>
              <mc:Fallback>
                <p:oleObj name="Equation" r:id="rId9" imgW="914400" imgH="254000" progId="Equation.DSMT4">
                  <p:embed/>
                  <p:pic>
                    <p:nvPicPr>
                      <p:cNvPr id="0" name="Object 3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1844675"/>
                        <a:ext cx="1790700" cy="496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1"/>
          <p:cNvSpPr txBox="1"/>
          <p:nvPr/>
        </p:nvSpPr>
        <p:spPr>
          <a:xfrm>
            <a:off x="5292631" y="4247661"/>
            <a:ext cx="2581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at horizon reentry</a:t>
            </a:r>
            <a:endParaRPr kumimoji="1" lang="ja-JP" altLang="en-US" b="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986" name="Object 6"/>
          <p:cNvGraphicFramePr>
            <a:graphicFrameLocks noChangeAspect="1"/>
          </p:cNvGraphicFramePr>
          <p:nvPr/>
        </p:nvGraphicFramePr>
        <p:xfrm>
          <a:off x="5292006" y="909737"/>
          <a:ext cx="1008063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1" imgW="533400" imgH="228600" progId="Equation.DSMT4">
                  <p:embed/>
                </p:oleObj>
              </mc:Choice>
              <mc:Fallback>
                <p:oleObj name="Equation" r:id="rId1" imgW="533400" imgH="228600" progId="Equation.DSMT4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06" y="909737"/>
                        <a:ext cx="1008063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7" name="Text Box 7"/>
          <p:cNvSpPr txBox="1">
            <a:spLocks noChangeArrowheads="1"/>
          </p:cNvSpPr>
          <p:nvPr/>
        </p:nvSpPr>
        <p:spPr bwMode="auto">
          <a:xfrm>
            <a:off x="131907" y="115888"/>
            <a:ext cx="5981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panose="020B0604020202020204" pitchFamily="34" charset="0"/>
              </a:rPr>
              <a:t>After entering the Hubble horizon at          ,</a:t>
            </a:r>
            <a:endParaRPr lang="en-US" altLang="ja-JP" sz="2400" b="0" dirty="0">
              <a:latin typeface="Arial" panose="020B0604020202020204" pitchFamily="34" charset="0"/>
            </a:endParaRPr>
          </a:p>
        </p:txBody>
      </p:sp>
      <p:graphicFrame>
        <p:nvGraphicFramePr>
          <p:cNvPr id="41988" name="Object 8"/>
          <p:cNvGraphicFramePr>
            <a:graphicFrameLocks noChangeAspect="1"/>
          </p:cNvGraphicFramePr>
          <p:nvPr/>
        </p:nvGraphicFramePr>
        <p:xfrm>
          <a:off x="5292006" y="1484412"/>
          <a:ext cx="1416050" cy="433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3" imgW="749300" imgH="228600" progId="Equation.DSMT4">
                  <p:embed/>
                </p:oleObj>
              </mc:Choice>
              <mc:Fallback>
                <p:oleObj name="Equation" r:id="rId3" imgW="749300" imgH="2286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2006" y="1484412"/>
                        <a:ext cx="1416050" cy="433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89" name="Object 9"/>
          <p:cNvGraphicFramePr>
            <a:graphicFrameLocks noChangeAspect="1"/>
          </p:cNvGraphicFramePr>
          <p:nvPr/>
        </p:nvGraphicFramePr>
        <p:xfrm>
          <a:off x="1419198" y="2093896"/>
          <a:ext cx="1122363" cy="909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5" imgW="12801600" imgH="10363200" progId="Equation.DSMT4">
                  <p:embed/>
                </p:oleObj>
              </mc:Choice>
              <mc:Fallback>
                <p:oleObj name="Equation" r:id="rId5" imgW="12801600" imgH="10363200" progId="Equation.DSMT4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9198" y="2093896"/>
                        <a:ext cx="1122363" cy="9096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0" name="Text Box 10"/>
          <p:cNvSpPr txBox="1">
            <a:spLocks noChangeArrowheads="1"/>
          </p:cNvSpPr>
          <p:nvPr/>
        </p:nvSpPr>
        <p:spPr bwMode="auto">
          <a:xfrm>
            <a:off x="2504425" y="2305334"/>
            <a:ext cx="49163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panose="020B0604020202020204" pitchFamily="34" charset="0"/>
              </a:rPr>
              <a:t>: equation of state parameter</a:t>
            </a:r>
            <a:endParaRPr lang="en-US" altLang="ja-JP" sz="2400" b="0" dirty="0">
              <a:latin typeface="Arial" panose="020B0604020202020204" pitchFamily="34" charset="0"/>
            </a:endParaRPr>
          </a:p>
        </p:txBody>
      </p:sp>
      <p:graphicFrame>
        <p:nvGraphicFramePr>
          <p:cNvPr id="41991" name="Object 24"/>
          <p:cNvGraphicFramePr>
            <a:graphicFrameLocks noChangeAspect="1"/>
          </p:cNvGraphicFramePr>
          <p:nvPr/>
        </p:nvGraphicFramePr>
        <p:xfrm>
          <a:off x="1507312" y="3278666"/>
          <a:ext cx="5210957" cy="11300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7" imgW="2286000" imgH="495300" progId="Equation.DSMT4">
                  <p:embed/>
                </p:oleObj>
              </mc:Choice>
              <mc:Fallback>
                <p:oleObj name="Equation" r:id="rId7" imgW="2286000" imgH="495300" progId="Equation.DSMT4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7312" y="3278666"/>
                        <a:ext cx="5210957" cy="11300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992" name="Object 25"/>
          <p:cNvGraphicFramePr>
            <a:graphicFrameLocks noChangeAspect="1"/>
          </p:cNvGraphicFramePr>
          <p:nvPr/>
        </p:nvGraphicFramePr>
        <p:xfrm>
          <a:off x="1475656" y="836712"/>
          <a:ext cx="368935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9" imgW="1574800" imgH="457200" progId="Equation.DSMT4">
                  <p:embed/>
                </p:oleObj>
              </mc:Choice>
              <mc:Fallback>
                <p:oleObj name="Equation" r:id="rId9" imgW="1574800" imgH="457200" progId="Equation.DSMT4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75656" y="836712"/>
                        <a:ext cx="3689350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chemeClr val="accent2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3" name="Text Box 26"/>
          <p:cNvSpPr txBox="1">
            <a:spLocks noChangeArrowheads="1"/>
          </p:cNvSpPr>
          <p:nvPr/>
        </p:nvSpPr>
        <p:spPr bwMode="auto">
          <a:xfrm>
            <a:off x="500248" y="4925925"/>
            <a:ext cx="36279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 b="0" dirty="0">
                <a:latin typeface="Arial" panose="020B0604020202020204" pitchFamily="34" charset="0"/>
              </a:rPr>
              <a:t>Radiation dominated era:</a:t>
            </a:r>
            <a:endParaRPr lang="en-US" altLang="ja-JP" sz="2400" b="0" dirty="0">
              <a:latin typeface="Arial" panose="020B0604020202020204" pitchFamily="34" charset="0"/>
            </a:endParaRPr>
          </a:p>
        </p:txBody>
      </p:sp>
      <p:graphicFrame>
        <p:nvGraphicFramePr>
          <p:cNvPr id="41994" name="Object 27"/>
          <p:cNvGraphicFramePr>
            <a:graphicFrameLocks noChangeAspect="1"/>
          </p:cNvGraphicFramePr>
          <p:nvPr/>
        </p:nvGraphicFramePr>
        <p:xfrm>
          <a:off x="7164337" y="5701781"/>
          <a:ext cx="100806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Equation" r:id="rId11" imgW="533400" imgH="228600" progId="Equation.DSMT4">
                  <p:embed/>
                </p:oleObj>
              </mc:Choice>
              <mc:Fallback>
                <p:oleObj name="Equation" r:id="rId11" imgW="533400" imgH="228600" progId="Equation.DSMT4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37" y="5701781"/>
                        <a:ext cx="100806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オブジェクト 1"/>
          <p:cNvGraphicFramePr>
            <a:graphicFrameLocks noChangeAspect="1"/>
          </p:cNvGraphicFramePr>
          <p:nvPr/>
        </p:nvGraphicFramePr>
        <p:xfrm>
          <a:off x="4224187" y="4741626"/>
          <a:ext cx="827087" cy="830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Equation" r:id="rId13" imgW="9448800" imgH="9448800" progId="Equation.DSMT4">
                  <p:embed/>
                </p:oleObj>
              </mc:Choice>
              <mc:Fallback>
                <p:oleObj name="Equation" r:id="rId13" imgW="9448800" imgH="94488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4187" y="4741626"/>
                        <a:ext cx="827087" cy="830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オブジェクト 2"/>
          <p:cNvGraphicFramePr>
            <a:graphicFrameLocks noChangeAspect="1"/>
          </p:cNvGraphicFramePr>
          <p:nvPr/>
        </p:nvGraphicFramePr>
        <p:xfrm>
          <a:off x="5396792" y="4987311"/>
          <a:ext cx="2279191" cy="4510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Equation" r:id="rId15" imgW="27736800" imgH="5486400" progId="Equation.DSMT4">
                  <p:embed/>
                </p:oleObj>
              </mc:Choice>
              <mc:Fallback>
                <p:oleObj name="Equation" r:id="rId15" imgW="27736800" imgH="54864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6792" y="4987311"/>
                        <a:ext cx="2279191" cy="4510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正方形/長方形 3"/>
          <p:cNvSpPr/>
          <p:nvPr/>
        </p:nvSpPr>
        <p:spPr>
          <a:xfrm>
            <a:off x="500248" y="5701781"/>
            <a:ext cx="628328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20000"/>
              </a:lnSpc>
            </a:pPr>
            <a:r>
              <a:rPr lang="en-US" altLang="ja-JP" b="0" dirty="0">
                <a:latin typeface="Arial" panose="020B0604020202020204" pitchFamily="34" charset="0"/>
              </a:rPr>
              <a:t>Matter dominated era:  </a:t>
            </a:r>
            <a:endParaRPr lang="en-US" altLang="ja-JP" b="0" dirty="0">
              <a:latin typeface="Arial" panose="020B0604020202020204" pitchFamily="34" charset="0"/>
            </a:endParaRPr>
          </a:p>
        </p:txBody>
      </p:sp>
      <p:graphicFrame>
        <p:nvGraphicFramePr>
          <p:cNvPr id="13" name="オブジェクト 4"/>
          <p:cNvGraphicFramePr>
            <a:graphicFrameLocks noChangeAspect="1"/>
          </p:cNvGraphicFramePr>
          <p:nvPr/>
        </p:nvGraphicFramePr>
        <p:xfrm>
          <a:off x="4244664" y="5781427"/>
          <a:ext cx="800100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Equation" r:id="rId17" imgW="9144000" imgH="4267200" progId="Equation.DSMT4">
                  <p:embed/>
                </p:oleObj>
              </mc:Choice>
              <mc:Fallback>
                <p:oleObj name="Equation" r:id="rId17" imgW="9144000" imgH="4267200" progId="Equation.DSMT4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4664" y="5781427"/>
                        <a:ext cx="800100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5"/>
          <p:cNvGraphicFramePr>
            <a:graphicFrameLocks noChangeAspect="1"/>
          </p:cNvGraphicFramePr>
          <p:nvPr/>
        </p:nvGraphicFramePr>
        <p:xfrm>
          <a:off x="5424201" y="5702825"/>
          <a:ext cx="1628775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Equation" r:id="rId19" imgW="19812000" imgH="5791200" progId="Equation.DSMT4">
                  <p:embed/>
                </p:oleObj>
              </mc:Choice>
              <mc:Fallback>
                <p:oleObj name="Equation" r:id="rId19" imgW="19812000" imgH="5791200" progId="Equation.DSMT4">
                  <p:embed/>
                  <p:pic>
                    <p:nvPicPr>
                      <p:cNvPr id="0" name="オブジェクト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24201" y="5702825"/>
                        <a:ext cx="1628775" cy="476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図 6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48064" y="116632"/>
            <a:ext cx="765880" cy="48505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/>
        </p:nvGraphicFramePr>
        <p:xfrm>
          <a:off x="539552" y="260647"/>
          <a:ext cx="1008112" cy="6048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1" imgW="9144000" imgH="5486400" progId="Equation.DSMT4">
                  <p:embed/>
                </p:oleObj>
              </mc:Choice>
              <mc:Fallback>
                <p:oleObj name="Equation" r:id="rId1" imgW="9144000" imgH="5486400" progId="Equation.DSMT4">
                  <p:embed/>
                  <p:pic>
                    <p:nvPicPr>
                      <p:cNvPr id="0" name="Picture 2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539552" y="260647"/>
                        <a:ext cx="1008112" cy="6048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2"/>
          <p:cNvSpPr txBox="1"/>
          <p:nvPr/>
        </p:nvSpPr>
        <p:spPr>
          <a:xfrm>
            <a:off x="1656102" y="372086"/>
            <a:ext cx="3709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as a function of frequency</a:t>
            </a:r>
            <a:endParaRPr kumimoji="1" lang="ja-JP" altLang="en-US" b="0" dirty="0"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graphicFrame>
        <p:nvGraphicFramePr>
          <p:cNvPr id="5" name="オブジェクト 3"/>
          <p:cNvGraphicFramePr>
            <a:graphicFrameLocks noChangeAspect="1"/>
          </p:cNvGraphicFramePr>
          <p:nvPr/>
        </p:nvGraphicFramePr>
        <p:xfrm>
          <a:off x="560461" y="980728"/>
          <a:ext cx="7827963" cy="1108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3" imgW="71018400" imgH="10058400" progId="Equation.DSMT4">
                  <p:embed/>
                </p:oleObj>
              </mc:Choice>
              <mc:Fallback>
                <p:oleObj name="Equation" r:id="rId3" imgW="71018400" imgH="10058400" progId="Equation.DSMT4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461" y="980728"/>
                        <a:ext cx="7827963" cy="1108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4"/>
          <p:cNvGraphicFramePr>
            <a:graphicFrameLocks noChangeAspect="1"/>
          </p:cNvGraphicFramePr>
          <p:nvPr/>
        </p:nvGraphicFramePr>
        <p:xfrm>
          <a:off x="539552" y="2276872"/>
          <a:ext cx="2652713" cy="70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Equation" r:id="rId5" imgW="24079200" imgH="6400800" progId="Equation.DSMT4">
                  <p:embed/>
                </p:oleObj>
              </mc:Choice>
              <mc:Fallback>
                <p:oleObj name="Equation" r:id="rId5" imgW="24079200" imgH="6400800" progId="Equation.DSMT4">
                  <p:embed/>
                  <p:pic>
                    <p:nvPicPr>
                      <p:cNvPr id="0" name="オブジェクト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276872"/>
                        <a:ext cx="2652713" cy="70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オブジェクト 5"/>
          <p:cNvGraphicFramePr>
            <a:graphicFrameLocks noChangeAspect="1"/>
          </p:cNvGraphicFramePr>
          <p:nvPr/>
        </p:nvGraphicFramePr>
        <p:xfrm>
          <a:off x="611560" y="3285369"/>
          <a:ext cx="5211763" cy="1130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" name="Equation" r:id="rId7" imgW="54864000" imgH="11887200" progId="Equation.DSMT4">
                  <p:embed/>
                </p:oleObj>
              </mc:Choice>
              <mc:Fallback>
                <p:oleObj name="Equation" r:id="rId7" imgW="54864000" imgH="11887200" progId="Equation.DSMT4">
                  <p:embed/>
                  <p:pic>
                    <p:nvPicPr>
                      <p:cNvPr id="0" name="Object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3285369"/>
                        <a:ext cx="5211763" cy="1130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オブジェクト 6"/>
          <p:cNvGraphicFramePr>
            <a:graphicFrameLocks noChangeAspect="1"/>
          </p:cNvGraphicFramePr>
          <p:nvPr/>
        </p:nvGraphicFramePr>
        <p:xfrm>
          <a:off x="5580112" y="3356992"/>
          <a:ext cx="3120838" cy="9781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Equation" r:id="rId9" imgW="20421600" imgH="6400800" progId="Equation.DSMT4">
                  <p:embed/>
                </p:oleObj>
              </mc:Choice>
              <mc:Fallback>
                <p:oleObj name="Equation" r:id="rId9" imgW="20421600" imgH="6400800" progId="Equation.DSMT4">
                  <p:embed/>
                  <p:pic>
                    <p:nvPicPr>
                      <p:cNvPr id="0" name="Picture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580112" y="3356992"/>
                        <a:ext cx="3120838" cy="9781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31"/>
          <p:cNvSpPr txBox="1">
            <a:spLocks noChangeArrowheads="1"/>
          </p:cNvSpPr>
          <p:nvPr/>
        </p:nvSpPr>
        <p:spPr bwMode="auto">
          <a:xfrm>
            <a:off x="301625" y="5085184"/>
            <a:ext cx="85391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solidFill>
                  <a:srgbClr val="FF0000"/>
                </a:solidFill>
                <a:latin typeface="Arial" panose="020B0604020202020204" pitchFamily="34" charset="0"/>
              </a:rPr>
              <a:t>We may determine the equation of state in the early Universe.</a:t>
            </a:r>
            <a:endParaRPr lang="en-US" altLang="ja-JP" sz="2400" b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 Box 32"/>
          <p:cNvSpPr txBox="1">
            <a:spLocks noChangeArrowheads="1"/>
          </p:cNvSpPr>
          <p:nvPr/>
        </p:nvSpPr>
        <p:spPr bwMode="auto">
          <a:xfrm>
            <a:off x="323850" y="5590009"/>
            <a:ext cx="77930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2400" b="0">
                <a:solidFill>
                  <a:srgbClr val="FF0000"/>
                </a:solidFill>
                <a:latin typeface="Arial" panose="020B0604020202020204" pitchFamily="34" charset="0"/>
              </a:rPr>
              <a:t>We may determine thermal history of the early Universe.</a:t>
            </a:r>
            <a:endParaRPr lang="en-US" altLang="ja-JP" sz="2400" b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 Box 30"/>
          <p:cNvSpPr txBox="1">
            <a:spLocks noChangeArrowheads="1"/>
          </p:cNvSpPr>
          <p:nvPr/>
        </p:nvSpPr>
        <p:spPr bwMode="auto">
          <a:xfrm>
            <a:off x="107950" y="6093246"/>
            <a:ext cx="93011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600" b="0">
                <a:solidFill>
                  <a:srgbClr val="00FF00"/>
                </a:solidFill>
                <a:latin typeface="Arial" panose="020B0604020202020204" pitchFamily="34" charset="0"/>
              </a:rPr>
              <a:t>N. Seto &amp; JY (03), Boyle &amp; Steinhardt (08), Nakayama, Saito, Suwa, JY (08), Kuroyanagi et al (11)…</a:t>
            </a:r>
            <a:endParaRPr lang="en-US" altLang="ja-JP" sz="1600" b="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正方形/長方形 32"/>
          <p:cNvSpPr/>
          <p:nvPr/>
        </p:nvSpPr>
        <p:spPr bwMode="auto">
          <a:xfrm>
            <a:off x="395534" y="911077"/>
            <a:ext cx="4752727" cy="295232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07504" y="188639"/>
            <a:ext cx="8912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b="0" dirty="0">
                <a:ea typeface="Verdana" panose="020B0604030504040204" pitchFamily="34" charset="0"/>
                <a:cs typeface="Verdana" panose="020B0604030504040204" pitchFamily="34" charset="0"/>
              </a:rPr>
              <a:t>Standard potential-driven inflation models</a:t>
            </a:r>
            <a:endParaRPr kumimoji="1" lang="ja-JP" altLang="en-US" sz="3200" b="0" dirty="0">
              <a:cs typeface="Verdana" panose="020B0604030504040204" pitchFamily="34" charset="0"/>
            </a:endParaRPr>
          </a:p>
        </p:txBody>
      </p:sp>
      <p:pic>
        <p:nvPicPr>
          <p:cNvPr id="19" name="Picture 1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1" y="1037161"/>
            <a:ext cx="3527425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2"/>
          <p:cNvSpPr txBox="1">
            <a:spLocks noChangeArrowheads="1"/>
          </p:cNvSpPr>
          <p:nvPr/>
        </p:nvSpPr>
        <p:spPr bwMode="auto">
          <a:xfrm>
            <a:off x="755649" y="1108598"/>
            <a:ext cx="22510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effective potential</a:t>
            </a:r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1" name="Oval 13"/>
          <p:cNvSpPr/>
          <p:nvPr/>
        </p:nvSpPr>
        <p:spPr bwMode="auto">
          <a:xfrm>
            <a:off x="3563936" y="1611836"/>
            <a:ext cx="127000" cy="127000"/>
          </a:xfrm>
          <a:prstGeom prst="ellipse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>
            <a:solidFill>
              <a:srgbClr val="000000"/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2" name="Line 14"/>
          <p:cNvSpPr>
            <a:spLocks noChangeShapeType="1"/>
          </p:cNvSpPr>
          <p:nvPr/>
        </p:nvSpPr>
        <p:spPr bwMode="auto">
          <a:xfrm rot="10800000" flipH="1">
            <a:off x="3044824" y="1672161"/>
            <a:ext cx="519113" cy="12700"/>
          </a:xfrm>
          <a:prstGeom prst="line">
            <a:avLst/>
          </a:prstGeom>
          <a:noFill/>
          <a:ln w="38100">
            <a:solidFill>
              <a:srgbClr val="333399"/>
            </a:solidFill>
            <a:miter lim="800000"/>
            <a:head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3938586" y="1457848"/>
            <a:ext cx="12096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2000" b="0" i="0" u="none" strike="noStrike" kern="0" cap="none" spc="0" normalizeH="0" baseline="0" noProof="0">
                <a:ln>
                  <a:noFill/>
                </a:ln>
                <a:solidFill>
                  <a:srgbClr val="333399"/>
                </a:solidFill>
                <a:effectLst/>
                <a:uLnTx/>
                <a:uFillTx/>
              </a:rPr>
              <a:t>inflation</a:t>
            </a:r>
            <a:endParaRPr kumimoji="0" lang="en-US" altLang="ja-JP" sz="2000" b="0" i="0" u="none" strike="noStrike" kern="0" cap="none" spc="0" normalizeH="0" baseline="0" noProof="0">
              <a:ln>
                <a:noFill/>
              </a:ln>
              <a:solidFill>
                <a:srgbClr val="333399"/>
              </a:solidFill>
              <a:effectLst/>
              <a:uLnTx/>
              <a:uFillTx/>
            </a:endParaRPr>
          </a:p>
        </p:txBody>
      </p:sp>
      <p:sp>
        <p:nvSpPr>
          <p:cNvPr id="24" name="Freeform 17"/>
          <p:cNvSpPr/>
          <p:nvPr/>
        </p:nvSpPr>
        <p:spPr bwMode="auto">
          <a:xfrm>
            <a:off x="1148568" y="3067524"/>
            <a:ext cx="373737" cy="438198"/>
          </a:xfrm>
          <a:custGeom>
            <a:avLst/>
            <a:gdLst>
              <a:gd name="T0" fmla="*/ 0 w 21600"/>
              <a:gd name="T1" fmla="*/ 2275 h 21600"/>
              <a:gd name="T2" fmla="*/ 3540 w 21600"/>
              <a:gd name="T3" fmla="*/ 15297 h 21600"/>
              <a:gd name="T4" fmla="*/ 7651 w 21600"/>
              <a:gd name="T5" fmla="*/ 21600 h 21600"/>
              <a:gd name="T6" fmla="*/ 12790 w 21600"/>
              <a:gd name="T7" fmla="*/ 20258 h 21600"/>
              <a:gd name="T8" fmla="*/ 18337 w 21600"/>
              <a:gd name="T9" fmla="*/ 13955 h 21600"/>
              <a:gd name="T10" fmla="*/ 21600 w 21600"/>
              <a:gd name="T11" fmla="*/ 0 h 21600"/>
              <a:gd name="connsiteX0" fmla="*/ 0 w 22055"/>
              <a:gd name="connsiteY0" fmla="*/ 5463 h 21600"/>
              <a:gd name="connsiteX1" fmla="*/ 3995 w 22055"/>
              <a:gd name="connsiteY1" fmla="*/ 15297 h 21600"/>
              <a:gd name="connsiteX2" fmla="*/ 8106 w 22055"/>
              <a:gd name="connsiteY2" fmla="*/ 21600 h 21600"/>
              <a:gd name="connsiteX3" fmla="*/ 13245 w 22055"/>
              <a:gd name="connsiteY3" fmla="*/ 20258 h 21600"/>
              <a:gd name="connsiteX4" fmla="*/ 18792 w 22055"/>
              <a:gd name="connsiteY4" fmla="*/ 13955 h 21600"/>
              <a:gd name="connsiteX5" fmla="*/ 22055 w 22055"/>
              <a:gd name="connsiteY5" fmla="*/ 0 h 21600"/>
              <a:gd name="connsiteX0-1" fmla="*/ 0 w 22055"/>
              <a:gd name="connsiteY0-2" fmla="*/ 5463 h 21600"/>
              <a:gd name="connsiteX1-3" fmla="*/ 3995 w 22055"/>
              <a:gd name="connsiteY1-4" fmla="*/ 15297 h 21600"/>
              <a:gd name="connsiteX2-5" fmla="*/ 5951 w 22055"/>
              <a:gd name="connsiteY2-6" fmla="*/ 19388 h 21600"/>
              <a:gd name="connsiteX3-7" fmla="*/ 8106 w 22055"/>
              <a:gd name="connsiteY3-8" fmla="*/ 21600 h 21600"/>
              <a:gd name="connsiteX4-9" fmla="*/ 13245 w 22055"/>
              <a:gd name="connsiteY4-10" fmla="*/ 20258 h 21600"/>
              <a:gd name="connsiteX5-11" fmla="*/ 18792 w 22055"/>
              <a:gd name="connsiteY5-12" fmla="*/ 13955 h 21600"/>
              <a:gd name="connsiteX6" fmla="*/ 22055 w 22055"/>
              <a:gd name="connsiteY6" fmla="*/ 0 h 21600"/>
              <a:gd name="connsiteX0-13" fmla="*/ 0 w 22055"/>
              <a:gd name="connsiteY0-14" fmla="*/ 5463 h 23791"/>
              <a:gd name="connsiteX1-15" fmla="*/ 3995 w 22055"/>
              <a:gd name="connsiteY1-16" fmla="*/ 15297 h 23791"/>
              <a:gd name="connsiteX2-17" fmla="*/ 5951 w 22055"/>
              <a:gd name="connsiteY2-18" fmla="*/ 19388 h 23791"/>
              <a:gd name="connsiteX3-19" fmla="*/ 10379 w 22055"/>
              <a:gd name="connsiteY3-20" fmla="*/ 23791 h 23791"/>
              <a:gd name="connsiteX4-21" fmla="*/ 13245 w 22055"/>
              <a:gd name="connsiteY4-22" fmla="*/ 20258 h 23791"/>
              <a:gd name="connsiteX5-23" fmla="*/ 18792 w 22055"/>
              <a:gd name="connsiteY5-24" fmla="*/ 13955 h 23791"/>
              <a:gd name="connsiteX6-25" fmla="*/ 22055 w 22055"/>
              <a:gd name="connsiteY6-26" fmla="*/ 0 h 23791"/>
              <a:gd name="connsiteX0-27" fmla="*/ 0 w 22055"/>
              <a:gd name="connsiteY0-28" fmla="*/ 5463 h 23791"/>
              <a:gd name="connsiteX1-29" fmla="*/ 3995 w 22055"/>
              <a:gd name="connsiteY1-30" fmla="*/ 15297 h 23791"/>
              <a:gd name="connsiteX2-31" fmla="*/ 5951 w 22055"/>
              <a:gd name="connsiteY2-32" fmla="*/ 19388 h 23791"/>
              <a:gd name="connsiteX3-33" fmla="*/ 10379 w 22055"/>
              <a:gd name="connsiteY3-34" fmla="*/ 23791 h 23791"/>
              <a:gd name="connsiteX4-35" fmla="*/ 14381 w 22055"/>
              <a:gd name="connsiteY4-36" fmla="*/ 20856 h 23791"/>
              <a:gd name="connsiteX5-37" fmla="*/ 18792 w 22055"/>
              <a:gd name="connsiteY5-38" fmla="*/ 13955 h 23791"/>
              <a:gd name="connsiteX6-39" fmla="*/ 22055 w 22055"/>
              <a:gd name="connsiteY6-40" fmla="*/ 0 h 23791"/>
              <a:gd name="connsiteX0-41" fmla="*/ 0 w 22055"/>
              <a:gd name="connsiteY0-42" fmla="*/ 5463 h 23791"/>
              <a:gd name="connsiteX1-43" fmla="*/ 3995 w 22055"/>
              <a:gd name="connsiteY1-44" fmla="*/ 15297 h 23791"/>
              <a:gd name="connsiteX2-45" fmla="*/ 5951 w 22055"/>
              <a:gd name="connsiteY2-46" fmla="*/ 19388 h 23791"/>
              <a:gd name="connsiteX3-47" fmla="*/ 8224 w 22055"/>
              <a:gd name="connsiteY3-48" fmla="*/ 22775 h 23791"/>
              <a:gd name="connsiteX4-49" fmla="*/ 10379 w 22055"/>
              <a:gd name="connsiteY4-50" fmla="*/ 23791 h 23791"/>
              <a:gd name="connsiteX5-51" fmla="*/ 14381 w 22055"/>
              <a:gd name="connsiteY5-52" fmla="*/ 20856 h 23791"/>
              <a:gd name="connsiteX6-53" fmla="*/ 18792 w 22055"/>
              <a:gd name="connsiteY6-54" fmla="*/ 13955 h 23791"/>
              <a:gd name="connsiteX7" fmla="*/ 22055 w 22055"/>
              <a:gd name="connsiteY7" fmla="*/ 0 h 23791"/>
              <a:gd name="connsiteX0-55" fmla="*/ 0 w 23419"/>
              <a:gd name="connsiteY0-56" fmla="*/ 4865 h 23193"/>
              <a:gd name="connsiteX1-57" fmla="*/ 3995 w 23419"/>
              <a:gd name="connsiteY1-58" fmla="*/ 14699 h 23193"/>
              <a:gd name="connsiteX2-59" fmla="*/ 5951 w 23419"/>
              <a:gd name="connsiteY2-60" fmla="*/ 18790 h 23193"/>
              <a:gd name="connsiteX3-61" fmla="*/ 8224 w 23419"/>
              <a:gd name="connsiteY3-62" fmla="*/ 22177 h 23193"/>
              <a:gd name="connsiteX4-63" fmla="*/ 10379 w 23419"/>
              <a:gd name="connsiteY4-64" fmla="*/ 23193 h 23193"/>
              <a:gd name="connsiteX5-65" fmla="*/ 14381 w 23419"/>
              <a:gd name="connsiteY5-66" fmla="*/ 20258 h 23193"/>
              <a:gd name="connsiteX6-67" fmla="*/ 18792 w 23419"/>
              <a:gd name="connsiteY6-68" fmla="*/ 13357 h 23193"/>
              <a:gd name="connsiteX7-69" fmla="*/ 23419 w 23419"/>
              <a:gd name="connsiteY7-70" fmla="*/ 0 h 23193"/>
              <a:gd name="connsiteX0-71" fmla="*/ 0 w 23419"/>
              <a:gd name="connsiteY0-72" fmla="*/ 4865 h 23193"/>
              <a:gd name="connsiteX1-73" fmla="*/ 3995 w 23419"/>
              <a:gd name="connsiteY1-74" fmla="*/ 14699 h 23193"/>
              <a:gd name="connsiteX2-75" fmla="*/ 5951 w 23419"/>
              <a:gd name="connsiteY2-76" fmla="*/ 18790 h 23193"/>
              <a:gd name="connsiteX3-77" fmla="*/ 8224 w 23419"/>
              <a:gd name="connsiteY3-78" fmla="*/ 22177 h 23193"/>
              <a:gd name="connsiteX4-79" fmla="*/ 10379 w 23419"/>
              <a:gd name="connsiteY4-80" fmla="*/ 23193 h 23193"/>
              <a:gd name="connsiteX5-81" fmla="*/ 14381 w 23419"/>
              <a:gd name="connsiteY5-82" fmla="*/ 20258 h 23193"/>
              <a:gd name="connsiteX6-83" fmla="*/ 18792 w 23419"/>
              <a:gd name="connsiteY6-84" fmla="*/ 13357 h 23193"/>
              <a:gd name="connsiteX7-85" fmla="*/ 19815 w 23419"/>
              <a:gd name="connsiteY7-86" fmla="*/ 9028 h 23193"/>
              <a:gd name="connsiteX8" fmla="*/ 23419 w 23419"/>
              <a:gd name="connsiteY8" fmla="*/ 0 h 23193"/>
              <a:gd name="connsiteX0-87" fmla="*/ 0 w 23419"/>
              <a:gd name="connsiteY0-88" fmla="*/ 4865 h 23193"/>
              <a:gd name="connsiteX1-89" fmla="*/ 3995 w 23419"/>
              <a:gd name="connsiteY1-90" fmla="*/ 14699 h 23193"/>
              <a:gd name="connsiteX2-91" fmla="*/ 5951 w 23419"/>
              <a:gd name="connsiteY2-92" fmla="*/ 18790 h 23193"/>
              <a:gd name="connsiteX3-93" fmla="*/ 8224 w 23419"/>
              <a:gd name="connsiteY3-94" fmla="*/ 22177 h 23193"/>
              <a:gd name="connsiteX4-95" fmla="*/ 10379 w 23419"/>
              <a:gd name="connsiteY4-96" fmla="*/ 23193 h 23193"/>
              <a:gd name="connsiteX5-97" fmla="*/ 14381 w 23419"/>
              <a:gd name="connsiteY5-98" fmla="*/ 20258 h 23193"/>
              <a:gd name="connsiteX6-99" fmla="*/ 17656 w 23419"/>
              <a:gd name="connsiteY6-100" fmla="*/ 13755 h 23193"/>
              <a:gd name="connsiteX7-101" fmla="*/ 19815 w 23419"/>
              <a:gd name="connsiteY7-102" fmla="*/ 9028 h 23193"/>
              <a:gd name="connsiteX8-103" fmla="*/ 23419 w 23419"/>
              <a:gd name="connsiteY8-104" fmla="*/ 0 h 23193"/>
              <a:gd name="connsiteX0-105" fmla="*/ 0 w 23419"/>
              <a:gd name="connsiteY0-106" fmla="*/ 4865 h 23193"/>
              <a:gd name="connsiteX1-107" fmla="*/ 3995 w 23419"/>
              <a:gd name="connsiteY1-108" fmla="*/ 14699 h 23193"/>
              <a:gd name="connsiteX2-109" fmla="*/ 5951 w 23419"/>
              <a:gd name="connsiteY2-110" fmla="*/ 18790 h 23193"/>
              <a:gd name="connsiteX3-111" fmla="*/ 8224 w 23419"/>
              <a:gd name="connsiteY3-112" fmla="*/ 22177 h 23193"/>
              <a:gd name="connsiteX4-113" fmla="*/ 10379 w 23419"/>
              <a:gd name="connsiteY4-114" fmla="*/ 23193 h 23193"/>
              <a:gd name="connsiteX5-115" fmla="*/ 13678 w 23419"/>
              <a:gd name="connsiteY5-116" fmla="*/ 21977 h 23193"/>
              <a:gd name="connsiteX6-117" fmla="*/ 14381 w 23419"/>
              <a:gd name="connsiteY6-118" fmla="*/ 20258 h 23193"/>
              <a:gd name="connsiteX7-119" fmla="*/ 17656 w 23419"/>
              <a:gd name="connsiteY7-120" fmla="*/ 13755 h 23193"/>
              <a:gd name="connsiteX8-121" fmla="*/ 19815 w 23419"/>
              <a:gd name="connsiteY8-122" fmla="*/ 9028 h 23193"/>
              <a:gd name="connsiteX9" fmla="*/ 23419 w 23419"/>
              <a:gd name="connsiteY9" fmla="*/ 0 h 23193"/>
              <a:gd name="connsiteX0-123" fmla="*/ 0 w 23419"/>
              <a:gd name="connsiteY0-124" fmla="*/ 4865 h 23193"/>
              <a:gd name="connsiteX1-125" fmla="*/ 3995 w 23419"/>
              <a:gd name="connsiteY1-126" fmla="*/ 14699 h 23193"/>
              <a:gd name="connsiteX2-127" fmla="*/ 5951 w 23419"/>
              <a:gd name="connsiteY2-128" fmla="*/ 18790 h 23193"/>
              <a:gd name="connsiteX3-129" fmla="*/ 8224 w 23419"/>
              <a:gd name="connsiteY3-130" fmla="*/ 22177 h 23193"/>
              <a:gd name="connsiteX4-131" fmla="*/ 10379 w 23419"/>
              <a:gd name="connsiteY4-132" fmla="*/ 23193 h 23193"/>
              <a:gd name="connsiteX5-133" fmla="*/ 13678 w 23419"/>
              <a:gd name="connsiteY5-134" fmla="*/ 21977 h 23193"/>
              <a:gd name="connsiteX6-135" fmla="*/ 15517 w 23419"/>
              <a:gd name="connsiteY6-136" fmla="*/ 18863 h 23193"/>
              <a:gd name="connsiteX7-137" fmla="*/ 17656 w 23419"/>
              <a:gd name="connsiteY7-138" fmla="*/ 13755 h 23193"/>
              <a:gd name="connsiteX8-139" fmla="*/ 19815 w 23419"/>
              <a:gd name="connsiteY8-140" fmla="*/ 9028 h 23193"/>
              <a:gd name="connsiteX9-141" fmla="*/ 23419 w 23419"/>
              <a:gd name="connsiteY9-142" fmla="*/ 0 h 23193"/>
              <a:gd name="connsiteX0-143" fmla="*/ 0 w 23874"/>
              <a:gd name="connsiteY0-144" fmla="*/ 5463 h 23193"/>
              <a:gd name="connsiteX1-145" fmla="*/ 4450 w 23874"/>
              <a:gd name="connsiteY1-146" fmla="*/ 14699 h 23193"/>
              <a:gd name="connsiteX2-147" fmla="*/ 6406 w 23874"/>
              <a:gd name="connsiteY2-148" fmla="*/ 18790 h 23193"/>
              <a:gd name="connsiteX3-149" fmla="*/ 8679 w 23874"/>
              <a:gd name="connsiteY3-150" fmla="*/ 22177 h 23193"/>
              <a:gd name="connsiteX4-151" fmla="*/ 10834 w 23874"/>
              <a:gd name="connsiteY4-152" fmla="*/ 23193 h 23193"/>
              <a:gd name="connsiteX5-153" fmla="*/ 14133 w 23874"/>
              <a:gd name="connsiteY5-154" fmla="*/ 21977 h 23193"/>
              <a:gd name="connsiteX6-155" fmla="*/ 15972 w 23874"/>
              <a:gd name="connsiteY6-156" fmla="*/ 18863 h 23193"/>
              <a:gd name="connsiteX7-157" fmla="*/ 18111 w 23874"/>
              <a:gd name="connsiteY7-158" fmla="*/ 13755 h 23193"/>
              <a:gd name="connsiteX8-159" fmla="*/ 20270 w 23874"/>
              <a:gd name="connsiteY8-160" fmla="*/ 9028 h 23193"/>
              <a:gd name="connsiteX9-161" fmla="*/ 23874 w 23874"/>
              <a:gd name="connsiteY9-162" fmla="*/ 0 h 23193"/>
              <a:gd name="connsiteX0-163" fmla="*/ 0 w 23874"/>
              <a:gd name="connsiteY0-164" fmla="*/ 5463 h 23850"/>
              <a:gd name="connsiteX1-165" fmla="*/ 4450 w 23874"/>
              <a:gd name="connsiteY1-166" fmla="*/ 14699 h 23850"/>
              <a:gd name="connsiteX2-167" fmla="*/ 6406 w 23874"/>
              <a:gd name="connsiteY2-168" fmla="*/ 18790 h 23850"/>
              <a:gd name="connsiteX3-169" fmla="*/ 8679 w 23874"/>
              <a:gd name="connsiteY3-170" fmla="*/ 22177 h 23850"/>
              <a:gd name="connsiteX4-171" fmla="*/ 10834 w 23874"/>
              <a:gd name="connsiteY4-172" fmla="*/ 23193 h 23850"/>
              <a:gd name="connsiteX5-173" fmla="*/ 12728 w 23874"/>
              <a:gd name="connsiteY5-174" fmla="*/ 23815 h 23850"/>
              <a:gd name="connsiteX6-175" fmla="*/ 14133 w 23874"/>
              <a:gd name="connsiteY6-176" fmla="*/ 21977 h 23850"/>
              <a:gd name="connsiteX7-177" fmla="*/ 15972 w 23874"/>
              <a:gd name="connsiteY7-178" fmla="*/ 18863 h 23850"/>
              <a:gd name="connsiteX8-179" fmla="*/ 18111 w 23874"/>
              <a:gd name="connsiteY8-180" fmla="*/ 13755 h 23850"/>
              <a:gd name="connsiteX9-181" fmla="*/ 20270 w 23874"/>
              <a:gd name="connsiteY9-182" fmla="*/ 9028 h 23850"/>
              <a:gd name="connsiteX10" fmla="*/ 23874 w 23874"/>
              <a:gd name="connsiteY10" fmla="*/ 0 h 23850"/>
              <a:gd name="connsiteX0-183" fmla="*/ 0 w 23874"/>
              <a:gd name="connsiteY0-184" fmla="*/ 5463 h 24536"/>
              <a:gd name="connsiteX1-185" fmla="*/ 4450 w 23874"/>
              <a:gd name="connsiteY1-186" fmla="*/ 14699 h 24536"/>
              <a:gd name="connsiteX2-187" fmla="*/ 6406 w 23874"/>
              <a:gd name="connsiteY2-188" fmla="*/ 18790 h 24536"/>
              <a:gd name="connsiteX3-189" fmla="*/ 8679 w 23874"/>
              <a:gd name="connsiteY3-190" fmla="*/ 22177 h 24536"/>
              <a:gd name="connsiteX4-191" fmla="*/ 10496 w 23874"/>
              <a:gd name="connsiteY4-192" fmla="*/ 24525 h 24536"/>
              <a:gd name="connsiteX5-193" fmla="*/ 12728 w 23874"/>
              <a:gd name="connsiteY5-194" fmla="*/ 23815 h 24536"/>
              <a:gd name="connsiteX6-195" fmla="*/ 14133 w 23874"/>
              <a:gd name="connsiteY6-196" fmla="*/ 21977 h 24536"/>
              <a:gd name="connsiteX7-197" fmla="*/ 15972 w 23874"/>
              <a:gd name="connsiteY7-198" fmla="*/ 18863 h 24536"/>
              <a:gd name="connsiteX8-199" fmla="*/ 18111 w 23874"/>
              <a:gd name="connsiteY8-200" fmla="*/ 13755 h 24536"/>
              <a:gd name="connsiteX9-201" fmla="*/ 20270 w 23874"/>
              <a:gd name="connsiteY9-202" fmla="*/ 9028 h 24536"/>
              <a:gd name="connsiteX10-203" fmla="*/ 23874 w 23874"/>
              <a:gd name="connsiteY10-204" fmla="*/ 0 h 24536"/>
              <a:gd name="connsiteX0-205" fmla="*/ 0 w 23874"/>
              <a:gd name="connsiteY0-206" fmla="*/ 5463 h 24536"/>
              <a:gd name="connsiteX1-207" fmla="*/ 4450 w 23874"/>
              <a:gd name="connsiteY1-208" fmla="*/ 14699 h 24536"/>
              <a:gd name="connsiteX2-209" fmla="*/ 6406 w 23874"/>
              <a:gd name="connsiteY2-210" fmla="*/ 18790 h 24536"/>
              <a:gd name="connsiteX3-211" fmla="*/ 8679 w 23874"/>
              <a:gd name="connsiteY3-212" fmla="*/ 22177 h 24536"/>
              <a:gd name="connsiteX4-213" fmla="*/ 10496 w 23874"/>
              <a:gd name="connsiteY4-214" fmla="*/ 24525 h 24536"/>
              <a:gd name="connsiteX5-215" fmla="*/ 12728 w 23874"/>
              <a:gd name="connsiteY5-216" fmla="*/ 23815 h 24536"/>
              <a:gd name="connsiteX6-217" fmla="*/ 14133 w 23874"/>
              <a:gd name="connsiteY6-218" fmla="*/ 21977 h 24536"/>
              <a:gd name="connsiteX7-219" fmla="*/ 15972 w 23874"/>
              <a:gd name="connsiteY7-220" fmla="*/ 18863 h 24536"/>
              <a:gd name="connsiteX8-221" fmla="*/ 18111 w 23874"/>
              <a:gd name="connsiteY8-222" fmla="*/ 13755 h 24536"/>
              <a:gd name="connsiteX9-223" fmla="*/ 20270 w 23874"/>
              <a:gd name="connsiteY9-224" fmla="*/ 9028 h 24536"/>
              <a:gd name="connsiteX10-225" fmla="*/ 23874 w 23874"/>
              <a:gd name="connsiteY10-226" fmla="*/ 0 h 24536"/>
              <a:gd name="connsiteX0-227" fmla="*/ 0 w 23874"/>
              <a:gd name="connsiteY0-228" fmla="*/ 5463 h 24536"/>
              <a:gd name="connsiteX1-229" fmla="*/ 4450 w 23874"/>
              <a:gd name="connsiteY1-230" fmla="*/ 14699 h 24536"/>
              <a:gd name="connsiteX2-231" fmla="*/ 6406 w 23874"/>
              <a:gd name="connsiteY2-232" fmla="*/ 18790 h 24536"/>
              <a:gd name="connsiteX3-233" fmla="*/ 8004 w 23874"/>
              <a:gd name="connsiteY3-234" fmla="*/ 22325 h 24536"/>
              <a:gd name="connsiteX4-235" fmla="*/ 10496 w 23874"/>
              <a:gd name="connsiteY4-236" fmla="*/ 24525 h 24536"/>
              <a:gd name="connsiteX5-237" fmla="*/ 12728 w 23874"/>
              <a:gd name="connsiteY5-238" fmla="*/ 23815 h 24536"/>
              <a:gd name="connsiteX6-239" fmla="*/ 14133 w 23874"/>
              <a:gd name="connsiteY6-240" fmla="*/ 21977 h 24536"/>
              <a:gd name="connsiteX7-241" fmla="*/ 15972 w 23874"/>
              <a:gd name="connsiteY7-242" fmla="*/ 18863 h 24536"/>
              <a:gd name="connsiteX8-243" fmla="*/ 18111 w 23874"/>
              <a:gd name="connsiteY8-244" fmla="*/ 13755 h 24536"/>
              <a:gd name="connsiteX9-245" fmla="*/ 20270 w 23874"/>
              <a:gd name="connsiteY9-246" fmla="*/ 9028 h 24536"/>
              <a:gd name="connsiteX10-247" fmla="*/ 23874 w 23874"/>
              <a:gd name="connsiteY10-248" fmla="*/ 0 h 24536"/>
              <a:gd name="connsiteX0-249" fmla="*/ 0 w 23874"/>
              <a:gd name="connsiteY0-250" fmla="*/ 5463 h 24536"/>
              <a:gd name="connsiteX1-251" fmla="*/ 4450 w 23874"/>
              <a:gd name="connsiteY1-252" fmla="*/ 14699 h 24536"/>
              <a:gd name="connsiteX2-253" fmla="*/ 5731 w 23874"/>
              <a:gd name="connsiteY2-254" fmla="*/ 18642 h 24536"/>
              <a:gd name="connsiteX3-255" fmla="*/ 8004 w 23874"/>
              <a:gd name="connsiteY3-256" fmla="*/ 22325 h 24536"/>
              <a:gd name="connsiteX4-257" fmla="*/ 10496 w 23874"/>
              <a:gd name="connsiteY4-258" fmla="*/ 24525 h 24536"/>
              <a:gd name="connsiteX5-259" fmla="*/ 12728 w 23874"/>
              <a:gd name="connsiteY5-260" fmla="*/ 23815 h 24536"/>
              <a:gd name="connsiteX6-261" fmla="*/ 14133 w 23874"/>
              <a:gd name="connsiteY6-262" fmla="*/ 21977 h 24536"/>
              <a:gd name="connsiteX7-263" fmla="*/ 15972 w 23874"/>
              <a:gd name="connsiteY7-264" fmla="*/ 18863 h 24536"/>
              <a:gd name="connsiteX8-265" fmla="*/ 18111 w 23874"/>
              <a:gd name="connsiteY8-266" fmla="*/ 13755 h 24536"/>
              <a:gd name="connsiteX9-267" fmla="*/ 20270 w 23874"/>
              <a:gd name="connsiteY9-268" fmla="*/ 9028 h 24536"/>
              <a:gd name="connsiteX10-269" fmla="*/ 23874 w 23874"/>
              <a:gd name="connsiteY10-270" fmla="*/ 0 h 24536"/>
              <a:gd name="connsiteX0-271" fmla="*/ 0 w 23874"/>
              <a:gd name="connsiteY0-272" fmla="*/ 5463 h 24536"/>
              <a:gd name="connsiteX1-273" fmla="*/ 3606 w 23874"/>
              <a:gd name="connsiteY1-274" fmla="*/ 15143 h 24536"/>
              <a:gd name="connsiteX2-275" fmla="*/ 5731 w 23874"/>
              <a:gd name="connsiteY2-276" fmla="*/ 18642 h 24536"/>
              <a:gd name="connsiteX3-277" fmla="*/ 8004 w 23874"/>
              <a:gd name="connsiteY3-278" fmla="*/ 22325 h 24536"/>
              <a:gd name="connsiteX4-279" fmla="*/ 10496 w 23874"/>
              <a:gd name="connsiteY4-280" fmla="*/ 24525 h 24536"/>
              <a:gd name="connsiteX5-281" fmla="*/ 12728 w 23874"/>
              <a:gd name="connsiteY5-282" fmla="*/ 23815 h 24536"/>
              <a:gd name="connsiteX6-283" fmla="*/ 14133 w 23874"/>
              <a:gd name="connsiteY6-284" fmla="*/ 21977 h 24536"/>
              <a:gd name="connsiteX7-285" fmla="*/ 15972 w 23874"/>
              <a:gd name="connsiteY7-286" fmla="*/ 18863 h 24536"/>
              <a:gd name="connsiteX8-287" fmla="*/ 18111 w 23874"/>
              <a:gd name="connsiteY8-288" fmla="*/ 13755 h 24536"/>
              <a:gd name="connsiteX9-289" fmla="*/ 20270 w 23874"/>
              <a:gd name="connsiteY9-290" fmla="*/ 9028 h 24536"/>
              <a:gd name="connsiteX10-291" fmla="*/ 23874 w 23874"/>
              <a:gd name="connsiteY10-292" fmla="*/ 0 h 24536"/>
              <a:gd name="connsiteX0-293" fmla="*/ 0 w 23874"/>
              <a:gd name="connsiteY0-294" fmla="*/ 5463 h 24536"/>
              <a:gd name="connsiteX1-295" fmla="*/ 3606 w 23874"/>
              <a:gd name="connsiteY1-296" fmla="*/ 15143 h 24536"/>
              <a:gd name="connsiteX2-297" fmla="*/ 5562 w 23874"/>
              <a:gd name="connsiteY2-298" fmla="*/ 19234 h 24536"/>
              <a:gd name="connsiteX3-299" fmla="*/ 8004 w 23874"/>
              <a:gd name="connsiteY3-300" fmla="*/ 22325 h 24536"/>
              <a:gd name="connsiteX4-301" fmla="*/ 10496 w 23874"/>
              <a:gd name="connsiteY4-302" fmla="*/ 24525 h 24536"/>
              <a:gd name="connsiteX5-303" fmla="*/ 12728 w 23874"/>
              <a:gd name="connsiteY5-304" fmla="*/ 23815 h 24536"/>
              <a:gd name="connsiteX6-305" fmla="*/ 14133 w 23874"/>
              <a:gd name="connsiteY6-306" fmla="*/ 21977 h 24536"/>
              <a:gd name="connsiteX7-307" fmla="*/ 15972 w 23874"/>
              <a:gd name="connsiteY7-308" fmla="*/ 18863 h 24536"/>
              <a:gd name="connsiteX8-309" fmla="*/ 18111 w 23874"/>
              <a:gd name="connsiteY8-310" fmla="*/ 13755 h 24536"/>
              <a:gd name="connsiteX9-311" fmla="*/ 20270 w 23874"/>
              <a:gd name="connsiteY9-312" fmla="*/ 9028 h 24536"/>
              <a:gd name="connsiteX10-313" fmla="*/ 23874 w 23874"/>
              <a:gd name="connsiteY10-314" fmla="*/ 0 h 2453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25" y="connsiteY6-26"/>
              </a:cxn>
              <a:cxn ang="0">
                <a:pos x="connsiteX7-69" y="connsiteY7-70"/>
              </a:cxn>
              <a:cxn ang="0">
                <a:pos x="connsiteX8-103" y="connsiteY8-104"/>
              </a:cxn>
              <a:cxn ang="0">
                <a:pos x="connsiteX9-141" y="connsiteY9-142"/>
              </a:cxn>
              <a:cxn ang="0">
                <a:pos x="connsiteX10-203" y="connsiteY10-204"/>
              </a:cxn>
            </a:cxnLst>
            <a:rect l="l" t="t" r="r" b="b"/>
            <a:pathLst>
              <a:path w="23874" h="24536">
                <a:moveTo>
                  <a:pt x="0" y="5463"/>
                </a:moveTo>
                <a:lnTo>
                  <a:pt x="3606" y="15143"/>
                </a:lnTo>
                <a:cubicBezTo>
                  <a:pt x="4258" y="16241"/>
                  <a:pt x="4910" y="18136"/>
                  <a:pt x="5562" y="19234"/>
                </a:cubicBezTo>
                <a:cubicBezTo>
                  <a:pt x="6320" y="20097"/>
                  <a:pt x="7246" y="21462"/>
                  <a:pt x="8004" y="22325"/>
                </a:cubicBezTo>
                <a:cubicBezTo>
                  <a:pt x="8610" y="23108"/>
                  <a:pt x="9552" y="24334"/>
                  <a:pt x="10496" y="24525"/>
                </a:cubicBezTo>
                <a:cubicBezTo>
                  <a:pt x="11086" y="24625"/>
                  <a:pt x="12178" y="24018"/>
                  <a:pt x="12728" y="23815"/>
                </a:cubicBezTo>
                <a:cubicBezTo>
                  <a:pt x="13278" y="23612"/>
                  <a:pt x="13508" y="22630"/>
                  <a:pt x="14133" y="21977"/>
                </a:cubicBezTo>
                <a:lnTo>
                  <a:pt x="15972" y="18863"/>
                </a:lnTo>
                <a:lnTo>
                  <a:pt x="18111" y="13755"/>
                </a:lnTo>
                <a:cubicBezTo>
                  <a:pt x="18679" y="12445"/>
                  <a:pt x="19702" y="10338"/>
                  <a:pt x="20270" y="9028"/>
                </a:cubicBezTo>
                <a:lnTo>
                  <a:pt x="23874" y="0"/>
                </a:lnTo>
              </a:path>
            </a:pathLst>
          </a:custGeom>
          <a:noFill/>
          <a:ln w="38100" cap="flat">
            <a:solidFill>
              <a:srgbClr val="FF3300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5" name="Oval 18"/>
          <p:cNvSpPr/>
          <p:nvPr/>
        </p:nvSpPr>
        <p:spPr bwMode="auto">
          <a:xfrm>
            <a:off x="1476374" y="2908823"/>
            <a:ext cx="127000" cy="127000"/>
          </a:xfrm>
          <a:prstGeom prst="ellipse">
            <a:avLst/>
          </a:prstGeom>
          <a:solidFill>
            <a:srgbClr val="FF3300"/>
          </a:solidFill>
          <a:ln w="25400">
            <a:solidFill>
              <a:srgbClr val="000000"/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26" name="Text Box 19"/>
          <p:cNvSpPr txBox="1">
            <a:spLocks noChangeArrowheads="1"/>
          </p:cNvSpPr>
          <p:nvPr/>
        </p:nvSpPr>
        <p:spPr bwMode="auto">
          <a:xfrm>
            <a:off x="1743074" y="2826273"/>
            <a:ext cx="13954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2000" b="0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reheating</a:t>
            </a:r>
            <a:endParaRPr kumimoji="0" lang="en-US" altLang="ja-JP" sz="2000" b="0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</a:endParaRPr>
          </a:p>
        </p:txBody>
      </p:sp>
      <p:graphicFrame>
        <p:nvGraphicFramePr>
          <p:cNvPr id="27" name="Object 20"/>
          <p:cNvGraphicFramePr>
            <a:graphicFrameLocks noChangeAspect="1"/>
          </p:cNvGraphicFramePr>
          <p:nvPr/>
        </p:nvGraphicFramePr>
        <p:xfrm>
          <a:off x="4021136" y="3340623"/>
          <a:ext cx="322263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3" imgW="139700" imgH="165100" progId="Equation.DSMT4">
                  <p:embed/>
                </p:oleObj>
              </mc:Choice>
              <mc:Fallback>
                <p:oleObj name="Equation" r:id="rId3" imgW="139700" imgH="165100" progId="Equation.DSMT4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1136" y="3340623"/>
                        <a:ext cx="322263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Line 23"/>
          <p:cNvSpPr>
            <a:spLocks noChangeShapeType="1"/>
          </p:cNvSpPr>
          <p:nvPr/>
        </p:nvSpPr>
        <p:spPr bwMode="auto">
          <a:xfrm flipV="1">
            <a:off x="3563936" y="1756298"/>
            <a:ext cx="0" cy="1800225"/>
          </a:xfrm>
          <a:prstGeom prst="line">
            <a:avLst/>
          </a:prstGeom>
          <a:noFill/>
          <a:ln w="28575">
            <a:solidFill>
              <a:srgbClr val="333399"/>
            </a:solidFill>
            <a:round/>
            <a:headEnd type="arrow" w="lg" len="lg"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1" name="Rectangle 25"/>
          <p:cNvSpPr>
            <a:spLocks noChangeArrowheads="1"/>
          </p:cNvSpPr>
          <p:nvPr/>
        </p:nvSpPr>
        <p:spPr bwMode="auto">
          <a:xfrm>
            <a:off x="1384300" y="3327923"/>
            <a:ext cx="438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M</a:t>
            </a:r>
            <a:endParaRPr kumimoji="0" lang="en-US" altLang="ja-JP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34" name="Oval 18"/>
          <p:cNvSpPr/>
          <p:nvPr/>
        </p:nvSpPr>
        <p:spPr bwMode="auto">
          <a:xfrm>
            <a:off x="1043606" y="3016325"/>
            <a:ext cx="127000" cy="127000"/>
          </a:xfrm>
          <a:prstGeom prst="ellipse">
            <a:avLst/>
          </a:prstGeom>
          <a:solidFill>
            <a:srgbClr val="FF3300"/>
          </a:solidFill>
          <a:ln w="25400">
            <a:solidFill>
              <a:srgbClr val="000000"/>
            </a:solidFill>
            <a:miter lim="800000"/>
          </a:ln>
        </p:spPr>
        <p:txBody>
          <a:bodyPr lIns="0" tIns="0" rIns="0" bIns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23528" y="3933056"/>
            <a:ext cx="85518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b="0" dirty="0"/>
              <a:t>Inflation is followed by </a:t>
            </a:r>
            <a:r>
              <a:rPr lang="en-US" altLang="ja-JP" b="0" dirty="0"/>
              <a:t>a coherent oscillation </a:t>
            </a:r>
            <a:r>
              <a:rPr kumimoji="1" lang="en-US" altLang="ja-JP" b="0" dirty="0"/>
              <a:t>of the </a:t>
            </a:r>
            <a:r>
              <a:rPr kumimoji="1" lang="en-US" altLang="ja-JP" b="0" dirty="0" err="1"/>
              <a:t>inflaton</a:t>
            </a:r>
            <a:r>
              <a:rPr kumimoji="1" lang="en-US" altLang="ja-JP" b="0" dirty="0"/>
              <a:t> which </a:t>
            </a:r>
            <a:r>
              <a:rPr lang="en-US" altLang="ja-JP" b="0" dirty="0"/>
              <a:t>behaves like non-relativistic matter</a:t>
            </a:r>
            <a:endParaRPr lang="en-US" altLang="ja-JP" b="0" dirty="0"/>
          </a:p>
          <a:p>
            <a:r>
              <a:rPr lang="en-US" altLang="ja-JP" b="0" dirty="0"/>
              <a:t>with EOS parameter         if the mass term dominates the potential.</a:t>
            </a:r>
            <a:endParaRPr kumimoji="1" lang="ja-JP" altLang="en-US" b="0" dirty="0"/>
          </a:p>
        </p:txBody>
      </p:sp>
      <p:graphicFrame>
        <p:nvGraphicFramePr>
          <p:cNvPr id="37" name="オブジェクト 36"/>
          <p:cNvGraphicFramePr>
            <a:graphicFrameLocks noChangeAspect="1"/>
          </p:cNvGraphicFramePr>
          <p:nvPr/>
        </p:nvGraphicFramePr>
        <p:xfrm>
          <a:off x="3618937" y="4685007"/>
          <a:ext cx="800100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5" imgW="9144000" imgH="4267200" progId="Equation.DSMT4">
                  <p:embed/>
                </p:oleObj>
              </mc:Choice>
              <mc:Fallback>
                <p:oleObj name="Equation" r:id="rId5" imgW="9144000" imgH="4267200" progId="Equation.DSMT4">
                  <p:embed/>
                  <p:pic>
                    <p:nvPicPr>
                      <p:cNvPr id="0" name="オブジェクト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18937" y="4685007"/>
                        <a:ext cx="800100" cy="376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オブジェクト 37"/>
          <p:cNvGraphicFramePr>
            <a:graphicFrameLocks noChangeAspect="1"/>
          </p:cNvGraphicFramePr>
          <p:nvPr/>
        </p:nvGraphicFramePr>
        <p:xfrm>
          <a:off x="395534" y="5589240"/>
          <a:ext cx="4417840" cy="6673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7" imgW="42367200" imgH="6400800" progId="Equation.DSMT4">
                  <p:embed/>
                </p:oleObj>
              </mc:Choice>
              <mc:Fallback>
                <p:oleObj name="Equation" r:id="rId7" imgW="42367200" imgH="6400800" progId="Equation.DSMT4">
                  <p:embed/>
                  <p:pic>
                    <p:nvPicPr>
                      <p:cNvPr id="0" name="オブジェクト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4" y="5589240"/>
                        <a:ext cx="4417840" cy="6673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" name="テキスト ボックス 38"/>
          <p:cNvSpPr txBox="1"/>
          <p:nvPr/>
        </p:nvSpPr>
        <p:spPr>
          <a:xfrm>
            <a:off x="5025707" y="5862463"/>
            <a:ext cx="3967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/>
              <a:t>in high frequency region</a:t>
            </a:r>
            <a:endParaRPr kumimoji="1" lang="ja-JP" altLang="en-US" b="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765175"/>
            <a:ext cx="5832475" cy="469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WordArt 7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85225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3600" b="1" i="0" u="none" strike="noStrike" kern="10" cap="none" spc="0" normalizeH="0" baseline="0" noProof="0">
                <a:ln>
                  <a:noFill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ＭＳ Ｐゴシック" panose="020B0600070205080204" charset="-122"/>
                <a:ea typeface="ＭＳ Ｐゴシック" panose="020B0600070205080204" charset="-122"/>
                <a:cs typeface="+mn-cs"/>
              </a:rPr>
              <a:t>Thermal History is inprinted on the spectrum of GWs.</a:t>
            </a:r>
            <a:endParaRPr kumimoji="1" lang="ja-JP" altLang="en-US" sz="3600" b="1" i="0" u="none" strike="noStrike" kern="10" cap="none" spc="0" normalizeH="0" baseline="0" noProof="0">
              <a:ln>
                <a:noFill/>
              </a:ln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ＭＳ Ｐゴシック" panose="020B0600070205080204" charset="-122"/>
              <a:ea typeface="ＭＳ Ｐゴシック" panose="020B0600070205080204" charset="-122"/>
              <a:cs typeface="+mn-cs"/>
            </a:endParaRPr>
          </a:p>
        </p:txBody>
      </p:sp>
      <p:pic>
        <p:nvPicPr>
          <p:cNvPr id="43012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796" y="5734050"/>
            <a:ext cx="6264275" cy="993775"/>
          </a:xfrm>
          <a:prstGeom prst="rect">
            <a:avLst/>
          </a:prstGeom>
          <a:noFill/>
          <a:ln w="9525" algn="ctr">
            <a:solidFill>
              <a:srgbClr val="FFCC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3" name="Line 16"/>
          <p:cNvSpPr>
            <a:spLocks noChangeShapeType="1"/>
          </p:cNvSpPr>
          <p:nvPr/>
        </p:nvSpPr>
        <p:spPr bwMode="auto">
          <a:xfrm flipH="1" flipV="1">
            <a:off x="5003800" y="2349500"/>
            <a:ext cx="288925" cy="338455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014" name="Line 17"/>
          <p:cNvSpPr>
            <a:spLocks noChangeShapeType="1"/>
          </p:cNvSpPr>
          <p:nvPr/>
        </p:nvSpPr>
        <p:spPr bwMode="auto">
          <a:xfrm flipH="1" flipV="1">
            <a:off x="4356100" y="2349500"/>
            <a:ext cx="288925" cy="338455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3015" name="Text Box 15"/>
          <p:cNvSpPr txBox="1">
            <a:spLocks noChangeArrowheads="1"/>
          </p:cNvSpPr>
          <p:nvPr/>
        </p:nvSpPr>
        <p:spPr bwMode="auto">
          <a:xfrm>
            <a:off x="5292725" y="981075"/>
            <a:ext cx="3316288" cy="70167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Sensitivity curves of various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specifications of DECIGO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620605" y="5630772"/>
            <a:ext cx="2454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characteristic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frequency at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reheating time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5976664" y="5099761"/>
            <a:ext cx="3275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(Nakayama, Saito, </a:t>
            </a:r>
            <a:r>
              <a:rPr kumimoji="1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Suwa</a:t>
            </a: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 &amp; JY 08) </a:t>
            </a:r>
            <a:endParaRPr kumimoji="1" lang="ja-JP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011863" y="2512922"/>
            <a:ext cx="2989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We can determine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the reheating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temperature </a:t>
            </a:r>
            <a:r>
              <a:rPr kumimoji="1" lang="en-US" altLang="ja-JP" sz="2400" b="0" i="1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</a:t>
            </a:r>
            <a:r>
              <a:rPr kumimoji="1" lang="en-US" altLang="ja-JP" sz="2400" b="0" i="1" u="none" strike="noStrike" kern="1200" cap="none" spc="0" normalizeH="0" baseline="-2500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R</a:t>
            </a:r>
            <a:endParaRPr kumimoji="1" lang="ja-JP" altLang="en-US" sz="2400" b="0" i="1" u="none" strike="noStrike" kern="1200" cap="none" spc="0" normalizeH="0" baseline="-2500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1" y="2276872"/>
            <a:ext cx="511175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Line 29"/>
          <p:cNvSpPr>
            <a:spLocks noChangeShapeType="1"/>
          </p:cNvSpPr>
          <p:nvPr/>
        </p:nvSpPr>
        <p:spPr bwMode="auto">
          <a:xfrm flipV="1">
            <a:off x="3609003" y="1431329"/>
            <a:ext cx="2043975" cy="2645767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Freeform 30"/>
          <p:cNvSpPr/>
          <p:nvPr/>
        </p:nvSpPr>
        <p:spPr bwMode="auto">
          <a:xfrm>
            <a:off x="2951778" y="3559572"/>
            <a:ext cx="996950" cy="57150"/>
          </a:xfrm>
          <a:custGeom>
            <a:avLst/>
            <a:gdLst>
              <a:gd name="T0" fmla="*/ 628 w 628"/>
              <a:gd name="T1" fmla="*/ 36 h 36"/>
              <a:gd name="T2" fmla="*/ 324 w 628"/>
              <a:gd name="T3" fmla="*/ 28 h 36"/>
              <a:gd name="T4" fmla="*/ 172 w 628"/>
              <a:gd name="T5" fmla="*/ 20 h 36"/>
              <a:gd name="T6" fmla="*/ 84 w 628"/>
              <a:gd name="T7" fmla="*/ 20 h 36"/>
              <a:gd name="T8" fmla="*/ 0 w 628"/>
              <a:gd name="T9" fmla="*/ 0 h 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28" h="36">
                <a:moveTo>
                  <a:pt x="628" y="36"/>
                </a:moveTo>
                <a:lnTo>
                  <a:pt x="324" y="28"/>
                </a:lnTo>
                <a:lnTo>
                  <a:pt x="172" y="20"/>
                </a:lnTo>
                <a:lnTo>
                  <a:pt x="84" y="20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Text Box 35"/>
          <p:cNvSpPr txBox="1">
            <a:spLocks noChangeArrowheads="1"/>
          </p:cNvSpPr>
          <p:nvPr/>
        </p:nvSpPr>
        <p:spPr bwMode="auto">
          <a:xfrm>
            <a:off x="4220984" y="4919144"/>
            <a:ext cx="2789546" cy="40011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srgbClr val="00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Standard inflation</a:t>
            </a:r>
            <a:endParaRPr kumimoji="0" lang="en-US" altLang="ja-JP" sz="2000" kern="0" dirty="0">
              <a:solidFill>
                <a:srgbClr val="00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" name="Freeform 36"/>
          <p:cNvSpPr/>
          <p:nvPr/>
        </p:nvSpPr>
        <p:spPr bwMode="auto">
          <a:xfrm>
            <a:off x="1770678" y="3451622"/>
            <a:ext cx="1200150" cy="50800"/>
          </a:xfrm>
          <a:custGeom>
            <a:avLst/>
            <a:gdLst>
              <a:gd name="T0" fmla="*/ 0 w 756"/>
              <a:gd name="T1" fmla="*/ 0 h 32"/>
              <a:gd name="T2" fmla="*/ 559 w 756"/>
              <a:gd name="T3" fmla="*/ 9 h 32"/>
              <a:gd name="T4" fmla="*/ 552 w 756"/>
              <a:gd name="T5" fmla="*/ 28 h 32"/>
              <a:gd name="T6" fmla="*/ 756 w 756"/>
              <a:gd name="T7" fmla="*/ 32 h 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56" h="32">
                <a:moveTo>
                  <a:pt x="0" y="0"/>
                </a:moveTo>
                <a:lnTo>
                  <a:pt x="559" y="9"/>
                </a:lnTo>
                <a:lnTo>
                  <a:pt x="552" y="28"/>
                </a:lnTo>
                <a:lnTo>
                  <a:pt x="756" y="32"/>
                </a:lnTo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1" name="Freeform 37"/>
          <p:cNvSpPr/>
          <p:nvPr/>
        </p:nvSpPr>
        <p:spPr bwMode="auto">
          <a:xfrm>
            <a:off x="1478578" y="3070622"/>
            <a:ext cx="260350" cy="381000"/>
          </a:xfrm>
          <a:custGeom>
            <a:avLst/>
            <a:gdLst>
              <a:gd name="T0" fmla="*/ 0 w 164"/>
              <a:gd name="T1" fmla="*/ 0 h 240"/>
              <a:gd name="T2" fmla="*/ 44 w 164"/>
              <a:gd name="T3" fmla="*/ 152 h 240"/>
              <a:gd name="T4" fmla="*/ 76 w 164"/>
              <a:gd name="T5" fmla="*/ 200 h 240"/>
              <a:gd name="T6" fmla="*/ 164 w 164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4" h="240">
                <a:moveTo>
                  <a:pt x="0" y="0"/>
                </a:moveTo>
                <a:lnTo>
                  <a:pt x="44" y="152"/>
                </a:lnTo>
                <a:lnTo>
                  <a:pt x="76" y="200"/>
                </a:lnTo>
                <a:lnTo>
                  <a:pt x="164" y="240"/>
                </a:lnTo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2" name="Freeform 40"/>
          <p:cNvSpPr/>
          <p:nvPr/>
        </p:nvSpPr>
        <p:spPr bwMode="auto">
          <a:xfrm>
            <a:off x="1662728" y="3946922"/>
            <a:ext cx="1289050" cy="38100"/>
          </a:xfrm>
          <a:custGeom>
            <a:avLst/>
            <a:gdLst>
              <a:gd name="T0" fmla="*/ 0 w 812"/>
              <a:gd name="T1" fmla="*/ 0 h 24"/>
              <a:gd name="T2" fmla="*/ 80 w 812"/>
              <a:gd name="T3" fmla="*/ 8 h 24"/>
              <a:gd name="T4" fmla="*/ 620 w 812"/>
              <a:gd name="T5" fmla="*/ 12 h 24"/>
              <a:gd name="T6" fmla="*/ 644 w 812"/>
              <a:gd name="T7" fmla="*/ 24 h 24"/>
              <a:gd name="T8" fmla="*/ 812 w 812"/>
              <a:gd name="T9" fmla="*/ 16 h 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12" h="24">
                <a:moveTo>
                  <a:pt x="0" y="0"/>
                </a:moveTo>
                <a:lnTo>
                  <a:pt x="80" y="8"/>
                </a:lnTo>
                <a:lnTo>
                  <a:pt x="620" y="12"/>
                </a:lnTo>
                <a:lnTo>
                  <a:pt x="644" y="24"/>
                </a:lnTo>
                <a:lnTo>
                  <a:pt x="812" y="16"/>
                </a:lnTo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3" name="Freeform 41"/>
          <p:cNvSpPr/>
          <p:nvPr/>
        </p:nvSpPr>
        <p:spPr bwMode="auto">
          <a:xfrm>
            <a:off x="1472228" y="3578622"/>
            <a:ext cx="177800" cy="355600"/>
          </a:xfrm>
          <a:custGeom>
            <a:avLst/>
            <a:gdLst>
              <a:gd name="T0" fmla="*/ 0 w 112"/>
              <a:gd name="T1" fmla="*/ 0 h 224"/>
              <a:gd name="T2" fmla="*/ 44 w 112"/>
              <a:gd name="T3" fmla="*/ 132 h 224"/>
              <a:gd name="T4" fmla="*/ 80 w 112"/>
              <a:gd name="T5" fmla="*/ 196 h 224"/>
              <a:gd name="T6" fmla="*/ 112 w 112"/>
              <a:gd name="T7" fmla="*/ 224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12" h="224">
                <a:moveTo>
                  <a:pt x="0" y="0"/>
                </a:moveTo>
                <a:lnTo>
                  <a:pt x="44" y="132"/>
                </a:lnTo>
                <a:lnTo>
                  <a:pt x="80" y="196"/>
                </a:lnTo>
                <a:lnTo>
                  <a:pt x="112" y="224"/>
                </a:lnTo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4" name="Freeform 42"/>
          <p:cNvSpPr/>
          <p:nvPr/>
        </p:nvSpPr>
        <p:spPr bwMode="auto">
          <a:xfrm>
            <a:off x="2977178" y="3972322"/>
            <a:ext cx="641350" cy="88900"/>
          </a:xfrm>
          <a:custGeom>
            <a:avLst/>
            <a:gdLst>
              <a:gd name="T0" fmla="*/ 404 w 404"/>
              <a:gd name="T1" fmla="*/ 56 h 56"/>
              <a:gd name="T2" fmla="*/ 276 w 404"/>
              <a:gd name="T3" fmla="*/ 52 h 56"/>
              <a:gd name="T4" fmla="*/ 124 w 404"/>
              <a:gd name="T5" fmla="*/ 52 h 56"/>
              <a:gd name="T6" fmla="*/ 4 w 404"/>
              <a:gd name="T7" fmla="*/ 44 h 56"/>
              <a:gd name="T8" fmla="*/ 0 w 404"/>
              <a:gd name="T9" fmla="*/ 0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4" h="56">
                <a:moveTo>
                  <a:pt x="404" y="56"/>
                </a:moveTo>
                <a:lnTo>
                  <a:pt x="276" y="52"/>
                </a:lnTo>
                <a:lnTo>
                  <a:pt x="124" y="52"/>
                </a:lnTo>
                <a:lnTo>
                  <a:pt x="4" y="44"/>
                </a:lnTo>
                <a:lnTo>
                  <a:pt x="0" y="0"/>
                </a:lnTo>
              </a:path>
            </a:pathLst>
          </a:custGeom>
          <a:noFill/>
          <a:ln w="28575">
            <a:solidFill>
              <a:srgbClr val="CC0000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800" b="0" kern="0">
              <a:solidFill>
                <a:sysClr val="windowText" lastClr="000000"/>
              </a:solidFill>
              <a:latin typeface="Arial" panose="020B0604020202020204" pitchFamily="34" charset="0"/>
            </a:endParaRPr>
          </a:p>
        </p:txBody>
      </p:sp>
      <p:sp>
        <p:nvSpPr>
          <p:cNvPr id="25" name="円/楕円 24"/>
          <p:cNvSpPr/>
          <p:nvPr/>
        </p:nvSpPr>
        <p:spPr bwMode="auto">
          <a:xfrm rot="2290732">
            <a:off x="4031473" y="949922"/>
            <a:ext cx="1199035" cy="3585854"/>
          </a:xfrm>
          <a:prstGeom prst="ellipse">
            <a:avLst/>
          </a:prstGeom>
          <a:noFill/>
          <a:ln w="19050">
            <a:solidFill>
              <a:schemeClr val="tx2"/>
            </a:solidFill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algn="ctr" eaLnBrk="1" hangingPunct="1"/>
            <a:endParaRPr lang="ja-JP" altLang="en-US" sz="1800" b="0" dirty="0">
              <a:solidFill>
                <a:prstClr val="black"/>
              </a:solidFill>
              <a:highlight>
                <a:srgbClr val="FFFF00"/>
              </a:highlight>
              <a:latin typeface="Arial" panose="020B0604020202020204" pitchFamily="34" charset="0"/>
            </a:endParaRPr>
          </a:p>
        </p:txBody>
      </p:sp>
      <p:graphicFrame>
        <p:nvGraphicFramePr>
          <p:cNvPr id="17" name="Object 31"/>
          <p:cNvGraphicFramePr>
            <a:graphicFrameLocks noChangeAspect="1"/>
          </p:cNvGraphicFramePr>
          <p:nvPr/>
        </p:nvGraphicFramePr>
        <p:xfrm>
          <a:off x="5148153" y="2243836"/>
          <a:ext cx="504825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Equation" r:id="rId2" imgW="292100" imgH="203200" progId="Equation.DSMT4">
                  <p:embed/>
                </p:oleObj>
              </mc:Choice>
              <mc:Fallback>
                <p:oleObj name="Equation" r:id="rId2" imgW="292100" imgH="203200" progId="Equation.DSMT4">
                  <p:embed/>
                  <p:pic>
                    <p:nvPicPr>
                      <p:cNvPr id="0" name="Object 3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8153" y="2243836"/>
                        <a:ext cx="504825" cy="35083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32"/>
          <p:cNvSpPr txBox="1">
            <a:spLocks noChangeArrowheads="1"/>
          </p:cNvSpPr>
          <p:nvPr/>
        </p:nvSpPr>
        <p:spPr bwMode="auto">
          <a:xfrm>
            <a:off x="2894593" y="1783160"/>
            <a:ext cx="2108269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800" kern="0" dirty="0">
                <a:solidFill>
                  <a:srgbClr val="CC0000"/>
                </a:solidFill>
                <a:ea typeface="Verdana" panose="020B0604030504040204" pitchFamily="34" charset="0"/>
                <a:cs typeface="Verdana" panose="020B0604030504040204" pitchFamily="34" charset="0"/>
              </a:rPr>
              <a:t>k-&amp; G-inflation</a:t>
            </a:r>
            <a:endParaRPr kumimoji="0" lang="en-US" altLang="ja-JP" sz="1800" kern="0" dirty="0">
              <a:solidFill>
                <a:srgbClr val="CC0000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5819795" y="1407253"/>
            <a:ext cx="336983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dirty="0"/>
              <a:t>Current amplitude in </a:t>
            </a:r>
            <a:endParaRPr lang="en-US" altLang="ja-JP" sz="2000" b="0" dirty="0"/>
          </a:p>
          <a:p>
            <a:r>
              <a:rPr lang="en-US" altLang="ja-JP" sz="2000" b="0" dirty="0"/>
              <a:t>this</a:t>
            </a:r>
            <a:r>
              <a:rPr kumimoji="1" lang="en-US" altLang="ja-JP" sz="2000" b="0" dirty="0"/>
              <a:t> high frequency </a:t>
            </a:r>
            <a:endParaRPr kumimoji="1" lang="en-US" altLang="ja-JP" sz="2000" b="0" dirty="0"/>
          </a:p>
          <a:p>
            <a:r>
              <a:rPr lang="en-US" altLang="ja-JP" sz="2000" b="0" dirty="0"/>
              <a:t>region is independent </a:t>
            </a:r>
            <a:endParaRPr lang="en-US" altLang="ja-JP" sz="2000" b="0" dirty="0"/>
          </a:p>
          <a:p>
            <a:r>
              <a:rPr lang="en-US" altLang="ja-JP" sz="2000" b="0" dirty="0"/>
              <a:t>of </a:t>
            </a:r>
            <a:r>
              <a:rPr kumimoji="1" lang="en-US" altLang="ja-JP" sz="2000" b="0" dirty="0"/>
              <a:t>the scale of inflation.</a:t>
            </a:r>
            <a:endParaRPr kumimoji="1" lang="en-US" altLang="ja-JP" sz="2000" b="0" dirty="0"/>
          </a:p>
          <a:p>
            <a:endParaRPr lang="en-US" altLang="ja-JP" sz="2000" b="0" dirty="0"/>
          </a:p>
          <a:p>
            <a:r>
              <a:rPr kumimoji="1" lang="en-US" altLang="ja-JP" sz="2000" b="0" dirty="0"/>
              <a:t>This continues to the</a:t>
            </a:r>
            <a:endParaRPr kumimoji="1" lang="en-US" altLang="ja-JP" sz="2000" b="0" dirty="0"/>
          </a:p>
          <a:p>
            <a:r>
              <a:rPr lang="en-US" altLang="ja-JP" sz="2000" b="0" dirty="0"/>
              <a:t>frequency corresponding</a:t>
            </a:r>
            <a:endParaRPr lang="en-US" altLang="ja-JP" sz="2000" b="0" dirty="0"/>
          </a:p>
          <a:p>
            <a:r>
              <a:rPr kumimoji="1" lang="en-US" altLang="ja-JP" sz="2000" b="0" dirty="0"/>
              <a:t>to the </a:t>
            </a:r>
            <a:r>
              <a:rPr kumimoji="1" lang="en-US" altLang="ja-JP" sz="2000" b="0" dirty="0" err="1"/>
              <a:t>comoving</a:t>
            </a:r>
            <a:r>
              <a:rPr kumimoji="1" lang="en-US" altLang="ja-JP" sz="2000" b="0" dirty="0"/>
              <a:t> horizon</a:t>
            </a:r>
            <a:endParaRPr kumimoji="1" lang="en-US" altLang="ja-JP" sz="2000" b="0" dirty="0"/>
          </a:p>
          <a:p>
            <a:r>
              <a:rPr lang="en-US" altLang="ja-JP" sz="2000" b="0" dirty="0"/>
              <a:t>scale at the end of </a:t>
            </a:r>
            <a:endParaRPr lang="en-US" altLang="ja-JP" sz="2000" b="0" dirty="0"/>
          </a:p>
          <a:p>
            <a:r>
              <a:rPr kumimoji="1" lang="en-US" altLang="ja-JP" sz="2000" b="0" dirty="0"/>
              <a:t>inflation.</a:t>
            </a:r>
            <a:endParaRPr kumimoji="1" lang="ja-JP" altLang="en-US" sz="2000" b="0" dirty="0"/>
          </a:p>
        </p:txBody>
      </p:sp>
      <p:sp>
        <p:nvSpPr>
          <p:cNvPr id="27" name="Text Box 35"/>
          <p:cNvSpPr txBox="1">
            <a:spLocks noChangeArrowheads="1"/>
          </p:cNvSpPr>
          <p:nvPr/>
        </p:nvSpPr>
        <p:spPr bwMode="auto">
          <a:xfrm>
            <a:off x="5999505" y="4512968"/>
            <a:ext cx="31293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ja-JP" sz="1600" b="0" dirty="0">
                <a:solidFill>
                  <a:srgbClr val="009900"/>
                </a:solidFill>
              </a:rPr>
              <a:t>(Chiba, </a:t>
            </a:r>
            <a:r>
              <a:rPr lang="en-US" altLang="ja-JP" sz="1600" b="0" dirty="0" err="1">
                <a:solidFill>
                  <a:srgbClr val="009900"/>
                </a:solidFill>
              </a:rPr>
              <a:t>Tashiro</a:t>
            </a:r>
            <a:r>
              <a:rPr lang="en-US" altLang="ja-JP" sz="1600" b="0" dirty="0">
                <a:solidFill>
                  <a:srgbClr val="009900"/>
                </a:solidFill>
              </a:rPr>
              <a:t> &amp; Sasaki 04)</a:t>
            </a:r>
            <a:endParaRPr lang="en-US" altLang="ja-JP" sz="1600" b="0" dirty="0">
              <a:solidFill>
                <a:srgbClr val="009900"/>
              </a:solidFill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107504" y="128228"/>
            <a:ext cx="85147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If inflation is followed by a </a:t>
            </a:r>
            <a:r>
              <a:rPr kumimoji="1" lang="en-US" altLang="ja-JP" b="0" dirty="0" err="1"/>
              <a:t>kination</a:t>
            </a:r>
            <a:r>
              <a:rPr kumimoji="1" lang="en-US" altLang="ja-JP" b="0" dirty="0"/>
              <a:t> regime with </a:t>
            </a:r>
            <a:r>
              <a:rPr kumimoji="1" lang="en-US" altLang="ja-JP" b="0" i="1" dirty="0">
                <a:latin typeface="+mj-lt"/>
              </a:rPr>
              <a:t>w</a:t>
            </a:r>
            <a:r>
              <a:rPr kumimoji="1" lang="en-US" altLang="ja-JP" b="0" dirty="0"/>
              <a:t>=1,</a:t>
            </a:r>
            <a:endParaRPr kumimoji="1" lang="en-US" altLang="ja-JP" b="0" dirty="0"/>
          </a:p>
          <a:p>
            <a:r>
              <a:rPr lang="en-US" altLang="ja-JP" b="0" dirty="0"/>
              <a:t>high frequency gravitational waves are enhanced.</a:t>
            </a:r>
            <a:endParaRPr lang="en-US" altLang="ja-JP" b="0" dirty="0"/>
          </a:p>
        </p:txBody>
      </p:sp>
      <p:cxnSp>
        <p:nvCxnSpPr>
          <p:cNvPr id="3" name="直線コネクタ 2"/>
          <p:cNvCxnSpPr/>
          <p:nvPr/>
        </p:nvCxnSpPr>
        <p:spPr bwMode="auto">
          <a:xfrm>
            <a:off x="4220984" y="1855168"/>
            <a:ext cx="266353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下矢印 1"/>
          <p:cNvSpPr/>
          <p:nvPr/>
        </p:nvSpPr>
        <p:spPr bwMode="auto">
          <a:xfrm>
            <a:off x="1472228" y="2753424"/>
            <a:ext cx="429126" cy="475948"/>
          </a:xfrm>
          <a:prstGeom prst="downArrow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930473" y="2263184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>
                <a:solidFill>
                  <a:schemeClr val="accent5">
                    <a:lumMod val="50000"/>
                  </a:schemeClr>
                </a:solidFill>
              </a:rPr>
              <a:t>CMB B-mode</a:t>
            </a:r>
            <a:endParaRPr kumimoji="1" lang="ja-JP" altLang="en-US">
              <a:solidFill>
                <a:schemeClr val="accent5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19631" y="133284"/>
            <a:ext cx="78533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LiteBIRD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can measure the tensor-to-scalar ratio, 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to determine the energy scale of inflation, or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When inflation happened.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19631" y="1586218"/>
            <a:ext cx="82968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DECIGO can measure the reheating temperature, or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When big bang happened.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矢印: 下 4"/>
          <p:cNvSpPr/>
          <p:nvPr/>
        </p:nvSpPr>
        <p:spPr bwMode="auto">
          <a:xfrm rot="10800000">
            <a:off x="971600" y="2417215"/>
            <a:ext cx="576064" cy="609163"/>
          </a:xfrm>
          <a:prstGeom prst="downArrow">
            <a:avLst/>
          </a:prstGeom>
          <a:solidFill>
            <a:srgbClr val="FFFF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99721" y="3041190"/>
            <a:ext cx="40128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This is my ultimate goal.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99721" y="3510288"/>
            <a:ext cx="885530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DECIGO cannot be realized without the success of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KAGRA, so I started working on KAGRA first, organizing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number of activities including data analysis schools,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and finally succeeded in funding a for computer cluster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for data analysis at RESCEU.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9" name="Picture 7" descr="IMG_0398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79" b="18082"/>
          <a:stretch>
            <a:fillRect/>
          </a:stretch>
        </p:blipFill>
        <p:spPr bwMode="auto">
          <a:xfrm>
            <a:off x="3350790" y="5368466"/>
            <a:ext cx="2878601" cy="1489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6" descr="IMG_039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69"/>
          <a:stretch>
            <a:fillRect/>
          </a:stretch>
        </p:blipFill>
        <p:spPr bwMode="auto">
          <a:xfrm>
            <a:off x="6685826" y="5368466"/>
            <a:ext cx="2458174" cy="1489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78" t="34769"/>
          <a:stretch>
            <a:fillRect/>
          </a:stretch>
        </p:blipFill>
        <p:spPr bwMode="auto">
          <a:xfrm>
            <a:off x="-4884" y="5368466"/>
            <a:ext cx="2952976" cy="14895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9690" y="284154"/>
            <a:ext cx="886842" cy="898588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4194" y="2068601"/>
            <a:ext cx="1280085" cy="10529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6"/>
          <p:cNvSpPr txBox="1">
            <a:spLocks noChangeArrowheads="1"/>
          </p:cNvSpPr>
          <p:nvPr/>
        </p:nvSpPr>
        <p:spPr bwMode="auto">
          <a:xfrm>
            <a:off x="-79945" y="130175"/>
            <a:ext cx="942437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sz="3000" dirty="0">
                <a:solidFill>
                  <a:schemeClr val="bg2"/>
                </a:solidFill>
                <a:latin typeface="Verdana" panose="020B0604030504040204" pitchFamily="34" charset="0"/>
              </a:rPr>
              <a:t>Gravitational wave Physics and Astronomy</a:t>
            </a:r>
            <a:endParaRPr lang="en-US" altLang="ja-JP" sz="3000" dirty="0">
              <a:solidFill>
                <a:schemeClr val="bg2"/>
              </a:solidFill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sz="3000" dirty="0">
                <a:solidFill>
                  <a:schemeClr val="bg2"/>
                </a:solidFill>
                <a:latin typeface="Verdana" panose="020B0604030504040204" pitchFamily="34" charset="0"/>
              </a:rPr>
              <a:t>New Eyes to Observe the Universe</a:t>
            </a:r>
            <a:endParaRPr lang="en-US" altLang="ja-JP" sz="3000" dirty="0">
              <a:solidFill>
                <a:schemeClr val="bg2"/>
              </a:solidFill>
              <a:latin typeface="Verdana" panose="020B0604030504040204" pitchFamily="34" charset="0"/>
            </a:endParaRPr>
          </a:p>
        </p:txBody>
      </p:sp>
      <p:pic>
        <p:nvPicPr>
          <p:cNvPr id="7171" name="Picture 8" descr="http://illpop.com/img_illust/mini/eye_a0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341438"/>
            <a:ext cx="799782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テキスト ボックス 1"/>
          <p:cNvSpPr txBox="1">
            <a:spLocks noChangeArrowheads="1"/>
          </p:cNvSpPr>
          <p:nvPr/>
        </p:nvSpPr>
        <p:spPr bwMode="auto">
          <a:xfrm>
            <a:off x="179388" y="188913"/>
            <a:ext cx="31734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66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KAGRA</a:t>
            </a:r>
            <a:endParaRPr kumimoji="1" lang="ja-JP" altLang="en-US" sz="66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55" name="正方形/長方形 1"/>
          <p:cNvSpPr>
            <a:spLocks noChangeArrowheads="1"/>
          </p:cNvSpPr>
          <p:nvPr/>
        </p:nvSpPr>
        <p:spPr bwMode="auto">
          <a:xfrm>
            <a:off x="3635375" y="327025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World’s first </a:t>
            </a:r>
            <a:b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</a:b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2.5 generation GW detector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56" name="正方形/長方形 3"/>
          <p:cNvSpPr>
            <a:spLocks noChangeArrowheads="1"/>
          </p:cNvSpPr>
          <p:nvPr/>
        </p:nvSpPr>
        <p:spPr bwMode="auto">
          <a:xfrm>
            <a:off x="4679950" y="1412875"/>
            <a:ext cx="4572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684530" indent="-68453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684530" marR="0" lvl="0" indent="-6845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20102010804080708" pitchFamily="2" charset="2"/>
              <a:buChar char="ü"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Cryogenic to reduce 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684530" marR="0" lvl="0" indent="-6845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20102010804080708" pitchFamily="2" charset="2"/>
              <a:buChar char="ü"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 thermal noises 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684530" marR="0" lvl="0" indent="-6845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20102010804080708" pitchFamily="2" charset="2"/>
              <a:buChar char="ü"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 (T=20K @mirrors)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684530" marR="0" lvl="0" indent="-6845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20102010804080708" pitchFamily="2" charset="2"/>
              <a:buChar char="ü"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Underground to reduce  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684530" marR="0" lvl="0" indent="-68453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20102010804080708" pitchFamily="2" charset="2"/>
              <a:buChar char="ü"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 seismic noises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5357813" cy="397351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図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3398838"/>
            <a:ext cx="3597275" cy="338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テキスト ボックス 4"/>
          <p:cNvSpPr txBox="1">
            <a:spLocks noChangeArrowheads="1"/>
          </p:cNvSpPr>
          <p:nvPr/>
        </p:nvSpPr>
        <p:spPr bwMode="auto">
          <a:xfrm>
            <a:off x="3492500" y="4043363"/>
            <a:ext cx="93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3km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60" name="テキスト ボックス 7"/>
          <p:cNvSpPr txBox="1">
            <a:spLocks noChangeArrowheads="1"/>
          </p:cNvSpPr>
          <p:nvPr/>
        </p:nvSpPr>
        <p:spPr bwMode="auto">
          <a:xfrm>
            <a:off x="107950" y="3903663"/>
            <a:ext cx="9366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3km</a:t>
            </a:r>
            <a:endParaRPr kumimoji="1" lang="ja-JP" altLang="en-US" sz="2400" b="1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3561" name="正方形/長方形 6"/>
          <p:cNvSpPr>
            <a:spLocks noChangeArrowheads="1"/>
          </p:cNvSpPr>
          <p:nvPr/>
        </p:nvSpPr>
        <p:spPr bwMode="auto">
          <a:xfrm>
            <a:off x="323850" y="5386388"/>
            <a:ext cx="4572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Fabry-Perot Michelson type Laser interferometer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536" y="332656"/>
            <a:ext cx="5168615" cy="3848166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3635896" y="908720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0" dirty="0">
                <a:solidFill>
                  <a:schemeClr val="bg2"/>
                </a:solidFill>
              </a:rPr>
              <a:t>October 2019</a:t>
            </a:r>
            <a:endParaRPr kumimoji="1" lang="ja-JP" altLang="en-US" sz="1800" b="0" dirty="0">
              <a:solidFill>
                <a:schemeClr val="bg2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259632" y="3573016"/>
            <a:ext cx="40222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0" dirty="0">
                <a:solidFill>
                  <a:srgbClr val="FF0000"/>
                </a:solidFill>
              </a:rPr>
              <a:t>Comprehensive study of gravitational-wave astrophysics</a:t>
            </a:r>
            <a:endParaRPr kumimoji="1" lang="ja-JP" altLang="en-US" sz="1050" b="0" dirty="0">
              <a:solidFill>
                <a:srgbClr val="FF0000"/>
              </a:solidFill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5478" y="2655108"/>
            <a:ext cx="5963830" cy="420355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420" y="3718353"/>
            <a:ext cx="4615364" cy="301385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868144" y="1484784"/>
            <a:ext cx="30492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Expected time line</a:t>
            </a:r>
            <a:endParaRPr kumimoji="1" lang="en-US" altLang="ja-JP" b="0" dirty="0"/>
          </a:p>
          <a:p>
            <a:r>
              <a:rPr lang="en-US" altLang="ja-JP" b="0" dirty="0"/>
              <a:t>as of 2019</a:t>
            </a:r>
            <a:endParaRPr kumimoji="1" lang="ja-JP" alt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Long-term observing schedule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1" y="0"/>
            <a:ext cx="7545899" cy="317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447" y="3553672"/>
            <a:ext cx="8197985" cy="3297882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38061" y="3135752"/>
            <a:ext cx="7729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In reality, the original plans were never realized.</a:t>
            </a:r>
            <a:endParaRPr kumimoji="1" lang="ja-JP" altLang="en-US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188640"/>
            <a:ext cx="80874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In reality, the original plans were never realized.</a:t>
            </a:r>
            <a:endParaRPr kumimoji="1" lang="en-US" altLang="ja-JP" b="0" dirty="0"/>
          </a:p>
          <a:p>
            <a:r>
              <a:rPr lang="en-US" altLang="ja-JP" b="0" dirty="0"/>
              <a:t>I felt uneasy for obtaining a big funding based on</a:t>
            </a:r>
            <a:endParaRPr lang="en-US" altLang="ja-JP" b="0" dirty="0"/>
          </a:p>
          <a:p>
            <a:r>
              <a:rPr kumimoji="1" lang="en-US" altLang="ja-JP" b="0" dirty="0"/>
              <a:t>a</a:t>
            </a:r>
            <a:r>
              <a:rPr lang="en-US" altLang="ja-JP" b="0" dirty="0"/>
              <a:t>n unrealistic research situation.</a:t>
            </a:r>
            <a:endParaRPr kumimoji="1" lang="ja-JP" altLang="en-US" b="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812" y="1628800"/>
            <a:ext cx="89383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So I decided to take a position of KAGRA Science </a:t>
            </a:r>
            <a:endParaRPr kumimoji="1" lang="en-US" altLang="ja-JP" b="0" dirty="0"/>
          </a:p>
          <a:p>
            <a:r>
              <a:rPr lang="en-US" altLang="ja-JP" b="0" dirty="0"/>
              <a:t>Congress chair, which is regarded as the spokesperson</a:t>
            </a:r>
            <a:endParaRPr lang="en-US" altLang="ja-JP" b="0" dirty="0"/>
          </a:p>
          <a:p>
            <a:r>
              <a:rPr kumimoji="1" lang="en-US" altLang="ja-JP" b="0" dirty="0"/>
              <a:t>of KAGRA project for two years from August 2021</a:t>
            </a:r>
            <a:r>
              <a:rPr lang="en-US" altLang="ja-JP" b="0" dirty="0"/>
              <a:t> until</a:t>
            </a:r>
            <a:endParaRPr kumimoji="1" lang="en-US" altLang="ja-JP" b="0" dirty="0"/>
          </a:p>
          <a:p>
            <a:r>
              <a:rPr lang="en-US" altLang="ja-JP" b="0" dirty="0"/>
              <a:t>September 2023 when we hosted an LVK meeting</a:t>
            </a:r>
            <a:r>
              <a:rPr kumimoji="1" lang="en-US" altLang="ja-JP" b="0" dirty="0"/>
              <a:t>.</a:t>
            </a:r>
            <a:endParaRPr kumimoji="1" lang="ja-JP" altLang="en-US" b="0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5556" y="3320618"/>
            <a:ext cx="7308812" cy="345812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188640"/>
            <a:ext cx="80874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In reality, the original plans were never realized.</a:t>
            </a:r>
            <a:endParaRPr kumimoji="1" lang="en-US" altLang="ja-JP" b="0" dirty="0"/>
          </a:p>
          <a:p>
            <a:r>
              <a:rPr lang="en-US" altLang="ja-JP" b="0" dirty="0"/>
              <a:t>I felt uneasy for obtaining a big funding based on</a:t>
            </a:r>
            <a:endParaRPr lang="en-US" altLang="ja-JP" b="0" dirty="0"/>
          </a:p>
          <a:p>
            <a:r>
              <a:rPr kumimoji="1" lang="en-US" altLang="ja-JP" b="0" dirty="0"/>
              <a:t>a</a:t>
            </a:r>
            <a:r>
              <a:rPr lang="en-US" altLang="ja-JP" b="0" dirty="0"/>
              <a:t>n unrealistic research situation.</a:t>
            </a:r>
            <a:endParaRPr kumimoji="1" lang="ja-JP" altLang="en-US" b="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179812" y="1628800"/>
            <a:ext cx="86788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So I decided to take a position of KAGRA Science </a:t>
            </a:r>
            <a:endParaRPr kumimoji="1" lang="en-US" altLang="ja-JP" b="0" dirty="0"/>
          </a:p>
          <a:p>
            <a:r>
              <a:rPr lang="en-US" altLang="ja-JP" b="0" dirty="0"/>
              <a:t>Congress chair, which is regarded as the spokesperson</a:t>
            </a:r>
            <a:endParaRPr lang="en-US" altLang="ja-JP" b="0" dirty="0"/>
          </a:p>
          <a:p>
            <a:r>
              <a:rPr kumimoji="1" lang="en-US" altLang="ja-JP" b="0" dirty="0"/>
              <a:t>of KAGRA project for two years from August 2021.</a:t>
            </a:r>
            <a:endParaRPr kumimoji="1" lang="ja-JP" altLang="en-US" b="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48629" y="3284984"/>
            <a:ext cx="86788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b="0" dirty="0"/>
              <a:t>By the way, my research plan included the study of the origin of BHs discovered by LIGO and Virgo, too.</a:t>
            </a:r>
            <a:endParaRPr lang="ja-JP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40877"/>
            <a:ext cx="9135483" cy="4435102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 rot="16200000">
            <a:off x="-441136" y="2681498"/>
            <a:ext cx="18469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solar mass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517" y="5275366"/>
            <a:ext cx="9497215" cy="1384995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So many black holes much heavier than the sun,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which are difficult to explain by normal stars as 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they lose masses by stellar wind before collapsing. 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-29895" y="89964"/>
            <a:ext cx="9138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Big new mystery revealed by </a:t>
            </a:r>
            <a:r>
              <a:rPr kumimoji="1" lang="en-US" altLang="ja-JP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aLIGO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/</a:t>
            </a:r>
            <a:r>
              <a:rPr kumimoji="1" lang="en-US" altLang="ja-JP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aVirgo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0691"/>
            <a:ext cx="7920880" cy="535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840877"/>
            <a:ext cx="9135483" cy="4435102"/>
          </a:xfrm>
          <a:prstGeom prst="rect">
            <a:avLst/>
          </a:prstGeom>
        </p:spPr>
      </p:pic>
      <p:sp>
        <p:nvSpPr>
          <p:cNvPr id="3" name="正方形/長方形 2"/>
          <p:cNvSpPr/>
          <p:nvPr/>
        </p:nvSpPr>
        <p:spPr bwMode="auto">
          <a:xfrm>
            <a:off x="1547664" y="0"/>
            <a:ext cx="5760640" cy="764704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29895" y="89964"/>
            <a:ext cx="91383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Big new mystery revealed by </a:t>
            </a:r>
            <a:r>
              <a:rPr kumimoji="1" lang="en-US" altLang="ja-JP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aLIGO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/</a:t>
            </a:r>
            <a:r>
              <a:rPr kumimoji="1" lang="en-US" altLang="ja-JP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aVirgo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-19435" y="3645024"/>
            <a:ext cx="9497215" cy="267765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So many black holes much heavier than the sun,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which are difficult to explain by normal stars as 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they lose masses by stellar wind before collapsing. 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●First generation stars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with low metallicity or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●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Primordial black holes (PBHs)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created just after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　　　　　　　　　　　　　　　　　　　　　　　　　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the Big Bang.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角丸四角形 6"/>
          <p:cNvSpPr/>
          <p:nvPr/>
        </p:nvSpPr>
        <p:spPr bwMode="auto">
          <a:xfrm>
            <a:off x="1619672" y="764704"/>
            <a:ext cx="6120680" cy="504056"/>
          </a:xfrm>
          <a:prstGeom prst="roundRect">
            <a:avLst/>
          </a:prstGeom>
          <a:solidFill>
            <a:schemeClr val="bg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260648"/>
            <a:ext cx="73666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This question may be answered by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35174" name="Group 6"/>
          <p:cNvGrpSpPr/>
          <p:nvPr/>
        </p:nvGrpSpPr>
        <p:grpSpPr bwMode="auto">
          <a:xfrm>
            <a:off x="1258888" y="188913"/>
            <a:ext cx="6767512" cy="6530975"/>
            <a:chOff x="1247" y="-562"/>
            <a:chExt cx="4263" cy="4114"/>
          </a:xfrm>
        </p:grpSpPr>
        <p:grpSp>
          <p:nvGrpSpPr>
            <p:cNvPr id="33795" name="Group 7"/>
            <p:cNvGrpSpPr/>
            <p:nvPr/>
          </p:nvGrpSpPr>
          <p:grpSpPr bwMode="auto">
            <a:xfrm>
              <a:off x="1247" y="-562"/>
              <a:ext cx="4263" cy="4114"/>
              <a:chOff x="1655" y="206"/>
              <a:chExt cx="4263" cy="4114"/>
            </a:xfrm>
          </p:grpSpPr>
          <p:grpSp>
            <p:nvGrpSpPr>
              <p:cNvPr id="33798" name="Group 8"/>
              <p:cNvGrpSpPr/>
              <p:nvPr/>
            </p:nvGrpSpPr>
            <p:grpSpPr bwMode="auto">
              <a:xfrm>
                <a:off x="1655" y="206"/>
                <a:ext cx="4263" cy="4114"/>
                <a:chOff x="1655" y="206"/>
                <a:chExt cx="4263" cy="4114"/>
              </a:xfrm>
            </p:grpSpPr>
            <p:grpSp>
              <p:nvGrpSpPr>
                <p:cNvPr id="33800" name="Group 9"/>
                <p:cNvGrpSpPr/>
                <p:nvPr/>
              </p:nvGrpSpPr>
              <p:grpSpPr bwMode="auto">
                <a:xfrm>
                  <a:off x="1655" y="206"/>
                  <a:ext cx="4263" cy="4114"/>
                  <a:chOff x="930" y="141"/>
                  <a:chExt cx="4263" cy="4114"/>
                </a:xfrm>
              </p:grpSpPr>
              <p:pic>
                <p:nvPicPr>
                  <p:cNvPr id="33802" name="Picture 10" descr="MCj04242340000[1]"/>
                  <p:cNvPicPr>
                    <a:picLocks noChangeAspect="1" noChangeArrowheads="1"/>
                  </p:cNvPicPr>
                  <p:nvPr/>
                </p:nvPicPr>
                <p:blipFill>
                  <a:blip r:embed="rId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930" y="141"/>
                    <a:ext cx="4263" cy="4114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33803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1882" y="618"/>
                    <a:ext cx="953" cy="54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ja-JP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sp>
                <p:nvSpPr>
                  <p:cNvPr id="33804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924" y="1207"/>
                    <a:ext cx="2321" cy="804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kumimoji="1" sz="32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kumimoji="1" sz="28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kumimoji="1" sz="24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kumimoji="1"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ＭＳ Ｐゴシック" panose="020B0600070205080204" pitchFamily="50" charset="-128"/>
                      </a:defRPr>
                    </a:lvl9pPr>
                  </a:lstStyle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1" lang="en-US" altLang="ja-JP" sz="2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+mn-cs"/>
                      </a:rPr>
                      <a:t>        INVITATION        </a:t>
                    </a:r>
                    <a:endParaRPr kumimoji="1" lang="en-US" altLang="ja-JP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  <a:p>
                    <a:pPr marL="0" marR="0" lvl="0" indent="0" algn="ctr" defTabSz="914400" rtl="0" eaLnBrk="1" fontAlgn="base" latinLnBrk="0" hangingPunct="1">
                      <a:lnSpc>
                        <a:spcPct val="12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1" lang="en-US" altLang="ja-JP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ＭＳ Ｐゴシック" panose="020B0600070205080204" pitchFamily="50" charset="-128"/>
                        <a:cs typeface="+mn-cs"/>
                      </a:rPr>
                      <a:t>TO</a:t>
                    </a:r>
                    <a:endParaRPr kumimoji="1" lang="en-US" altLang="ja-JP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1" lang="en-US" altLang="ja-JP" sz="2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  <p:pic>
                <p:nvPicPr>
                  <p:cNvPr id="33805" name="Picture 13" descr="resceu-logol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746" y="527"/>
                    <a:ext cx="499" cy="48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135182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36" y="482"/>
                    <a:ext cx="1471" cy="545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/>
                  <a:lstStyle/>
                  <a:p>
                    <a:pPr marL="0" marR="0" lvl="0" indent="0" algn="just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1" lang="en-US" altLang="ja-JP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uLnTx/>
                        <a:uFillTx/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+mn-cs"/>
                      </a:rPr>
                      <a:t>RESCEU</a:t>
                    </a:r>
                    <a:endParaRPr kumimoji="1" lang="en-US" altLang="ja-JP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endParaRPr>
                  </a:p>
                  <a:p>
                    <a:pPr marL="0" marR="0" lvl="0" indent="0" algn="just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1" lang="en-US" altLang="ja-JP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ＤＨＰ平成ゴシックW5" pitchFamily="2" charset="-128"/>
                        <a:cs typeface="+mn-cs"/>
                      </a:rPr>
                      <a:t>Research Center for the Early Universe</a:t>
                    </a:r>
                    <a:endParaRPr kumimoji="1" lang="en-US" altLang="ja-JP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ＤＨＰ平成ゴシックW5" pitchFamily="2" charset="-128"/>
                      <a:cs typeface="+mn-cs"/>
                    </a:endParaRPr>
                  </a:p>
                  <a:p>
                    <a:pPr marL="0" marR="0" lvl="0" indent="0" algn="just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1" lang="en-US" altLang="ja-JP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ＤＨＰ平成ゴシックW5" pitchFamily="2" charset="-128"/>
                        <a:cs typeface="+mn-cs"/>
                      </a:rPr>
                      <a:t>School of Science, The University of To</a:t>
                    </a:r>
                    <a:endParaRPr kumimoji="1" lang="en-US" altLang="ja-JP" sz="1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ＤＨＰ平成ゴシックW5" pitchFamily="2" charset="-128"/>
                      <a:cs typeface="+mn-cs"/>
                    </a:endParaRPr>
                  </a:p>
                  <a:p>
                    <a:pPr marL="0" marR="0" lvl="0" indent="0" algn="just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1" lang="en-US" altLang="ja-JP" sz="1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ＤＨＰ平成ゴシックW5" pitchFamily="2" charset="-128"/>
                        <a:cs typeface="+mn-cs"/>
                      </a:rPr>
                      <a:t>Tokyo, 113-0033, Japan</a:t>
                    </a:r>
                    <a:endParaRPr kumimoji="1" lang="en-US" altLang="ja-JP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endParaRPr>
                  </a:p>
                </p:txBody>
              </p:sp>
            </p:grpSp>
            <p:sp>
              <p:nvSpPr>
                <p:cNvPr id="33801" name="Rectangle 15"/>
                <p:cNvSpPr>
                  <a:spLocks noChangeArrowheads="1"/>
                </p:cNvSpPr>
                <p:nvPr/>
              </p:nvSpPr>
              <p:spPr bwMode="auto">
                <a:xfrm>
                  <a:off x="2608" y="1842"/>
                  <a:ext cx="2449" cy="59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kumimoji="1" sz="32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8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4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200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ＭＳ Ｐゴシック" panose="020B0600070205080204" pitchFamily="50" charset="-128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1" lang="ja-JP" alt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33799" name="WordArt 16"/>
              <p:cNvSpPr>
                <a:spLocks noChangeArrowheads="1" noChangeShapeType="1" noTextEdit="1"/>
              </p:cNvSpPr>
              <p:nvPr/>
            </p:nvSpPr>
            <p:spPr bwMode="auto">
              <a:xfrm>
                <a:off x="2653" y="1842"/>
                <a:ext cx="2313" cy="576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49664"/>
                  </a:avLst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ja-JP" sz="3600" b="1" i="0" u="none" strike="noStrike" kern="10" cap="none" spc="0" normalizeH="0" baseline="0" noProof="0" dirty="0">
                    <a:ln>
                      <a:noFill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Multi-frequency </a:t>
                </a:r>
                <a:endParaRPr kumimoji="1" lang="en-US" altLang="ja-JP" sz="3600" b="1" i="0" u="none" strike="noStrike" kern="10" cap="none" spc="0" normalizeH="0" baseline="0" noProof="0" dirty="0">
                  <a:ln>
                    <a:noFill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ja-JP" sz="3600" b="1" i="0" u="none" strike="noStrike" kern="10" cap="none" spc="0" normalizeH="0" baseline="0" noProof="0" dirty="0">
                    <a:ln>
                      <a:noFill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Gravitational-Wave</a:t>
                </a:r>
                <a:endParaRPr kumimoji="1" lang="en-US" altLang="ja-JP" sz="3600" b="1" i="0" u="none" strike="noStrike" kern="10" cap="none" spc="0" normalizeH="0" baseline="0" noProof="0" dirty="0">
                  <a:ln>
                    <a:noFill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ja-JP" sz="3600" b="1" i="0" u="none" strike="noStrike" kern="10" cap="none" spc="0" normalizeH="0" baseline="0" noProof="0" dirty="0">
                    <a:ln>
                      <a:noFill/>
                    </a:ln>
                    <a:solidFill>
                      <a:srgbClr val="336699"/>
                    </a:solidFill>
                    <a:effectLst>
                      <a:outerShdw dist="45791" dir="2021404" algn="ctr" rotWithShape="0">
                        <a:srgbClr val="B2B2B2">
                          <a:alpha val="79999"/>
                        </a:srgbClr>
                      </a:outerShdw>
                    </a:effectLst>
                    <a:uLnTx/>
                    <a:uFillTx/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Astrophysics</a:t>
                </a:r>
                <a:endParaRPr kumimoji="1" lang="ja-JP" altLang="en-US" sz="3600" b="1" i="0" u="none" strike="noStrike" kern="10" cap="none" spc="0" normalizeH="0" baseline="0" noProof="0" dirty="0">
                  <a:ln>
                    <a:noFill/>
                  </a:ln>
                  <a:solidFill>
                    <a:srgbClr val="336699"/>
                  </a:solidFill>
                  <a:effectLst>
                    <a:outerShdw dist="45791" dir="2021404" algn="ctr" rotWithShape="0">
                      <a:srgbClr val="B2B2B2">
                        <a:alpha val="79999"/>
                      </a:srgbClr>
                    </a:outerShdw>
                  </a:effectLst>
                  <a:uLnTx/>
                  <a:uFillTx/>
                  <a:latin typeface="Verdana" panose="020B0604030504040204" pitchFamily="34" charset="0"/>
                  <a:ea typeface="ＭＳ Ｐ明朝" panose="02020600040205080304" charset="-122"/>
                  <a:cs typeface="Verdana" panose="020B0604030504040204" pitchFamily="34" charset="0"/>
                </a:endParaRPr>
              </a:p>
            </p:txBody>
          </p:sp>
        </p:grpSp>
        <p:pic>
          <p:nvPicPr>
            <p:cNvPr id="33796" name="Picture 17" descr="resceu-logol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8" y="2659"/>
              <a:ext cx="363" cy="35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186" name="Text Box 18"/>
            <p:cNvSpPr txBox="1">
              <a:spLocks noChangeArrowheads="1"/>
            </p:cNvSpPr>
            <p:nvPr/>
          </p:nvSpPr>
          <p:spPr bwMode="auto">
            <a:xfrm>
              <a:off x="3016" y="2614"/>
              <a:ext cx="1542" cy="499"/>
            </a:xfrm>
            <a:prstGeom prst="rect">
              <a:avLst/>
            </a:prstGeom>
            <a:noFill/>
            <a:ln>
              <a:noFill/>
            </a:ln>
          </p:spPr>
          <p:txBody>
            <a:bodyPr wrap="none"/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RESCEU</a:t>
              </a:r>
              <a:endPara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ＤＨＰ平成ゴシックW5" pitchFamily="2" charset="-128"/>
                  <a:cs typeface="+mn-cs"/>
                </a:rPr>
                <a:t>Research Center for the Early Universe</a:t>
              </a:r>
              <a:endParaRPr kumimoji="1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ＤＨＰ平成ゴシックW5" pitchFamily="2" charset="-128"/>
                <a:cs typeface="+mn-cs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ＤＨＰ平成ゴシックW5" pitchFamily="2" charset="-128"/>
                  <a:cs typeface="+mn-cs"/>
                </a:rPr>
                <a:t>School of Science, The University of Tokyo</a:t>
              </a:r>
              <a:endParaRPr kumimoji="1" lang="en-US" altLang="ja-JP" sz="9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ＤＨＰ平成ゴシックW5" pitchFamily="2" charset="-128"/>
                <a:cs typeface="+mn-cs"/>
              </a:endParaRPr>
            </a:p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9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ＤＨＰ平成ゴシックW5" pitchFamily="2" charset="-128"/>
                  <a:cs typeface="+mn-cs"/>
                </a:rPr>
                <a:t>Tokyo, 113-0033, Japan</a:t>
              </a:r>
              <a:endPara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5337" y="240962"/>
            <a:ext cx="837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Space-based laser interferometer B-DECIGO can probe…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4824536" cy="273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64" y="3429000"/>
            <a:ext cx="5791174" cy="335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08720"/>
            <a:ext cx="3383044" cy="181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5609817" y="4005064"/>
            <a:ext cx="112242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B-DECIGO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979712" y="2473151"/>
            <a:ext cx="112242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B-DECIGO</a:t>
            </a:r>
            <a:endParaRPr kumimoji="0" lang="ja-JP" altLang="en-US" sz="1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8796" y="3671290"/>
            <a:ext cx="3507692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30 solar mass BHs’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merger up to redshift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ｚ～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30, while first stars do 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not exist beyond 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ｚ～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10.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If B-DECIGO finds a distant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event, it would be from 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50" charset="-128"/>
                <a:cs typeface="+mn-cs"/>
              </a:rPr>
              <a:t>primordial black holes!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/>
          <p:nvPr/>
        </p:nvSpPr>
        <p:spPr bwMode="auto">
          <a:xfrm>
            <a:off x="107950" y="1628775"/>
            <a:ext cx="8856663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ja-JP" b="0" dirty="0">
                <a:solidFill>
                  <a:srgbClr val="FFFF00"/>
                </a:solidFill>
                <a:latin typeface="Verdana" panose="020B0604030504040204" pitchFamily="34" charset="0"/>
              </a:rPr>
              <a:t>Fundamental Physics</a:t>
            </a:r>
            <a:endParaRPr lang="en-US" altLang="ja-JP" b="0" dirty="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Is GR the correct </a:t>
            </a:r>
            <a:r>
              <a:rPr lang="en-US" altLang="ja-JP" b="0" dirty="0">
                <a:solidFill>
                  <a:srgbClr val="FF9900"/>
                </a:solidFill>
                <a:latin typeface="Verdana" panose="020B0604030504040204" pitchFamily="34" charset="0"/>
              </a:rPr>
              <a:t>theory of gravity</a:t>
            </a: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?</a:t>
            </a:r>
            <a:endParaRPr lang="en-US" altLang="ja-JP" b="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Do black holes really have “</a:t>
            </a:r>
            <a:r>
              <a:rPr lang="en-US" altLang="ja-JP" b="0" dirty="0">
                <a:solidFill>
                  <a:srgbClr val="FF9900"/>
                </a:solidFill>
                <a:latin typeface="Verdana" panose="020B0604030504040204" pitchFamily="34" charset="0"/>
              </a:rPr>
              <a:t>no hair</a:t>
            </a: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” ?</a:t>
            </a:r>
            <a:endParaRPr lang="en-US" altLang="ja-JP" b="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What is the </a:t>
            </a:r>
            <a:r>
              <a:rPr lang="en-US" altLang="ja-JP" b="0" dirty="0">
                <a:solidFill>
                  <a:srgbClr val="FF9900"/>
                </a:solidFill>
                <a:latin typeface="Verdana" panose="020B0604030504040204" pitchFamily="34" charset="0"/>
              </a:rPr>
              <a:t>neutron star equation of state</a:t>
            </a: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?</a:t>
            </a:r>
            <a:endParaRPr lang="en-US" altLang="ja-JP" b="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ja-JP" b="0" dirty="0">
                <a:solidFill>
                  <a:srgbClr val="FFFF00"/>
                </a:solidFill>
                <a:latin typeface="Verdana" panose="020B0604030504040204" pitchFamily="34" charset="0"/>
              </a:rPr>
              <a:t>Astrophysics</a:t>
            </a:r>
            <a:endParaRPr lang="en-US" altLang="ja-JP" b="0" dirty="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What is the black hole </a:t>
            </a:r>
            <a:r>
              <a:rPr lang="en-US" altLang="ja-JP" b="0" dirty="0">
                <a:solidFill>
                  <a:srgbClr val="FF9900"/>
                </a:solidFill>
                <a:latin typeface="Verdana" panose="020B0604030504040204" pitchFamily="34" charset="0"/>
              </a:rPr>
              <a:t>mass distribution</a:t>
            </a: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?</a:t>
            </a:r>
            <a:endParaRPr lang="en-US" altLang="ja-JP" b="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How did supermassive BHs </a:t>
            </a:r>
            <a:r>
              <a:rPr lang="en-US" altLang="ja-JP" b="0" dirty="0">
                <a:solidFill>
                  <a:srgbClr val="FF9900"/>
                </a:solidFill>
                <a:latin typeface="Verdana" panose="020B0604030504040204" pitchFamily="34" charset="0"/>
              </a:rPr>
              <a:t>grow</a:t>
            </a: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?</a:t>
            </a:r>
            <a:endParaRPr lang="en-US" altLang="ja-JP" b="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What are the </a:t>
            </a:r>
            <a:r>
              <a:rPr lang="en-US" altLang="ja-JP" b="0" dirty="0">
                <a:solidFill>
                  <a:srgbClr val="FF9900"/>
                </a:solidFill>
                <a:latin typeface="Verdana" panose="020B0604030504040204" pitchFamily="34" charset="0"/>
              </a:rPr>
              <a:t>progenitors </a:t>
            </a: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of GRBs?</a:t>
            </a:r>
            <a:endParaRPr lang="en-US" altLang="ja-JP" b="0" dirty="0">
              <a:solidFill>
                <a:srgbClr val="FFFFFF"/>
              </a:solidFill>
              <a:latin typeface="Verdana" panose="020B060403050404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altLang="ja-JP" b="0" dirty="0">
                <a:solidFill>
                  <a:srgbClr val="FFFF00"/>
                </a:solidFill>
                <a:latin typeface="Verdana" panose="020B0604030504040204" pitchFamily="34" charset="0"/>
              </a:rPr>
              <a:t>Cosmology</a:t>
            </a:r>
            <a:endParaRPr lang="en-US" altLang="ja-JP" b="0" dirty="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pPr lvl="1">
              <a:lnSpc>
                <a:spcPct val="90000"/>
              </a:lnSpc>
            </a:pP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Can we directly see </a:t>
            </a:r>
            <a:r>
              <a:rPr lang="en-US" altLang="ja-JP" b="0" dirty="0">
                <a:solidFill>
                  <a:srgbClr val="FF9900"/>
                </a:solidFill>
                <a:latin typeface="Verdana" panose="020B0604030504040204" pitchFamily="34" charset="0"/>
              </a:rPr>
              <a:t>before the CMB era</a:t>
            </a:r>
            <a:r>
              <a:rPr lang="en-US" altLang="ja-JP" b="0" dirty="0">
                <a:solidFill>
                  <a:srgbClr val="FFFFFF"/>
                </a:solidFill>
                <a:latin typeface="Verdana" panose="020B0604030504040204" pitchFamily="34" charset="0"/>
              </a:rPr>
              <a:t>?</a:t>
            </a:r>
            <a:endParaRPr lang="en-US" altLang="ja-JP" b="0" dirty="0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7950" y="130175"/>
            <a:ext cx="8890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50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ja-JP" b="0">
                <a:latin typeface="Verdana" panose="020B0604030504040204" pitchFamily="34" charset="0"/>
              </a:rPr>
              <a:t>Gravitational wave Physics and Astronomy</a:t>
            </a:r>
            <a:endParaRPr lang="en-US" altLang="ja-JP" b="0">
              <a:latin typeface="Verdana" panose="020B060403050404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ja-JP" b="0">
                <a:latin typeface="Verdana" panose="020B0604030504040204" pitchFamily="34" charset="0"/>
              </a:rPr>
              <a:t>Science Goals</a:t>
            </a:r>
            <a:endParaRPr lang="en-US" altLang="ja-JP" b="0">
              <a:latin typeface="Verdana" panose="020B0604030504040204" pitchFamily="34" charset="0"/>
            </a:endParaRPr>
          </a:p>
        </p:txBody>
      </p:sp>
      <p:sp>
        <p:nvSpPr>
          <p:cNvPr id="2" name="正方形/長方形 1"/>
          <p:cNvSpPr/>
          <p:nvPr/>
        </p:nvSpPr>
        <p:spPr bwMode="auto">
          <a:xfrm>
            <a:off x="107950" y="1340768"/>
            <a:ext cx="8856663" cy="4176464"/>
          </a:xfrm>
          <a:prstGeom prst="rect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97482" y="116631"/>
            <a:ext cx="862607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We want to know th</a:t>
            </a:r>
            <a:r>
              <a:rPr lang="en-US" altLang="ja-JP" sz="40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e answer</a:t>
            </a:r>
            <a:endParaRPr lang="en-US" altLang="ja-JP" sz="40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altLang="ja-JP" sz="40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without launching satellites!</a:t>
            </a:r>
            <a:endParaRPr lang="ja-JP" alt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26" y="1700808"/>
            <a:ext cx="8395247" cy="11256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dirty="0">
                <a:solidFill>
                  <a:schemeClr val="tx2">
                    <a:lumMod val="75000"/>
                  </a:schemeClr>
                </a:solidFill>
              </a:rPr>
              <a:t>Quantum tensor perturbations from inflation</a:t>
            </a:r>
            <a:endParaRPr lang="en-US" altLang="ja-JP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/>
              <a:t>GWs from second-order scalar</a:t>
            </a:r>
            <a:r>
              <a:rPr lang="ja-JP" altLang="en-US"/>
              <a:t> </a:t>
            </a:r>
            <a:r>
              <a:rPr lang="en-US" altLang="ja-JP" dirty="0"/>
              <a:t>perturbations</a:t>
            </a:r>
            <a:endParaRPr lang="en-US" altLang="ja-JP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8" name="WordArt 4"/>
          <p:cNvSpPr>
            <a:spLocks noChangeArrowheads="1" noChangeShapeType="1" noTextEdit="1"/>
          </p:cNvSpPr>
          <p:nvPr/>
        </p:nvSpPr>
        <p:spPr bwMode="auto">
          <a:xfrm>
            <a:off x="179388" y="188913"/>
            <a:ext cx="8785225" cy="5762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3600" b="0" i="0" u="none" strike="noStrike" kern="10" cap="none" spc="0" normalizeH="0" baseline="0" noProof="0">
                <a:ln>
                  <a:noFill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80000"/>
                    </a:srgbClr>
                  </a:outerShdw>
                </a:effectLst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Generation of gravitational waves from density fluctuations</a:t>
            </a:r>
            <a:endParaRPr kumimoji="1" lang="ja-JP" altLang="en-US" sz="3600" b="0" i="0" u="none" strike="noStrike" kern="10" cap="none" spc="0" normalizeH="0" baseline="0" noProof="0">
              <a:ln>
                <a:noFill/>
              </a:ln>
              <a:gradFill rotWithShape="0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80000"/>
                  </a:srgbClr>
                </a:outerShdw>
              </a:effectLst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273" name="AutoShape 9"/>
          <p:cNvSpPr>
            <a:spLocks noChangeArrowheads="1"/>
          </p:cNvSpPr>
          <p:nvPr/>
        </p:nvSpPr>
        <p:spPr bwMode="auto">
          <a:xfrm rot="16200000">
            <a:off x="3528219" y="945356"/>
            <a:ext cx="431800" cy="503238"/>
          </a:xfrm>
          <a:prstGeom prst="downArrow">
            <a:avLst>
              <a:gd name="adj1" fmla="val 50000"/>
              <a:gd name="adj2" fmla="val 29136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9274" name="Text Box 10"/>
          <p:cNvSpPr txBox="1">
            <a:spLocks noChangeArrowheads="1"/>
          </p:cNvSpPr>
          <p:nvPr/>
        </p:nvSpPr>
        <p:spPr bwMode="auto">
          <a:xfrm>
            <a:off x="119063" y="927100"/>
            <a:ext cx="3373437" cy="1206500"/>
          </a:xfrm>
          <a:prstGeom prst="rect">
            <a:avLst/>
          </a:prstGeom>
          <a:noFill/>
          <a:ln w="19050" algn="ctr">
            <a:solidFill>
              <a:schemeClr val="accent1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Formation of Primordial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Black Holes (PBHs) on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a specific mass scale.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39289" name="Group 25"/>
          <p:cNvGrpSpPr/>
          <p:nvPr/>
        </p:nvGrpSpPr>
        <p:grpSpPr bwMode="auto">
          <a:xfrm>
            <a:off x="-107950" y="2913063"/>
            <a:ext cx="5364163" cy="3944937"/>
            <a:chOff x="2381" y="1799"/>
            <a:chExt cx="3379" cy="2485"/>
          </a:xfrm>
        </p:grpSpPr>
        <p:pic>
          <p:nvPicPr>
            <p:cNvPr id="139275" name="Picture 11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1" y="1799"/>
              <a:ext cx="3379" cy="2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9277" name="Rectangle 13"/>
            <p:cNvSpPr>
              <a:spLocks noChangeArrowheads="1"/>
            </p:cNvSpPr>
            <p:nvPr/>
          </p:nvSpPr>
          <p:spPr bwMode="auto">
            <a:xfrm>
              <a:off x="2880" y="1979"/>
              <a:ext cx="1756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Kawaguchi,Kawasaki,Takayama,</a:t>
              </a:r>
              <a:endPara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Yamaguchi,&amp;JY 08</a:t>
              </a:r>
              <a:endPara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78" name="AutoShape 14"/>
            <p:cNvSpPr>
              <a:spLocks noChangeArrowheads="1"/>
            </p:cNvSpPr>
            <p:nvPr/>
          </p:nvSpPr>
          <p:spPr bwMode="auto">
            <a:xfrm>
              <a:off x="2971" y="3385"/>
              <a:ext cx="226" cy="18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79" name="AutoShape 15"/>
            <p:cNvSpPr>
              <a:spLocks noChangeArrowheads="1"/>
            </p:cNvSpPr>
            <p:nvPr/>
          </p:nvSpPr>
          <p:spPr bwMode="auto">
            <a:xfrm>
              <a:off x="3652" y="3385"/>
              <a:ext cx="226" cy="18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80" name="Text Box 16"/>
            <p:cNvSpPr txBox="1">
              <a:spLocks noChangeArrowheads="1"/>
            </p:cNvSpPr>
            <p:nvPr/>
          </p:nvSpPr>
          <p:spPr bwMode="auto">
            <a:xfrm>
              <a:off x="2880" y="3113"/>
              <a:ext cx="970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80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CMB &amp; LSS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81" name="AutoShape 17"/>
            <p:cNvSpPr>
              <a:spLocks noChangeArrowheads="1"/>
            </p:cNvSpPr>
            <p:nvPr/>
          </p:nvSpPr>
          <p:spPr bwMode="auto">
            <a:xfrm>
              <a:off x="3198" y="3385"/>
              <a:ext cx="226" cy="18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82" name="AutoShape 18"/>
            <p:cNvSpPr>
              <a:spLocks noChangeArrowheads="1"/>
            </p:cNvSpPr>
            <p:nvPr/>
          </p:nvSpPr>
          <p:spPr bwMode="auto">
            <a:xfrm>
              <a:off x="3424" y="3385"/>
              <a:ext cx="226" cy="181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rgbClr val="008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84" name="Text Box 20"/>
            <p:cNvSpPr txBox="1">
              <a:spLocks noChangeArrowheads="1"/>
            </p:cNvSpPr>
            <p:nvPr/>
          </p:nvSpPr>
          <p:spPr bwMode="auto">
            <a:xfrm>
              <a:off x="4105" y="2433"/>
              <a:ext cx="1538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Large curvature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fluctuation resulting 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in PBH formation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85" name="AutoShape 21"/>
            <p:cNvSpPr>
              <a:spLocks noChangeArrowheads="1"/>
            </p:cNvSpPr>
            <p:nvPr/>
          </p:nvSpPr>
          <p:spPr bwMode="auto">
            <a:xfrm rot="2671845">
              <a:off x="4740" y="2205"/>
              <a:ext cx="227" cy="272"/>
            </a:xfrm>
            <a:prstGeom prst="upArrow">
              <a:avLst>
                <a:gd name="adj1" fmla="val 50000"/>
                <a:gd name="adj2" fmla="val 29956"/>
              </a:avLst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86" name="AutoShape 22"/>
            <p:cNvSpPr>
              <a:spLocks noChangeArrowheads="1"/>
            </p:cNvSpPr>
            <p:nvPr/>
          </p:nvSpPr>
          <p:spPr bwMode="auto">
            <a:xfrm>
              <a:off x="4921" y="3067"/>
              <a:ext cx="227" cy="22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tx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88" name="Text Box 24"/>
            <p:cNvSpPr txBox="1">
              <a:spLocks noChangeArrowheads="1"/>
            </p:cNvSpPr>
            <p:nvPr/>
          </p:nvSpPr>
          <p:spPr bwMode="auto">
            <a:xfrm>
              <a:off x="4241" y="3249"/>
              <a:ext cx="1413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Large 2</a:t>
              </a:r>
              <a:r>
                <a:rPr kumimoji="1" lang="en-US" altLang="ja-JP" sz="2000" b="0" i="0" u="none" strike="noStrike" kern="120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nd</a:t>
              </a: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 order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tensor fluctuations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9299" name="Group 35"/>
          <p:cNvGrpSpPr/>
          <p:nvPr/>
        </p:nvGrpSpPr>
        <p:grpSpPr bwMode="auto">
          <a:xfrm>
            <a:off x="3454400" y="836613"/>
            <a:ext cx="5689600" cy="1433512"/>
            <a:chOff x="2176" y="527"/>
            <a:chExt cx="3584" cy="903"/>
          </a:xfrm>
        </p:grpSpPr>
        <p:grpSp>
          <p:nvGrpSpPr>
            <p:cNvPr id="139296" name="Group 32"/>
            <p:cNvGrpSpPr/>
            <p:nvPr/>
          </p:nvGrpSpPr>
          <p:grpSpPr bwMode="auto">
            <a:xfrm>
              <a:off x="2493" y="527"/>
              <a:ext cx="3267" cy="903"/>
              <a:chOff x="2517" y="482"/>
              <a:chExt cx="3267" cy="903"/>
            </a:xfrm>
          </p:grpSpPr>
          <p:grpSp>
            <p:nvGrpSpPr>
              <p:cNvPr id="139294" name="Group 30"/>
              <p:cNvGrpSpPr/>
              <p:nvPr/>
            </p:nvGrpSpPr>
            <p:grpSpPr bwMode="auto">
              <a:xfrm>
                <a:off x="2517" y="482"/>
                <a:ext cx="3267" cy="903"/>
                <a:chOff x="2562" y="527"/>
                <a:chExt cx="3267" cy="903"/>
              </a:xfrm>
            </p:grpSpPr>
            <p:sp>
              <p:nvSpPr>
                <p:cNvPr id="13929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2562" y="527"/>
                  <a:ext cx="3267" cy="51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en-US" altLang="ja-JP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rPr>
                    <a:t>Density/curvature fluctuations have </a:t>
                  </a:r>
                  <a:endParaRPr kumimoji="1" lang="en-US" altLang="ja-JP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en-US" altLang="ja-JP" sz="24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rPr>
                    <a:t>a large amplitude on a specific scale.</a:t>
                  </a:r>
                  <a:endParaRPr kumimoji="1" lang="en-US" altLang="ja-JP" sz="2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  <p:graphicFrame>
              <p:nvGraphicFramePr>
                <p:cNvPr id="139292" name="Object 28"/>
                <p:cNvGraphicFramePr>
                  <a:graphicFrameLocks noChangeAspect="1"/>
                </p:cNvGraphicFramePr>
                <p:nvPr/>
              </p:nvGraphicFramePr>
              <p:xfrm>
                <a:off x="2625" y="1048"/>
                <a:ext cx="498" cy="24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0" name="Equation" r:id="rId2" imgW="457200" imgH="228600" progId="Equation.DSMT4">
                        <p:embed/>
                      </p:oleObj>
                    </mc:Choice>
                    <mc:Fallback>
                      <p:oleObj name="Equation" r:id="rId2" imgW="457200" imgH="228600" progId="Equation.DSMT4">
                        <p:embed/>
                        <p:pic>
                          <p:nvPicPr>
                            <p:cNvPr id="0" name="Object 28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2625" y="1048"/>
                              <a:ext cx="498" cy="249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39293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3107" y="1026"/>
                  <a:ext cx="2476" cy="40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en-US" altLang="ja-JP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rPr>
                    <a:t>horizon mass when the peak entered</a:t>
                  </a:r>
                  <a:endParaRPr kumimoji="1" lang="en-US" altLang="ja-JP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1" lang="en-US" altLang="ja-JP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0B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ＭＳ Ｐゴシック" panose="020B0600070205080204" pitchFamily="50" charset="-128"/>
                      <a:cs typeface="+mn-cs"/>
                    </a:rPr>
                    <a:t>the Hubble radius</a:t>
                  </a:r>
                  <a:endParaRPr kumimoji="1" lang="en-US" altLang="ja-JP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endParaRPr>
                </a:p>
              </p:txBody>
            </p:sp>
          </p:grpSp>
          <p:sp>
            <p:nvSpPr>
              <p:cNvPr id="139295" name="Rectangle 31"/>
              <p:cNvSpPr>
                <a:spLocks noChangeArrowheads="1"/>
              </p:cNvSpPr>
              <p:nvPr/>
            </p:nvSpPr>
            <p:spPr bwMode="auto">
              <a:xfrm>
                <a:off x="2517" y="482"/>
                <a:ext cx="3213" cy="898"/>
              </a:xfrm>
              <a:prstGeom prst="rect">
                <a:avLst/>
              </a:prstGeom>
              <a:noFill/>
              <a:ln w="19050" algn="ctr">
                <a:solidFill>
                  <a:schemeClr val="tx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sp>
          <p:nvSpPr>
            <p:cNvPr id="139297" name="AutoShape 33"/>
            <p:cNvSpPr>
              <a:spLocks noChangeArrowheads="1"/>
            </p:cNvSpPr>
            <p:nvPr/>
          </p:nvSpPr>
          <p:spPr bwMode="auto">
            <a:xfrm rot="5400000">
              <a:off x="2199" y="912"/>
              <a:ext cx="272" cy="317"/>
            </a:xfrm>
            <a:prstGeom prst="downArrow">
              <a:avLst>
                <a:gd name="adj1" fmla="val 50000"/>
                <a:gd name="adj2" fmla="val 29136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139300" name="Group 36"/>
          <p:cNvGrpSpPr/>
          <p:nvPr/>
        </p:nvGrpSpPr>
        <p:grpSpPr bwMode="auto">
          <a:xfrm>
            <a:off x="5292725" y="2276475"/>
            <a:ext cx="3851275" cy="3322638"/>
            <a:chOff x="3334" y="1434"/>
            <a:chExt cx="2426" cy="2093"/>
          </a:xfrm>
        </p:grpSpPr>
        <p:sp>
          <p:nvSpPr>
            <p:cNvPr id="139269" name="Text Box 5"/>
            <p:cNvSpPr txBox="1">
              <a:spLocks noChangeArrowheads="1"/>
            </p:cNvSpPr>
            <p:nvPr/>
          </p:nvSpPr>
          <p:spPr bwMode="auto">
            <a:xfrm>
              <a:off x="3334" y="1752"/>
              <a:ext cx="2392" cy="122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Gravitational waves </a:t>
              </a:r>
              <a:endPara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(tensor perturbations) </a:t>
              </a:r>
              <a:endPara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generated from second-</a:t>
              </a:r>
              <a:endPara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order density/curvature </a:t>
              </a:r>
              <a:endPara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4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fluctuations are significant.</a:t>
              </a:r>
              <a:endPara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71" name="Text Box 7"/>
            <p:cNvSpPr txBox="1">
              <a:spLocks noChangeArrowheads="1"/>
            </p:cNvSpPr>
            <p:nvPr/>
          </p:nvSpPr>
          <p:spPr bwMode="auto">
            <a:xfrm>
              <a:off x="3496" y="3067"/>
              <a:ext cx="2264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(Mollerach,Harari,&amp; Matarrese 04, </a:t>
              </a:r>
              <a:endPara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Ananda,Clarkson,&amp; Wands 07,</a:t>
              </a:r>
              <a:endPara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1400" b="0" i="0" u="none" strike="noStrike" kern="1200" cap="none" spc="0" normalizeH="0" baseline="0" noProof="0">
                  <a:ln>
                    <a:noFill/>
                  </a:ln>
                  <a:solidFill>
                    <a:srgbClr val="00FF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Baumann,Steinhardt,Takahashi,&amp; Ichiki 07)</a:t>
              </a:r>
              <a:endPara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39298" name="AutoShape 34"/>
            <p:cNvSpPr>
              <a:spLocks noChangeArrowheads="1"/>
            </p:cNvSpPr>
            <p:nvPr/>
          </p:nvSpPr>
          <p:spPr bwMode="auto">
            <a:xfrm>
              <a:off x="3878" y="1434"/>
              <a:ext cx="272" cy="317"/>
            </a:xfrm>
            <a:prstGeom prst="downArrow">
              <a:avLst>
                <a:gd name="adj1" fmla="val 50000"/>
                <a:gd name="adj2" fmla="val 29136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Freeform 2"/>
          <p:cNvSpPr/>
          <p:nvPr/>
        </p:nvSpPr>
        <p:spPr bwMode="auto">
          <a:xfrm flipH="1">
            <a:off x="468313" y="1390650"/>
            <a:ext cx="8561387" cy="1390650"/>
          </a:xfrm>
          <a:custGeom>
            <a:avLst/>
            <a:gdLst>
              <a:gd name="T0" fmla="*/ 80 w 5393"/>
              <a:gd name="T1" fmla="*/ 437 h 876"/>
              <a:gd name="T2" fmla="*/ 159 w 5393"/>
              <a:gd name="T3" fmla="*/ 368 h 876"/>
              <a:gd name="T4" fmla="*/ 249 w 5393"/>
              <a:gd name="T5" fmla="*/ 477 h 876"/>
              <a:gd name="T6" fmla="*/ 447 w 5393"/>
              <a:gd name="T7" fmla="*/ 417 h 876"/>
              <a:gd name="T8" fmla="*/ 636 w 5393"/>
              <a:gd name="T9" fmla="*/ 477 h 876"/>
              <a:gd name="T10" fmla="*/ 686 w 5393"/>
              <a:gd name="T11" fmla="*/ 378 h 876"/>
              <a:gd name="T12" fmla="*/ 884 w 5393"/>
              <a:gd name="T13" fmla="*/ 407 h 876"/>
              <a:gd name="T14" fmla="*/ 934 w 5393"/>
              <a:gd name="T15" fmla="*/ 497 h 876"/>
              <a:gd name="T16" fmla="*/ 1053 w 5393"/>
              <a:gd name="T17" fmla="*/ 447 h 876"/>
              <a:gd name="T18" fmla="*/ 1142 w 5393"/>
              <a:gd name="T19" fmla="*/ 199 h 876"/>
              <a:gd name="T20" fmla="*/ 1252 w 5393"/>
              <a:gd name="T21" fmla="*/ 80 h 876"/>
              <a:gd name="T22" fmla="*/ 1361 w 5393"/>
              <a:gd name="T23" fmla="*/ 159 h 876"/>
              <a:gd name="T24" fmla="*/ 1490 w 5393"/>
              <a:gd name="T25" fmla="*/ 517 h 876"/>
              <a:gd name="T26" fmla="*/ 1599 w 5393"/>
              <a:gd name="T27" fmla="*/ 527 h 876"/>
              <a:gd name="T28" fmla="*/ 1689 w 5393"/>
              <a:gd name="T29" fmla="*/ 398 h 876"/>
              <a:gd name="T30" fmla="*/ 1748 w 5393"/>
              <a:gd name="T31" fmla="*/ 497 h 876"/>
              <a:gd name="T32" fmla="*/ 1947 w 5393"/>
              <a:gd name="T33" fmla="*/ 437 h 876"/>
              <a:gd name="T34" fmla="*/ 2106 w 5393"/>
              <a:gd name="T35" fmla="*/ 537 h 876"/>
              <a:gd name="T36" fmla="*/ 2274 w 5393"/>
              <a:gd name="T37" fmla="*/ 636 h 876"/>
              <a:gd name="T38" fmla="*/ 2324 w 5393"/>
              <a:gd name="T39" fmla="*/ 576 h 876"/>
              <a:gd name="T40" fmla="*/ 2394 w 5393"/>
              <a:gd name="T41" fmla="*/ 527 h 876"/>
              <a:gd name="T42" fmla="*/ 2622 w 5393"/>
              <a:gd name="T43" fmla="*/ 566 h 876"/>
              <a:gd name="T44" fmla="*/ 2801 w 5393"/>
              <a:gd name="T45" fmla="*/ 527 h 876"/>
              <a:gd name="T46" fmla="*/ 2920 w 5393"/>
              <a:gd name="T47" fmla="*/ 398 h 876"/>
              <a:gd name="T48" fmla="*/ 3039 w 5393"/>
              <a:gd name="T49" fmla="*/ 596 h 876"/>
              <a:gd name="T50" fmla="*/ 3278 w 5393"/>
              <a:gd name="T51" fmla="*/ 646 h 876"/>
              <a:gd name="T52" fmla="*/ 3367 w 5393"/>
              <a:gd name="T53" fmla="*/ 477 h 876"/>
              <a:gd name="T54" fmla="*/ 3615 w 5393"/>
              <a:gd name="T55" fmla="*/ 636 h 876"/>
              <a:gd name="T56" fmla="*/ 3754 w 5393"/>
              <a:gd name="T57" fmla="*/ 487 h 876"/>
              <a:gd name="T58" fmla="*/ 3834 w 5393"/>
              <a:gd name="T59" fmla="*/ 626 h 876"/>
              <a:gd name="T60" fmla="*/ 3973 w 5393"/>
              <a:gd name="T61" fmla="*/ 566 h 876"/>
              <a:gd name="T62" fmla="*/ 4201 w 5393"/>
              <a:gd name="T63" fmla="*/ 676 h 876"/>
              <a:gd name="T64" fmla="*/ 4290 w 5393"/>
              <a:gd name="T65" fmla="*/ 626 h 876"/>
              <a:gd name="T66" fmla="*/ 4400 w 5393"/>
              <a:gd name="T67" fmla="*/ 537 h 876"/>
              <a:gd name="T68" fmla="*/ 4509 w 5393"/>
              <a:gd name="T69" fmla="*/ 517 h 876"/>
              <a:gd name="T70" fmla="*/ 4677 w 5393"/>
              <a:gd name="T71" fmla="*/ 463 h 876"/>
              <a:gd name="T72" fmla="*/ 4747 w 5393"/>
              <a:gd name="T73" fmla="*/ 765 h 876"/>
              <a:gd name="T74" fmla="*/ 4847 w 5393"/>
              <a:gd name="T75" fmla="*/ 676 h 876"/>
              <a:gd name="T76" fmla="*/ 4916 w 5393"/>
              <a:gd name="T77" fmla="*/ 656 h 876"/>
              <a:gd name="T78" fmla="*/ 5174 w 5393"/>
              <a:gd name="T79" fmla="*/ 646 h 876"/>
              <a:gd name="T80" fmla="*/ 5224 w 5393"/>
              <a:gd name="T81" fmla="*/ 695 h 876"/>
              <a:gd name="T82" fmla="*/ 5373 w 5393"/>
              <a:gd name="T83" fmla="*/ 527 h 8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5393" h="876">
                <a:moveTo>
                  <a:pt x="0" y="427"/>
                </a:moveTo>
                <a:cubicBezTo>
                  <a:pt x="31" y="448"/>
                  <a:pt x="37" y="462"/>
                  <a:pt x="80" y="437"/>
                </a:cubicBezTo>
                <a:cubicBezTo>
                  <a:pt x="90" y="431"/>
                  <a:pt x="91" y="415"/>
                  <a:pt x="100" y="407"/>
                </a:cubicBezTo>
                <a:cubicBezTo>
                  <a:pt x="118" y="391"/>
                  <a:pt x="159" y="368"/>
                  <a:pt x="159" y="368"/>
                </a:cubicBezTo>
                <a:cubicBezTo>
                  <a:pt x="209" y="401"/>
                  <a:pt x="183" y="378"/>
                  <a:pt x="229" y="447"/>
                </a:cubicBezTo>
                <a:cubicBezTo>
                  <a:pt x="236" y="457"/>
                  <a:pt x="249" y="477"/>
                  <a:pt x="249" y="477"/>
                </a:cubicBezTo>
                <a:cubicBezTo>
                  <a:pt x="263" y="523"/>
                  <a:pt x="266" y="544"/>
                  <a:pt x="318" y="527"/>
                </a:cubicBezTo>
                <a:cubicBezTo>
                  <a:pt x="375" y="442"/>
                  <a:pt x="356" y="440"/>
                  <a:pt x="447" y="417"/>
                </a:cubicBezTo>
                <a:cubicBezTo>
                  <a:pt x="480" y="420"/>
                  <a:pt x="514" y="417"/>
                  <a:pt x="546" y="427"/>
                </a:cubicBezTo>
                <a:cubicBezTo>
                  <a:pt x="579" y="437"/>
                  <a:pt x="603" y="466"/>
                  <a:pt x="636" y="477"/>
                </a:cubicBezTo>
                <a:cubicBezTo>
                  <a:pt x="646" y="467"/>
                  <a:pt x="659" y="459"/>
                  <a:pt x="666" y="447"/>
                </a:cubicBezTo>
                <a:cubicBezTo>
                  <a:pt x="667" y="446"/>
                  <a:pt x="680" y="384"/>
                  <a:pt x="686" y="378"/>
                </a:cubicBezTo>
                <a:cubicBezTo>
                  <a:pt x="701" y="363"/>
                  <a:pt x="781" y="354"/>
                  <a:pt x="805" y="348"/>
                </a:cubicBezTo>
                <a:cubicBezTo>
                  <a:pt x="842" y="361"/>
                  <a:pt x="851" y="386"/>
                  <a:pt x="884" y="407"/>
                </a:cubicBezTo>
                <a:cubicBezTo>
                  <a:pt x="897" y="427"/>
                  <a:pt x="916" y="444"/>
                  <a:pt x="924" y="467"/>
                </a:cubicBezTo>
                <a:cubicBezTo>
                  <a:pt x="927" y="477"/>
                  <a:pt x="925" y="491"/>
                  <a:pt x="934" y="497"/>
                </a:cubicBezTo>
                <a:cubicBezTo>
                  <a:pt x="951" y="509"/>
                  <a:pt x="993" y="517"/>
                  <a:pt x="993" y="517"/>
                </a:cubicBezTo>
                <a:cubicBezTo>
                  <a:pt x="1033" y="504"/>
                  <a:pt x="1040" y="486"/>
                  <a:pt x="1053" y="447"/>
                </a:cubicBezTo>
                <a:cubicBezTo>
                  <a:pt x="1062" y="384"/>
                  <a:pt x="1075" y="342"/>
                  <a:pt x="1103" y="288"/>
                </a:cubicBezTo>
                <a:cubicBezTo>
                  <a:pt x="1111" y="272"/>
                  <a:pt x="1132" y="209"/>
                  <a:pt x="1142" y="199"/>
                </a:cubicBezTo>
                <a:cubicBezTo>
                  <a:pt x="1149" y="192"/>
                  <a:pt x="1162" y="192"/>
                  <a:pt x="1172" y="189"/>
                </a:cubicBezTo>
                <a:cubicBezTo>
                  <a:pt x="1201" y="146"/>
                  <a:pt x="1207" y="110"/>
                  <a:pt x="1252" y="80"/>
                </a:cubicBezTo>
                <a:cubicBezTo>
                  <a:pt x="1298" y="10"/>
                  <a:pt x="1271" y="33"/>
                  <a:pt x="1321" y="0"/>
                </a:cubicBezTo>
                <a:cubicBezTo>
                  <a:pt x="1390" y="46"/>
                  <a:pt x="1348" y="6"/>
                  <a:pt x="1361" y="159"/>
                </a:cubicBezTo>
                <a:cubicBezTo>
                  <a:pt x="1370" y="259"/>
                  <a:pt x="1375" y="392"/>
                  <a:pt x="1450" y="467"/>
                </a:cubicBezTo>
                <a:cubicBezTo>
                  <a:pt x="1469" y="525"/>
                  <a:pt x="1445" y="472"/>
                  <a:pt x="1490" y="517"/>
                </a:cubicBezTo>
                <a:cubicBezTo>
                  <a:pt x="1553" y="580"/>
                  <a:pt x="1464" y="518"/>
                  <a:pt x="1540" y="566"/>
                </a:cubicBezTo>
                <a:cubicBezTo>
                  <a:pt x="1560" y="553"/>
                  <a:pt x="1579" y="540"/>
                  <a:pt x="1599" y="527"/>
                </a:cubicBezTo>
                <a:cubicBezTo>
                  <a:pt x="1613" y="518"/>
                  <a:pt x="1603" y="493"/>
                  <a:pt x="1609" y="477"/>
                </a:cubicBezTo>
                <a:cubicBezTo>
                  <a:pt x="1622" y="441"/>
                  <a:pt x="1659" y="417"/>
                  <a:pt x="1689" y="398"/>
                </a:cubicBezTo>
                <a:cubicBezTo>
                  <a:pt x="1751" y="526"/>
                  <a:pt x="1661" y="352"/>
                  <a:pt x="1738" y="467"/>
                </a:cubicBezTo>
                <a:cubicBezTo>
                  <a:pt x="1744" y="476"/>
                  <a:pt x="1741" y="490"/>
                  <a:pt x="1748" y="497"/>
                </a:cubicBezTo>
                <a:cubicBezTo>
                  <a:pt x="1755" y="504"/>
                  <a:pt x="1768" y="504"/>
                  <a:pt x="1778" y="507"/>
                </a:cubicBezTo>
                <a:cubicBezTo>
                  <a:pt x="1859" y="497"/>
                  <a:pt x="1891" y="493"/>
                  <a:pt x="1947" y="437"/>
                </a:cubicBezTo>
                <a:cubicBezTo>
                  <a:pt x="1980" y="440"/>
                  <a:pt x="2014" y="437"/>
                  <a:pt x="2046" y="447"/>
                </a:cubicBezTo>
                <a:cubicBezTo>
                  <a:pt x="2081" y="458"/>
                  <a:pt x="2092" y="510"/>
                  <a:pt x="2106" y="537"/>
                </a:cubicBezTo>
                <a:cubicBezTo>
                  <a:pt x="2130" y="584"/>
                  <a:pt x="2176" y="622"/>
                  <a:pt x="2205" y="666"/>
                </a:cubicBezTo>
                <a:cubicBezTo>
                  <a:pt x="2229" y="660"/>
                  <a:pt x="2257" y="658"/>
                  <a:pt x="2274" y="636"/>
                </a:cubicBezTo>
                <a:cubicBezTo>
                  <a:pt x="2280" y="628"/>
                  <a:pt x="2277" y="614"/>
                  <a:pt x="2284" y="606"/>
                </a:cubicBezTo>
                <a:cubicBezTo>
                  <a:pt x="2295" y="593"/>
                  <a:pt x="2311" y="586"/>
                  <a:pt x="2324" y="576"/>
                </a:cubicBezTo>
                <a:cubicBezTo>
                  <a:pt x="2327" y="566"/>
                  <a:pt x="2326" y="553"/>
                  <a:pt x="2334" y="547"/>
                </a:cubicBezTo>
                <a:cubicBezTo>
                  <a:pt x="2351" y="535"/>
                  <a:pt x="2394" y="527"/>
                  <a:pt x="2394" y="527"/>
                </a:cubicBezTo>
                <a:cubicBezTo>
                  <a:pt x="2423" y="526"/>
                  <a:pt x="2484" y="378"/>
                  <a:pt x="2522" y="384"/>
                </a:cubicBezTo>
                <a:cubicBezTo>
                  <a:pt x="2560" y="390"/>
                  <a:pt x="2584" y="532"/>
                  <a:pt x="2622" y="566"/>
                </a:cubicBezTo>
                <a:cubicBezTo>
                  <a:pt x="2643" y="628"/>
                  <a:pt x="2629" y="619"/>
                  <a:pt x="2751" y="586"/>
                </a:cubicBezTo>
                <a:cubicBezTo>
                  <a:pt x="2769" y="581"/>
                  <a:pt x="2790" y="540"/>
                  <a:pt x="2801" y="527"/>
                </a:cubicBezTo>
                <a:cubicBezTo>
                  <a:pt x="2825" y="498"/>
                  <a:pt x="2831" y="497"/>
                  <a:pt x="2860" y="477"/>
                </a:cubicBezTo>
                <a:cubicBezTo>
                  <a:pt x="2873" y="439"/>
                  <a:pt x="2897" y="431"/>
                  <a:pt x="2920" y="398"/>
                </a:cubicBezTo>
                <a:cubicBezTo>
                  <a:pt x="2976" y="452"/>
                  <a:pt x="2966" y="476"/>
                  <a:pt x="2999" y="537"/>
                </a:cubicBezTo>
                <a:cubicBezTo>
                  <a:pt x="3010" y="558"/>
                  <a:pt x="3039" y="596"/>
                  <a:pt x="3039" y="596"/>
                </a:cubicBezTo>
                <a:cubicBezTo>
                  <a:pt x="3142" y="562"/>
                  <a:pt x="3037" y="488"/>
                  <a:pt x="3129" y="457"/>
                </a:cubicBezTo>
                <a:cubicBezTo>
                  <a:pt x="3172" y="524"/>
                  <a:pt x="3211" y="601"/>
                  <a:pt x="3278" y="646"/>
                </a:cubicBezTo>
                <a:cubicBezTo>
                  <a:pt x="3323" y="630"/>
                  <a:pt x="3332" y="597"/>
                  <a:pt x="3357" y="556"/>
                </a:cubicBezTo>
                <a:cubicBezTo>
                  <a:pt x="3360" y="530"/>
                  <a:pt x="3348" y="496"/>
                  <a:pt x="3367" y="477"/>
                </a:cubicBezTo>
                <a:cubicBezTo>
                  <a:pt x="3381" y="463"/>
                  <a:pt x="3408" y="479"/>
                  <a:pt x="3426" y="487"/>
                </a:cubicBezTo>
                <a:cubicBezTo>
                  <a:pt x="3506" y="521"/>
                  <a:pt x="3531" y="608"/>
                  <a:pt x="3615" y="636"/>
                </a:cubicBezTo>
                <a:cubicBezTo>
                  <a:pt x="3654" y="583"/>
                  <a:pt x="3669" y="521"/>
                  <a:pt x="3705" y="467"/>
                </a:cubicBezTo>
                <a:cubicBezTo>
                  <a:pt x="3721" y="474"/>
                  <a:pt x="3740" y="477"/>
                  <a:pt x="3754" y="487"/>
                </a:cubicBezTo>
                <a:cubicBezTo>
                  <a:pt x="3772" y="500"/>
                  <a:pt x="3777" y="528"/>
                  <a:pt x="3784" y="547"/>
                </a:cubicBezTo>
                <a:cubicBezTo>
                  <a:pt x="3806" y="606"/>
                  <a:pt x="3794" y="586"/>
                  <a:pt x="3834" y="626"/>
                </a:cubicBezTo>
                <a:cubicBezTo>
                  <a:pt x="3835" y="626"/>
                  <a:pt x="3910" y="616"/>
                  <a:pt x="3923" y="606"/>
                </a:cubicBezTo>
                <a:cubicBezTo>
                  <a:pt x="3988" y="554"/>
                  <a:pt x="3898" y="591"/>
                  <a:pt x="3973" y="566"/>
                </a:cubicBezTo>
                <a:cubicBezTo>
                  <a:pt x="4014" y="609"/>
                  <a:pt x="4054" y="609"/>
                  <a:pt x="4112" y="626"/>
                </a:cubicBezTo>
                <a:cubicBezTo>
                  <a:pt x="4180" y="672"/>
                  <a:pt x="4148" y="658"/>
                  <a:pt x="4201" y="676"/>
                </a:cubicBezTo>
                <a:cubicBezTo>
                  <a:pt x="4228" y="671"/>
                  <a:pt x="4262" y="676"/>
                  <a:pt x="4281" y="656"/>
                </a:cubicBezTo>
                <a:cubicBezTo>
                  <a:pt x="4288" y="649"/>
                  <a:pt x="4285" y="635"/>
                  <a:pt x="4290" y="626"/>
                </a:cubicBezTo>
                <a:cubicBezTo>
                  <a:pt x="4295" y="616"/>
                  <a:pt x="4337" y="559"/>
                  <a:pt x="4340" y="556"/>
                </a:cubicBezTo>
                <a:cubicBezTo>
                  <a:pt x="4356" y="543"/>
                  <a:pt x="4381" y="546"/>
                  <a:pt x="4400" y="537"/>
                </a:cubicBezTo>
                <a:cubicBezTo>
                  <a:pt x="4480" y="497"/>
                  <a:pt x="4422" y="747"/>
                  <a:pt x="4498" y="721"/>
                </a:cubicBezTo>
                <a:cubicBezTo>
                  <a:pt x="4515" y="724"/>
                  <a:pt x="4494" y="509"/>
                  <a:pt x="4509" y="517"/>
                </a:cubicBezTo>
                <a:cubicBezTo>
                  <a:pt x="4519" y="523"/>
                  <a:pt x="4545" y="580"/>
                  <a:pt x="4549" y="586"/>
                </a:cubicBezTo>
                <a:cubicBezTo>
                  <a:pt x="4569" y="615"/>
                  <a:pt x="4651" y="439"/>
                  <a:pt x="4677" y="463"/>
                </a:cubicBezTo>
                <a:cubicBezTo>
                  <a:pt x="4707" y="490"/>
                  <a:pt x="4690" y="706"/>
                  <a:pt x="4718" y="735"/>
                </a:cubicBezTo>
                <a:cubicBezTo>
                  <a:pt x="4728" y="745"/>
                  <a:pt x="4735" y="757"/>
                  <a:pt x="4747" y="765"/>
                </a:cubicBezTo>
                <a:cubicBezTo>
                  <a:pt x="4766" y="778"/>
                  <a:pt x="4788" y="783"/>
                  <a:pt x="4807" y="795"/>
                </a:cubicBezTo>
                <a:cubicBezTo>
                  <a:pt x="4861" y="876"/>
                  <a:pt x="4831" y="718"/>
                  <a:pt x="4847" y="676"/>
                </a:cubicBezTo>
                <a:cubicBezTo>
                  <a:pt x="4852" y="663"/>
                  <a:pt x="4873" y="670"/>
                  <a:pt x="4886" y="666"/>
                </a:cubicBezTo>
                <a:cubicBezTo>
                  <a:pt x="4896" y="663"/>
                  <a:pt x="4906" y="657"/>
                  <a:pt x="4916" y="656"/>
                </a:cubicBezTo>
                <a:cubicBezTo>
                  <a:pt x="4965" y="650"/>
                  <a:pt x="4984" y="476"/>
                  <a:pt x="5034" y="473"/>
                </a:cubicBezTo>
                <a:cubicBezTo>
                  <a:pt x="5076" y="459"/>
                  <a:pt x="5118" y="623"/>
                  <a:pt x="5174" y="646"/>
                </a:cubicBezTo>
                <a:cubicBezTo>
                  <a:pt x="5185" y="651"/>
                  <a:pt x="5185" y="668"/>
                  <a:pt x="5194" y="676"/>
                </a:cubicBezTo>
                <a:cubicBezTo>
                  <a:pt x="5202" y="684"/>
                  <a:pt x="5214" y="689"/>
                  <a:pt x="5224" y="695"/>
                </a:cubicBezTo>
                <a:cubicBezTo>
                  <a:pt x="5237" y="668"/>
                  <a:pt x="5218" y="342"/>
                  <a:pt x="5243" y="314"/>
                </a:cubicBezTo>
                <a:cubicBezTo>
                  <a:pt x="5268" y="286"/>
                  <a:pt x="5348" y="488"/>
                  <a:pt x="5373" y="527"/>
                </a:cubicBezTo>
                <a:cubicBezTo>
                  <a:pt x="5382" y="529"/>
                  <a:pt x="5386" y="540"/>
                  <a:pt x="5393" y="547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299" name="Text Box 3"/>
          <p:cNvSpPr txBox="1">
            <a:spLocks noChangeArrowheads="1"/>
          </p:cNvSpPr>
          <p:nvPr/>
        </p:nvSpPr>
        <p:spPr bwMode="auto">
          <a:xfrm>
            <a:off x="231775" y="350838"/>
            <a:ext cx="85169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What I am going to discuss is NOT GWs associated with PBH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formation which are created only at high σpeaks.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00" name="Oval 4"/>
          <p:cNvSpPr>
            <a:spLocks noChangeArrowheads="1"/>
          </p:cNvSpPr>
          <p:nvPr/>
        </p:nvSpPr>
        <p:spPr bwMode="auto">
          <a:xfrm>
            <a:off x="6804025" y="1268413"/>
            <a:ext cx="287338" cy="215900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01" name="Text Box 5"/>
          <p:cNvSpPr txBox="1">
            <a:spLocks noChangeArrowheads="1"/>
          </p:cNvSpPr>
          <p:nvPr/>
        </p:nvSpPr>
        <p:spPr bwMode="auto">
          <a:xfrm>
            <a:off x="5651500" y="1341438"/>
            <a:ext cx="10207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32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PBH</a:t>
            </a:r>
            <a:endParaRPr kumimoji="1" lang="en-US" altLang="ja-JP" sz="32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02" name="Text Box 6"/>
          <p:cNvSpPr txBox="1">
            <a:spLocks noChangeArrowheads="1"/>
          </p:cNvSpPr>
          <p:nvPr/>
        </p:nvSpPr>
        <p:spPr bwMode="auto">
          <a:xfrm>
            <a:off x="250825" y="3232150"/>
            <a:ext cx="89296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but those created by (density fluctuations)×(density fluctuations)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as a second order effect in cosmological perturbation theory.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03" name="Freeform 7"/>
          <p:cNvSpPr/>
          <p:nvPr/>
        </p:nvSpPr>
        <p:spPr bwMode="auto">
          <a:xfrm>
            <a:off x="568325" y="4430713"/>
            <a:ext cx="3200400" cy="488950"/>
          </a:xfrm>
          <a:custGeom>
            <a:avLst/>
            <a:gdLst>
              <a:gd name="T0" fmla="*/ 0 w 2016"/>
              <a:gd name="T1" fmla="*/ 59 h 308"/>
              <a:gd name="T2" fmla="*/ 79 w 2016"/>
              <a:gd name="T3" fmla="*/ 119 h 308"/>
              <a:gd name="T4" fmla="*/ 268 w 2016"/>
              <a:gd name="T5" fmla="*/ 99 h 308"/>
              <a:gd name="T6" fmla="*/ 288 w 2016"/>
              <a:gd name="T7" fmla="*/ 69 h 308"/>
              <a:gd name="T8" fmla="*/ 357 w 2016"/>
              <a:gd name="T9" fmla="*/ 39 h 308"/>
              <a:gd name="T10" fmla="*/ 407 w 2016"/>
              <a:gd name="T11" fmla="*/ 79 h 308"/>
              <a:gd name="T12" fmla="*/ 427 w 2016"/>
              <a:gd name="T13" fmla="*/ 178 h 308"/>
              <a:gd name="T14" fmla="*/ 486 w 2016"/>
              <a:gd name="T15" fmla="*/ 208 h 308"/>
              <a:gd name="T16" fmla="*/ 576 w 2016"/>
              <a:gd name="T17" fmla="*/ 119 h 308"/>
              <a:gd name="T18" fmla="*/ 774 w 2016"/>
              <a:gd name="T19" fmla="*/ 188 h 308"/>
              <a:gd name="T20" fmla="*/ 864 w 2016"/>
              <a:gd name="T21" fmla="*/ 0 h 308"/>
              <a:gd name="T22" fmla="*/ 903 w 2016"/>
              <a:gd name="T23" fmla="*/ 10 h 308"/>
              <a:gd name="T24" fmla="*/ 923 w 2016"/>
              <a:gd name="T25" fmla="*/ 39 h 308"/>
              <a:gd name="T26" fmla="*/ 1012 w 2016"/>
              <a:gd name="T27" fmla="*/ 119 h 308"/>
              <a:gd name="T28" fmla="*/ 1052 w 2016"/>
              <a:gd name="T29" fmla="*/ 159 h 308"/>
              <a:gd name="T30" fmla="*/ 1161 w 2016"/>
              <a:gd name="T31" fmla="*/ 29 h 308"/>
              <a:gd name="T32" fmla="*/ 1221 w 2016"/>
              <a:gd name="T33" fmla="*/ 69 h 308"/>
              <a:gd name="T34" fmla="*/ 1281 w 2016"/>
              <a:gd name="T35" fmla="*/ 178 h 308"/>
              <a:gd name="T36" fmla="*/ 1400 w 2016"/>
              <a:gd name="T37" fmla="*/ 168 h 308"/>
              <a:gd name="T38" fmla="*/ 1440 w 2016"/>
              <a:gd name="T39" fmla="*/ 159 h 308"/>
              <a:gd name="T40" fmla="*/ 1519 w 2016"/>
              <a:gd name="T41" fmla="*/ 79 h 308"/>
              <a:gd name="T42" fmla="*/ 1658 w 2016"/>
              <a:gd name="T43" fmla="*/ 89 h 308"/>
              <a:gd name="T44" fmla="*/ 1708 w 2016"/>
              <a:gd name="T45" fmla="*/ 178 h 308"/>
              <a:gd name="T46" fmla="*/ 1737 w 2016"/>
              <a:gd name="T47" fmla="*/ 198 h 308"/>
              <a:gd name="T48" fmla="*/ 1777 w 2016"/>
              <a:gd name="T49" fmla="*/ 99 h 308"/>
              <a:gd name="T50" fmla="*/ 1857 w 2016"/>
              <a:gd name="T51" fmla="*/ 79 h 308"/>
              <a:gd name="T52" fmla="*/ 1867 w 2016"/>
              <a:gd name="T53" fmla="*/ 109 h 308"/>
              <a:gd name="T54" fmla="*/ 1926 w 2016"/>
              <a:gd name="T55" fmla="*/ 149 h 308"/>
              <a:gd name="T56" fmla="*/ 1966 w 2016"/>
              <a:gd name="T57" fmla="*/ 149 h 308"/>
              <a:gd name="T58" fmla="*/ 2016 w 2016"/>
              <a:gd name="T59" fmla="*/ 149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2016" h="308">
                <a:moveTo>
                  <a:pt x="0" y="59"/>
                </a:moveTo>
                <a:cubicBezTo>
                  <a:pt x="23" y="95"/>
                  <a:pt x="39" y="106"/>
                  <a:pt x="79" y="119"/>
                </a:cubicBezTo>
                <a:cubicBezTo>
                  <a:pt x="142" y="114"/>
                  <a:pt x="213" y="130"/>
                  <a:pt x="268" y="99"/>
                </a:cubicBezTo>
                <a:cubicBezTo>
                  <a:pt x="278" y="93"/>
                  <a:pt x="279" y="77"/>
                  <a:pt x="288" y="69"/>
                </a:cubicBezTo>
                <a:cubicBezTo>
                  <a:pt x="305" y="55"/>
                  <a:pt x="336" y="46"/>
                  <a:pt x="357" y="39"/>
                </a:cubicBezTo>
                <a:cubicBezTo>
                  <a:pt x="374" y="52"/>
                  <a:pt x="394" y="62"/>
                  <a:pt x="407" y="79"/>
                </a:cubicBezTo>
                <a:cubicBezTo>
                  <a:pt x="427" y="106"/>
                  <a:pt x="412" y="148"/>
                  <a:pt x="427" y="178"/>
                </a:cubicBezTo>
                <a:cubicBezTo>
                  <a:pt x="435" y="194"/>
                  <a:pt x="472" y="203"/>
                  <a:pt x="486" y="208"/>
                </a:cubicBezTo>
                <a:cubicBezTo>
                  <a:pt x="511" y="171"/>
                  <a:pt x="539" y="144"/>
                  <a:pt x="576" y="119"/>
                </a:cubicBezTo>
                <a:cubicBezTo>
                  <a:pt x="643" y="14"/>
                  <a:pt x="698" y="163"/>
                  <a:pt x="774" y="188"/>
                </a:cubicBezTo>
                <a:cubicBezTo>
                  <a:pt x="836" y="147"/>
                  <a:pt x="832" y="63"/>
                  <a:pt x="864" y="0"/>
                </a:cubicBezTo>
                <a:cubicBezTo>
                  <a:pt x="877" y="3"/>
                  <a:pt x="892" y="3"/>
                  <a:pt x="903" y="10"/>
                </a:cubicBezTo>
                <a:cubicBezTo>
                  <a:pt x="913" y="16"/>
                  <a:pt x="915" y="30"/>
                  <a:pt x="923" y="39"/>
                </a:cubicBezTo>
                <a:cubicBezTo>
                  <a:pt x="973" y="95"/>
                  <a:pt x="967" y="88"/>
                  <a:pt x="1012" y="119"/>
                </a:cubicBezTo>
                <a:cubicBezTo>
                  <a:pt x="1014" y="125"/>
                  <a:pt x="1023" y="180"/>
                  <a:pt x="1052" y="159"/>
                </a:cubicBezTo>
                <a:cubicBezTo>
                  <a:pt x="1107" y="120"/>
                  <a:pt x="1092" y="53"/>
                  <a:pt x="1161" y="29"/>
                </a:cubicBezTo>
                <a:cubicBezTo>
                  <a:pt x="1189" y="38"/>
                  <a:pt x="1204" y="38"/>
                  <a:pt x="1221" y="69"/>
                </a:cubicBezTo>
                <a:cubicBezTo>
                  <a:pt x="1258" y="135"/>
                  <a:pt x="1222" y="141"/>
                  <a:pt x="1281" y="178"/>
                </a:cubicBezTo>
                <a:cubicBezTo>
                  <a:pt x="1321" y="175"/>
                  <a:pt x="1360" y="173"/>
                  <a:pt x="1400" y="168"/>
                </a:cubicBezTo>
                <a:cubicBezTo>
                  <a:pt x="1414" y="166"/>
                  <a:pt x="1430" y="168"/>
                  <a:pt x="1440" y="159"/>
                </a:cubicBezTo>
                <a:cubicBezTo>
                  <a:pt x="1571" y="45"/>
                  <a:pt x="1405" y="136"/>
                  <a:pt x="1519" y="79"/>
                </a:cubicBezTo>
                <a:cubicBezTo>
                  <a:pt x="1565" y="82"/>
                  <a:pt x="1613" y="78"/>
                  <a:pt x="1658" y="89"/>
                </a:cubicBezTo>
                <a:cubicBezTo>
                  <a:pt x="1711" y="101"/>
                  <a:pt x="1672" y="153"/>
                  <a:pt x="1708" y="178"/>
                </a:cubicBezTo>
                <a:cubicBezTo>
                  <a:pt x="1718" y="185"/>
                  <a:pt x="1727" y="191"/>
                  <a:pt x="1737" y="198"/>
                </a:cubicBezTo>
                <a:cubicBezTo>
                  <a:pt x="1810" y="308"/>
                  <a:pt x="1787" y="262"/>
                  <a:pt x="1777" y="99"/>
                </a:cubicBezTo>
                <a:cubicBezTo>
                  <a:pt x="1789" y="49"/>
                  <a:pt x="1780" y="31"/>
                  <a:pt x="1857" y="79"/>
                </a:cubicBezTo>
                <a:cubicBezTo>
                  <a:pt x="1866" y="85"/>
                  <a:pt x="1860" y="101"/>
                  <a:pt x="1867" y="109"/>
                </a:cubicBezTo>
                <a:cubicBezTo>
                  <a:pt x="1884" y="126"/>
                  <a:pt x="1926" y="149"/>
                  <a:pt x="1926" y="149"/>
                </a:cubicBezTo>
                <a:cubicBezTo>
                  <a:pt x="1967" y="209"/>
                  <a:pt x="1925" y="166"/>
                  <a:pt x="1966" y="149"/>
                </a:cubicBezTo>
                <a:cubicBezTo>
                  <a:pt x="1981" y="143"/>
                  <a:pt x="1999" y="149"/>
                  <a:pt x="2016" y="149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04" name="Freeform 8"/>
          <p:cNvSpPr/>
          <p:nvPr/>
        </p:nvSpPr>
        <p:spPr bwMode="auto">
          <a:xfrm>
            <a:off x="4643438" y="4508500"/>
            <a:ext cx="3255962" cy="515938"/>
          </a:xfrm>
          <a:custGeom>
            <a:avLst/>
            <a:gdLst>
              <a:gd name="T0" fmla="*/ 0 w 2051"/>
              <a:gd name="T1" fmla="*/ 76 h 325"/>
              <a:gd name="T2" fmla="*/ 79 w 2051"/>
              <a:gd name="T3" fmla="*/ 136 h 325"/>
              <a:gd name="T4" fmla="*/ 222 w 2051"/>
              <a:gd name="T5" fmla="*/ 220 h 325"/>
              <a:gd name="T6" fmla="*/ 268 w 2051"/>
              <a:gd name="T7" fmla="*/ 116 h 325"/>
              <a:gd name="T8" fmla="*/ 288 w 2051"/>
              <a:gd name="T9" fmla="*/ 86 h 325"/>
              <a:gd name="T10" fmla="*/ 357 w 2051"/>
              <a:gd name="T11" fmla="*/ 56 h 325"/>
              <a:gd name="T12" fmla="*/ 407 w 2051"/>
              <a:gd name="T13" fmla="*/ 96 h 325"/>
              <a:gd name="T14" fmla="*/ 427 w 2051"/>
              <a:gd name="T15" fmla="*/ 195 h 325"/>
              <a:gd name="T16" fmla="*/ 486 w 2051"/>
              <a:gd name="T17" fmla="*/ 225 h 325"/>
              <a:gd name="T18" fmla="*/ 576 w 2051"/>
              <a:gd name="T19" fmla="*/ 136 h 325"/>
              <a:gd name="T20" fmla="*/ 699 w 2051"/>
              <a:gd name="T21" fmla="*/ 12 h 325"/>
              <a:gd name="T22" fmla="*/ 774 w 2051"/>
              <a:gd name="T23" fmla="*/ 205 h 325"/>
              <a:gd name="T24" fmla="*/ 864 w 2051"/>
              <a:gd name="T25" fmla="*/ 17 h 325"/>
              <a:gd name="T26" fmla="*/ 903 w 2051"/>
              <a:gd name="T27" fmla="*/ 27 h 325"/>
              <a:gd name="T28" fmla="*/ 923 w 2051"/>
              <a:gd name="T29" fmla="*/ 56 h 325"/>
              <a:gd name="T30" fmla="*/ 1012 w 2051"/>
              <a:gd name="T31" fmla="*/ 136 h 325"/>
              <a:gd name="T32" fmla="*/ 1052 w 2051"/>
              <a:gd name="T33" fmla="*/ 176 h 325"/>
              <a:gd name="T34" fmla="*/ 1161 w 2051"/>
              <a:gd name="T35" fmla="*/ 46 h 325"/>
              <a:gd name="T36" fmla="*/ 1221 w 2051"/>
              <a:gd name="T37" fmla="*/ 86 h 325"/>
              <a:gd name="T38" fmla="*/ 1335 w 2051"/>
              <a:gd name="T39" fmla="*/ 52 h 325"/>
              <a:gd name="T40" fmla="*/ 1400 w 2051"/>
              <a:gd name="T41" fmla="*/ 185 h 325"/>
              <a:gd name="T42" fmla="*/ 1440 w 2051"/>
              <a:gd name="T43" fmla="*/ 176 h 325"/>
              <a:gd name="T44" fmla="*/ 1519 w 2051"/>
              <a:gd name="T45" fmla="*/ 96 h 325"/>
              <a:gd name="T46" fmla="*/ 1583 w 2051"/>
              <a:gd name="T47" fmla="*/ 191 h 325"/>
              <a:gd name="T48" fmla="*/ 1658 w 2051"/>
              <a:gd name="T49" fmla="*/ 106 h 325"/>
              <a:gd name="T50" fmla="*/ 1708 w 2051"/>
              <a:gd name="T51" fmla="*/ 195 h 325"/>
              <a:gd name="T52" fmla="*/ 1737 w 2051"/>
              <a:gd name="T53" fmla="*/ 215 h 325"/>
              <a:gd name="T54" fmla="*/ 1777 w 2051"/>
              <a:gd name="T55" fmla="*/ 116 h 325"/>
              <a:gd name="T56" fmla="*/ 1857 w 2051"/>
              <a:gd name="T57" fmla="*/ 96 h 325"/>
              <a:gd name="T58" fmla="*/ 1867 w 2051"/>
              <a:gd name="T59" fmla="*/ 126 h 325"/>
              <a:gd name="T60" fmla="*/ 2010 w 2051"/>
              <a:gd name="T61" fmla="*/ 161 h 325"/>
              <a:gd name="T62" fmla="*/ 1966 w 2051"/>
              <a:gd name="T63" fmla="*/ 166 h 325"/>
              <a:gd name="T64" fmla="*/ 2016 w 2051"/>
              <a:gd name="T65" fmla="*/ 166 h 3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051" h="325">
                <a:moveTo>
                  <a:pt x="0" y="76"/>
                </a:moveTo>
                <a:cubicBezTo>
                  <a:pt x="23" y="112"/>
                  <a:pt x="39" y="123"/>
                  <a:pt x="79" y="136"/>
                </a:cubicBezTo>
                <a:cubicBezTo>
                  <a:pt x="114" y="145"/>
                  <a:pt x="191" y="223"/>
                  <a:pt x="222" y="220"/>
                </a:cubicBezTo>
                <a:cubicBezTo>
                  <a:pt x="253" y="217"/>
                  <a:pt x="257" y="138"/>
                  <a:pt x="268" y="116"/>
                </a:cubicBezTo>
                <a:cubicBezTo>
                  <a:pt x="278" y="110"/>
                  <a:pt x="279" y="94"/>
                  <a:pt x="288" y="86"/>
                </a:cubicBezTo>
                <a:cubicBezTo>
                  <a:pt x="305" y="72"/>
                  <a:pt x="336" y="63"/>
                  <a:pt x="357" y="56"/>
                </a:cubicBezTo>
                <a:cubicBezTo>
                  <a:pt x="374" y="69"/>
                  <a:pt x="394" y="79"/>
                  <a:pt x="407" y="96"/>
                </a:cubicBezTo>
                <a:cubicBezTo>
                  <a:pt x="427" y="123"/>
                  <a:pt x="412" y="165"/>
                  <a:pt x="427" y="195"/>
                </a:cubicBezTo>
                <a:cubicBezTo>
                  <a:pt x="435" y="211"/>
                  <a:pt x="472" y="220"/>
                  <a:pt x="486" y="225"/>
                </a:cubicBezTo>
                <a:cubicBezTo>
                  <a:pt x="511" y="188"/>
                  <a:pt x="539" y="161"/>
                  <a:pt x="576" y="136"/>
                </a:cubicBezTo>
                <a:cubicBezTo>
                  <a:pt x="605" y="118"/>
                  <a:pt x="666" y="0"/>
                  <a:pt x="699" y="12"/>
                </a:cubicBezTo>
                <a:cubicBezTo>
                  <a:pt x="732" y="24"/>
                  <a:pt x="747" y="204"/>
                  <a:pt x="774" y="205"/>
                </a:cubicBezTo>
                <a:cubicBezTo>
                  <a:pt x="836" y="164"/>
                  <a:pt x="832" y="80"/>
                  <a:pt x="864" y="17"/>
                </a:cubicBezTo>
                <a:cubicBezTo>
                  <a:pt x="877" y="20"/>
                  <a:pt x="892" y="20"/>
                  <a:pt x="903" y="27"/>
                </a:cubicBezTo>
                <a:cubicBezTo>
                  <a:pt x="913" y="33"/>
                  <a:pt x="915" y="47"/>
                  <a:pt x="923" y="56"/>
                </a:cubicBezTo>
                <a:cubicBezTo>
                  <a:pt x="973" y="112"/>
                  <a:pt x="967" y="105"/>
                  <a:pt x="1012" y="136"/>
                </a:cubicBezTo>
                <a:cubicBezTo>
                  <a:pt x="1014" y="142"/>
                  <a:pt x="1023" y="197"/>
                  <a:pt x="1052" y="176"/>
                </a:cubicBezTo>
                <a:cubicBezTo>
                  <a:pt x="1107" y="137"/>
                  <a:pt x="1092" y="70"/>
                  <a:pt x="1161" y="46"/>
                </a:cubicBezTo>
                <a:cubicBezTo>
                  <a:pt x="1189" y="55"/>
                  <a:pt x="1204" y="55"/>
                  <a:pt x="1221" y="86"/>
                </a:cubicBezTo>
                <a:cubicBezTo>
                  <a:pt x="1258" y="152"/>
                  <a:pt x="1276" y="15"/>
                  <a:pt x="1335" y="52"/>
                </a:cubicBezTo>
                <a:cubicBezTo>
                  <a:pt x="1375" y="49"/>
                  <a:pt x="1360" y="190"/>
                  <a:pt x="1400" y="185"/>
                </a:cubicBezTo>
                <a:cubicBezTo>
                  <a:pt x="1414" y="183"/>
                  <a:pt x="1430" y="185"/>
                  <a:pt x="1440" y="176"/>
                </a:cubicBezTo>
                <a:cubicBezTo>
                  <a:pt x="1571" y="62"/>
                  <a:pt x="1405" y="153"/>
                  <a:pt x="1519" y="96"/>
                </a:cubicBezTo>
                <a:cubicBezTo>
                  <a:pt x="1546" y="83"/>
                  <a:pt x="1560" y="189"/>
                  <a:pt x="1583" y="191"/>
                </a:cubicBezTo>
                <a:cubicBezTo>
                  <a:pt x="1606" y="193"/>
                  <a:pt x="1637" y="105"/>
                  <a:pt x="1658" y="106"/>
                </a:cubicBezTo>
                <a:cubicBezTo>
                  <a:pt x="1711" y="118"/>
                  <a:pt x="1672" y="170"/>
                  <a:pt x="1708" y="195"/>
                </a:cubicBezTo>
                <a:cubicBezTo>
                  <a:pt x="1718" y="202"/>
                  <a:pt x="1727" y="208"/>
                  <a:pt x="1737" y="215"/>
                </a:cubicBezTo>
                <a:cubicBezTo>
                  <a:pt x="1810" y="325"/>
                  <a:pt x="1787" y="279"/>
                  <a:pt x="1777" y="116"/>
                </a:cubicBezTo>
                <a:cubicBezTo>
                  <a:pt x="1789" y="66"/>
                  <a:pt x="1780" y="48"/>
                  <a:pt x="1857" y="96"/>
                </a:cubicBezTo>
                <a:cubicBezTo>
                  <a:pt x="1866" y="102"/>
                  <a:pt x="1860" y="118"/>
                  <a:pt x="1867" y="126"/>
                </a:cubicBezTo>
                <a:cubicBezTo>
                  <a:pt x="1884" y="143"/>
                  <a:pt x="2010" y="161"/>
                  <a:pt x="2010" y="161"/>
                </a:cubicBezTo>
                <a:cubicBezTo>
                  <a:pt x="2051" y="221"/>
                  <a:pt x="1925" y="183"/>
                  <a:pt x="1966" y="166"/>
                </a:cubicBezTo>
                <a:cubicBezTo>
                  <a:pt x="1981" y="160"/>
                  <a:pt x="1999" y="166"/>
                  <a:pt x="2016" y="166"/>
                </a:cubicBezTo>
              </a:path>
            </a:pathLst>
          </a:custGeom>
          <a:noFill/>
          <a:ln w="57150" cap="flat" cmpd="sng">
            <a:solidFill>
              <a:schemeClr val="tx1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05" name="Text Box 9"/>
          <p:cNvSpPr txBox="1">
            <a:spLocks noChangeArrowheads="1"/>
          </p:cNvSpPr>
          <p:nvPr/>
        </p:nvSpPr>
        <p:spPr bwMode="auto">
          <a:xfrm>
            <a:off x="3903663" y="4227513"/>
            <a:ext cx="692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4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×</a:t>
            </a:r>
            <a:endParaRPr kumimoji="1" lang="en-US" altLang="ja-JP" sz="4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06" name="Text Box 10"/>
          <p:cNvSpPr txBox="1">
            <a:spLocks noChangeArrowheads="1"/>
          </p:cNvSpPr>
          <p:nvPr/>
        </p:nvSpPr>
        <p:spPr bwMode="auto">
          <a:xfrm>
            <a:off x="303213" y="5175250"/>
            <a:ext cx="8418512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This effect is much more universal than GWs associated with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PBH formation.</a:t>
            </a:r>
            <a:endParaRPr kumimoji="1" lang="en-US" altLang="ja-JP" sz="24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07" name="Line 11"/>
          <p:cNvSpPr>
            <a:spLocks noChangeShapeType="1"/>
          </p:cNvSpPr>
          <p:nvPr/>
        </p:nvSpPr>
        <p:spPr bwMode="auto">
          <a:xfrm>
            <a:off x="323850" y="2852738"/>
            <a:ext cx="1582738" cy="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08" name="Text Box 12"/>
          <p:cNvSpPr txBox="1">
            <a:spLocks noChangeArrowheads="1"/>
          </p:cNvSpPr>
          <p:nvPr/>
        </p:nvSpPr>
        <p:spPr bwMode="auto">
          <a:xfrm>
            <a:off x="1998663" y="2600325"/>
            <a:ext cx="1060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position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09" name="Line 13"/>
          <p:cNvSpPr>
            <a:spLocks noChangeShapeType="1"/>
          </p:cNvSpPr>
          <p:nvPr/>
        </p:nvSpPr>
        <p:spPr bwMode="auto">
          <a:xfrm flipV="1">
            <a:off x="250825" y="1484313"/>
            <a:ext cx="0" cy="1439862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3310" name="Text Box 14"/>
          <p:cNvSpPr txBox="1">
            <a:spLocks noChangeArrowheads="1"/>
          </p:cNvSpPr>
          <p:nvPr/>
        </p:nvSpPr>
        <p:spPr bwMode="auto">
          <a:xfrm>
            <a:off x="323850" y="1341438"/>
            <a:ext cx="221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density fluctuation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306" name="Rectangle 18"/>
          <p:cNvSpPr>
            <a:spLocks noChangeArrowheads="1"/>
          </p:cNvSpPr>
          <p:nvPr/>
        </p:nvSpPr>
        <p:spPr bwMode="auto">
          <a:xfrm>
            <a:off x="323850" y="3716338"/>
            <a:ext cx="75612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sourced by the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second-order 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linear scalar perturbations              :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40292" name="Picture 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125538"/>
            <a:ext cx="7275513" cy="66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3" name="Text Box 5"/>
          <p:cNvSpPr txBox="1">
            <a:spLocks noChangeArrowheads="1"/>
          </p:cNvSpPr>
          <p:nvPr/>
        </p:nvSpPr>
        <p:spPr bwMode="auto">
          <a:xfrm>
            <a:off x="250825" y="668338"/>
            <a:ext cx="803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Perturbed metric:  Scalar modes:         and         ;   Tensor modes       .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40295" name="Object 7"/>
          <p:cNvGraphicFramePr>
            <a:graphicFrameLocks noChangeAspect="1"/>
          </p:cNvGraphicFramePr>
          <p:nvPr/>
        </p:nvGraphicFramePr>
        <p:xfrm>
          <a:off x="4129088" y="620713"/>
          <a:ext cx="442912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Equation" r:id="rId2" imgW="165100" imgH="152400" progId="Equation.DSMT4">
                  <p:embed/>
                </p:oleObj>
              </mc:Choice>
              <mc:Fallback>
                <p:oleObj name="Equation" r:id="rId2" imgW="165100" imgH="1524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9088" y="620713"/>
                        <a:ext cx="442912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6" name="Object 8"/>
          <p:cNvGraphicFramePr>
            <a:graphicFrameLocks noChangeAspect="1"/>
          </p:cNvGraphicFramePr>
          <p:nvPr/>
        </p:nvGraphicFramePr>
        <p:xfrm>
          <a:off x="5203825" y="604838"/>
          <a:ext cx="476250" cy="442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4" imgW="177800" imgH="165100" progId="Equation.DSMT4">
                  <p:embed/>
                </p:oleObj>
              </mc:Choice>
              <mc:Fallback>
                <p:oleObj name="Equation" r:id="rId4" imgW="177800" imgH="165100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03825" y="604838"/>
                        <a:ext cx="476250" cy="442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297" name="Object 9"/>
          <p:cNvGraphicFramePr>
            <a:graphicFrameLocks noChangeAspect="1"/>
          </p:cNvGraphicFramePr>
          <p:nvPr/>
        </p:nvGraphicFramePr>
        <p:xfrm>
          <a:off x="7740650" y="577850"/>
          <a:ext cx="37782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6" imgW="165100" imgH="241300" progId="Equation.DSMT4">
                  <p:embed/>
                </p:oleObj>
              </mc:Choice>
              <mc:Fallback>
                <p:oleObj name="Equation" r:id="rId6" imgW="165100" imgH="2413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577850"/>
                        <a:ext cx="37782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298" name="Text Box 10"/>
          <p:cNvSpPr txBox="1">
            <a:spLocks noChangeArrowheads="1"/>
          </p:cNvSpPr>
          <p:nvPr/>
        </p:nvSpPr>
        <p:spPr bwMode="auto">
          <a:xfrm>
            <a:off x="303213" y="2420938"/>
            <a:ext cx="8556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Equation of motion for the transverse-traceless (                    ) tensor mode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40299" name="Object 11"/>
          <p:cNvGraphicFramePr>
            <a:graphicFrameLocks noChangeAspect="1"/>
          </p:cNvGraphicFramePr>
          <p:nvPr/>
        </p:nvGraphicFramePr>
        <p:xfrm>
          <a:off x="6735763" y="3746500"/>
          <a:ext cx="869950" cy="323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Equation" r:id="rId8" imgW="443865" imgH="165100" progId="Equation.DSMT4">
                  <p:embed/>
                </p:oleObj>
              </mc:Choice>
              <mc:Fallback>
                <p:oleObj name="Equation" r:id="rId8" imgW="443865" imgH="16510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5763" y="3746500"/>
                        <a:ext cx="869950" cy="323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300" name="Object 12"/>
          <p:cNvGraphicFramePr>
            <a:graphicFrameLocks noChangeAspect="1"/>
          </p:cNvGraphicFramePr>
          <p:nvPr/>
        </p:nvGraphicFramePr>
        <p:xfrm>
          <a:off x="827088" y="1844675"/>
          <a:ext cx="1008062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10" imgW="584200" imgH="203200" progId="Equation.DSMT4">
                  <p:embed/>
                </p:oleObj>
              </mc:Choice>
              <mc:Fallback>
                <p:oleObj name="Equation" r:id="rId10" imgW="584200" imgH="2032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088" y="1844675"/>
                        <a:ext cx="1008062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301" name="Text Box 13"/>
          <p:cNvSpPr txBox="1">
            <a:spLocks noChangeArrowheads="1"/>
          </p:cNvSpPr>
          <p:nvPr/>
        </p:nvSpPr>
        <p:spPr bwMode="auto">
          <a:xfrm>
            <a:off x="1887538" y="1839913"/>
            <a:ext cx="40211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in the radiation dominated regime.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40302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4514850" cy="74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0305" name="Picture 1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4144963"/>
            <a:ext cx="7389813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0307" name="Object 19"/>
          <p:cNvGraphicFramePr>
            <a:graphicFrameLocks noChangeAspect="1"/>
          </p:cNvGraphicFramePr>
          <p:nvPr/>
        </p:nvGraphicFramePr>
        <p:xfrm>
          <a:off x="5795963" y="2420938"/>
          <a:ext cx="1439862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14" imgW="799465" imgH="254000" progId="Equation.DSMT4">
                  <p:embed/>
                </p:oleObj>
              </mc:Choice>
              <mc:Fallback>
                <p:oleObj name="Equation" r:id="rId14" imgW="799465" imgH="2540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2420938"/>
                        <a:ext cx="1439862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0308" name="Picture 2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7021" r="5769" b="4056"/>
          <a:stretch>
            <a:fillRect/>
          </a:stretch>
        </p:blipFill>
        <p:spPr bwMode="auto">
          <a:xfrm>
            <a:off x="5661025" y="2843213"/>
            <a:ext cx="1171575" cy="79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0315" name="Group 27"/>
          <p:cNvGrpSpPr/>
          <p:nvPr/>
        </p:nvGrpSpPr>
        <p:grpSpPr bwMode="auto">
          <a:xfrm>
            <a:off x="468313" y="5300663"/>
            <a:ext cx="7931150" cy="1230312"/>
            <a:chOff x="191" y="3345"/>
            <a:chExt cx="4996" cy="775"/>
          </a:xfrm>
        </p:grpSpPr>
        <p:sp>
          <p:nvSpPr>
            <p:cNvPr id="140309" name="Text Box 21"/>
            <p:cNvSpPr txBox="1">
              <a:spLocks noChangeArrowheads="1"/>
            </p:cNvSpPr>
            <p:nvPr/>
          </p:nvSpPr>
          <p:spPr bwMode="auto">
            <a:xfrm>
              <a:off x="191" y="3365"/>
              <a:ext cx="4996" cy="6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These equations are obtained by writing the Einstein tensor         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up to second order in        and         and first order in       and apply 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1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the projection operator          to the transverse-traceless components.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graphicFrame>
          <p:nvGraphicFramePr>
            <p:cNvPr id="140310" name="Object 22"/>
            <p:cNvGraphicFramePr>
              <a:graphicFrameLocks noChangeAspect="1"/>
            </p:cNvGraphicFramePr>
            <p:nvPr/>
          </p:nvGraphicFramePr>
          <p:xfrm>
            <a:off x="4528" y="3345"/>
            <a:ext cx="273" cy="3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" name="Equation" r:id="rId17" imgW="203200" imgH="254000" progId="Equation.DSMT4">
                    <p:embed/>
                  </p:oleObj>
                </mc:Choice>
                <mc:Fallback>
                  <p:oleObj name="Equation" r:id="rId17" imgW="203200" imgH="254000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28" y="3345"/>
                          <a:ext cx="273" cy="3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311" name="Object 23"/>
            <p:cNvGraphicFramePr>
              <a:graphicFrameLocks noChangeAspect="1"/>
            </p:cNvGraphicFramePr>
            <p:nvPr/>
          </p:nvGraphicFramePr>
          <p:xfrm>
            <a:off x="1776" y="3566"/>
            <a:ext cx="279" cy="25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" name="Equation" r:id="rId19" imgW="165100" imgH="152400" progId="Equation.DSMT4">
                    <p:embed/>
                  </p:oleObj>
                </mc:Choice>
                <mc:Fallback>
                  <p:oleObj name="Equation" r:id="rId19" imgW="165100" imgH="152400" progId="Equation.DSMT4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76" y="3566"/>
                          <a:ext cx="279" cy="25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312" name="Object 24"/>
            <p:cNvGraphicFramePr>
              <a:graphicFrameLocks noChangeAspect="1"/>
            </p:cNvGraphicFramePr>
            <p:nvPr/>
          </p:nvGraphicFramePr>
          <p:xfrm>
            <a:off x="2429" y="3566"/>
            <a:ext cx="300" cy="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" name="Equation" r:id="rId20" imgW="177800" imgH="165100" progId="Equation.DSMT4">
                    <p:embed/>
                  </p:oleObj>
                </mc:Choice>
                <mc:Fallback>
                  <p:oleObj name="Equation" r:id="rId20" imgW="177800" imgH="165100" progId="Equation.DSMT4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29" y="3566"/>
                          <a:ext cx="300" cy="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313" name="Object 25"/>
            <p:cNvGraphicFramePr>
              <a:graphicFrameLocks noChangeAspect="1"/>
            </p:cNvGraphicFramePr>
            <p:nvPr/>
          </p:nvGraphicFramePr>
          <p:xfrm>
            <a:off x="3957" y="3557"/>
            <a:ext cx="238" cy="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" name="Equation" r:id="rId22" imgW="165100" imgH="241300" progId="Equation.DSMT4">
                    <p:embed/>
                  </p:oleObj>
                </mc:Choice>
                <mc:Fallback>
                  <p:oleObj name="Equation" r:id="rId22" imgW="165100" imgH="241300" progId="Equation.DSMT4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57" y="3557"/>
                          <a:ext cx="238" cy="3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314" name="Object 26"/>
            <p:cNvGraphicFramePr>
              <a:graphicFrameLocks noChangeAspect="1"/>
            </p:cNvGraphicFramePr>
            <p:nvPr/>
          </p:nvGraphicFramePr>
          <p:xfrm>
            <a:off x="1898" y="3742"/>
            <a:ext cx="302" cy="37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" name="Equation" r:id="rId23" imgW="203200" imgH="254000" progId="Equation.DSMT4">
                    <p:embed/>
                  </p:oleObj>
                </mc:Choice>
                <mc:Fallback>
                  <p:oleObj name="Equation" r:id="rId23" imgW="203200" imgH="254000" progId="Equation.DSMT4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98" y="3742"/>
                          <a:ext cx="302" cy="37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" name="正方形/長方形 1"/>
          <p:cNvSpPr/>
          <p:nvPr/>
        </p:nvSpPr>
        <p:spPr>
          <a:xfrm>
            <a:off x="133495" y="65289"/>
            <a:ext cx="9071714" cy="49244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altLang="ja-JP" sz="2600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/>
                </a:solidFill>
              </a:rPr>
              <a:t>Saito &amp; JY calculated it in the Newtonian gauge</a:t>
            </a:r>
            <a:endParaRPr lang="ja-JP" altLang="en-US" sz="2600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6" name="Text Box 4"/>
          <p:cNvSpPr txBox="1">
            <a:spLocks noChangeArrowheads="1"/>
          </p:cNvSpPr>
          <p:nvPr/>
        </p:nvSpPr>
        <p:spPr bwMode="auto">
          <a:xfrm>
            <a:off x="447675" y="255588"/>
            <a:ext cx="7556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Linear evolution equation suffices for          in wavenumber space.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41317" name="Object 5"/>
          <p:cNvGraphicFramePr>
            <a:graphicFrameLocks noChangeAspect="1"/>
          </p:cNvGraphicFramePr>
          <p:nvPr/>
        </p:nvGraphicFramePr>
        <p:xfrm>
          <a:off x="4721225" y="104775"/>
          <a:ext cx="611188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Equation" r:id="rId1" imgW="228600" imgH="228600" progId="Equation.DSMT4">
                  <p:embed/>
                </p:oleObj>
              </mc:Choice>
              <mc:Fallback>
                <p:oleObj name="Equation" r:id="rId1" imgW="228600" imgH="228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1225" y="104775"/>
                        <a:ext cx="611188" cy="61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131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4032250" cy="842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13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844675"/>
            <a:ext cx="4452938" cy="881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1320" name="Text Box 8"/>
          <p:cNvSpPr txBox="1">
            <a:spLocks noChangeArrowheads="1"/>
          </p:cNvSpPr>
          <p:nvPr/>
        </p:nvSpPr>
        <p:spPr bwMode="auto">
          <a:xfrm>
            <a:off x="447675" y="1550988"/>
            <a:ext cx="29527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which is easily solved as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4132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989138"/>
            <a:ext cx="28082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1330" name="Group 18"/>
          <p:cNvGrpSpPr/>
          <p:nvPr/>
        </p:nvGrpSpPr>
        <p:grpSpPr bwMode="auto">
          <a:xfrm>
            <a:off x="376238" y="3108325"/>
            <a:ext cx="8804275" cy="3416300"/>
            <a:chOff x="237" y="1958"/>
            <a:chExt cx="5546" cy="2152"/>
          </a:xfrm>
        </p:grpSpPr>
        <p:pic>
          <p:nvPicPr>
            <p:cNvPr id="141322" name="Picture 1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" y="2278"/>
              <a:ext cx="2404" cy="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1323" name="Text Box 11"/>
            <p:cNvSpPr txBox="1">
              <a:spLocks noChangeArrowheads="1"/>
            </p:cNvSpPr>
            <p:nvPr/>
          </p:nvSpPr>
          <p:spPr bwMode="auto">
            <a:xfrm>
              <a:off x="249" y="2002"/>
              <a:ext cx="55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Evolution equation for      is also easily solved by the Green function method.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graphicFrame>
          <p:nvGraphicFramePr>
            <p:cNvPr id="141324" name="Object 12"/>
            <p:cNvGraphicFramePr>
              <a:graphicFrameLocks noChangeAspect="1"/>
            </p:cNvGraphicFramePr>
            <p:nvPr/>
          </p:nvGraphicFramePr>
          <p:xfrm>
            <a:off x="1879" y="1958"/>
            <a:ext cx="238" cy="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" name="Equation" r:id="rId7" imgW="165100" imgH="241300" progId="Equation.DSMT4">
                    <p:embed/>
                  </p:oleObj>
                </mc:Choice>
                <mc:Fallback>
                  <p:oleObj name="Equation" r:id="rId7" imgW="165100" imgH="24130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9" y="1958"/>
                          <a:ext cx="238" cy="3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1325" name="Picture 1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24"/>
            <a:stretch>
              <a:fillRect/>
            </a:stretch>
          </p:blipFill>
          <p:spPr bwMode="auto">
            <a:xfrm>
              <a:off x="431" y="3042"/>
              <a:ext cx="3991" cy="5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1326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643"/>
              <a:ext cx="1769" cy="4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1328" name="Text Box 16"/>
            <p:cNvSpPr txBox="1">
              <a:spLocks noChangeArrowheads="1"/>
            </p:cNvSpPr>
            <p:nvPr/>
          </p:nvSpPr>
          <p:spPr bwMode="auto">
            <a:xfrm>
              <a:off x="237" y="2746"/>
              <a:ext cx="72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to obtain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pic>
          <p:nvPicPr>
            <p:cNvPr id="141329" name="Picture 17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657"/>
              <a:ext cx="1496" cy="4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366" name="Group 30"/>
          <p:cNvGrpSpPr/>
          <p:nvPr/>
        </p:nvGrpSpPr>
        <p:grpSpPr bwMode="auto">
          <a:xfrm>
            <a:off x="447675" y="111125"/>
            <a:ext cx="7877175" cy="1857375"/>
            <a:chOff x="282" y="70"/>
            <a:chExt cx="4962" cy="1170"/>
          </a:xfrm>
        </p:grpSpPr>
        <p:sp>
          <p:nvSpPr>
            <p:cNvPr id="142340" name="Text Box 4"/>
            <p:cNvSpPr txBox="1">
              <a:spLocks noChangeArrowheads="1"/>
            </p:cNvSpPr>
            <p:nvPr/>
          </p:nvSpPr>
          <p:spPr bwMode="auto">
            <a:xfrm>
              <a:off x="282" y="70"/>
              <a:ext cx="4962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Contribution of GWs with wavenumber         to the density parameter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graphicFrame>
          <p:nvGraphicFramePr>
            <p:cNvPr id="142341" name="Object 5"/>
            <p:cNvGraphicFramePr>
              <a:graphicFrameLocks noChangeAspect="1"/>
            </p:cNvGraphicFramePr>
            <p:nvPr/>
          </p:nvGraphicFramePr>
          <p:xfrm>
            <a:off x="3118" y="73"/>
            <a:ext cx="352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0" name="Equation" r:id="rId1" imgW="253365" imgH="177800" progId="Equation.DSMT4">
                    <p:embed/>
                  </p:oleObj>
                </mc:Choice>
                <mc:Fallback>
                  <p:oleObj name="Equation" r:id="rId1" imgW="253365" imgH="1778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8" y="73"/>
                          <a:ext cx="352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42342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5"/>
            <a:stretch>
              <a:fillRect/>
            </a:stretch>
          </p:blipFill>
          <p:spPr bwMode="auto">
            <a:xfrm>
              <a:off x="385" y="300"/>
              <a:ext cx="2421" cy="4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234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744"/>
              <a:ext cx="4462" cy="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2344" name="Rectangle 8"/>
            <p:cNvSpPr>
              <a:spLocks noChangeArrowheads="1"/>
            </p:cNvSpPr>
            <p:nvPr/>
          </p:nvSpPr>
          <p:spPr bwMode="auto">
            <a:xfrm>
              <a:off x="394" y="845"/>
              <a:ext cx="681" cy="27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pic>
        <p:nvPicPr>
          <p:cNvPr id="14234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708275"/>
            <a:ext cx="8362950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234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3860800"/>
            <a:ext cx="7851775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347" name="Text Box 11"/>
          <p:cNvSpPr txBox="1">
            <a:spLocks noChangeArrowheads="1"/>
          </p:cNvSpPr>
          <p:nvPr/>
        </p:nvSpPr>
        <p:spPr bwMode="auto">
          <a:xfrm>
            <a:off x="519113" y="2198688"/>
            <a:ext cx="636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with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2348" name="Text Box 12"/>
          <p:cNvSpPr txBox="1">
            <a:spLocks noChangeArrowheads="1"/>
          </p:cNvSpPr>
          <p:nvPr/>
        </p:nvSpPr>
        <p:spPr bwMode="auto">
          <a:xfrm>
            <a:off x="539750" y="3429000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where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42367" name="Group 31"/>
          <p:cNvGrpSpPr/>
          <p:nvPr/>
        </p:nvGrpSpPr>
        <p:grpSpPr bwMode="auto">
          <a:xfrm>
            <a:off x="519113" y="4581525"/>
            <a:ext cx="7508875" cy="2276475"/>
            <a:chOff x="327" y="2886"/>
            <a:chExt cx="4730" cy="1434"/>
          </a:xfrm>
        </p:grpSpPr>
        <p:pic>
          <p:nvPicPr>
            <p:cNvPr id="142350" name="Picture 1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3203"/>
              <a:ext cx="2747" cy="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142364" name="Group 28"/>
            <p:cNvGrpSpPr/>
            <p:nvPr/>
          </p:nvGrpSpPr>
          <p:grpSpPr bwMode="auto">
            <a:xfrm>
              <a:off x="327" y="2886"/>
              <a:ext cx="4580" cy="281"/>
              <a:chOff x="327" y="2931"/>
              <a:chExt cx="4580" cy="281"/>
            </a:xfrm>
          </p:grpSpPr>
          <p:sp>
            <p:nvSpPr>
              <p:cNvPr id="142349" name="Text Box 13"/>
              <p:cNvSpPr txBox="1">
                <a:spLocks noChangeArrowheads="1"/>
              </p:cNvSpPr>
              <p:nvPr/>
            </p:nvSpPr>
            <p:spPr bwMode="auto">
              <a:xfrm>
                <a:off x="327" y="2931"/>
                <a:ext cx="4580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0B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rPr>
                  <a:t>We take a spiky initial scalar power spectrum peaked at           .</a:t>
                </a:r>
                <a:endPara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aphicFrame>
            <p:nvGraphicFramePr>
              <p:cNvPr id="142351" name="Object 15"/>
              <p:cNvGraphicFramePr>
                <a:graphicFrameLocks noChangeAspect="1"/>
              </p:cNvGraphicFramePr>
              <p:nvPr/>
            </p:nvGraphicFramePr>
            <p:xfrm>
              <a:off x="4365" y="2935"/>
              <a:ext cx="466" cy="27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" name="Equation" r:id="rId8" imgW="406400" imgH="241300" progId="Equation.DSMT4">
                      <p:embed/>
                    </p:oleObj>
                  </mc:Choice>
                  <mc:Fallback>
                    <p:oleObj name="Equation" r:id="rId8" imgW="406400" imgH="241300" progId="Equation.DSMT4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365" y="2935"/>
                            <a:ext cx="466" cy="27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pic>
          <p:nvPicPr>
            <p:cNvPr id="142353" name="Picture 17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3151"/>
              <a:ext cx="1678" cy="11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2365" name="Oval 29"/>
            <p:cNvSpPr>
              <a:spLocks noChangeArrowheads="1"/>
            </p:cNvSpPr>
            <p:nvPr/>
          </p:nvSpPr>
          <p:spPr bwMode="auto">
            <a:xfrm>
              <a:off x="4604" y="3203"/>
              <a:ext cx="226" cy="862"/>
            </a:xfrm>
            <a:prstGeom prst="ellipse">
              <a:avLst/>
            </a:prstGeom>
            <a:noFill/>
            <a:ln w="9525" algn="ctr">
              <a:solidFill>
                <a:schemeClr val="accent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7" name="AutoShape 7"/>
          <p:cNvSpPr>
            <a:spLocks noChangeArrowheads="1"/>
          </p:cNvSpPr>
          <p:nvPr/>
        </p:nvSpPr>
        <p:spPr bwMode="auto">
          <a:xfrm>
            <a:off x="323850" y="265113"/>
            <a:ext cx="574675" cy="288925"/>
          </a:xfrm>
          <a:prstGeom prst="rightArrow">
            <a:avLst>
              <a:gd name="adj1" fmla="val 50000"/>
              <a:gd name="adj2" fmla="val 49725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3368" name="Text Box 8"/>
          <p:cNvSpPr txBox="1">
            <a:spLocks noChangeArrowheads="1"/>
          </p:cNvSpPr>
          <p:nvPr/>
        </p:nvSpPr>
        <p:spPr bwMode="auto">
          <a:xfrm>
            <a:off x="950913" y="188913"/>
            <a:ext cx="76771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Formation of PBHs with mass      horizon mass when             mode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reentered the Hubble radius with the fractional energy density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43369" name="Object 9"/>
          <p:cNvGraphicFramePr>
            <a:graphicFrameLocks noChangeAspect="1"/>
          </p:cNvGraphicFramePr>
          <p:nvPr/>
        </p:nvGraphicFramePr>
        <p:xfrm>
          <a:off x="4427538" y="222250"/>
          <a:ext cx="350837" cy="350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Equation" r:id="rId1" imgW="127000" imgH="127000" progId="Equation.DSMT4">
                  <p:embed/>
                </p:oleObj>
              </mc:Choice>
              <mc:Fallback>
                <p:oleObj name="Equation" r:id="rId1" imgW="127000" imgH="1270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7538" y="222250"/>
                        <a:ext cx="350837" cy="350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70" name="Object 10"/>
          <p:cNvGraphicFramePr>
            <a:graphicFrameLocks noChangeAspect="1"/>
          </p:cNvGraphicFramePr>
          <p:nvPr/>
        </p:nvGraphicFramePr>
        <p:xfrm>
          <a:off x="7019925" y="193675"/>
          <a:ext cx="779463" cy="46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3" imgW="406400" imgH="241300" progId="Equation.DSMT4">
                  <p:embed/>
                </p:oleObj>
              </mc:Choice>
              <mc:Fallback>
                <p:oleObj name="Equation" r:id="rId3" imgW="406400" imgH="241300" progId="Equation.DSMT4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9925" y="193675"/>
                        <a:ext cx="779463" cy="463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71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985838"/>
            <a:ext cx="2981325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3372" name="Object 12"/>
          <p:cNvGraphicFramePr>
            <a:graphicFrameLocks noChangeAspect="1"/>
          </p:cNvGraphicFramePr>
          <p:nvPr/>
        </p:nvGraphicFramePr>
        <p:xfrm>
          <a:off x="5364163" y="1057275"/>
          <a:ext cx="719137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" name="Equation" r:id="rId6" imgW="495300" imgH="393700" progId="Equation.DSMT4">
                  <p:embed/>
                </p:oleObj>
              </mc:Choice>
              <mc:Fallback>
                <p:oleObj name="Equation" r:id="rId6" imgW="495300" imgH="3937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057275"/>
                        <a:ext cx="719137" cy="57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73" name="Text Box 13"/>
          <p:cNvSpPr txBox="1">
            <a:spLocks noChangeArrowheads="1"/>
          </p:cNvSpPr>
          <p:nvPr/>
        </p:nvSpPr>
        <p:spPr bwMode="auto">
          <a:xfrm>
            <a:off x="4264025" y="1123950"/>
            <a:ext cx="39385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we take              for the threshold.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43375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243138"/>
            <a:ext cx="5703887" cy="79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76" name="Text Box 16"/>
          <p:cNvSpPr txBox="1">
            <a:spLocks noChangeArrowheads="1"/>
          </p:cNvSpPr>
          <p:nvPr/>
        </p:nvSpPr>
        <p:spPr bwMode="auto">
          <a:xfrm>
            <a:off x="879475" y="1771650"/>
            <a:ext cx="54562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corresponding to the current density parameter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43384" name="Group 24"/>
          <p:cNvGrpSpPr/>
          <p:nvPr/>
        </p:nvGrpSpPr>
        <p:grpSpPr bwMode="auto">
          <a:xfrm>
            <a:off x="342900" y="3573463"/>
            <a:ext cx="8596313" cy="2519362"/>
            <a:chOff x="216" y="2251"/>
            <a:chExt cx="5415" cy="1587"/>
          </a:xfrm>
        </p:grpSpPr>
        <p:sp>
          <p:nvSpPr>
            <p:cNvPr id="143374" name="AutoShape 14"/>
            <p:cNvSpPr>
              <a:spLocks noChangeArrowheads="1"/>
            </p:cNvSpPr>
            <p:nvPr/>
          </p:nvSpPr>
          <p:spPr bwMode="auto">
            <a:xfrm>
              <a:off x="216" y="2299"/>
              <a:ext cx="363" cy="182"/>
            </a:xfrm>
            <a:prstGeom prst="rightArrow">
              <a:avLst>
                <a:gd name="adj1" fmla="val 50000"/>
                <a:gd name="adj2" fmla="val 49863"/>
              </a:avLst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143379" name="Text Box 19"/>
            <p:cNvSpPr txBox="1">
              <a:spLocks noChangeArrowheads="1"/>
            </p:cNvSpPr>
            <p:nvPr/>
          </p:nvSpPr>
          <p:spPr bwMode="auto">
            <a:xfrm>
              <a:off x="612" y="2296"/>
              <a:ext cx="479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Gravitational Waves has a peak at the frequency corresponding to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FF0B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rPr>
                <a:t>namely, at                     . </a:t>
              </a:r>
              <a:endPara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143381" name="Group 21"/>
            <p:cNvGrpSpPr/>
            <p:nvPr/>
          </p:nvGrpSpPr>
          <p:grpSpPr bwMode="auto">
            <a:xfrm>
              <a:off x="612" y="2840"/>
              <a:ext cx="4536" cy="998"/>
              <a:chOff x="884" y="3249"/>
              <a:chExt cx="4536" cy="998"/>
            </a:xfrm>
          </p:grpSpPr>
          <p:pic>
            <p:nvPicPr>
              <p:cNvPr id="143378" name="Picture 1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4" y="3249"/>
                <a:ext cx="4536" cy="99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3380" name="Picture 20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43" y="3459"/>
                <a:ext cx="126" cy="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aphicFrame>
          <p:nvGraphicFramePr>
            <p:cNvPr id="143382" name="Object 22"/>
            <p:cNvGraphicFramePr>
              <a:graphicFrameLocks noChangeAspect="1"/>
            </p:cNvGraphicFramePr>
            <p:nvPr/>
          </p:nvGraphicFramePr>
          <p:xfrm>
            <a:off x="5375" y="2251"/>
            <a:ext cx="256" cy="3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" name="Equation" r:id="rId11" imgW="177800" imgH="241300" progId="Equation.DSMT4">
                    <p:embed/>
                  </p:oleObj>
                </mc:Choice>
                <mc:Fallback>
                  <p:oleObj name="Equation" r:id="rId11" imgW="177800" imgH="241300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75" y="2251"/>
                          <a:ext cx="256" cy="3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383" name="Object 23"/>
            <p:cNvGraphicFramePr>
              <a:graphicFrameLocks noChangeAspect="1"/>
            </p:cNvGraphicFramePr>
            <p:nvPr/>
          </p:nvGraphicFramePr>
          <p:xfrm>
            <a:off x="1480" y="2498"/>
            <a:ext cx="842" cy="2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" name="Equation" r:id="rId13" imgW="888365" imgH="241300" progId="Equation.DSMT4">
                    <p:embed/>
                  </p:oleObj>
                </mc:Choice>
                <mc:Fallback>
                  <p:oleObj name="Equation" r:id="rId13" imgW="888365" imgH="241300" progId="Equation.DSMT4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0" y="2498"/>
                          <a:ext cx="842" cy="2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332656"/>
            <a:ext cx="8477064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We calculated the spectral energy density of the </a:t>
            </a:r>
            <a:endParaRPr kumimoji="1" lang="en-US" altLang="ja-JP" b="0" dirty="0"/>
          </a:p>
          <a:p>
            <a:r>
              <a:rPr lang="en-US" altLang="ja-JP" b="0" dirty="0"/>
              <a:t>gravitational wave background from second-order</a:t>
            </a:r>
            <a:endParaRPr lang="en-US" altLang="ja-JP" b="0" dirty="0"/>
          </a:p>
          <a:p>
            <a:r>
              <a:rPr kumimoji="1" lang="en-US" altLang="ja-JP" b="0" dirty="0"/>
              <a:t>scalar perturbation in the Newtonian gauge.</a:t>
            </a:r>
            <a:endParaRPr kumimoji="1" lang="en-US" altLang="ja-JP" b="0" dirty="0"/>
          </a:p>
          <a:p>
            <a:endParaRPr lang="en-US" altLang="ja-JP" b="0" dirty="0"/>
          </a:p>
          <a:p>
            <a:r>
              <a:rPr kumimoji="1" lang="en-US" altLang="ja-JP" b="0" dirty="0"/>
              <a:t>Later on, several groups in Japan studied its gauge</a:t>
            </a:r>
            <a:endParaRPr kumimoji="1" lang="en-US" altLang="ja-JP" b="0" dirty="0"/>
          </a:p>
          <a:p>
            <a:r>
              <a:rPr lang="en-US" altLang="ja-JP" b="0" dirty="0"/>
              <a:t>dependence and concluded that what we calculated</a:t>
            </a:r>
            <a:endParaRPr lang="en-US" altLang="ja-JP" b="0" dirty="0"/>
          </a:p>
          <a:p>
            <a:r>
              <a:rPr kumimoji="1" lang="en-US" altLang="ja-JP" b="0" dirty="0"/>
              <a:t>was actually the right quantity independent of the</a:t>
            </a:r>
            <a:endParaRPr kumimoji="1" lang="en-US" altLang="ja-JP" b="0" dirty="0"/>
          </a:p>
          <a:p>
            <a:r>
              <a:rPr lang="en-US" altLang="ja-JP" b="0" dirty="0"/>
              <a:t>gauge choice.</a:t>
            </a:r>
            <a:endParaRPr lang="en-US" altLang="ja-JP" b="0" dirty="0"/>
          </a:p>
          <a:p>
            <a:endParaRPr kumimoji="1" lang="en-US" altLang="ja-JP" b="0" dirty="0"/>
          </a:p>
          <a:p>
            <a:r>
              <a:rPr lang="en-US" altLang="ja-JP" b="0" dirty="0"/>
              <a:t>That is, although the definition of gravitational waves</a:t>
            </a:r>
            <a:endParaRPr lang="en-US" altLang="ja-JP" b="0" dirty="0"/>
          </a:p>
          <a:p>
            <a:r>
              <a:rPr kumimoji="1" lang="en-US" altLang="ja-JP" b="0" dirty="0"/>
              <a:t>depend</a:t>
            </a:r>
            <a:r>
              <a:rPr lang="en-US" altLang="ja-JP" b="0" dirty="0"/>
              <a:t>s on the gauge choice, the averaged spectral</a:t>
            </a:r>
            <a:endParaRPr lang="en-US" altLang="ja-JP" b="0" dirty="0"/>
          </a:p>
          <a:p>
            <a:r>
              <a:rPr kumimoji="1" lang="en-US" altLang="ja-JP" b="0" dirty="0"/>
              <a:t>energy density does not.</a:t>
            </a:r>
            <a:endParaRPr kumimoji="1" lang="en-US" altLang="ja-JP" b="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707904" y="5589240"/>
            <a:ext cx="50168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0" dirty="0" err="1">
                <a:solidFill>
                  <a:srgbClr val="00B050"/>
                </a:solidFill>
              </a:rPr>
              <a:t>Tomikawa</a:t>
            </a:r>
            <a:r>
              <a:rPr lang="en-US" altLang="ja-JP" sz="1600" b="0" dirty="0">
                <a:solidFill>
                  <a:srgbClr val="00B050"/>
                </a:solidFill>
              </a:rPr>
              <a:t> and Kobayashi PRD101(2020)08359</a:t>
            </a:r>
            <a:endParaRPr lang="en-US" altLang="ja-JP" sz="1600" b="0" dirty="0">
              <a:solidFill>
                <a:srgbClr val="00B050"/>
              </a:solidFill>
            </a:endParaRPr>
          </a:p>
          <a:p>
            <a:r>
              <a:rPr lang="en-US" altLang="ja-JP" sz="1600" b="0" dirty="0">
                <a:solidFill>
                  <a:srgbClr val="00B050"/>
                </a:solidFill>
              </a:rPr>
              <a:t>Inomata and Terada PRD101(2020)023523</a:t>
            </a:r>
            <a:endParaRPr lang="ja-JP" altLang="en-US" sz="1600" b="0">
              <a:solidFill>
                <a:srgbClr val="00B050"/>
              </a:solidFill>
            </a:endParaRPr>
          </a:p>
          <a:p>
            <a:r>
              <a:rPr kumimoji="1" lang="en-US" altLang="ja-JP" sz="1600" b="0" dirty="0">
                <a:solidFill>
                  <a:srgbClr val="00B050"/>
                </a:solidFill>
              </a:rPr>
              <a:t>Domenech and Sasaki PRD103(2021)063531</a:t>
            </a:r>
            <a:endParaRPr kumimoji="1" lang="en-US" altLang="ja-JP" sz="1600" b="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5" y="1261926"/>
            <a:ext cx="6100995" cy="4914940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7504" y="102997"/>
            <a:ext cx="81926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PBH DM scenario can be tested by </a:t>
            </a:r>
            <a:r>
              <a: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太極</a:t>
            </a:r>
            <a:r>
              <a:rPr lang="ja-JP" altLang="en-US" b="0">
                <a:solidFill>
                  <a:srgbClr val="FFFF0B"/>
                </a:solidFill>
              </a:rPr>
              <a:t>、天琴、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LISA, 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DECIGO, and TOBA (torsion bar antenna).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271205" y="6550096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Saito &amp; JY PRL107(2011)069901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正方形/長方形 5"/>
          <p:cNvSpPr/>
          <p:nvPr/>
        </p:nvSpPr>
        <p:spPr bwMode="auto">
          <a:xfrm>
            <a:off x="5436096" y="4592690"/>
            <a:ext cx="360040" cy="2160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grpSp>
        <p:nvGrpSpPr>
          <p:cNvPr id="7" name="Group 17"/>
          <p:cNvGrpSpPr/>
          <p:nvPr/>
        </p:nvGrpSpPr>
        <p:grpSpPr bwMode="auto">
          <a:xfrm>
            <a:off x="3059832" y="1357542"/>
            <a:ext cx="5988050" cy="4752975"/>
            <a:chOff x="1972" y="572"/>
            <a:chExt cx="3772" cy="2994"/>
          </a:xfrm>
        </p:grpSpPr>
        <p:sp>
          <p:nvSpPr>
            <p:cNvPr id="8" name="AutoShape 10"/>
            <p:cNvSpPr>
              <a:spLocks noChangeArrowheads="1"/>
            </p:cNvSpPr>
            <p:nvPr/>
          </p:nvSpPr>
          <p:spPr bwMode="auto">
            <a:xfrm>
              <a:off x="1972" y="3385"/>
              <a:ext cx="771" cy="181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chemeClr val="accent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1972" y="572"/>
              <a:ext cx="952" cy="181"/>
            </a:xfrm>
            <a:prstGeom prst="roundRect">
              <a:avLst>
                <a:gd name="adj" fmla="val 16667"/>
              </a:avLst>
            </a:prstGeom>
            <a:noFill/>
            <a:ln w="19050" algn="ctr">
              <a:solidFill>
                <a:schemeClr val="accent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grpSp>
          <p:nvGrpSpPr>
            <p:cNvPr id="10" name="Group 14"/>
            <p:cNvGrpSpPr/>
            <p:nvPr/>
          </p:nvGrpSpPr>
          <p:grpSpPr bwMode="auto">
            <a:xfrm>
              <a:off x="4469" y="1253"/>
              <a:ext cx="1275" cy="1030"/>
              <a:chOff x="4469" y="1253"/>
              <a:chExt cx="1275" cy="1030"/>
            </a:xfrm>
          </p:grpSpPr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4469" y="1253"/>
                <a:ext cx="1275" cy="1030"/>
              </a:xfrm>
              <a:prstGeom prst="rect">
                <a:avLst/>
              </a:prstGeom>
              <a:noFill/>
              <a:ln w="19050" algn="ctr">
                <a:solidFill>
                  <a:schemeClr val="accent1"/>
                </a:solidFill>
                <a:miter lim="800000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rPr>
                  <a:t>    One-to-one</a:t>
                </a:r>
                <a:endPara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rPr>
                  <a:t>correspondence</a:t>
                </a:r>
                <a:endPara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rPr>
                  <a:t>between </a:t>
                </a:r>
                <a:endPara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rPr>
                  <a:t>PBH mass and </a:t>
                </a:r>
                <a:endPara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1" lang="en-US" altLang="ja-JP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99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ＭＳ Ｐゴシック" panose="020B0600070205080204" pitchFamily="50" charset="-128"/>
                    <a:cs typeface="+mn-cs"/>
                  </a:rPr>
                  <a:t>peak frequency</a:t>
                </a:r>
                <a:endPara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9900"/>
                  </a:solidFill>
                  <a:effectLst/>
                  <a:uLnTx/>
                  <a:uFillTx/>
                  <a:latin typeface="Arial" panose="020B060402020202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  <p:graphicFrame>
            <p:nvGraphicFramePr>
              <p:cNvPr id="14" name="Object 13"/>
              <p:cNvGraphicFramePr>
                <a:graphicFrameLocks noChangeAspect="1"/>
              </p:cNvGraphicFramePr>
              <p:nvPr/>
            </p:nvGraphicFramePr>
            <p:xfrm>
              <a:off x="4500" y="1284"/>
              <a:ext cx="216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0" name="Equation" r:id="rId2" imgW="127000" imgH="127000" progId="Equation.DSMT4">
                      <p:embed/>
                    </p:oleObj>
                  </mc:Choice>
                  <mc:Fallback>
                    <p:oleObj name="Equation" r:id="rId2" imgW="127000" imgH="127000" progId="Equation.DSMT4">
                      <p:embed/>
                      <p:pic>
                        <p:nvPicPr>
                          <p:cNvPr id="0" name="Object 1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500" y="1284"/>
                            <a:ext cx="216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12700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cxnSp>
          <p:nvCxnSpPr>
            <p:cNvPr id="11" name="AutoShape 15"/>
            <p:cNvCxnSpPr>
              <a:cxnSpLocks noChangeShapeType="1"/>
              <a:stCxn id="8" idx="3"/>
              <a:endCxn id="13" idx="2"/>
            </p:cNvCxnSpPr>
            <p:nvPr/>
          </p:nvCxnSpPr>
          <p:spPr bwMode="auto">
            <a:xfrm flipV="1">
              <a:off x="2749" y="2289"/>
              <a:ext cx="2358" cy="1187"/>
            </a:xfrm>
            <a:prstGeom prst="curvedConnector2">
              <a:avLst/>
            </a:prstGeom>
            <a:noFill/>
            <a:ln w="19050">
              <a:solidFill>
                <a:schemeClr val="accent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2" name="AutoShape 16"/>
            <p:cNvCxnSpPr>
              <a:cxnSpLocks noChangeShapeType="1"/>
              <a:stCxn id="9" idx="3"/>
              <a:endCxn id="13" idx="0"/>
            </p:cNvCxnSpPr>
            <p:nvPr/>
          </p:nvCxnSpPr>
          <p:spPr bwMode="auto">
            <a:xfrm>
              <a:off x="2930" y="663"/>
              <a:ext cx="2177" cy="584"/>
            </a:xfrm>
            <a:prstGeom prst="curvedConnector2">
              <a:avLst/>
            </a:prstGeom>
            <a:noFill/>
            <a:ln w="19050">
              <a:solidFill>
                <a:schemeClr val="accent1"/>
              </a:solidFill>
              <a:rou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aphicFrame>
        <p:nvGraphicFramePr>
          <p:cNvPr id="15" name="Object 18"/>
          <p:cNvGraphicFramePr>
            <a:graphicFrameLocks noChangeAspect="1"/>
          </p:cNvGraphicFramePr>
          <p:nvPr/>
        </p:nvGraphicFramePr>
        <p:xfrm>
          <a:off x="1409700" y="4187506"/>
          <a:ext cx="10652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4" imgW="23164800" imgH="11582400" progId="Equation.DSMT4">
                  <p:embed/>
                </p:oleObj>
              </mc:Choice>
              <mc:Fallback>
                <p:oleObj name="Equation" r:id="rId4" imgW="23164800" imgH="11582400" progId="Equation.DSMT4">
                  <p:embed/>
                  <p:pic>
                    <p:nvPicPr>
                      <p:cNvPr id="0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9700" y="4187506"/>
                        <a:ext cx="10652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9"/>
          <p:cNvGraphicFramePr>
            <a:graphicFrameLocks noChangeAspect="1"/>
          </p:cNvGraphicFramePr>
          <p:nvPr/>
        </p:nvGraphicFramePr>
        <p:xfrm>
          <a:off x="4860032" y="3384230"/>
          <a:ext cx="982662" cy="560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" name="Equation" r:id="rId6" imgW="21336000" imgH="12192000" progId="Equation.DSMT4">
                  <p:embed/>
                </p:oleObj>
              </mc:Choice>
              <mc:Fallback>
                <p:oleObj name="Equation" r:id="rId6" imgW="21336000" imgH="12192000" progId="Equation.DSMT4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0032" y="3384230"/>
                        <a:ext cx="982662" cy="56038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 Box 28"/>
          <p:cNvSpPr txBox="1">
            <a:spLocks noChangeArrowheads="1"/>
          </p:cNvSpPr>
          <p:nvPr/>
        </p:nvSpPr>
        <p:spPr bwMode="auto">
          <a:xfrm>
            <a:off x="3707830" y="3944780"/>
            <a:ext cx="792162" cy="27699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2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DECIGO</a:t>
            </a:r>
            <a:endParaRPr kumimoji="1" lang="en-US" altLang="ja-JP" sz="12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9" name="Group 14"/>
          <p:cNvGrpSpPr/>
          <p:nvPr/>
        </p:nvGrpSpPr>
        <p:grpSpPr bwMode="auto">
          <a:xfrm>
            <a:off x="2571485" y="2258836"/>
            <a:ext cx="2025650" cy="617537"/>
            <a:chOff x="1234" y="949"/>
            <a:chExt cx="1276" cy="389"/>
          </a:xfrm>
        </p:grpSpPr>
        <p:sp>
          <p:nvSpPr>
            <p:cNvPr id="20" name="Text Box 15"/>
            <p:cNvSpPr txBox="1">
              <a:spLocks noChangeArrowheads="1"/>
            </p:cNvSpPr>
            <p:nvPr/>
          </p:nvSpPr>
          <p:spPr bwMode="auto">
            <a:xfrm>
              <a:off x="1234" y="949"/>
              <a:ext cx="127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ＭＳ Ｐゴシック" panose="020B0600070205080204" pitchFamily="50" charset="-128"/>
                  <a:cs typeface="+mn-cs"/>
                </a:rPr>
                <a:t>Envelope curves for</a:t>
              </a:r>
              <a:endPara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50" charset="-128"/>
                <a:cs typeface="+mn-cs"/>
              </a:endParaRPr>
            </a:p>
          </p:txBody>
        </p:sp>
        <p:graphicFrame>
          <p:nvGraphicFramePr>
            <p:cNvPr id="21" name="Object 16"/>
            <p:cNvGraphicFramePr>
              <a:graphicFrameLocks noChangeAspect="1"/>
            </p:cNvGraphicFramePr>
            <p:nvPr/>
          </p:nvGraphicFramePr>
          <p:xfrm>
            <a:off x="1292" y="1137"/>
            <a:ext cx="1180" cy="2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" name="Equation" r:id="rId8" imgW="1435100" imgH="254000" progId="Equation.DSMT4">
                    <p:embed/>
                  </p:oleObj>
                </mc:Choice>
                <mc:Fallback>
                  <p:oleObj name="Equation" r:id="rId8" imgW="1435100" imgH="25400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92" y="1137"/>
                          <a:ext cx="1180" cy="2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Line 24"/>
          <p:cNvSpPr>
            <a:spLocks noChangeShapeType="1"/>
          </p:cNvSpPr>
          <p:nvPr/>
        </p:nvSpPr>
        <p:spPr bwMode="auto">
          <a:xfrm flipH="1">
            <a:off x="4635947" y="3072836"/>
            <a:ext cx="576262" cy="144462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Line 25"/>
          <p:cNvSpPr>
            <a:spLocks noChangeShapeType="1"/>
          </p:cNvSpPr>
          <p:nvPr/>
        </p:nvSpPr>
        <p:spPr bwMode="auto">
          <a:xfrm>
            <a:off x="4516884" y="2995048"/>
            <a:ext cx="144463" cy="215900"/>
          </a:xfrm>
          <a:prstGeom prst="line">
            <a:avLst/>
          </a:prstGeom>
          <a:noFill/>
          <a:ln w="57150">
            <a:solidFill>
              <a:schemeClr val="tx2"/>
            </a:solidFill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5" name="Text Box 26"/>
          <p:cNvSpPr txBox="1">
            <a:spLocks noChangeArrowheads="1"/>
          </p:cNvSpPr>
          <p:nvPr/>
        </p:nvSpPr>
        <p:spPr bwMode="auto">
          <a:xfrm>
            <a:off x="4997946" y="2688264"/>
            <a:ext cx="8763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50" charset="-128"/>
                <a:cs typeface="+mn-cs"/>
              </a:rPr>
              <a:t>TOBA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6" name="テキスト ボックス 22"/>
          <p:cNvSpPr txBox="1"/>
          <p:nvPr/>
        </p:nvSpPr>
        <p:spPr>
          <a:xfrm>
            <a:off x="2908454" y="3057059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0" dirty="0">
                <a:solidFill>
                  <a:srgbClr val="0D0D0D"/>
                </a:solidFill>
              </a:rPr>
              <a:t>天琴</a:t>
            </a:r>
            <a:endParaRPr kumimoji="1" lang="ja-JP" altLang="en-US" sz="1400" b="0" dirty="0">
              <a:solidFill>
                <a:srgbClr val="0D0D0D"/>
              </a:solidFill>
            </a:endParaRPr>
          </a:p>
        </p:txBody>
      </p:sp>
      <p:sp>
        <p:nvSpPr>
          <p:cNvPr id="27" name="フリーフォーム: 図形 26"/>
          <p:cNvSpPr/>
          <p:nvPr/>
        </p:nvSpPr>
        <p:spPr bwMode="auto">
          <a:xfrm>
            <a:off x="3272751" y="3015137"/>
            <a:ext cx="1339712" cy="578414"/>
          </a:xfrm>
          <a:custGeom>
            <a:avLst/>
            <a:gdLst>
              <a:gd name="connsiteX0" fmla="*/ 0 w 979054"/>
              <a:gd name="connsiteY0" fmla="*/ 40024 h 372836"/>
              <a:gd name="connsiteX1" fmla="*/ 175491 w 979054"/>
              <a:gd name="connsiteY1" fmla="*/ 153940 h 372836"/>
              <a:gd name="connsiteX2" fmla="*/ 431030 w 979054"/>
              <a:gd name="connsiteY2" fmla="*/ 310958 h 372836"/>
              <a:gd name="connsiteX3" fmla="*/ 594206 w 979054"/>
              <a:gd name="connsiteY3" fmla="*/ 372533 h 372836"/>
              <a:gd name="connsiteX4" fmla="*/ 723515 w 979054"/>
              <a:gd name="connsiteY4" fmla="*/ 289406 h 372836"/>
              <a:gd name="connsiteX5" fmla="*/ 791248 w 979054"/>
              <a:gd name="connsiteY5" fmla="*/ 206279 h 372836"/>
              <a:gd name="connsiteX6" fmla="*/ 979054 w 979054"/>
              <a:gd name="connsiteY6" fmla="*/ 0 h 372836"/>
              <a:gd name="connsiteX0-1" fmla="*/ 0 w 1296169"/>
              <a:gd name="connsiteY0-2" fmla="*/ 0 h 523697"/>
              <a:gd name="connsiteX1-3" fmla="*/ 492606 w 1296169"/>
              <a:gd name="connsiteY1-4" fmla="*/ 304801 h 523697"/>
              <a:gd name="connsiteX2-5" fmla="*/ 748145 w 1296169"/>
              <a:gd name="connsiteY2-6" fmla="*/ 461819 h 523697"/>
              <a:gd name="connsiteX3-7" fmla="*/ 911321 w 1296169"/>
              <a:gd name="connsiteY3-8" fmla="*/ 523394 h 523697"/>
              <a:gd name="connsiteX4-9" fmla="*/ 1040630 w 1296169"/>
              <a:gd name="connsiteY4-10" fmla="*/ 440267 h 523697"/>
              <a:gd name="connsiteX5-11" fmla="*/ 1108363 w 1296169"/>
              <a:gd name="connsiteY5-12" fmla="*/ 357140 h 523697"/>
              <a:gd name="connsiteX6-13" fmla="*/ 1296169 w 1296169"/>
              <a:gd name="connsiteY6-14" fmla="*/ 150861 h 523697"/>
              <a:gd name="connsiteX0-15" fmla="*/ 0 w 1387401"/>
              <a:gd name="connsiteY0-16" fmla="*/ 25384 h 549081"/>
              <a:gd name="connsiteX1-17" fmla="*/ 492606 w 1387401"/>
              <a:gd name="connsiteY1-18" fmla="*/ 330185 h 549081"/>
              <a:gd name="connsiteX2-19" fmla="*/ 748145 w 1387401"/>
              <a:gd name="connsiteY2-20" fmla="*/ 487203 h 549081"/>
              <a:gd name="connsiteX3-21" fmla="*/ 911321 w 1387401"/>
              <a:gd name="connsiteY3-22" fmla="*/ 548778 h 549081"/>
              <a:gd name="connsiteX4-23" fmla="*/ 1040630 w 1387401"/>
              <a:gd name="connsiteY4-24" fmla="*/ 465651 h 549081"/>
              <a:gd name="connsiteX5-25" fmla="*/ 1108363 w 1387401"/>
              <a:gd name="connsiteY5-26" fmla="*/ 382524 h 549081"/>
              <a:gd name="connsiteX6-27" fmla="*/ 1387401 w 1387401"/>
              <a:gd name="connsiteY6-28" fmla="*/ 0 h 549081"/>
              <a:gd name="connsiteX0-29" fmla="*/ 0 w 1337638"/>
              <a:gd name="connsiteY0-30" fmla="*/ 44046 h 567743"/>
              <a:gd name="connsiteX1-31" fmla="*/ 492606 w 1337638"/>
              <a:gd name="connsiteY1-32" fmla="*/ 348847 h 567743"/>
              <a:gd name="connsiteX2-33" fmla="*/ 748145 w 1337638"/>
              <a:gd name="connsiteY2-34" fmla="*/ 505865 h 567743"/>
              <a:gd name="connsiteX3-35" fmla="*/ 911321 w 1337638"/>
              <a:gd name="connsiteY3-36" fmla="*/ 567440 h 567743"/>
              <a:gd name="connsiteX4-37" fmla="*/ 1040630 w 1337638"/>
              <a:gd name="connsiteY4-38" fmla="*/ 484313 h 567743"/>
              <a:gd name="connsiteX5-39" fmla="*/ 1108363 w 1337638"/>
              <a:gd name="connsiteY5-40" fmla="*/ 401186 h 567743"/>
              <a:gd name="connsiteX6-41" fmla="*/ 1337638 w 1337638"/>
              <a:gd name="connsiteY6-42" fmla="*/ 0 h 567743"/>
              <a:gd name="connsiteX0-43" fmla="*/ 0 w 1337638"/>
              <a:gd name="connsiteY0-44" fmla="*/ 44046 h 567743"/>
              <a:gd name="connsiteX1-45" fmla="*/ 492606 w 1337638"/>
              <a:gd name="connsiteY1-46" fmla="*/ 348847 h 567743"/>
              <a:gd name="connsiteX2-47" fmla="*/ 748145 w 1337638"/>
              <a:gd name="connsiteY2-48" fmla="*/ 505865 h 567743"/>
              <a:gd name="connsiteX3-49" fmla="*/ 911321 w 1337638"/>
              <a:gd name="connsiteY3-50" fmla="*/ 567440 h 567743"/>
              <a:gd name="connsiteX4-51" fmla="*/ 1040630 w 1337638"/>
              <a:gd name="connsiteY4-52" fmla="*/ 484313 h 567743"/>
              <a:gd name="connsiteX5-53" fmla="*/ 1100070 w 1337638"/>
              <a:gd name="connsiteY5-54" fmla="*/ 374231 h 567743"/>
              <a:gd name="connsiteX6-55" fmla="*/ 1337638 w 1337638"/>
              <a:gd name="connsiteY6-56" fmla="*/ 0 h 567743"/>
              <a:gd name="connsiteX0-57" fmla="*/ 0 w 1337638"/>
              <a:gd name="connsiteY0-58" fmla="*/ 44046 h 568046"/>
              <a:gd name="connsiteX1-59" fmla="*/ 492606 w 1337638"/>
              <a:gd name="connsiteY1-60" fmla="*/ 348847 h 568046"/>
              <a:gd name="connsiteX2-61" fmla="*/ 748145 w 1337638"/>
              <a:gd name="connsiteY2-62" fmla="*/ 505865 h 568046"/>
              <a:gd name="connsiteX3-63" fmla="*/ 911321 w 1337638"/>
              <a:gd name="connsiteY3-64" fmla="*/ 567440 h 568046"/>
              <a:gd name="connsiteX4-65" fmla="*/ 1011601 w 1337638"/>
              <a:gd name="connsiteY4-66" fmla="*/ 473945 h 568046"/>
              <a:gd name="connsiteX5-67" fmla="*/ 1100070 w 1337638"/>
              <a:gd name="connsiteY5-68" fmla="*/ 374231 h 568046"/>
              <a:gd name="connsiteX6-69" fmla="*/ 1337638 w 1337638"/>
              <a:gd name="connsiteY6-70" fmla="*/ 0 h 568046"/>
              <a:gd name="connsiteX0-71" fmla="*/ 0 w 1337638"/>
              <a:gd name="connsiteY0-72" fmla="*/ 44046 h 568046"/>
              <a:gd name="connsiteX1-73" fmla="*/ 492606 w 1337638"/>
              <a:gd name="connsiteY1-74" fmla="*/ 348847 h 568046"/>
              <a:gd name="connsiteX2-75" fmla="*/ 748145 w 1337638"/>
              <a:gd name="connsiteY2-76" fmla="*/ 505865 h 568046"/>
              <a:gd name="connsiteX3-77" fmla="*/ 911321 w 1337638"/>
              <a:gd name="connsiteY3-78" fmla="*/ 567440 h 568046"/>
              <a:gd name="connsiteX4-79" fmla="*/ 1011601 w 1337638"/>
              <a:gd name="connsiteY4-80" fmla="*/ 473945 h 568046"/>
              <a:gd name="connsiteX5-81" fmla="*/ 1110437 w 1337638"/>
              <a:gd name="connsiteY5-82" fmla="*/ 341056 h 568046"/>
              <a:gd name="connsiteX6-83" fmla="*/ 1337638 w 1337638"/>
              <a:gd name="connsiteY6-84" fmla="*/ 0 h 568046"/>
              <a:gd name="connsiteX0-85" fmla="*/ 0 w 1339712"/>
              <a:gd name="connsiteY0-86" fmla="*/ 54414 h 578414"/>
              <a:gd name="connsiteX1-87" fmla="*/ 492606 w 1339712"/>
              <a:gd name="connsiteY1-88" fmla="*/ 359215 h 578414"/>
              <a:gd name="connsiteX2-89" fmla="*/ 748145 w 1339712"/>
              <a:gd name="connsiteY2-90" fmla="*/ 516233 h 578414"/>
              <a:gd name="connsiteX3-91" fmla="*/ 911321 w 1339712"/>
              <a:gd name="connsiteY3-92" fmla="*/ 577808 h 578414"/>
              <a:gd name="connsiteX4-93" fmla="*/ 1011601 w 1339712"/>
              <a:gd name="connsiteY4-94" fmla="*/ 484313 h 578414"/>
              <a:gd name="connsiteX5-95" fmla="*/ 1110437 w 1339712"/>
              <a:gd name="connsiteY5-96" fmla="*/ 351424 h 578414"/>
              <a:gd name="connsiteX6-97" fmla="*/ 1339712 w 1339712"/>
              <a:gd name="connsiteY6-98" fmla="*/ 0 h 57841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1339712" h="578414">
                <a:moveTo>
                  <a:pt x="0" y="54414"/>
                </a:moveTo>
                <a:cubicBezTo>
                  <a:pt x="58497" y="92386"/>
                  <a:pt x="434109" y="321243"/>
                  <a:pt x="492606" y="359215"/>
                </a:cubicBezTo>
                <a:cubicBezTo>
                  <a:pt x="564444" y="404371"/>
                  <a:pt x="678359" y="479801"/>
                  <a:pt x="748145" y="516233"/>
                </a:cubicBezTo>
                <a:cubicBezTo>
                  <a:pt x="817931" y="552665"/>
                  <a:pt x="867412" y="583128"/>
                  <a:pt x="911321" y="577808"/>
                </a:cubicBezTo>
                <a:cubicBezTo>
                  <a:pt x="955230" y="572488"/>
                  <a:pt x="978415" y="522044"/>
                  <a:pt x="1011601" y="484313"/>
                </a:cubicBezTo>
                <a:cubicBezTo>
                  <a:pt x="1044787" y="446582"/>
                  <a:pt x="1067847" y="399658"/>
                  <a:pt x="1110437" y="351424"/>
                </a:cubicBezTo>
                <a:cubicBezTo>
                  <a:pt x="1153027" y="303190"/>
                  <a:pt x="1267104" y="79022"/>
                  <a:pt x="1339712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2933854" y="3302075"/>
            <a:ext cx="5437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0" dirty="0">
                <a:solidFill>
                  <a:schemeClr val="bg2"/>
                </a:solidFill>
              </a:rPr>
              <a:t>太極</a:t>
            </a:r>
            <a:endParaRPr kumimoji="1" lang="ja-JP" altLang="en-US" sz="1400" b="0" dirty="0">
              <a:solidFill>
                <a:schemeClr val="bg2"/>
              </a:solidFill>
            </a:endParaRPr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6369" y="5182324"/>
            <a:ext cx="1311763" cy="593287"/>
          </a:xfrm>
          <a:prstGeom prst="rect">
            <a:avLst/>
          </a:prstGeom>
        </p:spPr>
      </p:pic>
      <p:sp>
        <p:nvSpPr>
          <p:cNvPr id="31" name="テキスト ボックス 30"/>
          <p:cNvSpPr txBox="1"/>
          <p:nvPr/>
        </p:nvSpPr>
        <p:spPr>
          <a:xfrm>
            <a:off x="2220666" y="3176421"/>
            <a:ext cx="6463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0" dirty="0">
                <a:solidFill>
                  <a:schemeClr val="bg2"/>
                </a:solidFill>
              </a:rPr>
              <a:t>(1996)</a:t>
            </a:r>
            <a:endParaRPr kumimoji="1" lang="ja-JP" altLang="en-US" sz="1050" b="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3824" y="1052736"/>
            <a:ext cx="7536351" cy="5080541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07504" y="102997"/>
            <a:ext cx="8543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Constraints on the abundance of PBHs in terms of the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ja-JP" b="0" dirty="0">
                <a:solidFill>
                  <a:srgbClr val="FFFF0B"/>
                </a:solidFill>
              </a:rPr>
              <a:t>fraction of cold dark matter.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cxnSp>
        <p:nvCxnSpPr>
          <p:cNvPr id="6" name="直線矢印コネクタ 5"/>
          <p:cNvCxnSpPr/>
          <p:nvPr/>
        </p:nvCxnSpPr>
        <p:spPr bwMode="auto">
          <a:xfrm>
            <a:off x="2267744" y="5445224"/>
            <a:ext cx="792088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線矢印コネクタ 1"/>
          <p:cNvCxnSpPr/>
          <p:nvPr/>
        </p:nvCxnSpPr>
        <p:spPr bwMode="auto">
          <a:xfrm>
            <a:off x="2267744" y="2060848"/>
            <a:ext cx="792088" cy="0"/>
          </a:xfrm>
          <a:prstGeom prst="straightConnector1">
            <a:avLst/>
          </a:prstGeom>
          <a:ln w="38100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テキスト ボックス 4"/>
          <p:cNvSpPr txBox="1"/>
          <p:nvPr/>
        </p:nvSpPr>
        <p:spPr>
          <a:xfrm>
            <a:off x="2145857" y="2173368"/>
            <a:ext cx="10358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0" dirty="0">
                <a:solidFill>
                  <a:srgbClr val="FFC000"/>
                </a:solidFill>
              </a:rPr>
              <a:t>can be</a:t>
            </a:r>
            <a:endParaRPr lang="en-US" altLang="ja-JP" sz="2000" b="0" dirty="0">
              <a:solidFill>
                <a:srgbClr val="FFC000"/>
              </a:solidFill>
            </a:endParaRPr>
          </a:p>
          <a:p>
            <a:r>
              <a:rPr kumimoji="1" lang="en-US" altLang="ja-JP" sz="2000" b="0" dirty="0">
                <a:solidFill>
                  <a:srgbClr val="FFC000"/>
                </a:solidFill>
              </a:rPr>
              <a:t>DM</a:t>
            </a:r>
            <a:endParaRPr kumimoji="1" lang="ja-JP" altLang="en-US" sz="2000" b="0">
              <a:solidFill>
                <a:srgbClr val="FFC000"/>
              </a:solidFill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3255" y="6488668"/>
            <a:ext cx="5433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Carr, Kohri,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Sendouda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&amp; JY </a:t>
            </a:r>
            <a:r>
              <a:rPr kumimoji="1" lang="en-US" altLang="ja-JP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RoPP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84(2021)11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90" name="Object 2"/>
          <p:cNvGraphicFramePr>
            <a:graphicFrameLocks noChangeAspect="1"/>
          </p:cNvGraphicFramePr>
          <p:nvPr/>
        </p:nvGraphicFramePr>
        <p:xfrm>
          <a:off x="2268538" y="-17463"/>
          <a:ext cx="6875462" cy="6875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Acrobat Document" r:id="rId1" imgW="17554575" imgH="17554575" progId="AcroExch.Document.11">
                  <p:embed/>
                </p:oleObj>
              </mc:Choice>
              <mc:Fallback>
                <p:oleObj name="Acrobat Document" r:id="rId1" imgW="17554575" imgH="17554575" progId="AcroExch.Document.11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-17463"/>
                        <a:ext cx="6875462" cy="6875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856413" y="3808413"/>
            <a:ext cx="996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first star</a:t>
            </a:r>
            <a:endParaRPr lang="en-US" altLang="ja-JP" sz="1800" b="0">
              <a:solidFill>
                <a:schemeClr val="bg1"/>
              </a:solidFill>
            </a:endParaRP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6927850" y="2655888"/>
            <a:ext cx="18605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galaxy formation</a:t>
            </a:r>
            <a:endParaRPr lang="en-US" altLang="ja-JP" sz="1800" b="0">
              <a:solidFill>
                <a:schemeClr val="bg1"/>
              </a:solidFill>
            </a:endParaRP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6443663" y="4724400"/>
            <a:ext cx="20383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decoupling 380kyr</a:t>
            </a:r>
            <a:endParaRPr lang="en-US" altLang="ja-JP" sz="1800" b="0">
              <a:solidFill>
                <a:schemeClr val="bg1"/>
              </a:solidFill>
            </a:endParaRPr>
          </a:p>
        </p:txBody>
      </p:sp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227763" y="5300663"/>
            <a:ext cx="219710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reheating=Big Bang</a:t>
            </a:r>
            <a:endParaRPr lang="en-US" altLang="ja-JP" sz="1800" b="0">
              <a:solidFill>
                <a:schemeClr val="bg1"/>
              </a:solidFill>
            </a:endParaRPr>
          </a:p>
        </p:txBody>
      </p:sp>
      <p:sp>
        <p:nvSpPr>
          <p:cNvPr id="37895" name="Text Box 7"/>
          <p:cNvSpPr txBox="1">
            <a:spLocks noChangeArrowheads="1"/>
          </p:cNvSpPr>
          <p:nvPr/>
        </p:nvSpPr>
        <p:spPr bwMode="auto">
          <a:xfrm>
            <a:off x="6732588" y="5780088"/>
            <a:ext cx="1270000" cy="3968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chemeClr val="bg1"/>
                </a:solidFill>
              </a:rPr>
              <a:t>inflation   </a:t>
            </a:r>
            <a:endParaRPr lang="en-US" altLang="ja-JP" sz="2000" b="0">
              <a:solidFill>
                <a:schemeClr val="bg1"/>
              </a:solidFill>
            </a:endParaRPr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716463" y="6381750"/>
            <a:ext cx="3028950" cy="3667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multiproduction of universes</a:t>
            </a:r>
            <a:endParaRPr lang="en-US" altLang="ja-JP" sz="1800" b="0">
              <a:solidFill>
                <a:schemeClr val="bg1"/>
              </a:solidFill>
            </a:endParaRP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 flipV="1">
            <a:off x="3924300" y="4076700"/>
            <a:ext cx="0" cy="7207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arrow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898" name="Text Box 10"/>
          <p:cNvSpPr txBox="1">
            <a:spLocks noChangeArrowheads="1"/>
          </p:cNvSpPr>
          <p:nvPr/>
        </p:nvSpPr>
        <p:spPr bwMode="auto">
          <a:xfrm>
            <a:off x="2843213" y="4221163"/>
            <a:ext cx="1073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folHlink"/>
                </a:solidFill>
              </a:rPr>
              <a:t>dark age</a:t>
            </a:r>
            <a:endParaRPr lang="en-US" altLang="ja-JP" sz="1800" b="0">
              <a:solidFill>
                <a:schemeClr val="folHlink"/>
              </a:solidFill>
            </a:endParaRPr>
          </a:p>
        </p:txBody>
      </p:sp>
      <p:sp>
        <p:nvSpPr>
          <p:cNvPr id="37899" name="Text Box 11"/>
          <p:cNvSpPr txBox="1">
            <a:spLocks noChangeArrowheads="1"/>
          </p:cNvSpPr>
          <p:nvPr/>
        </p:nvSpPr>
        <p:spPr bwMode="auto">
          <a:xfrm>
            <a:off x="7524750" y="1773238"/>
            <a:ext cx="158115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dark energy   </a:t>
            </a:r>
            <a:endParaRPr lang="en-US" altLang="ja-JP" sz="1800" b="0">
              <a:solidFill>
                <a:schemeClr val="bg1"/>
              </a:solidFill>
            </a:endParaRPr>
          </a:p>
        </p:txBody>
      </p:sp>
      <p:sp>
        <p:nvSpPr>
          <p:cNvPr id="37900" name="Line 13"/>
          <p:cNvSpPr>
            <a:spLocks noChangeShapeType="1"/>
          </p:cNvSpPr>
          <p:nvPr/>
        </p:nvSpPr>
        <p:spPr bwMode="auto">
          <a:xfrm>
            <a:off x="1619250" y="5229225"/>
            <a:ext cx="2808288" cy="28733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901" name="Text Box 14"/>
          <p:cNvSpPr txBox="1">
            <a:spLocks noChangeArrowheads="1"/>
          </p:cNvSpPr>
          <p:nvPr/>
        </p:nvSpPr>
        <p:spPr bwMode="auto">
          <a:xfrm>
            <a:off x="179388" y="3357563"/>
            <a:ext cx="1885950" cy="283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</a:rPr>
              <a:t>We can probe  </a:t>
            </a:r>
            <a:endParaRPr lang="en-US" altLang="ja-JP" sz="18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</a:rPr>
              <a:t>another tiny dark</a:t>
            </a:r>
            <a:endParaRPr lang="en-US" altLang="ja-JP" sz="18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</a:rPr>
              <a:t>age between </a:t>
            </a:r>
            <a:endParaRPr lang="en-US" altLang="ja-JP" sz="18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</a:rPr>
              <a:t>inflation and </a:t>
            </a:r>
            <a:endParaRPr lang="en-US" altLang="ja-JP" sz="18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</a:rPr>
              <a:t>Big Bang </a:t>
            </a:r>
            <a:endParaRPr lang="en-US" altLang="ja-JP" sz="18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</a:rPr>
              <a:t>Nucleosynthesis</a:t>
            </a:r>
            <a:endParaRPr lang="en-US" altLang="ja-JP" sz="18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ja-JP" sz="18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</a:rPr>
              <a:t>Shedding new</a:t>
            </a:r>
            <a:endParaRPr lang="en-US" altLang="ja-JP" sz="18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</a:rPr>
              <a:t>“lignt” on this </a:t>
            </a:r>
            <a:endParaRPr lang="en-US" altLang="ja-JP" sz="18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rgbClr val="FF0000"/>
                </a:solidFill>
              </a:rPr>
              <a:t>epoch</a:t>
            </a:r>
            <a:endParaRPr lang="en-US" altLang="ja-JP" sz="1800" b="0">
              <a:solidFill>
                <a:srgbClr val="FF0000"/>
              </a:solidFill>
            </a:endParaRPr>
          </a:p>
        </p:txBody>
      </p:sp>
      <p:sp>
        <p:nvSpPr>
          <p:cNvPr id="37902" name="Line 15"/>
          <p:cNvSpPr>
            <a:spLocks noChangeShapeType="1"/>
          </p:cNvSpPr>
          <p:nvPr/>
        </p:nvSpPr>
        <p:spPr bwMode="auto">
          <a:xfrm>
            <a:off x="4859338" y="1125538"/>
            <a:ext cx="287337" cy="3671887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903" name="Text Box 16"/>
          <p:cNvSpPr txBox="1">
            <a:spLocks noChangeArrowheads="1"/>
          </p:cNvSpPr>
          <p:nvPr/>
        </p:nvSpPr>
        <p:spPr bwMode="auto">
          <a:xfrm>
            <a:off x="5240338" y="3870325"/>
            <a:ext cx="3810000" cy="701675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FF00"/>
                </a:solidFill>
              </a:rPr>
              <a:t>Electromagnetic waves can </a:t>
            </a:r>
            <a:endParaRPr lang="en-US" altLang="ja-JP" sz="2000" b="0">
              <a:solidFill>
                <a:srgbClr val="FFFF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FF00"/>
                </a:solidFill>
              </a:rPr>
              <a:t>probe only up to decoupling era.</a:t>
            </a:r>
            <a:endParaRPr lang="en-US" altLang="ja-JP" sz="2000" b="0">
              <a:solidFill>
                <a:srgbClr val="FFFF00"/>
              </a:solidFill>
            </a:endParaRPr>
          </a:p>
        </p:txBody>
      </p:sp>
      <p:sp>
        <p:nvSpPr>
          <p:cNvPr id="37904" name="Line 17"/>
          <p:cNvSpPr>
            <a:spLocks noChangeShapeType="1"/>
          </p:cNvSpPr>
          <p:nvPr/>
        </p:nvSpPr>
        <p:spPr bwMode="auto">
          <a:xfrm>
            <a:off x="4356100" y="1125538"/>
            <a:ext cx="576263" cy="46799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37905" name="Text Box 18"/>
          <p:cNvSpPr txBox="1">
            <a:spLocks noChangeArrowheads="1"/>
          </p:cNvSpPr>
          <p:nvPr/>
        </p:nvSpPr>
        <p:spPr bwMode="auto">
          <a:xfrm>
            <a:off x="2195513" y="2135188"/>
            <a:ext cx="2200275" cy="10064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0000"/>
                </a:solidFill>
              </a:rPr>
              <a:t>Gravitational</a:t>
            </a:r>
            <a:endParaRPr lang="en-US" altLang="ja-JP" sz="20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0000"/>
                </a:solidFill>
              </a:rPr>
              <a:t>waves can probe</a:t>
            </a:r>
            <a:endParaRPr lang="en-US" altLang="ja-JP" sz="2000" b="0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000" b="0">
                <a:solidFill>
                  <a:srgbClr val="FF0000"/>
                </a:solidFill>
              </a:rPr>
              <a:t>up to inflation era.</a:t>
            </a:r>
            <a:endParaRPr lang="en-US" altLang="ja-JP" sz="2000" b="0">
              <a:solidFill>
                <a:srgbClr val="FF0000"/>
              </a:solidFill>
            </a:endParaRPr>
          </a:p>
        </p:txBody>
      </p:sp>
      <p:sp>
        <p:nvSpPr>
          <p:cNvPr id="37906" name="Text Box 19"/>
          <p:cNvSpPr txBox="1">
            <a:spLocks noChangeArrowheads="1"/>
          </p:cNvSpPr>
          <p:nvPr/>
        </p:nvSpPr>
        <p:spPr bwMode="auto">
          <a:xfrm>
            <a:off x="6948488" y="404813"/>
            <a:ext cx="1695450" cy="3667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1800" b="0">
                <a:solidFill>
                  <a:schemeClr val="bg1"/>
                </a:solidFill>
              </a:rPr>
              <a:t>Today 13.8Gyr</a:t>
            </a:r>
            <a:endParaRPr lang="en-US" altLang="ja-JP" sz="1800" b="0">
              <a:solidFill>
                <a:schemeClr val="bg1"/>
              </a:solidFill>
            </a:endParaRPr>
          </a:p>
        </p:txBody>
      </p:sp>
      <p:sp>
        <p:nvSpPr>
          <p:cNvPr id="37907" name="Text Box 20"/>
          <p:cNvSpPr txBox="1">
            <a:spLocks noChangeArrowheads="1"/>
          </p:cNvSpPr>
          <p:nvPr/>
        </p:nvSpPr>
        <p:spPr bwMode="auto">
          <a:xfrm>
            <a:off x="-36513" y="188913"/>
            <a:ext cx="2624138" cy="224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ea typeface="Arial Unicode MS" panose="020B0604020202020204" pitchFamily="50" charset="-128"/>
                <a:cs typeface="Arial Unicode MS" panose="020B0604020202020204" pitchFamily="50" charset="-128"/>
              </a:rPr>
              <a:t>Gravitational</a:t>
            </a:r>
            <a:endParaRPr lang="en-US" altLang="ja-JP" sz="2800" b="0"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ea typeface="Arial Unicode MS" panose="020B0604020202020204" pitchFamily="50" charset="-128"/>
                <a:cs typeface="Arial Unicode MS" panose="020B0604020202020204" pitchFamily="50" charset="-128"/>
              </a:rPr>
              <a:t>waves provide</a:t>
            </a:r>
            <a:endParaRPr lang="en-US" altLang="ja-JP" sz="2800" b="0"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ea typeface="Arial Unicode MS" panose="020B0604020202020204" pitchFamily="50" charset="-128"/>
                <a:cs typeface="Arial Unicode MS" panose="020B0604020202020204" pitchFamily="50" charset="-128"/>
              </a:rPr>
              <a:t>new eyes to</a:t>
            </a:r>
            <a:endParaRPr lang="en-US" altLang="ja-JP" sz="2800" b="0"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ea typeface="Arial Unicode MS" panose="020B0604020202020204" pitchFamily="50" charset="-128"/>
                <a:cs typeface="Arial Unicode MS" panose="020B0604020202020204" pitchFamily="50" charset="-128"/>
              </a:rPr>
              <a:t>see the earliest</a:t>
            </a:r>
            <a:endParaRPr lang="en-US" altLang="ja-JP" sz="2800" b="0">
              <a:ea typeface="Arial Unicode MS" panose="020B0604020202020204" pitchFamily="50" charset="-128"/>
              <a:cs typeface="Arial Unicode MS" panose="020B0604020202020204" pitchFamily="50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800" b="0">
                <a:ea typeface="Arial Unicode MS" panose="020B0604020202020204" pitchFamily="50" charset="-128"/>
                <a:cs typeface="Arial Unicode MS" panose="020B0604020202020204" pitchFamily="50" charset="-128"/>
              </a:rPr>
              <a:t>Universe.</a:t>
            </a:r>
            <a:endParaRPr lang="en-US" altLang="ja-JP" sz="2800" b="0"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  <p:sp>
        <p:nvSpPr>
          <p:cNvPr id="37908" name="Text Box 23"/>
          <p:cNvSpPr txBox="1">
            <a:spLocks noChangeArrowheads="1"/>
          </p:cNvSpPr>
          <p:nvPr/>
        </p:nvSpPr>
        <p:spPr bwMode="auto">
          <a:xfrm>
            <a:off x="3003550" y="6742113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ja-JP" sz="2000" b="0"/>
              <a:t>m</a:t>
            </a:r>
            <a:endParaRPr lang="en-US" altLang="ja-JP" sz="2000" b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astrobites.org/wp-content/uploads/2012/11/PTAs.gi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6112"/>
            <a:ext cx="6948264" cy="5211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107504" y="83718"/>
            <a:ext cx="938859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Timing residual noises of millisecond pulsars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can probe long-wave gravitational waves with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their period 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～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observation time (about 10+years).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HG明朝E" panose="02020909000000000000" pitchFamily="17" charset="-128"/>
              <a:cs typeface="+mn-c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07504" y="102997"/>
            <a:ext cx="873130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When I first studied gravitational waves from second-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ja-JP" b="0" dirty="0">
                <a:solidFill>
                  <a:srgbClr val="FFFF0B"/>
                </a:solidFill>
              </a:rPr>
              <a:t>order scalar perturbations, the pulsar timing constraint</a:t>
            </a:r>
            <a:endParaRPr lang="en-US" altLang="ja-JP" b="0" dirty="0">
              <a:solidFill>
                <a:srgbClr val="FFFF0B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was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7624" y="1196752"/>
            <a:ext cx="7059297" cy="250299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280" y="3933056"/>
            <a:ext cx="7059298" cy="642533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 bwMode="auto">
          <a:xfrm>
            <a:off x="7812360" y="3356992"/>
            <a:ext cx="425218" cy="36004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1485" y="5085184"/>
            <a:ext cx="91512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 expected this constraint would become more and more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stringent as time </a:t>
            </a:r>
            <a:r>
              <a:rPr lang="en-US" altLang="ja-JP" b="0" dirty="0">
                <a:solidFill>
                  <a:srgbClr val="FFFF0B"/>
                </a:solidFill>
              </a:rPr>
              <a:t>passes, so I made a funding proposal</a:t>
            </a:r>
            <a:endParaRPr lang="en-US" altLang="ja-JP" b="0" dirty="0">
              <a:solidFill>
                <a:srgbClr val="FFFF0B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to FALSIFY </a:t>
            </a:r>
            <a:r>
              <a:rPr lang="en-US" altLang="ja-JP" b="0" dirty="0">
                <a:solidFill>
                  <a:srgbClr val="FFFF0B"/>
                </a:solidFill>
              </a:rPr>
              <a:t>PBHs as the origin of BH coalescence detected</a:t>
            </a:r>
            <a:endParaRPr lang="en-US" altLang="ja-JP" b="0" dirty="0">
              <a:solidFill>
                <a:srgbClr val="FFFF0B"/>
              </a:solidFill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ja-JP" b="0" dirty="0">
                <a:solidFill>
                  <a:srgbClr val="FFFF0B"/>
                </a:solidFill>
              </a:rPr>
              <a:t>by ground-based laser interferometers.</a:t>
            </a:r>
            <a:endParaRPr lang="en-US" altLang="ja-JP" b="0" dirty="0">
              <a:solidFill>
                <a:srgbClr val="FFFF0B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93189"/>
            <a:ext cx="7673295" cy="610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右矢印 2"/>
          <p:cNvSpPr/>
          <p:nvPr/>
        </p:nvSpPr>
        <p:spPr bwMode="auto">
          <a:xfrm>
            <a:off x="6156176" y="3933056"/>
            <a:ext cx="432048" cy="36004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6351569" y="2540085"/>
            <a:ext cx="279243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As observation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time gets longer,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larger mass can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be constrained.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 rot="10800000">
            <a:off x="355089" y="454345"/>
            <a:ext cx="553998" cy="57792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Energy fraction of PBHs at formation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3365885" y="6333978"/>
            <a:ext cx="3733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1solar mass =2x10</a:t>
            </a:r>
            <a:r>
              <a:rPr kumimoji="1" lang="en-US" altLang="ja-JP" sz="24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33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g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E:\work\kakenhi\14shinsei\２strain.bmp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5411"/>
            <a:ext cx="9144000" cy="557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0" y="779393"/>
            <a:ext cx="9143999" cy="57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251520" y="122919"/>
            <a:ext cx="8931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Multi-frequency Gravitational Wave Astrophysics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HG明朝E" panose="02020909000000000000" pitchFamily="17" charset="-128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7192996" y="3233874"/>
            <a:ext cx="12715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aLIGO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aVirgo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KAGRA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237857" y="3003041"/>
            <a:ext cx="2244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Space based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899592" y="2526237"/>
            <a:ext cx="2436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Pulsar Timing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U ターン矢印 3"/>
          <p:cNvSpPr/>
          <p:nvPr/>
        </p:nvSpPr>
        <p:spPr bwMode="auto">
          <a:xfrm flipH="1">
            <a:off x="1809125" y="1141376"/>
            <a:ext cx="5328592" cy="3341985"/>
          </a:xfrm>
          <a:prstGeom prst="uturnArrow">
            <a:avLst>
              <a:gd name="adj1" fmla="val 13321"/>
              <a:gd name="adj2" fmla="val 14820"/>
              <a:gd name="adj3" fmla="val 17470"/>
              <a:gd name="adj4" fmla="val 26535"/>
              <a:gd name="adj5" fmla="val 35549"/>
            </a:avLst>
          </a:prstGeom>
          <a:solidFill>
            <a:srgbClr val="CC66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LVK-BH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の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PBH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srgbClr val="FFFFCC"/>
                </a:solidFill>
                <a:effectLst/>
                <a:uLnTx/>
                <a:uFillTx/>
                <a:latin typeface="ＭＳ Ｐゴシック" panose="020B0600070205080204" pitchFamily="50" charset="-128"/>
                <a:ea typeface="ＭＳ Ｐゴシック" panose="020B0600070205080204" pitchFamily="50" charset="-128"/>
                <a:cs typeface="+mn-cs"/>
              </a:rPr>
              <a:t>hypothesis</a:t>
            </a:r>
            <a:endParaRPr kumimoji="1" lang="ja-JP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ＭＳ Ｐゴシック" panose="020B0600070205080204" pitchFamily="50" charset="-128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30154" y="3302042"/>
            <a:ext cx="45236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dirty="0">
                <a:latin typeface="Arial" panose="020B0604020202020204" pitchFamily="34" charset="0"/>
                <a:cs typeface="Arial" panose="020B0604020202020204" pitchFamily="34" charset="0"/>
              </a:rPr>
              <a:t>Taiji</a:t>
            </a:r>
            <a:endParaRPr kumimoji="1" lang="ja-JP" altLang="en-US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テキスト ボックス 6"/>
          <p:cNvSpPr txBox="1"/>
          <p:nvPr/>
        </p:nvSpPr>
        <p:spPr>
          <a:xfrm>
            <a:off x="36310" y="116632"/>
            <a:ext cx="921656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However, some time after my funding started,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NANOGrav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collaboration reported possible positive detection(!) in 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their 12.5yr data, (which is actually above their 11year 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constraints(!!))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1"/>
          <a:srcRect l="15026"/>
          <a:stretch>
            <a:fillRect/>
          </a:stretch>
        </p:blipFill>
        <p:spPr>
          <a:xfrm>
            <a:off x="2699792" y="1318631"/>
            <a:ext cx="6337056" cy="81139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7388565" y="1301703"/>
            <a:ext cx="14285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2009.04496</a:t>
            </a:r>
            <a:endParaRPr kumimoji="1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43" y="2228746"/>
            <a:ext cx="8274219" cy="3144470"/>
          </a:xfrm>
          <a:prstGeom prst="rect">
            <a:avLst/>
          </a:prstGeom>
        </p:spPr>
      </p:pic>
      <p:graphicFrame>
        <p:nvGraphicFramePr>
          <p:cNvPr id="13" name="オブジェクト 12"/>
          <p:cNvGraphicFramePr>
            <a:graphicFrameLocks noChangeAspect="1"/>
          </p:cNvGraphicFramePr>
          <p:nvPr/>
        </p:nvGraphicFramePr>
        <p:xfrm>
          <a:off x="5893765" y="5415553"/>
          <a:ext cx="2497138" cy="111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Equation" r:id="rId3" imgW="32004000" imgH="14325600" progId="Equation.DSMT4">
                  <p:embed/>
                </p:oleObj>
              </mc:Choice>
              <mc:Fallback>
                <p:oleObj name="Equation" r:id="rId3" imgW="32004000" imgH="14325600" progId="Equation.DSMT4">
                  <p:embed/>
                  <p:pic>
                    <p:nvPicPr>
                      <p:cNvPr id="0" name="オブジェクト 1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93765" y="5415553"/>
                        <a:ext cx="2497138" cy="111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テキスト ボックス 3"/>
          <p:cNvSpPr txBox="1"/>
          <p:nvPr/>
        </p:nvSpPr>
        <p:spPr>
          <a:xfrm>
            <a:off x="1043608" y="6237312"/>
            <a:ext cx="2906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corresponding to 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3851920" y="6260678"/>
          <a:ext cx="1695065" cy="480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" name="Equation" r:id="rId5" imgW="20421600" imgH="5791200" progId="Equation.DSMT4">
                  <p:embed/>
                </p:oleObj>
              </mc:Choice>
              <mc:Fallback>
                <p:oleObj name="Equation" r:id="rId5" imgW="20421600" imgH="5791200" progId="Equation.DSMT4">
                  <p:embed/>
                  <p:pic>
                    <p:nvPicPr>
                      <p:cNvPr id="0" name="オブジェクト 4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51920" y="6260678"/>
                        <a:ext cx="1695065" cy="4806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2555776" y="1772816"/>
            <a:ext cx="2754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AAPPS bulletin</a:t>
            </a:r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98858"/>
            <a:ext cx="9144000" cy="646028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48343" y="217715"/>
            <a:ext cx="8383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Prospects: The way to detect stochastic gravitational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wave background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895149" y="1607419"/>
            <a:ext cx="78021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Stagnation of improvement in upper limits.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Emergence of spatially uncorrelated common-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     spectrum red process to all the pulsars.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3.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Quadrupolar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 signature is seen in the spatial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     correlation obtained by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Hellings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 &amp; Downs.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558265" y="2057872"/>
            <a:ext cx="336884" cy="221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20278" y="4369869"/>
            <a:ext cx="253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We have reached </a:t>
            </a:r>
            <a:r>
              <a:rPr lang="en-US" altLang="ja-JP" sz="1800" b="0" dirty="0">
                <a:solidFill>
                  <a:prstClr val="black"/>
                </a:solidFill>
                <a:latin typeface="Verdana" panose="020B0604030504040204"/>
                <a:ea typeface="HG明朝E"/>
              </a:rPr>
              <a:t>2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?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</p:txBody>
      </p:sp>
      <p:sp>
        <p:nvSpPr>
          <p:cNvPr id="6" name="四角形: 角を丸くする 5"/>
          <p:cNvSpPr/>
          <p:nvPr/>
        </p:nvSpPr>
        <p:spPr>
          <a:xfrm rot="20189130">
            <a:off x="3955020" y="4239571"/>
            <a:ext cx="3744416" cy="12961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As of 2020</a:t>
            </a:r>
            <a:endParaRPr kumimoji="1" lang="ja-JP" alt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84935" y="764704"/>
            <a:ext cx="9313869" cy="9001000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323528" y="188640"/>
            <a:ext cx="85689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15 yr data is observing the Hellings &amp; Downs curve!</a:t>
            </a:r>
            <a:endParaRPr lang="ja-JP" altLang="en-US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92" y="1585014"/>
            <a:ext cx="9045936" cy="4292258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251520" y="332656"/>
            <a:ext cx="784887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800" b="0" dirty="0">
                <a:solidFill>
                  <a:prstClr val="black"/>
                </a:solidFill>
                <a:latin typeface="Verdana" panose="020B0604030504040204"/>
                <a:ea typeface="HG明朝E"/>
              </a:rPr>
              <a:t>T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he Hellings &amp; Downs curve measured by Chinese Pulsar Timing Array</a:t>
            </a:r>
            <a:endParaRPr lang="ja-JP" altLang="en-US" sz="2800"/>
          </a:p>
        </p:txBody>
      </p:sp>
      <p:sp>
        <p:nvSpPr>
          <p:cNvPr id="5" name="角丸四角形 4"/>
          <p:cNvSpPr/>
          <p:nvPr/>
        </p:nvSpPr>
        <p:spPr>
          <a:xfrm>
            <a:off x="107504" y="1585014"/>
            <a:ext cx="3024336" cy="31401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/>
          <p:cNvSpPr txBox="1"/>
          <p:nvPr/>
        </p:nvSpPr>
        <p:spPr>
          <a:xfrm>
            <a:off x="895149" y="1607419"/>
            <a:ext cx="78021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Stagnation of improvement in upper limits.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Emergence of spatially uncorrelated common-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     spectrum red process to all the pulsars.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3.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Quadrupolar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 signature is seen in the spatial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     correlation obtained by </a:t>
            </a:r>
            <a:r>
              <a:rPr kumimoji="1" lang="en-US" altLang="ja-JP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Hellings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 &amp; Downs.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</p:txBody>
      </p:sp>
      <p:sp>
        <p:nvSpPr>
          <p:cNvPr id="4" name="右矢印 3"/>
          <p:cNvSpPr/>
          <p:nvPr/>
        </p:nvSpPr>
        <p:spPr>
          <a:xfrm>
            <a:off x="559165" y="2852936"/>
            <a:ext cx="336884" cy="22138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020278" y="4369869"/>
            <a:ext cx="25339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We have reached 3?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</p:txBody>
      </p:sp>
      <p:sp>
        <p:nvSpPr>
          <p:cNvPr id="6" name="四角形: 角を丸くする 5"/>
          <p:cNvSpPr/>
          <p:nvPr/>
        </p:nvSpPr>
        <p:spPr>
          <a:xfrm rot="20189130">
            <a:off x="3955020" y="4239571"/>
            <a:ext cx="3744416" cy="129614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3600" dirty="0"/>
              <a:t>As of 2023</a:t>
            </a:r>
            <a:endParaRPr kumimoji="1" lang="ja-JP" altLang="en-US" sz="3600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8343" y="217715"/>
            <a:ext cx="83835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Prospects: The way to detect stochastic gravitational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HG明朝E"/>
                <a:cs typeface="+mn-cs"/>
              </a:rPr>
              <a:t>wave background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HG明朝E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図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91"/>
          <a:stretch>
            <a:fillRect/>
          </a:stretch>
        </p:blipFill>
        <p:spPr bwMode="auto">
          <a:xfrm>
            <a:off x="0" y="2463850"/>
            <a:ext cx="9144000" cy="428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正方形/長方形 2"/>
          <p:cNvSpPr/>
          <p:nvPr/>
        </p:nvSpPr>
        <p:spPr>
          <a:xfrm>
            <a:off x="-76476" y="188640"/>
            <a:ext cx="9403535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altLang="ja-JP" sz="32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Direct detection of cosmological </a:t>
            </a:r>
            <a:endParaRPr lang="en-US" altLang="ja-JP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en-US" altLang="ja-JP" sz="320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Gravitational waves can be achieved</a:t>
            </a:r>
            <a:endParaRPr lang="en-US" altLang="ja-JP" sz="320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en-US" altLang="ja-JP" sz="32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by space-based laser interferometers </a:t>
            </a:r>
            <a:endParaRPr lang="en-US" altLang="ja-JP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  <a:p>
            <a:pPr algn="ctr"/>
            <a:r>
              <a:rPr lang="en-US" altLang="ja-JP" sz="320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Such as LISA, Taiji, </a:t>
            </a:r>
            <a:r>
              <a:rPr lang="en-US" altLang="ja-JP" sz="3200" dirty="0" err="1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TianQin</a:t>
            </a:r>
            <a:r>
              <a:rPr lang="en-US" altLang="ja-JP" sz="320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, DECIGO,...</a:t>
            </a:r>
            <a:r>
              <a:rPr lang="en-US" altLang="ja-JP" sz="3200" b="1" cap="none" spc="0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</a:t>
            </a:r>
            <a:endParaRPr lang="ja-JP" altLang="en-US" sz="32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260648"/>
            <a:ext cx="898899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While the most plausible source of the stochastic</a:t>
            </a:r>
            <a:endParaRPr kumimoji="1" lang="en-US" altLang="ja-JP" b="0" dirty="0"/>
          </a:p>
          <a:p>
            <a:r>
              <a:rPr lang="en-US" altLang="ja-JP" b="0" dirty="0"/>
              <a:t>gravitational wave background is the radiation from</a:t>
            </a:r>
            <a:endParaRPr lang="en-US" altLang="ja-JP" b="0" dirty="0"/>
          </a:p>
          <a:p>
            <a:r>
              <a:rPr kumimoji="1" lang="en-US" altLang="ja-JP" b="0" dirty="0"/>
              <a:t>binary supermassive black holes (SMBH</a:t>
            </a:r>
            <a:r>
              <a:rPr lang="en-US" altLang="ja-JP" b="0" dirty="0"/>
              <a:t>), the possibility </a:t>
            </a:r>
            <a:endParaRPr lang="en-US" altLang="ja-JP" b="0" dirty="0"/>
          </a:p>
          <a:p>
            <a:r>
              <a:rPr lang="en-US" altLang="ja-JP" b="0" dirty="0"/>
              <a:t>that they originate from cosmological gravitational </a:t>
            </a:r>
            <a:endParaRPr lang="en-US" altLang="ja-JP" b="0" dirty="0"/>
          </a:p>
          <a:p>
            <a:r>
              <a:rPr lang="en-US" altLang="ja-JP" b="0" dirty="0"/>
              <a:t>waves remains, and is actively debated.</a:t>
            </a:r>
            <a:endParaRPr kumimoji="1" lang="ja-JP" altLang="en-US" b="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65572" y="2636912"/>
            <a:ext cx="9209572" cy="3895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dirty="0">
                <a:solidFill>
                  <a:schemeClr val="tx2">
                    <a:lumMod val="75000"/>
                  </a:schemeClr>
                </a:solidFill>
              </a:rPr>
              <a:t>Quantum tensor perturbations from inflation</a:t>
            </a:r>
            <a:endParaRPr lang="en-US" altLang="ja-JP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/>
              <a:t>GWs from second-order scalar</a:t>
            </a:r>
            <a:r>
              <a:rPr lang="ja-JP" altLang="en-US" dirty="0"/>
              <a:t> </a:t>
            </a:r>
            <a:r>
              <a:rPr lang="en-US" altLang="ja-JP" dirty="0"/>
              <a:t>perturbations</a:t>
            </a:r>
            <a:endParaRPr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/>
              <a:t>GWs from bubble collisions after phase transition</a:t>
            </a:r>
            <a:endParaRPr kumimoji="1"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dirty="0"/>
              <a:t>GWs from self-ordering scalar fields</a:t>
            </a:r>
            <a:endParaRPr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/>
              <a:t>GWs from topological defects esp. cosmic strings</a:t>
            </a:r>
            <a:endParaRPr kumimoji="1"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</a:rPr>
              <a:t>Gravitational particle production of gravitons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ja-JP" altLang="en-US" dirty="0"/>
              <a:t>　。。。</a:t>
            </a:r>
            <a:endParaRPr kumimoji="1" lang="en-US" altLang="ja-JP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260648"/>
            <a:ext cx="876445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In particular, a number of researchers have worked</a:t>
            </a:r>
            <a:endParaRPr kumimoji="1" lang="en-US" altLang="ja-JP" b="0" dirty="0"/>
          </a:p>
          <a:p>
            <a:r>
              <a:rPr lang="en-US" altLang="ja-JP" b="0" dirty="0"/>
              <a:t>out possible connection to PBH formation through</a:t>
            </a:r>
            <a:endParaRPr lang="en-US" altLang="ja-JP" b="0" dirty="0"/>
          </a:p>
          <a:p>
            <a:r>
              <a:rPr lang="en-US" altLang="ja-JP" b="0" dirty="0"/>
              <a:t>consideration of generation of gravitational waves from</a:t>
            </a:r>
            <a:endParaRPr lang="en-US" altLang="ja-JP" b="0" dirty="0"/>
          </a:p>
          <a:p>
            <a:r>
              <a:rPr lang="en-US" altLang="ja-JP" b="0" dirty="0"/>
              <a:t>second-order scalar perturbations.</a:t>
            </a:r>
            <a:endParaRPr kumimoji="1" lang="ja-JP" altLang="en-US" b="0" dirty="0"/>
          </a:p>
        </p:txBody>
      </p:sp>
      <p:sp>
        <p:nvSpPr>
          <p:cNvPr id="3" name="テキスト ボックス 2"/>
          <p:cNvSpPr txBox="1"/>
          <p:nvPr/>
        </p:nvSpPr>
        <p:spPr>
          <a:xfrm>
            <a:off x="-65572" y="2636912"/>
            <a:ext cx="9209572" cy="3895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dirty="0">
                <a:solidFill>
                  <a:schemeClr val="tx2">
                    <a:lumMod val="75000"/>
                  </a:schemeClr>
                </a:solidFill>
              </a:rPr>
              <a:t>Quantum tensor perturbations from inflation</a:t>
            </a:r>
            <a:endParaRPr lang="en-US" altLang="ja-JP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/>
              <a:t>GWs from second-order scalar</a:t>
            </a:r>
            <a:r>
              <a:rPr lang="ja-JP" altLang="en-US" dirty="0"/>
              <a:t> </a:t>
            </a:r>
            <a:r>
              <a:rPr lang="en-US" altLang="ja-JP" dirty="0"/>
              <a:t>perturbations</a:t>
            </a:r>
            <a:endParaRPr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</a:rPr>
              <a:t>GWs from bubble collisions after phase transition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dirty="0">
                <a:solidFill>
                  <a:schemeClr val="tx2">
                    <a:lumMod val="75000"/>
                  </a:schemeClr>
                </a:solidFill>
              </a:rPr>
              <a:t>GWs from self-ordering scalar fields</a:t>
            </a:r>
            <a:endParaRPr lang="en-US" altLang="ja-JP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</a:rPr>
              <a:t>GWs from topological defects esp. cosmic strings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>
                <a:solidFill>
                  <a:schemeClr val="tx2">
                    <a:lumMod val="75000"/>
                  </a:schemeClr>
                </a:solidFill>
              </a:rPr>
              <a:t>Gravitational particle production of gravitons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</a:endParaRPr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ja-JP" altLang="en-US" dirty="0">
                <a:solidFill>
                  <a:schemeClr val="tx2">
                    <a:lumMod val="75000"/>
                  </a:schemeClr>
                </a:solidFill>
              </a:rPr>
              <a:t>　。。。</a:t>
            </a:r>
            <a:endParaRPr kumimoji="1" lang="en-US" altLang="ja-JP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536" y="332656"/>
            <a:ext cx="5168615" cy="3848166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3635896" y="908720"/>
            <a:ext cx="1768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800" b="0" dirty="0">
                <a:solidFill>
                  <a:schemeClr val="bg2"/>
                </a:solidFill>
              </a:rPr>
              <a:t>October 2019</a:t>
            </a:r>
            <a:endParaRPr kumimoji="1" lang="ja-JP" altLang="en-US" sz="1800" b="0" dirty="0">
              <a:solidFill>
                <a:schemeClr val="bg2"/>
              </a:solidFill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259632" y="3573016"/>
            <a:ext cx="402225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050" b="0" dirty="0">
                <a:solidFill>
                  <a:srgbClr val="FF0000"/>
                </a:solidFill>
              </a:rPr>
              <a:t>Comprehensive study of gravitational-wave astrophysics</a:t>
            </a:r>
            <a:endParaRPr kumimoji="1" lang="ja-JP" altLang="en-US" sz="1050" b="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23528" y="4581128"/>
            <a:ext cx="885704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My plan as of October 2019 was to rule out the PBH</a:t>
            </a:r>
            <a:endParaRPr kumimoji="1" lang="en-US" altLang="ja-JP" b="0" dirty="0"/>
          </a:p>
          <a:p>
            <a:r>
              <a:rPr lang="en-US" altLang="ja-JP" b="0" dirty="0"/>
              <a:t>scenario of black holes observed by LIGO and Virgo</a:t>
            </a:r>
            <a:endParaRPr lang="en-US" altLang="ja-JP" b="0" dirty="0"/>
          </a:p>
          <a:p>
            <a:r>
              <a:rPr kumimoji="1" lang="en-US" altLang="ja-JP" b="0" dirty="0"/>
              <a:t>making use of the ABSENCE of stochastic gravitational</a:t>
            </a:r>
            <a:endParaRPr kumimoji="1" lang="en-US" altLang="ja-JP" b="0" dirty="0"/>
          </a:p>
          <a:p>
            <a:r>
              <a:rPr lang="en-US" altLang="ja-JP" b="0" dirty="0"/>
              <a:t>wave background.  However, it was actually discovered!</a:t>
            </a:r>
            <a:endParaRPr kumimoji="1" lang="ja-JP" altLang="en-US" b="0" dirty="0"/>
          </a:p>
        </p:txBody>
      </p:sp>
      <p:pic>
        <p:nvPicPr>
          <p:cNvPr id="6" name="図 5" descr="抽象, 挿絵 が含まれている画像&#10;&#10;AI 生成コンテンツは誤りを含む可能性があります。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392092"/>
            <a:ext cx="2460644" cy="2788730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5868144" y="785447"/>
            <a:ext cx="30444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I was in trouble.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79512" y="260648"/>
            <a:ext cx="24673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Proposition</a:t>
            </a:r>
            <a:endParaRPr lang="ja-JP" alt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2226" y="908142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PBHs are formed.</a:t>
            </a:r>
            <a:endParaRPr kumimoji="1" lang="ja-JP" altLang="en-US" b="0" dirty="0"/>
          </a:p>
        </p:txBody>
      </p:sp>
      <p:sp>
        <p:nvSpPr>
          <p:cNvPr id="4" name="矢印: 右 3"/>
          <p:cNvSpPr/>
          <p:nvPr/>
        </p:nvSpPr>
        <p:spPr bwMode="auto">
          <a:xfrm>
            <a:off x="3436562" y="985265"/>
            <a:ext cx="1008112" cy="3600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88690" y="934452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GW background is induced.</a:t>
            </a:r>
            <a:endParaRPr kumimoji="1" lang="ja-JP" altLang="en-US" b="0" dirty="0"/>
          </a:p>
        </p:txBody>
      </p:sp>
      <p:sp>
        <p:nvSpPr>
          <p:cNvPr id="6" name="正方形/長方形 5"/>
          <p:cNvSpPr/>
          <p:nvPr/>
        </p:nvSpPr>
        <p:spPr>
          <a:xfrm>
            <a:off x="179512" y="1660159"/>
            <a:ext cx="1731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Inverse</a:t>
            </a:r>
            <a:endParaRPr lang="ja-JP" alt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2226" y="2384595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GW background is induced.</a:t>
            </a:r>
            <a:endParaRPr kumimoji="1" lang="ja-JP" altLang="en-US" b="0" dirty="0"/>
          </a:p>
        </p:txBody>
      </p:sp>
      <p:sp>
        <p:nvSpPr>
          <p:cNvPr id="8" name="矢印: 右 7"/>
          <p:cNvSpPr/>
          <p:nvPr/>
        </p:nvSpPr>
        <p:spPr bwMode="auto">
          <a:xfrm>
            <a:off x="4868432" y="2435407"/>
            <a:ext cx="1008112" cy="3600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56842" y="2384595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PBHs are formed.</a:t>
            </a:r>
            <a:endParaRPr kumimoji="1" lang="ja-JP" altLang="en-US" b="0" dirty="0"/>
          </a:p>
        </p:txBody>
      </p:sp>
      <p:sp>
        <p:nvSpPr>
          <p:cNvPr id="10" name="正方形/長方形 9"/>
          <p:cNvSpPr/>
          <p:nvPr/>
        </p:nvSpPr>
        <p:spPr>
          <a:xfrm>
            <a:off x="179512" y="3136612"/>
            <a:ext cx="20942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3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</a:t>
            </a:r>
            <a:r>
              <a:rPr lang="en-US" altLang="ja-JP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verse</a:t>
            </a:r>
            <a:endParaRPr lang="ja-JP" alt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2226" y="3836446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PBHs are not formed.</a:t>
            </a:r>
            <a:endParaRPr kumimoji="1" lang="ja-JP" altLang="en-US" b="0" dirty="0"/>
          </a:p>
        </p:txBody>
      </p:sp>
      <p:sp>
        <p:nvSpPr>
          <p:cNvPr id="12" name="矢印: 右 11"/>
          <p:cNvSpPr/>
          <p:nvPr/>
        </p:nvSpPr>
        <p:spPr bwMode="auto">
          <a:xfrm>
            <a:off x="3851920" y="3881378"/>
            <a:ext cx="432048" cy="3600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07504" y="4613066"/>
            <a:ext cx="31457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Contrapositive</a:t>
            </a:r>
            <a:endParaRPr lang="ja-JP" alt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11960" y="3830565"/>
            <a:ext cx="5044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GW background is not induced.</a:t>
            </a:r>
            <a:endParaRPr kumimoji="1" lang="ja-JP" altLang="en-US" b="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8599" y="5229895"/>
            <a:ext cx="5044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GW background is not induced.</a:t>
            </a:r>
            <a:endParaRPr kumimoji="1" lang="ja-JP" altLang="en-US" b="0" dirty="0"/>
          </a:p>
        </p:txBody>
      </p:sp>
      <p:sp>
        <p:nvSpPr>
          <p:cNvPr id="17" name="矢印: 右 16"/>
          <p:cNvSpPr/>
          <p:nvPr/>
        </p:nvSpPr>
        <p:spPr bwMode="auto">
          <a:xfrm>
            <a:off x="5292080" y="5276535"/>
            <a:ext cx="432048" cy="3600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38019" y="5232793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PBHs are not formed.</a:t>
            </a:r>
            <a:endParaRPr kumimoji="1" lang="ja-JP" altLang="en-US" b="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179512" y="260648"/>
            <a:ext cx="24673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Proposition</a:t>
            </a:r>
            <a:endParaRPr lang="ja-JP" alt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412226" y="908142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PBHs are formed.</a:t>
            </a:r>
            <a:endParaRPr kumimoji="1" lang="ja-JP" altLang="en-US" b="0" dirty="0"/>
          </a:p>
        </p:txBody>
      </p:sp>
      <p:sp>
        <p:nvSpPr>
          <p:cNvPr id="4" name="矢印: 右 3"/>
          <p:cNvSpPr/>
          <p:nvPr/>
        </p:nvSpPr>
        <p:spPr bwMode="auto">
          <a:xfrm>
            <a:off x="3436562" y="985265"/>
            <a:ext cx="1008112" cy="3600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588690" y="934452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GW background is induced.</a:t>
            </a:r>
            <a:endParaRPr kumimoji="1" lang="ja-JP" altLang="en-US" b="0" dirty="0"/>
          </a:p>
        </p:txBody>
      </p:sp>
      <p:sp>
        <p:nvSpPr>
          <p:cNvPr id="6" name="正方形/長方形 5"/>
          <p:cNvSpPr/>
          <p:nvPr/>
        </p:nvSpPr>
        <p:spPr>
          <a:xfrm>
            <a:off x="179512" y="1660159"/>
            <a:ext cx="1731949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Inverse</a:t>
            </a:r>
            <a:endParaRPr lang="ja-JP" alt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12226" y="2384595"/>
            <a:ext cx="4431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GW background is induced.</a:t>
            </a:r>
            <a:endParaRPr kumimoji="1" lang="ja-JP" altLang="en-US" b="0" dirty="0"/>
          </a:p>
        </p:txBody>
      </p:sp>
      <p:sp>
        <p:nvSpPr>
          <p:cNvPr id="8" name="矢印: 右 7"/>
          <p:cNvSpPr/>
          <p:nvPr/>
        </p:nvSpPr>
        <p:spPr bwMode="auto">
          <a:xfrm>
            <a:off x="4868432" y="2435407"/>
            <a:ext cx="1008112" cy="3600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956842" y="2384595"/>
            <a:ext cx="29049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PBHs are formed.</a:t>
            </a:r>
            <a:endParaRPr kumimoji="1" lang="ja-JP" altLang="en-US" b="0" dirty="0"/>
          </a:p>
        </p:txBody>
      </p:sp>
      <p:sp>
        <p:nvSpPr>
          <p:cNvPr id="10" name="正方形/長方形 9"/>
          <p:cNvSpPr/>
          <p:nvPr/>
        </p:nvSpPr>
        <p:spPr>
          <a:xfrm>
            <a:off x="179512" y="3136612"/>
            <a:ext cx="209422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ja-JP" sz="3200" b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</a:t>
            </a:r>
            <a:r>
              <a:rPr lang="en-US" altLang="ja-JP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verse</a:t>
            </a:r>
            <a:endParaRPr lang="ja-JP" alt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12226" y="3836446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PBHs are not formed.</a:t>
            </a:r>
            <a:endParaRPr kumimoji="1" lang="ja-JP" altLang="en-US" b="0" dirty="0"/>
          </a:p>
        </p:txBody>
      </p:sp>
      <p:sp>
        <p:nvSpPr>
          <p:cNvPr id="12" name="矢印: 右 11"/>
          <p:cNvSpPr/>
          <p:nvPr/>
        </p:nvSpPr>
        <p:spPr bwMode="auto">
          <a:xfrm>
            <a:off x="3851920" y="3881378"/>
            <a:ext cx="432048" cy="3600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107504" y="4613066"/>
            <a:ext cx="314579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32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Contrapositive</a:t>
            </a:r>
            <a:endParaRPr lang="ja-JP" altLang="en-US" sz="32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211960" y="3830565"/>
            <a:ext cx="5044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GW background is not induced.</a:t>
            </a:r>
            <a:endParaRPr kumimoji="1" lang="ja-JP" altLang="en-US" b="0" dirty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58599" y="5229895"/>
            <a:ext cx="50449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GW background is not induced.</a:t>
            </a:r>
            <a:endParaRPr kumimoji="1" lang="ja-JP" altLang="en-US" b="0" dirty="0"/>
          </a:p>
        </p:txBody>
      </p:sp>
      <p:sp>
        <p:nvSpPr>
          <p:cNvPr id="17" name="矢印: 右 16"/>
          <p:cNvSpPr/>
          <p:nvPr/>
        </p:nvSpPr>
        <p:spPr bwMode="auto">
          <a:xfrm>
            <a:off x="5292080" y="5276535"/>
            <a:ext cx="432048" cy="360040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38019" y="5232793"/>
            <a:ext cx="3518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0" dirty="0"/>
              <a:t>PBHs are not formed.</a:t>
            </a:r>
            <a:endParaRPr kumimoji="1" lang="ja-JP" altLang="en-US" b="0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067944" y="415240"/>
            <a:ext cx="4070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Saito &amp; JY PRL107(2011)069901 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2814464" y="376646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TRUE</a:t>
            </a:r>
            <a:endParaRPr kumimoji="1" lang="ja-JP" altLang="en-US" dirty="0"/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3317188" y="4711537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TRUE</a:t>
            </a:r>
            <a:endParaRPr kumimoji="1" lang="ja-JP" altLang="en-US" dirty="0"/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2181999" y="1743163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FALSE</a:t>
            </a:r>
            <a:endParaRPr kumimoji="1" lang="ja-JP" altLang="en-US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411760" y="3251772"/>
            <a:ext cx="12474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/>
              <a:t>FALSE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432556" y="116632"/>
            <a:ext cx="10009112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ja-JP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 cannot conclude </a:t>
            </a:r>
            <a:r>
              <a:rPr lang="en-US" altLang="ja-JP" sz="4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whether </a:t>
            </a:r>
            <a:endParaRPr lang="en-US" altLang="ja-JP" sz="4400" b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ja-JP" sz="4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PBHs are </a:t>
            </a:r>
            <a:r>
              <a:rPr lang="en-US" altLang="ja-JP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responsible for </a:t>
            </a:r>
            <a:endParaRPr lang="en-US" altLang="ja-JP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US" altLang="ja-JP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LVK </a:t>
            </a:r>
            <a:r>
              <a:rPr lang="en-US" altLang="ja-JP" sz="4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Black Holes </a:t>
            </a:r>
            <a:r>
              <a:rPr lang="en-US" altLang="ja-JP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from the </a:t>
            </a:r>
            <a:r>
              <a:rPr lang="en-US" altLang="ja-JP" sz="4400" b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gravitational wave </a:t>
            </a:r>
            <a:r>
              <a:rPr lang="en-US" altLang="ja-JP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background.</a:t>
            </a:r>
            <a:endParaRPr lang="ja-JP" alt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矢印: 折線 2"/>
          <p:cNvSpPr/>
          <p:nvPr/>
        </p:nvSpPr>
        <p:spPr bwMode="auto">
          <a:xfrm flipV="1">
            <a:off x="467544" y="3068960"/>
            <a:ext cx="720080" cy="576064"/>
          </a:xfrm>
          <a:prstGeom prst="ben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ja-JP" alt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115616" y="3254593"/>
            <a:ext cx="824777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/>
              <a:t>So we decided to take a different path</a:t>
            </a:r>
            <a:endParaRPr kumimoji="1" lang="en-US" altLang="ja-JP" sz="2800" dirty="0"/>
          </a:p>
          <a:p>
            <a:r>
              <a:rPr lang="en-US" altLang="ja-JP" sz="2800" dirty="0"/>
              <a:t>by considering loop effects in single-</a:t>
            </a:r>
            <a:endParaRPr lang="en-US" altLang="ja-JP" sz="2800" dirty="0"/>
          </a:p>
          <a:p>
            <a:r>
              <a:rPr kumimoji="1" lang="en-US" altLang="ja-JP" sz="2800" dirty="0"/>
              <a:t>field inflation models with ultra slow-</a:t>
            </a:r>
            <a:endParaRPr kumimoji="1" lang="en-US" altLang="ja-JP" sz="2800" dirty="0"/>
          </a:p>
          <a:p>
            <a:r>
              <a:rPr lang="en-US" altLang="ja-JP" sz="2800" dirty="0"/>
              <a:t>roll behaviors to enhance the spectrum</a:t>
            </a:r>
            <a:r>
              <a:rPr kumimoji="1" lang="en-US" altLang="ja-JP" sz="2800" dirty="0"/>
              <a:t>.</a:t>
            </a:r>
            <a:endParaRPr kumimoji="1" lang="ja-JP" altLang="en-US" sz="2800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7"/>
          <p:cNvGraphicFramePr>
            <a:graphicFrameLocks noChangeAspect="1"/>
          </p:cNvGraphicFramePr>
          <p:nvPr/>
        </p:nvGraphicFramePr>
        <p:xfrm>
          <a:off x="345021" y="914476"/>
          <a:ext cx="3767137" cy="708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Equation" r:id="rId1" imgW="56083200" imgH="11277600" progId="Equation.DSMT4">
                  <p:embed/>
                </p:oleObj>
              </mc:Choice>
              <mc:Fallback>
                <p:oleObj name="Equation" r:id="rId1" imgW="56083200" imgH="112776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021" y="914476"/>
                        <a:ext cx="3767137" cy="708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テキスト ボックス 2"/>
          <p:cNvSpPr txBox="1"/>
          <p:nvPr/>
        </p:nvSpPr>
        <p:spPr>
          <a:xfrm>
            <a:off x="179512" y="116632"/>
            <a:ext cx="90110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In order to realize temporal enhancement of curvature perturbation,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one is tempted to adopt a model in which ε decreases temporarily.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4" name="オブジェクト 3"/>
          <p:cNvGraphicFramePr>
            <a:graphicFrameLocks noChangeAspect="1"/>
          </p:cNvGraphicFramePr>
          <p:nvPr/>
        </p:nvGraphicFramePr>
        <p:xfrm>
          <a:off x="4112158" y="1048486"/>
          <a:ext cx="1699558" cy="4489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Equation" r:id="rId3" imgW="16154400" imgH="4267200" progId="Equation.DSMT4">
                  <p:embed/>
                </p:oleObj>
              </mc:Choice>
              <mc:Fallback>
                <p:oleObj name="Equation" r:id="rId3" imgW="16154400" imgH="4267200" progId="Equation.DSMT4">
                  <p:embed/>
                  <p:pic>
                    <p:nvPicPr>
                      <p:cNvPr id="0" name="オブジェクト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12158" y="1048486"/>
                        <a:ext cx="1699558" cy="4489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グループ"/>
          <p:cNvGrpSpPr/>
          <p:nvPr/>
        </p:nvGrpSpPr>
        <p:grpSpPr>
          <a:xfrm>
            <a:off x="533398" y="2000254"/>
            <a:ext cx="5738160" cy="3604139"/>
            <a:chOff x="0" y="76198"/>
            <a:chExt cx="15966511" cy="10028568"/>
          </a:xfrm>
        </p:grpSpPr>
        <p:grpSp>
          <p:nvGrpSpPr>
            <p:cNvPr id="7" name="イメージギャラリー"/>
            <p:cNvGrpSpPr/>
            <p:nvPr/>
          </p:nvGrpSpPr>
          <p:grpSpPr>
            <a:xfrm>
              <a:off x="0" y="76198"/>
              <a:ext cx="15966511" cy="10028568"/>
              <a:chOff x="0" y="76199"/>
              <a:chExt cx="15966510" cy="10028566"/>
            </a:xfrm>
          </p:grpSpPr>
          <p:pic>
            <p:nvPicPr>
              <p:cNvPr id="10" name="diagram-20221126.pdf" descr="diagram-20221126.pdf"/>
              <p:cNvPicPr>
                <a:picLocks noChangeAspect="1"/>
              </p:cNvPicPr>
              <p:nvPr/>
            </p:nvPicPr>
            <p:blipFill>
              <a:blip r:embed="rId5"/>
              <a:srcRect t="670" b="670"/>
              <a:stretch>
                <a:fillRect/>
              </a:stretch>
            </p:blipFill>
            <p:spPr>
              <a:xfrm>
                <a:off x="0" y="76199"/>
                <a:ext cx="15966509" cy="9571365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11" name="キャプション"/>
              <p:cNvSpPr/>
              <p:nvPr/>
            </p:nvSpPr>
            <p:spPr>
              <a:xfrm>
                <a:off x="0" y="9647564"/>
                <a:ext cx="15966510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76200" tIns="76200" rIns="76200" bIns="76200" numCol="1" anchor="t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  <p:grpSp>
          <p:nvGrpSpPr>
            <p:cNvPr id="8" name="イメージギャラリー"/>
            <p:cNvGrpSpPr/>
            <p:nvPr/>
          </p:nvGrpSpPr>
          <p:grpSpPr>
            <a:xfrm>
              <a:off x="11660523" y="1611712"/>
              <a:ext cx="2794001" cy="1914656"/>
              <a:chOff x="0" y="0"/>
              <a:chExt cx="2794000" cy="1914655"/>
            </a:xfrm>
          </p:grpSpPr>
          <p:pic>
            <p:nvPicPr>
              <p:cNvPr id="9" name="CMB.png" descr="CMB.png"/>
              <p:cNvPicPr>
                <a:picLocks noChangeAspect="1"/>
              </p:cNvPicPr>
              <p:nvPr/>
            </p:nvPicPr>
            <p:blipFill>
              <a:blip r:embed="rId6"/>
              <a:srcRect t="210" b="210"/>
              <a:stretch>
                <a:fillRect/>
              </a:stretch>
            </p:blipFill>
            <p:spPr>
              <a:xfrm>
                <a:off x="0" y="0"/>
                <a:ext cx="2794000" cy="1381255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  <p:sp>
            <p:nvSpPr>
              <p:cNvPr id="12" name="キャプション"/>
              <p:cNvSpPr/>
              <p:nvPr/>
            </p:nvSpPr>
            <p:spPr>
              <a:xfrm>
                <a:off x="0" y="1457454"/>
                <a:ext cx="2794000" cy="45720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76200" tIns="76200" rIns="76200" bIns="76200" numCol="1" anchor="t">
                <a:no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1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p:grpSp>
      </p:grpSp>
      <p:sp>
        <p:nvSpPr>
          <p:cNvPr id="13" name="テキスト ボックス 11"/>
          <p:cNvSpPr txBox="1"/>
          <p:nvPr/>
        </p:nvSpPr>
        <p:spPr>
          <a:xfrm>
            <a:off x="2261590" y="2615635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PBH scale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4" name="テキスト ボックス 12"/>
          <p:cNvSpPr txBox="1"/>
          <p:nvPr/>
        </p:nvSpPr>
        <p:spPr>
          <a:xfrm>
            <a:off x="4112158" y="1893152"/>
            <a:ext cx="1361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CMB scale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5" name="矢印: 左 13"/>
          <p:cNvSpPr/>
          <p:nvPr/>
        </p:nvSpPr>
        <p:spPr bwMode="auto">
          <a:xfrm rot="19098477">
            <a:off x="3533209" y="2967876"/>
            <a:ext cx="720080" cy="216024"/>
          </a:xfrm>
          <a:prstGeom prst="lef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6" name="矢印: 左 14"/>
          <p:cNvSpPr/>
          <p:nvPr/>
        </p:nvSpPr>
        <p:spPr bwMode="auto">
          <a:xfrm rot="19098477">
            <a:off x="1901550" y="3560952"/>
            <a:ext cx="720080" cy="216024"/>
          </a:xfrm>
          <a:prstGeom prst="lef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7" name="矢印: 左 15"/>
          <p:cNvSpPr/>
          <p:nvPr/>
        </p:nvSpPr>
        <p:spPr bwMode="auto">
          <a:xfrm rot="19906439">
            <a:off x="4364000" y="2387241"/>
            <a:ext cx="720080" cy="216024"/>
          </a:xfrm>
          <a:prstGeom prst="leftArrow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テキスト ボックス 16"/>
          <p:cNvSpPr txBox="1"/>
          <p:nvPr/>
        </p:nvSpPr>
        <p:spPr>
          <a:xfrm>
            <a:off x="6271756" y="2357367"/>
            <a:ext cx="2839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SR: slow roll periods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9" name="Object 50"/>
          <p:cNvGraphicFramePr>
            <a:graphicFrameLocks noChangeAspect="1"/>
          </p:cNvGraphicFramePr>
          <p:nvPr/>
        </p:nvGraphicFramePr>
        <p:xfrm>
          <a:off x="6508998" y="3500079"/>
          <a:ext cx="2193925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Equation" r:id="rId7" imgW="29260800" imgH="5486400" progId="Equation.DSMT4">
                  <p:embed/>
                </p:oleObj>
              </mc:Choice>
              <mc:Fallback>
                <p:oleObj name="Equation" r:id="rId7" imgW="29260800" imgH="5486400" progId="Equation.DSMT4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8998" y="3500079"/>
                        <a:ext cx="2193925" cy="411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51"/>
          <p:cNvGraphicFramePr>
            <a:graphicFrameLocks noChangeAspect="1"/>
          </p:cNvGraphicFramePr>
          <p:nvPr/>
        </p:nvGraphicFramePr>
        <p:xfrm>
          <a:off x="6348904" y="2847751"/>
          <a:ext cx="2592387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Equation" r:id="rId9" imgW="44500800" imgH="10363200" progId="Equation.DSMT4">
                  <p:embed/>
                </p:oleObj>
              </mc:Choice>
              <mc:Fallback>
                <p:oleObj name="Equation" r:id="rId9" imgW="44500800" imgH="10363200" progId="Equation.DSMT4">
                  <p:embed/>
                  <p:pic>
                    <p:nvPicPr>
                      <p:cNvPr id="0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48904" y="2847751"/>
                        <a:ext cx="2592387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オブジェクト 19"/>
          <p:cNvGraphicFramePr>
            <a:graphicFrameLocks noChangeAspect="1"/>
          </p:cNvGraphicFramePr>
          <p:nvPr/>
        </p:nvGraphicFramePr>
        <p:xfrm>
          <a:off x="6682817" y="3947849"/>
          <a:ext cx="1726881" cy="411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" name="Equation" r:id="rId11" imgW="19202400" imgH="4572000" progId="Equation.DSMT4">
                  <p:embed/>
                </p:oleObj>
              </mc:Choice>
              <mc:Fallback>
                <p:oleObj name="Equation" r:id="rId11" imgW="19202400" imgH="4572000" progId="Equation.DSMT4">
                  <p:embed/>
                  <p:pic>
                    <p:nvPicPr>
                      <p:cNvPr id="0" name="オブジェクト 19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682817" y="3947849"/>
                        <a:ext cx="1726881" cy="411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テキスト ボックス 20"/>
          <p:cNvSpPr txBox="1"/>
          <p:nvPr/>
        </p:nvSpPr>
        <p:spPr>
          <a:xfrm>
            <a:off x="185446" y="5598310"/>
            <a:ext cx="5558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USR: ultra-slow roll period (flat potential)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6" name="オブジェクト 21"/>
          <p:cNvGraphicFramePr>
            <a:graphicFrameLocks noChangeAspect="1"/>
          </p:cNvGraphicFramePr>
          <p:nvPr/>
        </p:nvGraphicFramePr>
        <p:xfrm>
          <a:off x="1004927" y="6204478"/>
          <a:ext cx="984363" cy="3691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" name="Equation" r:id="rId13" imgW="12192000" imgH="4572000" progId="Equation.DSMT4">
                  <p:embed/>
                </p:oleObj>
              </mc:Choice>
              <mc:Fallback>
                <p:oleObj name="Equation" r:id="rId13" imgW="12192000" imgH="4572000" progId="Equation.DSMT4">
                  <p:embed/>
                  <p:pic>
                    <p:nvPicPr>
                      <p:cNvPr id="0" name="オブジェクト 21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004927" y="6204478"/>
                        <a:ext cx="984363" cy="3691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0"/>
          <p:cNvGraphicFramePr>
            <a:graphicFrameLocks noChangeAspect="1"/>
          </p:cNvGraphicFramePr>
          <p:nvPr/>
        </p:nvGraphicFramePr>
        <p:xfrm>
          <a:off x="2229063" y="6162451"/>
          <a:ext cx="1393825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" name="Equation" r:id="rId15" imgW="18592800" imgH="5486400" progId="Equation.DSMT4">
                  <p:embed/>
                </p:oleObj>
              </mc:Choice>
              <mc:Fallback>
                <p:oleObj name="Equation" r:id="rId15" imgW="18592800" imgH="5486400" progId="Equation.DSMT4">
                  <p:embed/>
                  <p:pic>
                    <p:nvPicPr>
                      <p:cNvPr id="0" name="Object 5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9063" y="6162451"/>
                        <a:ext cx="1393825" cy="411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オブジェクト 23"/>
          <p:cNvGraphicFramePr>
            <a:graphicFrameLocks noChangeAspect="1"/>
          </p:cNvGraphicFramePr>
          <p:nvPr/>
        </p:nvGraphicFramePr>
        <p:xfrm>
          <a:off x="3805886" y="6162451"/>
          <a:ext cx="1354419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" name="Equation" r:id="rId17" imgW="17068800" imgH="5181600" progId="Equation.DSMT4">
                  <p:embed/>
                </p:oleObj>
              </mc:Choice>
              <mc:Fallback>
                <p:oleObj name="Equation" r:id="rId17" imgW="17068800" imgH="5181600" progId="Equation.DSMT4">
                  <p:embed/>
                  <p:pic>
                    <p:nvPicPr>
                      <p:cNvPr id="0" name="オブジェクト 23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805886" y="6162451"/>
                        <a:ext cx="1354419" cy="4111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2" name="テキスト ボックス 24"/>
              <p:cNvSpPr txBox="1"/>
              <p:nvPr/>
            </p:nvSpPr>
            <p:spPr>
              <a:xfrm>
                <a:off x="5142665" y="5861980"/>
                <a:ext cx="2502192" cy="9235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ar-AE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𝜖</m:t>
                      </m:r>
                      <m:r>
                        <a:rPr kumimoji="1" lang="ar-AE" altLang="ja-JP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1" lang="ar-AE" altLang="ja-JP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ar-AE" altLang="ja-JP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limUpp>
                                <m:limUppPr>
                                  <m:ctrlPr>
                                    <a:rPr kumimoji="1" lang="ar-AE" altLang="ja-JP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limUppPr>
                                <m:e>
                                  <m:r>
                                    <a:rPr kumimoji="1" lang="ja-JP" altLang="ar-AE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lim>
                                  <m:r>
                                    <a:rPr kumimoji="1" lang="ar-AE" altLang="ja-JP" sz="2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·</m:t>
                                  </m:r>
                                </m:lim>
                              </m:limUpp>
                            </m:e>
                            <m:sup>
                              <m:r>
                                <a:rPr kumimoji="1" lang="ar-AE" altLang="ja-JP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ar-AE" altLang="ja-JP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kumimoji="1" lang="ar-AE" altLang="ja-JP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1" lang="ja-JP" altLang="ar-AE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pl</m:t>
                              </m:r>
                            </m:sub>
                            <m:sup>
                              <m:r>
                                <a:rPr kumimoji="1" lang="ar-AE" altLang="ja-JP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ar-AE" altLang="ja-JP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1" lang="ja-JP" altLang="ar-AE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𝐻</m:t>
                              </m:r>
                            </m:e>
                            <m:sup>
                              <m:r>
                                <a:rPr kumimoji="1" lang="ar-AE" altLang="ja-JP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ar-AE" altLang="ja-JP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∝</m:t>
                      </m:r>
                      <m:sSup>
                        <m:sSupPr>
                          <m:ctrlPr>
                            <a:rPr kumimoji="1" lang="ar-AE" altLang="ja-JP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ja-JP" altLang="ar-AE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p>
                          <m:r>
                            <a:rPr kumimoji="1" lang="ar-AE" altLang="ja-JP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a:rPr kumimoji="1" lang="ar-AE" altLang="ja-JP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kumimoji="1" lang="ja-JP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>
          <p:sp>
            <p:nvSpPr>
              <p:cNvPr id="32" name="テキスト ボックス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665" y="5861980"/>
                <a:ext cx="2502192" cy="923523"/>
              </a:xfrm>
              <a:prstGeom prst="rect">
                <a:avLst/>
              </a:prstGeom>
              <a:blipFill rotWithShape="1">
                <a:blip r:embed="rId19"/>
                <a:stretch>
                  <a:fillRect l="-17" t="-32" r="4" b="57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3" name="Object 7"/>
          <p:cNvGraphicFramePr>
            <a:graphicFrameLocks noChangeAspect="1"/>
          </p:cNvGraphicFramePr>
          <p:nvPr/>
        </p:nvGraphicFramePr>
        <p:xfrm>
          <a:off x="7773110" y="6248726"/>
          <a:ext cx="636588" cy="36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" name="Equation" r:id="rId20" imgW="9448800" imgH="5791200" progId="Equation.DSMT4">
                  <p:embed/>
                </p:oleObj>
              </mc:Choice>
              <mc:Fallback>
                <p:oleObj name="Equation" r:id="rId20" imgW="9448800" imgH="579120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3110" y="6248726"/>
                        <a:ext cx="636588" cy="36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正方形/長方形 26"/>
          <p:cNvSpPr/>
          <p:nvPr/>
        </p:nvSpPr>
        <p:spPr bwMode="auto">
          <a:xfrm>
            <a:off x="2843808" y="3048504"/>
            <a:ext cx="631400" cy="5245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6" name="テキスト ボックス 27"/>
          <p:cNvSpPr txBox="1"/>
          <p:nvPr/>
        </p:nvSpPr>
        <p:spPr>
          <a:xfrm>
            <a:off x="5705989" y="1562570"/>
            <a:ext cx="3406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Ivanov, </a:t>
            </a:r>
            <a:r>
              <a:rPr kumimoji="1" lang="en-US" altLang="ja-JP" sz="1400" b="0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Naselsky</a:t>
            </a:r>
            <a:r>
              <a:rPr kumimoji="1" lang="en-US" altLang="ja-JP" sz="14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, &amp; Novikov (1994)</a:t>
            </a:r>
            <a:endParaRPr kumimoji="1" lang="ja-JP" altLang="en-US" sz="14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7" name="テキスト ボックス 28"/>
              <p:cNvSpPr txBox="1"/>
              <p:nvPr/>
            </p:nvSpPr>
            <p:spPr>
              <a:xfrm>
                <a:off x="5920378" y="875672"/>
                <a:ext cx="319061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𝑐</m:t>
                          </m:r>
                        </m:e>
                        <m:sub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1</m:t>
                      </m:r>
                      <m:r>
                        <a:rPr kumimoji="1" lang="en-US" altLang="ja-JP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ja-JP" sz="18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with</m:t>
                      </m:r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,</m:t>
                          </m:r>
                          <m:r>
                            <a:rPr kumimoji="1" lang="en-US" altLang="ja-JP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𝜙</m:t>
                          </m:r>
                        </m:e>
                      </m:d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𝑋</m:t>
                      </m:r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</m:t>
                      </m:r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𝑉</m:t>
                      </m:r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[</m:t>
                      </m:r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𝜙</m:t>
                      </m:r>
                      <m:r>
                        <a:rPr kumimoji="1" lang="en-US" altLang="ja-JP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]</m:t>
                      </m:r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>
          <p:sp>
            <p:nvSpPr>
              <p:cNvPr id="37" name="テキスト ボックス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378" y="875672"/>
                <a:ext cx="3190617" cy="276999"/>
              </a:xfrm>
              <a:prstGeom prst="rect">
                <a:avLst/>
              </a:prstGeom>
              <a:blipFill rotWithShape="1">
                <a:blip r:embed="rId22"/>
                <a:stretch>
                  <a:fillRect l="-9" t="-3" b="-15994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/>
      <p:bldP spid="21" grpId="0"/>
      <p:bldP spid="25" grpId="0"/>
      <p:bldP spid="2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23528" y="116632"/>
            <a:ext cx="474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Ultra slow-roll (USR) inflation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369905" y="523506"/>
                <a:ext cx="2502192" cy="8404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ja-JP" altLang="ar-AE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𝜖</m:t>
                      </m:r>
                      <m:r>
                        <a:rPr kumimoji="1" lang="ar-AE" altLang="ja-JP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1" lang="ar-AE" altLang="ja-JP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ar-AE" altLang="ja-JP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limUpp>
                                <m:limUppPr>
                                  <m:ctrlPr>
                                    <a:rPr kumimoji="1" lang="ar-AE" altLang="ja-JP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limUppPr>
                                <m:e>
                                  <m:r>
                                    <a:rPr kumimoji="1" lang="ja-JP" altLang="ar-AE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𝜙</m:t>
                                  </m:r>
                                </m:e>
                                <m:lim>
                                  <m:r>
                                    <a:rPr kumimoji="1" lang="ar-AE" altLang="ja-JP" sz="18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·</m:t>
                                  </m:r>
                                </m:lim>
                              </m:limUpp>
                            </m:e>
                            <m:sup>
                              <m:r>
                                <a:rPr kumimoji="1" lang="ar-AE" altLang="ja-JP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1" lang="ar-AE" altLang="ja-JP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kumimoji="1" lang="ar-AE" altLang="ja-JP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1" lang="ja-JP" altLang="ar-A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pl</m:t>
                              </m:r>
                            </m:sub>
                            <m:sup>
                              <m:r>
                                <a:rPr kumimoji="1" lang="ar-AE" altLang="ja-JP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ar-AE" altLang="ja-JP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1" lang="ja-JP" altLang="ar-AE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𝐻</m:t>
                              </m:r>
                            </m:e>
                            <m:sup>
                              <m:r>
                                <a:rPr kumimoji="1" lang="ar-AE" altLang="ja-JP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ar-AE" altLang="ja-JP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∝</m:t>
                      </m:r>
                      <m:sSup>
                        <m:sSupPr>
                          <m:ctrlPr>
                            <a:rPr kumimoji="1" lang="ar-AE" altLang="ja-JP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1" lang="ja-JP" altLang="ar-AE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p>
                          <m:r>
                            <a:rPr kumimoji="1" lang="ar-AE" altLang="ja-JP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a:rPr kumimoji="1" lang="ar-AE" altLang="ja-JP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kumimoji="1" lang="ja-JP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05" y="523506"/>
                <a:ext cx="2502192" cy="840423"/>
              </a:xfrm>
              <a:prstGeom prst="rect">
                <a:avLst/>
              </a:prstGeom>
              <a:blipFill rotWithShape="1">
                <a:blip r:embed="rId1"/>
                <a:stretch>
                  <a:fillRect l="-13" t="-32" r="25" b="6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3491880" y="801476"/>
            <a:ext cx="3845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Second slow-roll parameter: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7298654" y="660603"/>
          <a:ext cx="1363712" cy="6818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Equation" r:id="rId2" imgW="17068800" imgH="8534400" progId="Equation.DSMT4">
                  <p:embed/>
                </p:oleObj>
              </mc:Choice>
              <mc:Fallback>
                <p:oleObj name="Equation" r:id="rId2" imgW="17068800" imgH="8534400" progId="Equation.DSMT4">
                  <p:embed/>
                  <p:pic>
                    <p:nvPicPr>
                      <p:cNvPr id="0" name="オブジェクト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7298654" y="660603"/>
                        <a:ext cx="1363712" cy="6818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テキスト ボックス 5"/>
          <p:cNvSpPr txBox="1"/>
          <p:nvPr/>
        </p:nvSpPr>
        <p:spPr>
          <a:xfrm>
            <a:off x="381270" y="1558366"/>
            <a:ext cx="82887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In such a regime, contrary to the standard slow-roll inflation,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curvature perturbation grows even on </a:t>
            </a:r>
            <a:r>
              <a:rPr kumimoji="1" lang="en-US" altLang="ja-JP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superhorizon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scale, as it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satisfies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734" y="2588384"/>
            <a:ext cx="4014725" cy="708023"/>
          </a:xfrm>
          <a:prstGeom prst="rect">
            <a:avLst/>
          </a:prstGeom>
        </p:spPr>
      </p:pic>
      <p:graphicFrame>
        <p:nvGraphicFramePr>
          <p:cNvPr id="9" name="オブジェクト 8"/>
          <p:cNvGraphicFramePr>
            <a:graphicFrameLocks noChangeAspect="1"/>
          </p:cNvGraphicFramePr>
          <p:nvPr/>
        </p:nvGraphicFramePr>
        <p:xfrm>
          <a:off x="5391025" y="2716162"/>
          <a:ext cx="1143496" cy="4937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Equation" r:id="rId5" imgW="13411200" imgH="5791200" progId="Equation.DSMT4">
                  <p:embed/>
                </p:oleObj>
              </mc:Choice>
              <mc:Fallback>
                <p:oleObj name="Equation" r:id="rId5" imgW="13411200" imgH="5791200" progId="Equation.DSMT4">
                  <p:embed/>
                  <p:pic>
                    <p:nvPicPr>
                      <p:cNvPr id="0" name="オブジェクト 8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1025" y="2716162"/>
                        <a:ext cx="1143496" cy="4937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849007" y="3460628"/>
            <a:ext cx="77237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In the standard inflation with              ,  on </a:t>
            </a:r>
            <a:r>
              <a:rPr kumimoji="1" lang="en-US" altLang="ja-JP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superhorizon</a:t>
            </a: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, 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1" name="オブジェクト 10"/>
          <p:cNvGraphicFramePr>
            <a:graphicFrameLocks noChangeAspect="1"/>
          </p:cNvGraphicFramePr>
          <p:nvPr/>
        </p:nvGraphicFramePr>
        <p:xfrm>
          <a:off x="4732645" y="3460628"/>
          <a:ext cx="1190104" cy="446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" name="Equation" r:id="rId7" imgW="12192000" imgH="4572000" progId="Equation.DSMT4">
                  <p:embed/>
                </p:oleObj>
              </mc:Choice>
              <mc:Fallback>
                <p:oleObj name="Equation" r:id="rId7" imgW="12192000" imgH="4572000" progId="Equation.DSMT4">
                  <p:embed/>
                  <p:pic>
                    <p:nvPicPr>
                      <p:cNvPr id="0" name="オブジェクト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32645" y="3460628"/>
                        <a:ext cx="1190104" cy="4462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オブジェクト 11"/>
          <p:cNvGraphicFramePr>
            <a:graphicFrameLocks noChangeAspect="1"/>
          </p:cNvGraphicFramePr>
          <p:nvPr/>
        </p:nvGraphicFramePr>
        <p:xfrm>
          <a:off x="1492284" y="3914504"/>
          <a:ext cx="1200329" cy="400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" name="Equation" r:id="rId9" imgW="13716000" imgH="4572000" progId="Equation.DSMT4">
                  <p:embed/>
                </p:oleObj>
              </mc:Choice>
              <mc:Fallback>
                <p:oleObj name="Equation" r:id="rId9" imgW="13716000" imgH="4572000" progId="Equation.DSMT4">
                  <p:embed/>
                  <p:pic>
                    <p:nvPicPr>
                      <p:cNvPr id="0" name="オブジェクト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92284" y="3914504"/>
                        <a:ext cx="1200329" cy="400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オブジェクト 12"/>
          <p:cNvGraphicFramePr>
            <a:graphicFrameLocks noChangeAspect="1"/>
          </p:cNvGraphicFramePr>
          <p:nvPr/>
        </p:nvGraphicFramePr>
        <p:xfrm>
          <a:off x="1472168" y="4224748"/>
          <a:ext cx="1846560" cy="461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" name="Equation" r:id="rId11" imgW="19507200" imgH="4876800" progId="Equation.DSMT4">
                  <p:embed/>
                </p:oleObj>
              </mc:Choice>
              <mc:Fallback>
                <p:oleObj name="Equation" r:id="rId11" imgW="19507200" imgH="4876800" progId="Equation.DSMT4">
                  <p:embed/>
                  <p:pic>
                    <p:nvPicPr>
                      <p:cNvPr id="0" name="オブジェクト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472168" y="4224748"/>
                        <a:ext cx="1846560" cy="461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矢印: 右 13"/>
          <p:cNvSpPr/>
          <p:nvPr/>
        </p:nvSpPr>
        <p:spPr bwMode="auto">
          <a:xfrm>
            <a:off x="2741404" y="919880"/>
            <a:ext cx="432048" cy="257869"/>
          </a:xfrm>
          <a:prstGeom prst="rightArrow">
            <a:avLst/>
          </a:prstGeom>
          <a:solidFill>
            <a:schemeClr val="accent2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18" name="テキスト ボックス 14"/>
          <p:cNvSpPr txBox="1"/>
          <p:nvPr/>
        </p:nvSpPr>
        <p:spPr>
          <a:xfrm>
            <a:off x="3419872" y="3914504"/>
            <a:ext cx="2135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constant mode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decaying mode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19" name="オブジェクト 15"/>
          <p:cNvGraphicFramePr>
            <a:graphicFrameLocks noChangeAspect="1"/>
          </p:cNvGraphicFramePr>
          <p:nvPr/>
        </p:nvGraphicFramePr>
        <p:xfrm>
          <a:off x="1492284" y="5284640"/>
          <a:ext cx="1200329" cy="4001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" name="Equation" r:id="rId13" imgW="13716000" imgH="4572000" progId="Equation.DSMT4">
                  <p:embed/>
                </p:oleObj>
              </mc:Choice>
              <mc:Fallback>
                <p:oleObj name="Equation" r:id="rId13" imgW="13716000" imgH="4572000" progId="Equation.DSMT4">
                  <p:embed/>
                  <p:pic>
                    <p:nvPicPr>
                      <p:cNvPr id="0" name="オブジェクト 15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492284" y="5284640"/>
                        <a:ext cx="1200329" cy="4001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オブジェクト 16"/>
          <p:cNvGraphicFramePr>
            <a:graphicFrameLocks noChangeAspect="1"/>
          </p:cNvGraphicFramePr>
          <p:nvPr/>
        </p:nvGraphicFramePr>
        <p:xfrm>
          <a:off x="1488779" y="5597964"/>
          <a:ext cx="1644650" cy="461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" name="Equation" r:id="rId14" imgW="17373600" imgH="4876800" progId="Equation.DSMT4">
                  <p:embed/>
                </p:oleObj>
              </mc:Choice>
              <mc:Fallback>
                <p:oleObj name="Equation" r:id="rId14" imgW="17373600" imgH="4876800" progId="Equation.DSMT4">
                  <p:embed/>
                  <p:pic>
                    <p:nvPicPr>
                      <p:cNvPr id="0" name="オブジェクト 16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488779" y="5597964"/>
                        <a:ext cx="1644650" cy="461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テキスト ボックス 17"/>
          <p:cNvSpPr txBox="1"/>
          <p:nvPr/>
        </p:nvSpPr>
        <p:spPr>
          <a:xfrm>
            <a:off x="3419872" y="5284640"/>
            <a:ext cx="21351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constant mode</a:t>
            </a:r>
            <a:endParaRPr kumimoji="1" lang="en-US" altLang="ja-JP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growing mode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24" name="テキスト ボックス 18"/>
          <p:cNvSpPr txBox="1"/>
          <p:nvPr/>
        </p:nvSpPr>
        <p:spPr>
          <a:xfrm>
            <a:off x="852759" y="4839597"/>
            <a:ext cx="80325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In ultra slow-roll inflation with                  ,  on </a:t>
            </a:r>
            <a:r>
              <a:rPr kumimoji="1" lang="en-US" altLang="ja-JP" sz="2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superhorizon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25" name="オブジェクト 19"/>
          <p:cNvGraphicFramePr>
            <a:graphicFrameLocks noChangeAspect="1"/>
          </p:cNvGraphicFramePr>
          <p:nvPr/>
        </p:nvGraphicFramePr>
        <p:xfrm>
          <a:off x="4788024" y="4846248"/>
          <a:ext cx="166211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" name="Equation" r:id="rId16" imgW="17068800" imgH="4267200" progId="Equation.DSMT4">
                  <p:embed/>
                </p:oleObj>
              </mc:Choice>
              <mc:Fallback>
                <p:oleObj name="Equation" r:id="rId16" imgW="17068800" imgH="4267200" progId="Equation.DSMT4">
                  <p:embed/>
                  <p:pic>
                    <p:nvPicPr>
                      <p:cNvPr id="0" name="オブジェクト 19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788024" y="4846248"/>
                        <a:ext cx="1662113" cy="415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グループ化 24"/>
          <p:cNvGrpSpPr/>
          <p:nvPr/>
        </p:nvGrpSpPr>
        <p:grpSpPr>
          <a:xfrm>
            <a:off x="5625970" y="4050602"/>
            <a:ext cx="3616575" cy="400110"/>
            <a:chOff x="5820029" y="4030589"/>
            <a:chExt cx="3616575" cy="400110"/>
          </a:xfrm>
        </p:grpSpPr>
        <p:sp>
          <p:nvSpPr>
            <p:cNvPr id="28" name="矢印: 右 20"/>
            <p:cNvSpPr/>
            <p:nvPr/>
          </p:nvSpPr>
          <p:spPr bwMode="auto">
            <a:xfrm>
              <a:off x="5820029" y="4119207"/>
              <a:ext cx="459942" cy="288032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29" name="テキスト ボックス 21"/>
            <p:cNvSpPr txBox="1"/>
            <p:nvPr/>
          </p:nvSpPr>
          <p:spPr>
            <a:xfrm>
              <a:off x="6279971" y="4030589"/>
              <a:ext cx="315663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Verdana" panose="020B0604030504040204" pitchFamily="34" charset="0"/>
                  <a:ea typeface="ＭＳ Ｐゴシック" panose="020B0600070205080204" pitchFamily="50" charset="-128"/>
                  <a:cs typeface="+mn-cs"/>
                </a:rPr>
                <a:t>“classical” perturbation</a:t>
              </a: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grpSp>
        <p:nvGrpSpPr>
          <p:cNvPr id="30" name="グループ化 25"/>
          <p:cNvGrpSpPr/>
          <p:nvPr/>
        </p:nvGrpSpPr>
        <p:grpSpPr>
          <a:xfrm>
            <a:off x="5625970" y="5583447"/>
            <a:ext cx="3058827" cy="400110"/>
            <a:chOff x="5625970" y="5583447"/>
            <a:chExt cx="3058827" cy="400110"/>
          </a:xfrm>
        </p:grpSpPr>
        <p:sp>
          <p:nvSpPr>
            <p:cNvPr id="31" name="矢印: 右 22"/>
            <p:cNvSpPr/>
            <p:nvPr/>
          </p:nvSpPr>
          <p:spPr bwMode="auto">
            <a:xfrm>
              <a:off x="5625970" y="5672065"/>
              <a:ext cx="654001" cy="288032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1" lang="ja-JP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  <p:sp>
          <p:nvSpPr>
            <p:cNvPr id="32" name="テキスト ボックス 23"/>
            <p:cNvSpPr txBox="1"/>
            <p:nvPr/>
          </p:nvSpPr>
          <p:spPr>
            <a:xfrm>
              <a:off x="6279971" y="5583447"/>
              <a:ext cx="240482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1" lang="en-US" altLang="ja-JP" sz="20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Verdana" panose="020B0604030504040204" pitchFamily="34" charset="0"/>
                  <a:ea typeface="ＭＳ Ｐゴシック" panose="020B0600070205080204" pitchFamily="50" charset="-128"/>
                  <a:cs typeface="+mn-cs"/>
                </a:rPr>
                <a:t>quantum nature?</a:t>
              </a:r>
              <a:endParaRPr kumimoji="1" lang="ja-JP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endParaRPr>
            </a:p>
          </p:txBody>
        </p:sp>
      </p:grpSp>
      <p:sp>
        <p:nvSpPr>
          <p:cNvPr id="33" name="テキスト ボックス 6"/>
          <p:cNvSpPr txBox="1"/>
          <p:nvPr/>
        </p:nvSpPr>
        <p:spPr>
          <a:xfrm>
            <a:off x="4932040" y="55807"/>
            <a:ext cx="42899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Kinney (1998,2005), JY &amp; Inoue (2002)</a:t>
            </a:r>
            <a:endParaRPr kumimoji="1" lang="en-US" altLang="ja-JP" sz="1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Martin, </a:t>
            </a:r>
            <a:r>
              <a:rPr kumimoji="1" lang="en-US" altLang="ja-JP" sz="1600" b="0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Motohashi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, &amp; </a:t>
            </a:r>
            <a:r>
              <a:rPr kumimoji="1" lang="en-US" altLang="ja-JP" sz="1600" b="0" i="0" u="none" strike="noStrike" kern="1200" cap="none" spc="0" normalizeH="0" baseline="0" noProof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Suyama</a:t>
            </a:r>
            <a:r>
              <a:rPr kumimoji="1" lang="en-US" altLang="ja-JP" sz="16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(2013)</a:t>
            </a:r>
            <a:endParaRPr kumimoji="1" lang="ja-JP" altLang="en-US" sz="16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/>
        </p:nvGraphicFramePr>
        <p:xfrm>
          <a:off x="899592" y="819489"/>
          <a:ext cx="4829175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Equation" r:id="rId1" imgW="61874400" imgH="9448800" progId="Equation.DSMT4">
                  <p:embed/>
                </p:oleObj>
              </mc:Choice>
              <mc:Fallback>
                <p:oleObj name="Equation" r:id="rId1" imgW="61874400" imgH="9448800" progId="Equation.DSMT4">
                  <p:embed/>
                  <p:pic>
                    <p:nvPicPr>
                      <p:cNvPr id="0" name="オブジェクト 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99592" y="819489"/>
                        <a:ext cx="4829175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79512" y="1452955"/>
                <a:ext cx="4572000" cy="927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ar-AE" altLang="ja-JP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𝜁</m:t>
                          </m:r>
                        </m:e>
                        <m:sub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b>
                        <m:sup>
                          <m: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′∗</m:t>
                          </m:r>
                        </m:sup>
                      </m:sSubSup>
                      <m:sSub>
                        <m:sSubPr>
                          <m:ctrlP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𝜁</m:t>
                          </m:r>
                        </m:e>
                        <m:sub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1" lang="ar-AE" altLang="ja-JP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sSubSup>
                        <m:sSubSupPr>
                          <m:ctrlP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𝜁</m:t>
                          </m:r>
                        </m:e>
                        <m:sub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b>
                        <m:sup>
                          <m: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𝜁</m:t>
                          </m:r>
                        </m:e>
                        <m:sub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b>
                        <m:sup>
                          <m: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∗</m:t>
                          </m:r>
                        </m:sup>
                      </m:sSubSup>
                      <m:r>
                        <a:rPr kumimoji="1" lang="ar-AE" altLang="ja-JP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kumimoji="1" lang="ar-AE" altLang="ja-JP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1" lang="ja-JP" altLang="ar-AE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ar-AE" altLang="ja-JP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𝜖</m:t>
                          </m:r>
                          <m:sSubSup>
                            <m:sSubSupPr>
                              <m:ctrlPr>
                                <a:rPr kumimoji="1" lang="ar-AE" altLang="ja-JP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1" lang="ja-JP" altLang="ar-AE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pl</m:t>
                              </m:r>
                            </m:sub>
                            <m:sup>
                              <m:r>
                                <a:rPr kumimoji="1" lang="ar-AE" altLang="ja-JP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452955"/>
                <a:ext cx="4572000" cy="927754"/>
              </a:xfrm>
              <a:prstGeom prst="rect">
                <a:avLst/>
              </a:prstGeom>
              <a:blipFill rotWithShape="1">
                <a:blip r:embed="rId3"/>
                <a:stretch>
                  <a:fillRect l="-10" t="-8" r="10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323528" y="260648"/>
            <a:ext cx="249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Indeed we find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3995936" y="1628800"/>
          <a:ext cx="1302370" cy="520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4" imgW="10668000" imgH="4267200" progId="Equation.DSMT4">
                  <p:embed/>
                </p:oleObj>
              </mc:Choice>
              <mc:Fallback>
                <p:oleObj name="Equation" r:id="rId4" imgW="10668000" imgH="4267200" progId="Equation.DSMT4">
                  <p:embed/>
                  <p:pic>
                    <p:nvPicPr>
                      <p:cNvPr id="0" name="オブジェクト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95936" y="1628800"/>
                        <a:ext cx="1302370" cy="520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5"/>
          <p:cNvSpPr txBox="1"/>
          <p:nvPr/>
        </p:nvSpPr>
        <p:spPr>
          <a:xfrm>
            <a:off x="842453" y="2351094"/>
            <a:ext cx="7674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which induces significant correction as we will see shortly.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テキスト ボックス 6"/>
          <p:cNvSpPr txBox="1"/>
          <p:nvPr/>
        </p:nvSpPr>
        <p:spPr>
          <a:xfrm>
            <a:off x="324948" y="2880518"/>
            <a:ext cx="7261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In USR, the standard wisdom does not apply!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7"/>
          <p:cNvSpPr txBox="1"/>
          <p:nvPr/>
        </p:nvSpPr>
        <p:spPr>
          <a:xfrm>
            <a:off x="107504" y="3476896"/>
            <a:ext cx="90007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NB Such </a:t>
            </a:r>
            <a:r>
              <a:rPr kumimoji="1" lang="en-US" altLang="ja-JP" sz="1800" b="0" i="0" u="none" strike="noStrike" kern="1200" cap="none" spc="0" normalizeH="0" baseline="0" noProof="0" err="1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superhorizon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growth of perturbation was also found in the chaotic 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333399">
                  <a:lumMod val="60000"/>
                  <a:lumOff val="4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new inflation model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(JY 1999)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and its analytic interpretation was given in 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333399">
                  <a:lumMod val="60000"/>
                  <a:lumOff val="4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(Saito, JY, Nagata 2008).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222250" y="4534939"/>
            <a:ext cx="5076056" cy="2293223"/>
            <a:chOff x="222250" y="4534939"/>
            <a:chExt cx="5076056" cy="2293223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250" y="4534939"/>
              <a:ext cx="5076056" cy="22932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3473" y="5332911"/>
              <a:ext cx="2344926" cy="14111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4460074"/>
            <a:ext cx="3031501" cy="2629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オブジェクト 1"/>
          <p:cNvGraphicFramePr>
            <a:graphicFrameLocks noChangeAspect="1"/>
          </p:cNvGraphicFramePr>
          <p:nvPr/>
        </p:nvGraphicFramePr>
        <p:xfrm>
          <a:off x="899592" y="819489"/>
          <a:ext cx="4829175" cy="741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0" name="Equation" r:id="rId1" imgW="61874400" imgH="9448800" progId="Equation.DSMT4">
                  <p:embed/>
                </p:oleObj>
              </mc:Choice>
              <mc:Fallback>
                <p:oleObj name="Equation" r:id="rId1" imgW="61874400" imgH="9448800" progId="Equation.DSMT4">
                  <p:embed/>
                  <p:pic>
                    <p:nvPicPr>
                      <p:cNvPr id="0" name="オブジェクト 1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899592" y="819489"/>
                        <a:ext cx="4829175" cy="741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テキスト ボックス 2"/>
              <p:cNvSpPr txBox="1"/>
              <p:nvPr/>
            </p:nvSpPr>
            <p:spPr>
              <a:xfrm>
                <a:off x="179512" y="1452955"/>
                <a:ext cx="4572000" cy="927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ar-AE" altLang="ja-JP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𝜁</m:t>
                          </m:r>
                        </m:e>
                        <m:sub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b>
                        <m:sup>
                          <m: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′∗</m:t>
                          </m:r>
                        </m:sup>
                      </m:sSubSup>
                      <m:sSub>
                        <m:sSubPr>
                          <m:ctrlP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𝜁</m:t>
                          </m:r>
                        </m:e>
                        <m:sub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b>
                      </m:sSub>
                      <m:r>
                        <a:rPr kumimoji="1" lang="ar-AE" altLang="ja-JP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sSubSup>
                        <m:sSubSupPr>
                          <m:ctrlP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𝜁</m:t>
                          </m:r>
                        </m:e>
                        <m:sub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b>
                        <m:sup>
                          <m: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bSup>
                      <m:sSubSup>
                        <m:sSubSupPr>
                          <m:ctrlP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𝜁</m:t>
                          </m:r>
                        </m:e>
                        <m:sub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sub>
                        <m:sup>
                          <m: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∗</m:t>
                          </m:r>
                        </m:sup>
                      </m:sSubSup>
                      <m:r>
                        <a:rPr kumimoji="1" lang="ar-AE" altLang="ja-JP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1" lang="ar-AE" altLang="ja-JP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num>
                        <m:den>
                          <m:sSup>
                            <m:sSupPr>
                              <m:ctrlPr>
                                <a:rPr kumimoji="1" lang="ar-AE" altLang="ja-JP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1" lang="en-US" altLang="ja-JP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1" lang="ja-JP" altLang="ar-AE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p>
                              <m:r>
                                <a:rPr kumimoji="1" lang="ar-AE" altLang="ja-JP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ja-JP" altLang="ar-AE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𝜖</m:t>
                          </m:r>
                          <m:sSubSup>
                            <m:sSubSupPr>
                              <m:ctrlPr>
                                <a:rPr kumimoji="1" lang="ar-AE" altLang="ja-JP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1" lang="ja-JP" altLang="ar-AE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kumimoji="1" lang="en-US" altLang="ja-JP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pl</m:t>
                              </m:r>
                            </m:sub>
                            <m:sup>
                              <m:r>
                                <a:rPr kumimoji="1" lang="ar-AE" altLang="ja-JP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kumimoji="1" lang="ja-JP" alt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Verdana" panose="020B0604030504040204" pitchFamily="34" charset="0"/>
                  <a:ea typeface="ＭＳ Ｐゴシック" panose="020B0600070205080204" pitchFamily="50" charset="-128"/>
                  <a:cs typeface="+mn-cs"/>
                </a:endParaRPr>
              </a:p>
            </p:txBody>
          </p:sp>
        </mc:Choice>
        <mc:Fallback>
          <p:sp>
            <p:nvSpPr>
              <p:cNvPr id="3" name="テキスト ボックス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1452955"/>
                <a:ext cx="4572000" cy="927754"/>
              </a:xfrm>
              <a:prstGeom prst="rect">
                <a:avLst/>
              </a:prstGeom>
              <a:blipFill rotWithShape="1">
                <a:blip r:embed="rId3"/>
                <a:stretch>
                  <a:fillRect l="-10" t="-8" r="10" b="10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テキスト ボックス 3"/>
          <p:cNvSpPr txBox="1"/>
          <p:nvPr/>
        </p:nvSpPr>
        <p:spPr>
          <a:xfrm>
            <a:off x="323528" y="260648"/>
            <a:ext cx="2494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Indeed we find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aphicFrame>
        <p:nvGraphicFramePr>
          <p:cNvPr id="5" name="オブジェクト 4"/>
          <p:cNvGraphicFramePr>
            <a:graphicFrameLocks noChangeAspect="1"/>
          </p:cNvGraphicFramePr>
          <p:nvPr/>
        </p:nvGraphicFramePr>
        <p:xfrm>
          <a:off x="3995936" y="1628800"/>
          <a:ext cx="1302370" cy="520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" name="Equation" r:id="rId4" imgW="10668000" imgH="4267200" progId="Equation.DSMT4">
                  <p:embed/>
                </p:oleObj>
              </mc:Choice>
              <mc:Fallback>
                <p:oleObj name="Equation" r:id="rId4" imgW="10668000" imgH="4267200" progId="Equation.DSMT4">
                  <p:embed/>
                  <p:pic>
                    <p:nvPicPr>
                      <p:cNvPr id="0" name="オブジェクト 4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995936" y="1628800"/>
                        <a:ext cx="1302370" cy="520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テキスト ボックス 5"/>
          <p:cNvSpPr txBox="1"/>
          <p:nvPr/>
        </p:nvSpPr>
        <p:spPr>
          <a:xfrm>
            <a:off x="842453" y="2351094"/>
            <a:ext cx="7674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which induces significant correction as we will see shortly.</a:t>
            </a:r>
            <a:endParaRPr kumimoji="1" lang="ja-JP" alt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テキスト ボックス 6"/>
          <p:cNvSpPr txBox="1"/>
          <p:nvPr/>
        </p:nvSpPr>
        <p:spPr>
          <a:xfrm>
            <a:off x="324948" y="2880518"/>
            <a:ext cx="7261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In USR, the standard wisdom does not apply!</a:t>
            </a:r>
            <a:endParaRPr kumimoji="1" lang="ja-JP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9" name="テキスト ボックス 7"/>
          <p:cNvSpPr txBox="1"/>
          <p:nvPr/>
        </p:nvSpPr>
        <p:spPr>
          <a:xfrm>
            <a:off x="107504" y="3476896"/>
            <a:ext cx="8973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NB To the best of my knowledge, such </a:t>
            </a:r>
            <a:r>
              <a:rPr kumimoji="1" lang="en-US" altLang="ja-JP" sz="1800" b="0" i="0" u="none" strike="noStrike" kern="1200" cap="none" spc="0" normalizeH="0" baseline="0" noProof="0" err="1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superhorizon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growth of perturbation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333399">
                  <a:lumMod val="60000"/>
                  <a:lumOff val="4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was first found in the chaotic new inflation model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(JY 1999)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and its analytic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333399">
                  <a:lumMod val="60000"/>
                  <a:lumOff val="4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333399">
                    <a:lumMod val="60000"/>
                    <a:lumOff val="4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interpretation was given in </a:t>
            </a: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(Saito, JY, Nagata 2008)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222250" y="4534939"/>
            <a:ext cx="5076056" cy="2293223"/>
            <a:chOff x="222250" y="4534939"/>
            <a:chExt cx="5076056" cy="2293223"/>
          </a:xfrm>
        </p:grpSpPr>
        <p:pic>
          <p:nvPicPr>
            <p:cNvPr id="10" name="図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2250" y="4534939"/>
              <a:ext cx="5076056" cy="22932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rnd">
              <a:solidFill>
                <a:srgbClr val="FFFFFF"/>
              </a:solidFill>
            </a:ln>
            <a:effectLst>
              <a:outerShdw blurRad="50000" algn="tl" rotWithShape="0">
                <a:srgbClr val="000000">
                  <a:alpha val="41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2" name="図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23473" y="5332911"/>
              <a:ext cx="2344926" cy="141119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5" name="図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52120" y="4460074"/>
            <a:ext cx="3031501" cy="2629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539" y="369559"/>
            <a:ext cx="5171296" cy="4355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68399" y="727666"/>
            <a:ext cx="3711651" cy="2844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35496" y="44624"/>
            <a:ext cx="887133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ja-JP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a typeface="ＭＳ Ｐゴシック" panose="020B0600070205080204" pitchFamily="50" charset="-128"/>
              </a:rPr>
              <a:t>Other means of detection of </a:t>
            </a:r>
            <a:endParaRPr lang="en-US" altLang="ja-JP" sz="36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en-US" altLang="ja-JP" sz="36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a typeface="ＭＳ Ｐゴシック" panose="020B0600070205080204" pitchFamily="50" charset="-128"/>
              </a:rPr>
              <a:t>Cosmological gravitational waves</a:t>
            </a:r>
            <a:endParaRPr lang="en-US" altLang="ja-JP" sz="36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00777" y="1586989"/>
            <a:ext cx="342754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Pulsar Timing</a:t>
            </a:r>
            <a:endParaRPr kumimoji="1" lang="en-US" altLang="ja-JP" sz="3200" dirty="0"/>
          </a:p>
          <a:p>
            <a:r>
              <a:rPr lang="en-US" altLang="ja-JP" sz="3200" dirty="0"/>
              <a:t>Arrays (PTAs)</a:t>
            </a:r>
            <a:endParaRPr kumimoji="1" lang="ja-JP" altLang="en-US" sz="32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84802" y="1340768"/>
            <a:ext cx="51764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/>
              <a:t>B-mode polarization </a:t>
            </a:r>
            <a:endParaRPr kumimoji="1" lang="en-US" altLang="ja-JP" sz="3200" dirty="0"/>
          </a:p>
          <a:p>
            <a:r>
              <a:rPr kumimoji="1" lang="en-US" altLang="ja-JP" sz="3200" dirty="0"/>
              <a:t>of </a:t>
            </a:r>
            <a:r>
              <a:rPr lang="en-US" altLang="ja-JP" sz="3200" dirty="0"/>
              <a:t>Cosmic Microwave</a:t>
            </a:r>
            <a:endParaRPr lang="en-US" altLang="ja-JP" sz="3200" dirty="0"/>
          </a:p>
          <a:p>
            <a:r>
              <a:rPr lang="en-US" altLang="ja-JP" sz="3200" dirty="0"/>
              <a:t>Background (CMB)</a:t>
            </a:r>
            <a:endParaRPr kumimoji="1" lang="ja-JP" altLang="en-US" sz="3200" dirty="0"/>
          </a:p>
        </p:txBody>
      </p:sp>
      <p:pic>
        <p:nvPicPr>
          <p:cNvPr id="62466" name="Picture 2" descr="http://astrobites.org/wp-content/uploads/2012/11/PTAs.gif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48" y="3453297"/>
            <a:ext cx="3600400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正方形/長方形 6"/>
          <p:cNvSpPr/>
          <p:nvPr/>
        </p:nvSpPr>
        <p:spPr>
          <a:xfrm>
            <a:off x="1187740" y="6309320"/>
            <a:ext cx="18555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1200" b="0" dirty="0">
                <a:solidFill>
                  <a:srgbClr val="92D050"/>
                </a:solidFill>
              </a:rPr>
              <a:t>©David J. Champion</a:t>
            </a:r>
            <a:endParaRPr lang="ja-JP" altLang="en-US" sz="1200" b="0" dirty="0">
              <a:solidFill>
                <a:srgbClr val="92D050"/>
              </a:solidFill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2996952"/>
            <a:ext cx="2687042" cy="2722632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083023" y="5805264"/>
            <a:ext cx="511390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/>
              <a:t>LiteBIRD</a:t>
            </a:r>
            <a:r>
              <a:rPr kumimoji="1" lang="en-US" altLang="ja-JP" sz="2800" dirty="0"/>
              <a:t>: approved by </a:t>
            </a:r>
            <a:endParaRPr kumimoji="1" lang="en-US" altLang="ja-JP" sz="2800" dirty="0"/>
          </a:p>
          <a:p>
            <a:r>
              <a:rPr kumimoji="1" lang="en-US" altLang="ja-JP" sz="2800" dirty="0"/>
              <a:t>JAXA</a:t>
            </a:r>
            <a:r>
              <a:rPr lang="en-US" altLang="ja-JP" sz="2800" dirty="0"/>
              <a:t> in May 2019, but…</a:t>
            </a:r>
            <a:endParaRPr kumimoji="1" lang="ja-JP" altLang="en-US" sz="2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9836" y="188640"/>
            <a:ext cx="5088124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This feature induces a large quantum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corrections to </a:t>
            </a:r>
            <a:r>
              <a:rPr lang="en-US" altLang="ja-JP" sz="2000" b="0" dirty="0">
                <a:solidFill>
                  <a:srgbClr val="000000"/>
                </a:solidFill>
              </a:rPr>
              <a:t>the power spectrum </a:t>
            </a:r>
            <a:endParaRPr lang="en-US" altLang="ja-JP" sz="2000" b="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ja-JP" sz="2000" b="0" dirty="0">
                <a:solidFill>
                  <a:srgbClr val="000000"/>
                </a:solidFill>
              </a:rPr>
              <a:t>even on small wavenumber region</a:t>
            </a:r>
            <a:endParaRPr lang="en-US" altLang="ja-JP" sz="2000" b="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observable</a:t>
            </a: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by CMB, essentially ruling </a:t>
            </a:r>
            <a:endParaRPr kumimoji="1" lang="en-US" altLang="ja-JP" sz="2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out PBH formation.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6056" y="116632"/>
            <a:ext cx="4020116" cy="2072694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128688" y="2276872"/>
            <a:ext cx="92252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After we have published</a:t>
            </a: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it, many people tried to refute our argument,</a:t>
            </a:r>
            <a:endParaRPr kumimoji="1" lang="en-US" altLang="ja-JP" sz="2000" b="0" i="0" u="none" strike="noStrike" kern="1200" cap="none" spc="0" normalizeH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ja-JP" sz="2000" b="0" dirty="0">
                <a:solidFill>
                  <a:srgbClr val="000000"/>
                </a:solidFill>
              </a:rPr>
              <a:t>saying that </a:t>
            </a:r>
            <a:r>
              <a:rPr lang="en-US" altLang="ja-JP" sz="2000" b="0" dirty="0" err="1">
                <a:solidFill>
                  <a:srgbClr val="000000"/>
                </a:solidFill>
              </a:rPr>
              <a:t>superhorizon</a:t>
            </a:r>
            <a:r>
              <a:rPr lang="en-US" altLang="ja-JP" sz="2000" b="0" dirty="0">
                <a:solidFill>
                  <a:srgbClr val="000000"/>
                </a:solidFill>
              </a:rPr>
              <a:t> perturbation must be conserved (which is</a:t>
            </a:r>
            <a:endParaRPr lang="en-US" altLang="ja-JP" sz="2000" b="0" dirty="0">
              <a:solidFill>
                <a:srgbClr val="000000"/>
              </a:solidFill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actually incorrect already at the tree level in ultra slow-roll inflation.)</a:t>
            </a:r>
            <a:endParaRPr kumimoji="1" lang="ja-JP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9836" y="3597079"/>
            <a:ext cx="89166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To show that the loop corrections really vanish on large scales with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ja-JP" sz="2000" b="0" dirty="0">
                <a:solidFill>
                  <a:srgbClr val="000000"/>
                </a:solidFill>
              </a:rPr>
              <a:t>small wavenumbers, one has to show this is the case independent of</a:t>
            </a:r>
            <a:r>
              <a:rPr lang="ja-JP" altLang="en-US" sz="2000" b="0" dirty="0">
                <a:solidFill>
                  <a:srgbClr val="000000"/>
                </a:solidFill>
              </a:rPr>
              <a:t> </a:t>
            </a:r>
            <a:r>
              <a:rPr lang="en-US" altLang="ja-JP" sz="2000" b="0" dirty="0">
                <a:solidFill>
                  <a:srgbClr val="000000"/>
                </a:solidFill>
              </a:rPr>
              <a:t>the regularization scheme and renormalization condition.</a:t>
            </a:r>
            <a:endParaRPr lang="en-US" altLang="ja-JP" sz="2000" b="0" dirty="0">
              <a:solidFill>
                <a:srgbClr val="000000"/>
              </a:solidFill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0137" y="4941168"/>
            <a:ext cx="882435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0" dirty="0"/>
              <a:t>If that were demonstrated, it would not be about a petty topic like PBH formation; rather, it would show that the physics in the infrared is completely unaffected by the ultraviolet. Such a result would have profound implications for fundamental physics!!</a:t>
            </a:r>
            <a:endParaRPr lang="ja-JP" altLang="en-US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244579" y="116631"/>
            <a:ext cx="8731878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Conclusion: I hope to witness</a:t>
            </a:r>
            <a:endParaRPr lang="en-US" altLang="ja-JP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altLang="ja-JP" sz="40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detection of any of below </a:t>
            </a:r>
            <a:endParaRPr lang="en-US" altLang="ja-JP" sz="400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altLang="ja-JP" sz="400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within </a:t>
            </a:r>
            <a:r>
              <a:rPr lang="en-US" altLang="ja-JP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my lifetime!</a:t>
            </a:r>
            <a:endParaRPr lang="ja-JP" alt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-5810" y="1988840"/>
            <a:ext cx="9209572" cy="3895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dirty="0"/>
              <a:t>Quantum tensor perturbations from inflation</a:t>
            </a:r>
            <a:endParaRPr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/>
              <a:t>GWs from second-order scalar</a:t>
            </a:r>
            <a:r>
              <a:rPr lang="ja-JP" altLang="en-US" dirty="0"/>
              <a:t> </a:t>
            </a:r>
            <a:r>
              <a:rPr lang="en-US" altLang="ja-JP" dirty="0"/>
              <a:t>perturbations</a:t>
            </a:r>
            <a:endParaRPr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/>
              <a:t>GWs from bubble collisions after phase transition</a:t>
            </a:r>
            <a:endParaRPr kumimoji="1"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dirty="0"/>
              <a:t>GWs from self-ordering scalar fields</a:t>
            </a:r>
            <a:endParaRPr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/>
              <a:t>GWs from topological defects esp. cosmic strings</a:t>
            </a:r>
            <a:endParaRPr kumimoji="1"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kumimoji="1" lang="en-US" altLang="ja-JP" dirty="0"/>
              <a:t>Gravitational particle production of gravitons</a:t>
            </a:r>
            <a:endParaRPr kumimoji="1" lang="en-US" altLang="ja-JP" dirty="0"/>
          </a:p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ja-JP" altLang="en-US" dirty="0"/>
              <a:t>　。。。</a:t>
            </a:r>
            <a:endParaRPr kumimoji="1" lang="en-US" altLang="ja-JP" dirty="0"/>
          </a:p>
        </p:txBody>
      </p:sp>
      <p:sp>
        <p:nvSpPr>
          <p:cNvPr id="3" name="正方形/長方形 2"/>
          <p:cNvSpPr/>
          <p:nvPr/>
        </p:nvSpPr>
        <p:spPr>
          <a:xfrm>
            <a:off x="33638" y="5884458"/>
            <a:ext cx="884248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I hope Taiji will achieve it!!</a:t>
            </a:r>
            <a:endParaRPr lang="ja-JP" altLang="en-US" sz="4400" b="1" cap="none" spc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3510" y="116631"/>
            <a:ext cx="92480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FF9900">
                          <a:shade val="25000"/>
                          <a:satMod val="190000"/>
                        </a:srgbClr>
                      </a:gs>
                      <a:gs pos="80000">
                        <a:srgbClr val="FF9900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Sources of gravitational waves</a:t>
            </a:r>
            <a:endParaRPr kumimoji="1" lang="en-US" altLang="ja-JP" sz="4000" b="1" i="0" u="none" strike="noStrike" kern="1200" cap="none" spc="0" normalizeH="0" baseline="0" noProof="0" dirty="0">
              <a:ln w="31550" cmpd="sng">
                <a:gradFill>
                  <a:gsLst>
                    <a:gs pos="25000">
                      <a:srgbClr val="FF9900">
                        <a:shade val="25000"/>
                        <a:satMod val="190000"/>
                      </a:srgbClr>
                    </a:gs>
                    <a:gs pos="80000">
                      <a:srgbClr val="FF9900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ja-JP" sz="4000" b="1" i="0" u="none" strike="noStrike" kern="1200" cap="none" spc="0" normalizeH="0" baseline="0" noProof="0" dirty="0">
                <a:ln w="31550" cmpd="sng">
                  <a:gradFill>
                    <a:gsLst>
                      <a:gs pos="25000">
                        <a:srgbClr val="FF9900">
                          <a:shade val="25000"/>
                          <a:satMod val="190000"/>
                        </a:srgbClr>
                      </a:gs>
                      <a:gs pos="80000">
                        <a:srgbClr val="FF9900">
                          <a:tint val="75000"/>
                          <a:satMod val="19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from the early universe</a:t>
            </a:r>
            <a:endParaRPr kumimoji="1" lang="ja-JP" altLang="en-US" sz="4000" b="1" i="0" u="none" strike="noStrike" kern="1200" cap="none" spc="0" normalizeH="0" baseline="0" noProof="0" dirty="0">
              <a:ln w="31550" cmpd="sng">
                <a:gradFill>
                  <a:gsLst>
                    <a:gs pos="25000">
                      <a:srgbClr val="FF9900">
                        <a:shade val="25000"/>
                        <a:satMod val="190000"/>
                      </a:srgbClr>
                    </a:gs>
                    <a:gs pos="80000">
                      <a:srgbClr val="FF9900">
                        <a:tint val="75000"/>
                        <a:satMod val="190000"/>
                      </a:srgb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26" y="1700808"/>
            <a:ext cx="9209572" cy="3895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Quantum tensor perturbations from inflation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GWs from second-order scalar</a:t>
            </a: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 </a:t>
            </a: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perturbations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GWs from bubble collisions after phase transition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GWs from self-ordering scalar fields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GWs from topological defects esp. cosmic strings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defRPr/>
            </a:pPr>
            <a:r>
              <a:rPr kumimoji="1" lang="en-US" altLang="ja-JP" sz="2400" b="1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Gravitational particle production of gravitons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ea"/>
              <a:buAutoNum type="circleNumDbPlain"/>
              <a:defRPr/>
            </a:pPr>
            <a:r>
              <a:rPr kumimoji="1" lang="ja-JP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B"/>
                </a:solidFill>
                <a:effectLst/>
                <a:uLnTx/>
                <a:uFillTx/>
                <a:latin typeface="Verdana" panose="020B0604030504040204" pitchFamily="34" charset="0"/>
                <a:ea typeface="ＭＳ Ｐゴシック" panose="020B0600070205080204" pitchFamily="50" charset="-128"/>
                <a:cs typeface="+mn-cs"/>
              </a:rPr>
              <a:t>　。。。</a:t>
            </a:r>
            <a:endParaRPr kumimoji="1" lang="en-US" altLang="ja-JP" sz="2400" b="1" i="0" u="none" strike="noStrike" kern="1200" cap="none" spc="0" normalizeH="0" baseline="0" noProof="0" dirty="0">
              <a:ln>
                <a:noFill/>
              </a:ln>
              <a:solidFill>
                <a:srgbClr val="FFFF0B"/>
              </a:solidFill>
              <a:effectLst/>
              <a:uLnTx/>
              <a:uFillTx/>
              <a:latin typeface="Verdana" panose="020B0604030504040204" pitchFamily="34" charset="0"/>
              <a:ea typeface="ＭＳ Ｐゴシック" panose="020B0600070205080204" pitchFamily="50" charset="-128"/>
              <a:cs typeface="+mn-c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-13510" y="116631"/>
            <a:ext cx="924804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ja-JP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Sources of gravitational waves</a:t>
            </a:r>
            <a:endParaRPr lang="en-US" altLang="ja-JP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altLang="ja-JP" sz="40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from the early universe</a:t>
            </a:r>
            <a:endParaRPr lang="ja-JP" altLang="en-US" sz="40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726" y="1700808"/>
            <a:ext cx="8395247" cy="571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lnSpc>
                <a:spcPct val="150000"/>
              </a:lnSpc>
              <a:buFont typeface="+mj-ea"/>
              <a:buAutoNum type="circleNumDbPlain"/>
            </a:pPr>
            <a:r>
              <a:rPr lang="en-US" altLang="ja-JP" dirty="0"/>
              <a:t>Quantum tensor perturbations from inflation</a:t>
            </a:r>
            <a:endParaRPr lang="en-US" altLang="ja-JP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9512" y="188640"/>
            <a:ext cx="915834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0" dirty="0"/>
              <a:t>Q</a:t>
            </a:r>
            <a:r>
              <a:rPr kumimoji="1" lang="en-US" altLang="ja-JP" b="0" dirty="0"/>
              <a:t>uantum creation of gravitational waves</a:t>
            </a:r>
            <a:r>
              <a:rPr lang="en-US" altLang="ja-JP" b="0" dirty="0"/>
              <a:t> in </a:t>
            </a:r>
            <a:r>
              <a:rPr kumimoji="1" lang="en-US" altLang="ja-JP" b="0" dirty="0"/>
              <a:t>exponentially </a:t>
            </a:r>
            <a:endParaRPr kumimoji="1" lang="en-US" altLang="ja-JP" b="0" dirty="0"/>
          </a:p>
          <a:p>
            <a:r>
              <a:rPr kumimoji="1" lang="en-US" altLang="ja-JP" b="0" dirty="0"/>
              <a:t>expanding </a:t>
            </a:r>
            <a:r>
              <a:rPr lang="en-US" altLang="ja-JP" b="0" dirty="0"/>
              <a:t>universe i.e. de Sitter space was discussed by</a:t>
            </a:r>
            <a:endParaRPr lang="en-US" altLang="ja-JP" b="0" dirty="0"/>
          </a:p>
          <a:p>
            <a:r>
              <a:rPr kumimoji="1" lang="en-US" altLang="ja-JP" b="0" dirty="0"/>
              <a:t>Alexei A. </a:t>
            </a:r>
            <a:r>
              <a:rPr kumimoji="1" lang="en-US" altLang="ja-JP" b="0" dirty="0" err="1"/>
              <a:t>Starobinsky</a:t>
            </a:r>
            <a:r>
              <a:rPr kumimoji="1" lang="en-US" altLang="ja-JP" b="0" dirty="0"/>
              <a:t> (1948-2023) in 1979, even before</a:t>
            </a:r>
            <a:endParaRPr kumimoji="1" lang="en-US" altLang="ja-JP" b="0" dirty="0"/>
          </a:p>
          <a:p>
            <a:r>
              <a:rPr lang="en-US" altLang="ja-JP" b="0" dirty="0"/>
              <a:t>the idea of cosmic inflation!</a:t>
            </a:r>
            <a:endParaRPr kumimoji="1" lang="en-US" altLang="ja-JP" b="0" dirty="0"/>
          </a:p>
        </p:txBody>
      </p:sp>
      <p:pic>
        <p:nvPicPr>
          <p:cNvPr id="3" name="Picture 7" descr="DSC00064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t="5254" r="3546"/>
          <a:stretch>
            <a:fillRect/>
          </a:stretch>
        </p:blipFill>
        <p:spPr bwMode="auto">
          <a:xfrm>
            <a:off x="468313" y="3759200"/>
            <a:ext cx="41052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171" y="1697038"/>
            <a:ext cx="3673475" cy="2160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1697038"/>
            <a:ext cx="5040312" cy="338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5076056" y="5733256"/>
            <a:ext cx="395999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ja-JP" sz="1200" b="0" dirty="0" err="1">
                <a:solidFill>
                  <a:srgbClr val="00B050"/>
                </a:solidFill>
              </a:rPr>
              <a:t>cf</a:t>
            </a:r>
            <a:r>
              <a:rPr lang="en-GB" altLang="ja-JP" sz="1200" b="0" dirty="0">
                <a:solidFill>
                  <a:srgbClr val="00B050"/>
                </a:solidFill>
              </a:rPr>
              <a:t> L. P. </a:t>
            </a:r>
            <a:r>
              <a:rPr lang="en-GB" altLang="ja-JP" sz="1200" b="0" dirty="0" err="1">
                <a:solidFill>
                  <a:srgbClr val="00B050"/>
                </a:solidFill>
              </a:rPr>
              <a:t>Grishchuk</a:t>
            </a:r>
            <a:endParaRPr lang="en-GB" altLang="ja-JP" sz="1200" b="0" dirty="0">
              <a:solidFill>
                <a:srgbClr val="00B050"/>
              </a:solidFill>
            </a:endParaRPr>
          </a:p>
          <a:p>
            <a:r>
              <a:rPr lang="en-GB" altLang="ja-JP" sz="1200" dirty="0">
                <a:solidFill>
                  <a:srgbClr val="00B050"/>
                </a:solidFill>
              </a:rPr>
              <a:t>Amplification of gravitational waves </a:t>
            </a:r>
            <a:endParaRPr lang="en-GB" altLang="ja-JP" sz="1200" dirty="0">
              <a:solidFill>
                <a:srgbClr val="00B050"/>
              </a:solidFill>
            </a:endParaRPr>
          </a:p>
          <a:p>
            <a:r>
              <a:rPr lang="en-GB" altLang="ja-JP" sz="1200" dirty="0">
                <a:solidFill>
                  <a:srgbClr val="00B050"/>
                </a:solidFill>
              </a:rPr>
              <a:t>in an isotropic universe</a:t>
            </a:r>
            <a:endParaRPr lang="en-GB" altLang="ja-JP" sz="1200" dirty="0">
              <a:solidFill>
                <a:srgbClr val="00B050"/>
              </a:solidFill>
            </a:endParaRPr>
          </a:p>
          <a:p>
            <a:r>
              <a:rPr lang="en-GB" altLang="ja-JP" sz="1200" b="0" dirty="0">
                <a:solidFill>
                  <a:srgbClr val="00B050"/>
                </a:solidFill>
              </a:rPr>
              <a:t>Soviet Physics JETP, Vol. 40, No. 3, p. 409-415 </a:t>
            </a:r>
            <a:endParaRPr lang="en-GB" altLang="ja-JP" sz="1200" b="0" dirty="0">
              <a:solidFill>
                <a:srgbClr val="00B050"/>
              </a:solidFill>
            </a:endParaRPr>
          </a:p>
          <a:p>
            <a:r>
              <a:rPr lang="en-GB" altLang="ja-JP" sz="1200" b="0" dirty="0">
                <a:solidFill>
                  <a:srgbClr val="00B050"/>
                </a:solidFill>
              </a:rPr>
              <a:t>(1975</a:t>
            </a:r>
            <a:r>
              <a:rPr lang="ja-JP" altLang="en-US" sz="1200" b="0">
                <a:solidFill>
                  <a:srgbClr val="00B050"/>
                </a:solidFill>
              </a:rPr>
              <a:t>年</a:t>
            </a:r>
            <a:r>
              <a:rPr lang="en-US" altLang="ja-JP" sz="1200" b="0" dirty="0">
                <a:solidFill>
                  <a:srgbClr val="00B050"/>
                </a:solidFill>
              </a:rPr>
              <a:t>2</a:t>
            </a:r>
            <a:r>
              <a:rPr lang="ja-JP" altLang="en-US" sz="1200" b="0">
                <a:solidFill>
                  <a:srgbClr val="00B050"/>
                </a:solidFill>
              </a:rPr>
              <a:t>月</a:t>
            </a:r>
            <a:r>
              <a:rPr lang="en-US" altLang="ja-JP" sz="1200" b="0" dirty="0">
                <a:solidFill>
                  <a:srgbClr val="00B050"/>
                </a:solidFill>
              </a:rPr>
              <a:t>)</a:t>
            </a:r>
            <a:endParaRPr lang="ja-JP" altLang="en-US" sz="1200" b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​​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標準デザイン">
  <a:themeElements>
    <a:clrScheme name="">
      <a:dk1>
        <a:srgbClr val="000000"/>
      </a:dk1>
      <a:lt1>
        <a:srgbClr val="FFFF0B"/>
      </a:lt1>
      <a:dk2>
        <a:srgbClr val="0000FF"/>
      </a:dk2>
      <a:lt2>
        <a:srgbClr val="0000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08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0000"/>
        </a:dk1>
        <a:lt1>
          <a:srgbClr val="FFFF55"/>
        </a:lt1>
        <a:dk2>
          <a:srgbClr val="0000FF"/>
        </a:dk2>
        <a:lt2>
          <a:srgbClr val="0000FF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47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1_標準デザイン">
  <a:themeElements>
    <a:clrScheme name="">
      <a:dk1>
        <a:srgbClr val="000000"/>
      </a:dk1>
      <a:lt1>
        <a:srgbClr val="FFFF0B"/>
      </a:lt1>
      <a:dk2>
        <a:srgbClr val="0000FF"/>
      </a:dk2>
      <a:lt2>
        <a:srgbClr val="0000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08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0000"/>
        </a:dk1>
        <a:lt1>
          <a:srgbClr val="FFFF55"/>
        </a:lt1>
        <a:dk2>
          <a:srgbClr val="0000FF"/>
        </a:dk2>
        <a:lt2>
          <a:srgbClr val="0000FF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47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標準デザイン">
  <a:themeElements>
    <a:clrScheme name="">
      <a:dk1>
        <a:srgbClr val="000000"/>
      </a:dk1>
      <a:lt1>
        <a:srgbClr val="FFFF0B"/>
      </a:lt1>
      <a:dk2>
        <a:srgbClr val="0000FF"/>
      </a:dk2>
      <a:lt2>
        <a:srgbClr val="0000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08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2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標準デザイン 8">
        <a:dk1>
          <a:srgbClr val="000000"/>
        </a:dk1>
        <a:lt1>
          <a:srgbClr val="FFFF55"/>
        </a:lt1>
        <a:dk2>
          <a:srgbClr val="0000FF"/>
        </a:dk2>
        <a:lt2>
          <a:srgbClr val="0000FF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47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3_標準デザイン">
  <a:themeElements>
    <a:clrScheme name="">
      <a:dk1>
        <a:srgbClr val="000000"/>
      </a:dk1>
      <a:lt1>
        <a:srgbClr val="FFFF0B"/>
      </a:lt1>
      <a:dk2>
        <a:srgbClr val="0000FF"/>
      </a:dk2>
      <a:lt2>
        <a:srgbClr val="0000FF"/>
      </a:lt2>
      <a:accent1>
        <a:srgbClr val="FF9900"/>
      </a:accent1>
      <a:accent2>
        <a:srgbClr val="00FFFF"/>
      </a:accent2>
      <a:accent3>
        <a:srgbClr val="AAAAFF"/>
      </a:accent3>
      <a:accent4>
        <a:srgbClr val="DADA08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1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0000"/>
        </a:dk1>
        <a:lt1>
          <a:srgbClr val="FFFF55"/>
        </a:lt1>
        <a:dk2>
          <a:srgbClr val="0000FF"/>
        </a:dk2>
        <a:lt2>
          <a:srgbClr val="0000FF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47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verdana">
      <a:majorFont>
        <a:latin typeface="Verdana"/>
        <a:ea typeface="HGS明朝E"/>
        <a:cs typeface=""/>
      </a:majorFont>
      <a:minorFont>
        <a:latin typeface="Verdana"/>
        <a:ea typeface="HG明朝E"/>
        <a:cs typeface="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ＭＳ Ｐゴシック" panose="020B0600070205080204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</a:spPr>
      <a:bodyPr vert="horz" wrap="square" lIns="91440" tIns="45720" rIns="91440" bIns="45720" numCol="1" anchor="t" anchorCtr="0" compatLnSpc="1"/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anose="020B0604030504040204" pitchFamily="34" charset="0"/>
            <a:ea typeface="ＭＳ Ｐゴシック" panose="020B0600070205080204" pitchFamily="50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16980</Words>
  <Application>WPS Presentation</Application>
  <PresentationFormat>画面に合わせる (4:3)</PresentationFormat>
  <Paragraphs>808</Paragraphs>
  <Slides>61</Slides>
  <Notes>5</Notes>
  <HiddenSlides>0</HiddenSlides>
  <MMClips>0</MMClips>
  <ScaleCrop>false</ScaleCrop>
  <HeadingPairs>
    <vt:vector size="8" baseType="variant">
      <vt:variant>
        <vt:lpstr>已用的字体</vt:lpstr>
      </vt:variant>
      <vt:variant>
        <vt:i4>41</vt:i4>
      </vt:variant>
      <vt:variant>
        <vt:lpstr>主题</vt:lpstr>
      </vt:variant>
      <vt:variant>
        <vt:i4>9</vt:i4>
      </vt:variant>
      <vt:variant>
        <vt:lpstr>嵌入 OLE 服务器</vt:lpstr>
      </vt:variant>
      <vt:variant>
        <vt:i4>82</vt:i4>
      </vt:variant>
      <vt:variant>
        <vt:lpstr>幻灯片标题</vt:lpstr>
      </vt:variant>
      <vt:variant>
        <vt:i4>61</vt:i4>
      </vt:variant>
    </vt:vector>
  </HeadingPairs>
  <TitlesOfParts>
    <vt:vector size="193" baseType="lpstr">
      <vt:lpstr>Arial</vt:lpstr>
      <vt:lpstr>SimSun</vt:lpstr>
      <vt:lpstr>Wingdings</vt:lpstr>
      <vt:lpstr>Verdana</vt:lpstr>
      <vt:lpstr>ＭＳ Ｐゴシック</vt:lpstr>
      <vt:lpstr>Times New Roman</vt:lpstr>
      <vt:lpstr>Calibri</vt:lpstr>
      <vt:lpstr>ＭＳ Ｐゴシック</vt:lpstr>
      <vt:lpstr>ＭＳ Ｐ明朝</vt:lpstr>
      <vt:lpstr>Century</vt:lpstr>
      <vt:lpstr>Arial Unicode MS</vt:lpstr>
      <vt:lpstr>.SF NS</vt:lpstr>
      <vt:lpstr>ＤＨＰ平成ゴシックW5</vt:lpstr>
      <vt:lpstr>苹方-简</vt:lpstr>
      <vt:lpstr>ＭＳ Ｐ明朝</vt:lpstr>
      <vt:lpstr>HG明朝E</vt:lpstr>
      <vt:lpstr>Apple SD Gothic Neo</vt:lpstr>
      <vt:lpstr>Verdana</vt:lpstr>
      <vt:lpstr>HG明朝E</vt:lpstr>
      <vt:lpstr>Cambria Math</vt:lpstr>
      <vt:lpstr>Kingsoft Math</vt:lpstr>
      <vt:lpstr>Calibri</vt:lpstr>
      <vt:lpstr>Helvetica</vt:lpstr>
      <vt:lpstr>Gill Sans MT</vt:lpstr>
      <vt:lpstr>游ゴシック</vt:lpstr>
      <vt:lpstr>Chalkboard SE</vt:lpstr>
      <vt:lpstr>DejaVu Math TeX Gyre</vt:lpstr>
      <vt:lpstr>CMSSBX10</vt:lpstr>
      <vt:lpstr>Thonburi</vt:lpstr>
      <vt:lpstr>CMMI8</vt:lpstr>
      <vt:lpstr>Lucida Calligraphy</vt:lpstr>
      <vt:lpstr>AR P行楷書体L</vt:lpstr>
      <vt:lpstr>行楷-简</vt:lpstr>
      <vt:lpstr>Symbol</vt:lpstr>
      <vt:lpstr>Kingsoft Sign</vt:lpstr>
      <vt:lpstr>Rounded M+ 1c regular</vt:lpstr>
      <vt:lpstr>小塚ゴシック Pro B</vt:lpstr>
      <vt:lpstr>Microsoft YaHei</vt:lpstr>
      <vt:lpstr>汉仪旗黑</vt:lpstr>
      <vt:lpstr>Arial Unicode MS</vt:lpstr>
      <vt:lpstr>HGS明朝E</vt:lpstr>
      <vt:lpstr>標準デザイン</vt:lpstr>
      <vt:lpstr>1_標準デザイン</vt:lpstr>
      <vt:lpstr>Office ​​テーマ</vt:lpstr>
      <vt:lpstr>11_標準デザイン</vt:lpstr>
      <vt:lpstr>12_標準デザイン</vt:lpstr>
      <vt:lpstr>13_標準デザイン</vt:lpstr>
      <vt:lpstr>3_Office ​​テーマ</vt:lpstr>
      <vt:lpstr>Office テーマ</vt:lpstr>
      <vt:lpstr>14_標準デザイン</vt:lpstr>
      <vt:lpstr>AcroExch.Document.11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The University of Tokyo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Jun'ichi Yokoyama</dc:creator>
  <cp:lastModifiedBy>KoheiKamada</cp:lastModifiedBy>
  <cp:revision>639</cp:revision>
  <dcterms:created xsi:type="dcterms:W3CDTF">2025-11-02T04:00:11Z</dcterms:created>
  <dcterms:modified xsi:type="dcterms:W3CDTF">2025-11-02T04:00:11Z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1033-5.6.0.8082</vt:lpwstr>
  </property>
</Properties>
</file>