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1744" r:id="rId2"/>
    <p:sldId id="1733" r:id="rId3"/>
    <p:sldId id="1746" r:id="rId4"/>
    <p:sldId id="1743" r:id="rId5"/>
    <p:sldId id="1734" r:id="rId6"/>
    <p:sldId id="1719" r:id="rId7"/>
    <p:sldId id="1741" r:id="rId8"/>
    <p:sldId id="277" r:id="rId9"/>
    <p:sldId id="1728" r:id="rId10"/>
    <p:sldId id="1729" r:id="rId11"/>
    <p:sldId id="1726" r:id="rId12"/>
    <p:sldId id="1730" r:id="rId13"/>
    <p:sldId id="1731" r:id="rId14"/>
    <p:sldId id="1735" r:id="rId15"/>
    <p:sldId id="1732" r:id="rId16"/>
    <p:sldId id="276" r:id="rId17"/>
    <p:sldId id="1120" r:id="rId18"/>
    <p:sldId id="1742" r:id="rId1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234"/>
    <a:srgbClr val="AB1500"/>
    <a:srgbClr val="C23E1C"/>
    <a:srgbClr val="FF40FF"/>
    <a:srgbClr val="9437FF"/>
    <a:srgbClr val="0432FF"/>
    <a:srgbClr val="0070C0"/>
    <a:srgbClr val="2475CA"/>
    <a:srgbClr val="DAE3F3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/>
    <p:restoredTop sz="96966"/>
  </p:normalViewPr>
  <p:slideViewPr>
    <p:cSldViewPr snapToGrid="0">
      <p:cViewPr varScale="1">
        <p:scale>
          <a:sx n="119" d="100"/>
          <a:sy n="119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53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CE6247-3052-9117-97FC-BAC342495A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3013A-C89E-10D1-BC18-69A1823E0E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7F17D-335F-9B47-9107-9921B774FCAE}" type="datetimeFigureOut">
              <a:rPr lang="en-CN" smtClean="0"/>
              <a:t>9/11/25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D5B92-3ED3-45AB-EBFD-9B855C4718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F473C-547D-760A-9E7A-E40943844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F6B4-183D-9544-A918-534C35FA06A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2669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E661E-16C6-1E4B-9563-472C498753CC}" type="datetimeFigureOut">
              <a:rPr lang="en-CN" smtClean="0"/>
              <a:t>9/11/25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CF1EF-75BE-134E-86E4-1352399DA24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3798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F794-7307-4408-76C1-18FDE161E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53942-E72C-9FAC-ADD7-4DC6E1A8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BD8BEA-6D4F-D615-AE1C-F44ACD4A7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05437"/>
            <a:ext cx="344225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Yilin Zhou @ Fudan</a:t>
            </a:r>
            <a:endParaRPr lang="zh-CN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FCAF0-7741-6B0C-B469-8F21AF02F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2252" y="6505437"/>
            <a:ext cx="5582478" cy="365125"/>
          </a:xfrm>
          <a:prstGeom prst="rect">
            <a:avLst/>
          </a:prstGeom>
          <a:solidFill>
            <a:srgbClr val="0D9CE2"/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Observation of a family of all-charm tetraquarks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2FD460-CF4F-D8FE-4FB0-56B61AD2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4730" y="6505436"/>
            <a:ext cx="3167272" cy="365125"/>
          </a:xfrm>
          <a:prstGeom prst="rect">
            <a:avLst/>
          </a:prstGeom>
          <a:solidFill>
            <a:srgbClr val="2980D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9FF9A-32F3-439D-CB88-F603EA683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0" b="4818"/>
          <a:stretch/>
        </p:blipFill>
        <p:spPr>
          <a:xfrm>
            <a:off x="2015991" y="46038"/>
            <a:ext cx="3637787" cy="1044000"/>
          </a:xfrm>
          <a:prstGeom prst="rect">
            <a:avLst/>
          </a:prstGeom>
        </p:spPr>
      </p:pic>
      <p:pic>
        <p:nvPicPr>
          <p:cNvPr id="4" name="Picture 42">
            <a:extLst>
              <a:ext uri="{FF2B5EF4-FFF2-40B4-BE49-F238E27FC236}">
                <a16:creationId xmlns:a16="http://schemas.microsoft.com/office/drawing/2014/main" id="{06A1B450-071E-4759-7D2E-DBA3472060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5626"/>
          <a:stretch/>
        </p:blipFill>
        <p:spPr bwMode="auto">
          <a:xfrm>
            <a:off x="979224" y="20027"/>
            <a:ext cx="1213718" cy="10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F5606B-97BB-FF94-728E-28F00D90AB6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1300" r="1061" b="993"/>
          <a:stretch>
            <a:fillRect/>
          </a:stretch>
        </p:blipFill>
        <p:spPr bwMode="auto">
          <a:xfrm>
            <a:off x="68684" y="49171"/>
            <a:ext cx="97345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4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2F5E-F111-F440-453D-6C78C519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151A-FCD4-28AE-4CB2-B2D06583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ADAB-00C8-89BD-ECED-976364EE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4380-1A86-AA69-1C48-D911EC63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C6DD-7955-AC8A-A751-794AA0B1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173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1E2DF-2982-BFB3-F343-D33E4B95B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17DF-FF63-A72E-145C-CE6A8AAEA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F22E-A2F9-4BAB-7AF6-79881ED2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F44E-5AB3-4D0E-30F8-AE240C7F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0185-57C5-5C2E-8C37-42F90BE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754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25D9B-8C6F-60E2-3BFC-DC38C55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  <a:solidFill>
            <a:srgbClr val="407DD6">
              <a:alpha val="86275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9D86-A2E4-249F-934D-16829F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  <a:solidFill>
            <a:srgbClr val="407DD6">
              <a:alpha val="85882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Observation of a family of all-charm tetraquarks</a:t>
            </a:r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ADA51-5942-C6C5-B631-8132203E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  <a:solidFill>
            <a:srgbClr val="2980D6">
              <a:alpha val="85490"/>
            </a:srgbClr>
          </a:solidFill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AA9EE2-A002-1453-2932-65790BE4A5A7}"/>
              </a:ext>
            </a:extLst>
          </p:cNvPr>
          <p:cNvSpPr txBox="1">
            <a:spLocks/>
          </p:cNvSpPr>
          <p:nvPr userDrawn="1"/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407DD6"/>
              </a:gs>
              <a:gs pos="71000">
                <a:srgbClr val="407DD6">
                  <a:tint val="44500"/>
                  <a:satMod val="160000"/>
                </a:srgbClr>
              </a:gs>
              <a:gs pos="82000">
                <a:srgbClr val="407DD6">
                  <a:tint val="23500"/>
                  <a:satMod val="160000"/>
                </a:srgbClr>
              </a:gs>
            </a:gsLst>
            <a:lin ang="3600000" scaled="0"/>
            <a:tileRect/>
          </a:gra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8670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A814-39B1-DB4B-0C4C-51E2E21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A1E-45F0-E7AE-9017-17FC8CC3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Observation of a family of all-charm tetraquarks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56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49C6-97F0-9F0F-8179-9F12B04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1D0-FFC7-3A5C-9147-FBA5AA4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9660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9ACA-FEFF-054E-8023-DEDCCF94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Grantha Sangam MN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F3A-EEB1-0F0D-2CCE-B4BD3BC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F818-971B-6BD3-6C28-63EE6A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48" y="6422900"/>
            <a:ext cx="3442252" cy="2952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01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2844-6864-AA1D-36A2-562210A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E0906-7D35-CC8F-5134-8F7D0E91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0882-4D94-E106-4882-5982597C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6153-646C-A1D2-86DD-3978BDAA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D377-FC2F-2015-0232-88E1CB7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71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B425-8976-202E-66C4-750707E8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7090-CA3F-A540-BB70-6B8472DF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D6961-F2E7-6FF1-DDD3-881437A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4DA5D-5548-9A50-4C36-01F15C0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348" y="6418800"/>
            <a:ext cx="3442252" cy="2952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CEBE5D-4745-F74E-B6CA-CF211AB1145F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843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711E-B2D8-9FCE-58D8-BEBBBD10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0C2C-B3B6-9A44-FE93-72422545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EECEE-6046-F3D1-EB74-0E69998E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3EA9-B624-4C9A-0521-24618991F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A49B9-5395-08E6-FA48-5BFC12406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68D07-E805-F53A-03F0-D4DEB206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E9A3B-149E-8A03-3371-E0592BBB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1C563-D152-D0B4-245C-1B91AE72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05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8761-5D08-327B-FEC7-4B8086AB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5174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1DB59-08B8-96CE-246B-BA1D2751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7681-2434-D929-4DC5-7B36DD26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41C5-BAB3-F265-2DB3-E631BFA5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583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DCF9-7E8C-C478-CA01-FE0819A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0756-8C58-52DE-0077-19EE737E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EFFC-760E-7D04-5C1A-B6D8ECA4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5865F-D3BD-46D1-09DF-53EA4DC8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4DA-04A5-B19B-8230-BF167E3E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9DBB-9D8D-AF6B-74E3-FBF7C44C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655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5F55-2E5A-4AD8-97FA-FEADE1FA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86387-8BAD-42E2-7E0A-197227E4F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65E2F-B4AB-535D-46E5-B7EFFD64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A2DF4-6FE2-09EB-CF50-61F326C5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0000"/>
            <a:ext cx="3442252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Yilin Zhou @ Fudan</a:t>
            </a:r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36EC4-0702-848F-5CF7-E5721F77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2252" y="6570000"/>
            <a:ext cx="5307498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Observation of a family of all-charm tetraquarks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38FB-E3CA-9D39-1915-8A42CC5C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748" y="6562800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453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B8C33-24B0-CEF1-082D-C6E2065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78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2475CA">
                  <a:lumMod val="89000"/>
                  <a:lumOff val="11000"/>
                </a:srgbClr>
              </a:gs>
              <a:gs pos="40000">
                <a:srgbClr val="00ACFF">
                  <a:lumMod val="85000"/>
                  <a:lumOff val="15000"/>
                </a:srgbClr>
              </a:gs>
              <a:gs pos="82000">
                <a:srgbClr val="00ACFF">
                  <a:lumMod val="14000"/>
                  <a:lumOff val="86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4ECC-FC05-CB8F-3BB5-AE3A76E6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395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F8CC04-21D9-19A2-6190-420752324865}"/>
              </a:ext>
            </a:extLst>
          </p:cNvPr>
          <p:cNvSpPr txBox="1">
            <a:spLocks/>
          </p:cNvSpPr>
          <p:nvPr/>
        </p:nvSpPr>
        <p:spPr>
          <a:xfrm>
            <a:off x="1524000" y="1447801"/>
            <a:ext cx="9221684" cy="17734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" altLang="zh-CN" sz="4000" b="1" dirty="0">
                <a:solidFill>
                  <a:srgbClr val="1E66B7"/>
                </a:solidFill>
              </a:rPr>
              <a:t>Observation of a family of all-charm tetraquarks</a:t>
            </a:r>
            <a:r>
              <a:rPr lang="zh-CN" altLang="en-US" sz="4000" b="1" dirty="0">
                <a:solidFill>
                  <a:srgbClr val="1E66B7"/>
                </a:solidFill>
              </a:rPr>
              <a:t> </a:t>
            </a:r>
            <a:r>
              <a:rPr lang="en-US" altLang="zh-CN" sz="4000" b="1" dirty="0">
                <a:solidFill>
                  <a:srgbClr val="1E66B7"/>
                </a:solidFill>
              </a:rPr>
              <a:t>at</a:t>
            </a:r>
            <a:r>
              <a:rPr lang="zh-CN" altLang="en-US" sz="4000" b="1" dirty="0">
                <a:solidFill>
                  <a:srgbClr val="1E66B7"/>
                </a:solidFill>
              </a:rPr>
              <a:t> </a:t>
            </a:r>
            <a:r>
              <a:rPr lang="en-US" altLang="zh-CN" sz="4000" b="1" dirty="0">
                <a:solidFill>
                  <a:srgbClr val="1E66B7"/>
                </a:solidFill>
              </a:rPr>
              <a:t>CMS</a:t>
            </a:r>
            <a:endParaRPr lang="en-CN" sz="4000" b="1" dirty="0">
              <a:solidFill>
                <a:srgbClr val="1E66B7"/>
              </a:solidFill>
              <a:latin typeface="+mn-lt"/>
            </a:endParaRPr>
          </a:p>
        </p:txBody>
      </p:sp>
      <p:cxnSp>
        <p:nvCxnSpPr>
          <p:cNvPr id="6" name="直接连接符 13">
            <a:extLst>
              <a:ext uri="{FF2B5EF4-FFF2-40B4-BE49-F238E27FC236}">
                <a16:creationId xmlns:a16="http://schemas.microsoft.com/office/drawing/2014/main" id="{B8299577-39FB-3DE2-C0C3-45C119AA5B57}"/>
              </a:ext>
            </a:extLst>
          </p:cNvPr>
          <p:cNvCxnSpPr>
            <a:cxnSpLocks/>
          </p:cNvCxnSpPr>
          <p:nvPr/>
        </p:nvCxnSpPr>
        <p:spPr>
          <a:xfrm>
            <a:off x="797052" y="3553826"/>
            <a:ext cx="10783614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07C11818-3B97-710E-EB2A-019A08F7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32" y="146571"/>
            <a:ext cx="981134" cy="9811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A0C8E1-7AE0-FB61-39C1-3370D9F4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2" y="133871"/>
            <a:ext cx="981857" cy="993831"/>
          </a:xfrm>
          <a:prstGeom prst="rect">
            <a:avLst/>
          </a:prstGeom>
        </p:spPr>
      </p:pic>
      <p:sp>
        <p:nvSpPr>
          <p:cNvPr id="11" name="副标题 2">
            <a:extLst>
              <a:ext uri="{FF2B5EF4-FFF2-40B4-BE49-F238E27FC236}">
                <a16:creationId xmlns:a16="http://schemas.microsoft.com/office/drawing/2014/main" id="{45E65735-AB87-3B25-72A6-C18939CAA92D}"/>
              </a:ext>
            </a:extLst>
          </p:cNvPr>
          <p:cNvSpPr txBox="1">
            <a:spLocks/>
          </p:cNvSpPr>
          <p:nvPr/>
        </p:nvSpPr>
        <p:spPr>
          <a:xfrm>
            <a:off x="797052" y="3911776"/>
            <a:ext cx="10597896" cy="1331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>
                <a:ea typeface="SimSun" panose="02010600030101010101" pitchFamily="2" charset="-122"/>
              </a:rPr>
              <a:t>Yufei Chen</a:t>
            </a:r>
          </a:p>
          <a:p>
            <a:pPr marL="0" indent="0" algn="ctr">
              <a:buNone/>
            </a:pPr>
            <a:r>
              <a:rPr lang="en-US" altLang="zh-CN" sz="2400" i="1" dirty="0">
                <a:ea typeface="SimSun" panose="02010600030101010101" pitchFamily="2" charset="-122"/>
              </a:rPr>
              <a:t>Nanjing Normal University</a:t>
            </a: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EFAC43C8-CEC0-6090-A30A-1EC952B31E5E}"/>
              </a:ext>
            </a:extLst>
          </p:cNvPr>
          <p:cNvSpPr txBox="1">
            <a:spLocks/>
          </p:cNvSpPr>
          <p:nvPr/>
        </p:nvSpPr>
        <p:spPr>
          <a:xfrm>
            <a:off x="889911" y="4673990"/>
            <a:ext cx="10597896" cy="1331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b="1" dirty="0"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400" b="1" dirty="0">
                <a:ea typeface="SimSun" panose="02010600030101010101" pitchFamily="2" charset="-122"/>
              </a:rPr>
              <a:t>LHC</a:t>
            </a:r>
            <a:r>
              <a:rPr lang="zh-CN" altLang="en-US" sz="2400" b="1" dirty="0">
                <a:ea typeface="SimSun" panose="02010600030101010101" pitchFamily="2" charset="-122"/>
              </a:rPr>
              <a:t>理论与实验联合研讨会</a:t>
            </a:r>
            <a:endParaRPr lang="en-US" altLang="zh-CN" sz="2400" b="1" dirty="0"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400" i="1" dirty="0">
                <a:ea typeface="SimSun" panose="02010600030101010101" pitchFamily="2" charset="-122"/>
              </a:rPr>
              <a:t>Sep.13, 2025</a:t>
            </a:r>
            <a:endParaRPr lang="zh-CN" altLang="en-US" sz="2400" i="1" dirty="0">
              <a:ea typeface="SimSun" panose="02010600030101010101" pitchFamily="2" charset="-122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FD3028B-14AE-CC2D-9D2C-294377C40674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2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D690-9AD4-B242-89CB-19534D8F3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B13C-CA6F-400B-5912-9B4AEB94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CN" dirty="0"/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6F029DB8-2D9D-D6A1-7C2A-1AC465A95A0C}"/>
              </a:ext>
            </a:extLst>
          </p:cNvPr>
          <p:cNvSpPr txBox="1"/>
          <p:nvPr/>
        </p:nvSpPr>
        <p:spPr>
          <a:xfrm>
            <a:off x="423017" y="720018"/>
            <a:ext cx="8720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Gill Sans MT" panose="020B0502020104020203" pitchFamily="34" charset="77"/>
                <a:cs typeface="Times New Roman" panose="02020603050405020304" pitchFamily="18" charset="0"/>
              </a:rPr>
              <a:t>R</a:t>
            </a:r>
            <a:r>
              <a:rPr lang="en-US" altLang="zh-CN" sz="170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elativistic Breit-Wigner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6C538F0-3D7C-CFEF-3B23-C6FD3C4D2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12"/>
          <a:stretch/>
        </p:blipFill>
        <p:spPr>
          <a:xfrm>
            <a:off x="7817103" y="550576"/>
            <a:ext cx="4127472" cy="10918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37D2E4-C20B-3506-D714-0978D772D93E}"/>
              </a:ext>
            </a:extLst>
          </p:cNvPr>
          <p:cNvSpPr txBox="1"/>
          <p:nvPr/>
        </p:nvSpPr>
        <p:spPr>
          <a:xfrm>
            <a:off x="423017" y="1393956"/>
            <a:ext cx="8386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component: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NRSPS+NRDPS</a:t>
            </a:r>
            <a:r>
              <a:rPr lang="en-US" sz="1700" dirty="0">
                <a:latin typeface="Gill Sans MT" panose="020B0502020104020203" pitchFamily="34" charset="77"/>
                <a:cs typeface="Times New Roman" panose="02020603050405020304" pitchFamily="18" charset="0"/>
              </a:rPr>
              <a:t>+</a:t>
            </a:r>
            <a:r>
              <a:rPr lang="en-US" sz="17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Comb+</a:t>
            </a:r>
            <a:r>
              <a:rPr lang="en-US" sz="1700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</a:t>
            </a:r>
            <a:endParaRPr lang="en-US" altLang="zh-CN" sz="1700" b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CE24F-2590-8E75-ACF1-AEBF69F3F8A7}"/>
              </a:ext>
            </a:extLst>
          </p:cNvPr>
          <p:cNvSpPr txBox="1"/>
          <p:nvPr/>
        </p:nvSpPr>
        <p:spPr>
          <a:xfrm>
            <a:off x="423017" y="2003837"/>
            <a:ext cx="9982200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Non-interference model: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NRSPS+NRDPS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+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Comb+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Feeddown+BW0+</a:t>
            </a:r>
            <a:r>
              <a:rPr lang="en-US" altLang="zh-CN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BW1+BW2+BW3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23052-7F35-750D-FC69-F3F018141EDB}"/>
                  </a:ext>
                </a:extLst>
              </p:cNvPr>
              <p:cNvSpPr txBox="1"/>
              <p:nvPr/>
            </p:nvSpPr>
            <p:spPr>
              <a:xfrm>
                <a:off x="2553446" y="3118160"/>
                <a:ext cx="6590554" cy="873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𝑃𝑑𝑓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𝐵𝑊</m:t>
                                  </m:r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CN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m:rPr>
                              <m:sty m:val="p"/>
                            </m:r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𝑚𝑏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𝐶𝑜𝑚𝑏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𝐹𝑒𝑒𝑑𝑜𝑤𝑛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𝐹𝑒𝑒𝑑𝑑𝑜𝑤𝑛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23052-7F35-750D-FC69-F3F018141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446" y="3118160"/>
                <a:ext cx="6590554" cy="873188"/>
              </a:xfrm>
              <a:prstGeom prst="rect">
                <a:avLst/>
              </a:prstGeom>
              <a:blipFill>
                <a:blip r:embed="rId3"/>
                <a:stretch>
                  <a:fillRect t="-101429" b="-1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73BED74-C1F0-1DB0-EFD1-99DA25AE5873}"/>
              </a:ext>
            </a:extLst>
          </p:cNvPr>
          <p:cNvSpPr/>
          <p:nvPr/>
        </p:nvSpPr>
        <p:spPr>
          <a:xfrm>
            <a:off x="-543515" y="2012887"/>
            <a:ext cx="13279030" cy="2104797"/>
          </a:xfrm>
          <a:prstGeom prst="rect">
            <a:avLst/>
          </a:prstGeom>
          <a:solidFill>
            <a:srgbClr val="F2F2F2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84CCF-BD79-E638-C5CE-C62A6CA3F455}"/>
              </a:ext>
            </a:extLst>
          </p:cNvPr>
          <p:cNvSpPr txBox="1"/>
          <p:nvPr/>
        </p:nvSpPr>
        <p:spPr>
          <a:xfrm>
            <a:off x="476610" y="3982620"/>
            <a:ext cx="9691977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model:</a:t>
            </a:r>
            <a:endParaRPr lang="en-US" sz="2000" b="1" i="0" dirty="0">
              <a:solidFill>
                <a:srgbClr val="0432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NRSPS+NRDPS+Comb+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+BW123 </a:t>
            </a:r>
            <a:r>
              <a:rPr lang="en-US" b="1" i="0" dirty="0" err="1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Interf</a:t>
            </a:r>
            <a:r>
              <a:rPr lang="en-US" b="1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. Term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86C75-4AF0-DC19-18C7-28D63B76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46" y="5014385"/>
            <a:ext cx="5847951" cy="1379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0C4AD9DF-0A41-0C9B-A6E4-6C8658BBB072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D44D-5DE8-3B17-48C8-6A24B339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No-interference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B601-F768-2CB3-EF2D-95A145C9735F}"/>
              </a:ext>
            </a:extLst>
          </p:cNvPr>
          <p:cNvSpPr txBox="1"/>
          <p:nvPr/>
        </p:nvSpPr>
        <p:spPr>
          <a:xfrm>
            <a:off x="359631" y="359220"/>
            <a:ext cx="9982200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No-interference model: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Signal-hypothesis: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NRSPS+NRDPS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+</a:t>
            </a:r>
            <a:r>
              <a:rPr lang="en-US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Comb+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Feeddown+BW0+</a:t>
            </a:r>
            <a:r>
              <a:rPr lang="en-US" altLang="zh-CN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BW1+BW2+BW3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A06D46-83CB-688D-64B5-6E8BD23DA587}"/>
                  </a:ext>
                </a:extLst>
              </p:cNvPr>
              <p:cNvSpPr txBox="1"/>
              <p:nvPr/>
            </p:nvSpPr>
            <p:spPr>
              <a:xfrm>
                <a:off x="2613824" y="1274284"/>
                <a:ext cx="5473814" cy="952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𝑃𝑑𝑓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𝐵𝑊</m:t>
                                  </m:r>
                                  <m:d>
                                    <m:d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m:rPr>
                              <m:sty m:val="p"/>
                            </m:r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𝑚𝑏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𝐶𝑜𝑚𝑏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𝐹𝑒𝑒𝑑𝑜𝑤𝑛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𝐹𝑒𝑒𝑑𝑑𝑜𝑤𝑛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A06D46-83CB-688D-64B5-6E8BD23D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24" y="1274284"/>
                <a:ext cx="5473814" cy="952568"/>
              </a:xfrm>
              <a:prstGeom prst="rect">
                <a:avLst/>
              </a:prstGeom>
              <a:blipFill>
                <a:blip r:embed="rId2"/>
                <a:stretch>
                  <a:fillRect t="-77922" b="-688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BB4B17-A1CE-54A5-1B1B-E16F398F4E55}"/>
              </a:ext>
            </a:extLst>
          </p:cNvPr>
          <p:cNvSpPr txBox="1"/>
          <p:nvPr/>
        </p:nvSpPr>
        <p:spPr>
          <a:xfrm>
            <a:off x="1995589" y="5859503"/>
            <a:ext cx="7752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b="1" dirty="0"/>
              <a:t>Dips poorly described — </a:t>
            </a:r>
            <a:r>
              <a:rPr lang="en-US" sz="2200" b="1" i="1" dirty="0">
                <a:solidFill>
                  <a:srgbClr val="9437FF"/>
                </a:solidFill>
              </a:rPr>
              <a:t>no</a:t>
            </a:r>
            <a:r>
              <a:rPr lang="en-US" altLang="zh-CN" sz="2200" b="1" i="1" dirty="0">
                <a:solidFill>
                  <a:srgbClr val="9437FF"/>
                </a:solidFill>
              </a:rPr>
              <a:t>-</a:t>
            </a:r>
            <a:r>
              <a:rPr lang="en-US" altLang="zh-CN" sz="2200" b="1" i="1" dirty="0" err="1">
                <a:solidFill>
                  <a:srgbClr val="9437FF"/>
                </a:solidFill>
              </a:rPr>
              <a:t>I</a:t>
            </a:r>
            <a:r>
              <a:rPr lang="en-US" sz="2200" b="1" i="1" dirty="0" err="1">
                <a:solidFill>
                  <a:srgbClr val="9437FF"/>
                </a:solidFill>
              </a:rPr>
              <a:t>nterf</a:t>
            </a:r>
            <a:r>
              <a:rPr lang="en-US" altLang="zh-CN" sz="2200" b="1" i="1" dirty="0">
                <a:solidFill>
                  <a:srgbClr val="9437FF"/>
                </a:solidFill>
              </a:rPr>
              <a:t>.</a:t>
            </a:r>
            <a:r>
              <a:rPr lang="en-US" sz="2200" b="1" i="1" dirty="0">
                <a:solidFill>
                  <a:srgbClr val="9437FF"/>
                </a:solidFill>
              </a:rPr>
              <a:t> model no longer sufficient</a:t>
            </a:r>
            <a:r>
              <a:rPr lang="zh-CN" altLang="en-US" sz="2200" b="1" i="1" dirty="0">
                <a:solidFill>
                  <a:srgbClr val="9437FF"/>
                </a:solidFill>
              </a:rPr>
              <a:t> </a:t>
            </a:r>
            <a:r>
              <a:rPr lang="en-US" altLang="zh-CN" sz="2200" b="1" i="1" dirty="0">
                <a:solidFill>
                  <a:srgbClr val="9437FF"/>
                </a:solidFill>
              </a:rPr>
              <a:t>!</a:t>
            </a:r>
            <a:endParaRPr lang="en-CN" sz="2200" b="1" i="1" dirty="0">
              <a:solidFill>
                <a:srgbClr val="9437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3CEE6-4A57-D36D-5118-D1509EA4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88" y="2385160"/>
            <a:ext cx="4443137" cy="3327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4095C-C012-3A29-DF9E-C8860A2F8826}"/>
              </a:ext>
            </a:extLst>
          </p:cNvPr>
          <p:cNvSpPr txBox="1"/>
          <p:nvPr/>
        </p:nvSpPr>
        <p:spPr>
          <a:xfrm>
            <a:off x="2812101" y="2532293"/>
            <a:ext cx="1435433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Gill Sans MT" panose="020B0502020104020203" pitchFamily="34" charset="77"/>
              </a:rPr>
              <a:t>Run</a:t>
            </a:r>
            <a:r>
              <a:rPr lang="zh-CN" altLang="en-US" sz="1400" b="1" i="1" dirty="0"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latin typeface="Gill Sans MT" panose="020B0502020104020203" pitchFamily="34" charset="77"/>
              </a:rPr>
              <a:t>2</a:t>
            </a:r>
            <a:r>
              <a:rPr lang="zh-CN" altLang="en-US" sz="1400" b="1" i="1" dirty="0"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latin typeface="Gill Sans MT" panose="020B0502020104020203" pitchFamily="34" charset="77"/>
              </a:rPr>
              <a:t>No-</a:t>
            </a:r>
            <a:r>
              <a:rPr lang="en-US" altLang="zh-CN" sz="1400" b="1" i="1" dirty="0" err="1">
                <a:latin typeface="Gill Sans MT" panose="020B0502020104020203" pitchFamily="34" charset="77"/>
              </a:rPr>
              <a:t>Interf</a:t>
            </a:r>
            <a:endParaRPr lang="en-CN" sz="1400" b="1" i="1" dirty="0">
              <a:latin typeface="Gill Sans MT" panose="020B0502020104020203" pitchFamily="34" charset="77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ABF3974-901A-99F7-AAE1-B1C3837F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71619" y="2327537"/>
            <a:ext cx="4328569" cy="3401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55630C-62AD-FF43-7FE9-1A726EAD9F26}"/>
              </a:ext>
            </a:extLst>
          </p:cNvPr>
          <p:cNvSpPr txBox="1"/>
          <p:nvPr/>
        </p:nvSpPr>
        <p:spPr>
          <a:xfrm>
            <a:off x="7378074" y="2522607"/>
            <a:ext cx="16282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Run</a:t>
            </a:r>
            <a:r>
              <a:rPr lang="zh-CN" altLang="en-US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2+3</a:t>
            </a:r>
            <a:r>
              <a:rPr lang="zh-CN" altLang="en-US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1400" b="1" i="1" dirty="0">
                <a:solidFill>
                  <a:srgbClr val="0432FF"/>
                </a:solidFill>
                <a:latin typeface="Gill Sans MT" panose="020B0502020104020203" pitchFamily="34" charset="77"/>
              </a:rPr>
              <a:t>No-</a:t>
            </a:r>
            <a:r>
              <a:rPr lang="en-US" altLang="zh-CN" sz="1400" b="1" i="1" dirty="0" err="1">
                <a:solidFill>
                  <a:srgbClr val="0432FF"/>
                </a:solidFill>
                <a:latin typeface="Gill Sans MT" panose="020B0502020104020203" pitchFamily="34" charset="77"/>
              </a:rPr>
              <a:t>Interf</a:t>
            </a:r>
            <a:endParaRPr lang="en-CN" sz="1400" b="1" i="1" dirty="0">
              <a:solidFill>
                <a:srgbClr val="0432FF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A1583A-339B-4C85-2D94-CA2CB8F6728F}"/>
              </a:ext>
            </a:extLst>
          </p:cNvPr>
          <p:cNvSpPr/>
          <p:nvPr/>
        </p:nvSpPr>
        <p:spPr>
          <a:xfrm>
            <a:off x="2382838" y="4671751"/>
            <a:ext cx="190191" cy="688132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B5CCE5-4F8F-59B3-04D7-D0BC1E0A0E33}"/>
              </a:ext>
            </a:extLst>
          </p:cNvPr>
          <p:cNvSpPr/>
          <p:nvPr/>
        </p:nvSpPr>
        <p:spPr>
          <a:xfrm>
            <a:off x="2923963" y="4671751"/>
            <a:ext cx="158493" cy="688874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5C185F-1796-1C9D-5B92-5FC2B9F9B992}"/>
              </a:ext>
            </a:extLst>
          </p:cNvPr>
          <p:cNvSpPr/>
          <p:nvPr/>
        </p:nvSpPr>
        <p:spPr>
          <a:xfrm>
            <a:off x="2382838" y="2994367"/>
            <a:ext cx="190191" cy="896873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FAD50CC-CD5D-DE73-3A96-0A4FCCA45819}"/>
              </a:ext>
            </a:extLst>
          </p:cNvPr>
          <p:cNvSpPr/>
          <p:nvPr/>
        </p:nvSpPr>
        <p:spPr>
          <a:xfrm>
            <a:off x="2923963" y="3386996"/>
            <a:ext cx="158493" cy="688874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3B78171-2F4B-693B-95C0-5D8B1FB57C19}"/>
              </a:ext>
            </a:extLst>
          </p:cNvPr>
          <p:cNvSpPr/>
          <p:nvPr/>
        </p:nvSpPr>
        <p:spPr>
          <a:xfrm>
            <a:off x="7000629" y="3134171"/>
            <a:ext cx="190191" cy="600515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814C85-274D-216E-E11A-E3AF3BD0F985}"/>
              </a:ext>
            </a:extLst>
          </p:cNvPr>
          <p:cNvSpPr/>
          <p:nvPr/>
        </p:nvSpPr>
        <p:spPr>
          <a:xfrm>
            <a:off x="7000629" y="4718896"/>
            <a:ext cx="190191" cy="665670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108F62-DB7E-25F4-AF62-05E027613E73}"/>
              </a:ext>
            </a:extLst>
          </p:cNvPr>
          <p:cNvSpPr/>
          <p:nvPr/>
        </p:nvSpPr>
        <p:spPr>
          <a:xfrm>
            <a:off x="7516266" y="3378216"/>
            <a:ext cx="158493" cy="412082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08B5FD-41FD-6175-4FC7-C9CE3173B635}"/>
              </a:ext>
            </a:extLst>
          </p:cNvPr>
          <p:cNvSpPr/>
          <p:nvPr/>
        </p:nvSpPr>
        <p:spPr>
          <a:xfrm>
            <a:off x="7516266" y="4713693"/>
            <a:ext cx="158493" cy="665670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3DB63C9-39BB-87C8-669C-2A58F3A36C31}"/>
              </a:ext>
            </a:extLst>
          </p:cNvPr>
          <p:cNvSpPr/>
          <p:nvPr/>
        </p:nvSpPr>
        <p:spPr>
          <a:xfrm>
            <a:off x="6134018" y="5153842"/>
            <a:ext cx="161663" cy="316986"/>
          </a:xfrm>
          <a:prstGeom prst="roundRect">
            <a:avLst/>
          </a:prstGeom>
          <a:solidFill>
            <a:srgbClr val="FFFF00">
              <a:alpha val="4745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A060B00-BEF2-9894-FE41-3AF6C1C9C8A8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86D3-C665-7B55-4796-8ED0FF67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F2EBF-5C26-BCD1-17CA-401E7756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24" y="887138"/>
            <a:ext cx="5225451" cy="4107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3BC02-1A5C-991F-CC6E-29B190F9ADB6}"/>
              </a:ext>
            </a:extLst>
          </p:cNvPr>
          <p:cNvSpPr txBox="1"/>
          <p:nvPr/>
        </p:nvSpPr>
        <p:spPr>
          <a:xfrm>
            <a:off x="2116742" y="4934253"/>
            <a:ext cx="7803200" cy="9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All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states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and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dips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well</a:t>
            </a:r>
            <a:r>
              <a:rPr lang="zh-CN" altLang="en-US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above</a:t>
            </a:r>
            <a:r>
              <a:rPr lang="zh-CN" altLang="en-US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sz="2000" b="1" dirty="0">
                <a:solidFill>
                  <a:srgbClr val="9437FF"/>
                </a:solidFill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Quantum </a:t>
            </a:r>
            <a:r>
              <a:rPr lang="en-US" altLang="zh-CN" sz="2000" b="1" dirty="0">
                <a:solidFill>
                  <a:srgbClr val="9437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interference among structures validated!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FA7ECB-04A1-9E8C-4845-85CC51D48AE4}"/>
                  </a:ext>
                </a:extLst>
              </p:cNvPr>
              <p:cNvSpPr txBox="1"/>
              <p:nvPr/>
            </p:nvSpPr>
            <p:spPr>
              <a:xfrm>
                <a:off x="7319146" y="5953567"/>
                <a:ext cx="4693592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Strongly</a:t>
                </a:r>
                <a:r>
                  <a:rPr lang="zh-CN" altLang="en-US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imply</a:t>
                </a:r>
                <a:r>
                  <a:rPr lang="zh-CN" altLang="en-US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that</a:t>
                </a:r>
                <a:r>
                  <a:rPr lang="zh-CN" altLang="en-US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they</a:t>
                </a:r>
                <a:r>
                  <a:rPr lang="zh-CN" altLang="en-US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have</a:t>
                </a:r>
                <a:r>
                  <a:rPr lang="zh-CN" altLang="en-US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same</a:t>
                </a:r>
                <a:r>
                  <a:rPr lang="zh-CN" altLang="en-US" sz="2000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</m:oMath>
                </a14:m>
                <a:endParaRPr lang="en" altLang="zh-CN" sz="2000" b="1" i="1" dirty="0">
                  <a:solidFill>
                    <a:srgbClr val="7030A0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FA7ECB-04A1-9E8C-4845-85CC51D48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146" y="5953567"/>
                <a:ext cx="4693592" cy="407099"/>
              </a:xfrm>
              <a:prstGeom prst="rect">
                <a:avLst/>
              </a:prstGeom>
              <a:blipFill>
                <a:blip r:embed="rId3"/>
                <a:stretch>
                  <a:fillRect l="-1348"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9">
            <a:extLst>
              <a:ext uri="{FF2B5EF4-FFF2-40B4-BE49-F238E27FC236}">
                <a16:creationId xmlns:a16="http://schemas.microsoft.com/office/drawing/2014/main" id="{DA76BB96-7E5E-B52F-260E-51CD453FC53D}"/>
              </a:ext>
            </a:extLst>
          </p:cNvPr>
          <p:cNvSpPr txBox="1"/>
          <p:nvPr/>
        </p:nvSpPr>
        <p:spPr>
          <a:xfrm>
            <a:off x="3132106" y="1302100"/>
            <a:ext cx="62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FF40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17</a:t>
            </a:r>
            <a:r>
              <a:rPr lang="el-GR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FF40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1B47C9BE-B257-39C2-41BC-8FEE3E6FA58A}"/>
              </a:ext>
            </a:extLst>
          </p:cNvPr>
          <p:cNvSpPr txBox="1"/>
          <p:nvPr/>
        </p:nvSpPr>
        <p:spPr>
          <a:xfrm>
            <a:off x="3640707" y="1783314"/>
            <a:ext cx="49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FF40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8</a:t>
            </a:r>
            <a:r>
              <a:rPr lang="el-GR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FF40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CA24636A-6DE4-0736-083F-43A5B14D31FD}"/>
              </a:ext>
            </a:extLst>
          </p:cNvPr>
          <p:cNvSpPr txBox="1"/>
          <p:nvPr/>
        </p:nvSpPr>
        <p:spPr>
          <a:xfrm>
            <a:off x="2423787" y="1041946"/>
            <a:ext cx="6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FF40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15</a:t>
            </a:r>
            <a:r>
              <a:rPr lang="el-GR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FF40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86846641-50F8-BC0B-C17D-F1F2F133C0B9}"/>
              </a:ext>
            </a:extLst>
          </p:cNvPr>
          <p:cNvSpPr txBox="1"/>
          <p:nvPr/>
        </p:nvSpPr>
        <p:spPr>
          <a:xfrm>
            <a:off x="2178436" y="2420308"/>
            <a:ext cx="171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10FB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Dip1:</a:t>
            </a:r>
            <a:r>
              <a:rPr kumimoji="1" lang="zh-CN" altLang="en-US" sz="1600" b="1" dirty="0">
                <a:solidFill>
                  <a:srgbClr val="0410FB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solidFill>
                  <a:srgbClr val="0410FB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10</a:t>
            </a:r>
            <a:r>
              <a:rPr lang="el-GR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0410FB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D1E9AF0B-E31C-AB37-2CED-732338AAB998}"/>
              </a:ext>
            </a:extLst>
          </p:cNvPr>
          <p:cNvSpPr txBox="1"/>
          <p:nvPr/>
        </p:nvSpPr>
        <p:spPr>
          <a:xfrm>
            <a:off x="3154701" y="2602390"/>
            <a:ext cx="171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10FB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Dip2:</a:t>
            </a:r>
            <a:r>
              <a:rPr kumimoji="1" lang="zh-CN" altLang="en-US" sz="1600" b="1" dirty="0">
                <a:solidFill>
                  <a:srgbClr val="0410FB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solidFill>
                  <a:srgbClr val="0410FB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7</a:t>
            </a:r>
            <a:r>
              <a:rPr lang="el-GR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0410FB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7BC364EB-1339-08F5-9750-D98DD0415DBA}"/>
              </a:ext>
            </a:extLst>
          </p:cNvPr>
          <p:cNvSpPr txBox="1"/>
          <p:nvPr/>
        </p:nvSpPr>
        <p:spPr>
          <a:xfrm>
            <a:off x="282072" y="341089"/>
            <a:ext cx="617826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model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473C12-79D9-AD6C-7B0E-F82854327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076" y="865524"/>
            <a:ext cx="4209053" cy="3181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83F0CC-9F15-62A0-09ED-3FD0699F36A6}"/>
              </a:ext>
            </a:extLst>
          </p:cNvPr>
          <p:cNvSpPr txBox="1"/>
          <p:nvPr/>
        </p:nvSpPr>
        <p:spPr>
          <a:xfrm>
            <a:off x="3409849" y="1604895"/>
            <a:ext cx="890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500" b="1" dirty="0">
                <a:solidFill>
                  <a:srgbClr val="C0000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X(</a:t>
            </a:r>
            <a:r>
              <a:rPr lang="en-US" altLang="zh-CN" sz="1500" b="1" dirty="0">
                <a:solidFill>
                  <a:srgbClr val="C0000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71</a:t>
            </a:r>
            <a:r>
              <a:rPr lang="en" altLang="zh-CN" sz="1500" b="1" dirty="0">
                <a:solidFill>
                  <a:srgbClr val="C0000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00) </a:t>
            </a:r>
            <a:endParaRPr lang="en-CN" sz="1500" b="1" dirty="0">
              <a:solidFill>
                <a:srgbClr val="C00000"/>
              </a:solidFill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6EDEC02-F793-B6F5-2AE8-771A15A616EB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DD84-3441-C796-2ACD-2648EAC0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1482B-2B0C-DDE2-C497-53BC27A0D2D4}"/>
              </a:ext>
            </a:extLst>
          </p:cNvPr>
          <p:cNvSpPr txBox="1"/>
          <p:nvPr/>
        </p:nvSpPr>
        <p:spPr>
          <a:xfrm>
            <a:off x="1507661" y="4040123"/>
            <a:ext cx="8912633" cy="1884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Statistical uncertainty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reduced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by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factor</a:t>
            </a:r>
            <a:r>
              <a:rPr lang="zh-CN" altLang="en-US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3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Systematic uncertainty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reduced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by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about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factor</a:t>
            </a:r>
            <a:r>
              <a:rPr lang="zh-CN" altLang="en-US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2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Large mass </a:t>
            </a:r>
            <a:r>
              <a:rPr lang="en-US" altLang="zh-CN" sz="2000" b="1" dirty="0" err="1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splittings</a:t>
            </a:r>
            <a:r>
              <a:rPr lang="zh-CN" altLang="en-US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(&gt;</a:t>
            </a:r>
            <a:r>
              <a:rPr lang="zh-CN" altLang="en-US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250MeV)</a:t>
            </a:r>
            <a:r>
              <a:rPr lang="zh-CN" altLang="en-US" sz="2000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still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exist,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</a:t>
            </a:r>
            <a:r>
              <a:rPr lang="en-US" sz="2000" b="1" dirty="0">
                <a:solidFill>
                  <a:srgbClr val="7030A0"/>
                </a:solidFill>
                <a:latin typeface="Gill Sans MT" panose="020B0502020104020203" pitchFamily="34" charset="77"/>
              </a:rPr>
              <a:t>ith improved precision</a:t>
            </a:r>
            <a:endParaRPr lang="en-US" altLang="zh-CN" sz="2000" b="1" dirty="0">
              <a:solidFill>
                <a:srgbClr val="7030A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4204E89-CF16-01C4-F6B7-8EDA4A077B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830943"/>
                  </p:ext>
                </p:extLst>
              </p:nvPr>
            </p:nvGraphicFramePr>
            <p:xfrm>
              <a:off x="6983944" y="1051725"/>
              <a:ext cx="4854705" cy="2783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5493">
                      <a:extLst>
                        <a:ext uri="{9D8B030D-6E8A-4147-A177-3AD203B41FA5}">
                          <a16:colId xmlns:a16="http://schemas.microsoft.com/office/drawing/2014/main" val="3395035999"/>
                        </a:ext>
                      </a:extLst>
                    </a:gridCol>
                    <a:gridCol w="1643719">
                      <a:extLst>
                        <a:ext uri="{9D8B030D-6E8A-4147-A177-3AD203B41FA5}">
                          <a16:colId xmlns:a16="http://schemas.microsoft.com/office/drawing/2014/main" val="3765885973"/>
                        </a:ext>
                      </a:extLst>
                    </a:gridCol>
                    <a:gridCol w="1605493">
                      <a:extLst>
                        <a:ext uri="{9D8B030D-6E8A-4147-A177-3AD203B41FA5}">
                          <a16:colId xmlns:a16="http://schemas.microsoft.com/office/drawing/2014/main" val="1130324222"/>
                        </a:ext>
                      </a:extLst>
                    </a:gridCol>
                  </a:tblGrid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  <a:ea typeface="+mn-ea"/>
                              <a:cs typeface="+mn-cs"/>
                            </a:rPr>
                            <a:t>Params</a:t>
                          </a:r>
                          <a:r>
                            <a:rPr lang="zh-CN" alt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[MeV]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Run</a:t>
                          </a:r>
                          <a:r>
                            <a:rPr lang="zh-CN" alt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II&amp;III</a:t>
                          </a:r>
                          <a:r>
                            <a:rPr lang="zh-CN" alt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1" i="0" kern="1200" dirty="0" err="1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Interf</a:t>
                          </a: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Run</a:t>
                          </a:r>
                          <a:r>
                            <a:rPr lang="zh-CN" altLang="en-US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II</a:t>
                          </a:r>
                          <a:r>
                            <a:rPr lang="zh-CN" altLang="en-US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0" kern="1200" dirty="0" err="1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Interf</a:t>
                          </a:r>
                          <a:r>
                            <a:rPr lang="en-US" altLang="zh-CN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.</a:t>
                          </a:r>
                          <a:r>
                            <a:rPr lang="zh-CN" altLang="en-US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endParaRPr lang="en-US" altLang="zh-CN" sz="1500" b="0" kern="12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8610884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M(</a:t>
                          </a:r>
                          <a:r>
                            <a:rPr lang="x-none" sz="1500" b="1" kern="120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BW1</a:t>
                          </a:r>
                          <a:r>
                            <a:rPr lang="en-US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𝟔𝟓𝟗𝟑</m:t>
                                    </m:r>
                                  </m:e>
                                  <m:sub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sub>
                                  <m:sup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p>
                                </m:sSubSup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6638</m:t>
                                    </m:r>
                                  </m:e>
                                  <m:sub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−38−31</m:t>
                                    </m:r>
                                  </m:sub>
                                  <m:sup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+43+16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2516650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kern="1200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Γ</a:t>
                          </a: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(BW1)</a:t>
                          </a:r>
                          <a:r>
                            <a:rPr lang="zh-CN" altLang="en-US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𝟒𝟒𝟔</m:t>
                                    </m:r>
                                  </m:e>
                                  <m:sub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𝟓𝟒</m:t>
                                    </m:r>
                                  </m:sub>
                                  <m:sup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𝟔𝟔</m:t>
                                    </m:r>
                                  </m:sup>
                                </m:sSubSup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0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𝟖𝟕</m:t>
                                </m:r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440</m:t>
                                    </m:r>
                                  </m:e>
                                  <m:sub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−200−240</m:t>
                                    </m:r>
                                  </m:sub>
                                  <m:sup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+230+110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1193785"/>
                      </a:ext>
                    </a:extLst>
                  </a:tr>
                  <a:tr h="5464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M(BW2)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𝟔𝟖𝟒𝟕</m:t>
                                </m:r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0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0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x-none" sz="1500" b="1" kern="1200" dirty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6847</m:t>
                                    </m:r>
                                  </m:e>
                                  <m:sub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−28−20</m:t>
                                    </m:r>
                                  </m:sub>
                                  <m:sup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+44+48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374432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kern="1200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Γ</a:t>
                          </a: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(BW2)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𝟏𝟑𝟓</m:t>
                                    </m:r>
                                  </m:e>
                                  <m:sub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sub>
                                  <m:sup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sup>
                                </m:sSubSup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0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x-none" sz="1500" b="1" kern="1200" dirty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191</m:t>
                                    </m:r>
                                  </m:e>
                                  <m:sub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−49−17</m:t>
                                    </m:r>
                                  </m:sub>
                                  <m:sup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+66+25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0571648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M(BW3)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𝟕𝟏𝟕𝟑</m:t>
                                    </m:r>
                                  </m:e>
                                  <m:sub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bSup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0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7134</m:t>
                                    </m:r>
                                  </m:e>
                                  <m:sub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−25−15</m:t>
                                    </m:r>
                                  </m:sub>
                                  <m:sup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+48+41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9190241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kern="1200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Γ</a:t>
                          </a: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(BW3)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𝟕𝟑</m:t>
                                    </m:r>
                                  </m:e>
                                  <m:sub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b>
                                  <m:sup>
                                    <m:r>
                                      <a:rPr lang="en-US" altLang="zh-CN" sz="1500" b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𝟏𝟖</m:t>
                                    </m:r>
                                  </m:sup>
                                </m:sSubSup>
                                <m:r>
                                  <a:rPr lang="en-US" altLang="zh-CN" sz="1500" b="1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500" b="1" i="0" kern="120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x-none" sz="15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97</m:t>
                                    </m:r>
                                  </m:e>
                                  <m:sub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−29−26</m:t>
                                    </m:r>
                                  </m:sub>
                                  <m:sup>
                                    <m:r>
                                      <a:rPr lang="en-US" altLang="zh-CN" sz="1500" b="0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+40+29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5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3927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4204E89-CF16-01C4-F6B7-8EDA4A077B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830943"/>
                  </p:ext>
                </p:extLst>
              </p:nvPr>
            </p:nvGraphicFramePr>
            <p:xfrm>
              <a:off x="6983944" y="1051725"/>
              <a:ext cx="4854705" cy="2783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5493">
                      <a:extLst>
                        <a:ext uri="{9D8B030D-6E8A-4147-A177-3AD203B41FA5}">
                          <a16:colId xmlns:a16="http://schemas.microsoft.com/office/drawing/2014/main" val="3395035999"/>
                        </a:ext>
                      </a:extLst>
                    </a:gridCol>
                    <a:gridCol w="1643719">
                      <a:extLst>
                        <a:ext uri="{9D8B030D-6E8A-4147-A177-3AD203B41FA5}">
                          <a16:colId xmlns:a16="http://schemas.microsoft.com/office/drawing/2014/main" val="3765885973"/>
                        </a:ext>
                      </a:extLst>
                    </a:gridCol>
                    <a:gridCol w="1605493">
                      <a:extLst>
                        <a:ext uri="{9D8B030D-6E8A-4147-A177-3AD203B41FA5}">
                          <a16:colId xmlns:a16="http://schemas.microsoft.com/office/drawing/2014/main" val="1130324222"/>
                        </a:ext>
                      </a:extLst>
                    </a:gridCol>
                  </a:tblGrid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  <a:ea typeface="+mn-ea"/>
                              <a:cs typeface="+mn-cs"/>
                            </a:rPr>
                            <a:t>Params</a:t>
                          </a:r>
                          <a:r>
                            <a:rPr lang="zh-CN" alt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[MeV]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Run</a:t>
                          </a:r>
                          <a:r>
                            <a:rPr lang="zh-CN" alt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II&amp;III</a:t>
                          </a:r>
                          <a:r>
                            <a:rPr lang="zh-CN" altLang="en-US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1" i="0" kern="1200" dirty="0" err="1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Interf</a:t>
                          </a:r>
                          <a:r>
                            <a:rPr lang="en-US" altLang="zh-CN" sz="1500" b="1" i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Run</a:t>
                          </a:r>
                          <a:r>
                            <a:rPr lang="zh-CN" altLang="en-US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II</a:t>
                          </a:r>
                          <a:r>
                            <a:rPr lang="zh-CN" altLang="en-US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r>
                            <a:rPr lang="en-US" altLang="zh-CN" sz="1500" b="0" kern="1200" dirty="0" err="1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Interf</a:t>
                          </a:r>
                          <a:r>
                            <a:rPr lang="en-US" altLang="zh-CN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.</a:t>
                          </a:r>
                          <a:r>
                            <a:rPr lang="zh-CN" altLang="en-US" sz="1500" b="0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endParaRPr lang="en-US" altLang="zh-CN" sz="1500" b="0" kern="1200" dirty="0">
                            <a:solidFill>
                              <a:sysClr val="windowText" lastClr="000000"/>
                            </a:solidFill>
                            <a:latin typeface="Gill Sans MT" panose="020B0502020104020203" pitchFamily="34" charset="7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8610884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M(</a:t>
                          </a:r>
                          <a:r>
                            <a:rPr lang="x-none" sz="1500" b="1" kern="120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BW1</a:t>
                          </a:r>
                          <a:r>
                            <a:rPr lang="en-US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92" t="-103448" r="-98462" b="-5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362" t="-103448" r="-787" b="-5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16650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kern="1200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Γ</a:t>
                          </a: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(BW1)</a:t>
                          </a:r>
                          <a:r>
                            <a:rPr lang="zh-CN" altLang="en-US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 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92" t="-196667" r="-98462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362" t="-196667" r="-787" b="-4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1193785"/>
                      </a:ext>
                    </a:extLst>
                  </a:tr>
                  <a:tr h="54641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M(BW2)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92" t="-206977" r="-98462" b="-2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362" t="-206977" r="-787" b="-2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374432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kern="1200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Γ</a:t>
                          </a: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(BW2)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92" t="-440000" r="-98462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362" t="-440000" r="-787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0571648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M(BW3)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92" t="-558621" r="-98462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362" t="-558621" r="-787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190241"/>
                      </a:ext>
                    </a:extLst>
                  </a:tr>
                  <a:tr h="372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500" b="1" kern="1200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Γ</a:t>
                          </a:r>
                          <a:r>
                            <a:rPr lang="en-US" altLang="zh-CN" sz="1500" b="1" kern="1200" dirty="0">
                              <a:solidFill>
                                <a:sysClr val="windowText" lastClr="000000"/>
                              </a:solidFill>
                              <a:latin typeface="Gill Sans MT" panose="020B0502020104020203" pitchFamily="34" charset="77"/>
                            </a:rPr>
                            <a:t>(BW3)</a:t>
                          </a:r>
                          <a:endParaRPr lang="x-none" sz="1500" b="1" i="0" kern="120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92" t="-636667" r="-9846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362" t="-636667" r="-787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39277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483ABC8-BD6C-7205-EE71-9027B818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3" y="1060874"/>
            <a:ext cx="6610497" cy="2783899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0523BC3-F949-31FA-E41D-7BB4AB2A550F}"/>
              </a:ext>
            </a:extLst>
          </p:cNvPr>
          <p:cNvSpPr txBox="1"/>
          <p:nvPr/>
        </p:nvSpPr>
        <p:spPr>
          <a:xfrm>
            <a:off x="425507" y="366861"/>
            <a:ext cx="617826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model: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1FD04E0-DAAA-7292-AC2D-6430A7EE1FF6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0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82A85-F1ED-B7BD-B933-8A132AE7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B08F-CDCB-546B-312E-F133A6F0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F3988-F4BE-172C-4A86-CDF8ACE255E1}"/>
              </a:ext>
            </a:extLst>
          </p:cNvPr>
          <p:cNvSpPr txBox="1"/>
          <p:nvPr/>
        </p:nvSpPr>
        <p:spPr>
          <a:xfrm>
            <a:off x="2992714" y="1130684"/>
            <a:ext cx="6206571" cy="426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20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77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etraquar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candidates</a:t>
            </a:r>
            <a:endParaRPr lang="en-US" altLang="zh-CN" sz="2000" b="1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𝐽/𝜓𝐽/𝜓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Data sample and event selections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𝐽/𝜓𝐽/𝜓 pairs signal in Run II+III data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Fit</a:t>
            </a:r>
            <a:r>
              <a:rPr lang="zh-CN" altLang="en-US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model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Run III &amp;&amp;</a:t>
            </a:r>
            <a:r>
              <a:rPr lang="zh-CN" altLang="en-US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ea typeface="楷体" panose="02010609060101010101" pitchFamily="49" charset="-122"/>
                <a:cs typeface="Times New Roman" panose="02020603050405020304" pitchFamily="18" charset="0"/>
              </a:rPr>
              <a:t>Run II+III result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511049C-CC1B-10CC-5966-0766094EE26B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7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8A56-6E5E-E32C-C393-1FFFA04F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Outlook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43BFB-26AA-5CBC-4995-B0BBCA06DEC7}"/>
              </a:ext>
            </a:extLst>
          </p:cNvPr>
          <p:cNvSpPr txBox="1"/>
          <p:nvPr/>
        </p:nvSpPr>
        <p:spPr>
          <a:xfrm>
            <a:off x="874592" y="5410127"/>
            <a:ext cx="95420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stem Font Regular"/>
              <a:buChar char="🧩"/>
            </a:pPr>
            <a:r>
              <a:rPr lang="en-US" altLang="zh-CN" sz="2400" b="1" i="1" dirty="0">
                <a:effectLst/>
                <a:ea typeface="Kai" pitchFamily="2" charset="-122"/>
                <a:cs typeface="Times New Roman" panose="02020603050405020304" pitchFamily="18" charset="0"/>
              </a:rPr>
              <a:t>Missing</a:t>
            </a:r>
            <a:r>
              <a:rPr lang="en" altLang="zh-CN" sz="2400" b="1" i="1" dirty="0">
                <a:effectLst/>
                <a:ea typeface="Kai" pitchFamily="2" charset="-122"/>
                <a:cs typeface="Times New Roman" panose="02020603050405020304" pitchFamily="18" charset="0"/>
              </a:rPr>
              <a:t> piece of puzzle </a:t>
            </a:r>
            <a:r>
              <a:rPr lang="en-US" altLang="zh-CN" sz="2400" b="1" i="1" dirty="0">
                <a:ea typeface="Kai" pitchFamily="2" charset="-122"/>
                <a:cs typeface="Times New Roman" panose="02020603050405020304" pitchFamily="18" charset="0"/>
              </a:rPr>
              <a:t>----</a:t>
            </a:r>
            <a:r>
              <a:rPr lang="zh-CN" altLang="en-US" sz="2400" b="1" i="1" dirty="0"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ea typeface="Kai" pitchFamily="2" charset="-122"/>
                <a:cs typeface="Times New Roman" panose="02020603050405020304" pitchFamily="18" charset="0"/>
              </a:rPr>
              <a:t>What’s</a:t>
            </a:r>
            <a:r>
              <a:rPr lang="zh-CN" altLang="en-US" sz="2400" b="1" i="1" dirty="0"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ea typeface="Kai" pitchFamily="2" charset="-122"/>
                <a:cs typeface="Times New Roman" panose="02020603050405020304" pitchFamily="18" charset="0"/>
              </a:rPr>
              <a:t>cross</a:t>
            </a:r>
            <a:r>
              <a:rPr lang="zh-CN" altLang="en-US" sz="2400" b="1" i="1" dirty="0"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ea typeface="Kai" pitchFamily="2" charset="-122"/>
                <a:cs typeface="Times New Roman" panose="02020603050405020304" pitchFamily="18" charset="0"/>
              </a:rPr>
              <a:t>section?</a:t>
            </a:r>
            <a:r>
              <a:rPr lang="en" altLang="zh-CN" sz="2400" b="1" i="1" dirty="0"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i="1" dirty="0"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i="1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W</a:t>
            </a:r>
            <a:r>
              <a:rPr lang="en" altLang="zh-CN" sz="2500" b="1" i="1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hat</a:t>
            </a:r>
            <a:r>
              <a:rPr lang="en-US" altLang="zh-CN" sz="2500" b="1" i="1" dirty="0">
                <a:solidFill>
                  <a:srgbClr val="7030A0"/>
                </a:solidFill>
                <a:ea typeface="Kai" pitchFamily="2" charset="-122"/>
                <a:cs typeface="Times New Roman" panose="02020603050405020304" pitchFamily="18" charset="0"/>
              </a:rPr>
              <a:t>’</a:t>
            </a:r>
            <a:r>
              <a:rPr lang="en" altLang="zh-CN" sz="2500" b="1" i="1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s J</a:t>
            </a:r>
            <a:r>
              <a:rPr lang="en" altLang="zh-CN" sz="2500" b="1" i="1" baseline="30000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PC</a:t>
            </a:r>
            <a:r>
              <a:rPr lang="en" altLang="zh-CN" sz="2500" b="1" i="1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i="1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2500" b="1" i="1" dirty="0">
                <a:solidFill>
                  <a:srgbClr val="7030A0"/>
                </a:solidFill>
                <a:effectLst/>
                <a:ea typeface="Kai" pitchFamily="2" charset="-122"/>
                <a:cs typeface="Times New Roman" panose="02020603050405020304" pitchFamily="18" charset="0"/>
              </a:rPr>
              <a:t> </a:t>
            </a:r>
            <a:endParaRPr lang="en-CN" sz="2500" b="1" i="1" dirty="0">
              <a:solidFill>
                <a:srgbClr val="7030A0"/>
              </a:solidFill>
              <a:ea typeface="Kai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9C5DC-954D-795C-C76A-DCD6BB097A90}"/>
              </a:ext>
            </a:extLst>
          </p:cNvPr>
          <p:cNvSpPr txBox="1"/>
          <p:nvPr/>
        </p:nvSpPr>
        <p:spPr>
          <a:xfrm>
            <a:off x="9976132" y="5816906"/>
            <a:ext cx="2118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4590F"/>
                </a:solidFill>
                <a:effectLst/>
                <a:latin typeface="Calibri" panose="020F0502020204030204" pitchFamily="34" charset="0"/>
              </a:rPr>
              <a:t>THANKS! </a:t>
            </a:r>
            <a:endParaRPr lang="en-US" sz="36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15680-6BE3-9A91-010F-2D06DF9CFEBC}"/>
              </a:ext>
            </a:extLst>
          </p:cNvPr>
          <p:cNvSpPr txBox="1"/>
          <p:nvPr/>
        </p:nvSpPr>
        <p:spPr>
          <a:xfrm>
            <a:off x="838007" y="2870973"/>
            <a:ext cx="8373959" cy="211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stem Font Regular"/>
              <a:buChar char="🌟"/>
            </a:pPr>
            <a:r>
              <a:rPr lang="en-US" altLang="zh-CN" sz="2400" b="1" dirty="0">
                <a:solidFill>
                  <a:srgbClr val="9437FF"/>
                </a:solidFill>
                <a:cs typeface="Times New Roman" panose="02020603050405020304" pitchFamily="18" charset="0"/>
              </a:rPr>
              <a:t>A</a:t>
            </a:r>
            <a:r>
              <a:rPr lang="en" altLang="zh-CN" sz="2400" b="1" dirty="0">
                <a:solidFill>
                  <a:srgbClr val="9437FF"/>
                </a:solidFill>
                <a:cs typeface="Times New Roman" panose="02020603050405020304" pitchFamily="18" charset="0"/>
              </a:rPr>
              <a:t> family of all-charm tetraquarks</a:t>
            </a:r>
            <a:r>
              <a:rPr lang="zh-CN" altLang="en-US" sz="2400" b="1" dirty="0">
                <a:solidFill>
                  <a:srgbClr val="9437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9437FF"/>
                </a:solidFill>
                <a:cs typeface="Times New Roman" panose="02020603050405020304" pitchFamily="18" charset="0"/>
              </a:rPr>
              <a:t>!!!</a:t>
            </a:r>
            <a:endParaRPr lang="en" altLang="zh-CN" sz="2400" b="1" dirty="0">
              <a:solidFill>
                <a:srgbClr val="9437FF"/>
              </a:solidFill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X(6600), X(6900), </a:t>
            </a:r>
            <a:r>
              <a:rPr lang="en-US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and</a:t>
            </a:r>
            <a:r>
              <a:rPr lang="zh-CN" altLang="en-US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X(7100)</a:t>
            </a:r>
            <a:r>
              <a:rPr lang="zh-CN" altLang="en-US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well</a:t>
            </a:r>
            <a:r>
              <a:rPr lang="zh-CN" altLang="en-US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above</a:t>
            </a:r>
            <a:r>
              <a:rPr lang="zh-CN" altLang="en-US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sz="2200" dirty="0">
                <a:solidFill>
                  <a:srgbClr val="7030A0"/>
                </a:solidFill>
                <a:cs typeface="Times New Roman" panose="02020603050405020304" pitchFamily="18" charset="0"/>
              </a:rPr>
              <a:t>σ</a:t>
            </a:r>
            <a:endParaRPr lang="en-US" altLang="zh-CN" sz="2200" dirty="0">
              <a:solidFill>
                <a:srgbClr val="7030A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Quantum interference among structures</a:t>
            </a:r>
            <a:r>
              <a:rPr lang="zh-CN" altLang="en-US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validated</a:t>
            </a:r>
            <a:r>
              <a:rPr lang="zh-CN" altLang="en-US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well</a:t>
            </a:r>
            <a:r>
              <a:rPr lang="zh-CN" altLang="en-US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above</a:t>
            </a:r>
            <a:r>
              <a:rPr lang="zh-CN" altLang="en-US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200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sz="2200" dirty="0">
                <a:solidFill>
                  <a:srgbClr val="7030A0"/>
                </a:solidFill>
                <a:cs typeface="Times New Roman" panose="02020603050405020304" pitchFamily="18" charset="0"/>
              </a:rPr>
              <a:t>σ</a:t>
            </a:r>
            <a:endParaRPr lang="en-CN" altLang="zh-CN" sz="2200" dirty="0">
              <a:solidFill>
                <a:srgbClr val="7030A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Large mass </a:t>
            </a:r>
            <a:r>
              <a:rPr lang="en" altLang="zh-CN" sz="2200" dirty="0" err="1">
                <a:latin typeface="Gill Sans MT" panose="020B0502020104020203" pitchFamily="34" charset="77"/>
                <a:cs typeface="Times New Roman" panose="02020603050405020304" pitchFamily="18" charset="0"/>
              </a:rPr>
              <a:t>splittings</a:t>
            </a:r>
            <a:r>
              <a:rPr lang="en" altLang="zh-CN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, more precisely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54DB4-C6AC-70CB-DA3C-9741839D9A6A}"/>
              </a:ext>
            </a:extLst>
          </p:cNvPr>
          <p:cNvSpPr txBox="1"/>
          <p:nvPr/>
        </p:nvSpPr>
        <p:spPr>
          <a:xfrm>
            <a:off x="7003402" y="3565483"/>
            <a:ext cx="326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0432FF"/>
                </a:solidFill>
                <a:cs typeface="Times New Roman" panose="02020603050405020304" pitchFamily="18" charset="0"/>
              </a:rPr>
              <a:t>=</a:t>
            </a:r>
            <a:r>
              <a:rPr lang="en" altLang="zh-CN" sz="1800" b="1" dirty="0">
                <a:solidFill>
                  <a:srgbClr val="0432FF"/>
                </a:solidFill>
                <a:effectLst/>
                <a:cs typeface="Times New Roman" panose="02020603050405020304" pitchFamily="18" charset="0"/>
              </a:rPr>
              <a:t>=&gt; Comparisons possible</a:t>
            </a:r>
            <a:endParaRPr lang="en-CN" b="1" dirty="0">
              <a:solidFill>
                <a:srgbClr val="0432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ED2A1-333D-C519-8B26-C0BD6122B65B}"/>
              </a:ext>
            </a:extLst>
          </p:cNvPr>
          <p:cNvSpPr txBox="1"/>
          <p:nvPr/>
        </p:nvSpPr>
        <p:spPr>
          <a:xfrm>
            <a:off x="9182739" y="3947979"/>
            <a:ext cx="2981632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20"/>
              </a:lnSpc>
            </a:pPr>
            <a:r>
              <a:rPr lang="en" altLang="zh-CN" sz="1800" b="1" dirty="0">
                <a:solidFill>
                  <a:srgbClr val="0432FF"/>
                </a:solidFill>
                <a:effectLst/>
                <a:cs typeface="Times New Roman" panose="02020603050405020304" pitchFamily="18" charset="0"/>
              </a:rPr>
              <a:t>==&gt; States have common J</a:t>
            </a:r>
            <a:r>
              <a:rPr lang="en" altLang="zh-CN" sz="1800" b="1" baseline="30000" dirty="0">
                <a:solidFill>
                  <a:srgbClr val="0432FF"/>
                </a:solidFill>
                <a:effectLst/>
                <a:cs typeface="Times New Roman" panose="02020603050405020304" pitchFamily="18" charset="0"/>
              </a:rPr>
              <a:t>PC</a:t>
            </a:r>
            <a:endParaRPr lang="en" altLang="zh-CN" sz="1800" b="1" dirty="0">
              <a:solidFill>
                <a:srgbClr val="0432FF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597CC-2053-A1FF-4641-C4AD34B7FD4A}"/>
              </a:ext>
            </a:extLst>
          </p:cNvPr>
          <p:cNvSpPr txBox="1"/>
          <p:nvPr/>
        </p:nvSpPr>
        <p:spPr>
          <a:xfrm>
            <a:off x="5969697" y="4587491"/>
            <a:ext cx="281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solidFill>
                  <a:srgbClr val="0432FF"/>
                </a:solidFill>
                <a:effectLst/>
                <a:cs typeface="Times New Roman" panose="02020603050405020304" pitchFamily="18" charset="0"/>
              </a:rPr>
              <a:t>==&gt; radial family of states</a:t>
            </a:r>
            <a:endParaRPr lang="en-CN" b="1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D1993-8946-9EF3-8D30-4D902EFB2386}"/>
                  </a:ext>
                </a:extLst>
              </p:cNvPr>
              <p:cNvSpPr txBox="1"/>
              <p:nvPr/>
            </p:nvSpPr>
            <p:spPr>
              <a:xfrm>
                <a:off x="838007" y="624903"/>
                <a:ext cx="7736862" cy="2110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System Font Regular"/>
                  <a:buChar char="📝"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r>
                      <a:rPr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7030A0"/>
                    </a:solidFill>
                  </a:rPr>
                  <a:t>result with the addition of Run III data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200" dirty="0">
                    <a:latin typeface="Gill Sans MT" panose="020B0502020104020203" pitchFamily="34" charset="77"/>
                  </a:rPr>
                  <a:t>The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first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dirty="0">
                    <a:latin typeface="Gill Sans MT" panose="020B0502020104020203" pitchFamily="34" charset="77"/>
                  </a:rPr>
                  <a:t>analysis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dirty="0">
                    <a:latin typeface="Gill Sans MT" panose="020B0502020104020203" pitchFamily="34" charset="77"/>
                  </a:rPr>
                  <a:t>including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2024</a:t>
                </a:r>
                <a:r>
                  <a:rPr lang="zh-CN" altLang="en-US" sz="22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Data</a:t>
                </a:r>
                <a:r>
                  <a:rPr lang="zh-CN" altLang="en-US" sz="2200" b="1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dirty="0">
                    <a:latin typeface="Gill Sans MT" panose="020B0502020104020203" pitchFamily="34" charset="77"/>
                  </a:rPr>
                  <a:t>among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dirty="0">
                    <a:latin typeface="Gill Sans MT" panose="020B0502020104020203" pitchFamily="34" charset="77"/>
                  </a:rPr>
                  <a:t>LHC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dirty="0">
                    <a:latin typeface="Gill Sans MT" panose="020B0502020104020203" pitchFamily="34" charset="77"/>
                  </a:rPr>
                  <a:t>3</a:t>
                </a:r>
                <a:r>
                  <a:rPr lang="zh-CN" altLang="en-US" sz="2200" dirty="0">
                    <a:latin typeface="Gill Sans MT" panose="020B0502020104020203" pitchFamily="34" charset="77"/>
                  </a:rPr>
                  <a:t> </a:t>
                </a:r>
                <a:r>
                  <a:rPr lang="en-US" altLang="zh-CN" sz="2200" dirty="0" err="1">
                    <a:latin typeface="Gill Sans MT" panose="020B0502020104020203" pitchFamily="34" charset="77"/>
                  </a:rPr>
                  <a:t>exps</a:t>
                </a:r>
                <a:endParaRPr lang="en-US" sz="2200" dirty="0">
                  <a:latin typeface="Gill Sans MT" panose="020B0502020104020203" pitchFamily="34" charset="77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200" dirty="0">
                    <a:latin typeface="Gill Sans MT" panose="020B0502020104020203" pitchFamily="34" charset="77"/>
                  </a:rPr>
                  <a:t>Include Feed-down and combinatorial background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200" dirty="0">
                    <a:latin typeface="Gill Sans MT" panose="020B0502020104020203" pitchFamily="34" charset="77"/>
                  </a:rPr>
                  <a:t>Update parameterization of Run 2&amp;3 background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D1993-8946-9EF3-8D30-4D902EFB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7" y="624903"/>
                <a:ext cx="7736862" cy="2110129"/>
              </a:xfrm>
              <a:prstGeom prst="rect">
                <a:avLst/>
              </a:prstGeom>
              <a:blipFill>
                <a:blip r:embed="rId2"/>
                <a:stretch>
                  <a:fillRect l="-1309" b="-47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083EA9B-DC57-79EC-545D-562CB2B5F129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1FA4-7FED-A7BC-06C2-A4E47DBD2A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12192000" cy="3651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dirty="0"/>
              <a:t>BACKUP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61A86-07C4-5408-5C79-9CE71E18A7C7}"/>
              </a:ext>
            </a:extLst>
          </p:cNvPr>
          <p:cNvSpPr txBox="1"/>
          <p:nvPr/>
        </p:nvSpPr>
        <p:spPr>
          <a:xfrm>
            <a:off x="4450619" y="2505670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en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DF20144-8DEF-7BF2-24F3-104E7B8AD74C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DB6C-5642-CA13-3250-93D21968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en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DA9E23-A622-6259-00AC-BCFE9D4F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35780" y="-3021005"/>
            <a:ext cx="4501444" cy="1257300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6B24305-A983-11FC-459D-34C2000A7BF8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0BCF-D696-CB8C-FE12-B250AA9D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interference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0BD03-C2B3-E3F0-DFE2-90452B49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6" y="627531"/>
            <a:ext cx="4719600" cy="3725999"/>
          </a:xfrm>
          <a:prstGeom prst="rect">
            <a:avLst/>
          </a:prstGeom>
          <a:effectLst/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34DD32BD-25FC-5EA9-5A46-421EA8E9F7DF}"/>
              </a:ext>
            </a:extLst>
          </p:cNvPr>
          <p:cNvSpPr txBox="1"/>
          <p:nvPr/>
        </p:nvSpPr>
        <p:spPr>
          <a:xfrm>
            <a:off x="2094628" y="1225644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12.9</a:t>
            </a:r>
            <a:r>
              <a:rPr lang="el-GR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FF4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A30C8931-6511-E55A-1629-801B96A30CD1}"/>
              </a:ext>
            </a:extLst>
          </p:cNvPr>
          <p:cNvSpPr txBox="1"/>
          <p:nvPr/>
        </p:nvSpPr>
        <p:spPr>
          <a:xfrm>
            <a:off x="2599476" y="1594879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r>
              <a:rPr lang="el-GR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FF4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A996A3FB-8E3E-1806-82F8-559B955BBD18}"/>
              </a:ext>
            </a:extLst>
          </p:cNvPr>
          <p:cNvSpPr txBox="1"/>
          <p:nvPr/>
        </p:nvSpPr>
        <p:spPr>
          <a:xfrm>
            <a:off x="1476910" y="985812"/>
            <a:ext cx="85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1" lang="en-US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zh-CN" sz="1600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altLang="zh-CN" sz="1600" b="1" dirty="0">
                <a:solidFill>
                  <a:srgbClr val="FF4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FF4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5A637935-6F32-D78E-F38F-D7DD839FA271}"/>
              </a:ext>
            </a:extLst>
          </p:cNvPr>
          <p:cNvSpPr txBox="1"/>
          <p:nvPr/>
        </p:nvSpPr>
        <p:spPr>
          <a:xfrm>
            <a:off x="1272989" y="2268086"/>
            <a:ext cx="12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Dip1:</a:t>
            </a:r>
            <a:r>
              <a:rPr kumimoji="1" lang="zh-CN" altLang="en-US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8.4</a:t>
            </a:r>
            <a:r>
              <a:rPr lang="el-GR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0410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A38670C9-EEAB-8851-3640-17EB751D0B80}"/>
              </a:ext>
            </a:extLst>
          </p:cNvPr>
          <p:cNvSpPr txBox="1"/>
          <p:nvPr/>
        </p:nvSpPr>
        <p:spPr>
          <a:xfrm>
            <a:off x="2238559" y="2468044"/>
            <a:ext cx="12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Dip2:</a:t>
            </a:r>
            <a:r>
              <a:rPr kumimoji="1" lang="zh-CN" altLang="en-US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solidFill>
                  <a:srgbClr val="0410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el-GR" altLang="zh-CN" sz="1600" b="1" dirty="0">
                <a:solidFill>
                  <a:srgbClr val="0410F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sz="1600" b="1" dirty="0">
              <a:solidFill>
                <a:srgbClr val="0410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24C66CE-1B63-6C66-3016-A69FDA857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596798"/>
                  </p:ext>
                </p:extLst>
              </p:nvPr>
            </p:nvGraphicFramePr>
            <p:xfrm>
              <a:off x="2088771" y="4469156"/>
              <a:ext cx="7812000" cy="87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6000">
                      <a:extLst>
                        <a:ext uri="{9D8B030D-6E8A-4147-A177-3AD203B41FA5}">
                          <a16:colId xmlns:a16="http://schemas.microsoft.com/office/drawing/2014/main" val="4247974570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631863784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74342907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837671352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546877541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1234167002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4289773394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Params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[MeV]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M(</a:t>
                          </a:r>
                          <a:r>
                            <a:rPr lang="x-none" sz="1400" b="1" kern="1200">
                              <a:solidFill>
                                <a:schemeClr val="tx1"/>
                              </a:solidFill>
                            </a:rPr>
                            <a:t>BW1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l-GR" sz="1400" b="1" kern="1200" dirty="0">
                              <a:solidFill>
                                <a:schemeClr val="tx1"/>
                              </a:solidFill>
                            </a:rPr>
                            <a:t>Γ</a:t>
                          </a: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(BW1)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M(BW2)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kern="1200" dirty="0">
                              <a:solidFill>
                                <a:schemeClr val="tx1"/>
                              </a:solidFill>
                            </a:rPr>
                            <a:t>Γ</a:t>
                          </a: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(BW2)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M(BW3)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kern="1200" dirty="0">
                              <a:solidFill>
                                <a:schemeClr val="tx1"/>
                              </a:solidFill>
                            </a:rPr>
                            <a:t>Γ</a:t>
                          </a: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(BW3)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5076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Run</a:t>
                          </a:r>
                          <a:r>
                            <a:rPr lang="zh-CN" altLang="en-US" sz="1400" b="1" i="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III</a:t>
                          </a:r>
                          <a:r>
                            <a:rPr lang="zh-CN" altLang="en-US" sz="1400" b="1" i="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400" b="1" i="0" kern="1200" dirty="0" err="1">
                              <a:solidFill>
                                <a:schemeClr val="tx1"/>
                              </a:solidFill>
                            </a:rPr>
                            <a:t>Interf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6588</m:t>
                                </m:r>
                                <m:r>
                                  <a:rPr lang="en-US" altLang="zh-CN" sz="14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x-none" sz="1400" b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454±74</m:t>
                                </m:r>
                              </m:oMath>
                            </m:oMathPara>
                          </a14:m>
                          <a:endParaRPr lang="x-none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6849</m:t>
                                </m:r>
                                <m:r>
                                  <a:rPr lang="en-US" altLang="zh-CN" sz="14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x-none" sz="1400" b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136</m:t>
                                </m:r>
                                <m:r>
                                  <a:rPr lang="en-US" altLang="zh-CN" sz="14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x-none" sz="1400" b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7179</m:t>
                                </m:r>
                                <m:r>
                                  <a:rPr lang="en-US" altLang="zh-CN" sz="14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x-none" sz="1400" b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67</m:t>
                                </m:r>
                                <m:r>
                                  <a:rPr lang="en-US" altLang="zh-CN" sz="14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en-US" altLang="zh-CN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x-none" sz="1400" b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9219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24C66CE-1B63-6C66-3016-A69FDA857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596798"/>
                  </p:ext>
                </p:extLst>
              </p:nvPr>
            </p:nvGraphicFramePr>
            <p:xfrm>
              <a:off x="2088771" y="4469156"/>
              <a:ext cx="7812000" cy="87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6000">
                      <a:extLst>
                        <a:ext uri="{9D8B030D-6E8A-4147-A177-3AD203B41FA5}">
                          <a16:colId xmlns:a16="http://schemas.microsoft.com/office/drawing/2014/main" val="4247974570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631863784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74342907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837671352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546877541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1234167002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428977339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kern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Params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[MeV]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M(</a:t>
                          </a:r>
                          <a:r>
                            <a:rPr lang="x-none" sz="1400" b="1" kern="1200">
                              <a:solidFill>
                                <a:schemeClr val="tx1"/>
                              </a:solidFill>
                            </a:rPr>
                            <a:t>BW1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l-GR" sz="1400" b="1" kern="1200" dirty="0">
                              <a:solidFill>
                                <a:schemeClr val="tx1"/>
                              </a:solidFill>
                            </a:rPr>
                            <a:t>Γ</a:t>
                          </a: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(BW1)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M(BW2)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kern="1200" dirty="0">
                              <a:solidFill>
                                <a:schemeClr val="tx1"/>
                              </a:solidFill>
                            </a:rPr>
                            <a:t>Γ</a:t>
                          </a: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(BW2)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M(BW3)</a:t>
                          </a:r>
                          <a:endParaRPr lang="x-none" sz="1400" b="1" i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kern="1200" dirty="0">
                              <a:solidFill>
                                <a:schemeClr val="tx1"/>
                              </a:solidFill>
                            </a:rPr>
                            <a:t>Γ</a:t>
                          </a: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</a:rPr>
                            <a:t>(BW3)</a:t>
                          </a:r>
                          <a:endParaRPr lang="x-none" sz="14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15294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5076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Run</a:t>
                          </a:r>
                          <a:r>
                            <a:rPr lang="zh-CN" altLang="en-US" sz="1400" b="1" i="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III</a:t>
                          </a:r>
                          <a:r>
                            <a:rPr lang="zh-CN" altLang="en-US" sz="1400" b="1" i="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400" b="1" i="0" kern="1200" dirty="0" err="1">
                              <a:solidFill>
                                <a:schemeClr val="tx1"/>
                              </a:solidFill>
                            </a:rPr>
                            <a:t>Interf</a:t>
                          </a:r>
                          <a:r>
                            <a:rPr lang="en-US" altLang="zh-CN" sz="1400" b="1" i="0" kern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36" t="-148276" r="-50113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36" t="-148276" r="-40113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36" t="-148276" r="-30113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36" t="-148276" r="-20113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36" t="-148276" r="-101136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136" t="-148276" r="-1136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2192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文本框 11">
            <a:extLst>
              <a:ext uri="{FF2B5EF4-FFF2-40B4-BE49-F238E27FC236}">
                <a16:creationId xmlns:a16="http://schemas.microsoft.com/office/drawing/2014/main" id="{A0FEDA3C-0913-5E0D-2AF3-56D5319874CA}"/>
              </a:ext>
            </a:extLst>
          </p:cNvPr>
          <p:cNvSpPr txBox="1"/>
          <p:nvPr/>
        </p:nvSpPr>
        <p:spPr>
          <a:xfrm>
            <a:off x="2238559" y="5506580"/>
            <a:ext cx="1111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" altLang="zh-CN" sz="2400" b="1" i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Confirm</a:t>
            </a:r>
            <a:r>
              <a:rPr lang="en" altLang="zh-CN" sz="2400" i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Run II results with Run III data only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All</a:t>
            </a:r>
            <a:r>
              <a:rPr lang="zh-CN" altLang="en-US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states</a:t>
            </a:r>
            <a:r>
              <a:rPr lang="zh-CN" altLang="en-US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and</a:t>
            </a:r>
            <a:r>
              <a:rPr lang="zh-CN" altLang="en-US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dips</a:t>
            </a:r>
            <a:r>
              <a:rPr lang="zh-CN" altLang="en-US" sz="24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above</a:t>
            </a:r>
            <a:r>
              <a:rPr lang="zh-CN" altLang="en-US" sz="2400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" altLang="zh-CN" sz="2400" i="1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sz="24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400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!</a:t>
            </a:r>
            <a:endParaRPr lang="en" altLang="zh-CN" sz="2400" i="1" dirty="0">
              <a:solidFill>
                <a:srgbClr val="0432FF"/>
              </a:solidFill>
              <a:effectLst/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4CB12-7F50-C330-74BA-CF65A38A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771" y="543666"/>
            <a:ext cx="5078416" cy="38711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94B441-AD20-AEC9-5595-62C0079D2271}"/>
              </a:ext>
            </a:extLst>
          </p:cNvPr>
          <p:cNvSpPr txBox="1"/>
          <p:nvPr/>
        </p:nvSpPr>
        <p:spPr>
          <a:xfrm>
            <a:off x="6417322" y="5934960"/>
            <a:ext cx="2997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---already</a:t>
            </a:r>
            <a:r>
              <a:rPr lang="zh-CN" altLang="en-US" sz="1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our</a:t>
            </a:r>
            <a:r>
              <a:rPr lang="zh-CN" altLang="en-US" sz="1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goals!</a:t>
            </a:r>
            <a:endParaRPr lang="en" altLang="zh-CN" sz="1800" b="1" i="1" dirty="0">
              <a:solidFill>
                <a:srgbClr val="1F497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15A54-569D-94D7-B467-9A75A9718C83}"/>
              </a:ext>
            </a:extLst>
          </p:cNvPr>
          <p:cNvSpPr txBox="1"/>
          <p:nvPr/>
        </p:nvSpPr>
        <p:spPr>
          <a:xfrm>
            <a:off x="8319910" y="5542876"/>
            <a:ext cx="2515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altLang="zh-CN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" altLang="zh-CN" b="1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" altLang="zh-CN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better precision!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D352E6-8F4D-09DD-3C98-0188873E5DBC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2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0546-3587-30A0-687D-FF3D18B4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8BFF9-CDE9-EEF4-82D8-63D7DE01D5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/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CB367-8983-60F3-6601-1F039174A513}"/>
              </a:ext>
            </a:extLst>
          </p:cNvPr>
          <p:cNvSpPr txBox="1"/>
          <p:nvPr/>
        </p:nvSpPr>
        <p:spPr>
          <a:xfrm>
            <a:off x="2992714" y="1130571"/>
            <a:ext cx="6206571" cy="426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2000" dirty="0">
              <a:latin typeface="Gill Sans MT" panose="020B0502020104020203" pitchFamily="34" charset="77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etraquar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candidates</a:t>
            </a:r>
            <a:endParaRPr lang="en-US" altLang="zh-CN" sz="2000" b="1" dirty="0">
              <a:solidFill>
                <a:srgbClr val="1E66B7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𝐽/𝜓𝐽/𝜓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Data sample and event selections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𝐽/𝜓𝐽/𝜓 pairs signal in Run II+III data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Fit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model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Run III &amp;&amp;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Run II+III result</a:t>
            </a:r>
            <a:endParaRPr lang="en-US" altLang="zh-CN" sz="2800" b="1" dirty="0">
              <a:solidFill>
                <a:srgbClr val="1E66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59509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0520-1AE8-D1A2-5EBC-88D1FE80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dirty="0"/>
              <a:t>etraquar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candidates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heavy-flavor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E2A07-A37E-F98A-56CD-195A0F8B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55" y="1882795"/>
            <a:ext cx="2255323" cy="2635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90AB15-C699-4A24-64BC-ED4C2F088DF6}"/>
                  </a:ext>
                </a:extLst>
              </p:cNvPr>
              <p:cNvSpPr txBox="1"/>
              <p:nvPr/>
            </p:nvSpPr>
            <p:spPr>
              <a:xfrm>
                <a:off x="904956" y="1725286"/>
                <a:ext cx="15045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X(3872)</a:t>
                </a:r>
                <a:r>
                  <a:rPr lang="zh-CN" altLang="en-US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𝐮𝐜</m:t>
                    </m:r>
                    <m:acc>
                      <m:accPr>
                        <m:chr m:val="̅"/>
                        <m:ctrlPr>
                          <a:rPr lang="en-CN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acc>
                      <m:accPr>
                        <m:chr m:val="̅"/>
                        <m:ctrlPr>
                          <a:rPr lang="en-CN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</a:rPr>
                  <a:t>]</a:t>
                </a:r>
                <a:endParaRPr lang="en-US" sz="1600" b="1" dirty="0">
                  <a:solidFill>
                    <a:srgbClr val="0432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90AB15-C699-4A24-64BC-ED4C2F088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56" y="1725286"/>
                <a:ext cx="1504591" cy="246221"/>
              </a:xfrm>
              <a:prstGeom prst="rect">
                <a:avLst/>
              </a:prstGeom>
              <a:blipFill>
                <a:blip r:embed="rId3"/>
                <a:stretch>
                  <a:fillRect l="-8403" t="-19048" b="-4285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2C5EB-2A17-F623-0827-7FFE4CE86AFB}"/>
                  </a:ext>
                </a:extLst>
              </p:cNvPr>
              <p:cNvSpPr txBox="1"/>
              <p:nvPr/>
            </p:nvSpPr>
            <p:spPr>
              <a:xfrm>
                <a:off x="309615" y="373928"/>
                <a:ext cx="3719876" cy="1228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altLang="zh-CN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Heavy-flavor</a:t>
                </a:r>
                <a:r>
                  <a:rPr lang="zh-CN" altLang="en-US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exotics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  </a:t>
                </a:r>
                <a:r>
                  <a:rPr lang="en-US" sz="16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larger quark mass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𝑸𝑪𝑫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endParaRPr lang="en-US" altLang="zh-CN" sz="1600" b="1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=&gt;</a:t>
                </a:r>
                <a:r>
                  <a:rPr lang="zh-CN" altLang="en-US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theoretical treatments more reliable</a:t>
                </a:r>
                <a:endParaRPr lang="en-US" sz="1600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2C5EB-2A17-F623-0827-7FFE4CE86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5" y="373928"/>
                <a:ext cx="3719876" cy="1228413"/>
              </a:xfrm>
              <a:prstGeom prst="rect">
                <a:avLst/>
              </a:prstGeom>
              <a:blipFill>
                <a:blip r:embed="rId4"/>
                <a:stretch>
                  <a:fillRect l="-1020" b="-51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31A87D-6CAD-BDAB-515E-CC99A017E6A1}"/>
              </a:ext>
            </a:extLst>
          </p:cNvPr>
          <p:cNvSpPr txBox="1"/>
          <p:nvPr/>
        </p:nvSpPr>
        <p:spPr>
          <a:xfrm>
            <a:off x="785353" y="2343346"/>
            <a:ext cx="72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</a:t>
            </a:r>
            <a:endParaRPr lang="en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46E42A-8FDD-2C12-BF9B-7A4FAC718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47" y="2106954"/>
            <a:ext cx="3529154" cy="2303890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54095149-DA2C-FA82-D0B6-8A095B9091BE}"/>
              </a:ext>
            </a:extLst>
          </p:cNvPr>
          <p:cNvSpPr txBox="1"/>
          <p:nvPr/>
        </p:nvSpPr>
        <p:spPr>
          <a:xfrm>
            <a:off x="3187644" y="1971507"/>
            <a:ext cx="1751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Sci. Bull., 65(23):1983,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9FF9C-1C50-4C30-8D10-ED7E2B94B5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394"/>
          <a:stretch>
            <a:fillRect/>
          </a:stretch>
        </p:blipFill>
        <p:spPr>
          <a:xfrm>
            <a:off x="8749749" y="2149632"/>
            <a:ext cx="3317540" cy="2458736"/>
          </a:xfrm>
          <a:prstGeom prst="rect">
            <a:avLst/>
          </a:prstGeom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8C2224E7-0CE9-165E-2BF9-B50D62D51D40}"/>
              </a:ext>
            </a:extLst>
          </p:cNvPr>
          <p:cNvSpPr txBox="1"/>
          <p:nvPr/>
        </p:nvSpPr>
        <p:spPr>
          <a:xfrm>
            <a:off x="9103490" y="1979808"/>
            <a:ext cx="2452518" cy="254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Phys. Rev. Lett., 132(11):111901,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BDA45C-889C-0C2E-9402-27D3EEE4D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532" y="2177016"/>
            <a:ext cx="2381097" cy="2218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623070-8944-DC31-3F2F-84DDA4DF0514}"/>
              </a:ext>
            </a:extLst>
          </p:cNvPr>
          <p:cNvSpPr txBox="1"/>
          <p:nvPr/>
        </p:nvSpPr>
        <p:spPr>
          <a:xfrm>
            <a:off x="6089021" y="396775"/>
            <a:ext cx="5058885" cy="1248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All-charm</a:t>
            </a:r>
            <a:r>
              <a:rPr lang="zh-CN" altLang="en-US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etraquar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k</a:t>
            </a:r>
            <a:r>
              <a:rPr lang="zh-CN" altLang="en-US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on</a:t>
            </a:r>
            <a:r>
              <a:rPr lang="zh-CN" altLang="en-US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LHC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   </a:t>
            </a:r>
            <a:r>
              <a:rPr lang="en-US" altLang="zh-CN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Three</a:t>
            </a:r>
            <a:r>
              <a:rPr lang="zh-CN" altLang="en-US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experiments</a:t>
            </a:r>
            <a:r>
              <a:rPr lang="zh-CN" altLang="en-US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observed X(6900)</a:t>
            </a:r>
            <a:r>
              <a:rPr lang="zh-CN" altLang="en-US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in</a:t>
            </a:r>
            <a:r>
              <a:rPr lang="zh-CN" altLang="en-US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Gill Sans MT" panose="020B0502020104020203" pitchFamily="34" charset="77"/>
                <a:cs typeface="Times New Roman" panose="02020603050405020304" pitchFamily="18" charset="0"/>
                <a:sym typeface="Symbol" panose="05050102010706020507" pitchFamily="18" charset="2"/>
              </a:rPr>
              <a:t>J/J/ </a:t>
            </a:r>
            <a:r>
              <a:rPr lang="en-US" altLang="zh-CN" sz="1600" dirty="0">
                <a:latin typeface="Gill Sans MT" panose="020B0502020104020203" pitchFamily="34" charset="77"/>
                <a:cs typeface="Times New Roman" panose="02020603050405020304" pitchFamily="18" charset="0"/>
              </a:rPr>
              <a:t>channel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  </a:t>
            </a:r>
            <a:r>
              <a:rPr lang="en-US" sz="16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all-charm tetraquark </a:t>
            </a:r>
            <a:r>
              <a:rPr lang="en-US" altLang="zh-CN" sz="1600" b="1" i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candidates</a:t>
            </a:r>
            <a:endParaRPr lang="en-US" sz="1600" b="1" i="1" dirty="0">
              <a:solidFill>
                <a:srgbClr val="0432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CEB2754A-3450-31D1-36A2-EFC8514C65BD}"/>
              </a:ext>
            </a:extLst>
          </p:cNvPr>
          <p:cNvSpPr txBox="1"/>
          <p:nvPr/>
        </p:nvSpPr>
        <p:spPr>
          <a:xfrm>
            <a:off x="6438378" y="1979808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rgbClr val="000000"/>
                </a:solidFill>
                <a:effectLst/>
                <a:latin typeface="Helvetica" pitchFamily="2" charset="0"/>
              </a:rPr>
              <a:t>Phys. Rev. Lett., 131(15):151902,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B5930D-59C0-C32D-362A-FF1716D14B89}"/>
                  </a:ext>
                </a:extLst>
              </p:cNvPr>
              <p:cNvSpPr txBox="1"/>
              <p:nvPr/>
            </p:nvSpPr>
            <p:spPr>
              <a:xfrm>
                <a:off x="7997454" y="1753196"/>
                <a:ext cx="15045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X(6900)</a:t>
                </a:r>
                <a:r>
                  <a:rPr lang="zh-CN" altLang="en-US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acc>
                      <m:accPr>
                        <m:chr m:val="̅"/>
                        <m:ctrlPr>
                          <a:rPr lang="en-CN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̅"/>
                        <m:ctrlPr>
                          <a:rPr lang="en-CN" sz="1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</a:rPr>
                  <a:t>]</a:t>
                </a:r>
                <a:endParaRPr lang="en-US" sz="1600" b="1" dirty="0">
                  <a:solidFill>
                    <a:srgbClr val="0432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B5930D-59C0-C32D-362A-FF1716D14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454" y="1753196"/>
                <a:ext cx="1504591" cy="246221"/>
              </a:xfrm>
              <a:prstGeom prst="rect">
                <a:avLst/>
              </a:prstGeom>
              <a:blipFill>
                <a:blip r:embed="rId8"/>
                <a:stretch>
                  <a:fillRect l="-7500" t="-30000" b="-4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">
            <a:extLst>
              <a:ext uri="{FF2B5EF4-FFF2-40B4-BE49-F238E27FC236}">
                <a16:creationId xmlns:a16="http://schemas.microsoft.com/office/drawing/2014/main" id="{6B534803-8B97-6A45-8DC9-5DFE6A05B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021" y="4622148"/>
            <a:ext cx="5995908" cy="1869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C9E3EC-9EBE-9C13-AAEB-9DB9086DB9B0}"/>
                  </a:ext>
                </a:extLst>
              </p:cNvPr>
              <p:cNvSpPr txBox="1"/>
              <p:nvPr/>
            </p:nvSpPr>
            <p:spPr>
              <a:xfrm>
                <a:off x="420855" y="4553352"/>
                <a:ext cx="6708228" cy="1892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Models of potential quark conﬁgurations for </a:t>
                </a:r>
                <a:r>
                  <a:rPr lang="en-US" b="1" dirty="0">
                    <a:latin typeface="Gill Sans MT" panose="020B0502020104020203" pitchFamily="34" charset="77"/>
                    <a:cs typeface="Times New Roman" panose="02020603050405020304" pitchFamily="18" charset="0"/>
                    <a:sym typeface="Symbol" panose="05050102010706020507" pitchFamily="18" charset="2"/>
                  </a:rPr>
                  <a:t>J/J/</a:t>
                </a:r>
              </a:p>
              <a:p>
                <a:pPr>
                  <a:lnSpc>
                    <a:spcPct val="150000"/>
                  </a:lnSpc>
                </a:pPr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molecule</a:t>
                </a:r>
                <a:r>
                  <a:rPr lang="en-US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" altLang="zh-CN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1" lang="zh-CN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" altLang="zh-CN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1" lang="zh-CN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)</a:t>
                </a:r>
                <a:endParaRPr lang="en-US" altLang="zh-CN" sz="1600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p</a:t>
                </a:r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air of diquarks (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zh-CN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kumimoji="1" lang="zh-CN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)</a:t>
                </a:r>
                <a:endParaRPr lang="en-US" altLang="zh-CN" sz="1600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p</a:t>
                </a:r>
                <a:r>
                  <a:rPr lang="en" altLang="zh-CN" sz="1600" dirty="0" err="1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eaks</a:t>
                </a:r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as artifact of </a:t>
                </a:r>
                <a:r>
                  <a:rPr lang="en" altLang="zh-CN" sz="1600" dirty="0" err="1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dicharmonia</a:t>
                </a:r>
                <a:r>
                  <a:rPr lang="en" altLang="zh-CN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production thresholds</a:t>
                </a:r>
                <a:r>
                  <a:rPr lang="zh-CN" altLang="en-US" sz="16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……</a:t>
                </a:r>
                <a:endParaRPr lang="en-US" sz="1600" b="1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endParaRPr lang="en-CN" b="1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C9E3EC-9EBE-9C13-AAEB-9DB9086D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" y="4553352"/>
                <a:ext cx="6708228" cy="1892826"/>
              </a:xfrm>
              <a:prstGeom prst="rect">
                <a:avLst/>
              </a:prstGeom>
              <a:blipFill>
                <a:blip r:embed="rId10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下箭头 19">
            <a:extLst>
              <a:ext uri="{FF2B5EF4-FFF2-40B4-BE49-F238E27FC236}">
                <a16:creationId xmlns:a16="http://schemas.microsoft.com/office/drawing/2014/main" id="{1FD3DCDD-935F-D6CE-514E-6ABAC376583F}"/>
              </a:ext>
            </a:extLst>
          </p:cNvPr>
          <p:cNvSpPr/>
          <p:nvPr/>
        </p:nvSpPr>
        <p:spPr>
          <a:xfrm rot="1083857">
            <a:off x="4077584" y="2418954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A4235AC5-F0ED-EB26-1E8B-2611EF166AB0}"/>
              </a:ext>
            </a:extLst>
          </p:cNvPr>
          <p:cNvSpPr/>
          <p:nvPr/>
        </p:nvSpPr>
        <p:spPr>
          <a:xfrm rot="1083857">
            <a:off x="7153706" y="2729454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下箭头 21">
            <a:extLst>
              <a:ext uri="{FF2B5EF4-FFF2-40B4-BE49-F238E27FC236}">
                <a16:creationId xmlns:a16="http://schemas.microsoft.com/office/drawing/2014/main" id="{90675356-DC70-B8BC-4846-1E794B136B28}"/>
              </a:ext>
            </a:extLst>
          </p:cNvPr>
          <p:cNvSpPr/>
          <p:nvPr/>
        </p:nvSpPr>
        <p:spPr>
          <a:xfrm rot="1083857">
            <a:off x="10006343" y="2306731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140B43D-2456-8E01-2975-46F2D7B8CC76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4378-0055-F1F7-393D-5DF06647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Prospects:</a:t>
            </a:r>
            <a:r>
              <a:rPr lang="zh-CN" altLang="en-US" dirty="0"/>
              <a:t> </a:t>
            </a:r>
            <a:r>
              <a:rPr lang="en-US" altLang="zh-CN" dirty="0"/>
              <a:t>A family of all-charm tetraquarks?</a:t>
            </a:r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15D7C-5432-F991-2C44-17FBDFB1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966"/>
          <a:stretch>
            <a:fillRect/>
          </a:stretch>
        </p:blipFill>
        <p:spPr>
          <a:xfrm>
            <a:off x="1725168" y="555391"/>
            <a:ext cx="3811108" cy="283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21C7E-4B97-8A9A-8268-C77EF764198A}"/>
              </a:ext>
            </a:extLst>
          </p:cNvPr>
          <p:cNvSpPr txBox="1"/>
          <p:nvPr/>
        </p:nvSpPr>
        <p:spPr>
          <a:xfrm>
            <a:off x="375061" y="3355635"/>
            <a:ext cx="6213597" cy="175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CMS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report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3 </a:t>
            </a:r>
            <a:r>
              <a:rPr lang="en-US" sz="2000" b="1" dirty="0" err="1">
                <a:latin typeface="Gill Sans MT" panose="020B0502020104020203" pitchFamily="34" charset="77"/>
                <a:cs typeface="Times New Roman" panose="02020603050405020304" pitchFamily="18" charset="0"/>
              </a:rPr>
              <a:t>tetracharm</a:t>
            </a:r>
            <a:r>
              <a:rPr 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candidates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(Run II)</a:t>
            </a:r>
            <a:endParaRPr lang="en-US" sz="2000" b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X(6900)</a:t>
            </a:r>
            <a:r>
              <a:rPr lang="zh-CN" altLang="en-US" b="1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[all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3 experiments]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X(6600)</a:t>
            </a:r>
            <a:r>
              <a:rPr lang="zh-CN" altLang="en-US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is observed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with</a:t>
            </a:r>
            <a:r>
              <a:rPr lang="zh-CN" altLang="en-US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7</a:t>
            </a:r>
            <a:r>
              <a:rPr lang="el-GR" altLang="zh-C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zh-CN" b="1" dirty="0">
              <a:solidFill>
                <a:srgbClr val="7030A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Evidence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53823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X(7100)</a:t>
            </a:r>
            <a:r>
              <a:rPr lang="zh-CN" altLang="en-US" b="1" dirty="0">
                <a:solidFill>
                  <a:srgbClr val="53823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[</a:t>
            </a:r>
            <a:r>
              <a:rPr lang="en-US" altLang="zh-CN" b="1" dirty="0">
                <a:solidFill>
                  <a:srgbClr val="53823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4.7</a:t>
            </a:r>
            <a:r>
              <a:rPr lang="el-GR" altLang="zh-CN" b="1" dirty="0">
                <a:solidFill>
                  <a:srgbClr val="538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in</a:t>
            </a:r>
            <a:r>
              <a:rPr lang="zh-CN" altLang="en-US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Gill Sans MT" panose="020B0502020104020203" pitchFamily="34" charset="77"/>
                <a:cs typeface="Times New Roman" panose="02020603050405020304" pitchFamily="18" charset="0"/>
              </a:rPr>
              <a:t>Interf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.]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4F7FB-D875-B476-0905-FC8E63FD84B2}"/>
              </a:ext>
            </a:extLst>
          </p:cNvPr>
          <p:cNvSpPr txBox="1"/>
          <p:nvPr/>
        </p:nvSpPr>
        <p:spPr>
          <a:xfrm>
            <a:off x="375061" y="5095922"/>
            <a:ext cx="6758479" cy="133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CMS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adopt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“3-way”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nterference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odel:</a:t>
            </a:r>
          </a:p>
          <a:p>
            <a:pPr marL="7663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Threshold BW (non-interfering) + three interfering BWs</a:t>
            </a:r>
          </a:p>
          <a:p>
            <a:pPr marL="7663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B150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Interference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for each individual dip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B1500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&lt; 4</a:t>
            </a:r>
            <a:r>
              <a:rPr lang="el-GR" altLang="zh-CN" b="1" dirty="0">
                <a:solidFill>
                  <a:srgbClr val="AB1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b="1" dirty="0">
              <a:solidFill>
                <a:srgbClr val="AB1500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38C27-055F-CFDD-CB74-0C95A32C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66"/>
          <a:stretch>
            <a:fillRect/>
          </a:stretch>
        </p:blipFill>
        <p:spPr>
          <a:xfrm>
            <a:off x="5714167" y="595490"/>
            <a:ext cx="3811109" cy="2839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D8E587-E555-CEE2-8623-F146992E1285}"/>
              </a:ext>
            </a:extLst>
          </p:cNvPr>
          <p:cNvSpPr txBox="1"/>
          <p:nvPr/>
        </p:nvSpPr>
        <p:spPr>
          <a:xfrm>
            <a:off x="6669342" y="3370588"/>
            <a:ext cx="5224507" cy="1336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CN" sz="2000" b="1">
                <a:latin typeface="Gill Sans MT" panose="020B0502020104020203" pitchFamily="34" charset="77"/>
                <a:cs typeface="Times New Roman" panose="02020603050405020304" pitchFamily="18" charset="0"/>
              </a:rPr>
              <a:t>With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3.6X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𝐽/𝜓𝐽/𝜓 statistics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(Run</a:t>
            </a:r>
            <a:r>
              <a:rPr lang="zh-CN" altLang="en-US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II + III):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Significance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ALL</a:t>
            </a:r>
            <a:r>
              <a:rPr lang="zh-CN" altLang="en-US" b="1" i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states</a:t>
            </a:r>
            <a:r>
              <a:rPr lang="zh-CN" altLang="en-US" b="1" i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over</a:t>
            </a:r>
            <a:r>
              <a:rPr lang="zh-CN" altLang="en-US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5</a:t>
            </a:r>
            <a:r>
              <a:rPr lang="el-GR" altLang="zh-CN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Gill Sans MT" panose="020B0502020104020203" pitchFamily="34" charset="77"/>
                <a:cs typeface="Times New Roman" panose="02020603050405020304" pitchFamily="18" charset="0"/>
              </a:rPr>
              <a:t>Significance of</a:t>
            </a:r>
            <a:r>
              <a:rPr lang="en-US" altLang="zh-CN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interference</a:t>
            </a:r>
            <a:r>
              <a:rPr lang="zh-CN" altLang="en-US" b="1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over 5</a:t>
            </a:r>
            <a:r>
              <a:rPr lang="el-GR" altLang="zh-CN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dirty="0">
                <a:solidFill>
                  <a:srgbClr val="9437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B7D24C-8FB9-B177-E541-8E2C18A76A0F}"/>
                  </a:ext>
                </a:extLst>
              </p:cNvPr>
              <p:cNvSpPr txBox="1"/>
              <p:nvPr/>
            </p:nvSpPr>
            <p:spPr>
              <a:xfrm>
                <a:off x="6474770" y="5790674"/>
                <a:ext cx="5717229" cy="506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all-charm tetraquarks</a:t>
                </a:r>
                <a:r>
                  <a:rPr lang="zh-CN" altLang="en-US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same</a:t>
                </a:r>
                <a:r>
                  <a:rPr lang="zh-CN" altLang="en-US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</m:oMath>
                </a14:m>
                <a:r>
                  <a:rPr lang="en-US" altLang="zh-CN" sz="2000" b="1" i="1" dirty="0">
                    <a:solidFill>
                      <a:srgbClr val="FF40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B7D24C-8FB9-B177-E541-8E2C18A76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70" y="5790674"/>
                <a:ext cx="5717229" cy="506805"/>
              </a:xfrm>
              <a:prstGeom prst="rect">
                <a:avLst/>
              </a:prstGeom>
              <a:blipFill>
                <a:blip r:embed="rId3"/>
                <a:stretch>
                  <a:fillRect l="-1106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下箭头 12">
            <a:extLst>
              <a:ext uri="{FF2B5EF4-FFF2-40B4-BE49-F238E27FC236}">
                <a16:creationId xmlns:a16="http://schemas.microsoft.com/office/drawing/2014/main" id="{4A90EBAE-5621-C243-696D-5641AF83F20B}"/>
              </a:ext>
            </a:extLst>
          </p:cNvPr>
          <p:cNvSpPr/>
          <p:nvPr/>
        </p:nvSpPr>
        <p:spPr>
          <a:xfrm rot="14289782">
            <a:off x="7275113" y="1980462"/>
            <a:ext cx="343036" cy="132590"/>
          </a:xfrm>
          <a:prstGeom prst="notchedRightArrow">
            <a:avLst/>
          </a:prstGeom>
          <a:noFill/>
          <a:ln w="28575"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下箭头 16">
            <a:extLst>
              <a:ext uri="{FF2B5EF4-FFF2-40B4-BE49-F238E27FC236}">
                <a16:creationId xmlns:a16="http://schemas.microsoft.com/office/drawing/2014/main" id="{D912C564-06FE-7F39-8CB3-2710084D4D61}"/>
              </a:ext>
            </a:extLst>
          </p:cNvPr>
          <p:cNvSpPr/>
          <p:nvPr/>
        </p:nvSpPr>
        <p:spPr>
          <a:xfrm rot="1083857">
            <a:off x="7112369" y="716371"/>
            <a:ext cx="161596" cy="335879"/>
          </a:xfrm>
          <a:prstGeom prst="down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D3B2286B-728B-8AA0-F088-793F8C30DFB7}"/>
                  </a:ext>
                </a:extLst>
              </p:cNvPr>
              <p:cNvSpPr txBox="1"/>
              <p:nvPr/>
            </p:nvSpPr>
            <p:spPr>
              <a:xfrm>
                <a:off x="6669342" y="4801765"/>
                <a:ext cx="5081720" cy="935433"/>
              </a:xfrm>
              <a:prstGeom prst="roundRect">
                <a:avLst>
                  <a:gd name="adj" fmla="val 11477"/>
                </a:avLst>
              </a:prstGeom>
              <a:solidFill>
                <a:srgbClr val="DAE3F3">
                  <a:alpha val="54902"/>
                </a:srgb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1700" b="1" dirty="0">
                    <a:cs typeface="Times New Roman" panose="02020603050405020304" pitchFamily="18" charset="0"/>
                  </a:rPr>
                  <a:t>Imply same</a:t>
                </a:r>
                <a:r>
                  <a:rPr lang="zh-CN" altLang="en-US" sz="17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7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7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17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</m:oMath>
                </a14:m>
                <a:r>
                  <a:rPr lang="en-US" altLang="zh-CN" sz="1700" b="1" dirty="0">
                    <a:cs typeface="Times New Roman" panose="02020603050405020304" pitchFamily="18" charset="0"/>
                  </a:rPr>
                  <a:t>quantum numbers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" altLang="zh-CN" sz="1700" b="1" dirty="0">
                    <a:cs typeface="Times New Roman" panose="02020603050405020304" pitchFamily="18" charset="0"/>
                  </a:rPr>
                  <a:t>&gt; 200 MeV mass splitting</a:t>
                </a:r>
                <a:r>
                  <a:rPr lang="en-US" altLang="zh-CN" sz="1700" b="1" dirty="0">
                    <a:cs typeface="Times New Roman" panose="02020603050405020304" pitchFamily="18" charset="0"/>
                  </a:rPr>
                  <a:t>s</a:t>
                </a:r>
                <a:r>
                  <a:rPr lang="en" altLang="zh-CN" sz="1700" b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cs typeface="Times New Roman" panose="02020603050405020304" pitchFamily="18" charset="0"/>
                  </a:rPr>
                  <a:t>==&gt;</a:t>
                </a:r>
                <a:r>
                  <a:rPr lang="en" altLang="zh-CN" sz="1700" b="1" dirty="0">
                    <a:cs typeface="Times New Roman" panose="02020603050405020304" pitchFamily="18" charset="0"/>
                  </a:rPr>
                  <a:t> Radial excitations</a:t>
                </a:r>
                <a:r>
                  <a:rPr lang="en-US" altLang="zh-CN" sz="1700" b="1" dirty="0"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D3B2286B-728B-8AA0-F088-793F8C30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42" y="4801765"/>
                <a:ext cx="5081720" cy="935433"/>
              </a:xfrm>
              <a:prstGeom prst="roundRect">
                <a:avLst>
                  <a:gd name="adj" fmla="val 11477"/>
                </a:avLst>
              </a:prstGeom>
              <a:blipFill>
                <a:blip r:embed="rId4"/>
                <a:stretch>
                  <a:fillRect b="-1351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14453EF-7E30-9907-6525-9FB8B9D5E93B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下箭头 12">
            <a:extLst>
              <a:ext uri="{FF2B5EF4-FFF2-40B4-BE49-F238E27FC236}">
                <a16:creationId xmlns:a16="http://schemas.microsoft.com/office/drawing/2014/main" id="{F30D4498-FEE9-980D-93A5-CEA35C5A00F5}"/>
              </a:ext>
            </a:extLst>
          </p:cNvPr>
          <p:cNvSpPr/>
          <p:nvPr/>
        </p:nvSpPr>
        <p:spPr>
          <a:xfrm rot="17657316">
            <a:off x="6497824" y="1949152"/>
            <a:ext cx="343036" cy="132590"/>
          </a:xfrm>
          <a:prstGeom prst="notchedRightArrow">
            <a:avLst/>
          </a:prstGeom>
          <a:noFill/>
          <a:ln w="28575"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下箭头 21">
            <a:extLst>
              <a:ext uri="{FF2B5EF4-FFF2-40B4-BE49-F238E27FC236}">
                <a16:creationId xmlns:a16="http://schemas.microsoft.com/office/drawing/2014/main" id="{B25739D4-1439-03F4-7EC7-520D308557B3}"/>
              </a:ext>
            </a:extLst>
          </p:cNvPr>
          <p:cNvSpPr/>
          <p:nvPr/>
        </p:nvSpPr>
        <p:spPr>
          <a:xfrm rot="611384">
            <a:off x="7419151" y="1017049"/>
            <a:ext cx="161596" cy="335879"/>
          </a:xfrm>
          <a:prstGeom prst="downArrow">
            <a:avLst/>
          </a:prstGeom>
          <a:solidFill>
            <a:srgbClr val="538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下箭头 22">
            <a:extLst>
              <a:ext uri="{FF2B5EF4-FFF2-40B4-BE49-F238E27FC236}">
                <a16:creationId xmlns:a16="http://schemas.microsoft.com/office/drawing/2014/main" id="{8D458CD4-66AE-DC5A-83DC-81D0F282F33A}"/>
              </a:ext>
            </a:extLst>
          </p:cNvPr>
          <p:cNvSpPr/>
          <p:nvPr/>
        </p:nvSpPr>
        <p:spPr>
          <a:xfrm rot="1083857">
            <a:off x="6636751" y="537118"/>
            <a:ext cx="161596" cy="335879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96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9D323-4858-015C-C044-327D48FE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AD21-3312-2AF6-D41A-0EECD8B2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5E815-E24C-6BF0-50F0-1C4BEFD4AE73}"/>
              </a:ext>
            </a:extLst>
          </p:cNvPr>
          <p:cNvSpPr txBox="1"/>
          <p:nvPr/>
        </p:nvSpPr>
        <p:spPr>
          <a:xfrm>
            <a:off x="2992714" y="1130684"/>
            <a:ext cx="6206571" cy="426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20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77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etraquar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candidates</a:t>
            </a:r>
            <a:endParaRPr lang="en-US" altLang="zh-CN" sz="2000" b="1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𝐽/𝜓𝐽/𝜓</a:t>
            </a:r>
            <a:r>
              <a:rPr lang="zh-CN" altLang="en-US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1E6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Data sample and event selections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𝐽/𝜓𝐽/𝜓 pairs signal in Run II+III data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Fit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model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Run III &amp;&amp;</a:t>
            </a:r>
            <a:r>
              <a:rPr lang="zh-CN" altLang="en-US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Gill Sans MT" panose="020B0502020104020203" pitchFamily="34" charset="77"/>
                <a:cs typeface="Times New Roman" panose="02020603050405020304" pitchFamily="18" charset="0"/>
              </a:rPr>
              <a:t>Run II+III result</a:t>
            </a:r>
            <a:endParaRPr lang="en-US" altLang="zh-CN" sz="28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800B07-7269-0EAA-ED6E-7674D197606D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AFEF-92B3-203D-B415-5266C520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Datasets, MC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726ACF-F913-F24A-0470-F3D4FC8A9CE4}"/>
                  </a:ext>
                </a:extLst>
              </p:cNvPr>
              <p:cNvSpPr txBox="1"/>
              <p:nvPr/>
            </p:nvSpPr>
            <p:spPr>
              <a:xfrm>
                <a:off x="6212464" y="625452"/>
                <a:ext cx="5953400" cy="37778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altLang="zh-CN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Trigger</a:t>
                </a:r>
                <a:r>
                  <a:rPr lang="zh-CN" altLang="en-US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endParaRPr lang="en-US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000" lvl="1">
                  <a:lnSpc>
                    <a:spcPts val="2300"/>
                  </a:lnSpc>
                </a:pPr>
                <a:r>
                  <a:rPr lang="en-US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HLT</a:t>
                </a:r>
                <a:r>
                  <a:rPr lang="en-US" altLang="zh-CN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_</a:t>
                </a:r>
                <a:r>
                  <a:rPr lang="en-US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Dimuon0</a:t>
                </a:r>
                <a:r>
                  <a:rPr lang="en-US" altLang="zh-CN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_</a:t>
                </a:r>
                <a:r>
                  <a:rPr lang="en-US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Jpsi3p5</a:t>
                </a:r>
                <a:r>
                  <a:rPr lang="en-US" altLang="zh-CN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_</a:t>
                </a:r>
                <a:r>
                  <a:rPr lang="en-US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Muon2 </a:t>
                </a:r>
                <a:endParaRPr lang="en-US" sz="1500" b="1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645750" lvl="1" indent="-28575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5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Level 1 requirements: 3 muons</a:t>
                </a:r>
              </a:p>
              <a:p>
                <a:pPr marL="645750" lvl="1" indent="-28575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2.95&lt;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&lt;3.25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b="0" i="1" dirty="0">
                  <a:effectLst/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645750" lvl="1" indent="-28575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&gt;3.5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500" dirty="0">
                  <a:effectLst/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endParaRPr lang="en-US" sz="1500" dirty="0">
                  <a:effectLst/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180000" lvl="1">
                  <a:lnSpc>
                    <a:spcPts val="2300"/>
                  </a:lnSpc>
                </a:pPr>
                <a:r>
                  <a:rPr lang="en-US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HLT</a:t>
                </a:r>
                <a:r>
                  <a:rPr lang="en-US" altLang="zh-CN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_</a:t>
                </a:r>
                <a:r>
                  <a:rPr lang="en-US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DoubleMu4</a:t>
                </a:r>
                <a:r>
                  <a:rPr lang="en-US" altLang="zh-CN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_</a:t>
                </a:r>
                <a:r>
                  <a:rPr lang="en-US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_</a:t>
                </a:r>
                <a:r>
                  <a:rPr lang="en-US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LowMass</a:t>
                </a:r>
                <a:r>
                  <a:rPr lang="zh-CN" altLang="en-US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effectLst/>
                    <a:cs typeface="Times New Roman" panose="02020603050405020304" pitchFamily="18" charset="0"/>
                  </a:rPr>
                  <a:t>[new</a:t>
                </a:r>
                <a:r>
                  <a:rPr lang="zh-CN" altLang="en-US" sz="1500" b="1" dirty="0">
                    <a:solidFill>
                      <a:srgbClr val="0432FF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effectLst/>
                    <a:cs typeface="Times New Roman" panose="02020603050405020304" pitchFamily="18" charset="0"/>
                  </a:rPr>
                  <a:t>trigger</a:t>
                </a:r>
                <a:r>
                  <a:rPr lang="zh-CN" altLang="en-US" sz="1500" b="1" dirty="0">
                    <a:solidFill>
                      <a:srgbClr val="0432FF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500" b="1" dirty="0">
                    <a:solidFill>
                      <a:srgbClr val="0432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cs typeface="Times New Roman" panose="02020603050405020304" pitchFamily="18" charset="0"/>
                  </a:rPr>
                  <a:t>Run</a:t>
                </a:r>
                <a:r>
                  <a:rPr lang="zh-CN" altLang="en-US" sz="1500" b="1" dirty="0">
                    <a:solidFill>
                      <a:srgbClr val="0432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b="1" dirty="0">
                    <a:solidFill>
                      <a:srgbClr val="0432FF"/>
                    </a:solidFill>
                    <a:cs typeface="Times New Roman" panose="02020603050405020304" pitchFamily="18" charset="0"/>
                  </a:rPr>
                  <a:t>III</a:t>
                </a:r>
                <a:r>
                  <a:rPr lang="en-US" altLang="zh-CN" sz="1500" b="1" dirty="0">
                    <a:solidFill>
                      <a:srgbClr val="0432FF"/>
                    </a:solidFill>
                    <a:effectLst/>
                    <a:cs typeface="Times New Roman" panose="02020603050405020304" pitchFamily="18" charset="0"/>
                  </a:rPr>
                  <a:t>]</a:t>
                </a:r>
                <a:endParaRPr lang="en-US" altLang="zh-CN" sz="1500" b="1" dirty="0">
                  <a:solidFill>
                    <a:srgbClr val="0432FF"/>
                  </a:solidFill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500" b="1" dirty="0">
                    <a:solidFill>
                      <a:srgbClr val="0432FF"/>
                    </a:solidFill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Level 1 requirements: 2 muons</a:t>
                </a: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&lt;8.5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b="0" dirty="0">
                  <a:effectLst/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one muon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&gt;4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sz="15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sz="1500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and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500" i="1">
                        <a:latin typeface="Cambria Math" panose="02040503050406030204" pitchFamily="18" charset="0"/>
                      </a:rPr>
                      <m:t>&gt;3</m:t>
                    </m:r>
                    <m:r>
                      <a:rPr lang="zh-CN" alt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i="1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&gt;4.9</m:t>
                    </m:r>
                    <m:r>
                      <a:rPr lang="zh-CN" altLang="en-US" sz="15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5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500" b="0" i="1" dirty="0">
                  <a:effectLst/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endParaRPr lang="en-US" sz="1350" b="1" i="0" dirty="0">
                  <a:solidFill>
                    <a:srgbClr val="0432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726ACF-F913-F24A-0470-F3D4FC8A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64" y="625452"/>
                <a:ext cx="5953400" cy="3777829"/>
              </a:xfrm>
              <a:prstGeom prst="rect">
                <a:avLst/>
              </a:prstGeom>
              <a:blipFill>
                <a:blip r:embed="rId2"/>
                <a:stretch>
                  <a:fillRect l="-4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C0CF388-A45B-68BD-017F-A4D55D54C49D}"/>
              </a:ext>
            </a:extLst>
          </p:cNvPr>
          <p:cNvSpPr txBox="1"/>
          <p:nvPr/>
        </p:nvSpPr>
        <p:spPr>
          <a:xfrm>
            <a:off x="309847" y="613630"/>
            <a:ext cx="5711040" cy="1159613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samples</a:t>
            </a:r>
            <a:r>
              <a:rPr lang="zh-CN" alt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[</a:t>
            </a:r>
            <a:r>
              <a:rPr lang="en-US" altLang="zh-CN" sz="17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315</a:t>
            </a:r>
            <a:r>
              <a:rPr lang="zh-CN" altLang="en-US" sz="1700" dirty="0">
                <a:solidFill>
                  <a:srgbClr val="0432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Times New Roman" panose="02020603050405020304" pitchFamily="18" charset="0"/>
              </a:rPr>
              <a:t>fb</a:t>
            </a:r>
            <a:r>
              <a:rPr lang="en-US" altLang="zh-CN" sz="1700" baseline="300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Times New Roman" panose="02020603050405020304" pitchFamily="18" charset="0"/>
              </a:rPr>
              <a:t>-1</a:t>
            </a:r>
            <a:r>
              <a:rPr lang="en-US" altLang="zh-CN" sz="170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] </a:t>
            </a:r>
            <a:endParaRPr lang="en-US" sz="1700" dirty="0">
              <a:solidFill>
                <a:srgbClr val="0432FF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Run II: 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135 </a:t>
            </a:r>
            <a:r>
              <a:rPr lang="en-US" altLang="zh-CN" sz="15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Times New Roman" panose="02020603050405020304" pitchFamily="18" charset="0"/>
              </a:rPr>
              <a:t>fb</a:t>
            </a:r>
            <a:r>
              <a:rPr lang="en-US" altLang="zh-CN" sz="1500" baseline="300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Times New Roman" panose="02020603050405020304" pitchFamily="18" charset="0"/>
              </a:rPr>
              <a:t>-1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data taken in 2016, 2017 and 2018.</a:t>
            </a:r>
            <a:endParaRPr lang="en-US" altLang="zh-CN" sz="1500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Run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III: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180 </a:t>
            </a:r>
            <a:r>
              <a:rPr lang="en-US" altLang="zh-CN" sz="15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Times New Roman" panose="02020603050405020304" pitchFamily="18" charset="0"/>
              </a:rPr>
              <a:t>fb</a:t>
            </a:r>
            <a:r>
              <a:rPr lang="en-US" altLang="zh-CN" sz="1500" baseline="30000" dirty="0">
                <a:solidFill>
                  <a:srgbClr val="0432FF"/>
                </a:solidFill>
                <a:latin typeface="Gill Sans MT" panose="020B0502020104020203" pitchFamily="34" charset="77"/>
                <a:ea typeface="Arial" charset="0"/>
                <a:cs typeface="Times New Roman" panose="02020603050405020304" pitchFamily="18" charset="0"/>
              </a:rPr>
              <a:t>-1</a:t>
            </a:r>
            <a:r>
              <a:rPr lang="en-US" altLang="zh-CN" sz="1500" b="0" i="0" dirty="0">
                <a:solidFill>
                  <a:srgbClr val="0432FF"/>
                </a:solidFill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data taken in 2022,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2023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and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2024.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B31B7412-57BD-6C18-E41C-E71BBFF21CCB}"/>
                  </a:ext>
                </a:extLst>
              </p:cNvPr>
              <p:cNvSpPr txBox="1"/>
              <p:nvPr/>
            </p:nvSpPr>
            <p:spPr>
              <a:xfrm>
                <a:off x="309847" y="1982349"/>
                <a:ext cx="7029209" cy="2890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altLang="zh-CN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r>
                  <a:rPr lang="zh-CN" altLang="en-US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  <a:r>
                  <a:rPr lang="zh-CN" altLang="en-US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events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Signal</a:t>
                </a:r>
                <a:r>
                  <a:rPr lang="zh-CN" altLang="en-US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5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by </a:t>
                </a:r>
                <a:r>
                  <a:rPr lang="en-US" altLang="zh-CN" sz="1500" dirty="0" err="1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JHUGen</a:t>
                </a:r>
                <a:endParaRPr lang="en-US" altLang="zh-CN" sz="1500" dirty="0">
                  <a:solidFill>
                    <a:srgbClr val="0432FF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solidFill>
                    <a:srgbClr val="0432FF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NRSPS,</a:t>
                </a:r>
                <a:r>
                  <a:rPr lang="zh-CN" altLang="en-US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DPS,</a:t>
                </a:r>
                <a:r>
                  <a:rPr lang="zh-CN" altLang="en-US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 err="1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Feeddown</a:t>
                </a:r>
                <a:r>
                  <a:rPr lang="zh-CN" altLang="en-US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by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Pythia8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or</a:t>
                </a:r>
                <a:r>
                  <a:rPr lang="zh-CN" altLang="en-US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0432FF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event-mixing</a:t>
                </a:r>
                <a:endParaRPr lang="en-US" sz="1500" dirty="0">
                  <a:solidFill>
                    <a:srgbClr val="0432FF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B31B7412-57BD-6C18-E41C-E71BBFF2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7" y="1982349"/>
                <a:ext cx="7029209" cy="2890856"/>
              </a:xfrm>
              <a:prstGeom prst="rect">
                <a:avLst/>
              </a:prstGeom>
              <a:blipFill>
                <a:blip r:embed="rId3"/>
                <a:stretch>
                  <a:fillRect l="-542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3">
            <a:extLst>
              <a:ext uri="{FF2B5EF4-FFF2-40B4-BE49-F238E27FC236}">
                <a16:creationId xmlns:a16="http://schemas.microsoft.com/office/drawing/2014/main" id="{DF27CD49-11C2-3C9F-0E9C-C8794D54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21" y="4907946"/>
            <a:ext cx="2353142" cy="144364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CC7EDD08-69D9-E738-2830-A84D91FD9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845" y="4871427"/>
            <a:ext cx="2199060" cy="1417108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A12C307C-019F-8A48-A6FA-14262A048256}"/>
              </a:ext>
            </a:extLst>
          </p:cNvPr>
          <p:cNvSpPr txBox="1"/>
          <p:nvPr/>
        </p:nvSpPr>
        <p:spPr>
          <a:xfrm>
            <a:off x="1697012" y="6235977"/>
            <a:ext cx="88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srgbClr val="2475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endParaRPr lang="en-CN" sz="1400" b="1" i="1" dirty="0">
              <a:solidFill>
                <a:srgbClr val="2475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7183CFB5-AF55-9AF7-B566-36481CD3AB0A}"/>
              </a:ext>
            </a:extLst>
          </p:cNvPr>
          <p:cNvSpPr txBox="1"/>
          <p:nvPr/>
        </p:nvSpPr>
        <p:spPr>
          <a:xfrm>
            <a:off x="4316724" y="623597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rgbClr val="2475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</a:t>
            </a:r>
            <a:endParaRPr lang="en-CN" sz="1400" b="1" i="1" dirty="0">
              <a:solidFill>
                <a:srgbClr val="2475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CD593777-0AA8-D57D-60BF-F9CB21CE3711}"/>
              </a:ext>
            </a:extLst>
          </p:cNvPr>
          <p:cNvSpPr/>
          <p:nvPr/>
        </p:nvSpPr>
        <p:spPr>
          <a:xfrm rot="11362315">
            <a:off x="1772019" y="3745937"/>
            <a:ext cx="1623722" cy="106340"/>
          </a:xfrm>
          <a:prstGeom prst="leftArrow">
            <a:avLst/>
          </a:prstGeom>
          <a:solidFill>
            <a:srgbClr val="78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432FF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E8E1340-FF56-2B0A-5BBE-4EFF0C6BAB2C}"/>
              </a:ext>
            </a:extLst>
          </p:cNvPr>
          <p:cNvSpPr/>
          <p:nvPr/>
        </p:nvSpPr>
        <p:spPr>
          <a:xfrm rot="9991510">
            <a:off x="1728324" y="3243588"/>
            <a:ext cx="1721085" cy="90845"/>
          </a:xfrm>
          <a:prstGeom prst="leftArrow">
            <a:avLst/>
          </a:prstGeom>
          <a:solidFill>
            <a:srgbClr val="7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142A1B7E-FEE4-2A7A-F90B-1872A3FAE044}"/>
              </a:ext>
            </a:extLst>
          </p:cNvPr>
          <p:cNvSpPr/>
          <p:nvPr/>
        </p:nvSpPr>
        <p:spPr>
          <a:xfrm rot="10324338">
            <a:off x="1808280" y="3417368"/>
            <a:ext cx="1568324" cy="103478"/>
          </a:xfrm>
          <a:prstGeom prst="leftArrow">
            <a:avLst/>
          </a:prstGeom>
          <a:solidFill>
            <a:srgbClr val="7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4500F17-E8EF-305D-7703-83516F4B96C7}"/>
              </a:ext>
            </a:extLst>
          </p:cNvPr>
          <p:cNvSpPr/>
          <p:nvPr/>
        </p:nvSpPr>
        <p:spPr>
          <a:xfrm rot="11875303">
            <a:off x="1691043" y="3932956"/>
            <a:ext cx="1793275" cy="89469"/>
          </a:xfrm>
          <a:prstGeom prst="leftArrow">
            <a:avLst/>
          </a:prstGeom>
          <a:solidFill>
            <a:srgbClr val="78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9437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DF6A7-5411-4654-0A75-4D13134E3146}"/>
                  </a:ext>
                </a:extLst>
              </p:cNvPr>
              <p:cNvSpPr/>
              <p:nvPr/>
            </p:nvSpPr>
            <p:spPr>
              <a:xfrm>
                <a:off x="3326580" y="3697112"/>
                <a:ext cx="501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DF6A7-5411-4654-0A75-4D13134E3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80" y="3697112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0FDB23-5902-5C01-8F5A-6989BE7EBCDC}"/>
                  </a:ext>
                </a:extLst>
              </p:cNvPr>
              <p:cNvSpPr/>
              <p:nvPr/>
            </p:nvSpPr>
            <p:spPr>
              <a:xfrm>
                <a:off x="3337997" y="4074991"/>
                <a:ext cx="501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0FDB23-5902-5C01-8F5A-6989BE7E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997" y="4074991"/>
                <a:ext cx="50180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079783-931B-C8FD-D757-AA306842C848}"/>
                  </a:ext>
                </a:extLst>
              </p:cNvPr>
              <p:cNvSpPr txBox="1"/>
              <p:nvPr/>
            </p:nvSpPr>
            <p:spPr>
              <a:xfrm>
                <a:off x="1189512" y="3191902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079783-931B-C8FD-D757-AA306842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12" y="3191902"/>
                <a:ext cx="3922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BCA39A34-B631-8746-35C1-DB5D14CE322E}"/>
              </a:ext>
            </a:extLst>
          </p:cNvPr>
          <p:cNvSpPr/>
          <p:nvPr/>
        </p:nvSpPr>
        <p:spPr>
          <a:xfrm>
            <a:off x="1551009" y="3384819"/>
            <a:ext cx="444877" cy="4329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BB5D70-5FAD-DDAE-851F-9CEC2A91F915}"/>
                  </a:ext>
                </a:extLst>
              </p:cNvPr>
              <p:cNvSpPr/>
              <p:nvPr/>
            </p:nvSpPr>
            <p:spPr>
              <a:xfrm>
                <a:off x="3348971" y="2854215"/>
                <a:ext cx="501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BB5D70-5FAD-DDAE-851F-9CEC2A91F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71" y="2854215"/>
                <a:ext cx="50180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53EC34E-3CF6-F379-E0ED-9C2404B4CA34}"/>
                  </a:ext>
                </a:extLst>
              </p:cNvPr>
              <p:cNvSpPr/>
              <p:nvPr/>
            </p:nvSpPr>
            <p:spPr>
              <a:xfrm>
                <a:off x="3326580" y="3136144"/>
                <a:ext cx="501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53EC34E-3CF6-F379-E0ED-9C2404B4C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80" y="3136144"/>
                <a:ext cx="50180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9E7E8B-07F3-4AF7-3BF2-BEA5E2D32D63}"/>
                  </a:ext>
                </a:extLst>
              </p:cNvPr>
              <p:cNvSpPr/>
              <p:nvPr/>
            </p:nvSpPr>
            <p:spPr>
              <a:xfrm>
                <a:off x="4016128" y="2998069"/>
                <a:ext cx="721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en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N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CN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9E7E8B-07F3-4AF7-3BF2-BEA5E2D32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28" y="2998069"/>
                <a:ext cx="721928" cy="369332"/>
              </a:xfrm>
              <a:prstGeom prst="rect">
                <a:avLst/>
              </a:prstGeom>
              <a:blipFill>
                <a:blip r:embed="rId11"/>
                <a:stretch>
                  <a:fillRect l="-28070" t="-117241" b="-1758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2A390FD-964C-72E8-DEDA-AA1F5B6778DB}"/>
                  </a:ext>
                </a:extLst>
              </p:cNvPr>
              <p:cNvSpPr/>
              <p:nvPr/>
            </p:nvSpPr>
            <p:spPr>
              <a:xfrm>
                <a:off x="4010806" y="3899492"/>
                <a:ext cx="7272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en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N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2A390FD-964C-72E8-DEDA-AA1F5B677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06" y="3899492"/>
                <a:ext cx="727250" cy="369332"/>
              </a:xfrm>
              <a:prstGeom prst="rect">
                <a:avLst/>
              </a:prstGeom>
              <a:blipFill>
                <a:blip r:embed="rId12"/>
                <a:stretch>
                  <a:fillRect l="-25862" t="-117241" b="-1724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>
            <a:extLst>
              <a:ext uri="{FF2B5EF4-FFF2-40B4-BE49-F238E27FC236}">
                <a16:creationId xmlns:a16="http://schemas.microsoft.com/office/drawing/2014/main" id="{BDF79170-0ED8-4AD5-6D02-04711A0D0438}"/>
              </a:ext>
            </a:extLst>
          </p:cNvPr>
          <p:cNvSpPr/>
          <p:nvPr/>
        </p:nvSpPr>
        <p:spPr>
          <a:xfrm>
            <a:off x="3783479" y="2971720"/>
            <a:ext cx="246439" cy="485057"/>
          </a:xfrm>
          <a:prstGeom prst="rightBrace">
            <a:avLst/>
          </a:prstGeom>
          <a:noFill/>
          <a:ln w="28575">
            <a:solidFill>
              <a:srgbClr val="7A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0721D99-99EA-85BC-7864-0089605E807C}"/>
              </a:ext>
            </a:extLst>
          </p:cNvPr>
          <p:cNvSpPr/>
          <p:nvPr/>
        </p:nvSpPr>
        <p:spPr>
          <a:xfrm>
            <a:off x="3783479" y="3847912"/>
            <a:ext cx="246439" cy="485057"/>
          </a:xfrm>
          <a:prstGeom prst="rightBrace">
            <a:avLst/>
          </a:prstGeom>
          <a:noFill/>
          <a:ln w="28575">
            <a:solidFill>
              <a:srgbClr val="78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C4E6FD-91F6-EF65-0F82-ACEAB245AA3E}"/>
                  </a:ext>
                </a:extLst>
              </p:cNvPr>
              <p:cNvSpPr txBox="1"/>
              <p:nvPr/>
            </p:nvSpPr>
            <p:spPr>
              <a:xfrm>
                <a:off x="6538491" y="4032416"/>
                <a:ext cx="44808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Compared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to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only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Dimuon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trigger,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dirty="0" err="1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LowMass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trigger</a:t>
                </a:r>
                <a:r>
                  <a:rPr lang="zh-CN" altLang="en-US" sz="1500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increase</a:t>
                </a:r>
                <a:r>
                  <a:rPr lang="zh-CN" altLang="en-US" sz="15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altLang="zh-CN" sz="15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30%</a:t>
                </a:r>
                <a:r>
                  <a:rPr lang="zh-CN" altLang="en-US" sz="1500" b="1" dirty="0">
                    <a:solidFill>
                      <a:srgbClr val="7030A0"/>
                    </a:solidFill>
                    <a:latin typeface="Gill Sans MT" panose="020B0502020104020203" pitchFamily="34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1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1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1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sz="15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sz="15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statistics</a:t>
                </a:r>
                <a:r>
                  <a:rPr lang="zh-CN" altLang="en-US" sz="15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endParaRPr lang="en-CN" sz="1500" b="1" dirty="0">
                  <a:solidFill>
                    <a:srgbClr val="7030A0"/>
                  </a:solidFill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C4E6FD-91F6-EF65-0F82-ACEAB245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91" y="4032416"/>
                <a:ext cx="4480892" cy="553998"/>
              </a:xfrm>
              <a:prstGeom prst="rect">
                <a:avLst/>
              </a:prstGeom>
              <a:blipFill>
                <a:blip r:embed="rId13"/>
                <a:stretch>
                  <a:fillRect l="-567" t="-2273" b="-1363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A21839B7-8B41-6C30-2E36-F21D3F6EE01E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F873-90CC-5D9C-CD26-AF6091F4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E5C38-D86E-E9D6-295D-36899A80440E}"/>
                  </a:ext>
                </a:extLst>
              </p:cNvPr>
              <p:cNvSpPr txBox="1"/>
              <p:nvPr/>
            </p:nvSpPr>
            <p:spPr>
              <a:xfrm>
                <a:off x="5907534" y="1049426"/>
                <a:ext cx="6118620" cy="3311163"/>
              </a:xfrm>
              <a:prstGeom prst="rect">
                <a:avLst/>
              </a:prstGeom>
              <a:solidFill>
                <a:srgbClr val="DAE3F3">
                  <a:alpha val="48627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q"/>
                </a:pPr>
                <a:r>
                  <a:rPr lang="en-US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Trigger related (OR logic): </a:t>
                </a:r>
              </a:p>
              <a:p>
                <a:pPr marL="540000" lvl="1" indent="-360000">
                  <a:lnSpc>
                    <a:spcPts val="2300"/>
                  </a:lnSpc>
                  <a:buFont typeface="Wingdings" pitchFamily="2" charset="2"/>
                  <a:buChar char="§"/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HLT</a:t>
                </a:r>
                <a:r>
                  <a:rPr lang="en-US" altLang="zh-CN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Dimuon0</a:t>
                </a:r>
                <a:r>
                  <a:rPr lang="en-US" altLang="zh-CN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Jpsi3p5</a:t>
                </a:r>
                <a:r>
                  <a:rPr lang="en-US" altLang="zh-CN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Muon2 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 1 requirements: 3 muons</a:t>
                </a: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2.95&lt;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&lt;3.25</m:t>
                    </m:r>
                    <m:r>
                      <a:rPr lang="zh-CN" altLang="en-US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4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&gt;3.5</m:t>
                    </m:r>
                    <m:r>
                      <a:rPr lang="zh-CN" altLang="en-US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endParaRPr lang="en-US" sz="1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000" lvl="1" indent="-360000">
                  <a:lnSpc>
                    <a:spcPts val="2300"/>
                  </a:lnSpc>
                  <a:buFont typeface="Wingdings" pitchFamily="2" charset="2"/>
                  <a:buChar char="§"/>
                </a:pPr>
                <a:r>
                  <a:rPr 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HLT</a:t>
                </a:r>
                <a:r>
                  <a:rPr lang="en-US" altLang="zh-CN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DoubleMu4</a:t>
                </a:r>
                <a:r>
                  <a:rPr lang="en-US" altLang="zh-CN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LowMass</a:t>
                </a:r>
                <a:r>
                  <a:rPr lang="zh-CN" alt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[new</a:t>
                </a:r>
                <a:r>
                  <a:rPr lang="zh-CN" alt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trigger</a:t>
                </a:r>
                <a:r>
                  <a:rPr lang="zh-CN" altLang="en-US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</a:t>
                </a:r>
                <a:r>
                  <a:rPr lang="zh-CN" altLang="en-US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r>
                  <a:rPr lang="en-US" altLang="zh-CN" sz="16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zh-CN" sz="1600" b="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432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 1 requirements: 2 muons</a:t>
                </a: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&lt;8.5</m:t>
                    </m:r>
                    <m:r>
                      <a:rPr lang="zh-CN" altLang="en-US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400" b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muon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&gt;4</m:t>
                    </m:r>
                    <m:r>
                      <a:rPr lang="zh-CN" altLang="en-US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sz="1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&gt;3</m:t>
                    </m:r>
                    <m:r>
                      <a:rPr lang="zh-CN" alt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&gt;4.9</m:t>
                    </m:r>
                    <m:r>
                      <a:rPr lang="zh-CN" altLang="en-US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4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E5C38-D86E-E9D6-295D-36899A804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34" y="1049426"/>
                <a:ext cx="6118620" cy="3311163"/>
              </a:xfrm>
              <a:prstGeom prst="rect">
                <a:avLst/>
              </a:prstGeom>
              <a:blipFill>
                <a:blip r:embed="rId2"/>
                <a:stretch>
                  <a:fillRect l="-621" t="-763" b="-3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00F6BA-BF63-5F97-80C7-A14BD66D6569}"/>
                  </a:ext>
                </a:extLst>
              </p:cNvPr>
              <p:cNvSpPr txBox="1"/>
              <p:nvPr/>
            </p:nvSpPr>
            <p:spPr>
              <a:xfrm>
                <a:off x="862534" y="1049426"/>
                <a:ext cx="387957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8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Single muon: </a:t>
                </a:r>
              </a:p>
              <a:p>
                <a:pPr marL="540000" indent="-3600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muon ID </a:t>
                </a: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40000" indent="-36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≤2.4</m:t>
                    </m:r>
                  </m:oMath>
                </a14:m>
                <a:endParaRPr lang="en-US" altLang="zh-CN" sz="16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00F6BA-BF63-5F97-80C7-A14BD66D6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4" y="1049426"/>
                <a:ext cx="3879574" cy="861774"/>
              </a:xfrm>
              <a:prstGeom prst="rect">
                <a:avLst/>
              </a:prstGeom>
              <a:blipFill>
                <a:blip r:embed="rId3"/>
                <a:stretch>
                  <a:fillRect l="-977" t="-2899" b="-57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39598B-D0F7-7154-C15D-66504D7E4E73}"/>
                  </a:ext>
                </a:extLst>
              </p:cNvPr>
              <p:cNvSpPr txBox="1"/>
              <p:nvPr/>
            </p:nvSpPr>
            <p:spPr>
              <a:xfrm>
                <a:off x="862534" y="2048193"/>
                <a:ext cx="5528942" cy="1567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q"/>
                </a:pPr>
                <a:r>
                  <a:rPr lang="en-US" sz="18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Single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effectLst/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1800" b="1" i="1" smtClean="0"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l-GR" sz="1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000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2.95&lt;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&lt;3.25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000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𝑝𝑟𝑜𝑏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𝑣𝑡𝑥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&gt;0.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constrained</a:t>
                </a:r>
                <a:r>
                  <a:rPr lang="zh-CN" alt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000" indent="-360000">
                  <a:lnSpc>
                    <a:spcPts val="23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mass window cut for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l-GR" sz="16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candidate: </a:t>
                </a:r>
                <a:endParaRPr lang="en-US" altLang="zh-CN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000">
                  <a:lnSpc>
                    <a:spcPts val="2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&lt;3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𝜌𝜎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39598B-D0F7-7154-C15D-66504D7E4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4" y="2048193"/>
                <a:ext cx="5528942" cy="1567096"/>
              </a:xfrm>
              <a:prstGeom prst="rect">
                <a:avLst/>
              </a:prstGeom>
              <a:blipFill>
                <a:blip r:embed="rId4"/>
                <a:stretch>
                  <a:fillRect l="-686" t="-1613" b="-8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58CF19-F8C6-957B-A8BC-7B164DCDA339}"/>
                  </a:ext>
                </a:extLst>
              </p:cNvPr>
              <p:cNvSpPr txBox="1"/>
              <p:nvPr/>
            </p:nvSpPr>
            <p:spPr>
              <a:xfrm>
                <a:off x="862534" y="3561768"/>
                <a:ext cx="463187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altLang="zh-CN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Four</a:t>
                </a:r>
                <a:r>
                  <a:rPr lang="en-US" sz="18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muon</a:t>
                </a:r>
                <a:r>
                  <a:rPr lang="en-US" altLang="zh-CN" b="1" dirty="0"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s</a:t>
                </a:r>
                <a:r>
                  <a:rPr lang="en-US" sz="18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: </a:t>
                </a:r>
              </a:p>
              <a:p>
                <a:pPr marL="540000" indent="-360000">
                  <a:buFont typeface="Arial" panose="020B0604020202020204" pitchFamily="34" charset="0"/>
                  <a:buChar char="•"/>
                </a:pPr>
                <a:r>
                  <a:rPr lang="el-GR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l-GR" sz="16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should be zero</a:t>
                </a:r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000" indent="-36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</a:rPr>
                          <m:t>𝑝𝑟𝑜𝑏</m:t>
                        </m:r>
                      </m:e>
                      <m:sub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</a:rPr>
                          <m:t>𝑣𝑡𝑥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&gt;0.5%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40000" indent="-36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𝑝𝑟𝑜𝑏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𝑣𝑡𝑥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&gt;0.1%</m:t>
                    </m:r>
                  </m:oMath>
                </a14:m>
                <a:endParaRPr lang="en-US" altLang="zh-CN" sz="16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58CF19-F8C6-957B-A8BC-7B164DCDA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4" y="3561768"/>
                <a:ext cx="4631871" cy="1107996"/>
              </a:xfrm>
              <a:prstGeom prst="rect">
                <a:avLst/>
              </a:prstGeom>
              <a:blipFill>
                <a:blip r:embed="rId5"/>
                <a:stretch>
                  <a:fillRect l="-820" t="-2273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ABC40F-A367-6BBC-203A-D76E58F4AB19}"/>
                  </a:ext>
                </a:extLst>
              </p:cNvPr>
              <p:cNvSpPr txBox="1"/>
              <p:nvPr/>
            </p:nvSpPr>
            <p:spPr>
              <a:xfrm>
                <a:off x="862534" y="4793521"/>
                <a:ext cx="6650991" cy="16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3060"/>
                  </a:lnSpc>
                  <a:buFont typeface="Wingdings" pitchFamily="2" charset="2"/>
                  <a:buChar char="q"/>
                </a:pPr>
                <a:r>
                  <a:rPr lang="en-US" sz="1800" b="1" dirty="0">
                    <a:effectLst/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Multiple candidates treatment:</a:t>
                </a:r>
              </a:p>
              <a:p>
                <a:pPr marL="540000" indent="-360000">
                  <a:lnSpc>
                    <a:spcPts val="306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</a:t>
                </a:r>
                <a:r>
                  <a:rPr lang="zh-CN" alt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combination</a:t>
                </a:r>
                <a:r>
                  <a:rPr lang="zh-CN" alt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zh-CN" alt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min.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 marL="180000">
                  <a:lnSpc>
                    <a:spcPts val="3060"/>
                  </a:lnSpc>
                </a:pPr>
                <a:r>
                  <a:rPr lang="en-US" altLang="zh-CN" sz="1600" dirty="0">
                    <a:ea typeface="Arial" charset="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𝐽</m:t>
                                    </m:r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/</m:t>
                                    </m:r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600" i="1" baseline="-25000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+</m:t>
                    </m:r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𝐽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/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600" i="1" baseline="-25000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Arial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dirty="0">
                  <a:solidFill>
                    <a:srgbClr val="495365"/>
                  </a:solidFill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endParaRPr>
              </a:p>
              <a:p>
                <a:pPr marL="540000" indent="-360000">
                  <a:lnSpc>
                    <a:spcPts val="306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duplicate combination if pairs have non-overlapping muons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ABC40F-A367-6BBC-203A-D76E58F4A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34" y="4793521"/>
                <a:ext cx="6650991" cy="1637308"/>
              </a:xfrm>
              <a:prstGeom prst="rect">
                <a:avLst/>
              </a:prstGeom>
              <a:blipFill>
                <a:blip r:embed="rId6"/>
                <a:stretch>
                  <a:fillRect l="-571" b="-30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248DBCF-DE44-D9A4-FAF0-00179D231C50}"/>
              </a:ext>
            </a:extLst>
          </p:cNvPr>
          <p:cNvSpPr txBox="1"/>
          <p:nvPr/>
        </p:nvSpPr>
        <p:spPr>
          <a:xfrm>
            <a:off x="241340" y="601381"/>
            <a:ext cx="4111024" cy="338554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91698"/>
                      <a:gd name="connsiteY0" fmla="*/ 0 h 338554"/>
                      <a:gd name="connsiteX1" fmla="*/ 623326 w 4691698"/>
                      <a:gd name="connsiteY1" fmla="*/ 0 h 338554"/>
                      <a:gd name="connsiteX2" fmla="*/ 1152817 w 4691698"/>
                      <a:gd name="connsiteY2" fmla="*/ 0 h 338554"/>
                      <a:gd name="connsiteX3" fmla="*/ 1916894 w 4691698"/>
                      <a:gd name="connsiteY3" fmla="*/ 0 h 338554"/>
                      <a:gd name="connsiteX4" fmla="*/ 2540219 w 4691698"/>
                      <a:gd name="connsiteY4" fmla="*/ 0 h 338554"/>
                      <a:gd name="connsiteX5" fmla="*/ 3163545 w 4691698"/>
                      <a:gd name="connsiteY5" fmla="*/ 0 h 338554"/>
                      <a:gd name="connsiteX6" fmla="*/ 3927621 w 4691698"/>
                      <a:gd name="connsiteY6" fmla="*/ 0 h 338554"/>
                      <a:gd name="connsiteX7" fmla="*/ 4691698 w 4691698"/>
                      <a:gd name="connsiteY7" fmla="*/ 0 h 338554"/>
                      <a:gd name="connsiteX8" fmla="*/ 4691698 w 4691698"/>
                      <a:gd name="connsiteY8" fmla="*/ 338554 h 338554"/>
                      <a:gd name="connsiteX9" fmla="*/ 4115289 w 4691698"/>
                      <a:gd name="connsiteY9" fmla="*/ 338554 h 338554"/>
                      <a:gd name="connsiteX10" fmla="*/ 3445047 w 4691698"/>
                      <a:gd name="connsiteY10" fmla="*/ 338554 h 338554"/>
                      <a:gd name="connsiteX11" fmla="*/ 2774804 w 4691698"/>
                      <a:gd name="connsiteY11" fmla="*/ 338554 h 338554"/>
                      <a:gd name="connsiteX12" fmla="*/ 2151479 w 4691698"/>
                      <a:gd name="connsiteY12" fmla="*/ 338554 h 338554"/>
                      <a:gd name="connsiteX13" fmla="*/ 1387402 w 4691698"/>
                      <a:gd name="connsiteY13" fmla="*/ 338554 h 338554"/>
                      <a:gd name="connsiteX14" fmla="*/ 623326 w 4691698"/>
                      <a:gd name="connsiteY14" fmla="*/ 338554 h 338554"/>
                      <a:gd name="connsiteX15" fmla="*/ 0 w 4691698"/>
                      <a:gd name="connsiteY15" fmla="*/ 338554 h 338554"/>
                      <a:gd name="connsiteX16" fmla="*/ 0 w 4691698"/>
                      <a:gd name="connsiteY16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691698" h="338554" extrusionOk="0">
                        <a:moveTo>
                          <a:pt x="0" y="0"/>
                        </a:moveTo>
                        <a:cubicBezTo>
                          <a:pt x="217317" y="-2914"/>
                          <a:pt x="370060" y="4382"/>
                          <a:pt x="623326" y="0"/>
                        </a:cubicBezTo>
                        <a:cubicBezTo>
                          <a:pt x="876592" y="-4382"/>
                          <a:pt x="958370" y="-19830"/>
                          <a:pt x="1152817" y="0"/>
                        </a:cubicBezTo>
                        <a:cubicBezTo>
                          <a:pt x="1347264" y="19830"/>
                          <a:pt x="1720940" y="-24709"/>
                          <a:pt x="1916894" y="0"/>
                        </a:cubicBezTo>
                        <a:cubicBezTo>
                          <a:pt x="2112848" y="24709"/>
                          <a:pt x="2324073" y="-211"/>
                          <a:pt x="2540219" y="0"/>
                        </a:cubicBezTo>
                        <a:cubicBezTo>
                          <a:pt x="2756365" y="211"/>
                          <a:pt x="3028955" y="-9328"/>
                          <a:pt x="3163545" y="0"/>
                        </a:cubicBezTo>
                        <a:cubicBezTo>
                          <a:pt x="3298135" y="9328"/>
                          <a:pt x="3706328" y="36201"/>
                          <a:pt x="3927621" y="0"/>
                        </a:cubicBezTo>
                        <a:cubicBezTo>
                          <a:pt x="4148914" y="-36201"/>
                          <a:pt x="4341335" y="-30450"/>
                          <a:pt x="4691698" y="0"/>
                        </a:cubicBezTo>
                        <a:cubicBezTo>
                          <a:pt x="4705190" y="108997"/>
                          <a:pt x="4682359" y="194594"/>
                          <a:pt x="4691698" y="338554"/>
                        </a:cubicBezTo>
                        <a:cubicBezTo>
                          <a:pt x="4458325" y="328893"/>
                          <a:pt x="4292849" y="341476"/>
                          <a:pt x="4115289" y="338554"/>
                        </a:cubicBezTo>
                        <a:cubicBezTo>
                          <a:pt x="3937729" y="335632"/>
                          <a:pt x="3721989" y="305634"/>
                          <a:pt x="3445047" y="338554"/>
                        </a:cubicBezTo>
                        <a:cubicBezTo>
                          <a:pt x="3168105" y="371474"/>
                          <a:pt x="3039113" y="369864"/>
                          <a:pt x="2774804" y="338554"/>
                        </a:cubicBezTo>
                        <a:cubicBezTo>
                          <a:pt x="2510495" y="307244"/>
                          <a:pt x="2331206" y="312242"/>
                          <a:pt x="2151479" y="338554"/>
                        </a:cubicBezTo>
                        <a:cubicBezTo>
                          <a:pt x="1971753" y="364866"/>
                          <a:pt x="1702728" y="326178"/>
                          <a:pt x="1387402" y="338554"/>
                        </a:cubicBezTo>
                        <a:cubicBezTo>
                          <a:pt x="1072076" y="350930"/>
                          <a:pt x="989781" y="373506"/>
                          <a:pt x="623326" y="338554"/>
                        </a:cubicBezTo>
                        <a:cubicBezTo>
                          <a:pt x="256871" y="303602"/>
                          <a:pt x="168914" y="347446"/>
                          <a:pt x="0" y="338554"/>
                        </a:cubicBezTo>
                        <a:cubicBezTo>
                          <a:pt x="7961" y="239005"/>
                          <a:pt x="-11603" y="1223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Follow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PRL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cuts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+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A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new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trigger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for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Run</a:t>
            </a:r>
            <a:r>
              <a:rPr lang="zh-CN" altLang="en-US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III</a:t>
            </a:r>
            <a:endParaRPr lang="en-CN" sz="1600" b="1" i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D57750F-B061-5EB8-44BE-3A56EE17095C}"/>
              </a:ext>
            </a:extLst>
          </p:cNvPr>
          <p:cNvSpPr txBox="1"/>
          <p:nvPr/>
        </p:nvSpPr>
        <p:spPr>
          <a:xfrm>
            <a:off x="5850586" y="4497582"/>
            <a:ext cx="57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353FF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Baseline mass variable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invariant mass of two constrained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J/ candidates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FA9A5C6-4A1E-1534-5172-C5A57B7C63B7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8C70-C783-D904-2AAC-D0824A1B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𝐽/𝜓𝐽/𝜓 yield:</a:t>
            </a:r>
            <a:r>
              <a:rPr lang="zh-CN" altLang="en-US" dirty="0"/>
              <a:t> </a:t>
            </a:r>
            <a:r>
              <a:rPr lang="en-US" dirty="0"/>
              <a:t>Two-dimensional fit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1BC6C-D288-2E80-1449-98829FCFACA6}"/>
                  </a:ext>
                </a:extLst>
              </p:cNvPr>
              <p:cNvSpPr txBox="1"/>
              <p:nvPr/>
            </p:nvSpPr>
            <p:spPr>
              <a:xfrm>
                <a:off x="215008" y="2348109"/>
                <a:ext cx="6046707" cy="129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𝛙</m:t>
                    </m:r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statistics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Run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II 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: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~12622</a:t>
                </a:r>
                <a:r>
                  <a:rPr lang="en-US" altLang="zh-CN" sz="13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±165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/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135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1700" b="1" baseline="30000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=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93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events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/</a:t>
                </a:r>
                <a:r>
                  <a:rPr lang="zh-CN" alt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1700" b="1" baseline="30000" dirty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-1</a:t>
                </a:r>
                <a:endParaRPr lang="en-US" altLang="zh-CN" sz="1700" b="1" dirty="0">
                  <a:solidFill>
                    <a:schemeClr val="accent6">
                      <a:lumMod val="50000"/>
                    </a:schemeClr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Run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III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: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~31802</a:t>
                </a:r>
                <a:r>
                  <a:rPr lang="en-US" altLang="zh-CN" sz="13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±476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/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180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1700" b="1" baseline="30000" dirty="0">
                    <a:solidFill>
                      <a:srgbClr val="7030A0"/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-1</a:t>
                </a:r>
                <a:r>
                  <a:rPr lang="zh-CN" altLang="en-US" sz="1700" b="1" baseline="30000" dirty="0">
                    <a:solidFill>
                      <a:srgbClr val="7030A0"/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i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=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177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events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/</a:t>
                </a:r>
                <a:r>
                  <a:rPr lang="zh-CN" altLang="en-US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dirty="0">
                    <a:solidFill>
                      <a:srgbClr val="7030A0"/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1700" b="1" baseline="30000" dirty="0">
                    <a:solidFill>
                      <a:srgbClr val="7030A0"/>
                    </a:solidFill>
                    <a:latin typeface="Gill Sans MT" panose="020B0502020104020203" pitchFamily="34" charset="77"/>
                    <a:ea typeface="Arial" charset="0"/>
                    <a:cs typeface="Times New Roman" panose="02020603050405020304" pitchFamily="18" charset="0"/>
                  </a:rPr>
                  <a:t>-1</a:t>
                </a:r>
                <a:endParaRPr lang="en-US" altLang="zh-CN" sz="1700" b="1" i="1" dirty="0">
                  <a:solidFill>
                    <a:srgbClr val="7030A0"/>
                  </a:solidFill>
                  <a:latin typeface="Gill Sans MT" panose="020B0502020104020203" pitchFamily="34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1BC6C-D288-2E80-1449-98829FCFA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2348109"/>
                <a:ext cx="6046707" cy="1298817"/>
              </a:xfrm>
              <a:prstGeom prst="rect">
                <a:avLst/>
              </a:prstGeom>
              <a:blipFill>
                <a:blip r:embed="rId2"/>
                <a:stretch>
                  <a:fillRect l="-839" b="-48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A45437-8463-EAE9-8A6F-DDF803D1E993}"/>
                  </a:ext>
                </a:extLst>
              </p:cNvPr>
              <p:cNvSpPr txBox="1"/>
              <p:nvPr/>
            </p:nvSpPr>
            <p:spPr>
              <a:xfrm>
                <a:off x="215008" y="4254700"/>
                <a:ext cx="4883920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Run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II+III 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𝛙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yield is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CN" sz="2000" b="1" dirty="0">
                    <a:solidFill>
                      <a:srgbClr val="FF40FF"/>
                    </a:solidFill>
                    <a:cs typeface="Times New Roman" panose="02020603050405020304" pitchFamily="18" charset="0"/>
                  </a:rPr>
                  <a:t>3.</a:t>
                </a:r>
                <a:r>
                  <a:rPr lang="en-US" altLang="zh-CN" sz="2000" b="1" dirty="0">
                    <a:solidFill>
                      <a:srgbClr val="FF40FF"/>
                    </a:solidFill>
                    <a:cs typeface="Times New Roman" panose="02020603050405020304" pitchFamily="18" charset="0"/>
                  </a:rPr>
                  <a:t>6X</a:t>
                </a:r>
                <a:r>
                  <a:rPr lang="zh-CN" altLang="en-US" sz="2000" b="1" dirty="0">
                    <a:solidFill>
                      <a:srgbClr val="FF4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Run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II,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cs typeface="Times New Roman" panose="02020603050405020304" pitchFamily="18" charset="0"/>
                  </a:rPr>
                  <a:t>luminosity</a:t>
                </a:r>
                <a:r>
                  <a:rPr lang="zh-CN" altLang="en-US" sz="2000" b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cs typeface="Times New Roman" panose="02020603050405020304" pitchFamily="18" charset="0"/>
                  </a:rPr>
                  <a:t>is </a:t>
                </a:r>
                <a:r>
                  <a:rPr lang="en-US" altLang="zh-CN" sz="2000" b="1" dirty="0">
                    <a:solidFill>
                      <a:srgbClr val="FF40FF"/>
                    </a:solidFill>
                    <a:cs typeface="Times New Roman" panose="02020603050405020304" pitchFamily="18" charset="0"/>
                  </a:rPr>
                  <a:t>2.3X</a:t>
                </a:r>
                <a:r>
                  <a:rPr lang="en-US" altLang="zh-CN" sz="2000" b="1" dirty="0">
                    <a:cs typeface="Times New Roman" panose="02020603050405020304" pitchFamily="18" charset="0"/>
                  </a:rPr>
                  <a:t> of</a:t>
                </a:r>
                <a:r>
                  <a:rPr lang="zh-CN" altLang="en-US" sz="2000" b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cs typeface="Times New Roman" panose="02020603050405020304" pitchFamily="18" charset="0"/>
                  </a:rPr>
                  <a:t>Run</a:t>
                </a:r>
                <a:r>
                  <a:rPr lang="zh-CN" altLang="en-US" sz="2000" b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cs typeface="Times New Roman" panose="02020603050405020304" pitchFamily="18" charset="0"/>
                  </a:rPr>
                  <a:t>II</a:t>
                </a:r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A45437-8463-EAE9-8A6F-DDF803D1E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4254700"/>
                <a:ext cx="4883920" cy="967957"/>
              </a:xfrm>
              <a:prstGeom prst="rect">
                <a:avLst/>
              </a:prstGeom>
              <a:blipFill>
                <a:blip r:embed="rId3"/>
                <a:stretch>
                  <a:fillRect l="-1036" b="-103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9EE2535-AE28-5B3B-3AB7-E4A0AC0B5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62" y="3240011"/>
            <a:ext cx="4377791" cy="2889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7E5552-1CE0-1706-791A-1DDB10744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651" y="660501"/>
            <a:ext cx="6661638" cy="2363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AB549D-B1EE-4165-FB2B-6483B03166DC}"/>
              </a:ext>
            </a:extLst>
          </p:cNvPr>
          <p:cNvSpPr txBox="1"/>
          <p:nvPr/>
        </p:nvSpPr>
        <p:spPr>
          <a:xfrm>
            <a:off x="215008" y="594364"/>
            <a:ext cx="6766830" cy="12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Two-dimensional fit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Gill Sans MT" panose="020B0502020104020203" pitchFamily="34" charset="77"/>
              </a:rPr>
              <a:t>𝐽/𝜓</a:t>
            </a:r>
            <a:r>
              <a:rPr lang="el-GR" sz="1700" dirty="0"/>
              <a:t> </a:t>
            </a:r>
            <a:r>
              <a:rPr lang="en-US" sz="1700" dirty="0">
                <a:latin typeface="Gill Sans MT" panose="020B0502020104020203" pitchFamily="34" charset="77"/>
              </a:rPr>
              <a:t>signal</a:t>
            </a:r>
            <a:r>
              <a:rPr lang="en-US" altLang="zh-CN" sz="1700" dirty="0">
                <a:latin typeface="Gill Sans MT" panose="020B0502020104020203" pitchFamily="34" charset="77"/>
              </a:rPr>
              <a:t>:</a:t>
            </a:r>
            <a:r>
              <a:rPr lang="zh-CN" altLang="en-US" sz="1700" dirty="0">
                <a:latin typeface="Gill Sans MT" panose="020B0502020104020203" pitchFamily="34" charset="77"/>
              </a:rPr>
              <a:t> </a:t>
            </a:r>
            <a:r>
              <a:rPr lang="en-US" altLang="zh-CN" sz="1700" dirty="0">
                <a:latin typeface="Gill Sans MT" panose="020B0502020104020203" pitchFamily="34" charset="77"/>
              </a:rPr>
              <a:t>D</a:t>
            </a:r>
            <a:r>
              <a:rPr lang="en-US" sz="1700" dirty="0">
                <a:latin typeface="Gill Sans MT" panose="020B0502020104020203" pitchFamily="34" charset="77"/>
              </a:rPr>
              <a:t>ouble Crystal Ball</a:t>
            </a:r>
            <a:r>
              <a:rPr lang="en-US" altLang="zh-CN" sz="1700" dirty="0">
                <a:latin typeface="Gill Sans MT" panose="020B0502020104020203" pitchFamily="34" charset="77"/>
              </a:rPr>
              <a:t>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Gill Sans MT" panose="020B0502020104020203" pitchFamily="34" charset="77"/>
              </a:rPr>
              <a:t>non-resonant:</a:t>
            </a:r>
            <a:r>
              <a:rPr lang="zh-CN" altLang="en-US" sz="1700" dirty="0">
                <a:latin typeface="Gill Sans MT" panose="020B0502020104020203" pitchFamily="34" charset="77"/>
              </a:rPr>
              <a:t> </a:t>
            </a:r>
            <a:r>
              <a:rPr lang="en-US" altLang="zh-CN" sz="1700" dirty="0">
                <a:latin typeface="Gill Sans MT" panose="020B0502020104020203" pitchFamily="34" charset="77"/>
              </a:rPr>
              <a:t>First</a:t>
            </a:r>
            <a:r>
              <a:rPr lang="en-US" sz="1700" dirty="0">
                <a:latin typeface="Gill Sans MT" panose="020B0502020104020203" pitchFamily="34" charset="77"/>
              </a:rPr>
              <a:t>-order Chebyshev</a:t>
            </a:r>
            <a:r>
              <a:rPr lang="zh-CN" altLang="en-US" sz="1700" dirty="0">
                <a:latin typeface="Gill Sans MT" panose="020B0502020104020203" pitchFamily="34" charset="77"/>
              </a:rPr>
              <a:t> </a:t>
            </a:r>
            <a:r>
              <a:rPr lang="en-US" sz="1700" dirty="0">
                <a:latin typeface="Gill Sans MT" panose="020B0502020104020203" pitchFamily="34" charset="77"/>
              </a:rPr>
              <a:t>polynomial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2CBF64-CDD9-C93F-C02E-87189B2C5D42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C708-D8A4-EAC0-EA9B-F99659AC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C0E4-0886-9A13-9EA8-F9BEB8D8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CN" dirty="0"/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9E38A312-FF42-D4F7-6298-950C2FFB78BE}"/>
              </a:ext>
            </a:extLst>
          </p:cNvPr>
          <p:cNvSpPr txBox="1"/>
          <p:nvPr/>
        </p:nvSpPr>
        <p:spPr>
          <a:xfrm>
            <a:off x="423017" y="720018"/>
            <a:ext cx="8720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Gill Sans MT" panose="020B0502020104020203" pitchFamily="34" charset="77"/>
                <a:cs typeface="Times New Roman" panose="02020603050405020304" pitchFamily="18" charset="0"/>
              </a:rPr>
              <a:t>R</a:t>
            </a:r>
            <a:r>
              <a:rPr lang="en-US" altLang="zh-CN" sz="170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elativistic Breit-Wigner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1902AC7-45BD-72A6-B87C-9B461884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12"/>
          <a:stretch/>
        </p:blipFill>
        <p:spPr>
          <a:xfrm>
            <a:off x="7817103" y="550576"/>
            <a:ext cx="4127472" cy="10918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23295-EA66-FCFE-DC3B-408BA075B5AA}"/>
              </a:ext>
            </a:extLst>
          </p:cNvPr>
          <p:cNvSpPr txBox="1"/>
          <p:nvPr/>
        </p:nvSpPr>
        <p:spPr>
          <a:xfrm>
            <a:off x="423017" y="1393956"/>
            <a:ext cx="8386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component: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NRSPS+NRDPS</a:t>
            </a:r>
            <a:r>
              <a:rPr lang="en-US" sz="1700" dirty="0">
                <a:latin typeface="Gill Sans MT" panose="020B0502020104020203" pitchFamily="34" charset="77"/>
                <a:cs typeface="Times New Roman" panose="02020603050405020304" pitchFamily="18" charset="0"/>
              </a:rPr>
              <a:t>+</a:t>
            </a:r>
            <a:r>
              <a:rPr lang="en-US" sz="1700" b="0" i="0" dirty="0">
                <a:effectLst/>
                <a:latin typeface="Gill Sans MT" panose="020B0502020104020203" pitchFamily="34" charset="77"/>
                <a:cs typeface="Times New Roman" panose="02020603050405020304" pitchFamily="18" charset="0"/>
              </a:rPr>
              <a:t>Comb+</a:t>
            </a:r>
            <a:r>
              <a:rPr lang="en-US" sz="1700" dirty="0">
                <a:latin typeface="Gill Sans MT" panose="020B0502020104020203" pitchFamily="34" charset="77"/>
                <a:cs typeface="Times New Roman" panose="02020603050405020304" pitchFamily="18" charset="0"/>
              </a:rPr>
              <a:t>Feeddown+BW0</a:t>
            </a:r>
            <a:endParaRPr lang="en-US" altLang="zh-CN" sz="1700" b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E5F9CF-62C0-83AF-53C9-060BFA803715}"/>
              </a:ext>
            </a:extLst>
          </p:cNvPr>
          <p:cNvSpPr txBox="1"/>
          <p:nvPr/>
        </p:nvSpPr>
        <p:spPr>
          <a:xfrm>
            <a:off x="781728" y="1925376"/>
            <a:ext cx="46140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500" b="1" i="0" dirty="0">
                <a:effectLst/>
                <a:latin typeface="Gill Sans MT" panose="020B0502020104020203" pitchFamily="34" charset="77"/>
              </a:rPr>
              <a:t>NRSPS</a:t>
            </a:r>
          </a:p>
          <a:p>
            <a:r>
              <a:rPr lang="en-US" sz="1500" b="0" i="0" dirty="0">
                <a:effectLst/>
                <a:latin typeface="Gill Sans MT" panose="020B0502020104020203" pitchFamily="34" charset="77"/>
              </a:rPr>
              <a:t>Non-Resonant Single Parton Scattering</a:t>
            </a:r>
            <a:endParaRPr lang="en-CN" sz="1500" dirty="0">
              <a:latin typeface="Gill Sans MT" panose="020B0502020104020203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98ECD-A267-81F7-82EC-C982773720DF}"/>
              </a:ext>
            </a:extLst>
          </p:cNvPr>
          <p:cNvSpPr txBox="1"/>
          <p:nvPr/>
        </p:nvSpPr>
        <p:spPr>
          <a:xfrm>
            <a:off x="6502796" y="1967500"/>
            <a:ext cx="4351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500" b="1" i="0" dirty="0">
                <a:effectLst/>
                <a:latin typeface="Gill Sans MT" panose="020B0502020104020203" pitchFamily="34" charset="77"/>
              </a:rPr>
              <a:t>NRDPS</a:t>
            </a:r>
          </a:p>
          <a:p>
            <a:r>
              <a:rPr lang="en-US" sz="1500" b="0" i="0" dirty="0">
                <a:effectLst/>
                <a:latin typeface="Gill Sans MT" panose="020B0502020104020203" pitchFamily="34" charset="77"/>
              </a:rPr>
              <a:t>Non-Resonant Double Parton Scattering</a:t>
            </a:r>
            <a:endParaRPr lang="en-CN" sz="1500" dirty="0">
              <a:latin typeface="Gill Sans MT" panose="020B0502020104020203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B250DC-AFDD-EE43-6B8C-DA3971FC75FA}"/>
              </a:ext>
            </a:extLst>
          </p:cNvPr>
          <p:cNvSpPr txBox="1"/>
          <p:nvPr/>
        </p:nvSpPr>
        <p:spPr>
          <a:xfrm>
            <a:off x="781728" y="5063935"/>
            <a:ext cx="6159062" cy="132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500" b="1" i="0" dirty="0">
                <a:effectLst/>
                <a:latin typeface="Gill Sans MT" panose="020B0502020104020203" pitchFamily="34" charset="77"/>
              </a:rPr>
              <a:t>Feed-down</a:t>
            </a:r>
          </a:p>
          <a:p>
            <a:pPr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From possible heavier mass states</a:t>
            </a:r>
          </a:p>
          <a:p>
            <a:pPr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Here we consider: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</a:rPr>
              <a:t>[BPH-22-004]</a:t>
            </a:r>
            <a:endParaRPr lang="en-US" sz="1500" dirty="0">
              <a:latin typeface="Gill Sans MT" panose="020B0502020104020203" pitchFamily="34" charset="77"/>
            </a:endParaRPr>
          </a:p>
          <a:p>
            <a:pPr lvl="1"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X</a:t>
            </a:r>
            <a:r>
              <a:rPr lang="en-US" altLang="zh-CN" sz="1500" b="0" i="0" dirty="0">
                <a:effectLst/>
                <a:latin typeface="Gill Sans MT" panose="020B0502020104020203" pitchFamily="34" charset="77"/>
              </a:rPr>
              <a:t>(6900)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 → J/</a:t>
            </a:r>
            <a:r>
              <a:rPr lang="el-GR" sz="1500" b="0" i="0" dirty="0" err="1">
                <a:effectLst/>
              </a:rPr>
              <a:t>ψψ</a:t>
            </a:r>
            <a:r>
              <a:rPr lang="el-GR" sz="1500" b="0" i="0" dirty="0">
                <a:effectLst/>
              </a:rPr>
              <a:t>(2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S) → J/</a:t>
            </a:r>
            <a:r>
              <a:rPr lang="el-GR" sz="1500" b="0" i="0" dirty="0">
                <a:effectLst/>
              </a:rPr>
              <a:t>ψ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J/</a:t>
            </a:r>
            <a:r>
              <a:rPr lang="el-GR" sz="1500" b="0" i="0" dirty="0">
                <a:effectLst/>
              </a:rPr>
              <a:t>ψ + 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anything</a:t>
            </a:r>
            <a:endParaRPr lang="en-CN" sz="1500" dirty="0">
              <a:latin typeface="Gill Sans MT" panose="020B0502020104020203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93B571-EFA0-DF25-62DA-6D59845D6E50}"/>
              </a:ext>
            </a:extLst>
          </p:cNvPr>
          <p:cNvSpPr txBox="1"/>
          <p:nvPr/>
        </p:nvSpPr>
        <p:spPr>
          <a:xfrm>
            <a:off x="781728" y="3750648"/>
            <a:ext cx="2893741" cy="1090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500" b="1" i="0" dirty="0">
                <a:effectLst/>
                <a:latin typeface="Gill Sans MT" panose="020B0502020104020203" pitchFamily="34" charset="77"/>
              </a:rPr>
              <a:t>Combinatorial background</a:t>
            </a:r>
          </a:p>
          <a:p>
            <a:pPr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J/</a:t>
            </a:r>
            <a:r>
              <a:rPr lang="el-GR" sz="1500" b="0" i="0" dirty="0" err="1">
                <a:effectLst/>
              </a:rPr>
              <a:t>ψμμ</a:t>
            </a:r>
            <a:r>
              <a:rPr lang="el-GR" sz="1500" b="0" i="0" dirty="0">
                <a:effectLst/>
              </a:rPr>
              <a:t>, </a:t>
            </a:r>
            <a:r>
              <a:rPr lang="el-GR" sz="1500" b="0" i="0" dirty="0" err="1">
                <a:effectLst/>
              </a:rPr>
              <a:t>μμ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J/</a:t>
            </a:r>
            <a:r>
              <a:rPr lang="el-GR" sz="1500" b="0" i="0" dirty="0">
                <a:effectLst/>
              </a:rPr>
              <a:t>ψ, 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and </a:t>
            </a:r>
            <a:r>
              <a:rPr lang="el-GR" sz="1500" b="0" i="0" dirty="0" err="1">
                <a:effectLst/>
              </a:rPr>
              <a:t>μμμμ</a:t>
            </a:r>
            <a:endParaRPr lang="en-US" sz="1500" b="0" i="0" dirty="0">
              <a:effectLst/>
              <a:latin typeface="Gill Sans MT" panose="020B0502020104020203" pitchFamily="34" charset="77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Gill Sans MT" panose="020B0502020104020203" pitchFamily="34" charset="77"/>
              </a:rPr>
              <a:t>a Gaussian constraint of its yield</a:t>
            </a:r>
            <a:endParaRPr lang="en-CN" sz="1500" dirty="0">
              <a:latin typeface="Gill Sans MT" panose="020B0502020104020203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CCEAAC-2947-915C-02F7-C9368A2AC83F}"/>
              </a:ext>
            </a:extLst>
          </p:cNvPr>
          <p:cNvSpPr txBox="1"/>
          <p:nvPr/>
        </p:nvSpPr>
        <p:spPr>
          <a:xfrm>
            <a:off x="6502796" y="3931514"/>
            <a:ext cx="6926318" cy="1667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500" b="1" i="0" dirty="0">
                <a:effectLst/>
                <a:latin typeface="Gill Sans MT" panose="020B0502020104020203" pitchFamily="34" charset="77"/>
              </a:rPr>
              <a:t>BW0</a:t>
            </a:r>
          </a:p>
          <a:p>
            <a:pPr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A significant structure at the threshold treated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</a:rPr>
              <a:t> 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as background</a:t>
            </a:r>
          </a:p>
          <a:p>
            <a:pPr lvl="1">
              <a:lnSpc>
                <a:spcPct val="150000"/>
              </a:lnSpc>
            </a:pPr>
            <a:r>
              <a:rPr lang="en-US" sz="1500" dirty="0">
                <a:latin typeface="Gill Sans MT" panose="020B0502020104020203" pitchFamily="34" charset="77"/>
              </a:rPr>
              <a:t>Inadequacy of NRSPS model at threshold.</a:t>
            </a:r>
            <a:endParaRPr lang="en-US" sz="1500" b="0" i="0" dirty="0">
              <a:effectLst/>
              <a:latin typeface="Gill Sans MT" panose="020B0502020104020203" pitchFamily="34" charset="77"/>
            </a:endParaRPr>
          </a:p>
          <a:p>
            <a:pPr lvl="1"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Parameters sensitive to model</a:t>
            </a:r>
            <a:r>
              <a:rPr lang="zh-CN" altLang="en-US" sz="1500" b="0" i="0" dirty="0">
                <a:effectLst/>
                <a:latin typeface="Gill Sans MT" panose="020B0502020104020203" pitchFamily="34" charset="77"/>
              </a:rPr>
              <a:t> </a:t>
            </a:r>
            <a:r>
              <a:rPr lang="en-US" sz="1500" b="0" i="0" dirty="0">
                <a:effectLst/>
                <a:latin typeface="Gill Sans MT" panose="020B0502020104020203" pitchFamily="34" charset="77"/>
              </a:rPr>
              <a:t>assumption;</a:t>
            </a:r>
          </a:p>
          <a:p>
            <a:pPr lvl="1">
              <a:lnSpc>
                <a:spcPct val="150000"/>
              </a:lnSpc>
            </a:pPr>
            <a:r>
              <a:rPr lang="en-US" sz="1500" b="0" i="0" dirty="0">
                <a:effectLst/>
                <a:latin typeface="Gill Sans MT" panose="020B0502020104020203" pitchFamily="34" charset="77"/>
              </a:rPr>
              <a:t>A region populated by feed-down;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27CD49-11C2-3C9F-0E9C-C8794D542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99" y="2546239"/>
            <a:ext cx="2353142" cy="1204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7EDD08-69D9-E738-2830-A84D91FD9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90" y="2521498"/>
            <a:ext cx="2199060" cy="1182269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1D56DB7-C521-0541-7ED9-5091D9310765}"/>
              </a:ext>
            </a:extLst>
          </p:cNvPr>
          <p:cNvSpPr txBox="1">
            <a:spLocks/>
          </p:cNvSpPr>
          <p:nvPr/>
        </p:nvSpPr>
        <p:spPr>
          <a:xfrm>
            <a:off x="11658050" y="6379499"/>
            <a:ext cx="3442252" cy="295200"/>
          </a:xfrm>
          <a:prstGeom prst="rect">
            <a:avLst/>
          </a:prstGeom>
        </p:spPr>
        <p:txBody>
          <a:bodyPr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CEBE5D-4745-F74E-B6CA-CF211AB1145F}" type="slidenum">
              <a:rPr lang="en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479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17513</TotalTime>
  <Words>1522</Words>
  <Application>Microsoft Macintosh PowerPoint</Application>
  <PresentationFormat>宽屏</PresentationFormat>
  <Paragraphs>270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SimSun</vt:lpstr>
      <vt:lpstr>Kai</vt:lpstr>
      <vt:lpstr>System Font Regular</vt:lpstr>
      <vt:lpstr>Arial</vt:lpstr>
      <vt:lpstr>Calibri</vt:lpstr>
      <vt:lpstr>Cambria Math</vt:lpstr>
      <vt:lpstr>Gill Sans MT</vt:lpstr>
      <vt:lpstr>Helvetica</vt:lpstr>
      <vt:lpstr>Times New Roman</vt:lpstr>
      <vt:lpstr>Wingdings</vt:lpstr>
      <vt:lpstr>1_Office Theme</vt:lpstr>
      <vt:lpstr>PowerPoint 演示文稿</vt:lpstr>
      <vt:lpstr>Outline</vt:lpstr>
      <vt:lpstr>Tetraquark candidates with heavy-flavor</vt:lpstr>
      <vt:lpstr>Prospects: A family of all-charm tetraquarks?</vt:lpstr>
      <vt:lpstr>Outline</vt:lpstr>
      <vt:lpstr>Datasets, MC, and trigger</vt:lpstr>
      <vt:lpstr>Event selection for Run III data</vt:lpstr>
      <vt:lpstr> 𝐽/𝜓𝐽/𝜓 yield: Two-dimensional fit</vt:lpstr>
      <vt:lpstr>Signal and Background models</vt:lpstr>
      <vt:lpstr>Signal and Background models</vt:lpstr>
      <vt:lpstr>Run II &amp; III No-interference fit result</vt:lpstr>
      <vt:lpstr>Run II &amp; III interference fit result</vt:lpstr>
      <vt:lpstr>Run II &amp; III interference fit result</vt:lpstr>
      <vt:lpstr>Outline</vt:lpstr>
      <vt:lpstr>Summary and Outlook</vt:lpstr>
      <vt:lpstr>BACKUP</vt:lpstr>
      <vt:lpstr>BACKUP</vt:lpstr>
      <vt:lpstr>Run III interference fit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Yilin Zhou</dc:creator>
  <cp:lastModifiedBy>Microsoft Office User</cp:lastModifiedBy>
  <cp:revision>157</cp:revision>
  <cp:lastPrinted>2025-06-04T03:03:27Z</cp:lastPrinted>
  <dcterms:created xsi:type="dcterms:W3CDTF">2024-07-02T04:24:45Z</dcterms:created>
  <dcterms:modified xsi:type="dcterms:W3CDTF">2025-09-11T13:27:52Z</dcterms:modified>
</cp:coreProperties>
</file>