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76" r:id="rId2"/>
    <p:sldId id="39042" r:id="rId3"/>
  </p:sldIdLst>
  <p:sldSz cx="12192000" cy="6858000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沙 鹏" initials="沙" lastIdx="1" clrIdx="0">
    <p:extLst>
      <p:ext uri="{19B8F6BF-5375-455C-9EA6-DF929625EA0E}">
        <p15:presenceInfo xmlns:p15="http://schemas.microsoft.com/office/powerpoint/2012/main" userId="b8608ec0e979a9ee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FFFFFF"/>
    <a:srgbClr val="003399"/>
    <a:srgbClr val="E6E6E6"/>
    <a:srgbClr val="0070C0"/>
    <a:srgbClr val="4D8357"/>
    <a:srgbClr val="005800"/>
    <a:srgbClr val="008400"/>
    <a:srgbClr val="FDCC6D"/>
    <a:srgbClr val="00A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度样式 2 - 强调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2838BEF-8BB2-4498-84A7-C5851F593DF1}" styleName="中度样式 4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C2FFA5D-87B4-456A-9821-1D502468CF0F}" styleName="主题样式 1 - 强调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CF1AB2-1976-4502-BF36-3FF5EA218861}" styleName="中度样式 4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中度样式 4 - 强调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7853C-536D-4A76-A0AE-DD22124D55A5}" styleName="主题样式 1 - 强调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主题样式 1 - 强调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中度样式 2 - 强调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ABFCF23-3B69-468F-B69F-88F6DE6A72F2}" styleName="中度样式 1 - 强调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C89EF96-8CEA-46FF-86C4-4CE0E7609802}" styleName="浅色样式 3 - 强调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DBED569-4797-4DF1-A0F4-6AAB3CD982D8}" styleName="浅色样式 3 - 强调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中度样式 2 - 强调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DA37D80-6434-44D0-A028-1B22A696006F}" styleName="浅色样式 3 - 强调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36" autoAdjust="0"/>
    <p:restoredTop sz="90916" autoAdjust="0"/>
  </p:normalViewPr>
  <p:slideViewPr>
    <p:cSldViewPr>
      <p:cViewPr varScale="1">
        <p:scale>
          <a:sx n="106" d="100"/>
          <a:sy n="106" d="100"/>
        </p:scale>
        <p:origin x="880" y="17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90" d="100"/>
        <a:sy n="90" d="100"/>
      </p:scale>
      <p:origin x="0" y="9182"/>
    </p:cViewPr>
  </p:sorterViewPr>
  <p:notesViewPr>
    <p:cSldViewPr>
      <p:cViewPr varScale="1">
        <p:scale>
          <a:sx n="62" d="100"/>
          <a:sy n="62" d="100"/>
        </p:scale>
        <p:origin x="3178" y="67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9E6D00-2C1C-47F1-8495-043F093F9ED6}" type="datetimeFigureOut">
              <a:rPr lang="zh-CN" altLang="en-US" smtClean="0"/>
              <a:t>2025/8/28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5A05AE-EECD-457A-A033-312F4EB81B8B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386177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3992" y="0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/>
          <a:lstStyle>
            <a:lvl1pPr algn="r">
              <a:defRPr sz="1300"/>
            </a:lvl1pPr>
          </a:lstStyle>
          <a:p>
            <a:fld id="{A3E0D183-6031-4C32-B44B-14746A336CF0}" type="datetimeFigureOut">
              <a:rPr lang="zh-CN" altLang="en-US" smtClean="0"/>
              <a:pPr/>
              <a:t>2025/8/28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42875" y="768350"/>
            <a:ext cx="6818313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75" tIns="49538" rIns="99075" bIns="49538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0407" y="4861441"/>
            <a:ext cx="5683250" cy="4605576"/>
          </a:xfrm>
          <a:prstGeom prst="rect">
            <a:avLst/>
          </a:prstGeom>
        </p:spPr>
        <p:txBody>
          <a:bodyPr vert="horz" lIns="99075" tIns="49538" rIns="99075" bIns="49538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3992" y="9721106"/>
            <a:ext cx="3078427" cy="511731"/>
          </a:xfrm>
          <a:prstGeom prst="rect">
            <a:avLst/>
          </a:prstGeom>
        </p:spPr>
        <p:txBody>
          <a:bodyPr vert="horz" lIns="99075" tIns="49538" rIns="99075" bIns="49538" rtlCol="0" anchor="b"/>
          <a:lstStyle>
            <a:lvl1pPr algn="r">
              <a:defRPr sz="1300"/>
            </a:lvl1pPr>
          </a:lstStyle>
          <a:p>
            <a:fld id="{03A1DF17-A28C-4D46-829F-D8D110C0931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194622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3A1DF17-A28C-4D46-829F-D8D110C0931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59646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921308" y="1718148"/>
            <a:ext cx="10363200" cy="1470025"/>
          </a:xfrm>
        </p:spPr>
        <p:txBody>
          <a:bodyPr>
            <a:noAutofit/>
          </a:bodyPr>
          <a:lstStyle>
            <a:lvl1pPr>
              <a:defRPr lang="zh-CN" altLang="en-US" sz="6600" b="1" kern="1200" dirty="0">
                <a:solidFill>
                  <a:srgbClr val="3366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25400" stA="30000" endPos="30000" dist="50800" dir="5400000" sy="-100000" algn="bl" rotWithShape="0"/>
                </a:effectLst>
                <a:latin typeface="微软雅黑" pitchFamily="34" charset="-122"/>
                <a:ea typeface="微软雅黑" pitchFamily="34" charset="-122"/>
                <a:cs typeface="+mn-cs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dirty="0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2A364D-C919-45E7-A57D-C4BE4049E83B}" type="datetime1">
              <a:rPr lang="zh-CN" altLang="en-US" smtClean="0"/>
              <a:t>2025/8/28</a:t>
            </a:fld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8" name="矩形 7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9" name="矩形 8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矩形 9"/>
          <p:cNvSpPr/>
          <p:nvPr userDrawn="1"/>
        </p:nvSpPr>
        <p:spPr>
          <a:xfrm>
            <a:off x="-1" y="0"/>
            <a:ext cx="12192000" cy="216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1" name="矩形 10"/>
          <p:cNvSpPr/>
          <p:nvPr userDrawn="1"/>
        </p:nvSpPr>
        <p:spPr>
          <a:xfrm>
            <a:off x="9239272" y="-2"/>
            <a:ext cx="2952728" cy="216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733552" y="6356351"/>
            <a:ext cx="4738712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791791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itchFamily="2" charset="2"/>
              <a:buChar char="n"/>
              <a:defRPr sz="2800" b="0" baseline="0">
                <a:solidFill>
                  <a:srgbClr val="0000FF"/>
                </a:solidFill>
                <a:latin typeface="+mn-lt"/>
                <a:ea typeface="微软雅黑" pitchFamily="34" charset="-122"/>
              </a:defRPr>
            </a:lvl1pPr>
            <a:lvl2pPr>
              <a:defRPr sz="2400" baseline="0">
                <a:latin typeface="Arial" panose="020B0604020202020204" pitchFamily="34" charset="0"/>
                <a:ea typeface="微软雅黑" pitchFamily="34" charset="-122"/>
              </a:defRPr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ED583-47F1-4C9E-913E-9C8F8159BAED}" type="datetime1">
              <a:rPr lang="zh-CN" altLang="en-US" smtClean="0"/>
              <a:t>2025/8/28</a:t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ctr">
              <a:defRPr sz="4000" b="1" baseline="0">
                <a:solidFill>
                  <a:srgbClr val="C00000"/>
                </a:solidFill>
                <a:effectLst/>
                <a:latin typeface="Arial Black" panose="020B0A04020102020204" pitchFamily="34" charset="0"/>
                <a:ea typeface="微软雅黑" pitchFamily="34" charset="-122"/>
                <a:cs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5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6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8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3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F67FF2-22DD-4CF8-BE9E-25F2457D970D}" type="datetime1">
              <a:rPr lang="zh-CN" altLang="en-US" smtClean="0"/>
              <a:t>2025/8/28</a:t>
            </a:fld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586586" y="6386391"/>
            <a:ext cx="5040560" cy="354977"/>
          </a:xfrm>
        </p:spPr>
        <p:txBody>
          <a:bodyPr/>
          <a:lstStyle/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altLang="zh-CN" dirty="0"/>
              <a:t>Click to edit Master text styles</a:t>
            </a:r>
          </a:p>
          <a:p>
            <a:pPr lvl="1"/>
            <a:r>
              <a:rPr lang="en-US" altLang="zh-CN" dirty="0"/>
              <a:t>Second level</a:t>
            </a:r>
          </a:p>
          <a:p>
            <a:pPr lvl="2"/>
            <a:r>
              <a:rPr lang="en-US" altLang="zh-CN" dirty="0"/>
              <a:t>Third level</a:t>
            </a:r>
          </a:p>
          <a:p>
            <a:pPr lvl="3"/>
            <a:r>
              <a:rPr lang="en-US" altLang="zh-CN" dirty="0"/>
              <a:t>Fourth level</a:t>
            </a:r>
          </a:p>
          <a:p>
            <a:pPr lvl="4"/>
            <a:r>
              <a:rPr lang="en-US" altLang="zh-CN" dirty="0"/>
              <a:t>Fifth level</a:t>
            </a:r>
            <a:endParaRPr lang="zh-CN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A02FA-3565-479D-BDE5-3B4BF0B05CFF}" type="datetimeFigureOut">
              <a:rPr lang="zh-CN" altLang="en-US" smtClean="0"/>
              <a:t>2025/8/28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701C47-8FDE-4777-807B-5B569B5E3EFE}" type="slidenum">
              <a:rPr lang="zh-CN" altLang="en-US" smtClean="0"/>
              <a:t>‹#›</a:t>
            </a:fld>
            <a:endParaRPr lang="zh-CN" altLang="en-US"/>
          </a:p>
        </p:txBody>
      </p:sp>
      <p:sp>
        <p:nvSpPr>
          <p:cNvPr id="7" name="矩形 17"/>
          <p:cNvSpPr/>
          <p:nvPr userDrawn="1"/>
        </p:nvSpPr>
        <p:spPr>
          <a:xfrm>
            <a:off x="-1" y="937526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8" name="矩形 22"/>
          <p:cNvSpPr/>
          <p:nvPr userDrawn="1"/>
        </p:nvSpPr>
        <p:spPr>
          <a:xfrm>
            <a:off x="0" y="0"/>
            <a:ext cx="285709" cy="91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0" name="标题 1"/>
          <p:cNvSpPr>
            <a:spLocks noGrp="1"/>
          </p:cNvSpPr>
          <p:nvPr>
            <p:ph type="title"/>
          </p:nvPr>
        </p:nvSpPr>
        <p:spPr>
          <a:xfrm>
            <a:off x="666712" y="142852"/>
            <a:ext cx="10763325" cy="725470"/>
          </a:xfrm>
        </p:spPr>
        <p:txBody>
          <a:bodyPr>
            <a:normAutofit/>
          </a:bodyPr>
          <a:lstStyle>
            <a:lvl1pPr algn="l">
              <a:defRPr sz="4000" b="1" baseline="0">
                <a:solidFill>
                  <a:srgbClr val="C00000"/>
                </a:solidFill>
                <a:effectLst/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defRPr>
            </a:lvl1pPr>
          </a:lstStyle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11" name="内容占位符 2"/>
          <p:cNvSpPr>
            <a:spLocks noGrp="1"/>
          </p:cNvSpPr>
          <p:nvPr>
            <p:ph idx="13"/>
          </p:nvPr>
        </p:nvSpPr>
        <p:spPr>
          <a:xfrm>
            <a:off x="609600" y="1285861"/>
            <a:ext cx="10972800" cy="4840303"/>
          </a:xfrm>
        </p:spPr>
        <p:txBody>
          <a:bodyPr/>
          <a:lstStyle>
            <a:lvl1pPr>
              <a:lnSpc>
                <a:spcPct val="110000"/>
              </a:lnSpc>
              <a:spcBef>
                <a:spcPts val="0"/>
              </a:spcBef>
              <a:spcAft>
                <a:spcPts val="1000"/>
              </a:spcAft>
              <a:buClr>
                <a:srgbClr val="FFC000"/>
              </a:buClr>
              <a:buSzPct val="80000"/>
              <a:buFont typeface="Wingdings" panose="05000000000000000000" pitchFamily="2" charset="2"/>
              <a:buChar char="n"/>
              <a:defRPr sz="2800" b="0" baseline="0">
                <a:solidFill>
                  <a:srgbClr val="0000FF"/>
                </a:solidFill>
                <a:latin typeface="+mn-lt"/>
                <a:ea typeface="微软雅黑" panose="020B0503020204020204" pitchFamily="34" charset="-122"/>
              </a:defRPr>
            </a:lvl1pPr>
            <a:lvl2pPr>
              <a:defRPr sz="2400" baseline="0"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12" name="日期占位符 3"/>
          <p:cNvSpPr txBox="1"/>
          <p:nvPr userDrawn="1"/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E3ED583-47F1-4C9E-913E-9C8F8159BAED}" type="datetime1">
              <a:rPr lang="zh-CN" altLang="en-US" smtClean="0"/>
              <a:t>2025/8/28</a:t>
            </a:fld>
            <a:endParaRPr lang="zh-CN" altLang="en-US"/>
          </a:p>
        </p:txBody>
      </p:sp>
      <p:sp>
        <p:nvSpPr>
          <p:cNvPr id="13" name="矩形 14"/>
          <p:cNvSpPr/>
          <p:nvPr userDrawn="1"/>
        </p:nvSpPr>
        <p:spPr>
          <a:xfrm>
            <a:off x="0" y="6750024"/>
            <a:ext cx="12192000" cy="10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4" name="矩形 15"/>
          <p:cNvSpPr/>
          <p:nvPr userDrawn="1"/>
        </p:nvSpPr>
        <p:spPr>
          <a:xfrm>
            <a:off x="2476476" y="6750024"/>
            <a:ext cx="9715525" cy="108000"/>
          </a:xfrm>
          <a:prstGeom prst="rect">
            <a:avLst/>
          </a:prstGeom>
          <a:solidFill>
            <a:srgbClr val="FF99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15" name="页脚占位符 4"/>
          <p:cNvSpPr txBox="1"/>
          <p:nvPr userDrawn="1"/>
        </p:nvSpPr>
        <p:spPr>
          <a:xfrm>
            <a:off x="3586586" y="6386391"/>
            <a:ext cx="5040560" cy="35497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16" name="灯片编号占位符 5"/>
          <p:cNvSpPr txBox="1"/>
          <p:nvPr userDrawn="1"/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CN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15E9139-A00B-4B2A-98A6-095DC08F134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7538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97A9A-512A-4894-931E-4EFF37503AC0}" type="datetime1">
              <a:rPr lang="zh-CN" altLang="en-US" smtClean="0"/>
              <a:t>2025/8/28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zh-CN"/>
              <a:t>CEPC Detector Ref-TDR Review</a:t>
            </a:r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5E9139-A00B-4B2A-98A6-095DC08F1345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50" r:id="rId2"/>
    <p:sldLayoutId id="2147483655" r:id="rId3"/>
    <p:sldLayoutId id="2147483674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123D0-3BDE-5B32-BD96-1B8C7C7754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Introduction:</a:t>
            </a:r>
            <a:r>
              <a:rPr lang="zh-CN" altLang="en-US" dirty="0"/>
              <a:t> </a:t>
            </a:r>
            <a:r>
              <a:rPr lang="en-US" altLang="zh-CN" dirty="0"/>
              <a:t>vertex</a:t>
            </a:r>
            <a:r>
              <a:rPr lang="zh-CN" altLang="en-US" dirty="0"/>
              <a:t> </a:t>
            </a:r>
            <a:r>
              <a:rPr lang="en-US" altLang="zh-CN" dirty="0"/>
              <a:t>detector</a:t>
            </a:r>
            <a:r>
              <a:rPr lang="zh-CN" altLang="en-US" dirty="0"/>
              <a:t> </a:t>
            </a:r>
            <a:endParaRPr lang="en-C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663EFFA-D9FA-2900-DB5A-3D605C4228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293A8B-7656-41F7-B47F-4F4E036E5275}" type="slidenum">
              <a:rPr lang="en-US" altLang="zh-CN" smtClean="0"/>
              <a:t>1</a:t>
            </a:fld>
            <a:endParaRPr lang="zh-CN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9E67B8-061C-1030-2876-BF0277EB01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9336" y="980728"/>
            <a:ext cx="14391034" cy="6265716"/>
          </a:xfrm>
          <a:ln>
            <a:noFill/>
          </a:ln>
        </p:spPr>
        <p:txBody>
          <a:bodyPr>
            <a:normAutofit fontScale="85000" lnSpcReduction="20000"/>
          </a:bodyPr>
          <a:lstStyle/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International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IDRC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review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zh-CN" dirty="0">
                <a:cs typeface="Arial" panose="020B0604020202020204" pitchFamily="34" charset="0"/>
              </a:rPr>
              <a:t>Possible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date: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Sep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10th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?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(</a:t>
            </a:r>
            <a:r>
              <a:rPr lang="en-US" altLang="zh-CN" dirty="0" err="1">
                <a:cs typeface="Arial" panose="020B0604020202020204" pitchFamily="34" charset="0"/>
              </a:rPr>
              <a:t>tbd</a:t>
            </a:r>
            <a:r>
              <a:rPr lang="en-US" altLang="zh-CN" dirty="0">
                <a:cs typeface="Arial" panose="020B0604020202020204" pitchFamily="34" charset="0"/>
              </a:rPr>
              <a:t>)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endParaRPr lang="en-US" altLang="zh-CN" dirty="0">
              <a:cs typeface="Arial" panose="020B0604020202020204" pitchFamily="34" charset="0"/>
            </a:endParaRPr>
          </a:p>
          <a:p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Next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CEPC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day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in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zh-CN" dirty="0">
                <a:latin typeface="Arial" panose="020B0604020202020204" pitchFamily="34" charset="0"/>
                <a:cs typeface="Arial" panose="020B0604020202020204" pitchFamily="34" charset="0"/>
              </a:rPr>
              <a:t>September:</a:t>
            </a:r>
            <a:r>
              <a:rPr lang="zh-CN" alt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altLang="zh-C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altLang="zh-CN" dirty="0">
                <a:cs typeface="Arial" panose="020B0604020202020204" pitchFamily="34" charset="0"/>
              </a:rPr>
              <a:t>We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are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asked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for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report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about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the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vertex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detector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endParaRPr lang="en-US" altLang="zh-CN" dirty="0">
              <a:cs typeface="Arial" panose="020B0604020202020204" pitchFamily="34" charset="0"/>
            </a:endParaRPr>
          </a:p>
          <a:p>
            <a:pPr lvl="1"/>
            <a:r>
              <a:rPr lang="en-US" altLang="zh-CN" dirty="0">
                <a:cs typeface="Arial" panose="020B0604020202020204" pitchFamily="34" charset="0"/>
              </a:rPr>
              <a:t>Development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plan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(merging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 err="1">
                <a:cs typeface="Arial" panose="020B0604020202020204" pitchFamily="34" charset="0"/>
              </a:rPr>
              <a:t>Taichu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and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 err="1">
                <a:cs typeface="Arial" panose="020B0604020202020204" pitchFamily="34" charset="0"/>
              </a:rPr>
              <a:t>Jadepix</a:t>
            </a:r>
            <a:r>
              <a:rPr lang="en-US" altLang="zh-CN" dirty="0">
                <a:cs typeface="Arial" panose="020B0604020202020204" pitchFamily="34" charset="0"/>
              </a:rPr>
              <a:t>)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endParaRPr lang="en-US" altLang="zh-CN" dirty="0">
              <a:cs typeface="Arial" panose="020B0604020202020204" pitchFamily="34" charset="0"/>
            </a:endParaRPr>
          </a:p>
          <a:p>
            <a:pPr lvl="2"/>
            <a:r>
              <a:rPr lang="en-US" altLang="zh-CN" dirty="0">
                <a:cs typeface="Arial" panose="020B0604020202020204" pitchFamily="34" charset="0"/>
              </a:rPr>
              <a:t>Review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 err="1">
                <a:cs typeface="Arial" panose="020B0604020202020204" pitchFamily="34" charset="0"/>
              </a:rPr>
              <a:t>Taichu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and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 err="1">
                <a:cs typeface="Arial" panose="020B0604020202020204" pitchFamily="34" charset="0"/>
              </a:rPr>
              <a:t>Jadepix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development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(</a:t>
            </a:r>
            <a:r>
              <a:rPr lang="zh-CN" altLang="en-US" dirty="0">
                <a:cs typeface="Arial" panose="020B0604020202020204" pitchFamily="34" charset="0"/>
              </a:rPr>
              <a:t>重要指标，异同），各自研发历程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cs typeface="Arial" panose="020B0604020202020204" pitchFamily="34" charset="0"/>
              </a:rPr>
              <a:t>空间分辨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cs typeface="Arial" panose="020B0604020202020204" pitchFamily="34" charset="0"/>
              </a:rPr>
              <a:t>高本底</a:t>
            </a:r>
            <a:endParaRPr lang="en-US" altLang="zh-CN" dirty="0">
              <a:cs typeface="Arial" panose="020B0604020202020204" pitchFamily="34" charset="0"/>
            </a:endParaRPr>
          </a:p>
          <a:p>
            <a:pPr lvl="2"/>
            <a:r>
              <a:rPr lang="en-US" altLang="zh-CN" dirty="0">
                <a:cs typeface="Arial" panose="020B0604020202020204" pitchFamily="34" charset="0"/>
              </a:rPr>
              <a:t>Plan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for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the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future</a:t>
            </a:r>
            <a:r>
              <a:rPr lang="zh-CN" altLang="en-US" dirty="0">
                <a:cs typeface="Arial" panose="020B0604020202020204" pitchFamily="34" charset="0"/>
              </a:rPr>
              <a:t> （</a:t>
            </a:r>
            <a:r>
              <a:rPr lang="en-US" altLang="zh-CN" dirty="0">
                <a:cs typeface="Arial" panose="020B0604020202020204" pitchFamily="34" charset="0"/>
              </a:rPr>
              <a:t>MOST3,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stitching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)</a:t>
            </a:r>
            <a:r>
              <a:rPr lang="zh-CN" altLang="en-US" dirty="0">
                <a:cs typeface="Arial" panose="020B0604020202020204" pitchFamily="34" charset="0"/>
              </a:rPr>
              <a:t>，提一下华力</a:t>
            </a:r>
            <a:endParaRPr lang="en-US" altLang="zh-CN" dirty="0">
              <a:cs typeface="Arial" panose="020B0604020202020204" pitchFamily="34" charset="0"/>
            </a:endParaRPr>
          </a:p>
          <a:p>
            <a:pPr lvl="2"/>
            <a:r>
              <a:rPr lang="en-US" altLang="zh-CN" dirty="0">
                <a:cs typeface="Arial" panose="020B0604020202020204" pitchFamily="34" charset="0"/>
              </a:rPr>
              <a:t>MOST3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(3</a:t>
            </a:r>
            <a:r>
              <a:rPr lang="zh-CN" altLang="en-US" dirty="0">
                <a:cs typeface="Arial" panose="020B0604020202020204" pitchFamily="34" charset="0"/>
              </a:rPr>
              <a:t>微米</a:t>
            </a:r>
            <a:r>
              <a:rPr lang="en-US" altLang="zh-CN" dirty="0">
                <a:cs typeface="Arial" panose="020B0604020202020204" pitchFamily="34" charset="0"/>
              </a:rPr>
              <a:t>,</a:t>
            </a:r>
            <a:r>
              <a:rPr lang="zh-CN" altLang="en-US" dirty="0">
                <a:cs typeface="Arial" panose="020B0604020202020204" pitchFamily="34" charset="0"/>
              </a:rPr>
              <a:t> 指标，下周</a:t>
            </a:r>
            <a:r>
              <a:rPr lang="en-US" altLang="zh-CN" dirty="0">
                <a:cs typeface="Arial" panose="020B0604020202020204" pitchFamily="34" charset="0"/>
              </a:rPr>
              <a:t>1~3</a:t>
            </a:r>
            <a:r>
              <a:rPr lang="zh-CN" altLang="en-US" dirty="0">
                <a:cs typeface="Arial" panose="020B0604020202020204" pitchFamily="34" charset="0"/>
              </a:rPr>
              <a:t>）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cs typeface="Arial" panose="020B0604020202020204" pitchFamily="34" charset="0"/>
              </a:rPr>
              <a:t>第一步，双面</a:t>
            </a:r>
            <a:r>
              <a:rPr lang="en-US" altLang="zh-CN" dirty="0">
                <a:cs typeface="Arial" panose="020B0604020202020204" pitchFamily="34" charset="0"/>
              </a:rPr>
              <a:t>PCB</a:t>
            </a:r>
            <a:r>
              <a:rPr lang="zh-CN" altLang="en-US" dirty="0">
                <a:cs typeface="Arial" panose="020B0604020202020204" pitchFamily="34" charset="0"/>
              </a:rPr>
              <a:t>的束流测试（一面</a:t>
            </a:r>
            <a:r>
              <a:rPr lang="en-US" altLang="zh-CN" dirty="0" err="1">
                <a:cs typeface="Arial" panose="020B0604020202020204" pitchFamily="34" charset="0"/>
              </a:rPr>
              <a:t>Taichu</a:t>
            </a:r>
            <a:r>
              <a:rPr lang="zh-CN" altLang="en-US" dirty="0">
                <a:cs typeface="Arial" panose="020B0604020202020204" pitchFamily="34" charset="0"/>
              </a:rPr>
              <a:t>，一面</a:t>
            </a:r>
            <a:r>
              <a:rPr lang="en-US" altLang="zh-CN" dirty="0" err="1">
                <a:cs typeface="Arial" panose="020B0604020202020204" pitchFamily="34" charset="0"/>
              </a:rPr>
              <a:t>Jadepix</a:t>
            </a:r>
            <a:r>
              <a:rPr lang="zh-CN" altLang="en-US" dirty="0">
                <a:cs typeface="Arial" panose="020B0604020202020204" pitchFamily="34" charset="0"/>
              </a:rPr>
              <a:t>）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cs typeface="Arial" panose="020B0604020202020204" pitchFamily="34" charset="0"/>
              </a:rPr>
              <a:t>第二步，流片工程批（一半面积是</a:t>
            </a:r>
            <a:r>
              <a:rPr lang="en-US" altLang="zh-CN" dirty="0" err="1">
                <a:cs typeface="Arial" panose="020B0604020202020204" pitchFamily="34" charset="0"/>
              </a:rPr>
              <a:t>Taichu</a:t>
            </a:r>
            <a:r>
              <a:rPr lang="zh-CN" altLang="en-US" dirty="0">
                <a:cs typeface="Arial" panose="020B0604020202020204" pitchFamily="34" charset="0"/>
              </a:rPr>
              <a:t>，一半是</a:t>
            </a:r>
            <a:r>
              <a:rPr lang="en-US" altLang="zh-CN" dirty="0" err="1">
                <a:cs typeface="Arial" panose="020B0604020202020204" pitchFamily="34" charset="0"/>
              </a:rPr>
              <a:t>Jadepix</a:t>
            </a:r>
            <a:r>
              <a:rPr lang="zh-CN" altLang="en-US" dirty="0">
                <a:cs typeface="Arial" panose="020B0604020202020204" pitchFamily="34" charset="0"/>
              </a:rPr>
              <a:t>）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cs typeface="Arial" panose="020B0604020202020204" pitchFamily="34" charset="0"/>
              </a:rPr>
              <a:t>第三步：</a:t>
            </a:r>
            <a:r>
              <a:rPr lang="en-US" altLang="zh-CN" dirty="0">
                <a:cs typeface="Arial" panose="020B0604020202020204" pitchFamily="34" charset="0"/>
              </a:rPr>
              <a:t>65/55nm</a:t>
            </a:r>
            <a:r>
              <a:rPr lang="zh-CN" altLang="en-US" dirty="0">
                <a:cs typeface="Arial" panose="020B0604020202020204" pitchFamily="34" charset="0"/>
              </a:rPr>
              <a:t>流片</a:t>
            </a:r>
            <a:endParaRPr lang="en-US" altLang="zh-CN" dirty="0">
              <a:cs typeface="Arial" panose="020B0604020202020204" pitchFamily="34" charset="0"/>
            </a:endParaRPr>
          </a:p>
          <a:p>
            <a:pPr lvl="2"/>
            <a:r>
              <a:rPr lang="en-US" altLang="zh-CN" dirty="0">
                <a:cs typeface="Arial" panose="020B0604020202020204" pitchFamily="34" charset="0"/>
              </a:rPr>
              <a:t>CEPC</a:t>
            </a:r>
            <a:r>
              <a:rPr lang="zh-CN" altLang="en-US" dirty="0">
                <a:cs typeface="Arial" panose="020B0604020202020204" pitchFamily="34" charset="0"/>
              </a:rPr>
              <a:t> 最终指标是不是要</a:t>
            </a:r>
            <a:r>
              <a:rPr lang="en-US" altLang="zh-CN" dirty="0">
                <a:cs typeface="Arial" panose="020B0604020202020204" pitchFamily="34" charset="0"/>
              </a:rPr>
              <a:t>3</a:t>
            </a:r>
            <a:r>
              <a:rPr lang="zh-CN" altLang="en-US" dirty="0">
                <a:cs typeface="Arial" panose="020B0604020202020204" pitchFamily="34" charset="0"/>
              </a:rPr>
              <a:t>微米？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cs typeface="Arial" panose="020B0604020202020204" pitchFamily="34" charset="0"/>
              </a:rPr>
              <a:t>目前</a:t>
            </a:r>
            <a:r>
              <a:rPr lang="en-US" altLang="zh-CN" dirty="0">
                <a:cs typeface="Arial" panose="020B0604020202020204" pitchFamily="34" charset="0"/>
              </a:rPr>
              <a:t>ref-TDR</a:t>
            </a:r>
            <a:r>
              <a:rPr lang="zh-CN" altLang="en-US" dirty="0">
                <a:cs typeface="Arial" panose="020B0604020202020204" pitchFamily="34" charset="0"/>
              </a:rPr>
              <a:t>， </a:t>
            </a:r>
            <a:r>
              <a:rPr lang="en-US" altLang="zh-CN" dirty="0">
                <a:cs typeface="Arial" panose="020B0604020202020204" pitchFamily="34" charset="0"/>
              </a:rPr>
              <a:t>25</a:t>
            </a:r>
            <a:r>
              <a:rPr lang="zh-CN" altLang="en-US" dirty="0">
                <a:cs typeface="Arial" panose="020B0604020202020204" pitchFamily="34" charset="0"/>
              </a:rPr>
              <a:t>*</a:t>
            </a:r>
            <a:r>
              <a:rPr lang="en-US" altLang="zh-CN" dirty="0">
                <a:cs typeface="Arial" panose="020B0604020202020204" pitchFamily="34" charset="0"/>
              </a:rPr>
              <a:t>25</a:t>
            </a:r>
            <a:r>
              <a:rPr lang="zh-CN" altLang="en-US" dirty="0">
                <a:cs typeface="Arial" panose="020B0604020202020204" pitchFamily="34" charset="0"/>
              </a:rPr>
              <a:t>微米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en-US" altLang="zh-CN" dirty="0">
                <a:cs typeface="Arial" panose="020B0604020202020204" pitchFamily="34" charset="0"/>
              </a:rPr>
              <a:t>d0~3</a:t>
            </a:r>
            <a:r>
              <a:rPr lang="zh-CN" altLang="en-US" dirty="0">
                <a:cs typeface="Arial" panose="020B0604020202020204" pitchFamily="34" charset="0"/>
              </a:rPr>
              <a:t>微米</a:t>
            </a:r>
            <a:r>
              <a:rPr lang="en-US" altLang="zh-CN" dirty="0">
                <a:cs typeface="Arial" panose="020B0604020202020204" pitchFamily="34" charset="0"/>
              </a:rPr>
              <a:t>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z0</a:t>
            </a:r>
            <a:r>
              <a:rPr lang="zh-CN" altLang="en-US" dirty="0">
                <a:cs typeface="Arial" panose="020B0604020202020204" pitchFamily="34" charset="0"/>
              </a:rPr>
              <a:t> 变差 </a:t>
            </a:r>
            <a:r>
              <a:rPr lang="en-US" altLang="zh-CN" dirty="0">
                <a:cs typeface="Arial" panose="020B0604020202020204" pitchFamily="34" charset="0"/>
              </a:rPr>
              <a:t>,</a:t>
            </a:r>
            <a:r>
              <a:rPr lang="zh-CN" altLang="en-US" dirty="0">
                <a:cs typeface="Arial" panose="020B0604020202020204" pitchFamily="34" charset="0"/>
              </a:rPr>
              <a:t> （</a:t>
            </a:r>
            <a:r>
              <a:rPr lang="en-US" altLang="zh-CN" dirty="0">
                <a:cs typeface="Arial" panose="020B0604020202020204" pitchFamily="34" charset="0"/>
              </a:rPr>
              <a:t>16</a:t>
            </a:r>
            <a:r>
              <a:rPr lang="zh-CN" altLang="en-US" dirty="0">
                <a:cs typeface="Arial" panose="020B0604020202020204" pitchFamily="34" charset="0"/>
              </a:rPr>
              <a:t>*</a:t>
            </a:r>
            <a:r>
              <a:rPr lang="en-US" altLang="zh-CN" dirty="0">
                <a:cs typeface="Arial" panose="020B0604020202020204" pitchFamily="34" charset="0"/>
              </a:rPr>
              <a:t>40</a:t>
            </a:r>
            <a:r>
              <a:rPr lang="zh-CN" altLang="en-US" dirty="0">
                <a:cs typeface="Arial" panose="020B0604020202020204" pitchFamily="34" charset="0"/>
              </a:rPr>
              <a:t>微米）  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en-US" altLang="zh-CN" dirty="0">
                <a:cs typeface="Arial" panose="020B0604020202020204" pitchFamily="34" charset="0"/>
              </a:rPr>
              <a:t>D0,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Z0</a:t>
            </a:r>
            <a:r>
              <a:rPr lang="zh-CN" altLang="en-US" dirty="0">
                <a:cs typeface="Arial" panose="020B0604020202020204" pitchFamily="34" charset="0"/>
              </a:rPr>
              <a:t> ， </a:t>
            </a:r>
            <a:r>
              <a:rPr lang="en-US" altLang="zh-CN" dirty="0">
                <a:cs typeface="Arial" panose="020B0604020202020204" pitchFamily="34" charset="0"/>
              </a:rPr>
              <a:t>3</a:t>
            </a:r>
            <a:r>
              <a:rPr lang="zh-CN" altLang="en-US" dirty="0">
                <a:cs typeface="Arial" panose="020B0604020202020204" pitchFamily="34" charset="0"/>
              </a:rPr>
              <a:t>微米 （</a:t>
            </a:r>
            <a:r>
              <a:rPr lang="en-US" altLang="zh-CN" dirty="0">
                <a:cs typeface="Arial" panose="020B0604020202020204" pitchFamily="34" charset="0"/>
              </a:rPr>
              <a:t>16</a:t>
            </a:r>
            <a:r>
              <a:rPr lang="zh-CN" altLang="en-US" dirty="0">
                <a:cs typeface="Arial" panose="020B0604020202020204" pitchFamily="34" charset="0"/>
              </a:rPr>
              <a:t>*</a:t>
            </a:r>
            <a:r>
              <a:rPr lang="en-US" altLang="zh-CN" dirty="0">
                <a:cs typeface="Arial" panose="020B0604020202020204" pitchFamily="34" charset="0"/>
              </a:rPr>
              <a:t>16</a:t>
            </a:r>
            <a:r>
              <a:rPr lang="zh-CN" altLang="en-US" dirty="0">
                <a:cs typeface="Arial" panose="020B0604020202020204" pitchFamily="34" charset="0"/>
              </a:rPr>
              <a:t>微米），功耗，散热</a:t>
            </a:r>
            <a:endParaRPr lang="en-US" altLang="zh-CN" dirty="0">
              <a:cs typeface="Arial" panose="020B0604020202020204" pitchFamily="34" charset="0"/>
            </a:endParaRPr>
          </a:p>
          <a:p>
            <a:pPr lvl="3"/>
            <a:r>
              <a:rPr lang="zh-CN" altLang="en-US" dirty="0">
                <a:cs typeface="Arial" panose="020B0604020202020204" pitchFamily="34" charset="0"/>
              </a:rPr>
              <a:t>不同半径 </a:t>
            </a:r>
            <a:r>
              <a:rPr lang="en-US" altLang="zh-CN" dirty="0">
                <a:cs typeface="Arial" panose="020B0604020202020204" pitchFamily="34" charset="0"/>
              </a:rPr>
              <a:t>11mm,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12mm,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13mm</a:t>
            </a:r>
          </a:p>
          <a:p>
            <a:pPr lvl="2"/>
            <a:r>
              <a:rPr lang="en-US" altLang="zh-CN" dirty="0">
                <a:cs typeface="Arial" panose="020B0604020202020204" pitchFamily="34" charset="0"/>
              </a:rPr>
              <a:t>define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new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name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of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the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r>
              <a:rPr lang="en-US" altLang="zh-CN" dirty="0">
                <a:cs typeface="Arial" panose="020B0604020202020204" pitchFamily="34" charset="0"/>
              </a:rPr>
              <a:t>chip</a:t>
            </a:r>
            <a:r>
              <a:rPr lang="zh-CN" altLang="en-US" dirty="0">
                <a:cs typeface="Arial" panose="020B0604020202020204" pitchFamily="34" charset="0"/>
              </a:rPr>
              <a:t> </a:t>
            </a:r>
            <a:endParaRPr lang="en-US" altLang="zh-CN" dirty="0">
              <a:cs typeface="Arial" panose="020B0604020202020204" pitchFamily="34" charset="0"/>
            </a:endParaRPr>
          </a:p>
          <a:p>
            <a:pPr lvl="1"/>
            <a:endParaRPr lang="en-US" altLang="zh-CN" dirty="0">
              <a:cs typeface="Arial" panose="020B0604020202020204" pitchFamily="34" charset="0"/>
            </a:endParaRPr>
          </a:p>
          <a:p>
            <a:pPr lvl="1"/>
            <a:endParaRPr lang="en-CN" dirty="0"/>
          </a:p>
        </p:txBody>
      </p:sp>
    </p:spTree>
    <p:extLst>
      <p:ext uri="{BB962C8B-B14F-4D97-AF65-F5344CB8AC3E}">
        <p14:creationId xmlns:p14="http://schemas.microsoft.com/office/powerpoint/2010/main" val="3909992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2CA5D95-FD68-47B3-9A93-D4BAABF503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I</a:t>
            </a:r>
            <a:r>
              <a:rPr lang="en-CN" altLang="zh-CN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ssue</a:t>
            </a:r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can</a:t>
            </a:r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be</a:t>
            </a:r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addressed</a:t>
            </a:r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before</a:t>
            </a:r>
            <a:r>
              <a:rPr lang="zh-CN" altLang="en-US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 </a:t>
            </a:r>
            <a:r>
              <a:rPr lang="en-US" altLang="zh-CN" dirty="0">
                <a:solidFill>
                  <a:schemeClr val="accent3">
                    <a:lumMod val="75000"/>
                  </a:schemeClr>
                </a:solidFill>
                <a:latin typeface="Arial Black" panose="020B0A04020102020204" pitchFamily="34" charset="0"/>
              </a:rPr>
              <a:t>review</a:t>
            </a:r>
            <a:endParaRPr lang="zh-CN" altLang="en-US" dirty="0">
              <a:solidFill>
                <a:schemeClr val="accent3">
                  <a:lumMod val="75000"/>
                </a:schemeClr>
              </a:solidFill>
              <a:latin typeface="Arial Black" panose="020B0A04020102020204" pitchFamily="34" charset="0"/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362B51-B8E4-4899-B2E5-769F98D99DF0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247655" y="1145032"/>
            <a:ext cx="11523406" cy="5877232"/>
          </a:xfrm>
        </p:spPr>
        <p:txBody>
          <a:bodyPr>
            <a:normAutofit/>
          </a:bodyPr>
          <a:lstStyle/>
          <a:p>
            <a:pPr font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altLang="zh-CN" sz="18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Comment</a:t>
            </a:r>
            <a:r>
              <a:rPr lang="zh-CN" altLang="en-US" sz="18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about</a:t>
            </a:r>
            <a:r>
              <a:rPr lang="zh-CN" altLang="en-US" sz="18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Vertex</a:t>
            </a:r>
            <a:r>
              <a:rPr lang="zh-CN" altLang="en-US" sz="18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design</a:t>
            </a:r>
            <a:r>
              <a:rPr lang="zh-CN" altLang="en-US" sz="1800" dirty="0">
                <a:solidFill>
                  <a:srgbClr val="0070C0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: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Study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readout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frequency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vs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power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consumption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 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 </a:t>
            </a:r>
            <a:endParaRPr lang="en-US" altLang="zh-CN" sz="1800" dirty="0">
              <a:solidFill>
                <a:schemeClr val="tx1"/>
              </a:solidFill>
              <a:latin typeface="Arial" panose="020B0604020202020204" pitchFamily="34" charset="0"/>
              <a:ea typeface="等线" panose="02010600030101010101" pitchFamily="2" charset="-122"/>
              <a:cs typeface="Calibri" panose="020F0502020204030204" pitchFamily="34" charset="0"/>
              <a:sym typeface="Wingdings" pitchFamily="2" charset="2"/>
            </a:endParaRPr>
          </a:p>
          <a:p>
            <a:pPr font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altLang="zh-CN" sz="1800" dirty="0">
                <a:solidFill>
                  <a:srgbClr val="0070C0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About</a:t>
            </a:r>
            <a:r>
              <a:rPr lang="zh-CN" altLang="en-US" sz="1800" dirty="0">
                <a:solidFill>
                  <a:srgbClr val="0070C0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US" altLang="zh-CN" sz="1800" dirty="0">
                <a:solidFill>
                  <a:srgbClr val="0070C0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laser</a:t>
            </a:r>
            <a:r>
              <a:rPr lang="zh-CN" altLang="en-US" sz="1800" dirty="0">
                <a:solidFill>
                  <a:srgbClr val="0070C0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US" altLang="zh-CN" sz="1800" dirty="0">
                <a:solidFill>
                  <a:srgbClr val="0070C0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alignment:</a:t>
            </a:r>
            <a:r>
              <a:rPr lang="zh-CN" altLang="en-US" sz="1800" dirty="0">
                <a:solidFill>
                  <a:srgbClr val="0070C0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more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study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with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  <a:sym typeface="Wingdings" pitchFamily="2" charset="2"/>
              </a:rPr>
              <a:t> </a:t>
            </a:r>
            <a:r>
              <a:rPr lang="en-GB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illuminations at shallow angles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on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prototype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sensors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will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be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performance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short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time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scale.</a:t>
            </a:r>
            <a:r>
              <a:rPr lang="zh-CN" altLang="en-US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(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Study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hit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maps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in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different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angle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from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front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side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and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from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back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side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)</a:t>
            </a:r>
          </a:p>
          <a:p>
            <a:pPr font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en-US" altLang="zh-CN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Comments</a:t>
            </a:r>
            <a:r>
              <a:rPr lang="zh-CN" altLang="en-US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a</a:t>
            </a:r>
            <a:r>
              <a:rPr lang="en-US" altLang="zh-CN" sz="180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bout</a:t>
            </a:r>
            <a:r>
              <a:rPr lang="zh-CN" altLang="en-US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performance:</a:t>
            </a:r>
            <a:r>
              <a:rPr lang="zh-CN" altLang="en-US" sz="18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Study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physics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performance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(</a:t>
            </a:r>
            <a:r>
              <a:rPr lang="en-US" altLang="zh-CN" sz="1800" dirty="0" err="1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eg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: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Rb)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of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alternative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layout</a:t>
            </a:r>
          </a:p>
          <a:p>
            <a:pPr marL="0" indent="0" fontAlgn="ctr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                                 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Study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impact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parameters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performance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with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some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inefficiency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sensors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scenario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 </a:t>
            </a:r>
            <a:endParaRPr lang="en-US" altLang="zh-CN" sz="1800" dirty="0">
              <a:solidFill>
                <a:schemeClr val="tx1"/>
              </a:solidFill>
              <a:latin typeface="Arial" panose="020B0604020202020204" pitchFamily="34" charset="0"/>
              <a:ea typeface="等线" panose="02010600030101010101" pitchFamily="2" charset="-122"/>
              <a:cs typeface="Calibri" panose="020F0502020204030204" pitchFamily="34" charset="0"/>
            </a:endParaRPr>
          </a:p>
          <a:p>
            <a:pPr marL="0" indent="0" fontAlgn="ctr">
              <a:lnSpc>
                <a:spcPct val="107000"/>
              </a:lnSpc>
              <a:spcAft>
                <a:spcPts val="800"/>
              </a:spcAft>
              <a:buNone/>
              <a:tabLst>
                <a:tab pos="457200" algn="l"/>
              </a:tabLst>
            </a:pP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	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                       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(1%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of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 err="1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N_hit</a:t>
            </a:r>
            <a:r>
              <a:rPr lang="zh-CN" altLang="en-US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 </a:t>
            </a:r>
            <a:r>
              <a:rPr lang="en-US" altLang="zh-CN" sz="1800" dirty="0">
                <a:solidFill>
                  <a:schemeClr val="tx1"/>
                </a:solidFill>
                <a:latin typeface="Arial" panose="020B0604020202020204" pitchFamily="34" charset="0"/>
                <a:ea typeface="等线" panose="02010600030101010101" pitchFamily="2" charset="-122"/>
                <a:cs typeface="Calibri" panose="020F0502020204030204" pitchFamily="34" charset="0"/>
              </a:rPr>
              <a:t>=4)</a:t>
            </a:r>
            <a:endParaRPr lang="zh-CN" alt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6EC9546-01AC-0C41-BB87-56D40991BB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1090" y="3600450"/>
            <a:ext cx="2122540" cy="2828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2360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45128</TotalTime>
  <Words>284</Words>
  <Application>Microsoft Macintosh PowerPoint</Application>
  <PresentationFormat>Widescreen</PresentationFormat>
  <Paragraphs>28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等线</vt:lpstr>
      <vt:lpstr>微软雅黑</vt:lpstr>
      <vt:lpstr>Arial</vt:lpstr>
      <vt:lpstr>Arial Black</vt:lpstr>
      <vt:lpstr>Calibri</vt:lpstr>
      <vt:lpstr>Wingdings</vt:lpstr>
      <vt:lpstr>Office 主题</vt:lpstr>
      <vt:lpstr>Introduction: vertex detector </vt:lpstr>
      <vt:lpstr>Issue can be addressed before review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vivi</dc:creator>
  <cp:lastModifiedBy>Microsoft Office User</cp:lastModifiedBy>
  <cp:revision>2147</cp:revision>
  <cp:lastPrinted>2022-11-06T05:19:21Z</cp:lastPrinted>
  <dcterms:created xsi:type="dcterms:W3CDTF">2012-09-04T11:33:36Z</dcterms:created>
  <dcterms:modified xsi:type="dcterms:W3CDTF">2025-08-28T06:01:35Z</dcterms:modified>
</cp:coreProperties>
</file>