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p:restoredTop sz="94709"/>
  </p:normalViewPr>
  <p:slideViewPr>
    <p:cSldViewPr snapToGrid="0" snapToObjects="1">
      <p:cViewPr varScale="1">
        <p:scale>
          <a:sx n="112" d="100"/>
          <a:sy n="112" d="100"/>
        </p:scale>
        <p:origin x="360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D44C-64F1-0145-9505-8B51C05267F9}"/>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9338DBD7-25BD-DA44-B93B-078441081812}"/>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61263E51-1D75-7241-AD5C-8861384867BD}"/>
              </a:ext>
            </a:extLst>
          </p:cNvPr>
          <p:cNvSpPr>
            <a:spLocks noGrp="1"/>
          </p:cNvSpPr>
          <p:nvPr>
            <p:ph type="dt" sz="half" idx="10"/>
          </p:nvPr>
        </p:nvSpPr>
        <p:spPr/>
        <p:txBody>
          <a:bodyPr/>
          <a:lstStyle/>
          <a:p>
            <a:fld id="{1160EA64-D806-43AC-9DF2-F8C432F32B4C}" type="datetimeFigureOut">
              <a:rPr lang="en-US" smtClean="0"/>
              <a:t>8/29/25</a:t>
            </a:fld>
            <a:endParaRPr lang="en-US" dirty="0"/>
          </a:p>
        </p:txBody>
      </p:sp>
      <p:sp>
        <p:nvSpPr>
          <p:cNvPr id="5" name="Footer Placeholder 4">
            <a:extLst>
              <a:ext uri="{FF2B5EF4-FFF2-40B4-BE49-F238E27FC236}">
                <a16:creationId xmlns:a16="http://schemas.microsoft.com/office/drawing/2014/main" id="{EFC0841A-8659-6B46-A877-4D594D6B87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B8396B-CA0E-2A4D-9853-B82A28AA1B4F}"/>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317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406CD-B008-9749-8944-73C458DDE9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712562-12DE-4240-9AF2-E0C6A509B7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497FD-60F9-1A45-B1C3-40C9FA246558}"/>
              </a:ext>
            </a:extLst>
          </p:cNvPr>
          <p:cNvSpPr>
            <a:spLocks noGrp="1"/>
          </p:cNvSpPr>
          <p:nvPr>
            <p:ph type="dt" sz="half" idx="10"/>
          </p:nvPr>
        </p:nvSpPr>
        <p:spPr/>
        <p:txBody>
          <a:bodyPr/>
          <a:lstStyle/>
          <a:p>
            <a:fld id="{E9F9C37B-1D36-470B-8223-D6C91242EC14}" type="datetimeFigureOut">
              <a:rPr lang="en-US" smtClean="0"/>
              <a:t>8/29/25</a:t>
            </a:fld>
            <a:endParaRPr lang="en-US" dirty="0"/>
          </a:p>
        </p:txBody>
      </p:sp>
      <p:sp>
        <p:nvSpPr>
          <p:cNvPr id="5" name="Footer Placeholder 4">
            <a:extLst>
              <a:ext uri="{FF2B5EF4-FFF2-40B4-BE49-F238E27FC236}">
                <a16:creationId xmlns:a16="http://schemas.microsoft.com/office/drawing/2014/main" id="{DA9AD6B6-807A-9749-9831-F3A91051E77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D8BF7E-0A59-974B-AC48-A374A5A5184F}"/>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7288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D92DE5-0FA5-AD41-889C-E965333BACC1}"/>
              </a:ext>
            </a:extLst>
          </p:cNvPr>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F76FB-4C83-7E41-AECC-097908D19ACF}"/>
              </a:ext>
            </a:extLst>
          </p:cNvPr>
          <p:cNvSpPr>
            <a:spLocks noGrp="1"/>
          </p:cNvSpPr>
          <p:nvPr>
            <p:ph type="body" orient="vert" idx="1"/>
          </p:nvPr>
        </p:nvSpPr>
        <p:spPr>
          <a:xfrm>
            <a:off x="471487"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55401-12DC-5C40-A763-476066FF78E6}"/>
              </a:ext>
            </a:extLst>
          </p:cNvPr>
          <p:cNvSpPr>
            <a:spLocks noGrp="1"/>
          </p:cNvSpPr>
          <p:nvPr>
            <p:ph type="dt" sz="half" idx="10"/>
          </p:nvPr>
        </p:nvSpPr>
        <p:spPr/>
        <p:txBody>
          <a:bodyPr/>
          <a:lstStyle/>
          <a:p>
            <a:fld id="{67C6F52A-A82B-47A2-A83A-8C4C91F2D59F}" type="datetimeFigureOut">
              <a:rPr lang="en-US" smtClean="0"/>
              <a:t>8/29/25</a:t>
            </a:fld>
            <a:endParaRPr lang="en-US" dirty="0"/>
          </a:p>
        </p:txBody>
      </p:sp>
      <p:sp>
        <p:nvSpPr>
          <p:cNvPr id="5" name="Footer Placeholder 4">
            <a:extLst>
              <a:ext uri="{FF2B5EF4-FFF2-40B4-BE49-F238E27FC236}">
                <a16:creationId xmlns:a16="http://schemas.microsoft.com/office/drawing/2014/main" id="{5DD2541E-1C26-FF44-AF73-C9B93CCF4FF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679D25-3FFF-7E44-BEC7-4CE1A933DC95}"/>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0655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226E1-D114-3648-822D-EE5049B5E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489C8D-4F07-DF4B-896C-5AAD58EC10B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AEAAF-961D-4647-99F2-EDBEB8C294C5}"/>
              </a:ext>
            </a:extLst>
          </p:cNvPr>
          <p:cNvSpPr>
            <a:spLocks noGrp="1"/>
          </p:cNvSpPr>
          <p:nvPr>
            <p:ph type="dt" sz="half" idx="10"/>
          </p:nvPr>
        </p:nvSpPr>
        <p:spPr/>
        <p:txBody>
          <a:bodyPr/>
          <a:lstStyle/>
          <a:p>
            <a:fld id="{F070A7B3-6521-4DCA-87E5-044747A908C1}" type="datetimeFigureOut">
              <a:rPr lang="en-US" smtClean="0"/>
              <a:t>8/29/25</a:t>
            </a:fld>
            <a:endParaRPr lang="en-US" dirty="0"/>
          </a:p>
        </p:txBody>
      </p:sp>
      <p:sp>
        <p:nvSpPr>
          <p:cNvPr id="5" name="Footer Placeholder 4">
            <a:extLst>
              <a:ext uri="{FF2B5EF4-FFF2-40B4-BE49-F238E27FC236}">
                <a16:creationId xmlns:a16="http://schemas.microsoft.com/office/drawing/2014/main" id="{FEA04403-BAEF-5D4D-9C45-599973E9A8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8CB9AB-7811-034B-822D-DA6E7ED82D7E}"/>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28866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D2FA3-29FA-C546-A265-CD69F9D38F79}"/>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0D92EE99-CE77-B242-899A-A12FD1377A28}"/>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A6B8A8-2631-1D44-BBA8-C288C1110D13}"/>
              </a:ext>
            </a:extLst>
          </p:cNvPr>
          <p:cNvSpPr>
            <a:spLocks noGrp="1"/>
          </p:cNvSpPr>
          <p:nvPr>
            <p:ph type="dt" sz="half" idx="10"/>
          </p:nvPr>
        </p:nvSpPr>
        <p:spPr/>
        <p:txBody>
          <a:bodyPr/>
          <a:lstStyle/>
          <a:p>
            <a:fld id="{1160EA64-D806-43AC-9DF2-F8C432F32B4C}" type="datetimeFigureOut">
              <a:rPr lang="en-US" smtClean="0"/>
              <a:t>8/29/25</a:t>
            </a:fld>
            <a:endParaRPr lang="en-US" dirty="0"/>
          </a:p>
        </p:txBody>
      </p:sp>
      <p:sp>
        <p:nvSpPr>
          <p:cNvPr id="5" name="Footer Placeholder 4">
            <a:extLst>
              <a:ext uri="{FF2B5EF4-FFF2-40B4-BE49-F238E27FC236}">
                <a16:creationId xmlns:a16="http://schemas.microsoft.com/office/drawing/2014/main" id="{CA7B6EA5-49F7-7A40-A608-4B4D0438D7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F0E1F2-2B9C-1C43-B4FB-2DDCF31BE15D}"/>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53733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3585B-801C-1E48-9861-710669C33A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055B82-5807-9A43-9ACF-6A824D7BC012}"/>
              </a:ext>
            </a:extLst>
          </p:cNvPr>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6B17B3-8235-774C-90C4-71DF240D9A50}"/>
              </a:ext>
            </a:extLst>
          </p:cNvPr>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79AD07-EE54-5345-9794-870E5E649B86}"/>
              </a:ext>
            </a:extLst>
          </p:cNvPr>
          <p:cNvSpPr>
            <a:spLocks noGrp="1"/>
          </p:cNvSpPr>
          <p:nvPr>
            <p:ph type="dt" sz="half" idx="10"/>
          </p:nvPr>
        </p:nvSpPr>
        <p:spPr/>
        <p:txBody>
          <a:bodyPr/>
          <a:lstStyle/>
          <a:p>
            <a:fld id="{AB134690-1557-4C89-A502-4959FE7FAD70}" type="datetimeFigureOut">
              <a:rPr lang="en-US" smtClean="0"/>
              <a:t>8/29/25</a:t>
            </a:fld>
            <a:endParaRPr lang="en-US" dirty="0"/>
          </a:p>
        </p:txBody>
      </p:sp>
      <p:sp>
        <p:nvSpPr>
          <p:cNvPr id="6" name="Footer Placeholder 5">
            <a:extLst>
              <a:ext uri="{FF2B5EF4-FFF2-40B4-BE49-F238E27FC236}">
                <a16:creationId xmlns:a16="http://schemas.microsoft.com/office/drawing/2014/main" id="{A13363CE-AF3C-2D4B-9925-C8A029CE214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604BAE3-3FEF-024C-9D4F-FBAFEA204A7F}"/>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83196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4620C-F374-0240-B0AD-CCA0FEAC36B9}"/>
              </a:ext>
            </a:extLst>
          </p:cNvPr>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557BD-8028-214C-A39F-D2025250202C}"/>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a:extLst>
              <a:ext uri="{FF2B5EF4-FFF2-40B4-BE49-F238E27FC236}">
                <a16:creationId xmlns:a16="http://schemas.microsoft.com/office/drawing/2014/main" id="{73738A0C-5C72-D945-ADFB-5A99C061DE07}"/>
              </a:ext>
            </a:extLst>
          </p:cNvPr>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AC006E-8C96-8441-9626-D1C332A65A97}"/>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a:extLst>
              <a:ext uri="{FF2B5EF4-FFF2-40B4-BE49-F238E27FC236}">
                <a16:creationId xmlns:a16="http://schemas.microsoft.com/office/drawing/2014/main" id="{7588F4D7-A383-4147-8BCC-6D616577E037}"/>
              </a:ext>
            </a:extLst>
          </p:cNvPr>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286716-767C-E046-86CF-24D457118AC9}"/>
              </a:ext>
            </a:extLst>
          </p:cNvPr>
          <p:cNvSpPr>
            <a:spLocks noGrp="1"/>
          </p:cNvSpPr>
          <p:nvPr>
            <p:ph type="dt" sz="half" idx="10"/>
          </p:nvPr>
        </p:nvSpPr>
        <p:spPr/>
        <p:txBody>
          <a:bodyPr/>
          <a:lstStyle/>
          <a:p>
            <a:fld id="{1160EA64-D806-43AC-9DF2-F8C432F32B4C}" type="datetimeFigureOut">
              <a:rPr lang="en-US" smtClean="0"/>
              <a:t>8/29/25</a:t>
            </a:fld>
            <a:endParaRPr lang="en-US" dirty="0"/>
          </a:p>
        </p:txBody>
      </p:sp>
      <p:sp>
        <p:nvSpPr>
          <p:cNvPr id="8" name="Footer Placeholder 7">
            <a:extLst>
              <a:ext uri="{FF2B5EF4-FFF2-40B4-BE49-F238E27FC236}">
                <a16:creationId xmlns:a16="http://schemas.microsoft.com/office/drawing/2014/main" id="{9FAB6AF8-AD91-4749-BC12-4AA649C06F6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844C6D-E876-1F41-85BE-B163BBAA3D82}"/>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530449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8B47D-A902-FD46-8C76-B8DC77B50B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A2E49E-F746-C34E-8969-730A0A41BE45}"/>
              </a:ext>
            </a:extLst>
          </p:cNvPr>
          <p:cNvSpPr>
            <a:spLocks noGrp="1"/>
          </p:cNvSpPr>
          <p:nvPr>
            <p:ph type="dt" sz="half" idx="10"/>
          </p:nvPr>
        </p:nvSpPr>
        <p:spPr/>
        <p:txBody>
          <a:bodyPr/>
          <a:lstStyle/>
          <a:p>
            <a:fld id="{E1037C31-9E7A-4F99-8774-A0E530DE1A42}" type="datetimeFigureOut">
              <a:rPr lang="en-US" smtClean="0"/>
              <a:t>8/29/25</a:t>
            </a:fld>
            <a:endParaRPr lang="en-US" dirty="0"/>
          </a:p>
        </p:txBody>
      </p:sp>
      <p:sp>
        <p:nvSpPr>
          <p:cNvPr id="4" name="Footer Placeholder 3">
            <a:extLst>
              <a:ext uri="{FF2B5EF4-FFF2-40B4-BE49-F238E27FC236}">
                <a16:creationId xmlns:a16="http://schemas.microsoft.com/office/drawing/2014/main" id="{9BA14116-4278-674B-A651-9D30952D993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475BE3-E8B1-C948-BA15-D79F703BC1E1}"/>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04976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7B02CF-A715-274F-B50C-77E9C5DB032C}"/>
              </a:ext>
            </a:extLst>
          </p:cNvPr>
          <p:cNvSpPr>
            <a:spLocks noGrp="1"/>
          </p:cNvSpPr>
          <p:nvPr>
            <p:ph type="dt" sz="half" idx="10"/>
          </p:nvPr>
        </p:nvSpPr>
        <p:spPr/>
        <p:txBody>
          <a:bodyPr/>
          <a:lstStyle/>
          <a:p>
            <a:fld id="{C278504F-A551-4DE0-9316-4DCD1D8CC752}" type="datetimeFigureOut">
              <a:rPr lang="en-US" smtClean="0"/>
              <a:t>8/29/25</a:t>
            </a:fld>
            <a:endParaRPr lang="en-US" dirty="0"/>
          </a:p>
        </p:txBody>
      </p:sp>
      <p:sp>
        <p:nvSpPr>
          <p:cNvPr id="3" name="Footer Placeholder 2">
            <a:extLst>
              <a:ext uri="{FF2B5EF4-FFF2-40B4-BE49-F238E27FC236}">
                <a16:creationId xmlns:a16="http://schemas.microsoft.com/office/drawing/2014/main" id="{3BB3A212-A971-B442-8E0A-A41B6CA5A3B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276CCF7-1926-7848-985F-18C09A20ACC2}"/>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5723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5FBC0-2094-A34B-9D83-4BD30A00E34B}"/>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49D7A583-13EB-B445-B121-F67A766BF81B}"/>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C2C5A3-9632-0B45-B63F-0C2337BC386D}"/>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a:extLst>
              <a:ext uri="{FF2B5EF4-FFF2-40B4-BE49-F238E27FC236}">
                <a16:creationId xmlns:a16="http://schemas.microsoft.com/office/drawing/2014/main" id="{4C4B277C-AA96-164E-B02F-C0A7905780AC}"/>
              </a:ext>
            </a:extLst>
          </p:cNvPr>
          <p:cNvSpPr>
            <a:spLocks noGrp="1"/>
          </p:cNvSpPr>
          <p:nvPr>
            <p:ph type="dt" sz="half" idx="10"/>
          </p:nvPr>
        </p:nvSpPr>
        <p:spPr/>
        <p:txBody>
          <a:bodyPr/>
          <a:lstStyle/>
          <a:p>
            <a:fld id="{D1BE4249-C0D0-4B06-8692-E8BB871AF643}" type="datetimeFigureOut">
              <a:rPr lang="en-US" smtClean="0"/>
              <a:t>8/29/25</a:t>
            </a:fld>
            <a:endParaRPr lang="en-US" dirty="0"/>
          </a:p>
        </p:txBody>
      </p:sp>
      <p:sp>
        <p:nvSpPr>
          <p:cNvPr id="6" name="Footer Placeholder 5">
            <a:extLst>
              <a:ext uri="{FF2B5EF4-FFF2-40B4-BE49-F238E27FC236}">
                <a16:creationId xmlns:a16="http://schemas.microsoft.com/office/drawing/2014/main" id="{189BDD60-B0A3-414F-91FD-266E0D8891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272EAB-0052-D346-9C8D-809118EC039B}"/>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85898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E2E4-1DCB-6C42-8AB2-8E67874EBAD0}"/>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715BC321-94E2-854C-8430-B1001F6F6BE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a:extLst>
              <a:ext uri="{FF2B5EF4-FFF2-40B4-BE49-F238E27FC236}">
                <a16:creationId xmlns:a16="http://schemas.microsoft.com/office/drawing/2014/main" id="{F32D7C1B-3DDB-424C-80D1-1A0D176C5235}"/>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a:extLst>
              <a:ext uri="{FF2B5EF4-FFF2-40B4-BE49-F238E27FC236}">
                <a16:creationId xmlns:a16="http://schemas.microsoft.com/office/drawing/2014/main" id="{D5485652-9503-BE4E-9BD5-ECBCDA45C859}"/>
              </a:ext>
            </a:extLst>
          </p:cNvPr>
          <p:cNvSpPr>
            <a:spLocks noGrp="1"/>
          </p:cNvSpPr>
          <p:nvPr>
            <p:ph type="dt" sz="half" idx="10"/>
          </p:nvPr>
        </p:nvSpPr>
        <p:spPr/>
        <p:txBody>
          <a:bodyPr/>
          <a:lstStyle/>
          <a:p>
            <a:fld id="{042B0DB6-F5C7-45FB-8CF3-31B45F9C2DAC}" type="datetimeFigureOut">
              <a:rPr lang="en-US" smtClean="0"/>
              <a:t>8/29/25</a:t>
            </a:fld>
            <a:endParaRPr lang="en-US" dirty="0"/>
          </a:p>
        </p:txBody>
      </p:sp>
      <p:sp>
        <p:nvSpPr>
          <p:cNvPr id="6" name="Footer Placeholder 5">
            <a:extLst>
              <a:ext uri="{FF2B5EF4-FFF2-40B4-BE49-F238E27FC236}">
                <a16:creationId xmlns:a16="http://schemas.microsoft.com/office/drawing/2014/main" id="{30AA7E2C-F7D5-FC4B-A52D-A9F98DFD27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166CAA-58E9-3A4B-9574-C9BD1F22BC7B}"/>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4781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7A13BB-92D6-BB47-A01C-C7A2E04EECC3}"/>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493238-83B1-F84B-88E3-198593B4CE4A}"/>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59B3C-8939-D747-85CB-873770D06475}"/>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1160EA64-D806-43AC-9DF2-F8C432F32B4C}" type="datetimeFigureOut">
              <a:rPr lang="en-US" smtClean="0"/>
              <a:t>8/29/25</a:t>
            </a:fld>
            <a:endParaRPr lang="en-US" dirty="0"/>
          </a:p>
        </p:txBody>
      </p:sp>
      <p:sp>
        <p:nvSpPr>
          <p:cNvPr id="5" name="Footer Placeholder 4">
            <a:extLst>
              <a:ext uri="{FF2B5EF4-FFF2-40B4-BE49-F238E27FC236}">
                <a16:creationId xmlns:a16="http://schemas.microsoft.com/office/drawing/2014/main" id="{59D844D2-2F10-6842-B766-22AB04D50443}"/>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612C9B9-C1F4-8D44-80AD-0B6C30A2F2C9}"/>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649244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B13263D-4562-7D4E-A681-CCD9B4E0EB53}"/>
              </a:ext>
            </a:extLst>
          </p:cNvPr>
          <p:cNvPicPr>
            <a:picLocks noChangeAspect="1"/>
          </p:cNvPicPr>
          <p:nvPr/>
        </p:nvPicPr>
        <p:blipFill>
          <a:blip r:embed="rId2">
            <a:duotone>
              <a:schemeClr val="bg2">
                <a:shade val="45000"/>
                <a:satMod val="135000"/>
              </a:schemeClr>
              <a:prstClr val="white"/>
            </a:duotone>
          </a:blip>
          <a:stretch>
            <a:fillRect/>
          </a:stretch>
        </p:blipFill>
        <p:spPr>
          <a:xfrm>
            <a:off x="214489" y="5123251"/>
            <a:ext cx="6490089" cy="4238426"/>
          </a:xfrm>
          <a:prstGeom prst="rect">
            <a:avLst/>
          </a:prstGeom>
        </p:spPr>
      </p:pic>
      <p:sp>
        <p:nvSpPr>
          <p:cNvPr id="8" name="Rounded Rectangle 7">
            <a:extLst>
              <a:ext uri="{FF2B5EF4-FFF2-40B4-BE49-F238E27FC236}">
                <a16:creationId xmlns:a16="http://schemas.microsoft.com/office/drawing/2014/main" id="{B26B6CBE-A23A-7149-A71A-63E3F7499B05}"/>
              </a:ext>
            </a:extLst>
          </p:cNvPr>
          <p:cNvSpPr/>
          <p:nvPr/>
        </p:nvSpPr>
        <p:spPr>
          <a:xfrm>
            <a:off x="512618" y="1103046"/>
            <a:ext cx="5803961" cy="11600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2400" b="1" dirty="0">
                <a:latin typeface="Helvetica" pitchFamily="2" charset="0"/>
              </a:rPr>
              <a:t>Operation of Belle II drift chamber at B-factory</a:t>
            </a:r>
          </a:p>
        </p:txBody>
      </p:sp>
      <p:graphicFrame>
        <p:nvGraphicFramePr>
          <p:cNvPr id="10" name="Table 9">
            <a:extLst>
              <a:ext uri="{FF2B5EF4-FFF2-40B4-BE49-F238E27FC236}">
                <a16:creationId xmlns:a16="http://schemas.microsoft.com/office/drawing/2014/main" id="{D5062713-96D6-E94F-A451-822CACD69E1B}"/>
              </a:ext>
            </a:extLst>
          </p:cNvPr>
          <p:cNvGraphicFramePr>
            <a:graphicFrameLocks noGrp="1"/>
          </p:cNvGraphicFramePr>
          <p:nvPr>
            <p:extLst>
              <p:ext uri="{D42A27DB-BD31-4B8C-83A1-F6EECF244321}">
                <p14:modId xmlns:p14="http://schemas.microsoft.com/office/powerpoint/2010/main" val="1288184147"/>
              </p:ext>
            </p:extLst>
          </p:nvPr>
        </p:nvGraphicFramePr>
        <p:xfrm>
          <a:off x="2501410" y="2434167"/>
          <a:ext cx="3743345" cy="2133600"/>
        </p:xfrm>
        <a:graphic>
          <a:graphicData uri="http://schemas.openxmlformats.org/drawingml/2006/table">
            <a:tbl>
              <a:tblPr firstRow="1" bandRow="1">
                <a:tableStyleId>{2D5ABB26-0587-4C30-8999-92F81FD0307C}</a:tableStyleId>
              </a:tblPr>
              <a:tblGrid>
                <a:gridCol w="1048271">
                  <a:extLst>
                    <a:ext uri="{9D8B030D-6E8A-4147-A177-3AD203B41FA5}">
                      <a16:colId xmlns:a16="http://schemas.microsoft.com/office/drawing/2014/main" val="425598241"/>
                    </a:ext>
                  </a:extLst>
                </a:gridCol>
                <a:gridCol w="2695074">
                  <a:extLst>
                    <a:ext uri="{9D8B030D-6E8A-4147-A177-3AD203B41FA5}">
                      <a16:colId xmlns:a16="http://schemas.microsoft.com/office/drawing/2014/main" val="3505203489"/>
                    </a:ext>
                  </a:extLst>
                </a:gridCol>
              </a:tblGrid>
              <a:tr h="275035">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Speaker:</a:t>
                      </a:r>
                    </a:p>
                  </a:txBody>
                  <a:tcPr anchor="ctr"/>
                </a:tc>
                <a:tc>
                  <a:txBody>
                    <a:bodyPr/>
                    <a:lstStyle/>
                    <a:p>
                      <a:pPr>
                        <a:lnSpc>
                          <a:spcPct val="100000"/>
                        </a:lnSpc>
                      </a:pPr>
                      <a:r>
                        <a:rPr lang="en-US" altLang="zh-CN" sz="1400" b="0" i="0" u="none" strike="noStrike" kern="1200" dirty="0">
                          <a:solidFill>
                            <a:srgbClr val="000000"/>
                          </a:solidFill>
                          <a:effectLst/>
                          <a:latin typeface="Helvetica" pitchFamily="2" charset="0"/>
                          <a:ea typeface="+mn-ea"/>
                          <a:cs typeface="+mn-cs"/>
                        </a:rPr>
                        <a:t>Prof.</a:t>
                      </a:r>
                      <a:r>
                        <a:rPr lang="zh-CN" altLang="en-US" sz="1400" b="0" i="0" u="none" strike="noStrike" kern="1200" dirty="0">
                          <a:solidFill>
                            <a:srgbClr val="000000"/>
                          </a:solidFill>
                          <a:effectLst/>
                          <a:latin typeface="Helvetica" pitchFamily="2" charset="0"/>
                          <a:ea typeface="+mn-ea"/>
                          <a:cs typeface="+mn-cs"/>
                        </a:rPr>
                        <a:t> </a:t>
                      </a:r>
                      <a:r>
                        <a:rPr lang="en-US" sz="1400" dirty="0">
                          <a:latin typeface="Helvetica" pitchFamily="2" charset="0"/>
                        </a:rPr>
                        <a:t>Nanae Taniguchi</a:t>
                      </a:r>
                      <a:r>
                        <a:rPr lang="en-US" sz="1400" b="0" i="0" u="none" strike="noStrike" kern="1200" dirty="0">
                          <a:solidFill>
                            <a:srgbClr val="000000"/>
                          </a:solidFill>
                          <a:effectLst/>
                          <a:latin typeface="Helvetica" pitchFamily="2" charset="0"/>
                          <a:ea typeface="+mn-ea"/>
                          <a:cs typeface="+mn-cs"/>
                        </a:rPr>
                        <a:t> </a:t>
                      </a:r>
                    </a:p>
                  </a:txBody>
                  <a:tcPr anchor="ctr"/>
                </a:tc>
                <a:extLst>
                  <a:ext uri="{0D108BD9-81ED-4DB2-BD59-A6C34878D82A}">
                    <a16:rowId xmlns:a16="http://schemas.microsoft.com/office/drawing/2014/main" val="3987235946"/>
                  </a:ext>
                </a:extLst>
              </a:tr>
              <a:tr h="275035">
                <a:tc>
                  <a:txBody>
                    <a:bodyPr/>
                    <a:lstStyle/>
                    <a:p>
                      <a:pPr>
                        <a:lnSpc>
                          <a:spcPct val="100000"/>
                        </a:lnSpc>
                      </a:pPr>
                      <a:r>
                        <a:rPr lang="en-US" altLang="zh-CN"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Host:</a:t>
                      </a:r>
                      <a:endPar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endParaRPr>
                    </a:p>
                  </a:txBody>
                  <a:tcPr anchor="ctr"/>
                </a:tc>
                <a:tc>
                  <a:txBody>
                    <a:bodyPr/>
                    <a:lstStyle/>
                    <a:p>
                      <a:pPr marL="0" algn="l" defTabSz="514350" rtl="0" eaLnBrk="1" latinLnBrk="0" hangingPunct="1">
                        <a:lnSpc>
                          <a:spcPct val="100000"/>
                        </a:lnSpc>
                      </a:pPr>
                      <a:r>
                        <a:rPr lang="en-US" altLang="zh-CN" sz="1400" b="0" i="0" u="none" strike="noStrike" kern="1200" dirty="0">
                          <a:solidFill>
                            <a:srgbClr val="000000"/>
                          </a:solidFill>
                          <a:effectLst/>
                          <a:latin typeface="Helvetica" pitchFamily="2" charset="0"/>
                          <a:ea typeface="+mn-ea"/>
                          <a:cs typeface="+mn-cs"/>
                        </a:rPr>
                        <a:t>Prof. Mingyi</a:t>
                      </a:r>
                      <a:r>
                        <a:rPr lang="zh-CN" altLang="en-US" sz="1400" b="0" i="0" u="none" strike="noStrike" kern="1200" dirty="0">
                          <a:solidFill>
                            <a:srgbClr val="000000"/>
                          </a:solidFill>
                          <a:effectLst/>
                          <a:latin typeface="Helvetica" pitchFamily="2" charset="0"/>
                          <a:ea typeface="+mn-ea"/>
                          <a:cs typeface="+mn-cs"/>
                        </a:rPr>
                        <a:t> </a:t>
                      </a:r>
                      <a:r>
                        <a:rPr lang="en-US" altLang="zh-CN" sz="1400" b="0" i="0" u="none" strike="noStrike" kern="1200" dirty="0">
                          <a:solidFill>
                            <a:srgbClr val="000000"/>
                          </a:solidFill>
                          <a:effectLst/>
                          <a:latin typeface="Helvetica" pitchFamily="2" charset="0"/>
                          <a:ea typeface="+mn-ea"/>
                          <a:cs typeface="+mn-cs"/>
                        </a:rPr>
                        <a:t>Dong</a:t>
                      </a:r>
                      <a:endParaRPr lang="en-US" sz="1400" b="0" i="0" u="none" strike="noStrike" kern="1200" dirty="0">
                        <a:solidFill>
                          <a:srgbClr val="000000"/>
                        </a:solidFill>
                        <a:effectLst/>
                        <a:latin typeface="Helvetica" pitchFamily="2" charset="0"/>
                        <a:ea typeface="+mn-ea"/>
                        <a:cs typeface="+mn-cs"/>
                      </a:endParaRPr>
                    </a:p>
                  </a:txBody>
                  <a:tcPr anchor="ctr"/>
                </a:tc>
                <a:extLst>
                  <a:ext uri="{0D108BD9-81ED-4DB2-BD59-A6C34878D82A}">
                    <a16:rowId xmlns:a16="http://schemas.microsoft.com/office/drawing/2014/main" val="4142935460"/>
                  </a:ext>
                </a:extLst>
              </a:tr>
              <a:tr h="275035">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Time:</a:t>
                      </a:r>
                    </a:p>
                  </a:txBody>
                  <a:tcPr anchor="ctr"/>
                </a:tc>
                <a:tc>
                  <a:txBody>
                    <a:bodyPr/>
                    <a:lstStyle/>
                    <a:p>
                      <a:pPr marL="0" algn="l" defTabSz="514350" rtl="0" eaLnBrk="1" latinLnBrk="0" hangingPunct="1">
                        <a:lnSpc>
                          <a:spcPct val="100000"/>
                        </a:lnSpc>
                      </a:pPr>
                      <a:r>
                        <a:rPr lang="en-US" altLang="zh-CN" sz="1400" b="0" i="0" u="none" strike="noStrike" kern="1200" dirty="0">
                          <a:solidFill>
                            <a:srgbClr val="000000"/>
                          </a:solidFill>
                          <a:effectLst/>
                          <a:latin typeface="Helvetica" pitchFamily="2" charset="0"/>
                          <a:ea typeface="+mn-ea"/>
                          <a:cs typeface="+mn-cs"/>
                        </a:rPr>
                        <a:t>09:00 am,</a:t>
                      </a:r>
                      <a:r>
                        <a:rPr lang="zh-CN" altLang="en-US" sz="1400" b="0" i="0" u="none" strike="noStrike" kern="1200" dirty="0">
                          <a:solidFill>
                            <a:srgbClr val="000000"/>
                          </a:solidFill>
                          <a:effectLst/>
                          <a:latin typeface="Helvetica" pitchFamily="2" charset="0"/>
                          <a:ea typeface="+mn-ea"/>
                          <a:cs typeface="+mn-cs"/>
                        </a:rPr>
                        <a:t> </a:t>
                      </a:r>
                      <a:r>
                        <a:rPr lang="en-US" altLang="zh-CN" sz="1400" b="0" i="0" u="none" strike="noStrike" kern="1200" dirty="0">
                          <a:solidFill>
                            <a:srgbClr val="000000"/>
                          </a:solidFill>
                          <a:effectLst/>
                          <a:latin typeface="Helvetica" pitchFamily="2" charset="0"/>
                          <a:ea typeface="+mn-ea"/>
                          <a:cs typeface="+mn-cs"/>
                        </a:rPr>
                        <a:t>2nd</a:t>
                      </a:r>
                      <a:r>
                        <a:rPr lang="zh-CN" altLang="en-US" sz="1400" b="0" i="0" u="none" strike="noStrike" kern="1200" dirty="0">
                          <a:solidFill>
                            <a:srgbClr val="000000"/>
                          </a:solidFill>
                          <a:effectLst/>
                          <a:latin typeface="Helvetica" pitchFamily="2" charset="0"/>
                          <a:ea typeface="+mn-ea"/>
                          <a:cs typeface="+mn-cs"/>
                        </a:rPr>
                        <a:t> </a:t>
                      </a:r>
                      <a:r>
                        <a:rPr lang="en-US" altLang="zh-CN" sz="1400" b="0" i="0" u="none" strike="noStrike" kern="1200" dirty="0">
                          <a:solidFill>
                            <a:srgbClr val="000000"/>
                          </a:solidFill>
                          <a:effectLst/>
                          <a:latin typeface="Helvetica" pitchFamily="2" charset="0"/>
                          <a:ea typeface="+mn-ea"/>
                          <a:cs typeface="+mn-cs"/>
                        </a:rPr>
                        <a:t>Sep</a:t>
                      </a:r>
                      <a:r>
                        <a:rPr lang="en-US" sz="1400" b="0" i="0" u="none" strike="noStrike" kern="1200" dirty="0">
                          <a:solidFill>
                            <a:srgbClr val="000000"/>
                          </a:solidFill>
                          <a:effectLst/>
                          <a:latin typeface="Helvetica" pitchFamily="2" charset="0"/>
                          <a:ea typeface="+mn-ea"/>
                          <a:cs typeface="+mn-cs"/>
                        </a:rPr>
                        <a:t>, 202</a:t>
                      </a:r>
                      <a:r>
                        <a:rPr lang="en-US" altLang="zh-CN" sz="1400" b="0" i="0" u="none" strike="noStrike" kern="1200" dirty="0">
                          <a:solidFill>
                            <a:srgbClr val="000000"/>
                          </a:solidFill>
                          <a:effectLst/>
                          <a:latin typeface="Helvetica" pitchFamily="2" charset="0"/>
                          <a:ea typeface="+mn-ea"/>
                          <a:cs typeface="+mn-cs"/>
                        </a:rPr>
                        <a:t>5</a:t>
                      </a:r>
                      <a:r>
                        <a:rPr lang="en-US" sz="1400" b="0" i="0" u="none" strike="noStrike" kern="1200" dirty="0">
                          <a:solidFill>
                            <a:srgbClr val="000000"/>
                          </a:solidFill>
                          <a:effectLst/>
                          <a:latin typeface="Helvetica" pitchFamily="2" charset="0"/>
                          <a:ea typeface="+mn-ea"/>
                          <a:cs typeface="+mn-cs"/>
                        </a:rPr>
                        <a:t> </a:t>
                      </a:r>
                    </a:p>
                  </a:txBody>
                  <a:tcPr anchor="ctr"/>
                </a:tc>
                <a:extLst>
                  <a:ext uri="{0D108BD9-81ED-4DB2-BD59-A6C34878D82A}">
                    <a16:rowId xmlns:a16="http://schemas.microsoft.com/office/drawing/2014/main" val="752652578"/>
                  </a:ext>
                </a:extLst>
              </a:tr>
              <a:tr h="275035">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Location:</a:t>
                      </a:r>
                    </a:p>
                  </a:txBody>
                  <a:tcPr anchor="ct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Helvetica" pitchFamily="2" charset="0"/>
                          <a:ea typeface="+mn-ea"/>
                          <a:cs typeface="+mn-cs"/>
                        </a:rPr>
                        <a:t>228</a:t>
                      </a:r>
                      <a:r>
                        <a:rPr lang="en-US" sz="1400" b="0" i="0" u="none" strike="noStrike" kern="1200" dirty="0">
                          <a:solidFill>
                            <a:srgbClr val="000000"/>
                          </a:solidFill>
                          <a:effectLst/>
                          <a:latin typeface="Helvetica" pitchFamily="2" charset="0"/>
                          <a:ea typeface="+mn-ea"/>
                          <a:cs typeface="+mn-cs"/>
                        </a:rPr>
                        <a:t> Multidisciplinary Building </a:t>
                      </a:r>
                    </a:p>
                  </a:txBody>
                  <a:tcPr anchor="ctr"/>
                </a:tc>
                <a:extLst>
                  <a:ext uri="{0D108BD9-81ED-4DB2-BD59-A6C34878D82A}">
                    <a16:rowId xmlns:a16="http://schemas.microsoft.com/office/drawing/2014/main" val="544999162"/>
                  </a:ext>
                </a:extLst>
              </a:tr>
              <a:tr h="275035">
                <a:tc>
                  <a:txBody>
                    <a:bodyPr/>
                    <a:lstStyle/>
                    <a:p>
                      <a:pPr>
                        <a:lnSpc>
                          <a:spcPct val="100000"/>
                        </a:lnSpc>
                      </a:pPr>
                      <a:r>
                        <a:rPr lang="en-US" sz="1400" b="0" i="0" dirty="0" err="1">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Indico</a:t>
                      </a: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a:t>
                      </a:r>
                    </a:p>
                  </a:txBody>
                  <a:tcPr anchor="ctr"/>
                </a:tc>
                <a:tc>
                  <a:txBody>
                    <a:bodyPr/>
                    <a:lstStyle/>
                    <a:p>
                      <a:pPr marL="0" algn="l" defTabSz="514350" rtl="0" eaLnBrk="1" latinLnBrk="0" hangingPunct="1">
                        <a:lnSpc>
                          <a:spcPct val="100000"/>
                        </a:lnSpc>
                      </a:pPr>
                      <a:r>
                        <a:rPr lang="en-US" sz="1400" b="0" i="0" u="none" strike="noStrike" kern="1200" dirty="0" err="1">
                          <a:solidFill>
                            <a:srgbClr val="000000"/>
                          </a:solidFill>
                          <a:effectLst/>
                          <a:latin typeface="Helvetica" pitchFamily="2" charset="0"/>
                          <a:ea typeface="+mn-ea"/>
                          <a:cs typeface="+mn-cs"/>
                        </a:rPr>
                        <a:t>indico.ihep.ac.cn</a:t>
                      </a:r>
                      <a:r>
                        <a:rPr lang="en-US" sz="1400" b="0" i="0" u="none" strike="noStrike" kern="1200" dirty="0">
                          <a:solidFill>
                            <a:srgbClr val="000000"/>
                          </a:solidFill>
                          <a:effectLst/>
                          <a:latin typeface="Helvetica" pitchFamily="2" charset="0"/>
                          <a:ea typeface="+mn-ea"/>
                          <a:cs typeface="+mn-cs"/>
                        </a:rPr>
                        <a:t>/event/</a:t>
                      </a:r>
                      <a:r>
                        <a:rPr lang="en-US" altLang="zh-CN" sz="1400" b="0" i="0" u="none" strike="noStrike" kern="1200" dirty="0">
                          <a:solidFill>
                            <a:srgbClr val="000000"/>
                          </a:solidFill>
                          <a:effectLst/>
                          <a:latin typeface="Helvetica" pitchFamily="2" charset="0"/>
                          <a:ea typeface="+mn-ea"/>
                          <a:cs typeface="+mn-cs"/>
                        </a:rPr>
                        <a:t>27111</a:t>
                      </a:r>
                      <a:endParaRPr lang="en-US" sz="1400" b="0" i="0" u="none" strike="noStrike" kern="1200" dirty="0">
                        <a:solidFill>
                          <a:srgbClr val="000000"/>
                        </a:solidFill>
                        <a:effectLst/>
                        <a:latin typeface="Helvetica" pitchFamily="2" charset="0"/>
                        <a:ea typeface="+mn-ea"/>
                        <a:cs typeface="+mn-cs"/>
                      </a:endParaRPr>
                    </a:p>
                  </a:txBody>
                  <a:tcPr anchor="ctr"/>
                </a:tc>
                <a:extLst>
                  <a:ext uri="{0D108BD9-81ED-4DB2-BD59-A6C34878D82A}">
                    <a16:rowId xmlns:a16="http://schemas.microsoft.com/office/drawing/2014/main" val="2698577961"/>
                  </a:ext>
                </a:extLst>
              </a:tr>
              <a:tr h="275035">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Zoom ID:</a:t>
                      </a:r>
                    </a:p>
                  </a:txBody>
                  <a:tcPr anchor="ctr"/>
                </a:tc>
                <a:tc>
                  <a:txBody>
                    <a:bodyPr/>
                    <a:lstStyle/>
                    <a:p>
                      <a:pPr marL="0" algn="l" defTabSz="514350" rtl="0" eaLnBrk="1" latinLnBrk="0" hangingPunct="1">
                        <a:lnSpc>
                          <a:spcPct val="100000"/>
                        </a:lnSpc>
                      </a:pPr>
                      <a:r>
                        <a:rPr lang="en-US" sz="1400" b="0" i="0" u="none" strike="noStrike" kern="1200" dirty="0">
                          <a:solidFill>
                            <a:schemeClr val="tx1"/>
                          </a:solidFill>
                          <a:effectLst/>
                          <a:latin typeface="Helvetica" pitchFamily="2" charset="0"/>
                          <a:ea typeface="+mn-ea"/>
                          <a:cs typeface="+mn-cs"/>
                        </a:rPr>
                        <a:t>9827 5121 355</a:t>
                      </a:r>
                    </a:p>
                  </a:txBody>
                  <a:tcPr anchor="ctr"/>
                </a:tc>
                <a:extLst>
                  <a:ext uri="{0D108BD9-81ED-4DB2-BD59-A6C34878D82A}">
                    <a16:rowId xmlns:a16="http://schemas.microsoft.com/office/drawing/2014/main" val="517456043"/>
                  </a:ext>
                </a:extLst>
              </a:tr>
              <a:tr h="275035">
                <a:tc>
                  <a:txBody>
                    <a:bodyPr/>
                    <a:lstStyle/>
                    <a:p>
                      <a:pPr>
                        <a:lnSpc>
                          <a:spcPct val="100000"/>
                        </a:lnSpc>
                      </a:pPr>
                      <a:r>
                        <a:rPr lang="en-US" sz="1400" b="0" i="0" dirty="0">
                          <a:solidFill>
                            <a:schemeClr val="accent1"/>
                          </a:solidFill>
                          <a:latin typeface="FZYaShiHeiS" panose="02000500000000000000" pitchFamily="2" charset="-122"/>
                          <a:ea typeface="FZYaShiHeiS" panose="02000500000000000000" pitchFamily="2" charset="-122"/>
                          <a:cs typeface="CMU Sans Serif Medium" panose="02000603000000000000" pitchFamily="2" charset="0"/>
                        </a:rPr>
                        <a:t>Password:</a:t>
                      </a:r>
                    </a:p>
                  </a:txBody>
                  <a:tcPr anchor="ctr"/>
                </a:tc>
                <a:tc>
                  <a:txBody>
                    <a:bodyPr/>
                    <a:lstStyle/>
                    <a:p>
                      <a:pPr marL="0" algn="l" defTabSz="514350" rtl="0" eaLnBrk="1" latinLnBrk="0" hangingPunct="1">
                        <a:lnSpc>
                          <a:spcPct val="100000"/>
                        </a:lnSpc>
                      </a:pPr>
                      <a:r>
                        <a:rPr lang="en-US" sz="1400" b="0" i="0" u="none" strike="noStrike" kern="1200" dirty="0">
                          <a:solidFill>
                            <a:srgbClr val="000000"/>
                          </a:solidFill>
                          <a:effectLst/>
                          <a:latin typeface="Helvetica" pitchFamily="2" charset="0"/>
                          <a:ea typeface="+mn-ea"/>
                          <a:cs typeface="+mn-cs"/>
                        </a:rPr>
                        <a:t>25090</a:t>
                      </a:r>
                      <a:r>
                        <a:rPr lang="en-US" altLang="zh-CN" sz="1400" b="0" i="0" u="none" strike="noStrike" kern="1200" dirty="0">
                          <a:solidFill>
                            <a:srgbClr val="000000"/>
                          </a:solidFill>
                          <a:effectLst/>
                          <a:latin typeface="Helvetica" pitchFamily="2" charset="0"/>
                          <a:ea typeface="+mn-ea"/>
                          <a:cs typeface="+mn-cs"/>
                        </a:rPr>
                        <a:t>2</a:t>
                      </a:r>
                      <a:endParaRPr lang="en-US" sz="1400" b="0" i="0" u="none" strike="noStrike" kern="1200" dirty="0">
                        <a:solidFill>
                          <a:srgbClr val="000000"/>
                        </a:solidFill>
                        <a:effectLst/>
                        <a:latin typeface="Helvetica" pitchFamily="2" charset="0"/>
                        <a:ea typeface="+mn-ea"/>
                        <a:cs typeface="+mn-cs"/>
                      </a:endParaRPr>
                    </a:p>
                  </a:txBody>
                  <a:tcPr anchor="ctr"/>
                </a:tc>
                <a:extLst>
                  <a:ext uri="{0D108BD9-81ED-4DB2-BD59-A6C34878D82A}">
                    <a16:rowId xmlns:a16="http://schemas.microsoft.com/office/drawing/2014/main" val="1410874804"/>
                  </a:ext>
                </a:extLst>
              </a:tr>
            </a:tbl>
          </a:graphicData>
        </a:graphic>
      </p:graphicFrame>
      <p:sp>
        <p:nvSpPr>
          <p:cNvPr id="11" name="TextBox 10">
            <a:extLst>
              <a:ext uri="{FF2B5EF4-FFF2-40B4-BE49-F238E27FC236}">
                <a16:creationId xmlns:a16="http://schemas.microsoft.com/office/drawing/2014/main" id="{A3E69D36-FACA-9049-8A7C-A331EC4B98E0}"/>
              </a:ext>
            </a:extLst>
          </p:cNvPr>
          <p:cNvSpPr txBox="1"/>
          <p:nvPr/>
        </p:nvSpPr>
        <p:spPr>
          <a:xfrm>
            <a:off x="450851" y="4773211"/>
            <a:ext cx="5956300" cy="4616648"/>
          </a:xfrm>
          <a:prstGeom prst="rect">
            <a:avLst/>
          </a:prstGeom>
          <a:solidFill>
            <a:schemeClr val="bg1">
              <a:alpha val="40000"/>
            </a:schemeClr>
          </a:solidFill>
        </p:spPr>
        <p:txBody>
          <a:bodyPr wrap="square" rtlCol="0">
            <a:spAutoFit/>
          </a:bodyPr>
          <a:lstStyle/>
          <a:p>
            <a:pPr algn="just"/>
            <a:r>
              <a:rPr lang="en-US" sz="1400" dirty="0">
                <a:solidFill>
                  <a:schemeClr val="accent1"/>
                </a:solidFill>
                <a:latin typeface="FZYaShiHeiS" panose="02000500000000000000" pitchFamily="2" charset="-122"/>
                <a:ea typeface="FZYaShiHeiS" panose="02000500000000000000" pitchFamily="2" charset="-122"/>
                <a:cs typeface="Apple Symbols" panose="02000000000000000000" pitchFamily="2" charset="-79"/>
              </a:rPr>
              <a:t>Abstract:</a:t>
            </a:r>
            <a:endParaRPr lang="en-US" sz="1400" dirty="0">
              <a:latin typeface="FZYaShiHeiS" panose="02000500000000000000" pitchFamily="2" charset="-122"/>
              <a:ea typeface="FZYaShiHeiS" panose="02000500000000000000" pitchFamily="2" charset="-122"/>
              <a:cs typeface="Apple Symbols" panose="02000000000000000000" pitchFamily="2" charset="-79"/>
            </a:endParaRPr>
          </a:p>
          <a:p>
            <a:endParaRPr lang="en-US" sz="1400" dirty="0">
              <a:latin typeface="Helvetica" pitchFamily="2" charset="0"/>
            </a:endParaRPr>
          </a:p>
          <a:p>
            <a:r>
              <a:rPr lang="en-US" sz="1400" dirty="0">
                <a:latin typeface="Helvetica" pitchFamily="2" charset="0"/>
              </a:rPr>
              <a:t>In this talk, </a:t>
            </a:r>
            <a:r>
              <a:rPr lang="en-US" altLang="zh-CN" sz="1400" dirty="0">
                <a:latin typeface="Helvetica" pitchFamily="2" charset="0"/>
              </a:rPr>
              <a:t>the</a:t>
            </a:r>
            <a:r>
              <a:rPr lang="zh-CN" altLang="en-US" sz="1400" dirty="0">
                <a:latin typeface="Helvetica" pitchFamily="2" charset="0"/>
              </a:rPr>
              <a:t> </a:t>
            </a:r>
            <a:r>
              <a:rPr lang="en-US" sz="1400" dirty="0">
                <a:latin typeface="Helvetica" pitchFamily="2" charset="0"/>
              </a:rPr>
              <a:t>Belle II experiment</a:t>
            </a:r>
            <a:r>
              <a:rPr lang="zh-CN" altLang="en-US" sz="1400" dirty="0">
                <a:latin typeface="Helvetica" pitchFamily="2" charset="0"/>
              </a:rPr>
              <a:t> </a:t>
            </a:r>
            <a:r>
              <a:rPr lang="en-US" altLang="zh-CN" sz="1400" dirty="0">
                <a:latin typeface="Helvetica" pitchFamily="2" charset="0"/>
              </a:rPr>
              <a:t>will</a:t>
            </a:r>
            <a:r>
              <a:rPr lang="zh-CN" altLang="en-US" sz="1400" dirty="0">
                <a:latin typeface="Helvetica" pitchFamily="2" charset="0"/>
              </a:rPr>
              <a:t> </a:t>
            </a:r>
            <a:r>
              <a:rPr lang="en-US" altLang="zh-CN" sz="1400" dirty="0">
                <a:latin typeface="Helvetica" pitchFamily="2" charset="0"/>
              </a:rPr>
              <a:t>be</a:t>
            </a:r>
            <a:r>
              <a:rPr lang="zh-CN" altLang="en-US" sz="1400" dirty="0">
                <a:latin typeface="Helvetica" pitchFamily="2" charset="0"/>
              </a:rPr>
              <a:t> </a:t>
            </a:r>
            <a:r>
              <a:rPr lang="en-US" altLang="zh-CN" sz="1400" dirty="0">
                <a:latin typeface="Helvetica" pitchFamily="2" charset="0"/>
              </a:rPr>
              <a:t>discussed,</a:t>
            </a:r>
            <a:r>
              <a:rPr lang="en-US" sz="1400" dirty="0">
                <a:latin typeface="Helvetica" pitchFamily="2" charset="0"/>
              </a:rPr>
              <a:t> focus</a:t>
            </a:r>
            <a:r>
              <a:rPr lang="en-US" altLang="zh-CN" sz="1400" dirty="0">
                <a:latin typeface="Helvetica" pitchFamily="2" charset="0"/>
              </a:rPr>
              <a:t>ing</a:t>
            </a:r>
            <a:r>
              <a:rPr lang="en-US" sz="1400" dirty="0">
                <a:latin typeface="Helvetica" pitchFamily="2" charset="0"/>
              </a:rPr>
              <a:t> on the Central Drift Chamber (CDC). </a:t>
            </a:r>
            <a:r>
              <a:rPr lang="en-US" sz="1400" dirty="0" err="1">
                <a:latin typeface="Helvetica" pitchFamily="2" charset="0"/>
              </a:rPr>
              <a:t>SuperKEKB</a:t>
            </a:r>
            <a:r>
              <a:rPr lang="en-US" sz="1400" dirty="0">
                <a:latin typeface="Helvetica" pitchFamily="2" charset="0"/>
              </a:rPr>
              <a:t>, the asymmetric energy accelerator that provides </a:t>
            </a:r>
            <a:r>
              <a:rPr lang="en-US" sz="1400" dirty="0" err="1">
                <a:latin typeface="Helvetica" pitchFamily="2" charset="0"/>
              </a:rPr>
              <a:t>e</a:t>
            </a:r>
            <a:r>
              <a:rPr lang="en-US" sz="1400" baseline="30000" dirty="0" err="1">
                <a:latin typeface="Helvetica" pitchFamily="2" charset="0"/>
              </a:rPr>
              <a:t>+</a:t>
            </a:r>
            <a:r>
              <a:rPr lang="en-US" sz="1400" dirty="0" err="1">
                <a:latin typeface="Helvetica" pitchFamily="2" charset="0"/>
              </a:rPr>
              <a:t>e</a:t>
            </a:r>
            <a:r>
              <a:rPr lang="en-US" sz="1400" baseline="30000" dirty="0">
                <a:latin typeface="Helvetica" pitchFamily="2" charset="0"/>
              </a:rPr>
              <a:t>−</a:t>
            </a:r>
            <a:r>
              <a:rPr lang="en-US" sz="1400" dirty="0">
                <a:latin typeface="Helvetica" pitchFamily="2" charset="0"/>
              </a:rPr>
              <a:t> collisions inside Belle II, achieved a new luminosity world record of 4.7x10</a:t>
            </a:r>
            <a:r>
              <a:rPr lang="en-US" sz="1400" baseline="30000" dirty="0">
                <a:latin typeface="Helvetica" pitchFamily="2" charset="0"/>
              </a:rPr>
              <a:t>34</a:t>
            </a:r>
            <a:r>
              <a:rPr lang="en-US" sz="1400" dirty="0">
                <a:latin typeface="Helvetica" pitchFamily="2" charset="0"/>
              </a:rPr>
              <a:t> cm</a:t>
            </a:r>
            <a:r>
              <a:rPr lang="en-US" sz="1400" baseline="30000" dirty="0">
                <a:latin typeface="Helvetica" pitchFamily="2" charset="0"/>
              </a:rPr>
              <a:t>−2</a:t>
            </a:r>
            <a:r>
              <a:rPr lang="en-US" sz="1400" dirty="0">
                <a:latin typeface="Helvetica" pitchFamily="2" charset="0"/>
              </a:rPr>
              <a:t>s</a:t>
            </a:r>
            <a:r>
              <a:rPr lang="en-US" sz="1400" baseline="30000" dirty="0">
                <a:latin typeface="Helvetica" pitchFamily="2" charset="0"/>
              </a:rPr>
              <a:t>−1</a:t>
            </a:r>
            <a:r>
              <a:rPr lang="en-US" sz="1400" dirty="0">
                <a:latin typeface="Helvetica" pitchFamily="2" charset="0"/>
              </a:rPr>
              <a:t> (2022) and 5.1x10</a:t>
            </a:r>
            <a:r>
              <a:rPr lang="en-US" sz="1400" baseline="30000" dirty="0">
                <a:latin typeface="Helvetica" pitchFamily="2" charset="0"/>
              </a:rPr>
              <a:t>34</a:t>
            </a:r>
            <a:r>
              <a:rPr lang="en-US" sz="1400" dirty="0">
                <a:latin typeface="Helvetica" pitchFamily="2" charset="0"/>
              </a:rPr>
              <a:t> cm</a:t>
            </a:r>
            <a:r>
              <a:rPr lang="en-US" sz="1400" baseline="30000" dirty="0">
                <a:latin typeface="Helvetica" pitchFamily="2" charset="0"/>
              </a:rPr>
              <a:t>−2</a:t>
            </a:r>
            <a:r>
              <a:rPr lang="en-US" sz="1400" dirty="0">
                <a:latin typeface="Helvetica" pitchFamily="2" charset="0"/>
              </a:rPr>
              <a:t>s</a:t>
            </a:r>
            <a:r>
              <a:rPr lang="en-US" sz="1400" baseline="30000" dirty="0">
                <a:latin typeface="Helvetica" pitchFamily="2" charset="0"/>
              </a:rPr>
              <a:t>−1</a:t>
            </a:r>
            <a:r>
              <a:rPr lang="en-US" sz="1400" dirty="0">
                <a:latin typeface="Helvetica" pitchFamily="2" charset="0"/>
              </a:rPr>
              <a:t> (2024).</a:t>
            </a:r>
            <a:br>
              <a:rPr lang="en-US" sz="1400" dirty="0">
                <a:latin typeface="Helvetica" pitchFamily="2" charset="0"/>
              </a:rPr>
            </a:br>
            <a:br>
              <a:rPr lang="en-US" sz="1400" dirty="0">
                <a:latin typeface="Helvetica" pitchFamily="2" charset="0"/>
              </a:rPr>
            </a:br>
            <a:r>
              <a:rPr lang="en-US" sz="1400" dirty="0">
                <a:latin typeface="Helvetica" pitchFamily="2" charset="0"/>
              </a:rPr>
              <a:t>The Central Drift Chamber is currently showing good performance. However, with the expected increase in luminosity in future runs, it will be necessary to keep stable operation and good performance even in higher background conditions. We will then look at how beam backgrounds affect the operation and performance of the CDC, and describe possible countermeasures for the future.</a:t>
            </a:r>
          </a:p>
          <a:p>
            <a:endParaRPr lang="en-US" sz="1400" dirty="0">
              <a:latin typeface="Helvetica" pitchFamily="2" charset="0"/>
            </a:endParaRPr>
          </a:p>
          <a:p>
            <a:pPr algn="just"/>
            <a:r>
              <a:rPr lang="en-US" sz="1400" dirty="0">
                <a:solidFill>
                  <a:schemeClr val="accent1"/>
                </a:solidFill>
                <a:latin typeface="FZYaShiHeiS" panose="02000500000000000000" pitchFamily="2" charset="-122"/>
                <a:ea typeface="FZYaShiHeiS" panose="02000500000000000000" pitchFamily="2" charset="-122"/>
                <a:cs typeface="Apple Symbols" panose="02000000000000000000" pitchFamily="2" charset="-79"/>
              </a:rPr>
              <a:t>About the speaker:</a:t>
            </a:r>
            <a:endParaRPr lang="en-US" sz="1400" dirty="0">
              <a:latin typeface="FZYaShiHeiS" panose="02000500000000000000" pitchFamily="2" charset="-122"/>
              <a:ea typeface="FZYaShiHeiS" panose="02000500000000000000" pitchFamily="2" charset="-122"/>
              <a:cs typeface="Apple Symbols" panose="02000000000000000000" pitchFamily="2" charset="-79"/>
            </a:endParaRPr>
          </a:p>
          <a:p>
            <a:endParaRPr lang="en-US" sz="1400" dirty="0">
              <a:latin typeface="Helvetica" pitchFamily="2" charset="0"/>
            </a:endParaRPr>
          </a:p>
          <a:p>
            <a:r>
              <a:rPr lang="en-US" sz="1400" dirty="0">
                <a:latin typeface="Helvetica" pitchFamily="2" charset="0"/>
              </a:rPr>
              <a:t>Nanae Taniguchi</a:t>
            </a:r>
            <a:br>
              <a:rPr lang="en-US" sz="1400" dirty="0">
                <a:latin typeface="Helvetica" pitchFamily="2" charset="0"/>
              </a:rPr>
            </a:br>
            <a:r>
              <a:rPr lang="en-US" sz="1400" dirty="0">
                <a:latin typeface="Helvetica" pitchFamily="2" charset="0"/>
              </a:rPr>
              <a:t>Associate Professor, Institute of Particle and Nuclear Studies (IPNS), High Energy Accelerator Research Organization (KEK)</a:t>
            </a:r>
            <a:br>
              <a:rPr lang="en-US" sz="1400" dirty="0">
                <a:latin typeface="Helvetica" pitchFamily="2" charset="0"/>
              </a:rPr>
            </a:br>
            <a:r>
              <a:rPr lang="en-US" sz="1400" dirty="0">
                <a:latin typeface="Helvetica" pitchFamily="2" charset="0"/>
              </a:rPr>
              <a:t>Leader, Central Drift Chamber (CDC) Group, Belle II Experiment</a:t>
            </a:r>
            <a:endParaRPr lang="en-US" sz="1400" dirty="0">
              <a:latin typeface="Helvetica" pitchFamily="2" charset="0"/>
              <a:ea typeface="FZYaShiHeiS" panose="02000500000000000000" pitchFamily="2" charset="-122"/>
              <a:cs typeface="Apple Symbols" panose="02000000000000000000" pitchFamily="2" charset="-79"/>
            </a:endParaRPr>
          </a:p>
        </p:txBody>
      </p:sp>
      <p:sp>
        <p:nvSpPr>
          <p:cNvPr id="13" name="TextBox 12">
            <a:extLst>
              <a:ext uri="{FF2B5EF4-FFF2-40B4-BE49-F238E27FC236}">
                <a16:creationId xmlns:a16="http://schemas.microsoft.com/office/drawing/2014/main" id="{3EB294CA-C3F0-6A46-A3BB-88DBC3A6C37E}"/>
              </a:ext>
            </a:extLst>
          </p:cNvPr>
          <p:cNvSpPr txBox="1"/>
          <p:nvPr/>
        </p:nvSpPr>
        <p:spPr>
          <a:xfrm>
            <a:off x="728625" y="301180"/>
            <a:ext cx="5461815" cy="707886"/>
          </a:xfrm>
          <a:prstGeom prst="rect">
            <a:avLst/>
          </a:prstGeom>
          <a:noFill/>
        </p:spPr>
        <p:txBody>
          <a:bodyPr wrap="square" rtlCol="0">
            <a:spAutoFit/>
          </a:bodyPr>
          <a:lstStyle/>
          <a:p>
            <a:pPr algn="ctr"/>
            <a:r>
              <a:rPr lang="en-US" sz="2000" cap="small" dirty="0">
                <a:latin typeface="Copperplate" panose="02000504000000020004" pitchFamily="2" charset="77"/>
                <a:cs typeface="Arial" panose="020B0604020202020204" pitchFamily="34" charset="0"/>
              </a:rPr>
              <a:t>E</a:t>
            </a:r>
            <a:r>
              <a:rPr lang="en-US" sz="2000" cap="small" dirty="0">
                <a:solidFill>
                  <a:schemeClr val="accent1"/>
                </a:solidFill>
                <a:latin typeface="Copperplate" panose="02000504000000020004" pitchFamily="2" charset="77"/>
                <a:cs typeface="Arial" panose="020B0604020202020204" pitchFamily="34" charset="0"/>
              </a:rPr>
              <a:t>xperimental </a:t>
            </a:r>
            <a:r>
              <a:rPr lang="en-US" sz="2000" cap="small" dirty="0">
                <a:latin typeface="Copperplate" panose="02000504000000020004" pitchFamily="2" charset="77"/>
                <a:cs typeface="Arial" panose="020B0604020202020204" pitchFamily="34" charset="0"/>
              </a:rPr>
              <a:t>P</a:t>
            </a:r>
            <a:r>
              <a:rPr lang="en-US" sz="2000" cap="small" dirty="0">
                <a:solidFill>
                  <a:schemeClr val="accent1"/>
                </a:solidFill>
                <a:latin typeface="Copperplate" panose="02000504000000020004" pitchFamily="2" charset="77"/>
                <a:cs typeface="Arial" panose="020B0604020202020204" pitchFamily="34" charset="0"/>
              </a:rPr>
              <a:t>hysics </a:t>
            </a:r>
            <a:r>
              <a:rPr lang="en-US" sz="2000" cap="small" dirty="0">
                <a:latin typeface="Copperplate" panose="02000504000000020004" pitchFamily="2" charset="77"/>
                <a:cs typeface="Arial" panose="020B0604020202020204" pitchFamily="34" charset="0"/>
              </a:rPr>
              <a:t>D</a:t>
            </a:r>
            <a:r>
              <a:rPr lang="en-US" sz="2000" cap="small" dirty="0">
                <a:solidFill>
                  <a:schemeClr val="accent1"/>
                </a:solidFill>
                <a:latin typeface="Copperplate" panose="02000504000000020004" pitchFamily="2" charset="77"/>
                <a:cs typeface="Arial" panose="020B0604020202020204" pitchFamily="34" charset="0"/>
              </a:rPr>
              <a:t>ivision </a:t>
            </a:r>
            <a:r>
              <a:rPr lang="en-US" sz="2000" cap="small" dirty="0">
                <a:latin typeface="Copperplate" panose="02000504000000020004" pitchFamily="2" charset="77"/>
                <a:cs typeface="Arial" panose="020B0604020202020204" pitchFamily="34" charset="0"/>
              </a:rPr>
              <a:t>Seminar</a:t>
            </a:r>
          </a:p>
          <a:p>
            <a:pPr algn="ctr"/>
            <a:r>
              <a:rPr lang="en-US" sz="2000" cap="small" dirty="0">
                <a:solidFill>
                  <a:schemeClr val="accent1"/>
                </a:solidFill>
                <a:latin typeface="Copperplate" panose="02000504000000020004" pitchFamily="2" charset="77"/>
                <a:cs typeface="Arial" panose="020B0604020202020204" pitchFamily="34" charset="0"/>
              </a:rPr>
              <a:t>Institute of High Energy Physics, CAS</a:t>
            </a:r>
          </a:p>
        </p:txBody>
      </p:sp>
      <p:sp>
        <p:nvSpPr>
          <p:cNvPr id="2" name="Rectangle 1">
            <a:extLst>
              <a:ext uri="{FF2B5EF4-FFF2-40B4-BE49-F238E27FC236}">
                <a16:creationId xmlns:a16="http://schemas.microsoft.com/office/drawing/2014/main" id="{D42056CA-C451-9C48-9138-C03F4B9C541B}"/>
              </a:ext>
            </a:extLst>
          </p:cNvPr>
          <p:cNvSpPr/>
          <p:nvPr/>
        </p:nvSpPr>
        <p:spPr>
          <a:xfrm>
            <a:off x="728625" y="2380220"/>
            <a:ext cx="1660614" cy="214393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a:t>photo</a:t>
            </a:r>
          </a:p>
        </p:txBody>
      </p:sp>
      <p:sp>
        <p:nvSpPr>
          <p:cNvPr id="3" name="AutoShape 2">
            <a:extLst>
              <a:ext uri="{FF2B5EF4-FFF2-40B4-BE49-F238E27FC236}">
                <a16:creationId xmlns:a16="http://schemas.microsoft.com/office/drawing/2014/main" id="{27FBFA4F-08A3-F02F-2782-A2D34BE85F33}"/>
              </a:ext>
            </a:extLst>
          </p:cNvPr>
          <p:cNvSpPr>
            <a:spLocks noChangeAspect="1" noChangeArrowheads="1"/>
          </p:cNvSpPr>
          <p:nvPr/>
        </p:nvSpPr>
        <p:spPr bwMode="auto">
          <a:xfrm>
            <a:off x="450850" y="1974850"/>
            <a:ext cx="5956300" cy="5956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C89CB080-3B46-65BE-6933-5ABEC8A23E9A}"/>
              </a:ext>
            </a:extLst>
          </p:cNvPr>
          <p:cNvPicPr>
            <a:picLocks noChangeAspect="1"/>
          </p:cNvPicPr>
          <p:nvPr/>
        </p:nvPicPr>
        <p:blipFill>
          <a:blip r:embed="rId3"/>
          <a:stretch>
            <a:fillRect/>
          </a:stretch>
        </p:blipFill>
        <p:spPr>
          <a:xfrm>
            <a:off x="728625" y="2380220"/>
            <a:ext cx="1753134" cy="2245845"/>
          </a:xfrm>
          <a:prstGeom prst="rect">
            <a:avLst/>
          </a:prstGeom>
        </p:spPr>
      </p:pic>
    </p:spTree>
    <p:extLst>
      <p:ext uri="{BB962C8B-B14F-4D97-AF65-F5344CB8AC3E}">
        <p14:creationId xmlns:p14="http://schemas.microsoft.com/office/powerpoint/2010/main" val="3410497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1006</TotalTime>
  <Words>241</Words>
  <Application>Microsoft Macintosh PowerPoint</Application>
  <PresentationFormat>A4 Paper (210x297 mm)</PresentationFormat>
  <Paragraphs>25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FZYaShiHeiS</vt:lpstr>
      <vt:lpstr>Arial</vt:lpstr>
      <vt:lpstr>Calibri</vt:lpstr>
      <vt:lpstr>Calibri Light</vt:lpstr>
      <vt:lpstr>Copperplate</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Yiming Li</dc:creator>
  <cp:lastModifiedBy>Xuhao Yuan</cp:lastModifiedBy>
  <cp:revision>37</cp:revision>
  <cp:lastPrinted>2022-04-29T07:47:27Z</cp:lastPrinted>
  <dcterms:created xsi:type="dcterms:W3CDTF">2018-11-19T07:03:11Z</dcterms:created>
  <dcterms:modified xsi:type="dcterms:W3CDTF">2025-08-28T17:24:04Z</dcterms:modified>
</cp:coreProperties>
</file>