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74" r:id="rId1"/>
  </p:sldMasterIdLst>
  <p:notesMasterIdLst>
    <p:notesMasterId r:id="rId4"/>
  </p:notesMasterIdLst>
  <p:handoutMasterIdLst>
    <p:handoutMasterId r:id="rId5"/>
  </p:handoutMasterIdLst>
  <p:sldIdLst>
    <p:sldId id="782" r:id="rId2"/>
    <p:sldId id="781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/>
  <p:cmAuthor id="2" name="風 起楓落" initials="風" lastIdx="1" clrIdx="1">
    <p:extLst>
      <p:ext uri="{19B8F6BF-5375-455C-9EA6-DF929625EA0E}">
        <p15:presenceInfo xmlns:p15="http://schemas.microsoft.com/office/powerpoint/2012/main" userId="82f954775dd1a0b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030"/>
    <a:srgbClr val="2EC3E7"/>
    <a:srgbClr val="F0DA7F"/>
    <a:srgbClr val="F0FCFF"/>
    <a:srgbClr val="0000FF"/>
    <a:srgbClr val="B7DDE8"/>
    <a:srgbClr val="D8D8D8"/>
    <a:srgbClr val="6699FF"/>
    <a:srgbClr val="3B79CE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4" autoAdjust="0"/>
    <p:restoredTop sz="94732" autoAdjust="0"/>
  </p:normalViewPr>
  <p:slideViewPr>
    <p:cSldViewPr>
      <p:cViewPr varScale="1">
        <p:scale>
          <a:sx n="75" d="100"/>
          <a:sy n="75" d="100"/>
        </p:scale>
        <p:origin x="54" y="14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4450" y="6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787CF-DF26-4A86-A01F-7CD7536027AC}" type="datetimeFigureOut">
              <a:rPr lang="zh-CN" altLang="en-US" smtClean="0"/>
              <a:t>2025/8/29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69B33-E269-410F-A93E-DBDAB0AF58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960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0D183-6031-4C32-B44B-14746A336CF0}" type="datetimeFigureOut">
              <a:rPr lang="zh-CN" altLang="en-US" smtClean="0"/>
              <a:pPr/>
              <a:t>2025/8/29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4C9EC-8136-D642-6665-6F6C02DBF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8A7ECA68-029A-41E3-0C04-09B8191060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0916D433-6886-527D-D97F-008200D235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07C8B39-E400-98A5-B8F8-AD8531C80E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798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9125" y="968496"/>
            <a:ext cx="10972800" cy="5184576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800"/>
              </a:spcBef>
              <a:spcAft>
                <a:spcPts val="5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4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 marL="742950" indent="-285750">
              <a:buClr>
                <a:srgbClr val="FFC000"/>
              </a:buClr>
              <a:buFont typeface="Wingdings" panose="05000000000000000000" pitchFamily="2" charset="2"/>
              <a:buChar char="l"/>
              <a:defRPr sz="2000" baseline="0">
                <a:latin typeface="Arial" panose="020B0604020202020204" pitchFamily="34" charset="0"/>
                <a:ea typeface="微软雅黑" pitchFamily="34" charset="-122"/>
              </a:defRPr>
            </a:lvl2pPr>
            <a:lvl3pPr marL="1143000" indent="-228600">
              <a:buClr>
                <a:srgbClr val="FFC000"/>
              </a:buClr>
              <a:buFont typeface="Wingdings" panose="05000000000000000000" pitchFamily="2" charset="2"/>
              <a:buChar char="Ø"/>
              <a:defRPr sz="1800" baseline="0"/>
            </a:lvl3pPr>
            <a:lvl4pPr>
              <a:buClr>
                <a:srgbClr val="FFC000"/>
              </a:buClr>
              <a:defRPr sz="1800" baseline="0"/>
            </a:lvl4pPr>
            <a:lvl5pPr>
              <a:buClr>
                <a:srgbClr val="FFC000"/>
              </a:buClr>
              <a:defRPr sz="1800"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AE39E58-D881-4EA1-AA46-5F5FAD31B344}"/>
              </a:ext>
            </a:extLst>
          </p:cNvPr>
          <p:cNvSpPr/>
          <p:nvPr userDrawn="1"/>
        </p:nvSpPr>
        <p:spPr>
          <a:xfrm>
            <a:off x="-1" y="6642024"/>
            <a:ext cx="12192001" cy="216000"/>
          </a:xfrm>
          <a:prstGeom prst="rect">
            <a:avLst/>
          </a:prstGeom>
          <a:solidFill>
            <a:srgbClr val="2EC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D95536D-44E1-46CF-8F0E-3EDEBFA251C4}"/>
              </a:ext>
            </a:extLst>
          </p:cNvPr>
          <p:cNvSpPr/>
          <p:nvPr userDrawn="1"/>
        </p:nvSpPr>
        <p:spPr>
          <a:xfrm>
            <a:off x="2476474" y="6641998"/>
            <a:ext cx="9715525" cy="216002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C445865-78B1-4644-A451-490C137F57AA}"/>
              </a:ext>
            </a:extLst>
          </p:cNvPr>
          <p:cNvSpPr/>
          <p:nvPr userDrawn="1"/>
        </p:nvSpPr>
        <p:spPr>
          <a:xfrm>
            <a:off x="0" y="0"/>
            <a:ext cx="285709" cy="72547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7" name="标题 1">
            <a:extLst>
              <a:ext uri="{FF2B5EF4-FFF2-40B4-BE49-F238E27FC236}">
                <a16:creationId xmlns:a16="http://schemas.microsoft.com/office/drawing/2014/main" id="{98036176-2981-4BD1-AC5B-38279D446D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9125" y="-16539"/>
            <a:ext cx="10763325" cy="725470"/>
          </a:xfrm>
        </p:spPr>
        <p:txBody>
          <a:bodyPr>
            <a:normAutofit/>
          </a:bodyPr>
          <a:lstStyle>
            <a:lvl1pPr algn="l">
              <a:defRPr sz="3600" b="1" baseline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微软雅黑" pitchFamily="34" charset="-122"/>
              </a:defRPr>
            </a:lvl1pPr>
          </a:lstStyle>
          <a:p>
            <a:r>
              <a:rPr lang="en-US" altLang="zh-CN" dirty="0"/>
              <a:t>Title</a:t>
            </a:r>
            <a:endParaRPr lang="zh-CN" altLang="en-US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41E4D722-E108-4548-8225-CB716705E0BA}"/>
              </a:ext>
            </a:extLst>
          </p:cNvPr>
          <p:cNvSpPr/>
          <p:nvPr userDrawn="1"/>
        </p:nvSpPr>
        <p:spPr>
          <a:xfrm>
            <a:off x="-1" y="746708"/>
            <a:ext cx="12192000" cy="108000"/>
          </a:xfrm>
          <a:prstGeom prst="rect">
            <a:avLst/>
          </a:prstGeom>
          <a:solidFill>
            <a:srgbClr val="2EC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0" name="日期占位符 6">
            <a:extLst>
              <a:ext uri="{FF2B5EF4-FFF2-40B4-BE49-F238E27FC236}">
                <a16:creationId xmlns:a16="http://schemas.microsoft.com/office/drawing/2014/main" id="{C2411EF4-DB17-4DEF-8B53-7289BC43CF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8531" y="6567436"/>
            <a:ext cx="2844800" cy="365125"/>
          </a:xfr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790C6D95-06F6-4960-9FA0-C127962EF329}" type="datetime1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2025/8/29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页脚占位符 7">
            <a:extLst>
              <a:ext uri="{FF2B5EF4-FFF2-40B4-BE49-F238E27FC236}">
                <a16:creationId xmlns:a16="http://schemas.microsoft.com/office/drawing/2014/main" id="{773362A6-64D9-44BB-B032-115EF9870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599" y="6313658"/>
            <a:ext cx="3860800" cy="365125"/>
          </a:xfrm>
        </p:spPr>
        <p:txBody>
          <a:bodyPr/>
          <a:lstStyle/>
          <a:p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灯片编号占位符 8">
            <a:extLst>
              <a:ext uri="{FF2B5EF4-FFF2-40B4-BE49-F238E27FC236}">
                <a16:creationId xmlns:a16="http://schemas.microsoft.com/office/drawing/2014/main" id="{2F0ADE90-717E-469D-B316-23EED9B6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5730" y="6567435"/>
            <a:ext cx="2844800" cy="365125"/>
          </a:xfrm>
        </p:spPr>
        <p:txBody>
          <a:bodyPr/>
          <a:lstStyle>
            <a:lvl1pPr>
              <a:defRPr>
                <a:solidFill>
                  <a:srgbClr val="30303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2144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1C58A-1DC0-4227-B317-03D213686685}" type="datetime1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2025/8/29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16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FD6AF5D-A39D-BB49-72B8-A8E137FC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1</a:t>
            </a:fld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456BD0A-C39D-7F5D-7E21-283804C021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072" y="391545"/>
            <a:ext cx="4554402" cy="6074910"/>
          </a:xfrm>
          <a:prstGeom prst="rect">
            <a:avLst/>
          </a:prstGeom>
        </p:spPr>
      </p:pic>
      <p:sp>
        <p:nvSpPr>
          <p:cNvPr id="7" name="标题 2">
            <a:extLst>
              <a:ext uri="{FF2B5EF4-FFF2-40B4-BE49-F238E27FC236}">
                <a16:creationId xmlns:a16="http://schemas.microsoft.com/office/drawing/2014/main" id="{132CC124-924C-A47B-A1D3-783F4F9457F6}"/>
              </a:ext>
            </a:extLst>
          </p:cNvPr>
          <p:cNvSpPr txBox="1">
            <a:spLocks/>
          </p:cNvSpPr>
          <p:nvPr/>
        </p:nvSpPr>
        <p:spPr>
          <a:xfrm>
            <a:off x="407368" y="0"/>
            <a:ext cx="3456384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微软雅黑" pitchFamily="34" charset="-122"/>
                <a:cs typeface="+mj-cs"/>
              </a:defRPr>
            </a:lvl1pPr>
          </a:lstStyle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探测器和电子学组装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6ED6992F-9A38-F232-E465-833EF34D67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77355" y="1503475"/>
            <a:ext cx="4253033" cy="5672927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DF3B6DA9-17CF-71FD-21F4-7FE855B71839}"/>
              </a:ext>
            </a:extLst>
          </p:cNvPr>
          <p:cNvSpPr txBox="1"/>
          <p:nvPr/>
        </p:nvSpPr>
        <p:spPr>
          <a:xfrm>
            <a:off x="475255" y="908720"/>
            <a:ext cx="54726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完成了探测器和电子学组装：</a:t>
            </a:r>
            <a:endParaRPr lang="en-US" altLang="zh-CN" dirty="0"/>
          </a:p>
          <a:p>
            <a:r>
              <a:rPr lang="zh-CN" altLang="en-US" dirty="0"/>
              <a:t>存在问题：前放外壳后面的挡板安装不上。</a:t>
            </a:r>
            <a:endParaRPr lang="en-US" altLang="zh-CN" dirty="0"/>
          </a:p>
          <a:p>
            <a:r>
              <a:rPr lang="zh-CN" altLang="en-US" dirty="0"/>
              <a:t>解决办法：下周给前放重新做一组外壳，主要解决后期调试不方便的问题以及加强电磁屏蔽。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6874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81E52-3452-A730-E1B1-C6F00ACBC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1">
            <a:extLst>
              <a:ext uri="{FF2B5EF4-FFF2-40B4-BE49-F238E27FC236}">
                <a16:creationId xmlns:a16="http://schemas.microsoft.com/office/drawing/2014/main" id="{6D679CC5-8DC3-5FE4-01F4-5BB0A37E4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9431" y="6574181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4230FCB-A8C9-4EF3-FF66-B3699CC642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6952" y="3424238"/>
            <a:ext cx="38095" cy="9524"/>
          </a:xfrm>
          <a:prstGeom prst="rect">
            <a:avLst/>
          </a:prstGeom>
        </p:spPr>
      </p:pic>
      <p:sp>
        <p:nvSpPr>
          <p:cNvPr id="12" name="标题 2">
            <a:extLst>
              <a:ext uri="{FF2B5EF4-FFF2-40B4-BE49-F238E27FC236}">
                <a16:creationId xmlns:a16="http://schemas.microsoft.com/office/drawing/2014/main" id="{0AFD3B95-1175-D376-2F81-7AB4FD3C9806}"/>
              </a:ext>
            </a:extLst>
          </p:cNvPr>
          <p:cNvSpPr txBox="1">
            <a:spLocks/>
          </p:cNvSpPr>
          <p:nvPr/>
        </p:nvSpPr>
        <p:spPr>
          <a:xfrm>
            <a:off x="335361" y="-8663"/>
            <a:ext cx="6912768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tx1"/>
                </a:solidFill>
                <a:effectLst/>
                <a:latin typeface="Arial Rounded MT Bold" panose="020F0704030504030204" pitchFamily="34" charset="0"/>
                <a:ea typeface="微软雅黑" pitchFamily="34" charset="-122"/>
                <a:cs typeface="+mj-cs"/>
              </a:defRPr>
            </a:lvl1pPr>
          </a:lstStyle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电子学测试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8A01B99-7CBA-09D6-FF9E-A1D5422CB584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4"/>
          <a:stretch>
            <a:fillRect/>
          </a:stretch>
        </p:blipFill>
        <p:spPr>
          <a:xfrm>
            <a:off x="7553517" y="301449"/>
            <a:ext cx="4519147" cy="301139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B93F0CD3-26CF-1019-D343-AA9599EF2766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7" t="5639" r="3538" b="4952"/>
          <a:stretch>
            <a:fillRect/>
          </a:stretch>
        </p:blipFill>
        <p:spPr>
          <a:xfrm>
            <a:off x="4197437" y="3823365"/>
            <a:ext cx="3797123" cy="2719478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FBD35BC7-62B2-D1F9-28AA-DD32DDCE4B8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2" t="4449" r="3702" b="4449"/>
          <a:stretch>
            <a:fillRect/>
          </a:stretch>
        </p:blipFill>
        <p:spPr>
          <a:xfrm>
            <a:off x="8031687" y="3738010"/>
            <a:ext cx="3859606" cy="2836171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45883328-81F5-54EF-C3AA-354DF2FB0231}"/>
              </a:ext>
            </a:extLst>
          </p:cNvPr>
          <p:cNvSpPr txBox="1"/>
          <p:nvPr/>
        </p:nvSpPr>
        <p:spPr>
          <a:xfrm>
            <a:off x="349378" y="959834"/>
            <a:ext cx="662024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完成了噪声测试（</a:t>
            </a:r>
            <a:r>
              <a:rPr lang="en-US" altLang="zh-CN" dirty="0"/>
              <a:t>2 atm CF4</a:t>
            </a:r>
            <a:r>
              <a:rPr lang="zh-CN" altLang="en-US" dirty="0"/>
              <a:t>），通过测试：</a:t>
            </a:r>
          </a:p>
          <a:p>
            <a:r>
              <a:rPr lang="zh-CN" altLang="en-US" dirty="0"/>
              <a:t>1、由于电磁屏蔽，装进腔体后整体噪声水平低于之前敞开测量时的水平。</a:t>
            </a:r>
          </a:p>
          <a:p>
            <a:r>
              <a:rPr lang="zh-CN" altLang="en-US" dirty="0"/>
              <a:t>2、加场笼高压前与加场笼高压（</a:t>
            </a:r>
            <a:r>
              <a:rPr lang="en-US" altLang="zh-CN" dirty="0"/>
              <a:t>15kV</a:t>
            </a:r>
            <a:r>
              <a:rPr lang="zh-CN" altLang="en-US" dirty="0"/>
              <a:t>）后，噪声水平没有明显变化。</a:t>
            </a:r>
          </a:p>
          <a:p>
            <a:r>
              <a:rPr lang="zh-CN" altLang="en-US" dirty="0"/>
              <a:t>存在的问题，下周解决：</a:t>
            </a:r>
          </a:p>
          <a:p>
            <a:r>
              <a:rPr lang="en-US" altLang="zh-CN" dirty="0"/>
              <a:t>1</a:t>
            </a:r>
            <a:r>
              <a:rPr lang="zh-CN" altLang="en-US" dirty="0"/>
              <a:t>、目前还存在有些通道数据异常的情况，需要对对电子学进一步的适配与调试，确定每一个通道的具体情况。</a:t>
            </a:r>
            <a:endParaRPr lang="en-US" altLang="zh-CN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331FFE9-5E27-CDF1-3053-FB9AF800A3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58" y="3823365"/>
            <a:ext cx="3960440" cy="286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962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蓝色模板1.potx" id="{92B4EC0F-C3DC-4C45-A3F4-EEB94B5A0168}" vid="{F08DFE11-06AE-4EB2-9986-B71EC3124027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63889</TotalTime>
  <Words>143</Words>
  <Application>Microsoft Office PowerPoint</Application>
  <PresentationFormat>宽屏</PresentationFormat>
  <Paragraphs>13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黑体</vt:lpstr>
      <vt:lpstr>Arial</vt:lpstr>
      <vt:lpstr>Arial Rounded MT Bold</vt:lpstr>
      <vt:lpstr>Calibri</vt:lpstr>
      <vt:lpstr>Times New Roman</vt:lpstr>
      <vt:lpstr>Wingdings</vt:lpstr>
      <vt:lpstr>1_Office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progress of the twin aperture magnets</dc:title>
  <dc:creator>ym</dc:creator>
  <cp:lastModifiedBy>qilin wen</cp:lastModifiedBy>
  <cp:revision>2614</cp:revision>
  <cp:lastPrinted>2013-10-17T01:59:13Z</cp:lastPrinted>
  <dcterms:created xsi:type="dcterms:W3CDTF">2021-06-21T06:39:39Z</dcterms:created>
  <dcterms:modified xsi:type="dcterms:W3CDTF">2025-08-29T06:46:34Z</dcterms:modified>
</cp:coreProperties>
</file>