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256" r:id="rId2"/>
    <p:sldId id="1878" r:id="rId3"/>
    <p:sldId id="1876" r:id="rId4"/>
    <p:sldId id="1879" r:id="rId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1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4" autoAdjust="0"/>
    <p:restoredTop sz="94697" autoAdjust="0"/>
  </p:normalViewPr>
  <p:slideViewPr>
    <p:cSldViewPr snapToGrid="0">
      <p:cViewPr varScale="1">
        <p:scale>
          <a:sx n="115" d="100"/>
          <a:sy n="115" d="100"/>
        </p:scale>
        <p:origin x="1520"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DC064D4E-6A59-417B-A767-5EA9379898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231FAF4F-29E3-4715-8BE0-2396F4DD7E9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F51630-68EE-498E-8CBC-93198619C25B}" type="datetimeFigureOut">
              <a:rPr lang="zh-CN" altLang="en-US" smtClean="0"/>
              <a:t>2025/9/2</a:t>
            </a:fld>
            <a:endParaRPr lang="zh-CN" altLang="en-US"/>
          </a:p>
        </p:txBody>
      </p:sp>
      <p:sp>
        <p:nvSpPr>
          <p:cNvPr id="4" name="页脚占位符 3">
            <a:extLst>
              <a:ext uri="{FF2B5EF4-FFF2-40B4-BE49-F238E27FC236}">
                <a16:creationId xmlns:a16="http://schemas.microsoft.com/office/drawing/2014/main" id="{0638BD85-1C28-4011-97FB-5BE6C36EC0E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4C7D5CCF-43DD-43C9-A73C-A6A3209C17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D78253-F690-4AE4-B2CD-CCB6F90CB6F6}" type="slidenum">
              <a:rPr lang="zh-CN" altLang="en-US" smtClean="0"/>
              <a:t>‹#›</a:t>
            </a:fld>
            <a:endParaRPr lang="zh-CN" altLang="en-US"/>
          </a:p>
        </p:txBody>
      </p:sp>
    </p:spTree>
    <p:extLst>
      <p:ext uri="{BB962C8B-B14F-4D97-AF65-F5344CB8AC3E}">
        <p14:creationId xmlns:p14="http://schemas.microsoft.com/office/powerpoint/2010/main" val="12211939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E8568F-0AD9-4F93-8839-C38794A96F95}" type="datetimeFigureOut">
              <a:rPr lang="zh-CN" altLang="en-US" smtClean="0"/>
              <a:t>2025/9/2</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D8AD07-4286-4764-988A-894E9FEFEA77}" type="slidenum">
              <a:rPr lang="zh-CN" altLang="en-US" smtClean="0"/>
              <a:t>‹#›</a:t>
            </a:fld>
            <a:endParaRPr lang="zh-CN" altLang="en-US"/>
          </a:p>
        </p:txBody>
      </p:sp>
    </p:spTree>
    <p:extLst>
      <p:ext uri="{BB962C8B-B14F-4D97-AF65-F5344CB8AC3E}">
        <p14:creationId xmlns:p14="http://schemas.microsoft.com/office/powerpoint/2010/main" val="10151316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1</a:t>
            </a:fld>
            <a:endParaRPr lang="zh-CN" altLang="en-US"/>
          </a:p>
        </p:txBody>
      </p:sp>
    </p:spTree>
    <p:extLst>
      <p:ext uri="{BB962C8B-B14F-4D97-AF65-F5344CB8AC3E}">
        <p14:creationId xmlns:p14="http://schemas.microsoft.com/office/powerpoint/2010/main" val="3568410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2</a:t>
            </a:fld>
            <a:endParaRPr lang="zh-CN" altLang="en-US"/>
          </a:p>
        </p:txBody>
      </p:sp>
    </p:spTree>
    <p:extLst>
      <p:ext uri="{BB962C8B-B14F-4D97-AF65-F5344CB8AC3E}">
        <p14:creationId xmlns:p14="http://schemas.microsoft.com/office/powerpoint/2010/main" val="1101783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3</a:t>
            </a:fld>
            <a:endParaRPr lang="zh-CN" altLang="en-US"/>
          </a:p>
        </p:txBody>
      </p:sp>
    </p:spTree>
    <p:extLst>
      <p:ext uri="{BB962C8B-B14F-4D97-AF65-F5344CB8AC3E}">
        <p14:creationId xmlns:p14="http://schemas.microsoft.com/office/powerpoint/2010/main" val="2859455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4</a:t>
            </a:fld>
            <a:endParaRPr lang="zh-CN" altLang="en-US"/>
          </a:p>
        </p:txBody>
      </p:sp>
    </p:spTree>
    <p:extLst>
      <p:ext uri="{BB962C8B-B14F-4D97-AF65-F5344CB8AC3E}">
        <p14:creationId xmlns:p14="http://schemas.microsoft.com/office/powerpoint/2010/main" val="1010683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9BE1A7-3ED7-4DB8-8C07-0E9EFE746CC8}"/>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62151C67-0E89-432B-B628-22B345260E3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E77633B-9057-4325-87A7-8A25D1A77880}"/>
              </a:ext>
            </a:extLst>
          </p:cNvPr>
          <p:cNvSpPr>
            <a:spLocks noGrp="1"/>
          </p:cNvSpPr>
          <p:nvPr>
            <p:ph type="dt" sz="half" idx="10"/>
          </p:nvPr>
        </p:nvSpPr>
        <p:spPr/>
        <p:txBody>
          <a:bodyPr/>
          <a:lstStyle/>
          <a:p>
            <a:fld id="{9F0FBE48-265C-4708-9958-BCC3D46E3FF5}" type="datetime1">
              <a:rPr lang="zh-CN" altLang="en-US" smtClean="0"/>
              <a:t>2025/9/2</a:t>
            </a:fld>
            <a:endParaRPr lang="zh-CN" altLang="en-US"/>
          </a:p>
        </p:txBody>
      </p:sp>
      <p:sp>
        <p:nvSpPr>
          <p:cNvPr id="5" name="页脚占位符 4">
            <a:extLst>
              <a:ext uri="{FF2B5EF4-FFF2-40B4-BE49-F238E27FC236}">
                <a16:creationId xmlns:a16="http://schemas.microsoft.com/office/drawing/2014/main" id="{78CC0FE9-B547-4AB4-9573-51E0CB6B7FB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784FC18-E8E4-421C-BAA0-08E1451F3BB7}"/>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364170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9D495D-CFEA-4971-B440-76BBA043C84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F60F985-217D-435D-B9EA-A6DF9FFE26A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E2D177-0132-4DFB-84A0-159D691E12A8}"/>
              </a:ext>
            </a:extLst>
          </p:cNvPr>
          <p:cNvSpPr>
            <a:spLocks noGrp="1"/>
          </p:cNvSpPr>
          <p:nvPr>
            <p:ph type="dt" sz="half" idx="10"/>
          </p:nvPr>
        </p:nvSpPr>
        <p:spPr/>
        <p:txBody>
          <a:bodyPr/>
          <a:lstStyle/>
          <a:p>
            <a:fld id="{E660ADC2-8B28-4632-BA15-148946C91D02}" type="datetime1">
              <a:rPr lang="zh-CN" altLang="en-US" smtClean="0"/>
              <a:t>2025/9/2</a:t>
            </a:fld>
            <a:endParaRPr lang="zh-CN" altLang="en-US"/>
          </a:p>
        </p:txBody>
      </p:sp>
      <p:sp>
        <p:nvSpPr>
          <p:cNvPr id="5" name="页脚占位符 4">
            <a:extLst>
              <a:ext uri="{FF2B5EF4-FFF2-40B4-BE49-F238E27FC236}">
                <a16:creationId xmlns:a16="http://schemas.microsoft.com/office/drawing/2014/main" id="{9B08143B-B1F4-4DD4-84C5-73E1EA30CA2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5F7577-4F29-4C09-8CA0-1B8B0DACB99B}"/>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56734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0EA4E63C-B053-4ECF-9637-98BB644E8C0A}"/>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2DD667CA-FD49-4AE7-B248-A21903E77400}"/>
              </a:ext>
            </a:extLst>
          </p:cNvPr>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FCEAD5-AA11-4598-AAC2-C8BD5F678B1E}"/>
              </a:ext>
            </a:extLst>
          </p:cNvPr>
          <p:cNvSpPr>
            <a:spLocks noGrp="1"/>
          </p:cNvSpPr>
          <p:nvPr>
            <p:ph type="dt" sz="half" idx="10"/>
          </p:nvPr>
        </p:nvSpPr>
        <p:spPr/>
        <p:txBody>
          <a:bodyPr/>
          <a:lstStyle/>
          <a:p>
            <a:fld id="{68CCF10E-07E9-450C-9B7F-7A63DABC8EAB}" type="datetime1">
              <a:rPr lang="zh-CN" altLang="en-US" smtClean="0"/>
              <a:t>2025/9/2</a:t>
            </a:fld>
            <a:endParaRPr lang="zh-CN" altLang="en-US"/>
          </a:p>
        </p:txBody>
      </p:sp>
      <p:sp>
        <p:nvSpPr>
          <p:cNvPr id="5" name="页脚占位符 4">
            <a:extLst>
              <a:ext uri="{FF2B5EF4-FFF2-40B4-BE49-F238E27FC236}">
                <a16:creationId xmlns:a16="http://schemas.microsoft.com/office/drawing/2014/main" id="{2C8812D1-B73C-4693-B27E-42BAB33CD6B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6161BF8-3C78-43C1-AB7F-00E1393EA062}"/>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171656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userDrawn="1">
  <p:cSld name="Title slide">
    <p:bg>
      <p:bgPr>
        <a:solidFill>
          <a:schemeClr val="bg1"/>
        </a:solidFill>
        <a:effectLst/>
      </p:bgPr>
    </p:bg>
    <p:spTree>
      <p:nvGrpSpPr>
        <p:cNvPr id="1" name="Shape 9"/>
        <p:cNvGrpSpPr/>
        <p:nvPr/>
      </p:nvGrpSpPr>
      <p:grpSpPr>
        <a:xfrm>
          <a:off x="0" y="0"/>
          <a:ext cx="0" cy="0"/>
          <a:chOff x="0" y="0"/>
          <a:chExt cx="0" cy="0"/>
        </a:xfrm>
      </p:grpSpPr>
      <p:sp>
        <p:nvSpPr>
          <p:cNvPr id="10" name="Shape 10"/>
          <p:cNvSpPr/>
          <p:nvPr/>
        </p:nvSpPr>
        <p:spPr>
          <a:xfrm>
            <a:off x="0" y="1640448"/>
            <a:ext cx="9144000" cy="2334683"/>
          </a:xfrm>
          <a:prstGeom prst="rect">
            <a:avLst/>
          </a:prstGeom>
          <a:solidFill>
            <a:srgbClr val="711A5F"/>
          </a:solidFill>
          <a:ln>
            <a:noFill/>
          </a:ln>
        </p:spPr>
        <p:txBody>
          <a:bodyPr spcFirstLastPara="1" wrap="square" lIns="68569" tIns="68569" rIns="68569" bIns="68569" anchor="ctr" anchorCtr="0">
            <a:noAutofit/>
          </a:bodyPr>
          <a:lstStyle/>
          <a:p>
            <a:pPr marL="0" marR="0" lvl="0" indent="0" algn="l" defTabSz="685783" rtl="0" eaLnBrk="1" fontAlgn="auto" latinLnBrk="0" hangingPunct="1">
              <a:lnSpc>
                <a:spcPct val="100000"/>
              </a:lnSpc>
              <a:spcBef>
                <a:spcPts val="0"/>
              </a:spcBef>
              <a:spcAft>
                <a:spcPts val="0"/>
              </a:spcAft>
              <a:buClr>
                <a:srgbClr val="000000"/>
              </a:buClr>
              <a:buSzTx/>
              <a:buFont typeface="Arial"/>
              <a:buNone/>
              <a:tabLst/>
              <a:defRPr/>
            </a:pPr>
            <a:endParaRPr kumimoji="0" sz="1050" b="0" i="0" u="none" strike="noStrike" kern="0" cap="none" spc="0" normalizeH="0" baseline="0" noProof="0" dirty="0">
              <a:ln>
                <a:noFill/>
              </a:ln>
              <a:solidFill>
                <a:srgbClr val="000000"/>
              </a:solidFill>
              <a:effectLst/>
              <a:uLnTx/>
              <a:uFillTx/>
              <a:latin typeface="Arial"/>
              <a:cs typeface="Arial"/>
              <a:sym typeface="Arial"/>
            </a:endParaRPr>
          </a:p>
        </p:txBody>
      </p:sp>
      <p:sp>
        <p:nvSpPr>
          <p:cNvPr id="12" name="Shape 12"/>
          <p:cNvSpPr txBox="1">
            <a:spLocks noGrp="1"/>
          </p:cNvSpPr>
          <p:nvPr>
            <p:ph type="ctrTitle" hasCustomPrompt="1"/>
          </p:nvPr>
        </p:nvSpPr>
        <p:spPr>
          <a:xfrm>
            <a:off x="1523979" y="2341522"/>
            <a:ext cx="6096041" cy="932533"/>
          </a:xfrm>
          <a:prstGeom prst="rect">
            <a:avLst/>
          </a:prstGeom>
        </p:spPr>
        <p:txBody>
          <a:bodyPr spcFirstLastPara="1" wrap="square" lIns="0" tIns="91425" rIns="0" bIns="91425" anchor="ctr" anchorCtr="1">
            <a:spAutoFit/>
          </a:bodyPr>
          <a:lstStyle>
            <a:lvl1pPr lvl="0" algn="ctr">
              <a:spcBef>
                <a:spcPts val="0"/>
              </a:spcBef>
              <a:spcAft>
                <a:spcPts val="0"/>
              </a:spcAft>
              <a:buClr>
                <a:srgbClr val="434343"/>
              </a:buClr>
              <a:buSzPts val="3600"/>
              <a:buNone/>
              <a:defRPr sz="2700" b="1">
                <a:solidFill>
                  <a:srgbClr val="711A5F"/>
                </a:solidFill>
                <a:effectLst>
                  <a:outerShdw blurRad="38100" dist="38100" dir="2700000" algn="tl">
                    <a:srgbClr val="000000">
                      <a:alpha val="43137"/>
                    </a:srgbClr>
                  </a:outerShdw>
                </a:effectLst>
                <a:latin typeface="Microsoft YaHei" panose="020B0503020204020204" pitchFamily="34" charset="-122"/>
                <a:ea typeface="Microsoft YaHei" panose="020B0503020204020204" pitchFamily="34" charset="-122"/>
              </a:defRPr>
            </a:lvl1pPr>
            <a:lvl2pPr lvl="1">
              <a:spcBef>
                <a:spcPts val="0"/>
              </a:spcBef>
              <a:spcAft>
                <a:spcPts val="0"/>
              </a:spcAft>
              <a:buClr>
                <a:schemeClr val="accent1"/>
              </a:buClr>
              <a:buSzPts val="4200"/>
              <a:buNone/>
              <a:defRPr sz="3150">
                <a:solidFill>
                  <a:schemeClr val="accent1"/>
                </a:solidFill>
              </a:defRPr>
            </a:lvl2pPr>
            <a:lvl3pPr lvl="2">
              <a:spcBef>
                <a:spcPts val="0"/>
              </a:spcBef>
              <a:spcAft>
                <a:spcPts val="0"/>
              </a:spcAft>
              <a:buClr>
                <a:schemeClr val="accent1"/>
              </a:buClr>
              <a:buSzPts val="4200"/>
              <a:buNone/>
              <a:defRPr sz="3150">
                <a:solidFill>
                  <a:schemeClr val="accent1"/>
                </a:solidFill>
              </a:defRPr>
            </a:lvl3pPr>
            <a:lvl4pPr lvl="3">
              <a:spcBef>
                <a:spcPts val="0"/>
              </a:spcBef>
              <a:spcAft>
                <a:spcPts val="0"/>
              </a:spcAft>
              <a:buClr>
                <a:schemeClr val="accent1"/>
              </a:buClr>
              <a:buSzPts val="4200"/>
              <a:buNone/>
              <a:defRPr sz="3150">
                <a:solidFill>
                  <a:schemeClr val="accent1"/>
                </a:solidFill>
              </a:defRPr>
            </a:lvl4pPr>
            <a:lvl5pPr lvl="4">
              <a:spcBef>
                <a:spcPts val="0"/>
              </a:spcBef>
              <a:spcAft>
                <a:spcPts val="0"/>
              </a:spcAft>
              <a:buClr>
                <a:schemeClr val="accent1"/>
              </a:buClr>
              <a:buSzPts val="4200"/>
              <a:buNone/>
              <a:defRPr sz="3150">
                <a:solidFill>
                  <a:schemeClr val="accent1"/>
                </a:solidFill>
              </a:defRPr>
            </a:lvl5pPr>
            <a:lvl6pPr lvl="5">
              <a:spcBef>
                <a:spcPts val="0"/>
              </a:spcBef>
              <a:spcAft>
                <a:spcPts val="0"/>
              </a:spcAft>
              <a:buClr>
                <a:schemeClr val="accent1"/>
              </a:buClr>
              <a:buSzPts val="4200"/>
              <a:buNone/>
              <a:defRPr sz="3150">
                <a:solidFill>
                  <a:schemeClr val="accent1"/>
                </a:solidFill>
              </a:defRPr>
            </a:lvl6pPr>
            <a:lvl7pPr lvl="6">
              <a:spcBef>
                <a:spcPts val="0"/>
              </a:spcBef>
              <a:spcAft>
                <a:spcPts val="0"/>
              </a:spcAft>
              <a:buClr>
                <a:schemeClr val="accent1"/>
              </a:buClr>
              <a:buSzPts val="4200"/>
              <a:buNone/>
              <a:defRPr sz="3150">
                <a:solidFill>
                  <a:schemeClr val="accent1"/>
                </a:solidFill>
              </a:defRPr>
            </a:lvl7pPr>
            <a:lvl8pPr lvl="7">
              <a:spcBef>
                <a:spcPts val="0"/>
              </a:spcBef>
              <a:spcAft>
                <a:spcPts val="0"/>
              </a:spcAft>
              <a:buClr>
                <a:schemeClr val="accent1"/>
              </a:buClr>
              <a:buSzPts val="4200"/>
              <a:buNone/>
              <a:defRPr sz="3150">
                <a:solidFill>
                  <a:schemeClr val="accent1"/>
                </a:solidFill>
              </a:defRPr>
            </a:lvl8pPr>
            <a:lvl9pPr lvl="8">
              <a:spcBef>
                <a:spcPts val="0"/>
              </a:spcBef>
              <a:spcAft>
                <a:spcPts val="0"/>
              </a:spcAft>
              <a:buClr>
                <a:schemeClr val="accent1"/>
              </a:buClr>
              <a:buSzPts val="4200"/>
              <a:buNone/>
              <a:defRPr sz="3150">
                <a:solidFill>
                  <a:schemeClr val="accent1"/>
                </a:solidFill>
              </a:defRPr>
            </a:lvl9pPr>
          </a:lstStyle>
          <a:p>
            <a:r>
              <a:rPr lang="en-US" dirty="0"/>
              <a:t>Search for Lepton number violation decay at BESIII</a:t>
            </a:r>
            <a:endParaRPr dirty="0"/>
          </a:p>
        </p:txBody>
      </p:sp>
      <p:pic>
        <p:nvPicPr>
          <p:cNvPr id="15" name="Shape 15"/>
          <p:cNvPicPr preferRelativeResize="0"/>
          <p:nvPr/>
        </p:nvPicPr>
        <p:blipFill>
          <a:blip r:embed="rId2">
            <a:alphaModFix/>
          </a:blip>
          <a:stretch>
            <a:fillRect/>
          </a:stretch>
        </p:blipFill>
        <p:spPr>
          <a:xfrm>
            <a:off x="7583643" y="151931"/>
            <a:ext cx="1110300" cy="1137373"/>
          </a:xfrm>
          <a:prstGeom prst="rect">
            <a:avLst/>
          </a:prstGeom>
          <a:noFill/>
          <a:ln>
            <a:noFill/>
          </a:ln>
        </p:spPr>
      </p:pic>
      <p:pic>
        <p:nvPicPr>
          <p:cNvPr id="19" name="图片 18">
            <a:extLst>
              <a:ext uri="{FF2B5EF4-FFF2-40B4-BE49-F238E27FC236}">
                <a16:creationId xmlns:a16="http://schemas.microsoft.com/office/drawing/2014/main" id="{811D09F9-0947-FF4F-8601-83B6B3C488FD}"/>
              </a:ext>
            </a:extLst>
          </p:cNvPr>
          <p:cNvPicPr>
            <a:picLocks noChangeAspect="1"/>
          </p:cNvPicPr>
          <p:nvPr userDrawn="1"/>
        </p:nvPicPr>
        <p:blipFill>
          <a:blip r:embed="rId3"/>
          <a:stretch>
            <a:fillRect/>
          </a:stretch>
        </p:blipFill>
        <p:spPr>
          <a:xfrm>
            <a:off x="123114" y="262376"/>
            <a:ext cx="1757559" cy="1027535"/>
          </a:xfrm>
          <a:prstGeom prst="rect">
            <a:avLst/>
          </a:prstGeom>
        </p:spPr>
      </p:pic>
    </p:spTree>
    <p:extLst>
      <p:ext uri="{BB962C8B-B14F-4D97-AF65-F5344CB8AC3E}">
        <p14:creationId xmlns:p14="http://schemas.microsoft.com/office/powerpoint/2010/main" val="2700009066"/>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673671-B052-457D-9901-FC618E73517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66F99C8-780E-4E9C-BEF2-6F491134FC4E}"/>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3F64439-FDF0-4CCD-8558-DC0823B0EA7A}"/>
              </a:ext>
            </a:extLst>
          </p:cNvPr>
          <p:cNvSpPr>
            <a:spLocks noGrp="1"/>
          </p:cNvSpPr>
          <p:nvPr>
            <p:ph type="dt" sz="half" idx="10"/>
          </p:nvPr>
        </p:nvSpPr>
        <p:spPr/>
        <p:txBody>
          <a:bodyPr/>
          <a:lstStyle/>
          <a:p>
            <a:fld id="{7908D6C5-54D8-478D-90EE-C9918212DA19}" type="datetime1">
              <a:rPr lang="zh-CN" altLang="en-US" smtClean="0"/>
              <a:t>2025/9/2</a:t>
            </a:fld>
            <a:endParaRPr lang="zh-CN" altLang="en-US"/>
          </a:p>
        </p:txBody>
      </p:sp>
      <p:sp>
        <p:nvSpPr>
          <p:cNvPr id="5" name="页脚占位符 4">
            <a:extLst>
              <a:ext uri="{FF2B5EF4-FFF2-40B4-BE49-F238E27FC236}">
                <a16:creationId xmlns:a16="http://schemas.microsoft.com/office/drawing/2014/main" id="{3E296433-4CE5-4184-BECE-3DCBC5CAC91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3010A71-2F88-4C85-99DC-68AF0085E4B1}"/>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480993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EADC34-DC6E-4566-A83C-AA611E4FDBAD}"/>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CC06ABD4-A112-4B3F-8AF4-ED759C3CD7B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15B61480-5C17-4BC1-8D4D-7C1E37D6FA47}"/>
              </a:ext>
            </a:extLst>
          </p:cNvPr>
          <p:cNvSpPr>
            <a:spLocks noGrp="1"/>
          </p:cNvSpPr>
          <p:nvPr>
            <p:ph type="dt" sz="half" idx="10"/>
          </p:nvPr>
        </p:nvSpPr>
        <p:spPr/>
        <p:txBody>
          <a:bodyPr/>
          <a:lstStyle/>
          <a:p>
            <a:fld id="{717E5A58-40DD-4005-AA53-0C6712E339F2}" type="datetime1">
              <a:rPr lang="zh-CN" altLang="en-US" smtClean="0"/>
              <a:t>2025/9/2</a:t>
            </a:fld>
            <a:endParaRPr lang="zh-CN" altLang="en-US"/>
          </a:p>
        </p:txBody>
      </p:sp>
      <p:sp>
        <p:nvSpPr>
          <p:cNvPr id="5" name="页脚占位符 4">
            <a:extLst>
              <a:ext uri="{FF2B5EF4-FFF2-40B4-BE49-F238E27FC236}">
                <a16:creationId xmlns:a16="http://schemas.microsoft.com/office/drawing/2014/main" id="{82EC242A-EEA9-409D-887D-3F1EC4696F3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F5C0E60-9936-4919-B43B-154FEBF3329F}"/>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16419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C8D0DB-66D7-40D8-AC63-5A50CACDA84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632025E-BAE3-4AB5-8E9F-E7617995E571}"/>
              </a:ext>
            </a:extLst>
          </p:cNvPr>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437AC9AB-B1E4-4B37-AAD1-1FAAFF37E90A}"/>
              </a:ext>
            </a:extLst>
          </p:cNvPr>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22BECF5-82BA-4CF9-8E6A-41B509458D05}"/>
              </a:ext>
            </a:extLst>
          </p:cNvPr>
          <p:cNvSpPr>
            <a:spLocks noGrp="1"/>
          </p:cNvSpPr>
          <p:nvPr>
            <p:ph type="dt" sz="half" idx="10"/>
          </p:nvPr>
        </p:nvSpPr>
        <p:spPr/>
        <p:txBody>
          <a:bodyPr/>
          <a:lstStyle/>
          <a:p>
            <a:fld id="{AB562AA5-53A9-45BC-BEDC-931408137623}" type="datetime1">
              <a:rPr lang="zh-CN" altLang="en-US" smtClean="0"/>
              <a:t>2025/9/2</a:t>
            </a:fld>
            <a:endParaRPr lang="zh-CN" altLang="en-US"/>
          </a:p>
        </p:txBody>
      </p:sp>
      <p:sp>
        <p:nvSpPr>
          <p:cNvPr id="6" name="页脚占位符 5">
            <a:extLst>
              <a:ext uri="{FF2B5EF4-FFF2-40B4-BE49-F238E27FC236}">
                <a16:creationId xmlns:a16="http://schemas.microsoft.com/office/drawing/2014/main" id="{FAEDE221-68B8-4E32-AD43-1927BCFD34B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397F639-B4B3-4CEE-81CB-01D24AFF82AE}"/>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236377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DCAC28-D35B-4FC7-92EB-2E5EB72F8E49}"/>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AE8B3F2-B1EE-4E19-89BD-F2A3775177C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F0D39BE-1774-44D6-A5BC-01C69AFCB606}"/>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D9C3F040-64AB-480E-B155-3F19F9217C7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D43FFA73-CBD7-43DD-90C4-483FB0A2568E}"/>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25F50CB-7BDD-4CFE-9156-563C9462D40E}"/>
              </a:ext>
            </a:extLst>
          </p:cNvPr>
          <p:cNvSpPr>
            <a:spLocks noGrp="1"/>
          </p:cNvSpPr>
          <p:nvPr>
            <p:ph type="dt" sz="half" idx="10"/>
          </p:nvPr>
        </p:nvSpPr>
        <p:spPr/>
        <p:txBody>
          <a:bodyPr/>
          <a:lstStyle/>
          <a:p>
            <a:fld id="{822363AA-999D-48F6-9731-08B226C717F9}" type="datetime1">
              <a:rPr lang="zh-CN" altLang="en-US" smtClean="0"/>
              <a:t>2025/9/2</a:t>
            </a:fld>
            <a:endParaRPr lang="zh-CN" altLang="en-US"/>
          </a:p>
        </p:txBody>
      </p:sp>
      <p:sp>
        <p:nvSpPr>
          <p:cNvPr id="8" name="页脚占位符 7">
            <a:extLst>
              <a:ext uri="{FF2B5EF4-FFF2-40B4-BE49-F238E27FC236}">
                <a16:creationId xmlns:a16="http://schemas.microsoft.com/office/drawing/2014/main" id="{18AC0501-6393-4C0E-97F4-7AE306B2A10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160B669-F363-4373-9564-A743CF4CDC0C}"/>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353304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A2B840-C78C-4188-91A1-EBF7353FC76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2B4FAE6-D7B2-42B0-A0E2-CDBC92648DED}"/>
              </a:ext>
            </a:extLst>
          </p:cNvPr>
          <p:cNvSpPr>
            <a:spLocks noGrp="1"/>
          </p:cNvSpPr>
          <p:nvPr>
            <p:ph type="dt" sz="half" idx="10"/>
          </p:nvPr>
        </p:nvSpPr>
        <p:spPr/>
        <p:txBody>
          <a:bodyPr/>
          <a:lstStyle/>
          <a:p>
            <a:fld id="{2B4EC098-C256-4C66-A54C-4391C04F4E29}" type="datetime1">
              <a:rPr lang="zh-CN" altLang="en-US" smtClean="0"/>
              <a:t>2025/9/2</a:t>
            </a:fld>
            <a:endParaRPr lang="zh-CN" altLang="en-US"/>
          </a:p>
        </p:txBody>
      </p:sp>
      <p:sp>
        <p:nvSpPr>
          <p:cNvPr id="4" name="页脚占位符 3">
            <a:extLst>
              <a:ext uri="{FF2B5EF4-FFF2-40B4-BE49-F238E27FC236}">
                <a16:creationId xmlns:a16="http://schemas.microsoft.com/office/drawing/2014/main" id="{063FBAB7-551C-4560-B26F-F83D793B3BCA}"/>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65BC02F0-866C-4B06-9926-C588922F6E5B}"/>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658589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016436F-76E4-4EB7-8C4C-4D4077141BBE}"/>
              </a:ext>
            </a:extLst>
          </p:cNvPr>
          <p:cNvSpPr>
            <a:spLocks noGrp="1"/>
          </p:cNvSpPr>
          <p:nvPr>
            <p:ph type="dt" sz="half" idx="10"/>
          </p:nvPr>
        </p:nvSpPr>
        <p:spPr/>
        <p:txBody>
          <a:bodyPr/>
          <a:lstStyle/>
          <a:p>
            <a:fld id="{E6360084-E21A-4DEC-9136-EE9E64D78BDC}" type="datetime1">
              <a:rPr lang="zh-CN" altLang="en-US" smtClean="0"/>
              <a:t>2025/9/2</a:t>
            </a:fld>
            <a:endParaRPr lang="zh-CN" altLang="en-US"/>
          </a:p>
        </p:txBody>
      </p:sp>
      <p:sp>
        <p:nvSpPr>
          <p:cNvPr id="3" name="页脚占位符 2">
            <a:extLst>
              <a:ext uri="{FF2B5EF4-FFF2-40B4-BE49-F238E27FC236}">
                <a16:creationId xmlns:a16="http://schemas.microsoft.com/office/drawing/2014/main" id="{5BB5F9E9-C191-4725-95D8-D8A9BE6E02E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D4E5B9C-A955-4CAE-8063-BF58629826DE}"/>
              </a:ext>
            </a:extLst>
          </p:cNvPr>
          <p:cNvSpPr>
            <a:spLocks noGrp="1"/>
          </p:cNvSpPr>
          <p:nvPr>
            <p:ph type="sldNum" sz="quarter" idx="12"/>
          </p:nvPr>
        </p:nvSpPr>
        <p:spPr>
          <a:xfrm>
            <a:off x="6830089" y="6492875"/>
            <a:ext cx="2057400" cy="365125"/>
          </a:xfrm>
        </p:spPr>
        <p:txBody>
          <a:bodyPr/>
          <a:lstStyle>
            <a:lvl1pPr>
              <a:defRPr sz="1800">
                <a:solidFill>
                  <a:schemeClr val="tx1"/>
                </a:solidFill>
                <a:latin typeface="Times New Roman" panose="02020603050405020304" pitchFamily="18" charset="0"/>
                <a:cs typeface="Times New Roman" panose="02020603050405020304" pitchFamily="18" charset="0"/>
              </a:defRPr>
            </a:lvl1pPr>
          </a:lstStyle>
          <a:p>
            <a:fld id="{5146D64B-CE35-4CB1-99F3-8D83A5281A59}" type="slidenum">
              <a:rPr lang="zh-CN" altLang="en-US" smtClean="0"/>
              <a:pPr/>
              <a:t>‹#›</a:t>
            </a:fld>
            <a:endParaRPr lang="zh-CN" altLang="en-US" dirty="0"/>
          </a:p>
        </p:txBody>
      </p:sp>
    </p:spTree>
    <p:extLst>
      <p:ext uri="{BB962C8B-B14F-4D97-AF65-F5344CB8AC3E}">
        <p14:creationId xmlns:p14="http://schemas.microsoft.com/office/powerpoint/2010/main" val="223741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2B5611-5450-482A-AD1F-9D961B9AC0DD}"/>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DFB5A0CC-6653-4AA5-BFE4-D2200039456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521AF32F-A447-415F-A3E9-892E0CA454B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7CB65AE-9288-443E-8E41-E41AB5369808}"/>
              </a:ext>
            </a:extLst>
          </p:cNvPr>
          <p:cNvSpPr>
            <a:spLocks noGrp="1"/>
          </p:cNvSpPr>
          <p:nvPr>
            <p:ph type="dt" sz="half" idx="10"/>
          </p:nvPr>
        </p:nvSpPr>
        <p:spPr/>
        <p:txBody>
          <a:bodyPr/>
          <a:lstStyle/>
          <a:p>
            <a:fld id="{539CB926-57FD-4A17-A571-8FBB96C1D875}" type="datetime1">
              <a:rPr lang="zh-CN" altLang="en-US" smtClean="0"/>
              <a:t>2025/9/2</a:t>
            </a:fld>
            <a:endParaRPr lang="zh-CN" altLang="en-US"/>
          </a:p>
        </p:txBody>
      </p:sp>
      <p:sp>
        <p:nvSpPr>
          <p:cNvPr id="6" name="页脚占位符 5">
            <a:extLst>
              <a:ext uri="{FF2B5EF4-FFF2-40B4-BE49-F238E27FC236}">
                <a16:creationId xmlns:a16="http://schemas.microsoft.com/office/drawing/2014/main" id="{8380F62B-9082-4BEF-96E0-34BF54195AD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3DC5B36-BCEC-4C1A-A304-E35F942F9D92}"/>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94611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F040C1-0B0F-4964-848B-097E0843FF97}"/>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F3BF2DD1-9D0E-40D0-864E-0A863483081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9E71163D-EA41-460C-A41E-13F5908BB95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06E869E-4406-4ED6-84C1-4B181FF6A3F6}"/>
              </a:ext>
            </a:extLst>
          </p:cNvPr>
          <p:cNvSpPr>
            <a:spLocks noGrp="1"/>
          </p:cNvSpPr>
          <p:nvPr>
            <p:ph type="dt" sz="half" idx="10"/>
          </p:nvPr>
        </p:nvSpPr>
        <p:spPr/>
        <p:txBody>
          <a:bodyPr/>
          <a:lstStyle/>
          <a:p>
            <a:fld id="{3DD71CF9-BD9F-42FD-A78B-6705207634D8}" type="datetime1">
              <a:rPr lang="zh-CN" altLang="en-US" smtClean="0"/>
              <a:t>2025/9/2</a:t>
            </a:fld>
            <a:endParaRPr lang="zh-CN" altLang="en-US"/>
          </a:p>
        </p:txBody>
      </p:sp>
      <p:sp>
        <p:nvSpPr>
          <p:cNvPr id="6" name="页脚占位符 5">
            <a:extLst>
              <a:ext uri="{FF2B5EF4-FFF2-40B4-BE49-F238E27FC236}">
                <a16:creationId xmlns:a16="http://schemas.microsoft.com/office/drawing/2014/main" id="{A4D88575-2919-47A2-BC86-60D3167B314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EAFE08F-C4BC-4E25-B2D4-1BF3E3A279F3}"/>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01721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FA53CD35-071D-4927-850B-67952E5E897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B0AB9B2-7DBF-455D-9028-58A3B882948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7B3F188-3219-4CF1-B65F-34D910948ED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ED5A557-E252-4718-9CC6-4C88518CCF5D}" type="datetime1">
              <a:rPr lang="zh-CN" altLang="en-US" smtClean="0"/>
              <a:t>2025/9/2</a:t>
            </a:fld>
            <a:endParaRPr lang="zh-CN" altLang="en-US"/>
          </a:p>
        </p:txBody>
      </p:sp>
      <p:sp>
        <p:nvSpPr>
          <p:cNvPr id="5" name="页脚占位符 4">
            <a:extLst>
              <a:ext uri="{FF2B5EF4-FFF2-40B4-BE49-F238E27FC236}">
                <a16:creationId xmlns:a16="http://schemas.microsoft.com/office/drawing/2014/main" id="{E770B044-F567-4DAB-96ED-75AC165285A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B40B138-152C-468C-A819-34A7DD57AAA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29648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63488" y="2436448"/>
            <a:ext cx="6096041" cy="1015632"/>
          </a:xfrm>
        </p:spPr>
        <p:txBody>
          <a:bodyPr/>
          <a:lstStyle/>
          <a:p>
            <a:r>
              <a:rPr lang="en-US" altLang="zh-CN" sz="6000" dirty="0">
                <a:solidFill>
                  <a:schemeClr val="bg1"/>
                </a:solidFill>
              </a:rPr>
              <a:t>Weekly Report</a:t>
            </a:r>
            <a:endParaRPr lang="zh-CN" altLang="en-US" sz="6000" dirty="0">
              <a:solidFill>
                <a:schemeClr val="bg1"/>
              </a:solidFill>
            </a:endParaRPr>
          </a:p>
        </p:txBody>
      </p:sp>
      <p:sp>
        <p:nvSpPr>
          <p:cNvPr id="4" name="文本框 3">
            <a:extLst>
              <a:ext uri="{FF2B5EF4-FFF2-40B4-BE49-F238E27FC236}">
                <a16:creationId xmlns:a16="http://schemas.microsoft.com/office/drawing/2014/main" id="{9BF6486A-AB58-F418-B7B1-F989862BC0B6}"/>
              </a:ext>
            </a:extLst>
          </p:cNvPr>
          <p:cNvSpPr txBox="1"/>
          <p:nvPr/>
        </p:nvSpPr>
        <p:spPr>
          <a:xfrm>
            <a:off x="2698595" y="4883563"/>
            <a:ext cx="4572000" cy="369332"/>
          </a:xfrm>
          <a:prstGeom prst="rect">
            <a:avLst/>
          </a:prstGeom>
          <a:noFill/>
        </p:spPr>
        <p:txBody>
          <a:bodyPr wrap="square">
            <a:spAutoFit/>
          </a:bodyPr>
          <a:lstStyle/>
          <a:p>
            <a:r>
              <a:rPr lang="en-US" altLang="zh-CN" sz="1800" dirty="0" err="1">
                <a:latin typeface="Times New Roman" panose="02020603050405020304" pitchFamily="18" charset="0"/>
                <a:ea typeface="微软雅黑" panose="020B0503020204020204" pitchFamily="34" charset="-122"/>
                <a:cs typeface="Times New Roman" panose="02020603050405020304" pitchFamily="18" charset="0"/>
              </a:rPr>
              <a:t>Minghao</a:t>
            </a:r>
            <a:r>
              <a:rPr lang="en-US" altLang="zh-CN" sz="1800" dirty="0">
                <a:latin typeface="Times New Roman" panose="02020603050405020304" pitchFamily="18" charset="0"/>
                <a:ea typeface="微软雅黑" panose="020B0503020204020204" pitchFamily="34" charset="-122"/>
                <a:cs typeface="Times New Roman" panose="02020603050405020304" pitchFamily="18" charset="0"/>
              </a:rPr>
              <a:t> Li                    2025.09.02</a:t>
            </a:r>
            <a:endParaRPr lang="zh-CN" altLang="en-US" sz="1800" dirty="0">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281403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2</a:t>
            </a:fld>
            <a:endParaRPr lang="zh-CN" altLang="en-US" dirty="0"/>
          </a:p>
        </p:txBody>
      </p:sp>
      <p:sp>
        <p:nvSpPr>
          <p:cNvPr id="4" name="文本框 3">
            <a:extLst>
              <a:ext uri="{FF2B5EF4-FFF2-40B4-BE49-F238E27FC236}">
                <a16:creationId xmlns:a16="http://schemas.microsoft.com/office/drawing/2014/main" id="{509D372D-8FDA-1966-5D0B-4D9E3256CF67}"/>
              </a:ext>
            </a:extLst>
          </p:cNvPr>
          <p:cNvSpPr txBox="1"/>
          <p:nvPr/>
        </p:nvSpPr>
        <p:spPr>
          <a:xfrm>
            <a:off x="657920" y="962934"/>
            <a:ext cx="7828156" cy="646331"/>
          </a:xfrm>
          <a:prstGeom prst="rect">
            <a:avLst/>
          </a:prstGeom>
          <a:noFill/>
        </p:spPr>
        <p:txBody>
          <a:bodyPr wrap="square">
            <a:spAutoFit/>
          </a:bodyPr>
          <a:lstStyle/>
          <a:p>
            <a:r>
              <a:rPr lang="en-US" altLang="zh-CN" sz="1800" dirty="0">
                <a:solidFill>
                  <a:srgbClr val="333333"/>
                </a:solidFill>
                <a:effectLst/>
                <a:latin typeface="Times New Roman" panose="02020603050405020304" pitchFamily="18" charset="0"/>
                <a:ea typeface="宋体" panose="02010600030101010101" pitchFamily="2" charset="-122"/>
                <a:cs typeface="宋体" panose="02010600030101010101" pitchFamily="2" charset="-122"/>
              </a:rPr>
              <a:t>Table 12: how did you calculate the `Difference of yield'? my calculation does not meet yours.</a:t>
            </a:r>
          </a:p>
        </p:txBody>
      </p:sp>
      <p:pic>
        <p:nvPicPr>
          <p:cNvPr id="5" name="图片 4">
            <a:extLst>
              <a:ext uri="{FF2B5EF4-FFF2-40B4-BE49-F238E27FC236}">
                <a16:creationId xmlns:a16="http://schemas.microsoft.com/office/drawing/2014/main" id="{754B2AE3-E639-F343-1F2D-D8CCCCFF62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89994" y="1609265"/>
            <a:ext cx="5620455" cy="3480641"/>
          </a:xfrm>
          <a:prstGeom prst="rect">
            <a:avLst/>
          </a:prstGeom>
        </p:spPr>
      </p:pic>
      <p:sp>
        <p:nvSpPr>
          <p:cNvPr id="8" name="文本框 7">
            <a:extLst>
              <a:ext uri="{FF2B5EF4-FFF2-40B4-BE49-F238E27FC236}">
                <a16:creationId xmlns:a16="http://schemas.microsoft.com/office/drawing/2014/main" id="{B8CC15DD-8F04-D618-0DDF-72F29AD37A80}"/>
              </a:ext>
            </a:extLst>
          </p:cNvPr>
          <p:cNvSpPr txBox="1"/>
          <p:nvPr/>
        </p:nvSpPr>
        <p:spPr>
          <a:xfrm>
            <a:off x="512956" y="5292546"/>
            <a:ext cx="8374533" cy="1200329"/>
          </a:xfrm>
          <a:prstGeom prst="rect">
            <a:avLst/>
          </a:prstGeom>
          <a:noFill/>
        </p:spPr>
        <p:txBody>
          <a:bodyPr wrap="square">
            <a:spAutoFit/>
          </a:bodyPr>
          <a:lstStyle/>
          <a:p>
            <a:r>
              <a:rPr lang="en" altLang="zh-CN" sz="18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Re: Thanks for your suggestion, here we calculate the value of "Difference of yield". We obtain it by subtracting the ratio of the input of each state from the ratio of the output. Then we defined the "</a:t>
            </a:r>
            <a:r>
              <a:rPr lang="en" altLang="zh-CN" dirty="0">
                <a:solidFill>
                  <a:srgbClr val="0070C0"/>
                </a:solidFill>
                <a:latin typeface="Times New Roman" panose="02020603050405020304" pitchFamily="18" charset="0"/>
                <a:ea typeface="宋体" panose="02010600030101010101" pitchFamily="2" charset="-122"/>
                <a:cs typeface="Times New Roman" panose="02020603050405020304" pitchFamily="18" charset="0"/>
              </a:rPr>
              <a:t>difference of yield" </a:t>
            </a:r>
            <a:r>
              <a:rPr lang="en" altLang="zh-CN" sz="18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rPr>
              <a:t>and add the corresponding explanation in Table 12 of the memo.</a:t>
            </a:r>
            <a:endParaRPr lang="zh-CN" altLang="zh-CN" sz="1800" dirty="0">
              <a:solidFill>
                <a:srgbClr val="0070C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10" name="直线连接符 9">
            <a:extLst>
              <a:ext uri="{FF2B5EF4-FFF2-40B4-BE49-F238E27FC236}">
                <a16:creationId xmlns:a16="http://schemas.microsoft.com/office/drawing/2014/main" id="{CFBE5267-C272-4484-8276-F64028E5EE2B}"/>
              </a:ext>
            </a:extLst>
          </p:cNvPr>
          <p:cNvCxnSpPr/>
          <p:nvPr/>
        </p:nvCxnSpPr>
        <p:spPr>
          <a:xfrm>
            <a:off x="2129882" y="2152185"/>
            <a:ext cx="5140713"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51076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a16="http://schemas.microsoft.com/office/drawing/2014/main" id="{8151E882-ED74-60B3-E3BA-2AFB79FF65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7328" y="1268643"/>
            <a:ext cx="6069341" cy="4108614"/>
          </a:xfrm>
          <a:prstGeom prst="rect">
            <a:avLst/>
          </a:prstGeom>
        </p:spPr>
      </p:pic>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4"/>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3</a:t>
            </a:fld>
            <a:endParaRPr lang="zh-CN" altLang="en-US" dirty="0"/>
          </a:p>
        </p:txBody>
      </p:sp>
      <p:pic>
        <p:nvPicPr>
          <p:cNvPr id="5" name="图片 4">
            <a:extLst>
              <a:ext uri="{FF2B5EF4-FFF2-40B4-BE49-F238E27FC236}">
                <a16:creationId xmlns:a16="http://schemas.microsoft.com/office/drawing/2014/main" id="{9A239337-F936-2CBE-A95E-A9579B1DFAA6}"/>
              </a:ext>
            </a:extLst>
          </p:cNvPr>
          <p:cNvPicPr>
            <a:picLocks noChangeAspect="1"/>
          </p:cNvPicPr>
          <p:nvPr/>
        </p:nvPicPr>
        <p:blipFill rotWithShape="1">
          <a:blip r:embed="rId5">
            <a:extLst>
              <a:ext uri="{28A0092B-C50C-407E-A947-70E740481C1C}">
                <a14:useLocalDpi xmlns:a14="http://schemas.microsoft.com/office/drawing/2010/main" val="0"/>
              </a:ext>
            </a:extLst>
          </a:blip>
          <a:srcRect b="38650"/>
          <a:stretch/>
        </p:blipFill>
        <p:spPr>
          <a:xfrm>
            <a:off x="1025912" y="800086"/>
            <a:ext cx="7277100" cy="490859"/>
          </a:xfrm>
          <a:prstGeom prst="rect">
            <a:avLst/>
          </a:prstGeom>
        </p:spPr>
      </p:pic>
      <p:cxnSp>
        <p:nvCxnSpPr>
          <p:cNvPr id="6" name="直线连接符 5">
            <a:extLst>
              <a:ext uri="{FF2B5EF4-FFF2-40B4-BE49-F238E27FC236}">
                <a16:creationId xmlns:a16="http://schemas.microsoft.com/office/drawing/2014/main" id="{C46B0D88-1733-FAFB-4109-C36B810A6C2F}"/>
              </a:ext>
            </a:extLst>
          </p:cNvPr>
          <p:cNvCxnSpPr/>
          <p:nvPr/>
        </p:nvCxnSpPr>
        <p:spPr>
          <a:xfrm>
            <a:off x="2001641" y="2152185"/>
            <a:ext cx="5140713" cy="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mc:AlternateContent xmlns:mc="http://schemas.openxmlformats.org/markup-compatibility/2006">
        <mc:Choice xmlns:a14="http://schemas.microsoft.com/office/drawing/2010/main" Requires="a14">
          <p:sp>
            <p:nvSpPr>
              <p:cNvPr id="7" name="文本框 6">
                <a:extLst>
                  <a:ext uri="{FF2B5EF4-FFF2-40B4-BE49-F238E27FC236}">
                    <a16:creationId xmlns:a16="http://schemas.microsoft.com/office/drawing/2014/main" id="{8CF5C895-59DF-1699-90E3-CAF8E5539702}"/>
                  </a:ext>
                </a:extLst>
              </p:cNvPr>
              <p:cNvSpPr txBox="1"/>
              <p:nvPr/>
            </p:nvSpPr>
            <p:spPr>
              <a:xfrm>
                <a:off x="7550536" y="2152185"/>
                <a:ext cx="978088"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zh-CN" i="1" smtClean="0">
                              <a:latin typeface="Cambria Math" panose="02040503050406030204" pitchFamily="18" charset="0"/>
                            </a:rPr>
                          </m:ctrlPr>
                        </m:sSubPr>
                        <m:e>
                          <m:r>
                            <a:rPr kumimoji="1" lang="en-US" altLang="zh-CN" b="0" i="1" smtClean="0">
                              <a:latin typeface="Cambria Math" panose="02040503050406030204" pitchFamily="18" charset="0"/>
                            </a:rPr>
                            <m:t>𝑓</m:t>
                          </m:r>
                        </m:e>
                        <m:sub>
                          <m:r>
                            <a:rPr kumimoji="1" lang="en-US" altLang="zh-CN" b="0" i="1" smtClean="0">
                              <a:latin typeface="Cambria Math" panose="02040503050406030204" pitchFamily="18" charset="0"/>
                            </a:rPr>
                            <m:t>𝑐</m:t>
                          </m:r>
                        </m:sub>
                      </m:sSub>
                      <m:r>
                        <a:rPr kumimoji="1" lang="en-US" altLang="zh-CN" b="0" i="1" smtClean="0">
                          <a:latin typeface="Cambria Math" panose="02040503050406030204" pitchFamily="18" charset="0"/>
                        </a:rPr>
                        <m:t>=8.89</m:t>
                      </m:r>
                    </m:oMath>
                  </m:oMathPara>
                </a14:m>
                <a:endParaRPr kumimoji="1" lang="zh-CN" altLang="en-US" dirty="0"/>
              </a:p>
            </p:txBody>
          </p:sp>
        </mc:Choice>
        <mc:Fallback>
          <p:sp>
            <p:nvSpPr>
              <p:cNvPr id="7" name="文本框 6">
                <a:extLst>
                  <a:ext uri="{FF2B5EF4-FFF2-40B4-BE49-F238E27FC236}">
                    <a16:creationId xmlns:a16="http://schemas.microsoft.com/office/drawing/2014/main" id="{8CF5C895-59DF-1699-90E3-CAF8E5539702}"/>
                  </a:ext>
                </a:extLst>
              </p:cNvPr>
              <p:cNvSpPr txBox="1">
                <a:spLocks noRot="1" noChangeAspect="1" noMove="1" noResize="1" noEditPoints="1" noAdjustHandles="1" noChangeArrowheads="1" noChangeShapeType="1" noTextEdit="1"/>
              </p:cNvSpPr>
              <p:nvPr/>
            </p:nvSpPr>
            <p:spPr>
              <a:xfrm>
                <a:off x="7550536" y="2152185"/>
                <a:ext cx="978088" cy="276999"/>
              </a:xfrm>
              <a:prstGeom prst="rect">
                <a:avLst/>
              </a:prstGeom>
              <a:blipFill>
                <a:blip r:embed="rId6"/>
                <a:stretch>
                  <a:fillRect l="-7692" t="-4348" r="-3846" b="-34783"/>
                </a:stretch>
              </a:blipFill>
            </p:spPr>
            <p:txBody>
              <a:bodyPr/>
              <a:lstStyle/>
              <a:p>
                <a:r>
                  <a:rPr lang="zh-CN" altLang="en-US">
                    <a:noFill/>
                  </a:rPr>
                  <a:t> </a:t>
                </a:r>
              </a:p>
            </p:txBody>
          </p:sp>
        </mc:Fallback>
      </mc:AlternateContent>
      <p:sp>
        <p:nvSpPr>
          <p:cNvPr id="10" name="文本框 9">
            <a:extLst>
              <a:ext uri="{FF2B5EF4-FFF2-40B4-BE49-F238E27FC236}">
                <a16:creationId xmlns:a16="http://schemas.microsoft.com/office/drawing/2014/main" id="{7BD2E678-029E-8E89-B9F0-01A8EE80B69E}"/>
              </a:ext>
            </a:extLst>
          </p:cNvPr>
          <p:cNvSpPr txBox="1"/>
          <p:nvPr/>
        </p:nvSpPr>
        <p:spPr>
          <a:xfrm>
            <a:off x="998033" y="5377097"/>
            <a:ext cx="7147932" cy="923330"/>
          </a:xfrm>
          <a:prstGeom prst="rect">
            <a:avLst/>
          </a:prstGeom>
          <a:noFill/>
        </p:spPr>
        <p:txBody>
          <a:bodyPr wrap="square">
            <a:spAutoFit/>
          </a:bodyPr>
          <a:lstStyle/>
          <a:p>
            <a:r>
              <a:rPr lang="en-US" altLang="zh-CN" sz="1800" dirty="0">
                <a:solidFill>
                  <a:srgbClr val="0070C0"/>
                </a:solidFill>
                <a:effectLst/>
                <a:latin typeface="Times New Roman" panose="02020603050405020304" pitchFamily="18" charset="0"/>
                <a:ea typeface="宋体" panose="02010600030101010101" pitchFamily="2" charset="-122"/>
                <a:cs typeface="宋体" panose="02010600030101010101" pitchFamily="2" charset="-122"/>
              </a:rPr>
              <a:t>Re: Thanks for your suggestion, it has been modified in the updated memo. In order to make it easier to understand, we also defined the calculation methods for yield and ratio, and updated them in Table 13.</a:t>
            </a:r>
            <a:endParaRPr lang="zh-CN" altLang="zh-CN" sz="1800" dirty="0">
              <a:effectLst/>
              <a:latin typeface="宋体" panose="02010600030101010101" pitchFamily="2" charset="-122"/>
              <a:ea typeface="宋体" panose="02010600030101010101" pitchFamily="2" charset="-122"/>
              <a:cs typeface="宋体" panose="02010600030101010101" pitchFamily="2" charset="-122"/>
            </a:endParaRPr>
          </a:p>
        </p:txBody>
      </p:sp>
    </p:spTree>
    <p:extLst>
      <p:ext uri="{BB962C8B-B14F-4D97-AF65-F5344CB8AC3E}">
        <p14:creationId xmlns:p14="http://schemas.microsoft.com/office/powerpoint/2010/main" val="121990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4</a:t>
            </a:fld>
            <a:endParaRPr lang="zh-CN" altLang="en-US" dirty="0"/>
          </a:p>
        </p:txBody>
      </p:sp>
      <p:sp>
        <p:nvSpPr>
          <p:cNvPr id="2" name="文本框 1">
            <a:extLst>
              <a:ext uri="{FF2B5EF4-FFF2-40B4-BE49-F238E27FC236}">
                <a16:creationId xmlns:a16="http://schemas.microsoft.com/office/drawing/2014/main" id="{31B84DD2-513F-93FF-F71C-5A383DAC88BA}"/>
              </a:ext>
            </a:extLst>
          </p:cNvPr>
          <p:cNvSpPr txBox="1"/>
          <p:nvPr/>
        </p:nvSpPr>
        <p:spPr>
          <a:xfrm>
            <a:off x="1048215" y="1371600"/>
            <a:ext cx="1159292" cy="369332"/>
          </a:xfrm>
          <a:prstGeom prst="rect">
            <a:avLst/>
          </a:prstGeom>
          <a:noFill/>
        </p:spPr>
        <p:txBody>
          <a:bodyPr wrap="none" rtlCol="0">
            <a:spAutoFit/>
          </a:bodyPr>
          <a:lstStyle/>
          <a:p>
            <a:r>
              <a:rPr kumimoji="1" lang="en-US" altLang="zh-CN" dirty="0">
                <a:latin typeface="Times New Roman" panose="02020603050405020304" pitchFamily="18" charset="0"/>
                <a:cs typeface="Times New Roman" panose="02020603050405020304" pitchFamily="18" charset="0"/>
              </a:rPr>
              <a:t>Next to do</a:t>
            </a:r>
            <a:endParaRPr kumimoji="1" lang="zh-CN" altLang="en-US"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5E2B7FCA-51AC-785D-BB22-0B838EBF790B}"/>
              </a:ext>
            </a:extLst>
          </p:cNvPr>
          <p:cNvSpPr txBox="1"/>
          <p:nvPr/>
        </p:nvSpPr>
        <p:spPr>
          <a:xfrm>
            <a:off x="1748149" y="2286000"/>
            <a:ext cx="5647700" cy="1477328"/>
          </a:xfrm>
          <a:prstGeom prst="rect">
            <a:avLst/>
          </a:prstGeom>
          <a:noFill/>
        </p:spPr>
        <p:txBody>
          <a:bodyPr wrap="none" rtlCol="0">
            <a:spAutoFit/>
          </a:bodyPr>
          <a:lstStyle/>
          <a:p>
            <a:pPr marL="285750" indent="-285750" algn="just">
              <a:buFont typeface="Arial" panose="020B0604020202020204" pitchFamily="34" charset="0"/>
              <a:buChar char="•"/>
            </a:pPr>
            <a:r>
              <a:rPr lang="en-US" altLang="zh-CN" dirty="0">
                <a:latin typeface="Times New Roman" panose="02020603050405020304" pitchFamily="18" charset="0"/>
                <a:ea typeface="楷体" panose="02010609060101010101" pitchFamily="49" charset="-122"/>
                <a:cs typeface="Times New Roman" panose="02020603050405020304" pitchFamily="18" charset="0"/>
              </a:rPr>
              <a:t>P</a:t>
            </a:r>
            <a:r>
              <a:rPr lang="en-US" altLang="zh-CN" sz="1800" dirty="0">
                <a:effectLst/>
                <a:latin typeface="Times New Roman" panose="02020603050405020304" pitchFamily="18" charset="0"/>
                <a:ea typeface="楷体" panose="02010609060101010101" pitchFamily="49" charset="-122"/>
                <a:cs typeface="Times New Roman" panose="02020603050405020304" pitchFamily="18" charset="0"/>
              </a:rPr>
              <a:t>reparing Prof. Zhao's question and updated the memo.</a:t>
            </a:r>
            <a:r>
              <a:rPr lang="zh-CN" altLang="zh-CN" dirty="0">
                <a:effectLst/>
                <a:latin typeface="Times New Roman" panose="02020603050405020304" pitchFamily="18" charset="0"/>
                <a:cs typeface="Times New Roman" panose="02020603050405020304" pitchFamily="18" charset="0"/>
              </a:rPr>
              <a:t> </a:t>
            </a:r>
            <a:endParaRPr lang="en-US" altLang="zh-CN" dirty="0">
              <a:effectLst/>
              <a:latin typeface="Times New Roman" panose="02020603050405020304" pitchFamily="18" charset="0"/>
              <a:cs typeface="Times New Roman" panose="02020603050405020304" pitchFamily="18" charset="0"/>
            </a:endParaRPr>
          </a:p>
          <a:p>
            <a:pPr algn="just"/>
            <a:endParaRPr lang="en-US" altLang="zh-CN" sz="1800" kern="100" dirty="0">
              <a:effectLst/>
              <a:latin typeface="Times New Roman" panose="02020603050405020304" pitchFamily="18" charset="0"/>
              <a:ea typeface="楷体" panose="02010609060101010101" pitchFamily="49" charset="-122"/>
              <a:cs typeface="Times New Roman" panose="02020603050405020304" pitchFamily="18" charset="0"/>
            </a:endParaRPr>
          </a:p>
          <a:p>
            <a:pPr marL="285750" indent="-285750" algn="just">
              <a:buFont typeface="Arial" panose="020B0604020202020204" pitchFamily="34" charset="0"/>
              <a:buChar char="•"/>
            </a:pPr>
            <a:r>
              <a:rPr lang="en-US" altLang="zh-CN" sz="1800" kern="100" dirty="0">
                <a:effectLst/>
                <a:latin typeface="Times New Roman" panose="02020603050405020304" pitchFamily="18" charset="0"/>
                <a:ea typeface="楷体" panose="02010609060101010101" pitchFamily="49" charset="-122"/>
                <a:cs typeface="Times New Roman" panose="02020603050405020304" pitchFamily="18" charset="0"/>
              </a:rPr>
              <a:t>Read articles to prepare for writing the draft.</a:t>
            </a:r>
          </a:p>
          <a:p>
            <a:pPr algn="just"/>
            <a:endParaRPr lang="en-US" altLang="zh-CN" kern="100" dirty="0">
              <a:latin typeface="Times New Roman" panose="02020603050405020304" pitchFamily="18" charset="0"/>
              <a:ea typeface="DengXian" panose="02010600030101010101" pitchFamily="2" charset="-122"/>
              <a:cs typeface="Times New Roman" panose="02020603050405020304" pitchFamily="18" charset="0"/>
            </a:endParaRPr>
          </a:p>
          <a:p>
            <a:pPr marL="285750" indent="-285750" algn="just">
              <a:buFont typeface="Arial" panose="020B0604020202020204" pitchFamily="34" charset="0"/>
              <a:buChar char="•"/>
            </a:pPr>
            <a:r>
              <a:rPr lang="en-US" altLang="zh-CN" kern="100" dirty="0">
                <a:latin typeface="Times New Roman" panose="02020603050405020304" pitchFamily="18" charset="0"/>
                <a:ea typeface="楷体" panose="02010609060101010101" pitchFamily="49" charset="-122"/>
                <a:cs typeface="Times New Roman" panose="02020603050405020304" pitchFamily="18" charset="0"/>
              </a:rPr>
              <a:t>E</a:t>
            </a:r>
            <a:r>
              <a:rPr lang="en-US" altLang="zh-CN" sz="1800" kern="100" dirty="0">
                <a:effectLst/>
                <a:latin typeface="Times New Roman" panose="02020603050405020304" pitchFamily="18" charset="0"/>
                <a:ea typeface="楷体" panose="02010609060101010101" pitchFamily="49" charset="-122"/>
                <a:cs typeface="Times New Roman" panose="02020603050405020304" pitchFamily="18" charset="0"/>
              </a:rPr>
              <a:t>ngaged in the BESIII shift at this week and next week.</a:t>
            </a:r>
            <a:endParaRPr lang="zh-CN" altLang="zh-CN" sz="1800" kern="100" dirty="0">
              <a:effectLst/>
              <a:latin typeface="Times New Roman" panose="02020603050405020304" pitchFamily="18"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16371507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14964</TotalTime>
  <Words>204</Words>
  <Application>Microsoft Macintosh PowerPoint</Application>
  <PresentationFormat>全屏显示(4:3)</PresentationFormat>
  <Paragraphs>22</Paragraphs>
  <Slides>4</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等线</vt:lpstr>
      <vt:lpstr>等线 Light</vt:lpstr>
      <vt:lpstr>宋体</vt:lpstr>
      <vt:lpstr>Microsoft YaHei</vt:lpstr>
      <vt:lpstr>Arial</vt:lpstr>
      <vt:lpstr>Cambria Math</vt:lpstr>
      <vt:lpstr>Times New Roman</vt:lpstr>
      <vt:lpstr>Office 主题​​</vt:lpstr>
      <vt:lpstr>Weekly Report</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for BNV/LNV decay D0  pe</dc:title>
  <dc:creator>Administrator</dc:creator>
  <cp:lastModifiedBy>明浩 李</cp:lastModifiedBy>
  <cp:revision>1566</cp:revision>
  <dcterms:created xsi:type="dcterms:W3CDTF">2019-09-27T12:30:10Z</dcterms:created>
  <dcterms:modified xsi:type="dcterms:W3CDTF">2025-09-02T11:48:17Z</dcterms:modified>
</cp:coreProperties>
</file>