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1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80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DE4222C-801E-C036-A5D7-99963B961E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1B362DE-0D16-142D-36AD-2399C40468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062B9-B66F-429C-9042-7B73C8975715}" type="datetimeFigureOut">
              <a:rPr lang="zh-CN" altLang="en-US" smtClean="0"/>
              <a:t>2025/9/1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C0319E9-3C82-883E-467E-AD2EA2B985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66CB2A3-4AF4-02A0-9AED-D626EF161B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C3731-0C35-47B0-848D-003AD58F8E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585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3738A-8916-4B14-8BDE-47384427F570}" type="datetimeFigureOut">
              <a:rPr lang="zh-CN" altLang="en-US" smtClean="0"/>
              <a:t>2025/9/1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D1F6A-5657-4D2A-89CF-70E1694F5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2241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45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4209C6-3B9C-4592-A1E9-6AB9558D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460901-225C-AE20-E1C6-A39F8417B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48F39E-0A53-5CA1-582C-DFF4F518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C8DF1-5D9E-4221-AE4F-DC9A13C8A2F0}" type="datetime1">
              <a:rPr lang="zh-CN" altLang="en-US" smtClean="0"/>
              <a:t>2025/9/1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219238-7AAC-BAA5-3914-92176651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第一页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10A438-67AC-1416-EA3D-D558D96A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F5AAB-9C4A-431F-88B5-8B632B24C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23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C91C265-5E55-31BA-1D0E-6FDF82B0D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BF4C826-5231-EE51-A6E1-88E44ABD2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0EED7D-8696-5FE9-BD58-2F2DC191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69F8D-FB0D-4110-BFAB-55C28E8FE550}" type="datetime1">
              <a:rPr lang="zh-CN" altLang="en-US" smtClean="0"/>
              <a:t>2025/9/1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0B4A4D-6CDA-49CF-17AD-C29E7CFD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第一页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F0F92F-4007-5666-D27C-AB05A037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F5AAB-9C4A-431F-88B5-8B632B24C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52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01BFA8-229A-D0A3-5ACD-85DB04A5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F925DA-9D69-9397-FA05-5106A7DE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F8ECC-E347-14BE-5C20-6BA2E935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61C6E-9EF0-4450-A3BF-EAEE9EEE2899}" type="datetime1">
              <a:rPr lang="zh-CN" altLang="en-US" smtClean="0"/>
              <a:t>2025/9/1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C0126C-01EB-3D58-EB40-DE7DB0CE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第一页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B2D54C-2306-9925-E13C-DDC16216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第</a:t>
            </a:r>
            <a:fld id="{00DF5AAB-9C4A-431F-88B5-8B632B24CBF6}" type="slidenum">
              <a:rPr lang="zh-CN" altLang="en-US" smtClean="0"/>
              <a:pPr/>
              <a:t>‹#›</a:t>
            </a:fld>
            <a:r>
              <a:rPr lang="zh-CN" altLang="en-US" dirty="0"/>
              <a:t>页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41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E12542-D22D-C954-EB99-358E8D15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A8290E-DAF9-E5FB-2F35-3CBD81FE9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E1D64F-8C9C-DADE-381C-87451229E9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66AE-867B-4697-8D9E-196384789E6F}" type="datetime1">
              <a:rPr lang="zh-CN" altLang="en-US" smtClean="0"/>
              <a:t>2025/9/1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51E621-88EB-52E4-343D-34E6A73B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第一页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D4449E-691F-6D66-836A-B790A1EC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F5AAB-9C4A-431F-88B5-8B632B24C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2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9D78E2-3D67-90D0-44D8-8A8CBB6F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80E850-7A3F-F1C2-7D30-1736913A6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A64037-8EE5-1B9B-4ED0-9F254FD57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B7B71D-2CE2-710D-E7A7-9D717062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C4148-98E3-4743-9420-8BE96E45ACE7}" type="datetime1">
              <a:rPr lang="zh-CN" altLang="en-US" smtClean="0"/>
              <a:t>2025/9/1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F2191A-09F9-6E79-D23F-EAA6BAD5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第一页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03A5D1-0C19-E53F-3DE7-4018198A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F5AAB-9C4A-431F-88B5-8B632B24C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57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469746-E802-1536-53A5-3501BE17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9DCB06-11DA-C17A-6521-3538418DE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F6077E-30D3-1B78-54A4-DA12A4A35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DF8B2C1-B689-03F5-7C10-EABBD47C3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BD6621-CB08-EB68-14B9-C5D17C74D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CD42BC7-1013-D144-EA97-90ECD01CF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B7E9B-0CB4-4732-8217-D56B5F2A0335}" type="datetime1">
              <a:rPr lang="zh-CN" altLang="en-US" smtClean="0"/>
              <a:t>2025/9/1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B535E06-8446-5F7B-F068-C8623139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第一页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1F2E03B-3E76-8E7A-D2C4-7C28425E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F5AAB-9C4A-431F-88B5-8B632B24C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32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2CA699-2494-2EA4-E64B-8FC454CA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88E281-205A-1ED3-C552-88CD2AF6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EE23F-38E2-4B46-92B7-5882F738925C}" type="datetime1">
              <a:rPr lang="zh-CN" altLang="en-US" smtClean="0"/>
              <a:t>2025/9/1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4540694-7CB8-C69E-DD3C-12D2B8C2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第一页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0AAEED9-86E2-1175-23F8-9C458CEA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F5AAB-9C4A-431F-88B5-8B632B24C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79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6365B7-0D94-39EB-F173-D53EACC5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018379-D1D9-4A85-A330-85EC3285ED9A}" type="datetime1">
              <a:rPr lang="zh-CN" altLang="en-US" smtClean="0"/>
              <a:t>2025/9/1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7BED86-F102-A642-7BC6-FB829074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第一页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14FD59-706D-F482-257A-451253F9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F5AAB-9C4A-431F-88B5-8B632B24C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57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AE2F53-E8BC-DCAB-BB4A-4F306244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112A2E-9BC7-0405-EE93-3A80FED2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8772A1-F767-AE8A-B4F1-E580BCCB0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B3F870-F6C0-ED66-70A7-F3DDF3BD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1FE1D-ADA3-4E59-AC7D-20C43D48EEA8}" type="datetime1">
              <a:rPr lang="zh-CN" altLang="en-US" smtClean="0"/>
              <a:t>2025/9/1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E24099-59F4-4A42-50EA-9D1A59277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第一页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A41C80-C6DD-E702-4561-D287A91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F5AAB-9C4A-431F-88B5-8B632B24C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49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EDA920-B72A-4B36-608F-5F551C42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244C943-AC2A-F762-C73F-20BDCB362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215BB0-C69F-A226-5A88-15C01D3EC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658558-8DFE-8F15-3606-965AA5EB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0D195E-039C-47D5-B1C7-7BD28334918F}" type="datetime1">
              <a:rPr lang="zh-CN" altLang="en-US" smtClean="0"/>
              <a:t>2025/9/1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E49F39-C06F-718F-B3F3-FA285625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第一页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C510E8-EDD6-EB2A-06F3-9F5BC201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F5AAB-9C4A-431F-88B5-8B632B24C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28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F8009A7-7773-8BAB-5ACF-B9CEC1CD0DD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0"/>
            <a:ext cx="3314700" cy="14573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777DEE0-49A4-F181-EFB2-E8A7435B9A8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8F5FE"/>
              </a:clrFrom>
              <a:clrTo>
                <a:srgbClr val="F8F5FE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04" y="1544968"/>
            <a:ext cx="3791792" cy="37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0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DA5984-A04C-A4F4-16C8-CFD8CAFCDE4F}"/>
              </a:ext>
            </a:extLst>
          </p:cNvPr>
          <p:cNvSpPr txBox="1">
            <a:spLocks/>
          </p:cNvSpPr>
          <p:nvPr/>
        </p:nvSpPr>
        <p:spPr>
          <a:xfrm>
            <a:off x="3934864" y="2559050"/>
            <a:ext cx="4322270" cy="764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altLang="zh-CN" sz="4800" dirty="0">
                <a:solidFill>
                  <a:srgbClr val="6B1654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 Hebrew" pitchFamily="2" charset="-79"/>
              </a:rPr>
              <a:t>Group Meeting</a:t>
            </a:r>
            <a:endParaRPr lang="zh-CN" altLang="en-US" sz="4800" dirty="0">
              <a:solidFill>
                <a:srgbClr val="6B1654"/>
              </a:solidFill>
              <a:latin typeface="SimHei" panose="02010609060101010101" pitchFamily="49" charset="-122"/>
              <a:ea typeface="SimHei" panose="02010609060101010101" pitchFamily="49" charset="-122"/>
              <a:cs typeface="Arial Hebrew" pitchFamily="2" charset="-79"/>
            </a:endParaRPr>
          </a:p>
        </p:txBody>
      </p:sp>
      <p:sp>
        <p:nvSpPr>
          <p:cNvPr id="3" name="圆角矩形 1">
            <a:extLst>
              <a:ext uri="{FF2B5EF4-FFF2-40B4-BE49-F238E27FC236}">
                <a16:creationId xmlns:a16="http://schemas.microsoft.com/office/drawing/2014/main" id="{C3D5D1F6-285A-8240-568D-41A30C01A940}"/>
              </a:ext>
            </a:extLst>
          </p:cNvPr>
          <p:cNvSpPr/>
          <p:nvPr/>
        </p:nvSpPr>
        <p:spPr>
          <a:xfrm flipV="1">
            <a:off x="0" y="3288991"/>
            <a:ext cx="12191999" cy="69065"/>
          </a:xfrm>
          <a:prstGeom prst="roundRect">
            <a:avLst/>
          </a:prstGeom>
          <a:solidFill>
            <a:srgbClr val="80296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5C932220-7F35-E62D-1EEA-C0C6B47A4E45}"/>
              </a:ext>
            </a:extLst>
          </p:cNvPr>
          <p:cNvSpPr txBox="1">
            <a:spLocks/>
          </p:cNvSpPr>
          <p:nvPr/>
        </p:nvSpPr>
        <p:spPr>
          <a:xfrm>
            <a:off x="4586772" y="4779393"/>
            <a:ext cx="3018456" cy="1061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6B165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王仕元</a:t>
            </a:r>
            <a:endParaRPr lang="en-US" altLang="zh-CN" dirty="0">
              <a:solidFill>
                <a:srgbClr val="6B165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6B165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2025.9.2</a:t>
            </a:r>
          </a:p>
        </p:txBody>
      </p:sp>
    </p:spTree>
    <p:extLst>
      <p:ext uri="{BB962C8B-B14F-4D97-AF65-F5344CB8AC3E}">
        <p14:creationId xmlns:p14="http://schemas.microsoft.com/office/powerpoint/2010/main" val="131770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8C0E87-AAD3-FDA4-B655-84ECF0FDF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219075"/>
            <a:ext cx="2705100" cy="752475"/>
          </a:xfrm>
        </p:spPr>
        <p:txBody>
          <a:bodyPr/>
          <a:lstStyle/>
          <a:p>
            <a:r>
              <a:rPr lang="en-US" altLang="zh-CN" b="1" dirty="0"/>
              <a:t>Past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CDCF99-166F-2E0B-BD4F-1BBDA87B6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932515"/>
            <a:ext cx="5848350" cy="102301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600" dirty="0"/>
              <a:t>Run </a:t>
            </a:r>
            <a:r>
              <a:rPr lang="en-US" altLang="zh-CN" sz="1600" dirty="0" err="1"/>
              <a:t>SADSimulation</a:t>
            </a:r>
            <a:r>
              <a:rPr lang="en-US" altLang="zh-CN" sz="1600" dirty="0"/>
              <a:t>/Tracking, generated corresponding images.</a:t>
            </a:r>
          </a:p>
          <a:p>
            <a:pPr marL="0" indent="0">
              <a:buNone/>
            </a:pPr>
            <a:r>
              <a:rPr lang="en-US" altLang="zh-CN" sz="1600" dirty="0"/>
              <a:t>Analyzed the code's operational logic.</a:t>
            </a:r>
          </a:p>
          <a:p>
            <a:pPr marL="0" indent="0">
              <a:buNone/>
            </a:pPr>
            <a:r>
              <a:rPr lang="en-US" altLang="zh-CN" sz="1600" dirty="0"/>
              <a:t>Analysis of physics-related aspects is planned for the near future.</a:t>
            </a:r>
            <a:endParaRPr lang="zh-CN" altLang="en-US" sz="1600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6A865E8C-B4A1-9913-A00F-87211E4DA441}"/>
              </a:ext>
            </a:extLst>
          </p:cNvPr>
          <p:cNvSpPr txBox="1">
            <a:spLocks/>
          </p:cNvSpPr>
          <p:nvPr/>
        </p:nvSpPr>
        <p:spPr>
          <a:xfrm>
            <a:off x="240291" y="5304434"/>
            <a:ext cx="5387589" cy="2736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600" dirty="0"/>
              <a:t>Loss angle distribution (</a:t>
            </a:r>
            <a:r>
              <a:rPr lang="en-US" altLang="zh-CN" sz="1600" dirty="0" err="1"/>
              <a:t>DrawCosT.C</a:t>
            </a:r>
            <a:r>
              <a:rPr lang="en-US" altLang="zh-CN" sz="1600" dirty="0"/>
              <a:t>) of background particles.</a:t>
            </a:r>
            <a:endParaRPr lang="zh-CN" altLang="en-US" sz="1600" dirty="0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A894E73E-CF04-712B-71C4-6FEF3B5E2416}"/>
              </a:ext>
            </a:extLst>
          </p:cNvPr>
          <p:cNvSpPr txBox="1">
            <a:spLocks/>
          </p:cNvSpPr>
          <p:nvPr/>
        </p:nvSpPr>
        <p:spPr>
          <a:xfrm>
            <a:off x="3803651" y="7536901"/>
            <a:ext cx="2374518" cy="4571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第一页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3789963-56F1-5053-6C27-693CC796E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" y="2030824"/>
            <a:ext cx="5848350" cy="319831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9FE9D36-08DC-7200-0B53-D962B51A8887}"/>
              </a:ext>
            </a:extLst>
          </p:cNvPr>
          <p:cNvSpPr txBox="1"/>
          <p:nvPr/>
        </p:nvSpPr>
        <p:spPr>
          <a:xfrm>
            <a:off x="6047992" y="4663761"/>
            <a:ext cx="61880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/>
              <a:t>Variation of </a:t>
            </a:r>
            <a:r>
              <a:rPr lang="el-GR" altLang="zh-CN" sz="1400" dirty="0"/>
              <a:t>β-</a:t>
            </a:r>
            <a:r>
              <a:rPr lang="en-US" altLang="zh-CN" sz="1400" dirty="0"/>
              <a:t>function (Horizontal/Vertical) along the beam direction (Z-axis) (</a:t>
            </a:r>
            <a:r>
              <a:rPr lang="en-US" altLang="zh-CN" sz="1400" dirty="0" err="1"/>
              <a:t>DrawIRZ_Apt_Beta.C</a:t>
            </a:r>
            <a:r>
              <a:rPr lang="en-US" altLang="zh-CN" sz="1400" dirty="0"/>
              <a:t>).</a:t>
            </a:r>
          </a:p>
          <a:p>
            <a:pPr algn="ctr"/>
            <a:r>
              <a:rPr lang="en-US" altLang="zh-CN" sz="1400" dirty="0"/>
              <a:t>Distribution of mechanical aperture (Horizontal </a:t>
            </a:r>
            <a:r>
              <a:rPr lang="en-US" altLang="zh-CN" sz="1400" dirty="0" err="1"/>
              <a:t>rx</a:t>
            </a:r>
            <a:r>
              <a:rPr lang="en-US" altLang="zh-CN" sz="1400" dirty="0"/>
              <a:t>, Vertical </a:t>
            </a:r>
            <a:r>
              <a:rPr lang="en-US" altLang="zh-CN" sz="1400" dirty="0" err="1"/>
              <a:t>ry</a:t>
            </a:r>
            <a:r>
              <a:rPr lang="en-US" altLang="zh-CN" sz="1400" dirty="0"/>
              <a:t>) and orbit offset (dx).</a:t>
            </a:r>
          </a:p>
          <a:p>
            <a:pPr algn="ctr"/>
            <a:r>
              <a:rPr lang="en-US" altLang="zh-CN" sz="1400" dirty="0"/>
              <a:t>Logarithmic distribution of beam background loss rates (</a:t>
            </a:r>
            <a:r>
              <a:rPr lang="en-US" altLang="zh-CN" sz="1400" dirty="0" err="1"/>
              <a:t>Touschek</a:t>
            </a:r>
            <a:r>
              <a:rPr lang="en-US" altLang="zh-CN" sz="1400" dirty="0"/>
              <a:t>, Coulomb scattering, Bremsstrahlung).</a:t>
            </a:r>
            <a:endParaRPr lang="zh-CN" altLang="en-US" sz="1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8994642-C309-6C2C-090C-A82A233D8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069" y="1339184"/>
            <a:ext cx="6003920" cy="32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2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C011EAE-6E9F-2CFD-0990-885E3B2F6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62905"/>
            <a:ext cx="10347101" cy="5658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标题 1">
                <a:extLst>
                  <a:ext uri="{FF2B5EF4-FFF2-40B4-BE49-F238E27FC236}">
                    <a16:creationId xmlns:a16="http://schemas.microsoft.com/office/drawing/2014/main" id="{DB58A9ED-F370-968A-39C5-C3E39C3B5C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159461"/>
                <a:ext cx="8191500" cy="903444"/>
              </a:xfrm>
            </p:spPr>
            <p:txBody>
              <a:bodyPr/>
              <a:lstStyle/>
              <a:p>
                <a:r>
                  <a:rPr lang="en-US" altLang="zh-CN" sz="2800" dirty="0"/>
                  <a:t>The loss rate distribution of background particles along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800" dirty="0"/>
                  <a:t> direction (</a:t>
                </a:r>
                <a:r>
                  <a:rPr lang="en-US" altLang="zh-CN" sz="2800" dirty="0" err="1"/>
                  <a:t>DrawIRinitZ.C</a:t>
                </a:r>
                <a:r>
                  <a:rPr lang="en-US" altLang="zh-CN" sz="2800" dirty="0"/>
                  <a:t>)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2" name="标题 1">
                <a:extLst>
                  <a:ext uri="{FF2B5EF4-FFF2-40B4-BE49-F238E27FC236}">
                    <a16:creationId xmlns:a16="http://schemas.microsoft.com/office/drawing/2014/main" id="{DB58A9ED-F370-968A-39C5-C3E39C3B5C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159461"/>
                <a:ext cx="8191500" cy="903444"/>
              </a:xfrm>
              <a:blipFill>
                <a:blip r:embed="rId3"/>
                <a:stretch>
                  <a:fillRect l="-1488" t="-12162" b="-14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55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65EC9C-C9F7-F644-028D-C691F8BF3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3575"/>
            <a:ext cx="9169400" cy="504825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Generated Plots (from SAD data via BOSS programs):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44D7A3-2C12-343F-895F-C2752D5D2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4" y="1632743"/>
            <a:ext cx="5677988" cy="3105150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5C1C0ED8-34A7-2E62-4354-3A7241A4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4" y="4903786"/>
            <a:ext cx="5200649" cy="671514"/>
          </a:xfrm>
        </p:spPr>
        <p:txBody>
          <a:bodyPr/>
          <a:lstStyle/>
          <a:p>
            <a:pPr algn="ctr"/>
            <a:r>
              <a:rPr lang="en-US" altLang="zh-CN" sz="2000" dirty="0"/>
              <a:t>Total hit rate of background particles in different layers (</a:t>
            </a:r>
            <a:r>
              <a:rPr lang="en-US" altLang="zh-CN" sz="2000" dirty="0" err="1"/>
              <a:t>draw_total.C</a:t>
            </a:r>
            <a:r>
              <a:rPr lang="en-US" altLang="zh-CN" sz="2000" dirty="0"/>
              <a:t>).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B8C6FE6-9DCD-6EA4-BCC2-2F6EE4416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270" y="1632743"/>
            <a:ext cx="5677989" cy="31051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804F5AA-A517-E23F-0562-C50D9C9C2C9F}"/>
              </a:ext>
            </a:extLst>
          </p:cNvPr>
          <p:cNvSpPr txBox="1"/>
          <p:nvPr/>
        </p:nvSpPr>
        <p:spPr>
          <a:xfrm>
            <a:off x="7120439" y="4800084"/>
            <a:ext cx="4311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Hit rate of background particles per layer (</a:t>
            </a:r>
            <a:r>
              <a:rPr lang="en-US" altLang="zh-CN" dirty="0" err="1"/>
              <a:t>draw_lay.C</a:t>
            </a:r>
            <a:r>
              <a:rPr lang="en-US" altLang="zh-CN" dirty="0"/>
              <a:t>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40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4CB407-55F4-D2DC-1B30-B3E58AA7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21100" cy="701675"/>
          </a:xfrm>
        </p:spPr>
        <p:txBody>
          <a:bodyPr/>
          <a:lstStyle/>
          <a:p>
            <a:r>
              <a:rPr lang="en-US" altLang="zh-CN" dirty="0"/>
              <a:t>Ongoing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820705-E56E-A0CF-5F83-B3AE8372B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0700" cy="185737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1.Preparing to run APES based on the obtained APES package for subsequent tasks.</a:t>
            </a:r>
          </a:p>
          <a:p>
            <a:pPr marL="0" indent="0">
              <a:buNone/>
            </a:pPr>
            <a:r>
              <a:rPr lang="en-US" altLang="zh-CN" dirty="0"/>
              <a:t>2.Modifying SAD_RBB to make it compatible with BIIU (Current Tasks).</a:t>
            </a:r>
          </a:p>
        </p:txBody>
      </p:sp>
    </p:spTree>
    <p:extLst>
      <p:ext uri="{BB962C8B-B14F-4D97-AF65-F5344CB8AC3E}">
        <p14:creationId xmlns:p14="http://schemas.microsoft.com/office/powerpoint/2010/main" val="1403024947"/>
      </p:ext>
    </p:extLst>
  </p:cSld>
  <p:clrMapOvr>
    <a:masterClrMapping/>
  </p:clrMapOvr>
</p:sld>
</file>

<file path=ppt/theme/theme1.xml><?xml version="1.0" encoding="utf-8"?>
<a:theme xmlns:a="http://schemas.openxmlformats.org/drawingml/2006/main" name="南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2347</TotalTime>
  <Words>196</Words>
  <Application>Microsoft Office PowerPoint</Application>
  <PresentationFormat>宽屏</PresentationFormat>
  <Paragraphs>19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SimHei</vt:lpstr>
      <vt:lpstr>宋体</vt:lpstr>
      <vt:lpstr>Arial</vt:lpstr>
      <vt:lpstr>Cambria Math</vt:lpstr>
      <vt:lpstr>南开</vt:lpstr>
      <vt:lpstr>PowerPoint 演示文稿</vt:lpstr>
      <vt:lpstr>Past Work</vt:lpstr>
      <vt:lpstr>The loss rate distribution of background particles along the Z_0 direction (DrawIRinitZ.C)</vt:lpstr>
      <vt:lpstr>Total hit rate of background particles in different layers (draw_total.C).</vt:lpstr>
      <vt:lpstr>Ongoing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3193764608@qq.com</dc:creator>
  <cp:lastModifiedBy>3193764608@qq.com</cp:lastModifiedBy>
  <cp:revision>356</cp:revision>
  <dcterms:created xsi:type="dcterms:W3CDTF">2025-03-18T05:26:40Z</dcterms:created>
  <dcterms:modified xsi:type="dcterms:W3CDTF">2025-09-01T11:28:22Z</dcterms:modified>
</cp:coreProperties>
</file>