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14.jpg" ContentType="image/jp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7" r:id="rId1"/>
  </p:sldMasterIdLst>
  <p:notesMasterIdLst>
    <p:notesMasterId r:id="rId30"/>
  </p:notesMasterIdLst>
  <p:sldIdLst>
    <p:sldId id="301" r:id="rId2"/>
    <p:sldId id="1775" r:id="rId3"/>
    <p:sldId id="383" r:id="rId4"/>
    <p:sldId id="408" r:id="rId5"/>
    <p:sldId id="409" r:id="rId6"/>
    <p:sldId id="411" r:id="rId7"/>
    <p:sldId id="403" r:id="rId8"/>
    <p:sldId id="412" r:id="rId9"/>
    <p:sldId id="385" r:id="rId10"/>
    <p:sldId id="305" r:id="rId11"/>
    <p:sldId id="384" r:id="rId12"/>
    <p:sldId id="413" r:id="rId13"/>
    <p:sldId id="416" r:id="rId14"/>
    <p:sldId id="415" r:id="rId15"/>
    <p:sldId id="417" r:id="rId16"/>
    <p:sldId id="394" r:id="rId17"/>
    <p:sldId id="310" r:id="rId18"/>
    <p:sldId id="393" r:id="rId19"/>
    <p:sldId id="387" r:id="rId20"/>
    <p:sldId id="313" r:id="rId21"/>
    <p:sldId id="397" r:id="rId22"/>
    <p:sldId id="300" r:id="rId23"/>
    <p:sldId id="404" r:id="rId24"/>
    <p:sldId id="390" r:id="rId25"/>
    <p:sldId id="406" r:id="rId26"/>
    <p:sldId id="418" r:id="rId27"/>
    <p:sldId id="319" r:id="rId28"/>
    <p:sldId id="261" r:id="rId2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标题" id="{71FF4931-244B-4D03-BC0F-C8CAF90AEE27}">
          <p14:sldIdLst>
            <p14:sldId id="301"/>
            <p14:sldId id="1775"/>
            <p14:sldId id="383"/>
          </p14:sldIdLst>
        </p14:section>
        <p14:section name="内容" id="{06BA28B6-15BA-4F87-B528-BC908A98ACAD}">
          <p14:sldIdLst>
            <p14:sldId id="408"/>
            <p14:sldId id="409"/>
            <p14:sldId id="411"/>
            <p14:sldId id="403"/>
            <p14:sldId id="412"/>
            <p14:sldId id="385"/>
            <p14:sldId id="305"/>
            <p14:sldId id="384"/>
            <p14:sldId id="413"/>
            <p14:sldId id="416"/>
            <p14:sldId id="415"/>
            <p14:sldId id="417"/>
            <p14:sldId id="394"/>
            <p14:sldId id="310"/>
            <p14:sldId id="393"/>
            <p14:sldId id="387"/>
            <p14:sldId id="313"/>
            <p14:sldId id="397"/>
            <p14:sldId id="300"/>
            <p14:sldId id="404"/>
            <p14:sldId id="390"/>
            <p14:sldId id="406"/>
            <p14:sldId id="418"/>
            <p14:sldId id="319"/>
          </p14:sldIdLst>
        </p14:section>
        <p14:section name="感谢" id="{7D308E85-048D-4461-AE25-FDFA5811DA25}">
          <p14:sldIdLst>
            <p14:sldId id="261"/>
          </p14:sldIdLst>
        </p14:section>
        <p14:section name="BackUp" id="{1CBF838F-8A98-4A30-9212-F00712FBDA04}">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EDAD"/>
    <a:srgbClr val="2BB8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96" y="76"/>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EA9719-356F-452D-8811-7DC1F695235A}" type="datetimeFigureOut">
              <a:rPr lang="zh-CN" altLang="en-US" smtClean="0"/>
              <a:t>2025/9/19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A706E7-3CB1-40C4-8BD7-1A2E05C3564F}" type="slidenum">
              <a:rPr lang="zh-CN" altLang="en-US" smtClean="0"/>
              <a:t>‹#›</a:t>
            </a:fld>
            <a:endParaRPr lang="zh-CN" altLang="en-US"/>
          </a:p>
        </p:txBody>
      </p:sp>
    </p:spTree>
    <p:extLst>
      <p:ext uri="{BB962C8B-B14F-4D97-AF65-F5344CB8AC3E}">
        <p14:creationId xmlns:p14="http://schemas.microsoft.com/office/powerpoint/2010/main" val="448995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99916d51-e60a-4a9d-bca3-f5c5f28a3080.source.default.zh-Hans</a:t>
            </a:r>
            <a:endParaRPr lang="zh-CN" altLang="en-US"/>
          </a:p>
        </p:txBody>
      </p:sp>
      <p:sp>
        <p:nvSpPr>
          <p:cNvPr id="4" name="灯片编号占位符 3"/>
          <p:cNvSpPr>
            <a:spLocks noGrp="1"/>
          </p:cNvSpPr>
          <p:nvPr>
            <p:ph type="sldNum" sz="quarter" idx="5"/>
          </p:nvPr>
        </p:nvSpPr>
        <p:spPr/>
        <p:txBody>
          <a:bodyPr/>
          <a:lstStyle/>
          <a:p>
            <a:fld id="{2B735503-9D21-443F-BC18-5459550EB72F}" type="slidenum">
              <a:rPr lang="zh-CN" altLang="en-US" smtClean="0"/>
              <a:t>3</a:t>
            </a:fld>
            <a:endParaRPr lang="zh-CN" altLang="en-US"/>
          </a:p>
        </p:txBody>
      </p:sp>
    </p:spTree>
    <p:extLst>
      <p:ext uri="{BB962C8B-B14F-4D97-AF65-F5344CB8AC3E}">
        <p14:creationId xmlns:p14="http://schemas.microsoft.com/office/powerpoint/2010/main" val="3943785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6C9E66-8897-D016-0074-0E9A4E3CAE8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DD5E512-AFF8-F788-796D-F52FE3BB2BA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A5FC5D9-C13B-9844-553D-D31EBA497C4F}"/>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CF41BD1F-F884-90F5-A6C2-91C0177F4279}"/>
              </a:ext>
            </a:extLst>
          </p:cNvPr>
          <p:cNvSpPr>
            <a:spLocks noGrp="1"/>
          </p:cNvSpPr>
          <p:nvPr>
            <p:ph type="sldNum" sz="quarter" idx="5"/>
          </p:nvPr>
        </p:nvSpPr>
        <p:spPr/>
        <p:txBody>
          <a:bodyPr/>
          <a:lstStyle/>
          <a:p>
            <a:fld id="{DAA706E7-3CB1-40C4-8BD7-1A2E05C3564F}" type="slidenum">
              <a:rPr lang="zh-CN" altLang="en-US" smtClean="0"/>
              <a:t>13</a:t>
            </a:fld>
            <a:endParaRPr lang="zh-CN" altLang="en-US"/>
          </a:p>
        </p:txBody>
      </p:sp>
    </p:spTree>
    <p:extLst>
      <p:ext uri="{BB962C8B-B14F-4D97-AF65-F5344CB8AC3E}">
        <p14:creationId xmlns:p14="http://schemas.microsoft.com/office/powerpoint/2010/main" val="1513483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B7ECA-FFB0-3210-FC73-895C3336357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2A43AD8-8E2D-5CAD-2F4E-F6BA70710F9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46D2DF2-9608-36B5-33D0-2ED55CB4CF85}"/>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20380ED5-F393-7F12-54CE-2E2F4EB2B1F9}"/>
              </a:ext>
            </a:extLst>
          </p:cNvPr>
          <p:cNvSpPr>
            <a:spLocks noGrp="1"/>
          </p:cNvSpPr>
          <p:nvPr>
            <p:ph type="sldNum" sz="quarter" idx="5"/>
          </p:nvPr>
        </p:nvSpPr>
        <p:spPr/>
        <p:txBody>
          <a:bodyPr/>
          <a:lstStyle/>
          <a:p>
            <a:fld id="{DAA706E7-3CB1-40C4-8BD7-1A2E05C3564F}" type="slidenum">
              <a:rPr lang="zh-CN" altLang="en-US" smtClean="0"/>
              <a:t>14</a:t>
            </a:fld>
            <a:endParaRPr lang="zh-CN" altLang="en-US"/>
          </a:p>
        </p:txBody>
      </p:sp>
    </p:spTree>
    <p:extLst>
      <p:ext uri="{BB962C8B-B14F-4D97-AF65-F5344CB8AC3E}">
        <p14:creationId xmlns:p14="http://schemas.microsoft.com/office/powerpoint/2010/main" val="314679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0C0661-7AF0-9773-AD3C-72AB62C7508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D2A7766-572D-E0A3-2F77-FAD8002D1F2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DB21EAE-6A11-9C41-3F06-1675E1E8D002}"/>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17B22C8E-7894-0ABF-554C-BD4FCB6769C5}"/>
              </a:ext>
            </a:extLst>
          </p:cNvPr>
          <p:cNvSpPr>
            <a:spLocks noGrp="1"/>
          </p:cNvSpPr>
          <p:nvPr>
            <p:ph type="sldNum" sz="quarter" idx="5"/>
          </p:nvPr>
        </p:nvSpPr>
        <p:spPr/>
        <p:txBody>
          <a:bodyPr/>
          <a:lstStyle/>
          <a:p>
            <a:fld id="{DAA706E7-3CB1-40C4-8BD7-1A2E05C3564F}" type="slidenum">
              <a:rPr lang="zh-CN" altLang="en-US" smtClean="0"/>
              <a:t>15</a:t>
            </a:fld>
            <a:endParaRPr lang="zh-CN" altLang="en-US"/>
          </a:p>
        </p:txBody>
      </p:sp>
    </p:spTree>
    <p:extLst>
      <p:ext uri="{BB962C8B-B14F-4D97-AF65-F5344CB8AC3E}">
        <p14:creationId xmlns:p14="http://schemas.microsoft.com/office/powerpoint/2010/main" val="11129621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AA706E7-3CB1-40C4-8BD7-1A2E05C3564F}" type="slidenum">
              <a:rPr lang="zh-CN" altLang="en-US" smtClean="0"/>
              <a:t>16</a:t>
            </a:fld>
            <a:endParaRPr lang="zh-CN" altLang="en-US"/>
          </a:p>
        </p:txBody>
      </p:sp>
    </p:spTree>
    <p:extLst>
      <p:ext uri="{BB962C8B-B14F-4D97-AF65-F5344CB8AC3E}">
        <p14:creationId xmlns:p14="http://schemas.microsoft.com/office/powerpoint/2010/main" val="2063240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AA706E7-3CB1-40C4-8BD7-1A2E05C3564F}" type="slidenum">
              <a:rPr lang="zh-CN" altLang="en-US" smtClean="0"/>
              <a:t>17</a:t>
            </a:fld>
            <a:endParaRPr lang="zh-CN" altLang="en-US"/>
          </a:p>
        </p:txBody>
      </p:sp>
    </p:spTree>
    <p:extLst>
      <p:ext uri="{BB962C8B-B14F-4D97-AF65-F5344CB8AC3E}">
        <p14:creationId xmlns:p14="http://schemas.microsoft.com/office/powerpoint/2010/main" val="33804934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AA706E7-3CB1-40C4-8BD7-1A2E05C3564F}" type="slidenum">
              <a:rPr lang="zh-CN" altLang="en-US" smtClean="0"/>
              <a:t>19</a:t>
            </a:fld>
            <a:endParaRPr lang="zh-CN" altLang="en-US"/>
          </a:p>
        </p:txBody>
      </p:sp>
    </p:spTree>
    <p:extLst>
      <p:ext uri="{BB962C8B-B14F-4D97-AF65-F5344CB8AC3E}">
        <p14:creationId xmlns:p14="http://schemas.microsoft.com/office/powerpoint/2010/main" val="37826207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5F884-7554-B1A9-03A2-60401362670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70577CD-CA7B-4F50-EC41-5BACDACE36C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8CAE65B-D6AA-17D8-044A-5EAD23C81271}"/>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C526876A-C1E5-50DD-789A-AF18D8696C52}"/>
              </a:ext>
            </a:extLst>
          </p:cNvPr>
          <p:cNvSpPr>
            <a:spLocks noGrp="1"/>
          </p:cNvSpPr>
          <p:nvPr>
            <p:ph type="sldNum" sz="quarter" idx="5"/>
          </p:nvPr>
        </p:nvSpPr>
        <p:spPr/>
        <p:txBody>
          <a:bodyPr/>
          <a:lstStyle/>
          <a:p>
            <a:fld id="{DAA706E7-3CB1-40C4-8BD7-1A2E05C3564F}" type="slidenum">
              <a:rPr lang="zh-CN" altLang="en-US" smtClean="0"/>
              <a:t>22</a:t>
            </a:fld>
            <a:endParaRPr lang="zh-CN" altLang="en-US"/>
          </a:p>
        </p:txBody>
      </p:sp>
    </p:spTree>
    <p:extLst>
      <p:ext uri="{BB962C8B-B14F-4D97-AF65-F5344CB8AC3E}">
        <p14:creationId xmlns:p14="http://schemas.microsoft.com/office/powerpoint/2010/main" val="18183640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9906E-DB33-DBAC-D3D3-EC84481B532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505562F-3B3A-3DA7-CA2A-E9C2CDA22CC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0B9ABE5-3C9C-F0AA-9D4D-C57E2084DB4A}"/>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19E7B55C-E49C-0C7D-055B-FCBBA15E28B6}"/>
              </a:ext>
            </a:extLst>
          </p:cNvPr>
          <p:cNvSpPr>
            <a:spLocks noGrp="1"/>
          </p:cNvSpPr>
          <p:nvPr>
            <p:ph type="sldNum" sz="quarter" idx="5"/>
          </p:nvPr>
        </p:nvSpPr>
        <p:spPr/>
        <p:txBody>
          <a:bodyPr/>
          <a:lstStyle/>
          <a:p>
            <a:fld id="{DAA706E7-3CB1-40C4-8BD7-1A2E05C3564F}" type="slidenum">
              <a:rPr lang="zh-CN" altLang="en-US" smtClean="0"/>
              <a:t>23</a:t>
            </a:fld>
            <a:endParaRPr lang="zh-CN" altLang="en-US"/>
          </a:p>
        </p:txBody>
      </p:sp>
    </p:spTree>
    <p:extLst>
      <p:ext uri="{BB962C8B-B14F-4D97-AF65-F5344CB8AC3E}">
        <p14:creationId xmlns:p14="http://schemas.microsoft.com/office/powerpoint/2010/main" val="38347182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2E20B-BCB9-CDB5-6107-BC61D5F7D11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5FA1573-5C25-377D-8795-A9335148E7B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EF0267D-BED0-ABBC-2AE6-B83F845E59F8}"/>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3264EFE1-4DEB-59E7-8ACC-92C8A52F03CD}"/>
              </a:ext>
            </a:extLst>
          </p:cNvPr>
          <p:cNvSpPr>
            <a:spLocks noGrp="1"/>
          </p:cNvSpPr>
          <p:nvPr>
            <p:ph type="sldNum" sz="quarter" idx="5"/>
          </p:nvPr>
        </p:nvSpPr>
        <p:spPr/>
        <p:txBody>
          <a:bodyPr/>
          <a:lstStyle/>
          <a:p>
            <a:fld id="{DAA706E7-3CB1-40C4-8BD7-1A2E05C3564F}" type="slidenum">
              <a:rPr lang="zh-CN" altLang="en-US" smtClean="0"/>
              <a:t>25</a:t>
            </a:fld>
            <a:endParaRPr lang="zh-CN" altLang="en-US"/>
          </a:p>
        </p:txBody>
      </p:sp>
    </p:spTree>
    <p:extLst>
      <p:ext uri="{BB962C8B-B14F-4D97-AF65-F5344CB8AC3E}">
        <p14:creationId xmlns:p14="http://schemas.microsoft.com/office/powerpoint/2010/main" val="23358262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8B700-990D-56B7-7374-4F67519E608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892FD91-A092-4ADB-A550-7099C462F60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45D25CD-6B2A-38C1-63B5-513E35DCADCA}"/>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A5E1E9D2-1135-57FC-8CAA-2EED9EF3B1EC}"/>
              </a:ext>
            </a:extLst>
          </p:cNvPr>
          <p:cNvSpPr>
            <a:spLocks noGrp="1"/>
          </p:cNvSpPr>
          <p:nvPr>
            <p:ph type="sldNum" sz="quarter" idx="5"/>
          </p:nvPr>
        </p:nvSpPr>
        <p:spPr/>
        <p:txBody>
          <a:bodyPr/>
          <a:lstStyle/>
          <a:p>
            <a:fld id="{DAA706E7-3CB1-40C4-8BD7-1A2E05C3564F}" type="slidenum">
              <a:rPr lang="zh-CN" altLang="en-US" smtClean="0"/>
              <a:t>26</a:t>
            </a:fld>
            <a:endParaRPr lang="zh-CN" altLang="en-US"/>
          </a:p>
        </p:txBody>
      </p:sp>
    </p:spTree>
    <p:extLst>
      <p:ext uri="{BB962C8B-B14F-4D97-AF65-F5344CB8AC3E}">
        <p14:creationId xmlns:p14="http://schemas.microsoft.com/office/powerpoint/2010/main" val="310209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84CDD-A8E5-A77C-D43A-FB9E471DAD1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723119C-B294-C87A-0BB3-482AFA668DD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47BE731-D4B9-09B8-65A8-9323ECB5B6B2}"/>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3DF30BC8-EA12-404E-510A-9A86DABB62F5}"/>
              </a:ext>
            </a:extLst>
          </p:cNvPr>
          <p:cNvSpPr>
            <a:spLocks noGrp="1"/>
          </p:cNvSpPr>
          <p:nvPr>
            <p:ph type="sldNum" sz="quarter" idx="5"/>
          </p:nvPr>
        </p:nvSpPr>
        <p:spPr/>
        <p:txBody>
          <a:bodyPr/>
          <a:lstStyle/>
          <a:p>
            <a:fld id="{DAA706E7-3CB1-40C4-8BD7-1A2E05C3564F}" type="slidenum">
              <a:rPr lang="zh-CN" altLang="en-US" smtClean="0"/>
              <a:t>4</a:t>
            </a:fld>
            <a:endParaRPr lang="zh-CN" altLang="en-US"/>
          </a:p>
        </p:txBody>
      </p:sp>
    </p:spTree>
    <p:extLst>
      <p:ext uri="{BB962C8B-B14F-4D97-AF65-F5344CB8AC3E}">
        <p14:creationId xmlns:p14="http://schemas.microsoft.com/office/powerpoint/2010/main" val="2345348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545DD-19A5-B528-4F13-1BB52782C25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4D661BC-3361-7D2E-AB91-E4CCAED7F87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DE113CF-4AA1-57D1-E123-5A77A1AD7905}"/>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B21152B2-EB3E-494B-F253-14F536267FF8}"/>
              </a:ext>
            </a:extLst>
          </p:cNvPr>
          <p:cNvSpPr>
            <a:spLocks noGrp="1"/>
          </p:cNvSpPr>
          <p:nvPr>
            <p:ph type="sldNum" sz="quarter" idx="5"/>
          </p:nvPr>
        </p:nvSpPr>
        <p:spPr/>
        <p:txBody>
          <a:bodyPr/>
          <a:lstStyle/>
          <a:p>
            <a:fld id="{DAA706E7-3CB1-40C4-8BD7-1A2E05C3564F}" type="slidenum">
              <a:rPr lang="zh-CN" altLang="en-US" smtClean="0"/>
              <a:t>5</a:t>
            </a:fld>
            <a:endParaRPr lang="zh-CN" altLang="en-US"/>
          </a:p>
        </p:txBody>
      </p:sp>
    </p:spTree>
    <p:extLst>
      <p:ext uri="{BB962C8B-B14F-4D97-AF65-F5344CB8AC3E}">
        <p14:creationId xmlns:p14="http://schemas.microsoft.com/office/powerpoint/2010/main" val="952507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6A40F-6B44-1F9E-A4C8-74832A83E70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D1379C6-15BA-7DC0-0128-6985A7B90C95}"/>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66381A6-360E-3399-8877-7FCC1873E3AC}"/>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7729CECE-D51A-E260-08E5-979F2E406B8F}"/>
              </a:ext>
            </a:extLst>
          </p:cNvPr>
          <p:cNvSpPr>
            <a:spLocks noGrp="1"/>
          </p:cNvSpPr>
          <p:nvPr>
            <p:ph type="sldNum" sz="quarter" idx="5"/>
          </p:nvPr>
        </p:nvSpPr>
        <p:spPr/>
        <p:txBody>
          <a:bodyPr/>
          <a:lstStyle/>
          <a:p>
            <a:fld id="{DAA706E7-3CB1-40C4-8BD7-1A2E05C3564F}" type="slidenum">
              <a:rPr lang="zh-CN" altLang="en-US" smtClean="0"/>
              <a:t>6</a:t>
            </a:fld>
            <a:endParaRPr lang="zh-CN" altLang="en-US"/>
          </a:p>
        </p:txBody>
      </p:sp>
    </p:spTree>
    <p:extLst>
      <p:ext uri="{BB962C8B-B14F-4D97-AF65-F5344CB8AC3E}">
        <p14:creationId xmlns:p14="http://schemas.microsoft.com/office/powerpoint/2010/main" val="953840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AA706E7-3CB1-40C4-8BD7-1A2E05C3564F}" type="slidenum">
              <a:rPr lang="zh-CN" altLang="en-US" smtClean="0"/>
              <a:t>7</a:t>
            </a:fld>
            <a:endParaRPr lang="zh-CN" altLang="en-US"/>
          </a:p>
        </p:txBody>
      </p:sp>
    </p:spTree>
    <p:extLst>
      <p:ext uri="{BB962C8B-B14F-4D97-AF65-F5344CB8AC3E}">
        <p14:creationId xmlns:p14="http://schemas.microsoft.com/office/powerpoint/2010/main" val="2224420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AA706E7-3CB1-40C4-8BD7-1A2E05C3564F}" type="slidenum">
              <a:rPr lang="zh-CN" altLang="en-US" smtClean="0"/>
              <a:t>8</a:t>
            </a:fld>
            <a:endParaRPr lang="zh-CN" altLang="en-US"/>
          </a:p>
        </p:txBody>
      </p:sp>
    </p:spTree>
    <p:extLst>
      <p:ext uri="{BB962C8B-B14F-4D97-AF65-F5344CB8AC3E}">
        <p14:creationId xmlns:p14="http://schemas.microsoft.com/office/powerpoint/2010/main" val="1911424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AA706E7-3CB1-40C4-8BD7-1A2E05C3564F}" type="slidenum">
              <a:rPr lang="zh-CN" altLang="en-US" smtClean="0"/>
              <a:t>9</a:t>
            </a:fld>
            <a:endParaRPr lang="zh-CN" altLang="en-US"/>
          </a:p>
        </p:txBody>
      </p:sp>
    </p:spTree>
    <p:extLst>
      <p:ext uri="{BB962C8B-B14F-4D97-AF65-F5344CB8AC3E}">
        <p14:creationId xmlns:p14="http://schemas.microsoft.com/office/powerpoint/2010/main" val="1911424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AA706E7-3CB1-40C4-8BD7-1A2E05C3564F}" type="slidenum">
              <a:rPr lang="zh-CN" altLang="en-US" smtClean="0"/>
              <a:t>11</a:t>
            </a:fld>
            <a:endParaRPr lang="zh-CN" altLang="en-US"/>
          </a:p>
        </p:txBody>
      </p:sp>
    </p:spTree>
    <p:extLst>
      <p:ext uri="{BB962C8B-B14F-4D97-AF65-F5344CB8AC3E}">
        <p14:creationId xmlns:p14="http://schemas.microsoft.com/office/powerpoint/2010/main" val="1823795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E4E65-638B-1484-8F24-E3FDB81417B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DA704FC-3502-E030-2166-A643AC11FC8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06E5FC8-C68C-E166-D6D7-555DD5465CFA}"/>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D5771F8B-0A46-69F7-3D28-331FF1C2D68A}"/>
              </a:ext>
            </a:extLst>
          </p:cNvPr>
          <p:cNvSpPr>
            <a:spLocks noGrp="1"/>
          </p:cNvSpPr>
          <p:nvPr>
            <p:ph type="sldNum" sz="quarter" idx="5"/>
          </p:nvPr>
        </p:nvSpPr>
        <p:spPr/>
        <p:txBody>
          <a:bodyPr/>
          <a:lstStyle/>
          <a:p>
            <a:fld id="{DAA706E7-3CB1-40C4-8BD7-1A2E05C3564F}" type="slidenum">
              <a:rPr lang="zh-CN" altLang="en-US" smtClean="0"/>
              <a:t>12</a:t>
            </a:fld>
            <a:endParaRPr lang="zh-CN" altLang="en-US"/>
          </a:p>
        </p:txBody>
      </p:sp>
    </p:spTree>
    <p:extLst>
      <p:ext uri="{BB962C8B-B14F-4D97-AF65-F5344CB8AC3E}">
        <p14:creationId xmlns:p14="http://schemas.microsoft.com/office/powerpoint/2010/main" val="2405151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1_标题幻灯片">
    <p:spTree>
      <p:nvGrpSpPr>
        <p:cNvPr id="1" name=""/>
        <p:cNvGrpSpPr/>
        <p:nvPr/>
      </p:nvGrpSpPr>
      <p:grpSpPr>
        <a:xfrm>
          <a:off x="0" y="0"/>
          <a:ext cx="0" cy="0"/>
          <a:chOff x="0" y="0"/>
          <a:chExt cx="0" cy="0"/>
        </a:xfrm>
      </p:grpSpPr>
      <p:grpSp>
        <p:nvGrpSpPr>
          <p:cNvPr id="3" name="OfficePLUSCoverBackgroundShape">
            <a:extLst>
              <a:ext uri="{FF2B5EF4-FFF2-40B4-BE49-F238E27FC236}">
                <a16:creationId xmlns:a16="http://schemas.microsoft.com/office/drawing/2014/main" id="{D7D9046E-1E02-BBCB-4ED1-AE40399E8BC3}"/>
              </a:ext>
            </a:extLst>
          </p:cNvPr>
          <p:cNvGrpSpPr/>
          <p:nvPr/>
        </p:nvGrpSpPr>
        <p:grpSpPr>
          <a:xfrm>
            <a:off x="-14068" y="0"/>
            <a:ext cx="12252960" cy="6858000"/>
            <a:chOff x="-14068" y="0"/>
            <a:chExt cx="12252960" cy="6858000"/>
          </a:xfrm>
        </p:grpSpPr>
        <p:sp>
          <p:nvSpPr>
            <p:cNvPr id="2" name="Freeform: Shape 1">
              <a:extLst>
                <a:ext uri="{FF2B5EF4-FFF2-40B4-BE49-F238E27FC236}">
                  <a16:creationId xmlns:a16="http://schemas.microsoft.com/office/drawing/2014/main" id="{09CD0CE4-C5AD-446E-B5DA-8980131E9220}"/>
                </a:ext>
              </a:extLst>
            </p:cNvPr>
            <p:cNvSpPr/>
            <p:nvPr/>
          </p:nvSpPr>
          <p:spPr>
            <a:xfrm>
              <a:off x="-14068" y="0"/>
              <a:ext cx="12252960" cy="6858000"/>
            </a:xfrm>
            <a:custGeom>
              <a:avLst/>
              <a:gdLst>
                <a:gd name="connsiteX0" fmla="*/ 14068 w 12252960"/>
                <a:gd name="connsiteY0" fmla="*/ 0 h 6724356"/>
                <a:gd name="connsiteX1" fmla="*/ 12196690 w 12252960"/>
                <a:gd name="connsiteY1" fmla="*/ 0 h 6724356"/>
                <a:gd name="connsiteX2" fmla="*/ 8862647 w 12252960"/>
                <a:gd name="connsiteY2" fmla="*/ 3334043 h 6724356"/>
                <a:gd name="connsiteX3" fmla="*/ 12252960 w 12252960"/>
                <a:gd name="connsiteY3" fmla="*/ 6724356 h 6724356"/>
                <a:gd name="connsiteX4" fmla="*/ 0 w 12252960"/>
                <a:gd name="connsiteY4" fmla="*/ 6724356 h 6724356"/>
                <a:gd name="connsiteX5" fmla="*/ 14068 w 12252960"/>
                <a:gd name="connsiteY5" fmla="*/ 0 h 672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52960" h="6724356">
                  <a:moveTo>
                    <a:pt x="14068" y="0"/>
                  </a:moveTo>
                  <a:lnTo>
                    <a:pt x="12196690" y="0"/>
                  </a:lnTo>
                  <a:lnTo>
                    <a:pt x="8862647" y="3334043"/>
                  </a:lnTo>
                  <a:lnTo>
                    <a:pt x="12252960" y="6724356"/>
                  </a:lnTo>
                  <a:lnTo>
                    <a:pt x="0" y="6724356"/>
                  </a:lnTo>
                  <a:cubicBezTo>
                    <a:pt x="4689" y="4482904"/>
                    <a:pt x="9379" y="2241452"/>
                    <a:pt x="14068" y="0"/>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Freeform: Shape 4">
              <a:extLst>
                <a:ext uri="{FF2B5EF4-FFF2-40B4-BE49-F238E27FC236}">
                  <a16:creationId xmlns:a16="http://schemas.microsoft.com/office/drawing/2014/main" id="{89311A41-B13D-4323-B897-8163F494AC1F}"/>
                </a:ext>
              </a:extLst>
            </p:cNvPr>
            <p:cNvSpPr/>
            <p:nvPr/>
          </p:nvSpPr>
          <p:spPr>
            <a:xfrm>
              <a:off x="5462617" y="3670"/>
              <a:ext cx="4412901" cy="4540196"/>
            </a:xfrm>
            <a:custGeom>
              <a:avLst/>
              <a:gdLst>
                <a:gd name="connsiteX0" fmla="*/ 4389120 w 4389120"/>
                <a:gd name="connsiteY0" fmla="*/ 4515729 h 4515729"/>
                <a:gd name="connsiteX1" fmla="*/ 4389120 w 4389120"/>
                <a:gd name="connsiteY1" fmla="*/ 2222695 h 4515729"/>
                <a:gd name="connsiteX2" fmla="*/ 2082019 w 4389120"/>
                <a:gd name="connsiteY2" fmla="*/ 0 h 4515729"/>
                <a:gd name="connsiteX3" fmla="*/ 562708 w 4389120"/>
                <a:gd name="connsiteY3" fmla="*/ 0 h 4515729"/>
                <a:gd name="connsiteX4" fmla="*/ 0 w 4389120"/>
                <a:gd name="connsiteY4" fmla="*/ 0 h 4515729"/>
                <a:gd name="connsiteX5" fmla="*/ 4389120 w 4389120"/>
                <a:gd name="connsiteY5" fmla="*/ 4515729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9120" h="4515729">
                  <a:moveTo>
                    <a:pt x="4389120" y="4515729"/>
                  </a:moveTo>
                  <a:lnTo>
                    <a:pt x="4389120" y="2222695"/>
                  </a:lnTo>
                  <a:lnTo>
                    <a:pt x="2082019" y="0"/>
                  </a:lnTo>
                  <a:lnTo>
                    <a:pt x="562708" y="0"/>
                  </a:lnTo>
                  <a:lnTo>
                    <a:pt x="0" y="0"/>
                  </a:lnTo>
                  <a:lnTo>
                    <a:pt x="4389120" y="4515729"/>
                  </a:lnTo>
                  <a:close/>
                </a:path>
              </a:pathLst>
            </a:cu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Freeform: Shape 9">
              <a:extLst>
                <a:ext uri="{FF2B5EF4-FFF2-40B4-BE49-F238E27FC236}">
                  <a16:creationId xmlns:a16="http://schemas.microsoft.com/office/drawing/2014/main" id="{B011AB4B-82B4-4802-A15E-B279BF19C6B4}"/>
                </a:ext>
              </a:extLst>
            </p:cNvPr>
            <p:cNvSpPr/>
            <p:nvPr/>
          </p:nvSpPr>
          <p:spPr>
            <a:xfrm flipV="1">
              <a:off x="5462617" y="2300214"/>
              <a:ext cx="4423160" cy="4550751"/>
            </a:xfrm>
            <a:custGeom>
              <a:avLst/>
              <a:gdLst>
                <a:gd name="connsiteX0" fmla="*/ 4389120 w 4389120"/>
                <a:gd name="connsiteY0" fmla="*/ 4515729 h 4515729"/>
                <a:gd name="connsiteX1" fmla="*/ 4389120 w 4389120"/>
                <a:gd name="connsiteY1" fmla="*/ 2222695 h 4515729"/>
                <a:gd name="connsiteX2" fmla="*/ 2082019 w 4389120"/>
                <a:gd name="connsiteY2" fmla="*/ 0 h 4515729"/>
                <a:gd name="connsiteX3" fmla="*/ 562708 w 4389120"/>
                <a:gd name="connsiteY3" fmla="*/ 0 h 4515729"/>
                <a:gd name="connsiteX4" fmla="*/ 0 w 4389120"/>
                <a:gd name="connsiteY4" fmla="*/ 0 h 4515729"/>
                <a:gd name="connsiteX5" fmla="*/ 4389120 w 4389120"/>
                <a:gd name="connsiteY5" fmla="*/ 4515729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9120" h="4515729">
                  <a:moveTo>
                    <a:pt x="4389120" y="4515729"/>
                  </a:moveTo>
                  <a:lnTo>
                    <a:pt x="4389120" y="2222695"/>
                  </a:lnTo>
                  <a:lnTo>
                    <a:pt x="2082019" y="0"/>
                  </a:lnTo>
                  <a:lnTo>
                    <a:pt x="562708" y="0"/>
                  </a:lnTo>
                  <a:lnTo>
                    <a:pt x="0" y="0"/>
                  </a:lnTo>
                  <a:lnTo>
                    <a:pt x="4389120" y="4515729"/>
                  </a:lnTo>
                  <a:close/>
                </a:path>
              </a:pathLst>
            </a:custGeom>
            <a:solidFill>
              <a:schemeClr val="accent2">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682233690"/>
      </p:ext>
    </p:extLst>
  </p:cSld>
  <p:clrMapOvr>
    <a:overrideClrMapping bg1="lt1" tx1="dk1" bg2="lt2" tx2="dk2" accent1="accent1" accent2="accent2" accent3="accent3" accent4="accent4" accent5="accent5" accent6="accent6" hlink="hlink" folHlink="folHlink"/>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末尾幻灯片">
    <p:spTree>
      <p:nvGrpSpPr>
        <p:cNvPr id="1" name=""/>
        <p:cNvGrpSpPr/>
        <p:nvPr/>
      </p:nvGrpSpPr>
      <p:grpSpPr>
        <a:xfrm>
          <a:off x="0" y="0"/>
          <a:ext cx="0" cy="0"/>
          <a:chOff x="0" y="0"/>
          <a:chExt cx="0" cy="0"/>
        </a:xfrm>
      </p:grpSpPr>
      <p:sp>
        <p:nvSpPr>
          <p:cNvPr id="6" name="标题 12">
            <a:extLst>
              <a:ext uri="{FF2B5EF4-FFF2-40B4-BE49-F238E27FC236}">
                <a16:creationId xmlns:a16="http://schemas.microsoft.com/office/drawing/2014/main" id="{4D0C0CCA-63EF-9230-7C48-640CB0F17C56}"/>
              </a:ext>
            </a:extLst>
          </p:cNvPr>
          <p:cNvSpPr>
            <a:spLocks noGrp="1"/>
          </p:cNvSpPr>
          <p:nvPr>
            <p:ph type="ctrTitle" hasCustomPrompt="1"/>
          </p:nvPr>
        </p:nvSpPr>
        <p:spPr>
          <a:xfrm>
            <a:off x="6815136" y="1747932"/>
            <a:ext cx="4705351" cy="2345098"/>
          </a:xfrm>
          <a:prstGeom prst="rect">
            <a:avLst/>
          </a:prstGeom>
        </p:spPr>
        <p:txBody>
          <a:bodyPr anchor="b">
            <a:normAutofit/>
          </a:bodyPr>
          <a:lstStyle>
            <a:lvl1pPr marL="0" indent="0" algn="l">
              <a:buFont typeface="Arial" panose="020B0604020202020204" pitchFamily="34" charset="0"/>
              <a:buNone/>
              <a:defRPr sz="3200">
                <a:solidFill>
                  <a:schemeClr val="tx2"/>
                </a:solidFill>
              </a:defRPr>
            </a:lvl1pPr>
          </a:lstStyle>
          <a:p>
            <a:r>
              <a:rPr lang="en-US" altLang="zh-CN" dirty="0"/>
              <a:t>Conclusion</a:t>
            </a:r>
            <a:endParaRPr lang="zh-CN" altLang="en-US" dirty="0"/>
          </a:p>
        </p:txBody>
      </p:sp>
      <p:sp>
        <p:nvSpPr>
          <p:cNvPr id="7" name="文本占位符 14">
            <a:extLst>
              <a:ext uri="{FF2B5EF4-FFF2-40B4-BE49-F238E27FC236}">
                <a16:creationId xmlns:a16="http://schemas.microsoft.com/office/drawing/2014/main" id="{B0424225-D6B6-2CC7-F801-F7F9B9890AF7}"/>
              </a:ext>
            </a:extLst>
          </p:cNvPr>
          <p:cNvSpPr>
            <a:spLocks noGrp="1"/>
          </p:cNvSpPr>
          <p:nvPr>
            <p:ph type="body" sz="quarter" idx="18" hasCustomPrompt="1"/>
          </p:nvPr>
        </p:nvSpPr>
        <p:spPr>
          <a:xfrm>
            <a:off x="9720943" y="5923071"/>
            <a:ext cx="1799545" cy="310871"/>
          </a:xfrm>
          <a:prstGeom prst="rect">
            <a:avLst/>
          </a:prstGeom>
        </p:spPr>
        <p:txBody>
          <a:bodyPr vert="horz" lIns="91440" tIns="45720" rIns="91440" bIns="45720" rtlCol="0" anchor="ctr" anchorCtr="0">
            <a:normAutofit/>
          </a:bodyPr>
          <a:lstStyle>
            <a:lvl1pPr marL="0" indent="0" algn="r">
              <a:buNone/>
              <a:defRPr lang="zh-CN" altLang="en-US" sz="1500" smtClean="0">
                <a:solidFill>
                  <a:schemeClr val="tx2"/>
                </a:solidFill>
              </a:defRPr>
            </a:lvl1pPr>
            <a:lvl2pPr>
              <a:defRPr lang="zh-CN" altLang="en-US" sz="2000" smtClean="0"/>
            </a:lvl2pPr>
            <a:lvl3pPr>
              <a:defRPr lang="zh-CN" altLang="en-US" sz="1800" smtClean="0"/>
            </a:lvl3pPr>
            <a:lvl4pPr>
              <a:defRPr lang="zh-CN" altLang="en-US" sz="1600" smtClean="0"/>
            </a:lvl4pPr>
            <a:lvl5pPr>
              <a:defRPr lang="zh-CN" altLang="en-US" sz="1600"/>
            </a:lvl5pPr>
          </a:lstStyle>
          <a:p>
            <a:pPr marL="228589" marR="0" lvl="0" indent="-228589" fontAlgn="auto">
              <a:spcAft>
                <a:spcPts val="0"/>
              </a:spcAft>
              <a:buClrTx/>
              <a:buSzTx/>
              <a:tabLst/>
            </a:pPr>
            <a:r>
              <a:rPr lang="en-US" altLang="zh-CN" dirty="0"/>
              <a:t>Data</a:t>
            </a:r>
          </a:p>
        </p:txBody>
      </p:sp>
      <p:sp>
        <p:nvSpPr>
          <p:cNvPr id="8" name="文本占位符 5">
            <a:extLst>
              <a:ext uri="{FF2B5EF4-FFF2-40B4-BE49-F238E27FC236}">
                <a16:creationId xmlns:a16="http://schemas.microsoft.com/office/drawing/2014/main" id="{3FFC05B7-9CBF-4E82-AE79-1B32ECF89BB7}"/>
              </a:ext>
            </a:extLst>
          </p:cNvPr>
          <p:cNvSpPr>
            <a:spLocks noGrp="1"/>
          </p:cNvSpPr>
          <p:nvPr>
            <p:ph type="body" sz="quarter" idx="10" hasCustomPrompt="1"/>
          </p:nvPr>
        </p:nvSpPr>
        <p:spPr>
          <a:xfrm>
            <a:off x="6815137" y="5930371"/>
            <a:ext cx="2905806" cy="296271"/>
          </a:xfrm>
          <a:prstGeom prst="rect">
            <a:avLst/>
          </a:prstGeom>
        </p:spPr>
        <p:txBody>
          <a:bodyPr vert="horz" anchor="ctr">
            <a:noAutofit/>
          </a:bodyPr>
          <a:lstStyle>
            <a:lvl1pPr marL="0" indent="0" algn="r">
              <a:buNone/>
              <a:defRPr sz="1500" b="0">
                <a:solidFill>
                  <a:schemeClr val="tx2"/>
                </a:solidFill>
              </a:defRPr>
            </a:lvl1pPr>
            <a:lvl2pPr marL="457177" indent="0">
              <a:buNone/>
              <a:defRPr/>
            </a:lvl2pPr>
            <a:lvl3pPr marL="914353" indent="0">
              <a:buNone/>
              <a:defRPr/>
            </a:lvl3pPr>
            <a:lvl4pPr marL="1371531" indent="0">
              <a:buNone/>
              <a:defRPr/>
            </a:lvl4pPr>
            <a:lvl5pPr marL="1828709" indent="0">
              <a:buNone/>
              <a:defRPr/>
            </a:lvl5pPr>
          </a:lstStyle>
          <a:p>
            <a:pPr lvl="0"/>
            <a:r>
              <a:rPr lang="en-US" altLang="zh-CN" dirty="0"/>
              <a:t>Signature</a:t>
            </a:r>
          </a:p>
        </p:txBody>
      </p:sp>
      <p:sp>
        <p:nvSpPr>
          <p:cNvPr id="9" name="任意多边形: 形状 8">
            <a:extLst>
              <a:ext uri="{FF2B5EF4-FFF2-40B4-BE49-F238E27FC236}">
                <a16:creationId xmlns:a16="http://schemas.microsoft.com/office/drawing/2014/main" id="{C3EE731B-F33C-2B39-15DD-94AC5ABCDBBE}"/>
              </a:ext>
            </a:extLst>
          </p:cNvPr>
          <p:cNvSpPr>
            <a:spLocks/>
          </p:cNvSpPr>
          <p:nvPr userDrawn="1"/>
        </p:nvSpPr>
        <p:spPr bwMode="auto">
          <a:xfrm>
            <a:off x="96940" y="4312551"/>
            <a:ext cx="1609083" cy="2545449"/>
          </a:xfrm>
          <a:custGeom>
            <a:avLst/>
            <a:gdLst>
              <a:gd name="T0" fmla="*/ 0 w 1036"/>
              <a:gd name="T1" fmla="*/ 30 h 1199"/>
              <a:gd name="T2" fmla="*/ 780 w 1036"/>
              <a:gd name="T3" fmla="*/ 1199 h 1199"/>
              <a:gd name="T4" fmla="*/ 1036 w 1036"/>
              <a:gd name="T5" fmla="*/ 1199 h 1199"/>
              <a:gd name="T6" fmla="*/ 0 w 1036"/>
              <a:gd name="T7" fmla="*/ 30 h 1199"/>
            </a:gdLst>
            <a:ahLst/>
            <a:cxnLst>
              <a:cxn ang="0">
                <a:pos x="T0" y="T1"/>
              </a:cxn>
              <a:cxn ang="0">
                <a:pos x="T2" y="T3"/>
              </a:cxn>
              <a:cxn ang="0">
                <a:pos x="T4" y="T5"/>
              </a:cxn>
              <a:cxn ang="0">
                <a:pos x="T6" y="T7"/>
              </a:cxn>
            </a:cxnLst>
            <a:rect l="0" t="0" r="r" b="b"/>
            <a:pathLst>
              <a:path w="1036" h="1199">
                <a:moveTo>
                  <a:pt x="0" y="30"/>
                </a:moveTo>
                <a:cubicBezTo>
                  <a:pt x="0" y="30"/>
                  <a:pt x="816" y="163"/>
                  <a:pt x="780" y="1199"/>
                </a:cubicBezTo>
                <a:cubicBezTo>
                  <a:pt x="1036" y="1199"/>
                  <a:pt x="1036" y="1199"/>
                  <a:pt x="1036" y="1199"/>
                </a:cubicBezTo>
                <a:cubicBezTo>
                  <a:pt x="1036" y="1199"/>
                  <a:pt x="932" y="0"/>
                  <a:pt x="0" y="30"/>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0" name="任意多边形: 形状 9">
            <a:extLst>
              <a:ext uri="{FF2B5EF4-FFF2-40B4-BE49-F238E27FC236}">
                <a16:creationId xmlns:a16="http://schemas.microsoft.com/office/drawing/2014/main" id="{7546DA40-91CA-05A4-B3C4-22EE7C3F2A61}"/>
              </a:ext>
            </a:extLst>
          </p:cNvPr>
          <p:cNvSpPr>
            <a:spLocks/>
          </p:cNvSpPr>
          <p:nvPr userDrawn="1"/>
        </p:nvSpPr>
        <p:spPr bwMode="auto">
          <a:xfrm>
            <a:off x="-2" y="5053599"/>
            <a:ext cx="1339703" cy="1804401"/>
          </a:xfrm>
          <a:custGeom>
            <a:avLst/>
            <a:gdLst>
              <a:gd name="connsiteX0" fmla="*/ 636555 w 1572955"/>
              <a:gd name="connsiteY0" fmla="*/ 19 h 2118560"/>
              <a:gd name="connsiteX1" fmla="*/ 80046 w 1572955"/>
              <a:gd name="connsiteY1" fmla="*/ 184791 h 2118560"/>
              <a:gd name="connsiteX2" fmla="*/ 0 w 1572955"/>
              <a:gd name="connsiteY2" fmla="*/ 237335 h 2118560"/>
              <a:gd name="connsiteX3" fmla="*/ 0 w 1572955"/>
              <a:gd name="connsiteY3" fmla="*/ 336219 h 2118560"/>
              <a:gd name="connsiteX4" fmla="*/ 130018 w 1572955"/>
              <a:gd name="connsiteY4" fmla="*/ 284798 h 2118560"/>
              <a:gd name="connsiteX5" fmla="*/ 853240 w 1572955"/>
              <a:gd name="connsiteY5" fmla="*/ 2118560 h 2118560"/>
              <a:gd name="connsiteX6" fmla="*/ 1572559 w 1572955"/>
              <a:gd name="connsiteY6" fmla="*/ 2118560 h 2118560"/>
              <a:gd name="connsiteX7" fmla="*/ 636555 w 1572955"/>
              <a:gd name="connsiteY7" fmla="*/ 19 h 211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2955" h="2118560">
                <a:moveTo>
                  <a:pt x="636555" y="19"/>
                </a:moveTo>
                <a:cubicBezTo>
                  <a:pt x="478989" y="1186"/>
                  <a:pt x="294964" y="56962"/>
                  <a:pt x="80046" y="184791"/>
                </a:cubicBezTo>
                <a:lnTo>
                  <a:pt x="0" y="237335"/>
                </a:lnTo>
                <a:lnTo>
                  <a:pt x="0" y="336219"/>
                </a:lnTo>
                <a:lnTo>
                  <a:pt x="130018" y="284798"/>
                </a:lnTo>
                <a:cubicBezTo>
                  <a:pt x="648433" y="109707"/>
                  <a:pt x="1262852" y="230300"/>
                  <a:pt x="853240" y="2118560"/>
                </a:cubicBezTo>
                <a:cubicBezTo>
                  <a:pt x="1572559" y="2118560"/>
                  <a:pt x="1572559" y="2118560"/>
                  <a:pt x="1572559" y="2118560"/>
                </a:cubicBezTo>
                <a:cubicBezTo>
                  <a:pt x="1572559" y="2118560"/>
                  <a:pt x="1621341" y="-7279"/>
                  <a:pt x="636555" y="19"/>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zh-CN" altLang="en-US"/>
          </a:p>
        </p:txBody>
      </p:sp>
      <p:grpSp>
        <p:nvGrpSpPr>
          <p:cNvPr id="11" name="组合 10">
            <a:extLst>
              <a:ext uri="{FF2B5EF4-FFF2-40B4-BE49-F238E27FC236}">
                <a16:creationId xmlns:a16="http://schemas.microsoft.com/office/drawing/2014/main" id="{88A2E462-1B16-7F1B-CAE9-9726DF85575C}"/>
              </a:ext>
            </a:extLst>
          </p:cNvPr>
          <p:cNvGrpSpPr/>
          <p:nvPr userDrawn="1"/>
        </p:nvGrpSpPr>
        <p:grpSpPr>
          <a:xfrm>
            <a:off x="1537243" y="2586391"/>
            <a:ext cx="4126957" cy="4271609"/>
            <a:chOff x="1537243" y="2586391"/>
            <a:chExt cx="5313034" cy="4271609"/>
          </a:xfrm>
        </p:grpSpPr>
        <p:sp>
          <p:nvSpPr>
            <p:cNvPr id="12" name="任意多边形: 形状 11">
              <a:extLst>
                <a:ext uri="{FF2B5EF4-FFF2-40B4-BE49-F238E27FC236}">
                  <a16:creationId xmlns:a16="http://schemas.microsoft.com/office/drawing/2014/main" id="{11BEFDC0-8241-82B6-2D35-A1470BDA2512}"/>
                </a:ext>
              </a:extLst>
            </p:cNvPr>
            <p:cNvSpPr>
              <a:spLocks/>
            </p:cNvSpPr>
            <p:nvPr userDrawn="1"/>
          </p:nvSpPr>
          <p:spPr bwMode="auto">
            <a:xfrm flipH="1">
              <a:off x="3278211" y="4460318"/>
              <a:ext cx="2528197" cy="2397682"/>
            </a:xfrm>
            <a:custGeom>
              <a:avLst/>
              <a:gdLst>
                <a:gd name="T0" fmla="*/ 0 w 1036"/>
                <a:gd name="T1" fmla="*/ 30 h 1199"/>
                <a:gd name="T2" fmla="*/ 780 w 1036"/>
                <a:gd name="T3" fmla="*/ 1199 h 1199"/>
                <a:gd name="T4" fmla="*/ 1036 w 1036"/>
                <a:gd name="T5" fmla="*/ 1199 h 1199"/>
                <a:gd name="T6" fmla="*/ 0 w 1036"/>
                <a:gd name="T7" fmla="*/ 30 h 1199"/>
              </a:gdLst>
              <a:ahLst/>
              <a:cxnLst>
                <a:cxn ang="0">
                  <a:pos x="T0" y="T1"/>
                </a:cxn>
                <a:cxn ang="0">
                  <a:pos x="T2" y="T3"/>
                </a:cxn>
                <a:cxn ang="0">
                  <a:pos x="T4" y="T5"/>
                </a:cxn>
                <a:cxn ang="0">
                  <a:pos x="T6" y="T7"/>
                </a:cxn>
              </a:cxnLst>
              <a:rect l="0" t="0" r="r" b="b"/>
              <a:pathLst>
                <a:path w="1036" h="1199">
                  <a:moveTo>
                    <a:pt x="0" y="30"/>
                  </a:moveTo>
                  <a:cubicBezTo>
                    <a:pt x="0" y="30"/>
                    <a:pt x="816" y="163"/>
                    <a:pt x="780" y="1199"/>
                  </a:cubicBezTo>
                  <a:cubicBezTo>
                    <a:pt x="1036" y="1199"/>
                    <a:pt x="1036" y="1199"/>
                    <a:pt x="1036" y="1199"/>
                  </a:cubicBezTo>
                  <a:cubicBezTo>
                    <a:pt x="1036" y="1199"/>
                    <a:pt x="932" y="0"/>
                    <a:pt x="0" y="30"/>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3" name="任意多边形: 形状 12">
              <a:extLst>
                <a:ext uri="{FF2B5EF4-FFF2-40B4-BE49-F238E27FC236}">
                  <a16:creationId xmlns:a16="http://schemas.microsoft.com/office/drawing/2014/main" id="{EEB75E31-0D41-3951-CCD7-582D71D3EDF7}"/>
                </a:ext>
              </a:extLst>
            </p:cNvPr>
            <p:cNvSpPr>
              <a:spLocks/>
            </p:cNvSpPr>
            <p:nvPr userDrawn="1"/>
          </p:nvSpPr>
          <p:spPr bwMode="auto">
            <a:xfrm flipH="1">
              <a:off x="4282016" y="2872001"/>
              <a:ext cx="2568261" cy="2345099"/>
            </a:xfrm>
            <a:custGeom>
              <a:avLst/>
              <a:gdLst>
                <a:gd name="T0" fmla="*/ 980 w 980"/>
                <a:gd name="T1" fmla="*/ 328 h 896"/>
                <a:gd name="T2" fmla="*/ 88 w 980"/>
                <a:gd name="T3" fmla="*/ 896 h 896"/>
                <a:gd name="T4" fmla="*/ 240 w 980"/>
                <a:gd name="T5" fmla="*/ 328 h 896"/>
                <a:gd name="T6" fmla="*/ 647 w 980"/>
                <a:gd name="T7" fmla="*/ 202 h 896"/>
                <a:gd name="T8" fmla="*/ 980 w 980"/>
                <a:gd name="T9" fmla="*/ 328 h 896"/>
              </a:gdLst>
              <a:ahLst/>
              <a:cxnLst>
                <a:cxn ang="0">
                  <a:pos x="T0" y="T1"/>
                </a:cxn>
                <a:cxn ang="0">
                  <a:pos x="T2" y="T3"/>
                </a:cxn>
                <a:cxn ang="0">
                  <a:pos x="T4" y="T5"/>
                </a:cxn>
                <a:cxn ang="0">
                  <a:pos x="T6" y="T7"/>
                </a:cxn>
                <a:cxn ang="0">
                  <a:pos x="T8" y="T9"/>
                </a:cxn>
              </a:cxnLst>
              <a:rect l="0" t="0" r="r" b="b"/>
              <a:pathLst>
                <a:path w="980" h="896">
                  <a:moveTo>
                    <a:pt x="980" y="328"/>
                  </a:moveTo>
                  <a:cubicBezTo>
                    <a:pt x="980" y="328"/>
                    <a:pt x="272" y="0"/>
                    <a:pt x="88" y="896"/>
                  </a:cubicBezTo>
                  <a:cubicBezTo>
                    <a:pt x="88" y="890"/>
                    <a:pt x="0" y="547"/>
                    <a:pt x="240" y="328"/>
                  </a:cubicBezTo>
                  <a:cubicBezTo>
                    <a:pt x="349" y="228"/>
                    <a:pt x="499" y="183"/>
                    <a:pt x="647" y="202"/>
                  </a:cubicBezTo>
                  <a:cubicBezTo>
                    <a:pt x="764" y="216"/>
                    <a:pt x="923" y="209"/>
                    <a:pt x="980" y="328"/>
                  </a:cubicBezTo>
                  <a:close/>
                </a:path>
              </a:pathLst>
            </a:custGeom>
            <a:solidFill>
              <a:schemeClr val="accent1">
                <a:lumMod val="75000"/>
                <a:alpha val="98824"/>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4" name="任意多边形: 形状 13">
              <a:extLst>
                <a:ext uri="{FF2B5EF4-FFF2-40B4-BE49-F238E27FC236}">
                  <a16:creationId xmlns:a16="http://schemas.microsoft.com/office/drawing/2014/main" id="{12E43345-D40C-9C31-7B11-AFBC66F69399}"/>
                </a:ext>
              </a:extLst>
            </p:cNvPr>
            <p:cNvSpPr>
              <a:spLocks/>
            </p:cNvSpPr>
            <p:nvPr userDrawn="1"/>
          </p:nvSpPr>
          <p:spPr bwMode="auto">
            <a:xfrm flipH="1">
              <a:off x="1537243" y="2586391"/>
              <a:ext cx="4253957" cy="4271609"/>
            </a:xfrm>
            <a:custGeom>
              <a:avLst/>
              <a:gdLst>
                <a:gd name="T0" fmla="*/ 0 w 1624"/>
                <a:gd name="T1" fmla="*/ 336 h 1632"/>
                <a:gd name="T2" fmla="*/ 954 w 1624"/>
                <a:gd name="T3" fmla="*/ 1632 h 1632"/>
                <a:gd name="T4" fmla="*/ 1590 w 1624"/>
                <a:gd name="T5" fmla="*/ 1632 h 1632"/>
                <a:gd name="T6" fmla="*/ 144 w 1624"/>
                <a:gd name="T7" fmla="*/ 296 h 1632"/>
                <a:gd name="T8" fmla="*/ 0 w 1624"/>
                <a:gd name="T9" fmla="*/ 336 h 1632"/>
              </a:gdLst>
              <a:ahLst/>
              <a:cxnLst>
                <a:cxn ang="0">
                  <a:pos x="T0" y="T1"/>
                </a:cxn>
                <a:cxn ang="0">
                  <a:pos x="T2" y="T3"/>
                </a:cxn>
                <a:cxn ang="0">
                  <a:pos x="T4" y="T5"/>
                </a:cxn>
                <a:cxn ang="0">
                  <a:pos x="T6" y="T7"/>
                </a:cxn>
                <a:cxn ang="0">
                  <a:pos x="T8" y="T9"/>
                </a:cxn>
              </a:cxnLst>
              <a:rect l="0" t="0" r="r" b="b"/>
              <a:pathLst>
                <a:path w="1624" h="1632">
                  <a:moveTo>
                    <a:pt x="0" y="336"/>
                  </a:moveTo>
                  <a:cubicBezTo>
                    <a:pt x="0" y="336"/>
                    <a:pt x="828" y="0"/>
                    <a:pt x="954" y="1632"/>
                  </a:cubicBezTo>
                  <a:cubicBezTo>
                    <a:pt x="954" y="1632"/>
                    <a:pt x="1570" y="1632"/>
                    <a:pt x="1590" y="1632"/>
                  </a:cubicBezTo>
                  <a:cubicBezTo>
                    <a:pt x="1610" y="1632"/>
                    <a:pt x="1624" y="4"/>
                    <a:pt x="144" y="296"/>
                  </a:cubicBezTo>
                  <a:cubicBezTo>
                    <a:pt x="97" y="305"/>
                    <a:pt x="52" y="316"/>
                    <a:pt x="0" y="336"/>
                  </a:cubicBezTo>
                  <a:close/>
                </a:path>
              </a:pathLst>
            </a:custGeom>
            <a:gradFill flip="none" rotWithShape="1">
              <a:gsLst>
                <a:gs pos="100000">
                  <a:schemeClr val="accent4"/>
                </a:gs>
                <a:gs pos="43000">
                  <a:schemeClr val="accent1"/>
                </a:gs>
              </a:gsLst>
              <a:lin ang="13500000" scaled="1"/>
              <a:tileRect/>
            </a:gra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5" name="任意多边形: 形状 14">
              <a:extLst>
                <a:ext uri="{FF2B5EF4-FFF2-40B4-BE49-F238E27FC236}">
                  <a16:creationId xmlns:a16="http://schemas.microsoft.com/office/drawing/2014/main" id="{CCB8F4A4-B15F-38A3-0B33-4469518C155B}"/>
                </a:ext>
              </a:extLst>
            </p:cNvPr>
            <p:cNvSpPr>
              <a:spLocks/>
            </p:cNvSpPr>
            <p:nvPr userDrawn="1"/>
          </p:nvSpPr>
          <p:spPr bwMode="auto">
            <a:xfrm flipH="1">
              <a:off x="3665312" y="5236007"/>
              <a:ext cx="2090306" cy="1621993"/>
            </a:xfrm>
            <a:custGeom>
              <a:avLst/>
              <a:gdLst>
                <a:gd name="connsiteX0" fmla="*/ 0 w 1621401"/>
                <a:gd name="connsiteY0" fmla="*/ 0 h 3042941"/>
                <a:gd name="connsiteX1" fmla="*/ 92490 w 1621401"/>
                <a:gd name="connsiteY1" fmla="*/ 32342 h 3042941"/>
                <a:gd name="connsiteX2" fmla="*/ 1621401 w 1621401"/>
                <a:gd name="connsiteY2" fmla="*/ 3042941 h 3042941"/>
                <a:gd name="connsiteX3" fmla="*/ 1496790 w 1621401"/>
                <a:gd name="connsiteY3" fmla="*/ 3042941 h 3042941"/>
                <a:gd name="connsiteX4" fmla="*/ 162095 w 1621401"/>
                <a:gd name="connsiteY4" fmla="*/ 83317 h 3042941"/>
                <a:gd name="connsiteX5" fmla="*/ 0 w 1621401"/>
                <a:gd name="connsiteY5" fmla="*/ 6545 h 3042941"/>
                <a:gd name="connsiteX0" fmla="*/ 0 w 1767764"/>
                <a:gd name="connsiteY0" fmla="*/ 0 h 3042941"/>
                <a:gd name="connsiteX1" fmla="*/ 92490 w 1767764"/>
                <a:gd name="connsiteY1" fmla="*/ 32342 h 3042941"/>
                <a:gd name="connsiteX2" fmla="*/ 1767764 w 1767764"/>
                <a:gd name="connsiteY2" fmla="*/ 3042941 h 3042941"/>
                <a:gd name="connsiteX3" fmla="*/ 1496790 w 1767764"/>
                <a:gd name="connsiteY3" fmla="*/ 3042941 h 3042941"/>
                <a:gd name="connsiteX4" fmla="*/ 162095 w 1767764"/>
                <a:gd name="connsiteY4" fmla="*/ 83317 h 3042941"/>
                <a:gd name="connsiteX5" fmla="*/ 0 w 1767764"/>
                <a:gd name="connsiteY5" fmla="*/ 6545 h 3042941"/>
                <a:gd name="connsiteX6" fmla="*/ 0 w 1767764"/>
                <a:gd name="connsiteY6" fmla="*/ 0 h 3042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7764" h="3042941">
                  <a:moveTo>
                    <a:pt x="0" y="0"/>
                  </a:moveTo>
                  <a:lnTo>
                    <a:pt x="92490" y="32342"/>
                  </a:lnTo>
                  <a:cubicBezTo>
                    <a:pt x="1453229" y="592566"/>
                    <a:pt x="1767764" y="3042941"/>
                    <a:pt x="1767764" y="3042941"/>
                  </a:cubicBezTo>
                  <a:lnTo>
                    <a:pt x="1496790" y="3042941"/>
                  </a:lnTo>
                  <a:cubicBezTo>
                    <a:pt x="1304329" y="1114629"/>
                    <a:pt x="675491" y="367747"/>
                    <a:pt x="162095" y="83317"/>
                  </a:cubicBezTo>
                  <a:lnTo>
                    <a:pt x="0" y="6545"/>
                  </a:ln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zh-CN" altLang="en-US"/>
            </a:p>
          </p:txBody>
        </p:sp>
        <p:sp>
          <p:nvSpPr>
            <p:cNvPr id="16" name="任意多边形: 形状 15">
              <a:extLst>
                <a:ext uri="{FF2B5EF4-FFF2-40B4-BE49-F238E27FC236}">
                  <a16:creationId xmlns:a16="http://schemas.microsoft.com/office/drawing/2014/main" id="{F6359921-2C6E-3A4B-6B95-49B26C3CE621}"/>
                </a:ext>
              </a:extLst>
            </p:cNvPr>
            <p:cNvSpPr/>
            <p:nvPr userDrawn="1"/>
          </p:nvSpPr>
          <p:spPr>
            <a:xfrm flipH="1">
              <a:off x="2228456" y="3376201"/>
              <a:ext cx="2775344" cy="3481799"/>
            </a:xfrm>
            <a:custGeom>
              <a:avLst/>
              <a:gdLst>
                <a:gd name="connsiteX0" fmla="*/ 0 w 3209138"/>
                <a:gd name="connsiteY0" fmla="*/ 9488 h 4212768"/>
                <a:gd name="connsiteX1" fmla="*/ 3026998 w 3209138"/>
                <a:gd name="connsiteY1" fmla="*/ 4213583 h 4212768"/>
                <a:gd name="connsiteX2" fmla="*/ 3209138 w 3209138"/>
                <a:gd name="connsiteY2" fmla="*/ 4213583 h 4212768"/>
                <a:gd name="connsiteX3" fmla="*/ 0 w 3209138"/>
                <a:gd name="connsiteY3" fmla="*/ 9488 h 4212768"/>
              </a:gdLst>
              <a:ahLst/>
              <a:cxnLst>
                <a:cxn ang="0">
                  <a:pos x="connsiteX0" y="connsiteY0"/>
                </a:cxn>
                <a:cxn ang="0">
                  <a:pos x="connsiteX1" y="connsiteY1"/>
                </a:cxn>
                <a:cxn ang="0">
                  <a:pos x="connsiteX2" y="connsiteY2"/>
                </a:cxn>
                <a:cxn ang="0">
                  <a:pos x="connsiteX3" y="connsiteY3"/>
                </a:cxn>
              </a:cxnLst>
              <a:rect l="l" t="t" r="r" b="b"/>
              <a:pathLst>
                <a:path w="3209138" h="4212768">
                  <a:moveTo>
                    <a:pt x="0" y="9488"/>
                  </a:moveTo>
                  <a:cubicBezTo>
                    <a:pt x="0" y="9488"/>
                    <a:pt x="2523944" y="-403116"/>
                    <a:pt x="3026998" y="4213583"/>
                  </a:cubicBezTo>
                  <a:lnTo>
                    <a:pt x="3209138" y="4213583"/>
                  </a:lnTo>
                  <a:cubicBezTo>
                    <a:pt x="3209138" y="4213583"/>
                    <a:pt x="2888224" y="-98310"/>
                    <a:pt x="0" y="9488"/>
                  </a:cubicBezTo>
                  <a:close/>
                </a:path>
              </a:pathLst>
            </a:custGeom>
            <a:solidFill>
              <a:schemeClr val="accent1">
                <a:lumMod val="75000"/>
                <a:alpha val="70000"/>
              </a:schemeClr>
            </a:solidFill>
            <a:ln w="12357" cap="flat">
              <a:noFill/>
              <a:prstDash val="solid"/>
              <a:miter/>
            </a:ln>
          </p:spPr>
          <p:txBody>
            <a:bodyPr rtlCol="0" anchor="ctr"/>
            <a:lstStyle/>
            <a:p>
              <a:endParaRPr lang="zh-CN" altLang="en-US"/>
            </a:p>
          </p:txBody>
        </p:sp>
      </p:grpSp>
      <p:cxnSp>
        <p:nvCxnSpPr>
          <p:cNvPr id="17" name="直接连接符 16">
            <a:extLst>
              <a:ext uri="{FF2B5EF4-FFF2-40B4-BE49-F238E27FC236}">
                <a16:creationId xmlns:a16="http://schemas.microsoft.com/office/drawing/2014/main" id="{81F38417-EBEA-1454-F5C3-DA0285544775}"/>
              </a:ext>
            </a:extLst>
          </p:cNvPr>
          <p:cNvCxnSpPr>
            <a:cxnSpLocks/>
          </p:cNvCxnSpPr>
          <p:nvPr userDrawn="1"/>
        </p:nvCxnSpPr>
        <p:spPr>
          <a:xfrm flipH="1">
            <a:off x="673099" y="1028700"/>
            <a:ext cx="10731506" cy="0"/>
          </a:xfrm>
          <a:prstGeom prst="line">
            <a:avLst/>
          </a:prstGeom>
          <a:ln>
            <a:solidFill>
              <a:schemeClr val="tx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68B1A3AD-720B-EF3D-5D02-90F14C058EF5}"/>
              </a:ext>
            </a:extLst>
          </p:cNvPr>
          <p:cNvSpPr txBox="1"/>
          <p:nvPr userDrawn="1"/>
        </p:nvSpPr>
        <p:spPr>
          <a:xfrm>
            <a:off x="9661972" y="690146"/>
            <a:ext cx="1877437" cy="338554"/>
          </a:xfrm>
          <a:prstGeom prst="rect">
            <a:avLst/>
          </a:prstGeom>
          <a:noFill/>
        </p:spPr>
        <p:txBody>
          <a:bodyPr wrap="none" rtlCol="0">
            <a:spAutoFit/>
          </a:bodyPr>
          <a:lstStyle/>
          <a:p>
            <a:pPr algn="r"/>
            <a:r>
              <a:rPr lang="zh-CN" altLang="en-US" sz="1600" kern="4000" spc="600" dirty="0">
                <a:solidFill>
                  <a:schemeClr val="tx2"/>
                </a:solidFill>
              </a:rPr>
              <a:t>散裂学术沙龙</a:t>
            </a:r>
          </a:p>
        </p:txBody>
      </p:sp>
      <p:cxnSp>
        <p:nvCxnSpPr>
          <p:cNvPr id="19" name="直接连接符 18">
            <a:extLst>
              <a:ext uri="{FF2B5EF4-FFF2-40B4-BE49-F238E27FC236}">
                <a16:creationId xmlns:a16="http://schemas.microsoft.com/office/drawing/2014/main" id="{669D9230-4D35-2FD7-3C22-21B851E1860B}"/>
              </a:ext>
            </a:extLst>
          </p:cNvPr>
          <p:cNvCxnSpPr>
            <a:cxnSpLocks/>
          </p:cNvCxnSpPr>
          <p:nvPr userDrawn="1"/>
        </p:nvCxnSpPr>
        <p:spPr>
          <a:xfrm flipH="1">
            <a:off x="4229929" y="5853946"/>
            <a:ext cx="7962071" cy="0"/>
          </a:xfrm>
          <a:prstGeom prst="line">
            <a:avLst/>
          </a:prstGeom>
          <a:ln>
            <a:solidFill>
              <a:schemeClr val="tx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4961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09CD0CE4-C5AD-446E-B5DA-8980131E9220}"/>
              </a:ext>
            </a:extLst>
          </p:cNvPr>
          <p:cNvSpPr/>
          <p:nvPr/>
        </p:nvSpPr>
        <p:spPr>
          <a:xfrm>
            <a:off x="-14068" y="0"/>
            <a:ext cx="12252960" cy="6858000"/>
          </a:xfrm>
          <a:custGeom>
            <a:avLst/>
            <a:gdLst>
              <a:gd name="connsiteX0" fmla="*/ 14068 w 12252960"/>
              <a:gd name="connsiteY0" fmla="*/ 0 h 6724356"/>
              <a:gd name="connsiteX1" fmla="*/ 12196690 w 12252960"/>
              <a:gd name="connsiteY1" fmla="*/ 0 h 6724356"/>
              <a:gd name="connsiteX2" fmla="*/ 8862647 w 12252960"/>
              <a:gd name="connsiteY2" fmla="*/ 3334043 h 6724356"/>
              <a:gd name="connsiteX3" fmla="*/ 12252960 w 12252960"/>
              <a:gd name="connsiteY3" fmla="*/ 6724356 h 6724356"/>
              <a:gd name="connsiteX4" fmla="*/ 0 w 12252960"/>
              <a:gd name="connsiteY4" fmla="*/ 6724356 h 6724356"/>
              <a:gd name="connsiteX5" fmla="*/ 14068 w 12252960"/>
              <a:gd name="connsiteY5" fmla="*/ 0 h 672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52960" h="6724356">
                <a:moveTo>
                  <a:pt x="14068" y="0"/>
                </a:moveTo>
                <a:lnTo>
                  <a:pt x="12196690" y="0"/>
                </a:lnTo>
                <a:lnTo>
                  <a:pt x="8862647" y="3334043"/>
                </a:lnTo>
                <a:lnTo>
                  <a:pt x="12252960" y="6724356"/>
                </a:lnTo>
                <a:lnTo>
                  <a:pt x="0" y="6724356"/>
                </a:lnTo>
                <a:cubicBezTo>
                  <a:pt x="4689" y="4482904"/>
                  <a:pt x="9379" y="2241452"/>
                  <a:pt x="14068" y="0"/>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Freeform: Shape 4">
            <a:extLst>
              <a:ext uri="{FF2B5EF4-FFF2-40B4-BE49-F238E27FC236}">
                <a16:creationId xmlns:a16="http://schemas.microsoft.com/office/drawing/2014/main" id="{89311A41-B13D-4323-B897-8163F494AC1F}"/>
              </a:ext>
            </a:extLst>
          </p:cNvPr>
          <p:cNvSpPr/>
          <p:nvPr/>
        </p:nvSpPr>
        <p:spPr>
          <a:xfrm>
            <a:off x="5462617" y="3670"/>
            <a:ext cx="4412901" cy="4540196"/>
          </a:xfrm>
          <a:custGeom>
            <a:avLst/>
            <a:gdLst>
              <a:gd name="connsiteX0" fmla="*/ 4389120 w 4389120"/>
              <a:gd name="connsiteY0" fmla="*/ 4515729 h 4515729"/>
              <a:gd name="connsiteX1" fmla="*/ 4389120 w 4389120"/>
              <a:gd name="connsiteY1" fmla="*/ 2222695 h 4515729"/>
              <a:gd name="connsiteX2" fmla="*/ 2082019 w 4389120"/>
              <a:gd name="connsiteY2" fmla="*/ 0 h 4515729"/>
              <a:gd name="connsiteX3" fmla="*/ 562708 w 4389120"/>
              <a:gd name="connsiteY3" fmla="*/ 0 h 4515729"/>
              <a:gd name="connsiteX4" fmla="*/ 0 w 4389120"/>
              <a:gd name="connsiteY4" fmla="*/ 0 h 4515729"/>
              <a:gd name="connsiteX5" fmla="*/ 4389120 w 4389120"/>
              <a:gd name="connsiteY5" fmla="*/ 4515729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9120" h="4515729">
                <a:moveTo>
                  <a:pt x="4389120" y="4515729"/>
                </a:moveTo>
                <a:lnTo>
                  <a:pt x="4389120" y="2222695"/>
                </a:lnTo>
                <a:lnTo>
                  <a:pt x="2082019" y="0"/>
                </a:lnTo>
                <a:lnTo>
                  <a:pt x="562708" y="0"/>
                </a:lnTo>
                <a:lnTo>
                  <a:pt x="0" y="0"/>
                </a:lnTo>
                <a:lnTo>
                  <a:pt x="4389120" y="4515729"/>
                </a:lnTo>
                <a:close/>
              </a:path>
            </a:pathLst>
          </a:cu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Freeform: Shape 9">
            <a:extLst>
              <a:ext uri="{FF2B5EF4-FFF2-40B4-BE49-F238E27FC236}">
                <a16:creationId xmlns:a16="http://schemas.microsoft.com/office/drawing/2014/main" id="{B011AB4B-82B4-4802-A15E-B279BF19C6B4}"/>
              </a:ext>
            </a:extLst>
          </p:cNvPr>
          <p:cNvSpPr/>
          <p:nvPr/>
        </p:nvSpPr>
        <p:spPr>
          <a:xfrm flipV="1">
            <a:off x="5462617" y="2300214"/>
            <a:ext cx="4423160" cy="4550751"/>
          </a:xfrm>
          <a:custGeom>
            <a:avLst/>
            <a:gdLst>
              <a:gd name="connsiteX0" fmla="*/ 4389120 w 4389120"/>
              <a:gd name="connsiteY0" fmla="*/ 4515729 h 4515729"/>
              <a:gd name="connsiteX1" fmla="*/ 4389120 w 4389120"/>
              <a:gd name="connsiteY1" fmla="*/ 2222695 h 4515729"/>
              <a:gd name="connsiteX2" fmla="*/ 2082019 w 4389120"/>
              <a:gd name="connsiteY2" fmla="*/ 0 h 4515729"/>
              <a:gd name="connsiteX3" fmla="*/ 562708 w 4389120"/>
              <a:gd name="connsiteY3" fmla="*/ 0 h 4515729"/>
              <a:gd name="connsiteX4" fmla="*/ 0 w 4389120"/>
              <a:gd name="connsiteY4" fmla="*/ 0 h 4515729"/>
              <a:gd name="connsiteX5" fmla="*/ 4389120 w 4389120"/>
              <a:gd name="connsiteY5" fmla="*/ 4515729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9120" h="4515729">
                <a:moveTo>
                  <a:pt x="4389120" y="4515729"/>
                </a:moveTo>
                <a:lnTo>
                  <a:pt x="4389120" y="2222695"/>
                </a:lnTo>
                <a:lnTo>
                  <a:pt x="2082019" y="0"/>
                </a:lnTo>
                <a:lnTo>
                  <a:pt x="562708" y="0"/>
                </a:lnTo>
                <a:lnTo>
                  <a:pt x="0" y="0"/>
                </a:lnTo>
                <a:lnTo>
                  <a:pt x="4389120" y="4515729"/>
                </a:lnTo>
                <a:close/>
              </a:path>
            </a:pathLst>
          </a:custGeom>
          <a:solidFill>
            <a:schemeClr val="accent2">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01" name="Subtitle 9800"/>
          <p:cNvSpPr>
            <a:spLocks noGrp="1"/>
          </p:cNvSpPr>
          <p:nvPr>
            <p:ph type="subTitle" idx="1"/>
          </p:nvPr>
        </p:nvSpPr>
        <p:spPr>
          <a:xfrm>
            <a:off x="673099" y="2803863"/>
            <a:ext cx="6794501" cy="558799"/>
          </a:xfrm>
          <a:prstGeom prst="rect">
            <a:avLst/>
          </a:prstGeom>
        </p:spPr>
        <p:txBody>
          <a:bodyPr anchor="ctr">
            <a:normAutofit/>
          </a:bodyPr>
          <a:lstStyle>
            <a:lvl1pPr marL="0" indent="0" algn="l">
              <a:buNone/>
              <a:defRPr sz="2000">
                <a:solidFill>
                  <a:schemeClr val="accent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zh-CN" altLang="en-US"/>
              <a:t>单击此处编辑母版副标题样式</a:t>
            </a:r>
            <a:endParaRPr lang="en-US" dirty="0"/>
          </a:p>
        </p:txBody>
      </p:sp>
      <p:sp>
        <p:nvSpPr>
          <p:cNvPr id="9802" name="Title 9801"/>
          <p:cNvSpPr>
            <a:spLocks noGrp="1"/>
          </p:cNvSpPr>
          <p:nvPr>
            <p:ph type="ctrTitle" hasCustomPrompt="1"/>
          </p:nvPr>
        </p:nvSpPr>
        <p:spPr>
          <a:xfrm>
            <a:off x="673099" y="1104900"/>
            <a:ext cx="6794501" cy="1682092"/>
          </a:xfrm>
          <a:prstGeom prst="rect">
            <a:avLst/>
          </a:prstGeom>
        </p:spPr>
        <p:txBody>
          <a:bodyPr anchor="ctr">
            <a:noAutofit/>
          </a:bodyPr>
          <a:lstStyle>
            <a:lvl1pPr algn="l">
              <a:defRPr sz="4800">
                <a:solidFill>
                  <a:schemeClr val="accent1"/>
                </a:solidFill>
              </a:defRPr>
            </a:lvl1pPr>
          </a:lstStyle>
          <a:p>
            <a:r>
              <a:rPr lang="en-US" dirty="0"/>
              <a:t>Click to edit Master </a:t>
            </a:r>
            <a:br>
              <a:rPr lang="en-US" dirty="0"/>
            </a:br>
            <a:r>
              <a:rPr lang="en-US" dirty="0"/>
              <a:t>title style</a:t>
            </a:r>
            <a:endParaRPr lang="zh-CN" altLang="en-US" dirty="0"/>
          </a:p>
        </p:txBody>
      </p:sp>
      <p:sp>
        <p:nvSpPr>
          <p:cNvPr id="12" name="Text Placeholder 11"/>
          <p:cNvSpPr>
            <a:spLocks noGrp="1"/>
          </p:cNvSpPr>
          <p:nvPr>
            <p:ph type="body" sz="quarter" idx="10" hasCustomPrompt="1"/>
          </p:nvPr>
        </p:nvSpPr>
        <p:spPr>
          <a:xfrm>
            <a:off x="673099" y="5253008"/>
            <a:ext cx="6794501" cy="296271"/>
          </a:xfrm>
          <a:prstGeom prst="rect">
            <a:avLst/>
          </a:prstGeom>
        </p:spPr>
        <p:txBody>
          <a:bodyPr vert="horz" anchor="ctr">
            <a:noAutofit/>
          </a:bodyPr>
          <a:lstStyle>
            <a:lvl1pPr marL="0" indent="0" algn="l">
              <a:buNone/>
              <a:defRPr sz="1500" b="0">
                <a:solidFill>
                  <a:schemeClr val="accent2"/>
                </a:solidFill>
              </a:defRPr>
            </a:lvl1pPr>
            <a:lvl2pPr marL="457177" indent="0">
              <a:buNone/>
              <a:defRPr/>
            </a:lvl2pPr>
            <a:lvl3pPr marL="914353" indent="0">
              <a:buNone/>
              <a:defRPr/>
            </a:lvl3pPr>
            <a:lvl4pPr marL="1371531" indent="0">
              <a:buNone/>
              <a:defRPr/>
            </a:lvl4pPr>
            <a:lvl5pPr marL="1828709" indent="0">
              <a:buNone/>
              <a:defRPr/>
            </a:lvl5pPr>
          </a:lstStyle>
          <a:p>
            <a:pPr lvl="0"/>
            <a:r>
              <a:rPr lang="en-US" altLang="zh-CN" dirty="0"/>
              <a:t>Signature</a:t>
            </a:r>
          </a:p>
        </p:txBody>
      </p:sp>
      <p:sp>
        <p:nvSpPr>
          <p:cNvPr id="13" name="Text Placeholder 12"/>
          <p:cNvSpPr>
            <a:spLocks noGrp="1"/>
          </p:cNvSpPr>
          <p:nvPr>
            <p:ph type="body" sz="quarter" idx="11" hasCustomPrompt="1"/>
          </p:nvPr>
        </p:nvSpPr>
        <p:spPr>
          <a:xfrm>
            <a:off x="673099" y="5549279"/>
            <a:ext cx="6794501" cy="296271"/>
          </a:xfrm>
          <a:prstGeom prst="rect">
            <a:avLst/>
          </a:prstGeom>
        </p:spPr>
        <p:txBody>
          <a:bodyPr vert="horz" anchor="ctr">
            <a:noAutofit/>
          </a:bodyPr>
          <a:lstStyle>
            <a:lvl1pPr marL="0" indent="0" algn="l">
              <a:buNone/>
              <a:defRPr sz="1500" b="0">
                <a:solidFill>
                  <a:schemeClr val="accent2"/>
                </a:solidFill>
              </a:defRPr>
            </a:lvl1pPr>
            <a:lvl2pPr marL="457177" indent="0">
              <a:buNone/>
              <a:defRPr/>
            </a:lvl2pPr>
            <a:lvl3pPr marL="914353" indent="0">
              <a:buNone/>
              <a:defRPr/>
            </a:lvl3pPr>
            <a:lvl4pPr marL="1371531" indent="0">
              <a:buNone/>
              <a:defRPr/>
            </a:lvl4pPr>
            <a:lvl5pPr marL="1828709" indent="0">
              <a:buNone/>
              <a:defRPr/>
            </a:lvl5pPr>
          </a:lstStyle>
          <a:p>
            <a:pPr lvl="0"/>
            <a:r>
              <a:rPr lang="en-US" altLang="zh-CN" dirty="0"/>
              <a:t>Date</a:t>
            </a:r>
            <a:endParaRPr lang="zh-CN" altLang="en-US" dirty="0"/>
          </a:p>
        </p:txBody>
      </p:sp>
    </p:spTree>
    <p:extLst>
      <p:ext uri="{BB962C8B-B14F-4D97-AF65-F5344CB8AC3E}">
        <p14:creationId xmlns:p14="http://schemas.microsoft.com/office/powerpoint/2010/main" val="520741877"/>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0" name="Title 19"/>
          <p:cNvSpPr>
            <a:spLocks noGrp="1"/>
          </p:cNvSpPr>
          <p:nvPr>
            <p:ph type="title"/>
          </p:nvPr>
        </p:nvSpPr>
        <p:spPr>
          <a:xfrm>
            <a:off x="6100187" y="2533650"/>
            <a:ext cx="5419185" cy="895350"/>
          </a:xfrm>
          <a:prstGeom prst="rect">
            <a:avLst/>
          </a:prstGeom>
        </p:spPr>
        <p:txBody>
          <a:bodyPr anchor="b">
            <a:normAutofit/>
          </a:bodyPr>
          <a:lstStyle>
            <a:lvl1pPr algn="l">
              <a:defRPr sz="2400" b="1">
                <a:solidFill>
                  <a:schemeClr val="tx1"/>
                </a:solidFill>
              </a:defRPr>
            </a:lvl1pPr>
          </a:lstStyle>
          <a:p>
            <a:r>
              <a:rPr lang="zh-CN" altLang="en-US"/>
              <a:t>单击此处编辑母版标题样式</a:t>
            </a:r>
            <a:endParaRPr lang="zh-CN" altLang="en-US" dirty="0"/>
          </a:p>
        </p:txBody>
      </p:sp>
      <p:sp>
        <p:nvSpPr>
          <p:cNvPr id="21" name="Text Placeholder 20"/>
          <p:cNvSpPr>
            <a:spLocks noGrp="1"/>
          </p:cNvSpPr>
          <p:nvPr>
            <p:ph type="body" idx="1"/>
          </p:nvPr>
        </p:nvSpPr>
        <p:spPr>
          <a:xfrm>
            <a:off x="6101303" y="3429000"/>
            <a:ext cx="5419185" cy="1015623"/>
          </a:xfrm>
          <a:prstGeom prst="rect">
            <a:avLst/>
          </a:prstGeom>
        </p:spPr>
        <p:txBody>
          <a:bodyPr anchor="t">
            <a:normAutofit/>
          </a:bodyPr>
          <a:lstStyle>
            <a:lvl1pPr marL="0" indent="0" algn="l">
              <a:lnSpc>
                <a:spcPct val="100000"/>
              </a:lnSpc>
              <a:buNone/>
              <a:defRPr sz="1100">
                <a:solidFill>
                  <a:schemeClr val="tx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zh-CN" altLang="en-US"/>
              <a:t>单击此处编辑母版文本样式</a:t>
            </a:r>
          </a:p>
        </p:txBody>
      </p:sp>
      <p:sp>
        <p:nvSpPr>
          <p:cNvPr id="9" name="Freeform: Shape 8">
            <a:extLst>
              <a:ext uri="{FF2B5EF4-FFF2-40B4-BE49-F238E27FC236}">
                <a16:creationId xmlns:a16="http://schemas.microsoft.com/office/drawing/2014/main" id="{A8F73F11-31EC-41CE-8E2F-63D6E1D0CD91}"/>
              </a:ext>
            </a:extLst>
          </p:cNvPr>
          <p:cNvSpPr/>
          <p:nvPr/>
        </p:nvSpPr>
        <p:spPr>
          <a:xfrm>
            <a:off x="1" y="0"/>
            <a:ext cx="6776274" cy="6858000"/>
          </a:xfrm>
          <a:custGeom>
            <a:avLst/>
            <a:gdLst>
              <a:gd name="connsiteX0" fmla="*/ 0 w 6776274"/>
              <a:gd name="connsiteY0" fmla="*/ 0 h 6858000"/>
              <a:gd name="connsiteX1" fmla="*/ 6720004 w 6776274"/>
              <a:gd name="connsiteY1" fmla="*/ 0 h 6858000"/>
              <a:gd name="connsiteX2" fmla="*/ 3385961 w 6776274"/>
              <a:gd name="connsiteY2" fmla="*/ 3400306 h 6858000"/>
              <a:gd name="connsiteX3" fmla="*/ 6776274 w 6776274"/>
              <a:gd name="connsiteY3" fmla="*/ 6858000 h 6858000"/>
              <a:gd name="connsiteX4" fmla="*/ 0 w 677627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6274" h="6858000">
                <a:moveTo>
                  <a:pt x="0" y="0"/>
                </a:moveTo>
                <a:lnTo>
                  <a:pt x="6720004" y="0"/>
                </a:lnTo>
                <a:lnTo>
                  <a:pt x="3385961" y="3400306"/>
                </a:lnTo>
                <a:lnTo>
                  <a:pt x="6776274" y="6858000"/>
                </a:lnTo>
                <a:lnTo>
                  <a:pt x="0" y="6858000"/>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 name="Freeform: Shape 6">
            <a:extLst>
              <a:ext uri="{FF2B5EF4-FFF2-40B4-BE49-F238E27FC236}">
                <a16:creationId xmlns:a16="http://schemas.microsoft.com/office/drawing/2014/main" id="{50FC7955-5F9C-45DD-91C3-963BB912F40A}"/>
              </a:ext>
            </a:extLst>
          </p:cNvPr>
          <p:cNvSpPr/>
          <p:nvPr/>
        </p:nvSpPr>
        <p:spPr>
          <a:xfrm>
            <a:off x="0" y="3670"/>
            <a:ext cx="4412901" cy="4540196"/>
          </a:xfrm>
          <a:custGeom>
            <a:avLst/>
            <a:gdLst>
              <a:gd name="connsiteX0" fmla="*/ 4389120 w 4389120"/>
              <a:gd name="connsiteY0" fmla="*/ 4515729 h 4515729"/>
              <a:gd name="connsiteX1" fmla="*/ 4389120 w 4389120"/>
              <a:gd name="connsiteY1" fmla="*/ 2222695 h 4515729"/>
              <a:gd name="connsiteX2" fmla="*/ 2082019 w 4389120"/>
              <a:gd name="connsiteY2" fmla="*/ 0 h 4515729"/>
              <a:gd name="connsiteX3" fmla="*/ 562708 w 4389120"/>
              <a:gd name="connsiteY3" fmla="*/ 0 h 4515729"/>
              <a:gd name="connsiteX4" fmla="*/ 0 w 4389120"/>
              <a:gd name="connsiteY4" fmla="*/ 0 h 4515729"/>
              <a:gd name="connsiteX5" fmla="*/ 4389120 w 4389120"/>
              <a:gd name="connsiteY5" fmla="*/ 4515729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9120" h="4515729">
                <a:moveTo>
                  <a:pt x="4389120" y="4515729"/>
                </a:moveTo>
                <a:lnTo>
                  <a:pt x="4389120" y="2222695"/>
                </a:lnTo>
                <a:lnTo>
                  <a:pt x="2082019" y="0"/>
                </a:lnTo>
                <a:lnTo>
                  <a:pt x="562708" y="0"/>
                </a:lnTo>
                <a:lnTo>
                  <a:pt x="0" y="0"/>
                </a:lnTo>
                <a:lnTo>
                  <a:pt x="4389120" y="4515729"/>
                </a:lnTo>
                <a:close/>
              </a:path>
            </a:pathLst>
          </a:cu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Freeform: Shape 7">
            <a:extLst>
              <a:ext uri="{FF2B5EF4-FFF2-40B4-BE49-F238E27FC236}">
                <a16:creationId xmlns:a16="http://schemas.microsoft.com/office/drawing/2014/main" id="{CF273998-A01E-4E77-8DCF-82D0CD778360}"/>
              </a:ext>
            </a:extLst>
          </p:cNvPr>
          <p:cNvSpPr/>
          <p:nvPr/>
        </p:nvSpPr>
        <p:spPr>
          <a:xfrm flipV="1">
            <a:off x="0" y="2300214"/>
            <a:ext cx="4423160" cy="4550751"/>
          </a:xfrm>
          <a:custGeom>
            <a:avLst/>
            <a:gdLst>
              <a:gd name="connsiteX0" fmla="*/ 4389120 w 4389120"/>
              <a:gd name="connsiteY0" fmla="*/ 4515729 h 4515729"/>
              <a:gd name="connsiteX1" fmla="*/ 4389120 w 4389120"/>
              <a:gd name="connsiteY1" fmla="*/ 2222695 h 4515729"/>
              <a:gd name="connsiteX2" fmla="*/ 2082019 w 4389120"/>
              <a:gd name="connsiteY2" fmla="*/ 0 h 4515729"/>
              <a:gd name="connsiteX3" fmla="*/ 562708 w 4389120"/>
              <a:gd name="connsiteY3" fmla="*/ 0 h 4515729"/>
              <a:gd name="connsiteX4" fmla="*/ 0 w 4389120"/>
              <a:gd name="connsiteY4" fmla="*/ 0 h 4515729"/>
              <a:gd name="connsiteX5" fmla="*/ 4389120 w 4389120"/>
              <a:gd name="connsiteY5" fmla="*/ 4515729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9120" h="4515729">
                <a:moveTo>
                  <a:pt x="4389120" y="4515729"/>
                </a:moveTo>
                <a:lnTo>
                  <a:pt x="4389120" y="2222695"/>
                </a:lnTo>
                <a:lnTo>
                  <a:pt x="2082019" y="0"/>
                </a:lnTo>
                <a:lnTo>
                  <a:pt x="562708" y="0"/>
                </a:lnTo>
                <a:lnTo>
                  <a:pt x="0" y="0"/>
                </a:lnTo>
                <a:lnTo>
                  <a:pt x="4389120" y="4515729"/>
                </a:lnTo>
                <a:close/>
              </a:path>
            </a:pathLst>
          </a:custGeom>
          <a:solidFill>
            <a:schemeClr val="accent2">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56417153"/>
      </p:ext>
    </p:extLst>
  </p:cSld>
  <p:clrMapOvr>
    <a:overrideClrMapping bg1="lt1" tx1="dk1" bg2="lt2" tx2="dk2" accent1="accent1" accent2="accent2" accent3="accent3" accent4="accent4" accent5="accent5" accent6="accent6" hlink="hlink" folHlink="folHlink"/>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888B6D7-9D3F-49D7-BACE-73A9D1149A74}"/>
              </a:ext>
            </a:extLst>
          </p:cNvPr>
          <p:cNvSpPr>
            <a:spLocks noGrp="1"/>
          </p:cNvSpPr>
          <p:nvPr>
            <p:ph type="dt" sz="half" idx="10"/>
          </p:nvPr>
        </p:nvSpPr>
        <p:spPr/>
        <p:txBody>
          <a:bodyPr/>
          <a:lstStyle/>
          <a:p>
            <a:fld id="{AEE83C25-6459-49AF-ADD8-122D08A7C09E}" type="datetime1">
              <a:rPr lang="zh-CN" altLang="en-US" smtClean="0"/>
              <a:t>2025/9/19</a:t>
            </a:fld>
            <a:endParaRPr lang="zh-CN" altLang="en-US"/>
          </a:p>
        </p:txBody>
      </p:sp>
      <p:sp>
        <p:nvSpPr>
          <p:cNvPr id="4" name="Footer Placeholder 3">
            <a:extLst>
              <a:ext uri="{FF2B5EF4-FFF2-40B4-BE49-F238E27FC236}">
                <a16:creationId xmlns:a16="http://schemas.microsoft.com/office/drawing/2014/main" id="{7AC997A4-1DD8-4731-B9FD-42398A20FF85}"/>
              </a:ext>
            </a:extLst>
          </p:cNvPr>
          <p:cNvSpPr>
            <a:spLocks noGrp="1"/>
          </p:cNvSpPr>
          <p:nvPr>
            <p:ph type="ftr" sz="quarter" idx="11"/>
          </p:nvPr>
        </p:nvSpPr>
        <p:spPr/>
        <p:txBody>
          <a:bodyPr/>
          <a:lstStyle/>
          <a:p>
            <a:endParaRPr lang="zh-CN" altLang="en-US"/>
          </a:p>
        </p:txBody>
      </p:sp>
      <p:sp>
        <p:nvSpPr>
          <p:cNvPr id="5" name="Slide Number Placeholder 4">
            <a:extLst>
              <a:ext uri="{FF2B5EF4-FFF2-40B4-BE49-F238E27FC236}">
                <a16:creationId xmlns:a16="http://schemas.microsoft.com/office/drawing/2014/main" id="{DBA9825E-1876-42AD-ABCF-E0E100F351CA}"/>
              </a:ext>
            </a:extLst>
          </p:cNvPr>
          <p:cNvSpPr>
            <a:spLocks noGrp="1"/>
          </p:cNvSpPr>
          <p:nvPr>
            <p:ph type="sldNum" sz="quarter" idx="12"/>
          </p:nvPr>
        </p:nvSpPr>
        <p:spPr/>
        <p:txBody>
          <a:bodyPr/>
          <a:lstStyle/>
          <a:p>
            <a:fld id="{DAEFFE54-9F89-4D27-A971-D6774B8AC7D8}" type="slidenum">
              <a:rPr lang="en-US" smtClean="0"/>
              <a:t>‹#›</a:t>
            </a:fld>
            <a:endParaRPr lang="en-US"/>
          </a:p>
        </p:txBody>
      </p:sp>
      <p:sp>
        <p:nvSpPr>
          <p:cNvPr id="6" name="Title 5">
            <a:extLst>
              <a:ext uri="{FF2B5EF4-FFF2-40B4-BE49-F238E27FC236}">
                <a16:creationId xmlns:a16="http://schemas.microsoft.com/office/drawing/2014/main" id="{D124F9DB-C87A-423F-9657-38C7A2901430}"/>
              </a:ext>
            </a:extLst>
          </p:cNvPr>
          <p:cNvSpPr>
            <a:spLocks noGrp="1"/>
          </p:cNvSpPr>
          <p:nvPr>
            <p:ph type="title" hasCustomPrompt="1"/>
          </p:nvPr>
        </p:nvSpPr>
        <p:spPr>
          <a:xfrm>
            <a:off x="669924" y="1"/>
            <a:ext cx="10850563" cy="1028699"/>
          </a:xfrm>
          <a:prstGeom prst="rect">
            <a:avLst/>
          </a:prstGeom>
        </p:spPr>
        <p:txBody>
          <a:bodyPr/>
          <a:lstStyle>
            <a:lvl1pPr>
              <a:defRPr/>
            </a:lvl1pPr>
          </a:lstStyle>
          <a:p>
            <a:r>
              <a:rPr lang="en-US" altLang="zh-CN" dirty="0"/>
              <a:t>Click to edit Master title style</a:t>
            </a:r>
            <a:endParaRPr lang="zh-CN" altLang="en-US" dirty="0"/>
          </a:p>
        </p:txBody>
      </p:sp>
      <p:sp>
        <p:nvSpPr>
          <p:cNvPr id="8" name="Content Placeholder 7">
            <a:extLst>
              <a:ext uri="{FF2B5EF4-FFF2-40B4-BE49-F238E27FC236}">
                <a16:creationId xmlns:a16="http://schemas.microsoft.com/office/drawing/2014/main" id="{2070191C-4093-409C-8FD5-7369A79637AD}"/>
              </a:ext>
            </a:extLst>
          </p:cNvPr>
          <p:cNvSpPr>
            <a:spLocks noGrp="1"/>
          </p:cNvSpPr>
          <p:nvPr>
            <p:ph sz="quarter" idx="13" hasCustomPrompt="1"/>
          </p:nvPr>
        </p:nvSpPr>
        <p:spPr>
          <a:xfrm>
            <a:off x="669925" y="1130299"/>
            <a:ext cx="10850563" cy="5006975"/>
          </a:xfrm>
          <a:prstGeom prst="rect">
            <a:avLst/>
          </a:prstGeom>
        </p:spPr>
        <p:txBody>
          <a:bodyPr/>
          <a:lstStyle>
            <a:lvl1pPr>
              <a:defRPr/>
            </a:lvl1pPr>
            <a:lvl2pPr>
              <a:defRPr/>
            </a:lvl2pPr>
            <a:lvl3pPr>
              <a:defRPr/>
            </a:lvl3pPr>
            <a:lvl4pPr>
              <a:defRPr/>
            </a:lvl4pPr>
            <a:lvl5pPr>
              <a:defRPr/>
            </a:lvl5pPr>
          </a:lstStyle>
          <a:p>
            <a:pPr lvl="0"/>
            <a:r>
              <a:rPr lang="en-US" altLang="zh-CN" dirty="0"/>
              <a:t>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zh-CN" altLang="en-US" dirty="0"/>
          </a:p>
        </p:txBody>
      </p:sp>
    </p:spTree>
    <p:extLst>
      <p:ext uri="{BB962C8B-B14F-4D97-AF65-F5344CB8AC3E}">
        <p14:creationId xmlns:p14="http://schemas.microsoft.com/office/powerpoint/2010/main" val="4209090587"/>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仅标题页">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986EA5F-D77D-4318-90E9-C04AA8ADC0D1}"/>
              </a:ext>
            </a:extLst>
          </p:cNvPr>
          <p:cNvSpPr>
            <a:spLocks noGrp="1"/>
          </p:cNvSpPr>
          <p:nvPr>
            <p:ph type="dt" sz="half" idx="10"/>
          </p:nvPr>
        </p:nvSpPr>
        <p:spPr/>
        <p:txBody>
          <a:bodyPr/>
          <a:lstStyle/>
          <a:p>
            <a:fld id="{AEE83C25-6459-49AF-ADD8-122D08A7C09E}" type="datetime1">
              <a:rPr lang="zh-CN" altLang="en-US" smtClean="0"/>
              <a:t>2025/9/19</a:t>
            </a:fld>
            <a:endParaRPr lang="zh-CN" altLang="en-US"/>
          </a:p>
        </p:txBody>
      </p:sp>
      <p:sp>
        <p:nvSpPr>
          <p:cNvPr id="4" name="Footer Placeholder 3">
            <a:extLst>
              <a:ext uri="{FF2B5EF4-FFF2-40B4-BE49-F238E27FC236}">
                <a16:creationId xmlns:a16="http://schemas.microsoft.com/office/drawing/2014/main" id="{00832621-D9D9-445E-BFF9-F8348FA1E262}"/>
              </a:ext>
            </a:extLst>
          </p:cNvPr>
          <p:cNvSpPr>
            <a:spLocks noGrp="1"/>
          </p:cNvSpPr>
          <p:nvPr>
            <p:ph type="ftr" sz="quarter" idx="11"/>
          </p:nvPr>
        </p:nvSpPr>
        <p:spPr/>
        <p:txBody>
          <a:bodyPr/>
          <a:lstStyle/>
          <a:p>
            <a:endParaRPr lang="zh-CN" altLang="en-US"/>
          </a:p>
        </p:txBody>
      </p:sp>
      <p:sp>
        <p:nvSpPr>
          <p:cNvPr id="5" name="Slide Number Placeholder 4">
            <a:extLst>
              <a:ext uri="{FF2B5EF4-FFF2-40B4-BE49-F238E27FC236}">
                <a16:creationId xmlns:a16="http://schemas.microsoft.com/office/drawing/2014/main" id="{8371151B-F790-4A9F-962F-B8718A9560A9}"/>
              </a:ext>
            </a:extLst>
          </p:cNvPr>
          <p:cNvSpPr>
            <a:spLocks noGrp="1"/>
          </p:cNvSpPr>
          <p:nvPr>
            <p:ph type="sldNum" sz="quarter" idx="12"/>
          </p:nvPr>
        </p:nvSpPr>
        <p:spPr/>
        <p:txBody>
          <a:bodyPr/>
          <a:lstStyle/>
          <a:p>
            <a:fld id="{DAEFFE54-9F89-4D27-A971-D6774B8AC7D8}" type="slidenum">
              <a:rPr lang="en-US" smtClean="0"/>
              <a:t>‹#›</a:t>
            </a:fld>
            <a:endParaRPr lang="en-US"/>
          </a:p>
        </p:txBody>
      </p:sp>
    </p:spTree>
    <p:extLst>
      <p:ext uri="{BB962C8B-B14F-4D97-AF65-F5344CB8AC3E}">
        <p14:creationId xmlns:p14="http://schemas.microsoft.com/office/powerpoint/2010/main" val="831013285"/>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2204745"/>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末尾幻灯片">
    <p:bg>
      <p:bgPr>
        <a:solidFill>
          <a:schemeClr val="bg2"/>
        </a:solidFill>
        <a:effectLst/>
      </p:bgPr>
    </p:bg>
    <p:spTree>
      <p:nvGrpSpPr>
        <p:cNvPr id="1" name=""/>
        <p:cNvGrpSpPr/>
        <p:nvPr/>
      </p:nvGrpSpPr>
      <p:grpSpPr>
        <a:xfrm>
          <a:off x="0" y="0"/>
          <a:ext cx="0" cy="0"/>
          <a:chOff x="0" y="0"/>
          <a:chExt cx="0" cy="0"/>
        </a:xfrm>
      </p:grpSpPr>
      <p:sp>
        <p:nvSpPr>
          <p:cNvPr id="13" name="Title 12"/>
          <p:cNvSpPr>
            <a:spLocks noGrp="1"/>
          </p:cNvSpPr>
          <p:nvPr>
            <p:ph type="ctrTitle" hasCustomPrompt="1"/>
          </p:nvPr>
        </p:nvSpPr>
        <p:spPr>
          <a:xfrm>
            <a:off x="5287303" y="1926759"/>
            <a:ext cx="6233185" cy="1621509"/>
          </a:xfrm>
          <a:prstGeom prst="rect">
            <a:avLst/>
          </a:prstGeom>
        </p:spPr>
        <p:txBody>
          <a:bodyPr anchor="b">
            <a:normAutofit/>
          </a:bodyPr>
          <a:lstStyle>
            <a:lvl1pPr marL="0" indent="0" algn="l">
              <a:buFont typeface="Arial" panose="020B0604020202020204" pitchFamily="34" charset="0"/>
              <a:buNone/>
              <a:defRPr sz="3200">
                <a:solidFill>
                  <a:schemeClr val="accent1"/>
                </a:solidFill>
              </a:defRPr>
            </a:lvl1pPr>
          </a:lstStyle>
          <a:p>
            <a:r>
              <a:rPr lang="en-US" altLang="zh-CN" dirty="0"/>
              <a:t>Conclusion</a:t>
            </a:r>
            <a:endParaRPr lang="zh-CN" altLang="en-US" dirty="0"/>
          </a:p>
        </p:txBody>
      </p:sp>
      <p:sp>
        <p:nvSpPr>
          <p:cNvPr id="15" name="Text Placeholder 14"/>
          <p:cNvSpPr>
            <a:spLocks noGrp="1"/>
          </p:cNvSpPr>
          <p:nvPr>
            <p:ph type="body" sz="quarter" idx="18" hasCustomPrompt="1"/>
          </p:nvPr>
        </p:nvSpPr>
        <p:spPr>
          <a:xfrm>
            <a:off x="5287303" y="4232995"/>
            <a:ext cx="6233185" cy="310871"/>
          </a:xfrm>
          <a:prstGeom prst="rect">
            <a:avLst/>
          </a:prstGeom>
        </p:spPr>
        <p:txBody>
          <a:bodyPr vert="horz" lIns="91440" tIns="45720" rIns="91440" bIns="45720" rtlCol="0">
            <a:normAutofit/>
          </a:bodyPr>
          <a:lstStyle>
            <a:lvl1pPr marL="0" indent="0" algn="l">
              <a:buNone/>
              <a:defRPr lang="zh-CN" altLang="en-US" sz="1500" smtClean="0">
                <a:solidFill>
                  <a:schemeClr val="accent1"/>
                </a:solidFill>
              </a:defRPr>
            </a:lvl1pPr>
            <a:lvl2pPr>
              <a:defRPr lang="zh-CN" altLang="en-US" sz="2000" smtClean="0"/>
            </a:lvl2pPr>
            <a:lvl3pPr>
              <a:defRPr lang="zh-CN" altLang="en-US" sz="1800" smtClean="0"/>
            </a:lvl3pPr>
            <a:lvl4pPr>
              <a:defRPr lang="zh-CN" altLang="en-US" sz="1600" smtClean="0"/>
            </a:lvl4pPr>
            <a:lvl5pPr>
              <a:defRPr lang="zh-CN" altLang="en-US" sz="1600"/>
            </a:lvl5pPr>
          </a:lstStyle>
          <a:p>
            <a:pPr marL="228589" marR="0" lvl="0" indent="-228589" fontAlgn="auto">
              <a:spcAft>
                <a:spcPts val="0"/>
              </a:spcAft>
              <a:buClrTx/>
              <a:buSzTx/>
              <a:tabLst/>
            </a:pPr>
            <a:r>
              <a:rPr lang="en-US" altLang="zh-CN" dirty="0"/>
              <a:t>Data</a:t>
            </a:r>
          </a:p>
        </p:txBody>
      </p:sp>
      <p:sp>
        <p:nvSpPr>
          <p:cNvPr id="6" name="Text Placeholder 5">
            <a:extLst>
              <a:ext uri="{FF2B5EF4-FFF2-40B4-BE49-F238E27FC236}">
                <a16:creationId xmlns:a16="http://schemas.microsoft.com/office/drawing/2014/main" id="{05EBDA4F-7210-4CAE-8333-80DB24212E78}"/>
              </a:ext>
            </a:extLst>
          </p:cNvPr>
          <p:cNvSpPr>
            <a:spLocks noGrp="1"/>
          </p:cNvSpPr>
          <p:nvPr>
            <p:ph type="body" sz="quarter" idx="10" hasCustomPrompt="1"/>
          </p:nvPr>
        </p:nvSpPr>
        <p:spPr>
          <a:xfrm>
            <a:off x="5287305" y="3936724"/>
            <a:ext cx="6233185" cy="296271"/>
          </a:xfrm>
          <a:prstGeom prst="rect">
            <a:avLst/>
          </a:prstGeom>
        </p:spPr>
        <p:txBody>
          <a:bodyPr vert="horz" anchor="ctr">
            <a:noAutofit/>
          </a:bodyPr>
          <a:lstStyle>
            <a:lvl1pPr marL="0" indent="0" algn="l">
              <a:buNone/>
              <a:defRPr sz="1500" b="0">
                <a:solidFill>
                  <a:schemeClr val="accent1"/>
                </a:solidFill>
              </a:defRPr>
            </a:lvl1pPr>
            <a:lvl2pPr marL="457177" indent="0">
              <a:buNone/>
              <a:defRPr/>
            </a:lvl2pPr>
            <a:lvl3pPr marL="914353" indent="0">
              <a:buNone/>
              <a:defRPr/>
            </a:lvl3pPr>
            <a:lvl4pPr marL="1371531" indent="0">
              <a:buNone/>
              <a:defRPr/>
            </a:lvl4pPr>
            <a:lvl5pPr marL="1828709" indent="0">
              <a:buNone/>
              <a:defRPr/>
            </a:lvl5pPr>
          </a:lstStyle>
          <a:p>
            <a:pPr lvl="0"/>
            <a:r>
              <a:rPr lang="en-US" altLang="zh-CN" dirty="0"/>
              <a:t>Signature</a:t>
            </a:r>
          </a:p>
        </p:txBody>
      </p:sp>
      <p:sp>
        <p:nvSpPr>
          <p:cNvPr id="7" name="Freeform: Shape 6">
            <a:extLst>
              <a:ext uri="{FF2B5EF4-FFF2-40B4-BE49-F238E27FC236}">
                <a16:creationId xmlns:a16="http://schemas.microsoft.com/office/drawing/2014/main" id="{C1B1CDC0-2DA1-4B7B-96FE-7B88AF63EE28}"/>
              </a:ext>
            </a:extLst>
          </p:cNvPr>
          <p:cNvSpPr/>
          <p:nvPr/>
        </p:nvSpPr>
        <p:spPr>
          <a:xfrm>
            <a:off x="1" y="0"/>
            <a:ext cx="6776274" cy="6858000"/>
          </a:xfrm>
          <a:custGeom>
            <a:avLst/>
            <a:gdLst>
              <a:gd name="connsiteX0" fmla="*/ 0 w 6776274"/>
              <a:gd name="connsiteY0" fmla="*/ 0 h 6858000"/>
              <a:gd name="connsiteX1" fmla="*/ 6720004 w 6776274"/>
              <a:gd name="connsiteY1" fmla="*/ 0 h 6858000"/>
              <a:gd name="connsiteX2" fmla="*/ 3385961 w 6776274"/>
              <a:gd name="connsiteY2" fmla="*/ 3400306 h 6858000"/>
              <a:gd name="connsiteX3" fmla="*/ 6776274 w 6776274"/>
              <a:gd name="connsiteY3" fmla="*/ 6858000 h 6858000"/>
              <a:gd name="connsiteX4" fmla="*/ 0 w 677627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6274" h="6858000">
                <a:moveTo>
                  <a:pt x="0" y="0"/>
                </a:moveTo>
                <a:lnTo>
                  <a:pt x="6720004" y="0"/>
                </a:lnTo>
                <a:lnTo>
                  <a:pt x="3385961" y="3400306"/>
                </a:lnTo>
                <a:lnTo>
                  <a:pt x="6776274" y="6858000"/>
                </a:lnTo>
                <a:lnTo>
                  <a:pt x="0" y="6858000"/>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 name="Freeform: Shape 7">
            <a:extLst>
              <a:ext uri="{FF2B5EF4-FFF2-40B4-BE49-F238E27FC236}">
                <a16:creationId xmlns:a16="http://schemas.microsoft.com/office/drawing/2014/main" id="{7183A996-1A31-42C2-AFDF-8E22FE2590BC}"/>
              </a:ext>
            </a:extLst>
          </p:cNvPr>
          <p:cNvSpPr/>
          <p:nvPr/>
        </p:nvSpPr>
        <p:spPr>
          <a:xfrm>
            <a:off x="0" y="3670"/>
            <a:ext cx="4412901" cy="4540196"/>
          </a:xfrm>
          <a:custGeom>
            <a:avLst/>
            <a:gdLst>
              <a:gd name="connsiteX0" fmla="*/ 4389120 w 4389120"/>
              <a:gd name="connsiteY0" fmla="*/ 4515729 h 4515729"/>
              <a:gd name="connsiteX1" fmla="*/ 4389120 w 4389120"/>
              <a:gd name="connsiteY1" fmla="*/ 2222695 h 4515729"/>
              <a:gd name="connsiteX2" fmla="*/ 2082019 w 4389120"/>
              <a:gd name="connsiteY2" fmla="*/ 0 h 4515729"/>
              <a:gd name="connsiteX3" fmla="*/ 562708 w 4389120"/>
              <a:gd name="connsiteY3" fmla="*/ 0 h 4515729"/>
              <a:gd name="connsiteX4" fmla="*/ 0 w 4389120"/>
              <a:gd name="connsiteY4" fmla="*/ 0 h 4515729"/>
              <a:gd name="connsiteX5" fmla="*/ 4389120 w 4389120"/>
              <a:gd name="connsiteY5" fmla="*/ 4515729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9120" h="4515729">
                <a:moveTo>
                  <a:pt x="4389120" y="4515729"/>
                </a:moveTo>
                <a:lnTo>
                  <a:pt x="4389120" y="2222695"/>
                </a:lnTo>
                <a:lnTo>
                  <a:pt x="2082019" y="0"/>
                </a:lnTo>
                <a:lnTo>
                  <a:pt x="562708" y="0"/>
                </a:lnTo>
                <a:lnTo>
                  <a:pt x="0" y="0"/>
                </a:lnTo>
                <a:lnTo>
                  <a:pt x="4389120" y="4515729"/>
                </a:lnTo>
                <a:close/>
              </a:path>
            </a:pathLst>
          </a:cu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Freeform: Shape 8">
            <a:extLst>
              <a:ext uri="{FF2B5EF4-FFF2-40B4-BE49-F238E27FC236}">
                <a16:creationId xmlns:a16="http://schemas.microsoft.com/office/drawing/2014/main" id="{3929BA9B-5E7F-4AAE-95D4-8D616AD380FC}"/>
              </a:ext>
            </a:extLst>
          </p:cNvPr>
          <p:cNvSpPr/>
          <p:nvPr/>
        </p:nvSpPr>
        <p:spPr>
          <a:xfrm flipV="1">
            <a:off x="0" y="2300214"/>
            <a:ext cx="4423160" cy="4550751"/>
          </a:xfrm>
          <a:custGeom>
            <a:avLst/>
            <a:gdLst>
              <a:gd name="connsiteX0" fmla="*/ 4389120 w 4389120"/>
              <a:gd name="connsiteY0" fmla="*/ 4515729 h 4515729"/>
              <a:gd name="connsiteX1" fmla="*/ 4389120 w 4389120"/>
              <a:gd name="connsiteY1" fmla="*/ 2222695 h 4515729"/>
              <a:gd name="connsiteX2" fmla="*/ 2082019 w 4389120"/>
              <a:gd name="connsiteY2" fmla="*/ 0 h 4515729"/>
              <a:gd name="connsiteX3" fmla="*/ 562708 w 4389120"/>
              <a:gd name="connsiteY3" fmla="*/ 0 h 4515729"/>
              <a:gd name="connsiteX4" fmla="*/ 0 w 4389120"/>
              <a:gd name="connsiteY4" fmla="*/ 0 h 4515729"/>
              <a:gd name="connsiteX5" fmla="*/ 4389120 w 4389120"/>
              <a:gd name="connsiteY5" fmla="*/ 4515729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9120" h="4515729">
                <a:moveTo>
                  <a:pt x="4389120" y="4515729"/>
                </a:moveTo>
                <a:lnTo>
                  <a:pt x="4389120" y="2222695"/>
                </a:lnTo>
                <a:lnTo>
                  <a:pt x="2082019" y="0"/>
                </a:lnTo>
                <a:lnTo>
                  <a:pt x="562708" y="0"/>
                </a:lnTo>
                <a:lnTo>
                  <a:pt x="0" y="0"/>
                </a:lnTo>
                <a:lnTo>
                  <a:pt x="4389120" y="4515729"/>
                </a:lnTo>
                <a:close/>
              </a:path>
            </a:pathLst>
          </a:custGeom>
          <a:solidFill>
            <a:schemeClr val="accent2">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59801692"/>
      </p:ext>
    </p:extLst>
  </p:cSld>
  <p:clrMapOvr>
    <a:overrideClrMapping bg1="lt1" tx1="dk1" bg2="lt2" tx2="dk2" accent1="accent1" accent2="accent2" accent3="accent3" accent4="accent4" accent5="accent5" accent6="accent6" hlink="hlink" folHlink="folHlink"/>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lank-OfficePLUS">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881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7A444F-0AA2-4FC0-BA26-30D1DE85A9A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8C2FDAE-7BC8-4932-9724-952C656EED0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34834CC-CBDC-4DB2-B868-6E0C6543E2F9}"/>
              </a:ext>
            </a:extLst>
          </p:cNvPr>
          <p:cNvSpPr>
            <a:spLocks noGrp="1"/>
          </p:cNvSpPr>
          <p:nvPr>
            <p:ph type="dt" sz="half" idx="10"/>
          </p:nvPr>
        </p:nvSpPr>
        <p:spPr/>
        <p:txBody>
          <a:bodyPr/>
          <a:lstStyle/>
          <a:p>
            <a:fld id="{2E42FC35-0CA5-4EB8-905E-1887F980A77A}" type="datetimeFigureOut">
              <a:rPr lang="zh-CN" altLang="en-US" smtClean="0"/>
              <a:t>2025/9/19</a:t>
            </a:fld>
            <a:endParaRPr lang="zh-CN" altLang="en-US"/>
          </a:p>
        </p:txBody>
      </p:sp>
      <p:sp>
        <p:nvSpPr>
          <p:cNvPr id="5" name="页脚占位符 4">
            <a:extLst>
              <a:ext uri="{FF2B5EF4-FFF2-40B4-BE49-F238E27FC236}">
                <a16:creationId xmlns:a16="http://schemas.microsoft.com/office/drawing/2014/main" id="{F708AE6D-B8EF-403A-B5D1-1C4915BBE15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943E599-5AE3-4F0A-841D-B212A8B5EAFC}"/>
              </a:ext>
            </a:extLst>
          </p:cNvPr>
          <p:cNvSpPr>
            <a:spLocks noGrp="1"/>
          </p:cNvSpPr>
          <p:nvPr>
            <p:ph type="sldNum" sz="quarter" idx="12"/>
          </p:nvPr>
        </p:nvSpPr>
        <p:spPr/>
        <p:txBody>
          <a:bodyPr/>
          <a:lstStyle/>
          <a:p>
            <a:fld id="{B43C50EA-71CB-4B8F-97C2-DB0AFC93162A}" type="slidenum">
              <a:rPr lang="zh-CN" altLang="en-US" smtClean="0"/>
              <a:t>‹#›</a:t>
            </a:fld>
            <a:endParaRPr lang="zh-CN" altLang="en-US"/>
          </a:p>
        </p:txBody>
      </p:sp>
    </p:spTree>
    <p:extLst>
      <p:ext uri="{BB962C8B-B14F-4D97-AF65-F5344CB8AC3E}">
        <p14:creationId xmlns:p14="http://schemas.microsoft.com/office/powerpoint/2010/main" val="1855267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04388434-9949-479C-A9C3-67A953F6A939}"/>
              </a:ext>
            </a:extLst>
          </p:cNvPr>
          <p:cNvSpPr>
            <a:spLocks noGrp="1"/>
          </p:cNvSpPr>
          <p:nvPr>
            <p:ph type="dt" sz="half" idx="2"/>
          </p:nvPr>
        </p:nvSpPr>
        <p:spPr>
          <a:xfrm>
            <a:off x="5401732" y="6240463"/>
            <a:ext cx="1388536" cy="206381"/>
          </a:xfrm>
          <a:prstGeom prst="rect">
            <a:avLst/>
          </a:prstGeom>
        </p:spPr>
        <p:txBody>
          <a:bodyPr vert="horz" lIns="91440" tIns="45720" rIns="91440" bIns="45720" rtlCol="0" anchor="ctr"/>
          <a:lstStyle>
            <a:lvl1pPr algn="ctr">
              <a:defRPr sz="1000">
                <a:solidFill>
                  <a:schemeClr val="tx1">
                    <a:lumMod val="50000"/>
                    <a:lumOff val="50000"/>
                  </a:schemeClr>
                </a:solidFill>
              </a:defRPr>
            </a:lvl1pPr>
          </a:lstStyle>
          <a:p>
            <a:fld id="{AEE83C25-6459-49AF-ADD8-122D08A7C09E}" type="datetime1">
              <a:rPr lang="zh-CN" altLang="en-US" smtClean="0"/>
              <a:t>2025/9/19</a:t>
            </a:fld>
            <a:endParaRPr lang="zh-CN" altLang="en-US"/>
          </a:p>
        </p:txBody>
      </p:sp>
      <p:sp>
        <p:nvSpPr>
          <p:cNvPr id="9" name="Footer Placeholder 8">
            <a:extLst>
              <a:ext uri="{FF2B5EF4-FFF2-40B4-BE49-F238E27FC236}">
                <a16:creationId xmlns:a16="http://schemas.microsoft.com/office/drawing/2014/main" id="{50A5656E-7A33-4865-A262-1F96263BAA16}"/>
              </a:ext>
            </a:extLst>
          </p:cNvPr>
          <p:cNvSpPr>
            <a:spLocks noGrp="1"/>
          </p:cNvSpPr>
          <p:nvPr>
            <p:ph type="ftr" sz="quarter" idx="3"/>
          </p:nvPr>
        </p:nvSpPr>
        <p:spPr>
          <a:xfrm>
            <a:off x="669924" y="6240463"/>
            <a:ext cx="4140201" cy="206381"/>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endParaRPr lang="zh-CN" altLang="en-US"/>
          </a:p>
        </p:txBody>
      </p:sp>
      <p:sp>
        <p:nvSpPr>
          <p:cNvPr id="10" name="Slide Number Placeholder 9">
            <a:extLst>
              <a:ext uri="{FF2B5EF4-FFF2-40B4-BE49-F238E27FC236}">
                <a16:creationId xmlns:a16="http://schemas.microsoft.com/office/drawing/2014/main" id="{5BF52F79-380E-4278-8B67-588AFE5840F9}"/>
              </a:ext>
            </a:extLst>
          </p:cNvPr>
          <p:cNvSpPr>
            <a:spLocks noGrp="1"/>
          </p:cNvSpPr>
          <p:nvPr>
            <p:ph type="sldNum" sz="quarter" idx="4"/>
          </p:nvPr>
        </p:nvSpPr>
        <p:spPr>
          <a:xfrm>
            <a:off x="8610599" y="6240463"/>
            <a:ext cx="2909888" cy="206381"/>
          </a:xfrm>
          <a:prstGeom prst="rect">
            <a:avLst/>
          </a:prstGeom>
        </p:spPr>
        <p:txBody>
          <a:bodyPr vert="horz" lIns="91440" tIns="45720" rIns="91440" bIns="45720" rtlCol="0" anchor="ctr"/>
          <a:lstStyle>
            <a:lvl1pPr algn="r">
              <a:defRPr sz="1000">
                <a:solidFill>
                  <a:schemeClr val="tx1">
                    <a:lumMod val="50000"/>
                    <a:lumOff val="50000"/>
                  </a:schemeClr>
                </a:solidFill>
              </a:defRPr>
            </a:lvl1pPr>
          </a:lstStyle>
          <a:p>
            <a:fld id="{DAEFFE54-9F89-4D27-A971-D6774B8AC7D8}" type="slidenum">
              <a:rPr lang="en-US" smtClean="0"/>
              <a:t>‹#›</a:t>
            </a:fld>
            <a:endParaRPr lang="en-US"/>
          </a:p>
        </p:txBody>
      </p:sp>
    </p:spTree>
    <p:extLst>
      <p:ext uri="{BB962C8B-B14F-4D97-AF65-F5344CB8AC3E}">
        <p14:creationId xmlns:p14="http://schemas.microsoft.com/office/powerpoint/2010/main" val="2057991866"/>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Lst>
  <p:hf hdr="0" ftr="0" dt="0"/>
  <p:txStyles>
    <p:titleStyle>
      <a:lvl1pPr algn="l" defTabSz="914354"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22">
          <p15:clr>
            <a:srgbClr val="F26B43"/>
          </p15:clr>
        </p15:guide>
        <p15:guide id="2" pos="7257">
          <p15:clr>
            <a:srgbClr val="F26B43"/>
          </p15:clr>
        </p15:guide>
        <p15:guide id="3" orient="horz" pos="648">
          <p15:clr>
            <a:srgbClr val="F26B43"/>
          </p15:clr>
        </p15:guide>
        <p15:guide id="4" orient="horz" pos="712">
          <p15:clr>
            <a:srgbClr val="F26B43"/>
          </p15:clr>
        </p15:guide>
        <p15:guide id="5" orient="horz" pos="3931">
          <p15:clr>
            <a:srgbClr val="F26B43"/>
          </p15:clr>
        </p15:guide>
        <p15:guide id="6" orient="horz" pos="386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34.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2.png"/><Relationship Id="rId4" Type="http://schemas.openxmlformats.org/officeDocument/2006/relationships/image" Target="../media/image1.jp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42.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png"/><Relationship Id="rId7" Type="http://schemas.openxmlformats.org/officeDocument/2006/relationships/image" Target="../media/image46.png"/><Relationship Id="rId2" Type="http://schemas.openxmlformats.org/officeDocument/2006/relationships/image" Target="../media/image1.jpg"/><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2.png"/><Relationship Id="rId7" Type="http://schemas.openxmlformats.org/officeDocument/2006/relationships/image" Target="../media/image60.jpeg"/><Relationship Id="rId2" Type="http://schemas.openxmlformats.org/officeDocument/2006/relationships/image" Target="../media/image1.jpg"/><Relationship Id="rId1" Type="http://schemas.openxmlformats.org/officeDocument/2006/relationships/slideLayout" Target="../slideLayouts/slideLayout5.xml"/><Relationship Id="rId6" Type="http://schemas.openxmlformats.org/officeDocument/2006/relationships/image" Target="../media/image59.jpeg"/><Relationship Id="rId5" Type="http://schemas.openxmlformats.org/officeDocument/2006/relationships/image" Target="../media/image23.png"/><Relationship Id="rId4" Type="http://schemas.openxmlformats.org/officeDocument/2006/relationships/image" Target="../media/image58.png"/><Relationship Id="rId9" Type="http://schemas.openxmlformats.org/officeDocument/2006/relationships/image" Target="../media/image62.png"/></Relationships>
</file>

<file path=ppt/slides/_rels/slide2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3.png"/><Relationship Id="rId7"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2.png"/><Relationship Id="rId10" Type="http://schemas.openxmlformats.org/officeDocument/2006/relationships/image" Target="../media/image68.png"/><Relationship Id="rId4" Type="http://schemas.openxmlformats.org/officeDocument/2006/relationships/image" Target="../media/image1.jpg"/><Relationship Id="rId9" Type="http://schemas.openxmlformats.org/officeDocument/2006/relationships/image" Target="../media/image67.png"/></Relationships>
</file>

<file path=ppt/slides/_rels/slide26.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1.jpg"/><Relationship Id="rId7" Type="http://schemas.openxmlformats.org/officeDocument/2006/relationships/image" Target="../media/image24.emf"/><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oleObject" Target="../embeddings/oleObject1.bin"/><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8.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jp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6.jpeg"/><Relationship Id="rId5" Type="http://schemas.openxmlformats.org/officeDocument/2006/relationships/image" Target="../media/image2.png"/><Relationship Id="rId10" Type="http://schemas.openxmlformats.org/officeDocument/2006/relationships/image" Target="../media/image10.jpg"/><Relationship Id="rId4" Type="http://schemas.openxmlformats.org/officeDocument/2006/relationships/image" Target="../media/image1.jpg"/><Relationship Id="rId9" Type="http://schemas.openxmlformats.org/officeDocument/2006/relationships/image" Target="../media/image9.jpeg"/></Relationships>
</file>

<file path=ppt/slides/_rels/slide6.xml.rels><?xml version="1.0" encoding="UTF-8" standalone="yes"?>
<Relationships xmlns="http://schemas.openxmlformats.org/package/2006/relationships"><Relationship Id="rId8" Type="http://schemas.openxmlformats.org/officeDocument/2006/relationships/image" Target="../media/image14.jpg"/><Relationship Id="rId13" Type="http://schemas.openxmlformats.org/officeDocument/2006/relationships/image" Target="../media/image19.jpeg"/><Relationship Id="rId3" Type="http://schemas.openxmlformats.org/officeDocument/2006/relationships/image" Target="../media/image1.jpg"/><Relationship Id="rId7" Type="http://schemas.openxmlformats.org/officeDocument/2006/relationships/image" Target="../media/image13.jpeg"/><Relationship Id="rId12"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0" Type="http://schemas.openxmlformats.org/officeDocument/2006/relationships/image" Target="../media/image16.png"/><Relationship Id="rId4" Type="http://schemas.openxmlformats.org/officeDocument/2006/relationships/image" Target="../media/image2.png"/><Relationship Id="rId9" Type="http://schemas.openxmlformats.org/officeDocument/2006/relationships/image" Target="../media/image15.jpeg"/><Relationship Id="rId1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png"/><Relationship Id="rId4" Type="http://schemas.openxmlformats.org/officeDocument/2006/relationships/image" Target="../media/image1.jp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5.emf"/><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4.emf"/><Relationship Id="rId5" Type="http://schemas.openxmlformats.org/officeDocument/2006/relationships/image" Target="../media/image2.png"/><Relationship Id="rId4" Type="http://schemas.openxmlformats.org/officeDocument/2006/relationships/image" Target="../media/image1.jp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png"/><Relationship Id="rId4"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标题 1">
            <a:extLst>
              <a:ext uri="{FF2B5EF4-FFF2-40B4-BE49-F238E27FC236}">
                <a16:creationId xmlns:a16="http://schemas.microsoft.com/office/drawing/2014/main" id="{E6073CBA-E75C-F899-9CB0-09B9AD0072E6}"/>
              </a:ext>
            </a:extLst>
          </p:cNvPr>
          <p:cNvSpPr>
            <a:spLocks noGrp="1"/>
          </p:cNvSpPr>
          <p:nvPr>
            <p:ph type="subTitle" idx="1"/>
          </p:nvPr>
        </p:nvSpPr>
        <p:spPr>
          <a:xfrm>
            <a:off x="123042" y="3595600"/>
            <a:ext cx="6794501" cy="784346"/>
          </a:xfrm>
        </p:spPr>
        <p:txBody>
          <a:bodyPr>
            <a:noAutofit/>
          </a:bodyPr>
          <a:lstStyle/>
          <a:p>
            <a:r>
              <a:rPr lang="zh-CN" altLang="en-US" b="1" dirty="0"/>
              <a:t>加速器技术部 束流扩展应用组</a:t>
            </a:r>
          </a:p>
        </p:txBody>
      </p:sp>
      <p:sp>
        <p:nvSpPr>
          <p:cNvPr id="3" name="标题 2">
            <a:extLst>
              <a:ext uri="{FF2B5EF4-FFF2-40B4-BE49-F238E27FC236}">
                <a16:creationId xmlns:a16="http://schemas.microsoft.com/office/drawing/2014/main" id="{9708670F-6B9A-1472-3C74-7F6ED00A1392}"/>
              </a:ext>
            </a:extLst>
          </p:cNvPr>
          <p:cNvSpPr>
            <a:spLocks noGrp="1"/>
          </p:cNvSpPr>
          <p:nvPr>
            <p:ph type="ctrTitle"/>
          </p:nvPr>
        </p:nvSpPr>
        <p:spPr>
          <a:xfrm>
            <a:off x="123042" y="1130161"/>
            <a:ext cx="8895062" cy="2298840"/>
          </a:xfrm>
        </p:spPr>
        <p:txBody>
          <a:bodyPr/>
          <a:lstStyle/>
          <a:p>
            <a:pPr>
              <a:lnSpc>
                <a:spcPct val="100000"/>
              </a:lnSpc>
            </a:pPr>
            <a:r>
              <a:rPr lang="zh-CN" altLang="en-US" sz="1800" kern="0" dirty="0">
                <a:latin typeface="Calibri" panose="020F0502020204030204" pitchFamily="34" charset="0"/>
                <a:ea typeface="宋体" panose="02010600030101010101" pitchFamily="2" charset="-122"/>
                <a:cs typeface="Times New Roman" panose="02020603050405020304" pitchFamily="18" charset="0"/>
              </a:rPr>
              <a:t>散裂学术沙龙</a:t>
            </a:r>
            <a:br>
              <a:rPr lang="zh-CN" altLang="en-US" dirty="0"/>
            </a:br>
            <a:r>
              <a:rPr lang="en-US" altLang="zh-CN" sz="3200" dirty="0"/>
              <a:t>CSNS</a:t>
            </a:r>
            <a:r>
              <a:rPr lang="zh-CN" altLang="en-US" sz="3200" dirty="0"/>
              <a:t>伴生质子束实验平台（</a:t>
            </a:r>
            <a:r>
              <a:rPr lang="en-US" altLang="zh-CN" sz="3200" dirty="0"/>
              <a:t>APEP</a:t>
            </a:r>
            <a:r>
              <a:rPr lang="zh-CN" altLang="en-US" sz="3200" dirty="0"/>
              <a:t>）</a:t>
            </a:r>
            <a:br>
              <a:rPr lang="en-US" altLang="zh-CN" sz="3200" dirty="0"/>
            </a:br>
            <a:r>
              <a:rPr lang="zh-CN" altLang="en-US" sz="3200" dirty="0"/>
              <a:t>现状及升级物理设计</a:t>
            </a:r>
            <a:endParaRPr lang="zh-CN" altLang="en-US" dirty="0"/>
          </a:p>
        </p:txBody>
      </p:sp>
      <p:sp>
        <p:nvSpPr>
          <p:cNvPr id="4" name="文本占位符 3">
            <a:extLst>
              <a:ext uri="{FF2B5EF4-FFF2-40B4-BE49-F238E27FC236}">
                <a16:creationId xmlns:a16="http://schemas.microsoft.com/office/drawing/2014/main" id="{3F215985-7FEE-311A-E17B-3476E7BD04EE}"/>
              </a:ext>
            </a:extLst>
          </p:cNvPr>
          <p:cNvSpPr>
            <a:spLocks noGrp="1"/>
          </p:cNvSpPr>
          <p:nvPr>
            <p:ph type="body" sz="quarter" idx="10"/>
          </p:nvPr>
        </p:nvSpPr>
        <p:spPr>
          <a:xfrm>
            <a:off x="123042" y="4713145"/>
            <a:ext cx="6794501" cy="712677"/>
          </a:xfrm>
        </p:spPr>
        <p:txBody>
          <a:bodyPr/>
          <a:lstStyle/>
          <a:p>
            <a:r>
              <a:rPr lang="zh-CN" altLang="en-US" dirty="0"/>
              <a:t>报告人：邓亦凡</a:t>
            </a:r>
            <a:endParaRPr lang="en-US" altLang="zh-CN" dirty="0"/>
          </a:p>
        </p:txBody>
      </p:sp>
      <p:sp>
        <p:nvSpPr>
          <p:cNvPr id="5" name="文本占位符 4">
            <a:extLst>
              <a:ext uri="{FF2B5EF4-FFF2-40B4-BE49-F238E27FC236}">
                <a16:creationId xmlns:a16="http://schemas.microsoft.com/office/drawing/2014/main" id="{D7119549-CDFA-A28A-2EEF-E3CF647D9425}"/>
              </a:ext>
            </a:extLst>
          </p:cNvPr>
          <p:cNvSpPr>
            <a:spLocks noGrp="1"/>
          </p:cNvSpPr>
          <p:nvPr>
            <p:ph type="body" sz="quarter" idx="11"/>
          </p:nvPr>
        </p:nvSpPr>
        <p:spPr>
          <a:xfrm>
            <a:off x="123042" y="5431568"/>
            <a:ext cx="6794501" cy="296271"/>
          </a:xfrm>
        </p:spPr>
        <p:txBody>
          <a:bodyPr/>
          <a:lstStyle/>
          <a:p>
            <a:r>
              <a:rPr lang="zh-CN" altLang="en-US" dirty="0"/>
              <a:t>日期：</a:t>
            </a:r>
            <a:r>
              <a:rPr lang="en-US" altLang="zh-CN" dirty="0"/>
              <a:t>2025</a:t>
            </a:r>
            <a:r>
              <a:rPr lang="zh-CN" altLang="en-US" dirty="0"/>
              <a:t>年</a:t>
            </a:r>
            <a:r>
              <a:rPr lang="en-US" altLang="zh-CN" dirty="0"/>
              <a:t>9</a:t>
            </a:r>
            <a:r>
              <a:rPr lang="zh-CN" altLang="en-US" dirty="0"/>
              <a:t>月</a:t>
            </a:r>
            <a:r>
              <a:rPr lang="en-US" altLang="zh-CN" dirty="0"/>
              <a:t>5</a:t>
            </a:r>
            <a:r>
              <a:rPr lang="zh-CN" altLang="en-US" dirty="0"/>
              <a:t>日</a:t>
            </a:r>
          </a:p>
        </p:txBody>
      </p:sp>
      <p:pic>
        <p:nvPicPr>
          <p:cNvPr id="6" name="图片 5" descr="图片包含 文本&#10;&#10;描述已自动生成">
            <a:extLst>
              <a:ext uri="{FF2B5EF4-FFF2-40B4-BE49-F238E27FC236}">
                <a16:creationId xmlns:a16="http://schemas.microsoft.com/office/drawing/2014/main" id="{57EF159F-8844-F999-9934-C3721D07A0A3}"/>
              </a:ext>
            </a:extLst>
          </p:cNvPr>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27755"/>
          <a:stretch/>
        </p:blipFill>
        <p:spPr>
          <a:xfrm>
            <a:off x="123042" y="38101"/>
            <a:ext cx="2664907" cy="626420"/>
          </a:xfrm>
          <a:prstGeom prst="rect">
            <a:avLst/>
          </a:prstGeom>
        </p:spPr>
      </p:pic>
      <p:pic>
        <p:nvPicPr>
          <p:cNvPr id="7" name="图片 6" descr="文本&#10;&#10;描述已自动生成">
            <a:extLst>
              <a:ext uri="{FF2B5EF4-FFF2-40B4-BE49-F238E27FC236}">
                <a16:creationId xmlns:a16="http://schemas.microsoft.com/office/drawing/2014/main" id="{10C4B28B-3805-552F-A897-14E0273C1A6F}"/>
              </a:ext>
            </a:extLst>
          </p:cNvPr>
          <p:cNvPicPr/>
          <p:nvPr/>
        </p:nvPicPr>
        <p:blipFill>
          <a:blip r:embed="rId3">
            <a:extLst>
              <a:ext uri="{28A0092B-C50C-407E-A947-70E740481C1C}">
                <a14:useLocalDpi xmlns:a14="http://schemas.microsoft.com/office/drawing/2010/main" val="0"/>
              </a:ext>
            </a:extLst>
          </a:blip>
          <a:stretch>
            <a:fillRect/>
          </a:stretch>
        </p:blipFill>
        <p:spPr>
          <a:xfrm>
            <a:off x="2993338" y="127001"/>
            <a:ext cx="2302562" cy="425449"/>
          </a:xfrm>
          <a:prstGeom prst="rect">
            <a:avLst/>
          </a:prstGeom>
        </p:spPr>
      </p:pic>
    </p:spTree>
    <p:extLst>
      <p:ext uri="{BB962C8B-B14F-4D97-AF65-F5344CB8AC3E}">
        <p14:creationId xmlns:p14="http://schemas.microsoft.com/office/powerpoint/2010/main" val="27877160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1">
            <a:extLst>
              <a:ext uri="{FF2B5EF4-FFF2-40B4-BE49-F238E27FC236}">
                <a16:creationId xmlns:a16="http://schemas.microsoft.com/office/drawing/2014/main" id="{7F318326-C1B2-EDD5-B14E-AF062453759B}"/>
              </a:ext>
            </a:extLst>
          </p:cNvPr>
          <p:cNvSpPr txBox="1">
            <a:spLocks/>
          </p:cNvSpPr>
          <p:nvPr/>
        </p:nvSpPr>
        <p:spPr>
          <a:xfrm>
            <a:off x="11687176" y="156378"/>
            <a:ext cx="635000" cy="365125"/>
          </a:xfrm>
          <a:prstGeom prst="rect">
            <a:avLst/>
          </a:prstGeom>
        </p:spPr>
        <p:txBody>
          <a:bodyPr vert="horz" lIns="91440" tIns="45720" rIns="91440" bIns="45720" rtlCol="0" anchor="ctr"/>
          <a:lstStyle>
            <a:defPPr>
              <a:defRPr lang="zh-CN"/>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p>
        </p:txBody>
      </p:sp>
      <p:grpSp>
        <p:nvGrpSpPr>
          <p:cNvPr id="5" name="组合 4">
            <a:extLst>
              <a:ext uri="{FF2B5EF4-FFF2-40B4-BE49-F238E27FC236}">
                <a16:creationId xmlns:a16="http://schemas.microsoft.com/office/drawing/2014/main" id="{9DACB354-6DEB-4372-BF4F-A4B6EA586397}"/>
              </a:ext>
            </a:extLst>
          </p:cNvPr>
          <p:cNvGrpSpPr/>
          <p:nvPr/>
        </p:nvGrpSpPr>
        <p:grpSpPr>
          <a:xfrm>
            <a:off x="0" y="119153"/>
            <a:ext cx="12192000" cy="622528"/>
            <a:chOff x="0" y="119153"/>
            <a:chExt cx="12192000" cy="622528"/>
          </a:xfrm>
        </p:grpSpPr>
        <p:sp>
          <p:nvSpPr>
            <p:cNvPr id="6" name="矩形 5">
              <a:extLst>
                <a:ext uri="{FF2B5EF4-FFF2-40B4-BE49-F238E27FC236}">
                  <a16:creationId xmlns:a16="http://schemas.microsoft.com/office/drawing/2014/main" id="{40CA8ADD-4269-EFFD-8DDC-E9C1F8201E69}"/>
                </a:ext>
              </a:extLst>
            </p:cNvPr>
            <p:cNvSpPr/>
            <p:nvPr/>
          </p:nvSpPr>
          <p:spPr>
            <a:xfrm>
              <a:off x="0" y="660401"/>
              <a:ext cx="12192000" cy="81280"/>
            </a:xfrm>
            <a:prstGeom prst="rect">
              <a:avLst/>
            </a:prstGeom>
            <a:gradFill flip="none" rotWithShape="1">
              <a:gsLst>
                <a:gs pos="7000">
                  <a:srgbClr val="2BB8B4">
                    <a:lumMod val="100000"/>
                  </a:srgbClr>
                </a:gs>
                <a:gs pos="49000">
                  <a:schemeClr val="accent1">
                    <a:tint val="44500"/>
                    <a:satMod val="160000"/>
                  </a:schemeClr>
                </a:gs>
                <a:gs pos="70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 name="图片 6" descr="图片包含 文本&#10;&#10;描述已自动生成">
              <a:extLst>
                <a:ext uri="{FF2B5EF4-FFF2-40B4-BE49-F238E27FC236}">
                  <a16:creationId xmlns:a16="http://schemas.microsoft.com/office/drawing/2014/main" id="{AE4621DE-292E-B406-337B-B42B675A50A9}"/>
                </a:ext>
              </a:extLst>
            </p:cNvPr>
            <p:cNvPicPr/>
            <p:nvPr/>
          </p:nvPicPr>
          <p:blipFill rotWithShape="1">
            <a:blip r:embed="rId2">
              <a:extLst>
                <a:ext uri="{28A0092B-C50C-407E-A947-70E740481C1C}">
                  <a14:useLocalDpi xmlns:a14="http://schemas.microsoft.com/office/drawing/2010/main" val="0"/>
                </a:ext>
              </a:extLst>
            </a:blip>
            <a:srcRect r="27755"/>
            <a:stretch/>
          </p:blipFill>
          <p:spPr>
            <a:xfrm>
              <a:off x="2437617" y="119153"/>
              <a:ext cx="2095473" cy="446233"/>
            </a:xfrm>
            <a:prstGeom prst="rect">
              <a:avLst/>
            </a:prstGeom>
          </p:spPr>
        </p:pic>
        <p:pic>
          <p:nvPicPr>
            <p:cNvPr id="8" name="图片 7" descr="文本&#10;&#10;描述已自动生成">
              <a:extLst>
                <a:ext uri="{FF2B5EF4-FFF2-40B4-BE49-F238E27FC236}">
                  <a16:creationId xmlns:a16="http://schemas.microsoft.com/office/drawing/2014/main" id="{3C27DDCC-DFF4-0C00-9B32-50CD3404D0EA}"/>
                </a:ext>
              </a:extLst>
            </p:cNvPr>
            <p:cNvPicPr/>
            <p:nvPr/>
          </p:nvPicPr>
          <p:blipFill>
            <a:blip r:embed="rId3">
              <a:extLst>
                <a:ext uri="{28A0092B-C50C-407E-A947-70E740481C1C}">
                  <a14:useLocalDpi xmlns:a14="http://schemas.microsoft.com/office/drawing/2010/main" val="0"/>
                </a:ext>
              </a:extLst>
            </a:blip>
            <a:stretch>
              <a:fillRect/>
            </a:stretch>
          </p:blipFill>
          <p:spPr>
            <a:xfrm>
              <a:off x="187324" y="163038"/>
              <a:ext cx="2138137" cy="358465"/>
            </a:xfrm>
            <a:prstGeom prst="rect">
              <a:avLst/>
            </a:prstGeom>
          </p:spPr>
        </p:pic>
      </p:grpSp>
      <p:sp>
        <p:nvSpPr>
          <p:cNvPr id="19" name="灯片编号占位符 1">
            <a:extLst>
              <a:ext uri="{FF2B5EF4-FFF2-40B4-BE49-F238E27FC236}">
                <a16:creationId xmlns:a16="http://schemas.microsoft.com/office/drawing/2014/main" id="{4EECFE28-A1B1-1469-91AA-6C1ADBEE0D1F}"/>
              </a:ext>
            </a:extLst>
          </p:cNvPr>
          <p:cNvSpPr txBox="1">
            <a:spLocks/>
          </p:cNvSpPr>
          <p:nvPr/>
        </p:nvSpPr>
        <p:spPr>
          <a:xfrm>
            <a:off x="11285732" y="156378"/>
            <a:ext cx="635000" cy="365125"/>
          </a:xfrm>
          <a:prstGeom prst="rect">
            <a:avLst/>
          </a:prstGeom>
        </p:spPr>
        <p:txBody>
          <a:bodyPr vert="horz" lIns="91440" tIns="45720" rIns="91440" bIns="45720" rtlCol="0" anchor="ctr"/>
          <a:lstStyle>
            <a:defPPr>
              <a:defRPr lang="zh-CN"/>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a:t>8</a:t>
            </a:r>
            <a:endParaRPr lang="zh-CN" altLang="en-US" sz="1400" dirty="0"/>
          </a:p>
        </p:txBody>
      </p:sp>
      <p:graphicFrame>
        <p:nvGraphicFramePr>
          <p:cNvPr id="2" name="表格 1">
            <a:extLst>
              <a:ext uri="{FF2B5EF4-FFF2-40B4-BE49-F238E27FC236}">
                <a16:creationId xmlns:a16="http://schemas.microsoft.com/office/drawing/2014/main" id="{D3A096AF-25FC-0E49-1ED5-EA278735B3E7}"/>
              </a:ext>
            </a:extLst>
          </p:cNvPr>
          <p:cNvGraphicFramePr>
            <a:graphicFrameLocks noGrp="1"/>
          </p:cNvGraphicFramePr>
          <p:nvPr>
            <p:extLst>
              <p:ext uri="{D42A27DB-BD31-4B8C-83A1-F6EECF244321}">
                <p14:modId xmlns:p14="http://schemas.microsoft.com/office/powerpoint/2010/main" val="210502545"/>
              </p:ext>
            </p:extLst>
          </p:nvPr>
        </p:nvGraphicFramePr>
        <p:xfrm>
          <a:off x="553932" y="1631925"/>
          <a:ext cx="8603137" cy="1955343"/>
        </p:xfrm>
        <a:graphic>
          <a:graphicData uri="http://schemas.openxmlformats.org/drawingml/2006/table">
            <a:tbl>
              <a:tblPr firstRow="1" firstCol="1" bandRow="1"/>
              <a:tblGrid>
                <a:gridCol w="2300560">
                  <a:extLst>
                    <a:ext uri="{9D8B030D-6E8A-4147-A177-3AD203B41FA5}">
                      <a16:colId xmlns:a16="http://schemas.microsoft.com/office/drawing/2014/main" val="1291361555"/>
                    </a:ext>
                  </a:extLst>
                </a:gridCol>
                <a:gridCol w="2100859">
                  <a:extLst>
                    <a:ext uri="{9D8B030D-6E8A-4147-A177-3AD203B41FA5}">
                      <a16:colId xmlns:a16="http://schemas.microsoft.com/office/drawing/2014/main" val="1132679498"/>
                    </a:ext>
                  </a:extLst>
                </a:gridCol>
                <a:gridCol w="2100859">
                  <a:extLst>
                    <a:ext uri="{9D8B030D-6E8A-4147-A177-3AD203B41FA5}">
                      <a16:colId xmlns:a16="http://schemas.microsoft.com/office/drawing/2014/main" val="913370241"/>
                    </a:ext>
                  </a:extLst>
                </a:gridCol>
                <a:gridCol w="2100859">
                  <a:extLst>
                    <a:ext uri="{9D8B030D-6E8A-4147-A177-3AD203B41FA5}">
                      <a16:colId xmlns:a16="http://schemas.microsoft.com/office/drawing/2014/main" val="276421475"/>
                    </a:ext>
                  </a:extLst>
                </a:gridCol>
              </a:tblGrid>
              <a:tr h="273748">
                <a:tc>
                  <a:txBody>
                    <a:bodyPr/>
                    <a:lstStyle/>
                    <a:p>
                      <a:pPr indent="127000" algn="l"/>
                      <a:r>
                        <a:rPr lang="en-US" sz="1400" kern="100">
                          <a:effectLst/>
                          <a:latin typeface="Times New Roman" panose="02020603050405020304" pitchFamily="18" charset="0"/>
                          <a:ea typeface="宋体" panose="02010600030101010101" pitchFamily="2" charset="-122"/>
                          <a:cs typeface="Times New Roman" panose="02020603050405020304" pitchFamily="18" charset="0"/>
                        </a:rPr>
                        <a:t>Facilities</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27000" algn="l"/>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Energy (MeV)</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27000" algn="l"/>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Flux (p/cm</a:t>
                      </a:r>
                      <a:r>
                        <a:rPr lang="en-US" sz="1400" kern="100" baseline="30000" dirty="0">
                          <a:effectLst/>
                          <a:latin typeface="Times New Roman" panose="02020603050405020304" pitchFamily="18" charset="0"/>
                          <a:ea typeface="宋体" panose="02010600030101010101" pitchFamily="2" charset="-122"/>
                          <a:cs typeface="Times New Roman" panose="02020603050405020304" pitchFamily="18" charset="0"/>
                        </a:rPr>
                        <a:t>2</a:t>
                      </a:r>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/s)</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27000" algn="l"/>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Spot Size (cm)</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66945833"/>
                  </a:ext>
                </a:extLst>
              </a:tr>
              <a:tr h="273748">
                <a:tc>
                  <a:txBody>
                    <a:bodyPr/>
                    <a:lstStyle/>
                    <a:p>
                      <a:pPr indent="127000" algn="l"/>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PSI</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27000" algn="l"/>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6 – 230</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27000" algn="l"/>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2×10</a:t>
                      </a:r>
                      <a:r>
                        <a:rPr lang="en-US" sz="1400" kern="100" baseline="30000" dirty="0">
                          <a:effectLst/>
                          <a:latin typeface="Times New Roman" panose="02020603050405020304" pitchFamily="18" charset="0"/>
                          <a:ea typeface="宋体" panose="02010600030101010101" pitchFamily="2" charset="-122"/>
                          <a:cs typeface="Times New Roman" panose="02020603050405020304" pitchFamily="18" charset="0"/>
                        </a:rPr>
                        <a:t>9</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27000" algn="l"/>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Ø 9</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69105987"/>
                  </a:ext>
                </a:extLst>
              </a:tr>
              <a:tr h="273748">
                <a:tc>
                  <a:txBody>
                    <a:bodyPr/>
                    <a:lstStyle/>
                    <a:p>
                      <a:pPr indent="127000" algn="l"/>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TRIUMF (BL1B)</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27000" algn="l"/>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120 – 500</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27000" algn="l"/>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10</a:t>
                      </a:r>
                      <a:r>
                        <a:rPr lang="en-US" sz="1400" kern="100" baseline="30000" dirty="0">
                          <a:effectLst/>
                          <a:latin typeface="Times New Roman" panose="02020603050405020304" pitchFamily="18" charset="0"/>
                          <a:ea typeface="宋体" panose="02010600030101010101" pitchFamily="2" charset="-122"/>
                          <a:cs typeface="Times New Roman" panose="02020603050405020304" pitchFamily="18" charset="0"/>
                        </a:rPr>
                        <a:t>5</a:t>
                      </a:r>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 – 4×10</a:t>
                      </a:r>
                      <a:r>
                        <a:rPr lang="en-US" sz="1400" kern="100" baseline="30000" dirty="0">
                          <a:effectLst/>
                          <a:latin typeface="Times New Roman" panose="02020603050405020304" pitchFamily="18" charset="0"/>
                          <a:ea typeface="宋体" panose="02010600030101010101" pitchFamily="2" charset="-122"/>
                          <a:cs typeface="Times New Roman" panose="02020603050405020304" pitchFamily="18" charset="0"/>
                        </a:rPr>
                        <a:t>7</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27000" algn="l"/>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3×3 – 7.5×7.5</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91718766"/>
                  </a:ext>
                </a:extLst>
              </a:tr>
              <a:tr h="273748">
                <a:tc>
                  <a:txBody>
                    <a:bodyPr/>
                    <a:lstStyle/>
                    <a:p>
                      <a:pPr indent="127000" algn="l"/>
                      <a:r>
                        <a:rPr lang="en-US" sz="1400" kern="100" dirty="0" err="1">
                          <a:effectLst/>
                          <a:latin typeface="Times New Roman" panose="02020603050405020304" pitchFamily="18" charset="0"/>
                          <a:ea typeface="宋体" panose="02010600030101010101" pitchFamily="2" charset="-122"/>
                          <a:cs typeface="Times New Roman" panose="02020603050405020304" pitchFamily="18" charset="0"/>
                        </a:rPr>
                        <a:t>XiPAF</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27000" algn="l"/>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60 – 230</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27000" algn="l"/>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10</a:t>
                      </a:r>
                      <a:r>
                        <a:rPr lang="en-US" sz="1400" kern="100" baseline="30000" dirty="0">
                          <a:effectLst/>
                          <a:latin typeface="Times New Roman" panose="02020603050405020304" pitchFamily="18" charset="0"/>
                          <a:ea typeface="宋体" panose="02010600030101010101" pitchFamily="2" charset="-122"/>
                          <a:cs typeface="Times New Roman" panose="02020603050405020304" pitchFamily="18" charset="0"/>
                        </a:rPr>
                        <a:t>5</a:t>
                      </a:r>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 – 10</a:t>
                      </a:r>
                      <a:r>
                        <a:rPr lang="en-US" sz="1400" kern="100" baseline="30000" dirty="0">
                          <a:effectLst/>
                          <a:latin typeface="Times New Roman" panose="02020603050405020304" pitchFamily="18" charset="0"/>
                          <a:ea typeface="宋体" panose="02010600030101010101" pitchFamily="2" charset="-122"/>
                          <a:cs typeface="Times New Roman" panose="02020603050405020304" pitchFamily="18" charset="0"/>
                        </a:rPr>
                        <a:t>8</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27000" algn="l"/>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~10×10 </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62291486"/>
                  </a:ext>
                </a:extLst>
              </a:tr>
              <a:tr h="273748">
                <a:tc>
                  <a:txBody>
                    <a:bodyPr/>
                    <a:lstStyle/>
                    <a:p>
                      <a:pPr indent="127000" algn="l"/>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SESRI</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27000" algn="l"/>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60 – 300</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27000" algn="l"/>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10</a:t>
                      </a:r>
                      <a:r>
                        <a:rPr lang="en-US" sz="1400" kern="100" baseline="30000" dirty="0">
                          <a:effectLst/>
                          <a:latin typeface="Times New Roman" panose="02020603050405020304" pitchFamily="18" charset="0"/>
                          <a:ea typeface="宋体" panose="02010600030101010101" pitchFamily="2" charset="-122"/>
                          <a:cs typeface="Times New Roman" panose="02020603050405020304" pitchFamily="18" charset="0"/>
                        </a:rPr>
                        <a:t>4</a:t>
                      </a:r>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 – 10</a:t>
                      </a:r>
                      <a:r>
                        <a:rPr lang="en-US" sz="1400" kern="100" baseline="30000" dirty="0">
                          <a:effectLst/>
                          <a:latin typeface="Times New Roman" panose="02020603050405020304" pitchFamily="18" charset="0"/>
                          <a:ea typeface="宋体" panose="02010600030101010101" pitchFamily="2" charset="-122"/>
                          <a:cs typeface="Times New Roman" panose="02020603050405020304" pitchFamily="18" charset="0"/>
                        </a:rPr>
                        <a:t>8</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27000" algn="l"/>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1×1 – 30×30</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85440207"/>
                  </a:ext>
                </a:extLst>
              </a:tr>
              <a:tr h="312855">
                <a:tc>
                  <a:txBody>
                    <a:bodyPr/>
                    <a:lstStyle/>
                    <a:p>
                      <a:pPr indent="127000" algn="l"/>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APEP(CSNS-I)</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27000" algn="l"/>
                      <a:r>
                        <a:rPr lang="en-US" sz="1400" kern="100">
                          <a:effectLst/>
                          <a:latin typeface="Times New Roman" panose="02020603050405020304" pitchFamily="18" charset="0"/>
                          <a:ea typeface="宋体" panose="02010600030101010101" pitchFamily="2" charset="-122"/>
                          <a:cs typeface="Times New Roman" panose="02020603050405020304" pitchFamily="18" charset="0"/>
                        </a:rPr>
                        <a:t>10 – 80</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27000" algn="l"/>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10</a:t>
                      </a:r>
                      <a:r>
                        <a:rPr lang="en-US" sz="1400" kern="100" baseline="30000" dirty="0">
                          <a:effectLst/>
                          <a:latin typeface="Times New Roman" panose="02020603050405020304" pitchFamily="18" charset="0"/>
                          <a:ea typeface="宋体" panose="02010600030101010101" pitchFamily="2" charset="-122"/>
                          <a:cs typeface="Times New Roman" panose="02020603050405020304" pitchFamily="18" charset="0"/>
                        </a:rPr>
                        <a:t>7</a:t>
                      </a:r>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 – 10</a:t>
                      </a:r>
                      <a:r>
                        <a:rPr lang="en-US" sz="1400" kern="100" baseline="30000" dirty="0">
                          <a:effectLst/>
                          <a:latin typeface="Times New Roman" panose="02020603050405020304" pitchFamily="18" charset="0"/>
                          <a:ea typeface="宋体" panose="02010600030101010101" pitchFamily="2" charset="-122"/>
                          <a:cs typeface="Times New Roman" panose="02020603050405020304" pitchFamily="18" charset="0"/>
                        </a:rPr>
                        <a:t>10</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27000" algn="l"/>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1×1 – 5×5</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3852186"/>
                  </a:ext>
                </a:extLst>
              </a:tr>
              <a:tr h="273748">
                <a:tc>
                  <a:txBody>
                    <a:bodyPr/>
                    <a:lstStyle/>
                    <a:p>
                      <a:pPr indent="127000" algn="l"/>
                      <a:r>
                        <a:rPr lang="en-US" sz="1400" b="1" kern="100">
                          <a:effectLst/>
                          <a:latin typeface="Times New Roman" panose="02020603050405020304" pitchFamily="18" charset="0"/>
                          <a:ea typeface="宋体" panose="02010600030101010101" pitchFamily="2" charset="-122"/>
                          <a:cs typeface="Times New Roman" panose="02020603050405020304" pitchFamily="18" charset="0"/>
                        </a:rPr>
                        <a:t>APEP(CSNS-II)*</a:t>
                      </a:r>
                      <a:endParaRPr lang="zh-CN" sz="1800" b="1"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27000" algn="l"/>
                      <a:r>
                        <a:rPr lang="en-US" sz="1400" b="1" kern="100" dirty="0">
                          <a:effectLst/>
                          <a:latin typeface="Times New Roman" panose="02020603050405020304" pitchFamily="18" charset="0"/>
                          <a:ea typeface="宋体" panose="02010600030101010101" pitchFamily="2" charset="-122"/>
                          <a:cs typeface="Times New Roman" panose="02020603050405020304" pitchFamily="18" charset="0"/>
                        </a:rPr>
                        <a:t>80 – 300</a:t>
                      </a:r>
                      <a:endParaRPr lang="zh-CN" sz="1800" b="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27000" algn="l"/>
                      <a:r>
                        <a:rPr lang="en-US" sz="1400" b="1" kern="100" dirty="0">
                          <a:effectLst/>
                          <a:latin typeface="Times New Roman" panose="02020603050405020304" pitchFamily="18" charset="0"/>
                          <a:ea typeface="宋体" panose="02010600030101010101" pitchFamily="2" charset="-122"/>
                          <a:cs typeface="Times New Roman" panose="02020603050405020304" pitchFamily="18" charset="0"/>
                        </a:rPr>
                        <a:t>10</a:t>
                      </a:r>
                      <a:r>
                        <a:rPr lang="en-US" sz="1400" b="1" kern="100" baseline="30000" dirty="0">
                          <a:effectLst/>
                          <a:latin typeface="Times New Roman" panose="02020603050405020304" pitchFamily="18" charset="0"/>
                          <a:ea typeface="宋体" panose="02010600030101010101" pitchFamily="2" charset="-122"/>
                          <a:cs typeface="Times New Roman" panose="02020603050405020304" pitchFamily="18" charset="0"/>
                        </a:rPr>
                        <a:t>4</a:t>
                      </a:r>
                      <a:r>
                        <a:rPr lang="en-US" sz="1400" b="1" kern="100" dirty="0">
                          <a:effectLst/>
                          <a:latin typeface="Times New Roman" panose="02020603050405020304" pitchFamily="18" charset="0"/>
                          <a:ea typeface="宋体" panose="02010600030101010101" pitchFamily="2" charset="-122"/>
                          <a:cs typeface="Times New Roman" panose="02020603050405020304" pitchFamily="18" charset="0"/>
                        </a:rPr>
                        <a:t> – 10</a:t>
                      </a:r>
                      <a:r>
                        <a:rPr lang="en-US" sz="1400" b="1" kern="100" baseline="30000" dirty="0">
                          <a:effectLst/>
                          <a:latin typeface="Times New Roman" panose="02020603050405020304" pitchFamily="18" charset="0"/>
                          <a:ea typeface="宋体" panose="02010600030101010101" pitchFamily="2" charset="-122"/>
                          <a:cs typeface="Times New Roman" panose="02020603050405020304" pitchFamily="18" charset="0"/>
                        </a:rPr>
                        <a:t>12</a:t>
                      </a:r>
                      <a:endParaRPr lang="zh-CN" sz="1800" b="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27000" algn="l"/>
                      <a:r>
                        <a:rPr lang="en-US" sz="1400" b="1" kern="100" dirty="0">
                          <a:effectLst/>
                          <a:latin typeface="Times New Roman" panose="02020603050405020304" pitchFamily="18" charset="0"/>
                          <a:ea typeface="宋体" panose="02010600030101010101" pitchFamily="2" charset="-122"/>
                          <a:cs typeface="Times New Roman" panose="02020603050405020304" pitchFamily="18" charset="0"/>
                        </a:rPr>
                        <a:t>1×1 – 10×10</a:t>
                      </a:r>
                      <a:endParaRPr lang="zh-CN" sz="1800" b="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65279529"/>
                  </a:ext>
                </a:extLst>
              </a:tr>
            </a:tbl>
          </a:graphicData>
        </a:graphic>
      </p:graphicFrame>
      <p:sp>
        <p:nvSpPr>
          <p:cNvPr id="10" name="文本框 9">
            <a:extLst>
              <a:ext uri="{FF2B5EF4-FFF2-40B4-BE49-F238E27FC236}">
                <a16:creationId xmlns:a16="http://schemas.microsoft.com/office/drawing/2014/main" id="{EC994C43-B502-CB7B-6C25-01DE6C2C2260}"/>
              </a:ext>
            </a:extLst>
          </p:cNvPr>
          <p:cNvSpPr txBox="1"/>
          <p:nvPr/>
        </p:nvSpPr>
        <p:spPr>
          <a:xfrm>
            <a:off x="553932" y="3819885"/>
            <a:ext cx="10056918" cy="2954655"/>
          </a:xfrm>
          <a:prstGeom prst="rect">
            <a:avLst/>
          </a:prstGeom>
          <a:noFill/>
        </p:spPr>
        <p:txBody>
          <a:bodyPr wrap="square" rtlCol="0">
            <a:spAutoFit/>
          </a:bodyPr>
          <a:lstStyle/>
          <a:p>
            <a:pPr marL="180000" indent="-180000">
              <a:spcAft>
                <a:spcPts val="1200"/>
              </a:spcAft>
              <a:buFont typeface="Arial" panose="020B0604020202020204" pitchFamily="34" charset="0"/>
              <a:buChar char="•"/>
            </a:pPr>
            <a:r>
              <a:rPr lang="en-US" altLang="zh-CN" b="1" dirty="0">
                <a:latin typeface="Times New Roman" panose="02020603050405020304" pitchFamily="18" charset="0"/>
                <a:ea typeface="宋体" panose="02010600030101010101" pitchFamily="2" charset="-122"/>
                <a:cs typeface="Times New Roman" panose="02020603050405020304" pitchFamily="18" charset="0"/>
              </a:rPr>
              <a:t>25Hz </a:t>
            </a:r>
            <a:r>
              <a:rPr lang="zh-CN" altLang="en-US" b="1" dirty="0">
                <a:latin typeface="Times New Roman" panose="02020603050405020304" pitchFamily="18" charset="0"/>
                <a:ea typeface="宋体" panose="02010600030101010101" pitchFamily="2" charset="-122"/>
                <a:cs typeface="Times New Roman" panose="02020603050405020304" pitchFamily="18" charset="0"/>
              </a:rPr>
              <a:t>可调流强引出</a:t>
            </a:r>
            <a:r>
              <a:rPr lang="en-US" altLang="zh-CN" b="1" dirty="0">
                <a:latin typeface="Times New Roman" panose="02020603050405020304" pitchFamily="18" charset="0"/>
                <a:ea typeface="宋体" panose="02010600030101010101" pitchFamily="2" charset="-122"/>
                <a:cs typeface="Times New Roman" panose="02020603050405020304" pitchFamily="18" charset="0"/>
              </a:rPr>
              <a:t> or 0.25Hz</a:t>
            </a:r>
            <a:r>
              <a:rPr lang="zh-CN" altLang="en-US" b="1" dirty="0">
                <a:latin typeface="Times New Roman" panose="02020603050405020304" pitchFamily="18" charset="0"/>
                <a:ea typeface="宋体" panose="02010600030101010101" pitchFamily="2" charset="-122"/>
                <a:cs typeface="Times New Roman" panose="02020603050405020304" pitchFamily="18" charset="0"/>
              </a:rPr>
              <a:t>单发引出</a:t>
            </a:r>
            <a:r>
              <a:rPr lang="en-US" altLang="zh-CN" b="1" dirty="0">
                <a:latin typeface="Times New Roman" panose="02020603050405020304" pitchFamily="18" charset="0"/>
                <a:ea typeface="宋体" panose="02010600030101010101" pitchFamily="2" charset="-122"/>
                <a:cs typeface="Times New Roman" panose="02020603050405020304" pitchFamily="18" charset="0"/>
              </a:rPr>
              <a:t>——</a:t>
            </a:r>
            <a:r>
              <a:rPr lang="zh-CN" altLang="en-US" b="1" dirty="0">
                <a:latin typeface="Times New Roman" panose="02020603050405020304" pitchFamily="18" charset="0"/>
                <a:ea typeface="宋体" panose="02010600030101010101" pitchFamily="2" charset="-122"/>
                <a:cs typeface="Times New Roman" panose="02020603050405020304" pitchFamily="18" charset="0"/>
              </a:rPr>
              <a:t>引出装置设计</a:t>
            </a:r>
            <a:endParaRPr lang="en-US" altLang="zh-CN" b="1" dirty="0">
              <a:latin typeface="Times New Roman" panose="02020603050405020304" pitchFamily="18" charset="0"/>
              <a:ea typeface="宋体" panose="02010600030101010101" pitchFamily="2" charset="-122"/>
              <a:cs typeface="Times New Roman" panose="02020603050405020304" pitchFamily="18" charset="0"/>
            </a:endParaRPr>
          </a:p>
          <a:p>
            <a:pPr marL="180000" indent="-180000">
              <a:spcAft>
                <a:spcPts val="1200"/>
              </a:spcAft>
              <a:buFont typeface="Arial" panose="020B0604020202020204" pitchFamily="34" charset="0"/>
              <a:buChar char="•"/>
            </a:pPr>
            <a:r>
              <a:rPr lang="en-US" altLang="zh-CN" b="1" dirty="0">
                <a:latin typeface="Times New Roman" panose="02020603050405020304" pitchFamily="18" charset="0"/>
                <a:ea typeface="宋体" panose="02010600030101010101" pitchFamily="2" charset="-122"/>
                <a:cs typeface="Times New Roman" panose="02020603050405020304" pitchFamily="18" charset="0"/>
              </a:rPr>
              <a:t>0.25Hz</a:t>
            </a:r>
            <a:r>
              <a:rPr lang="zh-CN" altLang="en-US" b="1" dirty="0">
                <a:latin typeface="Times New Roman" panose="02020603050405020304" pitchFamily="18" charset="0"/>
                <a:ea typeface="宋体" panose="02010600030101010101" pitchFamily="2" charset="-122"/>
                <a:cs typeface="Times New Roman" panose="02020603050405020304" pitchFamily="18" charset="0"/>
              </a:rPr>
              <a:t>模式大范围流强调整设计</a:t>
            </a:r>
            <a:r>
              <a:rPr lang="en-US" altLang="zh-CN" b="1" dirty="0">
                <a:latin typeface="Times New Roman" panose="02020603050405020304" pitchFamily="18" charset="0"/>
                <a:ea typeface="宋体" panose="02010600030101010101" pitchFamily="2" charset="-122"/>
                <a:cs typeface="Times New Roman" panose="02020603050405020304" pitchFamily="18" charset="0"/>
              </a:rPr>
              <a:t>——</a:t>
            </a:r>
            <a:r>
              <a:rPr lang="zh-CN" altLang="en-US" b="1" dirty="0">
                <a:latin typeface="Times New Roman" panose="02020603050405020304" pitchFamily="18" charset="0"/>
                <a:ea typeface="宋体" panose="02010600030101010101" pitchFamily="2" charset="-122"/>
                <a:cs typeface="Times New Roman" panose="02020603050405020304" pitchFamily="18" charset="0"/>
              </a:rPr>
              <a:t>限流器设计</a:t>
            </a:r>
            <a:endParaRPr lang="en-US" altLang="zh-CN" b="1" dirty="0">
              <a:latin typeface="Times New Roman" panose="02020603050405020304" pitchFamily="18" charset="0"/>
              <a:ea typeface="宋体" panose="02010600030101010101" pitchFamily="2" charset="-122"/>
              <a:cs typeface="Times New Roman" panose="02020603050405020304" pitchFamily="18" charset="0"/>
            </a:endParaRPr>
          </a:p>
          <a:p>
            <a:pPr marL="180000" indent="-180000">
              <a:spcAft>
                <a:spcPts val="1200"/>
              </a:spcAft>
              <a:buFont typeface="Arial" panose="020B0604020202020204" pitchFamily="34" charset="0"/>
              <a:buChar char="•"/>
            </a:pPr>
            <a:r>
              <a:rPr lang="zh-CN" altLang="en-US" b="1" dirty="0">
                <a:latin typeface="Times New Roman" panose="02020603050405020304" pitchFamily="18" charset="0"/>
                <a:ea typeface="宋体" panose="02010600030101010101" pitchFamily="2" charset="-122"/>
                <a:cs typeface="Times New Roman" panose="02020603050405020304" pitchFamily="18" charset="0"/>
              </a:rPr>
              <a:t>大范围能量调整设计</a:t>
            </a:r>
            <a:r>
              <a:rPr lang="en-US" altLang="zh-CN" b="1" dirty="0">
                <a:latin typeface="Times New Roman" panose="02020603050405020304" pitchFamily="18" charset="0"/>
                <a:ea typeface="宋体" panose="02010600030101010101" pitchFamily="2" charset="-122"/>
                <a:cs typeface="Times New Roman" panose="02020603050405020304" pitchFamily="18" charset="0"/>
              </a:rPr>
              <a:t>——</a:t>
            </a:r>
            <a:r>
              <a:rPr lang="zh-CN" altLang="en-US" b="1" dirty="0">
                <a:latin typeface="Times New Roman" panose="02020603050405020304" pitchFamily="18" charset="0"/>
                <a:ea typeface="宋体" panose="02010600030101010101" pitchFamily="2" charset="-122"/>
                <a:cs typeface="Times New Roman" panose="02020603050405020304" pitchFamily="18" charset="0"/>
              </a:rPr>
              <a:t>降能器设计</a:t>
            </a:r>
            <a:endParaRPr lang="en-US" altLang="zh-CN" b="1" dirty="0">
              <a:latin typeface="Times New Roman" panose="02020603050405020304" pitchFamily="18" charset="0"/>
              <a:ea typeface="宋体" panose="02010600030101010101" pitchFamily="2" charset="-122"/>
              <a:cs typeface="Times New Roman" panose="02020603050405020304" pitchFamily="18" charset="0"/>
            </a:endParaRPr>
          </a:p>
          <a:p>
            <a:pPr marL="180000" indent="-180000">
              <a:spcAft>
                <a:spcPts val="1200"/>
              </a:spcAft>
              <a:buFont typeface="Arial" panose="020B0604020202020204" pitchFamily="34" charset="0"/>
              <a:buChar char="•"/>
            </a:pPr>
            <a:r>
              <a:rPr lang="zh-CN" altLang="en-US" b="1" dirty="0">
                <a:latin typeface="Times New Roman" panose="02020603050405020304" pitchFamily="18" charset="0"/>
                <a:ea typeface="宋体" panose="02010600030101010101" pitchFamily="2" charset="-122"/>
                <a:cs typeface="Times New Roman" panose="02020603050405020304" pitchFamily="18" charset="0"/>
              </a:rPr>
              <a:t>低本底实验环境设计</a:t>
            </a:r>
            <a:r>
              <a:rPr lang="en-US" altLang="zh-CN" b="1" dirty="0">
                <a:latin typeface="Times New Roman" panose="02020603050405020304" pitchFamily="18" charset="0"/>
                <a:ea typeface="宋体" panose="02010600030101010101" pitchFamily="2" charset="-122"/>
                <a:cs typeface="Times New Roman" panose="02020603050405020304" pitchFamily="18" charset="0"/>
              </a:rPr>
              <a:t>——</a:t>
            </a:r>
            <a:r>
              <a:rPr lang="zh-CN" altLang="en-US" b="1" dirty="0">
                <a:latin typeface="Times New Roman" panose="02020603050405020304" pitchFamily="18" charset="0"/>
                <a:ea typeface="宋体" panose="02010600030101010101" pitchFamily="2" charset="-122"/>
                <a:cs typeface="Times New Roman" panose="02020603050405020304" pitchFamily="18" charset="0"/>
              </a:rPr>
              <a:t>本底优化设计</a:t>
            </a:r>
            <a:endParaRPr lang="en-US" altLang="zh-CN" b="1" dirty="0">
              <a:latin typeface="Times New Roman" panose="02020603050405020304" pitchFamily="18" charset="0"/>
              <a:ea typeface="宋体" panose="02010600030101010101" pitchFamily="2" charset="-122"/>
              <a:cs typeface="Times New Roman" panose="02020603050405020304" pitchFamily="18" charset="0"/>
            </a:endParaRPr>
          </a:p>
          <a:p>
            <a:pPr marL="180000" indent="-180000">
              <a:spcAft>
                <a:spcPts val="1200"/>
              </a:spcAft>
              <a:buFont typeface="Arial" panose="020B0604020202020204" pitchFamily="34" charset="0"/>
              <a:buChar char="•"/>
            </a:pPr>
            <a:r>
              <a:rPr lang="zh-CN" altLang="en-US" b="1" dirty="0">
                <a:latin typeface="Times New Roman" panose="02020603050405020304" pitchFamily="18" charset="0"/>
                <a:ea typeface="宋体" panose="02010600030101010101" pitchFamily="2" charset="-122"/>
                <a:cs typeface="Times New Roman" panose="02020603050405020304" pitchFamily="18" charset="0"/>
              </a:rPr>
              <a:t>高功率运行设计</a:t>
            </a:r>
            <a:r>
              <a:rPr lang="en-US" altLang="zh-CN" b="1" dirty="0">
                <a:latin typeface="Times New Roman" panose="02020603050405020304" pitchFamily="18" charset="0"/>
                <a:ea typeface="宋体" panose="02010600030101010101" pitchFamily="2" charset="-122"/>
                <a:cs typeface="Times New Roman" panose="02020603050405020304" pitchFamily="18" charset="0"/>
              </a:rPr>
              <a:t>——</a:t>
            </a:r>
            <a:r>
              <a:rPr lang="zh-CN" altLang="en-US" b="1" dirty="0">
                <a:latin typeface="Times New Roman" panose="02020603050405020304" pitchFamily="18" charset="0"/>
                <a:ea typeface="宋体" panose="02010600030101010101" pitchFamily="2" charset="-122"/>
                <a:cs typeface="Times New Roman" panose="02020603050405020304" pitchFamily="18" charset="0"/>
              </a:rPr>
              <a:t>散热与辐射防护设计</a:t>
            </a:r>
            <a:endParaRPr lang="en-US" altLang="zh-CN" b="1" dirty="0">
              <a:latin typeface="Times New Roman" panose="02020603050405020304" pitchFamily="18" charset="0"/>
              <a:ea typeface="宋体" panose="02010600030101010101" pitchFamily="2" charset="-122"/>
              <a:cs typeface="Times New Roman" panose="02020603050405020304" pitchFamily="18" charset="0"/>
            </a:endParaRPr>
          </a:p>
          <a:p>
            <a:pPr marL="180000" indent="-180000">
              <a:spcAft>
                <a:spcPts val="1200"/>
              </a:spcAft>
              <a:buFont typeface="Arial" panose="020B0604020202020204" pitchFamily="34" charset="0"/>
              <a:buChar char="•"/>
            </a:pPr>
            <a:endParaRPr lang="en-US" altLang="zh-CN" b="1" dirty="0">
              <a:latin typeface="Times New Roman" panose="02020603050405020304" pitchFamily="18" charset="0"/>
              <a:ea typeface="宋体" panose="02010600030101010101" pitchFamily="2" charset="-122"/>
              <a:cs typeface="Times New Roman" panose="02020603050405020304" pitchFamily="18" charset="0"/>
            </a:endParaRPr>
          </a:p>
          <a:p>
            <a:pPr marL="180000" indent="-180000">
              <a:spcAft>
                <a:spcPts val="1200"/>
              </a:spcAft>
              <a:buFont typeface="Arial" panose="020B0604020202020204" pitchFamily="34" charset="0"/>
              <a:buChar char="•"/>
            </a:pPr>
            <a:r>
              <a:rPr lang="zh-CN" altLang="en-US" b="1" dirty="0">
                <a:latin typeface="Times New Roman" panose="02020603050405020304" pitchFamily="18" charset="0"/>
                <a:ea typeface="宋体" panose="02010600030101010101" pitchFamily="2" charset="-122"/>
                <a:cs typeface="Times New Roman" panose="02020603050405020304" pitchFamily="18" charset="0"/>
              </a:rPr>
              <a:t>建成后，各项指标满足多个领域研究需求，束流参数处于国际先进水平。</a:t>
            </a:r>
            <a:endParaRPr lang="en-US" altLang="zh-CN" b="1"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13" name="文本框 12">
            <a:extLst>
              <a:ext uri="{FF2B5EF4-FFF2-40B4-BE49-F238E27FC236}">
                <a16:creationId xmlns:a16="http://schemas.microsoft.com/office/drawing/2014/main" id="{4CAA234B-8945-2ABC-1ACF-E697C7B6093E}"/>
              </a:ext>
            </a:extLst>
          </p:cNvPr>
          <p:cNvSpPr txBox="1"/>
          <p:nvPr/>
        </p:nvSpPr>
        <p:spPr>
          <a:xfrm>
            <a:off x="99923" y="916336"/>
            <a:ext cx="3883844" cy="400110"/>
          </a:xfrm>
          <a:prstGeom prst="rect">
            <a:avLst/>
          </a:prstGeom>
          <a:noFill/>
        </p:spPr>
        <p:txBody>
          <a:bodyPr wrap="square" rtlCol="0">
            <a:spAutoFit/>
          </a:bodyPr>
          <a:lstStyle/>
          <a:p>
            <a:r>
              <a:rPr lang="en-US" altLang="zh-CN" sz="2000" b="1" dirty="0"/>
              <a:t>2.</a:t>
            </a:r>
            <a:r>
              <a:rPr kumimoji="1" lang="zh-CN" altLang="en-US" sz="2000" b="1" dirty="0">
                <a:latin typeface="Arial" panose="020B0604020202020204" pitchFamily="34" charset="0"/>
                <a:ea typeface="微软雅黑" panose="020B0503020204020204" pitchFamily="34" charset="-122"/>
              </a:rPr>
              <a:t>升级核心结构设计</a:t>
            </a:r>
            <a:endParaRPr kumimoji="1" lang="en-US" altLang="zh-CN" sz="2000" b="1" dirty="0">
              <a:latin typeface="Arial" panose="020B0604020202020204" pitchFamily="34" charset="0"/>
              <a:ea typeface="微软雅黑" panose="020B0503020204020204" pitchFamily="34" charset="-122"/>
            </a:endParaRPr>
          </a:p>
        </p:txBody>
      </p:sp>
    </p:spTree>
    <p:extLst>
      <p:ext uri="{BB962C8B-B14F-4D97-AF65-F5344CB8AC3E}">
        <p14:creationId xmlns:p14="http://schemas.microsoft.com/office/powerpoint/2010/main" val="36776091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B1377-5840-5280-9F37-0864A0220C0A}"/>
            </a:ext>
          </a:extLst>
        </p:cNvPr>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4ABA0A1C-60A3-A585-6B6C-A9E1546E0E8A}"/>
              </a:ext>
            </a:extLst>
          </p:cNvPr>
          <p:cNvSpPr>
            <a:spLocks noGrp="1"/>
          </p:cNvSpPr>
          <p:nvPr>
            <p:ph type="sldNum" sz="quarter" idx="12"/>
          </p:nvPr>
        </p:nvSpPr>
        <p:spPr/>
        <p:txBody>
          <a:bodyPr/>
          <a:lstStyle/>
          <a:p>
            <a:fld id="{DAEFFE54-9F89-4D27-A971-D6774B8AC7D8}" type="slidenum">
              <a:rPr lang="en-US" smtClean="0"/>
              <a:t>11</a:t>
            </a:fld>
            <a:endParaRPr lang="en-US" dirty="0"/>
          </a:p>
        </p:txBody>
      </p:sp>
      <p:grpSp>
        <p:nvGrpSpPr>
          <p:cNvPr id="5" name="组合 4">
            <a:extLst>
              <a:ext uri="{FF2B5EF4-FFF2-40B4-BE49-F238E27FC236}">
                <a16:creationId xmlns:a16="http://schemas.microsoft.com/office/drawing/2014/main" id="{1F53D8E8-3F67-8796-7FC9-057CF552ED59}"/>
              </a:ext>
            </a:extLst>
          </p:cNvPr>
          <p:cNvGrpSpPr/>
          <p:nvPr/>
        </p:nvGrpSpPr>
        <p:grpSpPr>
          <a:xfrm>
            <a:off x="0" y="119153"/>
            <a:ext cx="12192000" cy="622528"/>
            <a:chOff x="0" y="119153"/>
            <a:chExt cx="12192000" cy="622528"/>
          </a:xfrm>
        </p:grpSpPr>
        <p:sp>
          <p:nvSpPr>
            <p:cNvPr id="6" name="矩形 5">
              <a:extLst>
                <a:ext uri="{FF2B5EF4-FFF2-40B4-BE49-F238E27FC236}">
                  <a16:creationId xmlns:a16="http://schemas.microsoft.com/office/drawing/2014/main" id="{B24E2DEF-FAE7-E3F8-5D52-FA79D3586647}"/>
                </a:ext>
              </a:extLst>
            </p:cNvPr>
            <p:cNvSpPr/>
            <p:nvPr/>
          </p:nvSpPr>
          <p:spPr>
            <a:xfrm>
              <a:off x="0" y="660401"/>
              <a:ext cx="12192000" cy="81280"/>
            </a:xfrm>
            <a:prstGeom prst="rect">
              <a:avLst/>
            </a:prstGeom>
            <a:gradFill flip="none" rotWithShape="1">
              <a:gsLst>
                <a:gs pos="7000">
                  <a:srgbClr val="2BB8B4">
                    <a:lumMod val="100000"/>
                  </a:srgbClr>
                </a:gs>
                <a:gs pos="49000">
                  <a:schemeClr val="accent1">
                    <a:tint val="44500"/>
                    <a:satMod val="160000"/>
                  </a:schemeClr>
                </a:gs>
                <a:gs pos="70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 name="图片 6" descr="图片包含 文本&#10;&#10;描述已自动生成">
              <a:extLst>
                <a:ext uri="{FF2B5EF4-FFF2-40B4-BE49-F238E27FC236}">
                  <a16:creationId xmlns:a16="http://schemas.microsoft.com/office/drawing/2014/main" id="{11CD171D-3D67-B3C6-3387-B111584DEB08}"/>
                </a:ext>
              </a:extLst>
            </p:cNvPr>
            <p:cNvPicPr/>
            <p:nvPr/>
          </p:nvPicPr>
          <p:blipFill rotWithShape="1">
            <a:blip r:embed="rId3">
              <a:extLst>
                <a:ext uri="{28A0092B-C50C-407E-A947-70E740481C1C}">
                  <a14:useLocalDpi xmlns:a14="http://schemas.microsoft.com/office/drawing/2010/main" val="0"/>
                </a:ext>
              </a:extLst>
            </a:blip>
            <a:srcRect r="27755"/>
            <a:stretch/>
          </p:blipFill>
          <p:spPr>
            <a:xfrm>
              <a:off x="2437617" y="119153"/>
              <a:ext cx="2095473" cy="446233"/>
            </a:xfrm>
            <a:prstGeom prst="rect">
              <a:avLst/>
            </a:prstGeom>
          </p:spPr>
        </p:pic>
        <p:pic>
          <p:nvPicPr>
            <p:cNvPr id="8" name="图片 7" descr="文本&#10;&#10;描述已自动生成">
              <a:extLst>
                <a:ext uri="{FF2B5EF4-FFF2-40B4-BE49-F238E27FC236}">
                  <a16:creationId xmlns:a16="http://schemas.microsoft.com/office/drawing/2014/main" id="{D43D4B51-7FB9-D5A8-B8A6-08934EF18F0B}"/>
                </a:ext>
              </a:extLst>
            </p:cNvPr>
            <p:cNvPicPr/>
            <p:nvPr/>
          </p:nvPicPr>
          <p:blipFill>
            <a:blip r:embed="rId4">
              <a:extLst>
                <a:ext uri="{28A0092B-C50C-407E-A947-70E740481C1C}">
                  <a14:useLocalDpi xmlns:a14="http://schemas.microsoft.com/office/drawing/2010/main" val="0"/>
                </a:ext>
              </a:extLst>
            </a:blip>
            <a:stretch>
              <a:fillRect/>
            </a:stretch>
          </p:blipFill>
          <p:spPr>
            <a:xfrm>
              <a:off x="187324" y="163038"/>
              <a:ext cx="2138137" cy="358465"/>
            </a:xfrm>
            <a:prstGeom prst="rect">
              <a:avLst/>
            </a:prstGeom>
          </p:spPr>
        </p:pic>
      </p:grpSp>
      <p:sp>
        <p:nvSpPr>
          <p:cNvPr id="10" name="文本框 9">
            <a:extLst>
              <a:ext uri="{FF2B5EF4-FFF2-40B4-BE49-F238E27FC236}">
                <a16:creationId xmlns:a16="http://schemas.microsoft.com/office/drawing/2014/main" id="{875F4E1D-3AB0-571F-264E-78AF81B98D4B}"/>
              </a:ext>
            </a:extLst>
          </p:cNvPr>
          <p:cNvSpPr txBox="1"/>
          <p:nvPr/>
        </p:nvSpPr>
        <p:spPr>
          <a:xfrm>
            <a:off x="5020730" y="6497265"/>
            <a:ext cx="2763295" cy="307777"/>
          </a:xfrm>
          <a:prstGeom prst="rect">
            <a:avLst/>
          </a:prstGeom>
          <a:noFill/>
        </p:spPr>
        <p:txBody>
          <a:bodyPr wrap="square" rtlCol="0">
            <a:spAutoFit/>
          </a:bodyPr>
          <a:lstStyle/>
          <a:p>
            <a:r>
              <a:rPr lang="zh-CN" altLang="en-US" sz="1400" dirty="0"/>
              <a:t>实验终端总体布局设计</a:t>
            </a:r>
          </a:p>
        </p:txBody>
      </p:sp>
      <p:sp>
        <p:nvSpPr>
          <p:cNvPr id="13" name="文本框 12">
            <a:extLst>
              <a:ext uri="{FF2B5EF4-FFF2-40B4-BE49-F238E27FC236}">
                <a16:creationId xmlns:a16="http://schemas.microsoft.com/office/drawing/2014/main" id="{B4F5A6E3-F4F8-0B48-B38B-C1DA3BF6D2F4}"/>
              </a:ext>
            </a:extLst>
          </p:cNvPr>
          <p:cNvSpPr txBox="1"/>
          <p:nvPr/>
        </p:nvSpPr>
        <p:spPr>
          <a:xfrm>
            <a:off x="411734" y="1274297"/>
            <a:ext cx="6354414" cy="2198422"/>
          </a:xfrm>
          <a:prstGeom prst="rect">
            <a:avLst/>
          </a:prstGeom>
          <a:noFill/>
        </p:spPr>
        <p:txBody>
          <a:bodyPr wrap="square" rtlCol="0">
            <a:spAutoFit/>
          </a:bodyPr>
          <a:lstStyle/>
          <a:p>
            <a:pPr>
              <a:lnSpc>
                <a:spcPct val="150000"/>
              </a:lnSpc>
              <a:spcAft>
                <a:spcPts val="1200"/>
              </a:spcAft>
            </a:pPr>
            <a:r>
              <a:rPr lang="zh-CN" altLang="en-US" b="1" dirty="0">
                <a:latin typeface="+mj-ea"/>
                <a:ea typeface="+mj-ea"/>
              </a:rPr>
              <a:t>总体布局与关键参数</a:t>
            </a:r>
            <a:endParaRPr lang="en-US" altLang="zh-CN" b="1" dirty="0">
              <a:latin typeface="+mj-ea"/>
              <a:ea typeface="+mj-ea"/>
            </a:endParaRPr>
          </a:p>
          <a:p>
            <a:pPr marL="171450" indent="-171450">
              <a:lnSpc>
                <a:spcPct val="150000"/>
              </a:lnSpc>
              <a:spcAft>
                <a:spcPts val="1200"/>
              </a:spcAft>
              <a:buFont typeface="Arial" panose="020B0604020202020204" pitchFamily="34" charset="0"/>
              <a:buChar char="•"/>
            </a:pPr>
            <a:r>
              <a:rPr lang="zh-CN" altLang="en-US" sz="1200" dirty="0"/>
              <a:t>限流器及降能器置于弯转磁铁前，束流经降能器后重新收集传输</a:t>
            </a:r>
            <a:endParaRPr lang="en-US" altLang="zh-CN" sz="1200" dirty="0"/>
          </a:p>
          <a:p>
            <a:pPr marL="171450" indent="-171450">
              <a:lnSpc>
                <a:spcPct val="150000"/>
              </a:lnSpc>
              <a:spcAft>
                <a:spcPts val="1200"/>
              </a:spcAft>
              <a:buFont typeface="Arial" panose="020B0604020202020204" pitchFamily="34" charset="0"/>
              <a:buChar char="•"/>
            </a:pPr>
            <a:r>
              <a:rPr lang="zh-CN" altLang="en-US" sz="1200" dirty="0"/>
              <a:t>开关为引出磁铁，可实现单发辐照模式（</a:t>
            </a:r>
            <a:r>
              <a:rPr lang="en-US" altLang="zh-CN" sz="1200" dirty="0"/>
              <a:t>600μs</a:t>
            </a:r>
            <a:r>
              <a:rPr lang="zh-CN" altLang="en-US" sz="1200" dirty="0"/>
              <a:t>，</a:t>
            </a:r>
            <a:r>
              <a:rPr lang="en-US" altLang="zh-CN" sz="1200" dirty="0"/>
              <a:t>8.32E13 p</a:t>
            </a:r>
            <a:r>
              <a:rPr lang="zh-CN" altLang="en-US" sz="1200" dirty="0"/>
              <a:t>）</a:t>
            </a:r>
            <a:endParaRPr lang="en-US" altLang="zh-CN" sz="1200" dirty="0"/>
          </a:p>
          <a:p>
            <a:pPr marL="171450" indent="-171450">
              <a:lnSpc>
                <a:spcPct val="150000"/>
              </a:lnSpc>
              <a:spcAft>
                <a:spcPts val="1200"/>
              </a:spcAft>
              <a:buFont typeface="Arial" panose="020B0604020202020204" pitchFamily="34" charset="0"/>
              <a:buChar char="•"/>
            </a:pPr>
            <a:r>
              <a:rPr lang="zh-CN" altLang="en-US" sz="1200" dirty="0"/>
              <a:t>分为低本底实验终端，和高剂量实验终端</a:t>
            </a:r>
            <a:endParaRPr lang="en-US" altLang="zh-CN" sz="1200" dirty="0"/>
          </a:p>
          <a:p>
            <a:pPr marL="171450" indent="-171450">
              <a:lnSpc>
                <a:spcPct val="150000"/>
              </a:lnSpc>
              <a:spcAft>
                <a:spcPts val="1200"/>
              </a:spcAft>
              <a:buFont typeface="Arial" panose="020B0604020202020204" pitchFamily="34" charset="0"/>
              <a:buChar char="•"/>
            </a:pPr>
            <a:r>
              <a:rPr lang="zh-CN" altLang="en-US" sz="1200" dirty="0"/>
              <a:t>设置真空罐，用于安装可拆卸装置（如射程调制器）</a:t>
            </a:r>
            <a:endParaRPr lang="en-US" altLang="zh-CN" sz="1200" dirty="0"/>
          </a:p>
        </p:txBody>
      </p:sp>
      <p:graphicFrame>
        <p:nvGraphicFramePr>
          <p:cNvPr id="60" name="表格 55">
            <a:extLst>
              <a:ext uri="{FF2B5EF4-FFF2-40B4-BE49-F238E27FC236}">
                <a16:creationId xmlns:a16="http://schemas.microsoft.com/office/drawing/2014/main" id="{0DCA99CB-323D-716B-B345-50476B969DE4}"/>
              </a:ext>
            </a:extLst>
          </p:cNvPr>
          <p:cNvGraphicFramePr>
            <a:graphicFrameLocks noGrp="1"/>
          </p:cNvGraphicFramePr>
          <p:nvPr>
            <p:extLst>
              <p:ext uri="{D42A27DB-BD31-4B8C-83A1-F6EECF244321}">
                <p14:modId xmlns:p14="http://schemas.microsoft.com/office/powerpoint/2010/main" val="3496452079"/>
              </p:ext>
            </p:extLst>
          </p:nvPr>
        </p:nvGraphicFramePr>
        <p:xfrm>
          <a:off x="5018488" y="1193588"/>
          <a:ext cx="6831754" cy="2133600"/>
        </p:xfrm>
        <a:graphic>
          <a:graphicData uri="http://schemas.openxmlformats.org/drawingml/2006/table">
            <a:tbl>
              <a:tblPr firstRow="1" bandRow="1">
                <a:tableStyleId>{3B4B98B0-60AC-42C2-AFA5-B58CD77FA1E5}</a:tableStyleId>
              </a:tblPr>
              <a:tblGrid>
                <a:gridCol w="1714681">
                  <a:extLst>
                    <a:ext uri="{9D8B030D-6E8A-4147-A177-3AD203B41FA5}">
                      <a16:colId xmlns:a16="http://schemas.microsoft.com/office/drawing/2014/main" val="3059313529"/>
                    </a:ext>
                  </a:extLst>
                </a:gridCol>
                <a:gridCol w="1705691">
                  <a:extLst>
                    <a:ext uri="{9D8B030D-6E8A-4147-A177-3AD203B41FA5}">
                      <a16:colId xmlns:a16="http://schemas.microsoft.com/office/drawing/2014/main" val="2798130573"/>
                    </a:ext>
                  </a:extLst>
                </a:gridCol>
                <a:gridCol w="1705691">
                  <a:extLst>
                    <a:ext uri="{9D8B030D-6E8A-4147-A177-3AD203B41FA5}">
                      <a16:colId xmlns:a16="http://schemas.microsoft.com/office/drawing/2014/main" val="2438836584"/>
                    </a:ext>
                  </a:extLst>
                </a:gridCol>
                <a:gridCol w="1705691">
                  <a:extLst>
                    <a:ext uri="{9D8B030D-6E8A-4147-A177-3AD203B41FA5}">
                      <a16:colId xmlns:a16="http://schemas.microsoft.com/office/drawing/2014/main" val="2417689857"/>
                    </a:ext>
                  </a:extLst>
                </a:gridCol>
              </a:tblGrid>
              <a:tr h="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0" kern="1200" dirty="0">
                          <a:solidFill>
                            <a:schemeClr val="bg1"/>
                          </a:solidFill>
                          <a:latin typeface="Times New Roman" panose="02020603050405020304" pitchFamily="18" charset="0"/>
                          <a:ea typeface="+mn-ea"/>
                          <a:cs typeface="Times New Roman" panose="02020603050405020304" pitchFamily="18" charset="0"/>
                        </a:rPr>
                        <a:t>Native Beam</a:t>
                      </a:r>
                      <a:endParaRPr lang="zh-CN" altLang="en-US" sz="1400" b="0" kern="1200" dirty="0">
                        <a:solidFill>
                          <a:schemeClr val="bg1"/>
                        </a:solidFill>
                        <a:latin typeface="Times New Roman" panose="02020603050405020304" pitchFamily="18" charset="0"/>
                        <a:ea typeface="+mn-ea"/>
                        <a:cs typeface="Times New Roman" panose="02020603050405020304" pitchFamily="18" charset="0"/>
                      </a:endParaRPr>
                    </a:p>
                  </a:txBody>
                  <a:tcPr anchor="ctr">
                    <a:lnL w="1905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400" b="0" kern="1200" dirty="0">
                        <a:solidFill>
                          <a:schemeClr val="bg1"/>
                        </a:solidFill>
                        <a:latin typeface="Times New Roman" panose="02020603050405020304" pitchFamily="18" charset="0"/>
                        <a:ea typeface="+mn-ea"/>
                        <a:cs typeface="Times New Roman" panose="02020603050405020304" pitchFamily="18" charset="0"/>
                      </a:endParaRPr>
                    </a:p>
                  </a:txBody>
                  <a:tcPr anchor="ctr">
                    <a:lnL>
                      <a:noFill/>
                    </a:lnL>
                    <a:lnR>
                      <a:noFill/>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0" kern="1200" dirty="0">
                          <a:solidFill>
                            <a:schemeClr val="bg1"/>
                          </a:solidFill>
                          <a:latin typeface="Times New Roman" panose="02020603050405020304" pitchFamily="18" charset="0"/>
                          <a:ea typeface="+mn-ea"/>
                          <a:cs typeface="Times New Roman" panose="02020603050405020304" pitchFamily="18" charset="0"/>
                        </a:rPr>
                        <a:t>At Air Test Point</a:t>
                      </a:r>
                      <a:endParaRPr lang="zh-CN" altLang="en-US" sz="1400" b="0" kern="1200" dirty="0">
                        <a:solidFill>
                          <a:schemeClr val="bg1"/>
                        </a:solidFill>
                        <a:latin typeface="Times New Roman" panose="02020603050405020304" pitchFamily="18" charset="0"/>
                        <a:ea typeface="+mn-ea"/>
                        <a:cs typeface="Times New Roman" panose="02020603050405020304" pitchFamily="18" charset="0"/>
                      </a:endParaRPr>
                    </a:p>
                  </a:txBody>
                  <a:tcPr anchor="ctr">
                    <a:lnL>
                      <a:noFill/>
                    </a:lnL>
                    <a:lnR>
                      <a:noFill/>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400" b="0" kern="1200" dirty="0">
                        <a:solidFill>
                          <a:schemeClr val="bg1"/>
                        </a:solidFill>
                        <a:latin typeface="Times New Roman" panose="02020603050405020304" pitchFamily="18" charset="0"/>
                        <a:ea typeface="+mn-ea"/>
                        <a:cs typeface="Times New Roman" panose="02020603050405020304" pitchFamily="18" charset="0"/>
                      </a:endParaRPr>
                    </a:p>
                  </a:txBody>
                  <a:tcPr anchor="ctr">
                    <a:lnL>
                      <a:noFill/>
                    </a:lnL>
                    <a:lnR>
                      <a:noFill/>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186032661"/>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0" kern="1200" dirty="0">
                          <a:solidFill>
                            <a:schemeClr val="bg1"/>
                          </a:solidFill>
                          <a:latin typeface="Times New Roman" panose="02020603050405020304" pitchFamily="18" charset="0"/>
                          <a:ea typeface="+mn-ea"/>
                          <a:cs typeface="Times New Roman" panose="02020603050405020304" pitchFamily="18" charset="0"/>
                        </a:rPr>
                        <a:t>Performance</a:t>
                      </a:r>
                      <a:endParaRPr lang="zh-CN" altLang="en-US" sz="1400" b="0" kern="1200" dirty="0">
                        <a:solidFill>
                          <a:schemeClr val="bg1"/>
                        </a:solidFill>
                        <a:latin typeface="Times New Roman" panose="02020603050405020304" pitchFamily="18" charset="0"/>
                        <a:ea typeface="+mn-ea"/>
                        <a:cs typeface="Times New Roman" panose="02020603050405020304" pitchFamily="18" charset="0"/>
                      </a:endParaRPr>
                    </a:p>
                  </a:txBody>
                  <a:tcPr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0" kern="1200" dirty="0">
                          <a:solidFill>
                            <a:schemeClr val="bg1"/>
                          </a:solidFill>
                          <a:latin typeface="Times New Roman" panose="02020603050405020304" pitchFamily="18" charset="0"/>
                          <a:ea typeface="+mn-ea"/>
                          <a:cs typeface="Times New Roman" panose="02020603050405020304" pitchFamily="18" charset="0"/>
                        </a:rPr>
                        <a:t>Value</a:t>
                      </a:r>
                      <a:endParaRPr lang="zh-CN" altLang="en-US" sz="1400" b="0" kern="1200" dirty="0">
                        <a:solidFill>
                          <a:schemeClr val="bg1"/>
                        </a:solidFill>
                        <a:latin typeface="Times New Roman" panose="02020603050405020304" pitchFamily="18" charset="0"/>
                        <a:ea typeface="+mn-ea"/>
                        <a:cs typeface="Times New Roman" panose="02020603050405020304" pitchFamily="18" charset="0"/>
                      </a:endParaRPr>
                    </a:p>
                  </a:txBody>
                  <a:tcPr anchor="ctr">
                    <a:lnL>
                      <a:noFill/>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0" kern="1200" dirty="0">
                          <a:solidFill>
                            <a:schemeClr val="bg1"/>
                          </a:solidFill>
                          <a:latin typeface="Times New Roman" panose="02020603050405020304" pitchFamily="18" charset="0"/>
                          <a:ea typeface="+mn-ea"/>
                          <a:cs typeface="Times New Roman" panose="02020603050405020304" pitchFamily="18" charset="0"/>
                        </a:rPr>
                        <a:t>Performance</a:t>
                      </a:r>
                      <a:endParaRPr lang="zh-CN" altLang="en-US" sz="1400" b="0" kern="1200" dirty="0">
                        <a:solidFill>
                          <a:schemeClr val="bg1"/>
                        </a:solidFill>
                        <a:latin typeface="Times New Roman" panose="02020603050405020304" pitchFamily="18" charset="0"/>
                        <a:ea typeface="+mn-ea"/>
                        <a:cs typeface="Times New Roman" panose="02020603050405020304" pitchFamily="18" charset="0"/>
                      </a:endParaRPr>
                    </a:p>
                  </a:txBody>
                  <a:tcPr anchor="ctr">
                    <a:lnL>
                      <a:noFill/>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0" kern="1200" dirty="0">
                          <a:solidFill>
                            <a:schemeClr val="bg1"/>
                          </a:solidFill>
                          <a:latin typeface="Times New Roman" panose="02020603050405020304" pitchFamily="18" charset="0"/>
                          <a:ea typeface="+mn-ea"/>
                          <a:cs typeface="Times New Roman" panose="02020603050405020304" pitchFamily="18" charset="0"/>
                        </a:rPr>
                        <a:t>Expected Value</a:t>
                      </a:r>
                      <a:endParaRPr lang="zh-CN" altLang="en-US" sz="1400" b="0" kern="1200" dirty="0">
                        <a:solidFill>
                          <a:schemeClr val="bg1"/>
                        </a:solidFill>
                        <a:latin typeface="Times New Roman" panose="02020603050405020304" pitchFamily="18" charset="0"/>
                        <a:ea typeface="+mn-ea"/>
                        <a:cs typeface="Times New Roman" panose="02020603050405020304" pitchFamily="18" charset="0"/>
                      </a:endParaRPr>
                    </a:p>
                  </a:txBody>
                  <a:tcPr anchor="ctr">
                    <a:lnL>
                      <a:noFill/>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486965888"/>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0" kern="1200" dirty="0">
                          <a:solidFill>
                            <a:schemeClr val="tx1"/>
                          </a:solidFill>
                          <a:latin typeface="Times New Roman" panose="02020603050405020304" pitchFamily="18" charset="0"/>
                          <a:ea typeface="+mn-ea"/>
                          <a:cs typeface="Times New Roman" panose="02020603050405020304" pitchFamily="18" charset="0"/>
                        </a:rPr>
                        <a:t>Power :</a:t>
                      </a:r>
                      <a:r>
                        <a:rPr lang="zh-CN" altLang="en-US" sz="1400" b="0" kern="1200" dirty="0">
                          <a:solidFill>
                            <a:schemeClr val="tx1"/>
                          </a:solidFill>
                          <a:latin typeface="Times New Roman" panose="02020603050405020304" pitchFamily="18" charset="0"/>
                          <a:ea typeface="+mn-ea"/>
                          <a:cs typeface="Times New Roman" panose="02020603050405020304" pitchFamily="18" charset="0"/>
                        </a:rPr>
                        <a:t> </a:t>
                      </a:r>
                    </a:p>
                  </a:txBody>
                  <a:tcPr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0" kern="1200" dirty="0">
                          <a:solidFill>
                            <a:schemeClr val="tx1"/>
                          </a:solidFill>
                          <a:latin typeface="Times New Roman" panose="02020603050405020304" pitchFamily="18" charset="0"/>
                          <a:ea typeface="+mn-ea"/>
                          <a:cs typeface="Times New Roman" panose="02020603050405020304" pitchFamily="18" charset="0"/>
                        </a:rPr>
                        <a:t>1 kW</a:t>
                      </a:r>
                      <a:endParaRPr lang="zh-CN" altLang="en-US" sz="1400" b="0" kern="1200" dirty="0">
                        <a:solidFill>
                          <a:schemeClr val="tx1"/>
                        </a:solidFill>
                        <a:latin typeface="Times New Roman" panose="02020603050405020304" pitchFamily="18" charset="0"/>
                        <a:ea typeface="+mn-ea"/>
                        <a:cs typeface="Times New Roman" panose="02020603050405020304" pitchFamily="18" charset="0"/>
                      </a:endParaRPr>
                    </a:p>
                  </a:txBody>
                  <a:tcPr anchor="ctr">
                    <a:lnL>
                      <a:noFill/>
                    </a:lnL>
                    <a:lnR>
                      <a:noFill/>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0" kern="1200" dirty="0">
                          <a:solidFill>
                            <a:schemeClr val="tx1"/>
                          </a:solidFill>
                          <a:latin typeface="Times New Roman" panose="02020603050405020304" pitchFamily="18" charset="0"/>
                          <a:ea typeface="+mn-ea"/>
                          <a:cs typeface="Times New Roman" panose="02020603050405020304" pitchFamily="18" charset="0"/>
                        </a:rPr>
                        <a:t>Energy :</a:t>
                      </a:r>
                      <a:endParaRPr lang="zh-CN" altLang="en-US" sz="1400" b="0" kern="1200" dirty="0">
                        <a:solidFill>
                          <a:schemeClr val="tx1"/>
                        </a:solidFill>
                        <a:latin typeface="Times New Roman" panose="02020603050405020304" pitchFamily="18" charset="0"/>
                        <a:ea typeface="+mn-ea"/>
                        <a:cs typeface="Times New Roman" panose="02020603050405020304" pitchFamily="18" charset="0"/>
                      </a:endParaRPr>
                    </a:p>
                  </a:txBody>
                  <a:tcPr anchor="ctr">
                    <a:lnL>
                      <a:noFill/>
                    </a:lnL>
                    <a:lnR>
                      <a:noFill/>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0" kern="1200" dirty="0">
                          <a:solidFill>
                            <a:schemeClr val="tx1"/>
                          </a:solidFill>
                          <a:latin typeface="Times New Roman" panose="02020603050405020304" pitchFamily="18" charset="0"/>
                          <a:ea typeface="+mn-ea"/>
                          <a:cs typeface="Times New Roman" panose="02020603050405020304" pitchFamily="18" charset="0"/>
                        </a:rPr>
                        <a:t>50 – 300 MeV</a:t>
                      </a:r>
                      <a:endParaRPr lang="zh-CN" altLang="en-US" sz="1400" b="0" kern="1200" dirty="0">
                        <a:solidFill>
                          <a:schemeClr val="tx1"/>
                        </a:solidFill>
                        <a:latin typeface="Times New Roman" panose="02020603050405020304" pitchFamily="18" charset="0"/>
                        <a:ea typeface="+mn-ea"/>
                        <a:cs typeface="Times New Roman" panose="02020603050405020304" pitchFamily="18" charset="0"/>
                      </a:endParaRPr>
                    </a:p>
                  </a:txBody>
                  <a:tcPr anchor="ctr">
                    <a:lnL>
                      <a:noFill/>
                    </a:lnL>
                    <a:lnR>
                      <a:noFill/>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185488617"/>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0" kern="1200" dirty="0">
                          <a:solidFill>
                            <a:schemeClr val="tx1"/>
                          </a:solidFill>
                          <a:latin typeface="Times New Roman" panose="02020603050405020304" pitchFamily="18" charset="0"/>
                          <a:ea typeface="+mn-ea"/>
                          <a:cs typeface="Times New Roman" panose="02020603050405020304" pitchFamily="18" charset="0"/>
                        </a:rPr>
                        <a:t>Frequency :</a:t>
                      </a:r>
                      <a:r>
                        <a:rPr lang="zh-CN" altLang="en-US" sz="1400" b="0" kern="1200" dirty="0">
                          <a:solidFill>
                            <a:schemeClr val="tx1"/>
                          </a:solidFill>
                          <a:latin typeface="Times New Roman" panose="02020603050405020304" pitchFamily="18" charset="0"/>
                          <a:ea typeface="+mn-ea"/>
                          <a:cs typeface="Times New Roman" panose="02020603050405020304" pitchFamily="18" charset="0"/>
                        </a:rPr>
                        <a:t> </a:t>
                      </a:r>
                    </a:p>
                  </a:txBody>
                  <a:tcPr anchor="ctr">
                    <a:lnL w="1905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1" kern="1200" dirty="0">
                          <a:solidFill>
                            <a:schemeClr val="tx1"/>
                          </a:solidFill>
                          <a:latin typeface="Times New Roman" panose="02020603050405020304" pitchFamily="18" charset="0"/>
                          <a:ea typeface="+mn-ea"/>
                          <a:cs typeface="Times New Roman" panose="02020603050405020304" pitchFamily="18" charset="0"/>
                        </a:rPr>
                        <a:t>0.25 Hz or</a:t>
                      </a:r>
                      <a:r>
                        <a:rPr lang="zh-CN" altLang="en-US" sz="1400" b="1" kern="1200" dirty="0">
                          <a:solidFill>
                            <a:schemeClr val="tx1"/>
                          </a:solidFill>
                          <a:latin typeface="Times New Roman" panose="02020603050405020304" pitchFamily="18" charset="0"/>
                          <a:ea typeface="+mn-ea"/>
                          <a:cs typeface="Times New Roman" panose="02020603050405020304" pitchFamily="18" charset="0"/>
                        </a:rPr>
                        <a:t> </a:t>
                      </a:r>
                      <a:r>
                        <a:rPr lang="en-US" altLang="zh-CN" sz="1400" b="1" kern="1200" dirty="0">
                          <a:solidFill>
                            <a:schemeClr val="tx1"/>
                          </a:solidFill>
                          <a:latin typeface="Times New Roman" panose="02020603050405020304" pitchFamily="18" charset="0"/>
                          <a:ea typeface="+mn-ea"/>
                          <a:cs typeface="Times New Roman" panose="02020603050405020304" pitchFamily="18" charset="0"/>
                        </a:rPr>
                        <a:t>25</a:t>
                      </a:r>
                      <a:r>
                        <a:rPr lang="zh-CN" altLang="en-US" sz="1400" b="1" kern="1200" dirty="0">
                          <a:solidFill>
                            <a:schemeClr val="tx1"/>
                          </a:solidFill>
                          <a:latin typeface="Times New Roman" panose="02020603050405020304" pitchFamily="18" charset="0"/>
                          <a:ea typeface="+mn-ea"/>
                          <a:cs typeface="Times New Roman" panose="02020603050405020304" pitchFamily="18" charset="0"/>
                        </a:rPr>
                        <a:t> </a:t>
                      </a:r>
                      <a:r>
                        <a:rPr lang="en-US" altLang="zh-CN" sz="1400" b="1" kern="1200" dirty="0">
                          <a:solidFill>
                            <a:schemeClr val="tx1"/>
                          </a:solidFill>
                          <a:latin typeface="Times New Roman" panose="02020603050405020304" pitchFamily="18" charset="0"/>
                          <a:ea typeface="+mn-ea"/>
                          <a:cs typeface="Times New Roman" panose="02020603050405020304" pitchFamily="18" charset="0"/>
                        </a:rPr>
                        <a:t>Hz</a:t>
                      </a:r>
                      <a:endParaRPr lang="zh-CN" altLang="en-US" sz="1400" b="1" kern="1200" dirty="0">
                        <a:solidFill>
                          <a:schemeClr val="tx1"/>
                        </a:solidFill>
                        <a:latin typeface="Times New Roman" panose="02020603050405020304" pitchFamily="18" charset="0"/>
                        <a:ea typeface="+mn-ea"/>
                        <a:cs typeface="Times New Roman" panose="02020603050405020304" pitchFamily="18" charset="0"/>
                      </a:endParaRPr>
                    </a:p>
                  </a:txBody>
                  <a:tcPr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0" kern="1200" dirty="0">
                          <a:solidFill>
                            <a:schemeClr val="tx1"/>
                          </a:solidFill>
                          <a:latin typeface="Times New Roman" panose="02020603050405020304" pitchFamily="18" charset="0"/>
                          <a:ea typeface="+mn-ea"/>
                          <a:cs typeface="Times New Roman" panose="02020603050405020304" pitchFamily="18" charset="0"/>
                        </a:rPr>
                        <a:t>Intensity : </a:t>
                      </a:r>
                      <a:endParaRPr lang="zh-CN" altLang="en-US" sz="1400" b="0" kern="1200" dirty="0">
                        <a:solidFill>
                          <a:schemeClr val="tx1"/>
                        </a:solidFill>
                        <a:latin typeface="Times New Roman" panose="02020603050405020304" pitchFamily="18" charset="0"/>
                        <a:ea typeface="+mn-ea"/>
                        <a:cs typeface="Times New Roman" panose="02020603050405020304" pitchFamily="18" charset="0"/>
                      </a:endParaRPr>
                    </a:p>
                  </a:txBody>
                  <a:tcPr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1" kern="1200" dirty="0">
                          <a:solidFill>
                            <a:schemeClr val="tx1"/>
                          </a:solidFill>
                          <a:latin typeface="Times New Roman" panose="02020603050405020304" pitchFamily="18" charset="0"/>
                          <a:ea typeface="+mn-ea"/>
                          <a:cs typeface="Times New Roman" panose="02020603050405020304" pitchFamily="18" charset="0"/>
                        </a:rPr>
                        <a:t>10</a:t>
                      </a:r>
                      <a:r>
                        <a:rPr lang="en-US" altLang="zh-CN" sz="1400" b="1" kern="1200" baseline="30000" dirty="0">
                          <a:solidFill>
                            <a:schemeClr val="tx1"/>
                          </a:solidFill>
                          <a:latin typeface="Times New Roman" panose="02020603050405020304" pitchFamily="18" charset="0"/>
                          <a:ea typeface="+mn-ea"/>
                          <a:cs typeface="Times New Roman" panose="02020603050405020304" pitchFamily="18" charset="0"/>
                        </a:rPr>
                        <a:t>5</a:t>
                      </a:r>
                      <a:r>
                        <a:rPr lang="en-US" altLang="zh-CN" sz="1400" b="1" kern="1200" dirty="0">
                          <a:solidFill>
                            <a:schemeClr val="tx1"/>
                          </a:solidFill>
                          <a:latin typeface="Times New Roman" panose="02020603050405020304" pitchFamily="18" charset="0"/>
                          <a:ea typeface="+mn-ea"/>
                          <a:cs typeface="Times New Roman" panose="02020603050405020304" pitchFamily="18" charset="0"/>
                        </a:rPr>
                        <a:t> – 10</a:t>
                      </a:r>
                      <a:r>
                        <a:rPr lang="en-US" altLang="zh-CN" sz="1400" b="1" kern="1200" baseline="30000" dirty="0">
                          <a:solidFill>
                            <a:schemeClr val="tx1"/>
                          </a:solidFill>
                          <a:latin typeface="Times New Roman" panose="02020603050405020304" pitchFamily="18" charset="0"/>
                          <a:ea typeface="+mn-ea"/>
                          <a:cs typeface="Times New Roman" panose="02020603050405020304" pitchFamily="18" charset="0"/>
                        </a:rPr>
                        <a:t>13</a:t>
                      </a:r>
                      <a:r>
                        <a:rPr lang="en-US" altLang="zh-CN" sz="1400" b="1" kern="1200" baseline="0" dirty="0">
                          <a:solidFill>
                            <a:schemeClr val="tx1"/>
                          </a:solidFill>
                          <a:latin typeface="Times New Roman" panose="02020603050405020304" pitchFamily="18" charset="0"/>
                          <a:ea typeface="+mn-ea"/>
                          <a:cs typeface="Times New Roman" panose="02020603050405020304" pitchFamily="18" charset="0"/>
                        </a:rPr>
                        <a:t> </a:t>
                      </a:r>
                      <a:r>
                        <a:rPr lang="en-US" altLang="zh-CN" sz="1400" b="1" kern="1200" dirty="0">
                          <a:solidFill>
                            <a:schemeClr val="tx1"/>
                          </a:solidFill>
                          <a:latin typeface="Times New Roman" panose="02020603050405020304" pitchFamily="18" charset="0"/>
                          <a:ea typeface="+mn-ea"/>
                          <a:cs typeface="Times New Roman" panose="02020603050405020304" pitchFamily="18" charset="0"/>
                        </a:rPr>
                        <a:t>p/s</a:t>
                      </a:r>
                      <a:endParaRPr lang="zh-CN" altLang="en-US" sz="1400" b="1" kern="1200" baseline="30000" dirty="0">
                        <a:solidFill>
                          <a:schemeClr val="tx1"/>
                        </a:solidFill>
                        <a:latin typeface="Times New Roman" panose="02020603050405020304" pitchFamily="18" charset="0"/>
                        <a:ea typeface="+mn-ea"/>
                        <a:cs typeface="Times New Roman" panose="02020603050405020304" pitchFamily="18" charset="0"/>
                      </a:endParaRPr>
                    </a:p>
                  </a:txBody>
                  <a:tcPr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38222779"/>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0" kern="1200" dirty="0">
                          <a:solidFill>
                            <a:schemeClr val="tx1"/>
                          </a:solidFill>
                          <a:latin typeface="Times New Roman" panose="02020603050405020304" pitchFamily="18" charset="0"/>
                          <a:ea typeface="+mn-ea"/>
                          <a:cs typeface="Times New Roman" panose="02020603050405020304" pitchFamily="18" charset="0"/>
                        </a:rPr>
                        <a:t>Intensity: </a:t>
                      </a:r>
                      <a:endParaRPr lang="zh-CN" altLang="en-US" sz="1400" b="0" kern="1200" dirty="0">
                        <a:solidFill>
                          <a:schemeClr val="tx1"/>
                        </a:solidFill>
                        <a:latin typeface="Times New Roman" panose="02020603050405020304" pitchFamily="18" charset="0"/>
                        <a:ea typeface="+mn-ea"/>
                        <a:cs typeface="Times New Roman" panose="02020603050405020304" pitchFamily="18" charset="0"/>
                      </a:endParaRPr>
                    </a:p>
                  </a:txBody>
                  <a:tcPr anchor="ctr">
                    <a:lnL w="1905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0" kern="1200" dirty="0">
                          <a:solidFill>
                            <a:schemeClr val="tx1"/>
                          </a:solidFill>
                          <a:latin typeface="Times New Roman" panose="02020603050405020304" pitchFamily="18" charset="0"/>
                          <a:ea typeface="+mn-ea"/>
                          <a:cs typeface="Times New Roman" panose="02020603050405020304" pitchFamily="18" charset="0"/>
                        </a:rPr>
                        <a:t>2.08×10</a:t>
                      </a:r>
                      <a:r>
                        <a:rPr lang="en-US" altLang="zh-CN" sz="1400" b="0" kern="1200" baseline="30000" dirty="0">
                          <a:solidFill>
                            <a:schemeClr val="tx1"/>
                          </a:solidFill>
                          <a:latin typeface="Times New Roman" panose="02020603050405020304" pitchFamily="18" charset="0"/>
                          <a:ea typeface="+mn-ea"/>
                          <a:cs typeface="Times New Roman" panose="02020603050405020304" pitchFamily="18" charset="0"/>
                        </a:rPr>
                        <a:t>13</a:t>
                      </a:r>
                      <a:r>
                        <a:rPr lang="en-US" altLang="zh-CN" sz="1400" b="0" kern="1200" dirty="0">
                          <a:solidFill>
                            <a:schemeClr val="tx1"/>
                          </a:solidFill>
                          <a:latin typeface="Times New Roman" panose="02020603050405020304" pitchFamily="18" charset="0"/>
                          <a:ea typeface="+mn-ea"/>
                          <a:cs typeface="Times New Roman" panose="02020603050405020304" pitchFamily="18" charset="0"/>
                        </a:rPr>
                        <a:t> p/s</a:t>
                      </a:r>
                      <a:endParaRPr lang="zh-CN" altLang="en-US" sz="1400" b="0" kern="1200" dirty="0">
                        <a:solidFill>
                          <a:schemeClr val="tx1"/>
                        </a:solidFill>
                        <a:latin typeface="Times New Roman" panose="02020603050405020304" pitchFamily="18" charset="0"/>
                        <a:ea typeface="+mn-ea"/>
                        <a:cs typeface="Times New Roman" panose="02020603050405020304" pitchFamily="18" charset="0"/>
                      </a:endParaRPr>
                    </a:p>
                  </a:txBody>
                  <a:tcPr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0" kern="1200" dirty="0">
                          <a:solidFill>
                            <a:schemeClr val="tx1"/>
                          </a:solidFill>
                          <a:latin typeface="Times New Roman" panose="02020603050405020304" pitchFamily="18" charset="0"/>
                          <a:ea typeface="+mn-ea"/>
                          <a:cs typeface="Times New Roman" panose="02020603050405020304" pitchFamily="18" charset="0"/>
                        </a:rPr>
                        <a:t>ΔE (FWHM) :</a:t>
                      </a:r>
                      <a:endParaRPr lang="zh-CN" altLang="en-US" sz="1400" b="0" kern="1200" dirty="0">
                        <a:solidFill>
                          <a:schemeClr val="tx1"/>
                        </a:solidFill>
                        <a:latin typeface="Times New Roman" panose="02020603050405020304" pitchFamily="18" charset="0"/>
                        <a:ea typeface="+mn-ea"/>
                        <a:cs typeface="Times New Roman" panose="02020603050405020304" pitchFamily="18" charset="0"/>
                      </a:endParaRPr>
                    </a:p>
                  </a:txBody>
                  <a:tcPr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0" kern="1200" dirty="0">
                          <a:solidFill>
                            <a:schemeClr val="tx1"/>
                          </a:solidFill>
                          <a:latin typeface="Times New Roman" panose="02020603050405020304" pitchFamily="18" charset="0"/>
                          <a:ea typeface="+mn-ea"/>
                          <a:cs typeface="Times New Roman" panose="02020603050405020304" pitchFamily="18" charset="0"/>
                        </a:rPr>
                        <a:t>&lt; 10%</a:t>
                      </a:r>
                      <a:endParaRPr lang="zh-CN" altLang="en-US" sz="1400" b="0" kern="1200" dirty="0">
                        <a:solidFill>
                          <a:schemeClr val="tx1"/>
                        </a:solidFill>
                        <a:latin typeface="Times New Roman" panose="02020603050405020304" pitchFamily="18" charset="0"/>
                        <a:ea typeface="+mn-ea"/>
                        <a:cs typeface="Times New Roman" panose="02020603050405020304" pitchFamily="18" charset="0"/>
                      </a:endParaRPr>
                    </a:p>
                  </a:txBody>
                  <a:tcPr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183443345"/>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0" kern="1200" dirty="0">
                          <a:solidFill>
                            <a:schemeClr val="tx1"/>
                          </a:solidFill>
                          <a:latin typeface="Times New Roman" panose="02020603050405020304" pitchFamily="18" charset="0"/>
                          <a:ea typeface="+mn-ea"/>
                          <a:cs typeface="Times New Roman" panose="02020603050405020304" pitchFamily="18" charset="0"/>
                        </a:rPr>
                        <a:t>Energy: </a:t>
                      </a:r>
                      <a:endParaRPr lang="zh-CN" altLang="en-US" sz="1400" b="0" kern="1200" dirty="0">
                        <a:solidFill>
                          <a:schemeClr val="tx1"/>
                        </a:solidFill>
                        <a:latin typeface="Times New Roman" panose="02020603050405020304" pitchFamily="18" charset="0"/>
                        <a:ea typeface="+mn-ea"/>
                        <a:cs typeface="Times New Roman" panose="02020603050405020304" pitchFamily="18" charset="0"/>
                      </a:endParaRPr>
                    </a:p>
                  </a:txBody>
                  <a:tcPr anchor="ctr">
                    <a:lnL w="1905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0" kern="1200" dirty="0">
                          <a:solidFill>
                            <a:schemeClr val="tx1"/>
                          </a:solidFill>
                          <a:latin typeface="Times New Roman" panose="02020603050405020304" pitchFamily="18" charset="0"/>
                          <a:ea typeface="+mn-ea"/>
                          <a:cs typeface="Times New Roman" panose="02020603050405020304" pitchFamily="18" charset="0"/>
                        </a:rPr>
                        <a:t>300 MeV</a:t>
                      </a:r>
                      <a:endParaRPr lang="zh-CN" altLang="en-US" sz="1400" b="0" kern="1200" dirty="0">
                        <a:solidFill>
                          <a:schemeClr val="tx1"/>
                        </a:solidFill>
                        <a:latin typeface="Times New Roman" panose="02020603050405020304" pitchFamily="18" charset="0"/>
                        <a:ea typeface="+mn-ea"/>
                        <a:cs typeface="Times New Roman" panose="02020603050405020304" pitchFamily="18" charset="0"/>
                      </a:endParaRPr>
                    </a:p>
                  </a:txBody>
                  <a:tcPr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0" kern="1200" dirty="0">
                          <a:solidFill>
                            <a:schemeClr val="tx1"/>
                          </a:solidFill>
                          <a:latin typeface="Times New Roman" panose="02020603050405020304" pitchFamily="18" charset="0"/>
                          <a:ea typeface="+mn-ea"/>
                          <a:cs typeface="Times New Roman" panose="02020603050405020304" pitchFamily="18" charset="0"/>
                        </a:rPr>
                        <a:t>Spot Size :</a:t>
                      </a:r>
                      <a:endParaRPr lang="zh-CN" altLang="en-US" sz="1400" b="0" kern="1200" dirty="0">
                        <a:solidFill>
                          <a:schemeClr val="tx1"/>
                        </a:solidFill>
                        <a:latin typeface="Times New Roman" panose="02020603050405020304" pitchFamily="18" charset="0"/>
                        <a:ea typeface="+mn-ea"/>
                        <a:cs typeface="Times New Roman" panose="02020603050405020304" pitchFamily="18" charset="0"/>
                      </a:endParaRPr>
                    </a:p>
                  </a:txBody>
                  <a:tcPr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0" kern="1200" dirty="0">
                          <a:solidFill>
                            <a:schemeClr val="tx1"/>
                          </a:solidFill>
                          <a:latin typeface="Times New Roman" panose="02020603050405020304" pitchFamily="18" charset="0"/>
                          <a:ea typeface="+mn-ea"/>
                          <a:cs typeface="Times New Roman" panose="02020603050405020304" pitchFamily="18" charset="0"/>
                        </a:rPr>
                        <a:t>1×1 – 10×10 cm</a:t>
                      </a:r>
                      <a:r>
                        <a:rPr lang="en-US" altLang="zh-CN" sz="1400" b="0" kern="1200" baseline="30000" dirty="0">
                          <a:solidFill>
                            <a:schemeClr val="tx1"/>
                          </a:solidFill>
                          <a:latin typeface="Times New Roman" panose="02020603050405020304" pitchFamily="18" charset="0"/>
                          <a:ea typeface="+mn-ea"/>
                          <a:cs typeface="Times New Roman" panose="02020603050405020304" pitchFamily="18" charset="0"/>
                        </a:rPr>
                        <a:t>2</a:t>
                      </a:r>
                      <a:endParaRPr lang="zh-CN" altLang="en-US" sz="1400" b="0" kern="1200" dirty="0">
                        <a:solidFill>
                          <a:schemeClr val="tx1"/>
                        </a:solidFill>
                        <a:latin typeface="Times New Roman" panose="02020603050405020304" pitchFamily="18" charset="0"/>
                        <a:ea typeface="+mn-ea"/>
                        <a:cs typeface="Times New Roman" panose="02020603050405020304" pitchFamily="18" charset="0"/>
                      </a:endParaRPr>
                    </a:p>
                  </a:txBody>
                  <a:tcPr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111368739"/>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0" kern="1200" dirty="0">
                          <a:solidFill>
                            <a:schemeClr val="tx1"/>
                          </a:solidFill>
                          <a:latin typeface="Times New Roman" panose="02020603050405020304" pitchFamily="18" charset="0"/>
                          <a:ea typeface="+mn-ea"/>
                          <a:cs typeface="Times New Roman" panose="02020603050405020304" pitchFamily="18" charset="0"/>
                        </a:rPr>
                        <a:t>Beam size: </a:t>
                      </a:r>
                      <a:endParaRPr lang="zh-CN" altLang="en-US" sz="1400" b="0" kern="1200" dirty="0">
                        <a:solidFill>
                          <a:schemeClr val="tx1"/>
                        </a:solidFill>
                        <a:latin typeface="Times New Roman" panose="02020603050405020304" pitchFamily="18" charset="0"/>
                        <a:ea typeface="+mn-ea"/>
                        <a:cs typeface="Times New Roman" panose="02020603050405020304" pitchFamily="18" charset="0"/>
                      </a:endParaRPr>
                    </a:p>
                  </a:txBody>
                  <a:tcPr anchor="ctr">
                    <a:lnL w="1905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altLang="zh-CN" sz="1400" b="0" kern="1200" dirty="0">
                          <a:solidFill>
                            <a:schemeClr val="tx1"/>
                          </a:solidFill>
                          <a:latin typeface="Times New Roman" panose="02020603050405020304" pitchFamily="18" charset="0"/>
                          <a:ea typeface="+mn-ea"/>
                          <a:cs typeface="Times New Roman" panose="02020603050405020304" pitchFamily="18" charset="0"/>
                        </a:rPr>
                        <a:t>ϕ</a:t>
                      </a:r>
                      <a:r>
                        <a:rPr lang="en-US" altLang="zh-CN" sz="1400" b="0" kern="1200" dirty="0">
                          <a:solidFill>
                            <a:schemeClr val="tx1"/>
                          </a:solidFill>
                          <a:latin typeface="Times New Roman" panose="02020603050405020304" pitchFamily="18" charset="0"/>
                          <a:ea typeface="+mn-ea"/>
                          <a:cs typeface="Times New Roman" panose="02020603050405020304" pitchFamily="18" charset="0"/>
                        </a:rPr>
                        <a:t> 3 cm</a:t>
                      </a:r>
                      <a:endParaRPr lang="zh-CN" altLang="en-US" sz="1400" b="0" kern="1200" dirty="0">
                        <a:solidFill>
                          <a:schemeClr val="tx1"/>
                        </a:solidFill>
                        <a:latin typeface="Times New Roman" panose="02020603050405020304" pitchFamily="18" charset="0"/>
                        <a:ea typeface="+mn-ea"/>
                        <a:cs typeface="Times New Roman" panose="02020603050405020304" pitchFamily="18" charset="0"/>
                      </a:endParaRPr>
                    </a:p>
                  </a:txBody>
                  <a:tcPr anchor="ctr">
                    <a:lnL>
                      <a:noFill/>
                    </a:lnL>
                    <a:lnR>
                      <a:noFill/>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0" kern="1200" dirty="0">
                          <a:solidFill>
                            <a:schemeClr val="tx1"/>
                          </a:solidFill>
                          <a:latin typeface="Times New Roman" panose="02020603050405020304" pitchFamily="18" charset="0"/>
                          <a:ea typeface="+mn-ea"/>
                          <a:cs typeface="Times New Roman" panose="02020603050405020304" pitchFamily="18" charset="0"/>
                        </a:rPr>
                        <a:t>Spot Uniformity : </a:t>
                      </a:r>
                      <a:endParaRPr lang="zh-CN" altLang="en-US" sz="1400" b="0" kern="1200" dirty="0">
                        <a:solidFill>
                          <a:schemeClr val="tx1"/>
                        </a:solidFill>
                        <a:latin typeface="Times New Roman" panose="02020603050405020304" pitchFamily="18" charset="0"/>
                        <a:ea typeface="+mn-ea"/>
                        <a:cs typeface="Times New Roman" panose="02020603050405020304" pitchFamily="18" charset="0"/>
                      </a:endParaRPr>
                    </a:p>
                  </a:txBody>
                  <a:tcPr anchor="ctr">
                    <a:lnL>
                      <a:noFill/>
                    </a:lnL>
                    <a:lnR>
                      <a:noFill/>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0" kern="1200" dirty="0">
                          <a:solidFill>
                            <a:schemeClr val="tx1"/>
                          </a:solidFill>
                          <a:latin typeface="Times New Roman" panose="02020603050405020304" pitchFamily="18" charset="0"/>
                          <a:ea typeface="+mn-ea"/>
                          <a:cs typeface="Times New Roman" panose="02020603050405020304" pitchFamily="18" charset="0"/>
                        </a:rPr>
                        <a:t>&gt; 90%</a:t>
                      </a:r>
                      <a:endParaRPr lang="zh-CN" altLang="en-US" sz="1400" b="0" kern="1200" dirty="0">
                        <a:solidFill>
                          <a:schemeClr val="tx1"/>
                        </a:solidFill>
                        <a:latin typeface="Times New Roman" panose="02020603050405020304" pitchFamily="18" charset="0"/>
                        <a:ea typeface="+mn-ea"/>
                        <a:cs typeface="Times New Roman" panose="02020603050405020304" pitchFamily="18" charset="0"/>
                      </a:endParaRPr>
                    </a:p>
                  </a:txBody>
                  <a:tcPr anchor="ctr">
                    <a:lnL>
                      <a:noFill/>
                    </a:lnL>
                    <a:lnR>
                      <a:noFill/>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695898689"/>
                  </a:ext>
                </a:extLst>
              </a:tr>
            </a:tbl>
          </a:graphicData>
        </a:graphic>
      </p:graphicFrame>
      <p:sp>
        <p:nvSpPr>
          <p:cNvPr id="64" name="灯片编号占位符 1">
            <a:extLst>
              <a:ext uri="{FF2B5EF4-FFF2-40B4-BE49-F238E27FC236}">
                <a16:creationId xmlns:a16="http://schemas.microsoft.com/office/drawing/2014/main" id="{226238DA-ECED-7AD8-3F7B-F49ABF4E64B6}"/>
              </a:ext>
            </a:extLst>
          </p:cNvPr>
          <p:cNvSpPr txBox="1">
            <a:spLocks/>
          </p:cNvSpPr>
          <p:nvPr/>
        </p:nvSpPr>
        <p:spPr>
          <a:xfrm>
            <a:off x="11285732" y="156378"/>
            <a:ext cx="635000" cy="365125"/>
          </a:xfrm>
          <a:prstGeom prst="rect">
            <a:avLst/>
          </a:prstGeom>
        </p:spPr>
        <p:txBody>
          <a:bodyPr vert="horz" lIns="91440" tIns="45720" rIns="91440" bIns="45720" rtlCol="0" anchor="ctr"/>
          <a:lstStyle>
            <a:defPPr>
              <a:defRPr lang="zh-CN"/>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a:t>9</a:t>
            </a:r>
            <a:endParaRPr lang="zh-CN" altLang="en-US" sz="1400" dirty="0"/>
          </a:p>
        </p:txBody>
      </p:sp>
      <p:sp>
        <p:nvSpPr>
          <p:cNvPr id="2" name="文本框 1">
            <a:extLst>
              <a:ext uri="{FF2B5EF4-FFF2-40B4-BE49-F238E27FC236}">
                <a16:creationId xmlns:a16="http://schemas.microsoft.com/office/drawing/2014/main" id="{424D822A-7614-3567-F15A-292FCBA4B992}"/>
              </a:ext>
            </a:extLst>
          </p:cNvPr>
          <p:cNvSpPr txBox="1"/>
          <p:nvPr/>
        </p:nvSpPr>
        <p:spPr>
          <a:xfrm>
            <a:off x="99923" y="916336"/>
            <a:ext cx="3883844" cy="400110"/>
          </a:xfrm>
          <a:prstGeom prst="rect">
            <a:avLst/>
          </a:prstGeom>
          <a:noFill/>
        </p:spPr>
        <p:txBody>
          <a:bodyPr wrap="square" rtlCol="0">
            <a:spAutoFit/>
          </a:bodyPr>
          <a:lstStyle/>
          <a:p>
            <a:r>
              <a:rPr lang="en-US" altLang="zh-CN" sz="2000" b="1" dirty="0"/>
              <a:t>2. </a:t>
            </a:r>
            <a:r>
              <a:rPr lang="zh-CN" altLang="en-US" sz="2000" b="1" dirty="0"/>
              <a:t>核心结构设计</a:t>
            </a:r>
          </a:p>
        </p:txBody>
      </p:sp>
      <p:grpSp>
        <p:nvGrpSpPr>
          <p:cNvPr id="9" name="组合 8">
            <a:extLst>
              <a:ext uri="{FF2B5EF4-FFF2-40B4-BE49-F238E27FC236}">
                <a16:creationId xmlns:a16="http://schemas.microsoft.com/office/drawing/2014/main" id="{EF8EB727-0F30-CE0C-3F5A-F6CA8B7CFD6E}"/>
              </a:ext>
            </a:extLst>
          </p:cNvPr>
          <p:cNvGrpSpPr/>
          <p:nvPr/>
        </p:nvGrpSpPr>
        <p:grpSpPr>
          <a:xfrm>
            <a:off x="289548" y="3429000"/>
            <a:ext cx="11612904" cy="3291847"/>
            <a:chOff x="321457" y="3327188"/>
            <a:chExt cx="11612904" cy="3291847"/>
          </a:xfrm>
        </p:grpSpPr>
        <p:grpSp>
          <p:nvGrpSpPr>
            <p:cNvPr id="63" name="组合 62">
              <a:extLst>
                <a:ext uri="{FF2B5EF4-FFF2-40B4-BE49-F238E27FC236}">
                  <a16:creationId xmlns:a16="http://schemas.microsoft.com/office/drawing/2014/main" id="{B37D0389-6E76-55FA-8717-D6CA42FC3BCA}"/>
                </a:ext>
              </a:extLst>
            </p:cNvPr>
            <p:cNvGrpSpPr/>
            <p:nvPr/>
          </p:nvGrpSpPr>
          <p:grpSpPr>
            <a:xfrm>
              <a:off x="321457" y="3327188"/>
              <a:ext cx="11612904" cy="3291847"/>
              <a:chOff x="321457" y="2617931"/>
              <a:chExt cx="11612904" cy="3291847"/>
            </a:xfrm>
          </p:grpSpPr>
          <p:cxnSp>
            <p:nvCxnSpPr>
              <p:cNvPr id="11" name="直接箭头连接符 10">
                <a:extLst>
                  <a:ext uri="{FF2B5EF4-FFF2-40B4-BE49-F238E27FC236}">
                    <a16:creationId xmlns:a16="http://schemas.microsoft.com/office/drawing/2014/main" id="{3EFDCED8-4E66-171A-824F-054E21D0B4AC}"/>
                  </a:ext>
                </a:extLst>
              </p:cNvPr>
              <p:cNvCxnSpPr>
                <a:cxnSpLocks/>
              </p:cNvCxnSpPr>
              <p:nvPr/>
            </p:nvCxnSpPr>
            <p:spPr>
              <a:xfrm flipH="1">
                <a:off x="1434548" y="3182580"/>
                <a:ext cx="447994" cy="4725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4" name="图片 13" descr="图标&#10;&#10;描述已自动生成">
                <a:extLst>
                  <a:ext uri="{FF2B5EF4-FFF2-40B4-BE49-F238E27FC236}">
                    <a16:creationId xmlns:a16="http://schemas.microsoft.com/office/drawing/2014/main" id="{2DAD9F5E-CE3A-5841-062D-81146AB2CD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457" y="2617931"/>
                <a:ext cx="11612904" cy="3291847"/>
              </a:xfrm>
              <a:prstGeom prst="rect">
                <a:avLst/>
              </a:prstGeom>
            </p:spPr>
          </p:pic>
          <p:sp>
            <p:nvSpPr>
              <p:cNvPr id="16" name="文本框 15">
                <a:extLst>
                  <a:ext uri="{FF2B5EF4-FFF2-40B4-BE49-F238E27FC236}">
                    <a16:creationId xmlns:a16="http://schemas.microsoft.com/office/drawing/2014/main" id="{27DB6233-F8E6-D5F3-E7E9-FBDBED394377}"/>
                  </a:ext>
                </a:extLst>
              </p:cNvPr>
              <p:cNvSpPr txBox="1"/>
              <p:nvPr/>
            </p:nvSpPr>
            <p:spPr>
              <a:xfrm>
                <a:off x="1658545" y="2844026"/>
                <a:ext cx="1828800" cy="338554"/>
              </a:xfrm>
              <a:prstGeom prst="rect">
                <a:avLst/>
              </a:prstGeom>
              <a:noFill/>
            </p:spPr>
            <p:txBody>
              <a:bodyPr wrap="square" rtlCol="0">
                <a:spAutoFit/>
              </a:bodyPr>
              <a:lstStyle/>
              <a:p>
                <a:r>
                  <a:rPr lang="en-US" altLang="zh-CN" sz="1600" dirty="0">
                    <a:latin typeface="Times New Roman" panose="02020603050405020304" pitchFamily="18" charset="0"/>
                    <a:cs typeface="Times New Roman" panose="02020603050405020304" pitchFamily="18" charset="0"/>
                  </a:rPr>
                  <a:t>Degrader</a:t>
                </a:r>
                <a:endParaRPr lang="zh-CN" altLang="en-US" sz="1600" dirty="0">
                  <a:latin typeface="Times New Roman" panose="02020603050405020304" pitchFamily="18" charset="0"/>
                  <a:cs typeface="Times New Roman" panose="02020603050405020304" pitchFamily="18" charset="0"/>
                </a:endParaRPr>
              </a:p>
            </p:txBody>
          </p:sp>
          <p:sp>
            <p:nvSpPr>
              <p:cNvPr id="17" name="文本框 16">
                <a:extLst>
                  <a:ext uri="{FF2B5EF4-FFF2-40B4-BE49-F238E27FC236}">
                    <a16:creationId xmlns:a16="http://schemas.microsoft.com/office/drawing/2014/main" id="{7E5073D3-4735-BDDE-D6CC-C95D0E8BA2B8}"/>
                  </a:ext>
                </a:extLst>
              </p:cNvPr>
              <p:cNvSpPr txBox="1"/>
              <p:nvPr/>
            </p:nvSpPr>
            <p:spPr>
              <a:xfrm>
                <a:off x="544696" y="2844026"/>
                <a:ext cx="1113850" cy="338554"/>
              </a:xfrm>
              <a:prstGeom prst="rect">
                <a:avLst/>
              </a:prstGeom>
              <a:noFill/>
            </p:spPr>
            <p:txBody>
              <a:bodyPr wrap="square" rtlCol="0">
                <a:spAutoFit/>
              </a:bodyPr>
              <a:lstStyle/>
              <a:p>
                <a:r>
                  <a:rPr lang="en-US" altLang="zh-CN" sz="1600" dirty="0">
                    <a:latin typeface="Times New Roman" panose="02020603050405020304" pitchFamily="18" charset="0"/>
                    <a:cs typeface="Times New Roman" panose="02020603050405020304" pitchFamily="18" charset="0"/>
                  </a:rPr>
                  <a:t>Restrictor</a:t>
                </a:r>
                <a:endParaRPr lang="zh-CN" altLang="en-US" sz="1600" dirty="0">
                  <a:latin typeface="Times New Roman" panose="02020603050405020304" pitchFamily="18" charset="0"/>
                  <a:cs typeface="Times New Roman" panose="02020603050405020304" pitchFamily="18" charset="0"/>
                </a:endParaRPr>
              </a:p>
            </p:txBody>
          </p:sp>
          <p:cxnSp>
            <p:nvCxnSpPr>
              <p:cNvPr id="18" name="直接箭头连接符 17">
                <a:extLst>
                  <a:ext uri="{FF2B5EF4-FFF2-40B4-BE49-F238E27FC236}">
                    <a16:creationId xmlns:a16="http://schemas.microsoft.com/office/drawing/2014/main" id="{016AABB6-C849-00DE-D647-FC64724F3D49}"/>
                  </a:ext>
                </a:extLst>
              </p:cNvPr>
              <p:cNvCxnSpPr>
                <a:cxnSpLocks/>
              </p:cNvCxnSpPr>
              <p:nvPr/>
            </p:nvCxnSpPr>
            <p:spPr>
              <a:xfrm flipH="1">
                <a:off x="1245071" y="3182580"/>
                <a:ext cx="77479" cy="2779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文本框 20">
                <a:extLst>
                  <a:ext uri="{FF2B5EF4-FFF2-40B4-BE49-F238E27FC236}">
                    <a16:creationId xmlns:a16="http://schemas.microsoft.com/office/drawing/2014/main" id="{51A94D52-F768-1F61-2652-65F8339082A3}"/>
                  </a:ext>
                </a:extLst>
              </p:cNvPr>
              <p:cNvSpPr txBox="1"/>
              <p:nvPr/>
            </p:nvSpPr>
            <p:spPr>
              <a:xfrm>
                <a:off x="2120134" y="4810090"/>
                <a:ext cx="1828800" cy="338554"/>
              </a:xfrm>
              <a:prstGeom prst="rect">
                <a:avLst/>
              </a:prstGeom>
              <a:noFill/>
            </p:spPr>
            <p:txBody>
              <a:bodyPr wrap="square" rtlCol="0">
                <a:spAutoFit/>
              </a:bodyPr>
              <a:lstStyle/>
              <a:p>
                <a:r>
                  <a:rPr lang="en-US" altLang="zh-CN" sz="1600" dirty="0">
                    <a:latin typeface="Times New Roman" panose="02020603050405020304" pitchFamily="18" charset="0"/>
                    <a:cs typeface="Times New Roman" panose="02020603050405020304" pitchFamily="18" charset="0"/>
                  </a:rPr>
                  <a:t>Magnets</a:t>
                </a:r>
                <a:endParaRPr lang="zh-CN" altLang="en-US" sz="1600" dirty="0">
                  <a:latin typeface="Times New Roman" panose="02020603050405020304" pitchFamily="18" charset="0"/>
                  <a:cs typeface="Times New Roman" panose="02020603050405020304" pitchFamily="18" charset="0"/>
                </a:endParaRPr>
              </a:p>
            </p:txBody>
          </p:sp>
          <p:cxnSp>
            <p:nvCxnSpPr>
              <p:cNvPr id="22" name="直接箭头连接符 21">
                <a:extLst>
                  <a:ext uri="{FF2B5EF4-FFF2-40B4-BE49-F238E27FC236}">
                    <a16:creationId xmlns:a16="http://schemas.microsoft.com/office/drawing/2014/main" id="{56E1A284-8F93-7EF2-A922-A5AD296D5201}"/>
                  </a:ext>
                </a:extLst>
              </p:cNvPr>
              <p:cNvCxnSpPr>
                <a:cxnSpLocks/>
              </p:cNvCxnSpPr>
              <p:nvPr/>
            </p:nvCxnSpPr>
            <p:spPr>
              <a:xfrm flipH="1" flipV="1">
                <a:off x="2067459" y="4394029"/>
                <a:ext cx="220120" cy="4045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直接箭头连接符 26">
                <a:extLst>
                  <a:ext uri="{FF2B5EF4-FFF2-40B4-BE49-F238E27FC236}">
                    <a16:creationId xmlns:a16="http://schemas.microsoft.com/office/drawing/2014/main" id="{EBB66EE1-3838-3FBB-E800-0CFA750177A8}"/>
                  </a:ext>
                </a:extLst>
              </p:cNvPr>
              <p:cNvCxnSpPr>
                <a:cxnSpLocks/>
              </p:cNvCxnSpPr>
              <p:nvPr/>
            </p:nvCxnSpPr>
            <p:spPr>
              <a:xfrm>
                <a:off x="7838065" y="3321542"/>
                <a:ext cx="1574469"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文本框 28">
                <a:extLst>
                  <a:ext uri="{FF2B5EF4-FFF2-40B4-BE49-F238E27FC236}">
                    <a16:creationId xmlns:a16="http://schemas.microsoft.com/office/drawing/2014/main" id="{0984BF6C-E9AF-61B4-CA4B-54C61A04EFFD}"/>
                  </a:ext>
                </a:extLst>
              </p:cNvPr>
              <p:cNvSpPr txBox="1"/>
              <p:nvPr/>
            </p:nvSpPr>
            <p:spPr>
              <a:xfrm>
                <a:off x="6127909" y="3013303"/>
                <a:ext cx="638239" cy="338554"/>
              </a:xfrm>
              <a:prstGeom prst="rect">
                <a:avLst/>
              </a:prstGeom>
              <a:noFill/>
            </p:spPr>
            <p:txBody>
              <a:bodyPr wrap="square" rtlCol="0">
                <a:spAutoFit/>
              </a:bodyPr>
              <a:lstStyle/>
              <a:p>
                <a:r>
                  <a:rPr lang="en-US" altLang="zh-CN" sz="1600" dirty="0">
                    <a:latin typeface="Times New Roman" panose="02020603050405020304" pitchFamily="18" charset="0"/>
                    <a:cs typeface="Times New Roman" panose="02020603050405020304" pitchFamily="18" charset="0"/>
                  </a:rPr>
                  <a:t>6 m</a:t>
                </a:r>
                <a:endParaRPr lang="zh-CN" altLang="en-US" sz="1600" dirty="0">
                  <a:latin typeface="Times New Roman" panose="02020603050405020304" pitchFamily="18" charset="0"/>
                  <a:cs typeface="Times New Roman" panose="02020603050405020304" pitchFamily="18" charset="0"/>
                </a:endParaRPr>
              </a:p>
            </p:txBody>
          </p:sp>
          <p:cxnSp>
            <p:nvCxnSpPr>
              <p:cNvPr id="30" name="直接箭头连接符 29">
                <a:extLst>
                  <a:ext uri="{FF2B5EF4-FFF2-40B4-BE49-F238E27FC236}">
                    <a16:creationId xmlns:a16="http://schemas.microsoft.com/office/drawing/2014/main" id="{7C518B0B-A9CC-F010-4E5C-5D65A0292358}"/>
                  </a:ext>
                </a:extLst>
              </p:cNvPr>
              <p:cNvCxnSpPr>
                <a:cxnSpLocks/>
              </p:cNvCxnSpPr>
              <p:nvPr/>
            </p:nvCxnSpPr>
            <p:spPr>
              <a:xfrm>
                <a:off x="5270118" y="3321542"/>
                <a:ext cx="2264521"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文本框 31">
                <a:extLst>
                  <a:ext uri="{FF2B5EF4-FFF2-40B4-BE49-F238E27FC236}">
                    <a16:creationId xmlns:a16="http://schemas.microsoft.com/office/drawing/2014/main" id="{DE35CC83-BA22-CE06-56DD-895E0B988C73}"/>
                  </a:ext>
                </a:extLst>
              </p:cNvPr>
              <p:cNvSpPr txBox="1"/>
              <p:nvPr/>
            </p:nvSpPr>
            <p:spPr>
              <a:xfrm>
                <a:off x="8434365" y="3023389"/>
                <a:ext cx="638239" cy="338554"/>
              </a:xfrm>
              <a:prstGeom prst="rect">
                <a:avLst/>
              </a:prstGeom>
              <a:noFill/>
            </p:spPr>
            <p:txBody>
              <a:bodyPr wrap="square" rtlCol="0">
                <a:spAutoFit/>
              </a:bodyPr>
              <a:lstStyle/>
              <a:p>
                <a:r>
                  <a:rPr lang="en-US" altLang="zh-CN" sz="1600" dirty="0">
                    <a:latin typeface="Times New Roman" panose="02020603050405020304" pitchFamily="18" charset="0"/>
                    <a:cs typeface="Times New Roman" panose="02020603050405020304" pitchFamily="18" charset="0"/>
                  </a:rPr>
                  <a:t>5 m</a:t>
                </a:r>
                <a:endParaRPr lang="zh-CN" altLang="en-US" sz="1600" dirty="0">
                  <a:latin typeface="Times New Roman" panose="02020603050405020304" pitchFamily="18" charset="0"/>
                  <a:cs typeface="Times New Roman" panose="02020603050405020304" pitchFamily="18" charset="0"/>
                </a:endParaRPr>
              </a:p>
            </p:txBody>
          </p:sp>
          <p:cxnSp>
            <p:nvCxnSpPr>
              <p:cNvPr id="35" name="直接箭头连接符 34">
                <a:extLst>
                  <a:ext uri="{FF2B5EF4-FFF2-40B4-BE49-F238E27FC236}">
                    <a16:creationId xmlns:a16="http://schemas.microsoft.com/office/drawing/2014/main" id="{3D868748-F50F-44F7-1BAE-280AB9280F27}"/>
                  </a:ext>
                </a:extLst>
              </p:cNvPr>
              <p:cNvCxnSpPr>
                <a:cxnSpLocks/>
              </p:cNvCxnSpPr>
              <p:nvPr/>
            </p:nvCxnSpPr>
            <p:spPr>
              <a:xfrm>
                <a:off x="9412534" y="3321542"/>
                <a:ext cx="111691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7" name="文本框 36">
                <a:extLst>
                  <a:ext uri="{FF2B5EF4-FFF2-40B4-BE49-F238E27FC236}">
                    <a16:creationId xmlns:a16="http://schemas.microsoft.com/office/drawing/2014/main" id="{30895328-67C4-82B8-1DB9-3B4F37BE94E6}"/>
                  </a:ext>
                </a:extLst>
              </p:cNvPr>
              <p:cNvSpPr txBox="1"/>
              <p:nvPr/>
            </p:nvSpPr>
            <p:spPr>
              <a:xfrm>
                <a:off x="9761558" y="3029525"/>
                <a:ext cx="638239" cy="338554"/>
              </a:xfrm>
              <a:prstGeom prst="rect">
                <a:avLst/>
              </a:prstGeom>
              <a:noFill/>
            </p:spPr>
            <p:txBody>
              <a:bodyPr wrap="square" rtlCol="0">
                <a:spAutoFit/>
              </a:bodyPr>
              <a:lstStyle/>
              <a:p>
                <a:r>
                  <a:rPr lang="en-US" altLang="zh-CN" sz="1600" dirty="0">
                    <a:latin typeface="Times New Roman" panose="02020603050405020304" pitchFamily="18" charset="0"/>
                    <a:cs typeface="Times New Roman" panose="02020603050405020304" pitchFamily="18" charset="0"/>
                  </a:rPr>
                  <a:t>3 m</a:t>
                </a:r>
                <a:endParaRPr lang="zh-CN" altLang="en-US" sz="1600" dirty="0">
                  <a:latin typeface="Times New Roman" panose="02020603050405020304" pitchFamily="18" charset="0"/>
                  <a:cs typeface="Times New Roman" panose="02020603050405020304" pitchFamily="18" charset="0"/>
                </a:endParaRPr>
              </a:p>
            </p:txBody>
          </p:sp>
          <p:sp>
            <p:nvSpPr>
              <p:cNvPr id="41" name="文本框 40">
                <a:extLst>
                  <a:ext uri="{FF2B5EF4-FFF2-40B4-BE49-F238E27FC236}">
                    <a16:creationId xmlns:a16="http://schemas.microsoft.com/office/drawing/2014/main" id="{6FF7AFAC-EBFB-E2F2-BC47-C266251DA643}"/>
                  </a:ext>
                </a:extLst>
              </p:cNvPr>
              <p:cNvSpPr txBox="1"/>
              <p:nvPr/>
            </p:nvSpPr>
            <p:spPr>
              <a:xfrm rot="16200000">
                <a:off x="5074917" y="3498747"/>
                <a:ext cx="638239" cy="338554"/>
              </a:xfrm>
              <a:prstGeom prst="rect">
                <a:avLst/>
              </a:prstGeom>
              <a:noFill/>
            </p:spPr>
            <p:txBody>
              <a:bodyPr wrap="square" rtlCol="0">
                <a:spAutoFit/>
              </a:bodyPr>
              <a:lstStyle/>
              <a:p>
                <a:r>
                  <a:rPr lang="en-US" altLang="zh-CN" sz="1600" dirty="0">
                    <a:latin typeface="Times New Roman" panose="02020603050405020304" pitchFamily="18" charset="0"/>
                    <a:cs typeface="Times New Roman" panose="02020603050405020304" pitchFamily="18" charset="0"/>
                  </a:rPr>
                  <a:t>6 m</a:t>
                </a:r>
                <a:endParaRPr lang="zh-CN" altLang="en-US" sz="1600" dirty="0">
                  <a:latin typeface="Times New Roman" panose="02020603050405020304" pitchFamily="18" charset="0"/>
                  <a:cs typeface="Times New Roman" panose="02020603050405020304" pitchFamily="18" charset="0"/>
                </a:endParaRPr>
              </a:p>
            </p:txBody>
          </p:sp>
          <p:cxnSp>
            <p:nvCxnSpPr>
              <p:cNvPr id="42" name="直接箭头连接符 41">
                <a:extLst>
                  <a:ext uri="{FF2B5EF4-FFF2-40B4-BE49-F238E27FC236}">
                    <a16:creationId xmlns:a16="http://schemas.microsoft.com/office/drawing/2014/main" id="{1A494480-C0DB-0382-42E4-E85B882D4F7C}"/>
                  </a:ext>
                </a:extLst>
              </p:cNvPr>
              <p:cNvCxnSpPr>
                <a:cxnSpLocks/>
              </p:cNvCxnSpPr>
              <p:nvPr/>
            </p:nvCxnSpPr>
            <p:spPr>
              <a:xfrm flipH="1">
                <a:off x="6408516" y="3767616"/>
                <a:ext cx="205586" cy="1830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文本框 44">
                <a:extLst>
                  <a:ext uri="{FF2B5EF4-FFF2-40B4-BE49-F238E27FC236}">
                    <a16:creationId xmlns:a16="http://schemas.microsoft.com/office/drawing/2014/main" id="{20D2F904-1192-41C7-0BC2-5507C179F6C9}"/>
                  </a:ext>
                </a:extLst>
              </p:cNvPr>
              <p:cNvSpPr txBox="1"/>
              <p:nvPr/>
            </p:nvSpPr>
            <p:spPr>
              <a:xfrm>
                <a:off x="5884917" y="3474421"/>
                <a:ext cx="1746462" cy="338554"/>
              </a:xfrm>
              <a:prstGeom prst="rect">
                <a:avLst/>
              </a:prstGeom>
              <a:noFill/>
            </p:spPr>
            <p:txBody>
              <a:bodyPr wrap="square">
                <a:spAutoFit/>
              </a:bodyPr>
              <a:lstStyle/>
              <a:p>
                <a:r>
                  <a:rPr lang="zh-CN" altLang="en-US" sz="1600" dirty="0">
                    <a:latin typeface="Times New Roman" panose="02020603050405020304" pitchFamily="18" charset="0"/>
                    <a:cs typeface="Times New Roman" panose="02020603050405020304" pitchFamily="18" charset="0"/>
                  </a:rPr>
                  <a:t>Quick-install tub</a:t>
                </a:r>
                <a:r>
                  <a:rPr lang="en-US" altLang="zh-CN" sz="1600" dirty="0">
                    <a:latin typeface="Times New Roman" panose="02020603050405020304" pitchFamily="18" charset="0"/>
                    <a:cs typeface="Times New Roman" panose="02020603050405020304" pitchFamily="18" charset="0"/>
                  </a:rPr>
                  <a:t>e</a:t>
                </a:r>
                <a:endParaRPr lang="zh-CN" altLang="en-US" sz="1600" dirty="0">
                  <a:latin typeface="Times New Roman" panose="02020603050405020304" pitchFamily="18" charset="0"/>
                  <a:cs typeface="Times New Roman" panose="02020603050405020304" pitchFamily="18" charset="0"/>
                </a:endParaRPr>
              </a:p>
            </p:txBody>
          </p:sp>
          <p:cxnSp>
            <p:nvCxnSpPr>
              <p:cNvPr id="46" name="直接箭头连接符 45">
                <a:extLst>
                  <a:ext uri="{FF2B5EF4-FFF2-40B4-BE49-F238E27FC236}">
                    <a16:creationId xmlns:a16="http://schemas.microsoft.com/office/drawing/2014/main" id="{3E56F307-54A9-12EE-6097-00B501C9588D}"/>
                  </a:ext>
                </a:extLst>
              </p:cNvPr>
              <p:cNvCxnSpPr>
                <a:cxnSpLocks/>
              </p:cNvCxnSpPr>
              <p:nvPr/>
            </p:nvCxnSpPr>
            <p:spPr>
              <a:xfrm>
                <a:off x="7517252" y="3740045"/>
                <a:ext cx="917113" cy="2258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文本框 49">
                <a:extLst>
                  <a:ext uri="{FF2B5EF4-FFF2-40B4-BE49-F238E27FC236}">
                    <a16:creationId xmlns:a16="http://schemas.microsoft.com/office/drawing/2014/main" id="{13EE3B9E-EAA5-EC35-5C35-DB9A31E15D7F}"/>
                  </a:ext>
                </a:extLst>
              </p:cNvPr>
              <p:cNvSpPr txBox="1"/>
              <p:nvPr/>
            </p:nvSpPr>
            <p:spPr>
              <a:xfrm>
                <a:off x="10212290" y="3705796"/>
                <a:ext cx="1435014" cy="338554"/>
              </a:xfrm>
              <a:prstGeom prst="rect">
                <a:avLst/>
              </a:prstGeom>
              <a:noFill/>
            </p:spPr>
            <p:txBody>
              <a:bodyPr wrap="square">
                <a:spAutoFit/>
              </a:bodyPr>
              <a:lstStyle/>
              <a:p>
                <a:r>
                  <a:rPr lang="en-US" altLang="zh-CN" sz="1600" dirty="0">
                    <a:latin typeface="Times New Roman" panose="02020603050405020304" pitchFamily="18" charset="0"/>
                    <a:cs typeface="Times New Roman" panose="02020603050405020304" pitchFamily="18" charset="0"/>
                  </a:rPr>
                  <a:t>Beam Dump</a:t>
                </a:r>
                <a:endParaRPr lang="zh-CN" altLang="en-US" sz="1600" dirty="0">
                  <a:latin typeface="Times New Roman" panose="02020603050405020304" pitchFamily="18" charset="0"/>
                  <a:cs typeface="Times New Roman" panose="02020603050405020304" pitchFamily="18" charset="0"/>
                </a:endParaRPr>
              </a:p>
            </p:txBody>
          </p:sp>
          <p:cxnSp>
            <p:nvCxnSpPr>
              <p:cNvPr id="51" name="直接箭头连接符 50">
                <a:extLst>
                  <a:ext uri="{FF2B5EF4-FFF2-40B4-BE49-F238E27FC236}">
                    <a16:creationId xmlns:a16="http://schemas.microsoft.com/office/drawing/2014/main" id="{B5E8B42A-2625-9A94-8ABE-89C798504741}"/>
                  </a:ext>
                </a:extLst>
              </p:cNvPr>
              <p:cNvCxnSpPr>
                <a:cxnSpLocks/>
              </p:cNvCxnSpPr>
              <p:nvPr/>
            </p:nvCxnSpPr>
            <p:spPr>
              <a:xfrm>
                <a:off x="3674521" y="3321542"/>
                <a:ext cx="1302514"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2" name="文本框 51">
                <a:extLst>
                  <a:ext uri="{FF2B5EF4-FFF2-40B4-BE49-F238E27FC236}">
                    <a16:creationId xmlns:a16="http://schemas.microsoft.com/office/drawing/2014/main" id="{E9AE6F0D-BE3A-722B-0689-4D2228AF755A}"/>
                  </a:ext>
                </a:extLst>
              </p:cNvPr>
              <p:cNvSpPr txBox="1"/>
              <p:nvPr/>
            </p:nvSpPr>
            <p:spPr>
              <a:xfrm>
                <a:off x="4209141" y="3029525"/>
                <a:ext cx="638239" cy="338554"/>
              </a:xfrm>
              <a:prstGeom prst="rect">
                <a:avLst/>
              </a:prstGeom>
              <a:noFill/>
            </p:spPr>
            <p:txBody>
              <a:bodyPr wrap="square" rtlCol="0">
                <a:spAutoFit/>
              </a:bodyPr>
              <a:lstStyle/>
              <a:p>
                <a:r>
                  <a:rPr lang="en-US" altLang="zh-CN" sz="1600" dirty="0">
                    <a:latin typeface="Times New Roman" panose="02020603050405020304" pitchFamily="18" charset="0"/>
                    <a:cs typeface="Times New Roman" panose="02020603050405020304" pitchFamily="18" charset="0"/>
                  </a:rPr>
                  <a:t>3 m</a:t>
                </a:r>
                <a:endParaRPr lang="zh-CN" altLang="en-US" sz="1600" dirty="0">
                  <a:latin typeface="Times New Roman" panose="02020603050405020304" pitchFamily="18" charset="0"/>
                  <a:cs typeface="Times New Roman" panose="02020603050405020304" pitchFamily="18" charset="0"/>
                </a:endParaRPr>
              </a:p>
            </p:txBody>
          </p:sp>
          <p:sp>
            <p:nvSpPr>
              <p:cNvPr id="55" name="文本框 54">
                <a:extLst>
                  <a:ext uri="{FF2B5EF4-FFF2-40B4-BE49-F238E27FC236}">
                    <a16:creationId xmlns:a16="http://schemas.microsoft.com/office/drawing/2014/main" id="{9BEDC4EC-AD20-40AC-6A04-CDFA6F29A939}"/>
                  </a:ext>
                </a:extLst>
              </p:cNvPr>
              <p:cNvSpPr txBox="1"/>
              <p:nvPr/>
            </p:nvSpPr>
            <p:spPr>
              <a:xfrm>
                <a:off x="7880253" y="5422147"/>
                <a:ext cx="1746462" cy="338554"/>
              </a:xfrm>
              <a:prstGeom prst="rect">
                <a:avLst/>
              </a:prstGeom>
              <a:noFill/>
            </p:spPr>
            <p:txBody>
              <a:bodyPr wrap="square">
                <a:spAutoFit/>
              </a:bodyPr>
              <a:lstStyle/>
              <a:p>
                <a:r>
                  <a:rPr lang="en-US" altLang="zh-CN" sz="1600" dirty="0">
                    <a:latin typeface="Times New Roman" panose="02020603050405020304" pitchFamily="18" charset="0"/>
                    <a:cs typeface="Times New Roman" panose="02020603050405020304" pitchFamily="18" charset="0"/>
                  </a:rPr>
                  <a:t>Ultra High Dose</a:t>
                </a:r>
                <a:endParaRPr lang="zh-CN" altLang="en-US" sz="1600" dirty="0">
                  <a:latin typeface="Times New Roman" panose="02020603050405020304" pitchFamily="18" charset="0"/>
                  <a:cs typeface="Times New Roman" panose="02020603050405020304" pitchFamily="18" charset="0"/>
                </a:endParaRPr>
              </a:p>
            </p:txBody>
          </p:sp>
          <p:sp>
            <p:nvSpPr>
              <p:cNvPr id="56" name="文本框 55">
                <a:extLst>
                  <a:ext uri="{FF2B5EF4-FFF2-40B4-BE49-F238E27FC236}">
                    <a16:creationId xmlns:a16="http://schemas.microsoft.com/office/drawing/2014/main" id="{B8CED430-E739-278D-1158-5048E027FB17}"/>
                  </a:ext>
                </a:extLst>
              </p:cNvPr>
              <p:cNvSpPr txBox="1"/>
              <p:nvPr/>
            </p:nvSpPr>
            <p:spPr>
              <a:xfrm>
                <a:off x="5455537" y="5413209"/>
                <a:ext cx="2317129" cy="338554"/>
              </a:xfrm>
              <a:prstGeom prst="rect">
                <a:avLst/>
              </a:prstGeom>
              <a:noFill/>
            </p:spPr>
            <p:txBody>
              <a:bodyPr wrap="square">
                <a:spAutoFit/>
              </a:bodyPr>
              <a:lstStyle/>
              <a:p>
                <a:r>
                  <a:rPr lang="en-US" altLang="zh-CN" sz="1600" dirty="0">
                    <a:latin typeface="Times New Roman" panose="02020603050405020304" pitchFamily="18" charset="0"/>
                    <a:cs typeface="Times New Roman" panose="02020603050405020304" pitchFamily="18" charset="0"/>
                  </a:rPr>
                  <a:t>Low background Room</a:t>
                </a:r>
                <a:endParaRPr lang="zh-CN" altLang="en-US" sz="1600" dirty="0">
                  <a:latin typeface="Times New Roman" panose="02020603050405020304" pitchFamily="18" charset="0"/>
                  <a:cs typeface="Times New Roman" panose="02020603050405020304" pitchFamily="18" charset="0"/>
                </a:endParaRPr>
              </a:p>
            </p:txBody>
          </p:sp>
          <p:sp>
            <p:nvSpPr>
              <p:cNvPr id="58" name="文本框 57">
                <a:extLst>
                  <a:ext uri="{FF2B5EF4-FFF2-40B4-BE49-F238E27FC236}">
                    <a16:creationId xmlns:a16="http://schemas.microsoft.com/office/drawing/2014/main" id="{636AC8EC-6648-4438-F177-B66BE7E08B66}"/>
                  </a:ext>
                </a:extLst>
              </p:cNvPr>
              <p:cNvSpPr txBox="1"/>
              <p:nvPr/>
            </p:nvSpPr>
            <p:spPr>
              <a:xfrm>
                <a:off x="3617574" y="4836936"/>
                <a:ext cx="1287942" cy="338554"/>
              </a:xfrm>
              <a:prstGeom prst="rect">
                <a:avLst/>
              </a:prstGeom>
              <a:noFill/>
            </p:spPr>
            <p:txBody>
              <a:bodyPr wrap="square">
                <a:spAutoFit/>
              </a:bodyPr>
              <a:lstStyle/>
              <a:p>
                <a:r>
                  <a:rPr lang="zh-CN" altLang="en-US" sz="1600" dirty="0">
                    <a:latin typeface="Times New Roman" panose="02020603050405020304" pitchFamily="18" charset="0"/>
                    <a:cs typeface="Times New Roman" panose="02020603050405020304" pitchFamily="18" charset="0"/>
                  </a:rPr>
                  <a:t>Collimators</a:t>
                </a:r>
              </a:p>
            </p:txBody>
          </p:sp>
          <p:cxnSp>
            <p:nvCxnSpPr>
              <p:cNvPr id="38" name="直接箭头连接符 37">
                <a:extLst>
                  <a:ext uri="{FF2B5EF4-FFF2-40B4-BE49-F238E27FC236}">
                    <a16:creationId xmlns:a16="http://schemas.microsoft.com/office/drawing/2014/main" id="{D48D101D-353B-FB08-C545-55EB73169702}"/>
                  </a:ext>
                </a:extLst>
              </p:cNvPr>
              <p:cNvCxnSpPr>
                <a:cxnSpLocks/>
              </p:cNvCxnSpPr>
              <p:nvPr/>
            </p:nvCxnSpPr>
            <p:spPr>
              <a:xfrm>
                <a:off x="5502298" y="3092796"/>
                <a:ext cx="0" cy="230134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4" name="椭圆 3">
              <a:extLst>
                <a:ext uri="{FF2B5EF4-FFF2-40B4-BE49-F238E27FC236}">
                  <a16:creationId xmlns:a16="http://schemas.microsoft.com/office/drawing/2014/main" id="{2CE7CE6A-8B57-6406-C7EA-EBC1AA381294}"/>
                </a:ext>
              </a:extLst>
            </p:cNvPr>
            <p:cNvSpPr/>
            <p:nvPr/>
          </p:nvSpPr>
          <p:spPr>
            <a:xfrm>
              <a:off x="5323814" y="4805427"/>
              <a:ext cx="369218" cy="370278"/>
            </a:xfrm>
            <a:prstGeom prst="ellipse">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文本框 14">
            <a:extLst>
              <a:ext uri="{FF2B5EF4-FFF2-40B4-BE49-F238E27FC236}">
                <a16:creationId xmlns:a16="http://schemas.microsoft.com/office/drawing/2014/main" id="{A9C54A93-456E-D916-7C83-1DA4B3A0B842}"/>
              </a:ext>
            </a:extLst>
          </p:cNvPr>
          <p:cNvSpPr txBox="1"/>
          <p:nvPr/>
        </p:nvSpPr>
        <p:spPr>
          <a:xfrm>
            <a:off x="5446374" y="5292775"/>
            <a:ext cx="2486310" cy="584775"/>
          </a:xfrm>
          <a:prstGeom prst="rect">
            <a:avLst/>
          </a:prstGeom>
          <a:noFill/>
        </p:spPr>
        <p:txBody>
          <a:bodyPr wrap="square">
            <a:spAutoFit/>
          </a:bodyPr>
          <a:lstStyle/>
          <a:p>
            <a:r>
              <a:rPr lang="en-US" altLang="zh-CN" sz="1600" dirty="0">
                <a:latin typeface="Times New Roman" panose="02020603050405020304" pitchFamily="18" charset="0"/>
                <a:cs typeface="Times New Roman" panose="02020603050405020304" pitchFamily="18" charset="0"/>
              </a:rPr>
              <a:t>Vacuum Tank</a:t>
            </a:r>
          </a:p>
          <a:p>
            <a:r>
              <a:rPr lang="en-US" altLang="zh-CN" sz="1600" b="1" dirty="0">
                <a:solidFill>
                  <a:srgbClr val="C00000"/>
                </a:solidFill>
                <a:latin typeface="Times New Roman" panose="02020603050405020304" pitchFamily="18" charset="0"/>
                <a:cs typeface="Times New Roman" panose="02020603050405020304" pitchFamily="18" charset="0"/>
              </a:rPr>
              <a:t>Put range modulator, etc.</a:t>
            </a:r>
            <a:endParaRPr lang="zh-CN" altLang="en-US" sz="1600" b="1" dirty="0">
              <a:solidFill>
                <a:srgbClr val="C00000"/>
              </a:solidFill>
              <a:latin typeface="Times New Roman" panose="02020603050405020304" pitchFamily="18" charset="0"/>
              <a:cs typeface="Times New Roman" panose="02020603050405020304" pitchFamily="18" charset="0"/>
            </a:endParaRPr>
          </a:p>
        </p:txBody>
      </p:sp>
      <p:cxnSp>
        <p:nvCxnSpPr>
          <p:cNvPr id="19" name="直接箭头连接符 18">
            <a:extLst>
              <a:ext uri="{FF2B5EF4-FFF2-40B4-BE49-F238E27FC236}">
                <a16:creationId xmlns:a16="http://schemas.microsoft.com/office/drawing/2014/main" id="{68EED238-1394-B848-A649-3C37F8C567F8}"/>
              </a:ext>
            </a:extLst>
          </p:cNvPr>
          <p:cNvCxnSpPr>
            <a:cxnSpLocks/>
            <a:endCxn id="4" idx="5"/>
          </p:cNvCxnSpPr>
          <p:nvPr/>
        </p:nvCxnSpPr>
        <p:spPr>
          <a:xfrm flipH="1" flipV="1">
            <a:off x="5607052" y="5223291"/>
            <a:ext cx="232555" cy="1840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87585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82154-39A7-B9F8-0D58-A616E78EC9DD}"/>
            </a:ext>
          </a:extLst>
        </p:cNvPr>
        <p:cNvGrpSpPr/>
        <p:nvPr/>
      </p:nvGrpSpPr>
      <p:grpSpPr>
        <a:xfrm>
          <a:off x="0" y="0"/>
          <a:ext cx="0" cy="0"/>
          <a:chOff x="0" y="0"/>
          <a:chExt cx="0" cy="0"/>
        </a:xfrm>
      </p:grpSpPr>
      <p:grpSp>
        <p:nvGrpSpPr>
          <p:cNvPr id="5" name="组合 4">
            <a:extLst>
              <a:ext uri="{FF2B5EF4-FFF2-40B4-BE49-F238E27FC236}">
                <a16:creationId xmlns:a16="http://schemas.microsoft.com/office/drawing/2014/main" id="{AB7124F1-6987-2D35-851A-4A67FF9F89C0}"/>
              </a:ext>
            </a:extLst>
          </p:cNvPr>
          <p:cNvGrpSpPr/>
          <p:nvPr/>
        </p:nvGrpSpPr>
        <p:grpSpPr>
          <a:xfrm>
            <a:off x="0" y="119153"/>
            <a:ext cx="12192000" cy="622528"/>
            <a:chOff x="0" y="119153"/>
            <a:chExt cx="12192000" cy="622528"/>
          </a:xfrm>
        </p:grpSpPr>
        <p:sp>
          <p:nvSpPr>
            <p:cNvPr id="6" name="矩形 5">
              <a:extLst>
                <a:ext uri="{FF2B5EF4-FFF2-40B4-BE49-F238E27FC236}">
                  <a16:creationId xmlns:a16="http://schemas.microsoft.com/office/drawing/2014/main" id="{1762C886-0682-85B3-A44B-D06F39B6334E}"/>
                </a:ext>
              </a:extLst>
            </p:cNvPr>
            <p:cNvSpPr/>
            <p:nvPr/>
          </p:nvSpPr>
          <p:spPr>
            <a:xfrm>
              <a:off x="0" y="660401"/>
              <a:ext cx="12192000" cy="81280"/>
            </a:xfrm>
            <a:prstGeom prst="rect">
              <a:avLst/>
            </a:prstGeom>
            <a:gradFill flip="none" rotWithShape="1">
              <a:gsLst>
                <a:gs pos="7000">
                  <a:srgbClr val="2BB8B4">
                    <a:lumMod val="100000"/>
                  </a:srgbClr>
                </a:gs>
                <a:gs pos="49000">
                  <a:schemeClr val="accent1">
                    <a:tint val="44500"/>
                    <a:satMod val="160000"/>
                  </a:schemeClr>
                </a:gs>
                <a:gs pos="70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 name="图片 6" descr="图片包含 文本&#10;&#10;描述已自动生成">
              <a:extLst>
                <a:ext uri="{FF2B5EF4-FFF2-40B4-BE49-F238E27FC236}">
                  <a16:creationId xmlns:a16="http://schemas.microsoft.com/office/drawing/2014/main" id="{17294966-04B0-EF67-5C64-F8A50D87E166}"/>
                </a:ext>
              </a:extLst>
            </p:cNvPr>
            <p:cNvPicPr/>
            <p:nvPr/>
          </p:nvPicPr>
          <p:blipFill rotWithShape="1">
            <a:blip r:embed="rId3">
              <a:extLst>
                <a:ext uri="{28A0092B-C50C-407E-A947-70E740481C1C}">
                  <a14:useLocalDpi xmlns:a14="http://schemas.microsoft.com/office/drawing/2010/main" val="0"/>
                </a:ext>
              </a:extLst>
            </a:blip>
            <a:srcRect r="27755"/>
            <a:stretch/>
          </p:blipFill>
          <p:spPr>
            <a:xfrm>
              <a:off x="2437617" y="119153"/>
              <a:ext cx="2095473" cy="446233"/>
            </a:xfrm>
            <a:prstGeom prst="rect">
              <a:avLst/>
            </a:prstGeom>
          </p:spPr>
        </p:pic>
        <p:pic>
          <p:nvPicPr>
            <p:cNvPr id="8" name="图片 7" descr="文本&#10;&#10;描述已自动生成">
              <a:extLst>
                <a:ext uri="{FF2B5EF4-FFF2-40B4-BE49-F238E27FC236}">
                  <a16:creationId xmlns:a16="http://schemas.microsoft.com/office/drawing/2014/main" id="{63FD14BD-AD35-3ED9-79F8-CEF8F4E43EAF}"/>
                </a:ext>
              </a:extLst>
            </p:cNvPr>
            <p:cNvPicPr/>
            <p:nvPr/>
          </p:nvPicPr>
          <p:blipFill>
            <a:blip r:embed="rId4">
              <a:extLst>
                <a:ext uri="{28A0092B-C50C-407E-A947-70E740481C1C}">
                  <a14:useLocalDpi xmlns:a14="http://schemas.microsoft.com/office/drawing/2010/main" val="0"/>
                </a:ext>
              </a:extLst>
            </a:blip>
            <a:stretch>
              <a:fillRect/>
            </a:stretch>
          </p:blipFill>
          <p:spPr>
            <a:xfrm>
              <a:off x="187324" y="163038"/>
              <a:ext cx="2138137" cy="358465"/>
            </a:xfrm>
            <a:prstGeom prst="rect">
              <a:avLst/>
            </a:prstGeom>
          </p:spPr>
        </p:pic>
      </p:grpSp>
      <p:sp>
        <p:nvSpPr>
          <p:cNvPr id="13" name="文本框 12">
            <a:extLst>
              <a:ext uri="{FF2B5EF4-FFF2-40B4-BE49-F238E27FC236}">
                <a16:creationId xmlns:a16="http://schemas.microsoft.com/office/drawing/2014/main" id="{A5A98BB3-A8CB-E96C-BED7-603814AE84F0}"/>
              </a:ext>
            </a:extLst>
          </p:cNvPr>
          <p:cNvSpPr txBox="1"/>
          <p:nvPr/>
        </p:nvSpPr>
        <p:spPr>
          <a:xfrm>
            <a:off x="411734" y="1274297"/>
            <a:ext cx="6354414" cy="458908"/>
          </a:xfrm>
          <a:prstGeom prst="rect">
            <a:avLst/>
          </a:prstGeom>
          <a:noFill/>
        </p:spPr>
        <p:txBody>
          <a:bodyPr wrap="square" rtlCol="0">
            <a:spAutoFit/>
          </a:bodyPr>
          <a:lstStyle/>
          <a:p>
            <a:pPr>
              <a:lnSpc>
                <a:spcPct val="150000"/>
              </a:lnSpc>
              <a:spcAft>
                <a:spcPts val="1200"/>
              </a:spcAft>
            </a:pPr>
            <a:r>
              <a:rPr lang="zh-CN" altLang="en-US" b="1" dirty="0">
                <a:latin typeface="+mj-ea"/>
                <a:ea typeface="+mj-ea"/>
              </a:rPr>
              <a:t>引出设计</a:t>
            </a:r>
            <a:endParaRPr lang="en-US" altLang="zh-CN" b="1" dirty="0">
              <a:latin typeface="+mj-ea"/>
              <a:ea typeface="+mj-ea"/>
            </a:endParaRPr>
          </a:p>
        </p:txBody>
      </p:sp>
      <p:sp>
        <p:nvSpPr>
          <p:cNvPr id="64" name="灯片编号占位符 1">
            <a:extLst>
              <a:ext uri="{FF2B5EF4-FFF2-40B4-BE49-F238E27FC236}">
                <a16:creationId xmlns:a16="http://schemas.microsoft.com/office/drawing/2014/main" id="{9022577B-41C1-4E5F-B511-3B7C0D0862B6}"/>
              </a:ext>
            </a:extLst>
          </p:cNvPr>
          <p:cNvSpPr txBox="1">
            <a:spLocks/>
          </p:cNvSpPr>
          <p:nvPr/>
        </p:nvSpPr>
        <p:spPr>
          <a:xfrm>
            <a:off x="11285732" y="156378"/>
            <a:ext cx="635000" cy="365125"/>
          </a:xfrm>
          <a:prstGeom prst="rect">
            <a:avLst/>
          </a:prstGeom>
        </p:spPr>
        <p:txBody>
          <a:bodyPr vert="horz" lIns="91440" tIns="45720" rIns="91440" bIns="45720" rtlCol="0" anchor="ctr"/>
          <a:lstStyle>
            <a:defPPr>
              <a:defRPr lang="zh-CN"/>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a:t>10</a:t>
            </a:r>
            <a:endParaRPr lang="zh-CN" altLang="en-US" sz="1400" dirty="0"/>
          </a:p>
        </p:txBody>
      </p:sp>
      <p:sp>
        <p:nvSpPr>
          <p:cNvPr id="2" name="文本框 1">
            <a:extLst>
              <a:ext uri="{FF2B5EF4-FFF2-40B4-BE49-F238E27FC236}">
                <a16:creationId xmlns:a16="http://schemas.microsoft.com/office/drawing/2014/main" id="{3DDA655D-C6F3-A935-C8F8-1D3BB71CB157}"/>
              </a:ext>
            </a:extLst>
          </p:cNvPr>
          <p:cNvSpPr txBox="1"/>
          <p:nvPr/>
        </p:nvSpPr>
        <p:spPr>
          <a:xfrm>
            <a:off x="99923" y="916336"/>
            <a:ext cx="3883844" cy="400110"/>
          </a:xfrm>
          <a:prstGeom prst="rect">
            <a:avLst/>
          </a:prstGeom>
          <a:noFill/>
        </p:spPr>
        <p:txBody>
          <a:bodyPr wrap="square" rtlCol="0">
            <a:spAutoFit/>
          </a:bodyPr>
          <a:lstStyle/>
          <a:p>
            <a:r>
              <a:rPr lang="en-US" altLang="zh-CN" sz="2000" b="1" dirty="0"/>
              <a:t>2. </a:t>
            </a:r>
            <a:r>
              <a:rPr lang="zh-CN" altLang="en-US" sz="2000" b="1" dirty="0"/>
              <a:t>核心结构设计</a:t>
            </a:r>
          </a:p>
        </p:txBody>
      </p:sp>
      <p:sp>
        <p:nvSpPr>
          <p:cNvPr id="12" name="文本框 11">
            <a:extLst>
              <a:ext uri="{FF2B5EF4-FFF2-40B4-BE49-F238E27FC236}">
                <a16:creationId xmlns:a16="http://schemas.microsoft.com/office/drawing/2014/main" id="{749576EB-491E-61C2-0ACA-D7F274E0970A}"/>
              </a:ext>
            </a:extLst>
          </p:cNvPr>
          <p:cNvSpPr txBox="1"/>
          <p:nvPr/>
        </p:nvSpPr>
        <p:spPr>
          <a:xfrm>
            <a:off x="590529" y="3855800"/>
            <a:ext cx="6075543" cy="369332"/>
          </a:xfrm>
          <a:prstGeom prst="rect">
            <a:avLst/>
          </a:prstGeom>
          <a:noFill/>
        </p:spPr>
        <p:txBody>
          <a:bodyPr wrap="square" rtlCol="0">
            <a:spAutoFit/>
          </a:bodyPr>
          <a:lstStyle/>
          <a:p>
            <a:r>
              <a:rPr lang="zh-CN" altLang="en-US" dirty="0"/>
              <a:t>磁铁信息 ： </a:t>
            </a:r>
            <a:r>
              <a:rPr lang="en-US" altLang="zh-CN" dirty="0"/>
              <a:t> </a:t>
            </a:r>
          </a:p>
        </p:txBody>
      </p:sp>
      <p:sp>
        <p:nvSpPr>
          <p:cNvPr id="20" name="文本框 19">
            <a:extLst>
              <a:ext uri="{FF2B5EF4-FFF2-40B4-BE49-F238E27FC236}">
                <a16:creationId xmlns:a16="http://schemas.microsoft.com/office/drawing/2014/main" id="{5A88F7B7-8E0F-E595-2EAD-646F7080CB07}"/>
              </a:ext>
            </a:extLst>
          </p:cNvPr>
          <p:cNvSpPr txBox="1"/>
          <p:nvPr/>
        </p:nvSpPr>
        <p:spPr>
          <a:xfrm>
            <a:off x="7388448" y="1554971"/>
            <a:ext cx="6075543" cy="369332"/>
          </a:xfrm>
          <a:prstGeom prst="rect">
            <a:avLst/>
          </a:prstGeom>
          <a:noFill/>
        </p:spPr>
        <p:txBody>
          <a:bodyPr wrap="square" rtlCol="0">
            <a:spAutoFit/>
          </a:bodyPr>
          <a:lstStyle/>
          <a:p>
            <a:r>
              <a:rPr lang="zh-CN" altLang="en-US" dirty="0"/>
              <a:t>剥离关系：</a:t>
            </a:r>
            <a:endParaRPr lang="en-US" altLang="zh-CN" dirty="0"/>
          </a:p>
        </p:txBody>
      </p:sp>
      <p:pic>
        <p:nvPicPr>
          <p:cNvPr id="23" name="图片 22">
            <a:extLst>
              <a:ext uri="{FF2B5EF4-FFF2-40B4-BE49-F238E27FC236}">
                <a16:creationId xmlns:a16="http://schemas.microsoft.com/office/drawing/2014/main" id="{758CCB0B-308B-D2AC-32CD-89A19F4A95A9}"/>
              </a:ext>
            </a:extLst>
          </p:cNvPr>
          <p:cNvPicPr>
            <a:picLocks noChangeAspect="1"/>
          </p:cNvPicPr>
          <p:nvPr/>
        </p:nvPicPr>
        <p:blipFill>
          <a:blip r:embed="rId5"/>
          <a:stretch>
            <a:fillRect/>
          </a:stretch>
        </p:blipFill>
        <p:spPr>
          <a:xfrm>
            <a:off x="1705758" y="1470960"/>
            <a:ext cx="4674312" cy="2187445"/>
          </a:xfrm>
          <a:prstGeom prst="rect">
            <a:avLst/>
          </a:prstGeom>
        </p:spPr>
      </p:pic>
      <p:sp>
        <p:nvSpPr>
          <p:cNvPr id="24" name="文本框 23">
            <a:extLst>
              <a:ext uri="{FF2B5EF4-FFF2-40B4-BE49-F238E27FC236}">
                <a16:creationId xmlns:a16="http://schemas.microsoft.com/office/drawing/2014/main" id="{A0A629A0-7B79-3AF5-6CB4-366EBF60A46D}"/>
              </a:ext>
            </a:extLst>
          </p:cNvPr>
          <p:cNvSpPr txBox="1"/>
          <p:nvPr/>
        </p:nvSpPr>
        <p:spPr>
          <a:xfrm>
            <a:off x="1698580" y="4324459"/>
            <a:ext cx="6075543" cy="923330"/>
          </a:xfrm>
          <a:prstGeom prst="rect">
            <a:avLst/>
          </a:prstGeom>
          <a:noFill/>
        </p:spPr>
        <p:txBody>
          <a:bodyPr wrap="square" rtlCol="0">
            <a:spAutoFit/>
          </a:bodyPr>
          <a:lstStyle/>
          <a:p>
            <a:pPr marL="285750" indent="-285750">
              <a:buFont typeface="Arial" panose="020B0604020202020204" pitchFamily="34" charset="0"/>
              <a:buChar char="•"/>
            </a:pPr>
            <a:r>
              <a:rPr lang="en-US" altLang="zh-CN" dirty="0"/>
              <a:t>B:  0.5 – 1 T</a:t>
            </a:r>
          </a:p>
          <a:p>
            <a:pPr marL="285750" indent="-285750">
              <a:buFont typeface="Arial" panose="020B0604020202020204" pitchFamily="34" charset="0"/>
              <a:buChar char="•"/>
            </a:pPr>
            <a:r>
              <a:rPr lang="en-US" altLang="zh-CN" dirty="0"/>
              <a:t>Wide(</a:t>
            </a:r>
            <a:r>
              <a:rPr lang="en-US" altLang="zh-CN" dirty="0" err="1"/>
              <a:t>lm</a:t>
            </a:r>
            <a:r>
              <a:rPr lang="en-US" altLang="zh-CN" dirty="0"/>
              <a:t>) : 30 mm</a:t>
            </a:r>
          </a:p>
          <a:p>
            <a:pPr marL="285750" indent="-285750">
              <a:buFont typeface="Arial" panose="020B0604020202020204" pitchFamily="34" charset="0"/>
              <a:buChar char="•"/>
            </a:pPr>
            <a:r>
              <a:rPr lang="en-US" altLang="zh-CN" dirty="0"/>
              <a:t>Gap(lg) : 40mm</a:t>
            </a:r>
          </a:p>
        </p:txBody>
      </p:sp>
      <p:pic>
        <p:nvPicPr>
          <p:cNvPr id="25" name="图片 24">
            <a:extLst>
              <a:ext uri="{FF2B5EF4-FFF2-40B4-BE49-F238E27FC236}">
                <a16:creationId xmlns:a16="http://schemas.microsoft.com/office/drawing/2014/main" id="{C81573B0-438D-BF43-3AE6-F5655D403C43}"/>
              </a:ext>
            </a:extLst>
          </p:cNvPr>
          <p:cNvPicPr>
            <a:picLocks noChangeAspect="1"/>
          </p:cNvPicPr>
          <p:nvPr/>
        </p:nvPicPr>
        <p:blipFill>
          <a:blip r:embed="rId6"/>
          <a:stretch>
            <a:fillRect/>
          </a:stretch>
        </p:blipFill>
        <p:spPr>
          <a:xfrm>
            <a:off x="7275672" y="1924303"/>
            <a:ext cx="4109068" cy="1734102"/>
          </a:xfrm>
          <a:prstGeom prst="rect">
            <a:avLst/>
          </a:prstGeom>
        </p:spPr>
      </p:pic>
      <p:sp>
        <p:nvSpPr>
          <p:cNvPr id="26" name="文本框 25">
            <a:extLst>
              <a:ext uri="{FF2B5EF4-FFF2-40B4-BE49-F238E27FC236}">
                <a16:creationId xmlns:a16="http://schemas.microsoft.com/office/drawing/2014/main" id="{BA49E0DA-0B0E-4E95-0F06-F0E532460B35}"/>
              </a:ext>
            </a:extLst>
          </p:cNvPr>
          <p:cNvSpPr txBox="1"/>
          <p:nvPr/>
        </p:nvSpPr>
        <p:spPr>
          <a:xfrm>
            <a:off x="590529" y="5620911"/>
            <a:ext cx="6075543" cy="369332"/>
          </a:xfrm>
          <a:prstGeom prst="rect">
            <a:avLst/>
          </a:prstGeom>
          <a:noFill/>
        </p:spPr>
        <p:txBody>
          <a:bodyPr wrap="square" rtlCol="0">
            <a:spAutoFit/>
          </a:bodyPr>
          <a:lstStyle/>
          <a:p>
            <a:r>
              <a:rPr lang="en-US" altLang="zh-CN" dirty="0"/>
              <a:t>H0</a:t>
            </a:r>
            <a:r>
              <a:rPr lang="zh-CN" altLang="en-US" dirty="0"/>
              <a:t>参数：</a:t>
            </a:r>
            <a:endParaRPr lang="en-US" altLang="zh-CN" dirty="0"/>
          </a:p>
        </p:txBody>
      </p:sp>
      <p:sp>
        <p:nvSpPr>
          <p:cNvPr id="28" name="文本框 27">
            <a:extLst>
              <a:ext uri="{FF2B5EF4-FFF2-40B4-BE49-F238E27FC236}">
                <a16:creationId xmlns:a16="http://schemas.microsoft.com/office/drawing/2014/main" id="{FD9B3283-67A0-FDBB-156A-440170AF128D}"/>
              </a:ext>
            </a:extLst>
          </p:cNvPr>
          <p:cNvSpPr txBox="1"/>
          <p:nvPr/>
        </p:nvSpPr>
        <p:spPr>
          <a:xfrm>
            <a:off x="1718458" y="6048631"/>
            <a:ext cx="6075543" cy="646331"/>
          </a:xfrm>
          <a:prstGeom prst="rect">
            <a:avLst/>
          </a:prstGeom>
          <a:noFill/>
        </p:spPr>
        <p:txBody>
          <a:bodyPr wrap="square" rtlCol="0">
            <a:spAutoFit/>
          </a:bodyPr>
          <a:lstStyle/>
          <a:p>
            <a:pPr marL="285750" indent="-285750">
              <a:buFont typeface="Arial" panose="020B0604020202020204" pitchFamily="34" charset="0"/>
              <a:buChar char="•"/>
            </a:pPr>
            <a:r>
              <a:rPr lang="zh-CN" altLang="en-US" dirty="0"/>
              <a:t>角散</a:t>
            </a:r>
            <a:r>
              <a:rPr lang="en-US" altLang="zh-CN" dirty="0"/>
              <a:t>:  2θ ~ 0.2 deg</a:t>
            </a:r>
          </a:p>
          <a:p>
            <a:pPr marL="285750" indent="-285750">
              <a:buFont typeface="Arial" panose="020B0604020202020204" pitchFamily="34" charset="0"/>
              <a:buChar char="•"/>
            </a:pPr>
            <a:r>
              <a:rPr lang="zh-CN" altLang="en-US" dirty="0"/>
              <a:t>位置偏移：</a:t>
            </a:r>
            <a:r>
              <a:rPr lang="en-US" altLang="zh-CN" dirty="0"/>
              <a:t>d0 ~ 0.3mm</a:t>
            </a:r>
          </a:p>
        </p:txBody>
      </p:sp>
      <p:sp>
        <p:nvSpPr>
          <p:cNvPr id="31" name="文本框 30">
            <a:extLst>
              <a:ext uri="{FF2B5EF4-FFF2-40B4-BE49-F238E27FC236}">
                <a16:creationId xmlns:a16="http://schemas.microsoft.com/office/drawing/2014/main" id="{420D78FB-D205-9B61-43DD-D970490ADA30}"/>
              </a:ext>
            </a:extLst>
          </p:cNvPr>
          <p:cNvSpPr txBox="1"/>
          <p:nvPr/>
        </p:nvSpPr>
        <p:spPr>
          <a:xfrm>
            <a:off x="5048329" y="4071555"/>
            <a:ext cx="6075543" cy="369332"/>
          </a:xfrm>
          <a:prstGeom prst="rect">
            <a:avLst/>
          </a:prstGeom>
          <a:noFill/>
        </p:spPr>
        <p:txBody>
          <a:bodyPr wrap="square" rtlCol="0">
            <a:spAutoFit/>
          </a:bodyPr>
          <a:lstStyle/>
          <a:p>
            <a:r>
              <a:rPr lang="zh-CN" altLang="en-US" dirty="0"/>
              <a:t>借鉴设计：</a:t>
            </a:r>
            <a:r>
              <a:rPr lang="en-US" altLang="zh-CN" dirty="0"/>
              <a:t>ISOL</a:t>
            </a:r>
          </a:p>
        </p:txBody>
      </p:sp>
      <p:pic>
        <p:nvPicPr>
          <p:cNvPr id="34" name="图片 33">
            <a:extLst>
              <a:ext uri="{FF2B5EF4-FFF2-40B4-BE49-F238E27FC236}">
                <a16:creationId xmlns:a16="http://schemas.microsoft.com/office/drawing/2014/main" id="{70FEF43A-390C-0DA5-F53E-29EBEFADA996}"/>
              </a:ext>
            </a:extLst>
          </p:cNvPr>
          <p:cNvPicPr>
            <a:picLocks noChangeAspect="1"/>
          </p:cNvPicPr>
          <p:nvPr/>
        </p:nvPicPr>
        <p:blipFill>
          <a:blip r:embed="rId7"/>
          <a:stretch>
            <a:fillRect/>
          </a:stretch>
        </p:blipFill>
        <p:spPr>
          <a:xfrm>
            <a:off x="5107084" y="4627665"/>
            <a:ext cx="7069264" cy="1912076"/>
          </a:xfrm>
          <a:prstGeom prst="rect">
            <a:avLst/>
          </a:prstGeom>
        </p:spPr>
      </p:pic>
    </p:spTree>
    <p:extLst>
      <p:ext uri="{BB962C8B-B14F-4D97-AF65-F5344CB8AC3E}">
        <p14:creationId xmlns:p14="http://schemas.microsoft.com/office/powerpoint/2010/main" val="2489360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93141-C30D-4B4D-E500-3655D58BBE2D}"/>
            </a:ext>
          </a:extLst>
        </p:cNvPr>
        <p:cNvGrpSpPr/>
        <p:nvPr/>
      </p:nvGrpSpPr>
      <p:grpSpPr>
        <a:xfrm>
          <a:off x="0" y="0"/>
          <a:ext cx="0" cy="0"/>
          <a:chOff x="0" y="0"/>
          <a:chExt cx="0" cy="0"/>
        </a:xfrm>
      </p:grpSpPr>
      <p:grpSp>
        <p:nvGrpSpPr>
          <p:cNvPr id="5" name="组合 4">
            <a:extLst>
              <a:ext uri="{FF2B5EF4-FFF2-40B4-BE49-F238E27FC236}">
                <a16:creationId xmlns:a16="http://schemas.microsoft.com/office/drawing/2014/main" id="{DA9CD9A9-6FBB-E692-1613-C2803406110E}"/>
              </a:ext>
            </a:extLst>
          </p:cNvPr>
          <p:cNvGrpSpPr/>
          <p:nvPr/>
        </p:nvGrpSpPr>
        <p:grpSpPr>
          <a:xfrm>
            <a:off x="0" y="119153"/>
            <a:ext cx="12192000" cy="622528"/>
            <a:chOff x="0" y="119153"/>
            <a:chExt cx="12192000" cy="622528"/>
          </a:xfrm>
        </p:grpSpPr>
        <p:sp>
          <p:nvSpPr>
            <p:cNvPr id="6" name="矩形 5">
              <a:extLst>
                <a:ext uri="{FF2B5EF4-FFF2-40B4-BE49-F238E27FC236}">
                  <a16:creationId xmlns:a16="http://schemas.microsoft.com/office/drawing/2014/main" id="{26245B18-8838-B85E-9184-E6854AA00BFF}"/>
                </a:ext>
              </a:extLst>
            </p:cNvPr>
            <p:cNvSpPr/>
            <p:nvPr/>
          </p:nvSpPr>
          <p:spPr>
            <a:xfrm>
              <a:off x="0" y="660401"/>
              <a:ext cx="12192000" cy="81280"/>
            </a:xfrm>
            <a:prstGeom prst="rect">
              <a:avLst/>
            </a:prstGeom>
            <a:gradFill flip="none" rotWithShape="1">
              <a:gsLst>
                <a:gs pos="7000">
                  <a:srgbClr val="2BB8B4">
                    <a:lumMod val="100000"/>
                  </a:srgbClr>
                </a:gs>
                <a:gs pos="49000">
                  <a:schemeClr val="accent1">
                    <a:tint val="44500"/>
                    <a:satMod val="160000"/>
                  </a:schemeClr>
                </a:gs>
                <a:gs pos="70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 name="图片 6" descr="图片包含 文本&#10;&#10;描述已自动生成">
              <a:extLst>
                <a:ext uri="{FF2B5EF4-FFF2-40B4-BE49-F238E27FC236}">
                  <a16:creationId xmlns:a16="http://schemas.microsoft.com/office/drawing/2014/main" id="{42EA353E-17A3-B1E4-5DAB-C3B33121E06A}"/>
                </a:ext>
              </a:extLst>
            </p:cNvPr>
            <p:cNvPicPr/>
            <p:nvPr/>
          </p:nvPicPr>
          <p:blipFill rotWithShape="1">
            <a:blip r:embed="rId3">
              <a:extLst>
                <a:ext uri="{28A0092B-C50C-407E-A947-70E740481C1C}">
                  <a14:useLocalDpi xmlns:a14="http://schemas.microsoft.com/office/drawing/2010/main" val="0"/>
                </a:ext>
              </a:extLst>
            </a:blip>
            <a:srcRect r="27755"/>
            <a:stretch/>
          </p:blipFill>
          <p:spPr>
            <a:xfrm>
              <a:off x="2437617" y="119153"/>
              <a:ext cx="2095473" cy="446233"/>
            </a:xfrm>
            <a:prstGeom prst="rect">
              <a:avLst/>
            </a:prstGeom>
          </p:spPr>
        </p:pic>
        <p:pic>
          <p:nvPicPr>
            <p:cNvPr id="8" name="图片 7" descr="文本&#10;&#10;描述已自动生成">
              <a:extLst>
                <a:ext uri="{FF2B5EF4-FFF2-40B4-BE49-F238E27FC236}">
                  <a16:creationId xmlns:a16="http://schemas.microsoft.com/office/drawing/2014/main" id="{80E045DE-BA01-0FA2-0BC0-2E01B6A96B06}"/>
                </a:ext>
              </a:extLst>
            </p:cNvPr>
            <p:cNvPicPr/>
            <p:nvPr/>
          </p:nvPicPr>
          <p:blipFill>
            <a:blip r:embed="rId4">
              <a:extLst>
                <a:ext uri="{28A0092B-C50C-407E-A947-70E740481C1C}">
                  <a14:useLocalDpi xmlns:a14="http://schemas.microsoft.com/office/drawing/2010/main" val="0"/>
                </a:ext>
              </a:extLst>
            </a:blip>
            <a:stretch>
              <a:fillRect/>
            </a:stretch>
          </p:blipFill>
          <p:spPr>
            <a:xfrm>
              <a:off x="187324" y="163038"/>
              <a:ext cx="2138137" cy="358465"/>
            </a:xfrm>
            <a:prstGeom prst="rect">
              <a:avLst/>
            </a:prstGeom>
          </p:spPr>
        </p:pic>
      </p:grpSp>
      <p:sp>
        <p:nvSpPr>
          <p:cNvPr id="13" name="文本框 12">
            <a:extLst>
              <a:ext uri="{FF2B5EF4-FFF2-40B4-BE49-F238E27FC236}">
                <a16:creationId xmlns:a16="http://schemas.microsoft.com/office/drawing/2014/main" id="{65C6ECE3-0DA6-BF29-A4D0-C9357BA1617C}"/>
              </a:ext>
            </a:extLst>
          </p:cNvPr>
          <p:cNvSpPr txBox="1"/>
          <p:nvPr/>
        </p:nvSpPr>
        <p:spPr>
          <a:xfrm>
            <a:off x="411734" y="1274297"/>
            <a:ext cx="6354414" cy="458908"/>
          </a:xfrm>
          <a:prstGeom prst="rect">
            <a:avLst/>
          </a:prstGeom>
          <a:noFill/>
        </p:spPr>
        <p:txBody>
          <a:bodyPr wrap="square" rtlCol="0">
            <a:spAutoFit/>
          </a:bodyPr>
          <a:lstStyle/>
          <a:p>
            <a:pPr>
              <a:lnSpc>
                <a:spcPct val="150000"/>
              </a:lnSpc>
              <a:spcAft>
                <a:spcPts val="1200"/>
              </a:spcAft>
            </a:pPr>
            <a:r>
              <a:rPr lang="zh-CN" altLang="en-US" b="1" dirty="0">
                <a:latin typeface="+mj-ea"/>
                <a:ea typeface="+mj-ea"/>
              </a:rPr>
              <a:t>引出设计</a:t>
            </a:r>
            <a:endParaRPr lang="en-US" altLang="zh-CN" b="1" dirty="0">
              <a:latin typeface="+mj-ea"/>
              <a:ea typeface="+mj-ea"/>
            </a:endParaRPr>
          </a:p>
        </p:txBody>
      </p:sp>
      <p:sp>
        <p:nvSpPr>
          <p:cNvPr id="64" name="灯片编号占位符 1">
            <a:extLst>
              <a:ext uri="{FF2B5EF4-FFF2-40B4-BE49-F238E27FC236}">
                <a16:creationId xmlns:a16="http://schemas.microsoft.com/office/drawing/2014/main" id="{6C677DA4-056C-E68E-F704-02ECF51CA0C6}"/>
              </a:ext>
            </a:extLst>
          </p:cNvPr>
          <p:cNvSpPr txBox="1">
            <a:spLocks/>
          </p:cNvSpPr>
          <p:nvPr/>
        </p:nvSpPr>
        <p:spPr>
          <a:xfrm>
            <a:off x="11285732" y="156378"/>
            <a:ext cx="635000" cy="365125"/>
          </a:xfrm>
          <a:prstGeom prst="rect">
            <a:avLst/>
          </a:prstGeom>
        </p:spPr>
        <p:txBody>
          <a:bodyPr vert="horz" lIns="91440" tIns="45720" rIns="91440" bIns="45720" rtlCol="0" anchor="ctr"/>
          <a:lstStyle>
            <a:defPPr>
              <a:defRPr lang="zh-CN"/>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a:t>12</a:t>
            </a:r>
            <a:endParaRPr lang="zh-CN" altLang="en-US" sz="1400" dirty="0"/>
          </a:p>
        </p:txBody>
      </p:sp>
      <p:sp>
        <p:nvSpPr>
          <p:cNvPr id="2" name="文本框 1">
            <a:extLst>
              <a:ext uri="{FF2B5EF4-FFF2-40B4-BE49-F238E27FC236}">
                <a16:creationId xmlns:a16="http://schemas.microsoft.com/office/drawing/2014/main" id="{F576076E-2111-36FC-9330-2CFB81E38AF9}"/>
              </a:ext>
            </a:extLst>
          </p:cNvPr>
          <p:cNvSpPr txBox="1"/>
          <p:nvPr/>
        </p:nvSpPr>
        <p:spPr>
          <a:xfrm>
            <a:off x="99923" y="916336"/>
            <a:ext cx="3883844" cy="400110"/>
          </a:xfrm>
          <a:prstGeom prst="rect">
            <a:avLst/>
          </a:prstGeom>
          <a:noFill/>
        </p:spPr>
        <p:txBody>
          <a:bodyPr wrap="square" rtlCol="0">
            <a:spAutoFit/>
          </a:bodyPr>
          <a:lstStyle/>
          <a:p>
            <a:r>
              <a:rPr lang="en-US" altLang="zh-CN" sz="2000" b="1" dirty="0"/>
              <a:t>2. </a:t>
            </a:r>
            <a:r>
              <a:rPr lang="zh-CN" altLang="en-US" sz="2000" b="1" dirty="0"/>
              <a:t>核心结构设计</a:t>
            </a:r>
          </a:p>
        </p:txBody>
      </p:sp>
      <p:pic>
        <p:nvPicPr>
          <p:cNvPr id="4" name="图片 3">
            <a:extLst>
              <a:ext uri="{FF2B5EF4-FFF2-40B4-BE49-F238E27FC236}">
                <a16:creationId xmlns:a16="http://schemas.microsoft.com/office/drawing/2014/main" id="{DB71A15A-E74B-8EC3-2A98-5DA2BF5AD003}"/>
              </a:ext>
            </a:extLst>
          </p:cNvPr>
          <p:cNvPicPr>
            <a:picLocks noChangeAspect="1"/>
          </p:cNvPicPr>
          <p:nvPr/>
        </p:nvPicPr>
        <p:blipFill>
          <a:blip r:embed="rId5"/>
          <a:stretch>
            <a:fillRect/>
          </a:stretch>
        </p:blipFill>
        <p:spPr>
          <a:xfrm>
            <a:off x="9931111" y="873088"/>
            <a:ext cx="1485976" cy="5924854"/>
          </a:xfrm>
          <a:prstGeom prst="rect">
            <a:avLst/>
          </a:prstGeom>
        </p:spPr>
      </p:pic>
      <p:sp>
        <p:nvSpPr>
          <p:cNvPr id="11" name="文本框 10">
            <a:extLst>
              <a:ext uri="{FF2B5EF4-FFF2-40B4-BE49-F238E27FC236}">
                <a16:creationId xmlns:a16="http://schemas.microsoft.com/office/drawing/2014/main" id="{CDCFCDFC-3BAD-71A3-0526-A2ED17B6DD14}"/>
              </a:ext>
            </a:extLst>
          </p:cNvPr>
          <p:cNvSpPr txBox="1"/>
          <p:nvPr/>
        </p:nvSpPr>
        <p:spPr>
          <a:xfrm>
            <a:off x="1256392" y="4767568"/>
            <a:ext cx="8388350" cy="923330"/>
          </a:xfrm>
          <a:prstGeom prst="rect">
            <a:avLst/>
          </a:prstGeom>
          <a:noFill/>
        </p:spPr>
        <p:txBody>
          <a:bodyPr wrap="square" rtlCol="0">
            <a:spAutoFit/>
          </a:bodyPr>
          <a:lstStyle/>
          <a:p>
            <a:pPr marL="285750" indent="-285750">
              <a:buFont typeface="Arial" panose="020B0604020202020204" pitchFamily="34" charset="0"/>
              <a:buChar char="•"/>
            </a:pPr>
            <a:r>
              <a:rPr lang="zh-CN" altLang="en-US" dirty="0"/>
              <a:t>模式</a:t>
            </a:r>
            <a:r>
              <a:rPr lang="en-US" altLang="zh-CN" dirty="0"/>
              <a:t>1 </a:t>
            </a:r>
            <a:r>
              <a:rPr lang="zh-CN" altLang="en-US" dirty="0"/>
              <a:t>： </a:t>
            </a:r>
            <a:r>
              <a:rPr lang="en-US" altLang="zh-CN" dirty="0"/>
              <a:t>Bend1</a:t>
            </a:r>
            <a:r>
              <a:rPr lang="zh-CN" altLang="en-US" dirty="0"/>
              <a:t>，</a:t>
            </a:r>
            <a:r>
              <a:rPr lang="en-US" altLang="zh-CN" dirty="0"/>
              <a:t>Bend2</a:t>
            </a:r>
            <a:r>
              <a:rPr lang="zh-CN" altLang="en-US" dirty="0"/>
              <a:t>， 磁剥离装置运行 </a:t>
            </a:r>
            <a:r>
              <a:rPr lang="en-US" altLang="zh-CN" dirty="0"/>
              <a:t>– 25Hz </a:t>
            </a:r>
            <a:r>
              <a:rPr lang="zh-CN" altLang="en-US" dirty="0"/>
              <a:t>可调流强引出</a:t>
            </a:r>
            <a:endParaRPr lang="en-US" altLang="zh-CN" dirty="0"/>
          </a:p>
          <a:p>
            <a:pPr marL="285750" indent="-285750">
              <a:buFont typeface="Arial" panose="020B0604020202020204" pitchFamily="34" charset="0"/>
              <a:buChar char="•"/>
            </a:pPr>
            <a:endParaRPr lang="en-US" altLang="zh-CN" dirty="0"/>
          </a:p>
          <a:p>
            <a:pPr marL="285750" indent="-285750">
              <a:buFont typeface="Arial" panose="020B0604020202020204" pitchFamily="34" charset="0"/>
              <a:buChar char="•"/>
            </a:pPr>
            <a:r>
              <a:rPr lang="zh-CN" altLang="en-US" dirty="0"/>
              <a:t>模式</a:t>
            </a:r>
            <a:r>
              <a:rPr lang="en-US" altLang="zh-CN" dirty="0"/>
              <a:t>2 </a:t>
            </a:r>
            <a:r>
              <a:rPr lang="zh-CN" altLang="en-US" dirty="0"/>
              <a:t>： </a:t>
            </a:r>
            <a:r>
              <a:rPr lang="en-US" altLang="zh-CN" dirty="0"/>
              <a:t>Bend1</a:t>
            </a:r>
            <a:r>
              <a:rPr lang="zh-CN" altLang="en-US" dirty="0"/>
              <a:t>运行，磁剥离断电，</a:t>
            </a:r>
            <a:r>
              <a:rPr lang="en-US" altLang="zh-CN" dirty="0"/>
              <a:t>Bend2</a:t>
            </a:r>
            <a:r>
              <a:rPr lang="zh-CN" altLang="en-US" dirty="0"/>
              <a:t>作为开关 </a:t>
            </a:r>
            <a:r>
              <a:rPr lang="en-US" altLang="zh-CN" dirty="0"/>
              <a:t>-- 0.25Hz</a:t>
            </a:r>
            <a:r>
              <a:rPr lang="zh-CN" altLang="en-US" dirty="0"/>
              <a:t>单发引出</a:t>
            </a:r>
            <a:endParaRPr lang="en-US" altLang="zh-CN" dirty="0"/>
          </a:p>
        </p:txBody>
      </p:sp>
      <p:grpSp>
        <p:nvGrpSpPr>
          <p:cNvPr id="15" name="组合 14">
            <a:extLst>
              <a:ext uri="{FF2B5EF4-FFF2-40B4-BE49-F238E27FC236}">
                <a16:creationId xmlns:a16="http://schemas.microsoft.com/office/drawing/2014/main" id="{E7F0309B-22DB-700C-2CE1-09C5A9DAC3A8}"/>
              </a:ext>
            </a:extLst>
          </p:cNvPr>
          <p:cNvGrpSpPr/>
          <p:nvPr/>
        </p:nvGrpSpPr>
        <p:grpSpPr>
          <a:xfrm>
            <a:off x="1927533" y="1457824"/>
            <a:ext cx="7537178" cy="2625805"/>
            <a:chOff x="805965" y="682832"/>
            <a:chExt cx="8640139" cy="3010055"/>
          </a:xfrm>
        </p:grpSpPr>
        <p:pic>
          <p:nvPicPr>
            <p:cNvPr id="16" name="图片 15">
              <a:extLst>
                <a:ext uri="{FF2B5EF4-FFF2-40B4-BE49-F238E27FC236}">
                  <a16:creationId xmlns:a16="http://schemas.microsoft.com/office/drawing/2014/main" id="{045E94B8-37C2-2E94-3264-4C753AC2EFDF}"/>
                </a:ext>
              </a:extLst>
            </p:cNvPr>
            <p:cNvPicPr>
              <a:picLocks noChangeAspect="1"/>
            </p:cNvPicPr>
            <p:nvPr/>
          </p:nvPicPr>
          <p:blipFill>
            <a:blip r:embed="rId6"/>
            <a:srcRect l="3802" r="5864"/>
            <a:stretch>
              <a:fillRect/>
            </a:stretch>
          </p:blipFill>
          <p:spPr>
            <a:xfrm>
              <a:off x="805965" y="682832"/>
              <a:ext cx="7870522" cy="3010055"/>
            </a:xfrm>
            <a:prstGeom prst="rect">
              <a:avLst/>
            </a:prstGeom>
            <a:ln>
              <a:solidFill>
                <a:schemeClr val="tx1"/>
              </a:solidFill>
            </a:ln>
          </p:spPr>
        </p:pic>
        <p:sp>
          <p:nvSpPr>
            <p:cNvPr id="17" name="文本框 16">
              <a:extLst>
                <a:ext uri="{FF2B5EF4-FFF2-40B4-BE49-F238E27FC236}">
                  <a16:creationId xmlns:a16="http://schemas.microsoft.com/office/drawing/2014/main" id="{28E27FB0-5A8F-313E-D1D1-282CE942587D}"/>
                </a:ext>
              </a:extLst>
            </p:cNvPr>
            <p:cNvSpPr txBox="1"/>
            <p:nvPr/>
          </p:nvSpPr>
          <p:spPr>
            <a:xfrm>
              <a:off x="6130502" y="815300"/>
              <a:ext cx="3315602" cy="740913"/>
            </a:xfrm>
            <a:prstGeom prst="rect">
              <a:avLst/>
            </a:prstGeom>
            <a:noFill/>
          </p:spPr>
          <p:txBody>
            <a:bodyPr wrap="square" rtlCol="0">
              <a:spAutoFit/>
            </a:bodyPr>
            <a:lstStyle/>
            <a:p>
              <a:r>
                <a:rPr lang="zh-CN" altLang="en-US" dirty="0"/>
                <a:t>快开关磁体</a:t>
              </a:r>
              <a:endParaRPr lang="en-US" altLang="zh-CN" dirty="0"/>
            </a:p>
            <a:p>
              <a:r>
                <a:rPr lang="en-US" altLang="zh-CN" dirty="0"/>
                <a:t>Bend2 = 0.6T</a:t>
              </a:r>
              <a:r>
                <a:rPr lang="zh-CN" altLang="en-US" dirty="0"/>
                <a:t>，</a:t>
              </a:r>
              <a:r>
                <a:rPr lang="en-US" altLang="zh-CN" dirty="0"/>
                <a:t>θ=11°</a:t>
              </a:r>
              <a:r>
                <a:rPr lang="zh-CN" altLang="en-US" dirty="0"/>
                <a:t> </a:t>
              </a:r>
            </a:p>
          </p:txBody>
        </p:sp>
        <p:cxnSp>
          <p:nvCxnSpPr>
            <p:cNvPr id="18" name="直接箭头连接符 17">
              <a:extLst>
                <a:ext uri="{FF2B5EF4-FFF2-40B4-BE49-F238E27FC236}">
                  <a16:creationId xmlns:a16="http://schemas.microsoft.com/office/drawing/2014/main" id="{B99CB163-4BAC-F35E-38E8-1DEBB85838BA}"/>
                </a:ext>
              </a:extLst>
            </p:cNvPr>
            <p:cNvCxnSpPr>
              <a:cxnSpLocks/>
            </p:cNvCxnSpPr>
            <p:nvPr/>
          </p:nvCxnSpPr>
          <p:spPr>
            <a:xfrm flipV="1">
              <a:off x="2033984" y="3128211"/>
              <a:ext cx="5019959" cy="12111"/>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9" name="文本框 18">
              <a:extLst>
                <a:ext uri="{FF2B5EF4-FFF2-40B4-BE49-F238E27FC236}">
                  <a16:creationId xmlns:a16="http://schemas.microsoft.com/office/drawing/2014/main" id="{633A1C63-BF0A-21C4-4828-4D7403135B88}"/>
                </a:ext>
              </a:extLst>
            </p:cNvPr>
            <p:cNvSpPr txBox="1"/>
            <p:nvPr/>
          </p:nvSpPr>
          <p:spPr>
            <a:xfrm>
              <a:off x="4070431" y="2708781"/>
              <a:ext cx="1148156" cy="369332"/>
            </a:xfrm>
            <a:prstGeom prst="rect">
              <a:avLst/>
            </a:prstGeom>
            <a:noFill/>
          </p:spPr>
          <p:txBody>
            <a:bodyPr wrap="square" rtlCol="0">
              <a:spAutoFit/>
            </a:bodyPr>
            <a:lstStyle/>
            <a:p>
              <a:r>
                <a:rPr lang="en-US" altLang="zh-CN" dirty="0"/>
                <a:t>~2.5 m</a:t>
              </a:r>
              <a:endParaRPr lang="zh-CN" altLang="en-US" dirty="0"/>
            </a:p>
          </p:txBody>
        </p:sp>
        <p:cxnSp>
          <p:nvCxnSpPr>
            <p:cNvPr id="21" name="直接箭头连接符 20">
              <a:extLst>
                <a:ext uri="{FF2B5EF4-FFF2-40B4-BE49-F238E27FC236}">
                  <a16:creationId xmlns:a16="http://schemas.microsoft.com/office/drawing/2014/main" id="{0CB21A84-9F04-EBC1-34CB-64198A6396AB}"/>
                </a:ext>
              </a:extLst>
            </p:cNvPr>
            <p:cNvCxnSpPr>
              <a:cxnSpLocks/>
            </p:cNvCxnSpPr>
            <p:nvPr/>
          </p:nvCxnSpPr>
          <p:spPr>
            <a:xfrm flipV="1">
              <a:off x="1820052" y="1601775"/>
              <a:ext cx="0" cy="586084"/>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2" name="直接连接符 21">
              <a:extLst>
                <a:ext uri="{FF2B5EF4-FFF2-40B4-BE49-F238E27FC236}">
                  <a16:creationId xmlns:a16="http://schemas.microsoft.com/office/drawing/2014/main" id="{16DDCFF9-233E-D9F4-C605-861B78F7799A}"/>
                </a:ext>
              </a:extLst>
            </p:cNvPr>
            <p:cNvCxnSpPr>
              <a:cxnSpLocks/>
            </p:cNvCxnSpPr>
            <p:nvPr/>
          </p:nvCxnSpPr>
          <p:spPr>
            <a:xfrm>
              <a:off x="1703174" y="2207246"/>
              <a:ext cx="5419776" cy="2120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27" name="文本框 26">
              <a:extLst>
                <a:ext uri="{FF2B5EF4-FFF2-40B4-BE49-F238E27FC236}">
                  <a16:creationId xmlns:a16="http://schemas.microsoft.com/office/drawing/2014/main" id="{DD1F3FAD-D995-A3F3-F252-36A77DBAB601}"/>
                </a:ext>
              </a:extLst>
            </p:cNvPr>
            <p:cNvSpPr txBox="1"/>
            <p:nvPr/>
          </p:nvSpPr>
          <p:spPr>
            <a:xfrm>
              <a:off x="805965" y="1726910"/>
              <a:ext cx="1148156" cy="369332"/>
            </a:xfrm>
            <a:prstGeom prst="rect">
              <a:avLst/>
            </a:prstGeom>
            <a:noFill/>
          </p:spPr>
          <p:txBody>
            <a:bodyPr wrap="square" rtlCol="0">
              <a:spAutoFit/>
            </a:bodyPr>
            <a:lstStyle/>
            <a:p>
              <a:r>
                <a:rPr lang="en-US" altLang="zh-CN" dirty="0"/>
                <a:t>~20 cm</a:t>
              </a:r>
              <a:endParaRPr lang="zh-CN" altLang="en-US" dirty="0"/>
            </a:p>
          </p:txBody>
        </p:sp>
      </p:grpSp>
      <p:sp>
        <p:nvSpPr>
          <p:cNvPr id="29" name="文本框 28">
            <a:extLst>
              <a:ext uri="{FF2B5EF4-FFF2-40B4-BE49-F238E27FC236}">
                <a16:creationId xmlns:a16="http://schemas.microsoft.com/office/drawing/2014/main" id="{49AF9C0F-C809-5130-DEE7-35DF906B8FD3}"/>
              </a:ext>
            </a:extLst>
          </p:cNvPr>
          <p:cNvSpPr txBox="1"/>
          <p:nvPr/>
        </p:nvSpPr>
        <p:spPr>
          <a:xfrm>
            <a:off x="411734" y="4257188"/>
            <a:ext cx="6075543" cy="369332"/>
          </a:xfrm>
          <a:prstGeom prst="rect">
            <a:avLst/>
          </a:prstGeom>
          <a:noFill/>
        </p:spPr>
        <p:txBody>
          <a:bodyPr wrap="square" rtlCol="0">
            <a:spAutoFit/>
          </a:bodyPr>
          <a:lstStyle/>
          <a:p>
            <a:r>
              <a:rPr lang="zh-CN" altLang="en-US" dirty="0"/>
              <a:t>主束信息： </a:t>
            </a:r>
            <a:r>
              <a:rPr lang="en-US" altLang="zh-CN" dirty="0"/>
              <a:t> </a:t>
            </a:r>
          </a:p>
        </p:txBody>
      </p:sp>
      <p:sp>
        <p:nvSpPr>
          <p:cNvPr id="9" name="箭头: 上 8">
            <a:extLst>
              <a:ext uri="{FF2B5EF4-FFF2-40B4-BE49-F238E27FC236}">
                <a16:creationId xmlns:a16="http://schemas.microsoft.com/office/drawing/2014/main" id="{CF83F6FF-9564-38E9-A607-D48059A22634}"/>
              </a:ext>
            </a:extLst>
          </p:cNvPr>
          <p:cNvSpPr/>
          <p:nvPr/>
        </p:nvSpPr>
        <p:spPr>
          <a:xfrm rot="18435616" flipH="1">
            <a:off x="9195452" y="2851354"/>
            <a:ext cx="367255" cy="1890227"/>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a:extLst>
              <a:ext uri="{FF2B5EF4-FFF2-40B4-BE49-F238E27FC236}">
                <a16:creationId xmlns:a16="http://schemas.microsoft.com/office/drawing/2014/main" id="{6CF21ED5-69F6-87E5-E073-4E462439C92C}"/>
              </a:ext>
            </a:extLst>
          </p:cNvPr>
          <p:cNvSpPr/>
          <p:nvPr/>
        </p:nvSpPr>
        <p:spPr>
          <a:xfrm>
            <a:off x="10178829" y="4083943"/>
            <a:ext cx="529390" cy="1367251"/>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a:extLst>
              <a:ext uri="{FF2B5EF4-FFF2-40B4-BE49-F238E27FC236}">
                <a16:creationId xmlns:a16="http://schemas.microsoft.com/office/drawing/2014/main" id="{229B5929-044B-DC71-B69A-B823886550D1}"/>
              </a:ext>
            </a:extLst>
          </p:cNvPr>
          <p:cNvSpPr txBox="1"/>
          <p:nvPr/>
        </p:nvSpPr>
        <p:spPr>
          <a:xfrm>
            <a:off x="4916435" y="1721805"/>
            <a:ext cx="1720850" cy="369332"/>
          </a:xfrm>
          <a:prstGeom prst="rect">
            <a:avLst/>
          </a:prstGeom>
          <a:noFill/>
        </p:spPr>
        <p:txBody>
          <a:bodyPr wrap="square" rtlCol="0">
            <a:spAutoFit/>
          </a:bodyPr>
          <a:lstStyle/>
          <a:p>
            <a:r>
              <a:rPr lang="zh-CN" altLang="en-US" dirty="0"/>
              <a:t>磁剥离装置</a:t>
            </a:r>
          </a:p>
        </p:txBody>
      </p:sp>
      <p:sp>
        <p:nvSpPr>
          <p:cNvPr id="33" name="文本框 32">
            <a:extLst>
              <a:ext uri="{FF2B5EF4-FFF2-40B4-BE49-F238E27FC236}">
                <a16:creationId xmlns:a16="http://schemas.microsoft.com/office/drawing/2014/main" id="{DEDAE640-7BF8-AA4C-7C91-DD21AF575758}"/>
              </a:ext>
            </a:extLst>
          </p:cNvPr>
          <p:cNvSpPr txBox="1"/>
          <p:nvPr/>
        </p:nvSpPr>
        <p:spPr>
          <a:xfrm>
            <a:off x="10309139" y="3071261"/>
            <a:ext cx="1720850" cy="307777"/>
          </a:xfrm>
          <a:prstGeom prst="rect">
            <a:avLst/>
          </a:prstGeom>
          <a:noFill/>
        </p:spPr>
        <p:txBody>
          <a:bodyPr wrap="square" rtlCol="0">
            <a:spAutoFit/>
          </a:bodyPr>
          <a:lstStyle/>
          <a:p>
            <a:r>
              <a:rPr lang="en-US" altLang="zh-CN" sz="1400" dirty="0">
                <a:solidFill>
                  <a:schemeClr val="bg1"/>
                </a:solidFill>
              </a:rPr>
              <a:t>H0Dump</a:t>
            </a:r>
            <a:endParaRPr lang="zh-CN" altLang="en-US" sz="1400" dirty="0">
              <a:solidFill>
                <a:schemeClr val="bg1"/>
              </a:solidFill>
            </a:endParaRPr>
          </a:p>
        </p:txBody>
      </p:sp>
      <p:sp>
        <p:nvSpPr>
          <p:cNvPr id="35" name="文本框 34">
            <a:extLst>
              <a:ext uri="{FF2B5EF4-FFF2-40B4-BE49-F238E27FC236}">
                <a16:creationId xmlns:a16="http://schemas.microsoft.com/office/drawing/2014/main" id="{61979404-9EF4-D749-0AFB-5FB81B0D5A54}"/>
              </a:ext>
            </a:extLst>
          </p:cNvPr>
          <p:cNvSpPr txBox="1"/>
          <p:nvPr/>
        </p:nvSpPr>
        <p:spPr>
          <a:xfrm>
            <a:off x="2823962" y="1115161"/>
            <a:ext cx="2892347" cy="646331"/>
          </a:xfrm>
          <a:prstGeom prst="rect">
            <a:avLst/>
          </a:prstGeom>
          <a:noFill/>
        </p:spPr>
        <p:txBody>
          <a:bodyPr wrap="square" rtlCol="0">
            <a:spAutoFit/>
          </a:bodyPr>
          <a:lstStyle/>
          <a:p>
            <a:r>
              <a:rPr lang="zh-CN" altLang="en-US" dirty="0"/>
              <a:t>直流磁铁</a:t>
            </a:r>
            <a:r>
              <a:rPr lang="en-US" altLang="zh-CN" dirty="0"/>
              <a:t>(</a:t>
            </a:r>
            <a:r>
              <a:rPr lang="zh-CN" altLang="en-US" dirty="0"/>
              <a:t>常开</a:t>
            </a:r>
            <a:r>
              <a:rPr lang="en-US" altLang="zh-CN" dirty="0"/>
              <a:t>)</a:t>
            </a:r>
          </a:p>
          <a:p>
            <a:r>
              <a:rPr lang="en-US" altLang="zh-CN" dirty="0"/>
              <a:t>Bend1 = 0.6T</a:t>
            </a:r>
            <a:r>
              <a:rPr lang="zh-CN" altLang="en-US" dirty="0"/>
              <a:t>，</a:t>
            </a:r>
            <a:r>
              <a:rPr lang="en-US" altLang="zh-CN" dirty="0"/>
              <a:t>θ=11°</a:t>
            </a:r>
            <a:r>
              <a:rPr lang="zh-CN" altLang="en-US" dirty="0"/>
              <a:t> </a:t>
            </a:r>
          </a:p>
        </p:txBody>
      </p:sp>
    </p:spTree>
    <p:extLst>
      <p:ext uri="{BB962C8B-B14F-4D97-AF65-F5344CB8AC3E}">
        <p14:creationId xmlns:p14="http://schemas.microsoft.com/office/powerpoint/2010/main" val="30263053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A094D-DF79-3BD7-2019-EF0C431FFFE4}"/>
            </a:ext>
          </a:extLst>
        </p:cNvPr>
        <p:cNvGrpSpPr/>
        <p:nvPr/>
      </p:nvGrpSpPr>
      <p:grpSpPr>
        <a:xfrm>
          <a:off x="0" y="0"/>
          <a:ext cx="0" cy="0"/>
          <a:chOff x="0" y="0"/>
          <a:chExt cx="0" cy="0"/>
        </a:xfrm>
      </p:grpSpPr>
      <p:grpSp>
        <p:nvGrpSpPr>
          <p:cNvPr id="5" name="组合 4">
            <a:extLst>
              <a:ext uri="{FF2B5EF4-FFF2-40B4-BE49-F238E27FC236}">
                <a16:creationId xmlns:a16="http://schemas.microsoft.com/office/drawing/2014/main" id="{8F6E32DF-510B-FD1B-B353-DE4F84BB0646}"/>
              </a:ext>
            </a:extLst>
          </p:cNvPr>
          <p:cNvGrpSpPr/>
          <p:nvPr/>
        </p:nvGrpSpPr>
        <p:grpSpPr>
          <a:xfrm>
            <a:off x="0" y="119153"/>
            <a:ext cx="12192000" cy="622528"/>
            <a:chOff x="0" y="119153"/>
            <a:chExt cx="12192000" cy="622528"/>
          </a:xfrm>
        </p:grpSpPr>
        <p:sp>
          <p:nvSpPr>
            <p:cNvPr id="6" name="矩形 5">
              <a:extLst>
                <a:ext uri="{FF2B5EF4-FFF2-40B4-BE49-F238E27FC236}">
                  <a16:creationId xmlns:a16="http://schemas.microsoft.com/office/drawing/2014/main" id="{EEA78D5B-B0B1-436D-5A28-1815236F1D18}"/>
                </a:ext>
              </a:extLst>
            </p:cNvPr>
            <p:cNvSpPr/>
            <p:nvPr/>
          </p:nvSpPr>
          <p:spPr>
            <a:xfrm>
              <a:off x="0" y="660401"/>
              <a:ext cx="12192000" cy="81280"/>
            </a:xfrm>
            <a:prstGeom prst="rect">
              <a:avLst/>
            </a:prstGeom>
            <a:gradFill flip="none" rotWithShape="1">
              <a:gsLst>
                <a:gs pos="7000">
                  <a:srgbClr val="2BB8B4">
                    <a:lumMod val="100000"/>
                  </a:srgbClr>
                </a:gs>
                <a:gs pos="49000">
                  <a:schemeClr val="accent1">
                    <a:tint val="44500"/>
                    <a:satMod val="160000"/>
                  </a:schemeClr>
                </a:gs>
                <a:gs pos="70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 name="图片 6" descr="图片包含 文本&#10;&#10;描述已自动生成">
              <a:extLst>
                <a:ext uri="{FF2B5EF4-FFF2-40B4-BE49-F238E27FC236}">
                  <a16:creationId xmlns:a16="http://schemas.microsoft.com/office/drawing/2014/main" id="{4A312F3D-BEE2-E974-CABD-4B418A5CE86D}"/>
                </a:ext>
              </a:extLst>
            </p:cNvPr>
            <p:cNvPicPr/>
            <p:nvPr/>
          </p:nvPicPr>
          <p:blipFill rotWithShape="1">
            <a:blip r:embed="rId3">
              <a:extLst>
                <a:ext uri="{28A0092B-C50C-407E-A947-70E740481C1C}">
                  <a14:useLocalDpi xmlns:a14="http://schemas.microsoft.com/office/drawing/2010/main" val="0"/>
                </a:ext>
              </a:extLst>
            </a:blip>
            <a:srcRect r="27755"/>
            <a:stretch/>
          </p:blipFill>
          <p:spPr>
            <a:xfrm>
              <a:off x="2437617" y="119153"/>
              <a:ext cx="2095473" cy="446233"/>
            </a:xfrm>
            <a:prstGeom prst="rect">
              <a:avLst/>
            </a:prstGeom>
          </p:spPr>
        </p:pic>
        <p:pic>
          <p:nvPicPr>
            <p:cNvPr id="8" name="图片 7" descr="文本&#10;&#10;描述已自动生成">
              <a:extLst>
                <a:ext uri="{FF2B5EF4-FFF2-40B4-BE49-F238E27FC236}">
                  <a16:creationId xmlns:a16="http://schemas.microsoft.com/office/drawing/2014/main" id="{9FEB36DC-9ACC-B62F-FE09-63475446B3E1}"/>
                </a:ext>
              </a:extLst>
            </p:cNvPr>
            <p:cNvPicPr/>
            <p:nvPr/>
          </p:nvPicPr>
          <p:blipFill>
            <a:blip r:embed="rId4">
              <a:extLst>
                <a:ext uri="{28A0092B-C50C-407E-A947-70E740481C1C}">
                  <a14:useLocalDpi xmlns:a14="http://schemas.microsoft.com/office/drawing/2010/main" val="0"/>
                </a:ext>
              </a:extLst>
            </a:blip>
            <a:stretch>
              <a:fillRect/>
            </a:stretch>
          </p:blipFill>
          <p:spPr>
            <a:xfrm>
              <a:off x="187324" y="163038"/>
              <a:ext cx="2138137" cy="358465"/>
            </a:xfrm>
            <a:prstGeom prst="rect">
              <a:avLst/>
            </a:prstGeom>
          </p:spPr>
        </p:pic>
      </p:grpSp>
      <p:sp>
        <p:nvSpPr>
          <p:cNvPr id="13" name="文本框 12">
            <a:extLst>
              <a:ext uri="{FF2B5EF4-FFF2-40B4-BE49-F238E27FC236}">
                <a16:creationId xmlns:a16="http://schemas.microsoft.com/office/drawing/2014/main" id="{10BE2927-4265-3CC5-37E8-2BAE43F7BFB8}"/>
              </a:ext>
            </a:extLst>
          </p:cNvPr>
          <p:cNvSpPr txBox="1"/>
          <p:nvPr/>
        </p:nvSpPr>
        <p:spPr>
          <a:xfrm>
            <a:off x="411734" y="1274297"/>
            <a:ext cx="6354414" cy="458908"/>
          </a:xfrm>
          <a:prstGeom prst="rect">
            <a:avLst/>
          </a:prstGeom>
          <a:noFill/>
        </p:spPr>
        <p:txBody>
          <a:bodyPr wrap="square" rtlCol="0">
            <a:spAutoFit/>
          </a:bodyPr>
          <a:lstStyle/>
          <a:p>
            <a:pPr>
              <a:lnSpc>
                <a:spcPct val="150000"/>
              </a:lnSpc>
              <a:spcAft>
                <a:spcPts val="1200"/>
              </a:spcAft>
            </a:pPr>
            <a:r>
              <a:rPr lang="zh-CN" altLang="en-US" b="1" dirty="0">
                <a:latin typeface="+mj-ea"/>
                <a:ea typeface="+mj-ea"/>
              </a:rPr>
              <a:t>引出设计</a:t>
            </a:r>
            <a:endParaRPr lang="en-US" altLang="zh-CN" b="1" dirty="0">
              <a:latin typeface="+mj-ea"/>
              <a:ea typeface="+mj-ea"/>
            </a:endParaRPr>
          </a:p>
        </p:txBody>
      </p:sp>
      <p:sp>
        <p:nvSpPr>
          <p:cNvPr id="64" name="灯片编号占位符 1">
            <a:extLst>
              <a:ext uri="{FF2B5EF4-FFF2-40B4-BE49-F238E27FC236}">
                <a16:creationId xmlns:a16="http://schemas.microsoft.com/office/drawing/2014/main" id="{810D52D6-ACE6-B1D5-41F3-F24E1B8C366C}"/>
              </a:ext>
            </a:extLst>
          </p:cNvPr>
          <p:cNvSpPr txBox="1">
            <a:spLocks/>
          </p:cNvSpPr>
          <p:nvPr/>
        </p:nvSpPr>
        <p:spPr>
          <a:xfrm>
            <a:off x="11285732" y="156378"/>
            <a:ext cx="635000" cy="365125"/>
          </a:xfrm>
          <a:prstGeom prst="rect">
            <a:avLst/>
          </a:prstGeom>
        </p:spPr>
        <p:txBody>
          <a:bodyPr vert="horz" lIns="91440" tIns="45720" rIns="91440" bIns="45720" rtlCol="0" anchor="ctr"/>
          <a:lstStyle>
            <a:defPPr>
              <a:defRPr lang="zh-CN"/>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a:t>13</a:t>
            </a:r>
            <a:endParaRPr lang="zh-CN" altLang="en-US" sz="1400" dirty="0"/>
          </a:p>
        </p:txBody>
      </p:sp>
      <p:sp>
        <p:nvSpPr>
          <p:cNvPr id="2" name="文本框 1">
            <a:extLst>
              <a:ext uri="{FF2B5EF4-FFF2-40B4-BE49-F238E27FC236}">
                <a16:creationId xmlns:a16="http://schemas.microsoft.com/office/drawing/2014/main" id="{E95C9E48-2871-1C63-BC44-DE899F00121C}"/>
              </a:ext>
            </a:extLst>
          </p:cNvPr>
          <p:cNvSpPr txBox="1"/>
          <p:nvPr/>
        </p:nvSpPr>
        <p:spPr>
          <a:xfrm>
            <a:off x="99923" y="916336"/>
            <a:ext cx="3883844" cy="400110"/>
          </a:xfrm>
          <a:prstGeom prst="rect">
            <a:avLst/>
          </a:prstGeom>
          <a:noFill/>
        </p:spPr>
        <p:txBody>
          <a:bodyPr wrap="square" rtlCol="0">
            <a:spAutoFit/>
          </a:bodyPr>
          <a:lstStyle/>
          <a:p>
            <a:r>
              <a:rPr lang="en-US" altLang="zh-CN" sz="2000" b="1" dirty="0"/>
              <a:t>2. </a:t>
            </a:r>
            <a:r>
              <a:rPr lang="zh-CN" altLang="en-US" sz="2000" b="1" dirty="0"/>
              <a:t>核心结构设计</a:t>
            </a:r>
          </a:p>
        </p:txBody>
      </p:sp>
      <p:pic>
        <p:nvPicPr>
          <p:cNvPr id="3" name="图片 2">
            <a:extLst>
              <a:ext uri="{FF2B5EF4-FFF2-40B4-BE49-F238E27FC236}">
                <a16:creationId xmlns:a16="http://schemas.microsoft.com/office/drawing/2014/main" id="{A716B9C6-0E43-9BE0-3A0A-E3D59F5E96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6395" y="1456955"/>
            <a:ext cx="8035605" cy="5047817"/>
          </a:xfrm>
          <a:prstGeom prst="rect">
            <a:avLst/>
          </a:prstGeom>
        </p:spPr>
      </p:pic>
      <p:sp>
        <p:nvSpPr>
          <p:cNvPr id="12" name="文本框 11">
            <a:extLst>
              <a:ext uri="{FF2B5EF4-FFF2-40B4-BE49-F238E27FC236}">
                <a16:creationId xmlns:a16="http://schemas.microsoft.com/office/drawing/2014/main" id="{AE582924-4042-6CDD-3F7B-5481DF344EC2}"/>
              </a:ext>
            </a:extLst>
          </p:cNvPr>
          <p:cNvSpPr txBox="1"/>
          <p:nvPr/>
        </p:nvSpPr>
        <p:spPr>
          <a:xfrm>
            <a:off x="453081" y="2260955"/>
            <a:ext cx="3969071" cy="923330"/>
          </a:xfrm>
          <a:prstGeom prst="rect">
            <a:avLst/>
          </a:prstGeom>
          <a:noFill/>
        </p:spPr>
        <p:txBody>
          <a:bodyPr wrap="square" rtlCol="0">
            <a:spAutoFit/>
          </a:bodyPr>
          <a:lstStyle/>
          <a:p>
            <a:r>
              <a:rPr lang="en-US" altLang="zh-CN" dirty="0"/>
              <a:t>25Hz </a:t>
            </a:r>
            <a:r>
              <a:rPr lang="zh-CN" altLang="en-US" dirty="0"/>
              <a:t>引出功率</a:t>
            </a:r>
            <a:r>
              <a:rPr lang="en-US" altLang="zh-CN" dirty="0"/>
              <a:t>/</a:t>
            </a:r>
            <a:r>
              <a:rPr lang="zh-CN" altLang="en-US" dirty="0"/>
              <a:t>流强连续调整范围</a:t>
            </a:r>
            <a:r>
              <a:rPr lang="en-US" altLang="zh-CN" dirty="0"/>
              <a:t>:</a:t>
            </a:r>
          </a:p>
          <a:p>
            <a:endParaRPr lang="en-US" altLang="zh-CN" dirty="0"/>
          </a:p>
          <a:p>
            <a:pPr marL="285750" indent="-285750">
              <a:buFont typeface="Arial" panose="020B0604020202020204" pitchFamily="34" charset="0"/>
              <a:buChar char="•"/>
            </a:pPr>
            <a:r>
              <a:rPr lang="en-US" altLang="zh-CN" dirty="0"/>
              <a:t>1W – 1kW (B2: 1.3 – 1.7 T)</a:t>
            </a:r>
            <a:endParaRPr lang="zh-CN" altLang="en-US" dirty="0"/>
          </a:p>
        </p:txBody>
      </p:sp>
      <p:pic>
        <p:nvPicPr>
          <p:cNvPr id="20" name="图片 19">
            <a:extLst>
              <a:ext uri="{FF2B5EF4-FFF2-40B4-BE49-F238E27FC236}">
                <a16:creationId xmlns:a16="http://schemas.microsoft.com/office/drawing/2014/main" id="{DEC2B488-467F-096B-6E5F-88D3ED64FD8D}"/>
              </a:ext>
            </a:extLst>
          </p:cNvPr>
          <p:cNvPicPr>
            <a:picLocks noChangeAspect="1"/>
          </p:cNvPicPr>
          <p:nvPr/>
        </p:nvPicPr>
        <p:blipFill>
          <a:blip r:embed="rId6"/>
          <a:stretch>
            <a:fillRect/>
          </a:stretch>
        </p:blipFill>
        <p:spPr>
          <a:xfrm>
            <a:off x="171155" y="3704493"/>
            <a:ext cx="3969071" cy="1857412"/>
          </a:xfrm>
          <a:prstGeom prst="rect">
            <a:avLst/>
          </a:prstGeom>
        </p:spPr>
      </p:pic>
      <p:sp>
        <p:nvSpPr>
          <p:cNvPr id="23" name="文本框 22">
            <a:extLst>
              <a:ext uri="{FF2B5EF4-FFF2-40B4-BE49-F238E27FC236}">
                <a16:creationId xmlns:a16="http://schemas.microsoft.com/office/drawing/2014/main" id="{B0C9EF3B-88F1-5ACB-9B9A-A19B47641052}"/>
              </a:ext>
            </a:extLst>
          </p:cNvPr>
          <p:cNvSpPr txBox="1"/>
          <p:nvPr/>
        </p:nvSpPr>
        <p:spPr>
          <a:xfrm>
            <a:off x="1256392" y="5577353"/>
            <a:ext cx="470808" cy="369332"/>
          </a:xfrm>
          <a:prstGeom prst="rect">
            <a:avLst/>
          </a:prstGeom>
          <a:noFill/>
        </p:spPr>
        <p:txBody>
          <a:bodyPr wrap="square" rtlCol="0">
            <a:spAutoFit/>
          </a:bodyPr>
          <a:lstStyle/>
          <a:p>
            <a:r>
              <a:rPr lang="en-US" altLang="zh-CN" dirty="0"/>
              <a:t>B1</a:t>
            </a:r>
            <a:endParaRPr lang="zh-CN" altLang="en-US" dirty="0"/>
          </a:p>
        </p:txBody>
      </p:sp>
      <p:sp>
        <p:nvSpPr>
          <p:cNvPr id="24" name="文本框 23">
            <a:extLst>
              <a:ext uri="{FF2B5EF4-FFF2-40B4-BE49-F238E27FC236}">
                <a16:creationId xmlns:a16="http://schemas.microsoft.com/office/drawing/2014/main" id="{BA8ECC4A-2DFD-64D2-368B-573DADD4659F}"/>
              </a:ext>
            </a:extLst>
          </p:cNvPr>
          <p:cNvSpPr txBox="1"/>
          <p:nvPr/>
        </p:nvSpPr>
        <p:spPr>
          <a:xfrm>
            <a:off x="1920287" y="5572332"/>
            <a:ext cx="470808" cy="369332"/>
          </a:xfrm>
          <a:prstGeom prst="rect">
            <a:avLst/>
          </a:prstGeom>
          <a:noFill/>
        </p:spPr>
        <p:txBody>
          <a:bodyPr wrap="square" rtlCol="0">
            <a:spAutoFit/>
          </a:bodyPr>
          <a:lstStyle/>
          <a:p>
            <a:r>
              <a:rPr lang="en-US" altLang="zh-CN" dirty="0"/>
              <a:t>B2</a:t>
            </a:r>
            <a:endParaRPr lang="zh-CN" altLang="en-US" dirty="0"/>
          </a:p>
        </p:txBody>
      </p:sp>
      <p:sp>
        <p:nvSpPr>
          <p:cNvPr id="25" name="文本框 24">
            <a:extLst>
              <a:ext uri="{FF2B5EF4-FFF2-40B4-BE49-F238E27FC236}">
                <a16:creationId xmlns:a16="http://schemas.microsoft.com/office/drawing/2014/main" id="{483209E3-5382-222F-0C97-13904B44E7B8}"/>
              </a:ext>
            </a:extLst>
          </p:cNvPr>
          <p:cNvSpPr txBox="1"/>
          <p:nvPr/>
        </p:nvSpPr>
        <p:spPr>
          <a:xfrm>
            <a:off x="2706393" y="5572332"/>
            <a:ext cx="470808" cy="369332"/>
          </a:xfrm>
          <a:prstGeom prst="rect">
            <a:avLst/>
          </a:prstGeom>
          <a:noFill/>
        </p:spPr>
        <p:txBody>
          <a:bodyPr wrap="square" rtlCol="0">
            <a:spAutoFit/>
          </a:bodyPr>
          <a:lstStyle/>
          <a:p>
            <a:r>
              <a:rPr lang="en-US" altLang="zh-CN" dirty="0"/>
              <a:t>B3</a:t>
            </a:r>
            <a:endParaRPr lang="zh-CN" altLang="en-US" dirty="0"/>
          </a:p>
        </p:txBody>
      </p:sp>
    </p:spTree>
    <p:extLst>
      <p:ext uri="{BB962C8B-B14F-4D97-AF65-F5344CB8AC3E}">
        <p14:creationId xmlns:p14="http://schemas.microsoft.com/office/powerpoint/2010/main" val="31154305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039FE-0D33-4C4E-1DB4-E963990214C6}"/>
            </a:ext>
          </a:extLst>
        </p:cNvPr>
        <p:cNvGrpSpPr/>
        <p:nvPr/>
      </p:nvGrpSpPr>
      <p:grpSpPr>
        <a:xfrm>
          <a:off x="0" y="0"/>
          <a:ext cx="0" cy="0"/>
          <a:chOff x="0" y="0"/>
          <a:chExt cx="0" cy="0"/>
        </a:xfrm>
      </p:grpSpPr>
      <p:pic>
        <p:nvPicPr>
          <p:cNvPr id="19" name="图片 18" descr="图表, 散点图&#10;&#10;AI 生成的内容可能不正确。">
            <a:extLst>
              <a:ext uri="{FF2B5EF4-FFF2-40B4-BE49-F238E27FC236}">
                <a16:creationId xmlns:a16="http://schemas.microsoft.com/office/drawing/2014/main" id="{CA9E1FBB-CB80-29B1-A637-91AABAB65728}"/>
              </a:ext>
            </a:extLst>
          </p:cNvPr>
          <p:cNvPicPr>
            <a:picLocks noChangeAspect="1"/>
          </p:cNvPicPr>
          <p:nvPr/>
        </p:nvPicPr>
        <p:blipFill>
          <a:blip r:embed="rId3">
            <a:extLst>
              <a:ext uri="{28A0092B-C50C-407E-A947-70E740481C1C}">
                <a14:useLocalDpi xmlns:a14="http://schemas.microsoft.com/office/drawing/2010/main" val="0"/>
              </a:ext>
            </a:extLst>
          </a:blip>
          <a:srcRect t="12244" r="7843" b="3262"/>
          <a:stretch>
            <a:fillRect/>
          </a:stretch>
        </p:blipFill>
        <p:spPr>
          <a:xfrm>
            <a:off x="6232839" y="1943138"/>
            <a:ext cx="5687893" cy="3989415"/>
          </a:xfrm>
          <a:prstGeom prst="rect">
            <a:avLst/>
          </a:prstGeom>
        </p:spPr>
      </p:pic>
      <p:grpSp>
        <p:nvGrpSpPr>
          <p:cNvPr id="5" name="组合 4">
            <a:extLst>
              <a:ext uri="{FF2B5EF4-FFF2-40B4-BE49-F238E27FC236}">
                <a16:creationId xmlns:a16="http://schemas.microsoft.com/office/drawing/2014/main" id="{B380749E-904F-6D2E-C313-33A47E09DD9B}"/>
              </a:ext>
            </a:extLst>
          </p:cNvPr>
          <p:cNvGrpSpPr/>
          <p:nvPr/>
        </p:nvGrpSpPr>
        <p:grpSpPr>
          <a:xfrm>
            <a:off x="0" y="119153"/>
            <a:ext cx="12192000" cy="622528"/>
            <a:chOff x="0" y="119153"/>
            <a:chExt cx="12192000" cy="622528"/>
          </a:xfrm>
        </p:grpSpPr>
        <p:sp>
          <p:nvSpPr>
            <p:cNvPr id="6" name="矩形 5">
              <a:extLst>
                <a:ext uri="{FF2B5EF4-FFF2-40B4-BE49-F238E27FC236}">
                  <a16:creationId xmlns:a16="http://schemas.microsoft.com/office/drawing/2014/main" id="{FF189AFE-327E-7A23-631A-880DD4CB0B09}"/>
                </a:ext>
              </a:extLst>
            </p:cNvPr>
            <p:cNvSpPr/>
            <p:nvPr/>
          </p:nvSpPr>
          <p:spPr>
            <a:xfrm>
              <a:off x="0" y="660401"/>
              <a:ext cx="12192000" cy="81280"/>
            </a:xfrm>
            <a:prstGeom prst="rect">
              <a:avLst/>
            </a:prstGeom>
            <a:gradFill flip="none" rotWithShape="1">
              <a:gsLst>
                <a:gs pos="7000">
                  <a:srgbClr val="2BB8B4">
                    <a:lumMod val="100000"/>
                  </a:srgbClr>
                </a:gs>
                <a:gs pos="49000">
                  <a:schemeClr val="accent1">
                    <a:tint val="44500"/>
                    <a:satMod val="160000"/>
                  </a:schemeClr>
                </a:gs>
                <a:gs pos="70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 name="图片 6" descr="图片包含 文本&#10;&#10;描述已自动生成">
              <a:extLst>
                <a:ext uri="{FF2B5EF4-FFF2-40B4-BE49-F238E27FC236}">
                  <a16:creationId xmlns:a16="http://schemas.microsoft.com/office/drawing/2014/main" id="{353685FD-C32D-E1FC-7A90-AE4E96D3455D}"/>
                </a:ext>
              </a:extLst>
            </p:cNvPr>
            <p:cNvPicPr/>
            <p:nvPr/>
          </p:nvPicPr>
          <p:blipFill rotWithShape="1">
            <a:blip r:embed="rId4">
              <a:extLst>
                <a:ext uri="{28A0092B-C50C-407E-A947-70E740481C1C}">
                  <a14:useLocalDpi xmlns:a14="http://schemas.microsoft.com/office/drawing/2010/main" val="0"/>
                </a:ext>
              </a:extLst>
            </a:blip>
            <a:srcRect r="27755"/>
            <a:stretch/>
          </p:blipFill>
          <p:spPr>
            <a:xfrm>
              <a:off x="2437617" y="119153"/>
              <a:ext cx="2095473" cy="446233"/>
            </a:xfrm>
            <a:prstGeom prst="rect">
              <a:avLst/>
            </a:prstGeom>
          </p:spPr>
        </p:pic>
        <p:pic>
          <p:nvPicPr>
            <p:cNvPr id="8" name="图片 7" descr="文本&#10;&#10;描述已自动生成">
              <a:extLst>
                <a:ext uri="{FF2B5EF4-FFF2-40B4-BE49-F238E27FC236}">
                  <a16:creationId xmlns:a16="http://schemas.microsoft.com/office/drawing/2014/main" id="{E9A8C29F-8E14-24BE-D5A8-5C9066B4EC68}"/>
                </a:ext>
              </a:extLst>
            </p:cNvPr>
            <p:cNvPicPr/>
            <p:nvPr/>
          </p:nvPicPr>
          <p:blipFill>
            <a:blip r:embed="rId5">
              <a:extLst>
                <a:ext uri="{28A0092B-C50C-407E-A947-70E740481C1C}">
                  <a14:useLocalDpi xmlns:a14="http://schemas.microsoft.com/office/drawing/2010/main" val="0"/>
                </a:ext>
              </a:extLst>
            </a:blip>
            <a:stretch>
              <a:fillRect/>
            </a:stretch>
          </p:blipFill>
          <p:spPr>
            <a:xfrm>
              <a:off x="187324" y="163038"/>
              <a:ext cx="2138137" cy="358465"/>
            </a:xfrm>
            <a:prstGeom prst="rect">
              <a:avLst/>
            </a:prstGeom>
          </p:spPr>
        </p:pic>
      </p:grpSp>
      <p:sp>
        <p:nvSpPr>
          <p:cNvPr id="13" name="文本框 12">
            <a:extLst>
              <a:ext uri="{FF2B5EF4-FFF2-40B4-BE49-F238E27FC236}">
                <a16:creationId xmlns:a16="http://schemas.microsoft.com/office/drawing/2014/main" id="{D8CC05F4-D769-97ED-241C-314A39A6CFD0}"/>
              </a:ext>
            </a:extLst>
          </p:cNvPr>
          <p:cNvSpPr txBox="1"/>
          <p:nvPr/>
        </p:nvSpPr>
        <p:spPr>
          <a:xfrm>
            <a:off x="411734" y="1274297"/>
            <a:ext cx="6354414" cy="458908"/>
          </a:xfrm>
          <a:prstGeom prst="rect">
            <a:avLst/>
          </a:prstGeom>
          <a:noFill/>
        </p:spPr>
        <p:txBody>
          <a:bodyPr wrap="square" rtlCol="0">
            <a:spAutoFit/>
          </a:bodyPr>
          <a:lstStyle/>
          <a:p>
            <a:pPr>
              <a:lnSpc>
                <a:spcPct val="150000"/>
              </a:lnSpc>
              <a:spcAft>
                <a:spcPts val="1200"/>
              </a:spcAft>
            </a:pPr>
            <a:r>
              <a:rPr lang="zh-CN" altLang="en-US" b="1" dirty="0">
                <a:latin typeface="+mj-ea"/>
                <a:ea typeface="+mj-ea"/>
              </a:rPr>
              <a:t>引出设计</a:t>
            </a:r>
            <a:endParaRPr lang="en-US" altLang="zh-CN" b="1" dirty="0">
              <a:latin typeface="+mj-ea"/>
              <a:ea typeface="+mj-ea"/>
            </a:endParaRPr>
          </a:p>
        </p:txBody>
      </p:sp>
      <p:sp>
        <p:nvSpPr>
          <p:cNvPr id="64" name="灯片编号占位符 1">
            <a:extLst>
              <a:ext uri="{FF2B5EF4-FFF2-40B4-BE49-F238E27FC236}">
                <a16:creationId xmlns:a16="http://schemas.microsoft.com/office/drawing/2014/main" id="{06B54B83-5871-5937-0A07-9386583A939B}"/>
              </a:ext>
            </a:extLst>
          </p:cNvPr>
          <p:cNvSpPr txBox="1">
            <a:spLocks/>
          </p:cNvSpPr>
          <p:nvPr/>
        </p:nvSpPr>
        <p:spPr>
          <a:xfrm>
            <a:off x="11285732" y="156378"/>
            <a:ext cx="635000" cy="365125"/>
          </a:xfrm>
          <a:prstGeom prst="rect">
            <a:avLst/>
          </a:prstGeom>
        </p:spPr>
        <p:txBody>
          <a:bodyPr vert="horz" lIns="91440" tIns="45720" rIns="91440" bIns="45720" rtlCol="0" anchor="ctr"/>
          <a:lstStyle>
            <a:defPPr>
              <a:defRPr lang="zh-CN"/>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a:t>14</a:t>
            </a:r>
            <a:endParaRPr lang="zh-CN" altLang="en-US" sz="1400" dirty="0"/>
          </a:p>
        </p:txBody>
      </p:sp>
      <p:sp>
        <p:nvSpPr>
          <p:cNvPr id="2" name="文本框 1">
            <a:extLst>
              <a:ext uri="{FF2B5EF4-FFF2-40B4-BE49-F238E27FC236}">
                <a16:creationId xmlns:a16="http://schemas.microsoft.com/office/drawing/2014/main" id="{065AD280-1443-762A-FAD1-8852123AFCDB}"/>
              </a:ext>
            </a:extLst>
          </p:cNvPr>
          <p:cNvSpPr txBox="1"/>
          <p:nvPr/>
        </p:nvSpPr>
        <p:spPr>
          <a:xfrm>
            <a:off x="99923" y="916336"/>
            <a:ext cx="3883844" cy="400110"/>
          </a:xfrm>
          <a:prstGeom prst="rect">
            <a:avLst/>
          </a:prstGeom>
          <a:noFill/>
        </p:spPr>
        <p:txBody>
          <a:bodyPr wrap="square" rtlCol="0">
            <a:spAutoFit/>
          </a:bodyPr>
          <a:lstStyle/>
          <a:p>
            <a:r>
              <a:rPr lang="en-US" altLang="zh-CN" sz="2000" b="1" dirty="0"/>
              <a:t>2. </a:t>
            </a:r>
            <a:r>
              <a:rPr lang="zh-CN" altLang="en-US" sz="2000" b="1" dirty="0"/>
              <a:t>核心结构设计</a:t>
            </a:r>
          </a:p>
        </p:txBody>
      </p:sp>
      <p:pic>
        <p:nvPicPr>
          <p:cNvPr id="4" name="图片 3">
            <a:extLst>
              <a:ext uri="{FF2B5EF4-FFF2-40B4-BE49-F238E27FC236}">
                <a16:creationId xmlns:a16="http://schemas.microsoft.com/office/drawing/2014/main" id="{49976D4E-1E74-DC7B-72D0-052789D0A317}"/>
              </a:ext>
            </a:extLst>
          </p:cNvPr>
          <p:cNvPicPr>
            <a:picLocks noChangeAspect="1"/>
          </p:cNvPicPr>
          <p:nvPr/>
        </p:nvPicPr>
        <p:blipFill>
          <a:blip r:embed="rId6"/>
          <a:stretch>
            <a:fillRect/>
          </a:stretch>
        </p:blipFill>
        <p:spPr>
          <a:xfrm>
            <a:off x="957884" y="3925714"/>
            <a:ext cx="2124497" cy="1950966"/>
          </a:xfrm>
          <a:prstGeom prst="rect">
            <a:avLst/>
          </a:prstGeom>
        </p:spPr>
      </p:pic>
      <p:pic>
        <p:nvPicPr>
          <p:cNvPr id="9" name="图片 8">
            <a:extLst>
              <a:ext uri="{FF2B5EF4-FFF2-40B4-BE49-F238E27FC236}">
                <a16:creationId xmlns:a16="http://schemas.microsoft.com/office/drawing/2014/main" id="{0FD27571-430D-7AC9-85C0-B746C0FC06C6}"/>
              </a:ext>
            </a:extLst>
          </p:cNvPr>
          <p:cNvPicPr>
            <a:picLocks noChangeAspect="1"/>
          </p:cNvPicPr>
          <p:nvPr/>
        </p:nvPicPr>
        <p:blipFill>
          <a:blip r:embed="rId7"/>
          <a:stretch>
            <a:fillRect/>
          </a:stretch>
        </p:blipFill>
        <p:spPr>
          <a:xfrm>
            <a:off x="3691958" y="1509941"/>
            <a:ext cx="1957844" cy="1919059"/>
          </a:xfrm>
          <a:prstGeom prst="rect">
            <a:avLst/>
          </a:prstGeom>
        </p:spPr>
      </p:pic>
      <p:pic>
        <p:nvPicPr>
          <p:cNvPr id="10" name="图片 9">
            <a:extLst>
              <a:ext uri="{FF2B5EF4-FFF2-40B4-BE49-F238E27FC236}">
                <a16:creationId xmlns:a16="http://schemas.microsoft.com/office/drawing/2014/main" id="{2115AEED-D2C9-E3DC-4E7A-85087582FA47}"/>
              </a:ext>
            </a:extLst>
          </p:cNvPr>
          <p:cNvPicPr>
            <a:picLocks noChangeAspect="1"/>
          </p:cNvPicPr>
          <p:nvPr/>
        </p:nvPicPr>
        <p:blipFill>
          <a:blip r:embed="rId8"/>
          <a:stretch>
            <a:fillRect/>
          </a:stretch>
        </p:blipFill>
        <p:spPr>
          <a:xfrm>
            <a:off x="3634087" y="3952384"/>
            <a:ext cx="1957844" cy="1897626"/>
          </a:xfrm>
          <a:prstGeom prst="rect">
            <a:avLst/>
          </a:prstGeom>
        </p:spPr>
      </p:pic>
      <p:sp>
        <p:nvSpPr>
          <p:cNvPr id="11" name="文本框 10">
            <a:extLst>
              <a:ext uri="{FF2B5EF4-FFF2-40B4-BE49-F238E27FC236}">
                <a16:creationId xmlns:a16="http://schemas.microsoft.com/office/drawing/2014/main" id="{1D39A6E7-2EEF-E8DB-2CEC-C96AF30DA4AD}"/>
              </a:ext>
            </a:extLst>
          </p:cNvPr>
          <p:cNvSpPr txBox="1"/>
          <p:nvPr/>
        </p:nvSpPr>
        <p:spPr>
          <a:xfrm>
            <a:off x="1547317" y="5977788"/>
            <a:ext cx="1718797" cy="369332"/>
          </a:xfrm>
          <a:prstGeom prst="rect">
            <a:avLst/>
          </a:prstGeom>
          <a:noFill/>
        </p:spPr>
        <p:txBody>
          <a:bodyPr wrap="square" rtlCol="0">
            <a:spAutoFit/>
          </a:bodyPr>
          <a:lstStyle/>
          <a:p>
            <a:r>
              <a:rPr lang="en-US" altLang="zh-CN" dirty="0"/>
              <a:t>H0 Spot</a:t>
            </a:r>
            <a:endParaRPr lang="zh-CN" altLang="en-US" dirty="0"/>
          </a:p>
        </p:txBody>
      </p:sp>
      <p:sp>
        <p:nvSpPr>
          <p:cNvPr id="14" name="文本框 13">
            <a:extLst>
              <a:ext uri="{FF2B5EF4-FFF2-40B4-BE49-F238E27FC236}">
                <a16:creationId xmlns:a16="http://schemas.microsoft.com/office/drawing/2014/main" id="{B1AE14FD-95F9-F808-0070-64F1BA046167}"/>
              </a:ext>
            </a:extLst>
          </p:cNvPr>
          <p:cNvSpPr txBox="1"/>
          <p:nvPr/>
        </p:nvSpPr>
        <p:spPr>
          <a:xfrm>
            <a:off x="3953812" y="5980632"/>
            <a:ext cx="1718797" cy="369332"/>
          </a:xfrm>
          <a:prstGeom prst="rect">
            <a:avLst/>
          </a:prstGeom>
          <a:noFill/>
        </p:spPr>
        <p:txBody>
          <a:bodyPr wrap="square" rtlCol="0">
            <a:spAutoFit/>
          </a:bodyPr>
          <a:lstStyle/>
          <a:p>
            <a:r>
              <a:rPr lang="en-US" altLang="zh-CN" dirty="0"/>
              <a:t>H0 Phase</a:t>
            </a:r>
            <a:endParaRPr lang="zh-CN" altLang="en-US" dirty="0"/>
          </a:p>
        </p:txBody>
      </p:sp>
      <p:sp>
        <p:nvSpPr>
          <p:cNvPr id="15" name="文本框 14">
            <a:extLst>
              <a:ext uri="{FF2B5EF4-FFF2-40B4-BE49-F238E27FC236}">
                <a16:creationId xmlns:a16="http://schemas.microsoft.com/office/drawing/2014/main" id="{22F1A452-72AB-2CAD-43E9-B7F76C43F013}"/>
              </a:ext>
            </a:extLst>
          </p:cNvPr>
          <p:cNvSpPr txBox="1"/>
          <p:nvPr/>
        </p:nvSpPr>
        <p:spPr>
          <a:xfrm>
            <a:off x="4081219" y="3568514"/>
            <a:ext cx="1718797" cy="369332"/>
          </a:xfrm>
          <a:prstGeom prst="rect">
            <a:avLst/>
          </a:prstGeom>
          <a:noFill/>
        </p:spPr>
        <p:txBody>
          <a:bodyPr wrap="square" rtlCol="0">
            <a:spAutoFit/>
          </a:bodyPr>
          <a:lstStyle/>
          <a:p>
            <a:r>
              <a:rPr lang="en-US" altLang="zh-CN" dirty="0"/>
              <a:t>H- Phase</a:t>
            </a:r>
            <a:endParaRPr lang="zh-CN" altLang="en-US" dirty="0"/>
          </a:p>
        </p:txBody>
      </p:sp>
      <p:sp>
        <p:nvSpPr>
          <p:cNvPr id="16" name="文本框 15">
            <a:extLst>
              <a:ext uri="{FF2B5EF4-FFF2-40B4-BE49-F238E27FC236}">
                <a16:creationId xmlns:a16="http://schemas.microsoft.com/office/drawing/2014/main" id="{38A3FC67-CFB8-15BE-3FD6-B10F0638A739}"/>
              </a:ext>
            </a:extLst>
          </p:cNvPr>
          <p:cNvSpPr txBox="1"/>
          <p:nvPr/>
        </p:nvSpPr>
        <p:spPr>
          <a:xfrm>
            <a:off x="529939" y="2895641"/>
            <a:ext cx="2894454" cy="369332"/>
          </a:xfrm>
          <a:prstGeom prst="rect">
            <a:avLst/>
          </a:prstGeom>
          <a:noFill/>
        </p:spPr>
        <p:txBody>
          <a:bodyPr wrap="square" rtlCol="0">
            <a:spAutoFit/>
          </a:bodyPr>
          <a:lstStyle/>
          <a:p>
            <a:r>
              <a:rPr lang="en-US" altLang="zh-CN" dirty="0"/>
              <a:t>0.85T</a:t>
            </a:r>
            <a:r>
              <a:rPr lang="zh-CN" altLang="en-US" dirty="0"/>
              <a:t>，</a:t>
            </a:r>
            <a:r>
              <a:rPr lang="en-US" altLang="zh-CN" dirty="0"/>
              <a:t>800W </a:t>
            </a:r>
            <a:r>
              <a:rPr lang="zh-CN" altLang="en-US" dirty="0"/>
              <a:t>情况 </a:t>
            </a:r>
          </a:p>
        </p:txBody>
      </p:sp>
      <p:sp>
        <p:nvSpPr>
          <p:cNvPr id="17" name="文本框 16">
            <a:extLst>
              <a:ext uri="{FF2B5EF4-FFF2-40B4-BE49-F238E27FC236}">
                <a16:creationId xmlns:a16="http://schemas.microsoft.com/office/drawing/2014/main" id="{7CFFB255-555F-A39C-0D4E-C66FF6C21E55}"/>
              </a:ext>
            </a:extLst>
          </p:cNvPr>
          <p:cNvSpPr txBox="1"/>
          <p:nvPr/>
        </p:nvSpPr>
        <p:spPr>
          <a:xfrm>
            <a:off x="453081" y="1855262"/>
            <a:ext cx="3969071" cy="369332"/>
          </a:xfrm>
          <a:prstGeom prst="rect">
            <a:avLst/>
          </a:prstGeom>
          <a:noFill/>
        </p:spPr>
        <p:txBody>
          <a:bodyPr wrap="square" rtlCol="0">
            <a:spAutoFit/>
          </a:bodyPr>
          <a:lstStyle/>
          <a:p>
            <a:r>
              <a:rPr lang="zh-CN" altLang="en-US" dirty="0"/>
              <a:t>主束及引出束相空间：</a:t>
            </a:r>
            <a:endParaRPr lang="en-US" altLang="zh-CN" dirty="0"/>
          </a:p>
        </p:txBody>
      </p:sp>
      <p:sp>
        <p:nvSpPr>
          <p:cNvPr id="22" name="文本框 21">
            <a:extLst>
              <a:ext uri="{FF2B5EF4-FFF2-40B4-BE49-F238E27FC236}">
                <a16:creationId xmlns:a16="http://schemas.microsoft.com/office/drawing/2014/main" id="{CE6FC2B2-D1AB-0D28-020B-10CAFE72ED2D}"/>
              </a:ext>
            </a:extLst>
          </p:cNvPr>
          <p:cNvSpPr txBox="1"/>
          <p:nvPr/>
        </p:nvSpPr>
        <p:spPr>
          <a:xfrm>
            <a:off x="7254240" y="1375106"/>
            <a:ext cx="3589020" cy="646331"/>
          </a:xfrm>
          <a:prstGeom prst="rect">
            <a:avLst/>
          </a:prstGeom>
          <a:noFill/>
        </p:spPr>
        <p:txBody>
          <a:bodyPr wrap="square">
            <a:spAutoFit/>
          </a:bodyPr>
          <a:lstStyle/>
          <a:p>
            <a:r>
              <a:rPr lang="en-US" altLang="zh-CN" dirty="0"/>
              <a:t>H0</a:t>
            </a:r>
            <a:r>
              <a:rPr lang="zh-CN" altLang="en-US" dirty="0"/>
              <a:t>：</a:t>
            </a:r>
            <a:r>
              <a:rPr lang="en-US" altLang="zh-CN" dirty="0"/>
              <a:t> &lt; 25 π·</a:t>
            </a:r>
            <a:r>
              <a:rPr lang="en-US" altLang="zh-CN" dirty="0" err="1"/>
              <a:t>mm·mrad</a:t>
            </a:r>
            <a:endParaRPr lang="en-US" altLang="zh-CN" dirty="0"/>
          </a:p>
          <a:p>
            <a:r>
              <a:rPr lang="en-US" altLang="zh-CN" dirty="0"/>
              <a:t>H- </a:t>
            </a:r>
            <a:r>
              <a:rPr lang="zh-CN" altLang="en-US" dirty="0"/>
              <a:t>：≈ 原生主束</a:t>
            </a:r>
          </a:p>
        </p:txBody>
      </p:sp>
    </p:spTree>
    <p:extLst>
      <p:ext uri="{BB962C8B-B14F-4D97-AF65-F5344CB8AC3E}">
        <p14:creationId xmlns:p14="http://schemas.microsoft.com/office/powerpoint/2010/main" val="12981183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3A159-7C89-98FD-EA60-CD02BA3B7CC6}"/>
            </a:ext>
          </a:extLst>
        </p:cNvPr>
        <p:cNvGrpSpPr/>
        <p:nvPr/>
      </p:nvGrpSpPr>
      <p:grpSpPr>
        <a:xfrm>
          <a:off x="0" y="0"/>
          <a:ext cx="0" cy="0"/>
          <a:chOff x="0" y="0"/>
          <a:chExt cx="0" cy="0"/>
        </a:xfrm>
      </p:grpSpPr>
      <p:pic>
        <p:nvPicPr>
          <p:cNvPr id="4" name="图片 3" descr="图表, 折线图&#10;&#10;AI 生成的内容可能不正确。">
            <a:extLst>
              <a:ext uri="{FF2B5EF4-FFF2-40B4-BE49-F238E27FC236}">
                <a16:creationId xmlns:a16="http://schemas.microsoft.com/office/drawing/2014/main" id="{6CE4A04D-C766-9B9C-4C38-4411C77EF8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23" y="3167773"/>
            <a:ext cx="3960000" cy="3169251"/>
          </a:xfrm>
          <a:prstGeom prst="rect">
            <a:avLst/>
          </a:prstGeom>
        </p:spPr>
      </p:pic>
      <p:pic>
        <p:nvPicPr>
          <p:cNvPr id="10" name="图片 9" descr="图表&#10;&#10;AI 生成的内容可能不正确。">
            <a:extLst>
              <a:ext uri="{FF2B5EF4-FFF2-40B4-BE49-F238E27FC236}">
                <a16:creationId xmlns:a16="http://schemas.microsoft.com/office/drawing/2014/main" id="{AB8780C1-892F-EF52-F829-05590E4980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4692" y="3167773"/>
            <a:ext cx="3960000" cy="3169251"/>
          </a:xfrm>
          <a:prstGeom prst="rect">
            <a:avLst/>
          </a:prstGeom>
        </p:spPr>
      </p:pic>
      <p:grpSp>
        <p:nvGrpSpPr>
          <p:cNvPr id="5" name="组合 4">
            <a:extLst>
              <a:ext uri="{FF2B5EF4-FFF2-40B4-BE49-F238E27FC236}">
                <a16:creationId xmlns:a16="http://schemas.microsoft.com/office/drawing/2014/main" id="{CF8DA137-C990-5E96-0651-E572FD473D28}"/>
              </a:ext>
            </a:extLst>
          </p:cNvPr>
          <p:cNvGrpSpPr/>
          <p:nvPr/>
        </p:nvGrpSpPr>
        <p:grpSpPr>
          <a:xfrm>
            <a:off x="0" y="119153"/>
            <a:ext cx="12192000" cy="622528"/>
            <a:chOff x="0" y="119153"/>
            <a:chExt cx="12192000" cy="622528"/>
          </a:xfrm>
        </p:grpSpPr>
        <p:sp>
          <p:nvSpPr>
            <p:cNvPr id="6" name="矩形 5">
              <a:extLst>
                <a:ext uri="{FF2B5EF4-FFF2-40B4-BE49-F238E27FC236}">
                  <a16:creationId xmlns:a16="http://schemas.microsoft.com/office/drawing/2014/main" id="{76F4F064-A61E-4B62-FB71-BEE92BC293F3}"/>
                </a:ext>
              </a:extLst>
            </p:cNvPr>
            <p:cNvSpPr/>
            <p:nvPr/>
          </p:nvSpPr>
          <p:spPr>
            <a:xfrm>
              <a:off x="0" y="660401"/>
              <a:ext cx="12192000" cy="81280"/>
            </a:xfrm>
            <a:prstGeom prst="rect">
              <a:avLst/>
            </a:prstGeom>
            <a:gradFill flip="none" rotWithShape="1">
              <a:gsLst>
                <a:gs pos="7000">
                  <a:srgbClr val="2BB8B4">
                    <a:lumMod val="100000"/>
                  </a:srgbClr>
                </a:gs>
                <a:gs pos="49000">
                  <a:schemeClr val="accent1">
                    <a:tint val="44500"/>
                    <a:satMod val="160000"/>
                  </a:schemeClr>
                </a:gs>
                <a:gs pos="70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 name="图片 6" descr="图片包含 文本&#10;&#10;描述已自动生成">
              <a:extLst>
                <a:ext uri="{FF2B5EF4-FFF2-40B4-BE49-F238E27FC236}">
                  <a16:creationId xmlns:a16="http://schemas.microsoft.com/office/drawing/2014/main" id="{88CEC58B-C606-F1CC-16F5-F305E1261E66}"/>
                </a:ext>
              </a:extLst>
            </p:cNvPr>
            <p:cNvPicPr/>
            <p:nvPr/>
          </p:nvPicPr>
          <p:blipFill rotWithShape="1">
            <a:blip r:embed="rId5">
              <a:extLst>
                <a:ext uri="{28A0092B-C50C-407E-A947-70E740481C1C}">
                  <a14:useLocalDpi xmlns:a14="http://schemas.microsoft.com/office/drawing/2010/main" val="0"/>
                </a:ext>
              </a:extLst>
            </a:blip>
            <a:srcRect r="27755"/>
            <a:stretch/>
          </p:blipFill>
          <p:spPr>
            <a:xfrm>
              <a:off x="2437617" y="119153"/>
              <a:ext cx="2095473" cy="446233"/>
            </a:xfrm>
            <a:prstGeom prst="rect">
              <a:avLst/>
            </a:prstGeom>
          </p:spPr>
        </p:pic>
        <p:pic>
          <p:nvPicPr>
            <p:cNvPr id="8" name="图片 7" descr="文本&#10;&#10;描述已自动生成">
              <a:extLst>
                <a:ext uri="{FF2B5EF4-FFF2-40B4-BE49-F238E27FC236}">
                  <a16:creationId xmlns:a16="http://schemas.microsoft.com/office/drawing/2014/main" id="{AEBBCADB-25CB-7BE5-FD52-C57CC5A2EFA3}"/>
                </a:ext>
              </a:extLst>
            </p:cNvPr>
            <p:cNvPicPr/>
            <p:nvPr/>
          </p:nvPicPr>
          <p:blipFill>
            <a:blip r:embed="rId6">
              <a:extLst>
                <a:ext uri="{28A0092B-C50C-407E-A947-70E740481C1C}">
                  <a14:useLocalDpi xmlns:a14="http://schemas.microsoft.com/office/drawing/2010/main" val="0"/>
                </a:ext>
              </a:extLst>
            </a:blip>
            <a:stretch>
              <a:fillRect/>
            </a:stretch>
          </p:blipFill>
          <p:spPr>
            <a:xfrm>
              <a:off x="187324" y="163038"/>
              <a:ext cx="2138137" cy="358465"/>
            </a:xfrm>
            <a:prstGeom prst="rect">
              <a:avLst/>
            </a:prstGeom>
          </p:spPr>
        </p:pic>
      </p:grpSp>
      <p:sp>
        <p:nvSpPr>
          <p:cNvPr id="15" name="文本框 14">
            <a:extLst>
              <a:ext uri="{FF2B5EF4-FFF2-40B4-BE49-F238E27FC236}">
                <a16:creationId xmlns:a16="http://schemas.microsoft.com/office/drawing/2014/main" id="{D7CBA951-086D-B929-26F1-F85397795F66}"/>
              </a:ext>
            </a:extLst>
          </p:cNvPr>
          <p:cNvSpPr txBox="1"/>
          <p:nvPr/>
        </p:nvSpPr>
        <p:spPr>
          <a:xfrm>
            <a:off x="374963" y="1343334"/>
            <a:ext cx="6220779" cy="1554272"/>
          </a:xfrm>
          <a:prstGeom prst="rect">
            <a:avLst/>
          </a:prstGeom>
          <a:noFill/>
        </p:spPr>
        <p:txBody>
          <a:bodyPr wrap="square" rtlCol="0">
            <a:spAutoFit/>
          </a:bodyPr>
          <a:lstStyle/>
          <a:p>
            <a:pPr>
              <a:lnSpc>
                <a:spcPct val="150000"/>
              </a:lnSpc>
              <a:spcAft>
                <a:spcPts val="1200"/>
              </a:spcAft>
            </a:pPr>
            <a:r>
              <a:rPr lang="zh-CN" altLang="en-US" b="1" dirty="0">
                <a:latin typeface="+mj-ea"/>
                <a:ea typeface="+mj-ea"/>
              </a:rPr>
              <a:t>降能器与能量调节</a:t>
            </a:r>
            <a:endParaRPr lang="en-US" altLang="zh-CN" b="1" dirty="0">
              <a:latin typeface="+mj-ea"/>
              <a:ea typeface="+mj-ea"/>
            </a:endParaRPr>
          </a:p>
          <a:p>
            <a:pPr marL="171450" indent="-171450">
              <a:spcAft>
                <a:spcPts val="600"/>
              </a:spcAft>
              <a:buFont typeface="Arial" panose="020B0604020202020204" pitchFamily="34" charset="0"/>
              <a:buChar char="•"/>
            </a:pPr>
            <a:r>
              <a:rPr lang="en-US" altLang="zh-CN" sz="1600" dirty="0">
                <a:latin typeface="宋体" panose="02010600030101010101" pitchFamily="2" charset="-122"/>
                <a:ea typeface="宋体" panose="02010600030101010101" pitchFamily="2" charset="-122"/>
              </a:rPr>
              <a:t>Cu</a:t>
            </a:r>
            <a:r>
              <a:rPr lang="zh-CN" altLang="en-US" sz="1600" dirty="0">
                <a:latin typeface="宋体" panose="02010600030101010101" pitchFamily="2" charset="-122"/>
                <a:ea typeface="宋体" panose="02010600030101010101" pitchFamily="2" charset="-122"/>
              </a:rPr>
              <a:t>， </a:t>
            </a:r>
            <a:r>
              <a:rPr lang="en-US" altLang="zh-CN" sz="1600" dirty="0">
                <a:latin typeface="宋体" panose="02010600030101010101" pitchFamily="2" charset="-122"/>
                <a:ea typeface="宋体" panose="02010600030101010101" pitchFamily="2" charset="-122"/>
              </a:rPr>
              <a:t>Al </a:t>
            </a:r>
            <a:r>
              <a:rPr lang="zh-CN" altLang="en-US" sz="1600" dirty="0">
                <a:latin typeface="宋体" panose="02010600030101010101" pitchFamily="2" charset="-122"/>
                <a:ea typeface="宋体" panose="02010600030101010101" pitchFamily="2" charset="-122"/>
              </a:rPr>
              <a:t>发射度较大</a:t>
            </a:r>
            <a:endParaRPr lang="en-US" altLang="zh-CN" sz="1600" dirty="0">
              <a:latin typeface="宋体" panose="02010600030101010101" pitchFamily="2" charset="-122"/>
              <a:ea typeface="宋体" panose="02010600030101010101" pitchFamily="2" charset="-122"/>
            </a:endParaRPr>
          </a:p>
          <a:p>
            <a:pPr marL="171450" indent="-171450">
              <a:spcAft>
                <a:spcPts val="600"/>
              </a:spcAft>
              <a:buFont typeface="Arial" panose="020B0604020202020204" pitchFamily="34" charset="0"/>
              <a:buChar char="•"/>
            </a:pPr>
            <a:r>
              <a:rPr lang="en-US" altLang="zh-CN" sz="1600" dirty="0">
                <a:latin typeface="宋体" panose="02010600030101010101" pitchFamily="2" charset="-122"/>
                <a:ea typeface="宋体" panose="02010600030101010101" pitchFamily="2" charset="-122"/>
              </a:rPr>
              <a:t>Be </a:t>
            </a:r>
            <a:r>
              <a:rPr lang="zh-CN" altLang="en-US" sz="1600" dirty="0">
                <a:latin typeface="宋体" panose="02010600030101010101" pitchFamily="2" charset="-122"/>
                <a:ea typeface="宋体" panose="02010600030101010101" pitchFamily="2" charset="-122"/>
              </a:rPr>
              <a:t>降能用厚度大，透过率低</a:t>
            </a:r>
            <a:endParaRPr lang="en-US" altLang="zh-CN" sz="1600" dirty="0">
              <a:latin typeface="宋体" panose="02010600030101010101" pitchFamily="2" charset="-122"/>
              <a:ea typeface="宋体" panose="02010600030101010101" pitchFamily="2" charset="-122"/>
            </a:endParaRPr>
          </a:p>
          <a:p>
            <a:pPr marL="171450" indent="-171450">
              <a:spcAft>
                <a:spcPts val="600"/>
              </a:spcAft>
              <a:buFont typeface="Arial" panose="020B0604020202020204" pitchFamily="34" charset="0"/>
              <a:buChar char="•"/>
            </a:pPr>
            <a:r>
              <a:rPr lang="en-US" altLang="zh-CN" sz="1600" dirty="0">
                <a:latin typeface="宋体" panose="02010600030101010101" pitchFamily="2" charset="-122"/>
                <a:ea typeface="宋体" panose="02010600030101010101" pitchFamily="2" charset="-122"/>
              </a:rPr>
              <a:t>B4C </a:t>
            </a:r>
            <a:r>
              <a:rPr lang="zh-CN" altLang="en-US" sz="1600" dirty="0">
                <a:latin typeface="宋体" panose="02010600030101010101" pitchFamily="2" charset="-122"/>
                <a:ea typeface="宋体" panose="02010600030101010101" pitchFamily="2" charset="-122"/>
              </a:rPr>
              <a:t>热性能与机械性能差于石墨</a:t>
            </a:r>
            <a:endParaRPr lang="en-US" altLang="zh-CN" sz="1600" dirty="0">
              <a:latin typeface="宋体" panose="02010600030101010101" pitchFamily="2" charset="-122"/>
              <a:ea typeface="宋体" panose="02010600030101010101" pitchFamily="2" charset="-122"/>
            </a:endParaRPr>
          </a:p>
        </p:txBody>
      </p:sp>
      <p:sp>
        <p:nvSpPr>
          <p:cNvPr id="2" name="灯片编号占位符 1">
            <a:extLst>
              <a:ext uri="{FF2B5EF4-FFF2-40B4-BE49-F238E27FC236}">
                <a16:creationId xmlns:a16="http://schemas.microsoft.com/office/drawing/2014/main" id="{3A0A53EB-F527-2378-F109-3187D504452F}"/>
              </a:ext>
            </a:extLst>
          </p:cNvPr>
          <p:cNvSpPr txBox="1">
            <a:spLocks/>
          </p:cNvSpPr>
          <p:nvPr/>
        </p:nvSpPr>
        <p:spPr>
          <a:xfrm>
            <a:off x="11285732" y="156378"/>
            <a:ext cx="635000" cy="365125"/>
          </a:xfrm>
          <a:prstGeom prst="rect">
            <a:avLst/>
          </a:prstGeom>
        </p:spPr>
        <p:txBody>
          <a:bodyPr vert="horz" lIns="91440" tIns="45720" rIns="91440" bIns="45720" rtlCol="0" anchor="ctr"/>
          <a:lstStyle>
            <a:defPPr>
              <a:defRPr lang="zh-CN"/>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a:t>15</a:t>
            </a:r>
            <a:endParaRPr lang="zh-CN" altLang="en-US" sz="1400" dirty="0"/>
          </a:p>
        </p:txBody>
      </p:sp>
      <p:sp>
        <p:nvSpPr>
          <p:cNvPr id="11" name="文本框 10">
            <a:extLst>
              <a:ext uri="{FF2B5EF4-FFF2-40B4-BE49-F238E27FC236}">
                <a16:creationId xmlns:a16="http://schemas.microsoft.com/office/drawing/2014/main" id="{7CBB2117-B406-F958-ADF0-F06A713CAEBF}"/>
              </a:ext>
            </a:extLst>
          </p:cNvPr>
          <p:cNvSpPr txBox="1"/>
          <p:nvPr/>
        </p:nvSpPr>
        <p:spPr>
          <a:xfrm>
            <a:off x="802022" y="6337024"/>
            <a:ext cx="2878428" cy="276999"/>
          </a:xfrm>
          <a:prstGeom prst="rect">
            <a:avLst/>
          </a:prstGeom>
          <a:noFill/>
        </p:spPr>
        <p:txBody>
          <a:bodyPr wrap="square" rtlCol="0">
            <a:spAutoFit/>
          </a:bodyPr>
          <a:lstStyle/>
          <a:p>
            <a:pPr algn="ctr"/>
            <a:r>
              <a:rPr lang="zh-CN" altLang="en-US" sz="1200" dirty="0">
                <a:latin typeface="Times New Roman" panose="02020603050405020304" pitchFamily="18" charset="0"/>
                <a:cs typeface="Times New Roman" panose="02020603050405020304" pitchFamily="18" charset="0"/>
              </a:rPr>
              <a:t>发射度对比</a:t>
            </a:r>
            <a:endParaRPr lang="en-US" altLang="zh-CN" sz="1200" dirty="0">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81327B27-1BC6-CF7B-00FB-DDD04C5FADCA}"/>
              </a:ext>
            </a:extLst>
          </p:cNvPr>
          <p:cNvSpPr txBox="1"/>
          <p:nvPr/>
        </p:nvSpPr>
        <p:spPr>
          <a:xfrm>
            <a:off x="4816826" y="6337023"/>
            <a:ext cx="2878428" cy="276999"/>
          </a:xfrm>
          <a:prstGeom prst="rect">
            <a:avLst/>
          </a:prstGeom>
          <a:noFill/>
        </p:spPr>
        <p:txBody>
          <a:bodyPr wrap="square" rtlCol="0">
            <a:spAutoFit/>
          </a:bodyPr>
          <a:lstStyle/>
          <a:p>
            <a:pPr algn="ctr"/>
            <a:r>
              <a:rPr lang="zh-CN" altLang="en-US" sz="1200" dirty="0">
                <a:latin typeface="Times New Roman" panose="02020603050405020304" pitchFamily="18" charset="0"/>
                <a:cs typeface="Times New Roman" panose="02020603050405020304" pitchFamily="18" charset="0"/>
              </a:rPr>
              <a:t>透过率对比</a:t>
            </a:r>
            <a:endParaRPr lang="en-US" altLang="zh-CN" sz="1200" dirty="0">
              <a:latin typeface="Times New Roman" panose="02020603050405020304" pitchFamily="18" charset="0"/>
              <a:cs typeface="Times New Roman" panose="02020603050405020304" pitchFamily="18" charset="0"/>
            </a:endParaRPr>
          </a:p>
        </p:txBody>
      </p:sp>
      <p:pic>
        <p:nvPicPr>
          <p:cNvPr id="13" name="图片 12" descr="图表&#10;&#10;AI 生成的内容可能不正确。">
            <a:extLst>
              <a:ext uri="{FF2B5EF4-FFF2-40B4-BE49-F238E27FC236}">
                <a16:creationId xmlns:a16="http://schemas.microsoft.com/office/drawing/2014/main" id="{F91711E1-694F-DCC1-61C3-92979FFF5F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72685" y="3198858"/>
            <a:ext cx="3960000" cy="3169250"/>
          </a:xfrm>
          <a:prstGeom prst="rect">
            <a:avLst/>
          </a:prstGeom>
        </p:spPr>
      </p:pic>
      <p:sp>
        <p:nvSpPr>
          <p:cNvPr id="16" name="文本框 15">
            <a:extLst>
              <a:ext uri="{FF2B5EF4-FFF2-40B4-BE49-F238E27FC236}">
                <a16:creationId xmlns:a16="http://schemas.microsoft.com/office/drawing/2014/main" id="{E7BF3580-5A27-B379-F73D-94E49C1D460A}"/>
              </a:ext>
            </a:extLst>
          </p:cNvPr>
          <p:cNvSpPr txBox="1"/>
          <p:nvPr/>
        </p:nvSpPr>
        <p:spPr>
          <a:xfrm>
            <a:off x="8830996" y="6337022"/>
            <a:ext cx="2878428" cy="276999"/>
          </a:xfrm>
          <a:prstGeom prst="rect">
            <a:avLst/>
          </a:prstGeom>
          <a:noFill/>
        </p:spPr>
        <p:txBody>
          <a:bodyPr wrap="square" rtlCol="0">
            <a:spAutoFit/>
          </a:bodyPr>
          <a:lstStyle/>
          <a:p>
            <a:pPr algn="ctr"/>
            <a:r>
              <a:rPr lang="zh-CN" altLang="en-US" sz="1200" dirty="0">
                <a:latin typeface="Times New Roman" panose="02020603050405020304" pitchFamily="18" charset="0"/>
                <a:cs typeface="Times New Roman" panose="02020603050405020304" pitchFamily="18" charset="0"/>
              </a:rPr>
              <a:t>降能厚度对比</a:t>
            </a:r>
            <a:endParaRPr lang="en-US" altLang="zh-CN" sz="1200" dirty="0">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93AFC610-0DF4-1699-46DB-5A060E7AFF20}"/>
              </a:ext>
            </a:extLst>
          </p:cNvPr>
          <p:cNvSpPr txBox="1"/>
          <p:nvPr/>
        </p:nvSpPr>
        <p:spPr>
          <a:xfrm>
            <a:off x="99923" y="916336"/>
            <a:ext cx="3883844" cy="400110"/>
          </a:xfrm>
          <a:prstGeom prst="rect">
            <a:avLst/>
          </a:prstGeom>
          <a:noFill/>
        </p:spPr>
        <p:txBody>
          <a:bodyPr wrap="square" rtlCol="0">
            <a:spAutoFit/>
          </a:bodyPr>
          <a:lstStyle/>
          <a:p>
            <a:r>
              <a:rPr lang="en-US" altLang="zh-CN" sz="2000" b="1" dirty="0"/>
              <a:t>2. </a:t>
            </a:r>
            <a:r>
              <a:rPr lang="zh-CN" altLang="en-US" sz="2000" b="1" dirty="0"/>
              <a:t>核心结构设计</a:t>
            </a:r>
          </a:p>
        </p:txBody>
      </p:sp>
      <p:graphicFrame>
        <p:nvGraphicFramePr>
          <p:cNvPr id="9" name="表格 8">
            <a:extLst>
              <a:ext uri="{FF2B5EF4-FFF2-40B4-BE49-F238E27FC236}">
                <a16:creationId xmlns:a16="http://schemas.microsoft.com/office/drawing/2014/main" id="{85F11922-112C-A4CF-DA74-7A60EED6A48F}"/>
              </a:ext>
            </a:extLst>
          </p:cNvPr>
          <p:cNvGraphicFramePr>
            <a:graphicFrameLocks noGrp="1"/>
          </p:cNvGraphicFramePr>
          <p:nvPr>
            <p:extLst>
              <p:ext uri="{D42A27DB-BD31-4B8C-83A1-F6EECF244321}">
                <p14:modId xmlns:p14="http://schemas.microsoft.com/office/powerpoint/2010/main" val="2942075516"/>
              </p:ext>
            </p:extLst>
          </p:nvPr>
        </p:nvGraphicFramePr>
        <p:xfrm>
          <a:off x="4306646" y="842713"/>
          <a:ext cx="7476091" cy="2356144"/>
        </p:xfrm>
        <a:graphic>
          <a:graphicData uri="http://schemas.openxmlformats.org/drawingml/2006/table">
            <a:tbl>
              <a:tblPr firstRow="1" bandRow="1">
                <a:tableStyleId>{5C22544A-7EE6-4342-B048-85BDC9FD1C3A}</a:tableStyleId>
              </a:tblPr>
              <a:tblGrid>
                <a:gridCol w="660410">
                  <a:extLst>
                    <a:ext uri="{9D8B030D-6E8A-4147-A177-3AD203B41FA5}">
                      <a16:colId xmlns:a16="http://schemas.microsoft.com/office/drawing/2014/main" val="4188511864"/>
                    </a:ext>
                  </a:extLst>
                </a:gridCol>
                <a:gridCol w="1279021">
                  <a:extLst>
                    <a:ext uri="{9D8B030D-6E8A-4147-A177-3AD203B41FA5}">
                      <a16:colId xmlns:a16="http://schemas.microsoft.com/office/drawing/2014/main" val="1084611523"/>
                    </a:ext>
                  </a:extLst>
                </a:gridCol>
                <a:gridCol w="1001353">
                  <a:extLst>
                    <a:ext uri="{9D8B030D-6E8A-4147-A177-3AD203B41FA5}">
                      <a16:colId xmlns:a16="http://schemas.microsoft.com/office/drawing/2014/main" val="1675722265"/>
                    </a:ext>
                  </a:extLst>
                </a:gridCol>
                <a:gridCol w="1511769">
                  <a:extLst>
                    <a:ext uri="{9D8B030D-6E8A-4147-A177-3AD203B41FA5}">
                      <a16:colId xmlns:a16="http://schemas.microsoft.com/office/drawing/2014/main" val="3220233514"/>
                    </a:ext>
                  </a:extLst>
                </a:gridCol>
                <a:gridCol w="1511769">
                  <a:extLst>
                    <a:ext uri="{9D8B030D-6E8A-4147-A177-3AD203B41FA5}">
                      <a16:colId xmlns:a16="http://schemas.microsoft.com/office/drawing/2014/main" val="725351082"/>
                    </a:ext>
                  </a:extLst>
                </a:gridCol>
                <a:gridCol w="1511769">
                  <a:extLst>
                    <a:ext uri="{9D8B030D-6E8A-4147-A177-3AD203B41FA5}">
                      <a16:colId xmlns:a16="http://schemas.microsoft.com/office/drawing/2014/main" val="75258614"/>
                    </a:ext>
                  </a:extLst>
                </a:gridCol>
              </a:tblGrid>
              <a:tr h="280310">
                <a:tc gridSpan="3">
                  <a:txBody>
                    <a:bodyPr/>
                    <a:lstStyle/>
                    <a:p>
                      <a:pPr indent="127000" algn="ctr">
                        <a:buNone/>
                      </a:pPr>
                      <a:r>
                        <a:rPr lang="en-US" sz="1400" kern="100" dirty="0">
                          <a:effectLst/>
                        </a:rPr>
                        <a:t>Performance</a:t>
                      </a:r>
                      <a:endParaRPr lang="zh-CN" sz="14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hMerge="1">
                  <a:txBody>
                    <a:bodyPr/>
                    <a:lstStyle/>
                    <a:p>
                      <a:endParaRPr lang="zh-CN" altLang="en-US"/>
                    </a:p>
                  </a:txBody>
                  <a:tcPr/>
                </a:tc>
                <a:tc hMerge="1">
                  <a:txBody>
                    <a:bodyPr/>
                    <a:lstStyle/>
                    <a:p>
                      <a:endParaRPr lang="zh-CN" altLang="en-US"/>
                    </a:p>
                  </a:txBody>
                  <a:tcPr/>
                </a:tc>
                <a:tc>
                  <a:txBody>
                    <a:bodyPr/>
                    <a:lstStyle/>
                    <a:p>
                      <a:pPr indent="127000" algn="ctr">
                        <a:buNone/>
                      </a:pPr>
                      <a:r>
                        <a:rPr lang="en-US" sz="1400" kern="100" dirty="0">
                          <a:effectLst/>
                        </a:rPr>
                        <a:t>B</a:t>
                      </a:r>
                      <a:r>
                        <a:rPr lang="en-US" sz="1400" kern="100" baseline="-25000" dirty="0">
                          <a:effectLst/>
                        </a:rPr>
                        <a:t>4</a:t>
                      </a:r>
                      <a:r>
                        <a:rPr lang="en-US" sz="1400" kern="100" dirty="0">
                          <a:effectLst/>
                        </a:rPr>
                        <a:t>C</a:t>
                      </a:r>
                      <a:endParaRPr lang="zh-CN" sz="14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buNone/>
                      </a:pPr>
                      <a:r>
                        <a:rPr lang="en-US" sz="1400" b="1" kern="100" dirty="0">
                          <a:effectLst/>
                        </a:rPr>
                        <a:t>Graphite</a:t>
                      </a:r>
                      <a:endParaRPr lang="zh-CN" sz="1400" b="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buNone/>
                      </a:pPr>
                      <a:r>
                        <a:rPr lang="en-US" sz="1400" kern="100">
                          <a:effectLst/>
                        </a:rPr>
                        <a:t>Beryllium</a:t>
                      </a:r>
                      <a:endParaRPr lang="zh-CN"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181278646"/>
                  </a:ext>
                </a:extLst>
              </a:tr>
              <a:tr h="280310">
                <a:tc rowSpan="7">
                  <a:txBody>
                    <a:bodyPr/>
                    <a:lstStyle/>
                    <a:p>
                      <a:pPr indent="127000" algn="ctr">
                        <a:buNone/>
                      </a:pPr>
                      <a:r>
                        <a:rPr lang="en-US" sz="1200" kern="100">
                          <a:effectLst/>
                        </a:rPr>
                        <a:t>Thermal and</a:t>
                      </a:r>
                      <a:endParaRPr lang="zh-CN" sz="1200" kern="100">
                        <a:effectLst/>
                      </a:endParaRPr>
                    </a:p>
                    <a:p>
                      <a:pPr indent="127000" algn="ctr">
                        <a:buNone/>
                      </a:pPr>
                      <a:r>
                        <a:rPr lang="en-US" sz="1200" kern="100">
                          <a:effectLst/>
                        </a:rPr>
                        <a:t>Mechanical</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vert="vert270" anchor="ctr"/>
                </a:tc>
                <a:tc gridSpan="2">
                  <a:txBody>
                    <a:bodyPr/>
                    <a:lstStyle/>
                    <a:p>
                      <a:pPr indent="127000" algn="ctr">
                        <a:buNone/>
                      </a:pPr>
                      <a:r>
                        <a:rPr lang="en-US" sz="1200" kern="100">
                          <a:effectLst/>
                        </a:rPr>
                        <a:t>Melting point (℃)</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hMerge="1">
                  <a:txBody>
                    <a:bodyPr/>
                    <a:lstStyle/>
                    <a:p>
                      <a:endParaRPr lang="zh-CN" altLang="en-US"/>
                    </a:p>
                  </a:txBody>
                  <a:tcPr/>
                </a:tc>
                <a:tc>
                  <a:txBody>
                    <a:bodyPr/>
                    <a:lstStyle/>
                    <a:p>
                      <a:pPr indent="127000" algn="ctr">
                        <a:buNone/>
                      </a:pPr>
                      <a:r>
                        <a:rPr lang="en-US" sz="1200" kern="100" dirty="0">
                          <a:effectLst/>
                        </a:rPr>
                        <a:t>2350</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buNone/>
                      </a:pPr>
                      <a:r>
                        <a:rPr lang="en-US" sz="1200" b="1" kern="100" dirty="0">
                          <a:effectLst/>
                        </a:rPr>
                        <a:t>~3600</a:t>
                      </a:r>
                      <a:endParaRPr lang="zh-CN" sz="1200" b="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buNone/>
                      </a:pPr>
                      <a:r>
                        <a:rPr lang="en-US" sz="1200" kern="100">
                          <a:effectLst/>
                        </a:rPr>
                        <a:t>1287</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4119299488"/>
                  </a:ext>
                </a:extLst>
              </a:tr>
              <a:tr h="280310">
                <a:tc vMerge="1">
                  <a:txBody>
                    <a:bodyPr/>
                    <a:lstStyle/>
                    <a:p>
                      <a:endParaRPr lang="zh-CN" altLang="en-US"/>
                    </a:p>
                  </a:txBody>
                  <a:tcPr/>
                </a:tc>
                <a:tc rowSpan="2">
                  <a:txBody>
                    <a:bodyPr/>
                    <a:lstStyle/>
                    <a:p>
                      <a:pPr indent="127000" algn="ctr">
                        <a:buNone/>
                      </a:pPr>
                      <a:r>
                        <a:rPr lang="en-US" sz="1200" kern="100">
                          <a:effectLst/>
                        </a:rPr>
                        <a:t>Conductivity</a:t>
                      </a:r>
                      <a:endParaRPr lang="zh-CN" sz="1200" kern="100">
                        <a:effectLst/>
                      </a:endParaRPr>
                    </a:p>
                    <a:p>
                      <a:pPr indent="127000" algn="ctr">
                        <a:buNone/>
                      </a:pPr>
                      <a:r>
                        <a:rPr lang="en-US" sz="1200" kern="100">
                          <a:effectLst/>
                        </a:rPr>
                        <a:t>(W/m/K)</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buNone/>
                      </a:pPr>
                      <a:r>
                        <a:rPr lang="en-US" sz="1200" kern="100">
                          <a:effectLst/>
                        </a:rPr>
                        <a:t>20℃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buNone/>
                      </a:pPr>
                      <a:r>
                        <a:rPr lang="en-US" sz="1200" kern="100">
                          <a:effectLst/>
                        </a:rPr>
                        <a:t>29</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buNone/>
                      </a:pPr>
                      <a:r>
                        <a:rPr lang="en-US" sz="1200" b="1" kern="100" dirty="0">
                          <a:effectLst/>
                        </a:rPr>
                        <a:t>103</a:t>
                      </a:r>
                      <a:endParaRPr lang="zh-CN" sz="1200" b="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buNone/>
                      </a:pPr>
                      <a:r>
                        <a:rPr lang="en-US" sz="1200" kern="100" dirty="0">
                          <a:effectLst/>
                        </a:rPr>
                        <a:t>157</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148355950"/>
                  </a:ext>
                </a:extLst>
              </a:tr>
              <a:tr h="337142">
                <a:tc vMerge="1">
                  <a:txBody>
                    <a:bodyPr/>
                    <a:lstStyle/>
                    <a:p>
                      <a:endParaRPr lang="zh-CN" altLang="en-US"/>
                    </a:p>
                  </a:txBody>
                  <a:tcPr/>
                </a:tc>
                <a:tc vMerge="1">
                  <a:txBody>
                    <a:bodyPr/>
                    <a:lstStyle/>
                    <a:p>
                      <a:endParaRPr lang="zh-CN" altLang="en-US"/>
                    </a:p>
                  </a:txBody>
                  <a:tcPr/>
                </a:tc>
                <a:tc>
                  <a:txBody>
                    <a:bodyPr/>
                    <a:lstStyle/>
                    <a:p>
                      <a:pPr indent="127000" algn="ctr">
                        <a:buNone/>
                      </a:pPr>
                      <a:r>
                        <a:rPr lang="en-US" sz="1200" kern="100" dirty="0">
                          <a:effectLst/>
                        </a:rPr>
                        <a:t>1000℃</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buNone/>
                      </a:pPr>
                      <a:r>
                        <a:rPr lang="en-US" sz="1200" kern="100" dirty="0">
                          <a:effectLst/>
                        </a:rPr>
                        <a:t>14</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buNone/>
                      </a:pPr>
                      <a:r>
                        <a:rPr lang="en-US" sz="1200" b="1" kern="100" dirty="0">
                          <a:effectLst/>
                        </a:rPr>
                        <a:t>40</a:t>
                      </a:r>
                      <a:endParaRPr lang="zh-CN" sz="1200" b="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buNone/>
                      </a:pPr>
                      <a:r>
                        <a:rPr lang="en-US" sz="1200" kern="100">
                          <a:effectLst/>
                        </a:rPr>
                        <a:t>72</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953413456"/>
                  </a:ext>
                </a:extLst>
              </a:tr>
              <a:tr h="280310">
                <a:tc vMerge="1">
                  <a:txBody>
                    <a:bodyPr/>
                    <a:lstStyle/>
                    <a:p>
                      <a:endParaRPr lang="zh-CN" altLang="en-US"/>
                    </a:p>
                  </a:txBody>
                  <a:tcPr/>
                </a:tc>
                <a:tc rowSpan="2">
                  <a:txBody>
                    <a:bodyPr/>
                    <a:lstStyle/>
                    <a:p>
                      <a:pPr indent="127000" algn="ctr">
                        <a:buNone/>
                      </a:pPr>
                      <a:r>
                        <a:rPr lang="en-US" sz="1200" kern="100" dirty="0">
                          <a:effectLst/>
                        </a:rPr>
                        <a:t>Heat capacity</a:t>
                      </a:r>
                      <a:endParaRPr lang="zh-CN" sz="1200" kern="100" dirty="0">
                        <a:effectLst/>
                      </a:endParaRPr>
                    </a:p>
                    <a:p>
                      <a:pPr indent="127000" algn="ctr">
                        <a:buNone/>
                      </a:pPr>
                      <a:r>
                        <a:rPr lang="en-US" sz="1200" kern="100" dirty="0">
                          <a:effectLst/>
                        </a:rPr>
                        <a:t>(J/kg/K)</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buNone/>
                      </a:pPr>
                      <a:r>
                        <a:rPr lang="en-US" sz="1200" kern="100">
                          <a:effectLst/>
                        </a:rPr>
                        <a:t>20℃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buNone/>
                      </a:pPr>
                      <a:r>
                        <a:rPr lang="en-US" sz="1200" kern="100">
                          <a:effectLst/>
                        </a:rPr>
                        <a:t>800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buNone/>
                      </a:pPr>
                      <a:r>
                        <a:rPr lang="en-US" sz="1200" b="1" kern="100" dirty="0">
                          <a:effectLst/>
                        </a:rPr>
                        <a:t>700</a:t>
                      </a:r>
                      <a:endParaRPr lang="zh-CN" sz="1200" b="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buNone/>
                      </a:pPr>
                      <a:r>
                        <a:rPr lang="en-US" sz="1200" kern="100">
                          <a:effectLst/>
                        </a:rPr>
                        <a:t>2.398</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088872786"/>
                  </a:ext>
                </a:extLst>
              </a:tr>
              <a:tr h="337142">
                <a:tc vMerge="1">
                  <a:txBody>
                    <a:bodyPr/>
                    <a:lstStyle/>
                    <a:p>
                      <a:endParaRPr lang="zh-CN" altLang="en-US"/>
                    </a:p>
                  </a:txBody>
                  <a:tcPr/>
                </a:tc>
                <a:tc vMerge="1">
                  <a:txBody>
                    <a:bodyPr/>
                    <a:lstStyle/>
                    <a:p>
                      <a:endParaRPr lang="zh-CN" altLang="en-US"/>
                    </a:p>
                  </a:txBody>
                  <a:tcPr/>
                </a:tc>
                <a:tc>
                  <a:txBody>
                    <a:bodyPr/>
                    <a:lstStyle/>
                    <a:p>
                      <a:pPr indent="127000" algn="ctr">
                        <a:buNone/>
                      </a:pPr>
                      <a:r>
                        <a:rPr lang="en-US" sz="1200" kern="100">
                          <a:effectLst/>
                        </a:rPr>
                        <a:t>1000℃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buNone/>
                      </a:pPr>
                      <a:r>
                        <a:rPr lang="en-US" sz="1200" kern="100" dirty="0">
                          <a:effectLst/>
                        </a:rPr>
                        <a:t>2200</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buNone/>
                      </a:pPr>
                      <a:r>
                        <a:rPr lang="en-US" sz="1200" b="1" kern="100" dirty="0">
                          <a:effectLst/>
                        </a:rPr>
                        <a:t>1929</a:t>
                      </a:r>
                      <a:endParaRPr lang="zh-CN" sz="1200" b="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buNone/>
                      </a:pPr>
                      <a:r>
                        <a:rPr lang="en-US" sz="1200" kern="100">
                          <a:effectLst/>
                        </a:rPr>
                        <a:t>3.364</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536365003"/>
                  </a:ext>
                </a:extLst>
              </a:tr>
              <a:tr h="280310">
                <a:tc vMerge="1">
                  <a:txBody>
                    <a:bodyPr/>
                    <a:lstStyle/>
                    <a:p>
                      <a:endParaRPr lang="zh-CN" altLang="en-US"/>
                    </a:p>
                  </a:txBody>
                  <a:tcPr/>
                </a:tc>
                <a:tc gridSpan="2">
                  <a:txBody>
                    <a:bodyPr/>
                    <a:lstStyle/>
                    <a:p>
                      <a:pPr indent="127000" algn="ctr">
                        <a:buNone/>
                      </a:pPr>
                      <a:r>
                        <a:rPr lang="en-US" sz="1200" kern="100">
                          <a:effectLst/>
                        </a:rPr>
                        <a:t>Mohs Hardness</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hMerge="1">
                  <a:txBody>
                    <a:bodyPr/>
                    <a:lstStyle/>
                    <a:p>
                      <a:endParaRPr lang="zh-CN" altLang="en-US"/>
                    </a:p>
                  </a:txBody>
                  <a:tcPr/>
                </a:tc>
                <a:tc>
                  <a:txBody>
                    <a:bodyPr/>
                    <a:lstStyle/>
                    <a:p>
                      <a:pPr indent="127000" algn="ctr">
                        <a:buNone/>
                      </a:pPr>
                      <a:r>
                        <a:rPr lang="en-US" sz="1200" kern="100">
                          <a:effectLst/>
                        </a:rPr>
                        <a:t>9.5</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buNone/>
                      </a:pPr>
                      <a:r>
                        <a:rPr lang="en-US" sz="1200" b="1" kern="100" dirty="0">
                          <a:effectLst/>
                        </a:rPr>
                        <a:t>0.5</a:t>
                      </a:r>
                      <a:endParaRPr lang="zh-CN" sz="1200" b="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buNone/>
                      </a:pPr>
                      <a:r>
                        <a:rPr lang="en-US" sz="1200" kern="100">
                          <a:effectLst/>
                        </a:rPr>
                        <a:t>5.5</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834217055"/>
                  </a:ext>
                </a:extLst>
              </a:tr>
              <a:tr h="280310">
                <a:tc vMerge="1">
                  <a:txBody>
                    <a:bodyPr/>
                    <a:lstStyle/>
                    <a:p>
                      <a:endParaRPr lang="zh-CN" altLang="en-US"/>
                    </a:p>
                  </a:txBody>
                  <a:tcPr/>
                </a:tc>
                <a:tc gridSpan="2">
                  <a:txBody>
                    <a:bodyPr/>
                    <a:lstStyle/>
                    <a:p>
                      <a:pPr indent="127000" algn="ctr">
                        <a:buNone/>
                      </a:pPr>
                      <a:r>
                        <a:rPr lang="en-US" sz="1200" kern="100" dirty="0">
                          <a:effectLst/>
                        </a:rPr>
                        <a:t>Density (g/cm3)</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hMerge="1">
                  <a:txBody>
                    <a:bodyPr/>
                    <a:lstStyle/>
                    <a:p>
                      <a:endParaRPr lang="zh-CN" altLang="en-US"/>
                    </a:p>
                  </a:txBody>
                  <a:tcPr/>
                </a:tc>
                <a:tc>
                  <a:txBody>
                    <a:bodyPr/>
                    <a:lstStyle/>
                    <a:p>
                      <a:pPr indent="127000" algn="ctr">
                        <a:buNone/>
                      </a:pPr>
                      <a:r>
                        <a:rPr lang="en-US" sz="1200" kern="100">
                          <a:effectLst/>
                        </a:rPr>
                        <a:t>2.4-2.52</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buNone/>
                      </a:pPr>
                      <a:r>
                        <a:rPr lang="en-US" sz="1200" b="1" kern="100" dirty="0">
                          <a:effectLst/>
                        </a:rPr>
                        <a:t>1.8-2.0</a:t>
                      </a:r>
                      <a:endParaRPr lang="zh-CN" sz="1200" b="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buNone/>
                      </a:pPr>
                      <a:r>
                        <a:rPr lang="en-US" sz="1200" kern="100" dirty="0">
                          <a:effectLst/>
                        </a:rPr>
                        <a:t>1.85</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943835432"/>
                  </a:ext>
                </a:extLst>
              </a:tr>
            </a:tbl>
          </a:graphicData>
        </a:graphic>
      </p:graphicFrame>
    </p:spTree>
    <p:extLst>
      <p:ext uri="{BB962C8B-B14F-4D97-AF65-F5344CB8AC3E}">
        <p14:creationId xmlns:p14="http://schemas.microsoft.com/office/powerpoint/2010/main" val="1309010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直角三角形 66">
            <a:extLst>
              <a:ext uri="{FF2B5EF4-FFF2-40B4-BE49-F238E27FC236}">
                <a16:creationId xmlns:a16="http://schemas.microsoft.com/office/drawing/2014/main" id="{F650221A-40D3-D6E8-F9E7-62C9FF38B287}"/>
              </a:ext>
            </a:extLst>
          </p:cNvPr>
          <p:cNvSpPr/>
          <p:nvPr/>
        </p:nvSpPr>
        <p:spPr>
          <a:xfrm>
            <a:off x="2922045" y="3104101"/>
            <a:ext cx="355282" cy="1771713"/>
          </a:xfrm>
          <a:prstGeom prst="rtTriangle">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直角三角形 67">
            <a:extLst>
              <a:ext uri="{FF2B5EF4-FFF2-40B4-BE49-F238E27FC236}">
                <a16:creationId xmlns:a16="http://schemas.microsoft.com/office/drawing/2014/main" id="{E76BF0AF-FFF4-CEF6-DCAF-17FB2251C699}"/>
              </a:ext>
            </a:extLst>
          </p:cNvPr>
          <p:cNvSpPr/>
          <p:nvPr/>
        </p:nvSpPr>
        <p:spPr>
          <a:xfrm rot="10800000">
            <a:off x="3146158" y="4024849"/>
            <a:ext cx="374424" cy="1771712"/>
          </a:xfrm>
          <a:prstGeom prst="rtTriangle">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a:extLst>
              <a:ext uri="{FF2B5EF4-FFF2-40B4-BE49-F238E27FC236}">
                <a16:creationId xmlns:a16="http://schemas.microsoft.com/office/drawing/2014/main" id="{F1E50BCC-68A5-07AA-F327-B569FF3C9E2B}"/>
              </a:ext>
            </a:extLst>
          </p:cNvPr>
          <p:cNvGrpSpPr/>
          <p:nvPr/>
        </p:nvGrpSpPr>
        <p:grpSpPr>
          <a:xfrm>
            <a:off x="0" y="119153"/>
            <a:ext cx="12192000" cy="622528"/>
            <a:chOff x="0" y="119153"/>
            <a:chExt cx="12192000" cy="622528"/>
          </a:xfrm>
        </p:grpSpPr>
        <p:sp>
          <p:nvSpPr>
            <p:cNvPr id="6" name="矩形 5">
              <a:extLst>
                <a:ext uri="{FF2B5EF4-FFF2-40B4-BE49-F238E27FC236}">
                  <a16:creationId xmlns:a16="http://schemas.microsoft.com/office/drawing/2014/main" id="{022B83F9-D38D-C8D0-B61A-F24FAB094B42}"/>
                </a:ext>
              </a:extLst>
            </p:cNvPr>
            <p:cNvSpPr/>
            <p:nvPr/>
          </p:nvSpPr>
          <p:spPr>
            <a:xfrm>
              <a:off x="0" y="660401"/>
              <a:ext cx="12192000" cy="81280"/>
            </a:xfrm>
            <a:prstGeom prst="rect">
              <a:avLst/>
            </a:prstGeom>
            <a:gradFill flip="none" rotWithShape="1">
              <a:gsLst>
                <a:gs pos="7000">
                  <a:srgbClr val="2BB8B4">
                    <a:lumMod val="100000"/>
                  </a:srgbClr>
                </a:gs>
                <a:gs pos="49000">
                  <a:schemeClr val="accent1">
                    <a:tint val="44500"/>
                    <a:satMod val="160000"/>
                  </a:schemeClr>
                </a:gs>
                <a:gs pos="70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 name="图片 6" descr="图片包含 文本&#10;&#10;描述已自动生成">
              <a:extLst>
                <a:ext uri="{FF2B5EF4-FFF2-40B4-BE49-F238E27FC236}">
                  <a16:creationId xmlns:a16="http://schemas.microsoft.com/office/drawing/2014/main" id="{6E69E818-BD36-DE78-15AD-4B9B13D7B95B}"/>
                </a:ext>
              </a:extLst>
            </p:cNvPr>
            <p:cNvPicPr/>
            <p:nvPr/>
          </p:nvPicPr>
          <p:blipFill rotWithShape="1">
            <a:blip r:embed="rId3">
              <a:extLst>
                <a:ext uri="{28A0092B-C50C-407E-A947-70E740481C1C}">
                  <a14:useLocalDpi xmlns:a14="http://schemas.microsoft.com/office/drawing/2010/main" val="0"/>
                </a:ext>
              </a:extLst>
            </a:blip>
            <a:srcRect r="27755"/>
            <a:stretch/>
          </p:blipFill>
          <p:spPr>
            <a:xfrm>
              <a:off x="2437617" y="119153"/>
              <a:ext cx="2095473" cy="446233"/>
            </a:xfrm>
            <a:prstGeom prst="rect">
              <a:avLst/>
            </a:prstGeom>
          </p:spPr>
        </p:pic>
        <p:pic>
          <p:nvPicPr>
            <p:cNvPr id="8" name="图片 7" descr="文本&#10;&#10;描述已自动生成">
              <a:extLst>
                <a:ext uri="{FF2B5EF4-FFF2-40B4-BE49-F238E27FC236}">
                  <a16:creationId xmlns:a16="http://schemas.microsoft.com/office/drawing/2014/main" id="{3DF6A0EA-4258-4EC6-EB89-3325F0E40BA0}"/>
                </a:ext>
              </a:extLst>
            </p:cNvPr>
            <p:cNvPicPr/>
            <p:nvPr/>
          </p:nvPicPr>
          <p:blipFill>
            <a:blip r:embed="rId4">
              <a:extLst>
                <a:ext uri="{28A0092B-C50C-407E-A947-70E740481C1C}">
                  <a14:useLocalDpi xmlns:a14="http://schemas.microsoft.com/office/drawing/2010/main" val="0"/>
                </a:ext>
              </a:extLst>
            </a:blip>
            <a:stretch>
              <a:fillRect/>
            </a:stretch>
          </p:blipFill>
          <p:spPr>
            <a:xfrm>
              <a:off x="187324" y="163038"/>
              <a:ext cx="2138137" cy="358465"/>
            </a:xfrm>
            <a:prstGeom prst="rect">
              <a:avLst/>
            </a:prstGeom>
          </p:spPr>
        </p:pic>
      </p:grpSp>
      <p:sp>
        <p:nvSpPr>
          <p:cNvPr id="21" name="文本框 20">
            <a:extLst>
              <a:ext uri="{FF2B5EF4-FFF2-40B4-BE49-F238E27FC236}">
                <a16:creationId xmlns:a16="http://schemas.microsoft.com/office/drawing/2014/main" id="{89ADFE0F-C98C-D741-1EBA-5921B770C4E9}"/>
              </a:ext>
            </a:extLst>
          </p:cNvPr>
          <p:cNvSpPr txBox="1"/>
          <p:nvPr/>
        </p:nvSpPr>
        <p:spPr>
          <a:xfrm>
            <a:off x="834313" y="6394327"/>
            <a:ext cx="4190192" cy="307777"/>
          </a:xfrm>
          <a:prstGeom prst="rect">
            <a:avLst/>
          </a:prstGeom>
          <a:noFill/>
        </p:spPr>
        <p:txBody>
          <a:bodyPr wrap="square" rtlCol="0">
            <a:spAutoFit/>
          </a:bodyPr>
          <a:lstStyle/>
          <a:p>
            <a:r>
              <a:rPr lang="zh-CN" altLang="en-US" sz="1400" dirty="0"/>
              <a:t>石墨楔形降能器，加三个块状石墨降能器</a:t>
            </a:r>
          </a:p>
        </p:txBody>
      </p:sp>
      <p:sp>
        <p:nvSpPr>
          <p:cNvPr id="49" name="文本框 48">
            <a:extLst>
              <a:ext uri="{FF2B5EF4-FFF2-40B4-BE49-F238E27FC236}">
                <a16:creationId xmlns:a16="http://schemas.microsoft.com/office/drawing/2014/main" id="{1629E5FE-75F1-DB46-F0A2-B9562380223E}"/>
              </a:ext>
            </a:extLst>
          </p:cNvPr>
          <p:cNvSpPr txBox="1"/>
          <p:nvPr/>
        </p:nvSpPr>
        <p:spPr>
          <a:xfrm>
            <a:off x="400950" y="1380152"/>
            <a:ext cx="4996220" cy="987130"/>
          </a:xfrm>
          <a:prstGeom prst="rect">
            <a:avLst/>
          </a:prstGeom>
          <a:noFill/>
        </p:spPr>
        <p:txBody>
          <a:bodyPr wrap="square" rtlCol="0">
            <a:spAutoFit/>
          </a:bodyPr>
          <a:lstStyle/>
          <a:p>
            <a:pPr>
              <a:lnSpc>
                <a:spcPct val="150000"/>
              </a:lnSpc>
              <a:spcAft>
                <a:spcPts val="1200"/>
              </a:spcAft>
            </a:pPr>
            <a:r>
              <a:rPr lang="zh-CN" altLang="en-US" b="1" dirty="0">
                <a:latin typeface="+mj-ea"/>
                <a:ea typeface="+mj-ea"/>
              </a:rPr>
              <a:t>降能器与能量调节</a:t>
            </a:r>
            <a:endParaRPr lang="en-US" altLang="zh-CN" b="1" dirty="0">
              <a:latin typeface="+mj-ea"/>
              <a:ea typeface="+mj-ea"/>
            </a:endParaRPr>
          </a:p>
          <a:p>
            <a:pPr marL="171450" marR="0" lvl="0" indent="-17145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defRPr/>
            </a:pPr>
            <a:r>
              <a:rPr kumimoji="0" lang="zh-CN" altLang="en-US" sz="1600" b="1" i="0" u="none" strike="noStrike" kern="1200" cap="none" spc="0" normalizeH="0" baseline="0" noProof="0" dirty="0">
                <a:ln>
                  <a:noFill/>
                </a:ln>
                <a:solidFill>
                  <a:srgbClr val="000000"/>
                </a:solidFill>
                <a:effectLst/>
                <a:uLnTx/>
                <a:uFillTx/>
                <a:latin typeface="微软雅黑"/>
                <a:ea typeface="微软雅黑"/>
                <a:cs typeface="+mn-cs"/>
              </a:rPr>
              <a:t>结构设计</a:t>
            </a:r>
            <a:endParaRPr lang="en-US" altLang="zh-CN" sz="2400" dirty="0"/>
          </a:p>
        </p:txBody>
      </p:sp>
      <p:sp>
        <p:nvSpPr>
          <p:cNvPr id="50" name="灯片编号占位符 1">
            <a:extLst>
              <a:ext uri="{FF2B5EF4-FFF2-40B4-BE49-F238E27FC236}">
                <a16:creationId xmlns:a16="http://schemas.microsoft.com/office/drawing/2014/main" id="{1A775D04-EC4A-5AD6-58A3-5DBA449B27AF}"/>
              </a:ext>
            </a:extLst>
          </p:cNvPr>
          <p:cNvSpPr txBox="1">
            <a:spLocks/>
          </p:cNvSpPr>
          <p:nvPr/>
        </p:nvSpPr>
        <p:spPr>
          <a:xfrm>
            <a:off x="11285732" y="156378"/>
            <a:ext cx="635000" cy="365125"/>
          </a:xfrm>
          <a:prstGeom prst="rect">
            <a:avLst/>
          </a:prstGeom>
        </p:spPr>
        <p:txBody>
          <a:bodyPr vert="horz" lIns="91440" tIns="45720" rIns="91440" bIns="45720" rtlCol="0" anchor="ctr"/>
          <a:lstStyle>
            <a:defPPr>
              <a:defRPr lang="zh-CN"/>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a:t>16</a:t>
            </a:r>
            <a:endParaRPr lang="zh-CN" altLang="en-US" sz="1400" dirty="0"/>
          </a:p>
        </p:txBody>
      </p:sp>
      <p:sp>
        <p:nvSpPr>
          <p:cNvPr id="4" name="矩形 3">
            <a:extLst>
              <a:ext uri="{FF2B5EF4-FFF2-40B4-BE49-F238E27FC236}">
                <a16:creationId xmlns:a16="http://schemas.microsoft.com/office/drawing/2014/main" id="{B8CD34D9-9CA7-C0C1-5778-FEB14015090C}"/>
              </a:ext>
            </a:extLst>
          </p:cNvPr>
          <p:cNvSpPr/>
          <p:nvPr/>
        </p:nvSpPr>
        <p:spPr>
          <a:xfrm>
            <a:off x="1598614" y="4078338"/>
            <a:ext cx="594599" cy="73244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直角三角形 8">
            <a:extLst>
              <a:ext uri="{FF2B5EF4-FFF2-40B4-BE49-F238E27FC236}">
                <a16:creationId xmlns:a16="http://schemas.microsoft.com/office/drawing/2014/main" id="{F49384BB-B2E2-736C-8243-D2BB74C60690}"/>
              </a:ext>
            </a:extLst>
          </p:cNvPr>
          <p:cNvSpPr/>
          <p:nvPr/>
        </p:nvSpPr>
        <p:spPr>
          <a:xfrm>
            <a:off x="3589601" y="3104101"/>
            <a:ext cx="355282" cy="1771713"/>
          </a:xfrm>
          <a:prstGeom prst="rtTriangle">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直角三角形 9">
            <a:extLst>
              <a:ext uri="{FF2B5EF4-FFF2-40B4-BE49-F238E27FC236}">
                <a16:creationId xmlns:a16="http://schemas.microsoft.com/office/drawing/2014/main" id="{B8ADC5F6-B7BB-BA21-EFAA-23B8EB9ACAF1}"/>
              </a:ext>
            </a:extLst>
          </p:cNvPr>
          <p:cNvSpPr/>
          <p:nvPr/>
        </p:nvSpPr>
        <p:spPr>
          <a:xfrm rot="10800000">
            <a:off x="3813714" y="4024849"/>
            <a:ext cx="374424" cy="1771712"/>
          </a:xfrm>
          <a:prstGeom prst="rtTriangle">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8A4079E8-5359-076B-BE10-200009F936EB}"/>
              </a:ext>
            </a:extLst>
          </p:cNvPr>
          <p:cNvSpPr/>
          <p:nvPr/>
        </p:nvSpPr>
        <p:spPr>
          <a:xfrm>
            <a:off x="955702" y="4078338"/>
            <a:ext cx="576242" cy="73244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0A06E941-8E02-D2E8-A610-6E52C96B3F91}"/>
              </a:ext>
            </a:extLst>
          </p:cNvPr>
          <p:cNvSpPr/>
          <p:nvPr/>
        </p:nvSpPr>
        <p:spPr>
          <a:xfrm>
            <a:off x="2242550" y="4087207"/>
            <a:ext cx="594599" cy="73244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箭头: 右 19">
            <a:extLst>
              <a:ext uri="{FF2B5EF4-FFF2-40B4-BE49-F238E27FC236}">
                <a16:creationId xmlns:a16="http://schemas.microsoft.com/office/drawing/2014/main" id="{B165B5CF-C937-62E0-F02D-4773EB26A3AB}"/>
              </a:ext>
            </a:extLst>
          </p:cNvPr>
          <p:cNvSpPr/>
          <p:nvPr/>
        </p:nvSpPr>
        <p:spPr>
          <a:xfrm>
            <a:off x="592941" y="4061935"/>
            <a:ext cx="4320968" cy="749290"/>
          </a:xfrm>
          <a:prstGeom prst="rightArrow">
            <a:avLst/>
          </a:prstGeom>
          <a:solidFill>
            <a:schemeClr val="accent6">
              <a:lumMod val="40000"/>
              <a:lumOff val="6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zh-CN" altLang="en-US" dirty="0"/>
          </a:p>
        </p:txBody>
      </p:sp>
      <p:sp>
        <p:nvSpPr>
          <p:cNvPr id="22" name="文本框 21">
            <a:extLst>
              <a:ext uri="{FF2B5EF4-FFF2-40B4-BE49-F238E27FC236}">
                <a16:creationId xmlns:a16="http://schemas.microsoft.com/office/drawing/2014/main" id="{4A55DAB3-00A3-1D1C-9697-2D2185602829}"/>
              </a:ext>
            </a:extLst>
          </p:cNvPr>
          <p:cNvSpPr txBox="1"/>
          <p:nvPr/>
        </p:nvSpPr>
        <p:spPr>
          <a:xfrm>
            <a:off x="1358606" y="4261418"/>
            <a:ext cx="1738421" cy="338554"/>
          </a:xfrm>
          <a:prstGeom prst="rect">
            <a:avLst/>
          </a:prstGeom>
          <a:noFill/>
        </p:spPr>
        <p:txBody>
          <a:bodyPr wrap="square" rtlCol="0">
            <a:spAutoFit/>
          </a:bodyPr>
          <a:lstStyle/>
          <a:p>
            <a:pPr algn="ctr"/>
            <a:r>
              <a:rPr lang="en-US" altLang="zh-CN" sz="1600" dirty="0">
                <a:latin typeface="Times New Roman" panose="02020603050405020304" pitchFamily="18" charset="0"/>
                <a:cs typeface="Times New Roman" panose="02020603050405020304" pitchFamily="18" charset="0"/>
              </a:rPr>
              <a:t>Beam ɸ3 cm</a:t>
            </a:r>
            <a:endParaRPr lang="zh-CN" altLang="en-US" sz="1600" dirty="0">
              <a:latin typeface="Times New Roman" panose="02020603050405020304" pitchFamily="18" charset="0"/>
              <a:cs typeface="Times New Roman" panose="02020603050405020304" pitchFamily="18" charset="0"/>
            </a:endParaRPr>
          </a:p>
        </p:txBody>
      </p:sp>
      <p:cxnSp>
        <p:nvCxnSpPr>
          <p:cNvPr id="55" name="直接箭头连接符 54">
            <a:extLst>
              <a:ext uri="{FF2B5EF4-FFF2-40B4-BE49-F238E27FC236}">
                <a16:creationId xmlns:a16="http://schemas.microsoft.com/office/drawing/2014/main" id="{E6642421-A7A1-329B-C8CF-00939725D9C3}"/>
              </a:ext>
            </a:extLst>
          </p:cNvPr>
          <p:cNvCxnSpPr>
            <a:cxnSpLocks/>
          </p:cNvCxnSpPr>
          <p:nvPr/>
        </p:nvCxnSpPr>
        <p:spPr>
          <a:xfrm>
            <a:off x="1564232" y="4233166"/>
            <a:ext cx="0" cy="39505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70" name="组合 69">
            <a:extLst>
              <a:ext uri="{FF2B5EF4-FFF2-40B4-BE49-F238E27FC236}">
                <a16:creationId xmlns:a16="http://schemas.microsoft.com/office/drawing/2014/main" id="{D6EF34A8-F604-F83C-C547-7C92A65FB8CF}"/>
              </a:ext>
            </a:extLst>
          </p:cNvPr>
          <p:cNvGrpSpPr/>
          <p:nvPr/>
        </p:nvGrpSpPr>
        <p:grpSpPr>
          <a:xfrm>
            <a:off x="256931" y="2459523"/>
            <a:ext cx="4943782" cy="3927662"/>
            <a:chOff x="256931" y="2459523"/>
            <a:chExt cx="4943782" cy="3927662"/>
          </a:xfrm>
        </p:grpSpPr>
        <p:cxnSp>
          <p:nvCxnSpPr>
            <p:cNvPr id="59" name="直接箭头连接符 58">
              <a:extLst>
                <a:ext uri="{FF2B5EF4-FFF2-40B4-BE49-F238E27FC236}">
                  <a16:creationId xmlns:a16="http://schemas.microsoft.com/office/drawing/2014/main" id="{0E320C49-0112-9447-3C69-563203D2DBD7}"/>
                </a:ext>
              </a:extLst>
            </p:cNvPr>
            <p:cNvCxnSpPr>
              <a:cxnSpLocks/>
            </p:cNvCxnSpPr>
            <p:nvPr/>
          </p:nvCxnSpPr>
          <p:spPr>
            <a:xfrm>
              <a:off x="2824937" y="3101740"/>
              <a:ext cx="0" cy="23975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2" name="直接箭头连接符 61">
              <a:extLst>
                <a:ext uri="{FF2B5EF4-FFF2-40B4-BE49-F238E27FC236}">
                  <a16:creationId xmlns:a16="http://schemas.microsoft.com/office/drawing/2014/main" id="{BF4D08CC-9DCF-93F6-4ED4-1BF0A5EFEDE6}"/>
                </a:ext>
              </a:extLst>
            </p:cNvPr>
            <p:cNvCxnSpPr>
              <a:cxnSpLocks/>
            </p:cNvCxnSpPr>
            <p:nvPr/>
          </p:nvCxnSpPr>
          <p:spPr>
            <a:xfrm>
              <a:off x="2772447" y="4843470"/>
              <a:ext cx="5023" cy="95764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3" name="直接连接符 62">
              <a:extLst>
                <a:ext uri="{FF2B5EF4-FFF2-40B4-BE49-F238E27FC236}">
                  <a16:creationId xmlns:a16="http://schemas.microsoft.com/office/drawing/2014/main" id="{3D5C24EE-4588-A4FC-C74A-CF831BD54C28}"/>
                </a:ext>
              </a:extLst>
            </p:cNvPr>
            <p:cNvCxnSpPr>
              <a:cxnSpLocks/>
            </p:cNvCxnSpPr>
            <p:nvPr/>
          </p:nvCxnSpPr>
          <p:spPr>
            <a:xfrm>
              <a:off x="2673915" y="5801118"/>
              <a:ext cx="831886"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69" name="组合 68">
              <a:extLst>
                <a:ext uri="{FF2B5EF4-FFF2-40B4-BE49-F238E27FC236}">
                  <a16:creationId xmlns:a16="http://schemas.microsoft.com/office/drawing/2014/main" id="{927CBDC4-B637-E49C-ECA6-C0D9D2B0D8DD}"/>
                </a:ext>
              </a:extLst>
            </p:cNvPr>
            <p:cNvGrpSpPr/>
            <p:nvPr/>
          </p:nvGrpSpPr>
          <p:grpSpPr>
            <a:xfrm>
              <a:off x="256931" y="2459523"/>
              <a:ext cx="4943782" cy="3927662"/>
              <a:chOff x="256931" y="2459523"/>
              <a:chExt cx="4943782" cy="3927662"/>
            </a:xfrm>
          </p:grpSpPr>
          <p:sp>
            <p:nvSpPr>
              <p:cNvPr id="11" name="文本框 10">
                <a:extLst>
                  <a:ext uri="{FF2B5EF4-FFF2-40B4-BE49-F238E27FC236}">
                    <a16:creationId xmlns:a16="http://schemas.microsoft.com/office/drawing/2014/main" id="{08DF80FF-469B-CE15-4030-E9800389C513}"/>
                  </a:ext>
                </a:extLst>
              </p:cNvPr>
              <p:cNvSpPr txBox="1"/>
              <p:nvPr/>
            </p:nvSpPr>
            <p:spPr>
              <a:xfrm>
                <a:off x="2014675" y="2971269"/>
                <a:ext cx="757772" cy="584775"/>
              </a:xfrm>
              <a:prstGeom prst="rect">
                <a:avLst/>
              </a:prstGeom>
              <a:noFill/>
            </p:spPr>
            <p:txBody>
              <a:bodyPr wrap="square" rtlCol="0">
                <a:spAutoFit/>
              </a:bodyPr>
              <a:lstStyle/>
              <a:p>
                <a:pPr algn="ctr"/>
                <a:r>
                  <a:rPr lang="en-US" altLang="zh-CN" sz="1600" dirty="0">
                    <a:latin typeface="Times New Roman" panose="02020603050405020304" pitchFamily="18" charset="0"/>
                    <a:cs typeface="Times New Roman" panose="02020603050405020304" pitchFamily="18" charset="0"/>
                  </a:rPr>
                  <a:t>1.0 cm </a:t>
                </a:r>
              </a:p>
              <a:p>
                <a:pPr algn="ctr"/>
                <a:r>
                  <a:rPr lang="zh-CN" altLang="en-US" sz="1600" dirty="0">
                    <a:latin typeface="Times New Roman" panose="02020603050405020304" pitchFamily="18" charset="0"/>
                    <a:cs typeface="Times New Roman" panose="02020603050405020304" pitchFamily="18" charset="0"/>
                  </a:rPr>
                  <a:t>限位</a:t>
                </a:r>
              </a:p>
            </p:txBody>
          </p:sp>
          <p:sp>
            <p:nvSpPr>
              <p:cNvPr id="18" name="文本框 17">
                <a:extLst>
                  <a:ext uri="{FF2B5EF4-FFF2-40B4-BE49-F238E27FC236}">
                    <a16:creationId xmlns:a16="http://schemas.microsoft.com/office/drawing/2014/main" id="{0C9C5BDC-18AE-2E10-00AC-64072BA513E6}"/>
                  </a:ext>
                </a:extLst>
              </p:cNvPr>
              <p:cNvSpPr txBox="1"/>
              <p:nvPr/>
            </p:nvSpPr>
            <p:spPr>
              <a:xfrm>
                <a:off x="4134906" y="5786200"/>
                <a:ext cx="1065807" cy="274277"/>
              </a:xfrm>
              <a:prstGeom prst="rect">
                <a:avLst/>
              </a:prstGeom>
              <a:noFill/>
            </p:spPr>
            <p:txBody>
              <a:bodyPr wrap="square" rtlCol="0">
                <a:spAutoFit/>
              </a:bodyPr>
              <a:lstStyle/>
              <a:p>
                <a:r>
                  <a:rPr lang="el-GR" altLang="zh-CN" sz="1600" dirty="0">
                    <a:latin typeface="Times New Roman" panose="02020603050405020304" pitchFamily="18" charset="0"/>
                    <a:cs typeface="Times New Roman" panose="02020603050405020304" pitchFamily="18" charset="0"/>
                  </a:rPr>
                  <a:t>θ</a:t>
                </a:r>
                <a:r>
                  <a:rPr lang="en-US" altLang="zh-CN" sz="1600" dirty="0">
                    <a:latin typeface="Times New Roman" panose="02020603050405020304" pitchFamily="18" charset="0"/>
                    <a:cs typeface="Times New Roman" panose="02020603050405020304" pitchFamily="18" charset="0"/>
                  </a:rPr>
                  <a:t> = 11.5°</a:t>
                </a:r>
                <a:endParaRPr lang="zh-CN" altLang="en-US" sz="1600" dirty="0">
                  <a:latin typeface="Times New Roman" panose="02020603050405020304" pitchFamily="18" charset="0"/>
                  <a:cs typeface="Times New Roman" panose="02020603050405020304" pitchFamily="18" charset="0"/>
                </a:endParaRPr>
              </a:p>
            </p:txBody>
          </p:sp>
          <p:cxnSp>
            <p:nvCxnSpPr>
              <p:cNvPr id="51" name="直接箭头连接符 50">
                <a:extLst>
                  <a:ext uri="{FF2B5EF4-FFF2-40B4-BE49-F238E27FC236}">
                    <a16:creationId xmlns:a16="http://schemas.microsoft.com/office/drawing/2014/main" id="{FAEC5EA6-20BA-77AD-7C73-584EBC2AD6FB}"/>
                  </a:ext>
                </a:extLst>
              </p:cNvPr>
              <p:cNvCxnSpPr/>
              <p:nvPr/>
            </p:nvCxnSpPr>
            <p:spPr>
              <a:xfrm>
                <a:off x="536310" y="4078783"/>
                <a:ext cx="0" cy="74929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2" name="文本框 51">
                <a:extLst>
                  <a:ext uri="{FF2B5EF4-FFF2-40B4-BE49-F238E27FC236}">
                    <a16:creationId xmlns:a16="http://schemas.microsoft.com/office/drawing/2014/main" id="{B016F41A-B918-235A-5563-4C8935479795}"/>
                  </a:ext>
                </a:extLst>
              </p:cNvPr>
              <p:cNvSpPr txBox="1"/>
              <p:nvPr/>
            </p:nvSpPr>
            <p:spPr>
              <a:xfrm rot="16200000">
                <a:off x="23672" y="4185404"/>
                <a:ext cx="740795" cy="274277"/>
              </a:xfrm>
              <a:prstGeom prst="rect">
                <a:avLst/>
              </a:prstGeom>
              <a:noFill/>
            </p:spPr>
            <p:txBody>
              <a:bodyPr wrap="square" rtlCol="0">
                <a:spAutoFit/>
              </a:bodyPr>
              <a:lstStyle/>
              <a:p>
                <a:r>
                  <a:rPr lang="en-US" altLang="zh-CN" sz="1600" dirty="0">
                    <a:latin typeface="Times New Roman" panose="02020603050405020304" pitchFamily="18" charset="0"/>
                    <a:cs typeface="Times New Roman" panose="02020603050405020304" pitchFamily="18" charset="0"/>
                  </a:rPr>
                  <a:t>6 cm</a:t>
                </a:r>
                <a:endParaRPr lang="zh-CN" altLang="en-US" sz="1600" dirty="0">
                  <a:latin typeface="Times New Roman" panose="02020603050405020304" pitchFamily="18" charset="0"/>
                  <a:cs typeface="Times New Roman" panose="02020603050405020304" pitchFamily="18" charset="0"/>
                </a:endParaRPr>
              </a:p>
            </p:txBody>
          </p:sp>
          <p:cxnSp>
            <p:nvCxnSpPr>
              <p:cNvPr id="53" name="直接箭头连接符 52">
                <a:extLst>
                  <a:ext uri="{FF2B5EF4-FFF2-40B4-BE49-F238E27FC236}">
                    <a16:creationId xmlns:a16="http://schemas.microsoft.com/office/drawing/2014/main" id="{5F7CD54A-9868-BA49-FD5D-F2286DD20922}"/>
                  </a:ext>
                </a:extLst>
              </p:cNvPr>
              <p:cNvCxnSpPr>
                <a:cxnSpLocks/>
              </p:cNvCxnSpPr>
              <p:nvPr/>
            </p:nvCxnSpPr>
            <p:spPr>
              <a:xfrm>
                <a:off x="4465931" y="3129556"/>
                <a:ext cx="0" cy="178882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4" name="文本框 53">
                <a:extLst>
                  <a:ext uri="{FF2B5EF4-FFF2-40B4-BE49-F238E27FC236}">
                    <a16:creationId xmlns:a16="http://schemas.microsoft.com/office/drawing/2014/main" id="{E1B0078B-3B14-B52C-C9DF-D48FA0450942}"/>
                  </a:ext>
                </a:extLst>
              </p:cNvPr>
              <p:cNvSpPr txBox="1"/>
              <p:nvPr/>
            </p:nvSpPr>
            <p:spPr>
              <a:xfrm rot="16200000">
                <a:off x="3849935" y="3274004"/>
                <a:ext cx="898166" cy="338554"/>
              </a:xfrm>
              <a:prstGeom prst="rect">
                <a:avLst/>
              </a:prstGeom>
              <a:noFill/>
            </p:spPr>
            <p:txBody>
              <a:bodyPr wrap="square" rtlCol="0">
                <a:spAutoFit/>
              </a:bodyPr>
              <a:lstStyle/>
              <a:p>
                <a:r>
                  <a:rPr lang="en-US" altLang="zh-CN" sz="1600" dirty="0">
                    <a:latin typeface="Times New Roman" panose="02020603050405020304" pitchFamily="18" charset="0"/>
                    <a:cs typeface="Times New Roman" panose="02020603050405020304" pitchFamily="18" charset="0"/>
                  </a:rPr>
                  <a:t>14.5 cm</a:t>
                </a:r>
                <a:endParaRPr lang="zh-CN" altLang="en-US" sz="1600" dirty="0">
                  <a:latin typeface="Times New Roman" panose="02020603050405020304" pitchFamily="18" charset="0"/>
                  <a:cs typeface="Times New Roman" panose="02020603050405020304" pitchFamily="18" charset="0"/>
                </a:endParaRPr>
              </a:p>
            </p:txBody>
          </p:sp>
          <p:cxnSp>
            <p:nvCxnSpPr>
              <p:cNvPr id="56" name="直接箭头连接符 55">
                <a:extLst>
                  <a:ext uri="{FF2B5EF4-FFF2-40B4-BE49-F238E27FC236}">
                    <a16:creationId xmlns:a16="http://schemas.microsoft.com/office/drawing/2014/main" id="{9841DE0A-48DC-83AA-C71D-5E609086356F}"/>
                  </a:ext>
                </a:extLst>
              </p:cNvPr>
              <p:cNvCxnSpPr>
                <a:cxnSpLocks/>
              </p:cNvCxnSpPr>
              <p:nvPr/>
            </p:nvCxnSpPr>
            <p:spPr>
              <a:xfrm flipH="1">
                <a:off x="2242550" y="3989958"/>
                <a:ext cx="59516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直接箭头连接符 56">
                <a:extLst>
                  <a:ext uri="{FF2B5EF4-FFF2-40B4-BE49-F238E27FC236}">
                    <a16:creationId xmlns:a16="http://schemas.microsoft.com/office/drawing/2014/main" id="{96FBC0A3-3136-23A9-2D0D-9EAE085C68DD}"/>
                  </a:ext>
                </a:extLst>
              </p:cNvPr>
              <p:cNvCxnSpPr>
                <a:cxnSpLocks/>
              </p:cNvCxnSpPr>
              <p:nvPr/>
            </p:nvCxnSpPr>
            <p:spPr>
              <a:xfrm flipH="1">
                <a:off x="941939" y="2762292"/>
                <a:ext cx="3348141"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8" name="文本框 57">
                <a:extLst>
                  <a:ext uri="{FF2B5EF4-FFF2-40B4-BE49-F238E27FC236}">
                    <a16:creationId xmlns:a16="http://schemas.microsoft.com/office/drawing/2014/main" id="{3D88F36C-561F-D11B-E7E4-BD593C42AA0E}"/>
                  </a:ext>
                </a:extLst>
              </p:cNvPr>
              <p:cNvSpPr txBox="1"/>
              <p:nvPr/>
            </p:nvSpPr>
            <p:spPr>
              <a:xfrm>
                <a:off x="2171638" y="3611035"/>
                <a:ext cx="757771" cy="338554"/>
              </a:xfrm>
              <a:prstGeom prst="rect">
                <a:avLst/>
              </a:prstGeom>
              <a:noFill/>
            </p:spPr>
            <p:txBody>
              <a:bodyPr wrap="square" rtlCol="0">
                <a:spAutoFit/>
              </a:bodyPr>
              <a:lstStyle/>
              <a:p>
                <a:pPr algn="ctr"/>
                <a:r>
                  <a:rPr lang="en-US" altLang="zh-CN" sz="1600" dirty="0">
                    <a:latin typeface="Times New Roman" panose="02020603050405020304" pitchFamily="18" charset="0"/>
                    <a:cs typeface="Times New Roman" panose="02020603050405020304" pitchFamily="18" charset="0"/>
                  </a:rPr>
                  <a:t>6.5 cm</a:t>
                </a:r>
                <a:endParaRPr lang="zh-CN" altLang="en-US" sz="1600" dirty="0">
                  <a:latin typeface="Times New Roman" panose="02020603050405020304" pitchFamily="18" charset="0"/>
                  <a:cs typeface="Times New Roman" panose="02020603050405020304" pitchFamily="18" charset="0"/>
                </a:endParaRPr>
              </a:p>
            </p:txBody>
          </p:sp>
          <p:sp>
            <p:nvSpPr>
              <p:cNvPr id="64" name="文本框 63">
                <a:extLst>
                  <a:ext uri="{FF2B5EF4-FFF2-40B4-BE49-F238E27FC236}">
                    <a16:creationId xmlns:a16="http://schemas.microsoft.com/office/drawing/2014/main" id="{02E2A0F3-4430-E6D7-B987-8DF9C818D11C}"/>
                  </a:ext>
                </a:extLst>
              </p:cNvPr>
              <p:cNvSpPr txBox="1"/>
              <p:nvPr/>
            </p:nvSpPr>
            <p:spPr>
              <a:xfrm rot="16200000">
                <a:off x="1704475" y="5417745"/>
                <a:ext cx="1465128" cy="473751"/>
              </a:xfrm>
              <a:prstGeom prst="rect">
                <a:avLst/>
              </a:prstGeom>
              <a:noFill/>
            </p:spPr>
            <p:txBody>
              <a:bodyPr wrap="square" rtlCol="0">
                <a:spAutoFit/>
              </a:bodyPr>
              <a:lstStyle/>
              <a:p>
                <a:r>
                  <a:rPr lang="zh-CN" altLang="en-US" sz="1600" dirty="0">
                    <a:latin typeface="Times New Roman" panose="02020603050405020304" pitchFamily="18" charset="0"/>
                    <a:cs typeface="Times New Roman" panose="02020603050405020304" pitchFamily="18" charset="0"/>
                  </a:rPr>
                  <a:t>楔形插入深度 </a:t>
                </a:r>
                <a:r>
                  <a:rPr lang="en-US" altLang="zh-CN" sz="1600" dirty="0">
                    <a:latin typeface="Times New Roman" panose="02020603050405020304" pitchFamily="18" charset="0"/>
                    <a:cs typeface="Times New Roman" panose="02020603050405020304" pitchFamily="18" charset="0"/>
                  </a:rPr>
                  <a:t>Δ/cm</a:t>
                </a:r>
                <a:endParaRPr lang="zh-CN" altLang="en-US" sz="1600" dirty="0">
                  <a:latin typeface="Times New Roman" panose="02020603050405020304" pitchFamily="18" charset="0"/>
                  <a:cs typeface="Times New Roman" panose="02020603050405020304" pitchFamily="18" charset="0"/>
                </a:endParaRPr>
              </a:p>
            </p:txBody>
          </p:sp>
          <p:sp>
            <p:nvSpPr>
              <p:cNvPr id="65" name="文本框 64">
                <a:extLst>
                  <a:ext uri="{FF2B5EF4-FFF2-40B4-BE49-F238E27FC236}">
                    <a16:creationId xmlns:a16="http://schemas.microsoft.com/office/drawing/2014/main" id="{7D8982F3-74A5-658D-D4DB-BB781239AEC4}"/>
                  </a:ext>
                </a:extLst>
              </p:cNvPr>
              <p:cNvSpPr txBox="1"/>
              <p:nvPr/>
            </p:nvSpPr>
            <p:spPr>
              <a:xfrm>
                <a:off x="2068702" y="2459523"/>
                <a:ext cx="1400060" cy="338554"/>
              </a:xfrm>
              <a:prstGeom prst="rect">
                <a:avLst/>
              </a:prstGeom>
              <a:noFill/>
            </p:spPr>
            <p:txBody>
              <a:bodyPr wrap="square" rtlCol="0">
                <a:spAutoFit/>
              </a:bodyPr>
              <a:lstStyle/>
              <a:p>
                <a:pPr algn="ctr"/>
                <a:r>
                  <a:rPr lang="en-US" altLang="zh-CN" sz="1600" dirty="0">
                    <a:latin typeface="Times New Roman" panose="02020603050405020304" pitchFamily="18" charset="0"/>
                    <a:cs typeface="Times New Roman" panose="02020603050405020304" pitchFamily="18" charset="0"/>
                  </a:rPr>
                  <a:t>40.5 cm</a:t>
                </a:r>
                <a:endParaRPr lang="zh-CN" altLang="en-US" sz="1600" dirty="0">
                  <a:latin typeface="Times New Roman" panose="02020603050405020304" pitchFamily="18" charset="0"/>
                  <a:cs typeface="Times New Roman" panose="02020603050405020304" pitchFamily="18" charset="0"/>
                </a:endParaRPr>
              </a:p>
            </p:txBody>
          </p:sp>
        </p:grpSp>
      </p:grpSp>
      <p:graphicFrame>
        <p:nvGraphicFramePr>
          <p:cNvPr id="66" name="表格 65">
            <a:extLst>
              <a:ext uri="{FF2B5EF4-FFF2-40B4-BE49-F238E27FC236}">
                <a16:creationId xmlns:a16="http://schemas.microsoft.com/office/drawing/2014/main" id="{687FCC0B-2BAE-CF9F-471E-E8358D04FD15}"/>
              </a:ext>
            </a:extLst>
          </p:cNvPr>
          <p:cNvGraphicFramePr>
            <a:graphicFrameLocks noGrp="1"/>
          </p:cNvGraphicFramePr>
          <p:nvPr>
            <p:extLst>
              <p:ext uri="{D42A27DB-BD31-4B8C-83A1-F6EECF244321}">
                <p14:modId xmlns:p14="http://schemas.microsoft.com/office/powerpoint/2010/main" val="277362662"/>
              </p:ext>
            </p:extLst>
          </p:nvPr>
        </p:nvGraphicFramePr>
        <p:xfrm>
          <a:off x="5910581" y="1316446"/>
          <a:ext cx="5535517" cy="4895470"/>
        </p:xfrm>
        <a:graphic>
          <a:graphicData uri="http://schemas.openxmlformats.org/drawingml/2006/table">
            <a:tbl>
              <a:tblPr firstRow="1" firstCol="1" bandRow="1"/>
              <a:tblGrid>
                <a:gridCol w="723542">
                  <a:extLst>
                    <a:ext uri="{9D8B030D-6E8A-4147-A177-3AD203B41FA5}">
                      <a16:colId xmlns:a16="http://schemas.microsoft.com/office/drawing/2014/main" val="4226840249"/>
                    </a:ext>
                  </a:extLst>
                </a:gridCol>
                <a:gridCol w="723542">
                  <a:extLst>
                    <a:ext uri="{9D8B030D-6E8A-4147-A177-3AD203B41FA5}">
                      <a16:colId xmlns:a16="http://schemas.microsoft.com/office/drawing/2014/main" val="592306520"/>
                    </a:ext>
                  </a:extLst>
                </a:gridCol>
                <a:gridCol w="723542">
                  <a:extLst>
                    <a:ext uri="{9D8B030D-6E8A-4147-A177-3AD203B41FA5}">
                      <a16:colId xmlns:a16="http://schemas.microsoft.com/office/drawing/2014/main" val="2008851452"/>
                    </a:ext>
                  </a:extLst>
                </a:gridCol>
                <a:gridCol w="723542">
                  <a:extLst>
                    <a:ext uri="{9D8B030D-6E8A-4147-A177-3AD203B41FA5}">
                      <a16:colId xmlns:a16="http://schemas.microsoft.com/office/drawing/2014/main" val="3756974364"/>
                    </a:ext>
                  </a:extLst>
                </a:gridCol>
                <a:gridCol w="723542">
                  <a:extLst>
                    <a:ext uri="{9D8B030D-6E8A-4147-A177-3AD203B41FA5}">
                      <a16:colId xmlns:a16="http://schemas.microsoft.com/office/drawing/2014/main" val="2993136384"/>
                    </a:ext>
                  </a:extLst>
                </a:gridCol>
                <a:gridCol w="639269">
                  <a:extLst>
                    <a:ext uri="{9D8B030D-6E8A-4147-A177-3AD203B41FA5}">
                      <a16:colId xmlns:a16="http://schemas.microsoft.com/office/drawing/2014/main" val="3785469845"/>
                    </a:ext>
                  </a:extLst>
                </a:gridCol>
                <a:gridCol w="639269">
                  <a:extLst>
                    <a:ext uri="{9D8B030D-6E8A-4147-A177-3AD203B41FA5}">
                      <a16:colId xmlns:a16="http://schemas.microsoft.com/office/drawing/2014/main" val="2262409014"/>
                    </a:ext>
                  </a:extLst>
                </a:gridCol>
                <a:gridCol w="639269">
                  <a:extLst>
                    <a:ext uri="{9D8B030D-6E8A-4147-A177-3AD203B41FA5}">
                      <a16:colId xmlns:a16="http://schemas.microsoft.com/office/drawing/2014/main" val="3071191597"/>
                    </a:ext>
                  </a:extLst>
                </a:gridCol>
              </a:tblGrid>
              <a:tr h="345704">
                <a:tc>
                  <a:txBody>
                    <a:bodyPr/>
                    <a:lstStyle/>
                    <a:p>
                      <a:pPr indent="0" algn="l"/>
                      <a:r>
                        <a:rPr lang="zh-CN" sz="1100" b="1" kern="100" dirty="0">
                          <a:effectLst/>
                          <a:latin typeface="Times New Roman" panose="02020603050405020304" pitchFamily="18" charset="0"/>
                          <a:ea typeface="宋体" panose="02010600030101010101" pitchFamily="2" charset="-122"/>
                        </a:rPr>
                        <a:t>出射能量</a:t>
                      </a:r>
                      <a:r>
                        <a:rPr lang="en-US" sz="1100" b="1" kern="100" dirty="0">
                          <a:effectLst/>
                          <a:latin typeface="Times New Roman" panose="02020603050405020304" pitchFamily="18" charset="0"/>
                          <a:ea typeface="宋体" panose="02010600030101010101" pitchFamily="2" charset="-122"/>
                        </a:rPr>
                        <a:t>(MeV)</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zh-CN" sz="1100" b="1" kern="100" dirty="0">
                          <a:effectLst/>
                          <a:latin typeface="Times New Roman" panose="02020603050405020304" pitchFamily="18" charset="0"/>
                          <a:ea typeface="宋体" panose="02010600030101010101" pitchFamily="2" charset="-122"/>
                        </a:rPr>
                        <a:t>块</a:t>
                      </a:r>
                      <a:r>
                        <a:rPr lang="en-US" sz="1100" b="1" kern="100" dirty="0">
                          <a:effectLst/>
                          <a:latin typeface="Times New Roman" panose="02020603050405020304" pitchFamily="18" charset="0"/>
                          <a:ea typeface="宋体" panose="02010600030101010101" pitchFamily="2" charset="-122"/>
                        </a:rPr>
                        <a:t>1 (cm)</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zh-CN" sz="1100" b="1" kern="100" dirty="0">
                          <a:effectLst/>
                          <a:latin typeface="Times New Roman" panose="02020603050405020304" pitchFamily="18" charset="0"/>
                          <a:ea typeface="宋体" panose="02010600030101010101" pitchFamily="2" charset="-122"/>
                        </a:rPr>
                        <a:t>块</a:t>
                      </a:r>
                      <a:r>
                        <a:rPr lang="en-US" sz="1100" b="1" kern="100" dirty="0">
                          <a:effectLst/>
                          <a:latin typeface="Times New Roman" panose="02020603050405020304" pitchFamily="18" charset="0"/>
                          <a:ea typeface="宋体" panose="02010600030101010101" pitchFamily="2" charset="-122"/>
                        </a:rPr>
                        <a:t>2 (cm)</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zh-CN" altLang="en-US" sz="1100" b="1" kern="100" dirty="0">
                          <a:effectLst/>
                          <a:latin typeface="Times New Roman" panose="02020603050405020304" pitchFamily="18" charset="0"/>
                          <a:ea typeface="宋体" panose="02010600030101010101" pitchFamily="2" charset="-122"/>
                        </a:rPr>
                        <a:t>块</a:t>
                      </a:r>
                      <a:r>
                        <a:rPr lang="en-US" altLang="zh-CN" sz="1100" b="1" kern="100" dirty="0">
                          <a:effectLst/>
                          <a:latin typeface="Times New Roman" panose="02020603050405020304" pitchFamily="18" charset="0"/>
                          <a:ea typeface="宋体" panose="02010600030101010101" pitchFamily="2" charset="-122"/>
                        </a:rPr>
                        <a:t>3 (cm)</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zh-CN" altLang="en-US" sz="1100" b="1" kern="100" dirty="0">
                          <a:effectLst/>
                          <a:latin typeface="Times New Roman" panose="02020603050405020304" pitchFamily="18" charset="0"/>
                          <a:ea typeface="宋体" panose="02010600030101010101" pitchFamily="2" charset="-122"/>
                        </a:rPr>
                        <a:t>楔形</a:t>
                      </a:r>
                      <a:r>
                        <a:rPr lang="en-US" altLang="zh-CN" sz="1100" b="1" kern="100" dirty="0">
                          <a:effectLst/>
                          <a:latin typeface="Times New Roman" panose="02020603050405020304" pitchFamily="18" charset="0"/>
                          <a:ea typeface="宋体" panose="02010600030101010101" pitchFamily="2" charset="-122"/>
                        </a:rPr>
                        <a:t>1</a:t>
                      </a:r>
                      <a:r>
                        <a:rPr lang="zh-CN" altLang="en-US" sz="1100" b="1" kern="100" dirty="0">
                          <a:effectLst/>
                          <a:latin typeface="Times New Roman" panose="02020603050405020304" pitchFamily="18" charset="0"/>
                          <a:ea typeface="宋体" panose="02010600030101010101" pitchFamily="2" charset="-122"/>
                        </a:rPr>
                        <a:t>厚度 </a:t>
                      </a:r>
                      <a:r>
                        <a:rPr lang="en-US" sz="1100" b="1" kern="100" dirty="0">
                          <a:effectLst/>
                          <a:latin typeface="Times New Roman" panose="02020603050405020304" pitchFamily="18" charset="0"/>
                          <a:ea typeface="宋体" panose="02010600030101010101" pitchFamily="2" charset="-122"/>
                        </a:rPr>
                        <a:t>(cm)</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altLang="zh-CN" sz="1100" b="1" kern="100" dirty="0">
                          <a:effectLst/>
                          <a:latin typeface="Times New Roman" panose="02020603050405020304" pitchFamily="18" charset="0"/>
                          <a:ea typeface="宋体" panose="02010600030101010101" pitchFamily="2" charset="-122"/>
                        </a:rPr>
                        <a:t>Δ1  (&gt;1)</a:t>
                      </a:r>
                      <a:r>
                        <a:rPr lang="zh-CN" altLang="en-US" sz="1100" b="1" kern="100" dirty="0">
                          <a:effectLst/>
                          <a:latin typeface="Times New Roman" panose="02020603050405020304" pitchFamily="18" charset="0"/>
                          <a:ea typeface="宋体" panose="02010600030101010101" pitchFamily="2" charset="-122"/>
                        </a:rPr>
                        <a:t> </a:t>
                      </a:r>
                      <a:r>
                        <a:rPr lang="en-US" sz="1100" b="1" kern="100" dirty="0">
                          <a:effectLst/>
                          <a:latin typeface="Times New Roman" panose="02020603050405020304" pitchFamily="18" charset="0"/>
                          <a:ea typeface="宋体" panose="02010600030101010101" pitchFamily="2" charset="-122"/>
                        </a:rPr>
                        <a:t>(cm)</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zh-CN" altLang="en-US" sz="1100" b="1" kern="100" dirty="0">
                          <a:effectLst/>
                          <a:latin typeface="Times New Roman" panose="02020603050405020304" pitchFamily="18" charset="0"/>
                          <a:ea typeface="宋体" panose="02010600030101010101" pitchFamily="2" charset="-122"/>
                        </a:rPr>
                        <a:t>楔形</a:t>
                      </a:r>
                      <a:r>
                        <a:rPr lang="en-US" altLang="zh-CN" sz="1100" b="1" kern="100" dirty="0">
                          <a:effectLst/>
                          <a:latin typeface="Times New Roman" panose="02020603050405020304" pitchFamily="18" charset="0"/>
                          <a:ea typeface="宋体" panose="02010600030101010101" pitchFamily="2" charset="-122"/>
                        </a:rPr>
                        <a:t>2</a:t>
                      </a:r>
                      <a:r>
                        <a:rPr lang="zh-CN" altLang="en-US" sz="1100" b="1" kern="100" dirty="0">
                          <a:effectLst/>
                          <a:latin typeface="Times New Roman" panose="02020603050405020304" pitchFamily="18" charset="0"/>
                          <a:ea typeface="宋体" panose="02010600030101010101" pitchFamily="2" charset="-122"/>
                        </a:rPr>
                        <a:t>厚度 </a:t>
                      </a:r>
                      <a:r>
                        <a:rPr lang="en-US" sz="1100" b="1" kern="100" dirty="0">
                          <a:effectLst/>
                          <a:latin typeface="Times New Roman" panose="02020603050405020304" pitchFamily="18" charset="0"/>
                          <a:ea typeface="宋体" panose="02010600030101010101" pitchFamily="2" charset="-122"/>
                        </a:rPr>
                        <a:t>(cm)</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altLang="zh-CN" sz="1100" b="1" kern="100" dirty="0">
                          <a:effectLst/>
                          <a:latin typeface="Times New Roman" panose="02020603050405020304" pitchFamily="18" charset="0"/>
                          <a:ea typeface="宋体" panose="02010600030101010101" pitchFamily="2" charset="-122"/>
                        </a:rPr>
                        <a:t>Δ2  (&gt;1)</a:t>
                      </a:r>
                      <a:r>
                        <a:rPr lang="zh-CN" altLang="en-US" sz="1100" b="1" kern="100" dirty="0">
                          <a:effectLst/>
                          <a:latin typeface="Times New Roman" panose="02020603050405020304" pitchFamily="18" charset="0"/>
                          <a:ea typeface="宋体" panose="02010600030101010101" pitchFamily="2" charset="-122"/>
                        </a:rPr>
                        <a:t> </a:t>
                      </a:r>
                      <a:r>
                        <a:rPr lang="en-US" sz="1100" b="1" kern="100" dirty="0">
                          <a:effectLst/>
                          <a:latin typeface="Times New Roman" panose="02020603050405020304" pitchFamily="18" charset="0"/>
                          <a:ea typeface="宋体" panose="02010600030101010101" pitchFamily="2" charset="-122"/>
                        </a:rPr>
                        <a:t>(cm)</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77887177"/>
                  </a:ext>
                </a:extLst>
              </a:tr>
              <a:tr h="174991">
                <a:tc>
                  <a:txBody>
                    <a:bodyPr/>
                    <a:lstStyle/>
                    <a:p>
                      <a:pPr indent="0" algn="l"/>
                      <a:r>
                        <a:rPr lang="en-US" sz="1100" b="1" kern="100" dirty="0">
                          <a:effectLst/>
                          <a:latin typeface="Times New Roman" panose="02020603050405020304" pitchFamily="18" charset="0"/>
                          <a:ea typeface="宋体" panose="02010600030101010101" pitchFamily="2" charset="-122"/>
                        </a:rPr>
                        <a:t>300</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sz="1100" b="1" kern="100" dirty="0">
                          <a:effectLst/>
                          <a:latin typeface="Times New Roman" panose="02020603050405020304" pitchFamily="18" charset="0"/>
                          <a:ea typeface="宋体" panose="02010600030101010101" pitchFamily="2" charset="-122"/>
                        </a:rPr>
                        <a:t>×</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sz="1100" b="1" kern="100" dirty="0">
                          <a:effectLst/>
                          <a:latin typeface="Times New Roman" panose="02020603050405020304" pitchFamily="18" charset="0"/>
                          <a:ea typeface="宋体" panose="02010600030101010101" pitchFamily="2" charset="-122"/>
                        </a:rPr>
                        <a:t>×</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sz="1100" b="1" kern="100" dirty="0">
                          <a:effectLst/>
                          <a:latin typeface="Times New Roman" panose="02020603050405020304" pitchFamily="18" charset="0"/>
                          <a:ea typeface="宋体" panose="02010600030101010101" pitchFamily="2" charset="-122"/>
                        </a:rPr>
                        <a:t>×</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sz="1100" b="1" kern="100" dirty="0">
                          <a:solidFill>
                            <a:schemeClr val="tx1"/>
                          </a:solidFill>
                          <a:effectLst/>
                          <a:latin typeface="Times New Roman" panose="02020603050405020304" pitchFamily="18" charset="0"/>
                          <a:ea typeface="宋体" panose="02010600030101010101" pitchFamily="2" charset="-122"/>
                          <a:cs typeface="+mn-cs"/>
                        </a:rPr>
                        <a:t>0.000</a:t>
                      </a:r>
                      <a:endParaRPr lang="zh-CN" altLang="en-US" sz="1100" b="1" kern="100" dirty="0">
                        <a:solidFill>
                          <a:schemeClr val="tx1"/>
                        </a:solidFill>
                        <a:effectLst/>
                        <a:latin typeface="Times New Roman" panose="02020603050405020304" pitchFamily="18" charset="0"/>
                        <a:ea typeface="宋体" panose="02010600030101010101" pitchFamily="2" charset="-122"/>
                        <a:cs typeface="+mn-cs"/>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-2.500 </a:t>
                      </a: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0.000</a:t>
                      </a:r>
                      <a:endParaRPr lang="zh-CN" altLang="en-US" sz="1100" b="1" kern="100" dirty="0">
                        <a:solidFill>
                          <a:schemeClr val="tx1"/>
                        </a:solidFill>
                        <a:effectLst/>
                        <a:latin typeface="Times New Roman" panose="02020603050405020304" pitchFamily="18" charset="0"/>
                        <a:ea typeface="宋体" panose="02010600030101010101" pitchFamily="2" charset="-122"/>
                        <a:cs typeface="+mn-cs"/>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-2.500 </a:t>
                      </a: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34508121"/>
                  </a:ext>
                </a:extLst>
              </a:tr>
              <a:tr h="174991">
                <a:tc>
                  <a:txBody>
                    <a:bodyPr/>
                    <a:lstStyle/>
                    <a:p>
                      <a:pPr indent="0" algn="l"/>
                      <a:r>
                        <a:rPr lang="en-US" sz="1100" b="1" kern="100" dirty="0">
                          <a:effectLst/>
                          <a:latin typeface="Times New Roman" panose="02020603050405020304" pitchFamily="18" charset="0"/>
                          <a:ea typeface="宋体" panose="02010600030101010101" pitchFamily="2" charset="-122"/>
                        </a:rPr>
                        <a:t>290</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sz="1100" b="1" kern="100" dirty="0">
                          <a:effectLst/>
                          <a:latin typeface="Times New Roman" panose="02020603050405020304" pitchFamily="18" charset="0"/>
                          <a:ea typeface="宋体" panose="02010600030101010101" pitchFamily="2" charset="-122"/>
                        </a:rPr>
                        <a:t>×</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sz="1100" b="1" kern="100" dirty="0">
                          <a:effectLst/>
                          <a:latin typeface="Times New Roman" panose="02020603050405020304" pitchFamily="18" charset="0"/>
                          <a:ea typeface="宋体" panose="02010600030101010101" pitchFamily="2" charset="-122"/>
                        </a:rPr>
                        <a:t>×</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sz="1100" b="1" kern="100" dirty="0">
                          <a:effectLst/>
                          <a:latin typeface="Times New Roman" panose="02020603050405020304" pitchFamily="18" charset="0"/>
                          <a:ea typeface="宋体" panose="02010600030101010101" pitchFamily="2" charset="-122"/>
                        </a:rPr>
                        <a:t>×</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1.576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1.373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0.000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-2.500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5938984"/>
                  </a:ext>
                </a:extLst>
              </a:tr>
              <a:tr h="174991">
                <a:tc>
                  <a:txBody>
                    <a:bodyPr/>
                    <a:lstStyle/>
                    <a:p>
                      <a:pPr indent="0" algn="l"/>
                      <a:r>
                        <a:rPr lang="en-US" sz="1100" b="1" kern="100" dirty="0">
                          <a:effectLst/>
                          <a:latin typeface="Times New Roman" panose="02020603050405020304" pitchFamily="18" charset="0"/>
                          <a:ea typeface="宋体" panose="02010600030101010101" pitchFamily="2" charset="-122"/>
                        </a:rPr>
                        <a:t>280</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sz="1100" b="1" kern="100" dirty="0">
                          <a:effectLst/>
                          <a:latin typeface="Times New Roman" panose="02020603050405020304" pitchFamily="18" charset="0"/>
                          <a:ea typeface="宋体" panose="02010600030101010101" pitchFamily="2" charset="-122"/>
                        </a:rPr>
                        <a:t>×</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sz="1100" b="1" kern="100" dirty="0">
                          <a:effectLst/>
                          <a:latin typeface="Times New Roman" panose="02020603050405020304" pitchFamily="18" charset="0"/>
                          <a:ea typeface="宋体" panose="02010600030101010101" pitchFamily="2" charset="-122"/>
                        </a:rPr>
                        <a:t>×</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sz="1100" b="1" kern="100" dirty="0">
                          <a:effectLst/>
                          <a:latin typeface="Times New Roman" panose="02020603050405020304" pitchFamily="18" charset="0"/>
                          <a:ea typeface="宋体" panose="02010600030101010101" pitchFamily="2" charset="-122"/>
                        </a:rPr>
                        <a:t>×</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3.123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5.175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0.000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-2.500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9545628"/>
                  </a:ext>
                </a:extLst>
              </a:tr>
              <a:tr h="174991">
                <a:tc>
                  <a:txBody>
                    <a:bodyPr/>
                    <a:lstStyle/>
                    <a:p>
                      <a:pPr indent="0" algn="l"/>
                      <a:r>
                        <a:rPr lang="en-US" sz="1100" b="1" kern="100" dirty="0">
                          <a:effectLst/>
                          <a:latin typeface="Times New Roman" panose="02020603050405020304" pitchFamily="18" charset="0"/>
                          <a:ea typeface="宋体" panose="02010600030101010101" pitchFamily="2" charset="-122"/>
                        </a:rPr>
                        <a:t>270</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sz="1100" b="1" kern="100" dirty="0">
                          <a:effectLst/>
                          <a:latin typeface="Times New Roman" panose="02020603050405020304" pitchFamily="18" charset="0"/>
                          <a:ea typeface="宋体" panose="02010600030101010101" pitchFamily="2" charset="-122"/>
                        </a:rPr>
                        <a:t>×</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sz="1100" b="1" kern="100" dirty="0">
                          <a:effectLst/>
                          <a:latin typeface="Times New Roman" panose="02020603050405020304" pitchFamily="18" charset="0"/>
                          <a:ea typeface="宋体" panose="02010600030101010101" pitchFamily="2" charset="-122"/>
                        </a:rPr>
                        <a:t>×</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sz="1100" b="1" kern="100" dirty="0">
                          <a:effectLst/>
                          <a:latin typeface="Times New Roman" panose="02020603050405020304" pitchFamily="18" charset="0"/>
                          <a:ea typeface="宋体" panose="02010600030101010101" pitchFamily="2" charset="-122"/>
                        </a:rPr>
                        <a:t>×</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3.052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5.000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1.585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1.396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9742114"/>
                  </a:ext>
                </a:extLst>
              </a:tr>
              <a:tr h="174991">
                <a:tc>
                  <a:txBody>
                    <a:bodyPr/>
                    <a:lstStyle/>
                    <a:p>
                      <a:pPr indent="0" algn="l"/>
                      <a:r>
                        <a:rPr lang="en-US" sz="1100" b="1" kern="100">
                          <a:effectLst/>
                          <a:latin typeface="Times New Roman" panose="02020603050405020304" pitchFamily="18" charset="0"/>
                          <a:ea typeface="宋体" panose="02010600030101010101" pitchFamily="2" charset="-122"/>
                        </a:rPr>
                        <a:t>260</a:t>
                      </a:r>
                      <a:endParaRPr lang="zh-CN" sz="1100" b="1" kern="10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sz="1100" b="1" kern="100" dirty="0">
                          <a:effectLst/>
                          <a:latin typeface="Times New Roman" panose="02020603050405020304" pitchFamily="18" charset="0"/>
                          <a:ea typeface="宋体" panose="02010600030101010101" pitchFamily="2" charset="-122"/>
                        </a:rPr>
                        <a:t>×</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sz="1100" b="1" kern="100" dirty="0">
                          <a:effectLst/>
                          <a:latin typeface="Times New Roman" panose="02020603050405020304" pitchFamily="18" charset="0"/>
                          <a:ea typeface="宋体" panose="02010600030101010101" pitchFamily="2" charset="-122"/>
                        </a:rPr>
                        <a:t>×</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sz="1100" b="1" kern="100" dirty="0">
                          <a:effectLst/>
                          <a:latin typeface="Times New Roman" panose="02020603050405020304" pitchFamily="18" charset="0"/>
                          <a:ea typeface="宋体" panose="02010600030101010101" pitchFamily="2" charset="-122"/>
                        </a:rPr>
                        <a:t>×</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a:solidFill>
                            <a:schemeClr val="tx1"/>
                          </a:solidFill>
                          <a:effectLst/>
                          <a:latin typeface="Times New Roman" panose="02020603050405020304" pitchFamily="18" charset="0"/>
                          <a:ea typeface="宋体" panose="02010600030101010101" pitchFamily="2" charset="-122"/>
                          <a:cs typeface="+mn-cs"/>
                        </a:rPr>
                        <a:t>4.476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a:solidFill>
                            <a:schemeClr val="tx1"/>
                          </a:solidFill>
                          <a:effectLst/>
                          <a:latin typeface="Times New Roman" panose="02020603050405020304" pitchFamily="18" charset="0"/>
                          <a:ea typeface="宋体" panose="02010600030101010101" pitchFamily="2" charset="-122"/>
                          <a:cs typeface="+mn-cs"/>
                        </a:rPr>
                        <a:t>8.500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1.644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1.540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2808404"/>
                  </a:ext>
                </a:extLst>
              </a:tr>
              <a:tr h="174991">
                <a:tc>
                  <a:txBody>
                    <a:bodyPr/>
                    <a:lstStyle/>
                    <a:p>
                      <a:pPr indent="0" algn="l"/>
                      <a:r>
                        <a:rPr lang="en-US" sz="1100" b="1" kern="100">
                          <a:effectLst/>
                          <a:latin typeface="Times New Roman" panose="02020603050405020304" pitchFamily="18" charset="0"/>
                          <a:ea typeface="宋体" panose="02010600030101010101" pitchFamily="2" charset="-122"/>
                        </a:rPr>
                        <a:t>250</a:t>
                      </a:r>
                      <a:endParaRPr lang="zh-CN" sz="1100" b="1" kern="10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sz="1100" b="1" kern="100" dirty="0">
                          <a:effectLst/>
                          <a:latin typeface="Times New Roman" panose="02020603050405020304" pitchFamily="18" charset="0"/>
                          <a:ea typeface="宋体" panose="02010600030101010101" pitchFamily="2" charset="-122"/>
                        </a:rPr>
                        <a:t>×</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sz="1100" b="1" kern="100" dirty="0">
                          <a:effectLst/>
                          <a:latin typeface="Times New Roman" panose="02020603050405020304" pitchFamily="18" charset="0"/>
                          <a:ea typeface="宋体" panose="02010600030101010101" pitchFamily="2" charset="-122"/>
                        </a:rPr>
                        <a:t>×</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sz="1100" b="1" kern="100" dirty="0">
                          <a:effectLst/>
                          <a:latin typeface="Times New Roman" panose="02020603050405020304" pitchFamily="18" charset="0"/>
                          <a:ea typeface="宋体" panose="02010600030101010101" pitchFamily="2" charset="-122"/>
                        </a:rPr>
                        <a:t>×</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4.476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8.500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a:solidFill>
                            <a:schemeClr val="tx1"/>
                          </a:solidFill>
                          <a:effectLst/>
                          <a:latin typeface="Times New Roman" panose="02020603050405020304" pitchFamily="18" charset="0"/>
                          <a:ea typeface="宋体" panose="02010600030101010101" pitchFamily="2" charset="-122"/>
                          <a:cs typeface="+mn-cs"/>
                        </a:rPr>
                        <a:t>3.093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5.101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72034"/>
                  </a:ext>
                </a:extLst>
              </a:tr>
              <a:tr h="174991">
                <a:tc>
                  <a:txBody>
                    <a:bodyPr/>
                    <a:lstStyle/>
                    <a:p>
                      <a:pPr indent="0" algn="l"/>
                      <a:r>
                        <a:rPr lang="en-US" sz="1100" b="1" kern="100">
                          <a:effectLst/>
                          <a:latin typeface="Times New Roman" panose="02020603050405020304" pitchFamily="18" charset="0"/>
                          <a:ea typeface="宋体" panose="02010600030101010101" pitchFamily="2" charset="-122"/>
                        </a:rPr>
                        <a:t>240</a:t>
                      </a:r>
                      <a:endParaRPr lang="zh-CN" sz="1100" b="1" kern="10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altLang="zh-CN" sz="1100" b="1" kern="100" dirty="0">
                          <a:effectLst/>
                          <a:latin typeface="Times New Roman" panose="02020603050405020304" pitchFamily="18" charset="0"/>
                          <a:ea typeface="宋体" panose="02010600030101010101" pitchFamily="2" charset="-122"/>
                        </a:rPr>
                        <a:t>×</a:t>
                      </a:r>
                      <a:endParaRPr lang="zh-CN" alt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sz="1100" b="1" kern="100" dirty="0">
                          <a:effectLst/>
                          <a:latin typeface="Times New Roman" panose="02020603050405020304" pitchFamily="18" charset="0"/>
                          <a:ea typeface="宋体" panose="02010600030101010101" pitchFamily="2" charset="-122"/>
                        </a:rPr>
                        <a:t>×</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sz="1100" b="1" kern="100" dirty="0">
                          <a:effectLst/>
                          <a:latin typeface="Times New Roman" panose="02020603050405020304" pitchFamily="18" charset="0"/>
                          <a:ea typeface="宋体" panose="02010600030101010101" pitchFamily="2" charset="-122"/>
                        </a:rPr>
                        <a:t>×</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a:solidFill>
                            <a:schemeClr val="tx1"/>
                          </a:solidFill>
                          <a:effectLst/>
                          <a:latin typeface="Times New Roman" panose="02020603050405020304" pitchFamily="18" charset="0"/>
                          <a:ea typeface="宋体" panose="02010600030101010101" pitchFamily="2" charset="-122"/>
                          <a:cs typeface="+mn-cs"/>
                        </a:rPr>
                        <a:t>4.476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8.500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4.508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8.579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92612881"/>
                  </a:ext>
                </a:extLst>
              </a:tr>
              <a:tr h="174991">
                <a:tc>
                  <a:txBody>
                    <a:bodyPr/>
                    <a:lstStyle/>
                    <a:p>
                      <a:pPr indent="0" algn="l"/>
                      <a:r>
                        <a:rPr lang="en-US" sz="1100" b="1" kern="100">
                          <a:effectLst/>
                          <a:latin typeface="Times New Roman" panose="02020603050405020304" pitchFamily="18" charset="0"/>
                          <a:ea typeface="宋体" panose="02010600030101010101" pitchFamily="2" charset="-122"/>
                        </a:rPr>
                        <a:t>230</a:t>
                      </a:r>
                      <a:endParaRPr lang="zh-CN" sz="1100" b="1" kern="10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sz="1100" b="1" kern="100" dirty="0">
                          <a:effectLst/>
                          <a:latin typeface="Times New Roman" panose="02020603050405020304" pitchFamily="18" charset="0"/>
                          <a:ea typeface="宋体" panose="02010600030101010101" pitchFamily="2" charset="-122"/>
                        </a:rPr>
                        <a:t>6.5</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sz="1100" b="1" kern="100" dirty="0">
                          <a:effectLst/>
                          <a:latin typeface="Times New Roman" panose="02020603050405020304" pitchFamily="18" charset="0"/>
                          <a:ea typeface="宋体" panose="02010600030101010101" pitchFamily="2" charset="-122"/>
                        </a:rPr>
                        <a:t>×</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sz="1100" b="1" kern="100" dirty="0">
                          <a:effectLst/>
                          <a:latin typeface="Times New Roman" panose="02020603050405020304" pitchFamily="18" charset="0"/>
                          <a:ea typeface="宋体" panose="02010600030101010101" pitchFamily="2" charset="-122"/>
                        </a:rPr>
                        <a:t>×</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a:solidFill>
                            <a:schemeClr val="tx1"/>
                          </a:solidFill>
                          <a:effectLst/>
                          <a:latin typeface="Times New Roman" panose="02020603050405020304" pitchFamily="18" charset="0"/>
                          <a:ea typeface="宋体" panose="02010600030101010101" pitchFamily="2" charset="-122"/>
                          <a:cs typeface="+mn-cs"/>
                        </a:rPr>
                        <a:t>3.863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a:solidFill>
                            <a:schemeClr val="tx1"/>
                          </a:solidFill>
                          <a:effectLst/>
                          <a:latin typeface="Times New Roman" panose="02020603050405020304" pitchFamily="18" charset="0"/>
                          <a:ea typeface="宋体" panose="02010600030101010101" pitchFamily="2" charset="-122"/>
                          <a:cs typeface="+mn-cs"/>
                        </a:rPr>
                        <a:t>6.994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0.000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a:solidFill>
                            <a:schemeClr val="tx1"/>
                          </a:solidFill>
                          <a:effectLst/>
                          <a:latin typeface="Times New Roman" panose="02020603050405020304" pitchFamily="18" charset="0"/>
                          <a:ea typeface="宋体" panose="02010600030101010101" pitchFamily="2" charset="-122"/>
                          <a:cs typeface="+mn-cs"/>
                        </a:rPr>
                        <a:t>-2.500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6398186"/>
                  </a:ext>
                </a:extLst>
              </a:tr>
              <a:tr h="174991">
                <a:tc>
                  <a:txBody>
                    <a:bodyPr/>
                    <a:lstStyle/>
                    <a:p>
                      <a:pPr indent="0" algn="l"/>
                      <a:r>
                        <a:rPr lang="en-US" sz="1100" b="1" kern="100">
                          <a:effectLst/>
                          <a:latin typeface="Times New Roman" panose="02020603050405020304" pitchFamily="18" charset="0"/>
                          <a:ea typeface="宋体" panose="02010600030101010101" pitchFamily="2" charset="-122"/>
                        </a:rPr>
                        <a:t>220</a:t>
                      </a:r>
                      <a:endParaRPr lang="zh-CN" sz="1100" b="1" kern="10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sz="1100" b="1" kern="100" dirty="0">
                          <a:effectLst/>
                          <a:latin typeface="Times New Roman" panose="02020603050405020304" pitchFamily="18" charset="0"/>
                          <a:ea typeface="宋体" panose="02010600030101010101" pitchFamily="2" charset="-122"/>
                        </a:rPr>
                        <a:t>6.5</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sz="1100" b="1" kern="100" dirty="0">
                          <a:effectLst/>
                          <a:latin typeface="Times New Roman" panose="02020603050405020304" pitchFamily="18" charset="0"/>
                          <a:ea typeface="宋体" panose="02010600030101010101" pitchFamily="2" charset="-122"/>
                        </a:rPr>
                        <a:t>×</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sz="1100" b="1" kern="100" dirty="0">
                          <a:effectLst/>
                          <a:latin typeface="Times New Roman" panose="02020603050405020304" pitchFamily="18" charset="0"/>
                          <a:ea typeface="宋体" panose="02010600030101010101" pitchFamily="2" charset="-122"/>
                        </a:rPr>
                        <a:t>×</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a:solidFill>
                            <a:schemeClr val="tx1"/>
                          </a:solidFill>
                          <a:effectLst/>
                          <a:latin typeface="Times New Roman" panose="02020603050405020304" pitchFamily="18" charset="0"/>
                          <a:ea typeface="宋体" panose="02010600030101010101" pitchFamily="2" charset="-122"/>
                          <a:cs typeface="+mn-cs"/>
                        </a:rPr>
                        <a:t>3.052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5.000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2.153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a:solidFill>
                            <a:schemeClr val="tx1"/>
                          </a:solidFill>
                          <a:effectLst/>
                          <a:latin typeface="Times New Roman" panose="02020603050405020304" pitchFamily="18" charset="0"/>
                          <a:ea typeface="宋体" panose="02010600030101010101" pitchFamily="2" charset="-122"/>
                          <a:cs typeface="+mn-cs"/>
                        </a:rPr>
                        <a:t>2.792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2707798"/>
                  </a:ext>
                </a:extLst>
              </a:tr>
              <a:tr h="174991">
                <a:tc>
                  <a:txBody>
                    <a:bodyPr/>
                    <a:lstStyle/>
                    <a:p>
                      <a:pPr indent="0" algn="l"/>
                      <a:r>
                        <a:rPr lang="en-US" sz="1100" b="1" kern="100">
                          <a:effectLst/>
                          <a:latin typeface="Times New Roman" panose="02020603050405020304" pitchFamily="18" charset="0"/>
                          <a:ea typeface="宋体" panose="02010600030101010101" pitchFamily="2" charset="-122"/>
                        </a:rPr>
                        <a:t>210</a:t>
                      </a:r>
                      <a:endParaRPr lang="zh-CN" sz="1100" b="1" kern="10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sz="1100" b="1" kern="100" dirty="0">
                          <a:effectLst/>
                          <a:latin typeface="Times New Roman" panose="02020603050405020304" pitchFamily="18" charset="0"/>
                          <a:ea typeface="宋体" panose="02010600030101010101" pitchFamily="2" charset="-122"/>
                        </a:rPr>
                        <a:t>6.5</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sz="1100" b="1" kern="100" dirty="0">
                          <a:effectLst/>
                          <a:latin typeface="Times New Roman" panose="02020603050405020304" pitchFamily="18" charset="0"/>
                          <a:ea typeface="宋体" panose="02010600030101010101" pitchFamily="2" charset="-122"/>
                        </a:rPr>
                        <a:t>×</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sz="1100" b="1" kern="100" dirty="0">
                          <a:effectLst/>
                          <a:latin typeface="Times New Roman" panose="02020603050405020304" pitchFamily="18" charset="0"/>
                          <a:ea typeface="宋体" panose="02010600030101010101" pitchFamily="2" charset="-122"/>
                        </a:rPr>
                        <a:t>×</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4.476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a:solidFill>
                            <a:schemeClr val="tx1"/>
                          </a:solidFill>
                          <a:effectLst/>
                          <a:latin typeface="Times New Roman" panose="02020603050405020304" pitchFamily="18" charset="0"/>
                          <a:ea typeface="宋体" panose="02010600030101010101" pitchFamily="2" charset="-122"/>
                          <a:cs typeface="+mn-cs"/>
                        </a:rPr>
                        <a:t>8.500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2.034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2.499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266769"/>
                  </a:ext>
                </a:extLst>
              </a:tr>
              <a:tr h="174991">
                <a:tc>
                  <a:txBody>
                    <a:bodyPr/>
                    <a:lstStyle/>
                    <a:p>
                      <a:pPr indent="0" algn="l"/>
                      <a:r>
                        <a:rPr lang="en-US" sz="1100" b="1" kern="100">
                          <a:effectLst/>
                          <a:latin typeface="Times New Roman" panose="02020603050405020304" pitchFamily="18" charset="0"/>
                          <a:ea typeface="宋体" panose="02010600030101010101" pitchFamily="2" charset="-122"/>
                        </a:rPr>
                        <a:t>200</a:t>
                      </a:r>
                      <a:endParaRPr lang="zh-CN" sz="1100" b="1" kern="10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sz="1100" b="1" kern="100" dirty="0">
                          <a:effectLst/>
                          <a:latin typeface="Times New Roman" panose="02020603050405020304" pitchFamily="18" charset="0"/>
                          <a:ea typeface="宋体" panose="02010600030101010101" pitchFamily="2" charset="-122"/>
                        </a:rPr>
                        <a:t>6.5</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sz="1100" b="1" kern="100" dirty="0">
                          <a:effectLst/>
                          <a:latin typeface="Times New Roman" panose="02020603050405020304" pitchFamily="18" charset="0"/>
                          <a:ea typeface="宋体" panose="02010600030101010101" pitchFamily="2" charset="-122"/>
                        </a:rPr>
                        <a:t>×</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sz="1100" b="1" kern="100" dirty="0">
                          <a:effectLst/>
                          <a:latin typeface="Times New Roman" panose="02020603050405020304" pitchFamily="18" charset="0"/>
                          <a:ea typeface="宋体" panose="02010600030101010101" pitchFamily="2" charset="-122"/>
                        </a:rPr>
                        <a:t>×</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a:solidFill>
                            <a:schemeClr val="tx1"/>
                          </a:solidFill>
                          <a:effectLst/>
                          <a:latin typeface="Times New Roman" panose="02020603050405020304" pitchFamily="18" charset="0"/>
                          <a:ea typeface="宋体" panose="02010600030101010101" pitchFamily="2" charset="-122"/>
                          <a:cs typeface="+mn-cs"/>
                        </a:rPr>
                        <a:t>4.476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a:solidFill>
                            <a:schemeClr val="tx1"/>
                          </a:solidFill>
                          <a:effectLst/>
                          <a:latin typeface="Times New Roman" panose="02020603050405020304" pitchFamily="18" charset="0"/>
                          <a:ea typeface="宋体" panose="02010600030101010101" pitchFamily="2" charset="-122"/>
                          <a:cs typeface="+mn-cs"/>
                        </a:rPr>
                        <a:t>8.500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3.298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a:solidFill>
                            <a:schemeClr val="tx1"/>
                          </a:solidFill>
                          <a:effectLst/>
                          <a:latin typeface="Times New Roman" panose="02020603050405020304" pitchFamily="18" charset="0"/>
                          <a:ea typeface="宋体" panose="02010600030101010101" pitchFamily="2" charset="-122"/>
                          <a:cs typeface="+mn-cs"/>
                        </a:rPr>
                        <a:t>5.605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4696583"/>
                  </a:ext>
                </a:extLst>
              </a:tr>
              <a:tr h="174991">
                <a:tc>
                  <a:txBody>
                    <a:bodyPr/>
                    <a:lstStyle/>
                    <a:p>
                      <a:pPr indent="0" algn="l"/>
                      <a:r>
                        <a:rPr lang="en-US" sz="1100" b="1" kern="100">
                          <a:effectLst/>
                          <a:latin typeface="Times New Roman" panose="02020603050405020304" pitchFamily="18" charset="0"/>
                          <a:ea typeface="宋体" panose="02010600030101010101" pitchFamily="2" charset="-122"/>
                        </a:rPr>
                        <a:t>190</a:t>
                      </a:r>
                      <a:endParaRPr lang="zh-CN" sz="1100" b="1" kern="10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sz="1100" b="1" kern="100" dirty="0">
                          <a:effectLst/>
                          <a:latin typeface="Times New Roman" panose="02020603050405020304" pitchFamily="18" charset="0"/>
                          <a:ea typeface="宋体" panose="02010600030101010101" pitchFamily="2" charset="-122"/>
                        </a:rPr>
                        <a:t>6.5</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sz="1100" b="1" kern="100" dirty="0">
                          <a:effectLst/>
                          <a:latin typeface="Times New Roman" panose="02020603050405020304" pitchFamily="18" charset="0"/>
                          <a:ea typeface="宋体" panose="02010600030101010101" pitchFamily="2" charset="-122"/>
                        </a:rPr>
                        <a:t>×</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sz="1100" b="1" kern="100" dirty="0">
                          <a:effectLst/>
                          <a:latin typeface="Times New Roman" panose="02020603050405020304" pitchFamily="18" charset="0"/>
                          <a:ea typeface="宋体" panose="02010600030101010101" pitchFamily="2" charset="-122"/>
                        </a:rPr>
                        <a:t>×</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4.496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a:solidFill>
                            <a:schemeClr val="tx1"/>
                          </a:solidFill>
                          <a:effectLst/>
                          <a:latin typeface="Times New Roman" panose="02020603050405020304" pitchFamily="18" charset="0"/>
                          <a:ea typeface="宋体" panose="02010600030101010101" pitchFamily="2" charset="-122"/>
                          <a:cs typeface="+mn-cs"/>
                        </a:rPr>
                        <a:t>8.550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4.501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8.561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36521532"/>
                  </a:ext>
                </a:extLst>
              </a:tr>
              <a:tr h="174991">
                <a:tc>
                  <a:txBody>
                    <a:bodyPr/>
                    <a:lstStyle/>
                    <a:p>
                      <a:pPr indent="0" algn="l"/>
                      <a:r>
                        <a:rPr lang="en-US" sz="1100" b="1" kern="100">
                          <a:effectLst/>
                          <a:latin typeface="Times New Roman" panose="02020603050405020304" pitchFamily="18" charset="0"/>
                          <a:ea typeface="宋体" panose="02010600030101010101" pitchFamily="2" charset="-122"/>
                        </a:rPr>
                        <a:t>180</a:t>
                      </a:r>
                      <a:endParaRPr lang="zh-CN" sz="1100" b="1" kern="10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sz="1100" b="1" kern="100" dirty="0">
                          <a:effectLst/>
                          <a:latin typeface="Times New Roman" panose="02020603050405020304" pitchFamily="18" charset="0"/>
                          <a:ea typeface="宋体" panose="02010600030101010101" pitchFamily="2" charset="-122"/>
                        </a:rPr>
                        <a:t>6.5</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altLang="zh-CN" sz="1100" b="1" kern="100" dirty="0">
                          <a:effectLst/>
                          <a:latin typeface="Times New Roman" panose="02020603050405020304" pitchFamily="18" charset="0"/>
                          <a:ea typeface="宋体" panose="02010600030101010101" pitchFamily="2" charset="-122"/>
                        </a:rPr>
                        <a:t>6.5</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sz="1100" b="1" kern="100" dirty="0">
                          <a:effectLst/>
                          <a:latin typeface="Times New Roman" panose="02020603050405020304" pitchFamily="18" charset="0"/>
                          <a:ea typeface="宋体" panose="02010600030101010101" pitchFamily="2" charset="-122"/>
                        </a:rPr>
                        <a:t>×</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a:solidFill>
                            <a:schemeClr val="tx1"/>
                          </a:solidFill>
                          <a:effectLst/>
                          <a:latin typeface="Times New Roman" panose="02020603050405020304" pitchFamily="18" charset="0"/>
                          <a:ea typeface="宋体" panose="02010600030101010101" pitchFamily="2" charset="-122"/>
                          <a:cs typeface="+mn-cs"/>
                        </a:rPr>
                        <a:t>3.679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a:solidFill>
                            <a:schemeClr val="tx1"/>
                          </a:solidFill>
                          <a:effectLst/>
                          <a:latin typeface="Times New Roman" panose="02020603050405020304" pitchFamily="18" charset="0"/>
                          <a:ea typeface="宋体" panose="02010600030101010101" pitchFamily="2" charset="-122"/>
                          <a:cs typeface="+mn-cs"/>
                        </a:rPr>
                        <a:t>6.541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0.000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-2.500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42004519"/>
                  </a:ext>
                </a:extLst>
              </a:tr>
              <a:tr h="174991">
                <a:tc>
                  <a:txBody>
                    <a:bodyPr/>
                    <a:lstStyle/>
                    <a:p>
                      <a:pPr indent="0" algn="l"/>
                      <a:r>
                        <a:rPr lang="en-US" sz="1100" b="1" kern="100">
                          <a:effectLst/>
                          <a:latin typeface="Times New Roman" panose="02020603050405020304" pitchFamily="18" charset="0"/>
                          <a:ea typeface="宋体" panose="02010600030101010101" pitchFamily="2" charset="-122"/>
                        </a:rPr>
                        <a:t>170</a:t>
                      </a:r>
                      <a:endParaRPr lang="zh-CN" sz="1100" b="1" kern="10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sz="1100" b="1" kern="100" dirty="0">
                          <a:effectLst/>
                          <a:latin typeface="Times New Roman" panose="02020603050405020304" pitchFamily="18" charset="0"/>
                          <a:ea typeface="宋体" panose="02010600030101010101" pitchFamily="2" charset="-122"/>
                        </a:rPr>
                        <a:t>6.5</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sz="1100" b="1" kern="100" dirty="0">
                          <a:effectLst/>
                          <a:latin typeface="Times New Roman" panose="02020603050405020304" pitchFamily="18" charset="0"/>
                          <a:ea typeface="宋体" panose="02010600030101010101" pitchFamily="2" charset="-122"/>
                        </a:rPr>
                        <a:t>6.5</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sz="1100" b="1" kern="100" dirty="0">
                          <a:effectLst/>
                          <a:latin typeface="Times New Roman" panose="02020603050405020304" pitchFamily="18" charset="0"/>
                          <a:ea typeface="宋体" panose="02010600030101010101" pitchFamily="2" charset="-122"/>
                        </a:rPr>
                        <a:t>×</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3.052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5.000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1.765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1.838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4445509"/>
                  </a:ext>
                </a:extLst>
              </a:tr>
              <a:tr h="174991">
                <a:tc>
                  <a:txBody>
                    <a:bodyPr/>
                    <a:lstStyle/>
                    <a:p>
                      <a:pPr indent="0" algn="l"/>
                      <a:r>
                        <a:rPr lang="en-US" sz="1100" b="1" kern="100">
                          <a:effectLst/>
                          <a:latin typeface="Times New Roman" panose="02020603050405020304" pitchFamily="18" charset="0"/>
                          <a:ea typeface="宋体" panose="02010600030101010101" pitchFamily="2" charset="-122"/>
                        </a:rPr>
                        <a:t>160</a:t>
                      </a:r>
                      <a:endParaRPr lang="zh-CN" sz="1100" b="1" kern="10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sz="1100" b="1" kern="100" dirty="0">
                          <a:effectLst/>
                          <a:latin typeface="Times New Roman" panose="02020603050405020304" pitchFamily="18" charset="0"/>
                          <a:ea typeface="宋体" panose="02010600030101010101" pitchFamily="2" charset="-122"/>
                        </a:rPr>
                        <a:t>6.5</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sz="1100" b="1" kern="100" dirty="0">
                          <a:effectLst/>
                          <a:latin typeface="Times New Roman" panose="02020603050405020304" pitchFamily="18" charset="0"/>
                          <a:ea typeface="宋体" panose="02010600030101010101" pitchFamily="2" charset="-122"/>
                        </a:rPr>
                        <a:t>6.5</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sz="1100" b="1" kern="100" dirty="0">
                          <a:effectLst/>
                          <a:latin typeface="Times New Roman" panose="02020603050405020304" pitchFamily="18" charset="0"/>
                          <a:ea typeface="宋体" panose="02010600030101010101" pitchFamily="2" charset="-122"/>
                        </a:rPr>
                        <a:t>×</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a:solidFill>
                            <a:schemeClr val="tx1"/>
                          </a:solidFill>
                          <a:effectLst/>
                          <a:latin typeface="Times New Roman" panose="02020603050405020304" pitchFamily="18" charset="0"/>
                          <a:ea typeface="宋体" panose="02010600030101010101" pitchFamily="2" charset="-122"/>
                          <a:cs typeface="+mn-cs"/>
                        </a:rPr>
                        <a:t>4.272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a:solidFill>
                            <a:schemeClr val="tx1"/>
                          </a:solidFill>
                          <a:effectLst/>
                          <a:latin typeface="Times New Roman" panose="02020603050405020304" pitchFamily="18" charset="0"/>
                          <a:ea typeface="宋体" panose="02010600030101010101" pitchFamily="2" charset="-122"/>
                          <a:cs typeface="+mn-cs"/>
                        </a:rPr>
                        <a:t>8.000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1.639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1.527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05069021"/>
                  </a:ext>
                </a:extLst>
              </a:tr>
              <a:tr h="174991">
                <a:tc>
                  <a:txBody>
                    <a:bodyPr/>
                    <a:lstStyle/>
                    <a:p>
                      <a:pPr indent="0" algn="l"/>
                      <a:r>
                        <a:rPr lang="en-US" sz="1100" b="1" kern="100">
                          <a:effectLst/>
                          <a:latin typeface="Times New Roman" panose="02020603050405020304" pitchFamily="18" charset="0"/>
                          <a:ea typeface="宋体" panose="02010600030101010101" pitchFamily="2" charset="-122"/>
                        </a:rPr>
                        <a:t>150</a:t>
                      </a:r>
                      <a:endParaRPr lang="zh-CN" sz="1100" b="1" kern="10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sz="1100" b="1" kern="100" dirty="0">
                          <a:effectLst/>
                          <a:latin typeface="Times New Roman" panose="02020603050405020304" pitchFamily="18" charset="0"/>
                          <a:ea typeface="宋体" panose="02010600030101010101" pitchFamily="2" charset="-122"/>
                        </a:rPr>
                        <a:t>6.5</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sz="1100" b="1" kern="100" dirty="0">
                          <a:effectLst/>
                          <a:latin typeface="Times New Roman" panose="02020603050405020304" pitchFamily="18" charset="0"/>
                          <a:ea typeface="宋体" panose="02010600030101010101" pitchFamily="2" charset="-122"/>
                        </a:rPr>
                        <a:t>6.5</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sz="1100" b="1" kern="100" dirty="0">
                          <a:effectLst/>
                          <a:latin typeface="Times New Roman" panose="02020603050405020304" pitchFamily="18" charset="0"/>
                          <a:ea typeface="宋体" panose="02010600030101010101" pitchFamily="2" charset="-122"/>
                        </a:rPr>
                        <a:t>×</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4.476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a:solidFill>
                            <a:schemeClr val="tx1"/>
                          </a:solidFill>
                          <a:effectLst/>
                          <a:latin typeface="Times New Roman" panose="02020603050405020304" pitchFamily="18" charset="0"/>
                          <a:ea typeface="宋体" panose="02010600030101010101" pitchFamily="2" charset="-122"/>
                          <a:cs typeface="+mn-cs"/>
                        </a:rPr>
                        <a:t>8.500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2.483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a:solidFill>
                            <a:schemeClr val="tx1"/>
                          </a:solidFill>
                          <a:effectLst/>
                          <a:latin typeface="Times New Roman" panose="02020603050405020304" pitchFamily="18" charset="0"/>
                          <a:ea typeface="宋体" panose="02010600030101010101" pitchFamily="2" charset="-122"/>
                          <a:cs typeface="+mn-cs"/>
                        </a:rPr>
                        <a:t>3.602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2161547"/>
                  </a:ext>
                </a:extLst>
              </a:tr>
              <a:tr h="174991">
                <a:tc>
                  <a:txBody>
                    <a:bodyPr/>
                    <a:lstStyle/>
                    <a:p>
                      <a:pPr marL="0" indent="0" algn="l" defTabSz="914400" rtl="0" eaLnBrk="1" latinLnBrk="0" hangingPunct="1"/>
                      <a:r>
                        <a:rPr lang="en-US" sz="1100" b="1" kern="100" dirty="0">
                          <a:solidFill>
                            <a:schemeClr val="tx1"/>
                          </a:solidFill>
                          <a:effectLst/>
                          <a:latin typeface="Times New Roman" panose="02020603050405020304" pitchFamily="18" charset="0"/>
                          <a:ea typeface="宋体" panose="02010600030101010101" pitchFamily="2" charset="-122"/>
                          <a:cs typeface="+mn-cs"/>
                        </a:rPr>
                        <a:t>140</a:t>
                      </a:r>
                      <a:endParaRPr lang="zh-CN" altLang="en-US" sz="1100" b="1" kern="100" dirty="0">
                        <a:solidFill>
                          <a:schemeClr val="tx1"/>
                        </a:solidFill>
                        <a:effectLst/>
                        <a:latin typeface="Times New Roman" panose="02020603050405020304" pitchFamily="18" charset="0"/>
                        <a:ea typeface="宋体" panose="02010600030101010101" pitchFamily="2" charset="-122"/>
                        <a:cs typeface="+mn-cs"/>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sz="1100" b="1" kern="100" dirty="0">
                          <a:effectLst/>
                          <a:latin typeface="Times New Roman" panose="02020603050405020304" pitchFamily="18" charset="0"/>
                          <a:ea typeface="宋体" panose="02010600030101010101" pitchFamily="2" charset="-122"/>
                        </a:rPr>
                        <a:t>6.5</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sz="1100" b="1" kern="100" dirty="0">
                          <a:effectLst/>
                          <a:latin typeface="Times New Roman" panose="02020603050405020304" pitchFamily="18" charset="0"/>
                          <a:ea typeface="宋体" panose="02010600030101010101" pitchFamily="2" charset="-122"/>
                        </a:rPr>
                        <a:t>6.5</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sz="1100" b="1" kern="100" dirty="0">
                          <a:effectLst/>
                          <a:latin typeface="Times New Roman" panose="02020603050405020304" pitchFamily="18" charset="0"/>
                          <a:ea typeface="宋体" panose="02010600030101010101" pitchFamily="2" charset="-122"/>
                        </a:rPr>
                        <a:t>×</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4.476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8.500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3.484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6.062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31736282"/>
                  </a:ext>
                </a:extLst>
              </a:tr>
              <a:tr h="174991">
                <a:tc>
                  <a:txBody>
                    <a:bodyPr/>
                    <a:lstStyle/>
                    <a:p>
                      <a:pPr marL="0" indent="0" algn="l" defTabSz="914400" rtl="0" eaLnBrk="1" latinLnBrk="0" hangingPunct="1"/>
                      <a:r>
                        <a:rPr lang="en-US" sz="1100" b="1" kern="100" dirty="0">
                          <a:solidFill>
                            <a:schemeClr val="tx1"/>
                          </a:solidFill>
                          <a:effectLst/>
                          <a:latin typeface="Times New Roman" panose="02020603050405020304" pitchFamily="18" charset="0"/>
                          <a:ea typeface="宋体" panose="02010600030101010101" pitchFamily="2" charset="-122"/>
                          <a:cs typeface="+mn-cs"/>
                        </a:rPr>
                        <a:t>130</a:t>
                      </a:r>
                      <a:endParaRPr lang="zh-CN" altLang="en-US" sz="1100" b="1" kern="100" dirty="0">
                        <a:solidFill>
                          <a:schemeClr val="tx1"/>
                        </a:solidFill>
                        <a:effectLst/>
                        <a:latin typeface="Times New Roman" panose="02020603050405020304" pitchFamily="18" charset="0"/>
                        <a:ea typeface="宋体" panose="02010600030101010101" pitchFamily="2" charset="-122"/>
                        <a:cs typeface="+mn-cs"/>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sz="1100" b="1" kern="100" dirty="0">
                          <a:effectLst/>
                          <a:latin typeface="Times New Roman" panose="02020603050405020304" pitchFamily="18" charset="0"/>
                          <a:ea typeface="宋体" panose="02010600030101010101" pitchFamily="2" charset="-122"/>
                        </a:rPr>
                        <a:t>6.5</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sz="1100" b="1" kern="100" dirty="0">
                          <a:effectLst/>
                          <a:latin typeface="Times New Roman" panose="02020603050405020304" pitchFamily="18" charset="0"/>
                          <a:ea typeface="宋体" panose="02010600030101010101" pitchFamily="2" charset="-122"/>
                        </a:rPr>
                        <a:t>6.5</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sz="1100" b="1" kern="100" dirty="0">
                          <a:effectLst/>
                          <a:latin typeface="Times New Roman" panose="02020603050405020304" pitchFamily="18" charset="0"/>
                          <a:ea typeface="宋体" panose="02010600030101010101" pitchFamily="2" charset="-122"/>
                        </a:rPr>
                        <a:t>×</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a:solidFill>
                            <a:schemeClr val="tx1"/>
                          </a:solidFill>
                          <a:effectLst/>
                          <a:latin typeface="Times New Roman" panose="02020603050405020304" pitchFamily="18" charset="0"/>
                          <a:ea typeface="宋体" panose="02010600030101010101" pitchFamily="2" charset="-122"/>
                          <a:cs typeface="+mn-cs"/>
                        </a:rPr>
                        <a:t>4.476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a:solidFill>
                            <a:schemeClr val="tx1"/>
                          </a:solidFill>
                          <a:effectLst/>
                          <a:latin typeface="Times New Roman" panose="02020603050405020304" pitchFamily="18" charset="0"/>
                          <a:ea typeface="宋体" panose="02010600030101010101" pitchFamily="2" charset="-122"/>
                          <a:cs typeface="+mn-cs"/>
                        </a:rPr>
                        <a:t>8.500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4.435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a:solidFill>
                            <a:schemeClr val="tx1"/>
                          </a:solidFill>
                          <a:effectLst/>
                          <a:latin typeface="Times New Roman" panose="02020603050405020304" pitchFamily="18" charset="0"/>
                          <a:ea typeface="宋体" panose="02010600030101010101" pitchFamily="2" charset="-122"/>
                          <a:cs typeface="+mn-cs"/>
                        </a:rPr>
                        <a:t>8.399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5489770"/>
                  </a:ext>
                </a:extLst>
              </a:tr>
              <a:tr h="174991">
                <a:tc>
                  <a:txBody>
                    <a:bodyPr/>
                    <a:lstStyle/>
                    <a:p>
                      <a:pPr marL="0" indent="0" algn="l" defTabSz="914400" rtl="0" eaLnBrk="1" latinLnBrk="0" hangingPunct="1"/>
                      <a:r>
                        <a:rPr lang="en-US" sz="1100" b="1" kern="100" dirty="0">
                          <a:solidFill>
                            <a:schemeClr val="tx1"/>
                          </a:solidFill>
                          <a:effectLst/>
                          <a:latin typeface="Times New Roman" panose="02020603050405020304" pitchFamily="18" charset="0"/>
                          <a:ea typeface="宋体" panose="02010600030101010101" pitchFamily="2" charset="-122"/>
                          <a:cs typeface="+mn-cs"/>
                        </a:rPr>
                        <a:t>120</a:t>
                      </a:r>
                      <a:endParaRPr lang="zh-CN" altLang="en-US" sz="1100" b="1" kern="100" dirty="0">
                        <a:solidFill>
                          <a:schemeClr val="tx1"/>
                        </a:solidFill>
                        <a:effectLst/>
                        <a:latin typeface="Times New Roman" panose="02020603050405020304" pitchFamily="18" charset="0"/>
                        <a:ea typeface="宋体" panose="02010600030101010101" pitchFamily="2" charset="-122"/>
                        <a:cs typeface="+mn-cs"/>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sz="1100" b="1" kern="100" dirty="0">
                          <a:effectLst/>
                          <a:latin typeface="Times New Roman" panose="02020603050405020304" pitchFamily="18" charset="0"/>
                          <a:ea typeface="宋体" panose="02010600030101010101" pitchFamily="2" charset="-122"/>
                        </a:rPr>
                        <a:t>6.5</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sz="1100" b="1" kern="100" dirty="0">
                          <a:effectLst/>
                          <a:latin typeface="Times New Roman" panose="02020603050405020304" pitchFamily="18" charset="0"/>
                          <a:ea typeface="宋体" panose="02010600030101010101" pitchFamily="2" charset="-122"/>
                        </a:rPr>
                        <a:t>6.5</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sz="1100" b="1" kern="100" dirty="0">
                          <a:effectLst/>
                          <a:latin typeface="Times New Roman" panose="02020603050405020304" pitchFamily="18" charset="0"/>
                          <a:ea typeface="宋体" panose="02010600030101010101" pitchFamily="2" charset="-122"/>
                        </a:rPr>
                        <a:t>6.5</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4.311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8.095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0.000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-2.500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52567675"/>
                  </a:ext>
                </a:extLst>
              </a:tr>
              <a:tr h="174991">
                <a:tc>
                  <a:txBody>
                    <a:bodyPr/>
                    <a:lstStyle/>
                    <a:p>
                      <a:pPr marL="0" indent="0" algn="l" defTabSz="914400" rtl="0" eaLnBrk="1" latinLnBrk="0" hangingPunct="1"/>
                      <a:r>
                        <a:rPr lang="en-US" sz="1100" b="1" kern="100">
                          <a:solidFill>
                            <a:schemeClr val="tx1"/>
                          </a:solidFill>
                          <a:effectLst/>
                          <a:latin typeface="Times New Roman" panose="02020603050405020304" pitchFamily="18" charset="0"/>
                          <a:ea typeface="宋体" panose="02010600030101010101" pitchFamily="2" charset="-122"/>
                          <a:cs typeface="+mn-cs"/>
                        </a:rPr>
                        <a:t>110</a:t>
                      </a:r>
                      <a:endParaRPr lang="zh-CN" altLang="en-US" sz="1100" b="1" kern="100">
                        <a:solidFill>
                          <a:schemeClr val="tx1"/>
                        </a:solidFill>
                        <a:effectLst/>
                        <a:latin typeface="Times New Roman" panose="02020603050405020304" pitchFamily="18" charset="0"/>
                        <a:ea typeface="宋体" panose="02010600030101010101" pitchFamily="2" charset="-122"/>
                        <a:cs typeface="+mn-cs"/>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sz="1100" b="1" kern="100" dirty="0">
                          <a:effectLst/>
                          <a:latin typeface="Times New Roman" panose="02020603050405020304" pitchFamily="18" charset="0"/>
                          <a:ea typeface="宋体" panose="02010600030101010101" pitchFamily="2" charset="-122"/>
                        </a:rPr>
                        <a:t>6.5</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sz="1100" b="1" kern="100" dirty="0">
                          <a:effectLst/>
                          <a:latin typeface="Times New Roman" panose="02020603050405020304" pitchFamily="18" charset="0"/>
                          <a:ea typeface="宋体" panose="02010600030101010101" pitchFamily="2" charset="-122"/>
                        </a:rPr>
                        <a:t>6.5</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sz="1100" b="1" kern="100" dirty="0">
                          <a:effectLst/>
                          <a:latin typeface="Times New Roman" panose="02020603050405020304" pitchFamily="18" charset="0"/>
                          <a:ea typeface="宋体" panose="02010600030101010101" pitchFamily="2" charset="-122"/>
                        </a:rPr>
                        <a:t>6.5</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3.052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5.000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2.106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a:solidFill>
                            <a:schemeClr val="tx1"/>
                          </a:solidFill>
                          <a:effectLst/>
                          <a:latin typeface="Times New Roman" panose="02020603050405020304" pitchFamily="18" charset="0"/>
                          <a:ea typeface="宋体" panose="02010600030101010101" pitchFamily="2" charset="-122"/>
                          <a:cs typeface="+mn-cs"/>
                        </a:rPr>
                        <a:t>2.676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91470475"/>
                  </a:ext>
                </a:extLst>
              </a:tr>
              <a:tr h="174991">
                <a:tc>
                  <a:txBody>
                    <a:bodyPr/>
                    <a:lstStyle/>
                    <a:p>
                      <a:pPr marL="0" indent="0" algn="l" defTabSz="914400" rtl="0" eaLnBrk="1" latinLnBrk="0" hangingPunct="1"/>
                      <a:r>
                        <a:rPr lang="en-US" sz="1100" b="1" kern="100">
                          <a:solidFill>
                            <a:schemeClr val="tx1"/>
                          </a:solidFill>
                          <a:effectLst/>
                          <a:latin typeface="Times New Roman" panose="02020603050405020304" pitchFamily="18" charset="0"/>
                          <a:ea typeface="宋体" panose="02010600030101010101" pitchFamily="2" charset="-122"/>
                          <a:cs typeface="+mn-cs"/>
                        </a:rPr>
                        <a:t>100</a:t>
                      </a:r>
                      <a:endParaRPr lang="zh-CN" altLang="en-US" sz="1100" b="1" kern="100">
                        <a:solidFill>
                          <a:schemeClr val="tx1"/>
                        </a:solidFill>
                        <a:effectLst/>
                        <a:latin typeface="Times New Roman" panose="02020603050405020304" pitchFamily="18" charset="0"/>
                        <a:ea typeface="宋体" panose="02010600030101010101" pitchFamily="2" charset="-122"/>
                        <a:cs typeface="+mn-cs"/>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sz="1100" b="1" kern="100" dirty="0">
                          <a:effectLst/>
                          <a:latin typeface="Times New Roman" panose="02020603050405020304" pitchFamily="18" charset="0"/>
                          <a:ea typeface="宋体" panose="02010600030101010101" pitchFamily="2" charset="-122"/>
                        </a:rPr>
                        <a:t>6.5</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sz="1100" b="1" kern="100" dirty="0">
                          <a:effectLst/>
                          <a:latin typeface="Times New Roman" panose="02020603050405020304" pitchFamily="18" charset="0"/>
                          <a:ea typeface="宋体" panose="02010600030101010101" pitchFamily="2" charset="-122"/>
                        </a:rPr>
                        <a:t>6.5</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sz="1100" b="1" kern="100" dirty="0">
                          <a:effectLst/>
                          <a:latin typeface="Times New Roman" panose="02020603050405020304" pitchFamily="18" charset="0"/>
                          <a:ea typeface="宋体" panose="02010600030101010101" pitchFamily="2" charset="-122"/>
                        </a:rPr>
                        <a:t>6.5</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4.272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8.000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1.677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1.620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55110458"/>
                  </a:ext>
                </a:extLst>
              </a:tr>
              <a:tr h="174991">
                <a:tc>
                  <a:txBody>
                    <a:bodyPr/>
                    <a:lstStyle/>
                    <a:p>
                      <a:pPr marL="0" indent="0" algn="l" defTabSz="914400" rtl="0" eaLnBrk="1" latinLnBrk="0" hangingPunct="1"/>
                      <a:r>
                        <a:rPr lang="en-US" sz="1100" b="1" kern="100">
                          <a:solidFill>
                            <a:schemeClr val="tx1"/>
                          </a:solidFill>
                          <a:effectLst/>
                          <a:latin typeface="Times New Roman" panose="02020603050405020304" pitchFamily="18" charset="0"/>
                          <a:ea typeface="宋体" panose="02010600030101010101" pitchFamily="2" charset="-122"/>
                          <a:cs typeface="+mn-cs"/>
                        </a:rPr>
                        <a:t>90</a:t>
                      </a:r>
                      <a:endParaRPr lang="zh-CN" altLang="en-US" sz="1100" b="1" kern="100">
                        <a:solidFill>
                          <a:schemeClr val="tx1"/>
                        </a:solidFill>
                        <a:effectLst/>
                        <a:latin typeface="Times New Roman" panose="02020603050405020304" pitchFamily="18" charset="0"/>
                        <a:ea typeface="宋体" panose="02010600030101010101" pitchFamily="2" charset="-122"/>
                        <a:cs typeface="+mn-cs"/>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sz="1100" b="1" kern="100" dirty="0">
                          <a:effectLst/>
                          <a:latin typeface="Times New Roman" panose="02020603050405020304" pitchFamily="18" charset="0"/>
                          <a:ea typeface="宋体" panose="02010600030101010101" pitchFamily="2" charset="-122"/>
                        </a:rPr>
                        <a:t>6.5</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sz="1100" b="1" kern="100" dirty="0">
                          <a:effectLst/>
                          <a:latin typeface="Times New Roman" panose="02020603050405020304" pitchFamily="18" charset="0"/>
                          <a:ea typeface="宋体" panose="02010600030101010101" pitchFamily="2" charset="-122"/>
                        </a:rPr>
                        <a:t>6.5</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sz="1100" b="1" kern="100" dirty="0">
                          <a:effectLst/>
                          <a:latin typeface="Times New Roman" panose="02020603050405020304" pitchFamily="18" charset="0"/>
                          <a:ea typeface="宋体" panose="02010600030101010101" pitchFamily="2" charset="-122"/>
                        </a:rPr>
                        <a:t>6.5</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4.476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8.500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2.208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2.926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2109291"/>
                  </a:ext>
                </a:extLst>
              </a:tr>
              <a:tr h="174991">
                <a:tc>
                  <a:txBody>
                    <a:bodyPr/>
                    <a:lstStyle/>
                    <a:p>
                      <a:pPr marL="0" indent="0" algn="l" defTabSz="914400" rtl="0" eaLnBrk="1" latinLnBrk="0" hangingPunct="1"/>
                      <a:r>
                        <a:rPr lang="en-US" sz="1100" b="1" kern="100">
                          <a:solidFill>
                            <a:schemeClr val="tx1"/>
                          </a:solidFill>
                          <a:effectLst/>
                          <a:latin typeface="Times New Roman" panose="02020603050405020304" pitchFamily="18" charset="0"/>
                          <a:ea typeface="宋体" panose="02010600030101010101" pitchFamily="2" charset="-122"/>
                          <a:cs typeface="+mn-cs"/>
                        </a:rPr>
                        <a:t>80</a:t>
                      </a:r>
                      <a:endParaRPr lang="zh-CN" altLang="en-US" sz="1100" b="1" kern="100">
                        <a:solidFill>
                          <a:schemeClr val="tx1"/>
                        </a:solidFill>
                        <a:effectLst/>
                        <a:latin typeface="Times New Roman" panose="02020603050405020304" pitchFamily="18" charset="0"/>
                        <a:ea typeface="宋体" panose="02010600030101010101" pitchFamily="2" charset="-122"/>
                        <a:cs typeface="+mn-cs"/>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sz="1100" b="1" kern="100" dirty="0">
                          <a:effectLst/>
                          <a:latin typeface="Times New Roman" panose="02020603050405020304" pitchFamily="18" charset="0"/>
                          <a:ea typeface="宋体" panose="02010600030101010101" pitchFamily="2" charset="-122"/>
                        </a:rPr>
                        <a:t>6.5</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sz="1100" b="1" kern="100" dirty="0">
                          <a:effectLst/>
                          <a:latin typeface="Times New Roman" panose="02020603050405020304" pitchFamily="18" charset="0"/>
                          <a:ea typeface="宋体" panose="02010600030101010101" pitchFamily="2" charset="-122"/>
                        </a:rPr>
                        <a:t>6.5</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sz="1100" b="1" kern="100" dirty="0">
                          <a:effectLst/>
                          <a:latin typeface="Times New Roman" panose="02020603050405020304" pitchFamily="18" charset="0"/>
                          <a:ea typeface="宋体" panose="02010600030101010101" pitchFamily="2" charset="-122"/>
                        </a:rPr>
                        <a:t>6.5</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4.476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8.500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2.882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4.583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861503"/>
                  </a:ext>
                </a:extLst>
              </a:tr>
              <a:tr h="174991">
                <a:tc>
                  <a:txBody>
                    <a:bodyPr/>
                    <a:lstStyle/>
                    <a:p>
                      <a:pPr marL="0" indent="0" algn="l" defTabSz="914400" rtl="0" eaLnBrk="1" latinLnBrk="0" hangingPunct="1"/>
                      <a:r>
                        <a:rPr lang="en-US" sz="1100" b="1" kern="100">
                          <a:solidFill>
                            <a:schemeClr val="tx1"/>
                          </a:solidFill>
                          <a:effectLst/>
                          <a:latin typeface="Times New Roman" panose="02020603050405020304" pitchFamily="18" charset="0"/>
                          <a:ea typeface="宋体" panose="02010600030101010101" pitchFamily="2" charset="-122"/>
                          <a:cs typeface="+mn-cs"/>
                        </a:rPr>
                        <a:t>70</a:t>
                      </a:r>
                      <a:endParaRPr lang="zh-CN" altLang="en-US" sz="1100" b="1" kern="100">
                        <a:solidFill>
                          <a:schemeClr val="tx1"/>
                        </a:solidFill>
                        <a:effectLst/>
                        <a:latin typeface="Times New Roman" panose="02020603050405020304" pitchFamily="18" charset="0"/>
                        <a:ea typeface="宋体" panose="02010600030101010101" pitchFamily="2" charset="-122"/>
                        <a:cs typeface="+mn-cs"/>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sz="1100" b="1" kern="100" dirty="0">
                          <a:effectLst/>
                          <a:latin typeface="Times New Roman" panose="02020603050405020304" pitchFamily="18" charset="0"/>
                          <a:ea typeface="宋体" panose="02010600030101010101" pitchFamily="2" charset="-122"/>
                        </a:rPr>
                        <a:t>6.5</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sz="1100" b="1" kern="100" dirty="0">
                          <a:effectLst/>
                          <a:latin typeface="Times New Roman" panose="02020603050405020304" pitchFamily="18" charset="0"/>
                          <a:ea typeface="宋体" panose="02010600030101010101" pitchFamily="2" charset="-122"/>
                        </a:rPr>
                        <a:t>6.5</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sz="1100" b="1" kern="100" dirty="0">
                          <a:effectLst/>
                          <a:latin typeface="Times New Roman" panose="02020603050405020304" pitchFamily="18" charset="0"/>
                          <a:ea typeface="宋体" panose="02010600030101010101" pitchFamily="2" charset="-122"/>
                        </a:rPr>
                        <a:t>6.5</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4.476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8.500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3.494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6.087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0526771"/>
                  </a:ext>
                </a:extLst>
              </a:tr>
              <a:tr h="174991">
                <a:tc>
                  <a:txBody>
                    <a:bodyPr/>
                    <a:lstStyle/>
                    <a:p>
                      <a:pPr marL="0" indent="0" algn="l" defTabSz="914400" rtl="0" eaLnBrk="1" latinLnBrk="0" hangingPunct="1"/>
                      <a:r>
                        <a:rPr lang="en-US" sz="1100" b="1" kern="100">
                          <a:solidFill>
                            <a:schemeClr val="tx1"/>
                          </a:solidFill>
                          <a:effectLst/>
                          <a:latin typeface="Times New Roman" panose="02020603050405020304" pitchFamily="18" charset="0"/>
                          <a:ea typeface="宋体" panose="02010600030101010101" pitchFamily="2" charset="-122"/>
                          <a:cs typeface="+mn-cs"/>
                        </a:rPr>
                        <a:t>60</a:t>
                      </a:r>
                      <a:endParaRPr lang="zh-CN" altLang="en-US" sz="1100" b="1" kern="100">
                        <a:solidFill>
                          <a:schemeClr val="tx1"/>
                        </a:solidFill>
                        <a:effectLst/>
                        <a:latin typeface="Times New Roman" panose="02020603050405020304" pitchFamily="18" charset="0"/>
                        <a:ea typeface="宋体" panose="02010600030101010101" pitchFamily="2" charset="-122"/>
                        <a:cs typeface="+mn-cs"/>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sz="1100" b="1" kern="100" dirty="0">
                          <a:effectLst/>
                          <a:latin typeface="Times New Roman" panose="02020603050405020304" pitchFamily="18" charset="0"/>
                          <a:ea typeface="宋体" panose="02010600030101010101" pitchFamily="2" charset="-122"/>
                        </a:rPr>
                        <a:t>6.5</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sz="1100" b="1" kern="100" dirty="0">
                          <a:effectLst/>
                          <a:latin typeface="Times New Roman" panose="02020603050405020304" pitchFamily="18" charset="0"/>
                          <a:ea typeface="宋体" panose="02010600030101010101" pitchFamily="2" charset="-122"/>
                        </a:rPr>
                        <a:t>6.5</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sz="1100" b="1" kern="100" dirty="0">
                          <a:effectLst/>
                          <a:latin typeface="Times New Roman" panose="02020603050405020304" pitchFamily="18" charset="0"/>
                          <a:ea typeface="宋体" panose="02010600030101010101" pitchFamily="2" charset="-122"/>
                        </a:rPr>
                        <a:t>6.5</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4.476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8.500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4.039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7.426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2909505"/>
                  </a:ext>
                </a:extLst>
              </a:tr>
              <a:tr h="174991">
                <a:tc>
                  <a:txBody>
                    <a:bodyPr/>
                    <a:lstStyle/>
                    <a:p>
                      <a:pPr marL="0" indent="0" algn="l" defTabSz="914400" rtl="0" eaLnBrk="1" latinLnBrk="0" hangingPunct="1"/>
                      <a:r>
                        <a:rPr lang="en-US" sz="1100" b="1" kern="100">
                          <a:solidFill>
                            <a:schemeClr val="tx1"/>
                          </a:solidFill>
                          <a:effectLst/>
                          <a:latin typeface="Times New Roman" panose="02020603050405020304" pitchFamily="18" charset="0"/>
                          <a:ea typeface="宋体" panose="02010600030101010101" pitchFamily="2" charset="-122"/>
                          <a:cs typeface="+mn-cs"/>
                        </a:rPr>
                        <a:t>50</a:t>
                      </a:r>
                      <a:endParaRPr lang="zh-CN" altLang="en-US" sz="1100" b="1" kern="100">
                        <a:solidFill>
                          <a:schemeClr val="tx1"/>
                        </a:solidFill>
                        <a:effectLst/>
                        <a:latin typeface="Times New Roman" panose="02020603050405020304" pitchFamily="18" charset="0"/>
                        <a:ea typeface="宋体" panose="02010600030101010101" pitchFamily="2" charset="-122"/>
                        <a:cs typeface="+mn-cs"/>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sz="1100" b="1" kern="100" dirty="0">
                          <a:effectLst/>
                          <a:latin typeface="Times New Roman" panose="02020603050405020304" pitchFamily="18" charset="0"/>
                          <a:ea typeface="宋体" panose="02010600030101010101" pitchFamily="2" charset="-122"/>
                        </a:rPr>
                        <a:t>6.5</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sz="1100" b="1" kern="100" dirty="0">
                          <a:effectLst/>
                          <a:latin typeface="Times New Roman" panose="02020603050405020304" pitchFamily="18" charset="0"/>
                          <a:ea typeface="宋体" panose="02010600030101010101" pitchFamily="2" charset="-122"/>
                        </a:rPr>
                        <a:t>6.5</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l"/>
                      <a:r>
                        <a:rPr lang="en-US" sz="1100" b="1" kern="100" dirty="0">
                          <a:effectLst/>
                          <a:latin typeface="Times New Roman" panose="02020603050405020304" pitchFamily="18" charset="0"/>
                          <a:ea typeface="宋体" panose="02010600030101010101" pitchFamily="2" charset="-122"/>
                        </a:rPr>
                        <a:t>6.5</a:t>
                      </a:r>
                      <a:endParaRPr lang="zh-CN" sz="1100" b="1" kern="100" dirty="0">
                        <a:effectLst/>
                        <a:latin typeface="Times New Roman" panose="02020603050405020304" pitchFamily="18" charset="0"/>
                        <a:ea typeface="宋体" panose="02010600030101010101" pitchFamily="2" charset="-122"/>
                      </a:endParaRPr>
                    </a:p>
                  </a:txBody>
                  <a:tcPr marL="55560" marR="555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4.476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8.500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4.516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54" rtl="0" eaLnBrk="1" fontAlgn="b" latinLnBrk="0" hangingPunct="1"/>
                      <a:r>
                        <a:rPr lang="en-US" altLang="zh-CN" sz="1100" b="1" kern="100" dirty="0">
                          <a:solidFill>
                            <a:schemeClr val="tx1"/>
                          </a:solidFill>
                          <a:effectLst/>
                          <a:latin typeface="Times New Roman" panose="02020603050405020304" pitchFamily="18" charset="0"/>
                          <a:ea typeface="宋体" panose="02010600030101010101" pitchFamily="2" charset="-122"/>
                          <a:cs typeface="+mn-cs"/>
                        </a:rPr>
                        <a:t>8.599 </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76515440"/>
                  </a:ext>
                </a:extLst>
              </a:tr>
            </a:tbl>
          </a:graphicData>
        </a:graphic>
      </p:graphicFrame>
      <p:sp>
        <p:nvSpPr>
          <p:cNvPr id="71" name="文本框 70">
            <a:extLst>
              <a:ext uri="{FF2B5EF4-FFF2-40B4-BE49-F238E27FC236}">
                <a16:creationId xmlns:a16="http://schemas.microsoft.com/office/drawing/2014/main" id="{5B1270D0-5744-DF0C-0C9B-2E906B3FE362}"/>
              </a:ext>
            </a:extLst>
          </p:cNvPr>
          <p:cNvSpPr txBox="1"/>
          <p:nvPr/>
        </p:nvSpPr>
        <p:spPr>
          <a:xfrm>
            <a:off x="99923" y="916336"/>
            <a:ext cx="3883844" cy="400110"/>
          </a:xfrm>
          <a:prstGeom prst="rect">
            <a:avLst/>
          </a:prstGeom>
          <a:noFill/>
        </p:spPr>
        <p:txBody>
          <a:bodyPr wrap="square" rtlCol="0">
            <a:spAutoFit/>
          </a:bodyPr>
          <a:lstStyle/>
          <a:p>
            <a:r>
              <a:rPr lang="en-US" altLang="zh-CN" sz="2000" b="1" dirty="0"/>
              <a:t>2. </a:t>
            </a:r>
            <a:r>
              <a:rPr lang="zh-CN" altLang="en-US" sz="2000" b="1" dirty="0"/>
              <a:t>核心结构设计</a:t>
            </a:r>
          </a:p>
        </p:txBody>
      </p:sp>
      <p:pic>
        <p:nvPicPr>
          <p:cNvPr id="3" name="图片 2" descr="图表, 折线图&#10;&#10;AI 生成的内容可能不正确。">
            <a:extLst>
              <a:ext uri="{FF2B5EF4-FFF2-40B4-BE49-F238E27FC236}">
                <a16:creationId xmlns:a16="http://schemas.microsoft.com/office/drawing/2014/main" id="{7F7F957A-A130-0C10-9F18-A01A01701B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6131" y="1244019"/>
            <a:ext cx="6338231" cy="5072586"/>
          </a:xfrm>
          <a:prstGeom prst="rect">
            <a:avLst/>
          </a:prstGeom>
        </p:spPr>
      </p:pic>
    </p:spTree>
    <p:extLst>
      <p:ext uri="{BB962C8B-B14F-4D97-AF65-F5344CB8AC3E}">
        <p14:creationId xmlns:p14="http://schemas.microsoft.com/office/powerpoint/2010/main" val="120330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0"/>
                                        </p:tgtEl>
                                        <p:attrNameLst>
                                          <p:attrName>style.visibility</p:attrName>
                                        </p:attrNameLst>
                                      </p:cBhvr>
                                      <p:to>
                                        <p:strVal val="hidden"/>
                                      </p:to>
                                    </p:set>
                                  </p:childTnLst>
                                </p:cTn>
                              </p:par>
                              <p:par>
                                <p:cTn id="7" presetID="42" presetClass="path" presetSubtype="0" fill="hold" grpId="0" nodeType="withEffect">
                                  <p:stCondLst>
                                    <p:cond delay="0"/>
                                  </p:stCondLst>
                                  <p:childTnLst>
                                    <p:animMotion origin="layout" path="M 5E-6 -2.22222E-6 L 5E-6 -0.13565 " pathEditMode="relative" rAng="0" ptsTypes="AA">
                                      <p:cBhvr>
                                        <p:cTn id="8" dur="2000" fill="hold"/>
                                        <p:tgtEl>
                                          <p:spTgt spid="10"/>
                                        </p:tgtEl>
                                        <p:attrNameLst>
                                          <p:attrName>ppt_x</p:attrName>
                                          <p:attrName>ppt_y</p:attrName>
                                        </p:attrNameLst>
                                      </p:cBhvr>
                                      <p:rCtr x="0" y="-6782"/>
                                    </p:animMotion>
                                  </p:childTnLst>
                                </p:cTn>
                              </p:par>
                              <p:par>
                                <p:cTn id="9" presetID="42" presetClass="path" presetSubtype="0" fill="hold" grpId="0" nodeType="withEffect">
                                  <p:stCondLst>
                                    <p:cond delay="0"/>
                                  </p:stCondLst>
                                  <p:childTnLst>
                                    <p:animMotion origin="layout" path="M -4.375E-6 -2.96296E-6 L 0.00066 0.13658 " pathEditMode="relative" rAng="0" ptsTypes="AA">
                                      <p:cBhvr>
                                        <p:cTn id="10" dur="2000" fill="hold"/>
                                        <p:tgtEl>
                                          <p:spTgt spid="9"/>
                                        </p:tgtEl>
                                        <p:attrNameLst>
                                          <p:attrName>ppt_x</p:attrName>
                                          <p:attrName>ppt_y</p:attrName>
                                        </p:attrNameLst>
                                      </p:cBhvr>
                                      <p:rCtr x="26" y="6829"/>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fill="hold" grpId="0" nodeType="clickEffect">
                                  <p:stCondLst>
                                    <p:cond delay="0"/>
                                  </p:stCondLst>
                                  <p:childTnLst>
                                    <p:animMotion origin="layout" path="M 2.5E-6 -2.22222E-6 L 2.5E-6 -0.13565 " pathEditMode="relative" rAng="0" ptsTypes="AA">
                                      <p:cBhvr>
                                        <p:cTn id="14" dur="1000" fill="hold"/>
                                        <p:tgtEl>
                                          <p:spTgt spid="68"/>
                                        </p:tgtEl>
                                        <p:attrNameLst>
                                          <p:attrName>ppt_x</p:attrName>
                                          <p:attrName>ppt_y</p:attrName>
                                        </p:attrNameLst>
                                      </p:cBhvr>
                                      <p:rCtr x="0" y="-6782"/>
                                    </p:animMotion>
                                  </p:childTnLst>
                                </p:cTn>
                              </p:par>
                              <p:par>
                                <p:cTn id="15" presetID="42" presetClass="path" presetSubtype="0" fill="hold" grpId="0" nodeType="withEffect">
                                  <p:stCondLst>
                                    <p:cond delay="0"/>
                                  </p:stCondLst>
                                  <p:childTnLst>
                                    <p:animMotion origin="layout" path="M 3.33333E-6 -2.96296E-6 L 0.00065 0.13658 " pathEditMode="relative" rAng="0" ptsTypes="AA">
                                      <p:cBhvr>
                                        <p:cTn id="16" dur="1000" fill="hold"/>
                                        <p:tgtEl>
                                          <p:spTgt spid="67"/>
                                        </p:tgtEl>
                                        <p:attrNameLst>
                                          <p:attrName>ppt_x</p:attrName>
                                          <p:attrName>ppt_y</p:attrName>
                                        </p:attrNameLst>
                                      </p:cBhvr>
                                      <p:rCtr x="26" y="6829"/>
                                    </p:animMotion>
                                  </p:childTnLst>
                                </p:cTn>
                              </p:par>
                            </p:childTnLst>
                          </p:cTn>
                        </p:par>
                      </p:childTnLst>
                    </p:cTn>
                  </p:par>
                  <p:par>
                    <p:cTn id="17" fill="hold">
                      <p:stCondLst>
                        <p:cond delay="indefinite"/>
                      </p:stCondLst>
                      <p:childTnLst>
                        <p:par>
                          <p:cTn id="18" fill="hold">
                            <p:stCondLst>
                              <p:cond delay="0"/>
                            </p:stCondLst>
                            <p:childTnLst>
                              <p:par>
                                <p:cTn id="19" presetID="42" presetClass="path" presetSubtype="0" fill="hold" grpId="0" nodeType="clickEffect">
                                  <p:stCondLst>
                                    <p:cond delay="0"/>
                                  </p:stCondLst>
                                  <p:childTnLst>
                                    <p:animMotion origin="layout" path="M -3.33333E-6 4.44444E-6 L -0.00039 0.12199 " pathEditMode="relative" rAng="0" ptsTypes="AA">
                                      <p:cBhvr>
                                        <p:cTn id="20" dur="1000" fill="hold"/>
                                        <p:tgtEl>
                                          <p:spTgt spid="19"/>
                                        </p:tgtEl>
                                        <p:attrNameLst>
                                          <p:attrName>ppt_x</p:attrName>
                                          <p:attrName>ppt_y</p:attrName>
                                        </p:attrNameLst>
                                      </p:cBhvr>
                                      <p:rCtr x="-26" y="6088"/>
                                    </p:animMotion>
                                  </p:childTnLst>
                                </p:cTn>
                              </p:par>
                              <p:par>
                                <p:cTn id="21" presetID="42" presetClass="path" presetSubtype="0" fill="hold" grpId="0" nodeType="withEffect">
                                  <p:stCondLst>
                                    <p:cond delay="0"/>
                                  </p:stCondLst>
                                  <p:childTnLst>
                                    <p:animMotion origin="layout" path="M 1.25E-6 3.33333E-6 L -0.00013 -0.1132 " pathEditMode="relative" rAng="0" ptsTypes="AA">
                                      <p:cBhvr>
                                        <p:cTn id="22" dur="1000" fill="hold"/>
                                        <p:tgtEl>
                                          <p:spTgt spid="4"/>
                                        </p:tgtEl>
                                        <p:attrNameLst>
                                          <p:attrName>ppt_x</p:attrName>
                                          <p:attrName>ppt_y</p:attrName>
                                        </p:attrNameLst>
                                      </p:cBhvr>
                                      <p:rCtr x="-13" y="-5671"/>
                                    </p:animMotion>
                                  </p:childTnLst>
                                </p:cTn>
                              </p:par>
                              <p:par>
                                <p:cTn id="23" presetID="42" presetClass="path" presetSubtype="0" fill="hold" grpId="0" nodeType="withEffect">
                                  <p:stCondLst>
                                    <p:cond delay="0"/>
                                  </p:stCondLst>
                                  <p:childTnLst>
                                    <p:animMotion origin="layout" path="M -3.125E-6 3.33333E-6 L 0.00039 0.1199 " pathEditMode="relative" rAng="0" ptsTypes="AA">
                                      <p:cBhvr>
                                        <p:cTn id="24" dur="1000" fill="hold"/>
                                        <p:tgtEl>
                                          <p:spTgt spid="15"/>
                                        </p:tgtEl>
                                        <p:attrNameLst>
                                          <p:attrName>ppt_x</p:attrName>
                                          <p:attrName>ppt_y</p:attrName>
                                        </p:attrNameLst>
                                      </p:cBhvr>
                                      <p:rCtr x="13" y="5995"/>
                                    </p:animMotion>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4" grpId="0" animBg="1"/>
      <p:bldP spid="9" grpId="0" animBg="1"/>
      <p:bldP spid="10" grpId="0" animBg="1"/>
      <p:bldP spid="15"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D3085C-A9A3-E794-44CB-F2B433D09CE0}"/>
            </a:ext>
          </a:extLst>
        </p:cNvPr>
        <p:cNvGrpSpPr/>
        <p:nvPr/>
      </p:nvGrpSpPr>
      <p:grpSpPr>
        <a:xfrm>
          <a:off x="0" y="0"/>
          <a:ext cx="0" cy="0"/>
          <a:chOff x="0" y="0"/>
          <a:chExt cx="0" cy="0"/>
        </a:xfrm>
      </p:grpSpPr>
      <p:grpSp>
        <p:nvGrpSpPr>
          <p:cNvPr id="5" name="组合 4">
            <a:extLst>
              <a:ext uri="{FF2B5EF4-FFF2-40B4-BE49-F238E27FC236}">
                <a16:creationId xmlns:a16="http://schemas.microsoft.com/office/drawing/2014/main" id="{79F11DAC-C0F1-A735-034B-1A4FDA9202C9}"/>
              </a:ext>
            </a:extLst>
          </p:cNvPr>
          <p:cNvGrpSpPr/>
          <p:nvPr/>
        </p:nvGrpSpPr>
        <p:grpSpPr>
          <a:xfrm>
            <a:off x="0" y="119153"/>
            <a:ext cx="12192000" cy="622528"/>
            <a:chOff x="0" y="119153"/>
            <a:chExt cx="12192000" cy="622528"/>
          </a:xfrm>
        </p:grpSpPr>
        <p:sp>
          <p:nvSpPr>
            <p:cNvPr id="6" name="矩形 5">
              <a:extLst>
                <a:ext uri="{FF2B5EF4-FFF2-40B4-BE49-F238E27FC236}">
                  <a16:creationId xmlns:a16="http://schemas.microsoft.com/office/drawing/2014/main" id="{E236AC8E-5EEC-B7D2-332D-B235AD41736A}"/>
                </a:ext>
              </a:extLst>
            </p:cNvPr>
            <p:cNvSpPr/>
            <p:nvPr/>
          </p:nvSpPr>
          <p:spPr>
            <a:xfrm>
              <a:off x="0" y="660401"/>
              <a:ext cx="12192000" cy="81280"/>
            </a:xfrm>
            <a:prstGeom prst="rect">
              <a:avLst/>
            </a:prstGeom>
            <a:gradFill flip="none" rotWithShape="1">
              <a:gsLst>
                <a:gs pos="7000">
                  <a:srgbClr val="2BB8B4">
                    <a:lumMod val="100000"/>
                  </a:srgbClr>
                </a:gs>
                <a:gs pos="49000">
                  <a:schemeClr val="accent1">
                    <a:tint val="44500"/>
                    <a:satMod val="160000"/>
                  </a:schemeClr>
                </a:gs>
                <a:gs pos="70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 name="图片 6" descr="图片包含 文本&#10;&#10;描述已自动生成">
              <a:extLst>
                <a:ext uri="{FF2B5EF4-FFF2-40B4-BE49-F238E27FC236}">
                  <a16:creationId xmlns:a16="http://schemas.microsoft.com/office/drawing/2014/main" id="{23842244-CC88-268A-9CCC-3C7856F05C1D}"/>
                </a:ext>
              </a:extLst>
            </p:cNvPr>
            <p:cNvPicPr/>
            <p:nvPr/>
          </p:nvPicPr>
          <p:blipFill rotWithShape="1">
            <a:blip r:embed="rId2">
              <a:extLst>
                <a:ext uri="{28A0092B-C50C-407E-A947-70E740481C1C}">
                  <a14:useLocalDpi xmlns:a14="http://schemas.microsoft.com/office/drawing/2010/main" val="0"/>
                </a:ext>
              </a:extLst>
            </a:blip>
            <a:srcRect r="27755"/>
            <a:stretch/>
          </p:blipFill>
          <p:spPr>
            <a:xfrm>
              <a:off x="2437617" y="119153"/>
              <a:ext cx="2095473" cy="446233"/>
            </a:xfrm>
            <a:prstGeom prst="rect">
              <a:avLst/>
            </a:prstGeom>
          </p:spPr>
        </p:pic>
        <p:pic>
          <p:nvPicPr>
            <p:cNvPr id="8" name="图片 7" descr="文本&#10;&#10;描述已自动生成">
              <a:extLst>
                <a:ext uri="{FF2B5EF4-FFF2-40B4-BE49-F238E27FC236}">
                  <a16:creationId xmlns:a16="http://schemas.microsoft.com/office/drawing/2014/main" id="{B4EDAA5B-9ECF-4AED-E575-5B8AF8F30041}"/>
                </a:ext>
              </a:extLst>
            </p:cNvPr>
            <p:cNvPicPr/>
            <p:nvPr/>
          </p:nvPicPr>
          <p:blipFill>
            <a:blip r:embed="rId3">
              <a:extLst>
                <a:ext uri="{28A0092B-C50C-407E-A947-70E740481C1C}">
                  <a14:useLocalDpi xmlns:a14="http://schemas.microsoft.com/office/drawing/2010/main" val="0"/>
                </a:ext>
              </a:extLst>
            </a:blip>
            <a:stretch>
              <a:fillRect/>
            </a:stretch>
          </p:blipFill>
          <p:spPr>
            <a:xfrm>
              <a:off x="187324" y="163038"/>
              <a:ext cx="2138137" cy="358465"/>
            </a:xfrm>
            <a:prstGeom prst="rect">
              <a:avLst/>
            </a:prstGeom>
          </p:spPr>
        </p:pic>
      </p:grpSp>
      <p:sp>
        <p:nvSpPr>
          <p:cNvPr id="15" name="文本框 14">
            <a:extLst>
              <a:ext uri="{FF2B5EF4-FFF2-40B4-BE49-F238E27FC236}">
                <a16:creationId xmlns:a16="http://schemas.microsoft.com/office/drawing/2014/main" id="{CA0CC68E-D741-C6BF-1C30-5A0B6435435F}"/>
              </a:ext>
            </a:extLst>
          </p:cNvPr>
          <p:cNvSpPr txBox="1"/>
          <p:nvPr/>
        </p:nvSpPr>
        <p:spPr>
          <a:xfrm>
            <a:off x="374963" y="1343334"/>
            <a:ext cx="6220779" cy="987130"/>
          </a:xfrm>
          <a:prstGeom prst="rect">
            <a:avLst/>
          </a:prstGeom>
          <a:noFill/>
        </p:spPr>
        <p:txBody>
          <a:bodyPr wrap="square" rtlCol="0">
            <a:spAutoFit/>
          </a:bodyPr>
          <a:lstStyle/>
          <a:p>
            <a:pPr>
              <a:lnSpc>
                <a:spcPct val="150000"/>
              </a:lnSpc>
              <a:spcAft>
                <a:spcPts val="1200"/>
              </a:spcAft>
            </a:pPr>
            <a:r>
              <a:rPr lang="zh-CN" altLang="en-US" b="1" dirty="0">
                <a:latin typeface="+mj-ea"/>
                <a:ea typeface="+mj-ea"/>
              </a:rPr>
              <a:t>降能器与能量调节</a:t>
            </a:r>
            <a:endParaRPr lang="en-US" altLang="zh-CN" b="1" dirty="0">
              <a:latin typeface="+mj-ea"/>
              <a:ea typeface="+mj-ea"/>
            </a:endParaRPr>
          </a:p>
          <a:p>
            <a:pPr marL="171450" indent="-171450">
              <a:lnSpc>
                <a:spcPct val="150000"/>
              </a:lnSpc>
              <a:spcAft>
                <a:spcPts val="1200"/>
              </a:spcAft>
              <a:buFont typeface="Arial" panose="020B0604020202020204" pitchFamily="34" charset="0"/>
              <a:buChar char="•"/>
            </a:pPr>
            <a:r>
              <a:rPr lang="zh-CN" altLang="en-US" sz="1600" b="1" dirty="0">
                <a:latin typeface="黑体" panose="02010609060101010101" pitchFamily="49" charset="-122"/>
                <a:ea typeface="黑体" panose="02010609060101010101" pitchFamily="49" charset="-122"/>
              </a:rPr>
              <a:t>接受度设定统一为 </a:t>
            </a:r>
            <a:r>
              <a:rPr lang="en-US" altLang="zh-CN" sz="1600" b="1" dirty="0">
                <a:latin typeface="黑体" panose="02010609060101010101" pitchFamily="49" charset="-122"/>
                <a:ea typeface="黑体" panose="02010609060101010101" pitchFamily="49" charset="-122"/>
              </a:rPr>
              <a:t>300 </a:t>
            </a:r>
            <a:r>
              <a:rPr lang="en-US" altLang="zh-CN" sz="1600" dirty="0">
                <a:latin typeface="黑体" panose="02010609060101010101" pitchFamily="49" charset="-122"/>
                <a:ea typeface="黑体" panose="02010609060101010101" pitchFamily="49" charset="-122"/>
              </a:rPr>
              <a:t>π·</a:t>
            </a:r>
            <a:r>
              <a:rPr lang="en-US" altLang="zh-CN" sz="1600" dirty="0" err="1">
                <a:latin typeface="黑体" panose="02010609060101010101" pitchFamily="49" charset="-122"/>
                <a:ea typeface="黑体" panose="02010609060101010101" pitchFamily="49" charset="-122"/>
              </a:rPr>
              <a:t>mm·mrad</a:t>
            </a:r>
            <a:endParaRPr lang="en-US" altLang="zh-CN" sz="1600" b="1" dirty="0">
              <a:latin typeface="黑体" panose="02010609060101010101" pitchFamily="49" charset="-122"/>
              <a:ea typeface="黑体" panose="02010609060101010101" pitchFamily="49" charset="-122"/>
            </a:endParaRPr>
          </a:p>
        </p:txBody>
      </p:sp>
      <p:sp>
        <p:nvSpPr>
          <p:cNvPr id="2" name="灯片编号占位符 1">
            <a:extLst>
              <a:ext uri="{FF2B5EF4-FFF2-40B4-BE49-F238E27FC236}">
                <a16:creationId xmlns:a16="http://schemas.microsoft.com/office/drawing/2014/main" id="{EDCBAAA7-915C-D99C-40D8-0BDD5383C133}"/>
              </a:ext>
            </a:extLst>
          </p:cNvPr>
          <p:cNvSpPr txBox="1">
            <a:spLocks/>
          </p:cNvSpPr>
          <p:nvPr/>
        </p:nvSpPr>
        <p:spPr>
          <a:xfrm>
            <a:off x="11285732" y="156378"/>
            <a:ext cx="635000" cy="365125"/>
          </a:xfrm>
          <a:prstGeom prst="rect">
            <a:avLst/>
          </a:prstGeom>
        </p:spPr>
        <p:txBody>
          <a:bodyPr vert="horz" lIns="91440" tIns="45720" rIns="91440" bIns="45720" rtlCol="0" anchor="ctr"/>
          <a:lstStyle>
            <a:defPPr>
              <a:defRPr lang="zh-CN"/>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a:t>17</a:t>
            </a:r>
            <a:endParaRPr lang="zh-CN" altLang="en-US" sz="1400" dirty="0"/>
          </a:p>
        </p:txBody>
      </p:sp>
      <p:sp>
        <p:nvSpPr>
          <p:cNvPr id="26" name="文本框 25">
            <a:extLst>
              <a:ext uri="{FF2B5EF4-FFF2-40B4-BE49-F238E27FC236}">
                <a16:creationId xmlns:a16="http://schemas.microsoft.com/office/drawing/2014/main" id="{B2AAB0EA-0DE8-1BA1-7116-57936347007B}"/>
              </a:ext>
            </a:extLst>
          </p:cNvPr>
          <p:cNvSpPr txBox="1"/>
          <p:nvPr/>
        </p:nvSpPr>
        <p:spPr>
          <a:xfrm>
            <a:off x="4533090" y="2500831"/>
            <a:ext cx="3121456" cy="369332"/>
          </a:xfrm>
          <a:prstGeom prst="rect">
            <a:avLst/>
          </a:prstGeom>
          <a:noFill/>
        </p:spPr>
        <p:txBody>
          <a:bodyPr wrap="square">
            <a:spAutoFit/>
          </a:bodyPr>
          <a:lstStyle/>
          <a:p>
            <a:r>
              <a:rPr lang="zh-CN" altLang="en-US" b="1" dirty="0">
                <a:latin typeface="+mj-ea"/>
                <a:ea typeface="+mj-ea"/>
              </a:rPr>
              <a:t>设定接受度下降能器束损</a:t>
            </a:r>
            <a:endParaRPr lang="zh-CN" altLang="en-US" dirty="0"/>
          </a:p>
        </p:txBody>
      </p:sp>
      <p:sp>
        <p:nvSpPr>
          <p:cNvPr id="3" name="文本框 2">
            <a:extLst>
              <a:ext uri="{FF2B5EF4-FFF2-40B4-BE49-F238E27FC236}">
                <a16:creationId xmlns:a16="http://schemas.microsoft.com/office/drawing/2014/main" id="{52910D0A-9C1C-8A91-9B78-CCA593C7888B}"/>
              </a:ext>
            </a:extLst>
          </p:cNvPr>
          <p:cNvSpPr txBox="1"/>
          <p:nvPr/>
        </p:nvSpPr>
        <p:spPr>
          <a:xfrm>
            <a:off x="99923" y="916336"/>
            <a:ext cx="3883844" cy="400110"/>
          </a:xfrm>
          <a:prstGeom prst="rect">
            <a:avLst/>
          </a:prstGeom>
          <a:noFill/>
        </p:spPr>
        <p:txBody>
          <a:bodyPr wrap="square" rtlCol="0">
            <a:spAutoFit/>
          </a:bodyPr>
          <a:lstStyle/>
          <a:p>
            <a:r>
              <a:rPr lang="en-US" altLang="zh-CN" sz="2000" b="1" dirty="0"/>
              <a:t>2. </a:t>
            </a:r>
            <a:r>
              <a:rPr lang="zh-CN" altLang="en-US" sz="2000" b="1" dirty="0"/>
              <a:t>核心结构设计</a:t>
            </a:r>
          </a:p>
        </p:txBody>
      </p:sp>
      <p:graphicFrame>
        <p:nvGraphicFramePr>
          <p:cNvPr id="4" name="表格 3">
            <a:extLst>
              <a:ext uri="{FF2B5EF4-FFF2-40B4-BE49-F238E27FC236}">
                <a16:creationId xmlns:a16="http://schemas.microsoft.com/office/drawing/2014/main" id="{2A518F93-0E38-6CFB-50A6-8F82A3CE3063}"/>
              </a:ext>
            </a:extLst>
          </p:cNvPr>
          <p:cNvGraphicFramePr>
            <a:graphicFrameLocks noGrp="1"/>
          </p:cNvGraphicFramePr>
          <p:nvPr>
            <p:extLst>
              <p:ext uri="{D42A27DB-BD31-4B8C-83A1-F6EECF244321}">
                <p14:modId xmlns:p14="http://schemas.microsoft.com/office/powerpoint/2010/main" val="1004441666"/>
              </p:ext>
            </p:extLst>
          </p:nvPr>
        </p:nvGraphicFramePr>
        <p:xfrm>
          <a:off x="431860" y="5255864"/>
          <a:ext cx="11760140" cy="1097280"/>
        </p:xfrm>
        <a:graphic>
          <a:graphicData uri="http://schemas.openxmlformats.org/drawingml/2006/table">
            <a:tbl>
              <a:tblPr firstRow="1" bandRow="1">
                <a:tableStyleId>{2D5ABB26-0587-4C30-8999-92F81FD0307C}</a:tableStyleId>
              </a:tblPr>
              <a:tblGrid>
                <a:gridCol w="2352028">
                  <a:extLst>
                    <a:ext uri="{9D8B030D-6E8A-4147-A177-3AD203B41FA5}">
                      <a16:colId xmlns:a16="http://schemas.microsoft.com/office/drawing/2014/main" val="3640579549"/>
                    </a:ext>
                  </a:extLst>
                </a:gridCol>
                <a:gridCol w="2352028">
                  <a:extLst>
                    <a:ext uri="{9D8B030D-6E8A-4147-A177-3AD203B41FA5}">
                      <a16:colId xmlns:a16="http://schemas.microsoft.com/office/drawing/2014/main" val="840629914"/>
                    </a:ext>
                  </a:extLst>
                </a:gridCol>
                <a:gridCol w="2352028">
                  <a:extLst>
                    <a:ext uri="{9D8B030D-6E8A-4147-A177-3AD203B41FA5}">
                      <a16:colId xmlns:a16="http://schemas.microsoft.com/office/drawing/2014/main" val="3153911389"/>
                    </a:ext>
                  </a:extLst>
                </a:gridCol>
                <a:gridCol w="2352028">
                  <a:extLst>
                    <a:ext uri="{9D8B030D-6E8A-4147-A177-3AD203B41FA5}">
                      <a16:colId xmlns:a16="http://schemas.microsoft.com/office/drawing/2014/main" val="3017861276"/>
                    </a:ext>
                  </a:extLst>
                </a:gridCol>
                <a:gridCol w="2352028">
                  <a:extLst>
                    <a:ext uri="{9D8B030D-6E8A-4147-A177-3AD203B41FA5}">
                      <a16:colId xmlns:a16="http://schemas.microsoft.com/office/drawing/2014/main" val="2355617589"/>
                    </a:ext>
                  </a:extLst>
                </a:gridCol>
              </a:tblGrid>
              <a:tr h="266400">
                <a:tc>
                  <a:txBody>
                    <a:bodyPr/>
                    <a:lstStyle/>
                    <a:p>
                      <a:pPr algn="l"/>
                      <a:r>
                        <a:rPr lang="en-US" altLang="zh-CN" sz="1200" dirty="0"/>
                        <a:t>Energy</a:t>
                      </a:r>
                      <a:r>
                        <a:rPr lang="zh-CN" altLang="en-US" sz="1200" dirty="0"/>
                        <a:t>：</a:t>
                      </a:r>
                      <a:r>
                        <a:rPr lang="en-US" altLang="zh-CN" sz="1200" dirty="0"/>
                        <a:t>50 MeV</a:t>
                      </a:r>
                      <a:endParaRPr lang="zh-CN" altLang="en-US" sz="1200" dirty="0"/>
                    </a:p>
                  </a:txBody>
                  <a:tcPr/>
                </a:tc>
                <a:tc>
                  <a:txBody>
                    <a:bodyPr/>
                    <a:lstStyle/>
                    <a:p>
                      <a:pPr algn="l"/>
                      <a:r>
                        <a:rPr lang="en-US" altLang="zh-CN" sz="1200" dirty="0"/>
                        <a:t>Energy</a:t>
                      </a:r>
                      <a:r>
                        <a:rPr lang="zh-CN" altLang="en-US" sz="1200" dirty="0"/>
                        <a:t>：</a:t>
                      </a:r>
                      <a:r>
                        <a:rPr lang="en-US" altLang="zh-CN" sz="1200" dirty="0"/>
                        <a:t>100 MeV</a:t>
                      </a:r>
                      <a:endParaRPr lang="zh-CN" altLang="en-US" sz="1200" dirty="0"/>
                    </a:p>
                  </a:txBody>
                  <a:tcPr/>
                </a:tc>
                <a:tc>
                  <a:txBody>
                    <a:bodyPr/>
                    <a:lstStyle/>
                    <a:p>
                      <a:pPr algn="l"/>
                      <a:r>
                        <a:rPr lang="en-US" altLang="zh-CN" sz="1200" dirty="0"/>
                        <a:t>Energy</a:t>
                      </a:r>
                      <a:r>
                        <a:rPr lang="zh-CN" altLang="en-US" sz="1200" dirty="0"/>
                        <a:t>：</a:t>
                      </a:r>
                      <a:r>
                        <a:rPr lang="en-US" altLang="zh-CN" sz="1200" dirty="0"/>
                        <a:t>150 MeV</a:t>
                      </a:r>
                      <a:endParaRPr lang="zh-CN" altLang="en-US" sz="1200" dirty="0"/>
                    </a:p>
                  </a:txBody>
                  <a:tcPr/>
                </a:tc>
                <a:tc>
                  <a:txBody>
                    <a:bodyPr/>
                    <a:lstStyle/>
                    <a:p>
                      <a:pPr algn="l"/>
                      <a:r>
                        <a:rPr lang="en-US" altLang="zh-CN" sz="1200" dirty="0"/>
                        <a:t>Energy</a:t>
                      </a:r>
                      <a:r>
                        <a:rPr lang="zh-CN" altLang="en-US" sz="1200" dirty="0"/>
                        <a:t>：</a:t>
                      </a:r>
                      <a:r>
                        <a:rPr lang="en-US" altLang="zh-CN" sz="1200" dirty="0"/>
                        <a:t>200 MeV</a:t>
                      </a:r>
                      <a:endParaRPr lang="zh-CN" altLang="en-US" sz="1200" dirty="0"/>
                    </a:p>
                  </a:txBody>
                  <a:tcPr/>
                </a:tc>
                <a:tc>
                  <a:txBody>
                    <a:bodyPr/>
                    <a:lstStyle/>
                    <a:p>
                      <a:pPr algn="l"/>
                      <a:r>
                        <a:rPr lang="en-US" altLang="zh-CN" sz="1200" dirty="0"/>
                        <a:t>Energy</a:t>
                      </a:r>
                      <a:r>
                        <a:rPr lang="zh-CN" altLang="en-US" sz="1200" dirty="0"/>
                        <a:t>：</a:t>
                      </a:r>
                      <a:r>
                        <a:rPr lang="en-US" altLang="zh-CN" sz="1200" dirty="0"/>
                        <a:t>250 MeV</a:t>
                      </a:r>
                      <a:endParaRPr lang="zh-CN" altLang="en-US" sz="1200" dirty="0"/>
                    </a:p>
                  </a:txBody>
                  <a:tcPr/>
                </a:tc>
                <a:extLst>
                  <a:ext uri="{0D108BD9-81ED-4DB2-BD59-A6C34878D82A}">
                    <a16:rowId xmlns:a16="http://schemas.microsoft.com/office/drawing/2014/main" val="2232493620"/>
                  </a:ext>
                </a:extLst>
              </a:tr>
              <a:tr h="266400">
                <a:tc>
                  <a:txBody>
                    <a:bodyPr/>
                    <a:lstStyle/>
                    <a:p>
                      <a:pPr algn="l"/>
                      <a:r>
                        <a:rPr lang="en-US" altLang="zh-CN" sz="1200" dirty="0"/>
                        <a:t>RMS-ɛ</a:t>
                      </a:r>
                      <a:r>
                        <a:rPr lang="zh-CN" altLang="en-US" sz="1200" dirty="0"/>
                        <a:t>：</a:t>
                      </a:r>
                      <a:r>
                        <a:rPr lang="en-US" altLang="zh-CN" sz="1200" dirty="0"/>
                        <a:t>962 π </a:t>
                      </a:r>
                      <a:r>
                        <a:rPr lang="en-US" altLang="zh-CN" sz="1200" dirty="0" err="1"/>
                        <a:t>mm·mrad</a:t>
                      </a:r>
                      <a:endParaRPr lang="zh-CN" altLang="en-US" sz="1200" dirty="0">
                        <a:latin typeface="Times New Roman" panose="02020603050405020304" pitchFamily="18" charset="0"/>
                        <a:cs typeface="Times New Roman" panose="02020603050405020304" pitchFamily="18" charset="0"/>
                      </a:endParaRPr>
                    </a:p>
                  </a:txBody>
                  <a:tcPr/>
                </a:tc>
                <a:tc>
                  <a:txBody>
                    <a:bodyPr/>
                    <a:lstStyle/>
                    <a:p>
                      <a:pPr algn="l"/>
                      <a:r>
                        <a:rPr lang="en-US" altLang="zh-CN" sz="1200" dirty="0"/>
                        <a:t>RMS-ɛ</a:t>
                      </a:r>
                      <a:r>
                        <a:rPr lang="zh-CN" altLang="en-US" sz="1200" dirty="0"/>
                        <a:t>：</a:t>
                      </a:r>
                      <a:r>
                        <a:rPr lang="en-US" altLang="zh-CN" sz="1200" dirty="0"/>
                        <a:t>614 π </a:t>
                      </a:r>
                      <a:r>
                        <a:rPr lang="en-US" altLang="zh-CN" sz="1200" dirty="0" err="1"/>
                        <a:t>mm·mrad</a:t>
                      </a:r>
                      <a:endParaRPr lang="zh-CN" altLang="en-US" sz="1200" dirty="0">
                        <a:latin typeface="Times New Roman" panose="02020603050405020304" pitchFamily="18" charset="0"/>
                        <a:cs typeface="Times New Roman" panose="02020603050405020304" pitchFamily="18" charset="0"/>
                      </a:endParaRPr>
                    </a:p>
                  </a:txBody>
                  <a:tcPr/>
                </a:tc>
                <a:tc>
                  <a:txBody>
                    <a:bodyPr/>
                    <a:lstStyle/>
                    <a:p>
                      <a:pPr algn="l"/>
                      <a:r>
                        <a:rPr lang="en-US" altLang="zh-CN" sz="1200" dirty="0"/>
                        <a:t>RMS-ɛ</a:t>
                      </a:r>
                      <a:r>
                        <a:rPr lang="zh-CN" altLang="en-US" sz="1200" dirty="0"/>
                        <a:t>：</a:t>
                      </a:r>
                      <a:r>
                        <a:rPr lang="en-US" altLang="zh-CN" sz="1200" dirty="0"/>
                        <a:t>398 π </a:t>
                      </a:r>
                      <a:r>
                        <a:rPr lang="en-US" altLang="zh-CN" sz="1200" dirty="0" err="1"/>
                        <a:t>mm·mrad</a:t>
                      </a:r>
                      <a:endParaRPr lang="zh-CN" altLang="en-US" sz="1200" dirty="0">
                        <a:latin typeface="Times New Roman" panose="02020603050405020304" pitchFamily="18" charset="0"/>
                        <a:cs typeface="Times New Roman" panose="02020603050405020304" pitchFamily="18" charset="0"/>
                      </a:endParaRPr>
                    </a:p>
                  </a:txBody>
                  <a:tcPr/>
                </a:tc>
                <a:tc>
                  <a:txBody>
                    <a:bodyPr/>
                    <a:lstStyle/>
                    <a:p>
                      <a:pPr algn="l"/>
                      <a:r>
                        <a:rPr lang="en-US" altLang="zh-CN" sz="1200" dirty="0"/>
                        <a:t>RMS-ɛ</a:t>
                      </a:r>
                      <a:r>
                        <a:rPr lang="zh-CN" altLang="en-US" sz="1200" dirty="0"/>
                        <a:t>：</a:t>
                      </a:r>
                      <a:r>
                        <a:rPr lang="en-US" altLang="zh-CN" sz="1200" dirty="0"/>
                        <a:t>305 π </a:t>
                      </a:r>
                      <a:r>
                        <a:rPr lang="en-US" altLang="zh-CN" sz="1200" dirty="0" err="1"/>
                        <a:t>mm·mrad</a:t>
                      </a:r>
                      <a:endParaRPr lang="zh-CN" altLang="en-US" sz="1200" dirty="0">
                        <a:latin typeface="Times New Roman" panose="02020603050405020304" pitchFamily="18" charset="0"/>
                        <a:cs typeface="Times New Roman" panose="02020603050405020304" pitchFamily="18" charset="0"/>
                      </a:endParaRPr>
                    </a:p>
                  </a:txBody>
                  <a:tcPr/>
                </a:tc>
                <a:tc>
                  <a:txBody>
                    <a:bodyPr/>
                    <a:lstStyle/>
                    <a:p>
                      <a:pPr algn="l"/>
                      <a:r>
                        <a:rPr lang="en-US" altLang="zh-CN" sz="1200" dirty="0"/>
                        <a:t>RMS-ɛ</a:t>
                      </a:r>
                      <a:r>
                        <a:rPr lang="zh-CN" altLang="en-US" sz="1200" dirty="0"/>
                        <a:t>：</a:t>
                      </a:r>
                      <a:r>
                        <a:rPr lang="en-US" altLang="zh-CN" sz="1200" dirty="0"/>
                        <a:t>218 π </a:t>
                      </a:r>
                      <a:r>
                        <a:rPr lang="en-US" altLang="zh-CN" sz="1200" dirty="0" err="1"/>
                        <a:t>mm·mrad</a:t>
                      </a:r>
                      <a:endParaRPr lang="zh-CN" alt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205929098"/>
                  </a:ext>
                </a:extLst>
              </a:tr>
              <a:tr h="266400">
                <a:tc>
                  <a:txBody>
                    <a:bodyPr/>
                    <a:lstStyle/>
                    <a:p>
                      <a:pPr algn="l"/>
                      <a:r>
                        <a:rPr lang="en-US" altLang="zh-CN" sz="1200" dirty="0"/>
                        <a:t>Accept</a:t>
                      </a:r>
                      <a:r>
                        <a:rPr lang="zh-CN" altLang="en-US" sz="1200" dirty="0"/>
                        <a:t>：</a:t>
                      </a:r>
                      <a:r>
                        <a:rPr lang="en-US" altLang="zh-CN" sz="1200" dirty="0"/>
                        <a:t>300 π </a:t>
                      </a:r>
                      <a:r>
                        <a:rPr lang="en-US" altLang="zh-CN" sz="1200" dirty="0" err="1"/>
                        <a:t>mm·mrad</a:t>
                      </a:r>
                      <a:endParaRPr lang="zh-CN" altLang="en-US" sz="1200" dirty="0"/>
                    </a:p>
                  </a:txBody>
                  <a:tcPr/>
                </a:tc>
                <a:tc>
                  <a:txBody>
                    <a:bodyPr/>
                    <a:lstStyle/>
                    <a:p>
                      <a:pPr algn="l"/>
                      <a:r>
                        <a:rPr lang="en-US" altLang="zh-CN" sz="1200" dirty="0"/>
                        <a:t>Accept</a:t>
                      </a:r>
                      <a:r>
                        <a:rPr lang="zh-CN" altLang="en-US" sz="1200" dirty="0"/>
                        <a:t>：</a:t>
                      </a:r>
                      <a:r>
                        <a:rPr lang="en-US" altLang="zh-CN" sz="1200" dirty="0"/>
                        <a:t>300 π </a:t>
                      </a:r>
                      <a:r>
                        <a:rPr lang="en-US" altLang="zh-CN" sz="1200" dirty="0" err="1"/>
                        <a:t>mm·mrad</a:t>
                      </a:r>
                      <a:endParaRPr lang="zh-CN" altLang="en-US" sz="1200" dirty="0"/>
                    </a:p>
                  </a:txBody>
                  <a:tcPr/>
                </a:tc>
                <a:tc>
                  <a:txBody>
                    <a:bodyPr/>
                    <a:lstStyle/>
                    <a:p>
                      <a:pPr algn="l"/>
                      <a:r>
                        <a:rPr lang="en-US" altLang="zh-CN" sz="1200" dirty="0"/>
                        <a:t>Accept</a:t>
                      </a:r>
                      <a:r>
                        <a:rPr lang="zh-CN" altLang="en-US" sz="1200" dirty="0"/>
                        <a:t>：</a:t>
                      </a:r>
                      <a:r>
                        <a:rPr lang="en-US" altLang="zh-CN" sz="1200" dirty="0"/>
                        <a:t>300 π </a:t>
                      </a:r>
                      <a:r>
                        <a:rPr lang="en-US" altLang="zh-CN" sz="1200" dirty="0" err="1"/>
                        <a:t>mm·mrad</a:t>
                      </a:r>
                      <a:endParaRPr lang="zh-CN" altLang="en-US" sz="1200" dirty="0"/>
                    </a:p>
                  </a:txBody>
                  <a:tcPr/>
                </a:tc>
                <a:tc>
                  <a:txBody>
                    <a:bodyPr/>
                    <a:lstStyle/>
                    <a:p>
                      <a:pPr algn="l"/>
                      <a:r>
                        <a:rPr lang="en-US" altLang="zh-CN" sz="1200" dirty="0"/>
                        <a:t>Accept</a:t>
                      </a:r>
                      <a:r>
                        <a:rPr lang="zh-CN" altLang="en-US" sz="1200" dirty="0"/>
                        <a:t>：</a:t>
                      </a:r>
                      <a:r>
                        <a:rPr lang="en-US" altLang="zh-CN" sz="1200" dirty="0"/>
                        <a:t>300 π </a:t>
                      </a:r>
                      <a:r>
                        <a:rPr lang="en-US" altLang="zh-CN" sz="1200" dirty="0" err="1"/>
                        <a:t>mm·mrad</a:t>
                      </a:r>
                      <a:endParaRPr lang="zh-CN" altLang="en-US" sz="1200" dirty="0"/>
                    </a:p>
                  </a:txBody>
                  <a:tcPr/>
                </a:tc>
                <a:tc>
                  <a:txBody>
                    <a:bodyPr/>
                    <a:lstStyle/>
                    <a:p>
                      <a:pPr algn="l"/>
                      <a:r>
                        <a:rPr lang="en-US" altLang="zh-CN" sz="1200" dirty="0"/>
                        <a:t>Accept</a:t>
                      </a:r>
                      <a:r>
                        <a:rPr lang="zh-CN" altLang="en-US" sz="1200" dirty="0"/>
                        <a:t>：</a:t>
                      </a:r>
                      <a:r>
                        <a:rPr lang="en-US" altLang="zh-CN" sz="1200" dirty="0"/>
                        <a:t>300 π </a:t>
                      </a:r>
                      <a:r>
                        <a:rPr lang="en-US" altLang="zh-CN" sz="1200" dirty="0" err="1"/>
                        <a:t>mm·mrad</a:t>
                      </a:r>
                      <a:endParaRPr lang="zh-CN" altLang="en-US" sz="1200" dirty="0"/>
                    </a:p>
                  </a:txBody>
                  <a:tcPr/>
                </a:tc>
                <a:extLst>
                  <a:ext uri="{0D108BD9-81ED-4DB2-BD59-A6C34878D82A}">
                    <a16:rowId xmlns:a16="http://schemas.microsoft.com/office/drawing/2014/main" val="3802731200"/>
                  </a:ext>
                </a:extLst>
              </a:tr>
              <a:tr h="266400">
                <a:tc>
                  <a:txBody>
                    <a:bodyPr/>
                    <a:lstStyle/>
                    <a:p>
                      <a:pPr algn="l"/>
                      <a:r>
                        <a:rPr lang="en-US" altLang="zh-CN" sz="1200" b="1" dirty="0">
                          <a:solidFill>
                            <a:srgbClr val="C00000"/>
                          </a:solidFill>
                        </a:rPr>
                        <a:t>Trans(Accept) </a:t>
                      </a:r>
                      <a:r>
                        <a:rPr lang="zh-CN" altLang="en-US" sz="1200" b="1" dirty="0">
                          <a:solidFill>
                            <a:srgbClr val="C00000"/>
                          </a:solidFill>
                        </a:rPr>
                        <a:t>：</a:t>
                      </a:r>
                      <a:r>
                        <a:rPr lang="en-US" altLang="zh-CN" sz="1200" b="1" dirty="0">
                          <a:solidFill>
                            <a:srgbClr val="C00000"/>
                          </a:solidFill>
                        </a:rPr>
                        <a:t>6.7%</a:t>
                      </a:r>
                      <a:endParaRPr lang="zh-CN" altLang="en-US" sz="1200" b="1" dirty="0">
                        <a:solidFill>
                          <a:srgbClr val="C00000"/>
                        </a:solidFill>
                      </a:endParaRPr>
                    </a:p>
                  </a:txBody>
                  <a:tcPr/>
                </a:tc>
                <a:tc>
                  <a:txBody>
                    <a:bodyPr/>
                    <a:lstStyle/>
                    <a:p>
                      <a:pPr algn="l"/>
                      <a:r>
                        <a:rPr lang="en-US" altLang="zh-CN" sz="1200" b="1" dirty="0">
                          <a:solidFill>
                            <a:srgbClr val="C00000"/>
                          </a:solidFill>
                        </a:rPr>
                        <a:t>Trans(Accept) </a:t>
                      </a:r>
                      <a:r>
                        <a:rPr lang="zh-CN" altLang="en-US" sz="1200" b="1" dirty="0">
                          <a:solidFill>
                            <a:srgbClr val="C00000"/>
                          </a:solidFill>
                        </a:rPr>
                        <a:t>：</a:t>
                      </a:r>
                      <a:r>
                        <a:rPr lang="en-US" altLang="zh-CN" sz="1200" b="1" dirty="0">
                          <a:solidFill>
                            <a:srgbClr val="C00000"/>
                          </a:solidFill>
                        </a:rPr>
                        <a:t>14.5%</a:t>
                      </a:r>
                      <a:endParaRPr lang="zh-CN" altLang="en-US" sz="1200" b="1" dirty="0">
                        <a:solidFill>
                          <a:srgbClr val="C00000"/>
                        </a:solidFill>
                      </a:endParaRPr>
                    </a:p>
                  </a:txBody>
                  <a:tcPr/>
                </a:tc>
                <a:tc>
                  <a:txBody>
                    <a:bodyPr/>
                    <a:lstStyle/>
                    <a:p>
                      <a:pPr algn="l"/>
                      <a:r>
                        <a:rPr lang="en-US" altLang="zh-CN" sz="1200" b="1" dirty="0">
                          <a:solidFill>
                            <a:srgbClr val="C00000"/>
                          </a:solidFill>
                        </a:rPr>
                        <a:t>Trans(Accept) </a:t>
                      </a:r>
                      <a:r>
                        <a:rPr lang="zh-CN" altLang="en-US" sz="1200" b="1" dirty="0">
                          <a:solidFill>
                            <a:srgbClr val="C00000"/>
                          </a:solidFill>
                        </a:rPr>
                        <a:t>：</a:t>
                      </a:r>
                      <a:r>
                        <a:rPr lang="en-US" altLang="zh-CN" sz="1200" b="1" dirty="0">
                          <a:solidFill>
                            <a:srgbClr val="C00000"/>
                          </a:solidFill>
                        </a:rPr>
                        <a:t>24.6%</a:t>
                      </a:r>
                      <a:endParaRPr lang="zh-CN" altLang="en-US" sz="1200" b="1" dirty="0">
                        <a:solidFill>
                          <a:srgbClr val="C00000"/>
                        </a:solidFill>
                      </a:endParaRPr>
                    </a:p>
                  </a:txBody>
                  <a:tcPr/>
                </a:tc>
                <a:tc>
                  <a:txBody>
                    <a:bodyPr/>
                    <a:lstStyle/>
                    <a:p>
                      <a:pPr algn="l"/>
                      <a:r>
                        <a:rPr lang="en-US" altLang="zh-CN" sz="1200" b="1" dirty="0">
                          <a:solidFill>
                            <a:srgbClr val="C00000"/>
                          </a:solidFill>
                        </a:rPr>
                        <a:t>Trans(Accept) </a:t>
                      </a:r>
                      <a:r>
                        <a:rPr lang="zh-CN" altLang="en-US" sz="1200" b="1" dirty="0">
                          <a:solidFill>
                            <a:srgbClr val="C00000"/>
                          </a:solidFill>
                        </a:rPr>
                        <a:t>：</a:t>
                      </a:r>
                      <a:r>
                        <a:rPr lang="en-US" altLang="zh-CN" sz="1200" b="1" dirty="0">
                          <a:solidFill>
                            <a:srgbClr val="C00000"/>
                          </a:solidFill>
                        </a:rPr>
                        <a:t>37.0%</a:t>
                      </a:r>
                      <a:endParaRPr lang="zh-CN" altLang="en-US" sz="1200" b="1" dirty="0">
                        <a:solidFill>
                          <a:srgbClr val="C00000"/>
                        </a:solidFill>
                      </a:endParaRPr>
                    </a:p>
                  </a:txBody>
                  <a:tcPr/>
                </a:tc>
                <a:tc>
                  <a:txBody>
                    <a:bodyPr/>
                    <a:lstStyle/>
                    <a:p>
                      <a:pPr algn="l"/>
                      <a:r>
                        <a:rPr lang="en-US" altLang="zh-CN" sz="1200" b="1" dirty="0">
                          <a:solidFill>
                            <a:srgbClr val="C00000"/>
                          </a:solidFill>
                        </a:rPr>
                        <a:t>Trans(Accept) </a:t>
                      </a:r>
                      <a:r>
                        <a:rPr lang="zh-CN" altLang="en-US" sz="1200" b="1" dirty="0">
                          <a:solidFill>
                            <a:srgbClr val="C00000"/>
                          </a:solidFill>
                        </a:rPr>
                        <a:t>：</a:t>
                      </a:r>
                      <a:r>
                        <a:rPr lang="en-US" altLang="zh-CN" sz="1200" b="1" dirty="0">
                          <a:solidFill>
                            <a:srgbClr val="C00000"/>
                          </a:solidFill>
                        </a:rPr>
                        <a:t>57.7%</a:t>
                      </a:r>
                      <a:endParaRPr lang="zh-CN" altLang="en-US" sz="1200" b="1" dirty="0">
                        <a:solidFill>
                          <a:srgbClr val="C00000"/>
                        </a:solidFill>
                      </a:endParaRPr>
                    </a:p>
                  </a:txBody>
                  <a:tcPr/>
                </a:tc>
                <a:extLst>
                  <a:ext uri="{0D108BD9-81ED-4DB2-BD59-A6C34878D82A}">
                    <a16:rowId xmlns:a16="http://schemas.microsoft.com/office/drawing/2014/main" val="989535669"/>
                  </a:ext>
                </a:extLst>
              </a:tr>
            </a:tbl>
          </a:graphicData>
        </a:graphic>
      </p:graphicFrame>
      <p:pic>
        <p:nvPicPr>
          <p:cNvPr id="12" name="图片 11" descr="图表&#10;&#10;AI 生成的内容可能不正确。">
            <a:extLst>
              <a:ext uri="{FF2B5EF4-FFF2-40B4-BE49-F238E27FC236}">
                <a16:creationId xmlns:a16="http://schemas.microsoft.com/office/drawing/2014/main" id="{89C944D5-DB9C-AAF9-96C8-E01B3D897F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76890"/>
            <a:ext cx="2520000" cy="2044604"/>
          </a:xfrm>
          <a:prstGeom prst="rect">
            <a:avLst/>
          </a:prstGeom>
        </p:spPr>
      </p:pic>
      <p:pic>
        <p:nvPicPr>
          <p:cNvPr id="16" name="图片 15" descr="图表, 表面图&#10;&#10;AI 生成的内容可能不正确。">
            <a:extLst>
              <a:ext uri="{FF2B5EF4-FFF2-40B4-BE49-F238E27FC236}">
                <a16:creationId xmlns:a16="http://schemas.microsoft.com/office/drawing/2014/main" id="{DB56315B-4810-8C81-1516-3B6D327914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21135" y="3010990"/>
            <a:ext cx="2520000" cy="2044604"/>
          </a:xfrm>
          <a:prstGeom prst="rect">
            <a:avLst/>
          </a:prstGeom>
        </p:spPr>
      </p:pic>
      <p:pic>
        <p:nvPicPr>
          <p:cNvPr id="18" name="图片 17" descr="图表, 表面图&#10;&#10;AI 生成的内容可能不正确。">
            <a:extLst>
              <a:ext uri="{FF2B5EF4-FFF2-40B4-BE49-F238E27FC236}">
                <a16:creationId xmlns:a16="http://schemas.microsoft.com/office/drawing/2014/main" id="{7CF76BE9-B35F-1969-36CD-A59D937AC5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59204" y="3000630"/>
            <a:ext cx="2520000" cy="2044604"/>
          </a:xfrm>
          <a:prstGeom prst="rect">
            <a:avLst/>
          </a:prstGeom>
        </p:spPr>
      </p:pic>
      <p:pic>
        <p:nvPicPr>
          <p:cNvPr id="20" name="图片 19" descr="图表, 表面图&#10;&#10;AI 生成的内容可能不正确。">
            <a:extLst>
              <a:ext uri="{FF2B5EF4-FFF2-40B4-BE49-F238E27FC236}">
                <a16:creationId xmlns:a16="http://schemas.microsoft.com/office/drawing/2014/main" id="{CA2E7836-F2DB-11E2-21C6-744CAD9D5C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63405" y="3015430"/>
            <a:ext cx="2520000" cy="2044604"/>
          </a:xfrm>
          <a:prstGeom prst="rect">
            <a:avLst/>
          </a:prstGeom>
        </p:spPr>
      </p:pic>
      <p:pic>
        <p:nvPicPr>
          <p:cNvPr id="10" name="图片 9" descr="图表&#10;&#10;AI 生成的内容可能不正确。">
            <a:extLst>
              <a:ext uri="{FF2B5EF4-FFF2-40B4-BE49-F238E27FC236}">
                <a16:creationId xmlns:a16="http://schemas.microsoft.com/office/drawing/2014/main" id="{D7C763F3-E398-E66E-27AA-164938E5F5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76073" y="3000630"/>
            <a:ext cx="2520000" cy="2044604"/>
          </a:xfrm>
          <a:prstGeom prst="rect">
            <a:avLst/>
          </a:prstGeom>
        </p:spPr>
      </p:pic>
    </p:spTree>
    <p:extLst>
      <p:ext uri="{BB962C8B-B14F-4D97-AF65-F5344CB8AC3E}">
        <p14:creationId xmlns:p14="http://schemas.microsoft.com/office/powerpoint/2010/main" val="27529176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36872-8DA3-7379-F408-74B75E6988BA}"/>
            </a:ext>
          </a:extLst>
        </p:cNvPr>
        <p:cNvGrpSpPr/>
        <p:nvPr/>
      </p:nvGrpSpPr>
      <p:grpSpPr>
        <a:xfrm>
          <a:off x="0" y="0"/>
          <a:ext cx="0" cy="0"/>
          <a:chOff x="0" y="0"/>
          <a:chExt cx="0" cy="0"/>
        </a:xfrm>
      </p:grpSpPr>
      <p:grpSp>
        <p:nvGrpSpPr>
          <p:cNvPr id="5" name="组合 4">
            <a:extLst>
              <a:ext uri="{FF2B5EF4-FFF2-40B4-BE49-F238E27FC236}">
                <a16:creationId xmlns:a16="http://schemas.microsoft.com/office/drawing/2014/main" id="{A069D448-B094-77AA-9C87-59FCA8E3B5F3}"/>
              </a:ext>
            </a:extLst>
          </p:cNvPr>
          <p:cNvGrpSpPr/>
          <p:nvPr/>
        </p:nvGrpSpPr>
        <p:grpSpPr>
          <a:xfrm>
            <a:off x="0" y="119153"/>
            <a:ext cx="12192000" cy="622528"/>
            <a:chOff x="0" y="119153"/>
            <a:chExt cx="12192000" cy="622528"/>
          </a:xfrm>
        </p:grpSpPr>
        <p:sp>
          <p:nvSpPr>
            <p:cNvPr id="6" name="矩形 5">
              <a:extLst>
                <a:ext uri="{FF2B5EF4-FFF2-40B4-BE49-F238E27FC236}">
                  <a16:creationId xmlns:a16="http://schemas.microsoft.com/office/drawing/2014/main" id="{4918A079-2776-2280-0CC9-ACAA7A829087}"/>
                </a:ext>
              </a:extLst>
            </p:cNvPr>
            <p:cNvSpPr/>
            <p:nvPr/>
          </p:nvSpPr>
          <p:spPr>
            <a:xfrm>
              <a:off x="0" y="660401"/>
              <a:ext cx="12192000" cy="81280"/>
            </a:xfrm>
            <a:prstGeom prst="rect">
              <a:avLst/>
            </a:prstGeom>
            <a:gradFill flip="none" rotWithShape="1">
              <a:gsLst>
                <a:gs pos="7000">
                  <a:srgbClr val="2BB8B4">
                    <a:lumMod val="100000"/>
                  </a:srgbClr>
                </a:gs>
                <a:gs pos="49000">
                  <a:schemeClr val="accent1">
                    <a:tint val="44500"/>
                    <a:satMod val="160000"/>
                  </a:schemeClr>
                </a:gs>
                <a:gs pos="70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 name="图片 6" descr="图片包含 文本&#10;&#10;描述已自动生成">
              <a:extLst>
                <a:ext uri="{FF2B5EF4-FFF2-40B4-BE49-F238E27FC236}">
                  <a16:creationId xmlns:a16="http://schemas.microsoft.com/office/drawing/2014/main" id="{ABDF99EB-1FAF-1E0E-9946-858115F2CCF5}"/>
                </a:ext>
              </a:extLst>
            </p:cNvPr>
            <p:cNvPicPr/>
            <p:nvPr/>
          </p:nvPicPr>
          <p:blipFill rotWithShape="1">
            <a:blip r:embed="rId3">
              <a:extLst>
                <a:ext uri="{28A0092B-C50C-407E-A947-70E740481C1C}">
                  <a14:useLocalDpi xmlns:a14="http://schemas.microsoft.com/office/drawing/2010/main" val="0"/>
                </a:ext>
              </a:extLst>
            </a:blip>
            <a:srcRect r="27755"/>
            <a:stretch/>
          </p:blipFill>
          <p:spPr>
            <a:xfrm>
              <a:off x="2437617" y="119153"/>
              <a:ext cx="2095473" cy="446233"/>
            </a:xfrm>
            <a:prstGeom prst="rect">
              <a:avLst/>
            </a:prstGeom>
          </p:spPr>
        </p:pic>
        <p:pic>
          <p:nvPicPr>
            <p:cNvPr id="8" name="图片 7" descr="文本&#10;&#10;描述已自动生成">
              <a:extLst>
                <a:ext uri="{FF2B5EF4-FFF2-40B4-BE49-F238E27FC236}">
                  <a16:creationId xmlns:a16="http://schemas.microsoft.com/office/drawing/2014/main" id="{215D5C1C-1F60-B77F-BB58-E612EB51F5CE}"/>
                </a:ext>
              </a:extLst>
            </p:cNvPr>
            <p:cNvPicPr/>
            <p:nvPr/>
          </p:nvPicPr>
          <p:blipFill>
            <a:blip r:embed="rId4">
              <a:extLst>
                <a:ext uri="{28A0092B-C50C-407E-A947-70E740481C1C}">
                  <a14:useLocalDpi xmlns:a14="http://schemas.microsoft.com/office/drawing/2010/main" val="0"/>
                </a:ext>
              </a:extLst>
            </a:blip>
            <a:stretch>
              <a:fillRect/>
            </a:stretch>
          </p:blipFill>
          <p:spPr>
            <a:xfrm>
              <a:off x="187324" y="163038"/>
              <a:ext cx="2138137" cy="358465"/>
            </a:xfrm>
            <a:prstGeom prst="rect">
              <a:avLst/>
            </a:prstGeom>
          </p:spPr>
        </p:pic>
      </p:grpSp>
      <p:sp>
        <p:nvSpPr>
          <p:cNvPr id="20" name="文本框 19">
            <a:extLst>
              <a:ext uri="{FF2B5EF4-FFF2-40B4-BE49-F238E27FC236}">
                <a16:creationId xmlns:a16="http://schemas.microsoft.com/office/drawing/2014/main" id="{5F4E5C6D-190A-3FBB-71C2-10EBE583F104}"/>
              </a:ext>
            </a:extLst>
          </p:cNvPr>
          <p:cNvSpPr txBox="1"/>
          <p:nvPr/>
        </p:nvSpPr>
        <p:spPr>
          <a:xfrm>
            <a:off x="786351" y="2062363"/>
            <a:ext cx="6075756" cy="130805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zh-CN" altLang="en-US" sz="1600" dirty="0">
                <a:latin typeface="Times New Roman" panose="02020603050405020304" pitchFamily="18" charset="0"/>
                <a:cs typeface="Times New Roman" panose="02020603050405020304" pitchFamily="18" charset="0"/>
              </a:rPr>
              <a:t>使用多孔流强限制器降低流强</a:t>
            </a:r>
            <a:endParaRPr lang="en-US" altLang="zh-CN" sz="1600" dirty="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r>
              <a:rPr lang="zh-CN" altLang="en-US" sz="1600" dirty="0">
                <a:latin typeface="Times New Roman" panose="02020603050405020304" pitchFamily="18" charset="0"/>
                <a:cs typeface="Times New Roman" panose="02020603050405020304" pitchFamily="18" charset="0"/>
              </a:rPr>
              <a:t>可使用前置准直器，切换</a:t>
            </a:r>
            <a:r>
              <a:rPr lang="en-US" altLang="zh-CN" sz="1600" dirty="0">
                <a:latin typeface="Times New Roman" panose="02020603050405020304" pitchFamily="18" charset="0"/>
                <a:cs typeface="Times New Roman" panose="02020603050405020304" pitchFamily="18" charset="0"/>
              </a:rPr>
              <a:t>9</a:t>
            </a:r>
            <a:r>
              <a:rPr lang="zh-CN" altLang="en-US" sz="1600" dirty="0">
                <a:latin typeface="Times New Roman" panose="02020603050405020304" pitchFamily="18" charset="0"/>
                <a:cs typeface="Times New Roman" panose="02020603050405020304" pitchFamily="18" charset="0"/>
              </a:rPr>
              <a:t>孔、</a:t>
            </a:r>
            <a:r>
              <a:rPr lang="en-US" altLang="zh-CN" sz="1600" dirty="0">
                <a:latin typeface="Times New Roman" panose="02020603050405020304" pitchFamily="18" charset="0"/>
                <a:cs typeface="Times New Roman" panose="02020603050405020304" pitchFamily="18" charset="0"/>
              </a:rPr>
              <a:t>3</a:t>
            </a:r>
            <a:r>
              <a:rPr lang="zh-CN" altLang="en-US" sz="1600" dirty="0">
                <a:latin typeface="Times New Roman" panose="02020603050405020304" pitchFamily="18" charset="0"/>
                <a:cs typeface="Times New Roman" panose="02020603050405020304" pitchFamily="18" charset="0"/>
              </a:rPr>
              <a:t>孔、</a:t>
            </a:r>
            <a:r>
              <a:rPr lang="en-US" altLang="zh-CN" sz="1600" dirty="0">
                <a:latin typeface="Times New Roman" panose="02020603050405020304" pitchFamily="18" charset="0"/>
                <a:cs typeface="Times New Roman" panose="02020603050405020304" pitchFamily="18" charset="0"/>
              </a:rPr>
              <a:t>1</a:t>
            </a:r>
            <a:r>
              <a:rPr lang="zh-CN" altLang="en-US" sz="1600" dirty="0">
                <a:latin typeface="Times New Roman" panose="02020603050405020304" pitchFamily="18" charset="0"/>
                <a:cs typeface="Times New Roman" panose="02020603050405020304" pitchFamily="18" charset="0"/>
              </a:rPr>
              <a:t>孔三个工况</a:t>
            </a:r>
            <a:endParaRPr lang="en-US" altLang="zh-CN" sz="1600" dirty="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r>
              <a:rPr lang="zh-CN" altLang="en-US" sz="1600" dirty="0">
                <a:latin typeface="Times New Roman" panose="02020603050405020304" pitchFamily="18" charset="0"/>
                <a:cs typeface="Times New Roman" panose="02020603050405020304" pitchFamily="18" charset="0"/>
              </a:rPr>
              <a:t>实现瞬时流强及平均流强可调（绿色可用于器件辐照）</a:t>
            </a:r>
            <a:endParaRPr lang="en-US" altLang="zh-CN" sz="1600" dirty="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r>
              <a:rPr lang="zh-CN" altLang="en-US" sz="1600" b="1" dirty="0">
                <a:solidFill>
                  <a:srgbClr val="C00000"/>
                </a:solidFill>
                <a:latin typeface="Times New Roman" panose="02020603050405020304" pitchFamily="18" charset="0"/>
                <a:cs typeface="Times New Roman" panose="02020603050405020304" pitchFamily="18" charset="0"/>
              </a:rPr>
              <a:t>可实现流强降低</a:t>
            </a:r>
            <a:r>
              <a:rPr lang="en-US" altLang="zh-CN" sz="1600" b="1" dirty="0">
                <a:solidFill>
                  <a:srgbClr val="C00000"/>
                </a:solidFill>
                <a:latin typeface="Times New Roman" panose="02020603050405020304" pitchFamily="18" charset="0"/>
                <a:cs typeface="Times New Roman" panose="02020603050405020304" pitchFamily="18" charset="0"/>
              </a:rPr>
              <a:t>3</a:t>
            </a:r>
            <a:r>
              <a:rPr lang="zh-CN" altLang="en-US" sz="1600" b="1" dirty="0">
                <a:solidFill>
                  <a:srgbClr val="C00000"/>
                </a:solidFill>
                <a:latin typeface="Times New Roman" panose="02020603050405020304" pitchFamily="18" charset="0"/>
                <a:cs typeface="Times New Roman" panose="02020603050405020304" pitchFamily="18" charset="0"/>
              </a:rPr>
              <a:t>个量级</a:t>
            </a:r>
          </a:p>
        </p:txBody>
      </p:sp>
      <p:sp>
        <p:nvSpPr>
          <p:cNvPr id="26" name="文本框 25">
            <a:extLst>
              <a:ext uri="{FF2B5EF4-FFF2-40B4-BE49-F238E27FC236}">
                <a16:creationId xmlns:a16="http://schemas.microsoft.com/office/drawing/2014/main" id="{2AD835E4-0B6D-80A9-9519-EBA0E3092994}"/>
              </a:ext>
            </a:extLst>
          </p:cNvPr>
          <p:cNvSpPr txBox="1"/>
          <p:nvPr/>
        </p:nvSpPr>
        <p:spPr>
          <a:xfrm>
            <a:off x="400948" y="1343598"/>
            <a:ext cx="5041001" cy="458459"/>
          </a:xfrm>
          <a:prstGeom prst="rect">
            <a:avLst/>
          </a:prstGeom>
          <a:noFill/>
        </p:spPr>
        <p:txBody>
          <a:bodyPr wrap="square" rtlCol="0">
            <a:spAutoFit/>
          </a:bodyPr>
          <a:lstStyle/>
          <a:p>
            <a:pPr>
              <a:lnSpc>
                <a:spcPct val="150000"/>
              </a:lnSpc>
              <a:spcAft>
                <a:spcPts val="1200"/>
              </a:spcAft>
            </a:pPr>
            <a:r>
              <a:rPr lang="zh-CN" altLang="en-US" b="1" dirty="0">
                <a:latin typeface="+mj-ea"/>
                <a:ea typeface="+mj-ea"/>
              </a:rPr>
              <a:t>多孔流强限制器 </a:t>
            </a:r>
            <a:r>
              <a:rPr lang="en-US" altLang="zh-CN" b="1" dirty="0">
                <a:latin typeface="+mj-ea"/>
                <a:ea typeface="+mj-ea"/>
              </a:rPr>
              <a:t>– 0.25Hz </a:t>
            </a:r>
            <a:r>
              <a:rPr lang="zh-CN" altLang="en-US" b="1" dirty="0">
                <a:latin typeface="+mj-ea"/>
                <a:ea typeface="+mj-ea"/>
              </a:rPr>
              <a:t>单发强流模式</a:t>
            </a:r>
            <a:r>
              <a:rPr lang="en-US" altLang="zh-CN" b="1" dirty="0">
                <a:latin typeface="+mj-ea"/>
                <a:ea typeface="+mj-ea"/>
              </a:rPr>
              <a:t> </a:t>
            </a:r>
            <a:endParaRPr lang="en-US" altLang="zh-CN" dirty="0"/>
          </a:p>
        </p:txBody>
      </p:sp>
      <p:pic>
        <p:nvPicPr>
          <p:cNvPr id="9" name="图片 8">
            <a:extLst>
              <a:ext uri="{FF2B5EF4-FFF2-40B4-BE49-F238E27FC236}">
                <a16:creationId xmlns:a16="http://schemas.microsoft.com/office/drawing/2014/main" id="{9BDDFF3C-E3DD-9051-07F3-EB9C4839D5F5}"/>
              </a:ext>
            </a:extLst>
          </p:cNvPr>
          <p:cNvPicPr>
            <a:picLocks noChangeAspect="1"/>
          </p:cNvPicPr>
          <p:nvPr/>
        </p:nvPicPr>
        <p:blipFill>
          <a:blip r:embed="rId5"/>
          <a:stretch>
            <a:fillRect/>
          </a:stretch>
        </p:blipFill>
        <p:spPr>
          <a:xfrm>
            <a:off x="9022961" y="3976720"/>
            <a:ext cx="2456033" cy="1999950"/>
          </a:xfrm>
          <a:prstGeom prst="rect">
            <a:avLst/>
          </a:prstGeom>
        </p:spPr>
      </p:pic>
      <p:sp>
        <p:nvSpPr>
          <p:cNvPr id="10" name="箭头: 上 9">
            <a:extLst>
              <a:ext uri="{FF2B5EF4-FFF2-40B4-BE49-F238E27FC236}">
                <a16:creationId xmlns:a16="http://schemas.microsoft.com/office/drawing/2014/main" id="{59092CF1-C8CC-285C-E7EC-5498B0F5C17A}"/>
              </a:ext>
            </a:extLst>
          </p:cNvPr>
          <p:cNvSpPr/>
          <p:nvPr/>
        </p:nvSpPr>
        <p:spPr>
          <a:xfrm rot="3495128">
            <a:off x="9077768" y="4917765"/>
            <a:ext cx="611841" cy="112716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11" name="表格 10">
            <a:extLst>
              <a:ext uri="{FF2B5EF4-FFF2-40B4-BE49-F238E27FC236}">
                <a16:creationId xmlns:a16="http://schemas.microsoft.com/office/drawing/2014/main" id="{0796E1A1-75D9-5767-205E-E10815541B68}"/>
              </a:ext>
            </a:extLst>
          </p:cNvPr>
          <p:cNvGraphicFramePr>
            <a:graphicFrameLocks noGrp="1"/>
          </p:cNvGraphicFramePr>
          <p:nvPr>
            <p:extLst>
              <p:ext uri="{D42A27DB-BD31-4B8C-83A1-F6EECF244321}">
                <p14:modId xmlns:p14="http://schemas.microsoft.com/office/powerpoint/2010/main" val="217444619"/>
              </p:ext>
            </p:extLst>
          </p:nvPr>
        </p:nvGraphicFramePr>
        <p:xfrm>
          <a:off x="921283" y="3633925"/>
          <a:ext cx="6008329" cy="2404114"/>
        </p:xfrm>
        <a:graphic>
          <a:graphicData uri="http://schemas.openxmlformats.org/drawingml/2006/table">
            <a:tbl>
              <a:tblPr firstRow="1" bandRow="1">
                <a:tableStyleId>{5C22544A-7EE6-4342-B048-85BDC9FD1C3A}</a:tableStyleId>
              </a:tblPr>
              <a:tblGrid>
                <a:gridCol w="618967">
                  <a:extLst>
                    <a:ext uri="{9D8B030D-6E8A-4147-A177-3AD203B41FA5}">
                      <a16:colId xmlns:a16="http://schemas.microsoft.com/office/drawing/2014/main" val="3769048320"/>
                    </a:ext>
                  </a:extLst>
                </a:gridCol>
                <a:gridCol w="898227">
                  <a:extLst>
                    <a:ext uri="{9D8B030D-6E8A-4147-A177-3AD203B41FA5}">
                      <a16:colId xmlns:a16="http://schemas.microsoft.com/office/drawing/2014/main" val="2855358432"/>
                    </a:ext>
                  </a:extLst>
                </a:gridCol>
                <a:gridCol w="898227">
                  <a:extLst>
                    <a:ext uri="{9D8B030D-6E8A-4147-A177-3AD203B41FA5}">
                      <a16:colId xmlns:a16="http://schemas.microsoft.com/office/drawing/2014/main" val="1395278920"/>
                    </a:ext>
                  </a:extLst>
                </a:gridCol>
                <a:gridCol w="898227">
                  <a:extLst>
                    <a:ext uri="{9D8B030D-6E8A-4147-A177-3AD203B41FA5}">
                      <a16:colId xmlns:a16="http://schemas.microsoft.com/office/drawing/2014/main" val="1571800598"/>
                    </a:ext>
                  </a:extLst>
                </a:gridCol>
                <a:gridCol w="898227">
                  <a:extLst>
                    <a:ext uri="{9D8B030D-6E8A-4147-A177-3AD203B41FA5}">
                      <a16:colId xmlns:a16="http://schemas.microsoft.com/office/drawing/2014/main" val="500157123"/>
                    </a:ext>
                  </a:extLst>
                </a:gridCol>
                <a:gridCol w="898227">
                  <a:extLst>
                    <a:ext uri="{9D8B030D-6E8A-4147-A177-3AD203B41FA5}">
                      <a16:colId xmlns:a16="http://schemas.microsoft.com/office/drawing/2014/main" val="2439540896"/>
                    </a:ext>
                  </a:extLst>
                </a:gridCol>
                <a:gridCol w="898227">
                  <a:extLst>
                    <a:ext uri="{9D8B030D-6E8A-4147-A177-3AD203B41FA5}">
                      <a16:colId xmlns:a16="http://schemas.microsoft.com/office/drawing/2014/main" val="297721481"/>
                    </a:ext>
                  </a:extLst>
                </a:gridCol>
              </a:tblGrid>
              <a:tr h="64286">
                <a:tc>
                  <a:txBody>
                    <a:bodyPr/>
                    <a:lstStyle/>
                    <a:p>
                      <a:pPr algn="l" fontAlgn="b"/>
                      <a:endParaRPr lang="zh-CN" altLang="en-US" sz="1600" b="1" i="0" u="none" strike="noStrike" dirty="0">
                        <a:solidFill>
                          <a:schemeClr val="tx1"/>
                        </a:solidFill>
                        <a:effectLst/>
                        <a:latin typeface="等线" panose="02010600030101010101" pitchFamily="2" charset="-122"/>
                        <a:ea typeface="等线" panose="02010600030101010101" pitchFamily="2" charset="-122"/>
                      </a:endParaRPr>
                    </a:p>
                  </a:txBody>
                  <a:tcPr marL="11783" marR="11783" marT="11783" marB="0" anchor="b">
                    <a:lnL>
                      <a:noFill/>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a:solidFill>
                        <a:schemeClr val="accent1"/>
                      </a:solidFill>
                    </a:lnB>
                    <a:noFill/>
                  </a:tcPr>
                </a:tc>
                <a:tc gridSpan="2">
                  <a:txBody>
                    <a:bodyPr/>
                    <a:lstStyle/>
                    <a:p>
                      <a:pPr marL="0" marR="0" lvl="0" indent="0" algn="ctr" defTabSz="914354" rtl="0" eaLnBrk="1" fontAlgn="b" latinLnBrk="0" hangingPunct="1">
                        <a:lnSpc>
                          <a:spcPct val="100000"/>
                        </a:lnSpc>
                        <a:spcBef>
                          <a:spcPts val="0"/>
                        </a:spcBef>
                        <a:spcAft>
                          <a:spcPts val="0"/>
                        </a:spcAft>
                        <a:buClrTx/>
                        <a:buSzTx/>
                        <a:buFontTx/>
                        <a:buNone/>
                        <a:tabLst/>
                        <a:defRPr/>
                      </a:pPr>
                      <a:r>
                        <a:rPr lang="en-US" sz="1600" b="1" u="none" strike="noStrike" kern="1200" dirty="0">
                          <a:solidFill>
                            <a:schemeClr val="tx1"/>
                          </a:solidFill>
                          <a:effectLst/>
                          <a:latin typeface="+mn-lt"/>
                          <a:ea typeface="+mn-ea"/>
                          <a:cs typeface="+mn-cs"/>
                        </a:rPr>
                        <a:t>1</a:t>
                      </a:r>
                      <a:r>
                        <a:rPr lang="zh-CN" altLang="en-US" sz="1600" b="1" u="none" strike="noStrike" kern="1200" dirty="0">
                          <a:solidFill>
                            <a:schemeClr val="tx1"/>
                          </a:solidFill>
                          <a:effectLst/>
                          <a:latin typeface="+mn-lt"/>
                          <a:ea typeface="+mn-ea"/>
                          <a:cs typeface="+mn-cs"/>
                        </a:rPr>
                        <a:t>孔 </a:t>
                      </a:r>
                      <a:r>
                        <a:rPr lang="en-US" altLang="zh-CN" sz="1600" b="1" u="none" strike="noStrike" kern="1200" dirty="0">
                          <a:solidFill>
                            <a:schemeClr val="tx1"/>
                          </a:solidFill>
                          <a:effectLst/>
                          <a:latin typeface="+mn-lt"/>
                          <a:ea typeface="+mn-ea"/>
                          <a:cs typeface="+mn-cs"/>
                        </a:rPr>
                        <a:t>@AirTest</a:t>
                      </a:r>
                      <a:endParaRPr lang="en-US" sz="1600" b="1" u="none" strike="noStrike" kern="1200" dirty="0">
                        <a:solidFill>
                          <a:schemeClr val="tx1"/>
                        </a:solidFill>
                        <a:effectLst/>
                        <a:latin typeface="+mn-lt"/>
                        <a:ea typeface="+mn-ea"/>
                        <a:cs typeface="+mn-cs"/>
                      </a:endParaRPr>
                    </a:p>
                  </a:txBody>
                  <a:tcPr marL="11783" marR="11783" marT="11783" marB="0" anchor="b">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noFill/>
                  </a:tcPr>
                </a:tc>
                <a:tc hMerge="1">
                  <a:txBody>
                    <a:bodyPr/>
                    <a:lstStyle/>
                    <a:p>
                      <a:endParaRPr lang="zh-CN" altLang="en-US"/>
                    </a:p>
                  </a:txBody>
                  <a:tcPr/>
                </a:tc>
                <a:tc gridSpan="2">
                  <a:txBody>
                    <a:bodyPr/>
                    <a:lstStyle/>
                    <a:p>
                      <a:pPr marL="0" marR="0" lvl="0" indent="0" algn="ctr" defTabSz="914354" rtl="0" eaLnBrk="1" fontAlgn="b" latinLnBrk="0" hangingPunct="1">
                        <a:lnSpc>
                          <a:spcPct val="100000"/>
                        </a:lnSpc>
                        <a:spcBef>
                          <a:spcPts val="0"/>
                        </a:spcBef>
                        <a:spcAft>
                          <a:spcPts val="0"/>
                        </a:spcAft>
                        <a:buClrTx/>
                        <a:buSzTx/>
                        <a:buFontTx/>
                        <a:buNone/>
                        <a:tabLst/>
                        <a:defRPr/>
                      </a:pPr>
                      <a:r>
                        <a:rPr lang="en-US" altLang="zh-CN" sz="1600" b="1" u="none" strike="noStrike" dirty="0">
                          <a:solidFill>
                            <a:schemeClr val="tx1"/>
                          </a:solidFill>
                          <a:effectLst/>
                        </a:rPr>
                        <a:t>3</a:t>
                      </a:r>
                      <a:r>
                        <a:rPr lang="zh-CN" altLang="en-US" sz="1600" b="1" u="none" strike="noStrike" dirty="0">
                          <a:solidFill>
                            <a:schemeClr val="tx1"/>
                          </a:solidFill>
                          <a:effectLst/>
                        </a:rPr>
                        <a:t>孔 </a:t>
                      </a:r>
                      <a:r>
                        <a:rPr lang="en-US" altLang="zh-CN" sz="1600" b="1" u="none" strike="noStrike" dirty="0">
                          <a:solidFill>
                            <a:schemeClr val="tx1"/>
                          </a:solidFill>
                          <a:effectLst/>
                        </a:rPr>
                        <a:t>@AirTest</a:t>
                      </a:r>
                      <a:endParaRPr lang="en-US" altLang="zh-CN" sz="1600" b="1" i="0" u="none" strike="noStrike" dirty="0">
                        <a:solidFill>
                          <a:schemeClr val="tx1"/>
                        </a:solidFill>
                        <a:effectLst/>
                        <a:latin typeface="等线" panose="02010600030101010101" pitchFamily="2" charset="-122"/>
                        <a:ea typeface="等线" panose="02010600030101010101" pitchFamily="2" charset="-122"/>
                      </a:endParaRPr>
                    </a:p>
                  </a:txBody>
                  <a:tcPr marL="11783" marR="11783" marT="11783" marB="0" anchor="b">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noFill/>
                  </a:tcPr>
                </a:tc>
                <a:tc hMerge="1">
                  <a:txBody>
                    <a:bodyPr/>
                    <a:lstStyle/>
                    <a:p>
                      <a:pPr algn="ctr" fontAlgn="b"/>
                      <a:endParaRPr lang="en-US" sz="1600" b="1" i="0" u="none" strike="noStrike" dirty="0">
                        <a:solidFill>
                          <a:schemeClr val="tx1"/>
                        </a:solidFill>
                        <a:effectLst/>
                        <a:latin typeface="等线" panose="02010600030101010101" pitchFamily="2" charset="-122"/>
                        <a:ea typeface="等线" panose="02010600030101010101" pitchFamily="2" charset="-122"/>
                      </a:endParaRPr>
                    </a:p>
                  </a:txBody>
                  <a:tcPr marL="11783" marR="11783" marT="11783" marB="0" anchor="b">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noFill/>
                  </a:tcPr>
                </a:tc>
                <a:tc gridSpan="2">
                  <a:txBody>
                    <a:bodyPr/>
                    <a:lstStyle/>
                    <a:p>
                      <a:pPr marL="0" marR="0" lvl="0" indent="0" algn="ctr" defTabSz="914354" rtl="0" eaLnBrk="1" fontAlgn="b" latinLnBrk="0" hangingPunct="1">
                        <a:lnSpc>
                          <a:spcPct val="100000"/>
                        </a:lnSpc>
                        <a:spcBef>
                          <a:spcPts val="0"/>
                        </a:spcBef>
                        <a:spcAft>
                          <a:spcPts val="0"/>
                        </a:spcAft>
                        <a:buClrTx/>
                        <a:buSzTx/>
                        <a:buFontTx/>
                        <a:buNone/>
                        <a:tabLst/>
                        <a:defRPr/>
                      </a:pPr>
                      <a:r>
                        <a:rPr lang="en-US" altLang="zh-CN" sz="1600" b="1" u="none" strike="noStrike" dirty="0">
                          <a:solidFill>
                            <a:schemeClr val="tx1"/>
                          </a:solidFill>
                          <a:effectLst/>
                        </a:rPr>
                        <a:t>9</a:t>
                      </a:r>
                      <a:r>
                        <a:rPr lang="zh-CN" altLang="en-US" sz="1600" b="1" u="none" strike="noStrike" dirty="0">
                          <a:solidFill>
                            <a:schemeClr val="tx1"/>
                          </a:solidFill>
                          <a:effectLst/>
                        </a:rPr>
                        <a:t>孔 </a:t>
                      </a:r>
                      <a:r>
                        <a:rPr lang="en-US" altLang="zh-CN" sz="1600" b="1" u="none" strike="noStrike" dirty="0">
                          <a:solidFill>
                            <a:schemeClr val="tx1"/>
                          </a:solidFill>
                          <a:effectLst/>
                        </a:rPr>
                        <a:t>@AirTest</a:t>
                      </a:r>
                      <a:endParaRPr lang="en-US" altLang="zh-CN" sz="1600" b="1" i="0" u="none" strike="noStrike" dirty="0">
                        <a:solidFill>
                          <a:schemeClr val="tx1"/>
                        </a:solidFill>
                        <a:effectLst/>
                        <a:latin typeface="等线" panose="02010600030101010101" pitchFamily="2" charset="-122"/>
                        <a:ea typeface="等线" panose="02010600030101010101" pitchFamily="2" charset="-122"/>
                      </a:endParaRPr>
                    </a:p>
                  </a:txBody>
                  <a:tcPr marL="11783" marR="11783" marT="11783" marB="0" anchor="b">
                    <a:lnL w="19050" cap="flat" cmpd="sng" algn="ctr">
                      <a:solidFill>
                        <a:schemeClr val="accent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noFill/>
                  </a:tcPr>
                </a:tc>
                <a:tc hMerge="1">
                  <a:txBody>
                    <a:bodyPr/>
                    <a:lstStyle/>
                    <a:p>
                      <a:pPr algn="ctr" fontAlgn="b"/>
                      <a:endParaRPr lang="en-US" sz="1600" b="1" i="0" u="none" strike="noStrike" dirty="0">
                        <a:solidFill>
                          <a:schemeClr val="tx1"/>
                        </a:solidFill>
                        <a:effectLst/>
                        <a:latin typeface="等线" panose="02010600030101010101" pitchFamily="2" charset="-122"/>
                        <a:ea typeface="等线" panose="02010600030101010101" pitchFamily="2" charset="-122"/>
                      </a:endParaRPr>
                    </a:p>
                  </a:txBody>
                  <a:tcPr marL="11783" marR="11783" marT="11783" marB="0" anchor="b">
                    <a:lnL w="19050" cap="flat" cmpd="sng" algn="ctr">
                      <a:solidFill>
                        <a:schemeClr val="accent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574606615"/>
                  </a:ext>
                </a:extLst>
              </a:tr>
              <a:tr h="499275">
                <a:tc>
                  <a:txBody>
                    <a:bodyPr/>
                    <a:lstStyle/>
                    <a:p>
                      <a:pPr algn="l" fontAlgn="ctr"/>
                      <a:r>
                        <a:rPr lang="en-US" sz="1600" u="none" strike="noStrike" dirty="0">
                          <a:solidFill>
                            <a:schemeClr val="tx1"/>
                          </a:solidFill>
                          <a:effectLst/>
                          <a:latin typeface="Times New Roman" panose="02020603050405020304" pitchFamily="18" charset="0"/>
                          <a:cs typeface="Times New Roman" panose="02020603050405020304" pitchFamily="18" charset="0"/>
                        </a:rPr>
                        <a:t>E(MeV)</a:t>
                      </a:r>
                      <a:endParaRPr lang="en-US" sz="1600" b="0" i="0" u="none" strike="noStrike"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11783" marR="11783" marT="11783" marB="0" anchor="ctr">
                    <a:lnL>
                      <a:noFill/>
                    </a:lnL>
                    <a:lnR w="19050" cap="flat" cmpd="sng" algn="ctr">
                      <a:solidFill>
                        <a:schemeClr val="accent1"/>
                      </a:solidFill>
                      <a:prstDash val="solid"/>
                      <a:round/>
                      <a:headEnd type="none" w="med" len="med"/>
                      <a:tailEnd type="none" w="med" len="med"/>
                    </a:lnR>
                    <a:lnT w="19050">
                      <a:solidFill>
                        <a:schemeClr val="accent1"/>
                      </a:solidFill>
                    </a:lnT>
                    <a:lnB w="3175">
                      <a:solidFill>
                        <a:schemeClr val="tx1"/>
                      </a:solidFill>
                    </a:lnB>
                    <a:noFill/>
                  </a:tcPr>
                </a:tc>
                <a:tc>
                  <a:txBody>
                    <a:bodyPr/>
                    <a:lstStyle/>
                    <a:p>
                      <a:pPr algn="l" fontAlgn="b"/>
                      <a:r>
                        <a:rPr lang="en-US" altLang="zh-CN" sz="1600" u="none" strike="noStrike" dirty="0">
                          <a:solidFill>
                            <a:schemeClr val="tx1"/>
                          </a:solidFill>
                          <a:effectLst/>
                          <a:latin typeface="Times New Roman" panose="02020603050405020304" pitchFamily="18" charset="0"/>
                          <a:cs typeface="Times New Roman" panose="02020603050405020304" pitchFamily="18" charset="0"/>
                        </a:rPr>
                        <a:t>Inst. flux (p/s/cm</a:t>
                      </a:r>
                      <a:r>
                        <a:rPr lang="en-US" altLang="zh-CN" sz="1600" u="none" strike="noStrike" baseline="30000" dirty="0">
                          <a:solidFill>
                            <a:schemeClr val="tx1"/>
                          </a:solidFill>
                          <a:effectLst/>
                          <a:latin typeface="Times New Roman" panose="02020603050405020304" pitchFamily="18" charset="0"/>
                          <a:cs typeface="Times New Roman" panose="02020603050405020304" pitchFamily="18" charset="0"/>
                        </a:rPr>
                        <a:t>2</a:t>
                      </a:r>
                      <a:r>
                        <a:rPr lang="en-US" altLang="zh-CN" sz="1600" u="none" strike="noStrike" dirty="0">
                          <a:solidFill>
                            <a:schemeClr val="tx1"/>
                          </a:solidFill>
                          <a:effectLst/>
                          <a:latin typeface="Times New Roman" panose="02020603050405020304" pitchFamily="18" charset="0"/>
                          <a:cs typeface="Times New Roman" panose="02020603050405020304" pitchFamily="18" charset="0"/>
                        </a:rPr>
                        <a:t>)</a:t>
                      </a:r>
                      <a:endParaRPr lang="en-US" altLang="zh-CN" sz="1600" b="0" i="0" u="none" strike="noStrike"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11783" marR="11783" marT="11783" marB="0" anchor="b">
                    <a:lnL w="19050" cap="flat" cmpd="sng" algn="ctr">
                      <a:solidFill>
                        <a:schemeClr val="accent1"/>
                      </a:solidFill>
                      <a:prstDash val="solid"/>
                      <a:round/>
                      <a:headEnd type="none" w="med" len="med"/>
                      <a:tailEnd type="none" w="med" len="med"/>
                    </a:lnL>
                    <a:lnR>
                      <a:noFill/>
                    </a:lnR>
                    <a:lnT w="19050" cap="flat" cmpd="sng" algn="ctr">
                      <a:solidFill>
                        <a:schemeClr val="accent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fontAlgn="b"/>
                      <a:r>
                        <a:rPr lang="en-US" altLang="zh-CN" sz="1600" b="0" i="0" u="none" strike="noStrike" dirty="0">
                          <a:solidFill>
                            <a:schemeClr val="tx1"/>
                          </a:solidFill>
                          <a:effectLst/>
                          <a:latin typeface="Times New Roman" panose="02020603050405020304" pitchFamily="18" charset="0"/>
                          <a:ea typeface="+mn-ea"/>
                          <a:cs typeface="Times New Roman" panose="02020603050405020304" pitchFamily="18" charset="0"/>
                        </a:rPr>
                        <a:t>Aver. flux</a:t>
                      </a:r>
                    </a:p>
                    <a:p>
                      <a:pPr marL="0" marR="0" lvl="0" indent="0" algn="l" defTabSz="914354" rtl="0" eaLnBrk="1" fontAlgn="b" latinLnBrk="0" hangingPunct="1">
                        <a:lnSpc>
                          <a:spcPct val="100000"/>
                        </a:lnSpc>
                        <a:spcBef>
                          <a:spcPts val="0"/>
                        </a:spcBef>
                        <a:spcAft>
                          <a:spcPts val="0"/>
                        </a:spcAft>
                        <a:buClrTx/>
                        <a:buSzTx/>
                        <a:buFontTx/>
                        <a:buNone/>
                        <a:tabLst/>
                        <a:defRPr/>
                      </a:pPr>
                      <a:r>
                        <a:rPr lang="en-US" altLang="zh-CN" sz="1600" u="none" strike="noStrike" dirty="0">
                          <a:solidFill>
                            <a:schemeClr val="tx1"/>
                          </a:solidFill>
                          <a:effectLst/>
                          <a:latin typeface="Times New Roman" panose="02020603050405020304" pitchFamily="18" charset="0"/>
                          <a:cs typeface="Times New Roman" panose="02020603050405020304" pitchFamily="18" charset="0"/>
                        </a:rPr>
                        <a:t>(p/s/cm</a:t>
                      </a:r>
                      <a:r>
                        <a:rPr lang="en-US" altLang="zh-CN" sz="1600" u="none" strike="noStrike" baseline="30000" dirty="0">
                          <a:solidFill>
                            <a:schemeClr val="tx1"/>
                          </a:solidFill>
                          <a:effectLst/>
                          <a:latin typeface="Times New Roman" panose="02020603050405020304" pitchFamily="18" charset="0"/>
                          <a:cs typeface="Times New Roman" panose="02020603050405020304" pitchFamily="18" charset="0"/>
                        </a:rPr>
                        <a:t>2</a:t>
                      </a:r>
                      <a:r>
                        <a:rPr lang="en-US" altLang="zh-CN" sz="1600" u="none" strike="noStrike" dirty="0">
                          <a:solidFill>
                            <a:schemeClr val="tx1"/>
                          </a:solidFill>
                          <a:effectLst/>
                          <a:latin typeface="Times New Roman" panose="02020603050405020304" pitchFamily="18" charset="0"/>
                          <a:cs typeface="Times New Roman" panose="02020603050405020304" pitchFamily="18" charset="0"/>
                        </a:rPr>
                        <a:t>) </a:t>
                      </a:r>
                      <a:endParaRPr lang="en-US" sz="1600" b="0" i="0" u="none" strike="noStrike"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11783" marR="11783" marT="11783" marB="0" anchor="b">
                    <a:lnL>
                      <a:noFill/>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fontAlgn="b"/>
                      <a:r>
                        <a:rPr lang="en-US" altLang="zh-CN" sz="1600" u="none" strike="noStrike" dirty="0">
                          <a:solidFill>
                            <a:schemeClr val="tx1"/>
                          </a:solidFill>
                          <a:effectLst/>
                          <a:latin typeface="Times New Roman" panose="02020603050405020304" pitchFamily="18" charset="0"/>
                          <a:cs typeface="Times New Roman" panose="02020603050405020304" pitchFamily="18" charset="0"/>
                        </a:rPr>
                        <a:t>Inst. flux (p/s/cm</a:t>
                      </a:r>
                      <a:r>
                        <a:rPr lang="en-US" altLang="zh-CN" sz="1600" u="none" strike="noStrike" baseline="30000" dirty="0">
                          <a:solidFill>
                            <a:schemeClr val="tx1"/>
                          </a:solidFill>
                          <a:effectLst/>
                          <a:latin typeface="Times New Roman" panose="02020603050405020304" pitchFamily="18" charset="0"/>
                          <a:cs typeface="Times New Roman" panose="02020603050405020304" pitchFamily="18" charset="0"/>
                        </a:rPr>
                        <a:t>2</a:t>
                      </a:r>
                      <a:r>
                        <a:rPr lang="en-US" altLang="zh-CN" sz="1600" u="none" strike="noStrike" dirty="0">
                          <a:solidFill>
                            <a:schemeClr val="tx1"/>
                          </a:solidFill>
                          <a:effectLst/>
                          <a:latin typeface="Times New Roman" panose="02020603050405020304" pitchFamily="18" charset="0"/>
                          <a:cs typeface="Times New Roman" panose="02020603050405020304" pitchFamily="18" charset="0"/>
                        </a:rPr>
                        <a:t>)</a:t>
                      </a:r>
                      <a:endParaRPr lang="en-US" altLang="zh-CN" sz="1600" b="0" i="0" u="none" strike="noStrike"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11783" marR="11783" marT="11783" marB="0" anchor="b">
                    <a:lnL w="19050" cap="flat" cmpd="sng" algn="ctr">
                      <a:solidFill>
                        <a:schemeClr val="accent1"/>
                      </a:solidFill>
                      <a:prstDash val="solid"/>
                      <a:round/>
                      <a:headEnd type="none" w="med" len="med"/>
                      <a:tailEnd type="none" w="med" len="med"/>
                    </a:lnL>
                    <a:lnR>
                      <a:noFill/>
                    </a:lnR>
                    <a:lnT w="19050" cap="flat" cmpd="sng" algn="ctr">
                      <a:solidFill>
                        <a:schemeClr val="accent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fontAlgn="b"/>
                      <a:r>
                        <a:rPr lang="en-US" altLang="zh-CN" sz="1600" b="0" i="0" u="none" strike="noStrike" dirty="0">
                          <a:solidFill>
                            <a:schemeClr val="tx1"/>
                          </a:solidFill>
                          <a:effectLst/>
                          <a:latin typeface="Times New Roman" panose="02020603050405020304" pitchFamily="18" charset="0"/>
                          <a:ea typeface="+mn-ea"/>
                          <a:cs typeface="Times New Roman" panose="02020603050405020304" pitchFamily="18" charset="0"/>
                        </a:rPr>
                        <a:t>Aver. flux</a:t>
                      </a:r>
                    </a:p>
                    <a:p>
                      <a:pPr marL="0" marR="0" lvl="0" indent="0" algn="l" defTabSz="914354" rtl="0" eaLnBrk="1" fontAlgn="b" latinLnBrk="0" hangingPunct="1">
                        <a:lnSpc>
                          <a:spcPct val="100000"/>
                        </a:lnSpc>
                        <a:spcBef>
                          <a:spcPts val="0"/>
                        </a:spcBef>
                        <a:spcAft>
                          <a:spcPts val="0"/>
                        </a:spcAft>
                        <a:buClrTx/>
                        <a:buSzTx/>
                        <a:buFontTx/>
                        <a:buNone/>
                        <a:tabLst/>
                        <a:defRPr/>
                      </a:pPr>
                      <a:r>
                        <a:rPr lang="en-US" altLang="zh-CN" sz="1600" u="none" strike="noStrike" dirty="0">
                          <a:solidFill>
                            <a:schemeClr val="tx1"/>
                          </a:solidFill>
                          <a:effectLst/>
                          <a:latin typeface="Times New Roman" panose="02020603050405020304" pitchFamily="18" charset="0"/>
                          <a:cs typeface="Times New Roman" panose="02020603050405020304" pitchFamily="18" charset="0"/>
                        </a:rPr>
                        <a:t>(p/s/cm</a:t>
                      </a:r>
                      <a:r>
                        <a:rPr lang="en-US" altLang="zh-CN" sz="1600" u="none" strike="noStrike" baseline="30000" dirty="0">
                          <a:solidFill>
                            <a:schemeClr val="tx1"/>
                          </a:solidFill>
                          <a:effectLst/>
                          <a:latin typeface="Times New Roman" panose="02020603050405020304" pitchFamily="18" charset="0"/>
                          <a:cs typeface="Times New Roman" panose="02020603050405020304" pitchFamily="18" charset="0"/>
                        </a:rPr>
                        <a:t>2</a:t>
                      </a:r>
                      <a:r>
                        <a:rPr lang="en-US" altLang="zh-CN" sz="1600" u="none" strike="noStrike" dirty="0">
                          <a:solidFill>
                            <a:schemeClr val="tx1"/>
                          </a:solidFill>
                          <a:effectLst/>
                          <a:latin typeface="Times New Roman" panose="02020603050405020304" pitchFamily="18" charset="0"/>
                          <a:cs typeface="Times New Roman" panose="02020603050405020304" pitchFamily="18" charset="0"/>
                        </a:rPr>
                        <a:t>) </a:t>
                      </a:r>
                      <a:endParaRPr lang="en-US" sz="1600" b="0" i="0" u="none" strike="noStrike"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11783" marR="11783" marT="11783" marB="0" anchor="b">
                    <a:lnL>
                      <a:noFill/>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fontAlgn="b"/>
                      <a:r>
                        <a:rPr lang="en-US" altLang="zh-CN" sz="1600" u="none" strike="noStrike" dirty="0">
                          <a:solidFill>
                            <a:schemeClr val="tx1"/>
                          </a:solidFill>
                          <a:effectLst/>
                          <a:latin typeface="Times New Roman" panose="02020603050405020304" pitchFamily="18" charset="0"/>
                          <a:cs typeface="Times New Roman" panose="02020603050405020304" pitchFamily="18" charset="0"/>
                        </a:rPr>
                        <a:t>Inst. flux (p/s/cm</a:t>
                      </a:r>
                      <a:r>
                        <a:rPr lang="en-US" altLang="zh-CN" sz="1600" u="none" strike="noStrike" baseline="30000" dirty="0">
                          <a:solidFill>
                            <a:schemeClr val="tx1"/>
                          </a:solidFill>
                          <a:effectLst/>
                          <a:latin typeface="Times New Roman" panose="02020603050405020304" pitchFamily="18" charset="0"/>
                          <a:cs typeface="Times New Roman" panose="02020603050405020304" pitchFamily="18" charset="0"/>
                        </a:rPr>
                        <a:t>2</a:t>
                      </a:r>
                      <a:r>
                        <a:rPr lang="en-US" altLang="zh-CN" sz="1600" u="none" strike="noStrike" dirty="0">
                          <a:solidFill>
                            <a:schemeClr val="tx1"/>
                          </a:solidFill>
                          <a:effectLst/>
                          <a:latin typeface="Times New Roman" panose="02020603050405020304" pitchFamily="18" charset="0"/>
                          <a:cs typeface="Times New Roman" panose="02020603050405020304" pitchFamily="18" charset="0"/>
                        </a:rPr>
                        <a:t>)</a:t>
                      </a:r>
                      <a:endParaRPr lang="en-US" altLang="zh-CN" sz="1600" b="0" i="0" u="none" strike="noStrike"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11783" marR="11783" marT="11783" marB="0" anchor="b">
                    <a:lnL w="19050" cap="flat" cmpd="sng" algn="ctr">
                      <a:solidFill>
                        <a:schemeClr val="accent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fontAlgn="b"/>
                      <a:r>
                        <a:rPr lang="en-US" altLang="zh-CN" sz="1600" b="0" i="0" u="none" strike="noStrike" dirty="0">
                          <a:solidFill>
                            <a:schemeClr val="tx1"/>
                          </a:solidFill>
                          <a:effectLst/>
                          <a:latin typeface="Times New Roman" panose="02020603050405020304" pitchFamily="18" charset="0"/>
                          <a:ea typeface="+mn-ea"/>
                          <a:cs typeface="Times New Roman" panose="02020603050405020304" pitchFamily="18" charset="0"/>
                        </a:rPr>
                        <a:t>Aver. flux</a:t>
                      </a:r>
                    </a:p>
                    <a:p>
                      <a:pPr marL="0" marR="0" lvl="0" indent="0" algn="l" defTabSz="914354" rtl="0" eaLnBrk="1" fontAlgn="b" latinLnBrk="0" hangingPunct="1">
                        <a:lnSpc>
                          <a:spcPct val="100000"/>
                        </a:lnSpc>
                        <a:spcBef>
                          <a:spcPts val="0"/>
                        </a:spcBef>
                        <a:spcAft>
                          <a:spcPts val="0"/>
                        </a:spcAft>
                        <a:buClrTx/>
                        <a:buSzTx/>
                        <a:buFontTx/>
                        <a:buNone/>
                        <a:tabLst/>
                        <a:defRPr/>
                      </a:pPr>
                      <a:r>
                        <a:rPr lang="en-US" altLang="zh-CN" sz="1600" u="none" strike="noStrike" dirty="0">
                          <a:solidFill>
                            <a:schemeClr val="tx1"/>
                          </a:solidFill>
                          <a:effectLst/>
                          <a:latin typeface="Times New Roman" panose="02020603050405020304" pitchFamily="18" charset="0"/>
                          <a:cs typeface="Times New Roman" panose="02020603050405020304" pitchFamily="18" charset="0"/>
                        </a:rPr>
                        <a:t>(p/s/cm</a:t>
                      </a:r>
                      <a:r>
                        <a:rPr lang="en-US" altLang="zh-CN" sz="1600" u="none" strike="noStrike" baseline="30000" dirty="0">
                          <a:solidFill>
                            <a:schemeClr val="tx1"/>
                          </a:solidFill>
                          <a:effectLst/>
                          <a:latin typeface="Times New Roman" panose="02020603050405020304" pitchFamily="18" charset="0"/>
                          <a:cs typeface="Times New Roman" panose="02020603050405020304" pitchFamily="18" charset="0"/>
                        </a:rPr>
                        <a:t>2</a:t>
                      </a:r>
                      <a:r>
                        <a:rPr lang="en-US" altLang="zh-CN" sz="1600" u="none" strike="noStrike" dirty="0">
                          <a:solidFill>
                            <a:schemeClr val="tx1"/>
                          </a:solidFill>
                          <a:effectLst/>
                          <a:latin typeface="Times New Roman" panose="02020603050405020304" pitchFamily="18" charset="0"/>
                          <a:cs typeface="Times New Roman" panose="02020603050405020304" pitchFamily="18" charset="0"/>
                        </a:rPr>
                        <a:t>) </a:t>
                      </a:r>
                      <a:endParaRPr lang="en-US" sz="1600" b="0" i="0" u="none" strike="noStrike"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11783" marR="11783" marT="11783" marB="0" anchor="b">
                    <a:lnL>
                      <a:noFill/>
                    </a:lnL>
                    <a:lnR w="190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04695775"/>
                  </a:ext>
                </a:extLst>
              </a:tr>
              <a:tr h="274838">
                <a:tc>
                  <a:txBody>
                    <a:bodyPr/>
                    <a:lstStyle/>
                    <a:p>
                      <a:pPr algn="l" fontAlgn="b"/>
                      <a:r>
                        <a:rPr lang="en-US" altLang="zh-CN" sz="1600" u="none" strike="noStrike" dirty="0">
                          <a:solidFill>
                            <a:schemeClr val="tx1"/>
                          </a:solidFill>
                          <a:effectLst/>
                          <a:latin typeface="Times New Roman" panose="02020603050405020304" pitchFamily="18" charset="0"/>
                          <a:cs typeface="Times New Roman" panose="02020603050405020304" pitchFamily="18" charset="0"/>
                        </a:rPr>
                        <a:t>300</a:t>
                      </a:r>
                      <a:endParaRPr lang="en-US" altLang="zh-CN" sz="1600" b="0" i="0" u="none" strike="noStrike"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11783" marR="11783" marT="11783" marB="0" anchor="b">
                    <a:lnL>
                      <a:noFill/>
                    </a:lnL>
                    <a:lnR w="19050" cap="flat" cmpd="sng" algn="ctr">
                      <a:solidFill>
                        <a:schemeClr val="accent1"/>
                      </a:solidFill>
                      <a:prstDash val="solid"/>
                      <a:round/>
                      <a:headEnd type="none" w="med" len="med"/>
                      <a:tailEnd type="none" w="med" len="med"/>
                    </a:lnR>
                    <a:lnT w="3175">
                      <a:solidFill>
                        <a:schemeClr val="tx1"/>
                      </a:solidFill>
                    </a:lnT>
                    <a:lnB w="3175">
                      <a:solidFill>
                        <a:schemeClr val="tx1"/>
                      </a:solidFill>
                    </a:lnB>
                    <a:noFill/>
                  </a:tcPr>
                </a:tc>
                <a:tc>
                  <a:txBody>
                    <a:bodyPr/>
                    <a:lstStyle/>
                    <a:p>
                      <a:pPr marL="0" algn="l" defTabSz="914354" rtl="0" eaLnBrk="1" fontAlgn="b" latinLnBrk="0" hangingPunct="1"/>
                      <a:r>
                        <a:rPr lang="en-US" sz="1600" u="none" strike="noStrike" kern="1200" dirty="0">
                          <a:solidFill>
                            <a:schemeClr val="tx1"/>
                          </a:solidFill>
                          <a:effectLst/>
                          <a:latin typeface="Times New Roman" panose="02020603050405020304" pitchFamily="18" charset="0"/>
                          <a:ea typeface="+mn-ea"/>
                          <a:cs typeface="Times New Roman" panose="02020603050405020304" pitchFamily="18" charset="0"/>
                        </a:rPr>
                        <a:t>5.26E+11</a:t>
                      </a:r>
                    </a:p>
                  </a:txBody>
                  <a:tcPr marL="6350" marR="6350" marT="6350" marB="0" anchor="b">
                    <a:lnL w="19050" cap="flat" cmpd="sng" algn="ctr">
                      <a:solidFill>
                        <a:schemeClr val="accent1"/>
                      </a:solidFill>
                      <a:prstDash val="solid"/>
                      <a:round/>
                      <a:headEnd type="none" w="med" len="med"/>
                      <a:tailEnd type="none" w="med" len="med"/>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B2EDAD"/>
                    </a:solidFill>
                  </a:tcPr>
                </a:tc>
                <a:tc>
                  <a:txBody>
                    <a:bodyPr/>
                    <a:lstStyle/>
                    <a:p>
                      <a:pPr marL="0" algn="l" defTabSz="914354" rtl="0" eaLnBrk="1" fontAlgn="b" latinLnBrk="0" hangingPunct="1"/>
                      <a:r>
                        <a:rPr lang="en-US" sz="1600" u="none" strike="noStrike" kern="1200" dirty="0">
                          <a:solidFill>
                            <a:schemeClr val="tx1"/>
                          </a:solidFill>
                          <a:effectLst/>
                          <a:latin typeface="Times New Roman" panose="02020603050405020304" pitchFamily="18" charset="0"/>
                          <a:ea typeface="+mn-ea"/>
                          <a:cs typeface="Times New Roman" panose="02020603050405020304" pitchFamily="18" charset="0"/>
                        </a:rPr>
                        <a:t>7.89E+07</a:t>
                      </a:r>
                    </a:p>
                  </a:txBody>
                  <a:tcPr marL="6350" marR="6350" marT="6350" marB="0" anchor="b">
                    <a:lnL>
                      <a:noFill/>
                    </a:lnL>
                    <a:lnR w="19050" cap="flat" cmpd="sng" algn="ctr">
                      <a:solidFill>
                        <a:schemeClr val="accent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a:solidFill>
                        <a:schemeClr val="tx1"/>
                      </a:solidFill>
                    </a:lnB>
                    <a:solidFill>
                      <a:srgbClr val="B2EDAD"/>
                    </a:solidFill>
                  </a:tcPr>
                </a:tc>
                <a:tc>
                  <a:txBody>
                    <a:bodyPr/>
                    <a:lstStyle/>
                    <a:p>
                      <a:pPr marL="0" algn="l" defTabSz="914354" rtl="0" eaLnBrk="1" fontAlgn="b" latinLnBrk="0" hangingPunct="1"/>
                      <a:r>
                        <a:rPr lang="en-US" sz="1600" u="none" strike="noStrike" kern="1200" dirty="0">
                          <a:solidFill>
                            <a:schemeClr val="tx1"/>
                          </a:solidFill>
                          <a:effectLst/>
                          <a:latin typeface="Times New Roman" panose="02020603050405020304" pitchFamily="18" charset="0"/>
                          <a:ea typeface="+mn-ea"/>
                          <a:cs typeface="Times New Roman" panose="02020603050405020304" pitchFamily="18" charset="0"/>
                        </a:rPr>
                        <a:t>1.54E+12</a:t>
                      </a:r>
                    </a:p>
                  </a:txBody>
                  <a:tcPr marL="6350" marR="6350" marT="6350" marB="0" anchor="b">
                    <a:lnL w="19050" cap="flat" cmpd="sng" algn="ctr">
                      <a:solidFill>
                        <a:schemeClr val="accent1"/>
                      </a:solidFill>
                      <a:prstDash val="solid"/>
                      <a:round/>
                      <a:headEnd type="none" w="med" len="med"/>
                      <a:tailEnd type="none" w="med" len="med"/>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algn="l" defTabSz="914354" rtl="0" eaLnBrk="1" fontAlgn="b" latinLnBrk="0" hangingPunct="1"/>
                      <a:r>
                        <a:rPr lang="en-US" sz="1600" u="none" strike="noStrike" kern="1200" dirty="0">
                          <a:solidFill>
                            <a:schemeClr val="tx1"/>
                          </a:solidFill>
                          <a:effectLst/>
                          <a:latin typeface="Times New Roman" panose="02020603050405020304" pitchFamily="18" charset="0"/>
                          <a:ea typeface="+mn-ea"/>
                          <a:cs typeface="Times New Roman" panose="02020603050405020304" pitchFamily="18" charset="0"/>
                        </a:rPr>
                        <a:t>2.31E+08</a:t>
                      </a:r>
                    </a:p>
                  </a:txBody>
                  <a:tcPr marL="6350" marR="6350" marT="6350" marB="0" anchor="b">
                    <a:lnL>
                      <a:noFill/>
                    </a:lnL>
                    <a:lnR w="19050" cap="flat" cmpd="sng" algn="ctr">
                      <a:solidFill>
                        <a:schemeClr val="accent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algn="l" defTabSz="914354" rtl="0" eaLnBrk="1" fontAlgn="b" latinLnBrk="0" hangingPunct="1"/>
                      <a:r>
                        <a:rPr lang="en-US" sz="1600" u="none" strike="noStrike" kern="1200" dirty="0">
                          <a:solidFill>
                            <a:schemeClr val="tx1"/>
                          </a:solidFill>
                          <a:effectLst/>
                          <a:latin typeface="Times New Roman" panose="02020603050405020304" pitchFamily="18" charset="0"/>
                          <a:ea typeface="+mn-ea"/>
                          <a:cs typeface="Times New Roman" panose="02020603050405020304" pitchFamily="18" charset="0"/>
                        </a:rPr>
                        <a:t>4.55E+12</a:t>
                      </a:r>
                    </a:p>
                  </a:txBody>
                  <a:tcPr marL="6350" marR="6350" marT="6350" marB="0" anchor="b">
                    <a:lnL w="19050" cap="flat" cmpd="sng" algn="ctr">
                      <a:solidFill>
                        <a:schemeClr val="accent1"/>
                      </a:solidFill>
                      <a:prstDash val="solid"/>
                      <a:round/>
                      <a:headEnd type="none" w="med" len="med"/>
                      <a:tailEnd type="none" w="med" len="med"/>
                    </a:lnL>
                    <a:lnR w="1905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algn="l" defTabSz="914354" rtl="0" eaLnBrk="1" fontAlgn="b" latinLnBrk="0" hangingPunct="1"/>
                      <a:r>
                        <a:rPr lang="en-US" sz="1600" u="none" strike="noStrike" kern="1200" dirty="0">
                          <a:solidFill>
                            <a:schemeClr val="tx1"/>
                          </a:solidFill>
                          <a:effectLst/>
                          <a:latin typeface="Times New Roman" panose="02020603050405020304" pitchFamily="18" charset="0"/>
                          <a:ea typeface="+mn-ea"/>
                          <a:cs typeface="Times New Roman" panose="02020603050405020304" pitchFamily="18" charset="0"/>
                        </a:rPr>
                        <a:t>6.83E+08</a:t>
                      </a:r>
                    </a:p>
                  </a:txBody>
                  <a:tcPr marL="6350" marR="6350" marT="6350" marB="0" anchor="b">
                    <a:lnL>
                      <a:noFill/>
                    </a:lnL>
                    <a:lnR w="1905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72409014"/>
                  </a:ext>
                </a:extLst>
              </a:tr>
              <a:tr h="274838">
                <a:tc>
                  <a:txBody>
                    <a:bodyPr/>
                    <a:lstStyle/>
                    <a:p>
                      <a:pPr algn="l" fontAlgn="b"/>
                      <a:r>
                        <a:rPr lang="en-US" altLang="zh-CN" sz="1600" u="none" strike="noStrike" dirty="0">
                          <a:solidFill>
                            <a:schemeClr val="tx1"/>
                          </a:solidFill>
                          <a:effectLst/>
                          <a:latin typeface="Times New Roman" panose="02020603050405020304" pitchFamily="18" charset="0"/>
                          <a:cs typeface="Times New Roman" panose="02020603050405020304" pitchFamily="18" charset="0"/>
                        </a:rPr>
                        <a:t>250</a:t>
                      </a:r>
                      <a:endParaRPr lang="en-US" altLang="zh-CN" sz="1600" b="0" i="0" u="none" strike="noStrike"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11783" marR="11783" marT="11783" marB="0" anchor="b">
                    <a:lnL>
                      <a:noFill/>
                    </a:lnL>
                    <a:lnR w="19050" cap="flat" cmpd="sng" algn="ctr">
                      <a:solidFill>
                        <a:schemeClr val="accent1"/>
                      </a:solidFill>
                      <a:prstDash val="solid"/>
                      <a:round/>
                      <a:headEnd type="none" w="med" len="med"/>
                      <a:tailEnd type="none" w="med" len="med"/>
                    </a:lnR>
                    <a:lnT w="3175">
                      <a:solidFill>
                        <a:schemeClr val="tx1"/>
                      </a:solidFill>
                    </a:lnT>
                    <a:lnB w="3175">
                      <a:solidFill>
                        <a:schemeClr val="tx1"/>
                      </a:solidFill>
                    </a:lnB>
                    <a:noFill/>
                  </a:tcPr>
                </a:tc>
                <a:tc>
                  <a:txBody>
                    <a:bodyPr/>
                    <a:lstStyle/>
                    <a:p>
                      <a:pPr marL="0" algn="l" defTabSz="914354" rtl="0" eaLnBrk="1" fontAlgn="b" latinLnBrk="0" hangingPunct="1"/>
                      <a:r>
                        <a:rPr lang="en-US" sz="1600" u="none" strike="noStrike" kern="1200" dirty="0">
                          <a:solidFill>
                            <a:schemeClr val="tx1"/>
                          </a:solidFill>
                          <a:effectLst/>
                          <a:latin typeface="Times New Roman" panose="02020603050405020304" pitchFamily="18" charset="0"/>
                          <a:ea typeface="+mn-ea"/>
                          <a:cs typeface="Times New Roman" panose="02020603050405020304" pitchFamily="18" charset="0"/>
                        </a:rPr>
                        <a:t>2.50E+11</a:t>
                      </a:r>
                    </a:p>
                  </a:txBody>
                  <a:tcPr marL="6350" marR="6350" marT="6350" marB="0" anchor="b">
                    <a:lnL w="19050" cap="flat" cmpd="sng" algn="ctr">
                      <a:solidFill>
                        <a:schemeClr val="accent1"/>
                      </a:solidFill>
                      <a:prstDash val="solid"/>
                      <a:round/>
                      <a:headEnd type="none" w="med" len="med"/>
                      <a:tailEnd type="none" w="med" len="med"/>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B2EDAD"/>
                    </a:solidFill>
                  </a:tcPr>
                </a:tc>
                <a:tc>
                  <a:txBody>
                    <a:bodyPr/>
                    <a:lstStyle/>
                    <a:p>
                      <a:pPr marL="0" algn="l" defTabSz="914354" rtl="0" eaLnBrk="1" fontAlgn="b" latinLnBrk="0" hangingPunct="1"/>
                      <a:r>
                        <a:rPr lang="en-US" sz="1600" u="none" strike="noStrike" kern="1200" dirty="0">
                          <a:solidFill>
                            <a:schemeClr val="tx1"/>
                          </a:solidFill>
                          <a:effectLst/>
                          <a:latin typeface="Times New Roman" panose="02020603050405020304" pitchFamily="18" charset="0"/>
                          <a:ea typeface="+mn-ea"/>
                          <a:cs typeface="Times New Roman" panose="02020603050405020304" pitchFamily="18" charset="0"/>
                        </a:rPr>
                        <a:t>3.75E+07</a:t>
                      </a:r>
                    </a:p>
                  </a:txBody>
                  <a:tcPr marL="6350" marR="6350" marT="6350" marB="0" anchor="b">
                    <a:lnL>
                      <a:noFill/>
                    </a:lnL>
                    <a:lnR w="19050" cap="flat" cmpd="sng" algn="ctr">
                      <a:solidFill>
                        <a:schemeClr val="accent1"/>
                      </a:solidFill>
                      <a:prstDash val="solid"/>
                      <a:round/>
                      <a:headEnd type="none" w="med" len="med"/>
                      <a:tailEnd type="none" w="med" len="med"/>
                    </a:lnR>
                    <a:lnT w="3175">
                      <a:solidFill>
                        <a:schemeClr val="tx1"/>
                      </a:solidFill>
                    </a:lnT>
                    <a:lnB w="3175">
                      <a:solidFill>
                        <a:schemeClr val="tx1"/>
                      </a:solidFill>
                    </a:lnB>
                    <a:solidFill>
                      <a:srgbClr val="B2EDAD"/>
                    </a:solidFill>
                  </a:tcPr>
                </a:tc>
                <a:tc>
                  <a:txBody>
                    <a:bodyPr/>
                    <a:lstStyle/>
                    <a:p>
                      <a:pPr marL="0" algn="l" defTabSz="914354" rtl="0" eaLnBrk="1" fontAlgn="b" latinLnBrk="0" hangingPunct="1"/>
                      <a:r>
                        <a:rPr lang="en-US" sz="1600" u="none" strike="noStrike" kern="1200" dirty="0">
                          <a:solidFill>
                            <a:schemeClr val="tx1"/>
                          </a:solidFill>
                          <a:effectLst/>
                          <a:latin typeface="Times New Roman" panose="02020603050405020304" pitchFamily="18" charset="0"/>
                          <a:ea typeface="+mn-ea"/>
                          <a:cs typeface="Times New Roman" panose="02020603050405020304" pitchFamily="18" charset="0"/>
                        </a:rPr>
                        <a:t>7.15E+11</a:t>
                      </a:r>
                    </a:p>
                  </a:txBody>
                  <a:tcPr marL="6350" marR="6350" marT="6350" marB="0" anchor="b">
                    <a:lnL w="19050" cap="flat" cmpd="sng" algn="ctr">
                      <a:solidFill>
                        <a:schemeClr val="accent1"/>
                      </a:solidFill>
                      <a:prstDash val="solid"/>
                      <a:round/>
                      <a:headEnd type="none" w="med" len="med"/>
                      <a:tailEnd type="none" w="med" len="med"/>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B2EDAD"/>
                    </a:solidFill>
                  </a:tcPr>
                </a:tc>
                <a:tc>
                  <a:txBody>
                    <a:bodyPr/>
                    <a:lstStyle/>
                    <a:p>
                      <a:pPr marL="0" algn="l" defTabSz="914354" rtl="0" eaLnBrk="1" fontAlgn="b" latinLnBrk="0" hangingPunct="1"/>
                      <a:r>
                        <a:rPr lang="en-US" sz="1600" u="none" strike="noStrike" kern="1200" dirty="0">
                          <a:solidFill>
                            <a:schemeClr val="tx1"/>
                          </a:solidFill>
                          <a:effectLst/>
                          <a:latin typeface="Times New Roman" panose="02020603050405020304" pitchFamily="18" charset="0"/>
                          <a:ea typeface="+mn-ea"/>
                          <a:cs typeface="Times New Roman" panose="02020603050405020304" pitchFamily="18" charset="0"/>
                        </a:rPr>
                        <a:t>1.07E+08</a:t>
                      </a:r>
                    </a:p>
                  </a:txBody>
                  <a:tcPr marL="6350" marR="6350" marT="6350" marB="0" anchor="b">
                    <a:lnL>
                      <a:noFill/>
                    </a:lnL>
                    <a:lnR w="19050" cap="flat" cmpd="sng" algn="ctr">
                      <a:solidFill>
                        <a:schemeClr val="accent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B2EDAD"/>
                    </a:solidFill>
                  </a:tcPr>
                </a:tc>
                <a:tc>
                  <a:txBody>
                    <a:bodyPr/>
                    <a:lstStyle/>
                    <a:p>
                      <a:pPr marL="0" algn="l" defTabSz="914354" rtl="0" eaLnBrk="1" fontAlgn="b" latinLnBrk="0" hangingPunct="1"/>
                      <a:r>
                        <a:rPr lang="en-US" sz="1600" u="none" strike="noStrike" kern="1200" dirty="0">
                          <a:solidFill>
                            <a:schemeClr val="tx1"/>
                          </a:solidFill>
                          <a:effectLst/>
                          <a:latin typeface="Times New Roman" panose="02020603050405020304" pitchFamily="18" charset="0"/>
                          <a:ea typeface="+mn-ea"/>
                          <a:cs typeface="Times New Roman" panose="02020603050405020304" pitchFamily="18" charset="0"/>
                        </a:rPr>
                        <a:t>2.07E+12</a:t>
                      </a:r>
                    </a:p>
                  </a:txBody>
                  <a:tcPr marL="6350" marR="6350" marT="6350" marB="0" anchor="b">
                    <a:lnL w="19050" cap="flat" cmpd="sng" algn="ctr">
                      <a:solidFill>
                        <a:schemeClr val="accent1"/>
                      </a:solidFill>
                      <a:prstDash val="solid"/>
                      <a:round/>
                      <a:headEnd type="none" w="med" len="med"/>
                      <a:tailEnd type="none" w="med" len="med"/>
                    </a:lnL>
                    <a:lnR w="1905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algn="l" defTabSz="914354" rtl="0" eaLnBrk="1" fontAlgn="b" latinLnBrk="0" hangingPunct="1"/>
                      <a:r>
                        <a:rPr lang="en-US" sz="1600" u="none" strike="noStrike" kern="1200" dirty="0">
                          <a:solidFill>
                            <a:schemeClr val="tx1"/>
                          </a:solidFill>
                          <a:effectLst/>
                          <a:latin typeface="Times New Roman" panose="02020603050405020304" pitchFamily="18" charset="0"/>
                          <a:ea typeface="+mn-ea"/>
                          <a:cs typeface="Times New Roman" panose="02020603050405020304" pitchFamily="18" charset="0"/>
                        </a:rPr>
                        <a:t>3.10E+08</a:t>
                      </a:r>
                    </a:p>
                  </a:txBody>
                  <a:tcPr marL="6350" marR="6350" marT="6350" marB="0" anchor="b">
                    <a:lnL>
                      <a:noFill/>
                    </a:lnL>
                    <a:lnR w="1905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4146428"/>
                  </a:ext>
                </a:extLst>
              </a:tr>
              <a:tr h="274838">
                <a:tc>
                  <a:txBody>
                    <a:bodyPr/>
                    <a:lstStyle/>
                    <a:p>
                      <a:pPr algn="l" fontAlgn="b"/>
                      <a:r>
                        <a:rPr lang="en-US" altLang="zh-CN" sz="1600" u="none" strike="noStrike" dirty="0">
                          <a:solidFill>
                            <a:schemeClr val="tx1"/>
                          </a:solidFill>
                          <a:effectLst/>
                          <a:latin typeface="Times New Roman" panose="02020603050405020304" pitchFamily="18" charset="0"/>
                          <a:cs typeface="Times New Roman" panose="02020603050405020304" pitchFamily="18" charset="0"/>
                        </a:rPr>
                        <a:t>200</a:t>
                      </a:r>
                      <a:endParaRPr lang="en-US" altLang="zh-CN" sz="1600" b="0" i="0" u="none" strike="noStrike"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11783" marR="11783" marT="11783" marB="0" anchor="b">
                    <a:lnL>
                      <a:noFill/>
                    </a:lnL>
                    <a:lnR w="19050" cap="flat" cmpd="sng" algn="ctr">
                      <a:solidFill>
                        <a:schemeClr val="accent1"/>
                      </a:solidFill>
                      <a:prstDash val="solid"/>
                      <a:round/>
                      <a:headEnd type="none" w="med" len="med"/>
                      <a:tailEnd type="none" w="med" len="med"/>
                    </a:lnR>
                    <a:lnT w="3175">
                      <a:solidFill>
                        <a:schemeClr val="tx1"/>
                      </a:solidFill>
                    </a:lnT>
                    <a:lnB w="3175">
                      <a:solidFill>
                        <a:schemeClr val="tx1"/>
                      </a:solidFill>
                    </a:lnB>
                    <a:noFill/>
                  </a:tcPr>
                </a:tc>
                <a:tc>
                  <a:txBody>
                    <a:bodyPr/>
                    <a:lstStyle/>
                    <a:p>
                      <a:pPr marL="0" algn="l" defTabSz="914354" rtl="0" eaLnBrk="1" fontAlgn="b" latinLnBrk="0" hangingPunct="1"/>
                      <a:r>
                        <a:rPr lang="en-US" sz="1600" u="none" strike="noStrike" kern="1200" dirty="0">
                          <a:solidFill>
                            <a:schemeClr val="tx1"/>
                          </a:solidFill>
                          <a:effectLst/>
                          <a:latin typeface="Times New Roman" panose="02020603050405020304" pitchFamily="18" charset="0"/>
                          <a:ea typeface="+mn-ea"/>
                          <a:cs typeface="Times New Roman" panose="02020603050405020304" pitchFamily="18" charset="0"/>
                        </a:rPr>
                        <a:t>1.08E+11</a:t>
                      </a:r>
                    </a:p>
                  </a:txBody>
                  <a:tcPr marL="6350" marR="6350" marT="6350" marB="0" anchor="b">
                    <a:lnL w="19050" cap="flat" cmpd="sng" algn="ctr">
                      <a:solidFill>
                        <a:schemeClr val="accent1"/>
                      </a:solidFill>
                      <a:prstDash val="solid"/>
                      <a:round/>
                      <a:headEnd type="none" w="med" len="med"/>
                      <a:tailEnd type="none" w="med" len="med"/>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B2EDAD"/>
                    </a:solidFill>
                  </a:tcPr>
                </a:tc>
                <a:tc>
                  <a:txBody>
                    <a:bodyPr/>
                    <a:lstStyle/>
                    <a:p>
                      <a:pPr marL="0" algn="l" defTabSz="914354" rtl="0" eaLnBrk="1" fontAlgn="b" latinLnBrk="0" hangingPunct="1"/>
                      <a:r>
                        <a:rPr lang="en-US" sz="1600" u="none" strike="noStrike" kern="1200" dirty="0">
                          <a:solidFill>
                            <a:schemeClr val="tx1"/>
                          </a:solidFill>
                          <a:effectLst/>
                          <a:latin typeface="Times New Roman" panose="02020603050405020304" pitchFamily="18" charset="0"/>
                          <a:ea typeface="+mn-ea"/>
                          <a:cs typeface="Times New Roman" panose="02020603050405020304" pitchFamily="18" charset="0"/>
                        </a:rPr>
                        <a:t>1.62E+07</a:t>
                      </a:r>
                    </a:p>
                  </a:txBody>
                  <a:tcPr marL="6350" marR="6350" marT="6350" marB="0" anchor="b">
                    <a:lnL>
                      <a:noFill/>
                    </a:lnL>
                    <a:lnR w="19050" cap="flat" cmpd="sng" algn="ctr">
                      <a:solidFill>
                        <a:schemeClr val="accent1"/>
                      </a:solidFill>
                      <a:prstDash val="solid"/>
                      <a:round/>
                      <a:headEnd type="none" w="med" len="med"/>
                      <a:tailEnd type="none" w="med" len="med"/>
                    </a:lnR>
                    <a:lnT w="3175">
                      <a:solidFill>
                        <a:schemeClr val="tx1"/>
                      </a:solidFill>
                    </a:lnT>
                    <a:lnB w="3175">
                      <a:solidFill>
                        <a:schemeClr val="tx1"/>
                      </a:solidFill>
                    </a:lnB>
                    <a:solidFill>
                      <a:srgbClr val="B2EDAD"/>
                    </a:solidFill>
                  </a:tcPr>
                </a:tc>
                <a:tc>
                  <a:txBody>
                    <a:bodyPr/>
                    <a:lstStyle/>
                    <a:p>
                      <a:pPr marL="0" algn="l" defTabSz="914354" rtl="0" eaLnBrk="1" fontAlgn="b" latinLnBrk="0" hangingPunct="1"/>
                      <a:r>
                        <a:rPr lang="en-US" sz="1600" u="none" strike="noStrike" kern="1200" dirty="0">
                          <a:solidFill>
                            <a:schemeClr val="tx1"/>
                          </a:solidFill>
                          <a:effectLst/>
                          <a:latin typeface="Times New Roman" panose="02020603050405020304" pitchFamily="18" charset="0"/>
                          <a:ea typeface="+mn-ea"/>
                          <a:cs typeface="Times New Roman" panose="02020603050405020304" pitchFamily="18" charset="0"/>
                        </a:rPr>
                        <a:t>3.17E+11</a:t>
                      </a:r>
                    </a:p>
                  </a:txBody>
                  <a:tcPr marL="6350" marR="6350" marT="6350" marB="0" anchor="b">
                    <a:lnL w="19050" cap="flat" cmpd="sng" algn="ctr">
                      <a:solidFill>
                        <a:schemeClr val="accent1"/>
                      </a:solidFill>
                      <a:prstDash val="solid"/>
                      <a:round/>
                      <a:headEnd type="none" w="med" len="med"/>
                      <a:tailEnd type="none" w="med" len="med"/>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B2EDAD"/>
                    </a:solidFill>
                  </a:tcPr>
                </a:tc>
                <a:tc>
                  <a:txBody>
                    <a:bodyPr/>
                    <a:lstStyle/>
                    <a:p>
                      <a:pPr marL="0" algn="l" defTabSz="914354" rtl="0" eaLnBrk="1" fontAlgn="b" latinLnBrk="0" hangingPunct="1"/>
                      <a:r>
                        <a:rPr lang="en-US" sz="1600" u="none" strike="noStrike" kern="1200" dirty="0">
                          <a:solidFill>
                            <a:schemeClr val="tx1"/>
                          </a:solidFill>
                          <a:effectLst/>
                          <a:latin typeface="Times New Roman" panose="02020603050405020304" pitchFamily="18" charset="0"/>
                          <a:ea typeface="+mn-ea"/>
                          <a:cs typeface="Times New Roman" panose="02020603050405020304" pitchFamily="18" charset="0"/>
                        </a:rPr>
                        <a:t>4.76E+07</a:t>
                      </a:r>
                    </a:p>
                  </a:txBody>
                  <a:tcPr marL="6350" marR="6350" marT="6350" marB="0" anchor="b">
                    <a:lnL>
                      <a:noFill/>
                    </a:lnL>
                    <a:lnR w="19050" cap="flat" cmpd="sng" algn="ctr">
                      <a:solidFill>
                        <a:schemeClr val="accent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B2EDAD"/>
                    </a:solidFill>
                  </a:tcPr>
                </a:tc>
                <a:tc>
                  <a:txBody>
                    <a:bodyPr/>
                    <a:lstStyle/>
                    <a:p>
                      <a:pPr marL="0" algn="l" defTabSz="914354" rtl="0" eaLnBrk="1" fontAlgn="b" latinLnBrk="0" hangingPunct="1"/>
                      <a:r>
                        <a:rPr lang="en-US" sz="1600" u="none" strike="noStrike" kern="1200" dirty="0">
                          <a:solidFill>
                            <a:schemeClr val="tx1"/>
                          </a:solidFill>
                          <a:effectLst/>
                          <a:latin typeface="Times New Roman" panose="02020603050405020304" pitchFamily="18" charset="0"/>
                          <a:ea typeface="+mn-ea"/>
                          <a:cs typeface="Times New Roman" panose="02020603050405020304" pitchFamily="18" charset="0"/>
                        </a:rPr>
                        <a:t>9.56E+11</a:t>
                      </a:r>
                    </a:p>
                  </a:txBody>
                  <a:tcPr marL="6350" marR="6350" marT="6350" marB="0" anchor="b">
                    <a:lnL w="19050" cap="flat" cmpd="sng" algn="ctr">
                      <a:solidFill>
                        <a:schemeClr val="accent1"/>
                      </a:solidFill>
                      <a:prstDash val="solid"/>
                      <a:round/>
                      <a:headEnd type="none" w="med" len="med"/>
                      <a:tailEnd type="none" w="med" len="med"/>
                    </a:lnL>
                    <a:lnR w="1905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B2EDAD"/>
                    </a:solidFill>
                  </a:tcPr>
                </a:tc>
                <a:tc>
                  <a:txBody>
                    <a:bodyPr/>
                    <a:lstStyle/>
                    <a:p>
                      <a:pPr marL="0" algn="l" defTabSz="914354" rtl="0" eaLnBrk="1" fontAlgn="b" latinLnBrk="0" hangingPunct="1"/>
                      <a:r>
                        <a:rPr lang="en-US" sz="1600" u="none" strike="noStrike" kern="1200" dirty="0">
                          <a:solidFill>
                            <a:schemeClr val="tx1"/>
                          </a:solidFill>
                          <a:effectLst/>
                          <a:latin typeface="Times New Roman" panose="02020603050405020304" pitchFamily="18" charset="0"/>
                          <a:ea typeface="+mn-ea"/>
                          <a:cs typeface="Times New Roman" panose="02020603050405020304" pitchFamily="18" charset="0"/>
                        </a:rPr>
                        <a:t>1.43E+08</a:t>
                      </a:r>
                    </a:p>
                  </a:txBody>
                  <a:tcPr marL="6350" marR="6350" marT="6350" marB="0" anchor="b">
                    <a:lnL>
                      <a:noFill/>
                    </a:lnL>
                    <a:lnR w="1905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B2EDAD"/>
                    </a:solidFill>
                  </a:tcPr>
                </a:tc>
                <a:extLst>
                  <a:ext uri="{0D108BD9-81ED-4DB2-BD59-A6C34878D82A}">
                    <a16:rowId xmlns:a16="http://schemas.microsoft.com/office/drawing/2014/main" val="7585073"/>
                  </a:ext>
                </a:extLst>
              </a:tr>
              <a:tr h="274838">
                <a:tc>
                  <a:txBody>
                    <a:bodyPr/>
                    <a:lstStyle/>
                    <a:p>
                      <a:pPr algn="l" fontAlgn="b"/>
                      <a:r>
                        <a:rPr lang="en-US" altLang="zh-CN" sz="1600" u="none" strike="noStrike" dirty="0">
                          <a:solidFill>
                            <a:schemeClr val="tx1"/>
                          </a:solidFill>
                          <a:effectLst/>
                          <a:latin typeface="Times New Roman" panose="02020603050405020304" pitchFamily="18" charset="0"/>
                          <a:cs typeface="Times New Roman" panose="02020603050405020304" pitchFamily="18" charset="0"/>
                        </a:rPr>
                        <a:t>150</a:t>
                      </a:r>
                      <a:endParaRPr lang="en-US" altLang="zh-CN" sz="1600" b="0" i="0" u="none" strike="noStrike"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11783" marR="11783" marT="11783" marB="0" anchor="b">
                    <a:lnL>
                      <a:noFill/>
                    </a:lnL>
                    <a:lnR w="19050" cap="flat" cmpd="sng" algn="ctr">
                      <a:solidFill>
                        <a:schemeClr val="accent1"/>
                      </a:solidFill>
                      <a:prstDash val="solid"/>
                      <a:round/>
                      <a:headEnd type="none" w="med" len="med"/>
                      <a:tailEnd type="none" w="med" len="med"/>
                    </a:lnR>
                    <a:lnT w="3175">
                      <a:solidFill>
                        <a:schemeClr val="tx1"/>
                      </a:solidFill>
                    </a:lnT>
                    <a:lnB w="3175">
                      <a:solidFill>
                        <a:schemeClr val="tx1"/>
                      </a:solidFill>
                    </a:lnB>
                    <a:noFill/>
                  </a:tcPr>
                </a:tc>
                <a:tc>
                  <a:txBody>
                    <a:bodyPr/>
                    <a:lstStyle/>
                    <a:p>
                      <a:pPr marL="0" algn="l" defTabSz="914354" rtl="0" eaLnBrk="1" fontAlgn="b" latinLnBrk="0" hangingPunct="1"/>
                      <a:r>
                        <a:rPr lang="en-US" sz="1600" u="none" strike="noStrike" kern="1200" dirty="0">
                          <a:solidFill>
                            <a:schemeClr val="tx1"/>
                          </a:solidFill>
                          <a:effectLst/>
                          <a:latin typeface="Times New Roman" panose="02020603050405020304" pitchFamily="18" charset="0"/>
                          <a:ea typeface="+mn-ea"/>
                          <a:cs typeface="Times New Roman" panose="02020603050405020304" pitchFamily="18" charset="0"/>
                        </a:rPr>
                        <a:t>5.44E+10</a:t>
                      </a:r>
                    </a:p>
                  </a:txBody>
                  <a:tcPr marL="6350" marR="6350" marT="6350" marB="0" anchor="b">
                    <a:lnL w="19050" cap="flat" cmpd="sng" algn="ctr">
                      <a:solidFill>
                        <a:schemeClr val="accent1"/>
                      </a:solidFill>
                      <a:prstDash val="solid"/>
                      <a:round/>
                      <a:headEnd type="none" w="med" len="med"/>
                      <a:tailEnd type="none" w="med" len="med"/>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B2EDAD"/>
                    </a:solidFill>
                  </a:tcPr>
                </a:tc>
                <a:tc>
                  <a:txBody>
                    <a:bodyPr/>
                    <a:lstStyle/>
                    <a:p>
                      <a:pPr marL="0" algn="l" defTabSz="914354" rtl="0" eaLnBrk="1" fontAlgn="b" latinLnBrk="0" hangingPunct="1"/>
                      <a:r>
                        <a:rPr lang="en-US" sz="1600" u="none" strike="noStrike" kern="1200" dirty="0">
                          <a:solidFill>
                            <a:schemeClr val="tx1"/>
                          </a:solidFill>
                          <a:effectLst/>
                          <a:latin typeface="Times New Roman" panose="02020603050405020304" pitchFamily="18" charset="0"/>
                          <a:ea typeface="+mn-ea"/>
                          <a:cs typeface="Times New Roman" panose="02020603050405020304" pitchFamily="18" charset="0"/>
                        </a:rPr>
                        <a:t>8.16E+06</a:t>
                      </a:r>
                    </a:p>
                  </a:txBody>
                  <a:tcPr marL="6350" marR="6350" marT="6350" marB="0" anchor="b">
                    <a:lnL>
                      <a:noFill/>
                    </a:lnL>
                    <a:lnR w="19050" cap="flat" cmpd="sng" algn="ctr">
                      <a:solidFill>
                        <a:schemeClr val="accent1"/>
                      </a:solidFill>
                      <a:prstDash val="solid"/>
                      <a:round/>
                      <a:headEnd type="none" w="med" len="med"/>
                      <a:tailEnd type="none" w="med" len="med"/>
                    </a:lnR>
                    <a:lnT w="3175">
                      <a:solidFill>
                        <a:schemeClr val="tx1"/>
                      </a:solidFill>
                    </a:lnT>
                    <a:lnB w="3175">
                      <a:solidFill>
                        <a:schemeClr val="tx1"/>
                      </a:solidFill>
                    </a:lnB>
                    <a:solidFill>
                      <a:srgbClr val="B2EDAD"/>
                    </a:solidFill>
                  </a:tcPr>
                </a:tc>
                <a:tc>
                  <a:txBody>
                    <a:bodyPr/>
                    <a:lstStyle/>
                    <a:p>
                      <a:pPr marL="0" algn="l" defTabSz="914354" rtl="0" eaLnBrk="1" fontAlgn="b" latinLnBrk="0" hangingPunct="1"/>
                      <a:r>
                        <a:rPr lang="en-US" sz="1600" u="none" strike="noStrike" kern="1200" dirty="0">
                          <a:solidFill>
                            <a:schemeClr val="tx1"/>
                          </a:solidFill>
                          <a:effectLst/>
                          <a:latin typeface="Times New Roman" panose="02020603050405020304" pitchFamily="18" charset="0"/>
                          <a:ea typeface="+mn-ea"/>
                          <a:cs typeface="Times New Roman" panose="02020603050405020304" pitchFamily="18" charset="0"/>
                        </a:rPr>
                        <a:t>1.56E+11</a:t>
                      </a:r>
                    </a:p>
                  </a:txBody>
                  <a:tcPr marL="6350" marR="6350" marT="6350" marB="0" anchor="b">
                    <a:lnL w="19050" cap="flat" cmpd="sng" algn="ctr">
                      <a:solidFill>
                        <a:schemeClr val="accent1"/>
                      </a:solidFill>
                      <a:prstDash val="solid"/>
                      <a:round/>
                      <a:headEnd type="none" w="med" len="med"/>
                      <a:tailEnd type="none" w="med" len="med"/>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B2EDAD"/>
                    </a:solidFill>
                  </a:tcPr>
                </a:tc>
                <a:tc>
                  <a:txBody>
                    <a:bodyPr/>
                    <a:lstStyle/>
                    <a:p>
                      <a:pPr marL="0" algn="l" defTabSz="914354" rtl="0" eaLnBrk="1" fontAlgn="b" latinLnBrk="0" hangingPunct="1"/>
                      <a:r>
                        <a:rPr lang="en-US" sz="1600" u="none" strike="noStrike" kern="1200" dirty="0">
                          <a:solidFill>
                            <a:schemeClr val="tx1"/>
                          </a:solidFill>
                          <a:effectLst/>
                          <a:latin typeface="Times New Roman" panose="02020603050405020304" pitchFamily="18" charset="0"/>
                          <a:ea typeface="+mn-ea"/>
                          <a:cs typeface="Times New Roman" panose="02020603050405020304" pitchFamily="18" charset="0"/>
                        </a:rPr>
                        <a:t>2.34E+07</a:t>
                      </a:r>
                    </a:p>
                  </a:txBody>
                  <a:tcPr marL="6350" marR="6350" marT="6350" marB="0" anchor="b">
                    <a:lnL>
                      <a:noFill/>
                    </a:lnL>
                    <a:lnR w="19050" cap="flat" cmpd="sng" algn="ctr">
                      <a:solidFill>
                        <a:schemeClr val="accent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B2EDAD"/>
                    </a:solidFill>
                  </a:tcPr>
                </a:tc>
                <a:tc>
                  <a:txBody>
                    <a:bodyPr/>
                    <a:lstStyle/>
                    <a:p>
                      <a:pPr marL="0" algn="l" defTabSz="914354" rtl="0" eaLnBrk="1" fontAlgn="b" latinLnBrk="0" hangingPunct="1"/>
                      <a:r>
                        <a:rPr lang="en-US" sz="1600" u="none" strike="noStrike" kern="1200" dirty="0">
                          <a:solidFill>
                            <a:schemeClr val="tx1"/>
                          </a:solidFill>
                          <a:effectLst/>
                          <a:latin typeface="Times New Roman" panose="02020603050405020304" pitchFamily="18" charset="0"/>
                          <a:ea typeface="+mn-ea"/>
                          <a:cs typeface="Times New Roman" panose="02020603050405020304" pitchFamily="18" charset="0"/>
                        </a:rPr>
                        <a:t>4.93E+11</a:t>
                      </a:r>
                    </a:p>
                  </a:txBody>
                  <a:tcPr marL="6350" marR="6350" marT="6350" marB="0" anchor="b">
                    <a:lnL w="19050" cap="flat" cmpd="sng" algn="ctr">
                      <a:solidFill>
                        <a:schemeClr val="accent1"/>
                      </a:solidFill>
                      <a:prstDash val="solid"/>
                      <a:round/>
                      <a:headEnd type="none" w="med" len="med"/>
                      <a:tailEnd type="none" w="med" len="med"/>
                    </a:lnL>
                    <a:lnR w="1905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B2EDAD"/>
                    </a:solidFill>
                  </a:tcPr>
                </a:tc>
                <a:tc>
                  <a:txBody>
                    <a:bodyPr/>
                    <a:lstStyle/>
                    <a:p>
                      <a:pPr marL="0" algn="l" defTabSz="914354" rtl="0" eaLnBrk="1" fontAlgn="b" latinLnBrk="0" hangingPunct="1"/>
                      <a:r>
                        <a:rPr lang="en-US" sz="1600" u="none" strike="noStrike" kern="1200" dirty="0">
                          <a:solidFill>
                            <a:schemeClr val="tx1"/>
                          </a:solidFill>
                          <a:effectLst/>
                          <a:latin typeface="Times New Roman" panose="02020603050405020304" pitchFamily="18" charset="0"/>
                          <a:ea typeface="+mn-ea"/>
                          <a:cs typeface="Times New Roman" panose="02020603050405020304" pitchFamily="18" charset="0"/>
                        </a:rPr>
                        <a:t>7.40E+07</a:t>
                      </a:r>
                    </a:p>
                  </a:txBody>
                  <a:tcPr marL="6350" marR="6350" marT="6350" marB="0" anchor="b">
                    <a:lnL>
                      <a:noFill/>
                    </a:lnL>
                    <a:lnR w="1905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B2EDAD"/>
                    </a:solidFill>
                  </a:tcPr>
                </a:tc>
                <a:extLst>
                  <a:ext uri="{0D108BD9-81ED-4DB2-BD59-A6C34878D82A}">
                    <a16:rowId xmlns:a16="http://schemas.microsoft.com/office/drawing/2014/main" val="228837217"/>
                  </a:ext>
                </a:extLst>
              </a:tr>
              <a:tr h="274838">
                <a:tc>
                  <a:txBody>
                    <a:bodyPr/>
                    <a:lstStyle/>
                    <a:p>
                      <a:pPr algn="l" fontAlgn="b"/>
                      <a:r>
                        <a:rPr lang="en-US" altLang="zh-CN" sz="1600" u="none" strike="noStrike" dirty="0">
                          <a:solidFill>
                            <a:schemeClr val="tx1"/>
                          </a:solidFill>
                          <a:effectLst/>
                          <a:latin typeface="Times New Roman" panose="02020603050405020304" pitchFamily="18" charset="0"/>
                          <a:cs typeface="Times New Roman" panose="02020603050405020304" pitchFamily="18" charset="0"/>
                        </a:rPr>
                        <a:t>100</a:t>
                      </a:r>
                      <a:endParaRPr lang="en-US" altLang="zh-CN" sz="1600" b="0" i="0" u="none" strike="noStrike"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11783" marR="11783" marT="11783" marB="0" anchor="b">
                    <a:lnL>
                      <a:noFill/>
                    </a:lnL>
                    <a:lnR w="19050" cap="flat" cmpd="sng" algn="ctr">
                      <a:solidFill>
                        <a:schemeClr val="accent1"/>
                      </a:solidFill>
                      <a:prstDash val="solid"/>
                      <a:round/>
                      <a:headEnd type="none" w="med" len="med"/>
                      <a:tailEnd type="none" w="med" len="med"/>
                    </a:lnR>
                    <a:lnT w="3175">
                      <a:solidFill>
                        <a:schemeClr val="tx1"/>
                      </a:solidFill>
                    </a:lnT>
                    <a:lnB w="3175">
                      <a:solidFill>
                        <a:schemeClr val="tx1"/>
                      </a:solidFill>
                    </a:lnB>
                    <a:noFill/>
                  </a:tcPr>
                </a:tc>
                <a:tc>
                  <a:txBody>
                    <a:bodyPr/>
                    <a:lstStyle/>
                    <a:p>
                      <a:pPr marL="0" algn="l" defTabSz="914354" rtl="0" eaLnBrk="1" fontAlgn="b" latinLnBrk="0" hangingPunct="1"/>
                      <a:r>
                        <a:rPr lang="en-US" sz="1600" u="none" strike="noStrike" kern="1200" dirty="0">
                          <a:solidFill>
                            <a:schemeClr val="tx1"/>
                          </a:solidFill>
                          <a:effectLst/>
                          <a:latin typeface="Times New Roman" panose="02020603050405020304" pitchFamily="18" charset="0"/>
                          <a:ea typeface="+mn-ea"/>
                          <a:cs typeface="Times New Roman" panose="02020603050405020304" pitchFamily="18" charset="0"/>
                        </a:rPr>
                        <a:t>2.94E+10</a:t>
                      </a:r>
                    </a:p>
                  </a:txBody>
                  <a:tcPr marL="6350" marR="6350" marT="6350" marB="0" anchor="b">
                    <a:lnL w="19050" cap="flat" cmpd="sng" algn="ctr">
                      <a:solidFill>
                        <a:schemeClr val="accent1"/>
                      </a:solidFill>
                      <a:prstDash val="solid"/>
                      <a:round/>
                      <a:headEnd type="none" w="med" len="med"/>
                      <a:tailEnd type="none" w="med" len="med"/>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B2EDAD"/>
                    </a:solidFill>
                  </a:tcPr>
                </a:tc>
                <a:tc>
                  <a:txBody>
                    <a:bodyPr/>
                    <a:lstStyle/>
                    <a:p>
                      <a:pPr marL="0" algn="l" defTabSz="914354" rtl="0" eaLnBrk="1" fontAlgn="b" latinLnBrk="0" hangingPunct="1"/>
                      <a:r>
                        <a:rPr lang="en-US" sz="1600" u="none" strike="noStrike" kern="1200" dirty="0">
                          <a:solidFill>
                            <a:schemeClr val="tx1"/>
                          </a:solidFill>
                          <a:effectLst/>
                          <a:latin typeface="Times New Roman" panose="02020603050405020304" pitchFamily="18" charset="0"/>
                          <a:ea typeface="+mn-ea"/>
                          <a:cs typeface="Times New Roman" panose="02020603050405020304" pitchFamily="18" charset="0"/>
                        </a:rPr>
                        <a:t>4.41E+06</a:t>
                      </a:r>
                    </a:p>
                  </a:txBody>
                  <a:tcPr marL="6350" marR="6350" marT="6350" marB="0" anchor="b">
                    <a:lnL>
                      <a:noFill/>
                    </a:lnL>
                    <a:lnR w="19050" cap="flat" cmpd="sng" algn="ctr">
                      <a:solidFill>
                        <a:schemeClr val="accent1"/>
                      </a:solidFill>
                      <a:prstDash val="solid"/>
                      <a:round/>
                      <a:headEnd type="none" w="med" len="med"/>
                      <a:tailEnd type="none" w="med" len="med"/>
                    </a:lnR>
                    <a:lnT w="3175">
                      <a:solidFill>
                        <a:schemeClr val="tx1"/>
                      </a:solidFill>
                    </a:lnT>
                    <a:lnB w="3175">
                      <a:solidFill>
                        <a:schemeClr val="tx1"/>
                      </a:solidFill>
                    </a:lnB>
                    <a:solidFill>
                      <a:srgbClr val="B2EDAD"/>
                    </a:solidFill>
                  </a:tcPr>
                </a:tc>
                <a:tc>
                  <a:txBody>
                    <a:bodyPr/>
                    <a:lstStyle/>
                    <a:p>
                      <a:pPr marL="0" algn="l" defTabSz="914354" rtl="0" eaLnBrk="1" fontAlgn="b" latinLnBrk="0" hangingPunct="1"/>
                      <a:r>
                        <a:rPr lang="en-US" sz="1600" u="none" strike="noStrike" kern="1200" dirty="0">
                          <a:solidFill>
                            <a:schemeClr val="tx1"/>
                          </a:solidFill>
                          <a:effectLst/>
                          <a:latin typeface="Times New Roman" panose="02020603050405020304" pitchFamily="18" charset="0"/>
                          <a:ea typeface="+mn-ea"/>
                          <a:cs typeface="Times New Roman" panose="02020603050405020304" pitchFamily="18" charset="0"/>
                        </a:rPr>
                        <a:t>8.38E+10</a:t>
                      </a:r>
                    </a:p>
                  </a:txBody>
                  <a:tcPr marL="6350" marR="6350" marT="6350" marB="0" anchor="b">
                    <a:lnL w="19050" cap="flat" cmpd="sng" algn="ctr">
                      <a:solidFill>
                        <a:schemeClr val="accent1"/>
                      </a:solidFill>
                      <a:prstDash val="solid"/>
                      <a:round/>
                      <a:headEnd type="none" w="med" len="med"/>
                      <a:tailEnd type="none" w="med" len="med"/>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B2EDAD"/>
                    </a:solidFill>
                  </a:tcPr>
                </a:tc>
                <a:tc>
                  <a:txBody>
                    <a:bodyPr/>
                    <a:lstStyle/>
                    <a:p>
                      <a:pPr marL="0" algn="l" defTabSz="914354" rtl="0" eaLnBrk="1" fontAlgn="b" latinLnBrk="0" hangingPunct="1"/>
                      <a:r>
                        <a:rPr lang="en-US" sz="1600" u="none" strike="noStrike" kern="1200" dirty="0">
                          <a:solidFill>
                            <a:schemeClr val="tx1"/>
                          </a:solidFill>
                          <a:effectLst/>
                          <a:latin typeface="Times New Roman" panose="02020603050405020304" pitchFamily="18" charset="0"/>
                          <a:ea typeface="+mn-ea"/>
                          <a:cs typeface="Times New Roman" panose="02020603050405020304" pitchFamily="18" charset="0"/>
                        </a:rPr>
                        <a:t>1.26E+07</a:t>
                      </a:r>
                    </a:p>
                  </a:txBody>
                  <a:tcPr marL="6350" marR="6350" marT="6350" marB="0" anchor="b">
                    <a:lnL>
                      <a:noFill/>
                    </a:lnL>
                    <a:lnR w="19050" cap="flat" cmpd="sng" algn="ctr">
                      <a:solidFill>
                        <a:schemeClr val="accent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B2EDAD"/>
                    </a:solidFill>
                  </a:tcPr>
                </a:tc>
                <a:tc>
                  <a:txBody>
                    <a:bodyPr/>
                    <a:lstStyle/>
                    <a:p>
                      <a:pPr marL="0" algn="l" defTabSz="914354" rtl="0" eaLnBrk="1" fontAlgn="b" latinLnBrk="0" hangingPunct="1"/>
                      <a:r>
                        <a:rPr lang="en-US" sz="1600" u="none" strike="noStrike" kern="1200" dirty="0">
                          <a:solidFill>
                            <a:schemeClr val="tx1"/>
                          </a:solidFill>
                          <a:effectLst/>
                          <a:latin typeface="Times New Roman" panose="02020603050405020304" pitchFamily="18" charset="0"/>
                          <a:ea typeface="+mn-ea"/>
                          <a:cs typeface="Times New Roman" panose="02020603050405020304" pitchFamily="18" charset="0"/>
                        </a:rPr>
                        <a:t>1.94E+11</a:t>
                      </a:r>
                    </a:p>
                  </a:txBody>
                  <a:tcPr marL="6350" marR="6350" marT="6350" marB="0" anchor="b">
                    <a:lnL w="19050" cap="flat" cmpd="sng" algn="ctr">
                      <a:solidFill>
                        <a:schemeClr val="accent1"/>
                      </a:solidFill>
                      <a:prstDash val="solid"/>
                      <a:round/>
                      <a:headEnd type="none" w="med" len="med"/>
                      <a:tailEnd type="none" w="med" len="med"/>
                    </a:lnL>
                    <a:lnR w="1905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B2EDAD"/>
                    </a:solidFill>
                  </a:tcPr>
                </a:tc>
                <a:tc>
                  <a:txBody>
                    <a:bodyPr/>
                    <a:lstStyle/>
                    <a:p>
                      <a:pPr marL="0" algn="l" defTabSz="914354" rtl="0" eaLnBrk="1" fontAlgn="b" latinLnBrk="0" hangingPunct="1"/>
                      <a:r>
                        <a:rPr lang="en-US" sz="1600" u="none" strike="noStrike" kern="1200" dirty="0">
                          <a:solidFill>
                            <a:schemeClr val="tx1"/>
                          </a:solidFill>
                          <a:effectLst/>
                          <a:latin typeface="Times New Roman" panose="02020603050405020304" pitchFamily="18" charset="0"/>
                          <a:ea typeface="+mn-ea"/>
                          <a:cs typeface="Times New Roman" panose="02020603050405020304" pitchFamily="18" charset="0"/>
                        </a:rPr>
                        <a:t>2.91E+07</a:t>
                      </a:r>
                    </a:p>
                  </a:txBody>
                  <a:tcPr marL="6350" marR="6350" marT="6350" marB="0" anchor="b">
                    <a:lnL>
                      <a:noFill/>
                    </a:lnL>
                    <a:lnR w="1905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B2EDAD"/>
                    </a:solidFill>
                  </a:tcPr>
                </a:tc>
                <a:extLst>
                  <a:ext uri="{0D108BD9-81ED-4DB2-BD59-A6C34878D82A}">
                    <a16:rowId xmlns:a16="http://schemas.microsoft.com/office/drawing/2014/main" val="3586419418"/>
                  </a:ext>
                </a:extLst>
              </a:tr>
              <a:tr h="274838">
                <a:tc>
                  <a:txBody>
                    <a:bodyPr/>
                    <a:lstStyle/>
                    <a:p>
                      <a:pPr algn="l" fontAlgn="b"/>
                      <a:r>
                        <a:rPr lang="en-US" altLang="zh-CN" sz="1600" u="none" strike="noStrike" dirty="0">
                          <a:solidFill>
                            <a:schemeClr val="tx1"/>
                          </a:solidFill>
                          <a:effectLst/>
                          <a:latin typeface="Times New Roman" panose="02020603050405020304" pitchFamily="18" charset="0"/>
                          <a:cs typeface="Times New Roman" panose="02020603050405020304" pitchFamily="18" charset="0"/>
                        </a:rPr>
                        <a:t>50</a:t>
                      </a:r>
                      <a:endParaRPr lang="en-US" altLang="zh-CN" sz="1600" b="0" i="0" u="none" strike="noStrike"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11783" marR="11783" marT="11783" marB="0" anchor="b">
                    <a:lnL>
                      <a:noFill/>
                    </a:lnL>
                    <a:lnR w="19050" cap="flat" cmpd="sng" algn="ctr">
                      <a:solidFill>
                        <a:schemeClr val="accent1"/>
                      </a:solidFill>
                      <a:prstDash val="solid"/>
                      <a:round/>
                      <a:headEnd type="none" w="med" len="med"/>
                      <a:tailEnd type="none" w="med" len="med"/>
                    </a:lnR>
                    <a:lnT w="3175">
                      <a:solidFill>
                        <a:schemeClr val="tx1"/>
                      </a:solidFill>
                    </a:lnT>
                    <a:lnB w="19050" cap="flat" cmpd="sng" algn="ctr">
                      <a:solidFill>
                        <a:schemeClr val="accent1"/>
                      </a:solidFill>
                      <a:prstDash val="solid"/>
                      <a:round/>
                      <a:headEnd type="none" w="med" len="med"/>
                      <a:tailEnd type="none" w="med" len="med"/>
                    </a:lnB>
                    <a:noFill/>
                  </a:tcPr>
                </a:tc>
                <a:tc>
                  <a:txBody>
                    <a:bodyPr/>
                    <a:lstStyle/>
                    <a:p>
                      <a:pPr marL="0" algn="l" defTabSz="914354" rtl="0" eaLnBrk="1" fontAlgn="b" latinLnBrk="0" hangingPunct="1"/>
                      <a:r>
                        <a:rPr lang="en-US" sz="1600" u="none" strike="noStrike" kern="1200" dirty="0">
                          <a:solidFill>
                            <a:schemeClr val="tx1"/>
                          </a:solidFill>
                          <a:effectLst/>
                          <a:latin typeface="Times New Roman" panose="02020603050405020304" pitchFamily="18" charset="0"/>
                          <a:ea typeface="+mn-ea"/>
                          <a:cs typeface="Times New Roman" panose="02020603050405020304" pitchFamily="18" charset="0"/>
                        </a:rPr>
                        <a:t>5.60E+08</a:t>
                      </a:r>
                    </a:p>
                  </a:txBody>
                  <a:tcPr marL="6350" marR="6350" marT="6350" marB="0" anchor="b">
                    <a:lnL w="19050" cap="flat" cmpd="sng" algn="ctr">
                      <a:solidFill>
                        <a:schemeClr val="accent1"/>
                      </a:solidFill>
                      <a:prstDash val="solid"/>
                      <a:round/>
                      <a:headEnd type="none" w="med" len="med"/>
                      <a:tailEnd type="none" w="med" len="med"/>
                    </a:lnL>
                    <a:lnR>
                      <a:noFill/>
                    </a:lnR>
                    <a:lnT w="3175" cap="flat" cmpd="sng" algn="ctr">
                      <a:solidFill>
                        <a:schemeClr val="tx1"/>
                      </a:solidFill>
                      <a:prstDash val="solid"/>
                      <a:round/>
                      <a:headEnd type="none" w="med" len="med"/>
                      <a:tailEnd type="none" w="med" len="med"/>
                    </a:lnT>
                    <a:lnB w="19050" cap="flat" cmpd="sng" algn="ctr">
                      <a:solidFill>
                        <a:schemeClr val="accent1"/>
                      </a:solidFill>
                      <a:prstDash val="solid"/>
                      <a:round/>
                      <a:headEnd type="none" w="med" len="med"/>
                      <a:tailEnd type="none" w="med" len="med"/>
                    </a:lnB>
                    <a:solidFill>
                      <a:srgbClr val="B2EDAD"/>
                    </a:solidFill>
                  </a:tcPr>
                </a:tc>
                <a:tc>
                  <a:txBody>
                    <a:bodyPr/>
                    <a:lstStyle/>
                    <a:p>
                      <a:pPr marL="0" algn="l" defTabSz="914354" rtl="0" eaLnBrk="1" fontAlgn="b" latinLnBrk="0" hangingPunct="1"/>
                      <a:r>
                        <a:rPr lang="en-US" sz="1600" u="none" strike="noStrike" kern="1200" dirty="0">
                          <a:solidFill>
                            <a:schemeClr val="tx1"/>
                          </a:solidFill>
                          <a:effectLst/>
                          <a:latin typeface="Times New Roman" panose="02020603050405020304" pitchFamily="18" charset="0"/>
                          <a:ea typeface="+mn-ea"/>
                          <a:cs typeface="Times New Roman" panose="02020603050405020304" pitchFamily="18" charset="0"/>
                        </a:rPr>
                        <a:t>8.32E+04</a:t>
                      </a:r>
                    </a:p>
                  </a:txBody>
                  <a:tcPr marL="6350" marR="6350" marT="6350" marB="0" anchor="b">
                    <a:lnL>
                      <a:noFill/>
                    </a:lnL>
                    <a:lnR w="19050" cap="flat" cmpd="sng" algn="ctr">
                      <a:solidFill>
                        <a:schemeClr val="accent1"/>
                      </a:solidFill>
                      <a:prstDash val="solid"/>
                      <a:round/>
                      <a:headEnd type="none" w="med" len="med"/>
                      <a:tailEnd type="none" w="med" len="med"/>
                    </a:lnR>
                    <a:lnT w="3175">
                      <a:solidFill>
                        <a:schemeClr val="tx1"/>
                      </a:solidFill>
                    </a:lnT>
                    <a:lnB w="19050" cap="flat" cmpd="sng" algn="ctr">
                      <a:solidFill>
                        <a:schemeClr val="accent1"/>
                      </a:solidFill>
                      <a:prstDash val="solid"/>
                      <a:round/>
                      <a:headEnd type="none" w="med" len="med"/>
                      <a:tailEnd type="none" w="med" len="med"/>
                    </a:lnB>
                    <a:solidFill>
                      <a:srgbClr val="B2EDAD"/>
                    </a:solidFill>
                  </a:tcPr>
                </a:tc>
                <a:tc>
                  <a:txBody>
                    <a:bodyPr/>
                    <a:lstStyle/>
                    <a:p>
                      <a:pPr marL="0" algn="l" defTabSz="914354" rtl="0" eaLnBrk="1" fontAlgn="b" latinLnBrk="0" hangingPunct="1"/>
                      <a:r>
                        <a:rPr lang="en-US" sz="1600" u="none" strike="noStrike" kern="1200" dirty="0">
                          <a:solidFill>
                            <a:schemeClr val="tx1"/>
                          </a:solidFill>
                          <a:effectLst/>
                          <a:latin typeface="Times New Roman" panose="02020603050405020304" pitchFamily="18" charset="0"/>
                          <a:ea typeface="+mn-ea"/>
                          <a:cs typeface="Times New Roman" panose="02020603050405020304" pitchFamily="18" charset="0"/>
                        </a:rPr>
                        <a:t>4.44E+09</a:t>
                      </a:r>
                    </a:p>
                  </a:txBody>
                  <a:tcPr marL="6350" marR="6350" marT="6350" marB="0" anchor="b">
                    <a:lnL w="19050" cap="flat" cmpd="sng" algn="ctr">
                      <a:solidFill>
                        <a:schemeClr val="accent1"/>
                      </a:solidFill>
                      <a:prstDash val="solid"/>
                      <a:round/>
                      <a:headEnd type="none" w="med" len="med"/>
                      <a:tailEnd type="none" w="med" len="med"/>
                    </a:lnL>
                    <a:lnR>
                      <a:noFill/>
                    </a:lnR>
                    <a:lnT w="3175" cap="flat" cmpd="sng" algn="ctr">
                      <a:solidFill>
                        <a:schemeClr val="tx1"/>
                      </a:solidFill>
                      <a:prstDash val="solid"/>
                      <a:round/>
                      <a:headEnd type="none" w="med" len="med"/>
                      <a:tailEnd type="none" w="med" len="med"/>
                    </a:lnT>
                    <a:lnB w="19050" cap="flat" cmpd="sng" algn="ctr">
                      <a:solidFill>
                        <a:schemeClr val="accent1"/>
                      </a:solidFill>
                      <a:prstDash val="solid"/>
                      <a:round/>
                      <a:headEnd type="none" w="med" len="med"/>
                      <a:tailEnd type="none" w="med" len="med"/>
                    </a:lnB>
                    <a:solidFill>
                      <a:srgbClr val="B2EDAD"/>
                    </a:solidFill>
                  </a:tcPr>
                </a:tc>
                <a:tc>
                  <a:txBody>
                    <a:bodyPr/>
                    <a:lstStyle/>
                    <a:p>
                      <a:pPr marL="0" algn="l" defTabSz="914354" rtl="0" eaLnBrk="1" fontAlgn="b" latinLnBrk="0" hangingPunct="1"/>
                      <a:r>
                        <a:rPr lang="en-US" sz="1600" u="none" strike="noStrike" kern="1200" dirty="0">
                          <a:solidFill>
                            <a:schemeClr val="tx1"/>
                          </a:solidFill>
                          <a:effectLst/>
                          <a:latin typeface="Times New Roman" panose="02020603050405020304" pitchFamily="18" charset="0"/>
                          <a:ea typeface="+mn-ea"/>
                          <a:cs typeface="Times New Roman" panose="02020603050405020304" pitchFamily="18" charset="0"/>
                        </a:rPr>
                        <a:t>6.66E+05</a:t>
                      </a:r>
                    </a:p>
                  </a:txBody>
                  <a:tcPr marL="6350" marR="6350" marT="6350" marB="0" anchor="b">
                    <a:lnL>
                      <a:noFill/>
                    </a:lnL>
                    <a:lnR w="19050" cap="flat" cmpd="sng" algn="ctr">
                      <a:solidFill>
                        <a:schemeClr val="accent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1"/>
                      </a:solidFill>
                      <a:prstDash val="solid"/>
                      <a:round/>
                      <a:headEnd type="none" w="med" len="med"/>
                      <a:tailEnd type="none" w="med" len="med"/>
                    </a:lnB>
                    <a:solidFill>
                      <a:srgbClr val="B2EDAD"/>
                    </a:solidFill>
                  </a:tcPr>
                </a:tc>
                <a:tc>
                  <a:txBody>
                    <a:bodyPr/>
                    <a:lstStyle/>
                    <a:p>
                      <a:pPr marL="0" algn="l" defTabSz="914354" rtl="0" eaLnBrk="1" fontAlgn="b" latinLnBrk="0" hangingPunct="1"/>
                      <a:r>
                        <a:rPr lang="en-US" sz="1600" u="none" strike="noStrike" kern="1200" dirty="0">
                          <a:solidFill>
                            <a:schemeClr val="tx1"/>
                          </a:solidFill>
                          <a:effectLst/>
                          <a:latin typeface="Times New Roman" panose="02020603050405020304" pitchFamily="18" charset="0"/>
                          <a:ea typeface="+mn-ea"/>
                          <a:cs typeface="Times New Roman" panose="02020603050405020304" pitchFamily="18" charset="0"/>
                        </a:rPr>
                        <a:t>1.00E+10</a:t>
                      </a:r>
                    </a:p>
                  </a:txBody>
                  <a:tcPr marL="6350" marR="6350" marT="6350" marB="0" anchor="b">
                    <a:lnL w="19050" cap="flat" cmpd="sng" algn="ctr">
                      <a:solidFill>
                        <a:schemeClr val="accent1"/>
                      </a:solidFill>
                      <a:prstDash val="solid"/>
                      <a:round/>
                      <a:headEnd type="none" w="med" len="med"/>
                      <a:tailEnd type="none" w="med" len="med"/>
                    </a:lnL>
                    <a:lnR w="1905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1"/>
                      </a:solidFill>
                      <a:prstDash val="solid"/>
                      <a:round/>
                      <a:headEnd type="none" w="med" len="med"/>
                      <a:tailEnd type="none" w="med" len="med"/>
                    </a:lnB>
                    <a:solidFill>
                      <a:srgbClr val="B2EDAD"/>
                    </a:solidFill>
                  </a:tcPr>
                </a:tc>
                <a:tc>
                  <a:txBody>
                    <a:bodyPr/>
                    <a:lstStyle/>
                    <a:p>
                      <a:pPr marL="0" algn="l" defTabSz="914354" rtl="0" eaLnBrk="1" fontAlgn="b" latinLnBrk="0" hangingPunct="1"/>
                      <a:r>
                        <a:rPr lang="en-US" sz="1600" u="none" strike="noStrike" kern="1200" dirty="0">
                          <a:solidFill>
                            <a:schemeClr val="tx1"/>
                          </a:solidFill>
                          <a:effectLst/>
                          <a:latin typeface="Times New Roman" panose="02020603050405020304" pitchFamily="18" charset="0"/>
                          <a:ea typeface="+mn-ea"/>
                          <a:cs typeface="Times New Roman" panose="02020603050405020304" pitchFamily="18" charset="0"/>
                        </a:rPr>
                        <a:t>1.50E+06</a:t>
                      </a:r>
                    </a:p>
                  </a:txBody>
                  <a:tcPr marL="6350" marR="6350" marT="6350" marB="0" anchor="b">
                    <a:lnL>
                      <a:noFill/>
                    </a:lnL>
                    <a:lnR w="1905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1"/>
                      </a:solidFill>
                      <a:prstDash val="solid"/>
                      <a:round/>
                      <a:headEnd type="none" w="med" len="med"/>
                      <a:tailEnd type="none" w="med" len="med"/>
                    </a:lnB>
                    <a:solidFill>
                      <a:srgbClr val="B2EDAD"/>
                    </a:solidFill>
                  </a:tcPr>
                </a:tc>
                <a:extLst>
                  <a:ext uri="{0D108BD9-81ED-4DB2-BD59-A6C34878D82A}">
                    <a16:rowId xmlns:a16="http://schemas.microsoft.com/office/drawing/2014/main" val="931317730"/>
                  </a:ext>
                </a:extLst>
              </a:tr>
            </a:tbl>
          </a:graphicData>
        </a:graphic>
      </p:graphicFrame>
      <p:sp>
        <p:nvSpPr>
          <p:cNvPr id="3" name="灯片编号占位符 1">
            <a:extLst>
              <a:ext uri="{FF2B5EF4-FFF2-40B4-BE49-F238E27FC236}">
                <a16:creationId xmlns:a16="http://schemas.microsoft.com/office/drawing/2014/main" id="{19957901-6D2E-A1A3-AB71-7C84071218DB}"/>
              </a:ext>
            </a:extLst>
          </p:cNvPr>
          <p:cNvSpPr txBox="1">
            <a:spLocks/>
          </p:cNvSpPr>
          <p:nvPr/>
        </p:nvSpPr>
        <p:spPr>
          <a:xfrm>
            <a:off x="11285732" y="156378"/>
            <a:ext cx="635000" cy="365125"/>
          </a:xfrm>
          <a:prstGeom prst="rect">
            <a:avLst/>
          </a:prstGeom>
        </p:spPr>
        <p:txBody>
          <a:bodyPr vert="horz" lIns="91440" tIns="45720" rIns="91440" bIns="45720" rtlCol="0" anchor="ctr"/>
          <a:lstStyle>
            <a:defPPr>
              <a:defRPr lang="zh-CN"/>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a:t>18</a:t>
            </a:r>
            <a:endParaRPr lang="zh-CN" altLang="en-US" sz="1400" dirty="0"/>
          </a:p>
        </p:txBody>
      </p:sp>
      <p:sp>
        <p:nvSpPr>
          <p:cNvPr id="4" name="文本框 3">
            <a:extLst>
              <a:ext uri="{FF2B5EF4-FFF2-40B4-BE49-F238E27FC236}">
                <a16:creationId xmlns:a16="http://schemas.microsoft.com/office/drawing/2014/main" id="{9C56D2BF-B1EF-E67C-7056-BAD107A18AE6}"/>
              </a:ext>
            </a:extLst>
          </p:cNvPr>
          <p:cNvSpPr txBox="1"/>
          <p:nvPr/>
        </p:nvSpPr>
        <p:spPr>
          <a:xfrm>
            <a:off x="99923" y="916336"/>
            <a:ext cx="3883844" cy="400110"/>
          </a:xfrm>
          <a:prstGeom prst="rect">
            <a:avLst/>
          </a:prstGeom>
          <a:noFill/>
        </p:spPr>
        <p:txBody>
          <a:bodyPr wrap="square" rtlCol="0">
            <a:spAutoFit/>
          </a:bodyPr>
          <a:lstStyle/>
          <a:p>
            <a:r>
              <a:rPr lang="en-US" altLang="zh-CN" sz="2000" b="1" dirty="0"/>
              <a:t>2. </a:t>
            </a:r>
            <a:r>
              <a:rPr lang="zh-CN" altLang="en-US" sz="2000" b="1" dirty="0"/>
              <a:t>核心结构设计</a:t>
            </a:r>
          </a:p>
        </p:txBody>
      </p:sp>
      <p:pic>
        <p:nvPicPr>
          <p:cNvPr id="12" name="图片 11">
            <a:extLst>
              <a:ext uri="{FF2B5EF4-FFF2-40B4-BE49-F238E27FC236}">
                <a16:creationId xmlns:a16="http://schemas.microsoft.com/office/drawing/2014/main" id="{7F332727-5335-B053-83CB-500B09803CD1}"/>
              </a:ext>
            </a:extLst>
          </p:cNvPr>
          <p:cNvPicPr>
            <a:picLocks noChangeAspect="1"/>
          </p:cNvPicPr>
          <p:nvPr/>
        </p:nvPicPr>
        <p:blipFill>
          <a:blip r:embed="rId6"/>
          <a:srcRect l="2984"/>
          <a:stretch/>
        </p:blipFill>
        <p:spPr>
          <a:xfrm>
            <a:off x="7806153" y="1023870"/>
            <a:ext cx="4263710" cy="2461863"/>
          </a:xfrm>
          <a:prstGeom prst="rect">
            <a:avLst/>
          </a:prstGeom>
          <a:ln>
            <a:solidFill>
              <a:schemeClr val="tx1"/>
            </a:solidFill>
          </a:ln>
        </p:spPr>
      </p:pic>
      <p:sp>
        <p:nvSpPr>
          <p:cNvPr id="2" name="箭头: 上 1">
            <a:extLst>
              <a:ext uri="{FF2B5EF4-FFF2-40B4-BE49-F238E27FC236}">
                <a16:creationId xmlns:a16="http://schemas.microsoft.com/office/drawing/2014/main" id="{B554B51D-763A-2C84-5E9A-3A0C182C25E8}"/>
              </a:ext>
            </a:extLst>
          </p:cNvPr>
          <p:cNvSpPr/>
          <p:nvPr/>
        </p:nvSpPr>
        <p:spPr>
          <a:xfrm rot="5400000">
            <a:off x="7028210" y="1691219"/>
            <a:ext cx="611841" cy="112716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363257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495300" y="309865"/>
            <a:ext cx="1641475" cy="492443"/>
          </a:xfrm>
          <a:prstGeom prst="rect">
            <a:avLst/>
          </a:prstGeom>
          <a:noFill/>
        </p:spPr>
        <p:txBody>
          <a:bodyPr wrap="none" lIns="0" tIns="0" rIns="0" bIns="0" rtlCol="0">
            <a:spAutoFit/>
          </a:bodyPr>
          <a:lstStyle/>
          <a:p>
            <a:r>
              <a:rPr lang="zh-CN" altLang="en-US" sz="3200" b="1" dirty="0">
                <a:latin typeface="+mj-ea"/>
                <a:ea typeface="+mj-ea"/>
              </a:rPr>
              <a:t>个人简历</a:t>
            </a:r>
            <a:endParaRPr lang="zh-CN" altLang="en-US" sz="2000" b="1" dirty="0">
              <a:solidFill>
                <a:schemeClr val="tx1"/>
              </a:solidFill>
              <a:latin typeface="+mj-ea"/>
              <a:ea typeface="+mj-ea"/>
            </a:endParaRPr>
          </a:p>
        </p:txBody>
      </p:sp>
      <p:sp>
        <p:nvSpPr>
          <p:cNvPr id="10" name="文本框 9"/>
          <p:cNvSpPr txBox="1"/>
          <p:nvPr/>
        </p:nvSpPr>
        <p:spPr>
          <a:xfrm>
            <a:off x="831715" y="3927683"/>
            <a:ext cx="11002239" cy="1074461"/>
          </a:xfrm>
          <a:prstGeom prst="rect">
            <a:avLst/>
          </a:prstGeom>
          <a:noFill/>
        </p:spPr>
        <p:txBody>
          <a:bodyPr wrap="square" lIns="0" tIns="0" rIns="0" bIns="0" rtlCol="0">
            <a:spAutoFit/>
          </a:bodyPr>
          <a:lstStyle/>
          <a:p>
            <a:pPr>
              <a:lnSpc>
                <a:spcPct val="150000"/>
              </a:lnSpc>
            </a:pPr>
            <a:r>
              <a:rPr lang="zh-CN" altLang="en-US" sz="2400" b="1" dirty="0">
                <a:latin typeface="+mj-ea"/>
                <a:ea typeface="+mj-ea"/>
              </a:rPr>
              <a:t>参加工作：</a:t>
            </a:r>
            <a:endParaRPr lang="en-US" altLang="zh-CN" sz="2400" b="1" dirty="0">
              <a:latin typeface="+mj-ea"/>
              <a:ea typeface="+mj-ea"/>
            </a:endParaRPr>
          </a:p>
          <a:p>
            <a:pPr indent="0">
              <a:lnSpc>
                <a:spcPct val="150000"/>
              </a:lnSpc>
              <a:spcBef>
                <a:spcPts val="1200"/>
              </a:spcBef>
              <a:buFont typeface="+mj-lt"/>
              <a:buNone/>
            </a:pPr>
            <a:r>
              <a:rPr lang="en-US" altLang="zh-CN" sz="1800" b="1" dirty="0">
                <a:latin typeface="+mn-ea"/>
              </a:rPr>
              <a:t>2024.5.8	   </a:t>
            </a:r>
            <a:r>
              <a:rPr lang="zh-CN" altLang="en-US" sz="1800" b="1" dirty="0">
                <a:latin typeface="+mn-ea"/>
              </a:rPr>
              <a:t>中科院高能物理研究所</a:t>
            </a:r>
            <a:r>
              <a:rPr lang="en-US" altLang="zh-CN" sz="1800" b="1" dirty="0">
                <a:latin typeface="+mn-ea"/>
              </a:rPr>
              <a:t>		</a:t>
            </a:r>
            <a:r>
              <a:rPr lang="zh-CN" altLang="en-US" sz="1800" b="1" dirty="0">
                <a:latin typeface="+mn-ea"/>
              </a:rPr>
              <a:t>博士后</a:t>
            </a:r>
            <a:r>
              <a:rPr lang="en-US" altLang="zh-CN" sz="1800" b="1" dirty="0">
                <a:latin typeface="+mn-ea"/>
              </a:rPr>
              <a:t>		</a:t>
            </a:r>
            <a:r>
              <a:rPr lang="zh-CN" altLang="en-US" sz="1800" b="1" dirty="0">
                <a:latin typeface="+mn-ea"/>
              </a:rPr>
              <a:t>同位素产生研究</a:t>
            </a:r>
            <a:r>
              <a:rPr lang="en-US" altLang="zh-CN" sz="1800" b="1" dirty="0">
                <a:latin typeface="+mn-ea"/>
              </a:rPr>
              <a:t>&amp;</a:t>
            </a:r>
            <a:r>
              <a:rPr lang="zh-CN" altLang="en-US" sz="1800" b="1" dirty="0">
                <a:latin typeface="+mn-ea"/>
              </a:rPr>
              <a:t>质子辐照终端设计</a:t>
            </a:r>
            <a:endParaRPr lang="en-US" altLang="zh-CN" sz="1800" b="1" dirty="0">
              <a:latin typeface="+mn-ea"/>
            </a:endParaRPr>
          </a:p>
        </p:txBody>
      </p:sp>
      <p:sp>
        <p:nvSpPr>
          <p:cNvPr id="11" name="文本框 10"/>
          <p:cNvSpPr txBox="1"/>
          <p:nvPr/>
        </p:nvSpPr>
        <p:spPr>
          <a:xfrm>
            <a:off x="831715" y="1232054"/>
            <a:ext cx="10864986" cy="1873911"/>
          </a:xfrm>
          <a:prstGeom prst="rect">
            <a:avLst/>
          </a:prstGeom>
          <a:noFill/>
        </p:spPr>
        <p:txBody>
          <a:bodyPr wrap="square" lIns="0" tIns="0" rIns="0" bIns="0" rtlCol="0">
            <a:spAutoFit/>
          </a:bodyPr>
          <a:lstStyle/>
          <a:p>
            <a:pPr>
              <a:lnSpc>
                <a:spcPct val="120000"/>
              </a:lnSpc>
            </a:pPr>
            <a:r>
              <a:rPr lang="zh-CN" altLang="en-US" sz="2400" b="1" dirty="0">
                <a:latin typeface="+mj-ea"/>
                <a:ea typeface="+mj-ea"/>
                <a:sym typeface="+mn-ea"/>
              </a:rPr>
              <a:t>教育背景：</a:t>
            </a:r>
            <a:endParaRPr lang="zh-CN" altLang="en-US" sz="2400" b="1" dirty="0">
              <a:solidFill>
                <a:schemeClr val="tx1"/>
              </a:solidFill>
              <a:latin typeface="+mj-ea"/>
              <a:ea typeface="+mj-ea"/>
            </a:endParaRPr>
          </a:p>
          <a:p>
            <a:pPr algn="l">
              <a:lnSpc>
                <a:spcPct val="120000"/>
              </a:lnSpc>
              <a:spcBef>
                <a:spcPts val="1200"/>
              </a:spcBef>
              <a:buClrTx/>
              <a:buSzTx/>
              <a:buNone/>
            </a:pPr>
            <a:r>
              <a:rPr lang="en-US" altLang="zh-CN" sz="1800" dirty="0">
                <a:latin typeface="+mj-ea"/>
                <a:ea typeface="+mj-ea"/>
              </a:rPr>
              <a:t>2021.3-2024.3 	  </a:t>
            </a:r>
            <a:r>
              <a:rPr lang="zh-CN" altLang="en-US" sz="1800" dirty="0">
                <a:latin typeface="+mj-ea"/>
                <a:ea typeface="+mj-ea"/>
              </a:rPr>
              <a:t>博士</a:t>
            </a:r>
            <a:r>
              <a:rPr lang="en-US" altLang="zh-CN" sz="1800" dirty="0">
                <a:latin typeface="+mj-ea"/>
                <a:ea typeface="+mj-ea"/>
              </a:rPr>
              <a:t>	</a:t>
            </a:r>
            <a:r>
              <a:rPr lang="zh-CN" altLang="en-US" sz="1800" dirty="0">
                <a:latin typeface="+mj-ea"/>
                <a:ea typeface="+mj-ea"/>
              </a:rPr>
              <a:t>九州大学（日本）</a:t>
            </a:r>
            <a:r>
              <a:rPr lang="en-US" altLang="zh-CN" sz="1800" dirty="0">
                <a:latin typeface="+mj-ea"/>
                <a:ea typeface="+mj-ea"/>
              </a:rPr>
              <a:t>	</a:t>
            </a:r>
            <a:r>
              <a:rPr lang="zh-CN" altLang="en-US" sz="1800" dirty="0">
                <a:latin typeface="+mj-ea"/>
                <a:ea typeface="+mj-ea"/>
              </a:rPr>
              <a:t>等离子与量子理工</a:t>
            </a:r>
            <a:r>
              <a:rPr lang="en-US" altLang="zh-CN" sz="1800" dirty="0">
                <a:latin typeface="+mj-ea"/>
                <a:ea typeface="+mj-ea"/>
              </a:rPr>
              <a:t> </a:t>
            </a:r>
          </a:p>
          <a:p>
            <a:pPr algn="l">
              <a:lnSpc>
                <a:spcPct val="120000"/>
              </a:lnSpc>
              <a:spcBef>
                <a:spcPts val="1200"/>
              </a:spcBef>
              <a:buClrTx/>
              <a:buSzTx/>
              <a:buNone/>
            </a:pPr>
            <a:r>
              <a:rPr lang="en-US" altLang="zh-CN" sz="1800" dirty="0">
                <a:latin typeface="+mj-ea"/>
                <a:ea typeface="+mj-ea"/>
              </a:rPr>
              <a:t>2016.9-2019.6 	  </a:t>
            </a:r>
            <a:r>
              <a:rPr lang="zh-CN" altLang="en-US" sz="1800" dirty="0">
                <a:latin typeface="+mj-ea"/>
                <a:ea typeface="+mj-ea"/>
              </a:rPr>
              <a:t>硕士</a:t>
            </a:r>
            <a:r>
              <a:rPr lang="en-US" altLang="zh-CN" sz="1800" dirty="0">
                <a:latin typeface="+mj-ea"/>
                <a:ea typeface="+mj-ea"/>
              </a:rPr>
              <a:t>	</a:t>
            </a:r>
            <a:r>
              <a:rPr lang="zh-CN" altLang="en-US" sz="1800" dirty="0">
                <a:latin typeface="+mj-ea"/>
                <a:ea typeface="+mj-ea"/>
              </a:rPr>
              <a:t>西安交通大学   </a:t>
            </a:r>
            <a:r>
              <a:rPr lang="en-US" altLang="zh-CN" sz="1800" dirty="0">
                <a:latin typeface="+mj-ea"/>
                <a:ea typeface="+mj-ea"/>
              </a:rPr>
              <a:t>		</a:t>
            </a:r>
            <a:r>
              <a:rPr lang="zh-CN" altLang="en-US" sz="1800" dirty="0">
                <a:latin typeface="+mj-ea"/>
                <a:ea typeface="+mj-ea"/>
              </a:rPr>
              <a:t>核科学与核技术</a:t>
            </a:r>
            <a:endParaRPr lang="en-US" altLang="zh-CN" sz="1800" dirty="0">
              <a:latin typeface="+mj-ea"/>
              <a:ea typeface="+mj-ea"/>
            </a:endParaRPr>
          </a:p>
          <a:p>
            <a:pPr>
              <a:lnSpc>
                <a:spcPct val="120000"/>
              </a:lnSpc>
              <a:spcBef>
                <a:spcPts val="1200"/>
              </a:spcBef>
            </a:pPr>
            <a:r>
              <a:rPr lang="en-US" altLang="zh-CN" sz="1800" dirty="0">
                <a:latin typeface="+mj-ea"/>
                <a:ea typeface="+mj-ea"/>
              </a:rPr>
              <a:t>2012.9-2016.6	  </a:t>
            </a:r>
            <a:r>
              <a:rPr lang="zh-CN" altLang="en-US" sz="1800" dirty="0">
                <a:latin typeface="+mj-ea"/>
                <a:ea typeface="+mj-ea"/>
              </a:rPr>
              <a:t>本科</a:t>
            </a:r>
            <a:r>
              <a:rPr lang="en-US" altLang="zh-CN" sz="1800" dirty="0">
                <a:latin typeface="+mj-ea"/>
                <a:ea typeface="+mj-ea"/>
              </a:rPr>
              <a:t>	</a:t>
            </a:r>
            <a:r>
              <a:rPr lang="zh-CN" altLang="en-US" sz="1800" dirty="0">
                <a:latin typeface="+mj-ea"/>
                <a:ea typeface="+mj-ea"/>
              </a:rPr>
              <a:t>西安交通大学   </a:t>
            </a:r>
            <a:r>
              <a:rPr lang="en-US" altLang="zh-CN" sz="1800" dirty="0">
                <a:latin typeface="+mj-ea"/>
                <a:ea typeface="+mj-ea"/>
              </a:rPr>
              <a:t>		</a:t>
            </a:r>
            <a:r>
              <a:rPr lang="zh-CN" altLang="en-US" sz="1800" dirty="0">
                <a:latin typeface="+mj-ea"/>
                <a:ea typeface="+mj-ea"/>
              </a:rPr>
              <a:t>核工程与核技术</a:t>
            </a:r>
            <a:endParaRPr lang="en-US" altLang="zh-CN" sz="1800" dirty="0">
              <a:latin typeface="+mj-ea"/>
              <a:ea typeface="+mj-ea"/>
            </a:endParaRPr>
          </a:p>
        </p:txBody>
      </p:sp>
      <p:pic>
        <p:nvPicPr>
          <p:cNvPr id="4" name="图片 3" descr="男人站在街道上&#10;&#10;AI 生成的内容可能不正确。">
            <a:extLst>
              <a:ext uri="{FF2B5EF4-FFF2-40B4-BE49-F238E27FC236}">
                <a16:creationId xmlns:a16="http://schemas.microsoft.com/office/drawing/2014/main" id="{F81EEC93-78E9-5DDD-DD1E-89F246A592B5}"/>
              </a:ext>
            </a:extLst>
          </p:cNvPr>
          <p:cNvPicPr>
            <a:picLocks noChangeAspect="1"/>
          </p:cNvPicPr>
          <p:nvPr/>
        </p:nvPicPr>
        <p:blipFill>
          <a:blip r:embed="rId2" cstate="print">
            <a:extLst>
              <a:ext uri="{28A0092B-C50C-407E-A947-70E740481C1C}">
                <a14:useLocalDpi xmlns:a14="http://schemas.microsoft.com/office/drawing/2010/main" val="0"/>
              </a:ext>
            </a:extLst>
          </a:blip>
          <a:srcRect t="26481" r="26041" b="21296"/>
          <a:stretch/>
        </p:blipFill>
        <p:spPr>
          <a:xfrm>
            <a:off x="9171888" y="1428750"/>
            <a:ext cx="2188397" cy="274758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46194DA7-5522-99F4-2EB5-1BE7AF379A79}"/>
              </a:ext>
            </a:extLst>
          </p:cNvPr>
          <p:cNvGrpSpPr/>
          <p:nvPr/>
        </p:nvGrpSpPr>
        <p:grpSpPr>
          <a:xfrm>
            <a:off x="0" y="119153"/>
            <a:ext cx="12192000" cy="622528"/>
            <a:chOff x="0" y="119153"/>
            <a:chExt cx="12192000" cy="622528"/>
          </a:xfrm>
        </p:grpSpPr>
        <p:sp>
          <p:nvSpPr>
            <p:cNvPr id="6" name="矩形 5">
              <a:extLst>
                <a:ext uri="{FF2B5EF4-FFF2-40B4-BE49-F238E27FC236}">
                  <a16:creationId xmlns:a16="http://schemas.microsoft.com/office/drawing/2014/main" id="{A4D95D2C-7C51-27EC-5956-AE2F14BF887E}"/>
                </a:ext>
              </a:extLst>
            </p:cNvPr>
            <p:cNvSpPr/>
            <p:nvPr/>
          </p:nvSpPr>
          <p:spPr>
            <a:xfrm>
              <a:off x="0" y="660401"/>
              <a:ext cx="12192000" cy="81280"/>
            </a:xfrm>
            <a:prstGeom prst="rect">
              <a:avLst/>
            </a:prstGeom>
            <a:gradFill flip="none" rotWithShape="1">
              <a:gsLst>
                <a:gs pos="7000">
                  <a:srgbClr val="2BB8B4">
                    <a:lumMod val="100000"/>
                  </a:srgbClr>
                </a:gs>
                <a:gs pos="49000">
                  <a:schemeClr val="accent1">
                    <a:tint val="44500"/>
                    <a:satMod val="160000"/>
                  </a:schemeClr>
                </a:gs>
                <a:gs pos="70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 name="图片 6" descr="图片包含 文本&#10;&#10;描述已自动生成">
              <a:extLst>
                <a:ext uri="{FF2B5EF4-FFF2-40B4-BE49-F238E27FC236}">
                  <a16:creationId xmlns:a16="http://schemas.microsoft.com/office/drawing/2014/main" id="{F740BD7E-9836-DAD9-FE22-2F756DEB0531}"/>
                </a:ext>
              </a:extLst>
            </p:cNvPr>
            <p:cNvPicPr/>
            <p:nvPr/>
          </p:nvPicPr>
          <p:blipFill rotWithShape="1">
            <a:blip r:embed="rId2">
              <a:extLst>
                <a:ext uri="{28A0092B-C50C-407E-A947-70E740481C1C}">
                  <a14:useLocalDpi xmlns:a14="http://schemas.microsoft.com/office/drawing/2010/main" val="0"/>
                </a:ext>
              </a:extLst>
            </a:blip>
            <a:srcRect r="27755"/>
            <a:stretch/>
          </p:blipFill>
          <p:spPr>
            <a:xfrm>
              <a:off x="2437617" y="119153"/>
              <a:ext cx="2095473" cy="446233"/>
            </a:xfrm>
            <a:prstGeom prst="rect">
              <a:avLst/>
            </a:prstGeom>
          </p:spPr>
        </p:pic>
        <p:pic>
          <p:nvPicPr>
            <p:cNvPr id="8" name="图片 7" descr="文本&#10;&#10;描述已自动生成">
              <a:extLst>
                <a:ext uri="{FF2B5EF4-FFF2-40B4-BE49-F238E27FC236}">
                  <a16:creationId xmlns:a16="http://schemas.microsoft.com/office/drawing/2014/main" id="{27D227A6-0F63-E46B-0738-53620B38B51B}"/>
                </a:ext>
              </a:extLst>
            </p:cNvPr>
            <p:cNvPicPr/>
            <p:nvPr/>
          </p:nvPicPr>
          <p:blipFill>
            <a:blip r:embed="rId3">
              <a:extLst>
                <a:ext uri="{28A0092B-C50C-407E-A947-70E740481C1C}">
                  <a14:useLocalDpi xmlns:a14="http://schemas.microsoft.com/office/drawing/2010/main" val="0"/>
                </a:ext>
              </a:extLst>
            </a:blip>
            <a:stretch>
              <a:fillRect/>
            </a:stretch>
          </p:blipFill>
          <p:spPr>
            <a:xfrm>
              <a:off x="187324" y="163038"/>
              <a:ext cx="2138137" cy="358465"/>
            </a:xfrm>
            <a:prstGeom prst="rect">
              <a:avLst/>
            </a:prstGeom>
          </p:spPr>
        </p:pic>
      </p:grpSp>
      <p:sp>
        <p:nvSpPr>
          <p:cNvPr id="20" name="文本框 19">
            <a:extLst>
              <a:ext uri="{FF2B5EF4-FFF2-40B4-BE49-F238E27FC236}">
                <a16:creationId xmlns:a16="http://schemas.microsoft.com/office/drawing/2014/main" id="{710D0225-2478-7CD6-C64D-0613E7717DEA}"/>
              </a:ext>
            </a:extLst>
          </p:cNvPr>
          <p:cNvSpPr txBox="1"/>
          <p:nvPr/>
        </p:nvSpPr>
        <p:spPr>
          <a:xfrm>
            <a:off x="287528" y="1798851"/>
            <a:ext cx="5066375" cy="2970044"/>
          </a:xfrm>
          <a:prstGeom prst="rect">
            <a:avLst/>
          </a:prstGeom>
          <a:noFill/>
        </p:spPr>
        <p:txBody>
          <a:bodyPr wrap="square" rtlCol="0">
            <a:spAutoFit/>
          </a:bodyPr>
          <a:lstStyle/>
          <a:p>
            <a:endParaRPr lang="en-US" altLang="zh-CN" sz="1600" dirty="0">
              <a:latin typeface="Times New Roman" panose="02020603050405020304" pitchFamily="18" charset="0"/>
              <a:cs typeface="Times New Roman" panose="02020603050405020304" pitchFamily="18" charset="0"/>
            </a:endParaRPr>
          </a:p>
          <a:p>
            <a:pPr marL="285750" indent="-285750">
              <a:spcAft>
                <a:spcPts val="1800"/>
              </a:spcAft>
              <a:buFont typeface="Arial" panose="020B0604020202020204" pitchFamily="34" charset="0"/>
              <a:buChar char="•"/>
            </a:pPr>
            <a:r>
              <a:rPr lang="en-US" altLang="zh-CN" sz="1600" dirty="0">
                <a:latin typeface="Times New Roman" panose="02020603050405020304" pitchFamily="18" charset="0"/>
                <a:cs typeface="Times New Roman" panose="02020603050405020304" pitchFamily="18" charset="0"/>
              </a:rPr>
              <a:t>1. </a:t>
            </a:r>
            <a:r>
              <a:rPr lang="zh-CN" altLang="en-US" sz="1600" dirty="0">
                <a:latin typeface="Times New Roman" panose="02020603050405020304" pitchFamily="18" charset="0"/>
                <a:cs typeface="Times New Roman" panose="02020603050405020304" pitchFamily="18" charset="0"/>
              </a:rPr>
              <a:t>设置超高剂量厅、低本底厅</a:t>
            </a:r>
            <a:endParaRPr lang="en-US" altLang="zh-CN" sz="1600" dirty="0">
              <a:latin typeface="Times New Roman" panose="02020603050405020304" pitchFamily="18" charset="0"/>
              <a:cs typeface="Times New Roman" panose="02020603050405020304" pitchFamily="18" charset="0"/>
            </a:endParaRPr>
          </a:p>
          <a:p>
            <a:pPr marL="285750" indent="-285750">
              <a:spcAft>
                <a:spcPts val="1800"/>
              </a:spcAft>
              <a:buFont typeface="Arial" panose="020B0604020202020204" pitchFamily="34" charset="0"/>
              <a:buChar char="•"/>
            </a:pPr>
            <a:endParaRPr lang="en-US" altLang="zh-CN" sz="1600" dirty="0">
              <a:latin typeface="Times New Roman" panose="02020603050405020304" pitchFamily="18" charset="0"/>
              <a:cs typeface="Times New Roman" panose="02020603050405020304" pitchFamily="18" charset="0"/>
            </a:endParaRPr>
          </a:p>
          <a:p>
            <a:pPr marL="285750" indent="-285750">
              <a:spcAft>
                <a:spcPts val="1800"/>
              </a:spcAft>
              <a:buFont typeface="Arial" panose="020B0604020202020204" pitchFamily="34" charset="0"/>
              <a:buChar char="•"/>
            </a:pPr>
            <a:r>
              <a:rPr lang="en-US" altLang="zh-CN" sz="1600" dirty="0">
                <a:latin typeface="Times New Roman" panose="02020603050405020304" pitchFamily="18" charset="0"/>
                <a:cs typeface="Times New Roman" panose="02020603050405020304" pitchFamily="18" charset="0"/>
              </a:rPr>
              <a:t>2. </a:t>
            </a:r>
            <a:r>
              <a:rPr lang="zh-CN" altLang="en-US" sz="1600" dirty="0">
                <a:latin typeface="Times New Roman" panose="02020603050405020304" pitchFamily="18" charset="0"/>
                <a:cs typeface="Times New Roman" panose="02020603050405020304" pitchFamily="18" charset="0"/>
              </a:rPr>
              <a:t>反冲阻挡</a:t>
            </a:r>
            <a:r>
              <a:rPr lang="en-US" altLang="zh-CN" sz="1600" dirty="0">
                <a:latin typeface="Times New Roman" panose="02020603050405020304" pitchFamily="18" charset="0"/>
                <a:cs typeface="Times New Roman" panose="02020603050405020304" pitchFamily="18" charset="0"/>
              </a:rPr>
              <a:t>: </a:t>
            </a:r>
            <a:r>
              <a:rPr lang="zh-CN" altLang="en-US" sz="1600" dirty="0">
                <a:latin typeface="Times New Roman" panose="02020603050405020304" pitchFamily="18" charset="0"/>
                <a:cs typeface="Times New Roman" panose="02020603050405020304" pitchFamily="18" charset="0"/>
              </a:rPr>
              <a:t>硼钢与含硼聚乙烯</a:t>
            </a:r>
            <a:r>
              <a:rPr lang="en-US" altLang="zh-CN" sz="1600" dirty="0">
                <a:latin typeface="Times New Roman" panose="02020603050405020304" pitchFamily="18" charset="0"/>
                <a:cs typeface="Times New Roman" panose="02020603050405020304" pitchFamily="18" charset="0"/>
              </a:rPr>
              <a:t> </a:t>
            </a:r>
          </a:p>
          <a:p>
            <a:pPr marL="285750" indent="-285750">
              <a:spcAft>
                <a:spcPts val="1800"/>
              </a:spcAft>
              <a:buFont typeface="Arial" panose="020B0604020202020204" pitchFamily="34" charset="0"/>
              <a:buChar char="•"/>
            </a:pPr>
            <a:r>
              <a:rPr lang="en-US" altLang="zh-CN" sz="1600" dirty="0">
                <a:latin typeface="Times New Roman" panose="02020603050405020304" pitchFamily="18" charset="0"/>
                <a:cs typeface="Times New Roman" panose="02020603050405020304" pitchFamily="18" charset="0"/>
              </a:rPr>
              <a:t>2. </a:t>
            </a:r>
            <a:r>
              <a:rPr lang="zh-CN" altLang="en-US" sz="1600" dirty="0">
                <a:latin typeface="Times New Roman" panose="02020603050405020304" pitchFamily="18" charset="0"/>
                <a:cs typeface="Times New Roman" panose="02020603050405020304" pitchFamily="18" charset="0"/>
              </a:rPr>
              <a:t>停束层：</a:t>
            </a:r>
            <a:r>
              <a:rPr lang="en-US" altLang="zh-CN" sz="1600" dirty="0">
                <a:latin typeface="Times New Roman" panose="02020603050405020304" pitchFamily="18" charset="0"/>
                <a:cs typeface="Times New Roman" panose="02020603050405020304" pitchFamily="18" charset="0"/>
              </a:rPr>
              <a:t>~25 cm B</a:t>
            </a:r>
            <a:r>
              <a:rPr lang="en-US" altLang="zh-CN" sz="1600" baseline="-25000" dirty="0">
                <a:latin typeface="Times New Roman" panose="02020603050405020304" pitchFamily="18" charset="0"/>
                <a:cs typeface="Times New Roman" panose="02020603050405020304" pitchFamily="18" charset="0"/>
              </a:rPr>
              <a:t>4</a:t>
            </a:r>
            <a:r>
              <a:rPr lang="en-US" altLang="zh-CN" sz="1600" dirty="0">
                <a:latin typeface="Times New Roman" panose="02020603050405020304" pitchFamily="18" charset="0"/>
                <a:cs typeface="Times New Roman" panose="02020603050405020304" pitchFamily="18" charset="0"/>
              </a:rPr>
              <a:t>C</a:t>
            </a:r>
            <a:r>
              <a:rPr lang="zh-CN" altLang="en-US" sz="1600" dirty="0">
                <a:latin typeface="Times New Roman" panose="02020603050405020304" pitchFamily="18" charset="0"/>
                <a:cs typeface="Times New Roman" panose="02020603050405020304" pitchFamily="18" charset="0"/>
              </a:rPr>
              <a:t>板</a:t>
            </a:r>
            <a:endParaRPr lang="en-US" altLang="zh-CN" sz="1600" dirty="0">
              <a:latin typeface="Times New Roman" panose="02020603050405020304" pitchFamily="18" charset="0"/>
              <a:cs typeface="Times New Roman" panose="02020603050405020304" pitchFamily="18" charset="0"/>
            </a:endParaRPr>
          </a:p>
          <a:p>
            <a:pPr marL="285750" indent="-285750">
              <a:spcAft>
                <a:spcPts val="1800"/>
              </a:spcAft>
              <a:buFont typeface="Arial" panose="020B0604020202020204" pitchFamily="34" charset="0"/>
              <a:buChar char="•"/>
            </a:pPr>
            <a:r>
              <a:rPr lang="en-US" altLang="zh-CN" sz="1600" dirty="0">
                <a:latin typeface="Times New Roman" panose="02020603050405020304" pitchFamily="18" charset="0"/>
                <a:cs typeface="Times New Roman" panose="02020603050405020304" pitchFamily="18" charset="0"/>
              </a:rPr>
              <a:t>3. </a:t>
            </a:r>
            <a:r>
              <a:rPr lang="zh-CN" altLang="en-US" sz="1600" dirty="0">
                <a:latin typeface="Times New Roman" panose="02020603050405020304" pitchFamily="18" charset="0"/>
                <a:cs typeface="Times New Roman" panose="02020603050405020304" pitchFamily="18" charset="0"/>
              </a:rPr>
              <a:t>增加</a:t>
            </a:r>
            <a:r>
              <a:rPr lang="en-US" altLang="zh-CN" sz="1600" dirty="0">
                <a:latin typeface="Times New Roman" panose="02020603050405020304" pitchFamily="18" charset="0"/>
                <a:cs typeface="Times New Roman" panose="02020603050405020304" pitchFamily="18" charset="0"/>
              </a:rPr>
              <a:t>Fe</a:t>
            </a:r>
            <a:r>
              <a:rPr lang="zh-CN" altLang="en-US" sz="1600" dirty="0">
                <a:latin typeface="Times New Roman" panose="02020603050405020304" pitchFamily="18" charset="0"/>
                <a:cs typeface="Times New Roman" panose="02020603050405020304" pitchFamily="18" charset="0"/>
              </a:rPr>
              <a:t>屏蔽后向 </a:t>
            </a:r>
            <a:r>
              <a:rPr lang="en-US" altLang="zh-CN" sz="1600" dirty="0">
                <a:latin typeface="Times New Roman" panose="02020603050405020304" pitchFamily="18" charset="0"/>
                <a:cs typeface="Times New Roman" panose="02020603050405020304" pitchFamily="18" charset="0"/>
              </a:rPr>
              <a:t>Gamma</a:t>
            </a:r>
            <a:r>
              <a:rPr lang="zh-CN" altLang="en-US" sz="1600" dirty="0">
                <a:latin typeface="Times New Roman" panose="02020603050405020304" pitchFamily="18" charset="0"/>
                <a:cs typeface="Times New Roman" panose="02020603050405020304" pitchFamily="18" charset="0"/>
              </a:rPr>
              <a:t>、中子</a:t>
            </a:r>
            <a:endParaRPr lang="en-US" altLang="zh-CN" sz="1600" dirty="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endParaRPr lang="zh-CN" altLang="en-US" sz="1600" dirty="0">
              <a:latin typeface="Times New Roman" panose="02020603050405020304" pitchFamily="18" charset="0"/>
              <a:cs typeface="Times New Roman" panose="02020603050405020304" pitchFamily="18" charset="0"/>
            </a:endParaRPr>
          </a:p>
        </p:txBody>
      </p:sp>
      <p:sp>
        <p:nvSpPr>
          <p:cNvPr id="26" name="文本框 25">
            <a:extLst>
              <a:ext uri="{FF2B5EF4-FFF2-40B4-BE49-F238E27FC236}">
                <a16:creationId xmlns:a16="http://schemas.microsoft.com/office/drawing/2014/main" id="{E8881591-9A62-F5CC-D4D9-1B96E78875D9}"/>
              </a:ext>
            </a:extLst>
          </p:cNvPr>
          <p:cNvSpPr txBox="1"/>
          <p:nvPr/>
        </p:nvSpPr>
        <p:spPr>
          <a:xfrm>
            <a:off x="400949" y="1343598"/>
            <a:ext cx="2953084" cy="455253"/>
          </a:xfrm>
          <a:prstGeom prst="rect">
            <a:avLst/>
          </a:prstGeom>
          <a:noFill/>
        </p:spPr>
        <p:txBody>
          <a:bodyPr wrap="square" rtlCol="0">
            <a:spAutoFit/>
          </a:bodyPr>
          <a:lstStyle/>
          <a:p>
            <a:pPr>
              <a:lnSpc>
                <a:spcPct val="150000"/>
              </a:lnSpc>
              <a:spcAft>
                <a:spcPts val="1200"/>
              </a:spcAft>
            </a:pPr>
            <a:r>
              <a:rPr lang="zh-CN" altLang="en-US" b="1" dirty="0">
                <a:latin typeface="+mj-ea"/>
                <a:ea typeface="+mj-ea"/>
              </a:rPr>
              <a:t>本底优化</a:t>
            </a:r>
            <a:endParaRPr lang="en-US" altLang="zh-CN" dirty="0"/>
          </a:p>
        </p:txBody>
      </p:sp>
      <p:sp>
        <p:nvSpPr>
          <p:cNvPr id="27" name="灯片编号占位符 1">
            <a:extLst>
              <a:ext uri="{FF2B5EF4-FFF2-40B4-BE49-F238E27FC236}">
                <a16:creationId xmlns:a16="http://schemas.microsoft.com/office/drawing/2014/main" id="{78186B18-2F1D-4424-B3C2-EB1548D583B5}"/>
              </a:ext>
            </a:extLst>
          </p:cNvPr>
          <p:cNvSpPr txBox="1">
            <a:spLocks/>
          </p:cNvSpPr>
          <p:nvPr/>
        </p:nvSpPr>
        <p:spPr>
          <a:xfrm>
            <a:off x="11285732" y="156378"/>
            <a:ext cx="635000" cy="365125"/>
          </a:xfrm>
          <a:prstGeom prst="rect">
            <a:avLst/>
          </a:prstGeom>
        </p:spPr>
        <p:txBody>
          <a:bodyPr vert="horz" lIns="91440" tIns="45720" rIns="91440" bIns="45720" rtlCol="0" anchor="ctr"/>
          <a:lstStyle>
            <a:defPPr>
              <a:defRPr lang="zh-CN"/>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a:t>20</a:t>
            </a:r>
            <a:endParaRPr lang="zh-CN" altLang="en-US" sz="1400" dirty="0"/>
          </a:p>
        </p:txBody>
      </p:sp>
      <p:sp>
        <p:nvSpPr>
          <p:cNvPr id="3" name="文本框 2">
            <a:extLst>
              <a:ext uri="{FF2B5EF4-FFF2-40B4-BE49-F238E27FC236}">
                <a16:creationId xmlns:a16="http://schemas.microsoft.com/office/drawing/2014/main" id="{FFB0A58D-7AB4-EFE8-7368-9A0E3196E8E5}"/>
              </a:ext>
            </a:extLst>
          </p:cNvPr>
          <p:cNvSpPr txBox="1"/>
          <p:nvPr/>
        </p:nvSpPr>
        <p:spPr>
          <a:xfrm>
            <a:off x="99923" y="916336"/>
            <a:ext cx="3883844" cy="400110"/>
          </a:xfrm>
          <a:prstGeom prst="rect">
            <a:avLst/>
          </a:prstGeom>
          <a:noFill/>
        </p:spPr>
        <p:txBody>
          <a:bodyPr wrap="square" rtlCol="0">
            <a:spAutoFit/>
          </a:bodyPr>
          <a:lstStyle/>
          <a:p>
            <a:r>
              <a:rPr lang="en-US" altLang="zh-CN" sz="2000" b="1" dirty="0"/>
              <a:t>2. </a:t>
            </a:r>
            <a:r>
              <a:rPr lang="zh-CN" altLang="en-US" sz="2000" b="1" dirty="0"/>
              <a:t>核心结构设计</a:t>
            </a:r>
          </a:p>
        </p:txBody>
      </p:sp>
      <p:sp>
        <p:nvSpPr>
          <p:cNvPr id="29" name="文本框 28">
            <a:extLst>
              <a:ext uri="{FF2B5EF4-FFF2-40B4-BE49-F238E27FC236}">
                <a16:creationId xmlns:a16="http://schemas.microsoft.com/office/drawing/2014/main" id="{E0A7F3B2-9EA2-A5E4-A51C-03FBA77784A2}"/>
              </a:ext>
            </a:extLst>
          </p:cNvPr>
          <p:cNvSpPr txBox="1"/>
          <p:nvPr/>
        </p:nvSpPr>
        <p:spPr>
          <a:xfrm>
            <a:off x="5465058" y="1826932"/>
            <a:ext cx="1261884" cy="307777"/>
          </a:xfrm>
          <a:prstGeom prst="rect">
            <a:avLst/>
          </a:prstGeom>
          <a:noFill/>
        </p:spPr>
        <p:txBody>
          <a:bodyPr wrap="none" rtlCol="0">
            <a:spAutoFit/>
          </a:bodyPr>
          <a:lstStyle/>
          <a:p>
            <a:r>
              <a:rPr lang="zh-CN" altLang="en-US" sz="1400" dirty="0">
                <a:latin typeface="宋体" panose="02010600030101010101" pitchFamily="2" charset="-122"/>
                <a:ea typeface="宋体" panose="02010600030101010101" pitchFamily="2" charset="-122"/>
              </a:rPr>
              <a:t>低本底实验间</a:t>
            </a:r>
          </a:p>
        </p:txBody>
      </p:sp>
      <p:sp>
        <p:nvSpPr>
          <p:cNvPr id="30" name="文本框 29">
            <a:extLst>
              <a:ext uri="{FF2B5EF4-FFF2-40B4-BE49-F238E27FC236}">
                <a16:creationId xmlns:a16="http://schemas.microsoft.com/office/drawing/2014/main" id="{F3ABDA8A-E381-2658-932D-CDDF87EACC11}"/>
              </a:ext>
            </a:extLst>
          </p:cNvPr>
          <p:cNvSpPr txBox="1"/>
          <p:nvPr/>
        </p:nvSpPr>
        <p:spPr>
          <a:xfrm>
            <a:off x="7973576" y="1852875"/>
            <a:ext cx="1082348" cy="307777"/>
          </a:xfrm>
          <a:prstGeom prst="rect">
            <a:avLst/>
          </a:prstGeom>
          <a:noFill/>
        </p:spPr>
        <p:txBody>
          <a:bodyPr wrap="none" rtlCol="0">
            <a:spAutoFit/>
          </a:bodyPr>
          <a:lstStyle/>
          <a:p>
            <a:r>
              <a:rPr lang="zh-CN" altLang="en-US" sz="1400" dirty="0">
                <a:latin typeface="宋体" panose="02010600030101010101" pitchFamily="2" charset="-122"/>
                <a:ea typeface="宋体" panose="02010600030101010101" pitchFamily="2" charset="-122"/>
              </a:rPr>
              <a:t>超高剂量间</a:t>
            </a:r>
          </a:p>
        </p:txBody>
      </p:sp>
      <p:grpSp>
        <p:nvGrpSpPr>
          <p:cNvPr id="2" name="组合 1">
            <a:extLst>
              <a:ext uri="{FF2B5EF4-FFF2-40B4-BE49-F238E27FC236}">
                <a16:creationId xmlns:a16="http://schemas.microsoft.com/office/drawing/2014/main" id="{2ED188B5-8066-68BE-3FF8-B1C326619026}"/>
              </a:ext>
            </a:extLst>
          </p:cNvPr>
          <p:cNvGrpSpPr/>
          <p:nvPr/>
        </p:nvGrpSpPr>
        <p:grpSpPr>
          <a:xfrm>
            <a:off x="3878580" y="2198622"/>
            <a:ext cx="8100060" cy="3442719"/>
            <a:chOff x="52905" y="873149"/>
            <a:chExt cx="11976399" cy="5666253"/>
          </a:xfrm>
        </p:grpSpPr>
        <p:pic>
          <p:nvPicPr>
            <p:cNvPr id="4" name="图片 3">
              <a:extLst>
                <a:ext uri="{FF2B5EF4-FFF2-40B4-BE49-F238E27FC236}">
                  <a16:creationId xmlns:a16="http://schemas.microsoft.com/office/drawing/2014/main" id="{5998E2B7-CAFD-B6FD-6146-073D2691B971}"/>
                </a:ext>
              </a:extLst>
            </p:cNvPr>
            <p:cNvPicPr>
              <a:picLocks noChangeAspect="1"/>
            </p:cNvPicPr>
            <p:nvPr/>
          </p:nvPicPr>
          <p:blipFill>
            <a:blip r:embed="rId4"/>
            <a:stretch>
              <a:fillRect/>
            </a:stretch>
          </p:blipFill>
          <p:spPr>
            <a:xfrm>
              <a:off x="52905" y="873149"/>
              <a:ext cx="11976399" cy="5666253"/>
            </a:xfrm>
            <a:prstGeom prst="rect">
              <a:avLst/>
            </a:prstGeom>
          </p:spPr>
        </p:pic>
        <p:sp>
          <p:nvSpPr>
            <p:cNvPr id="9" name="文本框 8">
              <a:extLst>
                <a:ext uri="{FF2B5EF4-FFF2-40B4-BE49-F238E27FC236}">
                  <a16:creationId xmlns:a16="http://schemas.microsoft.com/office/drawing/2014/main" id="{6AD39CC0-74C5-3425-4A95-23B05F62EF4B}"/>
                </a:ext>
              </a:extLst>
            </p:cNvPr>
            <p:cNvSpPr txBox="1"/>
            <p:nvPr/>
          </p:nvSpPr>
          <p:spPr>
            <a:xfrm>
              <a:off x="2305236" y="3084658"/>
              <a:ext cx="1079404" cy="506560"/>
            </a:xfrm>
            <a:prstGeom prst="rect">
              <a:avLst/>
            </a:prstGeom>
            <a:noFill/>
          </p:spPr>
          <p:txBody>
            <a:bodyPr wrap="square" rtlCol="0">
              <a:spAutoFit/>
            </a:bodyPr>
            <a:lstStyle/>
            <a:p>
              <a:r>
                <a:rPr lang="zh-CN" altLang="en-US" sz="1400" dirty="0"/>
                <a:t>真空罐</a:t>
              </a:r>
            </a:p>
          </p:txBody>
        </p:sp>
        <p:sp>
          <p:nvSpPr>
            <p:cNvPr id="21" name="文本框 20">
              <a:extLst>
                <a:ext uri="{FF2B5EF4-FFF2-40B4-BE49-F238E27FC236}">
                  <a16:creationId xmlns:a16="http://schemas.microsoft.com/office/drawing/2014/main" id="{EF812701-7490-44BB-D31F-A55242DAF084}"/>
                </a:ext>
              </a:extLst>
            </p:cNvPr>
            <p:cNvSpPr txBox="1"/>
            <p:nvPr/>
          </p:nvSpPr>
          <p:spPr>
            <a:xfrm>
              <a:off x="3398919" y="2659326"/>
              <a:ext cx="2642185" cy="506560"/>
            </a:xfrm>
            <a:prstGeom prst="rect">
              <a:avLst/>
            </a:prstGeom>
            <a:noFill/>
          </p:spPr>
          <p:txBody>
            <a:bodyPr wrap="square" rtlCol="0">
              <a:spAutoFit/>
            </a:bodyPr>
            <a:lstStyle/>
            <a:p>
              <a:r>
                <a:rPr lang="zh-CN" altLang="en-US" sz="1400" dirty="0"/>
                <a:t>截面测量装置</a:t>
              </a:r>
            </a:p>
          </p:txBody>
        </p:sp>
        <p:sp>
          <p:nvSpPr>
            <p:cNvPr id="22" name="矩形 21">
              <a:extLst>
                <a:ext uri="{FF2B5EF4-FFF2-40B4-BE49-F238E27FC236}">
                  <a16:creationId xmlns:a16="http://schemas.microsoft.com/office/drawing/2014/main" id="{17C1B381-DA87-1CF2-9250-B7ABDBD23A79}"/>
                </a:ext>
              </a:extLst>
            </p:cNvPr>
            <p:cNvSpPr/>
            <p:nvPr/>
          </p:nvSpPr>
          <p:spPr>
            <a:xfrm>
              <a:off x="3416969" y="2268813"/>
              <a:ext cx="687518" cy="3004457"/>
            </a:xfrm>
            <a:prstGeom prst="rect">
              <a:avLst/>
            </a:prstGeom>
            <a:noFill/>
            <a:ln w="571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3" name="直接箭头连接符 22">
              <a:extLst>
                <a:ext uri="{FF2B5EF4-FFF2-40B4-BE49-F238E27FC236}">
                  <a16:creationId xmlns:a16="http://schemas.microsoft.com/office/drawing/2014/main" id="{E289928D-C12F-D2A7-8B63-0FA0CF6EFB4F}"/>
                </a:ext>
              </a:extLst>
            </p:cNvPr>
            <p:cNvCxnSpPr>
              <a:cxnSpLocks/>
            </p:cNvCxnSpPr>
            <p:nvPr/>
          </p:nvCxnSpPr>
          <p:spPr>
            <a:xfrm flipV="1">
              <a:off x="3740103" y="3327591"/>
              <a:ext cx="0" cy="76314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文本框 24">
              <a:extLst>
                <a:ext uri="{FF2B5EF4-FFF2-40B4-BE49-F238E27FC236}">
                  <a16:creationId xmlns:a16="http://schemas.microsoft.com/office/drawing/2014/main" id="{0E4B8D53-99DC-AF85-8814-8AE14263DE1F}"/>
                </a:ext>
              </a:extLst>
            </p:cNvPr>
            <p:cNvSpPr txBox="1"/>
            <p:nvPr/>
          </p:nvSpPr>
          <p:spPr>
            <a:xfrm>
              <a:off x="5711898" y="3132631"/>
              <a:ext cx="2354998" cy="506560"/>
            </a:xfrm>
            <a:prstGeom prst="rect">
              <a:avLst/>
            </a:prstGeom>
            <a:noFill/>
          </p:spPr>
          <p:txBody>
            <a:bodyPr wrap="square" rtlCol="0">
              <a:spAutoFit/>
            </a:bodyPr>
            <a:lstStyle/>
            <a:p>
              <a:r>
                <a:rPr lang="zh-CN" altLang="en-US" sz="1400" dirty="0"/>
                <a:t>探测器测试</a:t>
              </a:r>
            </a:p>
          </p:txBody>
        </p:sp>
        <p:sp>
          <p:nvSpPr>
            <p:cNvPr id="31" name="文本框 30">
              <a:extLst>
                <a:ext uri="{FF2B5EF4-FFF2-40B4-BE49-F238E27FC236}">
                  <a16:creationId xmlns:a16="http://schemas.microsoft.com/office/drawing/2014/main" id="{B4C7D841-782F-4FD7-5C52-2C72C83FB0A8}"/>
                </a:ext>
              </a:extLst>
            </p:cNvPr>
            <p:cNvSpPr txBox="1"/>
            <p:nvPr/>
          </p:nvSpPr>
          <p:spPr>
            <a:xfrm>
              <a:off x="6907746" y="2625295"/>
              <a:ext cx="3637594" cy="506560"/>
            </a:xfrm>
            <a:prstGeom prst="rect">
              <a:avLst/>
            </a:prstGeom>
            <a:noFill/>
          </p:spPr>
          <p:txBody>
            <a:bodyPr wrap="square" rtlCol="0">
              <a:spAutoFit/>
            </a:bodyPr>
            <a:lstStyle/>
            <a:p>
              <a:r>
                <a:rPr lang="zh-CN" altLang="en-US" sz="1400" dirty="0"/>
                <a:t>取靶装置</a:t>
              </a:r>
            </a:p>
          </p:txBody>
        </p:sp>
        <p:sp>
          <p:nvSpPr>
            <p:cNvPr id="32" name="文本框 31">
              <a:extLst>
                <a:ext uri="{FF2B5EF4-FFF2-40B4-BE49-F238E27FC236}">
                  <a16:creationId xmlns:a16="http://schemas.microsoft.com/office/drawing/2014/main" id="{030BD438-47C8-93AA-1760-83975FF4A8E8}"/>
                </a:ext>
              </a:extLst>
            </p:cNvPr>
            <p:cNvSpPr txBox="1"/>
            <p:nvPr/>
          </p:nvSpPr>
          <p:spPr>
            <a:xfrm>
              <a:off x="6889397" y="3683201"/>
              <a:ext cx="2878521" cy="506560"/>
            </a:xfrm>
            <a:prstGeom prst="rect">
              <a:avLst/>
            </a:prstGeom>
            <a:noFill/>
          </p:spPr>
          <p:txBody>
            <a:bodyPr wrap="square" rtlCol="0">
              <a:spAutoFit/>
            </a:bodyPr>
            <a:lstStyle/>
            <a:p>
              <a:r>
                <a:rPr lang="zh-CN" altLang="en-US" sz="1400" dirty="0"/>
                <a:t>快装管</a:t>
              </a:r>
            </a:p>
          </p:txBody>
        </p:sp>
        <p:sp>
          <p:nvSpPr>
            <p:cNvPr id="33" name="文本框 32">
              <a:extLst>
                <a:ext uri="{FF2B5EF4-FFF2-40B4-BE49-F238E27FC236}">
                  <a16:creationId xmlns:a16="http://schemas.microsoft.com/office/drawing/2014/main" id="{E8D11361-FFC4-9605-C02B-C5C23D3CE96E}"/>
                </a:ext>
              </a:extLst>
            </p:cNvPr>
            <p:cNvSpPr txBox="1"/>
            <p:nvPr/>
          </p:nvSpPr>
          <p:spPr>
            <a:xfrm>
              <a:off x="6416176" y="4145752"/>
              <a:ext cx="3457332" cy="506560"/>
            </a:xfrm>
            <a:prstGeom prst="rect">
              <a:avLst/>
            </a:prstGeom>
            <a:noFill/>
          </p:spPr>
          <p:txBody>
            <a:bodyPr wrap="square" rtlCol="0">
              <a:spAutoFit/>
            </a:bodyPr>
            <a:lstStyle/>
            <a:p>
              <a:r>
                <a:rPr lang="zh-CN" altLang="en-US" sz="1400" dirty="0"/>
                <a:t>大气辐照点</a:t>
              </a:r>
            </a:p>
          </p:txBody>
        </p:sp>
        <p:cxnSp>
          <p:nvCxnSpPr>
            <p:cNvPr id="34" name="直接箭头连接符 33">
              <a:extLst>
                <a:ext uri="{FF2B5EF4-FFF2-40B4-BE49-F238E27FC236}">
                  <a16:creationId xmlns:a16="http://schemas.microsoft.com/office/drawing/2014/main" id="{A0A51C44-A327-4DFF-53E6-8C5DC208B91F}"/>
                </a:ext>
              </a:extLst>
            </p:cNvPr>
            <p:cNvCxnSpPr>
              <a:cxnSpLocks/>
            </p:cNvCxnSpPr>
            <p:nvPr/>
          </p:nvCxnSpPr>
          <p:spPr>
            <a:xfrm flipV="1">
              <a:off x="7512914" y="3257619"/>
              <a:ext cx="0" cy="76314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2719968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FF53C-24C3-E5B0-BF3D-2451A9EE2E4F}"/>
            </a:ext>
          </a:extLst>
        </p:cNvPr>
        <p:cNvGrpSpPr/>
        <p:nvPr/>
      </p:nvGrpSpPr>
      <p:grpSpPr>
        <a:xfrm>
          <a:off x="0" y="0"/>
          <a:ext cx="0" cy="0"/>
          <a:chOff x="0" y="0"/>
          <a:chExt cx="0" cy="0"/>
        </a:xfrm>
      </p:grpSpPr>
      <p:pic>
        <p:nvPicPr>
          <p:cNvPr id="16" name="图片 15" descr="图表&#10;&#10;AI 生成的内容可能不正确。">
            <a:extLst>
              <a:ext uri="{FF2B5EF4-FFF2-40B4-BE49-F238E27FC236}">
                <a16:creationId xmlns:a16="http://schemas.microsoft.com/office/drawing/2014/main" id="{5003718F-333B-668D-0530-AD2AEB511C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7950" y="895779"/>
            <a:ext cx="5325282" cy="2880000"/>
          </a:xfrm>
          <a:prstGeom prst="rect">
            <a:avLst/>
          </a:prstGeom>
        </p:spPr>
      </p:pic>
      <p:pic>
        <p:nvPicPr>
          <p:cNvPr id="12" name="图片 11" descr="图表&#10;&#10;AI 生成的内容可能不正确。">
            <a:extLst>
              <a:ext uri="{FF2B5EF4-FFF2-40B4-BE49-F238E27FC236}">
                <a16:creationId xmlns:a16="http://schemas.microsoft.com/office/drawing/2014/main" id="{6AB43508-47E8-0B42-A399-0561472661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711" y="3929877"/>
            <a:ext cx="5325283" cy="2880000"/>
          </a:xfrm>
          <a:prstGeom prst="rect">
            <a:avLst/>
          </a:prstGeom>
        </p:spPr>
      </p:pic>
      <p:pic>
        <p:nvPicPr>
          <p:cNvPr id="3" name="图片 2">
            <a:extLst>
              <a:ext uri="{FF2B5EF4-FFF2-40B4-BE49-F238E27FC236}">
                <a16:creationId xmlns:a16="http://schemas.microsoft.com/office/drawing/2014/main" id="{E030B726-6D50-551A-AFD7-0DF1C6E1D1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5409" y="3929877"/>
            <a:ext cx="5325282" cy="2880000"/>
          </a:xfrm>
          <a:prstGeom prst="rect">
            <a:avLst/>
          </a:prstGeom>
        </p:spPr>
      </p:pic>
      <p:grpSp>
        <p:nvGrpSpPr>
          <p:cNvPr id="5" name="组合 4">
            <a:extLst>
              <a:ext uri="{FF2B5EF4-FFF2-40B4-BE49-F238E27FC236}">
                <a16:creationId xmlns:a16="http://schemas.microsoft.com/office/drawing/2014/main" id="{EF57C814-D010-0176-8973-626CA77C6D11}"/>
              </a:ext>
            </a:extLst>
          </p:cNvPr>
          <p:cNvGrpSpPr/>
          <p:nvPr/>
        </p:nvGrpSpPr>
        <p:grpSpPr>
          <a:xfrm>
            <a:off x="0" y="119153"/>
            <a:ext cx="12192000" cy="622528"/>
            <a:chOff x="0" y="119153"/>
            <a:chExt cx="12192000" cy="622528"/>
          </a:xfrm>
        </p:grpSpPr>
        <p:sp>
          <p:nvSpPr>
            <p:cNvPr id="6" name="矩形 5">
              <a:extLst>
                <a:ext uri="{FF2B5EF4-FFF2-40B4-BE49-F238E27FC236}">
                  <a16:creationId xmlns:a16="http://schemas.microsoft.com/office/drawing/2014/main" id="{A34E4A1D-15CF-BAC4-1A72-0C31C13981CC}"/>
                </a:ext>
              </a:extLst>
            </p:cNvPr>
            <p:cNvSpPr/>
            <p:nvPr/>
          </p:nvSpPr>
          <p:spPr>
            <a:xfrm>
              <a:off x="0" y="660401"/>
              <a:ext cx="12192000" cy="81280"/>
            </a:xfrm>
            <a:prstGeom prst="rect">
              <a:avLst/>
            </a:prstGeom>
            <a:gradFill flip="none" rotWithShape="1">
              <a:gsLst>
                <a:gs pos="7000">
                  <a:srgbClr val="2BB8B4">
                    <a:lumMod val="100000"/>
                  </a:srgbClr>
                </a:gs>
                <a:gs pos="49000">
                  <a:schemeClr val="accent1">
                    <a:tint val="44500"/>
                    <a:satMod val="160000"/>
                  </a:schemeClr>
                </a:gs>
                <a:gs pos="70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 name="图片 6" descr="图片包含 文本&#10;&#10;描述已自动生成">
              <a:extLst>
                <a:ext uri="{FF2B5EF4-FFF2-40B4-BE49-F238E27FC236}">
                  <a16:creationId xmlns:a16="http://schemas.microsoft.com/office/drawing/2014/main" id="{69F25E9B-0C17-95E8-3F21-7DF112069D79}"/>
                </a:ext>
              </a:extLst>
            </p:cNvPr>
            <p:cNvPicPr/>
            <p:nvPr/>
          </p:nvPicPr>
          <p:blipFill rotWithShape="1">
            <a:blip r:embed="rId5">
              <a:extLst>
                <a:ext uri="{28A0092B-C50C-407E-A947-70E740481C1C}">
                  <a14:useLocalDpi xmlns:a14="http://schemas.microsoft.com/office/drawing/2010/main" val="0"/>
                </a:ext>
              </a:extLst>
            </a:blip>
            <a:srcRect r="27755"/>
            <a:stretch/>
          </p:blipFill>
          <p:spPr>
            <a:xfrm>
              <a:off x="2437617" y="119153"/>
              <a:ext cx="2095473" cy="446233"/>
            </a:xfrm>
            <a:prstGeom prst="rect">
              <a:avLst/>
            </a:prstGeom>
          </p:spPr>
        </p:pic>
        <p:pic>
          <p:nvPicPr>
            <p:cNvPr id="8" name="图片 7" descr="文本&#10;&#10;描述已自动生成">
              <a:extLst>
                <a:ext uri="{FF2B5EF4-FFF2-40B4-BE49-F238E27FC236}">
                  <a16:creationId xmlns:a16="http://schemas.microsoft.com/office/drawing/2014/main" id="{1805FD16-F554-C6CD-0814-916BAB6B073F}"/>
                </a:ext>
              </a:extLst>
            </p:cNvPr>
            <p:cNvPicPr/>
            <p:nvPr/>
          </p:nvPicPr>
          <p:blipFill>
            <a:blip r:embed="rId6">
              <a:extLst>
                <a:ext uri="{28A0092B-C50C-407E-A947-70E740481C1C}">
                  <a14:useLocalDpi xmlns:a14="http://schemas.microsoft.com/office/drawing/2010/main" val="0"/>
                </a:ext>
              </a:extLst>
            </a:blip>
            <a:stretch>
              <a:fillRect/>
            </a:stretch>
          </p:blipFill>
          <p:spPr>
            <a:xfrm>
              <a:off x="187324" y="163038"/>
              <a:ext cx="2138137" cy="358465"/>
            </a:xfrm>
            <a:prstGeom prst="rect">
              <a:avLst/>
            </a:prstGeom>
          </p:spPr>
        </p:pic>
      </p:grpSp>
      <p:sp>
        <p:nvSpPr>
          <p:cNvPr id="26" name="文本框 25">
            <a:extLst>
              <a:ext uri="{FF2B5EF4-FFF2-40B4-BE49-F238E27FC236}">
                <a16:creationId xmlns:a16="http://schemas.microsoft.com/office/drawing/2014/main" id="{FC8E15F2-53DC-CDF1-3CBE-826C76A84FA5}"/>
              </a:ext>
            </a:extLst>
          </p:cNvPr>
          <p:cNvSpPr txBox="1"/>
          <p:nvPr/>
        </p:nvSpPr>
        <p:spPr>
          <a:xfrm>
            <a:off x="400949" y="1274509"/>
            <a:ext cx="2953084" cy="458459"/>
          </a:xfrm>
          <a:prstGeom prst="rect">
            <a:avLst/>
          </a:prstGeom>
          <a:noFill/>
        </p:spPr>
        <p:txBody>
          <a:bodyPr wrap="square" rtlCol="0">
            <a:spAutoFit/>
          </a:bodyPr>
          <a:lstStyle/>
          <a:p>
            <a:pPr>
              <a:lnSpc>
                <a:spcPct val="150000"/>
              </a:lnSpc>
              <a:spcAft>
                <a:spcPts val="1200"/>
              </a:spcAft>
            </a:pPr>
            <a:r>
              <a:rPr lang="zh-CN" altLang="en-US" b="1" dirty="0">
                <a:latin typeface="+mj-ea"/>
                <a:ea typeface="+mj-ea"/>
              </a:rPr>
              <a:t>本底优化（真空无样品）</a:t>
            </a:r>
            <a:endParaRPr lang="en-US" altLang="zh-CN" dirty="0"/>
          </a:p>
        </p:txBody>
      </p:sp>
      <p:sp>
        <p:nvSpPr>
          <p:cNvPr id="23" name="灯片编号占位符 1">
            <a:extLst>
              <a:ext uri="{FF2B5EF4-FFF2-40B4-BE49-F238E27FC236}">
                <a16:creationId xmlns:a16="http://schemas.microsoft.com/office/drawing/2014/main" id="{E4270030-1AA2-961F-7340-CB2E1DCDDA87}"/>
              </a:ext>
            </a:extLst>
          </p:cNvPr>
          <p:cNvSpPr txBox="1">
            <a:spLocks/>
          </p:cNvSpPr>
          <p:nvPr/>
        </p:nvSpPr>
        <p:spPr>
          <a:xfrm>
            <a:off x="11285732" y="156378"/>
            <a:ext cx="635000" cy="365125"/>
          </a:xfrm>
          <a:prstGeom prst="rect">
            <a:avLst/>
          </a:prstGeom>
        </p:spPr>
        <p:txBody>
          <a:bodyPr vert="horz" lIns="91440" tIns="45720" rIns="91440" bIns="45720" rtlCol="0" anchor="ctr"/>
          <a:lstStyle>
            <a:defPPr>
              <a:defRPr lang="zh-CN"/>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a:t>21</a:t>
            </a:r>
            <a:endParaRPr lang="zh-CN" altLang="en-US" sz="1400" dirty="0"/>
          </a:p>
        </p:txBody>
      </p:sp>
      <p:sp>
        <p:nvSpPr>
          <p:cNvPr id="10" name="文本框 9">
            <a:extLst>
              <a:ext uri="{FF2B5EF4-FFF2-40B4-BE49-F238E27FC236}">
                <a16:creationId xmlns:a16="http://schemas.microsoft.com/office/drawing/2014/main" id="{6BFDAF4D-0365-DFFC-5485-92462895FC90}"/>
              </a:ext>
            </a:extLst>
          </p:cNvPr>
          <p:cNvSpPr txBox="1"/>
          <p:nvPr/>
        </p:nvSpPr>
        <p:spPr>
          <a:xfrm>
            <a:off x="7327539" y="3718359"/>
            <a:ext cx="2878428" cy="276999"/>
          </a:xfrm>
          <a:prstGeom prst="rect">
            <a:avLst/>
          </a:prstGeom>
          <a:noFill/>
        </p:spPr>
        <p:txBody>
          <a:bodyPr wrap="square" rtlCol="0">
            <a:spAutoFit/>
          </a:bodyPr>
          <a:lstStyle/>
          <a:p>
            <a:pPr algn="ctr"/>
            <a:r>
              <a:rPr lang="zh-CN" altLang="en-US" sz="1200" dirty="0">
                <a:latin typeface="Times New Roman" panose="02020603050405020304" pitchFamily="18" charset="0"/>
                <a:cs typeface="Times New Roman" panose="02020603050405020304" pitchFamily="18" charset="0"/>
              </a:rPr>
              <a:t>瞬发中子</a:t>
            </a:r>
            <a:endParaRPr lang="en-US" altLang="zh-CN" sz="1200" dirty="0">
              <a:latin typeface="Times New Roman" panose="02020603050405020304" pitchFamily="18" charset="0"/>
              <a:cs typeface="Times New Roman" panose="02020603050405020304" pitchFamily="18" charset="0"/>
            </a:endParaRPr>
          </a:p>
        </p:txBody>
      </p:sp>
      <p:sp>
        <p:nvSpPr>
          <p:cNvPr id="14" name="文本框 13">
            <a:extLst>
              <a:ext uri="{FF2B5EF4-FFF2-40B4-BE49-F238E27FC236}">
                <a16:creationId xmlns:a16="http://schemas.microsoft.com/office/drawing/2014/main" id="{E441314E-45EB-AECA-BE71-0CBBD3D3C243}"/>
              </a:ext>
            </a:extLst>
          </p:cNvPr>
          <p:cNvSpPr txBox="1"/>
          <p:nvPr/>
        </p:nvSpPr>
        <p:spPr>
          <a:xfrm>
            <a:off x="7327539" y="6592412"/>
            <a:ext cx="2878428" cy="276999"/>
          </a:xfrm>
          <a:prstGeom prst="rect">
            <a:avLst/>
          </a:prstGeom>
          <a:noFill/>
        </p:spPr>
        <p:txBody>
          <a:bodyPr wrap="square" rtlCol="0">
            <a:spAutoFit/>
          </a:bodyPr>
          <a:lstStyle/>
          <a:p>
            <a:pPr algn="ctr"/>
            <a:r>
              <a:rPr lang="zh-CN" altLang="en-US" sz="1200" dirty="0">
                <a:latin typeface="Times New Roman" panose="02020603050405020304" pitchFamily="18" charset="0"/>
                <a:cs typeface="Times New Roman" panose="02020603050405020304" pitchFamily="18" charset="0"/>
              </a:rPr>
              <a:t>瞬发</a:t>
            </a:r>
            <a:r>
              <a:rPr lang="en-US" altLang="zh-CN" sz="1200" dirty="0">
                <a:latin typeface="Times New Roman" panose="02020603050405020304" pitchFamily="18" charset="0"/>
                <a:cs typeface="Times New Roman" panose="02020603050405020304" pitchFamily="18" charset="0"/>
              </a:rPr>
              <a:t>Gamma</a:t>
            </a:r>
          </a:p>
        </p:txBody>
      </p:sp>
      <p:sp>
        <p:nvSpPr>
          <p:cNvPr id="17" name="文本框 16">
            <a:extLst>
              <a:ext uri="{FF2B5EF4-FFF2-40B4-BE49-F238E27FC236}">
                <a16:creationId xmlns:a16="http://schemas.microsoft.com/office/drawing/2014/main" id="{789CCB45-7FC6-F46C-3B97-F33844F8F006}"/>
              </a:ext>
            </a:extLst>
          </p:cNvPr>
          <p:cNvSpPr txBox="1"/>
          <p:nvPr/>
        </p:nvSpPr>
        <p:spPr>
          <a:xfrm>
            <a:off x="1927539" y="6593373"/>
            <a:ext cx="2878428" cy="276999"/>
          </a:xfrm>
          <a:prstGeom prst="rect">
            <a:avLst/>
          </a:prstGeom>
          <a:noFill/>
        </p:spPr>
        <p:txBody>
          <a:bodyPr wrap="square" rtlCol="0">
            <a:spAutoFit/>
          </a:bodyPr>
          <a:lstStyle/>
          <a:p>
            <a:pPr algn="ctr"/>
            <a:r>
              <a:rPr lang="zh-CN" altLang="en-US" sz="1200" dirty="0">
                <a:latin typeface="Times New Roman" panose="02020603050405020304" pitchFamily="18" charset="0"/>
                <a:cs typeface="Times New Roman" panose="02020603050405020304" pitchFamily="18" charset="0"/>
              </a:rPr>
              <a:t>质子分布</a:t>
            </a:r>
            <a:endParaRPr lang="en-US" altLang="zh-CN" sz="1200" dirty="0">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C84E92A1-348C-2C8C-B8BF-BDBF09DA2404}"/>
              </a:ext>
            </a:extLst>
          </p:cNvPr>
          <p:cNvSpPr txBox="1"/>
          <p:nvPr/>
        </p:nvSpPr>
        <p:spPr>
          <a:xfrm>
            <a:off x="99923" y="916336"/>
            <a:ext cx="3883844" cy="400110"/>
          </a:xfrm>
          <a:prstGeom prst="rect">
            <a:avLst/>
          </a:prstGeom>
          <a:noFill/>
        </p:spPr>
        <p:txBody>
          <a:bodyPr wrap="square" rtlCol="0">
            <a:spAutoFit/>
          </a:bodyPr>
          <a:lstStyle/>
          <a:p>
            <a:r>
              <a:rPr lang="en-US" altLang="zh-CN" sz="2000" b="1" dirty="0"/>
              <a:t>2. </a:t>
            </a:r>
            <a:r>
              <a:rPr lang="zh-CN" altLang="en-US" sz="2000" b="1" dirty="0"/>
              <a:t>核心结构设计</a:t>
            </a:r>
          </a:p>
        </p:txBody>
      </p:sp>
      <p:pic>
        <p:nvPicPr>
          <p:cNvPr id="9" name="图片 8" descr="图表&#10;&#10;AI 生成的内容可能不正确。">
            <a:extLst>
              <a:ext uri="{FF2B5EF4-FFF2-40B4-BE49-F238E27FC236}">
                <a16:creationId xmlns:a16="http://schemas.microsoft.com/office/drawing/2014/main" id="{EA4ED4F9-5989-CE59-44FE-9F88D5180F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6392" y="1732968"/>
            <a:ext cx="3823260" cy="2330944"/>
          </a:xfrm>
          <a:prstGeom prst="rect">
            <a:avLst/>
          </a:prstGeom>
        </p:spPr>
      </p:pic>
    </p:spTree>
    <p:extLst>
      <p:ext uri="{BB962C8B-B14F-4D97-AF65-F5344CB8AC3E}">
        <p14:creationId xmlns:p14="http://schemas.microsoft.com/office/powerpoint/2010/main" val="16488472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67B17-9DD7-1372-BADD-B02C7EBAE32E}"/>
            </a:ext>
          </a:extLst>
        </p:cNvPr>
        <p:cNvGrpSpPr/>
        <p:nvPr/>
      </p:nvGrpSpPr>
      <p:grpSpPr>
        <a:xfrm>
          <a:off x="0" y="0"/>
          <a:ext cx="0" cy="0"/>
          <a:chOff x="0" y="0"/>
          <a:chExt cx="0" cy="0"/>
        </a:xfrm>
      </p:grpSpPr>
      <p:sp>
        <p:nvSpPr>
          <p:cNvPr id="6" name="文本框 5">
            <a:extLst>
              <a:ext uri="{FF2B5EF4-FFF2-40B4-BE49-F238E27FC236}">
                <a16:creationId xmlns:a16="http://schemas.microsoft.com/office/drawing/2014/main" id="{3305E0FD-43CE-1366-1B63-E9E056FA784D}"/>
              </a:ext>
            </a:extLst>
          </p:cNvPr>
          <p:cNvSpPr txBox="1"/>
          <p:nvPr/>
        </p:nvSpPr>
        <p:spPr>
          <a:xfrm>
            <a:off x="902465" y="3641652"/>
            <a:ext cx="2878428" cy="276999"/>
          </a:xfrm>
          <a:prstGeom prst="rect">
            <a:avLst/>
          </a:prstGeom>
          <a:noFill/>
        </p:spPr>
        <p:txBody>
          <a:bodyPr wrap="square" rtlCol="0">
            <a:spAutoFit/>
          </a:bodyPr>
          <a:lstStyle/>
          <a:p>
            <a:pPr algn="ctr"/>
            <a:r>
              <a:rPr lang="en-US" altLang="zh-CN" sz="1200" dirty="0">
                <a:latin typeface="Times New Roman" panose="02020603050405020304" pitchFamily="18" charset="0"/>
                <a:cs typeface="Times New Roman" panose="02020603050405020304" pitchFamily="18" charset="0"/>
              </a:rPr>
              <a:t>Spot Distribution @Test</a:t>
            </a:r>
          </a:p>
        </p:txBody>
      </p:sp>
      <p:sp>
        <p:nvSpPr>
          <p:cNvPr id="16" name="文本框 15">
            <a:extLst>
              <a:ext uri="{FF2B5EF4-FFF2-40B4-BE49-F238E27FC236}">
                <a16:creationId xmlns:a16="http://schemas.microsoft.com/office/drawing/2014/main" id="{6E517E43-5722-AFDB-AFD8-8391550EFC5D}"/>
              </a:ext>
            </a:extLst>
          </p:cNvPr>
          <p:cNvSpPr txBox="1"/>
          <p:nvPr/>
        </p:nvSpPr>
        <p:spPr>
          <a:xfrm>
            <a:off x="886246" y="6510018"/>
            <a:ext cx="2878428" cy="276999"/>
          </a:xfrm>
          <a:prstGeom prst="rect">
            <a:avLst/>
          </a:prstGeom>
          <a:noFill/>
        </p:spPr>
        <p:txBody>
          <a:bodyPr wrap="square" rtlCol="0">
            <a:spAutoFit/>
          </a:bodyPr>
          <a:lstStyle/>
          <a:p>
            <a:pPr algn="ctr"/>
            <a:r>
              <a:rPr lang="en-US" altLang="zh-CN" sz="1200" dirty="0">
                <a:latin typeface="Times New Roman" panose="02020603050405020304" pitchFamily="18" charset="0"/>
                <a:cs typeface="Times New Roman" panose="02020603050405020304" pitchFamily="18" charset="0"/>
              </a:rPr>
              <a:t>Beam propagation within the terminal</a:t>
            </a:r>
          </a:p>
        </p:txBody>
      </p:sp>
      <p:grpSp>
        <p:nvGrpSpPr>
          <p:cNvPr id="8" name="组合 7">
            <a:extLst>
              <a:ext uri="{FF2B5EF4-FFF2-40B4-BE49-F238E27FC236}">
                <a16:creationId xmlns:a16="http://schemas.microsoft.com/office/drawing/2014/main" id="{1F6BC5A4-41A2-9B9D-EF72-D8EE2C8FDF05}"/>
              </a:ext>
            </a:extLst>
          </p:cNvPr>
          <p:cNvGrpSpPr/>
          <p:nvPr/>
        </p:nvGrpSpPr>
        <p:grpSpPr>
          <a:xfrm>
            <a:off x="0" y="119153"/>
            <a:ext cx="12192000" cy="622528"/>
            <a:chOff x="0" y="119153"/>
            <a:chExt cx="12192000" cy="622528"/>
          </a:xfrm>
        </p:grpSpPr>
        <p:sp>
          <p:nvSpPr>
            <p:cNvPr id="10" name="矩形 9">
              <a:extLst>
                <a:ext uri="{FF2B5EF4-FFF2-40B4-BE49-F238E27FC236}">
                  <a16:creationId xmlns:a16="http://schemas.microsoft.com/office/drawing/2014/main" id="{78C2E606-9B3B-9CAC-E509-C82E76F7336A}"/>
                </a:ext>
              </a:extLst>
            </p:cNvPr>
            <p:cNvSpPr/>
            <p:nvPr/>
          </p:nvSpPr>
          <p:spPr>
            <a:xfrm>
              <a:off x="0" y="660401"/>
              <a:ext cx="12192000" cy="81280"/>
            </a:xfrm>
            <a:prstGeom prst="rect">
              <a:avLst/>
            </a:prstGeom>
            <a:gradFill flip="none" rotWithShape="1">
              <a:gsLst>
                <a:gs pos="7000">
                  <a:srgbClr val="2BB8B4">
                    <a:lumMod val="100000"/>
                  </a:srgbClr>
                </a:gs>
                <a:gs pos="49000">
                  <a:schemeClr val="accent1">
                    <a:tint val="44500"/>
                    <a:satMod val="160000"/>
                  </a:schemeClr>
                </a:gs>
                <a:gs pos="70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1" name="图片 10" descr="图片包含 文本&#10;&#10;描述已自动生成">
              <a:extLst>
                <a:ext uri="{FF2B5EF4-FFF2-40B4-BE49-F238E27FC236}">
                  <a16:creationId xmlns:a16="http://schemas.microsoft.com/office/drawing/2014/main" id="{DB7BDE86-4C08-815F-D463-06B2447EC8CF}"/>
                </a:ext>
              </a:extLst>
            </p:cNvPr>
            <p:cNvPicPr/>
            <p:nvPr/>
          </p:nvPicPr>
          <p:blipFill rotWithShape="1">
            <a:blip r:embed="rId3">
              <a:extLst>
                <a:ext uri="{28A0092B-C50C-407E-A947-70E740481C1C}">
                  <a14:useLocalDpi xmlns:a14="http://schemas.microsoft.com/office/drawing/2010/main" val="0"/>
                </a:ext>
              </a:extLst>
            </a:blip>
            <a:srcRect r="27755"/>
            <a:stretch/>
          </p:blipFill>
          <p:spPr>
            <a:xfrm>
              <a:off x="2437617" y="119153"/>
              <a:ext cx="2095473" cy="446233"/>
            </a:xfrm>
            <a:prstGeom prst="rect">
              <a:avLst/>
            </a:prstGeom>
          </p:spPr>
        </p:pic>
        <p:pic>
          <p:nvPicPr>
            <p:cNvPr id="12" name="图片 11" descr="文本&#10;&#10;描述已自动生成">
              <a:extLst>
                <a:ext uri="{FF2B5EF4-FFF2-40B4-BE49-F238E27FC236}">
                  <a16:creationId xmlns:a16="http://schemas.microsoft.com/office/drawing/2014/main" id="{9EA99D57-935F-3826-E12A-BB8CC3E7B02A}"/>
                </a:ext>
              </a:extLst>
            </p:cNvPr>
            <p:cNvPicPr/>
            <p:nvPr/>
          </p:nvPicPr>
          <p:blipFill>
            <a:blip r:embed="rId4">
              <a:extLst>
                <a:ext uri="{28A0092B-C50C-407E-A947-70E740481C1C}">
                  <a14:useLocalDpi xmlns:a14="http://schemas.microsoft.com/office/drawing/2010/main" val="0"/>
                </a:ext>
              </a:extLst>
            </a:blip>
            <a:stretch>
              <a:fillRect/>
            </a:stretch>
          </p:blipFill>
          <p:spPr>
            <a:xfrm>
              <a:off x="187324" y="163038"/>
              <a:ext cx="2138137" cy="358465"/>
            </a:xfrm>
            <a:prstGeom prst="rect">
              <a:avLst/>
            </a:prstGeom>
          </p:spPr>
        </p:pic>
      </p:grpSp>
      <p:sp>
        <p:nvSpPr>
          <p:cNvPr id="13" name="文本框 12">
            <a:extLst>
              <a:ext uri="{FF2B5EF4-FFF2-40B4-BE49-F238E27FC236}">
                <a16:creationId xmlns:a16="http://schemas.microsoft.com/office/drawing/2014/main" id="{385588EC-D593-B468-DD2A-2B55CD42C52A}"/>
              </a:ext>
            </a:extLst>
          </p:cNvPr>
          <p:cNvSpPr txBox="1"/>
          <p:nvPr/>
        </p:nvSpPr>
        <p:spPr>
          <a:xfrm>
            <a:off x="99923" y="916336"/>
            <a:ext cx="3883844" cy="400110"/>
          </a:xfrm>
          <a:prstGeom prst="rect">
            <a:avLst/>
          </a:prstGeom>
          <a:noFill/>
        </p:spPr>
        <p:txBody>
          <a:bodyPr wrap="square" rtlCol="0">
            <a:spAutoFit/>
          </a:bodyPr>
          <a:lstStyle/>
          <a:p>
            <a:r>
              <a:rPr lang="en-US" altLang="zh-CN" sz="2000" b="1" dirty="0"/>
              <a:t>3. </a:t>
            </a:r>
            <a:r>
              <a:rPr lang="zh-CN" altLang="en-US" sz="2000" b="1" dirty="0"/>
              <a:t>核心参数与应用 </a:t>
            </a:r>
            <a:r>
              <a:rPr lang="en-US" altLang="zh-CN" sz="2000" b="1" dirty="0"/>
              <a:t>– 0.25Hz</a:t>
            </a:r>
            <a:r>
              <a:rPr lang="zh-CN" altLang="en-US" sz="2000" b="1" dirty="0"/>
              <a:t>模式</a:t>
            </a:r>
          </a:p>
        </p:txBody>
      </p:sp>
      <p:sp>
        <p:nvSpPr>
          <p:cNvPr id="19" name="灯片编号占位符 1">
            <a:extLst>
              <a:ext uri="{FF2B5EF4-FFF2-40B4-BE49-F238E27FC236}">
                <a16:creationId xmlns:a16="http://schemas.microsoft.com/office/drawing/2014/main" id="{FF9B15A4-98D4-ECCF-94A6-C06AD50763CE}"/>
              </a:ext>
            </a:extLst>
          </p:cNvPr>
          <p:cNvSpPr txBox="1">
            <a:spLocks/>
          </p:cNvSpPr>
          <p:nvPr/>
        </p:nvSpPr>
        <p:spPr>
          <a:xfrm>
            <a:off x="11285732" y="156378"/>
            <a:ext cx="635000" cy="365125"/>
          </a:xfrm>
          <a:prstGeom prst="rect">
            <a:avLst/>
          </a:prstGeom>
        </p:spPr>
        <p:txBody>
          <a:bodyPr vert="horz" lIns="91440" tIns="45720" rIns="91440" bIns="45720" rtlCol="0" anchor="ctr"/>
          <a:lstStyle>
            <a:defPPr>
              <a:defRPr lang="zh-CN"/>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a:t>22</a:t>
            </a:r>
            <a:endParaRPr lang="zh-CN" altLang="en-US" sz="1400" dirty="0"/>
          </a:p>
        </p:txBody>
      </p:sp>
      <p:graphicFrame>
        <p:nvGraphicFramePr>
          <p:cNvPr id="5" name="表格 4">
            <a:extLst>
              <a:ext uri="{FF2B5EF4-FFF2-40B4-BE49-F238E27FC236}">
                <a16:creationId xmlns:a16="http://schemas.microsoft.com/office/drawing/2014/main" id="{C1EEB5B4-4034-563F-14B2-B55963BB4AD7}"/>
              </a:ext>
            </a:extLst>
          </p:cNvPr>
          <p:cNvGraphicFramePr>
            <a:graphicFrameLocks noGrp="1"/>
          </p:cNvGraphicFramePr>
          <p:nvPr>
            <p:extLst>
              <p:ext uri="{D42A27DB-BD31-4B8C-83A1-F6EECF244321}">
                <p14:modId xmlns:p14="http://schemas.microsoft.com/office/powerpoint/2010/main" val="1278433700"/>
              </p:ext>
            </p:extLst>
          </p:nvPr>
        </p:nvGraphicFramePr>
        <p:xfrm>
          <a:off x="4572475" y="836696"/>
          <a:ext cx="7299201" cy="5933312"/>
        </p:xfrm>
        <a:graphic>
          <a:graphicData uri="http://schemas.openxmlformats.org/drawingml/2006/table">
            <a:tbl>
              <a:tblPr>
                <a:tableStyleId>{5C22544A-7EE6-4342-B048-85BDC9FD1C3A}</a:tableStyleId>
              </a:tblPr>
              <a:tblGrid>
                <a:gridCol w="488049">
                  <a:extLst>
                    <a:ext uri="{9D8B030D-6E8A-4147-A177-3AD203B41FA5}">
                      <a16:colId xmlns:a16="http://schemas.microsoft.com/office/drawing/2014/main" val="2504407991"/>
                    </a:ext>
                  </a:extLst>
                </a:gridCol>
                <a:gridCol w="851394">
                  <a:extLst>
                    <a:ext uri="{9D8B030D-6E8A-4147-A177-3AD203B41FA5}">
                      <a16:colId xmlns:a16="http://schemas.microsoft.com/office/drawing/2014/main" val="3881798110"/>
                    </a:ext>
                  </a:extLst>
                </a:gridCol>
                <a:gridCol w="851394">
                  <a:extLst>
                    <a:ext uri="{9D8B030D-6E8A-4147-A177-3AD203B41FA5}">
                      <a16:colId xmlns:a16="http://schemas.microsoft.com/office/drawing/2014/main" val="228218722"/>
                    </a:ext>
                  </a:extLst>
                </a:gridCol>
                <a:gridCol w="851394">
                  <a:extLst>
                    <a:ext uri="{9D8B030D-6E8A-4147-A177-3AD203B41FA5}">
                      <a16:colId xmlns:a16="http://schemas.microsoft.com/office/drawing/2014/main" val="1972551051"/>
                    </a:ext>
                  </a:extLst>
                </a:gridCol>
                <a:gridCol w="851394">
                  <a:extLst>
                    <a:ext uri="{9D8B030D-6E8A-4147-A177-3AD203B41FA5}">
                      <a16:colId xmlns:a16="http://schemas.microsoft.com/office/drawing/2014/main" val="4065946326"/>
                    </a:ext>
                  </a:extLst>
                </a:gridCol>
                <a:gridCol w="851394">
                  <a:extLst>
                    <a:ext uri="{9D8B030D-6E8A-4147-A177-3AD203B41FA5}">
                      <a16:colId xmlns:a16="http://schemas.microsoft.com/office/drawing/2014/main" val="2691114418"/>
                    </a:ext>
                  </a:extLst>
                </a:gridCol>
                <a:gridCol w="851394">
                  <a:extLst>
                    <a:ext uri="{9D8B030D-6E8A-4147-A177-3AD203B41FA5}">
                      <a16:colId xmlns:a16="http://schemas.microsoft.com/office/drawing/2014/main" val="937844306"/>
                    </a:ext>
                  </a:extLst>
                </a:gridCol>
                <a:gridCol w="851394">
                  <a:extLst>
                    <a:ext uri="{9D8B030D-6E8A-4147-A177-3AD203B41FA5}">
                      <a16:colId xmlns:a16="http://schemas.microsoft.com/office/drawing/2014/main" val="2076470523"/>
                    </a:ext>
                  </a:extLst>
                </a:gridCol>
                <a:gridCol w="851394">
                  <a:extLst>
                    <a:ext uri="{9D8B030D-6E8A-4147-A177-3AD203B41FA5}">
                      <a16:colId xmlns:a16="http://schemas.microsoft.com/office/drawing/2014/main" val="3336410112"/>
                    </a:ext>
                  </a:extLst>
                </a:gridCol>
              </a:tblGrid>
              <a:tr h="252000">
                <a:tc gridSpan="5">
                  <a:txBody>
                    <a:bodyPr/>
                    <a:lstStyle/>
                    <a:p>
                      <a:pPr algn="ctr" fontAlgn="b"/>
                      <a:r>
                        <a:rPr lang="en-US" sz="1200" u="none" strike="noStrike" dirty="0">
                          <a:effectLst/>
                        </a:rPr>
                        <a:t>Beam Information</a:t>
                      </a:r>
                      <a:endParaRPr lang="en-US" sz="1200" b="0" i="0" u="none" strike="noStrike" dirty="0">
                        <a:solidFill>
                          <a:srgbClr val="000000"/>
                        </a:solidFill>
                        <a:effectLst/>
                        <a:latin typeface="等线" panose="02010600030101010101" pitchFamily="2" charset="-122"/>
                        <a:ea typeface="等线" panose="02010600030101010101" pitchFamily="2" charset="-122"/>
                      </a:endParaRPr>
                    </a:p>
                  </a:txBody>
                  <a:tcPr marL="5552" marR="5552" marT="5552" marB="0" anchor="ct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gridSpan="2">
                  <a:txBody>
                    <a:bodyPr/>
                    <a:lstStyle/>
                    <a:p>
                      <a:pPr algn="ctr" fontAlgn="b"/>
                      <a:r>
                        <a:rPr lang="en-US" sz="1200" u="none" strike="noStrike" dirty="0">
                          <a:effectLst/>
                        </a:rPr>
                        <a:t>Average</a:t>
                      </a:r>
                      <a:endParaRPr lang="en-US" sz="1200" b="0" i="0" u="none" strike="noStrike" dirty="0">
                        <a:solidFill>
                          <a:srgbClr val="000000"/>
                        </a:solidFill>
                        <a:effectLst/>
                        <a:latin typeface="等线" panose="02010600030101010101" pitchFamily="2" charset="-122"/>
                        <a:ea typeface="等线" panose="02010600030101010101" pitchFamily="2" charset="-122"/>
                      </a:endParaRPr>
                    </a:p>
                  </a:txBody>
                  <a:tcPr marL="5552" marR="5552" marT="5552"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ltLang="en-US"/>
                    </a:p>
                  </a:txBody>
                  <a:tcPr/>
                </a:tc>
                <a:tc gridSpan="2">
                  <a:txBody>
                    <a:bodyPr/>
                    <a:lstStyle/>
                    <a:p>
                      <a:pPr algn="ctr" fontAlgn="b"/>
                      <a:r>
                        <a:rPr lang="en-US" sz="1200" u="none" strike="noStrike" dirty="0">
                          <a:effectLst/>
                        </a:rPr>
                        <a:t>Instantaneous</a:t>
                      </a:r>
                      <a:endParaRPr lang="en-US" sz="1200" b="0" i="0" u="none" strike="noStrike" dirty="0">
                        <a:solidFill>
                          <a:srgbClr val="000000"/>
                        </a:solidFill>
                        <a:effectLst/>
                        <a:latin typeface="等线" panose="02010600030101010101" pitchFamily="2" charset="-122"/>
                        <a:ea typeface="等线" panose="02010600030101010101" pitchFamily="2" charset="-122"/>
                      </a:endParaRPr>
                    </a:p>
                  </a:txBody>
                  <a:tcPr marL="5552" marR="5552" marT="5552" marB="0"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ltLang="en-US"/>
                    </a:p>
                  </a:txBody>
                  <a:tcPr/>
                </a:tc>
                <a:extLst>
                  <a:ext uri="{0D108BD9-81ED-4DB2-BD59-A6C34878D82A}">
                    <a16:rowId xmlns:a16="http://schemas.microsoft.com/office/drawing/2014/main" val="3350264339"/>
                  </a:ext>
                </a:extLst>
              </a:tr>
              <a:tr h="360000">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Ek (MeV)</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Bragg Pos</a:t>
                      </a:r>
                    </a:p>
                    <a:p>
                      <a:pPr algn="ctr" fontAlgn="b"/>
                      <a:r>
                        <a:rPr lang="en-US" sz="1200" b="0" u="none" strike="noStrike" dirty="0">
                          <a:effectLst/>
                          <a:latin typeface="Times New Roman" panose="02020603050405020304" pitchFamily="18" charset="0"/>
                          <a:cs typeface="Times New Roman" panose="02020603050405020304" pitchFamily="18" charset="0"/>
                        </a:rPr>
                        <a:t>(mm)</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Accept I</a:t>
                      </a:r>
                    </a:p>
                    <a:p>
                      <a:pPr algn="ctr" fontAlgn="b"/>
                      <a:r>
                        <a:rPr lang="en-US" sz="1200" b="0" u="none" strike="noStrike" dirty="0">
                          <a:effectLst/>
                          <a:latin typeface="Times New Roman" panose="02020603050405020304" pitchFamily="18" charset="0"/>
                          <a:cs typeface="Times New Roman" panose="02020603050405020304" pitchFamily="18" charset="0"/>
                        </a:rPr>
                        <a:t>(p/s)</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Accept Trans</a:t>
                      </a:r>
                    </a:p>
                    <a:p>
                      <a:pPr algn="ctr" fontAlgn="b"/>
                      <a:r>
                        <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a:t>
                      </a: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I @Test</a:t>
                      </a:r>
                    </a:p>
                    <a:p>
                      <a:pPr algn="ctr" fontAlgn="b"/>
                      <a:r>
                        <a:rPr lang="en-US" sz="1200" b="0" u="none" strike="noStrike" dirty="0">
                          <a:effectLst/>
                          <a:latin typeface="Times New Roman" panose="02020603050405020304" pitchFamily="18" charset="0"/>
                          <a:cs typeface="Times New Roman" panose="02020603050405020304" pitchFamily="18" charset="0"/>
                        </a:rPr>
                        <a:t>(p/s)</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it-IT" sz="1200" b="0" u="none" strike="noStrike" dirty="0">
                          <a:effectLst/>
                          <a:latin typeface="Times New Roman" panose="02020603050405020304" pitchFamily="18" charset="0"/>
                          <a:cs typeface="Times New Roman" panose="02020603050405020304" pitchFamily="18" charset="0"/>
                        </a:rPr>
                        <a:t>Flux@Test (p/cm2/s)</a:t>
                      </a:r>
                      <a:endParaRPr lang="it-IT"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905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2EDAD">
                        <a:alpha val="54902"/>
                      </a:srgbClr>
                    </a:solid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Aver. Dose</a:t>
                      </a:r>
                    </a:p>
                    <a:p>
                      <a:pPr algn="ctr" fontAlgn="b"/>
                      <a:r>
                        <a:rPr lang="en-US" sz="1200" b="0" u="none" strike="noStrike" dirty="0">
                          <a:effectLst/>
                          <a:latin typeface="Times New Roman" panose="02020603050405020304" pitchFamily="18" charset="0"/>
                          <a:cs typeface="Times New Roman" panose="02020603050405020304" pitchFamily="18" charset="0"/>
                        </a:rPr>
                        <a:t>(Gy/s)</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dirty="0" err="1">
                          <a:effectLst/>
                          <a:latin typeface="Times New Roman" panose="02020603050405020304" pitchFamily="18" charset="0"/>
                          <a:cs typeface="Times New Roman" panose="02020603050405020304" pitchFamily="18" charset="0"/>
                        </a:rPr>
                        <a:t>Flux@Tes</a:t>
                      </a:r>
                      <a:r>
                        <a:rPr lang="en-US" altLang="zh-CN" sz="1200" b="0" u="none" strike="noStrike" dirty="0" err="1">
                          <a:effectLst/>
                          <a:latin typeface="Times New Roman" panose="02020603050405020304" pitchFamily="18" charset="0"/>
                          <a:cs typeface="Times New Roman" panose="02020603050405020304" pitchFamily="18" charset="0"/>
                        </a:rPr>
                        <a:t>t</a:t>
                      </a:r>
                      <a:endParaRPr lang="en-US" sz="1200" b="0" u="none" strike="noStrike" dirty="0">
                        <a:effectLst/>
                        <a:latin typeface="Times New Roman" panose="02020603050405020304" pitchFamily="18" charset="0"/>
                        <a:cs typeface="Times New Roman" panose="02020603050405020304" pitchFamily="18" charset="0"/>
                      </a:endParaRPr>
                    </a:p>
                    <a:p>
                      <a:pPr algn="ctr" fontAlgn="b"/>
                      <a:r>
                        <a:rPr lang="en-US" sz="1200" b="0" u="none" strike="noStrike" dirty="0">
                          <a:effectLst/>
                          <a:latin typeface="Times New Roman" panose="02020603050405020304" pitchFamily="18" charset="0"/>
                          <a:cs typeface="Times New Roman" panose="02020603050405020304" pitchFamily="18" charset="0"/>
                        </a:rPr>
                        <a:t>(p/cm2/s)</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905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Inst. Dose</a:t>
                      </a:r>
                    </a:p>
                    <a:p>
                      <a:pPr algn="ctr" fontAlgn="b"/>
                      <a:r>
                        <a:rPr lang="en-US" sz="1200" b="0" u="none" strike="noStrike" dirty="0">
                          <a:effectLst/>
                          <a:latin typeface="Times New Roman" panose="02020603050405020304" pitchFamily="18" charset="0"/>
                          <a:cs typeface="Times New Roman" panose="02020603050405020304" pitchFamily="18" charset="0"/>
                        </a:rPr>
                        <a:t>(Gy/s)</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741500941"/>
                  </a:ext>
                </a:extLst>
              </a:tr>
              <a:tr h="212400">
                <a:tc>
                  <a:txBody>
                    <a:bodyPr/>
                    <a:lstStyle/>
                    <a:p>
                      <a:pPr algn="ctr" fontAlgn="b"/>
                      <a:r>
                        <a:rPr lang="en-US" altLang="zh-CN" sz="1200" b="0" u="none" strike="noStrike" dirty="0">
                          <a:effectLst/>
                          <a:latin typeface="Times New Roman" panose="02020603050405020304" pitchFamily="18" charset="0"/>
                          <a:cs typeface="Times New Roman" panose="02020603050405020304" pitchFamily="18" charset="0"/>
                        </a:rPr>
                        <a:t>290</a:t>
                      </a:r>
                      <a:endParaRPr lang="en-US" altLang="zh-CN"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altLang="zh-CN" sz="1200" b="0" u="none" strike="noStrike" dirty="0">
                          <a:effectLst/>
                          <a:latin typeface="Times New Roman" panose="02020603050405020304" pitchFamily="18" charset="0"/>
                          <a:cs typeface="Times New Roman" panose="02020603050405020304" pitchFamily="18" charset="0"/>
                        </a:rPr>
                        <a:t>487.5</a:t>
                      </a:r>
                      <a:endParaRPr lang="en-US" altLang="zh-CN"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1.722E+13</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altLang="zh-CN" sz="1200" b="0" u="none" strike="noStrike" dirty="0">
                          <a:effectLst/>
                          <a:latin typeface="Times New Roman" panose="02020603050405020304" pitchFamily="18" charset="0"/>
                          <a:cs typeface="Times New Roman" panose="02020603050405020304" pitchFamily="18" charset="0"/>
                        </a:rPr>
                        <a:t>82.77%</a:t>
                      </a:r>
                      <a:endParaRPr lang="en-US" altLang="zh-CN"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1.012E+13</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4.048E+11</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905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2EDAD">
                        <a:alpha val="54902"/>
                      </a:srgbClr>
                    </a:solidFill>
                  </a:tcPr>
                </a:tc>
                <a:tc>
                  <a:txBody>
                    <a:bodyPr/>
                    <a:lstStyle/>
                    <a:p>
                      <a:pPr algn="ctr" fontAlgn="b"/>
                      <a:r>
                        <a:rPr lang="en-US" sz="1200" b="0" u="none" strike="noStrike">
                          <a:effectLst/>
                          <a:latin typeface="Times New Roman" panose="02020603050405020304" pitchFamily="18" charset="0"/>
                          <a:cs typeface="Times New Roman" panose="02020603050405020304" pitchFamily="18" charset="0"/>
                        </a:rPr>
                        <a:t>2.698E+02</a:t>
                      </a:r>
                      <a:endParaRPr lang="en-US"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a:effectLst/>
                          <a:latin typeface="Times New Roman" panose="02020603050405020304" pitchFamily="18" charset="0"/>
                          <a:cs typeface="Times New Roman" panose="02020603050405020304" pitchFamily="18" charset="0"/>
                        </a:rPr>
                        <a:t>2.698E+15</a:t>
                      </a:r>
                      <a:endParaRPr lang="en-US"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905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1" u="none" strike="noStrike" dirty="0">
                          <a:effectLst/>
                          <a:latin typeface="Times New Roman" panose="02020603050405020304" pitchFamily="18" charset="0"/>
                          <a:cs typeface="Times New Roman" panose="02020603050405020304" pitchFamily="18" charset="0"/>
                        </a:rPr>
                        <a:t>1.799E+06</a:t>
                      </a:r>
                      <a:endParaRPr lang="en-US" sz="12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274579946"/>
                  </a:ext>
                </a:extLst>
              </a:tr>
              <a:tr h="212400">
                <a:tc>
                  <a:txBody>
                    <a:bodyPr/>
                    <a:lstStyle/>
                    <a:p>
                      <a:pPr algn="ctr" fontAlgn="b"/>
                      <a:r>
                        <a:rPr lang="en-US" altLang="zh-CN" sz="1200" b="0" u="none" strike="noStrike">
                          <a:effectLst/>
                          <a:latin typeface="Times New Roman" panose="02020603050405020304" pitchFamily="18" charset="0"/>
                          <a:cs typeface="Times New Roman" panose="02020603050405020304" pitchFamily="18" charset="0"/>
                        </a:rPr>
                        <a:t>280</a:t>
                      </a:r>
                      <a:endParaRPr lang="en-US" altLang="zh-CN"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altLang="zh-CN" sz="1200" b="0" u="none" strike="noStrike" dirty="0">
                          <a:effectLst/>
                          <a:latin typeface="Times New Roman" panose="02020603050405020304" pitchFamily="18" charset="0"/>
                          <a:cs typeface="Times New Roman" panose="02020603050405020304" pitchFamily="18" charset="0"/>
                        </a:rPr>
                        <a:t>457.5</a:t>
                      </a:r>
                      <a:endParaRPr lang="en-US" altLang="zh-CN"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1.581E+13</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altLang="zh-CN" sz="1200" b="0" u="none" strike="noStrike" dirty="0">
                          <a:effectLst/>
                          <a:latin typeface="Times New Roman" panose="02020603050405020304" pitchFamily="18" charset="0"/>
                          <a:cs typeface="Times New Roman" panose="02020603050405020304" pitchFamily="18" charset="0"/>
                        </a:rPr>
                        <a:t>75.96%</a:t>
                      </a:r>
                      <a:endParaRPr lang="en-US" altLang="zh-CN"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a:effectLst/>
                          <a:latin typeface="Times New Roman" panose="02020603050405020304" pitchFamily="18" charset="0"/>
                          <a:cs typeface="Times New Roman" panose="02020603050405020304" pitchFamily="18" charset="0"/>
                        </a:rPr>
                        <a:t>9.286E+12</a:t>
                      </a:r>
                      <a:endParaRPr lang="en-US"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3.715E+11</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905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2EDAD">
                        <a:alpha val="54902"/>
                      </a:srgbClr>
                    </a:solid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2.684E+02</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a:effectLst/>
                          <a:latin typeface="Times New Roman" panose="02020603050405020304" pitchFamily="18" charset="0"/>
                          <a:cs typeface="Times New Roman" panose="02020603050405020304" pitchFamily="18" charset="0"/>
                        </a:rPr>
                        <a:t>2.476E+15</a:t>
                      </a:r>
                      <a:endParaRPr lang="en-US"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905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1" u="none" strike="noStrike" dirty="0">
                          <a:effectLst/>
                          <a:latin typeface="Times New Roman" panose="02020603050405020304" pitchFamily="18" charset="0"/>
                          <a:cs typeface="Times New Roman" panose="02020603050405020304" pitchFamily="18" charset="0"/>
                        </a:rPr>
                        <a:t>1.790E+06</a:t>
                      </a:r>
                      <a:endParaRPr lang="en-US" sz="12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603399416"/>
                  </a:ext>
                </a:extLst>
              </a:tr>
              <a:tr h="212400">
                <a:tc>
                  <a:txBody>
                    <a:bodyPr/>
                    <a:lstStyle/>
                    <a:p>
                      <a:pPr algn="ctr" fontAlgn="b"/>
                      <a:r>
                        <a:rPr lang="en-US" altLang="zh-CN" sz="1200" b="0" u="none" strike="noStrike">
                          <a:effectLst/>
                          <a:latin typeface="Times New Roman" panose="02020603050405020304" pitchFamily="18" charset="0"/>
                          <a:cs typeface="Times New Roman" panose="02020603050405020304" pitchFamily="18" charset="0"/>
                        </a:rPr>
                        <a:t>270</a:t>
                      </a:r>
                      <a:endParaRPr lang="en-US" altLang="zh-CN"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altLang="zh-CN" sz="1200" b="0" u="none" strike="noStrike" dirty="0">
                          <a:effectLst/>
                          <a:latin typeface="Times New Roman" panose="02020603050405020304" pitchFamily="18" charset="0"/>
                          <a:cs typeface="Times New Roman" panose="02020603050405020304" pitchFamily="18" charset="0"/>
                        </a:rPr>
                        <a:t>432.5</a:t>
                      </a:r>
                      <a:endParaRPr lang="en-US" altLang="zh-CN"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1.453E+13</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altLang="zh-CN" sz="1200" b="0" u="none" strike="noStrike" dirty="0">
                          <a:effectLst/>
                          <a:latin typeface="Times New Roman" panose="02020603050405020304" pitchFamily="18" charset="0"/>
                          <a:cs typeface="Times New Roman" panose="02020603050405020304" pitchFamily="18" charset="0"/>
                        </a:rPr>
                        <a:t>69.81%</a:t>
                      </a:r>
                      <a:endParaRPr lang="en-US" altLang="zh-CN"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8.535E+12</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3.414E+11</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905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2EDAD">
                        <a:alpha val="54902"/>
                      </a:srgbClr>
                    </a:solid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2.553E+02</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2.276E+15</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905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1" u="none" strike="noStrike">
                          <a:effectLst/>
                          <a:latin typeface="Times New Roman" panose="02020603050405020304" pitchFamily="18" charset="0"/>
                          <a:cs typeface="Times New Roman" panose="02020603050405020304" pitchFamily="18" charset="0"/>
                        </a:rPr>
                        <a:t>1.702E+06</a:t>
                      </a:r>
                      <a:endParaRPr lang="en-US" sz="1200" b="1"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846870533"/>
                  </a:ext>
                </a:extLst>
              </a:tr>
              <a:tr h="212400">
                <a:tc>
                  <a:txBody>
                    <a:bodyPr/>
                    <a:lstStyle/>
                    <a:p>
                      <a:pPr algn="ctr" fontAlgn="b"/>
                      <a:r>
                        <a:rPr lang="en-US" altLang="zh-CN" sz="1200" b="0" u="none" strike="noStrike" dirty="0">
                          <a:effectLst/>
                          <a:latin typeface="Times New Roman" panose="02020603050405020304" pitchFamily="18" charset="0"/>
                          <a:cs typeface="Times New Roman" panose="02020603050405020304" pitchFamily="18" charset="0"/>
                        </a:rPr>
                        <a:t>260</a:t>
                      </a:r>
                      <a:endParaRPr lang="en-US" altLang="zh-CN"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altLang="zh-CN" sz="1200" b="0" u="none" strike="noStrike">
                          <a:effectLst/>
                          <a:latin typeface="Times New Roman" panose="02020603050405020304" pitchFamily="18" charset="0"/>
                          <a:cs typeface="Times New Roman" panose="02020603050405020304" pitchFamily="18" charset="0"/>
                        </a:rPr>
                        <a:t>402.5</a:t>
                      </a:r>
                      <a:endParaRPr lang="en-US" altLang="zh-CN"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1.322E+13</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altLang="zh-CN" sz="1200" b="0" u="none" strike="noStrike" dirty="0">
                          <a:effectLst/>
                          <a:latin typeface="Times New Roman" panose="02020603050405020304" pitchFamily="18" charset="0"/>
                          <a:cs typeface="Times New Roman" panose="02020603050405020304" pitchFamily="18" charset="0"/>
                        </a:rPr>
                        <a:t>63.51%</a:t>
                      </a:r>
                      <a:endParaRPr lang="en-US" altLang="zh-CN"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7.765E+12</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3.106E+11</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905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2EDAD">
                        <a:alpha val="54902"/>
                      </a:srgbClr>
                    </a:solid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2.532E+02</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a:effectLst/>
                          <a:latin typeface="Times New Roman" panose="02020603050405020304" pitchFamily="18" charset="0"/>
                          <a:cs typeface="Times New Roman" panose="02020603050405020304" pitchFamily="18" charset="0"/>
                        </a:rPr>
                        <a:t>2.071E+15</a:t>
                      </a:r>
                      <a:endParaRPr lang="en-US"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905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1" u="none" strike="noStrike" dirty="0">
                          <a:effectLst/>
                          <a:latin typeface="Times New Roman" panose="02020603050405020304" pitchFamily="18" charset="0"/>
                          <a:cs typeface="Times New Roman" panose="02020603050405020304" pitchFamily="18" charset="0"/>
                        </a:rPr>
                        <a:t>1.688E+06</a:t>
                      </a:r>
                      <a:endParaRPr lang="en-US" sz="12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819736414"/>
                  </a:ext>
                </a:extLst>
              </a:tr>
              <a:tr h="212400">
                <a:tc>
                  <a:txBody>
                    <a:bodyPr/>
                    <a:lstStyle/>
                    <a:p>
                      <a:pPr algn="ctr" fontAlgn="b"/>
                      <a:r>
                        <a:rPr lang="en-US" altLang="zh-CN" sz="1200" b="0" u="none" strike="noStrike">
                          <a:effectLst/>
                          <a:latin typeface="Times New Roman" panose="02020603050405020304" pitchFamily="18" charset="0"/>
                          <a:cs typeface="Times New Roman" panose="02020603050405020304" pitchFamily="18" charset="0"/>
                        </a:rPr>
                        <a:t>250</a:t>
                      </a:r>
                      <a:endParaRPr lang="en-US" altLang="zh-CN"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altLang="zh-CN" sz="1200" b="0" u="none" strike="noStrike">
                          <a:effectLst/>
                          <a:latin typeface="Times New Roman" panose="02020603050405020304" pitchFamily="18" charset="0"/>
                          <a:cs typeface="Times New Roman" panose="02020603050405020304" pitchFamily="18" charset="0"/>
                        </a:rPr>
                        <a:t>377.5</a:t>
                      </a:r>
                      <a:endParaRPr lang="en-US" altLang="zh-CN"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1.201E+13</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altLang="zh-CN" sz="1200" b="0" u="none" strike="noStrike" dirty="0">
                          <a:effectLst/>
                          <a:latin typeface="Times New Roman" panose="02020603050405020304" pitchFamily="18" charset="0"/>
                          <a:cs typeface="Times New Roman" panose="02020603050405020304" pitchFamily="18" charset="0"/>
                        </a:rPr>
                        <a:t>57.73%</a:t>
                      </a:r>
                      <a:endParaRPr lang="en-US" altLang="zh-CN"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7.057E+12</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2.823E+11</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905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2EDAD">
                        <a:alpha val="54902"/>
                      </a:srgbClr>
                    </a:solid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2.411E+02</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1.882E+15</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905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1" u="none" strike="noStrike" dirty="0">
                          <a:effectLst/>
                          <a:latin typeface="Times New Roman" panose="02020603050405020304" pitchFamily="18" charset="0"/>
                          <a:cs typeface="Times New Roman" panose="02020603050405020304" pitchFamily="18" charset="0"/>
                        </a:rPr>
                        <a:t>1.607E+06</a:t>
                      </a:r>
                      <a:endParaRPr lang="en-US" sz="12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4143822494"/>
                  </a:ext>
                </a:extLst>
              </a:tr>
              <a:tr h="212400">
                <a:tc>
                  <a:txBody>
                    <a:bodyPr/>
                    <a:lstStyle/>
                    <a:p>
                      <a:pPr algn="ctr" fontAlgn="b"/>
                      <a:r>
                        <a:rPr lang="en-US" altLang="zh-CN" sz="1200" b="0" u="none" strike="noStrike">
                          <a:effectLst/>
                          <a:latin typeface="Times New Roman" panose="02020603050405020304" pitchFamily="18" charset="0"/>
                          <a:cs typeface="Times New Roman" panose="02020603050405020304" pitchFamily="18" charset="0"/>
                        </a:rPr>
                        <a:t>240</a:t>
                      </a:r>
                      <a:endParaRPr lang="en-US" altLang="zh-CN"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altLang="zh-CN" sz="1200" b="0" u="none" strike="noStrike">
                          <a:effectLst/>
                          <a:latin typeface="Times New Roman" panose="02020603050405020304" pitchFamily="18" charset="0"/>
                          <a:cs typeface="Times New Roman" panose="02020603050405020304" pitchFamily="18" charset="0"/>
                        </a:rPr>
                        <a:t>352.5</a:t>
                      </a:r>
                      <a:endParaRPr lang="en-US" altLang="zh-CN"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1.095E+13</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altLang="zh-CN" sz="1200" b="0" u="none" strike="noStrike" dirty="0">
                          <a:effectLst/>
                          <a:latin typeface="Times New Roman" panose="02020603050405020304" pitchFamily="18" charset="0"/>
                          <a:cs typeface="Times New Roman" panose="02020603050405020304" pitchFamily="18" charset="0"/>
                        </a:rPr>
                        <a:t>52.61%</a:t>
                      </a:r>
                      <a:endParaRPr lang="en-US" altLang="zh-CN"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6.432E+12</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2.573E+11</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905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2EDAD">
                        <a:alpha val="54902"/>
                      </a:srgbClr>
                    </a:solid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2.316E+02</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a:effectLst/>
                          <a:latin typeface="Times New Roman" panose="02020603050405020304" pitchFamily="18" charset="0"/>
                          <a:cs typeface="Times New Roman" panose="02020603050405020304" pitchFamily="18" charset="0"/>
                        </a:rPr>
                        <a:t>1.715E+15</a:t>
                      </a:r>
                      <a:endParaRPr lang="en-US"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905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1" u="none" strike="noStrike" dirty="0">
                          <a:effectLst/>
                          <a:latin typeface="Times New Roman" panose="02020603050405020304" pitchFamily="18" charset="0"/>
                          <a:cs typeface="Times New Roman" panose="02020603050405020304" pitchFamily="18" charset="0"/>
                        </a:rPr>
                        <a:t>1.544E+06</a:t>
                      </a:r>
                      <a:endParaRPr lang="en-US" sz="12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368487445"/>
                  </a:ext>
                </a:extLst>
              </a:tr>
              <a:tr h="212400">
                <a:tc>
                  <a:txBody>
                    <a:bodyPr/>
                    <a:lstStyle/>
                    <a:p>
                      <a:pPr algn="ctr" fontAlgn="b"/>
                      <a:r>
                        <a:rPr lang="en-US" altLang="zh-CN" sz="1200" b="0" u="none" strike="noStrike">
                          <a:effectLst/>
                          <a:latin typeface="Times New Roman" panose="02020603050405020304" pitchFamily="18" charset="0"/>
                          <a:cs typeface="Times New Roman" panose="02020603050405020304" pitchFamily="18" charset="0"/>
                        </a:rPr>
                        <a:t>230</a:t>
                      </a:r>
                      <a:endParaRPr lang="en-US" altLang="zh-CN"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altLang="zh-CN" sz="1200" b="0" u="none" strike="noStrike">
                          <a:effectLst/>
                          <a:latin typeface="Times New Roman" panose="02020603050405020304" pitchFamily="18" charset="0"/>
                          <a:cs typeface="Times New Roman" panose="02020603050405020304" pitchFamily="18" charset="0"/>
                        </a:rPr>
                        <a:t>327.5</a:t>
                      </a:r>
                      <a:endParaRPr lang="en-US" altLang="zh-CN"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a:effectLst/>
                          <a:latin typeface="Times New Roman" panose="02020603050405020304" pitchFamily="18" charset="0"/>
                          <a:cs typeface="Times New Roman" panose="02020603050405020304" pitchFamily="18" charset="0"/>
                        </a:rPr>
                        <a:t>9.857E+12</a:t>
                      </a:r>
                      <a:endParaRPr lang="en-US"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altLang="zh-CN" sz="1200" b="0" u="none" strike="noStrike" dirty="0">
                          <a:effectLst/>
                          <a:latin typeface="Times New Roman" panose="02020603050405020304" pitchFamily="18" charset="0"/>
                          <a:cs typeface="Times New Roman" panose="02020603050405020304" pitchFamily="18" charset="0"/>
                        </a:rPr>
                        <a:t>47.37%</a:t>
                      </a:r>
                      <a:endParaRPr lang="en-US" altLang="zh-CN"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5.791E+12</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2.317E+11</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905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2EDAD">
                        <a:alpha val="54902"/>
                      </a:srgbClr>
                    </a:solid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2.189E+02</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a:effectLst/>
                          <a:latin typeface="Times New Roman" panose="02020603050405020304" pitchFamily="18" charset="0"/>
                          <a:cs typeface="Times New Roman" panose="02020603050405020304" pitchFamily="18" charset="0"/>
                        </a:rPr>
                        <a:t>1.544E+15</a:t>
                      </a:r>
                      <a:endParaRPr lang="en-US"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905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1" u="none" strike="noStrike" dirty="0">
                          <a:effectLst/>
                          <a:latin typeface="Times New Roman" panose="02020603050405020304" pitchFamily="18" charset="0"/>
                          <a:cs typeface="Times New Roman" panose="02020603050405020304" pitchFamily="18" charset="0"/>
                        </a:rPr>
                        <a:t>1.460E+06</a:t>
                      </a:r>
                      <a:endParaRPr lang="en-US" sz="12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779645873"/>
                  </a:ext>
                </a:extLst>
              </a:tr>
              <a:tr h="212400">
                <a:tc>
                  <a:txBody>
                    <a:bodyPr/>
                    <a:lstStyle/>
                    <a:p>
                      <a:pPr algn="ctr" fontAlgn="b"/>
                      <a:r>
                        <a:rPr lang="en-US" altLang="zh-CN" sz="1200" b="0" u="none" strike="noStrike" dirty="0">
                          <a:effectLst/>
                          <a:latin typeface="Times New Roman" panose="02020603050405020304" pitchFamily="18" charset="0"/>
                          <a:cs typeface="Times New Roman" panose="02020603050405020304" pitchFamily="18" charset="0"/>
                        </a:rPr>
                        <a:t>220</a:t>
                      </a:r>
                      <a:endParaRPr lang="en-US" altLang="zh-CN"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altLang="zh-CN" sz="1200" b="0" u="none" strike="noStrike">
                          <a:effectLst/>
                          <a:latin typeface="Times New Roman" panose="02020603050405020304" pitchFamily="18" charset="0"/>
                          <a:cs typeface="Times New Roman" panose="02020603050405020304" pitchFamily="18" charset="0"/>
                        </a:rPr>
                        <a:t>302.5</a:t>
                      </a:r>
                      <a:endParaRPr lang="en-US" altLang="zh-CN"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a:effectLst/>
                          <a:latin typeface="Times New Roman" panose="02020603050405020304" pitchFamily="18" charset="0"/>
                          <a:cs typeface="Times New Roman" panose="02020603050405020304" pitchFamily="18" charset="0"/>
                        </a:rPr>
                        <a:t>9.108E+12</a:t>
                      </a:r>
                      <a:endParaRPr lang="en-US"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altLang="zh-CN" sz="1200" b="0" u="none" strike="noStrike" dirty="0">
                          <a:effectLst/>
                          <a:latin typeface="Times New Roman" panose="02020603050405020304" pitchFamily="18" charset="0"/>
                          <a:cs typeface="Times New Roman" panose="02020603050405020304" pitchFamily="18" charset="0"/>
                        </a:rPr>
                        <a:t>43.77%</a:t>
                      </a:r>
                      <a:endParaRPr lang="en-US" altLang="zh-CN"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5.352E+12</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2.141E+11</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905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2EDAD">
                        <a:alpha val="54902"/>
                      </a:srgbClr>
                    </a:solid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2.146E+02</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a:effectLst/>
                          <a:latin typeface="Times New Roman" panose="02020603050405020304" pitchFamily="18" charset="0"/>
                          <a:cs typeface="Times New Roman" panose="02020603050405020304" pitchFamily="18" charset="0"/>
                        </a:rPr>
                        <a:t>1.427E+15</a:t>
                      </a:r>
                      <a:endParaRPr lang="en-US"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905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1" u="none" strike="noStrike" dirty="0">
                          <a:effectLst/>
                          <a:latin typeface="Times New Roman" panose="02020603050405020304" pitchFamily="18" charset="0"/>
                          <a:cs typeface="Times New Roman" panose="02020603050405020304" pitchFamily="18" charset="0"/>
                        </a:rPr>
                        <a:t>1.431E+06</a:t>
                      </a:r>
                      <a:endParaRPr lang="en-US" sz="12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755011125"/>
                  </a:ext>
                </a:extLst>
              </a:tr>
              <a:tr h="212400">
                <a:tc>
                  <a:txBody>
                    <a:bodyPr/>
                    <a:lstStyle/>
                    <a:p>
                      <a:pPr algn="ctr" fontAlgn="b"/>
                      <a:r>
                        <a:rPr lang="en-US" altLang="zh-CN" sz="1200" b="0" u="none" strike="noStrike">
                          <a:effectLst/>
                          <a:latin typeface="Times New Roman" panose="02020603050405020304" pitchFamily="18" charset="0"/>
                          <a:cs typeface="Times New Roman" panose="02020603050405020304" pitchFamily="18" charset="0"/>
                        </a:rPr>
                        <a:t>210</a:t>
                      </a:r>
                      <a:endParaRPr lang="en-US" altLang="zh-CN"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altLang="zh-CN" sz="1200" b="0" u="none" strike="noStrike">
                          <a:effectLst/>
                          <a:latin typeface="Times New Roman" panose="02020603050405020304" pitchFamily="18" charset="0"/>
                          <a:cs typeface="Times New Roman" panose="02020603050405020304" pitchFamily="18" charset="0"/>
                        </a:rPr>
                        <a:t>282.5</a:t>
                      </a:r>
                      <a:endParaRPr lang="en-US" altLang="zh-CN"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a:effectLst/>
                          <a:latin typeface="Times New Roman" panose="02020603050405020304" pitchFamily="18" charset="0"/>
                          <a:cs typeface="Times New Roman" panose="02020603050405020304" pitchFamily="18" charset="0"/>
                        </a:rPr>
                        <a:t>8.360E+12</a:t>
                      </a:r>
                      <a:endParaRPr lang="en-US"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altLang="zh-CN" sz="1200" b="0" u="none" strike="noStrike" dirty="0">
                          <a:effectLst/>
                          <a:latin typeface="Times New Roman" panose="02020603050405020304" pitchFamily="18" charset="0"/>
                          <a:cs typeface="Times New Roman" panose="02020603050405020304" pitchFamily="18" charset="0"/>
                        </a:rPr>
                        <a:t>40.18%</a:t>
                      </a:r>
                      <a:endParaRPr lang="en-US" altLang="zh-CN"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4.912E+12</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1.965E+11</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905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2EDAD">
                        <a:alpha val="54902"/>
                      </a:srgbClr>
                    </a:solid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2.010E+02</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a:effectLst/>
                          <a:latin typeface="Times New Roman" panose="02020603050405020304" pitchFamily="18" charset="0"/>
                          <a:cs typeface="Times New Roman" panose="02020603050405020304" pitchFamily="18" charset="0"/>
                        </a:rPr>
                        <a:t>1.310E+15</a:t>
                      </a:r>
                      <a:endParaRPr lang="en-US"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905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1" u="none" strike="noStrike">
                          <a:effectLst/>
                          <a:latin typeface="Times New Roman" panose="02020603050405020304" pitchFamily="18" charset="0"/>
                          <a:cs typeface="Times New Roman" panose="02020603050405020304" pitchFamily="18" charset="0"/>
                        </a:rPr>
                        <a:t>1.340E+06</a:t>
                      </a:r>
                      <a:endParaRPr lang="en-US" sz="1200" b="1"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837354656"/>
                  </a:ext>
                </a:extLst>
              </a:tr>
              <a:tr h="212400">
                <a:tc>
                  <a:txBody>
                    <a:bodyPr/>
                    <a:lstStyle/>
                    <a:p>
                      <a:pPr algn="ctr" fontAlgn="b"/>
                      <a:r>
                        <a:rPr lang="en-US" altLang="zh-CN" sz="1200" b="0" u="none" strike="noStrike" dirty="0">
                          <a:effectLst/>
                          <a:latin typeface="Times New Roman" panose="02020603050405020304" pitchFamily="18" charset="0"/>
                          <a:cs typeface="Times New Roman" panose="02020603050405020304" pitchFamily="18" charset="0"/>
                        </a:rPr>
                        <a:t>200</a:t>
                      </a:r>
                      <a:endParaRPr lang="en-US" altLang="zh-CN"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altLang="zh-CN" sz="1200" b="0" u="none" strike="noStrike">
                          <a:effectLst/>
                          <a:latin typeface="Times New Roman" panose="02020603050405020304" pitchFamily="18" charset="0"/>
                          <a:cs typeface="Times New Roman" panose="02020603050405020304" pitchFamily="18" charset="0"/>
                        </a:rPr>
                        <a:t>257.5</a:t>
                      </a:r>
                      <a:endParaRPr lang="en-US" altLang="zh-CN"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a:effectLst/>
                          <a:latin typeface="Times New Roman" panose="02020603050405020304" pitchFamily="18" charset="0"/>
                          <a:cs typeface="Times New Roman" panose="02020603050405020304" pitchFamily="18" charset="0"/>
                        </a:rPr>
                        <a:t>7.690E+12</a:t>
                      </a:r>
                      <a:endParaRPr lang="en-US"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altLang="zh-CN" sz="1200" b="0" u="none" strike="noStrike">
                          <a:effectLst/>
                          <a:latin typeface="Times New Roman" panose="02020603050405020304" pitchFamily="18" charset="0"/>
                          <a:cs typeface="Times New Roman" panose="02020603050405020304" pitchFamily="18" charset="0"/>
                        </a:rPr>
                        <a:t>36.96%</a:t>
                      </a:r>
                      <a:endParaRPr lang="en-US" altLang="zh-CN"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4.519E+12</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1.807E+11</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905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2EDAD">
                        <a:alpha val="54902"/>
                      </a:srgbClr>
                    </a:solid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1.975E+02</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1.205E+15</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905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1" u="none" strike="noStrike">
                          <a:effectLst/>
                          <a:latin typeface="Times New Roman" panose="02020603050405020304" pitchFamily="18" charset="0"/>
                          <a:cs typeface="Times New Roman" panose="02020603050405020304" pitchFamily="18" charset="0"/>
                        </a:rPr>
                        <a:t>1.317E+06</a:t>
                      </a:r>
                      <a:endParaRPr lang="en-US" sz="1200" b="1"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535290883"/>
                  </a:ext>
                </a:extLst>
              </a:tr>
              <a:tr h="212400">
                <a:tc>
                  <a:txBody>
                    <a:bodyPr/>
                    <a:lstStyle/>
                    <a:p>
                      <a:pPr algn="ctr" fontAlgn="b"/>
                      <a:r>
                        <a:rPr lang="en-US" altLang="zh-CN" sz="1200" b="0" u="none" strike="noStrike">
                          <a:effectLst/>
                          <a:latin typeface="Times New Roman" panose="02020603050405020304" pitchFamily="18" charset="0"/>
                          <a:cs typeface="Times New Roman" panose="02020603050405020304" pitchFamily="18" charset="0"/>
                        </a:rPr>
                        <a:t>190</a:t>
                      </a:r>
                      <a:endParaRPr lang="en-US" altLang="zh-CN"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altLang="zh-CN" sz="1200" b="0" u="none" strike="noStrike">
                          <a:effectLst/>
                          <a:latin typeface="Times New Roman" panose="02020603050405020304" pitchFamily="18" charset="0"/>
                          <a:cs typeface="Times New Roman" panose="02020603050405020304" pitchFamily="18" charset="0"/>
                        </a:rPr>
                        <a:t>237.5</a:t>
                      </a:r>
                      <a:endParaRPr lang="en-US" altLang="zh-CN"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a:effectLst/>
                          <a:latin typeface="Times New Roman" panose="02020603050405020304" pitchFamily="18" charset="0"/>
                          <a:cs typeface="Times New Roman" panose="02020603050405020304" pitchFamily="18" charset="0"/>
                        </a:rPr>
                        <a:t>7.091E+12</a:t>
                      </a:r>
                      <a:endParaRPr lang="en-US"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altLang="zh-CN" sz="1200" b="0" u="none" strike="noStrike" dirty="0">
                          <a:effectLst/>
                          <a:latin typeface="Times New Roman" panose="02020603050405020304" pitchFamily="18" charset="0"/>
                          <a:cs typeface="Times New Roman" panose="02020603050405020304" pitchFamily="18" charset="0"/>
                        </a:rPr>
                        <a:t>34.08%</a:t>
                      </a:r>
                      <a:endParaRPr lang="en-US" altLang="zh-CN"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4.167E+12</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1.667E+11</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905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2EDAD">
                        <a:alpha val="54902"/>
                      </a:srgbClr>
                    </a:solid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1.872E+02</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a:effectLst/>
                          <a:latin typeface="Times New Roman" panose="02020603050405020304" pitchFamily="18" charset="0"/>
                          <a:cs typeface="Times New Roman" panose="02020603050405020304" pitchFamily="18" charset="0"/>
                        </a:rPr>
                        <a:t>1.111E+15</a:t>
                      </a:r>
                      <a:endParaRPr lang="en-US"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905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1" u="none" strike="noStrike" dirty="0">
                          <a:effectLst/>
                          <a:latin typeface="Times New Roman" panose="02020603050405020304" pitchFamily="18" charset="0"/>
                          <a:cs typeface="Times New Roman" panose="02020603050405020304" pitchFamily="18" charset="0"/>
                        </a:rPr>
                        <a:t>1.248E+06</a:t>
                      </a:r>
                      <a:endParaRPr lang="en-US" sz="12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256987016"/>
                  </a:ext>
                </a:extLst>
              </a:tr>
              <a:tr h="212400">
                <a:tc>
                  <a:txBody>
                    <a:bodyPr/>
                    <a:lstStyle/>
                    <a:p>
                      <a:pPr algn="ctr" fontAlgn="b"/>
                      <a:r>
                        <a:rPr lang="en-US" altLang="zh-CN" sz="1200" b="0" u="none" strike="noStrike">
                          <a:effectLst/>
                          <a:latin typeface="Times New Roman" panose="02020603050405020304" pitchFamily="18" charset="0"/>
                          <a:cs typeface="Times New Roman" panose="02020603050405020304" pitchFamily="18" charset="0"/>
                        </a:rPr>
                        <a:t>180</a:t>
                      </a:r>
                      <a:endParaRPr lang="en-US" altLang="zh-CN"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altLang="zh-CN" sz="1200" b="0" u="none" strike="noStrike">
                          <a:effectLst/>
                          <a:latin typeface="Times New Roman" panose="02020603050405020304" pitchFamily="18" charset="0"/>
                          <a:cs typeface="Times New Roman" panose="02020603050405020304" pitchFamily="18" charset="0"/>
                        </a:rPr>
                        <a:t>217.5</a:t>
                      </a:r>
                      <a:endParaRPr lang="en-US" altLang="zh-CN"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a:effectLst/>
                          <a:latin typeface="Times New Roman" panose="02020603050405020304" pitchFamily="18" charset="0"/>
                          <a:cs typeface="Times New Roman" panose="02020603050405020304" pitchFamily="18" charset="0"/>
                        </a:rPr>
                        <a:t>6.395E+12</a:t>
                      </a:r>
                      <a:endParaRPr lang="en-US"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altLang="zh-CN" sz="1200" b="0" u="none" strike="noStrike" dirty="0">
                          <a:effectLst/>
                          <a:latin typeface="Times New Roman" panose="02020603050405020304" pitchFamily="18" charset="0"/>
                          <a:cs typeface="Times New Roman" panose="02020603050405020304" pitchFamily="18" charset="0"/>
                        </a:rPr>
                        <a:t>30.73%</a:t>
                      </a:r>
                      <a:endParaRPr lang="en-US" altLang="zh-CN"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3.757E+12</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1.503E+11</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905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2EDAD">
                        <a:alpha val="54902"/>
                      </a:srgbClr>
                    </a:solid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1.742E+02</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a:effectLst/>
                          <a:latin typeface="Times New Roman" panose="02020603050405020304" pitchFamily="18" charset="0"/>
                          <a:cs typeface="Times New Roman" panose="02020603050405020304" pitchFamily="18" charset="0"/>
                        </a:rPr>
                        <a:t>1.002E+15</a:t>
                      </a:r>
                      <a:endParaRPr lang="en-US"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905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1" u="none" strike="noStrike" dirty="0">
                          <a:effectLst/>
                          <a:latin typeface="Times New Roman" panose="02020603050405020304" pitchFamily="18" charset="0"/>
                          <a:cs typeface="Times New Roman" panose="02020603050405020304" pitchFamily="18" charset="0"/>
                        </a:rPr>
                        <a:t>1.162E+06</a:t>
                      </a:r>
                      <a:endParaRPr lang="en-US" sz="12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786927305"/>
                  </a:ext>
                </a:extLst>
              </a:tr>
              <a:tr h="212400">
                <a:tc>
                  <a:txBody>
                    <a:bodyPr/>
                    <a:lstStyle/>
                    <a:p>
                      <a:pPr algn="ctr" fontAlgn="b"/>
                      <a:r>
                        <a:rPr lang="en-US" altLang="zh-CN" sz="1200" b="0" u="none" strike="noStrike">
                          <a:effectLst/>
                          <a:latin typeface="Times New Roman" panose="02020603050405020304" pitchFamily="18" charset="0"/>
                          <a:cs typeface="Times New Roman" panose="02020603050405020304" pitchFamily="18" charset="0"/>
                        </a:rPr>
                        <a:t>170</a:t>
                      </a:r>
                      <a:endParaRPr lang="en-US" altLang="zh-CN"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altLang="zh-CN" sz="1200" b="0" u="none" strike="noStrike">
                          <a:effectLst/>
                          <a:latin typeface="Times New Roman" panose="02020603050405020304" pitchFamily="18" charset="0"/>
                          <a:cs typeface="Times New Roman" panose="02020603050405020304" pitchFamily="18" charset="0"/>
                        </a:rPr>
                        <a:t>197.5</a:t>
                      </a:r>
                      <a:endParaRPr lang="en-US" altLang="zh-CN"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a:effectLst/>
                          <a:latin typeface="Times New Roman" panose="02020603050405020304" pitchFamily="18" charset="0"/>
                          <a:cs typeface="Times New Roman" panose="02020603050405020304" pitchFamily="18" charset="0"/>
                        </a:rPr>
                        <a:t>5.976E+12</a:t>
                      </a:r>
                      <a:endParaRPr lang="en-US"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altLang="zh-CN" sz="1200" b="0" u="none" strike="noStrike">
                          <a:effectLst/>
                          <a:latin typeface="Times New Roman" panose="02020603050405020304" pitchFamily="18" charset="0"/>
                          <a:cs typeface="Times New Roman" panose="02020603050405020304" pitchFamily="18" charset="0"/>
                        </a:rPr>
                        <a:t>28.72%</a:t>
                      </a:r>
                      <a:endParaRPr lang="en-US" altLang="zh-CN"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3.511E+12</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1.404E+11</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905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2EDAD">
                        <a:alpha val="54902"/>
                      </a:srgbClr>
                    </a:solid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1.686E+02</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9.363E+14</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905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1" u="none" strike="noStrike" dirty="0">
                          <a:effectLst/>
                          <a:latin typeface="Times New Roman" panose="02020603050405020304" pitchFamily="18" charset="0"/>
                          <a:cs typeface="Times New Roman" panose="02020603050405020304" pitchFamily="18" charset="0"/>
                        </a:rPr>
                        <a:t>1.124E+06</a:t>
                      </a:r>
                      <a:endParaRPr lang="en-US" sz="12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542559311"/>
                  </a:ext>
                </a:extLst>
              </a:tr>
              <a:tr h="212400">
                <a:tc>
                  <a:txBody>
                    <a:bodyPr/>
                    <a:lstStyle/>
                    <a:p>
                      <a:pPr algn="ctr" fontAlgn="b"/>
                      <a:r>
                        <a:rPr lang="en-US" altLang="zh-CN" sz="1200" b="0" u="none" strike="noStrike" dirty="0">
                          <a:effectLst/>
                          <a:latin typeface="Times New Roman" panose="02020603050405020304" pitchFamily="18" charset="0"/>
                          <a:cs typeface="Times New Roman" panose="02020603050405020304" pitchFamily="18" charset="0"/>
                        </a:rPr>
                        <a:t>160</a:t>
                      </a:r>
                      <a:endParaRPr lang="en-US" altLang="zh-CN"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altLang="zh-CN" sz="1200" b="0" u="none" strike="noStrike">
                          <a:effectLst/>
                          <a:latin typeface="Times New Roman" panose="02020603050405020304" pitchFamily="18" charset="0"/>
                          <a:cs typeface="Times New Roman" panose="02020603050405020304" pitchFamily="18" charset="0"/>
                        </a:rPr>
                        <a:t>177.5</a:t>
                      </a:r>
                      <a:endParaRPr lang="en-US" altLang="zh-CN"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a:effectLst/>
                          <a:latin typeface="Times New Roman" panose="02020603050405020304" pitchFamily="18" charset="0"/>
                          <a:cs typeface="Times New Roman" panose="02020603050405020304" pitchFamily="18" charset="0"/>
                        </a:rPr>
                        <a:t>5.526E+12</a:t>
                      </a:r>
                      <a:endParaRPr lang="en-US"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altLang="zh-CN" sz="1200" b="0" u="none" strike="noStrike">
                          <a:effectLst/>
                          <a:latin typeface="Times New Roman" panose="02020603050405020304" pitchFamily="18" charset="0"/>
                          <a:cs typeface="Times New Roman" panose="02020603050405020304" pitchFamily="18" charset="0"/>
                        </a:rPr>
                        <a:t>26.56%</a:t>
                      </a:r>
                      <a:endParaRPr lang="en-US" altLang="zh-CN"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a:effectLst/>
                          <a:latin typeface="Times New Roman" panose="02020603050405020304" pitchFamily="18" charset="0"/>
                          <a:cs typeface="Times New Roman" panose="02020603050405020304" pitchFamily="18" charset="0"/>
                        </a:rPr>
                        <a:t>3.247E+12</a:t>
                      </a:r>
                      <a:endParaRPr lang="en-US"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1.299E+11</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905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2EDAD">
                        <a:alpha val="54902"/>
                      </a:srgbClr>
                    </a:solid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1.628E+02</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a:effectLst/>
                          <a:latin typeface="Times New Roman" panose="02020603050405020304" pitchFamily="18" charset="0"/>
                          <a:cs typeface="Times New Roman" panose="02020603050405020304" pitchFamily="18" charset="0"/>
                        </a:rPr>
                        <a:t>8.658E+14</a:t>
                      </a:r>
                      <a:endParaRPr lang="en-US"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905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1" u="none" strike="noStrike" dirty="0">
                          <a:effectLst/>
                          <a:latin typeface="Times New Roman" panose="02020603050405020304" pitchFamily="18" charset="0"/>
                          <a:cs typeface="Times New Roman" panose="02020603050405020304" pitchFamily="18" charset="0"/>
                        </a:rPr>
                        <a:t>1.085E+06</a:t>
                      </a:r>
                      <a:endParaRPr lang="en-US" sz="12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304554380"/>
                  </a:ext>
                </a:extLst>
              </a:tr>
              <a:tr h="212400">
                <a:tc>
                  <a:txBody>
                    <a:bodyPr/>
                    <a:lstStyle/>
                    <a:p>
                      <a:pPr algn="ctr" fontAlgn="b"/>
                      <a:r>
                        <a:rPr lang="en-US" altLang="zh-CN" sz="1200" b="0" u="none" strike="noStrike">
                          <a:effectLst/>
                          <a:latin typeface="Times New Roman" panose="02020603050405020304" pitchFamily="18" charset="0"/>
                          <a:cs typeface="Times New Roman" panose="02020603050405020304" pitchFamily="18" charset="0"/>
                        </a:rPr>
                        <a:t>150</a:t>
                      </a:r>
                      <a:endParaRPr lang="en-US" altLang="zh-CN"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altLang="zh-CN" sz="1200" b="0" u="none" strike="noStrike">
                          <a:effectLst/>
                          <a:latin typeface="Times New Roman" panose="02020603050405020304" pitchFamily="18" charset="0"/>
                          <a:cs typeface="Times New Roman" panose="02020603050405020304" pitchFamily="18" charset="0"/>
                        </a:rPr>
                        <a:t>157.5</a:t>
                      </a:r>
                      <a:endParaRPr lang="en-US" altLang="zh-CN"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a:effectLst/>
                          <a:latin typeface="Times New Roman" panose="02020603050405020304" pitchFamily="18" charset="0"/>
                          <a:cs typeface="Times New Roman" panose="02020603050405020304" pitchFamily="18" charset="0"/>
                        </a:rPr>
                        <a:t>5.128E+12</a:t>
                      </a:r>
                      <a:endParaRPr lang="en-US"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altLang="zh-CN" sz="1200" b="0" u="none" strike="noStrike">
                          <a:effectLst/>
                          <a:latin typeface="Times New Roman" panose="02020603050405020304" pitchFamily="18" charset="0"/>
                          <a:cs typeface="Times New Roman" panose="02020603050405020304" pitchFamily="18" charset="0"/>
                        </a:rPr>
                        <a:t>24.64%</a:t>
                      </a:r>
                      <a:endParaRPr lang="en-US" altLang="zh-CN"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3.013E+12</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1.205E+11</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905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2EDAD">
                        <a:alpha val="54902"/>
                      </a:srgbClr>
                    </a:solid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1.584E+02</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8.034E+14</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905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1" u="none" strike="noStrike" dirty="0">
                          <a:effectLst/>
                          <a:latin typeface="Times New Roman" panose="02020603050405020304" pitchFamily="18" charset="0"/>
                          <a:cs typeface="Times New Roman" panose="02020603050405020304" pitchFamily="18" charset="0"/>
                        </a:rPr>
                        <a:t>1.056E+06</a:t>
                      </a:r>
                      <a:endParaRPr lang="en-US" sz="12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110630055"/>
                  </a:ext>
                </a:extLst>
              </a:tr>
              <a:tr h="212400">
                <a:tc>
                  <a:txBody>
                    <a:bodyPr/>
                    <a:lstStyle/>
                    <a:p>
                      <a:pPr algn="ctr" fontAlgn="b"/>
                      <a:r>
                        <a:rPr lang="en-US" altLang="zh-CN" sz="1200" b="0" u="none" strike="noStrike" dirty="0">
                          <a:effectLst/>
                          <a:latin typeface="Times New Roman" panose="02020603050405020304" pitchFamily="18" charset="0"/>
                          <a:cs typeface="Times New Roman" panose="02020603050405020304" pitchFamily="18" charset="0"/>
                        </a:rPr>
                        <a:t>140</a:t>
                      </a:r>
                      <a:endParaRPr lang="en-US" altLang="zh-CN"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altLang="zh-CN" sz="1200" b="0" u="none" strike="noStrike">
                          <a:effectLst/>
                          <a:latin typeface="Times New Roman" panose="02020603050405020304" pitchFamily="18" charset="0"/>
                          <a:cs typeface="Times New Roman" panose="02020603050405020304" pitchFamily="18" charset="0"/>
                        </a:rPr>
                        <a:t>137.5</a:t>
                      </a:r>
                      <a:endParaRPr lang="en-US" altLang="zh-CN"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a:effectLst/>
                          <a:latin typeface="Times New Roman" panose="02020603050405020304" pitchFamily="18" charset="0"/>
                          <a:cs typeface="Times New Roman" panose="02020603050405020304" pitchFamily="18" charset="0"/>
                        </a:rPr>
                        <a:t>4.765E+12</a:t>
                      </a:r>
                      <a:endParaRPr lang="en-US"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altLang="zh-CN" sz="1200" b="0" u="none" strike="noStrike">
                          <a:effectLst/>
                          <a:latin typeface="Times New Roman" panose="02020603050405020304" pitchFamily="18" charset="0"/>
                          <a:cs typeface="Times New Roman" panose="02020603050405020304" pitchFamily="18" charset="0"/>
                        </a:rPr>
                        <a:t>22.90%</a:t>
                      </a:r>
                      <a:endParaRPr lang="en-US" altLang="zh-CN"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a:effectLst/>
                          <a:latin typeface="Times New Roman" panose="02020603050405020304" pitchFamily="18" charset="0"/>
                          <a:cs typeface="Times New Roman" panose="02020603050405020304" pitchFamily="18" charset="0"/>
                        </a:rPr>
                        <a:t>2.800E+12</a:t>
                      </a:r>
                      <a:endParaRPr lang="en-US"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1.120E+11</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905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2EDAD">
                        <a:alpha val="54902"/>
                      </a:srgbClr>
                    </a:solid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1.550E+02</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7.466E+14</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905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1" u="none" strike="noStrike" dirty="0">
                          <a:effectLst/>
                          <a:latin typeface="Times New Roman" panose="02020603050405020304" pitchFamily="18" charset="0"/>
                          <a:cs typeface="Times New Roman" panose="02020603050405020304" pitchFamily="18" charset="0"/>
                        </a:rPr>
                        <a:t>1.034E+06</a:t>
                      </a:r>
                      <a:endParaRPr lang="en-US" sz="12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194832998"/>
                  </a:ext>
                </a:extLst>
              </a:tr>
              <a:tr h="212400">
                <a:tc>
                  <a:txBody>
                    <a:bodyPr/>
                    <a:lstStyle/>
                    <a:p>
                      <a:pPr algn="ctr" fontAlgn="b"/>
                      <a:r>
                        <a:rPr lang="en-US" altLang="zh-CN" sz="1200" b="0" u="none" strike="noStrike">
                          <a:effectLst/>
                          <a:latin typeface="Times New Roman" panose="02020603050405020304" pitchFamily="18" charset="0"/>
                          <a:cs typeface="Times New Roman" panose="02020603050405020304" pitchFamily="18" charset="0"/>
                        </a:rPr>
                        <a:t>130</a:t>
                      </a:r>
                      <a:endParaRPr lang="en-US" altLang="zh-CN"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altLang="zh-CN" sz="1200" b="0" u="none" strike="noStrike">
                          <a:effectLst/>
                          <a:latin typeface="Times New Roman" panose="02020603050405020304" pitchFamily="18" charset="0"/>
                          <a:cs typeface="Times New Roman" panose="02020603050405020304" pitchFamily="18" charset="0"/>
                        </a:rPr>
                        <a:t>122.5</a:t>
                      </a:r>
                      <a:endParaRPr lang="en-US" altLang="zh-CN"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a:effectLst/>
                          <a:latin typeface="Times New Roman" panose="02020603050405020304" pitchFamily="18" charset="0"/>
                          <a:cs typeface="Times New Roman" panose="02020603050405020304" pitchFamily="18" charset="0"/>
                        </a:rPr>
                        <a:t>4.419E+12</a:t>
                      </a:r>
                      <a:endParaRPr lang="en-US"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altLang="zh-CN" sz="1200" b="0" u="none" strike="noStrike">
                          <a:effectLst/>
                          <a:latin typeface="Times New Roman" panose="02020603050405020304" pitchFamily="18" charset="0"/>
                          <a:cs typeface="Times New Roman" panose="02020603050405020304" pitchFamily="18" charset="0"/>
                        </a:rPr>
                        <a:t>21.24%</a:t>
                      </a:r>
                      <a:endParaRPr lang="en-US" altLang="zh-CN"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a:effectLst/>
                          <a:latin typeface="Times New Roman" panose="02020603050405020304" pitchFamily="18" charset="0"/>
                          <a:cs typeface="Times New Roman" panose="02020603050405020304" pitchFamily="18" charset="0"/>
                        </a:rPr>
                        <a:t>2.596E+12</a:t>
                      </a:r>
                      <a:endParaRPr lang="en-US"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1.039E+11</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905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2EDAD">
                        <a:alpha val="54902"/>
                      </a:srgbClr>
                    </a:solid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1.462E+02</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6.923E+14</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905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1" u="none" strike="noStrike" dirty="0">
                          <a:effectLst/>
                          <a:latin typeface="Times New Roman" panose="02020603050405020304" pitchFamily="18" charset="0"/>
                          <a:cs typeface="Times New Roman" panose="02020603050405020304" pitchFamily="18" charset="0"/>
                        </a:rPr>
                        <a:t>9.745E+05</a:t>
                      </a:r>
                      <a:endParaRPr lang="en-US" sz="12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433558910"/>
                  </a:ext>
                </a:extLst>
              </a:tr>
              <a:tr h="212400">
                <a:tc>
                  <a:txBody>
                    <a:bodyPr/>
                    <a:lstStyle/>
                    <a:p>
                      <a:pPr algn="ctr" fontAlgn="b"/>
                      <a:r>
                        <a:rPr lang="en-US" altLang="zh-CN" sz="1200" b="0" u="none" strike="noStrike" dirty="0">
                          <a:effectLst/>
                          <a:latin typeface="Times New Roman" panose="02020603050405020304" pitchFamily="18" charset="0"/>
                          <a:cs typeface="Times New Roman" panose="02020603050405020304" pitchFamily="18" charset="0"/>
                        </a:rPr>
                        <a:t>120</a:t>
                      </a:r>
                      <a:endParaRPr lang="en-US" altLang="zh-CN"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altLang="zh-CN" sz="1200" b="0" u="none" strike="noStrike">
                          <a:effectLst/>
                          <a:latin typeface="Times New Roman" panose="02020603050405020304" pitchFamily="18" charset="0"/>
                          <a:cs typeface="Times New Roman" panose="02020603050405020304" pitchFamily="18" charset="0"/>
                        </a:rPr>
                        <a:t>107.5</a:t>
                      </a:r>
                      <a:endParaRPr lang="en-US" altLang="zh-CN"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a:effectLst/>
                          <a:latin typeface="Times New Roman" panose="02020603050405020304" pitchFamily="18" charset="0"/>
                          <a:cs typeface="Times New Roman" panose="02020603050405020304" pitchFamily="18" charset="0"/>
                        </a:rPr>
                        <a:t>3.542E+12</a:t>
                      </a:r>
                      <a:endParaRPr lang="en-US"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altLang="zh-CN" sz="1200" b="0" u="none" strike="noStrike">
                          <a:effectLst/>
                          <a:latin typeface="Times New Roman" panose="02020603050405020304" pitchFamily="18" charset="0"/>
                          <a:cs typeface="Times New Roman" panose="02020603050405020304" pitchFamily="18" charset="0"/>
                        </a:rPr>
                        <a:t>17.02%</a:t>
                      </a:r>
                      <a:endParaRPr lang="en-US" altLang="zh-CN"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a:effectLst/>
                          <a:latin typeface="Times New Roman" panose="02020603050405020304" pitchFamily="18" charset="0"/>
                          <a:cs typeface="Times New Roman" panose="02020603050405020304" pitchFamily="18" charset="0"/>
                        </a:rPr>
                        <a:t>2.081E+12</a:t>
                      </a:r>
                      <a:endParaRPr lang="en-US"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8.324E+10</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905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2EDAD">
                        <a:alpha val="54902"/>
                      </a:srgbClr>
                    </a:solid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1.195E+02</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5.549E+14</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905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1" u="none" strike="noStrike" dirty="0">
                          <a:effectLst/>
                          <a:latin typeface="Times New Roman" panose="02020603050405020304" pitchFamily="18" charset="0"/>
                          <a:cs typeface="Times New Roman" panose="02020603050405020304" pitchFamily="18" charset="0"/>
                        </a:rPr>
                        <a:t>7.969E+05</a:t>
                      </a:r>
                      <a:endParaRPr lang="en-US" sz="12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775859236"/>
                  </a:ext>
                </a:extLst>
              </a:tr>
              <a:tr h="212400">
                <a:tc>
                  <a:txBody>
                    <a:bodyPr/>
                    <a:lstStyle/>
                    <a:p>
                      <a:pPr algn="ctr" fontAlgn="b"/>
                      <a:r>
                        <a:rPr lang="en-US" altLang="zh-CN" sz="1200" b="0" u="none" strike="noStrike">
                          <a:effectLst/>
                          <a:latin typeface="Times New Roman" panose="02020603050405020304" pitchFamily="18" charset="0"/>
                          <a:cs typeface="Times New Roman" panose="02020603050405020304" pitchFamily="18" charset="0"/>
                        </a:rPr>
                        <a:t>110</a:t>
                      </a:r>
                      <a:endParaRPr lang="en-US" altLang="zh-CN"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altLang="zh-CN" sz="1200" b="0" u="none" strike="noStrike">
                          <a:effectLst/>
                          <a:latin typeface="Times New Roman" panose="02020603050405020304" pitchFamily="18" charset="0"/>
                          <a:cs typeface="Times New Roman" panose="02020603050405020304" pitchFamily="18" charset="0"/>
                        </a:rPr>
                        <a:t>92.5</a:t>
                      </a:r>
                      <a:endParaRPr lang="en-US" altLang="zh-CN"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a:effectLst/>
                          <a:latin typeface="Times New Roman" panose="02020603050405020304" pitchFamily="18" charset="0"/>
                          <a:cs typeface="Times New Roman" panose="02020603050405020304" pitchFamily="18" charset="0"/>
                        </a:rPr>
                        <a:t>3.314E+12</a:t>
                      </a:r>
                      <a:endParaRPr lang="en-US"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altLang="zh-CN" sz="1200" b="0" u="none" strike="noStrike">
                          <a:effectLst/>
                          <a:latin typeface="Times New Roman" panose="02020603050405020304" pitchFamily="18" charset="0"/>
                          <a:cs typeface="Times New Roman" panose="02020603050405020304" pitchFamily="18" charset="0"/>
                        </a:rPr>
                        <a:t>15.93%</a:t>
                      </a:r>
                      <a:endParaRPr lang="en-US" altLang="zh-CN"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a:effectLst/>
                          <a:latin typeface="Times New Roman" panose="02020603050405020304" pitchFamily="18" charset="0"/>
                          <a:cs typeface="Times New Roman" panose="02020603050405020304" pitchFamily="18" charset="0"/>
                        </a:rPr>
                        <a:t>1.947E+12</a:t>
                      </a:r>
                      <a:endParaRPr lang="en-US"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7.789E+10</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905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2EDAD">
                        <a:alpha val="54902"/>
                      </a:srgbClr>
                    </a:solid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1.146E+02</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5.192E+14</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905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1" u="none" strike="noStrike" dirty="0">
                          <a:effectLst/>
                          <a:latin typeface="Times New Roman" panose="02020603050405020304" pitchFamily="18" charset="0"/>
                          <a:cs typeface="Times New Roman" panose="02020603050405020304" pitchFamily="18" charset="0"/>
                        </a:rPr>
                        <a:t>7.643E+05</a:t>
                      </a:r>
                      <a:endParaRPr lang="en-US" sz="12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487130596"/>
                  </a:ext>
                </a:extLst>
              </a:tr>
              <a:tr h="212400">
                <a:tc>
                  <a:txBody>
                    <a:bodyPr/>
                    <a:lstStyle/>
                    <a:p>
                      <a:pPr algn="ctr" fontAlgn="b"/>
                      <a:r>
                        <a:rPr lang="en-US" altLang="zh-CN" sz="1200" b="0" u="none" strike="noStrike" dirty="0">
                          <a:effectLst/>
                          <a:latin typeface="Times New Roman" panose="02020603050405020304" pitchFamily="18" charset="0"/>
                          <a:cs typeface="Times New Roman" panose="02020603050405020304" pitchFamily="18" charset="0"/>
                        </a:rPr>
                        <a:t>100</a:t>
                      </a:r>
                      <a:endParaRPr lang="en-US" altLang="zh-CN"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altLang="zh-CN" sz="1200" b="0" u="none" strike="noStrike">
                          <a:effectLst/>
                          <a:latin typeface="Times New Roman" panose="02020603050405020304" pitchFamily="18" charset="0"/>
                          <a:cs typeface="Times New Roman" panose="02020603050405020304" pitchFamily="18" charset="0"/>
                        </a:rPr>
                        <a:t>77.5</a:t>
                      </a:r>
                      <a:endParaRPr lang="en-US" altLang="zh-CN"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a:effectLst/>
                          <a:latin typeface="Times New Roman" panose="02020603050405020304" pitchFamily="18" charset="0"/>
                          <a:cs typeface="Times New Roman" panose="02020603050405020304" pitchFamily="18" charset="0"/>
                        </a:rPr>
                        <a:t>3.027E+12</a:t>
                      </a:r>
                      <a:endParaRPr lang="en-US"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altLang="zh-CN" sz="1200" b="0" u="none" strike="noStrike">
                          <a:effectLst/>
                          <a:latin typeface="Times New Roman" panose="02020603050405020304" pitchFamily="18" charset="0"/>
                          <a:cs typeface="Times New Roman" panose="02020603050405020304" pitchFamily="18" charset="0"/>
                        </a:rPr>
                        <a:t>14.55%</a:t>
                      </a:r>
                      <a:endParaRPr lang="en-US" altLang="zh-CN"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a:effectLst/>
                          <a:latin typeface="Times New Roman" panose="02020603050405020304" pitchFamily="18" charset="0"/>
                          <a:cs typeface="Times New Roman" panose="02020603050405020304" pitchFamily="18" charset="0"/>
                        </a:rPr>
                        <a:t>1.779E+12</a:t>
                      </a:r>
                      <a:endParaRPr lang="en-US"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7.115E+10</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905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2EDAD">
                        <a:alpha val="54902"/>
                      </a:srgbClr>
                    </a:solid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1.064E+02</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4.743E+14</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905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1" u="none" strike="noStrike" dirty="0">
                          <a:effectLst/>
                          <a:latin typeface="Times New Roman" panose="02020603050405020304" pitchFamily="18" charset="0"/>
                          <a:cs typeface="Times New Roman" panose="02020603050405020304" pitchFamily="18" charset="0"/>
                        </a:rPr>
                        <a:t>7.095E+05</a:t>
                      </a:r>
                      <a:endParaRPr lang="en-US" sz="12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633438094"/>
                  </a:ext>
                </a:extLst>
              </a:tr>
              <a:tr h="212400">
                <a:tc>
                  <a:txBody>
                    <a:bodyPr/>
                    <a:lstStyle/>
                    <a:p>
                      <a:pPr algn="ctr" fontAlgn="b"/>
                      <a:r>
                        <a:rPr lang="en-US" altLang="zh-CN" sz="1200" b="0" u="none" strike="noStrike" dirty="0">
                          <a:effectLst/>
                          <a:latin typeface="Times New Roman" panose="02020603050405020304" pitchFamily="18" charset="0"/>
                          <a:cs typeface="Times New Roman" panose="02020603050405020304" pitchFamily="18" charset="0"/>
                        </a:rPr>
                        <a:t>90</a:t>
                      </a:r>
                      <a:endParaRPr lang="en-US" altLang="zh-CN"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altLang="zh-CN" sz="1200" b="0" u="none" strike="noStrike">
                          <a:effectLst/>
                          <a:latin typeface="Times New Roman" panose="02020603050405020304" pitchFamily="18" charset="0"/>
                          <a:cs typeface="Times New Roman" panose="02020603050405020304" pitchFamily="18" charset="0"/>
                        </a:rPr>
                        <a:t>62.5</a:t>
                      </a:r>
                      <a:endParaRPr lang="en-US" altLang="zh-CN"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a:effectLst/>
                          <a:latin typeface="Times New Roman" panose="02020603050405020304" pitchFamily="18" charset="0"/>
                          <a:cs typeface="Times New Roman" panose="02020603050405020304" pitchFamily="18" charset="0"/>
                        </a:rPr>
                        <a:t>2.752E+12</a:t>
                      </a:r>
                      <a:endParaRPr lang="en-US"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altLang="zh-CN" sz="1200" b="0" u="none" strike="noStrike">
                          <a:effectLst/>
                          <a:latin typeface="Times New Roman" panose="02020603050405020304" pitchFamily="18" charset="0"/>
                          <a:cs typeface="Times New Roman" panose="02020603050405020304" pitchFamily="18" charset="0"/>
                        </a:rPr>
                        <a:t>13.23%</a:t>
                      </a:r>
                      <a:endParaRPr lang="en-US" altLang="zh-CN"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a:effectLst/>
                          <a:latin typeface="Times New Roman" panose="02020603050405020304" pitchFamily="18" charset="0"/>
                          <a:cs typeface="Times New Roman" panose="02020603050405020304" pitchFamily="18" charset="0"/>
                        </a:rPr>
                        <a:t>1.617E+12</a:t>
                      </a:r>
                      <a:endParaRPr lang="en-US"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6.468E+10</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905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2EDAD">
                        <a:alpha val="54902"/>
                      </a:srgbClr>
                    </a:solid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8.803E+01</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4.312E+14</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905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1" u="none" strike="noStrike" dirty="0">
                          <a:effectLst/>
                          <a:latin typeface="Times New Roman" panose="02020603050405020304" pitchFamily="18" charset="0"/>
                          <a:cs typeface="Times New Roman" panose="02020603050405020304" pitchFamily="18" charset="0"/>
                        </a:rPr>
                        <a:t>5.869E+05</a:t>
                      </a:r>
                      <a:endParaRPr lang="en-US" sz="12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555835187"/>
                  </a:ext>
                </a:extLst>
              </a:tr>
              <a:tr h="212400">
                <a:tc>
                  <a:txBody>
                    <a:bodyPr/>
                    <a:lstStyle/>
                    <a:p>
                      <a:pPr algn="ctr" fontAlgn="b"/>
                      <a:r>
                        <a:rPr lang="en-US" altLang="zh-CN" sz="1200" b="0" u="none" strike="noStrike" dirty="0">
                          <a:effectLst/>
                          <a:latin typeface="Times New Roman" panose="02020603050405020304" pitchFamily="18" charset="0"/>
                          <a:cs typeface="Times New Roman" panose="02020603050405020304" pitchFamily="18" charset="0"/>
                        </a:rPr>
                        <a:t>80</a:t>
                      </a:r>
                      <a:endParaRPr lang="en-US" altLang="zh-CN"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altLang="zh-CN" sz="1200" b="0" u="none" strike="noStrike">
                          <a:effectLst/>
                          <a:latin typeface="Times New Roman" panose="02020603050405020304" pitchFamily="18" charset="0"/>
                          <a:cs typeface="Times New Roman" panose="02020603050405020304" pitchFamily="18" charset="0"/>
                        </a:rPr>
                        <a:t>52.5</a:t>
                      </a:r>
                      <a:endParaRPr lang="en-US" altLang="zh-CN"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a:effectLst/>
                          <a:latin typeface="Times New Roman" panose="02020603050405020304" pitchFamily="18" charset="0"/>
                          <a:cs typeface="Times New Roman" panose="02020603050405020304" pitchFamily="18" charset="0"/>
                        </a:rPr>
                        <a:t>2.484E+12</a:t>
                      </a:r>
                      <a:endParaRPr lang="en-US"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altLang="zh-CN" sz="1200" b="0" u="none" strike="noStrike">
                          <a:effectLst/>
                          <a:latin typeface="Times New Roman" panose="02020603050405020304" pitchFamily="18" charset="0"/>
                          <a:cs typeface="Times New Roman" panose="02020603050405020304" pitchFamily="18" charset="0"/>
                        </a:rPr>
                        <a:t>11.94%</a:t>
                      </a:r>
                      <a:endParaRPr lang="en-US" altLang="zh-CN"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a:effectLst/>
                          <a:latin typeface="Times New Roman" panose="02020603050405020304" pitchFamily="18" charset="0"/>
                          <a:cs typeface="Times New Roman" panose="02020603050405020304" pitchFamily="18" charset="0"/>
                        </a:rPr>
                        <a:t>1.460E+12</a:t>
                      </a:r>
                      <a:endParaRPr lang="en-US"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5.839E+10</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905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2EDAD">
                        <a:alpha val="54902"/>
                      </a:srgbClr>
                    </a:solid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7.130E+01</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3.892E+14</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905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1" u="none" strike="noStrike" dirty="0">
                          <a:effectLst/>
                          <a:latin typeface="Times New Roman" panose="02020603050405020304" pitchFamily="18" charset="0"/>
                          <a:cs typeface="Times New Roman" panose="02020603050405020304" pitchFamily="18" charset="0"/>
                        </a:rPr>
                        <a:t>4.753E+05</a:t>
                      </a:r>
                      <a:endParaRPr lang="en-US" sz="12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515693135"/>
                  </a:ext>
                </a:extLst>
              </a:tr>
              <a:tr h="212400">
                <a:tc>
                  <a:txBody>
                    <a:bodyPr/>
                    <a:lstStyle/>
                    <a:p>
                      <a:pPr algn="ctr" fontAlgn="b"/>
                      <a:r>
                        <a:rPr lang="en-US" altLang="zh-CN" sz="1200" b="0" u="none" strike="noStrike" dirty="0">
                          <a:effectLst/>
                          <a:latin typeface="Times New Roman" panose="02020603050405020304" pitchFamily="18" charset="0"/>
                          <a:cs typeface="Times New Roman" panose="02020603050405020304" pitchFamily="18" charset="0"/>
                        </a:rPr>
                        <a:t>70</a:t>
                      </a:r>
                      <a:endParaRPr lang="en-US" altLang="zh-CN"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altLang="zh-CN" sz="1200" b="0" u="none" strike="noStrike">
                          <a:effectLst/>
                          <a:latin typeface="Times New Roman" panose="02020603050405020304" pitchFamily="18" charset="0"/>
                          <a:cs typeface="Times New Roman" panose="02020603050405020304" pitchFamily="18" charset="0"/>
                        </a:rPr>
                        <a:t>42.5</a:t>
                      </a:r>
                      <a:endParaRPr lang="en-US" altLang="zh-CN"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a:effectLst/>
                          <a:latin typeface="Times New Roman" panose="02020603050405020304" pitchFamily="18" charset="0"/>
                          <a:cs typeface="Times New Roman" panose="02020603050405020304" pitchFamily="18" charset="0"/>
                        </a:rPr>
                        <a:t>2.219E+12</a:t>
                      </a:r>
                      <a:endParaRPr lang="en-US"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altLang="zh-CN" sz="1200" b="0" u="none" strike="noStrike">
                          <a:effectLst/>
                          <a:latin typeface="Times New Roman" panose="02020603050405020304" pitchFamily="18" charset="0"/>
                          <a:cs typeface="Times New Roman" panose="02020603050405020304" pitchFamily="18" charset="0"/>
                        </a:rPr>
                        <a:t>10.67%</a:t>
                      </a:r>
                      <a:endParaRPr lang="en-US" altLang="zh-CN"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a:effectLst/>
                          <a:latin typeface="Times New Roman" panose="02020603050405020304" pitchFamily="18" charset="0"/>
                          <a:cs typeface="Times New Roman" panose="02020603050405020304" pitchFamily="18" charset="0"/>
                        </a:rPr>
                        <a:t>1.304E+12</a:t>
                      </a:r>
                      <a:endParaRPr lang="en-US"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5.215E+10</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905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2EDAD">
                        <a:alpha val="54902"/>
                      </a:srgbClr>
                    </a:solid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5.629E+01</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3.477E+14</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905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1" u="none" strike="noStrike" dirty="0">
                          <a:effectLst/>
                          <a:latin typeface="Times New Roman" panose="02020603050405020304" pitchFamily="18" charset="0"/>
                          <a:cs typeface="Times New Roman" panose="02020603050405020304" pitchFamily="18" charset="0"/>
                        </a:rPr>
                        <a:t>3.753E+05</a:t>
                      </a:r>
                      <a:endParaRPr lang="en-US" sz="12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240386595"/>
                  </a:ext>
                </a:extLst>
              </a:tr>
              <a:tr h="212400">
                <a:tc>
                  <a:txBody>
                    <a:bodyPr/>
                    <a:lstStyle/>
                    <a:p>
                      <a:pPr algn="ctr" fontAlgn="b"/>
                      <a:r>
                        <a:rPr lang="en-US" altLang="zh-CN" sz="1200" b="0" u="none" strike="noStrike" dirty="0">
                          <a:effectLst/>
                          <a:latin typeface="Times New Roman" panose="02020603050405020304" pitchFamily="18" charset="0"/>
                          <a:cs typeface="Times New Roman" panose="02020603050405020304" pitchFamily="18" charset="0"/>
                        </a:rPr>
                        <a:t>60</a:t>
                      </a:r>
                      <a:endParaRPr lang="en-US" altLang="zh-CN"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altLang="zh-CN" sz="1200" b="0" u="none" strike="noStrike">
                          <a:effectLst/>
                          <a:latin typeface="Times New Roman" panose="02020603050405020304" pitchFamily="18" charset="0"/>
                          <a:cs typeface="Times New Roman" panose="02020603050405020304" pitchFamily="18" charset="0"/>
                        </a:rPr>
                        <a:t>32.5</a:t>
                      </a:r>
                      <a:endParaRPr lang="en-US" altLang="zh-CN"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a:effectLst/>
                          <a:latin typeface="Times New Roman" panose="02020603050405020304" pitchFamily="18" charset="0"/>
                          <a:cs typeface="Times New Roman" panose="02020603050405020304" pitchFamily="18" charset="0"/>
                        </a:rPr>
                        <a:t>1.926E+12</a:t>
                      </a:r>
                      <a:endParaRPr lang="en-US"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altLang="zh-CN" sz="1200" b="0" u="none" strike="noStrike">
                          <a:effectLst/>
                          <a:latin typeface="Times New Roman" panose="02020603050405020304" pitchFamily="18" charset="0"/>
                          <a:cs typeface="Times New Roman" panose="02020603050405020304" pitchFamily="18" charset="0"/>
                        </a:rPr>
                        <a:t>9.26%</a:t>
                      </a:r>
                      <a:endParaRPr lang="en-US" altLang="zh-CN"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a:effectLst/>
                          <a:latin typeface="Times New Roman" panose="02020603050405020304" pitchFamily="18" charset="0"/>
                          <a:cs typeface="Times New Roman" panose="02020603050405020304" pitchFamily="18" charset="0"/>
                        </a:rPr>
                        <a:t>1.132E+12</a:t>
                      </a:r>
                      <a:endParaRPr lang="en-US"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4.528E+10</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905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2EDAD">
                        <a:alpha val="54902"/>
                      </a:srgbClr>
                    </a:solid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4.225E+01</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3.018E+14</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905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1" u="none" strike="noStrike" dirty="0">
                          <a:effectLst/>
                          <a:latin typeface="Times New Roman" panose="02020603050405020304" pitchFamily="18" charset="0"/>
                          <a:cs typeface="Times New Roman" panose="02020603050405020304" pitchFamily="18" charset="0"/>
                        </a:rPr>
                        <a:t>2.817E+05</a:t>
                      </a:r>
                      <a:endParaRPr lang="en-US" sz="12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941808311"/>
                  </a:ext>
                </a:extLst>
              </a:tr>
              <a:tr h="212400">
                <a:tc>
                  <a:txBody>
                    <a:bodyPr/>
                    <a:lstStyle/>
                    <a:p>
                      <a:pPr algn="ctr" fontAlgn="b"/>
                      <a:r>
                        <a:rPr lang="en-US" altLang="zh-CN" sz="1200" b="0" u="none" strike="noStrike" dirty="0">
                          <a:effectLst/>
                          <a:latin typeface="Times New Roman" panose="02020603050405020304" pitchFamily="18" charset="0"/>
                          <a:cs typeface="Times New Roman" panose="02020603050405020304" pitchFamily="18" charset="0"/>
                        </a:rPr>
                        <a:t>50</a:t>
                      </a:r>
                      <a:endParaRPr lang="en-US" altLang="zh-CN"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R w="12700" cmpd="sng">
                      <a:noFill/>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fontAlgn="b"/>
                      <a:r>
                        <a:rPr lang="en-US" altLang="zh-CN" sz="1200" b="0" u="none" strike="noStrike" dirty="0">
                          <a:effectLst/>
                          <a:latin typeface="Times New Roman" panose="02020603050405020304" pitchFamily="18" charset="0"/>
                          <a:cs typeface="Times New Roman" panose="02020603050405020304" pitchFamily="18" charset="0"/>
                        </a:rPr>
                        <a:t>22.5</a:t>
                      </a:r>
                      <a:endParaRPr lang="en-US" altLang="zh-CN"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fontAlgn="b"/>
                      <a:r>
                        <a:rPr lang="en-US" sz="1200" b="0" u="none" strike="noStrike">
                          <a:effectLst/>
                          <a:latin typeface="Times New Roman" panose="02020603050405020304" pitchFamily="18" charset="0"/>
                          <a:cs typeface="Times New Roman" panose="02020603050405020304" pitchFamily="18" charset="0"/>
                        </a:rPr>
                        <a:t>1.388E+12</a:t>
                      </a:r>
                      <a:endParaRPr lang="en-US"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fontAlgn="b"/>
                      <a:r>
                        <a:rPr lang="en-US" altLang="zh-CN" sz="1200" b="0" u="none" strike="noStrike">
                          <a:effectLst/>
                          <a:latin typeface="Times New Roman" panose="02020603050405020304" pitchFamily="18" charset="0"/>
                          <a:cs typeface="Times New Roman" panose="02020603050405020304" pitchFamily="18" charset="0"/>
                        </a:rPr>
                        <a:t>6.67%</a:t>
                      </a:r>
                      <a:endParaRPr lang="en-US" altLang="zh-CN"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2700" cmpd="sng">
                      <a:noFill/>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fontAlgn="b"/>
                      <a:r>
                        <a:rPr lang="en-US" sz="1200" b="0" u="none" strike="noStrike">
                          <a:effectLst/>
                          <a:latin typeface="Times New Roman" panose="02020603050405020304" pitchFamily="18" charset="0"/>
                          <a:cs typeface="Times New Roman" panose="02020603050405020304" pitchFamily="18" charset="0"/>
                        </a:rPr>
                        <a:t>8.157E+11</a:t>
                      </a:r>
                      <a:endParaRPr lang="en-US" sz="12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3.263E+10</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905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B2EDAD">
                        <a:alpha val="54902"/>
                      </a:srgbClr>
                    </a:solid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2.556E+01</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2.175E+14</a:t>
                      </a:r>
                      <a:endParaRPr lang="en-US" sz="12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905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fontAlgn="b"/>
                      <a:r>
                        <a:rPr lang="en-US" sz="1200" b="1" u="none" strike="noStrike" dirty="0">
                          <a:effectLst/>
                          <a:latin typeface="Times New Roman" panose="02020603050405020304" pitchFamily="18" charset="0"/>
                          <a:cs typeface="Times New Roman" panose="02020603050405020304" pitchFamily="18" charset="0"/>
                        </a:rPr>
                        <a:t>1.704E+05</a:t>
                      </a:r>
                      <a:endParaRPr lang="en-US" sz="12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552" marR="5552" marT="5552" marB="0" anchor="ctr">
                    <a:lnL w="12700" cmpd="sng">
                      <a:noFill/>
                    </a:lnL>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887872123"/>
                  </a:ext>
                </a:extLst>
              </a:tr>
            </a:tbl>
          </a:graphicData>
        </a:graphic>
      </p:graphicFrame>
      <p:pic>
        <p:nvPicPr>
          <p:cNvPr id="17" name="图片 16" descr="图片包含 表格&#10;&#10;AI 生成的内容可能不正确。">
            <a:extLst>
              <a:ext uri="{FF2B5EF4-FFF2-40B4-BE49-F238E27FC236}">
                <a16:creationId xmlns:a16="http://schemas.microsoft.com/office/drawing/2014/main" id="{B0EEEAF9-74FD-D496-FF26-721B6278D4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324" y="4022981"/>
            <a:ext cx="4042711" cy="2499311"/>
          </a:xfrm>
          <a:prstGeom prst="rect">
            <a:avLst/>
          </a:prstGeom>
        </p:spPr>
      </p:pic>
      <p:pic>
        <p:nvPicPr>
          <p:cNvPr id="21" name="图片 20" descr="图示&#10;&#10;AI 生成的内容可能不正确。">
            <a:extLst>
              <a:ext uri="{FF2B5EF4-FFF2-40B4-BE49-F238E27FC236}">
                <a16:creationId xmlns:a16="http://schemas.microsoft.com/office/drawing/2014/main" id="{ACBCA1EB-4749-CF6D-6C0E-815472854A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324" y="1326257"/>
            <a:ext cx="3663443" cy="2315396"/>
          </a:xfrm>
          <a:prstGeom prst="rect">
            <a:avLst/>
          </a:prstGeom>
        </p:spPr>
      </p:pic>
      <p:pic>
        <p:nvPicPr>
          <p:cNvPr id="3" name="图片 2" descr="图表, 直方图&#10;&#10;AI 生成的内容可能不正确。">
            <a:extLst>
              <a:ext uri="{FF2B5EF4-FFF2-40B4-BE49-F238E27FC236}">
                <a16:creationId xmlns:a16="http://schemas.microsoft.com/office/drawing/2014/main" id="{3AF2CB2F-2B5A-BD73-4EDD-1933C153DF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3758" y="1316446"/>
            <a:ext cx="3670009" cy="2768351"/>
          </a:xfrm>
          <a:prstGeom prst="rect">
            <a:avLst/>
          </a:prstGeom>
        </p:spPr>
      </p:pic>
    </p:spTree>
    <p:extLst>
      <p:ext uri="{BB962C8B-B14F-4D97-AF65-F5344CB8AC3E}">
        <p14:creationId xmlns:p14="http://schemas.microsoft.com/office/powerpoint/2010/main" val="1436659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A56FF-12A8-8505-68A2-6E3475C55777}"/>
            </a:ext>
          </a:extLst>
        </p:cNvPr>
        <p:cNvGrpSpPr/>
        <p:nvPr/>
      </p:nvGrpSpPr>
      <p:grpSpPr>
        <a:xfrm>
          <a:off x="0" y="0"/>
          <a:ext cx="0" cy="0"/>
          <a:chOff x="0" y="0"/>
          <a:chExt cx="0" cy="0"/>
        </a:xfrm>
      </p:grpSpPr>
      <p:grpSp>
        <p:nvGrpSpPr>
          <p:cNvPr id="8" name="组合 7">
            <a:extLst>
              <a:ext uri="{FF2B5EF4-FFF2-40B4-BE49-F238E27FC236}">
                <a16:creationId xmlns:a16="http://schemas.microsoft.com/office/drawing/2014/main" id="{CD20AEE5-551E-A994-4E4D-175937683BF4}"/>
              </a:ext>
            </a:extLst>
          </p:cNvPr>
          <p:cNvGrpSpPr/>
          <p:nvPr/>
        </p:nvGrpSpPr>
        <p:grpSpPr>
          <a:xfrm>
            <a:off x="0" y="119153"/>
            <a:ext cx="12192000" cy="622528"/>
            <a:chOff x="0" y="119153"/>
            <a:chExt cx="12192000" cy="622528"/>
          </a:xfrm>
        </p:grpSpPr>
        <p:sp>
          <p:nvSpPr>
            <p:cNvPr id="10" name="矩形 9">
              <a:extLst>
                <a:ext uri="{FF2B5EF4-FFF2-40B4-BE49-F238E27FC236}">
                  <a16:creationId xmlns:a16="http://schemas.microsoft.com/office/drawing/2014/main" id="{201E330E-BF8A-00C2-D9B2-83B658D0C00E}"/>
                </a:ext>
              </a:extLst>
            </p:cNvPr>
            <p:cNvSpPr/>
            <p:nvPr/>
          </p:nvSpPr>
          <p:spPr>
            <a:xfrm>
              <a:off x="0" y="660401"/>
              <a:ext cx="12192000" cy="81280"/>
            </a:xfrm>
            <a:prstGeom prst="rect">
              <a:avLst/>
            </a:prstGeom>
            <a:gradFill flip="none" rotWithShape="1">
              <a:gsLst>
                <a:gs pos="7000">
                  <a:srgbClr val="2BB8B4">
                    <a:lumMod val="100000"/>
                  </a:srgbClr>
                </a:gs>
                <a:gs pos="49000">
                  <a:schemeClr val="accent1">
                    <a:tint val="44500"/>
                    <a:satMod val="160000"/>
                  </a:schemeClr>
                </a:gs>
                <a:gs pos="70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1" name="图片 10" descr="图片包含 文本&#10;&#10;描述已自动生成">
              <a:extLst>
                <a:ext uri="{FF2B5EF4-FFF2-40B4-BE49-F238E27FC236}">
                  <a16:creationId xmlns:a16="http://schemas.microsoft.com/office/drawing/2014/main" id="{328E89F6-E5FB-DD02-D9ED-839A78159017}"/>
                </a:ext>
              </a:extLst>
            </p:cNvPr>
            <p:cNvPicPr/>
            <p:nvPr/>
          </p:nvPicPr>
          <p:blipFill rotWithShape="1">
            <a:blip r:embed="rId3">
              <a:extLst>
                <a:ext uri="{28A0092B-C50C-407E-A947-70E740481C1C}">
                  <a14:useLocalDpi xmlns:a14="http://schemas.microsoft.com/office/drawing/2010/main" val="0"/>
                </a:ext>
              </a:extLst>
            </a:blip>
            <a:srcRect r="27755"/>
            <a:stretch/>
          </p:blipFill>
          <p:spPr>
            <a:xfrm>
              <a:off x="2437617" y="119153"/>
              <a:ext cx="2095473" cy="446233"/>
            </a:xfrm>
            <a:prstGeom prst="rect">
              <a:avLst/>
            </a:prstGeom>
          </p:spPr>
        </p:pic>
        <p:pic>
          <p:nvPicPr>
            <p:cNvPr id="12" name="图片 11" descr="文本&#10;&#10;描述已自动生成">
              <a:extLst>
                <a:ext uri="{FF2B5EF4-FFF2-40B4-BE49-F238E27FC236}">
                  <a16:creationId xmlns:a16="http://schemas.microsoft.com/office/drawing/2014/main" id="{36EAC09B-141E-2FC0-CADA-B77A4FD85571}"/>
                </a:ext>
              </a:extLst>
            </p:cNvPr>
            <p:cNvPicPr/>
            <p:nvPr/>
          </p:nvPicPr>
          <p:blipFill>
            <a:blip r:embed="rId4">
              <a:extLst>
                <a:ext uri="{28A0092B-C50C-407E-A947-70E740481C1C}">
                  <a14:useLocalDpi xmlns:a14="http://schemas.microsoft.com/office/drawing/2010/main" val="0"/>
                </a:ext>
              </a:extLst>
            </a:blip>
            <a:stretch>
              <a:fillRect/>
            </a:stretch>
          </p:blipFill>
          <p:spPr>
            <a:xfrm>
              <a:off x="187324" y="163038"/>
              <a:ext cx="2138137" cy="358465"/>
            </a:xfrm>
            <a:prstGeom prst="rect">
              <a:avLst/>
            </a:prstGeom>
          </p:spPr>
        </p:pic>
      </p:grpSp>
      <p:sp>
        <p:nvSpPr>
          <p:cNvPr id="13" name="文本框 12">
            <a:extLst>
              <a:ext uri="{FF2B5EF4-FFF2-40B4-BE49-F238E27FC236}">
                <a16:creationId xmlns:a16="http://schemas.microsoft.com/office/drawing/2014/main" id="{5971CA75-F7F4-3ECB-0390-13E21062538B}"/>
              </a:ext>
            </a:extLst>
          </p:cNvPr>
          <p:cNvSpPr txBox="1"/>
          <p:nvPr/>
        </p:nvSpPr>
        <p:spPr>
          <a:xfrm>
            <a:off x="99923" y="916336"/>
            <a:ext cx="3883844" cy="400110"/>
          </a:xfrm>
          <a:prstGeom prst="rect">
            <a:avLst/>
          </a:prstGeom>
          <a:noFill/>
        </p:spPr>
        <p:txBody>
          <a:bodyPr wrap="square" rtlCol="0">
            <a:spAutoFit/>
          </a:bodyPr>
          <a:lstStyle/>
          <a:p>
            <a:r>
              <a:rPr lang="en-US" altLang="zh-CN" sz="2000" b="1" dirty="0"/>
              <a:t>3. </a:t>
            </a:r>
            <a:r>
              <a:rPr lang="zh-CN" altLang="en-US" sz="2000" b="1" dirty="0"/>
              <a:t>核心参数与应用</a:t>
            </a:r>
          </a:p>
        </p:txBody>
      </p:sp>
      <p:sp>
        <p:nvSpPr>
          <p:cNvPr id="19" name="灯片编号占位符 1">
            <a:extLst>
              <a:ext uri="{FF2B5EF4-FFF2-40B4-BE49-F238E27FC236}">
                <a16:creationId xmlns:a16="http://schemas.microsoft.com/office/drawing/2014/main" id="{79E5BFA6-6277-BB6D-6DD1-AB8790177E4F}"/>
              </a:ext>
            </a:extLst>
          </p:cNvPr>
          <p:cNvSpPr txBox="1">
            <a:spLocks/>
          </p:cNvSpPr>
          <p:nvPr/>
        </p:nvSpPr>
        <p:spPr>
          <a:xfrm>
            <a:off x="11285732" y="156378"/>
            <a:ext cx="635000" cy="365125"/>
          </a:xfrm>
          <a:prstGeom prst="rect">
            <a:avLst/>
          </a:prstGeom>
        </p:spPr>
        <p:txBody>
          <a:bodyPr vert="horz" lIns="91440" tIns="45720" rIns="91440" bIns="45720" rtlCol="0" anchor="ctr"/>
          <a:lstStyle>
            <a:defPPr>
              <a:defRPr lang="zh-CN"/>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a:t>24</a:t>
            </a:r>
            <a:endParaRPr lang="zh-CN" altLang="en-US" sz="1400" dirty="0"/>
          </a:p>
        </p:txBody>
      </p:sp>
      <p:graphicFrame>
        <p:nvGraphicFramePr>
          <p:cNvPr id="2" name="表格 55">
            <a:extLst>
              <a:ext uri="{FF2B5EF4-FFF2-40B4-BE49-F238E27FC236}">
                <a16:creationId xmlns:a16="http://schemas.microsoft.com/office/drawing/2014/main" id="{AC9B1210-AE5D-42E2-A2C8-E2970336AE74}"/>
              </a:ext>
            </a:extLst>
          </p:cNvPr>
          <p:cNvGraphicFramePr>
            <a:graphicFrameLocks noGrp="1"/>
          </p:cNvGraphicFramePr>
          <p:nvPr>
            <p:extLst>
              <p:ext uri="{D42A27DB-BD31-4B8C-83A1-F6EECF244321}">
                <p14:modId xmlns:p14="http://schemas.microsoft.com/office/powerpoint/2010/main" val="347235886"/>
              </p:ext>
            </p:extLst>
          </p:nvPr>
        </p:nvGraphicFramePr>
        <p:xfrm>
          <a:off x="816210" y="1930016"/>
          <a:ext cx="10211822" cy="4230495"/>
        </p:xfrm>
        <a:graphic>
          <a:graphicData uri="http://schemas.openxmlformats.org/drawingml/2006/table">
            <a:tbl>
              <a:tblPr firstRow="1" bandRow="1">
                <a:tableStyleId>{3B4B98B0-60AC-42C2-AFA5-B58CD77FA1E5}</a:tableStyleId>
              </a:tblPr>
              <a:tblGrid>
                <a:gridCol w="1288751">
                  <a:extLst>
                    <a:ext uri="{9D8B030D-6E8A-4147-A177-3AD203B41FA5}">
                      <a16:colId xmlns:a16="http://schemas.microsoft.com/office/drawing/2014/main" val="3059313529"/>
                    </a:ext>
                  </a:extLst>
                </a:gridCol>
                <a:gridCol w="1086234">
                  <a:extLst>
                    <a:ext uri="{9D8B030D-6E8A-4147-A177-3AD203B41FA5}">
                      <a16:colId xmlns:a16="http://schemas.microsoft.com/office/drawing/2014/main" val="2798130573"/>
                    </a:ext>
                  </a:extLst>
                </a:gridCol>
                <a:gridCol w="1802086">
                  <a:extLst>
                    <a:ext uri="{9D8B030D-6E8A-4147-A177-3AD203B41FA5}">
                      <a16:colId xmlns:a16="http://schemas.microsoft.com/office/drawing/2014/main" val="2034735394"/>
                    </a:ext>
                  </a:extLst>
                </a:gridCol>
                <a:gridCol w="4975619">
                  <a:extLst>
                    <a:ext uri="{9D8B030D-6E8A-4147-A177-3AD203B41FA5}">
                      <a16:colId xmlns:a16="http://schemas.microsoft.com/office/drawing/2014/main" val="2438836584"/>
                    </a:ext>
                  </a:extLst>
                </a:gridCol>
                <a:gridCol w="1059132">
                  <a:extLst>
                    <a:ext uri="{9D8B030D-6E8A-4147-A177-3AD203B41FA5}">
                      <a16:colId xmlns:a16="http://schemas.microsoft.com/office/drawing/2014/main" val="2417689857"/>
                    </a:ext>
                  </a:extLst>
                </a:gridCol>
              </a:tblGrid>
              <a:tr h="4511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kern="1200" dirty="0">
                          <a:solidFill>
                            <a:schemeClr val="bg1"/>
                          </a:solidFill>
                          <a:latin typeface="Times New Roman" panose="02020603050405020304" pitchFamily="18" charset="0"/>
                          <a:ea typeface="+mn-ea"/>
                          <a:cs typeface="Times New Roman" panose="02020603050405020304" pitchFamily="18" charset="0"/>
                        </a:rPr>
                        <a:t>应用场景</a:t>
                      </a:r>
                    </a:p>
                  </a:txBody>
                  <a:tcPr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200" b="0" kern="1200" dirty="0">
                          <a:solidFill>
                            <a:schemeClr val="bg1"/>
                          </a:solidFill>
                          <a:latin typeface="Times New Roman" panose="02020603050405020304" pitchFamily="18" charset="0"/>
                          <a:ea typeface="+mn-ea"/>
                          <a:cs typeface="Times New Roman" panose="02020603050405020304" pitchFamily="18" charset="0"/>
                        </a:rPr>
                        <a:t>需求参数</a:t>
                      </a:r>
                    </a:p>
                  </a:txBody>
                  <a:tcPr anchor="ctr">
                    <a:lnL>
                      <a:noFill/>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b="0" kern="1200" dirty="0">
                        <a:solidFill>
                          <a:schemeClr val="bg1"/>
                        </a:solidFill>
                        <a:latin typeface="Times New Roman" panose="02020603050405020304" pitchFamily="18" charset="0"/>
                        <a:ea typeface="+mn-ea"/>
                        <a:cs typeface="Times New Roman" panose="02020603050405020304" pitchFamily="18" charset="0"/>
                      </a:endParaRPr>
                    </a:p>
                  </a:txBody>
                  <a:tcPr anchor="ctr">
                    <a:lnL>
                      <a:noFill/>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kern="1200" dirty="0">
                          <a:solidFill>
                            <a:schemeClr val="bg1"/>
                          </a:solidFill>
                          <a:latin typeface="Times New Roman" panose="02020603050405020304" pitchFamily="18" charset="0"/>
                          <a:ea typeface="+mn-ea"/>
                          <a:cs typeface="Times New Roman" panose="02020603050405020304" pitchFamily="18" charset="0"/>
                        </a:rPr>
                        <a:t>终端方案</a:t>
                      </a:r>
                    </a:p>
                  </a:txBody>
                  <a:tcPr anchor="ctr">
                    <a:lnL>
                      <a:noFill/>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kern="1200" dirty="0">
                          <a:solidFill>
                            <a:schemeClr val="bg1"/>
                          </a:solidFill>
                          <a:latin typeface="Times New Roman" panose="02020603050405020304" pitchFamily="18" charset="0"/>
                          <a:ea typeface="+mn-ea"/>
                          <a:cs typeface="Times New Roman" panose="02020603050405020304" pitchFamily="18" charset="0"/>
                        </a:rPr>
                        <a:t>是否满足</a:t>
                      </a:r>
                    </a:p>
                  </a:txBody>
                  <a:tcPr anchor="ctr">
                    <a:lnL>
                      <a:noFill/>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486965888"/>
                  </a:ext>
                </a:extLst>
              </a:tr>
              <a:tr h="377939">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kern="1200" dirty="0">
                          <a:solidFill>
                            <a:schemeClr val="tx1"/>
                          </a:solidFill>
                          <a:latin typeface="Times New Roman" panose="02020603050405020304" pitchFamily="18" charset="0"/>
                          <a:ea typeface="+mn-ea"/>
                          <a:cs typeface="Times New Roman" panose="02020603050405020304" pitchFamily="18" charset="0"/>
                        </a:rPr>
                        <a:t>核数据测量</a:t>
                      </a:r>
                    </a:p>
                  </a:txBody>
                  <a:tcPr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kern="1200" dirty="0">
                          <a:solidFill>
                            <a:schemeClr val="tx1"/>
                          </a:solidFill>
                          <a:latin typeface="Times New Roman" panose="02020603050405020304" pitchFamily="18" charset="0"/>
                          <a:ea typeface="+mn-ea"/>
                          <a:cs typeface="Times New Roman" panose="02020603050405020304" pitchFamily="18" charset="0"/>
                        </a:rPr>
                        <a:t>注量率</a:t>
                      </a:r>
                    </a:p>
                  </a:txBody>
                  <a:tcPr anchor="ctr">
                    <a:lnL>
                      <a:noFill/>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kern="1200" baseline="0" dirty="0">
                          <a:solidFill>
                            <a:schemeClr val="tx1"/>
                          </a:solidFill>
                          <a:latin typeface="Times New Roman" panose="02020603050405020304" pitchFamily="18" charset="0"/>
                          <a:ea typeface="+mn-ea"/>
                          <a:cs typeface="Times New Roman" panose="02020603050405020304" pitchFamily="18" charset="0"/>
                        </a:rPr>
                        <a:t>&gt; 1E11 p/cm</a:t>
                      </a:r>
                      <a:r>
                        <a:rPr lang="en-US" altLang="zh-CN" sz="1200" b="0" kern="1200" baseline="30000" dirty="0">
                          <a:solidFill>
                            <a:schemeClr val="tx1"/>
                          </a:solidFill>
                          <a:latin typeface="Times New Roman" panose="02020603050405020304" pitchFamily="18" charset="0"/>
                          <a:ea typeface="+mn-ea"/>
                          <a:cs typeface="Times New Roman" panose="02020603050405020304" pitchFamily="18" charset="0"/>
                        </a:rPr>
                        <a:t>2</a:t>
                      </a:r>
                      <a:endParaRPr lang="zh-CN" altLang="en-US" sz="1200" b="0" kern="1200" baseline="30000" dirty="0">
                        <a:solidFill>
                          <a:schemeClr val="tx1"/>
                        </a:solidFill>
                        <a:latin typeface="Times New Roman" panose="02020603050405020304" pitchFamily="18" charset="0"/>
                        <a:ea typeface="+mn-ea"/>
                        <a:cs typeface="Times New Roman" panose="02020603050405020304" pitchFamily="18" charset="0"/>
                      </a:endParaRPr>
                    </a:p>
                  </a:txBody>
                  <a:tcPr anchor="ctr">
                    <a:lnL>
                      <a:noFill/>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kern="1200" dirty="0">
                          <a:solidFill>
                            <a:schemeClr val="tx1"/>
                          </a:solidFill>
                          <a:latin typeface="Times New Roman" panose="02020603050405020304" pitchFamily="18" charset="0"/>
                          <a:ea typeface="+mn-ea"/>
                          <a:cs typeface="Times New Roman" panose="02020603050405020304" pitchFamily="18" charset="0"/>
                        </a:rPr>
                        <a:t>1kW </a:t>
                      </a:r>
                      <a:r>
                        <a:rPr lang="zh-CN" altLang="en-US" sz="1200" b="0" kern="1200" dirty="0">
                          <a:solidFill>
                            <a:schemeClr val="tx1"/>
                          </a:solidFill>
                          <a:latin typeface="Times New Roman" panose="02020603050405020304" pitchFamily="18" charset="0"/>
                          <a:ea typeface="+mn-ea"/>
                          <a:cs typeface="Times New Roman" panose="02020603050405020304" pitchFamily="18" charset="0"/>
                        </a:rPr>
                        <a:t>时注量率达</a:t>
                      </a:r>
                      <a:r>
                        <a:rPr lang="en-US" altLang="zh-CN" sz="1200" b="0" kern="1200" dirty="0">
                          <a:solidFill>
                            <a:schemeClr val="tx1"/>
                          </a:solidFill>
                          <a:latin typeface="Times New Roman" panose="02020603050405020304" pitchFamily="18" charset="0"/>
                          <a:ea typeface="+mn-ea"/>
                          <a:cs typeface="Times New Roman" panose="02020603050405020304" pitchFamily="18" charset="0"/>
                        </a:rPr>
                        <a:t>2.94E12 p/cm</a:t>
                      </a:r>
                      <a:r>
                        <a:rPr lang="en-US" altLang="zh-CN" sz="1200" b="0" kern="1200" baseline="30000" dirty="0">
                          <a:solidFill>
                            <a:schemeClr val="tx1"/>
                          </a:solidFill>
                          <a:latin typeface="Times New Roman" panose="02020603050405020304" pitchFamily="18" charset="0"/>
                          <a:ea typeface="+mn-ea"/>
                          <a:cs typeface="Times New Roman" panose="02020603050405020304" pitchFamily="18" charset="0"/>
                        </a:rPr>
                        <a:t>2</a:t>
                      </a:r>
                      <a:endParaRPr lang="zh-CN" altLang="en-US" sz="1200" b="0" kern="1200" baseline="30000" dirty="0">
                        <a:solidFill>
                          <a:schemeClr val="tx1"/>
                        </a:solidFill>
                        <a:latin typeface="Times New Roman" panose="02020603050405020304" pitchFamily="18" charset="0"/>
                        <a:ea typeface="+mn-ea"/>
                        <a:cs typeface="Times New Roman" panose="02020603050405020304" pitchFamily="18" charset="0"/>
                      </a:endParaRPr>
                    </a:p>
                  </a:txBody>
                  <a:tcPr anchor="ctr">
                    <a:lnL>
                      <a:noFill/>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kern="1200" dirty="0">
                          <a:solidFill>
                            <a:schemeClr val="tx1"/>
                          </a:solidFill>
                          <a:latin typeface="Times New Roman" panose="02020603050405020304" pitchFamily="18" charset="0"/>
                          <a:ea typeface="+mn-ea"/>
                          <a:cs typeface="Times New Roman" panose="02020603050405020304" pitchFamily="18" charset="0"/>
                        </a:rPr>
                        <a:t>√</a:t>
                      </a:r>
                    </a:p>
                  </a:txBody>
                  <a:tcPr anchor="ctr">
                    <a:lnL>
                      <a:noFill/>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7750685"/>
                  </a:ext>
                </a:extLst>
              </a:tr>
              <a:tr h="377939">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b="0" kern="1200" dirty="0">
                        <a:solidFill>
                          <a:schemeClr val="tx1"/>
                        </a:solidFill>
                        <a:latin typeface="Times New Roman" panose="02020603050405020304" pitchFamily="18" charset="0"/>
                        <a:ea typeface="+mn-ea"/>
                        <a:cs typeface="Times New Roman" panose="02020603050405020304" pitchFamily="18" charset="0"/>
                      </a:endParaRPr>
                    </a:p>
                  </a:txBody>
                  <a:tcPr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kern="1200" dirty="0">
                          <a:solidFill>
                            <a:schemeClr val="tx1"/>
                          </a:solidFill>
                          <a:latin typeface="Times New Roman" panose="02020603050405020304" pitchFamily="18" charset="0"/>
                          <a:ea typeface="+mn-ea"/>
                          <a:cs typeface="Times New Roman" panose="02020603050405020304" pitchFamily="18" charset="0"/>
                        </a:rPr>
                        <a:t>本底</a:t>
                      </a:r>
                    </a:p>
                  </a:txBody>
                  <a:tcPr anchor="ctr">
                    <a:lnL>
                      <a:noFill/>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kern="1200" baseline="0" dirty="0">
                          <a:solidFill>
                            <a:schemeClr val="tx1"/>
                          </a:solidFill>
                          <a:latin typeface="Times New Roman" panose="02020603050405020304" pitchFamily="18" charset="0"/>
                          <a:ea typeface="+mn-ea"/>
                          <a:cs typeface="Times New Roman" panose="02020603050405020304" pitchFamily="18" charset="0"/>
                        </a:rPr>
                        <a:t>纯束时自然本底</a:t>
                      </a:r>
                    </a:p>
                  </a:txBody>
                  <a:tcPr anchor="ctr">
                    <a:lnL>
                      <a:noFill/>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kern="1200" dirty="0">
                          <a:solidFill>
                            <a:schemeClr val="tx1"/>
                          </a:solidFill>
                          <a:latin typeface="Times New Roman" panose="02020603050405020304" pitchFamily="18" charset="0"/>
                          <a:ea typeface="+mn-ea"/>
                          <a:cs typeface="Times New Roman" panose="02020603050405020304" pitchFamily="18" charset="0"/>
                        </a:rPr>
                        <a:t>打靶后移至良好屏蔽的低本底位置进行测量</a:t>
                      </a:r>
                    </a:p>
                  </a:txBody>
                  <a:tcPr anchor="ctr">
                    <a:lnL>
                      <a:noFill/>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b="1" kern="1200" dirty="0">
                        <a:solidFill>
                          <a:schemeClr val="tx1"/>
                        </a:solidFill>
                        <a:latin typeface="Times New Roman" panose="02020603050405020304" pitchFamily="18" charset="0"/>
                        <a:ea typeface="+mn-ea"/>
                        <a:cs typeface="Times New Roman" panose="02020603050405020304" pitchFamily="18" charset="0"/>
                      </a:endParaRPr>
                    </a:p>
                  </a:txBody>
                  <a:tcPr anchor="ctr">
                    <a:lnL>
                      <a:noFill/>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473233333"/>
                  </a:ext>
                </a:extLst>
              </a:tr>
              <a:tr h="3779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kern="1200" dirty="0">
                          <a:solidFill>
                            <a:schemeClr val="tx1"/>
                          </a:solidFill>
                          <a:latin typeface="Times New Roman" panose="02020603050405020304" pitchFamily="18" charset="0"/>
                          <a:ea typeface="+mn-ea"/>
                          <a:cs typeface="Times New Roman" panose="02020603050405020304" pitchFamily="18" charset="0"/>
                        </a:rPr>
                        <a:t>探测器辐照损伤</a:t>
                      </a:r>
                    </a:p>
                  </a:txBody>
                  <a:tcPr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kern="1200" dirty="0">
                          <a:solidFill>
                            <a:schemeClr val="tx1"/>
                          </a:solidFill>
                          <a:latin typeface="Times New Roman" panose="02020603050405020304" pitchFamily="18" charset="0"/>
                          <a:ea typeface="+mn-ea"/>
                          <a:cs typeface="Times New Roman" panose="02020603050405020304" pitchFamily="18" charset="0"/>
                        </a:rPr>
                        <a:t>总注量</a:t>
                      </a:r>
                    </a:p>
                  </a:txBody>
                  <a:tcPr anchor="ctr">
                    <a:lnL>
                      <a:noFill/>
                    </a:lnL>
                    <a:lnR>
                      <a:noFill/>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kern="1200" dirty="0">
                          <a:solidFill>
                            <a:schemeClr val="tx1"/>
                          </a:solidFill>
                          <a:latin typeface="Times New Roman" panose="02020603050405020304" pitchFamily="18" charset="0"/>
                          <a:ea typeface="+mn-ea"/>
                          <a:cs typeface="Times New Roman" panose="02020603050405020304" pitchFamily="18" charset="0"/>
                        </a:rPr>
                        <a:t>1.16E16 – 5.58E18 p/cm</a:t>
                      </a:r>
                      <a:r>
                        <a:rPr lang="en-US" altLang="zh-CN" sz="1200" b="0" kern="1200" baseline="30000" dirty="0">
                          <a:solidFill>
                            <a:schemeClr val="tx1"/>
                          </a:solidFill>
                          <a:latin typeface="Times New Roman" panose="02020603050405020304" pitchFamily="18" charset="0"/>
                          <a:ea typeface="+mn-ea"/>
                          <a:cs typeface="Times New Roman" panose="02020603050405020304" pitchFamily="18" charset="0"/>
                        </a:rPr>
                        <a:t>2</a:t>
                      </a:r>
                      <a:endParaRPr lang="zh-CN" altLang="en-US" sz="1200" b="0" kern="1200" baseline="30000" dirty="0">
                        <a:solidFill>
                          <a:schemeClr val="tx1"/>
                        </a:solidFill>
                        <a:latin typeface="Times New Roman" panose="02020603050405020304" pitchFamily="18" charset="0"/>
                        <a:ea typeface="+mn-ea"/>
                        <a:cs typeface="Times New Roman" panose="02020603050405020304" pitchFamily="18" charset="0"/>
                      </a:endParaRPr>
                    </a:p>
                  </a:txBody>
                  <a:tcPr anchor="ctr">
                    <a:lnL>
                      <a:noFill/>
                    </a:lnL>
                    <a:lnR>
                      <a:noFill/>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kern="1200" dirty="0">
                          <a:solidFill>
                            <a:schemeClr val="tx1"/>
                          </a:solidFill>
                          <a:latin typeface="Times New Roman" panose="02020603050405020304" pitchFamily="18" charset="0"/>
                          <a:ea typeface="+mn-ea"/>
                          <a:cs typeface="Times New Roman" panose="02020603050405020304" pitchFamily="18" charset="0"/>
                        </a:rPr>
                        <a:t>1kW</a:t>
                      </a:r>
                      <a:r>
                        <a:rPr lang="zh-CN" altLang="en-US" sz="1200" b="0" kern="1200" dirty="0">
                          <a:solidFill>
                            <a:schemeClr val="tx1"/>
                          </a:solidFill>
                          <a:latin typeface="Times New Roman" panose="02020603050405020304" pitchFamily="18" charset="0"/>
                          <a:ea typeface="+mn-ea"/>
                          <a:cs typeface="Times New Roman" panose="02020603050405020304" pitchFamily="18" charset="0"/>
                        </a:rPr>
                        <a:t>运行</a:t>
                      </a:r>
                      <a:r>
                        <a:rPr lang="en-US" altLang="zh-CN" sz="1200" b="0" kern="1200" dirty="0">
                          <a:solidFill>
                            <a:schemeClr val="tx1"/>
                          </a:solidFill>
                          <a:latin typeface="Times New Roman" panose="02020603050405020304" pitchFamily="18" charset="0"/>
                          <a:ea typeface="+mn-ea"/>
                          <a:cs typeface="Times New Roman" panose="02020603050405020304" pitchFamily="18" charset="0"/>
                        </a:rPr>
                        <a:t>1</a:t>
                      </a:r>
                      <a:r>
                        <a:rPr lang="zh-CN" altLang="en-US" sz="1200" b="0" kern="1200" dirty="0">
                          <a:solidFill>
                            <a:schemeClr val="tx1"/>
                          </a:solidFill>
                          <a:latin typeface="Times New Roman" panose="02020603050405020304" pitchFamily="18" charset="0"/>
                          <a:ea typeface="+mn-ea"/>
                          <a:cs typeface="Times New Roman" panose="02020603050405020304" pitchFamily="18" charset="0"/>
                        </a:rPr>
                        <a:t>天可达标，</a:t>
                      </a:r>
                      <a:r>
                        <a:rPr lang="en-US" altLang="zh-CN" sz="1200" b="0" kern="1200" dirty="0">
                          <a:solidFill>
                            <a:schemeClr val="tx1"/>
                          </a:solidFill>
                          <a:latin typeface="Times New Roman" panose="02020603050405020304" pitchFamily="18" charset="0"/>
                          <a:ea typeface="+mn-ea"/>
                          <a:cs typeface="Times New Roman" panose="02020603050405020304" pitchFamily="18" charset="0"/>
                        </a:rPr>
                        <a:t>20</a:t>
                      </a:r>
                      <a:r>
                        <a:rPr lang="zh-CN" altLang="en-US" sz="1200" b="0" kern="1200" dirty="0">
                          <a:solidFill>
                            <a:schemeClr val="tx1"/>
                          </a:solidFill>
                          <a:latin typeface="Times New Roman" panose="02020603050405020304" pitchFamily="18" charset="0"/>
                          <a:ea typeface="+mn-ea"/>
                          <a:cs typeface="Times New Roman" panose="02020603050405020304" pitchFamily="18" charset="0"/>
                        </a:rPr>
                        <a:t>天达国际领先。</a:t>
                      </a:r>
                      <a:r>
                        <a:rPr lang="en-US" altLang="zh-CN" sz="1200" b="0" kern="1200" dirty="0">
                          <a:solidFill>
                            <a:schemeClr val="tx1"/>
                          </a:solidFill>
                          <a:latin typeface="Times New Roman" panose="02020603050405020304" pitchFamily="18" charset="0"/>
                          <a:ea typeface="+mn-ea"/>
                          <a:cs typeface="Times New Roman" panose="02020603050405020304" pitchFamily="18" charset="0"/>
                        </a:rPr>
                        <a:t>2kW</a:t>
                      </a:r>
                      <a:r>
                        <a:rPr lang="zh-CN" altLang="en-US" sz="1200" b="0" kern="1200" dirty="0">
                          <a:solidFill>
                            <a:schemeClr val="tx1"/>
                          </a:solidFill>
                          <a:latin typeface="Times New Roman" panose="02020603050405020304" pitchFamily="18" charset="0"/>
                          <a:ea typeface="+mn-ea"/>
                          <a:cs typeface="Times New Roman" panose="02020603050405020304" pitchFamily="18" charset="0"/>
                        </a:rPr>
                        <a:t>工况下，辐照时间减半</a:t>
                      </a:r>
                    </a:p>
                  </a:txBody>
                  <a:tcPr anchor="ctr">
                    <a:lnL>
                      <a:noFill/>
                    </a:lnL>
                    <a:lnR>
                      <a:noFill/>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kern="1200" dirty="0">
                          <a:solidFill>
                            <a:schemeClr val="tx1"/>
                          </a:solidFill>
                          <a:latin typeface="Times New Roman" panose="02020603050405020304" pitchFamily="18" charset="0"/>
                          <a:ea typeface="+mn-ea"/>
                          <a:cs typeface="Times New Roman" panose="02020603050405020304" pitchFamily="18" charset="0"/>
                        </a:rPr>
                        <a:t>√</a:t>
                      </a:r>
                    </a:p>
                  </a:txBody>
                  <a:tcPr anchor="ctr">
                    <a:lnL>
                      <a:noFill/>
                    </a:lnL>
                    <a:lnR>
                      <a:noFill/>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85488617"/>
                  </a:ext>
                </a:extLst>
              </a:tr>
              <a:tr h="3779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kern="1200" dirty="0">
                          <a:solidFill>
                            <a:schemeClr val="tx1"/>
                          </a:solidFill>
                          <a:latin typeface="Times New Roman" panose="02020603050405020304" pitchFamily="18" charset="0"/>
                          <a:ea typeface="+mn-ea"/>
                          <a:cs typeface="Times New Roman" panose="02020603050405020304" pitchFamily="18" charset="0"/>
                        </a:rPr>
                        <a:t>器件位移损伤</a:t>
                      </a:r>
                    </a:p>
                  </a:txBody>
                  <a:tcPr anchor="ctr">
                    <a:lnL w="1905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kern="1200" dirty="0">
                          <a:solidFill>
                            <a:schemeClr val="tx1"/>
                          </a:solidFill>
                          <a:latin typeface="Times New Roman" panose="02020603050405020304" pitchFamily="18" charset="0"/>
                          <a:ea typeface="+mn-ea"/>
                          <a:cs typeface="Times New Roman" panose="02020603050405020304" pitchFamily="18" charset="0"/>
                        </a:rPr>
                        <a:t>总注量</a:t>
                      </a:r>
                    </a:p>
                  </a:txBody>
                  <a:tcPr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kern="1200" baseline="0" dirty="0">
                          <a:solidFill>
                            <a:schemeClr val="tx1"/>
                          </a:solidFill>
                          <a:latin typeface="Times New Roman" panose="02020603050405020304" pitchFamily="18" charset="0"/>
                          <a:ea typeface="+mn-ea"/>
                          <a:cs typeface="Times New Roman" panose="02020603050405020304" pitchFamily="18" charset="0"/>
                        </a:rPr>
                        <a:t>&gt; 1E14</a:t>
                      </a:r>
                      <a:endParaRPr lang="zh-CN" altLang="en-US" sz="1200" b="0" kern="1200" baseline="0" dirty="0">
                        <a:solidFill>
                          <a:schemeClr val="tx1"/>
                        </a:solidFill>
                        <a:latin typeface="Times New Roman" panose="02020603050405020304" pitchFamily="18" charset="0"/>
                        <a:ea typeface="+mn-ea"/>
                        <a:cs typeface="Times New Roman" panose="02020603050405020304" pitchFamily="18" charset="0"/>
                      </a:endParaRPr>
                    </a:p>
                  </a:txBody>
                  <a:tcPr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kern="1200" dirty="0">
                          <a:solidFill>
                            <a:schemeClr val="tx1"/>
                          </a:solidFill>
                          <a:latin typeface="Times New Roman" panose="02020603050405020304" pitchFamily="18" charset="0"/>
                          <a:ea typeface="+mn-ea"/>
                          <a:cs typeface="Times New Roman" panose="02020603050405020304" pitchFamily="18" charset="0"/>
                        </a:rPr>
                        <a:t>1kW</a:t>
                      </a:r>
                      <a:r>
                        <a:rPr lang="zh-CN" altLang="en-US" sz="1200" b="0" kern="1200" dirty="0">
                          <a:solidFill>
                            <a:schemeClr val="tx1"/>
                          </a:solidFill>
                          <a:latin typeface="Times New Roman" panose="02020603050405020304" pitchFamily="18" charset="0"/>
                          <a:ea typeface="+mn-ea"/>
                          <a:cs typeface="Times New Roman" panose="02020603050405020304" pitchFamily="18" charset="0"/>
                        </a:rPr>
                        <a:t>运行</a:t>
                      </a:r>
                      <a:r>
                        <a:rPr lang="en-US" altLang="zh-CN" sz="1200" b="0" kern="1200" dirty="0">
                          <a:solidFill>
                            <a:schemeClr val="tx1"/>
                          </a:solidFill>
                          <a:latin typeface="Times New Roman" panose="02020603050405020304" pitchFamily="18" charset="0"/>
                          <a:ea typeface="+mn-ea"/>
                          <a:cs typeface="Times New Roman" panose="02020603050405020304" pitchFamily="18" charset="0"/>
                        </a:rPr>
                        <a:t>15 min</a:t>
                      </a:r>
                      <a:r>
                        <a:rPr lang="zh-CN" altLang="en-US" sz="1200" b="0" kern="1200" dirty="0">
                          <a:solidFill>
                            <a:schemeClr val="tx1"/>
                          </a:solidFill>
                          <a:latin typeface="Times New Roman" panose="02020603050405020304" pitchFamily="18" charset="0"/>
                          <a:ea typeface="+mn-ea"/>
                          <a:cs typeface="Times New Roman" panose="02020603050405020304" pitchFamily="18" charset="0"/>
                        </a:rPr>
                        <a:t>可达到辐照注量要求</a:t>
                      </a:r>
                    </a:p>
                  </a:txBody>
                  <a:tcPr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kern="1200" dirty="0">
                          <a:solidFill>
                            <a:schemeClr val="tx1"/>
                          </a:solidFill>
                          <a:latin typeface="Times New Roman" panose="02020603050405020304" pitchFamily="18" charset="0"/>
                          <a:ea typeface="+mn-ea"/>
                          <a:cs typeface="Times New Roman" panose="02020603050405020304" pitchFamily="18" charset="0"/>
                        </a:rPr>
                        <a:t>√</a:t>
                      </a:r>
                    </a:p>
                  </a:txBody>
                  <a:tcPr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1174069"/>
                  </a:ext>
                </a:extLst>
              </a:tr>
              <a:tr h="377939">
                <a:tc row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kern="1200" dirty="0">
                          <a:solidFill>
                            <a:schemeClr val="tx1"/>
                          </a:solidFill>
                          <a:latin typeface="Times New Roman" panose="02020603050405020304" pitchFamily="18" charset="0"/>
                          <a:ea typeface="+mn-ea"/>
                          <a:cs typeface="Times New Roman" panose="02020603050405020304" pitchFamily="18" charset="0"/>
                        </a:rPr>
                        <a:t>质子闪疗</a:t>
                      </a:r>
                    </a:p>
                  </a:txBody>
                  <a:tcPr anchor="ctr">
                    <a:lnL w="1905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kern="1200" dirty="0">
                          <a:solidFill>
                            <a:schemeClr val="tx1"/>
                          </a:solidFill>
                          <a:latin typeface="Times New Roman" panose="02020603050405020304" pitchFamily="18" charset="0"/>
                          <a:ea typeface="+mn-ea"/>
                          <a:cs typeface="Times New Roman" panose="02020603050405020304" pitchFamily="18" charset="0"/>
                        </a:rPr>
                        <a:t>剂量率</a:t>
                      </a:r>
                    </a:p>
                  </a:txBody>
                  <a:tcPr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kern="1200" dirty="0">
                          <a:solidFill>
                            <a:schemeClr val="tx1"/>
                          </a:solidFill>
                          <a:latin typeface="Times New Roman" panose="02020603050405020304" pitchFamily="18" charset="0"/>
                          <a:ea typeface="+mn-ea"/>
                          <a:cs typeface="Times New Roman" panose="02020603050405020304" pitchFamily="18" charset="0"/>
                        </a:rPr>
                        <a:t>&gt; 40 Gy/s</a:t>
                      </a:r>
                      <a:endParaRPr lang="zh-CN" altLang="en-US" sz="1200" b="0" kern="1200" dirty="0">
                        <a:solidFill>
                          <a:schemeClr val="tx1"/>
                        </a:solidFill>
                        <a:latin typeface="Times New Roman" panose="02020603050405020304" pitchFamily="18" charset="0"/>
                        <a:ea typeface="+mn-ea"/>
                        <a:cs typeface="Times New Roman" panose="02020603050405020304" pitchFamily="18" charset="0"/>
                      </a:endParaRPr>
                    </a:p>
                  </a:txBody>
                  <a:tcPr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kern="1200" dirty="0">
                          <a:solidFill>
                            <a:schemeClr val="tx1"/>
                          </a:solidFill>
                          <a:latin typeface="Times New Roman" panose="02020603050405020304" pitchFamily="18" charset="0"/>
                          <a:ea typeface="+mn-ea"/>
                          <a:cs typeface="Times New Roman" panose="02020603050405020304" pitchFamily="18" charset="0"/>
                        </a:rPr>
                        <a:t>1kW </a:t>
                      </a:r>
                      <a:r>
                        <a:rPr lang="zh-CN" altLang="en-US" sz="1200" b="0" kern="1200" dirty="0">
                          <a:solidFill>
                            <a:schemeClr val="tx1"/>
                          </a:solidFill>
                          <a:latin typeface="Times New Roman" panose="02020603050405020304" pitchFamily="18" charset="0"/>
                          <a:ea typeface="+mn-ea"/>
                          <a:cs typeface="Times New Roman" panose="02020603050405020304" pitchFamily="18" charset="0"/>
                        </a:rPr>
                        <a:t>最高可达 </a:t>
                      </a:r>
                      <a:r>
                        <a:rPr lang="en-US" altLang="zh-CN" sz="1200" b="0" kern="1200" dirty="0">
                          <a:solidFill>
                            <a:schemeClr val="tx1"/>
                          </a:solidFill>
                          <a:latin typeface="Times New Roman" panose="02020603050405020304" pitchFamily="18" charset="0"/>
                          <a:ea typeface="+mn-ea"/>
                          <a:cs typeface="Times New Roman" panose="02020603050405020304" pitchFamily="18" charset="0"/>
                        </a:rPr>
                        <a:t>600 Gy/s</a:t>
                      </a:r>
                      <a:r>
                        <a:rPr lang="zh-CN" altLang="en-US" sz="1200" b="0" kern="1200" dirty="0">
                          <a:solidFill>
                            <a:schemeClr val="tx1"/>
                          </a:solidFill>
                          <a:latin typeface="Times New Roman" panose="02020603050405020304" pitchFamily="18" charset="0"/>
                          <a:ea typeface="+mn-ea"/>
                          <a:cs typeface="Times New Roman" panose="02020603050405020304" pitchFamily="18" charset="0"/>
                        </a:rPr>
                        <a:t>，瞬时剂量率达</a:t>
                      </a:r>
                      <a:r>
                        <a:rPr lang="en-US" altLang="zh-CN" sz="1200" b="0" kern="1200" dirty="0">
                          <a:solidFill>
                            <a:schemeClr val="tx1"/>
                          </a:solidFill>
                          <a:latin typeface="Times New Roman" panose="02020603050405020304" pitchFamily="18" charset="0"/>
                          <a:ea typeface="+mn-ea"/>
                          <a:cs typeface="Times New Roman" panose="02020603050405020304" pitchFamily="18" charset="0"/>
                        </a:rPr>
                        <a:t>1E6 Gy/s</a:t>
                      </a:r>
                      <a:endParaRPr lang="zh-CN" altLang="en-US" sz="1200" b="0" kern="1200" dirty="0">
                        <a:solidFill>
                          <a:schemeClr val="tx1"/>
                        </a:solidFill>
                        <a:latin typeface="Times New Roman" panose="02020603050405020304" pitchFamily="18" charset="0"/>
                        <a:ea typeface="+mn-ea"/>
                        <a:cs typeface="Times New Roman" panose="02020603050405020304" pitchFamily="18" charset="0"/>
                      </a:endParaRPr>
                    </a:p>
                  </a:txBody>
                  <a:tcPr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row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kern="1200" dirty="0">
                          <a:solidFill>
                            <a:schemeClr val="tx1"/>
                          </a:solidFill>
                          <a:latin typeface="Times New Roman" panose="02020603050405020304" pitchFamily="18" charset="0"/>
                          <a:ea typeface="+mn-ea"/>
                          <a:cs typeface="Times New Roman" panose="02020603050405020304" pitchFamily="18" charset="0"/>
                        </a:rPr>
                        <a:t>√</a:t>
                      </a:r>
                    </a:p>
                  </a:txBody>
                  <a:tcPr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38222779"/>
                  </a:ext>
                </a:extLst>
              </a:tr>
              <a:tr h="377939">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b="0" kern="1200" dirty="0">
                        <a:solidFill>
                          <a:schemeClr val="tx1"/>
                        </a:solidFill>
                        <a:latin typeface="Times New Roman" panose="02020603050405020304" pitchFamily="18" charset="0"/>
                        <a:ea typeface="+mn-ea"/>
                        <a:cs typeface="Times New Roman" panose="02020603050405020304" pitchFamily="18" charset="0"/>
                      </a:endParaRPr>
                    </a:p>
                  </a:txBody>
                  <a:tcPr anchor="ctr">
                    <a:lnL w="1905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kern="1200" dirty="0">
                          <a:solidFill>
                            <a:schemeClr val="tx1"/>
                          </a:solidFill>
                          <a:latin typeface="Times New Roman" panose="02020603050405020304" pitchFamily="18" charset="0"/>
                          <a:ea typeface="+mn-ea"/>
                          <a:cs typeface="Times New Roman" panose="02020603050405020304" pitchFamily="18" charset="0"/>
                        </a:rPr>
                        <a:t>总质子</a:t>
                      </a:r>
                    </a:p>
                  </a:txBody>
                  <a:tcPr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kern="1200" dirty="0">
                          <a:solidFill>
                            <a:schemeClr val="tx1"/>
                          </a:solidFill>
                          <a:latin typeface="Times New Roman" panose="02020603050405020304" pitchFamily="18" charset="0"/>
                          <a:ea typeface="+mn-ea"/>
                          <a:cs typeface="Times New Roman" panose="02020603050405020304" pitchFamily="18" charset="0"/>
                        </a:rPr>
                        <a:t>4E11 p within 100ms</a:t>
                      </a:r>
                      <a:endParaRPr lang="zh-CN" altLang="en-US" sz="1200" b="0" kern="1200" dirty="0">
                        <a:solidFill>
                          <a:schemeClr val="tx1"/>
                        </a:solidFill>
                        <a:latin typeface="Times New Roman" panose="02020603050405020304" pitchFamily="18" charset="0"/>
                        <a:ea typeface="+mn-ea"/>
                        <a:cs typeface="Times New Roman" panose="02020603050405020304" pitchFamily="18" charset="0"/>
                      </a:endParaRPr>
                    </a:p>
                  </a:txBody>
                  <a:tcPr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kern="1200" dirty="0">
                          <a:solidFill>
                            <a:schemeClr val="tx1"/>
                          </a:solidFill>
                          <a:latin typeface="Times New Roman" panose="02020603050405020304" pitchFamily="18" charset="0"/>
                          <a:ea typeface="+mn-ea"/>
                          <a:cs typeface="Times New Roman" panose="02020603050405020304" pitchFamily="18" charset="0"/>
                        </a:rPr>
                        <a:t>8.32E13 p within 0.6ms</a:t>
                      </a:r>
                      <a:endParaRPr lang="zh-CN" altLang="en-US" sz="1200" b="0" kern="1200" dirty="0">
                        <a:solidFill>
                          <a:schemeClr val="tx1"/>
                        </a:solidFill>
                        <a:latin typeface="Times New Roman" panose="02020603050405020304" pitchFamily="18" charset="0"/>
                        <a:ea typeface="+mn-ea"/>
                        <a:cs typeface="Times New Roman" panose="02020603050405020304" pitchFamily="18" charset="0"/>
                      </a:endParaRPr>
                    </a:p>
                  </a:txBody>
                  <a:tcPr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b="0" kern="1200" baseline="30000" dirty="0">
                        <a:solidFill>
                          <a:schemeClr val="tx1"/>
                        </a:solidFill>
                        <a:latin typeface="Times New Roman" panose="02020603050405020304" pitchFamily="18" charset="0"/>
                        <a:ea typeface="+mn-ea"/>
                        <a:cs typeface="Times New Roman" panose="02020603050405020304" pitchFamily="18" charset="0"/>
                      </a:endParaRPr>
                    </a:p>
                  </a:txBody>
                  <a:tcPr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4118831065"/>
                  </a:ext>
                </a:extLst>
              </a:tr>
              <a:tr h="377939">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b="0" kern="1200" dirty="0">
                        <a:solidFill>
                          <a:schemeClr val="tx1"/>
                        </a:solidFill>
                        <a:latin typeface="Times New Roman" panose="02020603050405020304" pitchFamily="18" charset="0"/>
                        <a:ea typeface="+mn-ea"/>
                        <a:cs typeface="Times New Roman" panose="02020603050405020304" pitchFamily="18" charset="0"/>
                      </a:endParaRPr>
                    </a:p>
                  </a:txBody>
                  <a:tcPr anchor="ctr">
                    <a:lnL w="1905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kern="1200" dirty="0">
                          <a:solidFill>
                            <a:schemeClr val="tx1"/>
                          </a:solidFill>
                          <a:latin typeface="Times New Roman" panose="02020603050405020304" pitchFamily="18" charset="0"/>
                          <a:ea typeface="+mn-ea"/>
                          <a:cs typeface="Times New Roman" panose="02020603050405020304" pitchFamily="18" charset="0"/>
                        </a:rPr>
                        <a:t>SOBP</a:t>
                      </a:r>
                      <a:endParaRPr lang="zh-CN" altLang="en-US" sz="1200" b="0" kern="1200" dirty="0">
                        <a:solidFill>
                          <a:schemeClr val="tx1"/>
                        </a:solidFill>
                        <a:latin typeface="Times New Roman" panose="02020603050405020304" pitchFamily="18" charset="0"/>
                        <a:ea typeface="+mn-ea"/>
                        <a:cs typeface="Times New Roman" panose="02020603050405020304" pitchFamily="18" charset="0"/>
                      </a:endParaRPr>
                    </a:p>
                  </a:txBody>
                  <a:tcPr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kern="1200" dirty="0">
                          <a:solidFill>
                            <a:schemeClr val="tx1"/>
                          </a:solidFill>
                          <a:latin typeface="Times New Roman" panose="02020603050405020304" pitchFamily="18" charset="0"/>
                          <a:ea typeface="+mn-ea"/>
                          <a:cs typeface="Times New Roman" panose="02020603050405020304" pitchFamily="18" charset="0"/>
                        </a:rPr>
                        <a:t>对能谱进行展宽</a:t>
                      </a:r>
                    </a:p>
                  </a:txBody>
                  <a:tcPr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kern="1200" dirty="0">
                          <a:solidFill>
                            <a:schemeClr val="tx1"/>
                          </a:solidFill>
                          <a:latin typeface="Times New Roman" panose="02020603050405020304" pitchFamily="18" charset="0"/>
                          <a:ea typeface="+mn-ea"/>
                          <a:cs typeface="Times New Roman" panose="02020603050405020304" pitchFamily="18" charset="0"/>
                        </a:rPr>
                        <a:t>真空罐内放置射程调制器</a:t>
                      </a:r>
                    </a:p>
                  </a:txBody>
                  <a:tcPr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b="1" kern="1200" dirty="0">
                        <a:solidFill>
                          <a:schemeClr val="tx1"/>
                        </a:solidFill>
                        <a:latin typeface="Times New Roman" panose="02020603050405020304" pitchFamily="18" charset="0"/>
                        <a:ea typeface="+mn-ea"/>
                        <a:cs typeface="Times New Roman" panose="02020603050405020304" pitchFamily="18" charset="0"/>
                      </a:endParaRPr>
                    </a:p>
                  </a:txBody>
                  <a:tcPr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4242776878"/>
                  </a:ext>
                </a:extLst>
              </a:tr>
              <a:tr h="377939">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b="0" kern="1200" dirty="0">
                        <a:solidFill>
                          <a:schemeClr val="tx1"/>
                        </a:solidFill>
                        <a:latin typeface="Times New Roman" panose="02020603050405020304" pitchFamily="18" charset="0"/>
                        <a:ea typeface="+mn-ea"/>
                        <a:cs typeface="Times New Roman" panose="02020603050405020304" pitchFamily="18" charset="0"/>
                      </a:endParaRPr>
                    </a:p>
                  </a:txBody>
                  <a:tcPr anchor="ctr">
                    <a:lnL w="1905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kern="1200" dirty="0">
                          <a:solidFill>
                            <a:schemeClr val="tx1"/>
                          </a:solidFill>
                          <a:latin typeface="Times New Roman" panose="02020603050405020304" pitchFamily="18" charset="0"/>
                          <a:ea typeface="+mn-ea"/>
                          <a:cs typeface="Times New Roman" panose="02020603050405020304" pitchFamily="18" charset="0"/>
                        </a:rPr>
                        <a:t>准入性</a:t>
                      </a:r>
                    </a:p>
                  </a:txBody>
                  <a:tcPr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kern="1200" dirty="0">
                          <a:solidFill>
                            <a:schemeClr val="tx1"/>
                          </a:solidFill>
                          <a:latin typeface="Times New Roman" panose="02020603050405020304" pitchFamily="18" charset="0"/>
                          <a:ea typeface="+mn-ea"/>
                          <a:cs typeface="Times New Roman" panose="02020603050405020304" pitchFamily="18" charset="0"/>
                        </a:rPr>
                        <a:t>辐照结束后可进入</a:t>
                      </a:r>
                    </a:p>
                  </a:txBody>
                  <a:tcPr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kern="1200" dirty="0">
                          <a:solidFill>
                            <a:schemeClr val="tx1"/>
                          </a:solidFill>
                          <a:latin typeface="Times New Roman" panose="02020603050405020304" pitchFamily="18" charset="0"/>
                          <a:ea typeface="+mn-ea"/>
                          <a:cs typeface="Times New Roman" panose="02020603050405020304" pitchFamily="18" charset="0"/>
                        </a:rPr>
                        <a:t>满功率辐照</a:t>
                      </a:r>
                      <a:r>
                        <a:rPr lang="en-US" altLang="zh-CN" sz="1200" b="0" kern="1200" dirty="0">
                          <a:solidFill>
                            <a:schemeClr val="tx1"/>
                          </a:solidFill>
                          <a:latin typeface="Times New Roman" panose="02020603050405020304" pitchFamily="18" charset="0"/>
                          <a:ea typeface="+mn-ea"/>
                          <a:cs typeface="Times New Roman" panose="02020603050405020304" pitchFamily="18" charset="0"/>
                        </a:rPr>
                        <a:t>1h</a:t>
                      </a:r>
                      <a:r>
                        <a:rPr lang="zh-CN" altLang="en-US" sz="1200" b="0" kern="1200" dirty="0">
                          <a:solidFill>
                            <a:schemeClr val="tx1"/>
                          </a:solidFill>
                          <a:latin typeface="Times New Roman" panose="02020603050405020304" pitchFamily="18" charset="0"/>
                          <a:ea typeface="+mn-ea"/>
                          <a:cs typeface="Times New Roman" panose="02020603050405020304" pitchFamily="18" charset="0"/>
                        </a:rPr>
                        <a:t>，</a:t>
                      </a:r>
                      <a:r>
                        <a:rPr lang="en-US" altLang="zh-CN" sz="1200" b="0" kern="1200" dirty="0">
                          <a:solidFill>
                            <a:schemeClr val="tx1"/>
                          </a:solidFill>
                          <a:latin typeface="Times New Roman" panose="02020603050405020304" pitchFamily="18" charset="0"/>
                          <a:ea typeface="+mn-ea"/>
                          <a:cs typeface="Times New Roman" panose="02020603050405020304" pitchFamily="18" charset="0"/>
                        </a:rPr>
                        <a:t>1h </a:t>
                      </a:r>
                      <a:r>
                        <a:rPr lang="zh-CN" altLang="en-US" sz="1200" b="0" kern="1200" dirty="0">
                          <a:solidFill>
                            <a:schemeClr val="tx1"/>
                          </a:solidFill>
                          <a:latin typeface="Times New Roman" panose="02020603050405020304" pitchFamily="18" charset="0"/>
                          <a:ea typeface="+mn-ea"/>
                          <a:cs typeface="Times New Roman" panose="02020603050405020304" pitchFamily="18" charset="0"/>
                        </a:rPr>
                        <a:t>通风后可进入</a:t>
                      </a:r>
                    </a:p>
                  </a:txBody>
                  <a:tcPr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b="1" kern="1200" dirty="0">
                        <a:solidFill>
                          <a:schemeClr val="tx1"/>
                        </a:solidFill>
                        <a:latin typeface="Times New Roman" panose="02020603050405020304" pitchFamily="18" charset="0"/>
                        <a:ea typeface="+mn-ea"/>
                        <a:cs typeface="Times New Roman" panose="02020603050405020304" pitchFamily="18" charset="0"/>
                      </a:endParaRPr>
                    </a:p>
                  </a:txBody>
                  <a:tcPr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767870804"/>
                  </a:ext>
                </a:extLst>
              </a:tr>
              <a:tr h="3779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kern="1200" dirty="0">
                          <a:solidFill>
                            <a:schemeClr val="tx1"/>
                          </a:solidFill>
                          <a:latin typeface="Times New Roman" panose="02020603050405020304" pitchFamily="18" charset="0"/>
                          <a:ea typeface="+mn-ea"/>
                          <a:cs typeface="Times New Roman" panose="02020603050405020304" pitchFamily="18" charset="0"/>
                        </a:rPr>
                        <a:t>器件辐照测试</a:t>
                      </a:r>
                    </a:p>
                  </a:txBody>
                  <a:tcPr anchor="ctr">
                    <a:lnL w="1905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kern="1200" dirty="0">
                          <a:solidFill>
                            <a:schemeClr val="tx1"/>
                          </a:solidFill>
                          <a:latin typeface="Times New Roman" panose="02020603050405020304" pitchFamily="18" charset="0"/>
                          <a:ea typeface="+mn-ea"/>
                          <a:cs typeface="Times New Roman" panose="02020603050405020304" pitchFamily="18" charset="0"/>
                        </a:rPr>
                        <a:t>瞬时注量率</a:t>
                      </a:r>
                    </a:p>
                  </a:txBody>
                  <a:tcPr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kern="1200" dirty="0">
                          <a:solidFill>
                            <a:schemeClr val="tx1"/>
                          </a:solidFill>
                          <a:latin typeface="Times New Roman" panose="02020603050405020304" pitchFamily="18" charset="0"/>
                          <a:ea typeface="+mn-ea"/>
                          <a:cs typeface="Times New Roman" panose="02020603050405020304" pitchFamily="18" charset="0"/>
                        </a:rPr>
                        <a:t>&lt; 2E12 p/cm</a:t>
                      </a:r>
                      <a:r>
                        <a:rPr lang="en-US" altLang="zh-CN" sz="1200" b="0" kern="1200" baseline="30000" dirty="0">
                          <a:solidFill>
                            <a:schemeClr val="tx1"/>
                          </a:solidFill>
                          <a:latin typeface="Times New Roman" panose="02020603050405020304" pitchFamily="18" charset="0"/>
                          <a:ea typeface="+mn-ea"/>
                          <a:cs typeface="Times New Roman" panose="02020603050405020304" pitchFamily="18" charset="0"/>
                        </a:rPr>
                        <a:t>2</a:t>
                      </a:r>
                      <a:r>
                        <a:rPr lang="en-US" altLang="zh-CN" sz="1200" b="0" kern="1200" dirty="0">
                          <a:solidFill>
                            <a:schemeClr val="tx1"/>
                          </a:solidFill>
                          <a:latin typeface="Times New Roman" panose="02020603050405020304" pitchFamily="18" charset="0"/>
                          <a:ea typeface="+mn-ea"/>
                          <a:cs typeface="Times New Roman" panose="02020603050405020304" pitchFamily="18" charset="0"/>
                        </a:rPr>
                        <a:t>/s</a:t>
                      </a:r>
                      <a:endParaRPr lang="zh-CN" altLang="en-US" sz="1200" b="0" kern="1200" dirty="0">
                        <a:solidFill>
                          <a:schemeClr val="tx1"/>
                        </a:solidFill>
                        <a:latin typeface="Times New Roman" panose="02020603050405020304" pitchFamily="18" charset="0"/>
                        <a:ea typeface="+mn-ea"/>
                        <a:cs typeface="Times New Roman" panose="02020603050405020304" pitchFamily="18" charset="0"/>
                      </a:endParaRPr>
                    </a:p>
                  </a:txBody>
                  <a:tcPr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kern="1200" dirty="0">
                          <a:solidFill>
                            <a:schemeClr val="tx1"/>
                          </a:solidFill>
                          <a:latin typeface="Times New Roman" panose="02020603050405020304" pitchFamily="18" charset="0"/>
                          <a:ea typeface="+mn-ea"/>
                          <a:cs typeface="Times New Roman" panose="02020603050405020304" pitchFamily="18" charset="0"/>
                        </a:rPr>
                        <a:t>连续</a:t>
                      </a:r>
                      <a:r>
                        <a:rPr lang="en-US" altLang="zh-CN" sz="1200" b="0" kern="1200" dirty="0">
                          <a:solidFill>
                            <a:schemeClr val="tx1"/>
                          </a:solidFill>
                          <a:latin typeface="Times New Roman" panose="02020603050405020304" pitchFamily="18" charset="0"/>
                          <a:ea typeface="+mn-ea"/>
                          <a:cs typeface="Times New Roman" panose="02020603050405020304" pitchFamily="18" charset="0"/>
                        </a:rPr>
                        <a:t>25Hz </a:t>
                      </a:r>
                      <a:r>
                        <a:rPr lang="zh-CN" altLang="en-US" sz="1200" b="0" kern="1200" dirty="0">
                          <a:solidFill>
                            <a:schemeClr val="tx1"/>
                          </a:solidFill>
                          <a:latin typeface="Times New Roman" panose="02020603050405020304" pitchFamily="18" charset="0"/>
                          <a:ea typeface="+mn-ea"/>
                          <a:cs typeface="Times New Roman" panose="02020603050405020304" pitchFamily="18" charset="0"/>
                        </a:rPr>
                        <a:t>模式下可用</a:t>
                      </a:r>
                    </a:p>
                  </a:txBody>
                  <a:tcPr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kern="1200" dirty="0">
                          <a:solidFill>
                            <a:schemeClr val="tx1"/>
                          </a:solidFill>
                          <a:latin typeface="Times New Roman" panose="02020603050405020304" pitchFamily="18" charset="0"/>
                          <a:ea typeface="+mn-ea"/>
                          <a:cs typeface="Times New Roman" panose="02020603050405020304" pitchFamily="18" charset="0"/>
                        </a:rPr>
                        <a:t>√</a:t>
                      </a:r>
                    </a:p>
                  </a:txBody>
                  <a:tcPr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3443345"/>
                  </a:ext>
                </a:extLst>
              </a:tr>
              <a:tr h="3779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b="0" kern="1200" dirty="0">
                        <a:solidFill>
                          <a:schemeClr val="tx1"/>
                        </a:solidFill>
                        <a:latin typeface="Times New Roman" panose="02020603050405020304" pitchFamily="18" charset="0"/>
                        <a:ea typeface="+mn-ea"/>
                        <a:cs typeface="Times New Roman" panose="02020603050405020304" pitchFamily="18" charset="0"/>
                      </a:endParaRPr>
                    </a:p>
                  </a:txBody>
                  <a:tcPr anchor="ctr">
                    <a:lnL w="1905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kern="1200" dirty="0">
                          <a:solidFill>
                            <a:schemeClr val="tx1"/>
                          </a:solidFill>
                          <a:latin typeface="Times New Roman" panose="02020603050405020304" pitchFamily="18" charset="0"/>
                          <a:ea typeface="+mn-ea"/>
                          <a:cs typeface="Times New Roman" panose="02020603050405020304" pitchFamily="18" charset="0"/>
                        </a:rPr>
                        <a:t>平均注量率</a:t>
                      </a:r>
                    </a:p>
                  </a:txBody>
                  <a:tcPr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kern="1200" dirty="0">
                          <a:solidFill>
                            <a:schemeClr val="tx1"/>
                          </a:solidFill>
                          <a:latin typeface="Times New Roman" panose="02020603050405020304" pitchFamily="18" charset="0"/>
                          <a:ea typeface="+mn-ea"/>
                          <a:cs typeface="Times New Roman" panose="02020603050405020304" pitchFamily="18" charset="0"/>
                        </a:rPr>
                        <a:t>&lt; 3E9 p/cm</a:t>
                      </a:r>
                      <a:r>
                        <a:rPr lang="en-US" altLang="zh-CN" sz="1200" b="0" kern="1200" baseline="30000" dirty="0">
                          <a:solidFill>
                            <a:schemeClr val="tx1"/>
                          </a:solidFill>
                          <a:latin typeface="Times New Roman" panose="02020603050405020304" pitchFamily="18" charset="0"/>
                          <a:ea typeface="+mn-ea"/>
                          <a:cs typeface="Times New Roman" panose="02020603050405020304" pitchFamily="18" charset="0"/>
                        </a:rPr>
                        <a:t>2</a:t>
                      </a:r>
                      <a:r>
                        <a:rPr lang="en-US" altLang="zh-CN" sz="1200" b="0" kern="1200" dirty="0">
                          <a:solidFill>
                            <a:schemeClr val="tx1"/>
                          </a:solidFill>
                          <a:latin typeface="Times New Roman" panose="02020603050405020304" pitchFamily="18" charset="0"/>
                          <a:ea typeface="+mn-ea"/>
                          <a:cs typeface="Times New Roman" panose="02020603050405020304" pitchFamily="18" charset="0"/>
                        </a:rPr>
                        <a:t>/s</a:t>
                      </a:r>
                      <a:endParaRPr lang="zh-CN" altLang="en-US" sz="1200" b="0" kern="1200" dirty="0">
                        <a:solidFill>
                          <a:schemeClr val="tx1"/>
                        </a:solidFill>
                        <a:latin typeface="Times New Roman" panose="02020603050405020304" pitchFamily="18" charset="0"/>
                        <a:ea typeface="+mn-ea"/>
                        <a:cs typeface="Times New Roman" panose="02020603050405020304" pitchFamily="18" charset="0"/>
                      </a:endParaRPr>
                    </a:p>
                  </a:txBody>
                  <a:tcPr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b="0" kern="1200" dirty="0">
                        <a:solidFill>
                          <a:schemeClr val="tx1"/>
                        </a:solidFill>
                        <a:latin typeface="Times New Roman" panose="02020603050405020304" pitchFamily="18" charset="0"/>
                        <a:ea typeface="+mn-ea"/>
                        <a:cs typeface="Times New Roman" panose="02020603050405020304" pitchFamily="18" charset="0"/>
                      </a:endParaRPr>
                    </a:p>
                  </a:txBody>
                  <a:tcPr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b="0" kern="1200" dirty="0">
                        <a:solidFill>
                          <a:schemeClr val="tx1"/>
                        </a:solidFill>
                        <a:latin typeface="Times New Roman" panose="02020603050405020304" pitchFamily="18" charset="0"/>
                        <a:ea typeface="+mn-ea"/>
                        <a:cs typeface="Times New Roman" panose="02020603050405020304" pitchFamily="18" charset="0"/>
                      </a:endParaRPr>
                    </a:p>
                  </a:txBody>
                  <a:tcPr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111368739"/>
                  </a:ext>
                </a:extLst>
              </a:tr>
            </a:tbl>
          </a:graphicData>
        </a:graphic>
      </p:graphicFrame>
    </p:spTree>
    <p:extLst>
      <p:ext uri="{BB962C8B-B14F-4D97-AF65-F5344CB8AC3E}">
        <p14:creationId xmlns:p14="http://schemas.microsoft.com/office/powerpoint/2010/main" val="40584554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1E5CA-7C95-EE04-373B-D966127BBBD4}"/>
            </a:ext>
          </a:extLst>
        </p:cNvPr>
        <p:cNvGrpSpPr/>
        <p:nvPr/>
      </p:nvGrpSpPr>
      <p:grpSpPr>
        <a:xfrm>
          <a:off x="0" y="0"/>
          <a:ext cx="0" cy="0"/>
          <a:chOff x="0" y="0"/>
          <a:chExt cx="0" cy="0"/>
        </a:xfrm>
      </p:grpSpPr>
      <p:grpSp>
        <p:nvGrpSpPr>
          <p:cNvPr id="5" name="组合 4">
            <a:extLst>
              <a:ext uri="{FF2B5EF4-FFF2-40B4-BE49-F238E27FC236}">
                <a16:creationId xmlns:a16="http://schemas.microsoft.com/office/drawing/2014/main" id="{FF3D7F16-6174-FF08-4C8F-E8A86E02D7B0}"/>
              </a:ext>
            </a:extLst>
          </p:cNvPr>
          <p:cNvGrpSpPr/>
          <p:nvPr/>
        </p:nvGrpSpPr>
        <p:grpSpPr>
          <a:xfrm>
            <a:off x="0" y="119153"/>
            <a:ext cx="12192000" cy="622528"/>
            <a:chOff x="0" y="119153"/>
            <a:chExt cx="12192000" cy="622528"/>
          </a:xfrm>
        </p:grpSpPr>
        <p:sp>
          <p:nvSpPr>
            <p:cNvPr id="6" name="矩形 5">
              <a:extLst>
                <a:ext uri="{FF2B5EF4-FFF2-40B4-BE49-F238E27FC236}">
                  <a16:creationId xmlns:a16="http://schemas.microsoft.com/office/drawing/2014/main" id="{D988D722-E81D-D7C9-7910-5B9DA42173B6}"/>
                </a:ext>
              </a:extLst>
            </p:cNvPr>
            <p:cNvSpPr/>
            <p:nvPr/>
          </p:nvSpPr>
          <p:spPr>
            <a:xfrm>
              <a:off x="0" y="660401"/>
              <a:ext cx="12192000" cy="81280"/>
            </a:xfrm>
            <a:prstGeom prst="rect">
              <a:avLst/>
            </a:prstGeom>
            <a:gradFill flip="none" rotWithShape="1">
              <a:gsLst>
                <a:gs pos="7000">
                  <a:srgbClr val="2BB8B4">
                    <a:lumMod val="100000"/>
                  </a:srgbClr>
                </a:gs>
                <a:gs pos="49000">
                  <a:schemeClr val="accent1">
                    <a:tint val="44500"/>
                    <a:satMod val="160000"/>
                  </a:schemeClr>
                </a:gs>
                <a:gs pos="70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 name="图片 6" descr="图片包含 文本&#10;&#10;描述已自动生成">
              <a:extLst>
                <a:ext uri="{FF2B5EF4-FFF2-40B4-BE49-F238E27FC236}">
                  <a16:creationId xmlns:a16="http://schemas.microsoft.com/office/drawing/2014/main" id="{2DC15716-12B8-CFA3-D349-700EBE64813F}"/>
                </a:ext>
              </a:extLst>
            </p:cNvPr>
            <p:cNvPicPr/>
            <p:nvPr/>
          </p:nvPicPr>
          <p:blipFill rotWithShape="1">
            <a:blip r:embed="rId2">
              <a:extLst>
                <a:ext uri="{28A0092B-C50C-407E-A947-70E740481C1C}">
                  <a14:useLocalDpi xmlns:a14="http://schemas.microsoft.com/office/drawing/2010/main" val="0"/>
                </a:ext>
              </a:extLst>
            </a:blip>
            <a:srcRect r="27755"/>
            <a:stretch/>
          </p:blipFill>
          <p:spPr>
            <a:xfrm>
              <a:off x="2437617" y="119153"/>
              <a:ext cx="2095473" cy="446233"/>
            </a:xfrm>
            <a:prstGeom prst="rect">
              <a:avLst/>
            </a:prstGeom>
          </p:spPr>
        </p:pic>
        <p:pic>
          <p:nvPicPr>
            <p:cNvPr id="8" name="图片 7" descr="文本&#10;&#10;描述已自动生成">
              <a:extLst>
                <a:ext uri="{FF2B5EF4-FFF2-40B4-BE49-F238E27FC236}">
                  <a16:creationId xmlns:a16="http://schemas.microsoft.com/office/drawing/2014/main" id="{F0851D06-80D3-A600-E20F-8158DBC2C06B}"/>
                </a:ext>
              </a:extLst>
            </p:cNvPr>
            <p:cNvPicPr/>
            <p:nvPr/>
          </p:nvPicPr>
          <p:blipFill>
            <a:blip r:embed="rId3">
              <a:extLst>
                <a:ext uri="{28A0092B-C50C-407E-A947-70E740481C1C}">
                  <a14:useLocalDpi xmlns:a14="http://schemas.microsoft.com/office/drawing/2010/main" val="0"/>
                </a:ext>
              </a:extLst>
            </a:blip>
            <a:stretch>
              <a:fillRect/>
            </a:stretch>
          </p:blipFill>
          <p:spPr>
            <a:xfrm>
              <a:off x="187324" y="163038"/>
              <a:ext cx="2138137" cy="358465"/>
            </a:xfrm>
            <a:prstGeom prst="rect">
              <a:avLst/>
            </a:prstGeom>
          </p:spPr>
        </p:pic>
      </p:grpSp>
      <p:sp>
        <p:nvSpPr>
          <p:cNvPr id="26" name="文本框 25">
            <a:extLst>
              <a:ext uri="{FF2B5EF4-FFF2-40B4-BE49-F238E27FC236}">
                <a16:creationId xmlns:a16="http://schemas.microsoft.com/office/drawing/2014/main" id="{DD7A703B-104F-8734-2FEC-9DAA90AFBA25}"/>
              </a:ext>
            </a:extLst>
          </p:cNvPr>
          <p:cNvSpPr txBox="1"/>
          <p:nvPr/>
        </p:nvSpPr>
        <p:spPr>
          <a:xfrm>
            <a:off x="400948" y="1343598"/>
            <a:ext cx="4185339" cy="458459"/>
          </a:xfrm>
          <a:prstGeom prst="rect">
            <a:avLst/>
          </a:prstGeom>
          <a:noFill/>
        </p:spPr>
        <p:txBody>
          <a:bodyPr wrap="square" rtlCol="0">
            <a:spAutoFit/>
          </a:bodyPr>
          <a:lstStyle/>
          <a:p>
            <a:pPr>
              <a:lnSpc>
                <a:spcPct val="150000"/>
              </a:lnSpc>
              <a:spcAft>
                <a:spcPts val="1200"/>
              </a:spcAft>
            </a:pPr>
            <a:r>
              <a:rPr lang="zh-CN" altLang="en-US" b="1" dirty="0">
                <a:latin typeface="+mj-ea"/>
                <a:ea typeface="+mj-ea"/>
              </a:rPr>
              <a:t>核数据测量</a:t>
            </a:r>
            <a:r>
              <a:rPr lang="en-US" altLang="zh-CN" b="1" dirty="0">
                <a:latin typeface="+mj-ea"/>
                <a:ea typeface="+mj-ea"/>
              </a:rPr>
              <a:t>- </a:t>
            </a:r>
            <a:r>
              <a:rPr lang="zh-CN" altLang="en-US" b="1" dirty="0">
                <a:latin typeface="+mj-ea"/>
                <a:ea typeface="+mj-ea"/>
              </a:rPr>
              <a:t>以短寿命核素测量为例</a:t>
            </a:r>
            <a:endParaRPr lang="en-US" altLang="zh-CN" dirty="0"/>
          </a:p>
        </p:txBody>
      </p:sp>
      <p:sp>
        <p:nvSpPr>
          <p:cNvPr id="15" name="灯片编号占位符 1">
            <a:extLst>
              <a:ext uri="{FF2B5EF4-FFF2-40B4-BE49-F238E27FC236}">
                <a16:creationId xmlns:a16="http://schemas.microsoft.com/office/drawing/2014/main" id="{BF151AD2-4CDD-8840-59E7-B5F7A54788FD}"/>
              </a:ext>
            </a:extLst>
          </p:cNvPr>
          <p:cNvSpPr txBox="1">
            <a:spLocks/>
          </p:cNvSpPr>
          <p:nvPr/>
        </p:nvSpPr>
        <p:spPr>
          <a:xfrm>
            <a:off x="11285732" y="156378"/>
            <a:ext cx="635000" cy="365125"/>
          </a:xfrm>
          <a:prstGeom prst="rect">
            <a:avLst/>
          </a:prstGeom>
        </p:spPr>
        <p:txBody>
          <a:bodyPr vert="horz" lIns="91440" tIns="45720" rIns="91440" bIns="45720" rtlCol="0" anchor="ctr"/>
          <a:lstStyle>
            <a:defPPr>
              <a:defRPr lang="zh-CN"/>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a:t>18</a:t>
            </a:r>
            <a:endParaRPr lang="zh-CN" altLang="en-US" sz="1400" dirty="0"/>
          </a:p>
        </p:txBody>
      </p:sp>
      <p:sp>
        <p:nvSpPr>
          <p:cNvPr id="3" name="文本框 2">
            <a:extLst>
              <a:ext uri="{FF2B5EF4-FFF2-40B4-BE49-F238E27FC236}">
                <a16:creationId xmlns:a16="http://schemas.microsoft.com/office/drawing/2014/main" id="{8F713AA6-3D8E-78B8-F9C9-47D4CEC02D96}"/>
              </a:ext>
            </a:extLst>
          </p:cNvPr>
          <p:cNvSpPr txBox="1"/>
          <p:nvPr/>
        </p:nvSpPr>
        <p:spPr>
          <a:xfrm>
            <a:off x="99923" y="916336"/>
            <a:ext cx="3883844" cy="400110"/>
          </a:xfrm>
          <a:prstGeom prst="rect">
            <a:avLst/>
          </a:prstGeom>
          <a:noFill/>
        </p:spPr>
        <p:txBody>
          <a:bodyPr wrap="square" rtlCol="0">
            <a:spAutoFit/>
          </a:bodyPr>
          <a:lstStyle/>
          <a:p>
            <a:r>
              <a:rPr lang="en-US" altLang="zh-CN" sz="2000" b="1" dirty="0"/>
              <a:t>4.</a:t>
            </a:r>
            <a:r>
              <a:rPr kumimoji="1" lang="zh-CN" altLang="en-US" sz="2000" b="1" dirty="0">
                <a:solidFill>
                  <a:schemeClr val="tx1"/>
                </a:solidFill>
                <a:latin typeface="Arial" panose="020B0604020202020204" pitchFamily="34" charset="0"/>
                <a:ea typeface="微软雅黑" panose="020B0503020204020204" pitchFamily="34" charset="-122"/>
              </a:rPr>
              <a:t> 应用潜力</a:t>
            </a:r>
            <a:endParaRPr kumimoji="1" lang="en-US" altLang="zh-CN" sz="2000" b="1" dirty="0">
              <a:solidFill>
                <a:schemeClr val="tx1"/>
              </a:solidFill>
              <a:latin typeface="Arial" panose="020B0604020202020204" pitchFamily="34" charset="0"/>
              <a:ea typeface="微软雅黑" panose="020B0503020204020204" pitchFamily="34" charset="-122"/>
            </a:endParaRPr>
          </a:p>
        </p:txBody>
      </p:sp>
      <p:sp>
        <p:nvSpPr>
          <p:cNvPr id="27" name="文本框 26">
            <a:extLst>
              <a:ext uri="{FF2B5EF4-FFF2-40B4-BE49-F238E27FC236}">
                <a16:creationId xmlns:a16="http://schemas.microsoft.com/office/drawing/2014/main" id="{C1B080A3-A569-61B1-0BF8-EBB2910DF072}"/>
              </a:ext>
            </a:extLst>
          </p:cNvPr>
          <p:cNvSpPr txBox="1"/>
          <p:nvPr/>
        </p:nvSpPr>
        <p:spPr>
          <a:xfrm>
            <a:off x="522392" y="3843296"/>
            <a:ext cx="5066375" cy="2769989"/>
          </a:xfrm>
          <a:prstGeom prst="rect">
            <a:avLst/>
          </a:prstGeom>
          <a:noFill/>
        </p:spPr>
        <p:txBody>
          <a:bodyPr wrap="square" rtlCol="0">
            <a:spAutoFit/>
          </a:bodyPr>
          <a:lstStyle/>
          <a:p>
            <a:endParaRPr lang="en-US" altLang="zh-CN" sz="1600" dirty="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r>
              <a:rPr lang="en-US" altLang="zh-CN" sz="1600" dirty="0">
                <a:latin typeface="Times New Roman" panose="02020603050405020304" pitchFamily="18" charset="0"/>
                <a:cs typeface="Times New Roman" panose="02020603050405020304" pitchFamily="18" charset="0"/>
              </a:rPr>
              <a:t>10</a:t>
            </a:r>
            <a:r>
              <a:rPr lang="zh-CN" altLang="en-US" sz="1600" dirty="0">
                <a:latin typeface="Times New Roman" panose="02020603050405020304" pitchFamily="18" charset="0"/>
                <a:cs typeface="Times New Roman" panose="02020603050405020304" pitchFamily="18" charset="0"/>
              </a:rPr>
              <a:t> </a:t>
            </a:r>
            <a:r>
              <a:rPr lang="en-US" altLang="zh-CN" sz="1600" dirty="0" err="1">
                <a:latin typeface="Times New Roman" panose="02020603050405020304" pitchFamily="18" charset="0"/>
                <a:cs typeface="Times New Roman" panose="02020603050405020304" pitchFamily="18" charset="0"/>
              </a:rPr>
              <a:t>μm</a:t>
            </a:r>
            <a:r>
              <a:rPr lang="en-US" altLang="zh-CN" sz="1600" dirty="0">
                <a:latin typeface="Times New Roman" panose="02020603050405020304" pitchFamily="18" charset="0"/>
                <a:cs typeface="Times New Roman" panose="02020603050405020304" pitchFamily="18" charset="0"/>
              </a:rPr>
              <a:t> Th232 </a:t>
            </a:r>
            <a:r>
              <a:rPr lang="zh-CN" altLang="en-US" sz="1600" dirty="0">
                <a:latin typeface="Times New Roman" panose="02020603050405020304" pitchFamily="18" charset="0"/>
                <a:cs typeface="Times New Roman" panose="02020603050405020304" pitchFamily="18" charset="0"/>
              </a:rPr>
              <a:t>靶，</a:t>
            </a:r>
            <a:r>
              <a:rPr lang="en-US" altLang="zh-CN" sz="1600" dirty="0">
                <a:latin typeface="Times New Roman" panose="02020603050405020304" pitchFamily="18" charset="0"/>
                <a:cs typeface="Times New Roman" panose="02020603050405020304" pitchFamily="18" charset="0"/>
              </a:rPr>
              <a:t>300MeV</a:t>
            </a:r>
            <a:r>
              <a:rPr lang="zh-CN" altLang="en-US" sz="1600" dirty="0">
                <a:latin typeface="Times New Roman" panose="02020603050405020304" pitchFamily="18" charset="0"/>
                <a:cs typeface="Times New Roman" panose="02020603050405020304" pitchFamily="18" charset="0"/>
              </a:rPr>
              <a:t>质子束，真空内辐照</a:t>
            </a:r>
            <a:endParaRPr lang="en-US" altLang="zh-CN" sz="1600" dirty="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endParaRPr lang="en-US" altLang="zh-CN" sz="1600" dirty="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r>
              <a:rPr lang="en-US" altLang="zh-CN" sz="1600" dirty="0">
                <a:latin typeface="Times New Roman" panose="02020603050405020304" pitchFamily="18" charset="0"/>
                <a:cs typeface="Times New Roman" panose="02020603050405020304" pitchFamily="18" charset="0"/>
              </a:rPr>
              <a:t>1 pulse</a:t>
            </a:r>
            <a:r>
              <a:rPr lang="zh-CN" altLang="en-US" sz="1600" dirty="0">
                <a:latin typeface="Times New Roman" panose="02020603050405020304" pitchFamily="18" charset="0"/>
                <a:cs typeface="Times New Roman" panose="02020603050405020304" pitchFamily="18" charset="0"/>
              </a:rPr>
              <a:t>后，转移至厅内低剂量屏蔽墙后进行准在线测量（冷却</a:t>
            </a:r>
            <a:r>
              <a:rPr lang="en-US" altLang="zh-CN" sz="1600" dirty="0">
                <a:latin typeface="Times New Roman" panose="02020603050405020304" pitchFamily="18" charset="0"/>
                <a:cs typeface="Times New Roman" panose="02020603050405020304" pitchFamily="18" charset="0"/>
              </a:rPr>
              <a:t>1</a:t>
            </a:r>
            <a:r>
              <a:rPr lang="zh-CN" altLang="en-US" sz="1600" dirty="0">
                <a:latin typeface="Times New Roman" panose="02020603050405020304" pitchFamily="18" charset="0"/>
                <a:cs typeface="Times New Roman" panose="02020603050405020304" pitchFamily="18" charset="0"/>
              </a:rPr>
              <a:t>分钟）</a:t>
            </a:r>
            <a:r>
              <a:rPr lang="en-US" altLang="zh-CN" sz="1600" dirty="0">
                <a:latin typeface="Times New Roman" panose="02020603050405020304" pitchFamily="18" charset="0"/>
                <a:cs typeface="Times New Roman" panose="02020603050405020304" pitchFamily="18" charset="0"/>
              </a:rPr>
              <a:t>, </a:t>
            </a:r>
            <a:r>
              <a:rPr lang="zh-CN" altLang="en-US" sz="1600" dirty="0">
                <a:latin typeface="Times New Roman" panose="02020603050405020304" pitchFamily="18" charset="0"/>
                <a:cs typeface="Times New Roman" panose="02020603050405020304" pitchFamily="18" charset="0"/>
              </a:rPr>
              <a:t>本底至自然本底水平</a:t>
            </a:r>
            <a:endParaRPr lang="en-US" altLang="zh-CN" sz="1600" dirty="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endParaRPr lang="en-US" altLang="zh-CN" sz="1600" dirty="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r>
              <a:rPr lang="zh-CN" altLang="en-US" sz="1600" dirty="0">
                <a:latin typeface="Times New Roman" panose="02020603050405020304" pitchFamily="18" charset="0"/>
                <a:cs typeface="Times New Roman" panose="02020603050405020304" pitchFamily="18" charset="0"/>
              </a:rPr>
              <a:t>探测器容限</a:t>
            </a:r>
            <a:r>
              <a:rPr lang="en-US" altLang="zh-CN" sz="1600" dirty="0">
                <a:latin typeface="Times New Roman" panose="02020603050405020304" pitchFamily="18" charset="0"/>
                <a:cs typeface="Times New Roman" panose="02020603050405020304" pitchFamily="18" charset="0"/>
              </a:rPr>
              <a:t>2000cps</a:t>
            </a:r>
            <a:r>
              <a:rPr lang="zh-CN" altLang="en-US" sz="1600" dirty="0">
                <a:latin typeface="Times New Roman" panose="02020603050405020304" pitchFamily="18" charset="0"/>
                <a:cs typeface="Times New Roman" panose="02020603050405020304" pitchFamily="18" charset="0"/>
              </a:rPr>
              <a:t>，特征峰事例应超过</a:t>
            </a:r>
            <a:r>
              <a:rPr lang="en-US" altLang="zh-CN" sz="1600" dirty="0">
                <a:latin typeface="Times New Roman" panose="02020603050405020304" pitchFamily="18" charset="0"/>
                <a:cs typeface="Times New Roman" panose="02020603050405020304" pitchFamily="18" charset="0"/>
              </a:rPr>
              <a:t>500</a:t>
            </a:r>
            <a:r>
              <a:rPr lang="zh-CN" altLang="en-US" sz="1600" dirty="0">
                <a:latin typeface="Times New Roman" panose="02020603050405020304" pitchFamily="18" charset="0"/>
                <a:cs typeface="Times New Roman" panose="02020603050405020304" pitchFamily="18" charset="0"/>
              </a:rPr>
              <a:t>个</a:t>
            </a:r>
            <a:endParaRPr lang="en-US" altLang="zh-CN" sz="1600" dirty="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endParaRPr lang="en-US" altLang="zh-CN" sz="1600" dirty="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r>
              <a:rPr lang="zh-CN" altLang="en-US" sz="1600" dirty="0">
                <a:latin typeface="Times New Roman" panose="02020603050405020304" pitchFamily="18" charset="0"/>
                <a:cs typeface="Times New Roman" panose="02020603050405020304" pitchFamily="18" charset="0"/>
              </a:rPr>
              <a:t>可在半衰期内完成</a:t>
            </a:r>
            <a:r>
              <a:rPr lang="en-US" altLang="zh-CN" sz="1600" dirty="0">
                <a:latin typeface="Times New Roman" panose="02020603050405020304" pitchFamily="18" charset="0"/>
                <a:cs typeface="Times New Roman" panose="02020603050405020304" pitchFamily="18" charset="0"/>
              </a:rPr>
              <a:t>Th</a:t>
            </a:r>
            <a:r>
              <a:rPr lang="en-US" altLang="zh-CN" sz="1600" baseline="30000" dirty="0">
                <a:latin typeface="Times New Roman" panose="02020603050405020304" pitchFamily="18" charset="0"/>
                <a:cs typeface="Times New Roman" panose="02020603050405020304" pitchFamily="18" charset="0"/>
              </a:rPr>
              <a:t>225</a:t>
            </a:r>
            <a:r>
              <a:rPr lang="zh-CN" altLang="en-US" sz="1600" dirty="0">
                <a:latin typeface="Times New Roman" panose="02020603050405020304" pitchFamily="18" charset="0"/>
                <a:cs typeface="Times New Roman" panose="02020603050405020304" pitchFamily="18" charset="0"/>
              </a:rPr>
              <a:t>测量</a:t>
            </a:r>
            <a:endParaRPr lang="en-US" altLang="zh-CN" sz="1600" dirty="0">
              <a:latin typeface="Times New Roman" panose="02020603050405020304" pitchFamily="18" charset="0"/>
              <a:cs typeface="Times New Roman" panose="02020603050405020304" pitchFamily="18" charset="0"/>
            </a:endParaRPr>
          </a:p>
        </p:txBody>
      </p:sp>
      <p:pic>
        <p:nvPicPr>
          <p:cNvPr id="28" name="图片 27" descr="图表, 直方图&#10;&#10;描述已自动生成">
            <a:extLst>
              <a:ext uri="{FF2B5EF4-FFF2-40B4-BE49-F238E27FC236}">
                <a16:creationId xmlns:a16="http://schemas.microsoft.com/office/drawing/2014/main" id="{CE850472-EA34-DCD6-46B6-A0286DEE49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27838" y="1193853"/>
            <a:ext cx="3838718" cy="3131586"/>
          </a:xfrm>
          <a:prstGeom prst="rect">
            <a:avLst/>
          </a:prstGeom>
        </p:spPr>
      </p:pic>
      <p:pic>
        <p:nvPicPr>
          <p:cNvPr id="29" name="图片 28">
            <a:extLst>
              <a:ext uri="{FF2B5EF4-FFF2-40B4-BE49-F238E27FC236}">
                <a16:creationId xmlns:a16="http://schemas.microsoft.com/office/drawing/2014/main" id="{E96A7CC4-A35B-9DEE-DB85-3E1C59F7B6B1}"/>
              </a:ext>
            </a:extLst>
          </p:cNvPr>
          <p:cNvPicPr>
            <a:picLocks noChangeAspect="1"/>
          </p:cNvPicPr>
          <p:nvPr/>
        </p:nvPicPr>
        <p:blipFill>
          <a:blip r:embed="rId5"/>
          <a:stretch>
            <a:fillRect/>
          </a:stretch>
        </p:blipFill>
        <p:spPr>
          <a:xfrm>
            <a:off x="1036924" y="2015386"/>
            <a:ext cx="3232852" cy="1863387"/>
          </a:xfrm>
          <a:prstGeom prst="rect">
            <a:avLst/>
          </a:prstGeom>
        </p:spPr>
      </p:pic>
      <p:grpSp>
        <p:nvGrpSpPr>
          <p:cNvPr id="30" name="组合 29">
            <a:extLst>
              <a:ext uri="{FF2B5EF4-FFF2-40B4-BE49-F238E27FC236}">
                <a16:creationId xmlns:a16="http://schemas.microsoft.com/office/drawing/2014/main" id="{01094025-C96C-E155-2D31-67AA20226FB9}"/>
              </a:ext>
            </a:extLst>
          </p:cNvPr>
          <p:cNvGrpSpPr/>
          <p:nvPr/>
        </p:nvGrpSpPr>
        <p:grpSpPr>
          <a:xfrm>
            <a:off x="6096000" y="4464154"/>
            <a:ext cx="5862339" cy="2346962"/>
            <a:chOff x="6093618" y="4269902"/>
            <a:chExt cx="5862339" cy="2346962"/>
          </a:xfrm>
        </p:grpSpPr>
        <p:grpSp>
          <p:nvGrpSpPr>
            <p:cNvPr id="31" name="组合 30">
              <a:extLst>
                <a:ext uri="{FF2B5EF4-FFF2-40B4-BE49-F238E27FC236}">
                  <a16:creationId xmlns:a16="http://schemas.microsoft.com/office/drawing/2014/main" id="{0061354C-D4E7-DAE4-892F-5C7583974770}"/>
                </a:ext>
              </a:extLst>
            </p:cNvPr>
            <p:cNvGrpSpPr/>
            <p:nvPr/>
          </p:nvGrpSpPr>
          <p:grpSpPr>
            <a:xfrm>
              <a:off x="6093618" y="4269902"/>
              <a:ext cx="5862339" cy="2346962"/>
              <a:chOff x="6203950" y="1480501"/>
              <a:chExt cx="5862339" cy="2346962"/>
            </a:xfrm>
          </p:grpSpPr>
          <p:sp>
            <p:nvSpPr>
              <p:cNvPr id="33" name="矩形 32">
                <a:extLst>
                  <a:ext uri="{FF2B5EF4-FFF2-40B4-BE49-F238E27FC236}">
                    <a16:creationId xmlns:a16="http://schemas.microsoft.com/office/drawing/2014/main" id="{ECC0F114-BDED-1B14-BFD6-5171F82BAEFB}"/>
                  </a:ext>
                </a:extLst>
              </p:cNvPr>
              <p:cNvSpPr/>
              <p:nvPr/>
            </p:nvSpPr>
            <p:spPr>
              <a:xfrm>
                <a:off x="8491615" y="2895600"/>
                <a:ext cx="46037" cy="504825"/>
              </a:xfrm>
              <a:prstGeom prst="rect">
                <a:avLst/>
              </a:prstGeom>
              <a:solidFill>
                <a:srgbClr val="002060"/>
              </a:solidFill>
              <a:ln w="25400" cap="flat" cmpd="sng" algn="ctr">
                <a:no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4" name="文本框 12">
                <a:extLst>
                  <a:ext uri="{FF2B5EF4-FFF2-40B4-BE49-F238E27FC236}">
                    <a16:creationId xmlns:a16="http://schemas.microsoft.com/office/drawing/2014/main" id="{AA8D2419-F7BD-14DF-8DC2-A2837B756BD7}"/>
                  </a:ext>
                </a:extLst>
              </p:cNvPr>
              <p:cNvSpPr txBox="1">
                <a:spLocks noChangeArrowheads="1"/>
              </p:cNvSpPr>
              <p:nvPr/>
            </p:nvSpPr>
            <p:spPr bwMode="auto">
              <a:xfrm>
                <a:off x="8142288" y="3457575"/>
                <a:ext cx="654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1800" b="0" i="0" u="none" strike="noStrike" kern="0" cap="none" spc="0" normalizeH="0" baseline="30000" noProof="0">
                    <a:ln>
                      <a:noFill/>
                    </a:ln>
                    <a:solidFill>
                      <a:prstClr val="black"/>
                    </a:solidFill>
                    <a:effectLst/>
                    <a:uLnTx/>
                    <a:uFillTx/>
                    <a:latin typeface="Calibri" panose="020F0502020204030204" pitchFamily="34" charset="0"/>
                    <a:ea typeface="宋体" panose="02010600030101010101" pitchFamily="2" charset="-122"/>
                  </a:rPr>
                  <a:t>232</a:t>
                </a:r>
                <a:r>
                  <a:rPr kumimoji="0" lang="en-US" altLang="zh-CN" sz="1800" b="0" i="0" u="none" strike="noStrike" kern="0" cap="none" spc="0" normalizeH="0" baseline="0" noProof="0">
                    <a:ln>
                      <a:noFill/>
                    </a:ln>
                    <a:solidFill>
                      <a:prstClr val="black"/>
                    </a:solidFill>
                    <a:effectLst/>
                    <a:uLnTx/>
                    <a:uFillTx/>
                    <a:latin typeface="Calibri" panose="020F0502020204030204" pitchFamily="34" charset="0"/>
                    <a:ea typeface="宋体" panose="02010600030101010101" pitchFamily="2" charset="-122"/>
                  </a:rPr>
                  <a:t>Th</a:t>
                </a:r>
                <a:endParaRPr kumimoji="0" lang="zh-CN" altLang="en-US" sz="1800" b="0" i="0" u="none" strike="noStrike" kern="0" cap="none" spc="0" normalizeH="0" baseline="0" noProof="0">
                  <a:ln>
                    <a:noFill/>
                  </a:ln>
                  <a:solidFill>
                    <a:prstClr val="black"/>
                  </a:solidFill>
                  <a:effectLst/>
                  <a:uLnTx/>
                  <a:uFillTx/>
                  <a:latin typeface="Calibri" panose="020F0502020204030204" pitchFamily="34" charset="0"/>
                  <a:ea typeface="宋体" panose="02010600030101010101" pitchFamily="2" charset="-122"/>
                </a:endParaRPr>
              </a:p>
            </p:txBody>
          </p:sp>
          <p:sp>
            <p:nvSpPr>
              <p:cNvPr id="35" name="矩形 34">
                <a:extLst>
                  <a:ext uri="{FF2B5EF4-FFF2-40B4-BE49-F238E27FC236}">
                    <a16:creationId xmlns:a16="http://schemas.microsoft.com/office/drawing/2014/main" id="{A68B11F1-1157-83D6-0EBB-971728D40F96}"/>
                  </a:ext>
                </a:extLst>
              </p:cNvPr>
              <p:cNvSpPr/>
              <p:nvPr/>
            </p:nvSpPr>
            <p:spPr>
              <a:xfrm>
                <a:off x="7591425" y="2376488"/>
                <a:ext cx="1849438" cy="282575"/>
              </a:xfrm>
              <a:prstGeom prst="rect">
                <a:avLst/>
              </a:prstGeom>
              <a:blipFill>
                <a:blip r:embed="rId6"/>
                <a:tile tx="0" ty="0" sx="100000" sy="100000" flip="none" algn="tl"/>
              </a:blipFill>
              <a:ln w="25400" cap="flat" cmpd="sng" algn="ctr">
                <a:no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6" name="文本框 14">
                <a:extLst>
                  <a:ext uri="{FF2B5EF4-FFF2-40B4-BE49-F238E27FC236}">
                    <a16:creationId xmlns:a16="http://schemas.microsoft.com/office/drawing/2014/main" id="{B2EE69EB-D293-C725-BA08-1D51A5FABAC8}"/>
                  </a:ext>
                </a:extLst>
              </p:cNvPr>
              <p:cNvSpPr txBox="1">
                <a:spLocks noChangeArrowheads="1"/>
              </p:cNvSpPr>
              <p:nvPr/>
            </p:nvSpPr>
            <p:spPr bwMode="auto">
              <a:xfrm>
                <a:off x="9551988" y="2319338"/>
                <a:ext cx="6461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zh-CN" altLang="en-US" sz="1800" b="0" i="0" u="none" strike="noStrike" kern="0" cap="none" spc="0" normalizeH="0" baseline="0" noProof="0">
                    <a:ln>
                      <a:noFill/>
                    </a:ln>
                    <a:solidFill>
                      <a:prstClr val="black"/>
                    </a:solidFill>
                    <a:effectLst/>
                    <a:uLnTx/>
                    <a:uFillTx/>
                    <a:latin typeface="Calibri" panose="020F0502020204030204" pitchFamily="34" charset="0"/>
                    <a:ea typeface="宋体" panose="02010600030101010101" pitchFamily="2" charset="-122"/>
                  </a:rPr>
                  <a:t>屏蔽</a:t>
                </a:r>
              </a:p>
            </p:txBody>
          </p:sp>
          <p:sp>
            <p:nvSpPr>
              <p:cNvPr id="37" name="圆柱体 36">
                <a:extLst>
                  <a:ext uri="{FF2B5EF4-FFF2-40B4-BE49-F238E27FC236}">
                    <a16:creationId xmlns:a16="http://schemas.microsoft.com/office/drawing/2014/main" id="{FFE2C5D3-5CDF-5F28-F721-6F506CB64E00}"/>
                  </a:ext>
                </a:extLst>
              </p:cNvPr>
              <p:cNvSpPr/>
              <p:nvPr/>
            </p:nvSpPr>
            <p:spPr>
              <a:xfrm rot="18628445">
                <a:off x="7858126" y="1747837"/>
                <a:ext cx="215900" cy="282575"/>
              </a:xfrm>
              <a:prstGeom prst="can">
                <a:avLst/>
              </a:prstGeom>
              <a:solidFill>
                <a:srgbClr val="F79646">
                  <a:lumMod val="50000"/>
                </a:srgbClr>
              </a:solidFill>
              <a:ln w="25400" cap="flat" cmpd="sng" algn="ctr">
                <a:no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8" name="圆柱体 37">
                <a:extLst>
                  <a:ext uri="{FF2B5EF4-FFF2-40B4-BE49-F238E27FC236}">
                    <a16:creationId xmlns:a16="http://schemas.microsoft.com/office/drawing/2014/main" id="{4979ADCE-FC64-9BF6-A12D-AEF10D849D7C}"/>
                  </a:ext>
                </a:extLst>
              </p:cNvPr>
              <p:cNvSpPr/>
              <p:nvPr/>
            </p:nvSpPr>
            <p:spPr>
              <a:xfrm rot="190028">
                <a:off x="8407400" y="1533525"/>
                <a:ext cx="215900" cy="282575"/>
              </a:xfrm>
              <a:prstGeom prst="can">
                <a:avLst/>
              </a:prstGeom>
              <a:solidFill>
                <a:srgbClr val="F79646">
                  <a:lumMod val="50000"/>
                </a:srgbClr>
              </a:solidFill>
              <a:ln w="25400" cap="flat" cmpd="sng" algn="ctr">
                <a:no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9" name="圆柱体 38">
                <a:extLst>
                  <a:ext uri="{FF2B5EF4-FFF2-40B4-BE49-F238E27FC236}">
                    <a16:creationId xmlns:a16="http://schemas.microsoft.com/office/drawing/2014/main" id="{529646B2-BF3D-563C-5A8F-CA67936588FD}"/>
                  </a:ext>
                </a:extLst>
              </p:cNvPr>
              <p:cNvSpPr/>
              <p:nvPr/>
            </p:nvSpPr>
            <p:spPr>
              <a:xfrm rot="3572291">
                <a:off x="8909051" y="1778000"/>
                <a:ext cx="215900" cy="282575"/>
              </a:xfrm>
              <a:prstGeom prst="can">
                <a:avLst/>
              </a:prstGeom>
              <a:solidFill>
                <a:srgbClr val="F79646">
                  <a:lumMod val="50000"/>
                </a:srgbClr>
              </a:solidFill>
              <a:ln w="25400" cap="flat" cmpd="sng" algn="ctr">
                <a:no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0" name="文本框 19">
                <a:extLst>
                  <a:ext uri="{FF2B5EF4-FFF2-40B4-BE49-F238E27FC236}">
                    <a16:creationId xmlns:a16="http://schemas.microsoft.com/office/drawing/2014/main" id="{52F67699-9AFC-D91D-1B80-C7B7A03F21F0}"/>
                  </a:ext>
                </a:extLst>
              </p:cNvPr>
              <p:cNvSpPr txBox="1">
                <a:spLocks noChangeArrowheads="1"/>
              </p:cNvSpPr>
              <p:nvPr/>
            </p:nvSpPr>
            <p:spPr bwMode="auto">
              <a:xfrm>
                <a:off x="9212215" y="1480501"/>
                <a:ext cx="20313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zh-CN" altLang="en-US" sz="1800" b="0" i="0" u="none" strike="noStrike" kern="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rPr>
                  <a:t>高纯锗探测器阵列</a:t>
                </a:r>
                <a:endParaRPr kumimoji="0" lang="en-US" altLang="zh-CN" sz="1800" b="0" i="0" u="none" strike="noStrike" kern="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endParaRPr>
              </a:p>
            </p:txBody>
          </p:sp>
          <p:sp>
            <p:nvSpPr>
              <p:cNvPr id="41" name="箭头: 右 40">
                <a:extLst>
                  <a:ext uri="{FF2B5EF4-FFF2-40B4-BE49-F238E27FC236}">
                    <a16:creationId xmlns:a16="http://schemas.microsoft.com/office/drawing/2014/main" id="{E9EA455B-2CEB-347F-6E6B-94BE5BD29C0F}"/>
                  </a:ext>
                </a:extLst>
              </p:cNvPr>
              <p:cNvSpPr/>
              <p:nvPr/>
            </p:nvSpPr>
            <p:spPr>
              <a:xfrm>
                <a:off x="6203950" y="3041650"/>
                <a:ext cx="2208213" cy="252413"/>
              </a:xfrm>
              <a:prstGeom prst="rightArrow">
                <a:avLst/>
              </a:prstGeom>
              <a:blipFill>
                <a:blip r:embed="rId7"/>
                <a:tile tx="0" ty="0" sx="100000" sy="100000" flip="none" algn="tl"/>
              </a:blipFill>
              <a:ln w="25400" cap="flat" cmpd="sng" algn="ctr">
                <a:no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2" name="文本框 22">
                <a:extLst>
                  <a:ext uri="{FF2B5EF4-FFF2-40B4-BE49-F238E27FC236}">
                    <a16:creationId xmlns:a16="http://schemas.microsoft.com/office/drawing/2014/main" id="{B450DDD4-5EA2-4253-290D-C0997D317425}"/>
                  </a:ext>
                </a:extLst>
              </p:cNvPr>
              <p:cNvSpPr txBox="1">
                <a:spLocks noChangeArrowheads="1"/>
              </p:cNvSpPr>
              <p:nvPr/>
            </p:nvSpPr>
            <p:spPr bwMode="auto">
              <a:xfrm>
                <a:off x="8840489" y="2911879"/>
                <a:ext cx="3225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0" fontAlgn="base" hangingPunct="0">
                  <a:spcBef>
                    <a:spcPct val="0"/>
                  </a:spcBef>
                  <a:spcAft>
                    <a:spcPct val="0"/>
                  </a:spcAft>
                </a:pPr>
                <a:r>
                  <a:rPr lang="zh-CN" altLang="en-US" sz="1800" dirty="0">
                    <a:solidFill>
                      <a:prstClr val="black"/>
                    </a:solidFill>
                    <a:latin typeface="楷体" panose="02010609060101010101" pitchFamily="49" charset="-122"/>
                    <a:ea typeface="楷体" panose="02010609060101010101" pitchFamily="49" charset="-122"/>
                  </a:rPr>
                  <a:t>换样装置：</a:t>
                </a:r>
                <a:r>
                  <a:rPr lang="en-US" altLang="zh-CN" sz="1800" dirty="0">
                    <a:solidFill>
                      <a:prstClr val="black"/>
                    </a:solidFill>
                    <a:latin typeface="楷体" panose="02010609060101010101" pitchFamily="49" charset="-122"/>
                    <a:ea typeface="楷体" panose="02010609060101010101" pitchFamily="49" charset="-122"/>
                  </a:rPr>
                  <a:t>Th</a:t>
                </a:r>
                <a:r>
                  <a:rPr lang="zh-CN" altLang="en-US" sz="1800" dirty="0">
                    <a:solidFill>
                      <a:prstClr val="black"/>
                    </a:solidFill>
                    <a:latin typeface="楷体" panose="02010609060101010101" pitchFamily="49" charset="-122"/>
                    <a:ea typeface="楷体" panose="02010609060101010101" pitchFamily="49" charset="-122"/>
                  </a:rPr>
                  <a:t>靶，辐照后移动至屏蔽后符合探测器阵列</a:t>
                </a:r>
              </a:p>
            </p:txBody>
          </p:sp>
        </p:grpSp>
        <p:cxnSp>
          <p:nvCxnSpPr>
            <p:cNvPr id="32" name="直接箭头连接符 31">
              <a:extLst>
                <a:ext uri="{FF2B5EF4-FFF2-40B4-BE49-F238E27FC236}">
                  <a16:creationId xmlns:a16="http://schemas.microsoft.com/office/drawing/2014/main" id="{B0D9A258-F2C8-BB6B-70F2-A76A6173C4C1}"/>
                </a:ext>
              </a:extLst>
            </p:cNvPr>
            <p:cNvCxnSpPr>
              <a:cxnSpLocks/>
            </p:cNvCxnSpPr>
            <p:nvPr/>
          </p:nvCxnSpPr>
          <p:spPr>
            <a:xfrm flipV="1">
              <a:off x="8405018" y="4852354"/>
              <a:ext cx="0" cy="7158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43" name="圆柱体 42">
            <a:extLst>
              <a:ext uri="{FF2B5EF4-FFF2-40B4-BE49-F238E27FC236}">
                <a16:creationId xmlns:a16="http://schemas.microsoft.com/office/drawing/2014/main" id="{7F0B3308-5670-735E-892B-C3F2C302EAEA}"/>
              </a:ext>
            </a:extLst>
          </p:cNvPr>
          <p:cNvSpPr/>
          <p:nvPr/>
        </p:nvSpPr>
        <p:spPr>
          <a:xfrm rot="18628445">
            <a:off x="7447151" y="4601868"/>
            <a:ext cx="336462" cy="214902"/>
          </a:xfrm>
          <a:prstGeom prst="can">
            <a:avLst/>
          </a:prstGeom>
          <a:solidFill>
            <a:srgbClr val="00B050"/>
          </a:solidFill>
          <a:ln w="25400" cap="flat" cmpd="sng" algn="ctr">
            <a:no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44" name="图片 43" descr="图表, 散点图&#10;&#10;描述已自动生成">
            <a:extLst>
              <a:ext uri="{FF2B5EF4-FFF2-40B4-BE49-F238E27FC236}">
                <a16:creationId xmlns:a16="http://schemas.microsoft.com/office/drawing/2014/main" id="{761C2DA0-544E-8EEE-D8FF-140AA00B5A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55180" y="4015828"/>
            <a:ext cx="6044163" cy="2800544"/>
          </a:xfrm>
          <a:prstGeom prst="rect">
            <a:avLst/>
          </a:prstGeom>
        </p:spPr>
      </p:pic>
      <p:pic>
        <p:nvPicPr>
          <p:cNvPr id="45" name="图片 44" descr="图表, 散点图&#10;&#10;描述已自动生成">
            <a:extLst>
              <a:ext uri="{FF2B5EF4-FFF2-40B4-BE49-F238E27FC236}">
                <a16:creationId xmlns:a16="http://schemas.microsoft.com/office/drawing/2014/main" id="{CADF2279-5BB9-1FF5-0DE9-1FC302BB42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55180" y="1215284"/>
            <a:ext cx="6044163" cy="2800544"/>
          </a:xfrm>
          <a:prstGeom prst="rect">
            <a:avLst/>
          </a:prstGeom>
        </p:spPr>
      </p:pic>
    </p:spTree>
    <p:extLst>
      <p:ext uri="{BB962C8B-B14F-4D97-AF65-F5344CB8AC3E}">
        <p14:creationId xmlns:p14="http://schemas.microsoft.com/office/powerpoint/2010/main" val="3554982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5"/>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5263A-54A9-43C4-5449-191253CE7700}"/>
            </a:ext>
          </a:extLst>
        </p:cNvPr>
        <p:cNvGrpSpPr/>
        <p:nvPr/>
      </p:nvGrpSpPr>
      <p:grpSpPr>
        <a:xfrm>
          <a:off x="0" y="0"/>
          <a:ext cx="0" cy="0"/>
          <a:chOff x="0" y="0"/>
          <a:chExt cx="0" cy="0"/>
        </a:xfrm>
      </p:grpSpPr>
      <p:pic>
        <p:nvPicPr>
          <p:cNvPr id="27" name="图片 26">
            <a:extLst>
              <a:ext uri="{FF2B5EF4-FFF2-40B4-BE49-F238E27FC236}">
                <a16:creationId xmlns:a16="http://schemas.microsoft.com/office/drawing/2014/main" id="{E7AD413F-59C3-195A-1F04-7C82A267F568}"/>
              </a:ext>
            </a:extLst>
          </p:cNvPr>
          <p:cNvPicPr>
            <a:picLocks noChangeAspect="1"/>
          </p:cNvPicPr>
          <p:nvPr/>
        </p:nvPicPr>
        <p:blipFill>
          <a:blip r:embed="rId3"/>
          <a:srcRect t="3835"/>
          <a:stretch/>
        </p:blipFill>
        <p:spPr>
          <a:xfrm>
            <a:off x="8368581" y="4060574"/>
            <a:ext cx="3308610" cy="2363565"/>
          </a:xfrm>
          <a:prstGeom prst="rect">
            <a:avLst/>
          </a:prstGeom>
        </p:spPr>
      </p:pic>
      <p:grpSp>
        <p:nvGrpSpPr>
          <p:cNvPr id="8" name="组合 7">
            <a:extLst>
              <a:ext uri="{FF2B5EF4-FFF2-40B4-BE49-F238E27FC236}">
                <a16:creationId xmlns:a16="http://schemas.microsoft.com/office/drawing/2014/main" id="{189A05CE-5455-1B8A-6BD0-D75F08C9389E}"/>
              </a:ext>
            </a:extLst>
          </p:cNvPr>
          <p:cNvGrpSpPr/>
          <p:nvPr/>
        </p:nvGrpSpPr>
        <p:grpSpPr>
          <a:xfrm>
            <a:off x="0" y="119153"/>
            <a:ext cx="12192000" cy="622528"/>
            <a:chOff x="0" y="119153"/>
            <a:chExt cx="12192000" cy="622528"/>
          </a:xfrm>
        </p:grpSpPr>
        <p:sp>
          <p:nvSpPr>
            <p:cNvPr id="10" name="矩形 9">
              <a:extLst>
                <a:ext uri="{FF2B5EF4-FFF2-40B4-BE49-F238E27FC236}">
                  <a16:creationId xmlns:a16="http://schemas.microsoft.com/office/drawing/2014/main" id="{470F448A-F210-02A0-A98E-6AFDAAA75C67}"/>
                </a:ext>
              </a:extLst>
            </p:cNvPr>
            <p:cNvSpPr/>
            <p:nvPr/>
          </p:nvSpPr>
          <p:spPr>
            <a:xfrm>
              <a:off x="0" y="660401"/>
              <a:ext cx="12192000" cy="81280"/>
            </a:xfrm>
            <a:prstGeom prst="rect">
              <a:avLst/>
            </a:prstGeom>
            <a:gradFill flip="none" rotWithShape="1">
              <a:gsLst>
                <a:gs pos="7000">
                  <a:srgbClr val="2BB8B4">
                    <a:lumMod val="100000"/>
                  </a:srgbClr>
                </a:gs>
                <a:gs pos="49000">
                  <a:schemeClr val="accent1">
                    <a:tint val="44500"/>
                    <a:satMod val="160000"/>
                  </a:schemeClr>
                </a:gs>
                <a:gs pos="70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1" name="图片 10" descr="图片包含 文本&#10;&#10;描述已自动生成">
              <a:extLst>
                <a:ext uri="{FF2B5EF4-FFF2-40B4-BE49-F238E27FC236}">
                  <a16:creationId xmlns:a16="http://schemas.microsoft.com/office/drawing/2014/main" id="{16A08AAF-8A05-F959-4D5F-C730D125950C}"/>
                </a:ext>
              </a:extLst>
            </p:cNvPr>
            <p:cNvPicPr/>
            <p:nvPr/>
          </p:nvPicPr>
          <p:blipFill rotWithShape="1">
            <a:blip r:embed="rId4">
              <a:extLst>
                <a:ext uri="{28A0092B-C50C-407E-A947-70E740481C1C}">
                  <a14:useLocalDpi xmlns:a14="http://schemas.microsoft.com/office/drawing/2010/main" val="0"/>
                </a:ext>
              </a:extLst>
            </a:blip>
            <a:srcRect r="27755"/>
            <a:stretch/>
          </p:blipFill>
          <p:spPr>
            <a:xfrm>
              <a:off x="2437617" y="119153"/>
              <a:ext cx="2095473" cy="446233"/>
            </a:xfrm>
            <a:prstGeom prst="rect">
              <a:avLst/>
            </a:prstGeom>
          </p:spPr>
        </p:pic>
        <p:pic>
          <p:nvPicPr>
            <p:cNvPr id="12" name="图片 11" descr="文本&#10;&#10;描述已自动生成">
              <a:extLst>
                <a:ext uri="{FF2B5EF4-FFF2-40B4-BE49-F238E27FC236}">
                  <a16:creationId xmlns:a16="http://schemas.microsoft.com/office/drawing/2014/main" id="{15ABF15E-6F47-EDFB-4FF0-7965C647BDAA}"/>
                </a:ext>
              </a:extLst>
            </p:cNvPr>
            <p:cNvPicPr/>
            <p:nvPr/>
          </p:nvPicPr>
          <p:blipFill>
            <a:blip r:embed="rId5">
              <a:extLst>
                <a:ext uri="{28A0092B-C50C-407E-A947-70E740481C1C}">
                  <a14:useLocalDpi xmlns:a14="http://schemas.microsoft.com/office/drawing/2010/main" val="0"/>
                </a:ext>
              </a:extLst>
            </a:blip>
            <a:stretch>
              <a:fillRect/>
            </a:stretch>
          </p:blipFill>
          <p:spPr>
            <a:xfrm>
              <a:off x="187324" y="163038"/>
              <a:ext cx="2138137" cy="358465"/>
            </a:xfrm>
            <a:prstGeom prst="rect">
              <a:avLst/>
            </a:prstGeom>
          </p:spPr>
        </p:pic>
      </p:grpSp>
      <p:sp>
        <p:nvSpPr>
          <p:cNvPr id="13" name="文本框 12">
            <a:extLst>
              <a:ext uri="{FF2B5EF4-FFF2-40B4-BE49-F238E27FC236}">
                <a16:creationId xmlns:a16="http://schemas.microsoft.com/office/drawing/2014/main" id="{2004BF5B-1CB6-ADD4-046E-2439C94EAFB4}"/>
              </a:ext>
            </a:extLst>
          </p:cNvPr>
          <p:cNvSpPr txBox="1"/>
          <p:nvPr/>
        </p:nvSpPr>
        <p:spPr>
          <a:xfrm>
            <a:off x="99923" y="916336"/>
            <a:ext cx="3883844" cy="400110"/>
          </a:xfrm>
          <a:prstGeom prst="rect">
            <a:avLst/>
          </a:prstGeom>
          <a:noFill/>
        </p:spPr>
        <p:txBody>
          <a:bodyPr wrap="square" rtlCol="0">
            <a:spAutoFit/>
          </a:bodyPr>
          <a:lstStyle/>
          <a:p>
            <a:r>
              <a:rPr lang="en-US" altLang="zh-CN" sz="2000" b="1" dirty="0"/>
              <a:t>4.</a:t>
            </a:r>
            <a:r>
              <a:rPr kumimoji="1" lang="zh-CN" altLang="en-US" sz="2000" b="1" dirty="0">
                <a:solidFill>
                  <a:schemeClr val="tx1"/>
                </a:solidFill>
                <a:latin typeface="Arial" panose="020B0604020202020204" pitchFamily="34" charset="0"/>
                <a:ea typeface="微软雅黑" panose="020B0503020204020204" pitchFamily="34" charset="-122"/>
              </a:rPr>
              <a:t> 应用潜力</a:t>
            </a:r>
            <a:endParaRPr kumimoji="1" lang="en-US" altLang="zh-CN" sz="2000" b="1" dirty="0">
              <a:solidFill>
                <a:schemeClr val="tx1"/>
              </a:solidFill>
              <a:latin typeface="Arial" panose="020B0604020202020204" pitchFamily="34" charset="0"/>
              <a:ea typeface="微软雅黑" panose="020B0503020204020204" pitchFamily="34" charset="-122"/>
            </a:endParaRPr>
          </a:p>
        </p:txBody>
      </p:sp>
      <p:sp>
        <p:nvSpPr>
          <p:cNvPr id="19" name="灯片编号占位符 1">
            <a:extLst>
              <a:ext uri="{FF2B5EF4-FFF2-40B4-BE49-F238E27FC236}">
                <a16:creationId xmlns:a16="http://schemas.microsoft.com/office/drawing/2014/main" id="{15A7481C-FD7F-BAC2-A58A-A5E45300CF2A}"/>
              </a:ext>
            </a:extLst>
          </p:cNvPr>
          <p:cNvSpPr txBox="1">
            <a:spLocks/>
          </p:cNvSpPr>
          <p:nvPr/>
        </p:nvSpPr>
        <p:spPr>
          <a:xfrm>
            <a:off x="11285732" y="156378"/>
            <a:ext cx="635000" cy="365125"/>
          </a:xfrm>
          <a:prstGeom prst="rect">
            <a:avLst/>
          </a:prstGeom>
        </p:spPr>
        <p:txBody>
          <a:bodyPr vert="horz" lIns="91440" tIns="45720" rIns="91440" bIns="45720" rtlCol="0" anchor="ctr"/>
          <a:lstStyle>
            <a:defPPr>
              <a:defRPr lang="zh-CN"/>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a:t>26</a:t>
            </a:r>
            <a:endParaRPr lang="zh-CN" altLang="en-US" sz="1400" dirty="0"/>
          </a:p>
        </p:txBody>
      </p:sp>
      <p:sp>
        <p:nvSpPr>
          <p:cNvPr id="3" name="文本框 2">
            <a:extLst>
              <a:ext uri="{FF2B5EF4-FFF2-40B4-BE49-F238E27FC236}">
                <a16:creationId xmlns:a16="http://schemas.microsoft.com/office/drawing/2014/main" id="{BCA4A18B-0AAD-1526-94F3-426569C7726E}"/>
              </a:ext>
            </a:extLst>
          </p:cNvPr>
          <p:cNvSpPr txBox="1"/>
          <p:nvPr/>
        </p:nvSpPr>
        <p:spPr>
          <a:xfrm>
            <a:off x="391046" y="1598858"/>
            <a:ext cx="10108817" cy="2382062"/>
          </a:xfrm>
          <a:prstGeom prst="rect">
            <a:avLst/>
          </a:prstGeom>
          <a:noFill/>
        </p:spPr>
        <p:txBody>
          <a:bodyPr wrap="square" rtlCol="0">
            <a:spAutoFit/>
          </a:bodyPr>
          <a:lstStyle/>
          <a:p>
            <a:pPr marL="180000" indent="-180000">
              <a:spcAft>
                <a:spcPts val="600"/>
              </a:spcAft>
              <a:buFont typeface="Arial" panose="020B0604020202020204" pitchFamily="34" charset="0"/>
              <a:buChar char="•"/>
            </a:pPr>
            <a:endParaRPr lang="en-US" altLang="zh-CN" b="1" dirty="0"/>
          </a:p>
          <a:p>
            <a:pPr marL="180000" indent="-180000">
              <a:lnSpc>
                <a:spcPct val="150000"/>
              </a:lnSpc>
              <a:spcAft>
                <a:spcPts val="1200"/>
              </a:spcAft>
              <a:buFont typeface="Arial" panose="020B0604020202020204" pitchFamily="34" charset="0"/>
              <a:buChar char="•"/>
            </a:pPr>
            <a:r>
              <a:rPr lang="en-US" altLang="zh-CN" sz="1600" dirty="0"/>
              <a:t>Range modulator</a:t>
            </a:r>
            <a:r>
              <a:rPr lang="zh-CN" altLang="en-US" sz="1600" dirty="0"/>
              <a:t>设计研发与测试</a:t>
            </a:r>
            <a:endParaRPr lang="en-US" altLang="zh-CN" sz="1600" dirty="0"/>
          </a:p>
          <a:p>
            <a:pPr marL="180000" indent="-180000">
              <a:lnSpc>
                <a:spcPct val="150000"/>
              </a:lnSpc>
              <a:spcAft>
                <a:spcPts val="1200"/>
              </a:spcAft>
              <a:buFont typeface="Arial" panose="020B0604020202020204" pitchFamily="34" charset="0"/>
              <a:buChar char="•"/>
            </a:pPr>
            <a:r>
              <a:rPr lang="zh-CN" altLang="en-US" sz="1600" dirty="0"/>
              <a:t>质子剂量学研究</a:t>
            </a:r>
            <a:endParaRPr lang="en-US" altLang="zh-CN" sz="1600" dirty="0"/>
          </a:p>
          <a:p>
            <a:pPr marL="180000" indent="-180000">
              <a:lnSpc>
                <a:spcPct val="150000"/>
              </a:lnSpc>
              <a:spcAft>
                <a:spcPts val="1200"/>
              </a:spcAft>
              <a:buFont typeface="Arial" panose="020B0604020202020204" pitchFamily="34" charset="0"/>
              <a:buChar char="•"/>
            </a:pPr>
            <a:r>
              <a:rPr lang="zh-CN" altLang="en-US" sz="1600" dirty="0"/>
              <a:t>超高剂量率生物学效应研究</a:t>
            </a:r>
            <a:endParaRPr lang="en-US" altLang="zh-CN" sz="1600" dirty="0"/>
          </a:p>
          <a:p>
            <a:pPr marL="180000" indent="-180000">
              <a:lnSpc>
                <a:spcPct val="150000"/>
              </a:lnSpc>
              <a:spcAft>
                <a:spcPts val="1200"/>
              </a:spcAft>
              <a:buFont typeface="Arial" panose="020B0604020202020204" pitchFamily="34" charset="0"/>
              <a:buChar char="•"/>
            </a:pPr>
            <a:r>
              <a:rPr lang="zh-CN" altLang="en-US" sz="1600" dirty="0"/>
              <a:t>辐照生物学机理研究</a:t>
            </a:r>
            <a:endParaRPr lang="en-US" altLang="zh-CN" sz="1600" dirty="0"/>
          </a:p>
        </p:txBody>
      </p:sp>
      <p:pic>
        <p:nvPicPr>
          <p:cNvPr id="5" name="图片 4">
            <a:extLst>
              <a:ext uri="{FF2B5EF4-FFF2-40B4-BE49-F238E27FC236}">
                <a16:creationId xmlns:a16="http://schemas.microsoft.com/office/drawing/2014/main" id="{20FD763B-8C14-697C-E181-3FEE34D09823}"/>
              </a:ext>
            </a:extLst>
          </p:cNvPr>
          <p:cNvPicPr>
            <a:picLocks noChangeAspect="1"/>
          </p:cNvPicPr>
          <p:nvPr/>
        </p:nvPicPr>
        <p:blipFill>
          <a:blip r:embed="rId6"/>
          <a:stretch>
            <a:fillRect/>
          </a:stretch>
        </p:blipFill>
        <p:spPr>
          <a:xfrm>
            <a:off x="4808172" y="877934"/>
            <a:ext cx="4551681" cy="2796033"/>
          </a:xfrm>
          <a:prstGeom prst="rect">
            <a:avLst/>
          </a:prstGeom>
        </p:spPr>
      </p:pic>
      <p:pic>
        <p:nvPicPr>
          <p:cNvPr id="14" name="图片 13">
            <a:extLst>
              <a:ext uri="{FF2B5EF4-FFF2-40B4-BE49-F238E27FC236}">
                <a16:creationId xmlns:a16="http://schemas.microsoft.com/office/drawing/2014/main" id="{B0A7A1C3-109F-96E0-EF3D-04C810F50E5A}"/>
              </a:ext>
            </a:extLst>
          </p:cNvPr>
          <p:cNvPicPr>
            <a:picLocks noChangeAspect="1"/>
          </p:cNvPicPr>
          <p:nvPr/>
        </p:nvPicPr>
        <p:blipFill>
          <a:blip r:embed="rId7"/>
          <a:stretch>
            <a:fillRect/>
          </a:stretch>
        </p:blipFill>
        <p:spPr>
          <a:xfrm>
            <a:off x="7673382" y="877934"/>
            <a:ext cx="4321309" cy="2912307"/>
          </a:xfrm>
          <a:prstGeom prst="rect">
            <a:avLst/>
          </a:prstGeom>
        </p:spPr>
      </p:pic>
      <p:sp>
        <p:nvSpPr>
          <p:cNvPr id="15" name="文本框 14">
            <a:extLst>
              <a:ext uri="{FF2B5EF4-FFF2-40B4-BE49-F238E27FC236}">
                <a16:creationId xmlns:a16="http://schemas.microsoft.com/office/drawing/2014/main" id="{ECEDA760-D08B-8042-BDDB-9E858E4B0021}"/>
              </a:ext>
            </a:extLst>
          </p:cNvPr>
          <p:cNvSpPr txBox="1"/>
          <p:nvPr/>
        </p:nvSpPr>
        <p:spPr>
          <a:xfrm>
            <a:off x="4986166" y="3714953"/>
            <a:ext cx="2878428" cy="276999"/>
          </a:xfrm>
          <a:prstGeom prst="rect">
            <a:avLst/>
          </a:prstGeom>
          <a:noFill/>
        </p:spPr>
        <p:txBody>
          <a:bodyPr wrap="square" rtlCol="0">
            <a:spAutoFit/>
          </a:bodyPr>
          <a:lstStyle/>
          <a:p>
            <a:pPr algn="ctr"/>
            <a:r>
              <a:rPr lang="en-US" altLang="zh-CN" sz="1200" dirty="0">
                <a:latin typeface="宋体" panose="02010600030101010101" pitchFamily="2" charset="-122"/>
                <a:ea typeface="宋体" panose="02010600030101010101" pitchFamily="2" charset="-122"/>
                <a:cs typeface="Times New Roman" panose="02020603050405020304" pitchFamily="18" charset="0"/>
              </a:rPr>
              <a:t>SOBP</a:t>
            </a:r>
            <a:r>
              <a:rPr lang="zh-CN" altLang="en-US" sz="1200" dirty="0">
                <a:latin typeface="宋体" panose="02010600030101010101" pitchFamily="2" charset="-122"/>
                <a:ea typeface="宋体" panose="02010600030101010101" pitchFamily="2" charset="-122"/>
                <a:cs typeface="Times New Roman" panose="02020603050405020304" pitchFamily="18" charset="0"/>
              </a:rPr>
              <a:t>调制</a:t>
            </a:r>
            <a:endParaRPr lang="en-US" altLang="zh-CN" sz="1200" dirty="0">
              <a:latin typeface="宋体" panose="02010600030101010101" pitchFamily="2" charset="-122"/>
              <a:ea typeface="宋体" panose="02010600030101010101" pitchFamily="2" charset="-122"/>
              <a:cs typeface="Times New Roman" panose="02020603050405020304" pitchFamily="18" charset="0"/>
            </a:endParaRPr>
          </a:p>
        </p:txBody>
      </p:sp>
      <p:pic>
        <p:nvPicPr>
          <p:cNvPr id="23" name="图片 22">
            <a:extLst>
              <a:ext uri="{FF2B5EF4-FFF2-40B4-BE49-F238E27FC236}">
                <a16:creationId xmlns:a16="http://schemas.microsoft.com/office/drawing/2014/main" id="{67F12552-3309-5814-14AB-929315920B1D}"/>
              </a:ext>
            </a:extLst>
          </p:cNvPr>
          <p:cNvPicPr>
            <a:picLocks noChangeAspect="1"/>
          </p:cNvPicPr>
          <p:nvPr/>
        </p:nvPicPr>
        <p:blipFill>
          <a:blip r:embed="rId8"/>
          <a:stretch>
            <a:fillRect/>
          </a:stretch>
        </p:blipFill>
        <p:spPr>
          <a:xfrm>
            <a:off x="7750552" y="878553"/>
            <a:ext cx="3531151" cy="2830365"/>
          </a:xfrm>
          <a:prstGeom prst="rect">
            <a:avLst/>
          </a:prstGeom>
        </p:spPr>
      </p:pic>
      <p:sp>
        <p:nvSpPr>
          <p:cNvPr id="25" name="文本框 24">
            <a:extLst>
              <a:ext uri="{FF2B5EF4-FFF2-40B4-BE49-F238E27FC236}">
                <a16:creationId xmlns:a16="http://schemas.microsoft.com/office/drawing/2014/main" id="{627D8E96-433D-3A1F-6A79-B36DF49D8EE4}"/>
              </a:ext>
            </a:extLst>
          </p:cNvPr>
          <p:cNvSpPr txBox="1"/>
          <p:nvPr/>
        </p:nvSpPr>
        <p:spPr>
          <a:xfrm>
            <a:off x="7844941" y="3703383"/>
            <a:ext cx="3470145" cy="276999"/>
          </a:xfrm>
          <a:prstGeom prst="rect">
            <a:avLst/>
          </a:prstGeom>
          <a:noFill/>
        </p:spPr>
        <p:txBody>
          <a:bodyPr wrap="square">
            <a:spAutoFit/>
          </a:bodyPr>
          <a:lstStyle/>
          <a:p>
            <a:pPr algn="ctr"/>
            <a:r>
              <a:rPr lang="zh-CN" altLang="en-US" sz="1200" dirty="0">
                <a:latin typeface="宋体" panose="02010600030101010101" pitchFamily="2" charset="-122"/>
                <a:ea typeface="宋体" panose="02010600030101010101" pitchFamily="2" charset="-122"/>
                <a:cs typeface="Times New Roman" panose="02020603050405020304" pitchFamily="18" charset="0"/>
              </a:rPr>
              <a:t>Compensator </a:t>
            </a:r>
            <a:r>
              <a:rPr lang="en-US" altLang="zh-CN" sz="1200" dirty="0">
                <a:latin typeface="宋体" panose="02010600030101010101" pitchFamily="2" charset="-122"/>
                <a:ea typeface="宋体" panose="02010600030101010101" pitchFamily="2" charset="-122"/>
                <a:cs typeface="Times New Roman" panose="02020603050405020304" pitchFamily="18" charset="0"/>
              </a:rPr>
              <a:t>S</a:t>
            </a:r>
            <a:r>
              <a:rPr lang="zh-CN" altLang="en-US" sz="1200" dirty="0">
                <a:latin typeface="宋体" panose="02010600030101010101" pitchFamily="2" charset="-122"/>
                <a:ea typeface="宋体" panose="02010600030101010101" pitchFamily="2" charset="-122"/>
                <a:cs typeface="Times New Roman" panose="02020603050405020304" pitchFamily="18" charset="0"/>
              </a:rPr>
              <a:t>mearing</a:t>
            </a:r>
          </a:p>
        </p:txBody>
      </p:sp>
      <p:sp>
        <p:nvSpPr>
          <p:cNvPr id="16" name="文本框 15">
            <a:extLst>
              <a:ext uri="{FF2B5EF4-FFF2-40B4-BE49-F238E27FC236}">
                <a16:creationId xmlns:a16="http://schemas.microsoft.com/office/drawing/2014/main" id="{0BFF5EE7-FAD6-1C9D-BB2B-440B10469784}"/>
              </a:ext>
            </a:extLst>
          </p:cNvPr>
          <p:cNvSpPr txBox="1"/>
          <p:nvPr/>
        </p:nvSpPr>
        <p:spPr>
          <a:xfrm>
            <a:off x="8160452" y="3709559"/>
            <a:ext cx="2878428" cy="276999"/>
          </a:xfrm>
          <a:prstGeom prst="rect">
            <a:avLst/>
          </a:prstGeom>
          <a:noFill/>
        </p:spPr>
        <p:txBody>
          <a:bodyPr wrap="square" rtlCol="0">
            <a:spAutoFit/>
          </a:bodyPr>
          <a:lstStyle/>
          <a:p>
            <a:pPr algn="ctr"/>
            <a:r>
              <a:rPr lang="zh-CN" altLang="en-US" sz="1200" dirty="0">
                <a:latin typeface="宋体" panose="02010600030101010101" pitchFamily="2" charset="-122"/>
                <a:ea typeface="宋体" panose="02010600030101010101" pitchFamily="2" charset="-122"/>
                <a:cs typeface="Times New Roman" panose="02020603050405020304" pitchFamily="18" charset="0"/>
              </a:rPr>
              <a:t>剂量沉积研究</a:t>
            </a:r>
            <a:endParaRPr lang="en-US" altLang="zh-CN" sz="1200" dirty="0">
              <a:latin typeface="宋体" panose="02010600030101010101" pitchFamily="2" charset="-122"/>
              <a:ea typeface="宋体" panose="02010600030101010101" pitchFamily="2" charset="-122"/>
              <a:cs typeface="Times New Roman" panose="02020603050405020304" pitchFamily="18" charset="0"/>
            </a:endParaRPr>
          </a:p>
        </p:txBody>
      </p:sp>
      <p:pic>
        <p:nvPicPr>
          <p:cNvPr id="21" name="图片 20">
            <a:extLst>
              <a:ext uri="{FF2B5EF4-FFF2-40B4-BE49-F238E27FC236}">
                <a16:creationId xmlns:a16="http://schemas.microsoft.com/office/drawing/2014/main" id="{AF374AD1-E114-A029-3106-712440185434}"/>
              </a:ext>
            </a:extLst>
          </p:cNvPr>
          <p:cNvPicPr>
            <a:picLocks noChangeAspect="1"/>
          </p:cNvPicPr>
          <p:nvPr/>
        </p:nvPicPr>
        <p:blipFill>
          <a:blip r:embed="rId9"/>
          <a:stretch>
            <a:fillRect/>
          </a:stretch>
        </p:blipFill>
        <p:spPr>
          <a:xfrm>
            <a:off x="7783935" y="878553"/>
            <a:ext cx="3893256" cy="2830365"/>
          </a:xfrm>
          <a:prstGeom prst="rect">
            <a:avLst/>
          </a:prstGeom>
        </p:spPr>
      </p:pic>
      <p:sp>
        <p:nvSpPr>
          <p:cNvPr id="29" name="文本框 28">
            <a:extLst>
              <a:ext uri="{FF2B5EF4-FFF2-40B4-BE49-F238E27FC236}">
                <a16:creationId xmlns:a16="http://schemas.microsoft.com/office/drawing/2014/main" id="{9F9F25ED-06A0-4B44-9A6C-B2F35F88C1B4}"/>
              </a:ext>
            </a:extLst>
          </p:cNvPr>
          <p:cNvSpPr txBox="1"/>
          <p:nvPr/>
        </p:nvSpPr>
        <p:spPr>
          <a:xfrm>
            <a:off x="8499166" y="6417963"/>
            <a:ext cx="3047439" cy="276999"/>
          </a:xfrm>
          <a:prstGeom prst="rect">
            <a:avLst/>
          </a:prstGeom>
          <a:noFill/>
        </p:spPr>
        <p:txBody>
          <a:bodyPr wrap="square">
            <a:spAutoFit/>
          </a:bodyPr>
          <a:lstStyle/>
          <a:p>
            <a:r>
              <a:rPr lang="zh-CN" altLang="en-US" sz="1200" dirty="0">
                <a:latin typeface="宋体" panose="02010600030101010101" pitchFamily="2" charset="-122"/>
                <a:ea typeface="宋体" panose="02010600030101010101" pitchFamily="2" charset="-122"/>
                <a:cs typeface="Times New Roman" panose="02020603050405020304" pitchFamily="18" charset="0"/>
              </a:rPr>
              <a:t>电离辐射（IR）诱导的 DNA 损伤的反应</a:t>
            </a:r>
          </a:p>
        </p:txBody>
      </p:sp>
      <p:pic>
        <p:nvPicPr>
          <p:cNvPr id="33" name="图片 32">
            <a:extLst>
              <a:ext uri="{FF2B5EF4-FFF2-40B4-BE49-F238E27FC236}">
                <a16:creationId xmlns:a16="http://schemas.microsoft.com/office/drawing/2014/main" id="{DAC92ADC-BC10-C7E8-02CD-29B3E3DC427C}"/>
              </a:ext>
            </a:extLst>
          </p:cNvPr>
          <p:cNvPicPr>
            <a:picLocks noChangeAspect="1"/>
          </p:cNvPicPr>
          <p:nvPr/>
        </p:nvPicPr>
        <p:blipFill>
          <a:blip r:embed="rId10"/>
          <a:stretch>
            <a:fillRect/>
          </a:stretch>
        </p:blipFill>
        <p:spPr>
          <a:xfrm>
            <a:off x="79650" y="4172251"/>
            <a:ext cx="3849182" cy="2145910"/>
          </a:xfrm>
          <a:prstGeom prst="rect">
            <a:avLst/>
          </a:prstGeom>
        </p:spPr>
      </p:pic>
      <p:sp>
        <p:nvSpPr>
          <p:cNvPr id="34" name="文本框 33">
            <a:extLst>
              <a:ext uri="{FF2B5EF4-FFF2-40B4-BE49-F238E27FC236}">
                <a16:creationId xmlns:a16="http://schemas.microsoft.com/office/drawing/2014/main" id="{4261ED94-D17C-FAA7-C4AE-BC33DBC0E9C0}"/>
              </a:ext>
            </a:extLst>
          </p:cNvPr>
          <p:cNvSpPr txBox="1"/>
          <p:nvPr/>
        </p:nvSpPr>
        <p:spPr>
          <a:xfrm>
            <a:off x="607667" y="6417963"/>
            <a:ext cx="2447410" cy="276999"/>
          </a:xfrm>
          <a:prstGeom prst="rect">
            <a:avLst/>
          </a:prstGeom>
          <a:noFill/>
        </p:spPr>
        <p:txBody>
          <a:bodyPr wrap="square">
            <a:spAutoFit/>
          </a:bodyPr>
          <a:lstStyle/>
          <a:p>
            <a:r>
              <a:rPr lang="zh-CN" altLang="en-US" sz="1200" dirty="0">
                <a:latin typeface="宋体" panose="02010600030101010101" pitchFamily="2" charset="-122"/>
                <a:ea typeface="宋体" panose="02010600030101010101" pitchFamily="2" charset="-122"/>
                <a:cs typeface="Times New Roman" panose="02020603050405020304" pitchFamily="18" charset="0"/>
              </a:rPr>
              <a:t>质子剂量率对 </a:t>
            </a:r>
            <a:r>
              <a:rPr lang="en-US" altLang="zh-CN" sz="1200" dirty="0">
                <a:latin typeface="宋体" panose="02010600030101010101" pitchFamily="2" charset="-122"/>
                <a:ea typeface="宋体" panose="02010600030101010101" pitchFamily="2" charset="-122"/>
                <a:cs typeface="Times New Roman" panose="02020603050405020304" pitchFamily="18" charset="0"/>
              </a:rPr>
              <a:t>DNA </a:t>
            </a:r>
            <a:r>
              <a:rPr lang="zh-CN" altLang="en-US" sz="1200" dirty="0">
                <a:latin typeface="宋体" panose="02010600030101010101" pitchFamily="2" charset="-122"/>
                <a:ea typeface="宋体" panose="02010600030101010101" pitchFamily="2" charset="-122"/>
                <a:cs typeface="Times New Roman" panose="02020603050405020304" pitchFamily="18" charset="0"/>
              </a:rPr>
              <a:t>损伤的影响</a:t>
            </a:r>
          </a:p>
        </p:txBody>
      </p:sp>
      <p:sp>
        <p:nvSpPr>
          <p:cNvPr id="36" name="文本框 35">
            <a:extLst>
              <a:ext uri="{FF2B5EF4-FFF2-40B4-BE49-F238E27FC236}">
                <a16:creationId xmlns:a16="http://schemas.microsoft.com/office/drawing/2014/main" id="{0DAECBB5-FDC9-1D50-E207-FBDAA6BB492B}"/>
              </a:ext>
            </a:extLst>
          </p:cNvPr>
          <p:cNvSpPr txBox="1"/>
          <p:nvPr/>
        </p:nvSpPr>
        <p:spPr>
          <a:xfrm>
            <a:off x="4732960" y="6417963"/>
            <a:ext cx="2757887" cy="276999"/>
          </a:xfrm>
          <a:prstGeom prst="rect">
            <a:avLst/>
          </a:prstGeom>
          <a:noFill/>
        </p:spPr>
        <p:txBody>
          <a:bodyPr wrap="square">
            <a:spAutoFit/>
          </a:bodyPr>
          <a:lstStyle/>
          <a:p>
            <a:r>
              <a:rPr lang="zh-CN" altLang="en-US" sz="1200" dirty="0">
                <a:latin typeface="宋体" panose="02010600030101010101" pitchFamily="2" charset="-122"/>
                <a:ea typeface="宋体" panose="02010600030101010101" pitchFamily="2" charset="-122"/>
                <a:cs typeface="Times New Roman" panose="02020603050405020304" pitchFamily="18" charset="0"/>
              </a:rPr>
              <a:t>质子剂量率对克隆细胞存活率的影响</a:t>
            </a:r>
          </a:p>
        </p:txBody>
      </p:sp>
      <p:pic>
        <p:nvPicPr>
          <p:cNvPr id="38" name="图片 37">
            <a:extLst>
              <a:ext uri="{FF2B5EF4-FFF2-40B4-BE49-F238E27FC236}">
                <a16:creationId xmlns:a16="http://schemas.microsoft.com/office/drawing/2014/main" id="{FB2AC83F-F934-A7C9-6A95-39B3419B7650}"/>
              </a:ext>
            </a:extLst>
          </p:cNvPr>
          <p:cNvPicPr>
            <a:picLocks noChangeAspect="1"/>
          </p:cNvPicPr>
          <p:nvPr/>
        </p:nvPicPr>
        <p:blipFill>
          <a:blip r:embed="rId11"/>
          <a:stretch>
            <a:fillRect/>
          </a:stretch>
        </p:blipFill>
        <p:spPr>
          <a:xfrm>
            <a:off x="3911126" y="4258560"/>
            <a:ext cx="4249326" cy="2145910"/>
          </a:xfrm>
          <a:prstGeom prst="rect">
            <a:avLst/>
          </a:prstGeom>
        </p:spPr>
      </p:pic>
      <p:sp>
        <p:nvSpPr>
          <p:cNvPr id="2" name="文本框 1">
            <a:extLst>
              <a:ext uri="{FF2B5EF4-FFF2-40B4-BE49-F238E27FC236}">
                <a16:creationId xmlns:a16="http://schemas.microsoft.com/office/drawing/2014/main" id="{06368941-C626-F308-BC17-8C85B3479881}"/>
              </a:ext>
            </a:extLst>
          </p:cNvPr>
          <p:cNvSpPr txBox="1"/>
          <p:nvPr/>
        </p:nvSpPr>
        <p:spPr>
          <a:xfrm>
            <a:off x="424429" y="1363990"/>
            <a:ext cx="10108817" cy="458459"/>
          </a:xfrm>
          <a:prstGeom prst="rect">
            <a:avLst/>
          </a:prstGeom>
          <a:noFill/>
        </p:spPr>
        <p:txBody>
          <a:bodyPr wrap="square" rtlCol="0">
            <a:spAutoFit/>
          </a:bodyPr>
          <a:lstStyle/>
          <a:p>
            <a:pPr>
              <a:lnSpc>
                <a:spcPct val="150000"/>
              </a:lnSpc>
              <a:spcAft>
                <a:spcPts val="1200"/>
              </a:spcAft>
            </a:pPr>
            <a:r>
              <a:rPr lang="zh-CN" altLang="en-US" b="1" dirty="0"/>
              <a:t>辐照生物学</a:t>
            </a:r>
            <a:endParaRPr lang="en-US" altLang="zh-CN" b="1" dirty="0"/>
          </a:p>
        </p:txBody>
      </p:sp>
    </p:spTree>
    <p:extLst>
      <p:ext uri="{BB962C8B-B14F-4D97-AF65-F5344CB8AC3E}">
        <p14:creationId xmlns:p14="http://schemas.microsoft.com/office/powerpoint/2010/main" val="2220955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23"/>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25"/>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P spid="16" grpId="0"/>
      <p:bldP spid="29" grpId="0"/>
      <p:bldP spid="34" grpId="0"/>
      <p:bldP spid="3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67752-E3C3-FBFD-BB4A-6D4C061CF066}"/>
            </a:ext>
          </a:extLst>
        </p:cNvPr>
        <p:cNvGrpSpPr/>
        <p:nvPr/>
      </p:nvGrpSpPr>
      <p:grpSpPr>
        <a:xfrm>
          <a:off x="0" y="0"/>
          <a:ext cx="0" cy="0"/>
          <a:chOff x="0" y="0"/>
          <a:chExt cx="0" cy="0"/>
        </a:xfrm>
      </p:grpSpPr>
      <p:grpSp>
        <p:nvGrpSpPr>
          <p:cNvPr id="8" name="组合 7">
            <a:extLst>
              <a:ext uri="{FF2B5EF4-FFF2-40B4-BE49-F238E27FC236}">
                <a16:creationId xmlns:a16="http://schemas.microsoft.com/office/drawing/2014/main" id="{7C64F759-1222-A7F3-2742-D8C63B7EE363}"/>
              </a:ext>
            </a:extLst>
          </p:cNvPr>
          <p:cNvGrpSpPr/>
          <p:nvPr/>
        </p:nvGrpSpPr>
        <p:grpSpPr>
          <a:xfrm>
            <a:off x="0" y="119153"/>
            <a:ext cx="12192000" cy="622528"/>
            <a:chOff x="0" y="119153"/>
            <a:chExt cx="12192000" cy="622528"/>
          </a:xfrm>
        </p:grpSpPr>
        <p:sp>
          <p:nvSpPr>
            <p:cNvPr id="10" name="矩形 9">
              <a:extLst>
                <a:ext uri="{FF2B5EF4-FFF2-40B4-BE49-F238E27FC236}">
                  <a16:creationId xmlns:a16="http://schemas.microsoft.com/office/drawing/2014/main" id="{EAA64AB8-A34D-FD5B-CCC4-7ACEDCEEC5A7}"/>
                </a:ext>
              </a:extLst>
            </p:cNvPr>
            <p:cNvSpPr/>
            <p:nvPr/>
          </p:nvSpPr>
          <p:spPr>
            <a:xfrm>
              <a:off x="0" y="660401"/>
              <a:ext cx="12192000" cy="81280"/>
            </a:xfrm>
            <a:prstGeom prst="rect">
              <a:avLst/>
            </a:prstGeom>
            <a:gradFill flip="none" rotWithShape="1">
              <a:gsLst>
                <a:gs pos="7000">
                  <a:srgbClr val="2BB8B4">
                    <a:lumMod val="100000"/>
                  </a:srgbClr>
                </a:gs>
                <a:gs pos="49000">
                  <a:schemeClr val="accent1">
                    <a:tint val="44500"/>
                    <a:satMod val="160000"/>
                  </a:schemeClr>
                </a:gs>
                <a:gs pos="70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1" name="图片 10" descr="图片包含 文本&#10;&#10;描述已自动生成">
              <a:extLst>
                <a:ext uri="{FF2B5EF4-FFF2-40B4-BE49-F238E27FC236}">
                  <a16:creationId xmlns:a16="http://schemas.microsoft.com/office/drawing/2014/main" id="{09C91672-6837-1D7A-6EF0-305A2363D3FF}"/>
                </a:ext>
              </a:extLst>
            </p:cNvPr>
            <p:cNvPicPr/>
            <p:nvPr/>
          </p:nvPicPr>
          <p:blipFill rotWithShape="1">
            <a:blip r:embed="rId3">
              <a:extLst>
                <a:ext uri="{28A0092B-C50C-407E-A947-70E740481C1C}">
                  <a14:useLocalDpi xmlns:a14="http://schemas.microsoft.com/office/drawing/2010/main" val="0"/>
                </a:ext>
              </a:extLst>
            </a:blip>
            <a:srcRect r="27755"/>
            <a:stretch/>
          </p:blipFill>
          <p:spPr>
            <a:xfrm>
              <a:off x="2437617" y="119153"/>
              <a:ext cx="2095473" cy="446233"/>
            </a:xfrm>
            <a:prstGeom prst="rect">
              <a:avLst/>
            </a:prstGeom>
          </p:spPr>
        </p:pic>
        <p:pic>
          <p:nvPicPr>
            <p:cNvPr id="12" name="图片 11" descr="文本&#10;&#10;描述已自动生成">
              <a:extLst>
                <a:ext uri="{FF2B5EF4-FFF2-40B4-BE49-F238E27FC236}">
                  <a16:creationId xmlns:a16="http://schemas.microsoft.com/office/drawing/2014/main" id="{539A28DE-153B-B918-0AEE-9219F4358B14}"/>
                </a:ext>
              </a:extLst>
            </p:cNvPr>
            <p:cNvPicPr/>
            <p:nvPr/>
          </p:nvPicPr>
          <p:blipFill>
            <a:blip r:embed="rId4">
              <a:extLst>
                <a:ext uri="{28A0092B-C50C-407E-A947-70E740481C1C}">
                  <a14:useLocalDpi xmlns:a14="http://schemas.microsoft.com/office/drawing/2010/main" val="0"/>
                </a:ext>
              </a:extLst>
            </a:blip>
            <a:stretch>
              <a:fillRect/>
            </a:stretch>
          </p:blipFill>
          <p:spPr>
            <a:xfrm>
              <a:off x="187324" y="163038"/>
              <a:ext cx="2138137" cy="358465"/>
            </a:xfrm>
            <a:prstGeom prst="rect">
              <a:avLst/>
            </a:prstGeom>
          </p:spPr>
        </p:pic>
      </p:grpSp>
      <p:sp>
        <p:nvSpPr>
          <p:cNvPr id="13" name="文本框 12">
            <a:extLst>
              <a:ext uri="{FF2B5EF4-FFF2-40B4-BE49-F238E27FC236}">
                <a16:creationId xmlns:a16="http://schemas.microsoft.com/office/drawing/2014/main" id="{55126470-FFB8-3849-74DE-F4981AAB4D17}"/>
              </a:ext>
            </a:extLst>
          </p:cNvPr>
          <p:cNvSpPr txBox="1"/>
          <p:nvPr/>
        </p:nvSpPr>
        <p:spPr>
          <a:xfrm>
            <a:off x="99923" y="916336"/>
            <a:ext cx="3883844" cy="400110"/>
          </a:xfrm>
          <a:prstGeom prst="rect">
            <a:avLst/>
          </a:prstGeom>
          <a:noFill/>
        </p:spPr>
        <p:txBody>
          <a:bodyPr wrap="square" rtlCol="0">
            <a:spAutoFit/>
          </a:bodyPr>
          <a:lstStyle/>
          <a:p>
            <a:r>
              <a:rPr lang="en-US" altLang="zh-CN" sz="2000" b="1" dirty="0"/>
              <a:t>4.</a:t>
            </a:r>
            <a:r>
              <a:rPr kumimoji="1" lang="zh-CN" altLang="en-US" sz="2000" b="1" dirty="0">
                <a:solidFill>
                  <a:schemeClr val="tx1"/>
                </a:solidFill>
                <a:latin typeface="Arial" panose="020B0604020202020204" pitchFamily="34" charset="0"/>
                <a:ea typeface="微软雅黑" panose="020B0503020204020204" pitchFamily="34" charset="-122"/>
              </a:rPr>
              <a:t> 应用潜力</a:t>
            </a:r>
            <a:endParaRPr kumimoji="1" lang="en-US" altLang="zh-CN" sz="2000" b="1" dirty="0">
              <a:solidFill>
                <a:schemeClr val="tx1"/>
              </a:solidFill>
              <a:latin typeface="Arial" panose="020B0604020202020204" pitchFamily="34" charset="0"/>
              <a:ea typeface="微软雅黑" panose="020B0503020204020204" pitchFamily="34" charset="-122"/>
            </a:endParaRPr>
          </a:p>
        </p:txBody>
      </p:sp>
      <p:sp>
        <p:nvSpPr>
          <p:cNvPr id="19" name="灯片编号占位符 1">
            <a:extLst>
              <a:ext uri="{FF2B5EF4-FFF2-40B4-BE49-F238E27FC236}">
                <a16:creationId xmlns:a16="http://schemas.microsoft.com/office/drawing/2014/main" id="{BB3A0D50-6D70-E752-0AC6-B286B73E9F7C}"/>
              </a:ext>
            </a:extLst>
          </p:cNvPr>
          <p:cNvSpPr txBox="1">
            <a:spLocks/>
          </p:cNvSpPr>
          <p:nvPr/>
        </p:nvSpPr>
        <p:spPr>
          <a:xfrm>
            <a:off x="11285732" y="156378"/>
            <a:ext cx="635000" cy="365125"/>
          </a:xfrm>
          <a:prstGeom prst="rect">
            <a:avLst/>
          </a:prstGeom>
        </p:spPr>
        <p:txBody>
          <a:bodyPr vert="horz" lIns="91440" tIns="45720" rIns="91440" bIns="45720" rtlCol="0" anchor="ctr"/>
          <a:lstStyle>
            <a:defPPr>
              <a:defRPr lang="zh-CN"/>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a:t>27</a:t>
            </a:r>
            <a:endParaRPr lang="zh-CN" altLang="en-US" sz="1400" dirty="0"/>
          </a:p>
        </p:txBody>
      </p:sp>
      <p:sp>
        <p:nvSpPr>
          <p:cNvPr id="3" name="文本框 2">
            <a:extLst>
              <a:ext uri="{FF2B5EF4-FFF2-40B4-BE49-F238E27FC236}">
                <a16:creationId xmlns:a16="http://schemas.microsoft.com/office/drawing/2014/main" id="{B91F9767-F288-2D1E-5B6C-C6E405BF632A}"/>
              </a:ext>
            </a:extLst>
          </p:cNvPr>
          <p:cNvSpPr txBox="1"/>
          <p:nvPr/>
        </p:nvSpPr>
        <p:spPr>
          <a:xfrm>
            <a:off x="391046" y="1598858"/>
            <a:ext cx="10108817" cy="2341347"/>
          </a:xfrm>
          <a:prstGeom prst="rect">
            <a:avLst/>
          </a:prstGeom>
          <a:noFill/>
        </p:spPr>
        <p:txBody>
          <a:bodyPr wrap="square" rtlCol="0">
            <a:spAutoFit/>
          </a:bodyPr>
          <a:lstStyle/>
          <a:p>
            <a:pPr marL="180000" indent="-180000">
              <a:spcAft>
                <a:spcPts val="600"/>
              </a:spcAft>
              <a:buFont typeface="Arial" panose="020B0604020202020204" pitchFamily="34" charset="0"/>
              <a:buChar char="•"/>
            </a:pPr>
            <a:endParaRPr lang="en-US" altLang="zh-CN" b="1" dirty="0"/>
          </a:p>
          <a:p>
            <a:pPr marL="180000" indent="-180000">
              <a:lnSpc>
                <a:spcPct val="150000"/>
              </a:lnSpc>
              <a:spcAft>
                <a:spcPts val="1200"/>
              </a:spcAft>
              <a:buFont typeface="Arial" panose="020B0604020202020204" pitchFamily="34" charset="0"/>
              <a:buChar char="•"/>
            </a:pPr>
            <a:r>
              <a:rPr lang="en-US" altLang="zh-CN" sz="1600" dirty="0"/>
              <a:t>3D</a:t>
            </a:r>
            <a:r>
              <a:rPr lang="zh-CN" altLang="en-US" sz="1600" dirty="0"/>
              <a:t>封装器件</a:t>
            </a:r>
            <a:r>
              <a:rPr lang="en-US" altLang="zh-CN" sz="1600" dirty="0"/>
              <a:t>/</a:t>
            </a:r>
            <a:r>
              <a:rPr lang="zh-CN" altLang="en-US" sz="1600" dirty="0"/>
              <a:t>大型器件的质子</a:t>
            </a:r>
            <a:r>
              <a:rPr lang="en-US" altLang="zh-CN" sz="1600" dirty="0"/>
              <a:t>SEE</a:t>
            </a:r>
            <a:r>
              <a:rPr lang="zh-CN" altLang="en-US" sz="1600" dirty="0"/>
              <a:t>测试</a:t>
            </a:r>
            <a:endParaRPr lang="en-US" altLang="zh-CN" sz="1600" dirty="0"/>
          </a:p>
          <a:p>
            <a:pPr marL="180000" indent="-180000">
              <a:lnSpc>
                <a:spcPct val="150000"/>
              </a:lnSpc>
              <a:spcAft>
                <a:spcPts val="1200"/>
              </a:spcAft>
              <a:buFont typeface="Arial" panose="020B0604020202020204" pitchFamily="34" charset="0"/>
              <a:buChar char="•"/>
            </a:pPr>
            <a:r>
              <a:rPr lang="zh-CN" altLang="en-US" sz="1600" dirty="0"/>
              <a:t>空间环境模拟</a:t>
            </a:r>
            <a:endParaRPr lang="en-US" altLang="zh-CN" sz="1600" dirty="0"/>
          </a:p>
          <a:p>
            <a:pPr marL="180000" indent="-180000">
              <a:lnSpc>
                <a:spcPct val="150000"/>
              </a:lnSpc>
              <a:spcAft>
                <a:spcPts val="1200"/>
              </a:spcAft>
              <a:buFont typeface="Arial" panose="020B0604020202020204" pitchFamily="34" charset="0"/>
              <a:buChar char="•"/>
            </a:pPr>
            <a:r>
              <a:rPr lang="zh-CN" altLang="en-US" sz="1600" dirty="0"/>
              <a:t>质子剂量率效应</a:t>
            </a:r>
            <a:endParaRPr lang="en-US" altLang="zh-CN" sz="1600" dirty="0"/>
          </a:p>
          <a:p>
            <a:pPr marL="180000" indent="-180000">
              <a:lnSpc>
                <a:spcPct val="150000"/>
              </a:lnSpc>
              <a:spcAft>
                <a:spcPts val="1200"/>
              </a:spcAft>
              <a:buFont typeface="Arial" panose="020B0604020202020204" pitchFamily="34" charset="0"/>
              <a:buChar char="•"/>
            </a:pPr>
            <a:r>
              <a:rPr lang="en-US" altLang="zh-CN" sz="1600" dirty="0"/>
              <a:t>TID</a:t>
            </a:r>
            <a:r>
              <a:rPr lang="zh-CN" altLang="en-US" sz="1600" dirty="0"/>
              <a:t>总剂量效应研究</a:t>
            </a:r>
            <a:endParaRPr lang="en-US" altLang="zh-CN" sz="1600" dirty="0"/>
          </a:p>
        </p:txBody>
      </p:sp>
      <p:sp>
        <p:nvSpPr>
          <p:cNvPr id="2" name="文本框 1">
            <a:extLst>
              <a:ext uri="{FF2B5EF4-FFF2-40B4-BE49-F238E27FC236}">
                <a16:creationId xmlns:a16="http://schemas.microsoft.com/office/drawing/2014/main" id="{42BDEE0C-7C48-F9F0-C1E1-9073A3116AA5}"/>
              </a:ext>
            </a:extLst>
          </p:cNvPr>
          <p:cNvSpPr txBox="1"/>
          <p:nvPr/>
        </p:nvSpPr>
        <p:spPr>
          <a:xfrm>
            <a:off x="424429" y="1363990"/>
            <a:ext cx="10108817" cy="458459"/>
          </a:xfrm>
          <a:prstGeom prst="rect">
            <a:avLst/>
          </a:prstGeom>
          <a:noFill/>
        </p:spPr>
        <p:txBody>
          <a:bodyPr wrap="square" rtlCol="0">
            <a:spAutoFit/>
          </a:bodyPr>
          <a:lstStyle/>
          <a:p>
            <a:pPr>
              <a:lnSpc>
                <a:spcPct val="150000"/>
              </a:lnSpc>
              <a:spcAft>
                <a:spcPts val="1200"/>
              </a:spcAft>
            </a:pPr>
            <a:r>
              <a:rPr lang="zh-CN" altLang="en-US" b="1" dirty="0"/>
              <a:t>质子器件辐照</a:t>
            </a:r>
            <a:r>
              <a:rPr lang="en-US" altLang="zh-CN" b="1" dirty="0"/>
              <a:t>/</a:t>
            </a:r>
            <a:r>
              <a:rPr lang="zh-CN" altLang="en-US" b="1" dirty="0"/>
              <a:t>单粒子效应</a:t>
            </a:r>
            <a:endParaRPr lang="en-US" altLang="zh-CN" b="1" dirty="0"/>
          </a:p>
        </p:txBody>
      </p:sp>
      <p:pic>
        <p:nvPicPr>
          <p:cNvPr id="6" name="图片 5">
            <a:extLst>
              <a:ext uri="{FF2B5EF4-FFF2-40B4-BE49-F238E27FC236}">
                <a16:creationId xmlns:a16="http://schemas.microsoft.com/office/drawing/2014/main" id="{8105CE9B-442B-C80D-0781-7004F0E0C437}"/>
              </a:ext>
            </a:extLst>
          </p:cNvPr>
          <p:cNvPicPr>
            <a:picLocks noChangeAspect="1"/>
          </p:cNvPicPr>
          <p:nvPr/>
        </p:nvPicPr>
        <p:blipFill>
          <a:blip r:embed="rId5"/>
          <a:stretch>
            <a:fillRect/>
          </a:stretch>
        </p:blipFill>
        <p:spPr>
          <a:xfrm>
            <a:off x="5298346" y="916336"/>
            <a:ext cx="5683542" cy="2787793"/>
          </a:xfrm>
          <a:prstGeom prst="rect">
            <a:avLst/>
          </a:prstGeom>
        </p:spPr>
      </p:pic>
      <p:pic>
        <p:nvPicPr>
          <p:cNvPr id="9" name="图片 8">
            <a:extLst>
              <a:ext uri="{FF2B5EF4-FFF2-40B4-BE49-F238E27FC236}">
                <a16:creationId xmlns:a16="http://schemas.microsoft.com/office/drawing/2014/main" id="{C8605B65-84E9-DCDD-5A8E-24C113D7FDEF}"/>
              </a:ext>
            </a:extLst>
          </p:cNvPr>
          <p:cNvPicPr>
            <a:picLocks noChangeAspect="1"/>
          </p:cNvPicPr>
          <p:nvPr/>
        </p:nvPicPr>
        <p:blipFill>
          <a:blip r:embed="rId6"/>
          <a:stretch>
            <a:fillRect/>
          </a:stretch>
        </p:blipFill>
        <p:spPr>
          <a:xfrm>
            <a:off x="8770652" y="3796009"/>
            <a:ext cx="2909084" cy="2836433"/>
          </a:xfrm>
          <a:prstGeom prst="rect">
            <a:avLst/>
          </a:prstGeom>
        </p:spPr>
      </p:pic>
      <p:pic>
        <p:nvPicPr>
          <p:cNvPr id="17" name="图片 16">
            <a:extLst>
              <a:ext uri="{FF2B5EF4-FFF2-40B4-BE49-F238E27FC236}">
                <a16:creationId xmlns:a16="http://schemas.microsoft.com/office/drawing/2014/main" id="{728458A3-B2CB-A36F-B3A3-C712A62FFE03}"/>
              </a:ext>
            </a:extLst>
          </p:cNvPr>
          <p:cNvPicPr>
            <a:picLocks noChangeAspect="1"/>
          </p:cNvPicPr>
          <p:nvPr/>
        </p:nvPicPr>
        <p:blipFill>
          <a:blip r:embed="rId7"/>
          <a:stretch>
            <a:fillRect/>
          </a:stretch>
        </p:blipFill>
        <p:spPr>
          <a:xfrm>
            <a:off x="4533090" y="3796009"/>
            <a:ext cx="3607027" cy="2926266"/>
          </a:xfrm>
          <a:prstGeom prst="rect">
            <a:avLst/>
          </a:prstGeom>
        </p:spPr>
      </p:pic>
      <p:pic>
        <p:nvPicPr>
          <p:cNvPr id="20" name="图片 19" descr="电脑屏幕的照片&#10;&#10;AI 生成的内容可能不正确。">
            <a:extLst>
              <a:ext uri="{FF2B5EF4-FFF2-40B4-BE49-F238E27FC236}">
                <a16:creationId xmlns:a16="http://schemas.microsoft.com/office/drawing/2014/main" id="{9B63C86F-31AD-C341-3283-E0599FF3EC37}"/>
              </a:ext>
            </a:extLst>
          </p:cNvPr>
          <p:cNvPicPr>
            <a:picLocks noChangeAspect="1"/>
          </p:cNvPicPr>
          <p:nvPr/>
        </p:nvPicPr>
        <p:blipFill>
          <a:blip r:embed="rId8">
            <a:extLst>
              <a:ext uri="{28A0092B-C50C-407E-A947-70E740481C1C}">
                <a14:useLocalDpi xmlns:a14="http://schemas.microsoft.com/office/drawing/2010/main" val="0"/>
              </a:ext>
            </a:extLst>
          </a:blip>
          <a:srcRect l="46409" r="8253"/>
          <a:stretch>
            <a:fillRect/>
          </a:stretch>
        </p:blipFill>
        <p:spPr>
          <a:xfrm>
            <a:off x="331411" y="4764651"/>
            <a:ext cx="3765383" cy="1042035"/>
          </a:xfrm>
          <a:prstGeom prst="rect">
            <a:avLst/>
          </a:prstGeom>
        </p:spPr>
      </p:pic>
    </p:spTree>
    <p:extLst>
      <p:ext uri="{BB962C8B-B14F-4D97-AF65-F5344CB8AC3E}">
        <p14:creationId xmlns:p14="http://schemas.microsoft.com/office/powerpoint/2010/main" val="2820304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074B5604-7A71-AEDF-B5A7-60396E405522}"/>
              </a:ext>
            </a:extLst>
          </p:cNvPr>
          <p:cNvSpPr>
            <a:spLocks noGrp="1"/>
          </p:cNvSpPr>
          <p:nvPr>
            <p:ph type="sldNum" sz="quarter" idx="12"/>
          </p:nvPr>
        </p:nvSpPr>
        <p:spPr/>
        <p:txBody>
          <a:bodyPr/>
          <a:lstStyle/>
          <a:p>
            <a:fld id="{DAEFFE54-9F89-4D27-A971-D6774B8AC7D8}" type="slidenum">
              <a:rPr lang="en-US" smtClean="0"/>
              <a:t>27</a:t>
            </a:fld>
            <a:endParaRPr lang="en-US"/>
          </a:p>
        </p:txBody>
      </p:sp>
      <p:sp>
        <p:nvSpPr>
          <p:cNvPr id="4" name="矩形 3">
            <a:extLst>
              <a:ext uri="{FF2B5EF4-FFF2-40B4-BE49-F238E27FC236}">
                <a16:creationId xmlns:a16="http://schemas.microsoft.com/office/drawing/2014/main" id="{7BB71631-7CDB-D413-EFA0-33504445DB1E}"/>
              </a:ext>
            </a:extLst>
          </p:cNvPr>
          <p:cNvSpPr/>
          <p:nvPr/>
        </p:nvSpPr>
        <p:spPr>
          <a:xfrm>
            <a:off x="4696713" y="3542196"/>
            <a:ext cx="401207" cy="2052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a:extLst>
              <a:ext uri="{FF2B5EF4-FFF2-40B4-BE49-F238E27FC236}">
                <a16:creationId xmlns:a16="http://schemas.microsoft.com/office/drawing/2014/main" id="{CAAFE9A3-4529-94EA-33C4-6FD81CA00421}"/>
              </a:ext>
            </a:extLst>
          </p:cNvPr>
          <p:cNvGrpSpPr/>
          <p:nvPr/>
        </p:nvGrpSpPr>
        <p:grpSpPr>
          <a:xfrm>
            <a:off x="0" y="119153"/>
            <a:ext cx="12192000" cy="622528"/>
            <a:chOff x="0" y="119153"/>
            <a:chExt cx="12192000" cy="622528"/>
          </a:xfrm>
        </p:grpSpPr>
        <p:sp>
          <p:nvSpPr>
            <p:cNvPr id="7" name="矩形 6">
              <a:extLst>
                <a:ext uri="{FF2B5EF4-FFF2-40B4-BE49-F238E27FC236}">
                  <a16:creationId xmlns:a16="http://schemas.microsoft.com/office/drawing/2014/main" id="{210648BF-13C1-765A-9425-D2E0F95B1F06}"/>
                </a:ext>
              </a:extLst>
            </p:cNvPr>
            <p:cNvSpPr/>
            <p:nvPr/>
          </p:nvSpPr>
          <p:spPr>
            <a:xfrm>
              <a:off x="0" y="660401"/>
              <a:ext cx="12192000" cy="81280"/>
            </a:xfrm>
            <a:prstGeom prst="rect">
              <a:avLst/>
            </a:prstGeom>
            <a:gradFill flip="none" rotWithShape="1">
              <a:gsLst>
                <a:gs pos="7000">
                  <a:srgbClr val="2BB8B4">
                    <a:lumMod val="100000"/>
                  </a:srgbClr>
                </a:gs>
                <a:gs pos="49000">
                  <a:schemeClr val="accent1">
                    <a:tint val="44500"/>
                    <a:satMod val="160000"/>
                  </a:schemeClr>
                </a:gs>
                <a:gs pos="70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8" name="图片 7" descr="图片包含 文本&#10;&#10;描述已自动生成">
              <a:extLst>
                <a:ext uri="{FF2B5EF4-FFF2-40B4-BE49-F238E27FC236}">
                  <a16:creationId xmlns:a16="http://schemas.microsoft.com/office/drawing/2014/main" id="{D01C21CF-F355-0A19-5D58-057EAFA29E78}"/>
                </a:ext>
              </a:extLst>
            </p:cNvPr>
            <p:cNvPicPr/>
            <p:nvPr/>
          </p:nvPicPr>
          <p:blipFill rotWithShape="1">
            <a:blip r:embed="rId2">
              <a:extLst>
                <a:ext uri="{28A0092B-C50C-407E-A947-70E740481C1C}">
                  <a14:useLocalDpi xmlns:a14="http://schemas.microsoft.com/office/drawing/2010/main" val="0"/>
                </a:ext>
              </a:extLst>
            </a:blip>
            <a:srcRect r="27755"/>
            <a:stretch/>
          </p:blipFill>
          <p:spPr>
            <a:xfrm>
              <a:off x="2437617" y="119153"/>
              <a:ext cx="2095473" cy="446233"/>
            </a:xfrm>
            <a:prstGeom prst="rect">
              <a:avLst/>
            </a:prstGeom>
          </p:spPr>
        </p:pic>
        <p:pic>
          <p:nvPicPr>
            <p:cNvPr id="9" name="图片 8" descr="文本&#10;&#10;描述已自动生成">
              <a:extLst>
                <a:ext uri="{FF2B5EF4-FFF2-40B4-BE49-F238E27FC236}">
                  <a16:creationId xmlns:a16="http://schemas.microsoft.com/office/drawing/2014/main" id="{754A9331-8227-C212-5403-6D4008854802}"/>
                </a:ext>
              </a:extLst>
            </p:cNvPr>
            <p:cNvPicPr/>
            <p:nvPr/>
          </p:nvPicPr>
          <p:blipFill>
            <a:blip r:embed="rId3">
              <a:extLst>
                <a:ext uri="{28A0092B-C50C-407E-A947-70E740481C1C}">
                  <a14:useLocalDpi xmlns:a14="http://schemas.microsoft.com/office/drawing/2010/main" val="0"/>
                </a:ext>
              </a:extLst>
            </a:blip>
            <a:stretch>
              <a:fillRect/>
            </a:stretch>
          </p:blipFill>
          <p:spPr>
            <a:xfrm>
              <a:off x="187324" y="163038"/>
              <a:ext cx="2138137" cy="358465"/>
            </a:xfrm>
            <a:prstGeom prst="rect">
              <a:avLst/>
            </a:prstGeom>
          </p:spPr>
        </p:pic>
      </p:grpSp>
      <p:sp>
        <p:nvSpPr>
          <p:cNvPr id="10" name="文本框 9">
            <a:extLst>
              <a:ext uri="{FF2B5EF4-FFF2-40B4-BE49-F238E27FC236}">
                <a16:creationId xmlns:a16="http://schemas.microsoft.com/office/drawing/2014/main" id="{D9A3FAB8-D92D-9BFE-82CB-569616E6785F}"/>
              </a:ext>
            </a:extLst>
          </p:cNvPr>
          <p:cNvSpPr txBox="1"/>
          <p:nvPr/>
        </p:nvSpPr>
        <p:spPr>
          <a:xfrm>
            <a:off x="470730" y="1698837"/>
            <a:ext cx="10108817" cy="3200876"/>
          </a:xfrm>
          <a:prstGeom prst="rect">
            <a:avLst/>
          </a:prstGeom>
          <a:noFill/>
        </p:spPr>
        <p:txBody>
          <a:bodyPr wrap="square" rtlCol="0">
            <a:spAutoFit/>
          </a:bodyPr>
          <a:lstStyle/>
          <a:p>
            <a:pPr marL="180000" indent="-180000">
              <a:spcAft>
                <a:spcPts val="600"/>
              </a:spcAft>
              <a:buFont typeface="Arial" panose="020B0604020202020204" pitchFamily="34" charset="0"/>
              <a:buChar char="•"/>
            </a:pPr>
            <a:endParaRPr lang="en-US" altLang="zh-CN" b="1" dirty="0"/>
          </a:p>
          <a:p>
            <a:pPr marL="180000" indent="-180000">
              <a:spcAft>
                <a:spcPts val="600"/>
              </a:spcAft>
              <a:buFont typeface="Arial" panose="020B0604020202020204" pitchFamily="34" charset="0"/>
              <a:buChar char="•"/>
            </a:pPr>
            <a:r>
              <a:rPr lang="en-US" altLang="zh-CN" b="1" dirty="0"/>
              <a:t>1 </a:t>
            </a:r>
            <a:r>
              <a:rPr lang="zh-CN" altLang="en-US" b="1" dirty="0"/>
              <a:t>完成磁铁设计、准直设计等束流光学设计</a:t>
            </a:r>
            <a:endParaRPr lang="en-US" altLang="zh-CN" b="1" dirty="0"/>
          </a:p>
          <a:p>
            <a:pPr marL="180000" indent="-180000">
              <a:spcAft>
                <a:spcPts val="600"/>
              </a:spcAft>
              <a:buFont typeface="Arial" panose="020B0604020202020204" pitchFamily="34" charset="0"/>
              <a:buChar char="•"/>
            </a:pPr>
            <a:endParaRPr lang="en-US" altLang="zh-CN" b="1" dirty="0"/>
          </a:p>
          <a:p>
            <a:pPr marL="180000" indent="-180000">
              <a:spcAft>
                <a:spcPts val="600"/>
              </a:spcAft>
              <a:buFont typeface="Arial" panose="020B0604020202020204" pitchFamily="34" charset="0"/>
              <a:buChar char="•"/>
            </a:pPr>
            <a:r>
              <a:rPr lang="en-US" altLang="zh-CN" b="1" dirty="0"/>
              <a:t>2 </a:t>
            </a:r>
            <a:r>
              <a:rPr lang="zh-CN" altLang="en-US" b="1" dirty="0"/>
              <a:t>优化实验终端的内部屏蔽设计</a:t>
            </a:r>
            <a:endParaRPr lang="en-US" altLang="zh-CN" b="1" dirty="0"/>
          </a:p>
          <a:p>
            <a:pPr marL="180000" indent="-180000">
              <a:spcAft>
                <a:spcPts val="600"/>
              </a:spcAft>
              <a:buFont typeface="Arial" panose="020B0604020202020204" pitchFamily="34" charset="0"/>
              <a:buChar char="•"/>
            </a:pPr>
            <a:endParaRPr lang="en-US" altLang="zh-CN" b="1" dirty="0"/>
          </a:p>
          <a:p>
            <a:pPr marL="180000" indent="-180000">
              <a:spcAft>
                <a:spcPts val="600"/>
              </a:spcAft>
              <a:buFont typeface="Arial" panose="020B0604020202020204" pitchFamily="34" charset="0"/>
              <a:buChar char="•"/>
            </a:pPr>
            <a:r>
              <a:rPr lang="en-US" altLang="zh-CN" b="1" dirty="0"/>
              <a:t>3 </a:t>
            </a:r>
            <a:r>
              <a:rPr lang="zh-CN" altLang="en-US" b="1" dirty="0"/>
              <a:t>进行质子治疗配套设备的调研，预研</a:t>
            </a:r>
            <a:endParaRPr lang="en-US" altLang="zh-CN" b="1" dirty="0"/>
          </a:p>
          <a:p>
            <a:pPr marL="180000" indent="-180000">
              <a:spcAft>
                <a:spcPts val="600"/>
              </a:spcAft>
              <a:buFont typeface="Arial" panose="020B0604020202020204" pitchFamily="34" charset="0"/>
              <a:buChar char="•"/>
            </a:pPr>
            <a:endParaRPr lang="en-US" altLang="zh-CN" b="1" dirty="0"/>
          </a:p>
          <a:p>
            <a:pPr marL="180000" indent="-180000">
              <a:spcAft>
                <a:spcPts val="600"/>
              </a:spcAft>
              <a:buFont typeface="Arial" panose="020B0604020202020204" pitchFamily="34" charset="0"/>
              <a:buChar char="•"/>
            </a:pPr>
            <a:r>
              <a:rPr lang="en-US" altLang="zh-CN" b="1" dirty="0"/>
              <a:t>4 </a:t>
            </a:r>
            <a:r>
              <a:rPr lang="zh-CN" altLang="en-US" b="1" dirty="0"/>
              <a:t>完成配套束流监控、剂量测量等探测装置的布局方案</a:t>
            </a:r>
            <a:endParaRPr lang="en-US" altLang="zh-CN" b="1" dirty="0"/>
          </a:p>
          <a:p>
            <a:pPr marL="180000" indent="-180000">
              <a:spcAft>
                <a:spcPts val="600"/>
              </a:spcAft>
              <a:buFont typeface="Arial" panose="020B0604020202020204" pitchFamily="34" charset="0"/>
              <a:buChar char="•"/>
            </a:pPr>
            <a:endParaRPr lang="en-US" altLang="zh-CN" b="1" dirty="0"/>
          </a:p>
        </p:txBody>
      </p:sp>
      <p:sp>
        <p:nvSpPr>
          <p:cNvPr id="11" name="文本框 10">
            <a:extLst>
              <a:ext uri="{FF2B5EF4-FFF2-40B4-BE49-F238E27FC236}">
                <a16:creationId xmlns:a16="http://schemas.microsoft.com/office/drawing/2014/main" id="{31C67D77-FFB4-544A-0AEB-BA2C707D82E7}"/>
              </a:ext>
            </a:extLst>
          </p:cNvPr>
          <p:cNvSpPr txBox="1"/>
          <p:nvPr/>
        </p:nvSpPr>
        <p:spPr>
          <a:xfrm>
            <a:off x="99923" y="916336"/>
            <a:ext cx="3883844" cy="400110"/>
          </a:xfrm>
          <a:prstGeom prst="rect">
            <a:avLst/>
          </a:prstGeom>
          <a:noFill/>
        </p:spPr>
        <p:txBody>
          <a:bodyPr wrap="square" rtlCol="0">
            <a:spAutoFit/>
          </a:bodyPr>
          <a:lstStyle/>
          <a:p>
            <a:r>
              <a:rPr lang="en-US" altLang="zh-CN" sz="2000" b="1" dirty="0"/>
              <a:t>5. </a:t>
            </a:r>
            <a:r>
              <a:rPr lang="zh-CN" altLang="en-US" sz="2000" b="1" dirty="0"/>
              <a:t>未来计划</a:t>
            </a:r>
          </a:p>
        </p:txBody>
      </p:sp>
      <p:sp>
        <p:nvSpPr>
          <p:cNvPr id="27" name="灯片编号占位符 1">
            <a:extLst>
              <a:ext uri="{FF2B5EF4-FFF2-40B4-BE49-F238E27FC236}">
                <a16:creationId xmlns:a16="http://schemas.microsoft.com/office/drawing/2014/main" id="{6E520F2D-1DA9-A54A-2B61-3D031ACD5871}"/>
              </a:ext>
            </a:extLst>
          </p:cNvPr>
          <p:cNvSpPr txBox="1">
            <a:spLocks/>
          </p:cNvSpPr>
          <p:nvPr/>
        </p:nvSpPr>
        <p:spPr>
          <a:xfrm>
            <a:off x="11285732" y="156378"/>
            <a:ext cx="635000" cy="365125"/>
          </a:xfrm>
          <a:prstGeom prst="rect">
            <a:avLst/>
          </a:prstGeom>
        </p:spPr>
        <p:txBody>
          <a:bodyPr vert="horz" lIns="91440" tIns="45720" rIns="91440" bIns="45720" rtlCol="0" anchor="ctr"/>
          <a:lstStyle>
            <a:defPPr>
              <a:defRPr lang="zh-CN"/>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a:t>28</a:t>
            </a:r>
            <a:endParaRPr lang="zh-CN" altLang="en-US" sz="1400" dirty="0"/>
          </a:p>
        </p:txBody>
      </p:sp>
    </p:spTree>
    <p:extLst>
      <p:ext uri="{BB962C8B-B14F-4D97-AF65-F5344CB8AC3E}">
        <p14:creationId xmlns:p14="http://schemas.microsoft.com/office/powerpoint/2010/main" val="8644345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对象 2" hidden="1">
            <a:extLst>
              <a:ext uri="{FF2B5EF4-FFF2-40B4-BE49-F238E27FC236}">
                <a16:creationId xmlns:a16="http://schemas.microsoft.com/office/drawing/2014/main" id="{A6A819F1-33AF-45D7-8BF6-2B0A9769CAD4}"/>
              </a:ext>
            </a:extLst>
          </p:cNvPr>
          <p:cNvGraphicFramePr>
            <a:graphicFrameLocks noChangeAspect="1"/>
          </p:cNvGraphicFramePr>
          <p:nvPr>
            <p:extLst>
              <p:ext uri="{D42A27DB-BD31-4B8C-83A1-F6EECF244321}">
                <p14:modId xmlns:p14="http://schemas.microsoft.com/office/powerpoint/2010/main" val="10969869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 imgW="347" imgH="348" progId="TCLayout.ActiveDocument.1">
                  <p:embed/>
                </p:oleObj>
              </mc:Choice>
              <mc:Fallback>
                <p:oleObj name="think-cell Slide" r:id="rId2" imgW="347" imgH="348" progId="TCLayout.ActiveDocument.1">
                  <p:embed/>
                  <p:pic>
                    <p:nvPicPr>
                      <p:cNvPr id="3" name="对象 2" hidden="1">
                        <a:extLst>
                          <a:ext uri="{FF2B5EF4-FFF2-40B4-BE49-F238E27FC236}">
                            <a16:creationId xmlns:a16="http://schemas.microsoft.com/office/drawing/2014/main" id="{A6A819F1-33AF-45D7-8BF6-2B0A9769CAD4}"/>
                          </a:ext>
                        </a:extLst>
                      </p:cNvPr>
                      <p:cNvPicPr/>
                      <p:nvPr/>
                    </p:nvPicPr>
                    <p:blipFill>
                      <a:blip r:embed="rId3"/>
                      <a:stretch>
                        <a:fillRect/>
                      </a:stretch>
                    </p:blipFill>
                    <p:spPr>
                      <a:xfrm>
                        <a:off x="1588" y="1588"/>
                        <a:ext cx="1588" cy="1588"/>
                      </a:xfrm>
                      <a:prstGeom prst="rect">
                        <a:avLst/>
                      </a:prstGeom>
                    </p:spPr>
                  </p:pic>
                </p:oleObj>
              </mc:Fallback>
            </mc:AlternateContent>
          </a:graphicData>
        </a:graphic>
      </p:graphicFrame>
      <p:sp>
        <p:nvSpPr>
          <p:cNvPr id="2" name="矩形 1" hidden="1">
            <a:extLst>
              <a:ext uri="{FF2B5EF4-FFF2-40B4-BE49-F238E27FC236}">
                <a16:creationId xmlns:a16="http://schemas.microsoft.com/office/drawing/2014/main" id="{FF51F16D-1BAD-46EE-A6F4-B8B94C9DF628}"/>
              </a:ext>
            </a:extLst>
          </p:cNvPr>
          <p:cNvSpPr/>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US" altLang="zh-CN" sz="2400" dirty="0">
              <a:latin typeface="Arial" panose="020B0604020202020204" pitchFamily="34" charset="0"/>
              <a:ea typeface="微软雅黑" panose="020B0503020204020204" pitchFamily="34" charset="-122"/>
              <a:cs typeface="+mj-cs"/>
              <a:sym typeface="Arial" panose="020B0604020202020204" pitchFamily="34" charset="0"/>
            </a:endParaRPr>
          </a:p>
        </p:txBody>
      </p:sp>
      <p:sp>
        <p:nvSpPr>
          <p:cNvPr id="5" name="标题 4"/>
          <p:cNvSpPr>
            <a:spLocks noGrp="1"/>
          </p:cNvSpPr>
          <p:nvPr>
            <p:ph type="ctrTitle"/>
          </p:nvPr>
        </p:nvSpPr>
        <p:spPr/>
        <p:txBody>
          <a:bodyPr/>
          <a:lstStyle/>
          <a:p>
            <a:r>
              <a:rPr lang="zh-CN" altLang="en-US" sz="4400" b="0" dirty="0">
                <a:latin typeface="Arial" panose="020B0604020202020204" pitchFamily="34" charset="0"/>
                <a:ea typeface="微软雅黑" panose="020B0503020204020204" pitchFamily="34" charset="-122"/>
              </a:rPr>
              <a:t>感谢批评指正！</a:t>
            </a:r>
            <a:br>
              <a:rPr lang="en-US" altLang="zh-CN" sz="4400" b="0" dirty="0">
                <a:latin typeface="Arial" panose="020B0604020202020204" pitchFamily="34" charset="0"/>
                <a:ea typeface="微软雅黑" panose="020B0503020204020204" pitchFamily="34" charset="-122"/>
              </a:rPr>
            </a:br>
            <a:endParaRPr lang="zh-CN" altLang="en-US" dirty="0">
              <a:latin typeface="Arial" panose="020B0604020202020204" pitchFamily="34" charset="0"/>
              <a:ea typeface="微软雅黑" panose="020B0503020204020204" pitchFamily="34" charset="-122"/>
            </a:endParaRPr>
          </a:p>
        </p:txBody>
      </p:sp>
      <p:sp>
        <p:nvSpPr>
          <p:cNvPr id="7" name="文本占位符 6"/>
          <p:cNvSpPr>
            <a:spLocks noGrp="1"/>
          </p:cNvSpPr>
          <p:nvPr>
            <p:ph type="body" sz="quarter" idx="18"/>
          </p:nvPr>
        </p:nvSpPr>
        <p:spPr/>
        <p:txBody>
          <a:bodyPr>
            <a:normAutofit/>
          </a:bodyPr>
          <a:lstStyle/>
          <a:p>
            <a:r>
              <a:rPr lang="en-US" altLang="zh-CN" sz="1200" dirty="0">
                <a:latin typeface="Arial" panose="020B0604020202020204" pitchFamily="34" charset="0"/>
                <a:ea typeface="微软雅黑" panose="020B0503020204020204" pitchFamily="34" charset="-122"/>
              </a:rPr>
              <a:t>2025</a:t>
            </a:r>
            <a:r>
              <a:rPr lang="zh-CN" altLang="en-US" sz="1200" dirty="0">
                <a:latin typeface="Arial" panose="020B0604020202020204" pitchFamily="34" charset="0"/>
                <a:ea typeface="微软雅黑" panose="020B0503020204020204" pitchFamily="34" charset="-122"/>
              </a:rPr>
              <a:t>年</a:t>
            </a:r>
            <a:r>
              <a:rPr lang="en-US" altLang="zh-CN" sz="1200" dirty="0">
                <a:latin typeface="Arial" panose="020B0604020202020204" pitchFamily="34" charset="0"/>
                <a:ea typeface="微软雅黑" panose="020B0503020204020204" pitchFamily="34" charset="-122"/>
              </a:rPr>
              <a:t>9</a:t>
            </a:r>
            <a:r>
              <a:rPr lang="zh-CN" altLang="en-US" sz="1200" dirty="0">
                <a:latin typeface="Arial" panose="020B0604020202020204" pitchFamily="34" charset="0"/>
                <a:ea typeface="微软雅黑" panose="020B0503020204020204" pitchFamily="34" charset="-122"/>
              </a:rPr>
              <a:t>月</a:t>
            </a:r>
            <a:r>
              <a:rPr lang="en-US" altLang="zh-CN" sz="1200" dirty="0">
                <a:latin typeface="Arial" panose="020B0604020202020204" pitchFamily="34" charset="0"/>
                <a:ea typeface="微软雅黑" panose="020B0503020204020204" pitchFamily="34" charset="-122"/>
              </a:rPr>
              <a:t>5</a:t>
            </a:r>
            <a:r>
              <a:rPr lang="zh-CN" altLang="en-US" sz="1200" dirty="0">
                <a:latin typeface="Arial" panose="020B0604020202020204" pitchFamily="34" charset="0"/>
                <a:ea typeface="微软雅黑" panose="020B0503020204020204" pitchFamily="34" charset="-122"/>
              </a:rPr>
              <a:t>日</a:t>
            </a:r>
            <a:endParaRPr lang="en-US" altLang="en-US" sz="1200" dirty="0">
              <a:latin typeface="Arial" panose="020B0604020202020204" pitchFamily="34" charset="0"/>
              <a:ea typeface="微软雅黑" panose="020B0503020204020204" pitchFamily="34" charset="-122"/>
            </a:endParaRPr>
          </a:p>
        </p:txBody>
      </p:sp>
      <p:sp>
        <p:nvSpPr>
          <p:cNvPr id="8" name="文本占位符 7">
            <a:extLst>
              <a:ext uri="{FF2B5EF4-FFF2-40B4-BE49-F238E27FC236}">
                <a16:creationId xmlns:a16="http://schemas.microsoft.com/office/drawing/2014/main" id="{473CE0D1-4F1C-A9FB-B396-8FD03D4E486B}"/>
              </a:ext>
            </a:extLst>
          </p:cNvPr>
          <p:cNvSpPr>
            <a:spLocks noGrp="1"/>
          </p:cNvSpPr>
          <p:nvPr>
            <p:ph type="body" sz="quarter" idx="10"/>
          </p:nvPr>
        </p:nvSpPr>
        <p:spPr/>
        <p:txBody>
          <a:bodyPr/>
          <a:lstStyle/>
          <a:p>
            <a:r>
              <a:rPr lang="zh-CN" altLang="en-US" dirty="0"/>
              <a:t>邓亦凡</a:t>
            </a:r>
          </a:p>
        </p:txBody>
      </p:sp>
    </p:spTree>
    <p:extLst>
      <p:ext uri="{BB962C8B-B14F-4D97-AF65-F5344CB8AC3E}">
        <p14:creationId xmlns:p14="http://schemas.microsoft.com/office/powerpoint/2010/main" val="24624988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1E3608C6-F8B8-1286-27F9-DFCFEE68216E}"/>
              </a:ext>
            </a:extLst>
          </p:cNvPr>
          <p:cNvGrpSpPr/>
          <p:nvPr/>
        </p:nvGrpSpPr>
        <p:grpSpPr>
          <a:xfrm>
            <a:off x="1677600" y="877571"/>
            <a:ext cx="9037450" cy="5316963"/>
            <a:chOff x="2694798" y="877571"/>
            <a:chExt cx="9037450" cy="5316963"/>
          </a:xfrm>
        </p:grpSpPr>
        <p:sp>
          <p:nvSpPr>
            <p:cNvPr id="3" name="矩形 2">
              <a:extLst>
                <a:ext uri="{FF2B5EF4-FFF2-40B4-BE49-F238E27FC236}">
                  <a16:creationId xmlns:a16="http://schemas.microsoft.com/office/drawing/2014/main" id="{9E944ED5-B917-8944-ADD4-C04C527A7A3B}"/>
                </a:ext>
              </a:extLst>
            </p:cNvPr>
            <p:cNvSpPr/>
            <p:nvPr/>
          </p:nvSpPr>
          <p:spPr>
            <a:xfrm rot="5400000">
              <a:off x="953013" y="3170535"/>
              <a:ext cx="4406900" cy="923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spAutoFit/>
            </a:bodyPr>
            <a:lstStyle/>
            <a:p>
              <a:pPr algn="ctr"/>
              <a:r>
                <a:rPr kumimoji="1" lang="en-US" altLang="zh-CN" sz="5400" b="1" dirty="0">
                  <a:solidFill>
                    <a:schemeClr val="tx2">
                      <a:lumMod val="75000"/>
                    </a:schemeClr>
                  </a:solidFill>
                  <a:latin typeface="Arial" panose="020B0604020202020204" pitchFamily="34" charset="0"/>
                  <a:ea typeface="微软雅黑" panose="020B0503020204020204" pitchFamily="34" charset="-122"/>
                </a:rPr>
                <a:t>CONTENTS</a:t>
              </a:r>
            </a:p>
          </p:txBody>
        </p:sp>
        <p:cxnSp>
          <p:nvCxnSpPr>
            <p:cNvPr id="4" name="直接连接符 3">
              <a:extLst>
                <a:ext uri="{FF2B5EF4-FFF2-40B4-BE49-F238E27FC236}">
                  <a16:creationId xmlns:a16="http://schemas.microsoft.com/office/drawing/2014/main" id="{0A92AA57-54F1-E6B9-42A7-F0EFE29C919E}"/>
                </a:ext>
              </a:extLst>
            </p:cNvPr>
            <p:cNvCxnSpPr>
              <a:cxnSpLocks/>
            </p:cNvCxnSpPr>
            <p:nvPr/>
          </p:nvCxnSpPr>
          <p:spPr>
            <a:xfrm>
              <a:off x="4518551" y="1188111"/>
              <a:ext cx="0" cy="4904105"/>
            </a:xfrm>
            <a:prstGeom prst="line">
              <a:avLst/>
            </a:prstGeom>
            <a:ln w="6350"/>
          </p:spPr>
          <p:style>
            <a:lnRef idx="1">
              <a:schemeClr val="accent1"/>
            </a:lnRef>
            <a:fillRef idx="0">
              <a:schemeClr val="accent1"/>
            </a:fillRef>
            <a:effectRef idx="0">
              <a:schemeClr val="accent1"/>
            </a:effectRef>
            <a:fontRef idx="minor">
              <a:schemeClr val="tx1"/>
            </a:fontRef>
          </p:style>
        </p:cxnSp>
        <p:grpSp>
          <p:nvGrpSpPr>
            <p:cNvPr id="33" name="组合 32">
              <a:extLst>
                <a:ext uri="{FF2B5EF4-FFF2-40B4-BE49-F238E27FC236}">
                  <a16:creationId xmlns:a16="http://schemas.microsoft.com/office/drawing/2014/main" id="{36F3719A-2263-D5F7-7BD6-1089D9EDA503}"/>
                </a:ext>
              </a:extLst>
            </p:cNvPr>
            <p:cNvGrpSpPr/>
            <p:nvPr/>
          </p:nvGrpSpPr>
          <p:grpSpPr>
            <a:xfrm>
              <a:off x="5576412" y="877571"/>
              <a:ext cx="6155836" cy="5316963"/>
              <a:chOff x="5576412" y="877571"/>
              <a:chExt cx="6155836" cy="5316963"/>
            </a:xfrm>
          </p:grpSpPr>
          <p:grpSp>
            <p:nvGrpSpPr>
              <p:cNvPr id="7" name="组合 6">
                <a:extLst>
                  <a:ext uri="{FF2B5EF4-FFF2-40B4-BE49-F238E27FC236}">
                    <a16:creationId xmlns:a16="http://schemas.microsoft.com/office/drawing/2014/main" id="{EFFF0AAB-C31A-BA6A-915D-A91EFE64A8A3}"/>
                  </a:ext>
                </a:extLst>
              </p:cNvPr>
              <p:cNvGrpSpPr/>
              <p:nvPr/>
            </p:nvGrpSpPr>
            <p:grpSpPr>
              <a:xfrm>
                <a:off x="5576412" y="877571"/>
                <a:ext cx="5942487" cy="1061715"/>
                <a:chOff x="6220996" y="1181427"/>
                <a:chExt cx="5942487" cy="1061715"/>
              </a:xfrm>
            </p:grpSpPr>
            <p:sp>
              <p:nvSpPr>
                <p:cNvPr id="16" name="文本框 15">
                  <a:extLst>
                    <a:ext uri="{FF2B5EF4-FFF2-40B4-BE49-F238E27FC236}">
                      <a16:creationId xmlns:a16="http://schemas.microsoft.com/office/drawing/2014/main" id="{2335A939-1154-5A8A-BAD3-BEDDA55AC2A7}"/>
                    </a:ext>
                  </a:extLst>
                </p:cNvPr>
                <p:cNvSpPr txBox="1"/>
                <p:nvPr/>
              </p:nvSpPr>
              <p:spPr>
                <a:xfrm>
                  <a:off x="6220996" y="1181427"/>
                  <a:ext cx="987552" cy="1049106"/>
                </a:xfrm>
                <a:prstGeom prst="rect">
                  <a:avLst/>
                </a:prstGeom>
                <a:noFill/>
              </p:spPr>
              <p:txBody>
                <a:bodyPr wrap="none" lIns="108000" tIns="108000" rIns="108000" bIns="108000" rtlCol="0" anchor="ctr" anchorCtr="0">
                  <a:spAutoFit/>
                </a:bodyPr>
                <a:lstStyle>
                  <a:defPPr>
                    <a:defRPr lang="zh-CN"/>
                  </a:defPPr>
                  <a:lvl1pPr algn="r">
                    <a:defRPr kumimoji="1" sz="4800" b="1">
                      <a:gradFill>
                        <a:gsLst>
                          <a:gs pos="0">
                            <a:schemeClr val="accent2">
                              <a:lumMod val="60000"/>
                              <a:lumOff val="40000"/>
                            </a:schemeClr>
                          </a:gs>
                          <a:gs pos="50000">
                            <a:schemeClr val="accent2"/>
                          </a:gs>
                        </a:gsLst>
                        <a:lin ang="2700000" scaled="0"/>
                      </a:gradFill>
                    </a:defRPr>
                  </a:lvl1pPr>
                </a:lstStyle>
                <a:p>
                  <a:r>
                    <a:rPr lang="en-US" altLang="zh-CN" sz="5400" dirty="0">
                      <a:solidFill>
                        <a:schemeClr val="accent1"/>
                      </a:solidFill>
                      <a:latin typeface="Arial" panose="020B0604020202020204" pitchFamily="34" charset="0"/>
                      <a:ea typeface="微软雅黑" panose="020B0503020204020204" pitchFamily="34" charset="-122"/>
                    </a:rPr>
                    <a:t>01</a:t>
                  </a:r>
                  <a:endParaRPr lang="zh-CN" altLang="en-US" sz="5400" dirty="0">
                    <a:solidFill>
                      <a:schemeClr val="accent1"/>
                    </a:solidFill>
                    <a:latin typeface="Arial" panose="020B0604020202020204" pitchFamily="34" charset="0"/>
                    <a:ea typeface="微软雅黑" panose="020B0503020204020204" pitchFamily="34" charset="-122"/>
                  </a:endParaRPr>
                </a:p>
              </p:txBody>
            </p:sp>
            <p:sp>
              <p:nvSpPr>
                <p:cNvPr id="17" name="矩形 16">
                  <a:extLst>
                    <a:ext uri="{FF2B5EF4-FFF2-40B4-BE49-F238E27FC236}">
                      <a16:creationId xmlns:a16="http://schemas.microsoft.com/office/drawing/2014/main" id="{900871BF-7B62-BEFA-8086-ECBF92903189}"/>
                    </a:ext>
                  </a:extLst>
                </p:cNvPr>
                <p:cNvSpPr/>
                <p:nvPr/>
              </p:nvSpPr>
              <p:spPr>
                <a:xfrm>
                  <a:off x="7208548" y="1772656"/>
                  <a:ext cx="4954935" cy="4704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nSpc>
                      <a:spcPct val="130000"/>
                    </a:lnSpc>
                  </a:pPr>
                  <a:r>
                    <a:rPr kumimoji="1" lang="zh-CN" altLang="en-US" sz="1400" dirty="0">
                      <a:solidFill>
                        <a:schemeClr val="tx1"/>
                      </a:solidFill>
                      <a:latin typeface="Arial" panose="020B0604020202020204" pitchFamily="34" charset="0"/>
                      <a:ea typeface="微软雅黑" panose="020B0503020204020204" pitchFamily="34" charset="-122"/>
                    </a:rPr>
                    <a:t>实验终端现状与应用领域</a:t>
                  </a:r>
                  <a:endParaRPr kumimoji="1" lang="en-US" altLang="zh-CN" sz="1400" dirty="0">
                    <a:solidFill>
                      <a:schemeClr val="tx1"/>
                    </a:solidFill>
                    <a:latin typeface="Arial" panose="020B0604020202020204" pitchFamily="34" charset="0"/>
                    <a:ea typeface="微软雅黑" panose="020B0503020204020204" pitchFamily="34" charset="-122"/>
                  </a:endParaRPr>
                </a:p>
              </p:txBody>
            </p:sp>
            <p:sp>
              <p:nvSpPr>
                <p:cNvPr id="18" name="矩形 17">
                  <a:extLst>
                    <a:ext uri="{FF2B5EF4-FFF2-40B4-BE49-F238E27FC236}">
                      <a16:creationId xmlns:a16="http://schemas.microsoft.com/office/drawing/2014/main" id="{A9A1A7EA-B426-4B95-F36D-79EF2A1F85C3}"/>
                    </a:ext>
                  </a:extLst>
                </p:cNvPr>
                <p:cNvSpPr/>
                <p:nvPr/>
              </p:nvSpPr>
              <p:spPr>
                <a:xfrm>
                  <a:off x="7208548" y="1417581"/>
                  <a:ext cx="4051025"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spAutoFit/>
                </a:bodyPr>
                <a:lstStyle/>
                <a:p>
                  <a:r>
                    <a:rPr kumimoji="1" lang="en-US" altLang="zh-CN" sz="2000" b="1" dirty="0">
                      <a:solidFill>
                        <a:schemeClr val="tx1"/>
                      </a:solidFill>
                      <a:latin typeface="Arial" panose="020B0604020202020204" pitchFamily="34" charset="0"/>
                      <a:ea typeface="微软雅黑" panose="020B0503020204020204" pitchFamily="34" charset="-122"/>
                    </a:rPr>
                    <a:t>APEP</a:t>
                  </a:r>
                  <a:r>
                    <a:rPr kumimoji="1" lang="zh-CN" altLang="en-US" sz="2000" b="1" dirty="0">
                      <a:solidFill>
                        <a:schemeClr val="tx1"/>
                      </a:solidFill>
                      <a:latin typeface="Arial" panose="020B0604020202020204" pitchFamily="34" charset="0"/>
                      <a:ea typeface="微软雅黑" panose="020B0503020204020204" pitchFamily="34" charset="-122"/>
                    </a:rPr>
                    <a:t>实验终端背景</a:t>
                  </a:r>
                  <a:endParaRPr kumimoji="1" lang="en-US" altLang="zh-CN" sz="2000" b="1" dirty="0">
                    <a:solidFill>
                      <a:schemeClr val="tx1"/>
                    </a:solidFill>
                    <a:latin typeface="Arial" panose="020B0604020202020204" pitchFamily="34" charset="0"/>
                    <a:ea typeface="微软雅黑" panose="020B0503020204020204" pitchFamily="34" charset="-122"/>
                  </a:endParaRPr>
                </a:p>
              </p:txBody>
            </p:sp>
          </p:grpSp>
          <p:grpSp>
            <p:nvGrpSpPr>
              <p:cNvPr id="8" name="组合 7">
                <a:extLst>
                  <a:ext uri="{FF2B5EF4-FFF2-40B4-BE49-F238E27FC236}">
                    <a16:creationId xmlns:a16="http://schemas.microsoft.com/office/drawing/2014/main" id="{8AB89839-73D1-65EC-B009-7B0545E9C866}"/>
                  </a:ext>
                </a:extLst>
              </p:cNvPr>
              <p:cNvGrpSpPr/>
              <p:nvPr/>
            </p:nvGrpSpPr>
            <p:grpSpPr>
              <a:xfrm>
                <a:off x="5576412" y="1941383"/>
                <a:ext cx="6155836" cy="1061715"/>
                <a:chOff x="6220996" y="1181427"/>
                <a:chExt cx="6155836" cy="1061715"/>
              </a:xfrm>
            </p:grpSpPr>
            <p:sp>
              <p:nvSpPr>
                <p:cNvPr id="13" name="文本框 12">
                  <a:extLst>
                    <a:ext uri="{FF2B5EF4-FFF2-40B4-BE49-F238E27FC236}">
                      <a16:creationId xmlns:a16="http://schemas.microsoft.com/office/drawing/2014/main" id="{0BE8499C-1910-FEB3-4CDA-0AC3AFC25497}"/>
                    </a:ext>
                  </a:extLst>
                </p:cNvPr>
                <p:cNvSpPr txBox="1"/>
                <p:nvPr/>
              </p:nvSpPr>
              <p:spPr>
                <a:xfrm>
                  <a:off x="6220996" y="1181427"/>
                  <a:ext cx="987552" cy="1049106"/>
                </a:xfrm>
                <a:prstGeom prst="rect">
                  <a:avLst/>
                </a:prstGeom>
                <a:noFill/>
              </p:spPr>
              <p:txBody>
                <a:bodyPr wrap="none" lIns="108000" tIns="108000" rIns="108000" bIns="108000" rtlCol="0" anchor="ctr" anchorCtr="0">
                  <a:spAutoFit/>
                </a:bodyPr>
                <a:lstStyle>
                  <a:defPPr>
                    <a:defRPr lang="zh-CN"/>
                  </a:defPPr>
                  <a:lvl1pPr algn="r">
                    <a:defRPr kumimoji="1" sz="4800" b="1">
                      <a:gradFill>
                        <a:gsLst>
                          <a:gs pos="0">
                            <a:schemeClr val="accent2">
                              <a:lumMod val="60000"/>
                              <a:lumOff val="40000"/>
                            </a:schemeClr>
                          </a:gs>
                          <a:gs pos="50000">
                            <a:schemeClr val="accent2"/>
                          </a:gs>
                        </a:gsLst>
                        <a:lin ang="2700000" scaled="0"/>
                      </a:gradFill>
                    </a:defRPr>
                  </a:lvl1pPr>
                </a:lstStyle>
                <a:p>
                  <a:r>
                    <a:rPr lang="en-US" altLang="zh-CN" sz="5400" dirty="0">
                      <a:solidFill>
                        <a:schemeClr val="tx2"/>
                      </a:solidFill>
                      <a:latin typeface="Arial" panose="020B0604020202020204" pitchFamily="34" charset="0"/>
                      <a:ea typeface="微软雅黑" panose="020B0503020204020204" pitchFamily="34" charset="-122"/>
                    </a:rPr>
                    <a:t>02</a:t>
                  </a:r>
                  <a:endParaRPr lang="zh-CN" altLang="en-US" sz="5400" dirty="0">
                    <a:solidFill>
                      <a:schemeClr val="tx2"/>
                    </a:solidFill>
                    <a:latin typeface="Arial" panose="020B0604020202020204" pitchFamily="34" charset="0"/>
                    <a:ea typeface="微软雅黑" panose="020B0503020204020204" pitchFamily="34" charset="-122"/>
                  </a:endParaRPr>
                </a:p>
              </p:txBody>
            </p:sp>
            <p:sp>
              <p:nvSpPr>
                <p:cNvPr id="14" name="矩形 13">
                  <a:extLst>
                    <a:ext uri="{FF2B5EF4-FFF2-40B4-BE49-F238E27FC236}">
                      <a16:creationId xmlns:a16="http://schemas.microsoft.com/office/drawing/2014/main" id="{8AB92DDD-6142-EB9C-1D80-FE6C33A0CD66}"/>
                    </a:ext>
                  </a:extLst>
                </p:cNvPr>
                <p:cNvSpPr/>
                <p:nvPr/>
              </p:nvSpPr>
              <p:spPr>
                <a:xfrm>
                  <a:off x="7208548" y="1772656"/>
                  <a:ext cx="5168284" cy="4704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nSpc>
                      <a:spcPct val="130000"/>
                    </a:lnSpc>
                  </a:pPr>
                  <a:r>
                    <a:rPr kumimoji="1" lang="zh-CN" altLang="en-US" sz="1400" dirty="0">
                      <a:solidFill>
                        <a:schemeClr val="tx1"/>
                      </a:solidFill>
                      <a:latin typeface="Arial" panose="020B0604020202020204" pitchFamily="34" charset="0"/>
                      <a:ea typeface="微软雅黑" panose="020B0503020204020204" pitchFamily="34" charset="-122"/>
                    </a:rPr>
                    <a:t>瞬时流强调整，能量调节，本底控制，高功率运行，引出设计</a:t>
                  </a:r>
                  <a:endParaRPr kumimoji="1" lang="en-US" altLang="zh-CN" sz="1400" dirty="0">
                    <a:solidFill>
                      <a:schemeClr val="tx1"/>
                    </a:solidFill>
                    <a:latin typeface="Arial" panose="020B0604020202020204" pitchFamily="34" charset="0"/>
                    <a:ea typeface="微软雅黑" panose="020B0503020204020204" pitchFamily="34" charset="-122"/>
                  </a:endParaRPr>
                </a:p>
              </p:txBody>
            </p:sp>
            <p:sp>
              <p:nvSpPr>
                <p:cNvPr id="15" name="矩形 14">
                  <a:extLst>
                    <a:ext uri="{FF2B5EF4-FFF2-40B4-BE49-F238E27FC236}">
                      <a16:creationId xmlns:a16="http://schemas.microsoft.com/office/drawing/2014/main" id="{6B430D00-7900-4280-D137-816F2DE49A42}"/>
                    </a:ext>
                  </a:extLst>
                </p:cNvPr>
                <p:cNvSpPr/>
                <p:nvPr/>
              </p:nvSpPr>
              <p:spPr>
                <a:xfrm>
                  <a:off x="7208548" y="1417581"/>
                  <a:ext cx="4051025"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spAutoFit/>
                </a:bodyPr>
                <a:lstStyle/>
                <a:p>
                  <a:r>
                    <a:rPr kumimoji="1" lang="zh-CN" altLang="en-US" sz="2000" b="1" dirty="0">
                      <a:solidFill>
                        <a:schemeClr val="tx1"/>
                      </a:solidFill>
                      <a:latin typeface="Arial" panose="020B0604020202020204" pitchFamily="34" charset="0"/>
                      <a:ea typeface="微软雅黑" panose="020B0503020204020204" pitchFamily="34" charset="-122"/>
                    </a:rPr>
                    <a:t>升级核心结构设计</a:t>
                  </a:r>
                  <a:endParaRPr kumimoji="1" lang="en-US" altLang="zh-CN" sz="2000" b="1" dirty="0">
                    <a:solidFill>
                      <a:schemeClr val="tx1"/>
                    </a:solidFill>
                    <a:latin typeface="Arial" panose="020B0604020202020204" pitchFamily="34" charset="0"/>
                    <a:ea typeface="微软雅黑" panose="020B0503020204020204" pitchFamily="34" charset="-122"/>
                  </a:endParaRPr>
                </a:p>
              </p:txBody>
            </p:sp>
          </p:grpSp>
          <p:grpSp>
            <p:nvGrpSpPr>
              <p:cNvPr id="9" name="组合 8">
                <a:extLst>
                  <a:ext uri="{FF2B5EF4-FFF2-40B4-BE49-F238E27FC236}">
                    <a16:creationId xmlns:a16="http://schemas.microsoft.com/office/drawing/2014/main" id="{2B51E357-3933-0DEE-35DC-4C7CAB3D2657}"/>
                  </a:ext>
                </a:extLst>
              </p:cNvPr>
              <p:cNvGrpSpPr/>
              <p:nvPr/>
            </p:nvGrpSpPr>
            <p:grpSpPr>
              <a:xfrm>
                <a:off x="5576412" y="3005195"/>
                <a:ext cx="6066453" cy="1061715"/>
                <a:chOff x="6220996" y="1181427"/>
                <a:chExt cx="6066453" cy="1061715"/>
              </a:xfrm>
            </p:grpSpPr>
            <p:sp>
              <p:nvSpPr>
                <p:cNvPr id="10" name="文本框 9">
                  <a:extLst>
                    <a:ext uri="{FF2B5EF4-FFF2-40B4-BE49-F238E27FC236}">
                      <a16:creationId xmlns:a16="http://schemas.microsoft.com/office/drawing/2014/main" id="{57DA0C81-B2E8-4464-20C0-F99C83D021DB}"/>
                    </a:ext>
                  </a:extLst>
                </p:cNvPr>
                <p:cNvSpPr txBox="1"/>
                <p:nvPr/>
              </p:nvSpPr>
              <p:spPr>
                <a:xfrm>
                  <a:off x="6220996" y="1181427"/>
                  <a:ext cx="987552" cy="1049106"/>
                </a:xfrm>
                <a:prstGeom prst="rect">
                  <a:avLst/>
                </a:prstGeom>
                <a:noFill/>
              </p:spPr>
              <p:txBody>
                <a:bodyPr wrap="none" lIns="108000" tIns="108000" rIns="108000" bIns="108000" rtlCol="0" anchor="ctr" anchorCtr="0">
                  <a:spAutoFit/>
                </a:bodyPr>
                <a:lstStyle>
                  <a:defPPr>
                    <a:defRPr lang="zh-CN"/>
                  </a:defPPr>
                  <a:lvl1pPr algn="r">
                    <a:defRPr kumimoji="1" sz="4800" b="1">
                      <a:gradFill>
                        <a:gsLst>
                          <a:gs pos="0">
                            <a:schemeClr val="accent2">
                              <a:lumMod val="60000"/>
                              <a:lumOff val="40000"/>
                            </a:schemeClr>
                          </a:gs>
                          <a:gs pos="50000">
                            <a:schemeClr val="accent2"/>
                          </a:gs>
                        </a:gsLst>
                        <a:lin ang="2700000" scaled="0"/>
                      </a:gradFill>
                    </a:defRPr>
                  </a:lvl1pPr>
                </a:lstStyle>
                <a:p>
                  <a:r>
                    <a:rPr lang="en-US" altLang="zh-CN" sz="5400" dirty="0">
                      <a:solidFill>
                        <a:schemeClr val="accent1"/>
                      </a:solidFill>
                      <a:latin typeface="Arial" panose="020B0604020202020204" pitchFamily="34" charset="0"/>
                      <a:ea typeface="微软雅黑" panose="020B0503020204020204" pitchFamily="34" charset="-122"/>
                    </a:rPr>
                    <a:t>03</a:t>
                  </a:r>
                  <a:endParaRPr lang="zh-CN" altLang="en-US" sz="5400" dirty="0">
                    <a:solidFill>
                      <a:schemeClr val="accent1"/>
                    </a:solidFill>
                    <a:latin typeface="Arial" panose="020B0604020202020204" pitchFamily="34" charset="0"/>
                    <a:ea typeface="微软雅黑" panose="020B0503020204020204" pitchFamily="34" charset="-122"/>
                  </a:endParaRPr>
                </a:p>
              </p:txBody>
            </p:sp>
            <p:sp>
              <p:nvSpPr>
                <p:cNvPr id="11" name="矩形 10">
                  <a:extLst>
                    <a:ext uri="{FF2B5EF4-FFF2-40B4-BE49-F238E27FC236}">
                      <a16:creationId xmlns:a16="http://schemas.microsoft.com/office/drawing/2014/main" id="{8E8A4FDA-007A-24C4-FD99-23A86017CECB}"/>
                    </a:ext>
                  </a:extLst>
                </p:cNvPr>
                <p:cNvSpPr/>
                <p:nvPr/>
              </p:nvSpPr>
              <p:spPr>
                <a:xfrm>
                  <a:off x="7208548" y="1772656"/>
                  <a:ext cx="5078901" cy="4704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nSpc>
                      <a:spcPct val="130000"/>
                    </a:lnSpc>
                  </a:pPr>
                  <a:r>
                    <a:rPr kumimoji="1" lang="zh-CN" altLang="en-US" sz="1400" dirty="0">
                      <a:solidFill>
                        <a:schemeClr val="tx1"/>
                      </a:solidFill>
                      <a:latin typeface="Arial" panose="020B0604020202020204" pitchFamily="34" charset="0"/>
                      <a:ea typeface="微软雅黑" panose="020B0503020204020204" pitchFamily="34" charset="-122"/>
                    </a:rPr>
                    <a:t>测试点流强、通量、剂量参数</a:t>
                  </a:r>
                  <a:endParaRPr kumimoji="1" lang="en-US" altLang="zh-CN" sz="1400" dirty="0">
                    <a:solidFill>
                      <a:schemeClr val="tx1"/>
                    </a:solidFill>
                    <a:latin typeface="Arial" panose="020B0604020202020204" pitchFamily="34" charset="0"/>
                    <a:ea typeface="微软雅黑" panose="020B0503020204020204" pitchFamily="34" charset="-122"/>
                  </a:endParaRPr>
                </a:p>
              </p:txBody>
            </p:sp>
            <p:sp>
              <p:nvSpPr>
                <p:cNvPr id="12" name="矩形 11">
                  <a:extLst>
                    <a:ext uri="{FF2B5EF4-FFF2-40B4-BE49-F238E27FC236}">
                      <a16:creationId xmlns:a16="http://schemas.microsoft.com/office/drawing/2014/main" id="{E934E624-BFA6-CC8A-7A3A-38A81BB31292}"/>
                    </a:ext>
                  </a:extLst>
                </p:cNvPr>
                <p:cNvSpPr/>
                <p:nvPr/>
              </p:nvSpPr>
              <p:spPr>
                <a:xfrm>
                  <a:off x="7208548" y="1417581"/>
                  <a:ext cx="4051025"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spAutoFit/>
                </a:bodyPr>
                <a:lstStyle/>
                <a:p>
                  <a:r>
                    <a:rPr kumimoji="1" lang="zh-CN" altLang="en-US" sz="2000" b="1" dirty="0">
                      <a:solidFill>
                        <a:schemeClr val="tx1"/>
                      </a:solidFill>
                      <a:latin typeface="Arial" panose="020B0604020202020204" pitchFamily="34" charset="0"/>
                      <a:ea typeface="微软雅黑" panose="020B0503020204020204" pitchFamily="34" charset="-122"/>
                    </a:rPr>
                    <a:t>关键参数与应用场景</a:t>
                  </a:r>
                  <a:endParaRPr kumimoji="1" lang="en-US" altLang="zh-CN" sz="2000" b="1" dirty="0">
                    <a:solidFill>
                      <a:schemeClr val="tx1"/>
                    </a:solidFill>
                    <a:latin typeface="Arial" panose="020B0604020202020204" pitchFamily="34" charset="0"/>
                    <a:ea typeface="微软雅黑" panose="020B0503020204020204" pitchFamily="34" charset="-122"/>
                  </a:endParaRPr>
                </a:p>
              </p:txBody>
            </p:sp>
          </p:grpSp>
          <p:grpSp>
            <p:nvGrpSpPr>
              <p:cNvPr id="19" name="组合 18">
                <a:extLst>
                  <a:ext uri="{FF2B5EF4-FFF2-40B4-BE49-F238E27FC236}">
                    <a16:creationId xmlns:a16="http://schemas.microsoft.com/office/drawing/2014/main" id="{97FA9FA6-ADCF-B882-7DF9-EB451AABA1DD}"/>
                  </a:ext>
                </a:extLst>
              </p:cNvPr>
              <p:cNvGrpSpPr/>
              <p:nvPr/>
            </p:nvGrpSpPr>
            <p:grpSpPr>
              <a:xfrm>
                <a:off x="5576412" y="4069007"/>
                <a:ext cx="5942487" cy="1061715"/>
                <a:chOff x="6220996" y="1181427"/>
                <a:chExt cx="5942487" cy="1061715"/>
              </a:xfrm>
            </p:grpSpPr>
            <p:sp>
              <p:nvSpPr>
                <p:cNvPr id="20" name="文本框 19">
                  <a:extLst>
                    <a:ext uri="{FF2B5EF4-FFF2-40B4-BE49-F238E27FC236}">
                      <a16:creationId xmlns:a16="http://schemas.microsoft.com/office/drawing/2014/main" id="{1461B1C5-F1A9-8612-9685-3E958DB9E45F}"/>
                    </a:ext>
                  </a:extLst>
                </p:cNvPr>
                <p:cNvSpPr txBox="1"/>
                <p:nvPr/>
              </p:nvSpPr>
              <p:spPr>
                <a:xfrm>
                  <a:off x="6220996" y="1181427"/>
                  <a:ext cx="987552" cy="1049106"/>
                </a:xfrm>
                <a:prstGeom prst="rect">
                  <a:avLst/>
                </a:prstGeom>
                <a:noFill/>
              </p:spPr>
              <p:txBody>
                <a:bodyPr wrap="none" lIns="108000" tIns="108000" rIns="108000" bIns="108000" rtlCol="0" anchor="ctr" anchorCtr="0">
                  <a:spAutoFit/>
                </a:bodyPr>
                <a:lstStyle>
                  <a:defPPr>
                    <a:defRPr lang="zh-CN"/>
                  </a:defPPr>
                  <a:lvl1pPr algn="r">
                    <a:defRPr kumimoji="1" sz="4800" b="1">
                      <a:solidFill>
                        <a:schemeClr val="tx2"/>
                      </a:solidFill>
                    </a:defRPr>
                  </a:lvl1pPr>
                </a:lstStyle>
                <a:p>
                  <a:r>
                    <a:rPr lang="en-US" altLang="zh-CN" sz="5400" dirty="0">
                      <a:latin typeface="Arial" panose="020B0604020202020204" pitchFamily="34" charset="0"/>
                      <a:ea typeface="微软雅黑" panose="020B0503020204020204" pitchFamily="34" charset="-122"/>
                    </a:rPr>
                    <a:t>04</a:t>
                  </a:r>
                  <a:endParaRPr lang="zh-CN" altLang="en-US" sz="5400" dirty="0">
                    <a:latin typeface="Arial" panose="020B0604020202020204" pitchFamily="34" charset="0"/>
                    <a:ea typeface="微软雅黑" panose="020B0503020204020204" pitchFamily="34" charset="-122"/>
                  </a:endParaRPr>
                </a:p>
              </p:txBody>
            </p:sp>
            <p:sp>
              <p:nvSpPr>
                <p:cNvPr id="21" name="矩形 20">
                  <a:extLst>
                    <a:ext uri="{FF2B5EF4-FFF2-40B4-BE49-F238E27FC236}">
                      <a16:creationId xmlns:a16="http://schemas.microsoft.com/office/drawing/2014/main" id="{58390663-DDBB-A0FE-69C5-FB368A27AB02}"/>
                    </a:ext>
                  </a:extLst>
                </p:cNvPr>
                <p:cNvSpPr/>
                <p:nvPr/>
              </p:nvSpPr>
              <p:spPr>
                <a:xfrm>
                  <a:off x="7208548" y="1772656"/>
                  <a:ext cx="4954935" cy="4704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nSpc>
                      <a:spcPct val="130000"/>
                    </a:lnSpc>
                  </a:pPr>
                  <a:r>
                    <a:rPr kumimoji="1" lang="zh-CN" altLang="en-US" sz="1400" dirty="0">
                      <a:solidFill>
                        <a:schemeClr val="tx1"/>
                      </a:solidFill>
                      <a:latin typeface="Arial" panose="020B0604020202020204" pitchFamily="34" charset="0"/>
                      <a:ea typeface="微软雅黑" panose="020B0503020204020204" pitchFamily="34" charset="-122"/>
                    </a:rPr>
                    <a:t>核数据测量、辐照生物医学、航天环境器件辐照测试</a:t>
                  </a:r>
                  <a:endParaRPr kumimoji="1" lang="en-US" altLang="zh-CN" sz="1400" dirty="0">
                    <a:solidFill>
                      <a:schemeClr val="tx1"/>
                    </a:solidFill>
                    <a:latin typeface="Arial" panose="020B0604020202020204" pitchFamily="34" charset="0"/>
                    <a:ea typeface="微软雅黑" panose="020B0503020204020204" pitchFamily="34" charset="-122"/>
                  </a:endParaRPr>
                </a:p>
              </p:txBody>
            </p:sp>
            <p:sp>
              <p:nvSpPr>
                <p:cNvPr id="22" name="矩形 21">
                  <a:extLst>
                    <a:ext uri="{FF2B5EF4-FFF2-40B4-BE49-F238E27FC236}">
                      <a16:creationId xmlns:a16="http://schemas.microsoft.com/office/drawing/2014/main" id="{B6F389ED-7E9B-930F-7C4C-E13D02094380}"/>
                    </a:ext>
                  </a:extLst>
                </p:cNvPr>
                <p:cNvSpPr/>
                <p:nvPr/>
              </p:nvSpPr>
              <p:spPr>
                <a:xfrm>
                  <a:off x="7208548" y="1417581"/>
                  <a:ext cx="4051025"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spAutoFit/>
                </a:bodyPr>
                <a:lstStyle/>
                <a:p>
                  <a:r>
                    <a:rPr kumimoji="1" lang="zh-CN" altLang="en-US" sz="2000" b="1" dirty="0">
                      <a:solidFill>
                        <a:schemeClr val="tx1"/>
                      </a:solidFill>
                      <a:latin typeface="Arial" panose="020B0604020202020204" pitchFamily="34" charset="0"/>
                      <a:ea typeface="微软雅黑" panose="020B0503020204020204" pitchFamily="34" charset="-122"/>
                    </a:rPr>
                    <a:t>应用潜力</a:t>
                  </a:r>
                  <a:endParaRPr kumimoji="1" lang="en-US" altLang="zh-CN" sz="2000" b="1" dirty="0">
                    <a:solidFill>
                      <a:schemeClr val="tx1"/>
                    </a:solidFill>
                    <a:latin typeface="Arial" panose="020B0604020202020204" pitchFamily="34" charset="0"/>
                    <a:ea typeface="微软雅黑" panose="020B0503020204020204" pitchFamily="34" charset="-122"/>
                  </a:endParaRPr>
                </a:p>
              </p:txBody>
            </p:sp>
          </p:grpSp>
          <p:grpSp>
            <p:nvGrpSpPr>
              <p:cNvPr id="23" name="组合 22">
                <a:extLst>
                  <a:ext uri="{FF2B5EF4-FFF2-40B4-BE49-F238E27FC236}">
                    <a16:creationId xmlns:a16="http://schemas.microsoft.com/office/drawing/2014/main" id="{5081C86F-EB7E-886E-B18F-358EF0E9698D}"/>
                  </a:ext>
                </a:extLst>
              </p:cNvPr>
              <p:cNvGrpSpPr/>
              <p:nvPr/>
            </p:nvGrpSpPr>
            <p:grpSpPr>
              <a:xfrm>
                <a:off x="5576412" y="5132819"/>
                <a:ext cx="5942487" cy="1061715"/>
                <a:chOff x="6220996" y="1181427"/>
                <a:chExt cx="5942487" cy="1061715"/>
              </a:xfrm>
            </p:grpSpPr>
            <p:sp>
              <p:nvSpPr>
                <p:cNvPr id="24" name="文本框 23">
                  <a:extLst>
                    <a:ext uri="{FF2B5EF4-FFF2-40B4-BE49-F238E27FC236}">
                      <a16:creationId xmlns:a16="http://schemas.microsoft.com/office/drawing/2014/main" id="{B118D8B2-0C3C-07F1-7E6F-AEB4B67C43ED}"/>
                    </a:ext>
                  </a:extLst>
                </p:cNvPr>
                <p:cNvSpPr txBox="1"/>
                <p:nvPr/>
              </p:nvSpPr>
              <p:spPr>
                <a:xfrm>
                  <a:off x="6220996" y="1181427"/>
                  <a:ext cx="987552" cy="1049106"/>
                </a:xfrm>
                <a:prstGeom prst="rect">
                  <a:avLst/>
                </a:prstGeom>
                <a:noFill/>
              </p:spPr>
              <p:txBody>
                <a:bodyPr wrap="none" lIns="108000" tIns="108000" rIns="108000" bIns="108000" rtlCol="0" anchor="ctr" anchorCtr="0">
                  <a:spAutoFit/>
                </a:bodyPr>
                <a:lstStyle>
                  <a:defPPr>
                    <a:defRPr lang="zh-CN"/>
                  </a:defPPr>
                  <a:lvl1pPr algn="r">
                    <a:defRPr kumimoji="1" sz="4800" b="1">
                      <a:gradFill>
                        <a:gsLst>
                          <a:gs pos="0">
                            <a:schemeClr val="accent2">
                              <a:lumMod val="60000"/>
                              <a:lumOff val="40000"/>
                            </a:schemeClr>
                          </a:gs>
                          <a:gs pos="50000">
                            <a:schemeClr val="accent2"/>
                          </a:gs>
                        </a:gsLst>
                        <a:lin ang="2700000" scaled="0"/>
                      </a:gradFill>
                    </a:defRPr>
                  </a:lvl1pPr>
                </a:lstStyle>
                <a:p>
                  <a:r>
                    <a:rPr lang="en-US" altLang="zh-CN" sz="5400" dirty="0">
                      <a:solidFill>
                        <a:schemeClr val="accent1"/>
                      </a:solidFill>
                      <a:latin typeface="Arial" panose="020B0604020202020204" pitchFamily="34" charset="0"/>
                      <a:ea typeface="微软雅黑" panose="020B0503020204020204" pitchFamily="34" charset="-122"/>
                    </a:rPr>
                    <a:t>05</a:t>
                  </a:r>
                  <a:endParaRPr lang="zh-CN" altLang="en-US" sz="5400" dirty="0">
                    <a:solidFill>
                      <a:schemeClr val="accent1"/>
                    </a:solidFill>
                    <a:latin typeface="Arial" panose="020B0604020202020204" pitchFamily="34" charset="0"/>
                    <a:ea typeface="微软雅黑" panose="020B0503020204020204" pitchFamily="34" charset="-122"/>
                  </a:endParaRPr>
                </a:p>
              </p:txBody>
            </p:sp>
            <p:sp>
              <p:nvSpPr>
                <p:cNvPr id="25" name="矩形 24">
                  <a:extLst>
                    <a:ext uri="{FF2B5EF4-FFF2-40B4-BE49-F238E27FC236}">
                      <a16:creationId xmlns:a16="http://schemas.microsoft.com/office/drawing/2014/main" id="{C8858275-6970-205C-9200-9148C1537841}"/>
                    </a:ext>
                  </a:extLst>
                </p:cNvPr>
                <p:cNvSpPr/>
                <p:nvPr/>
              </p:nvSpPr>
              <p:spPr>
                <a:xfrm>
                  <a:off x="7208548" y="1772656"/>
                  <a:ext cx="4954935" cy="4704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nSpc>
                      <a:spcPct val="130000"/>
                    </a:lnSpc>
                  </a:pPr>
                  <a:r>
                    <a:rPr kumimoji="1" lang="zh-CN" altLang="en-US" sz="1400" dirty="0">
                      <a:solidFill>
                        <a:schemeClr val="tx1"/>
                      </a:solidFill>
                      <a:latin typeface="Arial" panose="020B0604020202020204" pitchFamily="34" charset="0"/>
                      <a:ea typeface="微软雅黑" panose="020B0503020204020204" pitchFamily="34" charset="-122"/>
                    </a:rPr>
                    <a:t>设计与改造实施计划</a:t>
                  </a:r>
                  <a:endParaRPr kumimoji="1" lang="en-US" altLang="zh-CN" sz="1400" dirty="0">
                    <a:solidFill>
                      <a:schemeClr val="tx1"/>
                    </a:solidFill>
                    <a:latin typeface="Arial" panose="020B0604020202020204" pitchFamily="34" charset="0"/>
                    <a:ea typeface="微软雅黑" panose="020B0503020204020204" pitchFamily="34" charset="-122"/>
                  </a:endParaRPr>
                </a:p>
              </p:txBody>
            </p:sp>
            <p:sp>
              <p:nvSpPr>
                <p:cNvPr id="26" name="矩形 25">
                  <a:extLst>
                    <a:ext uri="{FF2B5EF4-FFF2-40B4-BE49-F238E27FC236}">
                      <a16:creationId xmlns:a16="http://schemas.microsoft.com/office/drawing/2014/main" id="{87807D69-24FB-3039-215C-73554F42A37C}"/>
                    </a:ext>
                  </a:extLst>
                </p:cNvPr>
                <p:cNvSpPr/>
                <p:nvPr/>
              </p:nvSpPr>
              <p:spPr>
                <a:xfrm>
                  <a:off x="7208548" y="1417581"/>
                  <a:ext cx="4051025"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spAutoFit/>
                </a:bodyPr>
                <a:lstStyle/>
                <a:p>
                  <a:r>
                    <a:rPr kumimoji="1" lang="zh-CN" altLang="en-US" sz="2000" b="1" dirty="0">
                      <a:solidFill>
                        <a:schemeClr val="tx1"/>
                      </a:solidFill>
                      <a:latin typeface="Arial" panose="020B0604020202020204" pitchFamily="34" charset="0"/>
                      <a:ea typeface="微软雅黑" panose="020B0503020204020204" pitchFamily="34" charset="-122"/>
                    </a:rPr>
                    <a:t>未来计划</a:t>
                  </a:r>
                  <a:endParaRPr kumimoji="1" lang="en-US" altLang="zh-CN" sz="2000" b="1" dirty="0">
                    <a:solidFill>
                      <a:schemeClr val="tx1"/>
                    </a:solidFill>
                    <a:latin typeface="Arial" panose="020B0604020202020204" pitchFamily="34" charset="0"/>
                    <a:ea typeface="微软雅黑" panose="020B0503020204020204" pitchFamily="34" charset="-122"/>
                  </a:endParaRPr>
                </a:p>
              </p:txBody>
            </p:sp>
          </p:grpSp>
        </p:grpSp>
      </p:grpSp>
    </p:spTree>
    <p:custDataLst>
      <p:tags r:id="rId1"/>
    </p:custDataLst>
    <p:extLst>
      <p:ext uri="{BB962C8B-B14F-4D97-AF65-F5344CB8AC3E}">
        <p14:creationId xmlns:p14="http://schemas.microsoft.com/office/powerpoint/2010/main" val="2778373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3204F-1DFE-888D-B1B8-30386711B293}"/>
            </a:ext>
          </a:extLst>
        </p:cNvPr>
        <p:cNvGrpSpPr/>
        <p:nvPr/>
      </p:nvGrpSpPr>
      <p:grpSpPr>
        <a:xfrm>
          <a:off x="0" y="0"/>
          <a:ext cx="0" cy="0"/>
          <a:chOff x="0" y="0"/>
          <a:chExt cx="0" cy="0"/>
        </a:xfrm>
      </p:grpSpPr>
      <p:pic>
        <p:nvPicPr>
          <p:cNvPr id="19" name="图片 18">
            <a:extLst>
              <a:ext uri="{FF2B5EF4-FFF2-40B4-BE49-F238E27FC236}">
                <a16:creationId xmlns:a16="http://schemas.microsoft.com/office/drawing/2014/main" id="{A9D08852-D679-3FA6-2100-5E066D0E72A5}"/>
              </a:ext>
            </a:extLst>
          </p:cNvPr>
          <p:cNvPicPr>
            <a:picLocks noChangeAspect="1"/>
          </p:cNvPicPr>
          <p:nvPr/>
        </p:nvPicPr>
        <p:blipFill>
          <a:blip r:embed="rId3">
            <a:extLst>
              <a:ext uri="{28A0092B-C50C-407E-A947-70E740481C1C}">
                <a14:useLocalDpi xmlns:a14="http://schemas.microsoft.com/office/drawing/2010/main" val="0"/>
              </a:ext>
            </a:extLst>
          </a:blip>
          <a:srcRect r="4159"/>
          <a:stretch>
            <a:fillRect/>
          </a:stretch>
        </p:blipFill>
        <p:spPr>
          <a:xfrm>
            <a:off x="5975143" y="2219830"/>
            <a:ext cx="6156630" cy="4257269"/>
          </a:xfrm>
          <a:prstGeom prst="rect">
            <a:avLst/>
          </a:prstGeom>
        </p:spPr>
      </p:pic>
      <p:pic>
        <p:nvPicPr>
          <p:cNvPr id="3" name="图片 2" descr="图示&#10;&#10;AI 生成的内容可能不正确。">
            <a:extLst>
              <a:ext uri="{FF2B5EF4-FFF2-40B4-BE49-F238E27FC236}">
                <a16:creationId xmlns:a16="http://schemas.microsoft.com/office/drawing/2014/main" id="{8EEB7990-0C6B-92C5-7C99-055756FF16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30" y="922708"/>
            <a:ext cx="5760000" cy="5935292"/>
          </a:xfrm>
          <a:prstGeom prst="rect">
            <a:avLst/>
          </a:prstGeom>
        </p:spPr>
      </p:pic>
      <p:sp>
        <p:nvSpPr>
          <p:cNvPr id="4" name="灯片编号占位符 1">
            <a:extLst>
              <a:ext uri="{FF2B5EF4-FFF2-40B4-BE49-F238E27FC236}">
                <a16:creationId xmlns:a16="http://schemas.microsoft.com/office/drawing/2014/main" id="{E28069E3-E57E-33DE-2167-3F8BB0A1A17D}"/>
              </a:ext>
            </a:extLst>
          </p:cNvPr>
          <p:cNvSpPr txBox="1">
            <a:spLocks/>
          </p:cNvSpPr>
          <p:nvPr/>
        </p:nvSpPr>
        <p:spPr>
          <a:xfrm>
            <a:off x="11285732" y="156378"/>
            <a:ext cx="635000" cy="365125"/>
          </a:xfrm>
          <a:prstGeom prst="rect">
            <a:avLst/>
          </a:prstGeom>
        </p:spPr>
        <p:txBody>
          <a:bodyPr vert="horz" lIns="91440" tIns="45720" rIns="91440" bIns="45720" rtlCol="0" anchor="ctr"/>
          <a:lstStyle>
            <a:defPPr>
              <a:defRPr lang="zh-CN"/>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a:t>1</a:t>
            </a:r>
            <a:endParaRPr lang="zh-CN" altLang="en-US" sz="1400" dirty="0"/>
          </a:p>
        </p:txBody>
      </p:sp>
      <p:grpSp>
        <p:nvGrpSpPr>
          <p:cNvPr id="5" name="组合 4">
            <a:extLst>
              <a:ext uri="{FF2B5EF4-FFF2-40B4-BE49-F238E27FC236}">
                <a16:creationId xmlns:a16="http://schemas.microsoft.com/office/drawing/2014/main" id="{05C08111-0161-7D18-372F-C774A0690E31}"/>
              </a:ext>
            </a:extLst>
          </p:cNvPr>
          <p:cNvGrpSpPr/>
          <p:nvPr/>
        </p:nvGrpSpPr>
        <p:grpSpPr>
          <a:xfrm>
            <a:off x="0" y="119153"/>
            <a:ext cx="12192000" cy="622528"/>
            <a:chOff x="0" y="119153"/>
            <a:chExt cx="12192000" cy="622528"/>
          </a:xfrm>
        </p:grpSpPr>
        <p:sp>
          <p:nvSpPr>
            <p:cNvPr id="6" name="矩形 5">
              <a:extLst>
                <a:ext uri="{FF2B5EF4-FFF2-40B4-BE49-F238E27FC236}">
                  <a16:creationId xmlns:a16="http://schemas.microsoft.com/office/drawing/2014/main" id="{39830BFC-4159-5F34-6FED-92A48FFCCEEF}"/>
                </a:ext>
              </a:extLst>
            </p:cNvPr>
            <p:cNvSpPr/>
            <p:nvPr/>
          </p:nvSpPr>
          <p:spPr>
            <a:xfrm>
              <a:off x="0" y="660401"/>
              <a:ext cx="12192000" cy="81280"/>
            </a:xfrm>
            <a:prstGeom prst="rect">
              <a:avLst/>
            </a:prstGeom>
            <a:gradFill flip="none" rotWithShape="1">
              <a:gsLst>
                <a:gs pos="7000">
                  <a:srgbClr val="2BB8B4">
                    <a:lumMod val="100000"/>
                  </a:srgbClr>
                </a:gs>
                <a:gs pos="49000">
                  <a:schemeClr val="accent1">
                    <a:tint val="44500"/>
                    <a:satMod val="160000"/>
                  </a:schemeClr>
                </a:gs>
                <a:gs pos="70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 name="图片 6" descr="图片包含 文本&#10;&#10;描述已自动生成">
              <a:extLst>
                <a:ext uri="{FF2B5EF4-FFF2-40B4-BE49-F238E27FC236}">
                  <a16:creationId xmlns:a16="http://schemas.microsoft.com/office/drawing/2014/main" id="{B376AC3E-7FD6-5FF1-5162-EFA54FA9A830}"/>
                </a:ext>
              </a:extLst>
            </p:cNvPr>
            <p:cNvPicPr/>
            <p:nvPr/>
          </p:nvPicPr>
          <p:blipFill rotWithShape="1">
            <a:blip r:embed="rId5">
              <a:extLst>
                <a:ext uri="{28A0092B-C50C-407E-A947-70E740481C1C}">
                  <a14:useLocalDpi xmlns:a14="http://schemas.microsoft.com/office/drawing/2010/main" val="0"/>
                </a:ext>
              </a:extLst>
            </a:blip>
            <a:srcRect r="27755"/>
            <a:stretch/>
          </p:blipFill>
          <p:spPr>
            <a:xfrm>
              <a:off x="2437617" y="119153"/>
              <a:ext cx="2095473" cy="446233"/>
            </a:xfrm>
            <a:prstGeom prst="rect">
              <a:avLst/>
            </a:prstGeom>
          </p:spPr>
        </p:pic>
        <p:pic>
          <p:nvPicPr>
            <p:cNvPr id="8" name="图片 7" descr="文本&#10;&#10;描述已自动生成">
              <a:extLst>
                <a:ext uri="{FF2B5EF4-FFF2-40B4-BE49-F238E27FC236}">
                  <a16:creationId xmlns:a16="http://schemas.microsoft.com/office/drawing/2014/main" id="{FB298425-6D10-9B85-232F-BB95A8B449B3}"/>
                </a:ext>
              </a:extLst>
            </p:cNvPr>
            <p:cNvPicPr/>
            <p:nvPr/>
          </p:nvPicPr>
          <p:blipFill>
            <a:blip r:embed="rId6">
              <a:extLst>
                <a:ext uri="{28A0092B-C50C-407E-A947-70E740481C1C}">
                  <a14:useLocalDpi xmlns:a14="http://schemas.microsoft.com/office/drawing/2010/main" val="0"/>
                </a:ext>
              </a:extLst>
            </a:blip>
            <a:stretch>
              <a:fillRect/>
            </a:stretch>
          </p:blipFill>
          <p:spPr>
            <a:xfrm>
              <a:off x="187324" y="163038"/>
              <a:ext cx="2138137" cy="358465"/>
            </a:xfrm>
            <a:prstGeom prst="rect">
              <a:avLst/>
            </a:prstGeom>
          </p:spPr>
        </p:pic>
      </p:grpSp>
      <p:sp>
        <p:nvSpPr>
          <p:cNvPr id="9" name="文本框 8">
            <a:extLst>
              <a:ext uri="{FF2B5EF4-FFF2-40B4-BE49-F238E27FC236}">
                <a16:creationId xmlns:a16="http://schemas.microsoft.com/office/drawing/2014/main" id="{A7F26967-963A-722A-54AC-02B1DD79A202}"/>
              </a:ext>
            </a:extLst>
          </p:cNvPr>
          <p:cNvSpPr txBox="1"/>
          <p:nvPr/>
        </p:nvSpPr>
        <p:spPr>
          <a:xfrm>
            <a:off x="99923" y="916336"/>
            <a:ext cx="3883844" cy="400110"/>
          </a:xfrm>
          <a:prstGeom prst="rect">
            <a:avLst/>
          </a:prstGeom>
          <a:noFill/>
        </p:spPr>
        <p:txBody>
          <a:bodyPr wrap="square" rtlCol="0">
            <a:spAutoFit/>
          </a:bodyPr>
          <a:lstStyle/>
          <a:p>
            <a:r>
              <a:rPr lang="en-US" altLang="zh-CN" sz="2000" b="1" dirty="0"/>
              <a:t>1. </a:t>
            </a:r>
            <a:r>
              <a:rPr kumimoji="1" lang="en-US" altLang="zh-CN" sz="2000" b="1" dirty="0">
                <a:latin typeface="Arial" panose="020B0604020202020204" pitchFamily="34" charset="0"/>
                <a:ea typeface="微软雅黑" panose="020B0503020204020204" pitchFamily="34" charset="-122"/>
              </a:rPr>
              <a:t>APEP</a:t>
            </a:r>
            <a:r>
              <a:rPr kumimoji="1" lang="zh-CN" altLang="en-US" sz="2000" b="1" dirty="0">
                <a:latin typeface="Arial" panose="020B0604020202020204" pitchFamily="34" charset="0"/>
                <a:ea typeface="微软雅黑" panose="020B0503020204020204" pitchFamily="34" charset="-122"/>
              </a:rPr>
              <a:t>实验终端背景</a:t>
            </a:r>
            <a:endParaRPr kumimoji="1" lang="en-US" altLang="zh-CN" sz="2000" b="1" dirty="0">
              <a:latin typeface="Arial" panose="020B0604020202020204" pitchFamily="34" charset="0"/>
              <a:ea typeface="微软雅黑" panose="020B0503020204020204" pitchFamily="34" charset="-122"/>
            </a:endParaRPr>
          </a:p>
        </p:txBody>
      </p:sp>
      <p:sp>
        <p:nvSpPr>
          <p:cNvPr id="10" name="文本框 9">
            <a:extLst>
              <a:ext uri="{FF2B5EF4-FFF2-40B4-BE49-F238E27FC236}">
                <a16:creationId xmlns:a16="http://schemas.microsoft.com/office/drawing/2014/main" id="{7600155F-CC1F-64A4-3A52-9CC3AEEBFA51}"/>
              </a:ext>
            </a:extLst>
          </p:cNvPr>
          <p:cNvSpPr txBox="1"/>
          <p:nvPr/>
        </p:nvSpPr>
        <p:spPr>
          <a:xfrm>
            <a:off x="179924" y="1547906"/>
            <a:ext cx="6297590" cy="369332"/>
          </a:xfrm>
          <a:prstGeom prst="rect">
            <a:avLst/>
          </a:prstGeom>
          <a:noFill/>
        </p:spPr>
        <p:txBody>
          <a:bodyPr wrap="square">
            <a:spAutoFit/>
          </a:bodyPr>
          <a:lstStyle/>
          <a:p>
            <a:pPr marL="285750" indent="-285750">
              <a:buFont typeface="Arial" panose="020B0604020202020204" pitchFamily="34" charset="0"/>
              <a:buChar char="•"/>
            </a:pPr>
            <a:r>
              <a:rPr lang="en-US" altLang="zh-CN" dirty="0"/>
              <a:t>CSNS-APEP</a:t>
            </a:r>
            <a:r>
              <a:rPr lang="zh-CN" altLang="en-US" dirty="0"/>
              <a:t>现状</a:t>
            </a:r>
            <a:endParaRPr lang="en-US" altLang="zh-CN" dirty="0"/>
          </a:p>
        </p:txBody>
      </p:sp>
      <p:sp>
        <p:nvSpPr>
          <p:cNvPr id="12" name="文本框 11">
            <a:extLst>
              <a:ext uri="{FF2B5EF4-FFF2-40B4-BE49-F238E27FC236}">
                <a16:creationId xmlns:a16="http://schemas.microsoft.com/office/drawing/2014/main" id="{A5DB520D-9B2A-6512-C990-163CAB72EDEC}"/>
              </a:ext>
            </a:extLst>
          </p:cNvPr>
          <p:cNvSpPr txBox="1"/>
          <p:nvPr/>
        </p:nvSpPr>
        <p:spPr>
          <a:xfrm>
            <a:off x="3373692" y="4497304"/>
            <a:ext cx="3212447" cy="923330"/>
          </a:xfrm>
          <a:prstGeom prst="rect">
            <a:avLst/>
          </a:prstGeom>
          <a:noFill/>
        </p:spPr>
        <p:txBody>
          <a:bodyPr wrap="square" rtlCol="0">
            <a:spAutoFit/>
          </a:bodyPr>
          <a:lstStyle/>
          <a:p>
            <a:r>
              <a:rPr lang="en-US" altLang="zh-CN" dirty="0"/>
              <a:t>Associated Proton Experimental Platform (APEP)</a:t>
            </a:r>
          </a:p>
          <a:p>
            <a:r>
              <a:rPr lang="en-US" altLang="zh-CN" b="1" dirty="0">
                <a:solidFill>
                  <a:srgbClr val="C00000"/>
                </a:solidFill>
              </a:rPr>
              <a:t>16 W</a:t>
            </a:r>
            <a:endParaRPr lang="zh-CN" altLang="en-US" b="1" dirty="0">
              <a:solidFill>
                <a:srgbClr val="C00000"/>
              </a:solidFill>
            </a:endParaRPr>
          </a:p>
        </p:txBody>
      </p:sp>
      <p:sp>
        <p:nvSpPr>
          <p:cNvPr id="11" name="文本框 10">
            <a:extLst>
              <a:ext uri="{FF2B5EF4-FFF2-40B4-BE49-F238E27FC236}">
                <a16:creationId xmlns:a16="http://schemas.microsoft.com/office/drawing/2014/main" id="{42FA55EB-182F-038D-E17D-5FF2E6D138C5}"/>
              </a:ext>
            </a:extLst>
          </p:cNvPr>
          <p:cNvSpPr txBox="1"/>
          <p:nvPr/>
        </p:nvSpPr>
        <p:spPr>
          <a:xfrm>
            <a:off x="-62370" y="4127972"/>
            <a:ext cx="3073550" cy="369332"/>
          </a:xfrm>
          <a:prstGeom prst="rect">
            <a:avLst/>
          </a:prstGeom>
          <a:noFill/>
        </p:spPr>
        <p:txBody>
          <a:bodyPr wrap="square" rtlCol="0">
            <a:spAutoFit/>
          </a:bodyPr>
          <a:lstStyle/>
          <a:p>
            <a:r>
              <a:rPr lang="en-US" altLang="zh-CN" dirty="0"/>
              <a:t>Linac, 80 </a:t>
            </a:r>
            <a:r>
              <a:rPr lang="en-US" altLang="zh-CN" dirty="0" err="1"/>
              <a:t>MeV@CSNS-I</a:t>
            </a:r>
            <a:endParaRPr lang="zh-CN" altLang="en-US" dirty="0"/>
          </a:p>
        </p:txBody>
      </p:sp>
      <p:sp>
        <p:nvSpPr>
          <p:cNvPr id="16" name="文本框 15">
            <a:extLst>
              <a:ext uri="{FF2B5EF4-FFF2-40B4-BE49-F238E27FC236}">
                <a16:creationId xmlns:a16="http://schemas.microsoft.com/office/drawing/2014/main" id="{ECF4E9B4-FC05-896B-9083-A456D59A4D69}"/>
              </a:ext>
            </a:extLst>
          </p:cNvPr>
          <p:cNvSpPr txBox="1"/>
          <p:nvPr/>
        </p:nvSpPr>
        <p:spPr>
          <a:xfrm>
            <a:off x="358122" y="2050553"/>
            <a:ext cx="6463298" cy="338554"/>
          </a:xfrm>
          <a:prstGeom prst="rect">
            <a:avLst/>
          </a:prstGeom>
          <a:noFill/>
        </p:spPr>
        <p:txBody>
          <a:bodyPr wrap="square">
            <a:spAutoFit/>
          </a:bodyPr>
          <a:lstStyle/>
          <a:p>
            <a:r>
              <a:rPr lang="en-US" altLang="zh-CN" sz="1600" dirty="0"/>
              <a:t>APEP-I</a:t>
            </a:r>
            <a:r>
              <a:rPr lang="zh-CN" altLang="en-US" sz="1600" dirty="0"/>
              <a:t>： 器件及电子学辐照测试、材料辐照损伤、质子探测器标定</a:t>
            </a:r>
          </a:p>
        </p:txBody>
      </p:sp>
      <p:graphicFrame>
        <p:nvGraphicFramePr>
          <p:cNvPr id="17" name="表格 16">
            <a:extLst>
              <a:ext uri="{FF2B5EF4-FFF2-40B4-BE49-F238E27FC236}">
                <a16:creationId xmlns:a16="http://schemas.microsoft.com/office/drawing/2014/main" id="{7C7A7CE4-B24A-6677-6C54-A75B644937B4}"/>
              </a:ext>
            </a:extLst>
          </p:cNvPr>
          <p:cNvGraphicFramePr>
            <a:graphicFrameLocks noGrp="1"/>
          </p:cNvGraphicFramePr>
          <p:nvPr>
            <p:extLst>
              <p:ext uri="{D42A27DB-BD31-4B8C-83A1-F6EECF244321}">
                <p14:modId xmlns:p14="http://schemas.microsoft.com/office/powerpoint/2010/main" val="3215786996"/>
              </p:ext>
            </p:extLst>
          </p:nvPr>
        </p:nvGraphicFramePr>
        <p:xfrm>
          <a:off x="408599" y="2570664"/>
          <a:ext cx="6764809" cy="1066800"/>
        </p:xfrm>
        <a:graphic>
          <a:graphicData uri="http://schemas.openxmlformats.org/drawingml/2006/table">
            <a:tbl>
              <a:tblPr firstRow="1" firstCol="1" bandRow="1"/>
              <a:tblGrid>
                <a:gridCol w="910194">
                  <a:extLst>
                    <a:ext uri="{9D8B030D-6E8A-4147-A177-3AD203B41FA5}">
                      <a16:colId xmlns:a16="http://schemas.microsoft.com/office/drawing/2014/main" val="1291361555"/>
                    </a:ext>
                  </a:extLst>
                </a:gridCol>
                <a:gridCol w="785524">
                  <a:extLst>
                    <a:ext uri="{9D8B030D-6E8A-4147-A177-3AD203B41FA5}">
                      <a16:colId xmlns:a16="http://schemas.microsoft.com/office/drawing/2014/main" val="1132679498"/>
                    </a:ext>
                  </a:extLst>
                </a:gridCol>
                <a:gridCol w="902127">
                  <a:extLst>
                    <a:ext uri="{9D8B030D-6E8A-4147-A177-3AD203B41FA5}">
                      <a16:colId xmlns:a16="http://schemas.microsoft.com/office/drawing/2014/main" val="913370241"/>
                    </a:ext>
                  </a:extLst>
                </a:gridCol>
                <a:gridCol w="847721">
                  <a:extLst>
                    <a:ext uri="{9D8B030D-6E8A-4147-A177-3AD203B41FA5}">
                      <a16:colId xmlns:a16="http://schemas.microsoft.com/office/drawing/2014/main" val="1093123480"/>
                    </a:ext>
                  </a:extLst>
                </a:gridCol>
                <a:gridCol w="920537">
                  <a:extLst>
                    <a:ext uri="{9D8B030D-6E8A-4147-A177-3AD203B41FA5}">
                      <a16:colId xmlns:a16="http://schemas.microsoft.com/office/drawing/2014/main" val="1454211443"/>
                    </a:ext>
                  </a:extLst>
                </a:gridCol>
                <a:gridCol w="736429">
                  <a:extLst>
                    <a:ext uri="{9D8B030D-6E8A-4147-A177-3AD203B41FA5}">
                      <a16:colId xmlns:a16="http://schemas.microsoft.com/office/drawing/2014/main" val="3311969290"/>
                    </a:ext>
                  </a:extLst>
                </a:gridCol>
                <a:gridCol w="926674">
                  <a:extLst>
                    <a:ext uri="{9D8B030D-6E8A-4147-A177-3AD203B41FA5}">
                      <a16:colId xmlns:a16="http://schemas.microsoft.com/office/drawing/2014/main" val="3711428430"/>
                    </a:ext>
                  </a:extLst>
                </a:gridCol>
                <a:gridCol w="735603">
                  <a:extLst>
                    <a:ext uri="{9D8B030D-6E8A-4147-A177-3AD203B41FA5}">
                      <a16:colId xmlns:a16="http://schemas.microsoft.com/office/drawing/2014/main" val="4064924051"/>
                    </a:ext>
                  </a:extLst>
                </a:gridCol>
              </a:tblGrid>
              <a:tr h="273748">
                <a:tc>
                  <a:txBody>
                    <a:bodyPr/>
                    <a:lstStyle/>
                    <a:p>
                      <a:pPr indent="0" algn="l"/>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Facilities</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0" algn="l"/>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Energy </a:t>
                      </a:r>
                    </a:p>
                    <a:p>
                      <a:pPr indent="0" algn="l"/>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(MeV)</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0" algn="l"/>
                      <a:r>
                        <a:rPr lang="en-US" altLang="zh-CN" sz="14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Aver. Intensity</a:t>
                      </a:r>
                      <a:endParaRPr lang="en-US" sz="14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indent="0" algn="l"/>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(p/s)</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l" defTabSz="914354" rtl="0" eaLnBrk="1" latinLnBrk="0" hangingPunct="1"/>
                      <a:r>
                        <a:rPr lang="en-US" altLang="zh-CN" sz="14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Aver. Flux</a:t>
                      </a:r>
                    </a:p>
                    <a:p>
                      <a:pPr marL="0" indent="0" algn="l" defTabSz="914354" rtl="0" eaLnBrk="1" latinLnBrk="0" hangingPunct="1"/>
                      <a:r>
                        <a:rPr lang="en-US" altLang="zh-CN" sz="14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(p/cm</a:t>
                      </a:r>
                      <a:r>
                        <a:rPr lang="en-US" altLang="zh-CN" sz="1400" kern="100" baseline="300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a:t>
                      </a:r>
                      <a:r>
                        <a:rPr lang="en-US" altLang="zh-CN" sz="14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/s)</a:t>
                      </a:r>
                      <a:endParaRPr lang="zh-CN" altLang="zh-CN" sz="14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l" defTabSz="914354" rtl="0" eaLnBrk="1" latinLnBrk="0" hangingPunct="1"/>
                      <a:r>
                        <a:rPr lang="en-US" altLang="zh-CN" sz="14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Inst. Intensity </a:t>
                      </a:r>
                    </a:p>
                    <a:p>
                      <a:pPr marL="0" indent="0" algn="l" defTabSz="914354" rtl="0" eaLnBrk="1" latinLnBrk="0" hangingPunct="1"/>
                      <a:r>
                        <a:rPr lang="en-US" altLang="zh-CN" sz="14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(p/s)</a:t>
                      </a:r>
                      <a:endParaRPr lang="zh-CN" altLang="zh-CN" sz="14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0" algn="l"/>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Spot</a:t>
                      </a:r>
                    </a:p>
                    <a:p>
                      <a:pPr indent="0" algn="l"/>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(cm</a:t>
                      </a:r>
                      <a:r>
                        <a:rPr lang="en-US" sz="1400" kern="100" baseline="30000" dirty="0">
                          <a:effectLst/>
                          <a:latin typeface="Times New Roman" panose="02020603050405020304" pitchFamily="18" charset="0"/>
                          <a:ea typeface="宋体" panose="02010600030101010101" pitchFamily="2" charset="-122"/>
                          <a:cs typeface="Times New Roman" panose="02020603050405020304" pitchFamily="18" charset="0"/>
                        </a:rPr>
                        <a:t>2</a:t>
                      </a:r>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l" defTabSz="914354" rtl="0" eaLnBrk="1" latinLnBrk="0" hangingPunct="1"/>
                      <a:r>
                        <a:rPr lang="en-US" altLang="zh-CN" sz="14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Frequency</a:t>
                      </a:r>
                    </a:p>
                    <a:p>
                      <a:pPr marL="0" indent="0" algn="l" defTabSz="914354" rtl="0" eaLnBrk="1" latinLnBrk="0" hangingPunct="1"/>
                      <a:r>
                        <a:rPr lang="en-US" altLang="zh-CN" sz="14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(Hz)</a:t>
                      </a:r>
                      <a:endParaRPr lang="zh-CN" altLang="en-US" sz="14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l" defTabSz="914354" rtl="0" eaLnBrk="1" latinLnBrk="0" hangingPunct="1"/>
                      <a:r>
                        <a:rPr lang="en-US" altLang="zh-CN" sz="14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Pulse</a:t>
                      </a:r>
                    </a:p>
                    <a:p>
                      <a:pPr marL="0" indent="0" algn="l" defTabSz="914354" rtl="0" eaLnBrk="1" latinLnBrk="0" hangingPunct="1"/>
                      <a:r>
                        <a:rPr lang="en-US" altLang="zh-CN" sz="14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400" kern="100" dirty="0" err="1">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μs</a:t>
                      </a:r>
                      <a:r>
                        <a:rPr lang="en-US" altLang="zh-CN" sz="14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en-US" sz="14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66945833"/>
                  </a:ext>
                </a:extLst>
              </a:tr>
              <a:tr h="312855">
                <a:tc>
                  <a:txBody>
                    <a:bodyPr/>
                    <a:lstStyle/>
                    <a:p>
                      <a:pPr indent="0" algn="l"/>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APEP</a:t>
                      </a:r>
                    </a:p>
                    <a:p>
                      <a:pPr indent="0" algn="l"/>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(CSNS-I)</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0" algn="l"/>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10 – 80</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0" algn="l"/>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10</a:t>
                      </a:r>
                      <a:r>
                        <a:rPr lang="en-US" sz="1400" kern="100" baseline="30000" dirty="0">
                          <a:effectLst/>
                          <a:latin typeface="Times New Roman" panose="02020603050405020304" pitchFamily="18" charset="0"/>
                          <a:ea typeface="宋体" panose="02010600030101010101" pitchFamily="2" charset="-122"/>
                          <a:cs typeface="Times New Roman" panose="02020603050405020304" pitchFamily="18" charset="0"/>
                        </a:rPr>
                        <a:t>8</a:t>
                      </a:r>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 – 10</a:t>
                      </a:r>
                      <a:r>
                        <a:rPr lang="en-US" sz="1400" kern="100" baseline="30000" dirty="0">
                          <a:effectLst/>
                          <a:latin typeface="Times New Roman" panose="02020603050405020304" pitchFamily="18" charset="0"/>
                          <a:ea typeface="宋体" panose="02010600030101010101" pitchFamily="2" charset="-122"/>
                          <a:cs typeface="Times New Roman" panose="02020603050405020304" pitchFamily="18" charset="0"/>
                        </a:rPr>
                        <a:t>11</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altLang="zh-CN" sz="1400" kern="100" dirty="0">
                          <a:effectLst/>
                          <a:latin typeface="Times New Roman" panose="02020603050405020304" pitchFamily="18" charset="0"/>
                          <a:ea typeface="宋体" panose="02010600030101010101" pitchFamily="2" charset="-122"/>
                          <a:cs typeface="Times New Roman" panose="02020603050405020304" pitchFamily="18" charset="0"/>
                        </a:rPr>
                        <a:t>10</a:t>
                      </a:r>
                      <a:r>
                        <a:rPr lang="en-US" altLang="zh-CN" sz="1400" kern="100" baseline="30000" dirty="0">
                          <a:effectLst/>
                          <a:latin typeface="Times New Roman" panose="02020603050405020304" pitchFamily="18" charset="0"/>
                          <a:ea typeface="宋体" panose="02010600030101010101" pitchFamily="2" charset="-122"/>
                          <a:cs typeface="Times New Roman" panose="02020603050405020304" pitchFamily="18" charset="0"/>
                        </a:rPr>
                        <a:t>6</a:t>
                      </a:r>
                      <a:r>
                        <a:rPr lang="en-US" altLang="zh-CN" sz="1400" kern="100" dirty="0">
                          <a:effectLst/>
                          <a:latin typeface="Times New Roman" panose="02020603050405020304" pitchFamily="18" charset="0"/>
                          <a:ea typeface="宋体" panose="02010600030101010101" pitchFamily="2" charset="-122"/>
                          <a:cs typeface="Times New Roman" panose="02020603050405020304" pitchFamily="18" charset="0"/>
                        </a:rPr>
                        <a:t> – 10</a:t>
                      </a:r>
                      <a:r>
                        <a:rPr lang="en-US" altLang="zh-CN" sz="1400" kern="100" baseline="30000" dirty="0">
                          <a:effectLst/>
                          <a:latin typeface="Times New Roman" panose="02020603050405020304" pitchFamily="18" charset="0"/>
                          <a:ea typeface="宋体" panose="02010600030101010101" pitchFamily="2" charset="-122"/>
                          <a:cs typeface="Times New Roman" panose="02020603050405020304" pitchFamily="18" charset="0"/>
                        </a:rPr>
                        <a:t>9</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altLang="zh-CN" sz="1400" kern="100" dirty="0">
                          <a:effectLst/>
                          <a:latin typeface="Times New Roman" panose="02020603050405020304" pitchFamily="18" charset="0"/>
                          <a:ea typeface="宋体" panose="02010600030101010101" pitchFamily="2" charset="-122"/>
                          <a:cs typeface="Times New Roman" panose="02020603050405020304" pitchFamily="18" charset="0"/>
                        </a:rPr>
                        <a:t>10</a:t>
                      </a:r>
                      <a:r>
                        <a:rPr lang="en-US" altLang="zh-CN" sz="1400" kern="100" baseline="30000" dirty="0">
                          <a:effectLst/>
                          <a:latin typeface="Times New Roman" panose="02020603050405020304" pitchFamily="18" charset="0"/>
                          <a:ea typeface="宋体" panose="02010600030101010101" pitchFamily="2" charset="-122"/>
                          <a:cs typeface="Times New Roman" panose="02020603050405020304" pitchFamily="18" charset="0"/>
                        </a:rPr>
                        <a:t>9</a:t>
                      </a:r>
                      <a:r>
                        <a:rPr lang="en-US" altLang="zh-CN" sz="1400" kern="100" dirty="0">
                          <a:effectLst/>
                          <a:latin typeface="Times New Roman" panose="02020603050405020304" pitchFamily="18" charset="0"/>
                          <a:ea typeface="宋体" panose="02010600030101010101" pitchFamily="2" charset="-122"/>
                          <a:cs typeface="Times New Roman" panose="02020603050405020304" pitchFamily="18" charset="0"/>
                        </a:rPr>
                        <a:t> – 10</a:t>
                      </a:r>
                      <a:r>
                        <a:rPr lang="en-US" altLang="zh-CN" sz="1400" kern="100" baseline="30000" dirty="0">
                          <a:effectLst/>
                          <a:latin typeface="Times New Roman" panose="02020603050405020304" pitchFamily="18" charset="0"/>
                          <a:ea typeface="宋体" panose="02010600030101010101" pitchFamily="2" charset="-122"/>
                          <a:cs typeface="Times New Roman" panose="02020603050405020304" pitchFamily="18" charset="0"/>
                        </a:rPr>
                        <a:t>13</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0" algn="l"/>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1×1 – 5×5</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l" defTabSz="914354" rtl="0" eaLnBrk="1" latinLnBrk="0" hangingPunct="1"/>
                      <a:r>
                        <a:rPr lang="en-US" altLang="zh-CN" sz="14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25</a:t>
                      </a:r>
                      <a:endParaRPr lang="zh-CN" altLang="en-US" sz="14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l" defTabSz="914354" rtl="0" eaLnBrk="1" latinLnBrk="0" hangingPunct="1"/>
                      <a:r>
                        <a:rPr lang="en-US" altLang="zh-CN" sz="14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400</a:t>
                      </a:r>
                      <a:endParaRPr lang="zh-CN" altLang="en-US" sz="14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3852186"/>
                  </a:ext>
                </a:extLst>
              </a:tr>
            </a:tbl>
          </a:graphicData>
        </a:graphic>
      </p:graphicFrame>
      <p:sp>
        <p:nvSpPr>
          <p:cNvPr id="2" name="文本框 1">
            <a:extLst>
              <a:ext uri="{FF2B5EF4-FFF2-40B4-BE49-F238E27FC236}">
                <a16:creationId xmlns:a16="http://schemas.microsoft.com/office/drawing/2014/main" id="{1657FBCE-D51A-1B0B-D5F4-332DA88502D1}"/>
              </a:ext>
            </a:extLst>
          </p:cNvPr>
          <p:cNvSpPr txBox="1"/>
          <p:nvPr/>
        </p:nvSpPr>
        <p:spPr>
          <a:xfrm>
            <a:off x="5572316" y="5680201"/>
            <a:ext cx="902811" cy="307777"/>
          </a:xfrm>
          <a:prstGeom prst="rect">
            <a:avLst/>
          </a:prstGeom>
          <a:noFill/>
        </p:spPr>
        <p:txBody>
          <a:bodyPr wrap="none" rtlCol="0">
            <a:spAutoFit/>
          </a:bodyPr>
          <a:lstStyle/>
          <a:p>
            <a:r>
              <a:rPr lang="zh-CN" altLang="en-US" sz="1400" dirty="0">
                <a:solidFill>
                  <a:srgbClr val="FF0000"/>
                </a:solidFill>
              </a:rPr>
              <a:t>真空阀门</a:t>
            </a:r>
          </a:p>
        </p:txBody>
      </p:sp>
      <p:sp>
        <p:nvSpPr>
          <p:cNvPr id="13" name="文本框 12">
            <a:extLst>
              <a:ext uri="{FF2B5EF4-FFF2-40B4-BE49-F238E27FC236}">
                <a16:creationId xmlns:a16="http://schemas.microsoft.com/office/drawing/2014/main" id="{F527DE03-DA61-544D-6B8D-6FA170068CEE}"/>
              </a:ext>
            </a:extLst>
          </p:cNvPr>
          <p:cNvSpPr txBox="1"/>
          <p:nvPr/>
        </p:nvSpPr>
        <p:spPr>
          <a:xfrm>
            <a:off x="6629380" y="5840123"/>
            <a:ext cx="1088055" cy="307777"/>
          </a:xfrm>
          <a:prstGeom prst="rect">
            <a:avLst/>
          </a:prstGeom>
          <a:noFill/>
        </p:spPr>
        <p:txBody>
          <a:bodyPr wrap="none" rtlCol="0">
            <a:spAutoFit/>
          </a:bodyPr>
          <a:lstStyle/>
          <a:p>
            <a:r>
              <a:rPr lang="en-US" altLang="zh-CN" sz="1400" dirty="0">
                <a:solidFill>
                  <a:srgbClr val="FF0000"/>
                </a:solidFill>
              </a:rPr>
              <a:t>CT</a:t>
            </a:r>
            <a:r>
              <a:rPr lang="zh-CN" altLang="en-US" sz="1400" dirty="0">
                <a:solidFill>
                  <a:srgbClr val="FF0000"/>
                </a:solidFill>
              </a:rPr>
              <a:t>束流监测</a:t>
            </a:r>
          </a:p>
        </p:txBody>
      </p:sp>
      <p:sp>
        <p:nvSpPr>
          <p:cNvPr id="15" name="文本框 14">
            <a:extLst>
              <a:ext uri="{FF2B5EF4-FFF2-40B4-BE49-F238E27FC236}">
                <a16:creationId xmlns:a16="http://schemas.microsoft.com/office/drawing/2014/main" id="{27313722-3578-1BB2-41C4-58EF3856965E}"/>
              </a:ext>
            </a:extLst>
          </p:cNvPr>
          <p:cNvSpPr txBox="1"/>
          <p:nvPr/>
        </p:nvSpPr>
        <p:spPr>
          <a:xfrm>
            <a:off x="5784462" y="5266746"/>
            <a:ext cx="1261884" cy="307777"/>
          </a:xfrm>
          <a:prstGeom prst="rect">
            <a:avLst/>
          </a:prstGeom>
          <a:noFill/>
        </p:spPr>
        <p:txBody>
          <a:bodyPr wrap="none" rtlCol="0">
            <a:spAutoFit/>
          </a:bodyPr>
          <a:lstStyle/>
          <a:p>
            <a:r>
              <a:rPr lang="zh-CN" altLang="en-US" sz="1400" dirty="0">
                <a:solidFill>
                  <a:srgbClr val="FF0000"/>
                </a:solidFill>
              </a:rPr>
              <a:t>降流及降能器</a:t>
            </a:r>
          </a:p>
        </p:txBody>
      </p:sp>
      <p:sp>
        <p:nvSpPr>
          <p:cNvPr id="25" name="文本框 24">
            <a:extLst>
              <a:ext uri="{FF2B5EF4-FFF2-40B4-BE49-F238E27FC236}">
                <a16:creationId xmlns:a16="http://schemas.microsoft.com/office/drawing/2014/main" id="{53E36A26-255F-C776-6FA8-3E8B1ABD46DF}"/>
              </a:ext>
            </a:extLst>
          </p:cNvPr>
          <p:cNvSpPr txBox="1"/>
          <p:nvPr/>
        </p:nvSpPr>
        <p:spPr>
          <a:xfrm>
            <a:off x="7089242" y="5308922"/>
            <a:ext cx="814647" cy="307777"/>
          </a:xfrm>
          <a:prstGeom prst="rect">
            <a:avLst/>
          </a:prstGeom>
          <a:noFill/>
        </p:spPr>
        <p:txBody>
          <a:bodyPr wrap="none" rtlCol="0">
            <a:spAutoFit/>
          </a:bodyPr>
          <a:lstStyle/>
          <a:p>
            <a:r>
              <a:rPr lang="zh-CN" altLang="en-US" sz="1400" dirty="0">
                <a:solidFill>
                  <a:srgbClr val="FF0000"/>
                </a:solidFill>
              </a:rPr>
              <a:t>准直器</a:t>
            </a:r>
            <a:r>
              <a:rPr lang="en-US" altLang="zh-CN" sz="1400" dirty="0">
                <a:solidFill>
                  <a:srgbClr val="FF0000"/>
                </a:solidFill>
              </a:rPr>
              <a:t>1</a:t>
            </a:r>
            <a:endParaRPr lang="zh-CN" altLang="en-US" sz="1400" dirty="0">
              <a:solidFill>
                <a:srgbClr val="FF0000"/>
              </a:solidFill>
            </a:endParaRPr>
          </a:p>
        </p:txBody>
      </p:sp>
      <p:sp>
        <p:nvSpPr>
          <p:cNvPr id="26" name="文本框 25">
            <a:extLst>
              <a:ext uri="{FF2B5EF4-FFF2-40B4-BE49-F238E27FC236}">
                <a16:creationId xmlns:a16="http://schemas.microsoft.com/office/drawing/2014/main" id="{E4E1FDE0-5981-9985-664A-8CA94739C620}"/>
              </a:ext>
            </a:extLst>
          </p:cNvPr>
          <p:cNvSpPr txBox="1"/>
          <p:nvPr/>
        </p:nvSpPr>
        <p:spPr>
          <a:xfrm>
            <a:off x="7496566" y="4448524"/>
            <a:ext cx="814647" cy="307777"/>
          </a:xfrm>
          <a:prstGeom prst="rect">
            <a:avLst/>
          </a:prstGeom>
          <a:noFill/>
        </p:spPr>
        <p:txBody>
          <a:bodyPr wrap="none" rtlCol="0">
            <a:spAutoFit/>
          </a:bodyPr>
          <a:lstStyle/>
          <a:p>
            <a:r>
              <a:rPr lang="zh-CN" altLang="en-US" sz="1400" dirty="0">
                <a:solidFill>
                  <a:srgbClr val="FF0000"/>
                </a:solidFill>
              </a:rPr>
              <a:t>准直器</a:t>
            </a:r>
            <a:r>
              <a:rPr lang="en-US" altLang="zh-CN" sz="1400" dirty="0">
                <a:solidFill>
                  <a:srgbClr val="FF0000"/>
                </a:solidFill>
              </a:rPr>
              <a:t>2</a:t>
            </a:r>
            <a:endParaRPr lang="zh-CN" altLang="en-US" sz="1400" dirty="0">
              <a:solidFill>
                <a:srgbClr val="FF0000"/>
              </a:solidFill>
            </a:endParaRPr>
          </a:p>
        </p:txBody>
      </p:sp>
      <p:sp>
        <p:nvSpPr>
          <p:cNvPr id="27" name="文本框 26">
            <a:extLst>
              <a:ext uri="{FF2B5EF4-FFF2-40B4-BE49-F238E27FC236}">
                <a16:creationId xmlns:a16="http://schemas.microsoft.com/office/drawing/2014/main" id="{903E59B2-C9AB-A0D1-3B89-7D5283DBE6C4}"/>
              </a:ext>
            </a:extLst>
          </p:cNvPr>
          <p:cNvSpPr txBox="1"/>
          <p:nvPr/>
        </p:nvSpPr>
        <p:spPr>
          <a:xfrm>
            <a:off x="8366173" y="3925303"/>
            <a:ext cx="814647" cy="307777"/>
          </a:xfrm>
          <a:prstGeom prst="rect">
            <a:avLst/>
          </a:prstGeom>
          <a:noFill/>
        </p:spPr>
        <p:txBody>
          <a:bodyPr wrap="none" rtlCol="0">
            <a:spAutoFit/>
          </a:bodyPr>
          <a:lstStyle/>
          <a:p>
            <a:r>
              <a:rPr lang="zh-CN" altLang="en-US" sz="1400" dirty="0">
                <a:solidFill>
                  <a:srgbClr val="FF0000"/>
                </a:solidFill>
              </a:rPr>
              <a:t>准直器</a:t>
            </a:r>
            <a:r>
              <a:rPr lang="en-US" altLang="zh-CN" sz="1400" dirty="0">
                <a:solidFill>
                  <a:srgbClr val="FF0000"/>
                </a:solidFill>
              </a:rPr>
              <a:t>3</a:t>
            </a:r>
            <a:endParaRPr lang="zh-CN" altLang="en-US" sz="1400" dirty="0">
              <a:solidFill>
                <a:srgbClr val="FF0000"/>
              </a:solidFill>
            </a:endParaRPr>
          </a:p>
        </p:txBody>
      </p:sp>
      <p:sp>
        <p:nvSpPr>
          <p:cNvPr id="28" name="文本框 27">
            <a:extLst>
              <a:ext uri="{FF2B5EF4-FFF2-40B4-BE49-F238E27FC236}">
                <a16:creationId xmlns:a16="http://schemas.microsoft.com/office/drawing/2014/main" id="{3CCE530A-4889-2906-B66F-2DB7FED05DF6}"/>
              </a:ext>
            </a:extLst>
          </p:cNvPr>
          <p:cNvSpPr txBox="1"/>
          <p:nvPr/>
        </p:nvSpPr>
        <p:spPr>
          <a:xfrm>
            <a:off x="9524569" y="2975927"/>
            <a:ext cx="902811" cy="307777"/>
          </a:xfrm>
          <a:prstGeom prst="rect">
            <a:avLst/>
          </a:prstGeom>
          <a:noFill/>
        </p:spPr>
        <p:txBody>
          <a:bodyPr wrap="none" rtlCol="0">
            <a:spAutoFit/>
          </a:bodyPr>
          <a:lstStyle/>
          <a:p>
            <a:r>
              <a:rPr lang="zh-CN" altLang="en-US" sz="1400" dirty="0">
                <a:solidFill>
                  <a:srgbClr val="FF0000"/>
                </a:solidFill>
              </a:rPr>
              <a:t>法拉第筒</a:t>
            </a:r>
          </a:p>
        </p:txBody>
      </p:sp>
      <p:sp>
        <p:nvSpPr>
          <p:cNvPr id="32" name="文本框 31">
            <a:extLst>
              <a:ext uri="{FF2B5EF4-FFF2-40B4-BE49-F238E27FC236}">
                <a16:creationId xmlns:a16="http://schemas.microsoft.com/office/drawing/2014/main" id="{BFD2D078-5E8D-6F14-8A46-2570372AD578}"/>
              </a:ext>
            </a:extLst>
          </p:cNvPr>
          <p:cNvSpPr txBox="1"/>
          <p:nvPr/>
        </p:nvSpPr>
        <p:spPr>
          <a:xfrm>
            <a:off x="8624322" y="3523796"/>
            <a:ext cx="1261884" cy="307777"/>
          </a:xfrm>
          <a:prstGeom prst="rect">
            <a:avLst/>
          </a:prstGeom>
          <a:noFill/>
        </p:spPr>
        <p:txBody>
          <a:bodyPr wrap="none" rtlCol="0">
            <a:spAutoFit/>
          </a:bodyPr>
          <a:lstStyle/>
          <a:p>
            <a:r>
              <a:rPr lang="zh-CN" altLang="en-US" sz="1400" dirty="0">
                <a:solidFill>
                  <a:srgbClr val="FF0000"/>
                </a:solidFill>
              </a:rPr>
              <a:t>真空测试靶室</a:t>
            </a:r>
          </a:p>
        </p:txBody>
      </p:sp>
      <p:sp>
        <p:nvSpPr>
          <p:cNvPr id="33" name="文本框 32">
            <a:extLst>
              <a:ext uri="{FF2B5EF4-FFF2-40B4-BE49-F238E27FC236}">
                <a16:creationId xmlns:a16="http://schemas.microsoft.com/office/drawing/2014/main" id="{90DD39B0-7F72-F735-67D5-2B376F892787}"/>
              </a:ext>
            </a:extLst>
          </p:cNvPr>
          <p:cNvSpPr txBox="1"/>
          <p:nvPr/>
        </p:nvSpPr>
        <p:spPr>
          <a:xfrm>
            <a:off x="9886206" y="3953266"/>
            <a:ext cx="1082348" cy="307777"/>
          </a:xfrm>
          <a:prstGeom prst="rect">
            <a:avLst/>
          </a:prstGeom>
          <a:noFill/>
        </p:spPr>
        <p:txBody>
          <a:bodyPr wrap="none" rtlCol="0">
            <a:spAutoFit/>
          </a:bodyPr>
          <a:lstStyle/>
          <a:p>
            <a:r>
              <a:rPr lang="zh-CN" altLang="en-US" sz="1400" dirty="0">
                <a:solidFill>
                  <a:srgbClr val="FF0000"/>
                </a:solidFill>
              </a:rPr>
              <a:t>大气测试点</a:t>
            </a:r>
          </a:p>
        </p:txBody>
      </p:sp>
    </p:spTree>
    <p:extLst>
      <p:ext uri="{BB962C8B-B14F-4D97-AF65-F5344CB8AC3E}">
        <p14:creationId xmlns:p14="http://schemas.microsoft.com/office/powerpoint/2010/main" val="4012494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A0D82-7765-A6EB-5807-40634607827E}"/>
            </a:ext>
          </a:extLst>
        </p:cNvPr>
        <p:cNvGrpSpPr/>
        <p:nvPr/>
      </p:nvGrpSpPr>
      <p:grpSpPr>
        <a:xfrm>
          <a:off x="0" y="0"/>
          <a:ext cx="0" cy="0"/>
          <a:chOff x="0" y="0"/>
          <a:chExt cx="0" cy="0"/>
        </a:xfrm>
      </p:grpSpPr>
      <p:pic>
        <p:nvPicPr>
          <p:cNvPr id="28" name="图片 27">
            <a:extLst>
              <a:ext uri="{FF2B5EF4-FFF2-40B4-BE49-F238E27FC236}">
                <a16:creationId xmlns:a16="http://schemas.microsoft.com/office/drawing/2014/main" id="{17000AAF-7A37-3206-8521-42BF298CAC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60" y="2946695"/>
            <a:ext cx="4292109" cy="2844534"/>
          </a:xfrm>
          <a:prstGeom prst="rect">
            <a:avLst/>
          </a:prstGeom>
        </p:spPr>
      </p:pic>
      <p:sp>
        <p:nvSpPr>
          <p:cNvPr id="4" name="灯片编号占位符 1">
            <a:extLst>
              <a:ext uri="{FF2B5EF4-FFF2-40B4-BE49-F238E27FC236}">
                <a16:creationId xmlns:a16="http://schemas.microsoft.com/office/drawing/2014/main" id="{0CBB5849-5C20-E6F5-71BB-D98BEFBF211B}"/>
              </a:ext>
            </a:extLst>
          </p:cNvPr>
          <p:cNvSpPr txBox="1">
            <a:spLocks/>
          </p:cNvSpPr>
          <p:nvPr/>
        </p:nvSpPr>
        <p:spPr>
          <a:xfrm>
            <a:off x="11285732" y="156378"/>
            <a:ext cx="635000" cy="365125"/>
          </a:xfrm>
          <a:prstGeom prst="rect">
            <a:avLst/>
          </a:prstGeom>
        </p:spPr>
        <p:txBody>
          <a:bodyPr vert="horz" lIns="91440" tIns="45720" rIns="91440" bIns="45720" rtlCol="0" anchor="ctr"/>
          <a:lstStyle>
            <a:defPPr>
              <a:defRPr lang="zh-CN"/>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a:t>2</a:t>
            </a:r>
            <a:endParaRPr lang="zh-CN" altLang="en-US" sz="1400" dirty="0"/>
          </a:p>
        </p:txBody>
      </p:sp>
      <p:grpSp>
        <p:nvGrpSpPr>
          <p:cNvPr id="5" name="组合 4">
            <a:extLst>
              <a:ext uri="{FF2B5EF4-FFF2-40B4-BE49-F238E27FC236}">
                <a16:creationId xmlns:a16="http://schemas.microsoft.com/office/drawing/2014/main" id="{81EB6122-FBC4-67DE-AE5E-FDC353D65BA1}"/>
              </a:ext>
            </a:extLst>
          </p:cNvPr>
          <p:cNvGrpSpPr/>
          <p:nvPr/>
        </p:nvGrpSpPr>
        <p:grpSpPr>
          <a:xfrm>
            <a:off x="0" y="119153"/>
            <a:ext cx="12192000" cy="622528"/>
            <a:chOff x="0" y="119153"/>
            <a:chExt cx="12192000" cy="622528"/>
          </a:xfrm>
        </p:grpSpPr>
        <p:sp>
          <p:nvSpPr>
            <p:cNvPr id="6" name="矩形 5">
              <a:extLst>
                <a:ext uri="{FF2B5EF4-FFF2-40B4-BE49-F238E27FC236}">
                  <a16:creationId xmlns:a16="http://schemas.microsoft.com/office/drawing/2014/main" id="{D68ABA05-77EC-0B1D-BD06-840D39A0C916}"/>
                </a:ext>
              </a:extLst>
            </p:cNvPr>
            <p:cNvSpPr/>
            <p:nvPr/>
          </p:nvSpPr>
          <p:spPr>
            <a:xfrm>
              <a:off x="0" y="660401"/>
              <a:ext cx="12192000" cy="81280"/>
            </a:xfrm>
            <a:prstGeom prst="rect">
              <a:avLst/>
            </a:prstGeom>
            <a:gradFill flip="none" rotWithShape="1">
              <a:gsLst>
                <a:gs pos="7000">
                  <a:srgbClr val="2BB8B4">
                    <a:lumMod val="100000"/>
                  </a:srgbClr>
                </a:gs>
                <a:gs pos="49000">
                  <a:schemeClr val="accent1">
                    <a:tint val="44500"/>
                    <a:satMod val="160000"/>
                  </a:schemeClr>
                </a:gs>
                <a:gs pos="70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 name="图片 6" descr="图片包含 文本&#10;&#10;描述已自动生成">
              <a:extLst>
                <a:ext uri="{FF2B5EF4-FFF2-40B4-BE49-F238E27FC236}">
                  <a16:creationId xmlns:a16="http://schemas.microsoft.com/office/drawing/2014/main" id="{563A122F-9AE0-12D5-EFFF-E6AB53F0F010}"/>
                </a:ext>
              </a:extLst>
            </p:cNvPr>
            <p:cNvPicPr/>
            <p:nvPr/>
          </p:nvPicPr>
          <p:blipFill rotWithShape="1">
            <a:blip r:embed="rId4">
              <a:extLst>
                <a:ext uri="{28A0092B-C50C-407E-A947-70E740481C1C}">
                  <a14:useLocalDpi xmlns:a14="http://schemas.microsoft.com/office/drawing/2010/main" val="0"/>
                </a:ext>
              </a:extLst>
            </a:blip>
            <a:srcRect r="27755"/>
            <a:stretch/>
          </p:blipFill>
          <p:spPr>
            <a:xfrm>
              <a:off x="2437617" y="119153"/>
              <a:ext cx="2095473" cy="446233"/>
            </a:xfrm>
            <a:prstGeom prst="rect">
              <a:avLst/>
            </a:prstGeom>
          </p:spPr>
        </p:pic>
        <p:pic>
          <p:nvPicPr>
            <p:cNvPr id="8" name="图片 7" descr="文本&#10;&#10;描述已自动生成">
              <a:extLst>
                <a:ext uri="{FF2B5EF4-FFF2-40B4-BE49-F238E27FC236}">
                  <a16:creationId xmlns:a16="http://schemas.microsoft.com/office/drawing/2014/main" id="{3F1A8266-A53D-7E21-8351-C6766B0D5F7E}"/>
                </a:ext>
              </a:extLst>
            </p:cNvPr>
            <p:cNvPicPr/>
            <p:nvPr/>
          </p:nvPicPr>
          <p:blipFill>
            <a:blip r:embed="rId5">
              <a:extLst>
                <a:ext uri="{28A0092B-C50C-407E-A947-70E740481C1C}">
                  <a14:useLocalDpi xmlns:a14="http://schemas.microsoft.com/office/drawing/2010/main" val="0"/>
                </a:ext>
              </a:extLst>
            </a:blip>
            <a:stretch>
              <a:fillRect/>
            </a:stretch>
          </p:blipFill>
          <p:spPr>
            <a:xfrm>
              <a:off x="187324" y="163038"/>
              <a:ext cx="2138137" cy="358465"/>
            </a:xfrm>
            <a:prstGeom prst="rect">
              <a:avLst/>
            </a:prstGeom>
          </p:spPr>
        </p:pic>
      </p:grpSp>
      <p:sp>
        <p:nvSpPr>
          <p:cNvPr id="9" name="文本框 8">
            <a:extLst>
              <a:ext uri="{FF2B5EF4-FFF2-40B4-BE49-F238E27FC236}">
                <a16:creationId xmlns:a16="http://schemas.microsoft.com/office/drawing/2014/main" id="{B7E333AE-4C72-9122-D192-35583FB34B15}"/>
              </a:ext>
            </a:extLst>
          </p:cNvPr>
          <p:cNvSpPr txBox="1"/>
          <p:nvPr/>
        </p:nvSpPr>
        <p:spPr>
          <a:xfrm>
            <a:off x="99923" y="916336"/>
            <a:ext cx="3883844" cy="400110"/>
          </a:xfrm>
          <a:prstGeom prst="rect">
            <a:avLst/>
          </a:prstGeom>
          <a:noFill/>
        </p:spPr>
        <p:txBody>
          <a:bodyPr wrap="square" rtlCol="0">
            <a:spAutoFit/>
          </a:bodyPr>
          <a:lstStyle/>
          <a:p>
            <a:r>
              <a:rPr lang="en-US" altLang="zh-CN" sz="2000" b="1" dirty="0"/>
              <a:t>1. </a:t>
            </a:r>
            <a:r>
              <a:rPr kumimoji="1" lang="en-US" altLang="zh-CN" sz="2000" b="1" dirty="0">
                <a:latin typeface="Arial" panose="020B0604020202020204" pitchFamily="34" charset="0"/>
                <a:ea typeface="微软雅黑" panose="020B0503020204020204" pitchFamily="34" charset="-122"/>
              </a:rPr>
              <a:t>APEP</a:t>
            </a:r>
            <a:r>
              <a:rPr kumimoji="1" lang="zh-CN" altLang="en-US" sz="2000" b="1" dirty="0">
                <a:latin typeface="Arial" panose="020B0604020202020204" pitchFamily="34" charset="0"/>
                <a:ea typeface="微软雅黑" panose="020B0503020204020204" pitchFamily="34" charset="-122"/>
              </a:rPr>
              <a:t>实验终端背景</a:t>
            </a:r>
            <a:endParaRPr kumimoji="1" lang="en-US" altLang="zh-CN" sz="2000" b="1" dirty="0">
              <a:latin typeface="Arial" panose="020B0604020202020204" pitchFamily="34" charset="0"/>
              <a:ea typeface="微软雅黑" panose="020B0503020204020204" pitchFamily="34" charset="-122"/>
            </a:endParaRPr>
          </a:p>
        </p:txBody>
      </p:sp>
      <p:sp>
        <p:nvSpPr>
          <p:cNvPr id="10" name="文本框 9">
            <a:extLst>
              <a:ext uri="{FF2B5EF4-FFF2-40B4-BE49-F238E27FC236}">
                <a16:creationId xmlns:a16="http://schemas.microsoft.com/office/drawing/2014/main" id="{489D4182-CD60-CA88-20EF-A785D30BF1C1}"/>
              </a:ext>
            </a:extLst>
          </p:cNvPr>
          <p:cNvSpPr txBox="1"/>
          <p:nvPr/>
        </p:nvSpPr>
        <p:spPr>
          <a:xfrm>
            <a:off x="179924" y="1547906"/>
            <a:ext cx="6297590" cy="369332"/>
          </a:xfrm>
          <a:prstGeom prst="rect">
            <a:avLst/>
          </a:prstGeom>
          <a:noFill/>
        </p:spPr>
        <p:txBody>
          <a:bodyPr wrap="square">
            <a:spAutoFit/>
          </a:bodyPr>
          <a:lstStyle/>
          <a:p>
            <a:pPr marL="285750" indent="-285750">
              <a:buFont typeface="Arial" panose="020B0604020202020204" pitchFamily="34" charset="0"/>
              <a:buChar char="•"/>
            </a:pPr>
            <a:r>
              <a:rPr lang="en-US" altLang="zh-CN" dirty="0"/>
              <a:t>CSNS-APEP</a:t>
            </a:r>
            <a:r>
              <a:rPr lang="zh-CN" altLang="en-US" dirty="0"/>
              <a:t>现状</a:t>
            </a:r>
            <a:endParaRPr lang="en-US" altLang="zh-CN" dirty="0"/>
          </a:p>
        </p:txBody>
      </p:sp>
      <p:sp>
        <p:nvSpPr>
          <p:cNvPr id="48" name="矩形 47">
            <a:extLst>
              <a:ext uri="{FF2B5EF4-FFF2-40B4-BE49-F238E27FC236}">
                <a16:creationId xmlns:a16="http://schemas.microsoft.com/office/drawing/2014/main" id="{19E73B45-5F46-86ED-30DD-D7D4731EFE4E}"/>
              </a:ext>
            </a:extLst>
          </p:cNvPr>
          <p:cNvSpPr/>
          <p:nvPr/>
        </p:nvSpPr>
        <p:spPr>
          <a:xfrm>
            <a:off x="6664688" y="5157041"/>
            <a:ext cx="1679212" cy="1026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a:extLst>
              <a:ext uri="{FF2B5EF4-FFF2-40B4-BE49-F238E27FC236}">
                <a16:creationId xmlns:a16="http://schemas.microsoft.com/office/drawing/2014/main" id="{3359282E-F3BE-5F3A-1A3D-BEB6EC93C2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25155" y="4080919"/>
            <a:ext cx="1927804" cy="2571411"/>
          </a:xfrm>
          <a:prstGeom prst="rect">
            <a:avLst/>
          </a:prstGeom>
        </p:spPr>
      </p:pic>
      <p:pic>
        <p:nvPicPr>
          <p:cNvPr id="13" name="图片 12">
            <a:extLst>
              <a:ext uri="{FF2B5EF4-FFF2-40B4-BE49-F238E27FC236}">
                <a16:creationId xmlns:a16="http://schemas.microsoft.com/office/drawing/2014/main" id="{A9106815-60D7-9B7A-C128-1A8606844BAD}"/>
              </a:ext>
            </a:extLst>
          </p:cNvPr>
          <p:cNvPicPr>
            <a:picLocks noChangeAspect="1"/>
          </p:cNvPicPr>
          <p:nvPr/>
        </p:nvPicPr>
        <p:blipFill>
          <a:blip r:embed="rId7"/>
          <a:stretch>
            <a:fillRect/>
          </a:stretch>
        </p:blipFill>
        <p:spPr>
          <a:xfrm>
            <a:off x="10746040" y="880579"/>
            <a:ext cx="1240711" cy="2965892"/>
          </a:xfrm>
          <a:prstGeom prst="rect">
            <a:avLst/>
          </a:prstGeom>
        </p:spPr>
      </p:pic>
      <p:sp>
        <p:nvSpPr>
          <p:cNvPr id="14" name="文本框 13">
            <a:extLst>
              <a:ext uri="{FF2B5EF4-FFF2-40B4-BE49-F238E27FC236}">
                <a16:creationId xmlns:a16="http://schemas.microsoft.com/office/drawing/2014/main" id="{BAFE22BC-B79B-F43F-7C8E-85BD5B8EFEC2}"/>
              </a:ext>
            </a:extLst>
          </p:cNvPr>
          <p:cNvSpPr txBox="1"/>
          <p:nvPr/>
        </p:nvSpPr>
        <p:spPr>
          <a:xfrm>
            <a:off x="10789057" y="921803"/>
            <a:ext cx="1303020" cy="400110"/>
          </a:xfrm>
          <a:prstGeom prst="rect">
            <a:avLst/>
          </a:prstGeom>
          <a:noFill/>
        </p:spPr>
        <p:txBody>
          <a:bodyPr wrap="square" rtlCol="0">
            <a:spAutoFit/>
          </a:bodyPr>
          <a:lstStyle/>
          <a:p>
            <a:r>
              <a:rPr lang="zh-CN" altLang="en-US" sz="2000" b="1" dirty="0">
                <a:solidFill>
                  <a:srgbClr val="FF0000"/>
                </a:solidFill>
              </a:rPr>
              <a:t>法拉第桶</a:t>
            </a:r>
          </a:p>
        </p:txBody>
      </p:sp>
      <p:pic>
        <p:nvPicPr>
          <p:cNvPr id="15" name="图片 14">
            <a:extLst>
              <a:ext uri="{FF2B5EF4-FFF2-40B4-BE49-F238E27FC236}">
                <a16:creationId xmlns:a16="http://schemas.microsoft.com/office/drawing/2014/main" id="{EE44B013-DB57-3309-692E-D7B22F09292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29659" y="906033"/>
            <a:ext cx="2211055" cy="2949226"/>
          </a:xfrm>
          <a:prstGeom prst="rect">
            <a:avLst/>
          </a:prstGeom>
        </p:spPr>
      </p:pic>
      <p:sp>
        <p:nvSpPr>
          <p:cNvPr id="18" name="文本框 17">
            <a:extLst>
              <a:ext uri="{FF2B5EF4-FFF2-40B4-BE49-F238E27FC236}">
                <a16:creationId xmlns:a16="http://schemas.microsoft.com/office/drawing/2014/main" id="{11A27183-9450-A46B-F2FF-C092427E2CB8}"/>
              </a:ext>
            </a:extLst>
          </p:cNvPr>
          <p:cNvSpPr txBox="1"/>
          <p:nvPr/>
        </p:nvSpPr>
        <p:spPr>
          <a:xfrm>
            <a:off x="8479354" y="966807"/>
            <a:ext cx="1607656" cy="400110"/>
          </a:xfrm>
          <a:prstGeom prst="rect">
            <a:avLst/>
          </a:prstGeom>
          <a:noFill/>
        </p:spPr>
        <p:txBody>
          <a:bodyPr wrap="square" rtlCol="0">
            <a:spAutoFit/>
          </a:bodyPr>
          <a:lstStyle/>
          <a:p>
            <a:r>
              <a:rPr lang="en-US" altLang="zh-CN" sz="2000" b="1" dirty="0">
                <a:solidFill>
                  <a:srgbClr val="FF0000"/>
                </a:solidFill>
              </a:rPr>
              <a:t>CT</a:t>
            </a:r>
            <a:r>
              <a:rPr lang="zh-CN" altLang="en-US" sz="2000" b="1" dirty="0">
                <a:solidFill>
                  <a:srgbClr val="FF0000"/>
                </a:solidFill>
              </a:rPr>
              <a:t>流强监测</a:t>
            </a:r>
          </a:p>
        </p:txBody>
      </p:sp>
      <p:sp>
        <p:nvSpPr>
          <p:cNvPr id="20" name="文本框 19">
            <a:extLst>
              <a:ext uri="{FF2B5EF4-FFF2-40B4-BE49-F238E27FC236}">
                <a16:creationId xmlns:a16="http://schemas.microsoft.com/office/drawing/2014/main" id="{9FA56DB9-8F1C-612B-D7FC-2CE73BD41729}"/>
              </a:ext>
            </a:extLst>
          </p:cNvPr>
          <p:cNvSpPr txBox="1"/>
          <p:nvPr/>
        </p:nvSpPr>
        <p:spPr>
          <a:xfrm>
            <a:off x="9746989" y="6245202"/>
            <a:ext cx="2689303" cy="400110"/>
          </a:xfrm>
          <a:prstGeom prst="rect">
            <a:avLst/>
          </a:prstGeom>
          <a:noFill/>
        </p:spPr>
        <p:txBody>
          <a:bodyPr wrap="square" rtlCol="0">
            <a:spAutoFit/>
          </a:bodyPr>
          <a:lstStyle/>
          <a:p>
            <a:r>
              <a:rPr lang="zh-CN" altLang="en-US" sz="2000" b="1" dirty="0">
                <a:solidFill>
                  <a:srgbClr val="FF0000"/>
                </a:solidFill>
              </a:rPr>
              <a:t>二次电子流强监测</a:t>
            </a:r>
          </a:p>
        </p:txBody>
      </p:sp>
      <p:pic>
        <p:nvPicPr>
          <p:cNvPr id="23" name="图片 22">
            <a:extLst>
              <a:ext uri="{FF2B5EF4-FFF2-40B4-BE49-F238E27FC236}">
                <a16:creationId xmlns:a16="http://schemas.microsoft.com/office/drawing/2014/main" id="{0A1FD2E0-F2CD-3DB3-B19A-FC0687858E3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92032" y="888912"/>
            <a:ext cx="3932301" cy="2949226"/>
          </a:xfrm>
          <a:prstGeom prst="rect">
            <a:avLst/>
          </a:prstGeom>
        </p:spPr>
      </p:pic>
      <p:pic>
        <p:nvPicPr>
          <p:cNvPr id="24" name="图片 23">
            <a:extLst>
              <a:ext uri="{FF2B5EF4-FFF2-40B4-BE49-F238E27FC236}">
                <a16:creationId xmlns:a16="http://schemas.microsoft.com/office/drawing/2014/main" id="{D7B547E8-33B4-52E9-663B-B91976B36766}"/>
              </a:ext>
            </a:extLst>
          </p:cNvPr>
          <p:cNvPicPr>
            <a:picLocks noChangeAspect="1"/>
          </p:cNvPicPr>
          <p:nvPr/>
        </p:nvPicPr>
        <p:blipFill>
          <a:blip r:embed="rId10">
            <a:extLst>
              <a:ext uri="{28A0092B-C50C-407E-A947-70E740481C1C}">
                <a14:useLocalDpi xmlns:a14="http://schemas.microsoft.com/office/drawing/2010/main" val="0"/>
              </a:ext>
            </a:extLst>
          </a:blip>
          <a:srcRect l="2413" t="5802" r="3153" b="6247"/>
          <a:stretch>
            <a:fillRect/>
          </a:stretch>
        </p:blipFill>
        <p:spPr>
          <a:xfrm>
            <a:off x="4397608" y="4080919"/>
            <a:ext cx="4885574" cy="2562141"/>
          </a:xfrm>
          <a:prstGeom prst="rect">
            <a:avLst/>
          </a:prstGeom>
        </p:spPr>
      </p:pic>
      <p:sp>
        <p:nvSpPr>
          <p:cNvPr id="25" name="文本框 24">
            <a:extLst>
              <a:ext uri="{FF2B5EF4-FFF2-40B4-BE49-F238E27FC236}">
                <a16:creationId xmlns:a16="http://schemas.microsoft.com/office/drawing/2014/main" id="{7F935F4C-6675-8348-8821-BEDBB1881BAE}"/>
              </a:ext>
            </a:extLst>
          </p:cNvPr>
          <p:cNvSpPr txBox="1"/>
          <p:nvPr/>
        </p:nvSpPr>
        <p:spPr>
          <a:xfrm>
            <a:off x="5409874" y="1235021"/>
            <a:ext cx="1607656" cy="400110"/>
          </a:xfrm>
          <a:prstGeom prst="rect">
            <a:avLst/>
          </a:prstGeom>
          <a:noFill/>
        </p:spPr>
        <p:txBody>
          <a:bodyPr wrap="square" rtlCol="0">
            <a:spAutoFit/>
          </a:bodyPr>
          <a:lstStyle/>
          <a:p>
            <a:r>
              <a:rPr lang="zh-CN" altLang="en-US" sz="2000" b="1" dirty="0">
                <a:solidFill>
                  <a:srgbClr val="FF0000"/>
                </a:solidFill>
              </a:rPr>
              <a:t>准直器</a:t>
            </a:r>
          </a:p>
        </p:txBody>
      </p:sp>
      <p:sp>
        <p:nvSpPr>
          <p:cNvPr id="26" name="文本框 25">
            <a:extLst>
              <a:ext uri="{FF2B5EF4-FFF2-40B4-BE49-F238E27FC236}">
                <a16:creationId xmlns:a16="http://schemas.microsoft.com/office/drawing/2014/main" id="{1D520B83-FD25-30CF-C3AC-82A3397CF5FA}"/>
              </a:ext>
            </a:extLst>
          </p:cNvPr>
          <p:cNvSpPr txBox="1"/>
          <p:nvPr/>
        </p:nvSpPr>
        <p:spPr>
          <a:xfrm>
            <a:off x="5409874" y="4168907"/>
            <a:ext cx="1607656" cy="400110"/>
          </a:xfrm>
          <a:prstGeom prst="rect">
            <a:avLst/>
          </a:prstGeom>
          <a:noFill/>
        </p:spPr>
        <p:txBody>
          <a:bodyPr wrap="square" rtlCol="0">
            <a:spAutoFit/>
          </a:bodyPr>
          <a:lstStyle/>
          <a:p>
            <a:r>
              <a:rPr lang="zh-CN" altLang="en-US" sz="2000" b="1" dirty="0">
                <a:solidFill>
                  <a:srgbClr val="FF0000"/>
                </a:solidFill>
              </a:rPr>
              <a:t>真空测试点</a:t>
            </a:r>
          </a:p>
        </p:txBody>
      </p:sp>
      <p:sp>
        <p:nvSpPr>
          <p:cNvPr id="27" name="文本框 26">
            <a:extLst>
              <a:ext uri="{FF2B5EF4-FFF2-40B4-BE49-F238E27FC236}">
                <a16:creationId xmlns:a16="http://schemas.microsoft.com/office/drawing/2014/main" id="{579DDA08-257A-32AB-6518-5B8B59A2474D}"/>
              </a:ext>
            </a:extLst>
          </p:cNvPr>
          <p:cNvSpPr txBox="1"/>
          <p:nvPr/>
        </p:nvSpPr>
        <p:spPr>
          <a:xfrm>
            <a:off x="7452443" y="5088421"/>
            <a:ext cx="1607656" cy="400110"/>
          </a:xfrm>
          <a:prstGeom prst="rect">
            <a:avLst/>
          </a:prstGeom>
          <a:noFill/>
        </p:spPr>
        <p:txBody>
          <a:bodyPr wrap="square" rtlCol="0">
            <a:spAutoFit/>
          </a:bodyPr>
          <a:lstStyle/>
          <a:p>
            <a:r>
              <a:rPr lang="zh-CN" altLang="en-US" sz="2000" b="1" dirty="0">
                <a:solidFill>
                  <a:srgbClr val="FF0000"/>
                </a:solidFill>
              </a:rPr>
              <a:t>大气测试点</a:t>
            </a:r>
          </a:p>
        </p:txBody>
      </p:sp>
    </p:spTree>
    <p:extLst>
      <p:ext uri="{BB962C8B-B14F-4D97-AF65-F5344CB8AC3E}">
        <p14:creationId xmlns:p14="http://schemas.microsoft.com/office/powerpoint/2010/main" val="202191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24"/>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A7080-DF89-0FB4-C40E-F4D6720ED4BF}"/>
            </a:ext>
          </a:extLst>
        </p:cNvPr>
        <p:cNvGrpSpPr/>
        <p:nvPr/>
      </p:nvGrpSpPr>
      <p:grpSpPr>
        <a:xfrm>
          <a:off x="0" y="0"/>
          <a:ext cx="0" cy="0"/>
          <a:chOff x="0" y="0"/>
          <a:chExt cx="0" cy="0"/>
        </a:xfrm>
      </p:grpSpPr>
      <p:sp>
        <p:nvSpPr>
          <p:cNvPr id="4" name="灯片编号占位符 1">
            <a:extLst>
              <a:ext uri="{FF2B5EF4-FFF2-40B4-BE49-F238E27FC236}">
                <a16:creationId xmlns:a16="http://schemas.microsoft.com/office/drawing/2014/main" id="{31945E03-B367-5F0B-1B65-591EDE3F144B}"/>
              </a:ext>
            </a:extLst>
          </p:cNvPr>
          <p:cNvSpPr txBox="1">
            <a:spLocks/>
          </p:cNvSpPr>
          <p:nvPr/>
        </p:nvSpPr>
        <p:spPr>
          <a:xfrm>
            <a:off x="11285732" y="156378"/>
            <a:ext cx="635000" cy="365125"/>
          </a:xfrm>
          <a:prstGeom prst="rect">
            <a:avLst/>
          </a:prstGeom>
        </p:spPr>
        <p:txBody>
          <a:bodyPr vert="horz" lIns="91440" tIns="45720" rIns="91440" bIns="45720" rtlCol="0" anchor="ctr"/>
          <a:lstStyle>
            <a:defPPr>
              <a:defRPr lang="zh-CN"/>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a:t>3</a:t>
            </a:r>
            <a:endParaRPr lang="zh-CN" altLang="en-US" sz="1400" dirty="0"/>
          </a:p>
        </p:txBody>
      </p:sp>
      <p:grpSp>
        <p:nvGrpSpPr>
          <p:cNvPr id="5" name="组合 4">
            <a:extLst>
              <a:ext uri="{FF2B5EF4-FFF2-40B4-BE49-F238E27FC236}">
                <a16:creationId xmlns:a16="http://schemas.microsoft.com/office/drawing/2014/main" id="{AC268F38-ED13-6375-5BD4-FD14189D6C83}"/>
              </a:ext>
            </a:extLst>
          </p:cNvPr>
          <p:cNvGrpSpPr/>
          <p:nvPr/>
        </p:nvGrpSpPr>
        <p:grpSpPr>
          <a:xfrm>
            <a:off x="0" y="119153"/>
            <a:ext cx="12192000" cy="622528"/>
            <a:chOff x="0" y="119153"/>
            <a:chExt cx="12192000" cy="622528"/>
          </a:xfrm>
        </p:grpSpPr>
        <p:sp>
          <p:nvSpPr>
            <p:cNvPr id="6" name="矩形 5">
              <a:extLst>
                <a:ext uri="{FF2B5EF4-FFF2-40B4-BE49-F238E27FC236}">
                  <a16:creationId xmlns:a16="http://schemas.microsoft.com/office/drawing/2014/main" id="{8B8EF4C8-CCFB-A0E3-D595-A18AADCB133A}"/>
                </a:ext>
              </a:extLst>
            </p:cNvPr>
            <p:cNvSpPr/>
            <p:nvPr/>
          </p:nvSpPr>
          <p:spPr>
            <a:xfrm>
              <a:off x="0" y="660401"/>
              <a:ext cx="12192000" cy="81280"/>
            </a:xfrm>
            <a:prstGeom prst="rect">
              <a:avLst/>
            </a:prstGeom>
            <a:gradFill flip="none" rotWithShape="1">
              <a:gsLst>
                <a:gs pos="7000">
                  <a:srgbClr val="2BB8B4">
                    <a:lumMod val="100000"/>
                  </a:srgbClr>
                </a:gs>
                <a:gs pos="49000">
                  <a:schemeClr val="accent1">
                    <a:tint val="44500"/>
                    <a:satMod val="160000"/>
                  </a:schemeClr>
                </a:gs>
                <a:gs pos="70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 name="图片 6" descr="图片包含 文本&#10;&#10;描述已自动生成">
              <a:extLst>
                <a:ext uri="{FF2B5EF4-FFF2-40B4-BE49-F238E27FC236}">
                  <a16:creationId xmlns:a16="http://schemas.microsoft.com/office/drawing/2014/main" id="{9EB7D6D6-5086-D980-273F-1B3BCDC9890D}"/>
                </a:ext>
              </a:extLst>
            </p:cNvPr>
            <p:cNvPicPr/>
            <p:nvPr/>
          </p:nvPicPr>
          <p:blipFill rotWithShape="1">
            <a:blip r:embed="rId3">
              <a:extLst>
                <a:ext uri="{28A0092B-C50C-407E-A947-70E740481C1C}">
                  <a14:useLocalDpi xmlns:a14="http://schemas.microsoft.com/office/drawing/2010/main" val="0"/>
                </a:ext>
              </a:extLst>
            </a:blip>
            <a:srcRect r="27755"/>
            <a:stretch/>
          </p:blipFill>
          <p:spPr>
            <a:xfrm>
              <a:off x="2437617" y="119153"/>
              <a:ext cx="2095473" cy="446233"/>
            </a:xfrm>
            <a:prstGeom prst="rect">
              <a:avLst/>
            </a:prstGeom>
          </p:spPr>
        </p:pic>
        <p:pic>
          <p:nvPicPr>
            <p:cNvPr id="8" name="图片 7" descr="文本&#10;&#10;描述已自动生成">
              <a:extLst>
                <a:ext uri="{FF2B5EF4-FFF2-40B4-BE49-F238E27FC236}">
                  <a16:creationId xmlns:a16="http://schemas.microsoft.com/office/drawing/2014/main" id="{DCB7A570-2197-FC4B-70B1-7BEE3E5404CA}"/>
                </a:ext>
              </a:extLst>
            </p:cNvPr>
            <p:cNvPicPr/>
            <p:nvPr/>
          </p:nvPicPr>
          <p:blipFill>
            <a:blip r:embed="rId4">
              <a:extLst>
                <a:ext uri="{28A0092B-C50C-407E-A947-70E740481C1C}">
                  <a14:useLocalDpi xmlns:a14="http://schemas.microsoft.com/office/drawing/2010/main" val="0"/>
                </a:ext>
              </a:extLst>
            </a:blip>
            <a:stretch>
              <a:fillRect/>
            </a:stretch>
          </p:blipFill>
          <p:spPr>
            <a:xfrm>
              <a:off x="187324" y="163038"/>
              <a:ext cx="2138137" cy="358465"/>
            </a:xfrm>
            <a:prstGeom prst="rect">
              <a:avLst/>
            </a:prstGeom>
          </p:spPr>
        </p:pic>
      </p:grpSp>
      <p:sp>
        <p:nvSpPr>
          <p:cNvPr id="9" name="文本框 8">
            <a:extLst>
              <a:ext uri="{FF2B5EF4-FFF2-40B4-BE49-F238E27FC236}">
                <a16:creationId xmlns:a16="http://schemas.microsoft.com/office/drawing/2014/main" id="{ACF51C93-B0F1-D3FC-2687-BCC880E53F06}"/>
              </a:ext>
            </a:extLst>
          </p:cNvPr>
          <p:cNvSpPr txBox="1"/>
          <p:nvPr/>
        </p:nvSpPr>
        <p:spPr>
          <a:xfrm>
            <a:off x="99923" y="916336"/>
            <a:ext cx="3883844" cy="400110"/>
          </a:xfrm>
          <a:prstGeom prst="rect">
            <a:avLst/>
          </a:prstGeom>
          <a:noFill/>
        </p:spPr>
        <p:txBody>
          <a:bodyPr wrap="square" rtlCol="0">
            <a:spAutoFit/>
          </a:bodyPr>
          <a:lstStyle/>
          <a:p>
            <a:r>
              <a:rPr lang="en-US" altLang="zh-CN" sz="2000" b="1" dirty="0"/>
              <a:t>1. </a:t>
            </a:r>
            <a:r>
              <a:rPr kumimoji="1" lang="en-US" altLang="zh-CN" sz="2000" b="1" dirty="0">
                <a:latin typeface="Arial" panose="020B0604020202020204" pitchFamily="34" charset="0"/>
                <a:ea typeface="微软雅黑" panose="020B0503020204020204" pitchFamily="34" charset="-122"/>
              </a:rPr>
              <a:t>APEP</a:t>
            </a:r>
            <a:r>
              <a:rPr kumimoji="1" lang="zh-CN" altLang="en-US" sz="2000" b="1" dirty="0">
                <a:latin typeface="Arial" panose="020B0604020202020204" pitchFamily="34" charset="0"/>
                <a:ea typeface="微软雅黑" panose="020B0503020204020204" pitchFamily="34" charset="-122"/>
              </a:rPr>
              <a:t>实验终端背景</a:t>
            </a:r>
            <a:endParaRPr kumimoji="1" lang="en-US" altLang="zh-CN" sz="2000" b="1" dirty="0">
              <a:latin typeface="Arial" panose="020B0604020202020204" pitchFamily="34" charset="0"/>
              <a:ea typeface="微软雅黑" panose="020B0503020204020204" pitchFamily="34" charset="-122"/>
            </a:endParaRPr>
          </a:p>
        </p:txBody>
      </p:sp>
      <p:sp>
        <p:nvSpPr>
          <p:cNvPr id="10" name="文本框 9">
            <a:extLst>
              <a:ext uri="{FF2B5EF4-FFF2-40B4-BE49-F238E27FC236}">
                <a16:creationId xmlns:a16="http://schemas.microsoft.com/office/drawing/2014/main" id="{494E78C2-D262-2CC8-5381-A66D5CFDA926}"/>
              </a:ext>
            </a:extLst>
          </p:cNvPr>
          <p:cNvSpPr txBox="1"/>
          <p:nvPr/>
        </p:nvSpPr>
        <p:spPr>
          <a:xfrm>
            <a:off x="179924" y="1547906"/>
            <a:ext cx="6297590" cy="369332"/>
          </a:xfrm>
          <a:prstGeom prst="rect">
            <a:avLst/>
          </a:prstGeom>
          <a:noFill/>
        </p:spPr>
        <p:txBody>
          <a:bodyPr wrap="square">
            <a:spAutoFit/>
          </a:bodyPr>
          <a:lstStyle/>
          <a:p>
            <a:pPr marL="285750" indent="-285750">
              <a:buFont typeface="Arial" panose="020B0604020202020204" pitchFamily="34" charset="0"/>
              <a:buChar char="•"/>
            </a:pPr>
            <a:r>
              <a:rPr lang="en-US" altLang="zh-CN" dirty="0"/>
              <a:t>CSNS-APEP</a:t>
            </a:r>
            <a:r>
              <a:rPr lang="zh-CN" altLang="en-US" dirty="0"/>
              <a:t>现状</a:t>
            </a:r>
            <a:endParaRPr lang="en-US" altLang="zh-CN" dirty="0"/>
          </a:p>
        </p:txBody>
      </p:sp>
      <p:pic>
        <p:nvPicPr>
          <p:cNvPr id="17" name="内容占位符 4">
            <a:extLst>
              <a:ext uri="{FF2B5EF4-FFF2-40B4-BE49-F238E27FC236}">
                <a16:creationId xmlns:a16="http://schemas.microsoft.com/office/drawing/2014/main" id="{5E61E037-B131-CB92-7BBC-5E0C031346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6012" y="4500662"/>
            <a:ext cx="2162839" cy="1908154"/>
          </a:xfrm>
          <a:prstGeom prst="rect">
            <a:avLst/>
          </a:prstGeom>
        </p:spPr>
      </p:pic>
      <p:pic>
        <p:nvPicPr>
          <p:cNvPr id="19" name="图片 18">
            <a:extLst>
              <a:ext uri="{FF2B5EF4-FFF2-40B4-BE49-F238E27FC236}">
                <a16:creationId xmlns:a16="http://schemas.microsoft.com/office/drawing/2014/main" id="{302F7CB9-D118-6118-EFAE-D4D7603E11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0583" y="4479308"/>
            <a:ext cx="2162839" cy="1929508"/>
          </a:xfrm>
          <a:prstGeom prst="rect">
            <a:avLst/>
          </a:prstGeom>
        </p:spPr>
      </p:pic>
      <p:pic>
        <p:nvPicPr>
          <p:cNvPr id="21" name="图片 20">
            <a:extLst>
              <a:ext uri="{FF2B5EF4-FFF2-40B4-BE49-F238E27FC236}">
                <a16:creationId xmlns:a16="http://schemas.microsoft.com/office/drawing/2014/main" id="{1CF3FB71-E726-6C8E-A0AC-F973418BD9F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78666" y="4504266"/>
            <a:ext cx="2162840" cy="1911243"/>
          </a:xfrm>
          <a:prstGeom prst="rect">
            <a:avLst/>
          </a:prstGeom>
        </p:spPr>
      </p:pic>
      <p:pic>
        <p:nvPicPr>
          <p:cNvPr id="22" name="object 4">
            <a:extLst>
              <a:ext uri="{FF2B5EF4-FFF2-40B4-BE49-F238E27FC236}">
                <a16:creationId xmlns:a16="http://schemas.microsoft.com/office/drawing/2014/main" id="{672D81A5-75C0-01D4-9B55-1A81BC6754B8}"/>
              </a:ext>
            </a:extLst>
          </p:cNvPr>
          <p:cNvPicPr/>
          <p:nvPr/>
        </p:nvPicPr>
        <p:blipFill>
          <a:blip r:embed="rId8" cstate="print"/>
          <a:stretch>
            <a:fillRect/>
          </a:stretch>
        </p:blipFill>
        <p:spPr>
          <a:xfrm>
            <a:off x="2639980" y="2052783"/>
            <a:ext cx="2240212" cy="1946042"/>
          </a:xfrm>
          <a:prstGeom prst="rect">
            <a:avLst/>
          </a:prstGeom>
        </p:spPr>
      </p:pic>
      <p:pic>
        <p:nvPicPr>
          <p:cNvPr id="29" name="图片 28">
            <a:extLst>
              <a:ext uri="{FF2B5EF4-FFF2-40B4-BE49-F238E27FC236}">
                <a16:creationId xmlns:a16="http://schemas.microsoft.com/office/drawing/2014/main" id="{B6847C2B-778D-3904-C823-C1F99792B9A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6013" y="2088693"/>
            <a:ext cx="2219189" cy="1897159"/>
          </a:xfrm>
          <a:prstGeom prst="rect">
            <a:avLst/>
          </a:prstGeom>
        </p:spPr>
      </p:pic>
      <p:sp>
        <p:nvSpPr>
          <p:cNvPr id="30" name="文本框 29">
            <a:extLst>
              <a:ext uri="{FF2B5EF4-FFF2-40B4-BE49-F238E27FC236}">
                <a16:creationId xmlns:a16="http://schemas.microsoft.com/office/drawing/2014/main" id="{4644B0DA-3FFD-D53D-0688-F43BDB9D30EE}"/>
              </a:ext>
            </a:extLst>
          </p:cNvPr>
          <p:cNvSpPr txBox="1"/>
          <p:nvPr/>
        </p:nvSpPr>
        <p:spPr>
          <a:xfrm>
            <a:off x="557990" y="3971230"/>
            <a:ext cx="1845678" cy="276999"/>
          </a:xfrm>
          <a:prstGeom prst="rect">
            <a:avLst/>
          </a:prstGeom>
          <a:noFill/>
        </p:spPr>
        <p:txBody>
          <a:bodyPr wrap="square" rtlCol="0">
            <a:spAutoFit/>
          </a:bodyPr>
          <a:lstStyle/>
          <a:p>
            <a:r>
              <a:rPr lang="en-US" altLang="zh-CN" sz="1200" b="1" dirty="0">
                <a:solidFill>
                  <a:srgbClr val="000000"/>
                </a:solidFill>
                <a:latin typeface="Times New Roman" panose="02020603050405020304" pitchFamily="18" charset="0"/>
                <a:ea typeface="宋体" panose="02010600030101010101" pitchFamily="2" charset="-122"/>
              </a:rPr>
              <a:t>Detector radiation tests</a:t>
            </a:r>
            <a:endParaRPr lang="zh-CN" altLang="en-US" sz="1200" b="1" dirty="0">
              <a:solidFill>
                <a:srgbClr val="000000"/>
              </a:solidFill>
              <a:latin typeface="Times New Roman" panose="02020603050405020304" pitchFamily="18" charset="0"/>
              <a:ea typeface="宋体" panose="02010600030101010101" pitchFamily="2" charset="-122"/>
            </a:endParaRPr>
          </a:p>
        </p:txBody>
      </p:sp>
      <p:sp>
        <p:nvSpPr>
          <p:cNvPr id="31" name="文本框 30">
            <a:extLst>
              <a:ext uri="{FF2B5EF4-FFF2-40B4-BE49-F238E27FC236}">
                <a16:creationId xmlns:a16="http://schemas.microsoft.com/office/drawing/2014/main" id="{A55E5889-1E56-5F5A-85E7-166A0ECB3079}"/>
              </a:ext>
            </a:extLst>
          </p:cNvPr>
          <p:cNvSpPr txBox="1"/>
          <p:nvPr/>
        </p:nvSpPr>
        <p:spPr>
          <a:xfrm>
            <a:off x="2706752" y="3983251"/>
            <a:ext cx="2106667" cy="276999"/>
          </a:xfrm>
          <a:prstGeom prst="rect">
            <a:avLst/>
          </a:prstGeom>
          <a:noFill/>
        </p:spPr>
        <p:txBody>
          <a:bodyPr wrap="none" rtlCol="0">
            <a:spAutoFit/>
          </a:bodyPr>
          <a:lstStyle/>
          <a:p>
            <a:r>
              <a:rPr lang="en-US" altLang="zh-CN" sz="1200" b="1" dirty="0">
                <a:solidFill>
                  <a:srgbClr val="000000"/>
                </a:solidFill>
                <a:latin typeface="Times New Roman" panose="02020603050405020304" pitchFamily="18" charset="0"/>
                <a:ea typeface="宋体" panose="02010600030101010101" pitchFamily="2" charset="-122"/>
              </a:rPr>
              <a:t>Si material radiation damage</a:t>
            </a:r>
            <a:endParaRPr lang="zh-CN" altLang="en-US" sz="1200" dirty="0"/>
          </a:p>
        </p:txBody>
      </p:sp>
      <p:sp>
        <p:nvSpPr>
          <p:cNvPr id="32" name="文本框 31">
            <a:extLst>
              <a:ext uri="{FF2B5EF4-FFF2-40B4-BE49-F238E27FC236}">
                <a16:creationId xmlns:a16="http://schemas.microsoft.com/office/drawing/2014/main" id="{3EDEB5AD-0A51-C764-978E-366C9F20A31D}"/>
              </a:ext>
            </a:extLst>
          </p:cNvPr>
          <p:cNvSpPr txBox="1"/>
          <p:nvPr/>
        </p:nvSpPr>
        <p:spPr>
          <a:xfrm>
            <a:off x="2952973" y="6478668"/>
            <a:ext cx="1809807" cy="276999"/>
          </a:xfrm>
          <a:prstGeom prst="rect">
            <a:avLst/>
          </a:prstGeom>
          <a:noFill/>
        </p:spPr>
        <p:txBody>
          <a:bodyPr wrap="square" rtlCol="0">
            <a:spAutoFit/>
          </a:bodyPr>
          <a:lstStyle/>
          <a:p>
            <a:r>
              <a:rPr lang="en-US" altLang="zh-CN" sz="1200" b="1" dirty="0">
                <a:solidFill>
                  <a:srgbClr val="000000"/>
                </a:solidFill>
                <a:latin typeface="Times New Roman" panose="02020603050405020304" pitchFamily="18" charset="0"/>
                <a:ea typeface="宋体" panose="02010600030101010101" pitchFamily="2" charset="-122"/>
              </a:rPr>
              <a:t>ASIC SEE for ATLAS</a:t>
            </a:r>
            <a:endParaRPr lang="zh-CN" altLang="en-US" sz="1200" dirty="0"/>
          </a:p>
        </p:txBody>
      </p:sp>
      <p:sp>
        <p:nvSpPr>
          <p:cNvPr id="33" name="文本框 32">
            <a:extLst>
              <a:ext uri="{FF2B5EF4-FFF2-40B4-BE49-F238E27FC236}">
                <a16:creationId xmlns:a16="http://schemas.microsoft.com/office/drawing/2014/main" id="{AF96F25A-920C-E4E6-764B-9828D0B4A95B}"/>
              </a:ext>
            </a:extLst>
          </p:cNvPr>
          <p:cNvSpPr txBox="1"/>
          <p:nvPr/>
        </p:nvSpPr>
        <p:spPr>
          <a:xfrm>
            <a:off x="384402" y="6482647"/>
            <a:ext cx="2147191" cy="276999"/>
          </a:xfrm>
          <a:prstGeom prst="rect">
            <a:avLst/>
          </a:prstGeom>
          <a:noFill/>
        </p:spPr>
        <p:txBody>
          <a:bodyPr wrap="none" rtlCol="0">
            <a:spAutoFit/>
          </a:bodyPr>
          <a:lstStyle/>
          <a:p>
            <a:r>
              <a:rPr lang="en-US" altLang="zh-CN" sz="1200" b="1" dirty="0">
                <a:solidFill>
                  <a:srgbClr val="000000"/>
                </a:solidFill>
                <a:latin typeface="Times New Roman" panose="02020603050405020304" pitchFamily="18" charset="0"/>
                <a:ea typeface="宋体" panose="02010600030101010101" pitchFamily="2" charset="-122"/>
              </a:rPr>
              <a:t>ASIC SEE for </a:t>
            </a:r>
            <a:r>
              <a:rPr lang="en-US" altLang="zh-CN" sz="1200" b="1" dirty="0" err="1">
                <a:solidFill>
                  <a:srgbClr val="000000"/>
                </a:solidFill>
                <a:latin typeface="Times New Roman" panose="02020603050405020304" pitchFamily="18" charset="0"/>
                <a:ea typeface="宋体" panose="02010600030101010101" pitchFamily="2" charset="-122"/>
              </a:rPr>
              <a:t>LHCb</a:t>
            </a:r>
            <a:r>
              <a:rPr lang="en-US" altLang="zh-CN" sz="1200" b="1" dirty="0">
                <a:solidFill>
                  <a:srgbClr val="000000"/>
                </a:solidFill>
                <a:latin typeface="Times New Roman" panose="02020603050405020304" pitchFamily="18" charset="0"/>
                <a:ea typeface="宋体" panose="02010600030101010101" pitchFamily="2" charset="-122"/>
              </a:rPr>
              <a:t> detector</a:t>
            </a:r>
            <a:endParaRPr lang="zh-CN" altLang="en-US" sz="1200" dirty="0"/>
          </a:p>
        </p:txBody>
      </p:sp>
      <p:pic>
        <p:nvPicPr>
          <p:cNvPr id="34" name="图片 33">
            <a:extLst>
              <a:ext uri="{FF2B5EF4-FFF2-40B4-BE49-F238E27FC236}">
                <a16:creationId xmlns:a16="http://schemas.microsoft.com/office/drawing/2014/main" id="{9DE36B1F-CDAA-0132-14B2-82D6D2FC1BC6}"/>
              </a:ext>
            </a:extLst>
          </p:cNvPr>
          <p:cNvPicPr>
            <a:picLocks noChangeAspect="1"/>
          </p:cNvPicPr>
          <p:nvPr/>
        </p:nvPicPr>
        <p:blipFill>
          <a:blip r:embed="rId10"/>
          <a:stretch>
            <a:fillRect/>
          </a:stretch>
        </p:blipFill>
        <p:spPr>
          <a:xfrm>
            <a:off x="4912301" y="4500662"/>
            <a:ext cx="2162840" cy="1908154"/>
          </a:xfrm>
          <a:prstGeom prst="rect">
            <a:avLst/>
          </a:prstGeom>
        </p:spPr>
      </p:pic>
      <p:sp>
        <p:nvSpPr>
          <p:cNvPr id="35" name="文本框 34">
            <a:extLst>
              <a:ext uri="{FF2B5EF4-FFF2-40B4-BE49-F238E27FC236}">
                <a16:creationId xmlns:a16="http://schemas.microsoft.com/office/drawing/2014/main" id="{CDA67B5E-A098-78BF-F4A9-A2D32AB11CD9}"/>
              </a:ext>
            </a:extLst>
          </p:cNvPr>
          <p:cNvSpPr txBox="1"/>
          <p:nvPr/>
        </p:nvSpPr>
        <p:spPr>
          <a:xfrm>
            <a:off x="5800158" y="6478668"/>
            <a:ext cx="2684623" cy="276999"/>
          </a:xfrm>
          <a:prstGeom prst="rect">
            <a:avLst/>
          </a:prstGeom>
          <a:noFill/>
        </p:spPr>
        <p:txBody>
          <a:bodyPr wrap="square" rtlCol="0">
            <a:spAutoFit/>
          </a:bodyPr>
          <a:lstStyle/>
          <a:p>
            <a:r>
              <a:rPr lang="en-US" altLang="zh-CN" sz="1200" b="1" dirty="0">
                <a:solidFill>
                  <a:srgbClr val="000000"/>
                </a:solidFill>
                <a:latin typeface="Times New Roman" panose="02020603050405020304" pitchFamily="18" charset="0"/>
                <a:ea typeface="宋体" panose="02010600030101010101" pitchFamily="2" charset="-122"/>
              </a:rPr>
              <a:t>Radiation-induced mutation breeding </a:t>
            </a:r>
            <a:endParaRPr lang="zh-CN" altLang="en-US" sz="1200" dirty="0"/>
          </a:p>
        </p:txBody>
      </p:sp>
      <p:pic>
        <p:nvPicPr>
          <p:cNvPr id="36" name="图片 35">
            <a:extLst>
              <a:ext uri="{FF2B5EF4-FFF2-40B4-BE49-F238E27FC236}">
                <a16:creationId xmlns:a16="http://schemas.microsoft.com/office/drawing/2014/main" id="{FB08FC50-5A90-BA32-418C-1118142D26F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53211" y="4438796"/>
            <a:ext cx="2187588" cy="1976713"/>
          </a:xfrm>
          <a:prstGeom prst="rect">
            <a:avLst/>
          </a:prstGeom>
        </p:spPr>
      </p:pic>
      <p:sp>
        <p:nvSpPr>
          <p:cNvPr id="37" name="文本框 36">
            <a:extLst>
              <a:ext uri="{FF2B5EF4-FFF2-40B4-BE49-F238E27FC236}">
                <a16:creationId xmlns:a16="http://schemas.microsoft.com/office/drawing/2014/main" id="{A470FFDF-C372-F5B7-E3CA-23F69083AD3B}"/>
              </a:ext>
            </a:extLst>
          </p:cNvPr>
          <p:cNvSpPr txBox="1"/>
          <p:nvPr/>
        </p:nvSpPr>
        <p:spPr>
          <a:xfrm>
            <a:off x="9374400" y="6467576"/>
            <a:ext cx="2398341" cy="276999"/>
          </a:xfrm>
          <a:prstGeom prst="rect">
            <a:avLst/>
          </a:prstGeom>
          <a:noFill/>
        </p:spPr>
        <p:txBody>
          <a:bodyPr wrap="square" rtlCol="0">
            <a:spAutoFit/>
          </a:bodyPr>
          <a:lstStyle/>
          <a:p>
            <a:r>
              <a:rPr lang="en-US" altLang="zh-CN" sz="1200" b="1" dirty="0">
                <a:solidFill>
                  <a:srgbClr val="000000"/>
                </a:solidFill>
                <a:latin typeface="Times New Roman" panose="02020603050405020304" pitchFamily="18" charset="0"/>
                <a:ea typeface="宋体" panose="02010600030101010101" pitchFamily="2" charset="-122"/>
              </a:rPr>
              <a:t>Communication devices radiation</a:t>
            </a:r>
            <a:endParaRPr lang="zh-CN" altLang="en-US" sz="1200" dirty="0"/>
          </a:p>
        </p:txBody>
      </p:sp>
      <p:pic>
        <p:nvPicPr>
          <p:cNvPr id="38" name="图片 37">
            <a:extLst>
              <a:ext uri="{FF2B5EF4-FFF2-40B4-BE49-F238E27FC236}">
                <a16:creationId xmlns:a16="http://schemas.microsoft.com/office/drawing/2014/main" id="{84176429-27C6-42D2-EBAB-8E40BA32C759}"/>
              </a:ext>
            </a:extLst>
          </p:cNvPr>
          <p:cNvPicPr>
            <a:picLocks noChangeAspect="1"/>
          </p:cNvPicPr>
          <p:nvPr/>
        </p:nvPicPr>
        <p:blipFill>
          <a:blip r:embed="rId12"/>
          <a:stretch>
            <a:fillRect/>
          </a:stretch>
        </p:blipFill>
        <p:spPr>
          <a:xfrm rot="16200000">
            <a:off x="7322161" y="1939602"/>
            <a:ext cx="1893871" cy="2187589"/>
          </a:xfrm>
          <a:prstGeom prst="rect">
            <a:avLst/>
          </a:prstGeom>
        </p:spPr>
      </p:pic>
      <p:sp>
        <p:nvSpPr>
          <p:cNvPr id="39" name="文本框 38">
            <a:extLst>
              <a:ext uri="{FF2B5EF4-FFF2-40B4-BE49-F238E27FC236}">
                <a16:creationId xmlns:a16="http://schemas.microsoft.com/office/drawing/2014/main" id="{C334A077-29FF-007C-8FDD-711A7B7AE585}"/>
              </a:ext>
            </a:extLst>
          </p:cNvPr>
          <p:cNvSpPr txBox="1"/>
          <p:nvPr/>
        </p:nvSpPr>
        <p:spPr>
          <a:xfrm>
            <a:off x="7479007" y="3992496"/>
            <a:ext cx="1505990" cy="276999"/>
          </a:xfrm>
          <a:prstGeom prst="rect">
            <a:avLst/>
          </a:prstGeom>
          <a:noFill/>
        </p:spPr>
        <p:txBody>
          <a:bodyPr wrap="none" rtlCol="0">
            <a:spAutoFit/>
          </a:bodyPr>
          <a:lstStyle/>
          <a:p>
            <a:r>
              <a:rPr lang="en-US" altLang="zh-CN" sz="1200" b="1" dirty="0">
                <a:solidFill>
                  <a:srgbClr val="000000"/>
                </a:solidFill>
                <a:latin typeface="Times New Roman" panose="02020603050405020304" pitchFamily="18" charset="0"/>
                <a:ea typeface="宋体" panose="02010600030101010101" pitchFamily="2" charset="-122"/>
              </a:rPr>
              <a:t>Detector calibration</a:t>
            </a:r>
            <a:endParaRPr lang="zh-CN" altLang="en-US" sz="1200" dirty="0"/>
          </a:p>
        </p:txBody>
      </p:sp>
      <p:pic>
        <p:nvPicPr>
          <p:cNvPr id="40" name="图片 39">
            <a:extLst>
              <a:ext uri="{FF2B5EF4-FFF2-40B4-BE49-F238E27FC236}">
                <a16:creationId xmlns:a16="http://schemas.microsoft.com/office/drawing/2014/main" id="{6CB3F3BC-9EB7-BC05-B1E6-F242A9AAA62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02016" y="2072181"/>
            <a:ext cx="2187588" cy="1908154"/>
          </a:xfrm>
          <a:prstGeom prst="rect">
            <a:avLst/>
          </a:prstGeom>
        </p:spPr>
      </p:pic>
      <p:sp>
        <p:nvSpPr>
          <p:cNvPr id="41" name="文本框 40">
            <a:extLst>
              <a:ext uri="{FF2B5EF4-FFF2-40B4-BE49-F238E27FC236}">
                <a16:creationId xmlns:a16="http://schemas.microsoft.com/office/drawing/2014/main" id="{32A6C5F5-B8E2-43BB-5E77-E2EEE5C6E400}"/>
              </a:ext>
            </a:extLst>
          </p:cNvPr>
          <p:cNvSpPr txBox="1"/>
          <p:nvPr/>
        </p:nvSpPr>
        <p:spPr>
          <a:xfrm>
            <a:off x="4728942" y="3992496"/>
            <a:ext cx="2576992" cy="276999"/>
          </a:xfrm>
          <a:prstGeom prst="rect">
            <a:avLst/>
          </a:prstGeom>
          <a:noFill/>
        </p:spPr>
        <p:txBody>
          <a:bodyPr wrap="square" rtlCol="0">
            <a:spAutoFit/>
          </a:bodyPr>
          <a:lstStyle/>
          <a:p>
            <a:r>
              <a:rPr lang="en-US" altLang="zh-CN" sz="1200" b="1" dirty="0">
                <a:solidFill>
                  <a:srgbClr val="000000"/>
                </a:solidFill>
                <a:latin typeface="Times New Roman" panose="02020603050405020304" pitchFamily="18" charset="0"/>
                <a:ea typeface="宋体" panose="02010600030101010101" pitchFamily="2" charset="-122"/>
              </a:rPr>
              <a:t>Radionuclide activity measurements</a:t>
            </a:r>
            <a:endParaRPr lang="zh-CN" altLang="en-US" sz="1200" dirty="0"/>
          </a:p>
        </p:txBody>
      </p:sp>
      <p:pic>
        <p:nvPicPr>
          <p:cNvPr id="42" name="图片 41">
            <a:extLst>
              <a:ext uri="{FF2B5EF4-FFF2-40B4-BE49-F238E27FC236}">
                <a16:creationId xmlns:a16="http://schemas.microsoft.com/office/drawing/2014/main" id="{C75F2F7D-04CD-ADB6-255B-D01535EA9EBA}"/>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7996" t="20155" r="6184"/>
          <a:stretch/>
        </p:blipFill>
        <p:spPr>
          <a:xfrm>
            <a:off x="9448589" y="2072181"/>
            <a:ext cx="2382877" cy="1922387"/>
          </a:xfrm>
          <a:prstGeom prst="rect">
            <a:avLst/>
          </a:prstGeom>
        </p:spPr>
      </p:pic>
      <p:sp>
        <p:nvSpPr>
          <p:cNvPr id="43" name="文本框 42">
            <a:extLst>
              <a:ext uri="{FF2B5EF4-FFF2-40B4-BE49-F238E27FC236}">
                <a16:creationId xmlns:a16="http://schemas.microsoft.com/office/drawing/2014/main" id="{57AFE874-6576-70F8-C915-0FD5C729BC5A}"/>
              </a:ext>
            </a:extLst>
          </p:cNvPr>
          <p:cNvSpPr txBox="1"/>
          <p:nvPr/>
        </p:nvSpPr>
        <p:spPr>
          <a:xfrm>
            <a:off x="9374400" y="3971230"/>
            <a:ext cx="2606661" cy="276999"/>
          </a:xfrm>
          <a:prstGeom prst="rect">
            <a:avLst/>
          </a:prstGeom>
          <a:noFill/>
        </p:spPr>
        <p:txBody>
          <a:bodyPr wrap="square" rtlCol="0">
            <a:spAutoFit/>
          </a:bodyPr>
          <a:lstStyle/>
          <a:p>
            <a:r>
              <a:rPr lang="en-US" altLang="zh-CN" sz="1200" b="1" dirty="0">
                <a:solidFill>
                  <a:srgbClr val="000000"/>
                </a:solidFill>
                <a:latin typeface="Times New Roman" panose="02020603050405020304" pitchFamily="18" charset="0"/>
                <a:ea typeface="宋体" panose="02010600030101010101" pitchFamily="2" charset="-122"/>
              </a:rPr>
              <a:t>Space photoelectric device radiation</a:t>
            </a:r>
            <a:endParaRPr lang="zh-CN" altLang="en-US" sz="1200" b="1" dirty="0">
              <a:solidFill>
                <a:srgbClr val="000000"/>
              </a:solidFill>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5349912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8D7F9-C58E-EDAA-6FE7-BF27D2E96F6D}"/>
            </a:ext>
          </a:extLst>
        </p:cNvPr>
        <p:cNvGrpSpPr/>
        <p:nvPr/>
      </p:nvGrpSpPr>
      <p:grpSpPr>
        <a:xfrm>
          <a:off x="0" y="0"/>
          <a:ext cx="0" cy="0"/>
          <a:chOff x="0" y="0"/>
          <a:chExt cx="0" cy="0"/>
        </a:xfrm>
      </p:grpSpPr>
      <p:grpSp>
        <p:nvGrpSpPr>
          <p:cNvPr id="26" name="组合 25">
            <a:extLst>
              <a:ext uri="{FF2B5EF4-FFF2-40B4-BE49-F238E27FC236}">
                <a16:creationId xmlns:a16="http://schemas.microsoft.com/office/drawing/2014/main" id="{0E84EF24-86F9-269E-8962-D6DDD741201D}"/>
              </a:ext>
            </a:extLst>
          </p:cNvPr>
          <p:cNvGrpSpPr/>
          <p:nvPr/>
        </p:nvGrpSpPr>
        <p:grpSpPr>
          <a:xfrm>
            <a:off x="5700549" y="880579"/>
            <a:ext cx="6391528" cy="5480353"/>
            <a:chOff x="5700549" y="880579"/>
            <a:chExt cx="6391528" cy="5480353"/>
          </a:xfrm>
        </p:grpSpPr>
        <p:pic>
          <p:nvPicPr>
            <p:cNvPr id="13" name="图片 12">
              <a:extLst>
                <a:ext uri="{FF2B5EF4-FFF2-40B4-BE49-F238E27FC236}">
                  <a16:creationId xmlns:a16="http://schemas.microsoft.com/office/drawing/2014/main" id="{508B7FB9-A581-5226-2071-429FF1582B81}"/>
                </a:ext>
              </a:extLst>
            </p:cNvPr>
            <p:cNvPicPr>
              <a:picLocks noChangeAspect="1"/>
            </p:cNvPicPr>
            <p:nvPr/>
          </p:nvPicPr>
          <p:blipFill>
            <a:blip r:embed="rId3"/>
            <a:stretch>
              <a:fillRect/>
            </a:stretch>
          </p:blipFill>
          <p:spPr>
            <a:xfrm>
              <a:off x="5700549" y="880579"/>
              <a:ext cx="6391528" cy="5433559"/>
            </a:xfrm>
            <a:prstGeom prst="rect">
              <a:avLst/>
            </a:prstGeom>
          </p:spPr>
        </p:pic>
        <p:sp>
          <p:nvSpPr>
            <p:cNvPr id="25" name="矩形 24">
              <a:extLst>
                <a:ext uri="{FF2B5EF4-FFF2-40B4-BE49-F238E27FC236}">
                  <a16:creationId xmlns:a16="http://schemas.microsoft.com/office/drawing/2014/main" id="{8A8CBC69-3D7D-F1FE-8A84-F5CA484B2BD9}"/>
                </a:ext>
              </a:extLst>
            </p:cNvPr>
            <p:cNvSpPr/>
            <p:nvPr/>
          </p:nvSpPr>
          <p:spPr>
            <a:xfrm>
              <a:off x="9426298" y="4252663"/>
              <a:ext cx="2614325" cy="2108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灯片编号占位符 1">
            <a:extLst>
              <a:ext uri="{FF2B5EF4-FFF2-40B4-BE49-F238E27FC236}">
                <a16:creationId xmlns:a16="http://schemas.microsoft.com/office/drawing/2014/main" id="{E12D1CF1-832B-1CE5-F541-CBD4AB24A862}"/>
              </a:ext>
            </a:extLst>
          </p:cNvPr>
          <p:cNvSpPr txBox="1">
            <a:spLocks/>
          </p:cNvSpPr>
          <p:nvPr/>
        </p:nvSpPr>
        <p:spPr>
          <a:xfrm>
            <a:off x="11285732" y="156378"/>
            <a:ext cx="635000" cy="365125"/>
          </a:xfrm>
          <a:prstGeom prst="rect">
            <a:avLst/>
          </a:prstGeom>
        </p:spPr>
        <p:txBody>
          <a:bodyPr vert="horz" lIns="91440" tIns="45720" rIns="91440" bIns="45720" rtlCol="0" anchor="ctr"/>
          <a:lstStyle>
            <a:defPPr>
              <a:defRPr lang="zh-CN"/>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a:t>5</a:t>
            </a:r>
            <a:endParaRPr lang="zh-CN" altLang="en-US" sz="1400" dirty="0"/>
          </a:p>
        </p:txBody>
      </p:sp>
      <p:grpSp>
        <p:nvGrpSpPr>
          <p:cNvPr id="5" name="组合 4">
            <a:extLst>
              <a:ext uri="{FF2B5EF4-FFF2-40B4-BE49-F238E27FC236}">
                <a16:creationId xmlns:a16="http://schemas.microsoft.com/office/drawing/2014/main" id="{5FD19684-0377-BC70-D25D-630238DF6276}"/>
              </a:ext>
            </a:extLst>
          </p:cNvPr>
          <p:cNvGrpSpPr/>
          <p:nvPr/>
        </p:nvGrpSpPr>
        <p:grpSpPr>
          <a:xfrm>
            <a:off x="0" y="119153"/>
            <a:ext cx="12192000" cy="622528"/>
            <a:chOff x="0" y="119153"/>
            <a:chExt cx="12192000" cy="622528"/>
          </a:xfrm>
        </p:grpSpPr>
        <p:sp>
          <p:nvSpPr>
            <p:cNvPr id="6" name="矩形 5">
              <a:extLst>
                <a:ext uri="{FF2B5EF4-FFF2-40B4-BE49-F238E27FC236}">
                  <a16:creationId xmlns:a16="http://schemas.microsoft.com/office/drawing/2014/main" id="{1FCB50E0-9FE9-48E4-AC5E-C9FCF3B81D67}"/>
                </a:ext>
              </a:extLst>
            </p:cNvPr>
            <p:cNvSpPr/>
            <p:nvPr/>
          </p:nvSpPr>
          <p:spPr>
            <a:xfrm>
              <a:off x="0" y="660401"/>
              <a:ext cx="12192000" cy="81280"/>
            </a:xfrm>
            <a:prstGeom prst="rect">
              <a:avLst/>
            </a:prstGeom>
            <a:gradFill flip="none" rotWithShape="1">
              <a:gsLst>
                <a:gs pos="7000">
                  <a:srgbClr val="2BB8B4">
                    <a:lumMod val="100000"/>
                  </a:srgbClr>
                </a:gs>
                <a:gs pos="49000">
                  <a:schemeClr val="accent1">
                    <a:tint val="44500"/>
                    <a:satMod val="160000"/>
                  </a:schemeClr>
                </a:gs>
                <a:gs pos="70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 name="图片 6" descr="图片包含 文本&#10;&#10;描述已自动生成">
              <a:extLst>
                <a:ext uri="{FF2B5EF4-FFF2-40B4-BE49-F238E27FC236}">
                  <a16:creationId xmlns:a16="http://schemas.microsoft.com/office/drawing/2014/main" id="{8DDC4A23-953C-E712-2566-F6B5654C972A}"/>
                </a:ext>
              </a:extLst>
            </p:cNvPr>
            <p:cNvPicPr/>
            <p:nvPr/>
          </p:nvPicPr>
          <p:blipFill rotWithShape="1">
            <a:blip r:embed="rId4">
              <a:extLst>
                <a:ext uri="{28A0092B-C50C-407E-A947-70E740481C1C}">
                  <a14:useLocalDpi xmlns:a14="http://schemas.microsoft.com/office/drawing/2010/main" val="0"/>
                </a:ext>
              </a:extLst>
            </a:blip>
            <a:srcRect r="27755"/>
            <a:stretch/>
          </p:blipFill>
          <p:spPr>
            <a:xfrm>
              <a:off x="2437617" y="119153"/>
              <a:ext cx="2095473" cy="446233"/>
            </a:xfrm>
            <a:prstGeom prst="rect">
              <a:avLst/>
            </a:prstGeom>
          </p:spPr>
        </p:pic>
        <p:pic>
          <p:nvPicPr>
            <p:cNvPr id="8" name="图片 7" descr="文本&#10;&#10;描述已自动生成">
              <a:extLst>
                <a:ext uri="{FF2B5EF4-FFF2-40B4-BE49-F238E27FC236}">
                  <a16:creationId xmlns:a16="http://schemas.microsoft.com/office/drawing/2014/main" id="{865447B2-9640-7F3A-7917-77EB9122DF2D}"/>
                </a:ext>
              </a:extLst>
            </p:cNvPr>
            <p:cNvPicPr/>
            <p:nvPr/>
          </p:nvPicPr>
          <p:blipFill>
            <a:blip r:embed="rId5">
              <a:extLst>
                <a:ext uri="{28A0092B-C50C-407E-A947-70E740481C1C}">
                  <a14:useLocalDpi xmlns:a14="http://schemas.microsoft.com/office/drawing/2010/main" val="0"/>
                </a:ext>
              </a:extLst>
            </a:blip>
            <a:stretch>
              <a:fillRect/>
            </a:stretch>
          </p:blipFill>
          <p:spPr>
            <a:xfrm>
              <a:off x="187324" y="163038"/>
              <a:ext cx="2138137" cy="358465"/>
            </a:xfrm>
            <a:prstGeom prst="rect">
              <a:avLst/>
            </a:prstGeom>
          </p:spPr>
        </p:pic>
      </p:grpSp>
      <p:sp>
        <p:nvSpPr>
          <p:cNvPr id="9" name="文本框 8">
            <a:extLst>
              <a:ext uri="{FF2B5EF4-FFF2-40B4-BE49-F238E27FC236}">
                <a16:creationId xmlns:a16="http://schemas.microsoft.com/office/drawing/2014/main" id="{30F06E79-EF3F-0EE6-B157-DE376A1F4C83}"/>
              </a:ext>
            </a:extLst>
          </p:cNvPr>
          <p:cNvSpPr txBox="1"/>
          <p:nvPr/>
        </p:nvSpPr>
        <p:spPr>
          <a:xfrm>
            <a:off x="99923" y="916336"/>
            <a:ext cx="3883844" cy="400110"/>
          </a:xfrm>
          <a:prstGeom prst="rect">
            <a:avLst/>
          </a:prstGeom>
          <a:noFill/>
        </p:spPr>
        <p:txBody>
          <a:bodyPr wrap="square" rtlCol="0">
            <a:spAutoFit/>
          </a:bodyPr>
          <a:lstStyle/>
          <a:p>
            <a:r>
              <a:rPr lang="en-US" altLang="zh-CN" sz="2000" b="1" dirty="0"/>
              <a:t>2.</a:t>
            </a:r>
            <a:r>
              <a:rPr kumimoji="1" lang="zh-CN" altLang="en-US" sz="2000" b="1" dirty="0">
                <a:latin typeface="Arial" panose="020B0604020202020204" pitchFamily="34" charset="0"/>
                <a:ea typeface="微软雅黑" panose="020B0503020204020204" pitchFamily="34" charset="-122"/>
              </a:rPr>
              <a:t>升级核心结构设计</a:t>
            </a:r>
            <a:endParaRPr kumimoji="1" lang="en-US" altLang="zh-CN" sz="2000" b="1" dirty="0">
              <a:latin typeface="Arial" panose="020B0604020202020204" pitchFamily="34" charset="0"/>
              <a:ea typeface="微软雅黑" panose="020B0503020204020204" pitchFamily="34" charset="-122"/>
            </a:endParaRPr>
          </a:p>
        </p:txBody>
      </p:sp>
      <p:sp>
        <p:nvSpPr>
          <p:cNvPr id="10" name="文本框 9">
            <a:extLst>
              <a:ext uri="{FF2B5EF4-FFF2-40B4-BE49-F238E27FC236}">
                <a16:creationId xmlns:a16="http://schemas.microsoft.com/office/drawing/2014/main" id="{5173D1DF-44F2-4EDC-347C-1A384E2D08D3}"/>
              </a:ext>
            </a:extLst>
          </p:cNvPr>
          <p:cNvSpPr txBox="1"/>
          <p:nvPr/>
        </p:nvSpPr>
        <p:spPr>
          <a:xfrm>
            <a:off x="179924" y="1547906"/>
            <a:ext cx="6297590" cy="369332"/>
          </a:xfrm>
          <a:prstGeom prst="rect">
            <a:avLst/>
          </a:prstGeom>
          <a:noFill/>
        </p:spPr>
        <p:txBody>
          <a:bodyPr wrap="square">
            <a:spAutoFit/>
          </a:bodyPr>
          <a:lstStyle/>
          <a:p>
            <a:pPr marL="285750" indent="-285750">
              <a:buFont typeface="Arial" panose="020B0604020202020204" pitchFamily="34" charset="0"/>
              <a:buChar char="•"/>
            </a:pPr>
            <a:r>
              <a:rPr lang="en-US" altLang="zh-CN" dirty="0"/>
              <a:t>CSNS-APEP</a:t>
            </a:r>
            <a:r>
              <a:rPr lang="zh-CN" altLang="en-US" dirty="0"/>
              <a:t>现状与升级计划</a:t>
            </a:r>
            <a:endParaRPr lang="en-US" altLang="zh-CN" dirty="0"/>
          </a:p>
        </p:txBody>
      </p:sp>
      <p:sp>
        <p:nvSpPr>
          <p:cNvPr id="35" name="文本框 34">
            <a:extLst>
              <a:ext uri="{FF2B5EF4-FFF2-40B4-BE49-F238E27FC236}">
                <a16:creationId xmlns:a16="http://schemas.microsoft.com/office/drawing/2014/main" id="{2957B15C-8F06-2BDE-C1FF-971DF0179319}"/>
              </a:ext>
            </a:extLst>
          </p:cNvPr>
          <p:cNvSpPr txBox="1"/>
          <p:nvPr/>
        </p:nvSpPr>
        <p:spPr>
          <a:xfrm>
            <a:off x="5631597" y="6371629"/>
            <a:ext cx="2868093" cy="369332"/>
          </a:xfrm>
          <a:prstGeom prst="rect">
            <a:avLst/>
          </a:prstGeom>
          <a:noFill/>
        </p:spPr>
        <p:txBody>
          <a:bodyPr wrap="square" rtlCol="0">
            <a:spAutoFit/>
          </a:bodyPr>
          <a:lstStyle/>
          <a:p>
            <a:r>
              <a:rPr lang="en-US" altLang="zh-CN" dirty="0"/>
              <a:t>Linac, 300 MeV@CSNS-II</a:t>
            </a:r>
            <a:endParaRPr lang="zh-CN" altLang="en-US" dirty="0"/>
          </a:p>
        </p:txBody>
      </p:sp>
      <p:sp>
        <p:nvSpPr>
          <p:cNvPr id="16" name="文本框 15">
            <a:extLst>
              <a:ext uri="{FF2B5EF4-FFF2-40B4-BE49-F238E27FC236}">
                <a16:creationId xmlns:a16="http://schemas.microsoft.com/office/drawing/2014/main" id="{CABF11BE-DB00-C838-EE1D-B589C0FB5202}"/>
              </a:ext>
            </a:extLst>
          </p:cNvPr>
          <p:cNvSpPr txBox="1"/>
          <p:nvPr/>
        </p:nvSpPr>
        <p:spPr>
          <a:xfrm>
            <a:off x="358122" y="2050553"/>
            <a:ext cx="6463298" cy="338554"/>
          </a:xfrm>
          <a:prstGeom prst="rect">
            <a:avLst/>
          </a:prstGeom>
          <a:noFill/>
        </p:spPr>
        <p:txBody>
          <a:bodyPr wrap="square">
            <a:spAutoFit/>
          </a:bodyPr>
          <a:lstStyle/>
          <a:p>
            <a:r>
              <a:rPr lang="en-US" altLang="zh-CN" sz="1600" dirty="0"/>
              <a:t>APEP-I</a:t>
            </a:r>
            <a:r>
              <a:rPr lang="zh-CN" altLang="en-US" sz="1600" dirty="0"/>
              <a:t>： 器件及电子学辐照测试、材料辐照损伤、质子探测器标定</a:t>
            </a:r>
          </a:p>
        </p:txBody>
      </p:sp>
      <p:graphicFrame>
        <p:nvGraphicFramePr>
          <p:cNvPr id="17" name="表格 16">
            <a:extLst>
              <a:ext uri="{FF2B5EF4-FFF2-40B4-BE49-F238E27FC236}">
                <a16:creationId xmlns:a16="http://schemas.microsoft.com/office/drawing/2014/main" id="{C812EC3C-2933-59B1-A593-940AEEDC665C}"/>
              </a:ext>
            </a:extLst>
          </p:cNvPr>
          <p:cNvGraphicFramePr>
            <a:graphicFrameLocks noGrp="1"/>
          </p:cNvGraphicFramePr>
          <p:nvPr>
            <p:extLst>
              <p:ext uri="{D42A27DB-BD31-4B8C-83A1-F6EECF244321}">
                <p14:modId xmlns:p14="http://schemas.microsoft.com/office/powerpoint/2010/main" val="4126104710"/>
              </p:ext>
            </p:extLst>
          </p:nvPr>
        </p:nvGraphicFramePr>
        <p:xfrm>
          <a:off x="408599" y="2570664"/>
          <a:ext cx="6764809" cy="1493520"/>
        </p:xfrm>
        <a:graphic>
          <a:graphicData uri="http://schemas.openxmlformats.org/drawingml/2006/table">
            <a:tbl>
              <a:tblPr firstRow="1" firstCol="1" bandRow="1"/>
              <a:tblGrid>
                <a:gridCol w="910194">
                  <a:extLst>
                    <a:ext uri="{9D8B030D-6E8A-4147-A177-3AD203B41FA5}">
                      <a16:colId xmlns:a16="http://schemas.microsoft.com/office/drawing/2014/main" val="1291361555"/>
                    </a:ext>
                  </a:extLst>
                </a:gridCol>
                <a:gridCol w="785524">
                  <a:extLst>
                    <a:ext uri="{9D8B030D-6E8A-4147-A177-3AD203B41FA5}">
                      <a16:colId xmlns:a16="http://schemas.microsoft.com/office/drawing/2014/main" val="1132679498"/>
                    </a:ext>
                  </a:extLst>
                </a:gridCol>
                <a:gridCol w="902127">
                  <a:extLst>
                    <a:ext uri="{9D8B030D-6E8A-4147-A177-3AD203B41FA5}">
                      <a16:colId xmlns:a16="http://schemas.microsoft.com/office/drawing/2014/main" val="913370241"/>
                    </a:ext>
                  </a:extLst>
                </a:gridCol>
                <a:gridCol w="847721">
                  <a:extLst>
                    <a:ext uri="{9D8B030D-6E8A-4147-A177-3AD203B41FA5}">
                      <a16:colId xmlns:a16="http://schemas.microsoft.com/office/drawing/2014/main" val="1093123480"/>
                    </a:ext>
                  </a:extLst>
                </a:gridCol>
                <a:gridCol w="920537">
                  <a:extLst>
                    <a:ext uri="{9D8B030D-6E8A-4147-A177-3AD203B41FA5}">
                      <a16:colId xmlns:a16="http://schemas.microsoft.com/office/drawing/2014/main" val="1454211443"/>
                    </a:ext>
                  </a:extLst>
                </a:gridCol>
                <a:gridCol w="736429">
                  <a:extLst>
                    <a:ext uri="{9D8B030D-6E8A-4147-A177-3AD203B41FA5}">
                      <a16:colId xmlns:a16="http://schemas.microsoft.com/office/drawing/2014/main" val="3311969290"/>
                    </a:ext>
                  </a:extLst>
                </a:gridCol>
                <a:gridCol w="926674">
                  <a:extLst>
                    <a:ext uri="{9D8B030D-6E8A-4147-A177-3AD203B41FA5}">
                      <a16:colId xmlns:a16="http://schemas.microsoft.com/office/drawing/2014/main" val="3711428430"/>
                    </a:ext>
                  </a:extLst>
                </a:gridCol>
                <a:gridCol w="735603">
                  <a:extLst>
                    <a:ext uri="{9D8B030D-6E8A-4147-A177-3AD203B41FA5}">
                      <a16:colId xmlns:a16="http://schemas.microsoft.com/office/drawing/2014/main" val="4064924051"/>
                    </a:ext>
                  </a:extLst>
                </a:gridCol>
              </a:tblGrid>
              <a:tr h="273748">
                <a:tc>
                  <a:txBody>
                    <a:bodyPr/>
                    <a:lstStyle/>
                    <a:p>
                      <a:pPr indent="0" algn="l"/>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Facilities</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0" algn="l"/>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Energy </a:t>
                      </a:r>
                    </a:p>
                    <a:p>
                      <a:pPr indent="0" algn="l"/>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(MeV)</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0" algn="l"/>
                      <a:r>
                        <a:rPr lang="en-US" altLang="zh-CN" sz="14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Aver. Intensity</a:t>
                      </a:r>
                      <a:endParaRPr lang="en-US" sz="14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indent="0" algn="l"/>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(p/s)</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l" defTabSz="914354" rtl="0" eaLnBrk="1" latinLnBrk="0" hangingPunct="1"/>
                      <a:r>
                        <a:rPr lang="en-US" altLang="zh-CN" sz="14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Aver. Flux</a:t>
                      </a:r>
                    </a:p>
                    <a:p>
                      <a:pPr marL="0" indent="0" algn="l" defTabSz="914354" rtl="0" eaLnBrk="1" latinLnBrk="0" hangingPunct="1"/>
                      <a:r>
                        <a:rPr lang="en-US" altLang="zh-CN" sz="14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(p/cm</a:t>
                      </a:r>
                      <a:r>
                        <a:rPr lang="en-US" altLang="zh-CN" sz="1400" kern="100" baseline="300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a:t>
                      </a:r>
                      <a:r>
                        <a:rPr lang="en-US" altLang="zh-CN" sz="14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/s)</a:t>
                      </a:r>
                      <a:endParaRPr lang="zh-CN" altLang="zh-CN" sz="14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l" defTabSz="914354" rtl="0" eaLnBrk="1" latinLnBrk="0" hangingPunct="1"/>
                      <a:r>
                        <a:rPr lang="en-US" altLang="zh-CN" sz="14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Inst. Intensity </a:t>
                      </a:r>
                    </a:p>
                    <a:p>
                      <a:pPr marL="0" indent="0" algn="l" defTabSz="914354" rtl="0" eaLnBrk="1" latinLnBrk="0" hangingPunct="1"/>
                      <a:r>
                        <a:rPr lang="en-US" altLang="zh-CN" sz="14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(p/s)</a:t>
                      </a:r>
                      <a:endParaRPr lang="zh-CN" altLang="zh-CN" sz="14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0" algn="l"/>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Spot</a:t>
                      </a:r>
                    </a:p>
                    <a:p>
                      <a:pPr indent="0" algn="l"/>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(cm</a:t>
                      </a:r>
                      <a:r>
                        <a:rPr lang="en-US" sz="1400" kern="100" baseline="30000" dirty="0">
                          <a:effectLst/>
                          <a:latin typeface="Times New Roman" panose="02020603050405020304" pitchFamily="18" charset="0"/>
                          <a:ea typeface="宋体" panose="02010600030101010101" pitchFamily="2" charset="-122"/>
                          <a:cs typeface="Times New Roman" panose="02020603050405020304" pitchFamily="18" charset="0"/>
                        </a:rPr>
                        <a:t>2</a:t>
                      </a:r>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l" defTabSz="914354" rtl="0" eaLnBrk="1" latinLnBrk="0" hangingPunct="1"/>
                      <a:r>
                        <a:rPr lang="en-US" altLang="zh-CN" sz="14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Frequency</a:t>
                      </a:r>
                    </a:p>
                    <a:p>
                      <a:pPr marL="0" indent="0" algn="l" defTabSz="914354" rtl="0" eaLnBrk="1" latinLnBrk="0" hangingPunct="1"/>
                      <a:r>
                        <a:rPr lang="en-US" altLang="zh-CN" sz="14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(Hz)</a:t>
                      </a:r>
                      <a:endParaRPr lang="zh-CN" altLang="en-US" sz="14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l" defTabSz="914354" rtl="0" eaLnBrk="1" latinLnBrk="0" hangingPunct="1"/>
                      <a:r>
                        <a:rPr lang="en-US" altLang="zh-CN" sz="14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Pulse</a:t>
                      </a:r>
                    </a:p>
                    <a:p>
                      <a:pPr marL="0" indent="0" algn="l" defTabSz="914354" rtl="0" eaLnBrk="1" latinLnBrk="0" hangingPunct="1"/>
                      <a:r>
                        <a:rPr lang="en-US" altLang="zh-CN" sz="14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400" kern="100" dirty="0" err="1">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μs</a:t>
                      </a:r>
                      <a:r>
                        <a:rPr lang="en-US" altLang="zh-CN" sz="14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en-US" sz="14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66945833"/>
                  </a:ext>
                </a:extLst>
              </a:tr>
              <a:tr h="312855">
                <a:tc>
                  <a:txBody>
                    <a:bodyPr/>
                    <a:lstStyle/>
                    <a:p>
                      <a:pPr indent="0" algn="l"/>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APEP</a:t>
                      </a:r>
                    </a:p>
                    <a:p>
                      <a:pPr indent="0" algn="l"/>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(CSNS-I)</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0" algn="l"/>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10 – 80</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0" algn="l"/>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10</a:t>
                      </a:r>
                      <a:r>
                        <a:rPr lang="en-US" sz="1400" kern="100" baseline="30000" dirty="0">
                          <a:effectLst/>
                          <a:latin typeface="Times New Roman" panose="02020603050405020304" pitchFamily="18" charset="0"/>
                          <a:ea typeface="宋体" panose="02010600030101010101" pitchFamily="2" charset="-122"/>
                          <a:cs typeface="Times New Roman" panose="02020603050405020304" pitchFamily="18" charset="0"/>
                        </a:rPr>
                        <a:t>8</a:t>
                      </a:r>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 – 10</a:t>
                      </a:r>
                      <a:r>
                        <a:rPr lang="en-US" sz="1400" kern="100" baseline="30000" dirty="0">
                          <a:effectLst/>
                          <a:latin typeface="Times New Roman" panose="02020603050405020304" pitchFamily="18" charset="0"/>
                          <a:ea typeface="宋体" panose="02010600030101010101" pitchFamily="2" charset="-122"/>
                          <a:cs typeface="Times New Roman" panose="02020603050405020304" pitchFamily="18" charset="0"/>
                        </a:rPr>
                        <a:t>11</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altLang="zh-CN" sz="1400" kern="100" dirty="0">
                          <a:effectLst/>
                          <a:latin typeface="Times New Roman" panose="02020603050405020304" pitchFamily="18" charset="0"/>
                          <a:ea typeface="宋体" panose="02010600030101010101" pitchFamily="2" charset="-122"/>
                          <a:cs typeface="Times New Roman" panose="02020603050405020304" pitchFamily="18" charset="0"/>
                        </a:rPr>
                        <a:t>10</a:t>
                      </a:r>
                      <a:r>
                        <a:rPr lang="en-US" altLang="zh-CN" sz="1400" kern="100" baseline="30000" dirty="0">
                          <a:effectLst/>
                          <a:latin typeface="Times New Roman" panose="02020603050405020304" pitchFamily="18" charset="0"/>
                          <a:ea typeface="宋体" panose="02010600030101010101" pitchFamily="2" charset="-122"/>
                          <a:cs typeface="Times New Roman" panose="02020603050405020304" pitchFamily="18" charset="0"/>
                        </a:rPr>
                        <a:t>7</a:t>
                      </a:r>
                      <a:r>
                        <a:rPr lang="en-US" altLang="zh-CN" sz="1400" kern="100" dirty="0">
                          <a:effectLst/>
                          <a:latin typeface="Times New Roman" panose="02020603050405020304" pitchFamily="18" charset="0"/>
                          <a:ea typeface="宋体" panose="02010600030101010101" pitchFamily="2" charset="-122"/>
                          <a:cs typeface="Times New Roman" panose="02020603050405020304" pitchFamily="18" charset="0"/>
                        </a:rPr>
                        <a:t> – 10</a:t>
                      </a:r>
                      <a:r>
                        <a:rPr lang="en-US" altLang="zh-CN" sz="1400" kern="100" baseline="30000" dirty="0">
                          <a:effectLst/>
                          <a:latin typeface="Times New Roman" panose="02020603050405020304" pitchFamily="18" charset="0"/>
                          <a:ea typeface="宋体" panose="02010600030101010101" pitchFamily="2" charset="-122"/>
                          <a:cs typeface="Times New Roman" panose="02020603050405020304" pitchFamily="18" charset="0"/>
                        </a:rPr>
                        <a:t>9</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altLang="zh-CN" sz="1400" kern="100" dirty="0">
                          <a:effectLst/>
                          <a:latin typeface="Times New Roman" panose="02020603050405020304" pitchFamily="18" charset="0"/>
                          <a:ea typeface="宋体" panose="02010600030101010101" pitchFamily="2" charset="-122"/>
                          <a:cs typeface="Times New Roman" panose="02020603050405020304" pitchFamily="18" charset="0"/>
                        </a:rPr>
                        <a:t>10</a:t>
                      </a:r>
                      <a:r>
                        <a:rPr lang="en-US" altLang="zh-CN" sz="1400" kern="100" baseline="30000" dirty="0">
                          <a:effectLst/>
                          <a:latin typeface="Times New Roman" panose="02020603050405020304" pitchFamily="18" charset="0"/>
                          <a:ea typeface="宋体" panose="02010600030101010101" pitchFamily="2" charset="-122"/>
                          <a:cs typeface="Times New Roman" panose="02020603050405020304" pitchFamily="18" charset="0"/>
                        </a:rPr>
                        <a:t>9</a:t>
                      </a:r>
                      <a:r>
                        <a:rPr lang="en-US" altLang="zh-CN" sz="1400" kern="100" dirty="0">
                          <a:effectLst/>
                          <a:latin typeface="Times New Roman" panose="02020603050405020304" pitchFamily="18" charset="0"/>
                          <a:ea typeface="宋体" panose="02010600030101010101" pitchFamily="2" charset="-122"/>
                          <a:cs typeface="Times New Roman" panose="02020603050405020304" pitchFamily="18" charset="0"/>
                        </a:rPr>
                        <a:t> – 10</a:t>
                      </a:r>
                      <a:r>
                        <a:rPr lang="en-US" altLang="zh-CN" sz="1400" kern="100" baseline="30000" dirty="0">
                          <a:effectLst/>
                          <a:latin typeface="Times New Roman" panose="02020603050405020304" pitchFamily="18" charset="0"/>
                          <a:ea typeface="宋体" panose="02010600030101010101" pitchFamily="2" charset="-122"/>
                          <a:cs typeface="Times New Roman" panose="02020603050405020304" pitchFamily="18" charset="0"/>
                        </a:rPr>
                        <a:t>13</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0" algn="l"/>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1×1 – 5×5</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l" defTabSz="914354" rtl="0" eaLnBrk="1" latinLnBrk="0" hangingPunct="1"/>
                      <a:r>
                        <a:rPr lang="en-US" altLang="zh-CN" sz="14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25</a:t>
                      </a:r>
                      <a:endParaRPr lang="zh-CN" altLang="en-US" sz="14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l" defTabSz="914354" rtl="0" eaLnBrk="1" latinLnBrk="0" hangingPunct="1"/>
                      <a:r>
                        <a:rPr lang="en-US" altLang="zh-CN" sz="14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400</a:t>
                      </a:r>
                      <a:endParaRPr lang="zh-CN" altLang="en-US" sz="14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3852186"/>
                  </a:ext>
                </a:extLst>
              </a:tr>
              <a:tr h="273748">
                <a:tc>
                  <a:txBody>
                    <a:bodyPr/>
                    <a:lstStyle/>
                    <a:p>
                      <a:pPr indent="0" algn="l"/>
                      <a:r>
                        <a:rPr lang="en-US" sz="1400" b="0" kern="100" dirty="0">
                          <a:effectLst/>
                          <a:latin typeface="Times New Roman" panose="02020603050405020304" pitchFamily="18" charset="0"/>
                          <a:ea typeface="宋体" panose="02010600030101010101" pitchFamily="2" charset="-122"/>
                          <a:cs typeface="Times New Roman" panose="02020603050405020304" pitchFamily="18" charset="0"/>
                        </a:rPr>
                        <a:t>APEP</a:t>
                      </a:r>
                    </a:p>
                    <a:p>
                      <a:pPr indent="0" algn="l"/>
                      <a:r>
                        <a:rPr lang="en-US" sz="1400" b="0" kern="100" dirty="0">
                          <a:effectLst/>
                          <a:latin typeface="Times New Roman" panose="02020603050405020304" pitchFamily="18" charset="0"/>
                          <a:ea typeface="宋体" panose="02010600030101010101" pitchFamily="2" charset="-122"/>
                          <a:cs typeface="Times New Roman" panose="02020603050405020304" pitchFamily="18" charset="0"/>
                        </a:rPr>
                        <a:t>(CSNS-II)</a:t>
                      </a:r>
                      <a:endParaRPr lang="zh-CN" sz="1800" b="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0" algn="l"/>
                      <a:r>
                        <a:rPr lang="en-US" sz="1400" b="1" kern="100" dirty="0">
                          <a:effectLst/>
                          <a:latin typeface="Times New Roman" panose="02020603050405020304" pitchFamily="18" charset="0"/>
                          <a:ea typeface="宋体" panose="02010600030101010101" pitchFamily="2" charset="-122"/>
                          <a:cs typeface="Times New Roman" panose="02020603050405020304" pitchFamily="18" charset="0"/>
                        </a:rPr>
                        <a:t>80 – 300</a:t>
                      </a:r>
                      <a:endParaRPr lang="zh-CN" sz="1800" b="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0" algn="l"/>
                      <a:r>
                        <a:rPr lang="en-US" sz="1400" b="1" kern="100" dirty="0">
                          <a:effectLst/>
                          <a:latin typeface="Times New Roman" panose="02020603050405020304" pitchFamily="18" charset="0"/>
                          <a:ea typeface="宋体" panose="02010600030101010101" pitchFamily="2" charset="-122"/>
                          <a:cs typeface="Times New Roman" panose="02020603050405020304" pitchFamily="18" charset="0"/>
                        </a:rPr>
                        <a:t>10</a:t>
                      </a:r>
                      <a:r>
                        <a:rPr lang="en-US" sz="1400" b="1" kern="100" baseline="30000" dirty="0">
                          <a:effectLst/>
                          <a:latin typeface="Times New Roman" panose="02020603050405020304" pitchFamily="18" charset="0"/>
                          <a:ea typeface="宋体" panose="02010600030101010101" pitchFamily="2" charset="-122"/>
                          <a:cs typeface="Times New Roman" panose="02020603050405020304" pitchFamily="18" charset="0"/>
                        </a:rPr>
                        <a:t>5</a:t>
                      </a:r>
                      <a:r>
                        <a:rPr lang="en-US" sz="1400" b="1" kern="100" dirty="0">
                          <a:effectLst/>
                          <a:latin typeface="Times New Roman" panose="02020603050405020304" pitchFamily="18" charset="0"/>
                          <a:ea typeface="宋体" panose="02010600030101010101" pitchFamily="2" charset="-122"/>
                          <a:cs typeface="Times New Roman" panose="02020603050405020304" pitchFamily="18" charset="0"/>
                        </a:rPr>
                        <a:t> – 10</a:t>
                      </a:r>
                      <a:r>
                        <a:rPr lang="en-US" sz="1400" b="1" kern="100" baseline="30000" dirty="0">
                          <a:effectLst/>
                          <a:latin typeface="Times New Roman" panose="02020603050405020304" pitchFamily="18" charset="0"/>
                          <a:ea typeface="宋体" panose="02010600030101010101" pitchFamily="2" charset="-122"/>
                          <a:cs typeface="Times New Roman" panose="02020603050405020304" pitchFamily="18" charset="0"/>
                        </a:rPr>
                        <a:t>13</a:t>
                      </a:r>
                      <a:endParaRPr lang="zh-CN" sz="1800" b="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altLang="zh-CN" sz="1400" b="1" kern="100" dirty="0">
                          <a:effectLst/>
                          <a:latin typeface="Times New Roman" panose="02020603050405020304" pitchFamily="18" charset="0"/>
                          <a:ea typeface="宋体" panose="02010600030101010101" pitchFamily="2" charset="-122"/>
                          <a:cs typeface="Times New Roman" panose="02020603050405020304" pitchFamily="18" charset="0"/>
                        </a:rPr>
                        <a:t>10</a:t>
                      </a:r>
                      <a:r>
                        <a:rPr lang="en-US" altLang="zh-CN" sz="1400" b="1" kern="100" baseline="30000" dirty="0">
                          <a:effectLst/>
                          <a:latin typeface="Times New Roman" panose="02020603050405020304" pitchFamily="18" charset="0"/>
                          <a:ea typeface="宋体" panose="02010600030101010101" pitchFamily="2" charset="-122"/>
                          <a:cs typeface="Times New Roman" panose="02020603050405020304" pitchFamily="18" charset="0"/>
                        </a:rPr>
                        <a:t>4</a:t>
                      </a:r>
                      <a:r>
                        <a:rPr lang="en-US" altLang="zh-CN" sz="1400" b="1" kern="100" dirty="0">
                          <a:effectLst/>
                          <a:latin typeface="Times New Roman" panose="02020603050405020304" pitchFamily="18" charset="0"/>
                          <a:ea typeface="宋体" panose="02010600030101010101" pitchFamily="2" charset="-122"/>
                          <a:cs typeface="Times New Roman" panose="02020603050405020304" pitchFamily="18" charset="0"/>
                        </a:rPr>
                        <a:t> – 10</a:t>
                      </a:r>
                      <a:r>
                        <a:rPr lang="en-US" altLang="zh-CN" sz="1400" b="1" kern="100" baseline="30000" dirty="0">
                          <a:effectLst/>
                          <a:latin typeface="Times New Roman" panose="02020603050405020304" pitchFamily="18" charset="0"/>
                          <a:ea typeface="宋体" panose="02010600030101010101" pitchFamily="2" charset="-122"/>
                          <a:cs typeface="Times New Roman" panose="02020603050405020304" pitchFamily="18" charset="0"/>
                        </a:rPr>
                        <a:t>12</a:t>
                      </a:r>
                      <a:endParaRPr lang="zh-CN" altLang="zh-CN" sz="1800" b="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altLang="zh-CN" sz="1400" b="1" kern="100" dirty="0">
                          <a:effectLst/>
                          <a:latin typeface="Times New Roman" panose="02020603050405020304" pitchFamily="18" charset="0"/>
                          <a:ea typeface="宋体" panose="02010600030101010101" pitchFamily="2" charset="-122"/>
                          <a:cs typeface="Times New Roman" panose="02020603050405020304" pitchFamily="18" charset="0"/>
                        </a:rPr>
                        <a:t>10</a:t>
                      </a:r>
                      <a:r>
                        <a:rPr lang="en-US" altLang="zh-CN" sz="1400" b="1" kern="100" baseline="30000" dirty="0">
                          <a:effectLst/>
                          <a:latin typeface="Times New Roman" panose="02020603050405020304" pitchFamily="18" charset="0"/>
                          <a:ea typeface="宋体" panose="02010600030101010101" pitchFamily="2" charset="-122"/>
                          <a:cs typeface="Times New Roman" panose="02020603050405020304" pitchFamily="18" charset="0"/>
                        </a:rPr>
                        <a:t>7</a:t>
                      </a:r>
                      <a:r>
                        <a:rPr lang="en-US" altLang="zh-CN" sz="1400" b="1" kern="100" dirty="0">
                          <a:effectLst/>
                          <a:latin typeface="Times New Roman" panose="02020603050405020304" pitchFamily="18" charset="0"/>
                          <a:ea typeface="宋体" panose="02010600030101010101" pitchFamily="2" charset="-122"/>
                          <a:cs typeface="Times New Roman" panose="02020603050405020304" pitchFamily="18" charset="0"/>
                        </a:rPr>
                        <a:t> – 10</a:t>
                      </a:r>
                      <a:r>
                        <a:rPr lang="en-US" altLang="zh-CN" sz="1400" b="1" kern="100" baseline="30000" dirty="0">
                          <a:effectLst/>
                          <a:latin typeface="Times New Roman" panose="02020603050405020304" pitchFamily="18" charset="0"/>
                          <a:ea typeface="宋体" panose="02010600030101010101" pitchFamily="2" charset="-122"/>
                          <a:cs typeface="Times New Roman" panose="02020603050405020304" pitchFamily="18" charset="0"/>
                        </a:rPr>
                        <a:t>16</a:t>
                      </a:r>
                      <a:endParaRPr lang="zh-CN" altLang="zh-CN" sz="1800" b="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0" algn="l"/>
                      <a:r>
                        <a:rPr lang="en-US" sz="1400" b="1" kern="100" dirty="0">
                          <a:effectLst/>
                          <a:latin typeface="Times New Roman" panose="02020603050405020304" pitchFamily="18" charset="0"/>
                          <a:ea typeface="宋体" panose="02010600030101010101" pitchFamily="2" charset="-122"/>
                          <a:cs typeface="Times New Roman" panose="02020603050405020304" pitchFamily="18" charset="0"/>
                        </a:rPr>
                        <a:t>1×1 – 10×10</a:t>
                      </a:r>
                      <a:endParaRPr lang="zh-CN" sz="1800" b="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l" defTabSz="914354" rtl="0" eaLnBrk="1" latinLnBrk="0" hangingPunct="1"/>
                      <a:r>
                        <a:rPr lang="en-US" altLang="zh-CN" sz="1400" b="1"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25 or 0.25</a:t>
                      </a:r>
                      <a:endParaRPr lang="zh-CN" altLang="en-US" sz="1400" b="1"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l" defTabSz="914354" rtl="0" eaLnBrk="1" latinLnBrk="0" hangingPunct="1"/>
                      <a:r>
                        <a:rPr lang="en-US" altLang="zh-CN" sz="14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600</a:t>
                      </a:r>
                      <a:endParaRPr lang="zh-CN" altLang="en-US" sz="14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65279529"/>
                  </a:ext>
                </a:extLst>
              </a:tr>
            </a:tbl>
          </a:graphicData>
        </a:graphic>
      </p:graphicFrame>
      <p:sp>
        <p:nvSpPr>
          <p:cNvPr id="24" name="文本框 23">
            <a:extLst>
              <a:ext uri="{FF2B5EF4-FFF2-40B4-BE49-F238E27FC236}">
                <a16:creationId xmlns:a16="http://schemas.microsoft.com/office/drawing/2014/main" id="{662DCE62-C683-965D-CCC2-5E3A9C9AE8A5}"/>
              </a:ext>
            </a:extLst>
          </p:cNvPr>
          <p:cNvSpPr txBox="1"/>
          <p:nvPr/>
        </p:nvSpPr>
        <p:spPr>
          <a:xfrm>
            <a:off x="1449416" y="4553071"/>
            <a:ext cx="3021935" cy="2108269"/>
          </a:xfrm>
          <a:prstGeom prst="rect">
            <a:avLst/>
          </a:prstGeom>
          <a:noFill/>
        </p:spPr>
        <p:txBody>
          <a:bodyPr wrap="square">
            <a:spAutoFit/>
          </a:bodyPr>
          <a:lstStyle/>
          <a:p>
            <a:pPr>
              <a:spcAft>
                <a:spcPts val="1200"/>
              </a:spcAft>
            </a:pPr>
            <a:r>
              <a:rPr lang="en-US" altLang="zh-CN" sz="1600" dirty="0"/>
              <a:t>APEP-II</a:t>
            </a:r>
            <a:r>
              <a:rPr lang="zh-CN" altLang="en-US" sz="1600" dirty="0"/>
              <a:t>： 中能质子辐照终端</a:t>
            </a:r>
            <a:endParaRPr lang="en-US" altLang="zh-CN" sz="1600" dirty="0"/>
          </a:p>
          <a:p>
            <a:pPr marL="285750" indent="-432000">
              <a:spcBef>
                <a:spcPts val="600"/>
              </a:spcBef>
              <a:buFont typeface="Arial" panose="020B0604020202020204" pitchFamily="34" charset="0"/>
              <a:buChar char="•"/>
            </a:pPr>
            <a:r>
              <a:rPr lang="zh-CN" altLang="en-US" sz="1600" dirty="0"/>
              <a:t>核反应数据测量</a:t>
            </a:r>
            <a:endParaRPr lang="en-US" altLang="zh-CN" sz="1600" dirty="0"/>
          </a:p>
          <a:p>
            <a:pPr marL="285750" indent="-432000">
              <a:spcBef>
                <a:spcPts val="600"/>
              </a:spcBef>
              <a:buFont typeface="Arial" panose="020B0604020202020204" pitchFamily="34" charset="0"/>
              <a:buChar char="•"/>
            </a:pPr>
            <a:r>
              <a:rPr lang="zh-CN" altLang="en-US" sz="1600" dirty="0"/>
              <a:t>同位素产生与应用</a:t>
            </a:r>
            <a:endParaRPr lang="en-US" altLang="zh-CN" sz="1600" dirty="0"/>
          </a:p>
          <a:p>
            <a:pPr marL="285750" indent="-432000">
              <a:spcBef>
                <a:spcPts val="600"/>
              </a:spcBef>
              <a:buFont typeface="Arial" panose="020B0604020202020204" pitchFamily="34" charset="0"/>
              <a:buChar char="•"/>
            </a:pPr>
            <a:r>
              <a:rPr lang="zh-CN" altLang="en-US" sz="1600" b="1" dirty="0"/>
              <a:t>质子闪疗与剂量学研究</a:t>
            </a:r>
            <a:endParaRPr lang="en-US" altLang="zh-CN" sz="1600" b="1" dirty="0"/>
          </a:p>
          <a:p>
            <a:pPr marL="285750" indent="-432000">
              <a:spcBef>
                <a:spcPts val="600"/>
              </a:spcBef>
              <a:buFont typeface="Arial" panose="020B0604020202020204" pitchFamily="34" charset="0"/>
              <a:buChar char="•"/>
            </a:pPr>
            <a:r>
              <a:rPr lang="zh-CN" altLang="en-US" sz="1600" dirty="0"/>
              <a:t>探测器</a:t>
            </a:r>
            <a:r>
              <a:rPr lang="en-US" altLang="zh-CN" sz="1600" dirty="0"/>
              <a:t>/</a:t>
            </a:r>
            <a:r>
              <a:rPr lang="zh-CN" altLang="en-US" sz="1600" dirty="0"/>
              <a:t>材料辐射损伤</a:t>
            </a:r>
            <a:endParaRPr lang="en-US" altLang="zh-CN" sz="1600" dirty="0"/>
          </a:p>
          <a:p>
            <a:pPr marL="285750" indent="-432000">
              <a:spcBef>
                <a:spcPts val="600"/>
              </a:spcBef>
              <a:buFont typeface="Arial" panose="020B0604020202020204" pitchFamily="34" charset="0"/>
              <a:buChar char="•"/>
            </a:pPr>
            <a:r>
              <a:rPr lang="zh-CN" altLang="en-US" sz="1600" dirty="0"/>
              <a:t>器件辐照测试</a:t>
            </a:r>
            <a:endParaRPr lang="en-US" altLang="zh-CN" sz="1600" dirty="0"/>
          </a:p>
        </p:txBody>
      </p:sp>
      <p:sp>
        <p:nvSpPr>
          <p:cNvPr id="15" name="矩形 14">
            <a:extLst>
              <a:ext uri="{FF2B5EF4-FFF2-40B4-BE49-F238E27FC236}">
                <a16:creationId xmlns:a16="http://schemas.microsoft.com/office/drawing/2014/main" id="{32E74CCC-0F88-9459-F291-7D2765E6EA4F}"/>
              </a:ext>
            </a:extLst>
          </p:cNvPr>
          <p:cNvSpPr/>
          <p:nvPr/>
        </p:nvSpPr>
        <p:spPr>
          <a:xfrm>
            <a:off x="10561320" y="1141465"/>
            <a:ext cx="1359412" cy="90908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7" name="图片 26" descr="图形用户界面&#10;&#10;AI 生成的内容可能不正确。">
            <a:extLst>
              <a:ext uri="{FF2B5EF4-FFF2-40B4-BE49-F238E27FC236}">
                <a16:creationId xmlns:a16="http://schemas.microsoft.com/office/drawing/2014/main" id="{F5958F5A-E79D-6C54-C2AC-2D8857AAAC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56763" y="4620314"/>
            <a:ext cx="2753393" cy="2041026"/>
          </a:xfrm>
          <a:prstGeom prst="rect">
            <a:avLst/>
          </a:prstGeom>
        </p:spPr>
      </p:pic>
    </p:spTree>
    <p:extLst>
      <p:ext uri="{BB962C8B-B14F-4D97-AF65-F5344CB8AC3E}">
        <p14:creationId xmlns:p14="http://schemas.microsoft.com/office/powerpoint/2010/main" val="1156954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260A3-16F8-6F21-6866-862B810BB6AD}"/>
            </a:ext>
          </a:extLst>
        </p:cNvPr>
        <p:cNvGrpSpPr/>
        <p:nvPr/>
      </p:nvGrpSpPr>
      <p:grpSpPr>
        <a:xfrm>
          <a:off x="0" y="0"/>
          <a:ext cx="0" cy="0"/>
          <a:chOff x="0" y="0"/>
          <a:chExt cx="0" cy="0"/>
        </a:xfrm>
      </p:grpSpPr>
      <p:sp>
        <p:nvSpPr>
          <p:cNvPr id="355" name="文本框 354">
            <a:extLst>
              <a:ext uri="{FF2B5EF4-FFF2-40B4-BE49-F238E27FC236}">
                <a16:creationId xmlns:a16="http://schemas.microsoft.com/office/drawing/2014/main" id="{07BAAA12-A24F-88A8-B8D4-ABD0A74EDF0A}"/>
              </a:ext>
            </a:extLst>
          </p:cNvPr>
          <p:cNvSpPr txBox="1"/>
          <p:nvPr/>
        </p:nvSpPr>
        <p:spPr>
          <a:xfrm>
            <a:off x="9485010" y="3539221"/>
            <a:ext cx="1638590" cy="246221"/>
          </a:xfrm>
          <a:prstGeom prst="rect">
            <a:avLst/>
          </a:prstGeom>
          <a:noFill/>
        </p:spPr>
        <p:txBody>
          <a:bodyPr wrap="none" rtlCol="0">
            <a:spAutoFit/>
          </a:bodyPr>
          <a:lstStyle/>
          <a:p>
            <a:r>
              <a:rPr lang="zh-CN" altLang="en-US" sz="1000" dirty="0"/>
              <a:t>短寿命核素分支测量举例</a:t>
            </a:r>
          </a:p>
        </p:txBody>
      </p:sp>
      <p:pic>
        <p:nvPicPr>
          <p:cNvPr id="358" name="图片 357">
            <a:extLst>
              <a:ext uri="{FF2B5EF4-FFF2-40B4-BE49-F238E27FC236}">
                <a16:creationId xmlns:a16="http://schemas.microsoft.com/office/drawing/2014/main" id="{3D76DECE-640B-74F8-7C50-F239FAC8DD54}"/>
              </a:ext>
            </a:extLst>
          </p:cNvPr>
          <p:cNvPicPr>
            <a:picLocks noChangeAspect="1"/>
          </p:cNvPicPr>
          <p:nvPr/>
        </p:nvPicPr>
        <p:blipFill>
          <a:blip r:embed="rId3"/>
          <a:stretch>
            <a:fillRect/>
          </a:stretch>
        </p:blipFill>
        <p:spPr>
          <a:xfrm>
            <a:off x="8687880" y="1667719"/>
            <a:ext cx="3232852" cy="1863387"/>
          </a:xfrm>
          <a:prstGeom prst="rect">
            <a:avLst/>
          </a:prstGeom>
        </p:spPr>
      </p:pic>
      <p:sp>
        <p:nvSpPr>
          <p:cNvPr id="4" name="灯片编号占位符 1">
            <a:extLst>
              <a:ext uri="{FF2B5EF4-FFF2-40B4-BE49-F238E27FC236}">
                <a16:creationId xmlns:a16="http://schemas.microsoft.com/office/drawing/2014/main" id="{C9EA41B6-6688-F66D-FCFD-1A1D3EB1C61C}"/>
              </a:ext>
            </a:extLst>
          </p:cNvPr>
          <p:cNvSpPr txBox="1">
            <a:spLocks/>
          </p:cNvSpPr>
          <p:nvPr/>
        </p:nvSpPr>
        <p:spPr>
          <a:xfrm>
            <a:off x="11285732" y="156378"/>
            <a:ext cx="635000" cy="365125"/>
          </a:xfrm>
          <a:prstGeom prst="rect">
            <a:avLst/>
          </a:prstGeom>
        </p:spPr>
        <p:txBody>
          <a:bodyPr vert="horz" lIns="91440" tIns="45720" rIns="91440" bIns="45720" rtlCol="0" anchor="ctr"/>
          <a:lstStyle>
            <a:defPPr>
              <a:defRPr lang="zh-CN"/>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a:t>6</a:t>
            </a:r>
            <a:endParaRPr lang="zh-CN" altLang="en-US" sz="1400" dirty="0"/>
          </a:p>
        </p:txBody>
      </p:sp>
      <p:grpSp>
        <p:nvGrpSpPr>
          <p:cNvPr id="5" name="组合 4">
            <a:extLst>
              <a:ext uri="{FF2B5EF4-FFF2-40B4-BE49-F238E27FC236}">
                <a16:creationId xmlns:a16="http://schemas.microsoft.com/office/drawing/2014/main" id="{B1FFC64A-11CA-CEB2-505C-697653E20F13}"/>
              </a:ext>
            </a:extLst>
          </p:cNvPr>
          <p:cNvGrpSpPr/>
          <p:nvPr/>
        </p:nvGrpSpPr>
        <p:grpSpPr>
          <a:xfrm>
            <a:off x="0" y="119153"/>
            <a:ext cx="12192000" cy="622528"/>
            <a:chOff x="0" y="119153"/>
            <a:chExt cx="12192000" cy="622528"/>
          </a:xfrm>
        </p:grpSpPr>
        <p:sp>
          <p:nvSpPr>
            <p:cNvPr id="6" name="矩形 5">
              <a:extLst>
                <a:ext uri="{FF2B5EF4-FFF2-40B4-BE49-F238E27FC236}">
                  <a16:creationId xmlns:a16="http://schemas.microsoft.com/office/drawing/2014/main" id="{C715D1E2-1ED3-F05D-8F75-FE90574861D1}"/>
                </a:ext>
              </a:extLst>
            </p:cNvPr>
            <p:cNvSpPr/>
            <p:nvPr/>
          </p:nvSpPr>
          <p:spPr>
            <a:xfrm>
              <a:off x="0" y="660401"/>
              <a:ext cx="12192000" cy="81280"/>
            </a:xfrm>
            <a:prstGeom prst="rect">
              <a:avLst/>
            </a:prstGeom>
            <a:gradFill flip="none" rotWithShape="1">
              <a:gsLst>
                <a:gs pos="7000">
                  <a:srgbClr val="2BB8B4">
                    <a:lumMod val="100000"/>
                  </a:srgbClr>
                </a:gs>
                <a:gs pos="49000">
                  <a:schemeClr val="accent1">
                    <a:tint val="44500"/>
                    <a:satMod val="160000"/>
                  </a:schemeClr>
                </a:gs>
                <a:gs pos="70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 name="图片 6" descr="图片包含 文本&#10;&#10;描述已自动生成">
              <a:extLst>
                <a:ext uri="{FF2B5EF4-FFF2-40B4-BE49-F238E27FC236}">
                  <a16:creationId xmlns:a16="http://schemas.microsoft.com/office/drawing/2014/main" id="{C9695F82-FDC0-9D05-EE43-E96E03F37712}"/>
                </a:ext>
              </a:extLst>
            </p:cNvPr>
            <p:cNvPicPr/>
            <p:nvPr/>
          </p:nvPicPr>
          <p:blipFill rotWithShape="1">
            <a:blip r:embed="rId4">
              <a:extLst>
                <a:ext uri="{28A0092B-C50C-407E-A947-70E740481C1C}">
                  <a14:useLocalDpi xmlns:a14="http://schemas.microsoft.com/office/drawing/2010/main" val="0"/>
                </a:ext>
              </a:extLst>
            </a:blip>
            <a:srcRect r="27755"/>
            <a:stretch/>
          </p:blipFill>
          <p:spPr>
            <a:xfrm>
              <a:off x="2437617" y="119153"/>
              <a:ext cx="2095473" cy="446233"/>
            </a:xfrm>
            <a:prstGeom prst="rect">
              <a:avLst/>
            </a:prstGeom>
          </p:spPr>
        </p:pic>
        <p:pic>
          <p:nvPicPr>
            <p:cNvPr id="8" name="图片 7" descr="文本&#10;&#10;描述已自动生成">
              <a:extLst>
                <a:ext uri="{FF2B5EF4-FFF2-40B4-BE49-F238E27FC236}">
                  <a16:creationId xmlns:a16="http://schemas.microsoft.com/office/drawing/2014/main" id="{8A34AB8A-0F47-1043-91CB-5914B212B317}"/>
                </a:ext>
              </a:extLst>
            </p:cNvPr>
            <p:cNvPicPr/>
            <p:nvPr/>
          </p:nvPicPr>
          <p:blipFill>
            <a:blip r:embed="rId5">
              <a:extLst>
                <a:ext uri="{28A0092B-C50C-407E-A947-70E740481C1C}">
                  <a14:useLocalDpi xmlns:a14="http://schemas.microsoft.com/office/drawing/2010/main" val="0"/>
                </a:ext>
              </a:extLst>
            </a:blip>
            <a:stretch>
              <a:fillRect/>
            </a:stretch>
          </p:blipFill>
          <p:spPr>
            <a:xfrm>
              <a:off x="187324" y="163038"/>
              <a:ext cx="2138137" cy="358465"/>
            </a:xfrm>
            <a:prstGeom prst="rect">
              <a:avLst/>
            </a:prstGeom>
          </p:spPr>
        </p:pic>
      </p:grpSp>
      <p:grpSp>
        <p:nvGrpSpPr>
          <p:cNvPr id="280" name="Group243">
            <a:extLst>
              <a:ext uri="{FF2B5EF4-FFF2-40B4-BE49-F238E27FC236}">
                <a16:creationId xmlns:a16="http://schemas.microsoft.com/office/drawing/2014/main" id="{74B5F02C-058A-B287-8938-AFA2D2115270}"/>
              </a:ext>
            </a:extLst>
          </p:cNvPr>
          <p:cNvGrpSpPr/>
          <p:nvPr/>
        </p:nvGrpSpPr>
        <p:grpSpPr>
          <a:xfrm>
            <a:off x="-77162" y="1364215"/>
            <a:ext cx="9078499" cy="4896994"/>
            <a:chOff x="431703" y="1200933"/>
            <a:chExt cx="8864988" cy="4781825"/>
          </a:xfrm>
        </p:grpSpPr>
        <p:sp>
          <p:nvSpPr>
            <p:cNvPr id="281" name="Summary">
              <a:extLst>
                <a:ext uri="{FF2B5EF4-FFF2-40B4-BE49-F238E27FC236}">
                  <a16:creationId xmlns:a16="http://schemas.microsoft.com/office/drawing/2014/main" id="{5CB4D8AE-9DB8-5B14-6918-FBF3629D50F0}"/>
                </a:ext>
              </a:extLst>
            </p:cNvPr>
            <p:cNvSpPr/>
            <p:nvPr/>
          </p:nvSpPr>
          <p:spPr>
            <a:xfrm>
              <a:off x="5449117" y="1200933"/>
              <a:ext cx="91200" cy="739100"/>
            </a:xfrm>
            <a:custGeom>
              <a:avLst/>
              <a:gdLst/>
              <a:ahLst/>
              <a:cxnLst/>
              <a:rect l="0" t="0" r="0" b="0"/>
              <a:pathLst>
                <a:path w="91200" h="739100" fill="none">
                  <a:moveTo>
                    <a:pt x="643" y="0"/>
                  </a:moveTo>
                  <a:cubicBezTo>
                    <a:pt x="77854" y="0"/>
                    <a:pt x="44654" y="84372"/>
                    <a:pt x="44654" y="161583"/>
                  </a:cubicBezTo>
                  <a:lnTo>
                    <a:pt x="44654" y="214734"/>
                  </a:lnTo>
                  <a:cubicBezTo>
                    <a:pt x="44654" y="249379"/>
                    <a:pt x="54049" y="275526"/>
                    <a:pt x="60802" y="299797"/>
                  </a:cubicBezTo>
                  <a:cubicBezTo>
                    <a:pt x="81500" y="374182"/>
                    <a:pt x="44654" y="447155"/>
                    <a:pt x="44654" y="524366"/>
                  </a:cubicBezTo>
                  <a:lnTo>
                    <a:pt x="44654" y="577514"/>
                  </a:lnTo>
                  <a:cubicBezTo>
                    <a:pt x="44654" y="654725"/>
                    <a:pt x="77211" y="739100"/>
                    <a:pt x="0" y="739100"/>
                  </a:cubicBezTo>
                </a:path>
              </a:pathLst>
            </a:custGeom>
            <a:solidFill>
              <a:srgbClr val="FF7575"/>
            </a:solidFill>
            <a:ln w="7600" cap="rnd">
              <a:solidFill>
                <a:srgbClr val="FF7575"/>
              </a:solidFill>
              <a:round/>
            </a:ln>
          </p:spPr>
          <p:txBody>
            <a:bodyPr/>
            <a:lstStyle/>
            <a:p>
              <a:endParaRPr lang="zh-CN" altLang="en-US"/>
            </a:p>
          </p:txBody>
        </p:sp>
        <p:sp>
          <p:nvSpPr>
            <p:cNvPr id="282" name="Summary">
              <a:extLst>
                <a:ext uri="{FF2B5EF4-FFF2-40B4-BE49-F238E27FC236}">
                  <a16:creationId xmlns:a16="http://schemas.microsoft.com/office/drawing/2014/main" id="{5BED84F0-1618-F5FE-DF30-27283397524A}"/>
                </a:ext>
              </a:extLst>
            </p:cNvPr>
            <p:cNvSpPr/>
            <p:nvPr/>
          </p:nvSpPr>
          <p:spPr>
            <a:xfrm>
              <a:off x="5449117" y="4933167"/>
              <a:ext cx="91200" cy="480067"/>
            </a:xfrm>
            <a:custGeom>
              <a:avLst/>
              <a:gdLst/>
              <a:ahLst/>
              <a:cxnLst/>
              <a:rect l="0" t="0" r="0" b="0"/>
              <a:pathLst>
                <a:path w="91200" h="480067" fill="none">
                  <a:moveTo>
                    <a:pt x="643" y="0"/>
                  </a:moveTo>
                  <a:cubicBezTo>
                    <a:pt x="61998" y="0"/>
                    <a:pt x="53634" y="42944"/>
                    <a:pt x="47611" y="99325"/>
                  </a:cubicBezTo>
                  <a:cubicBezTo>
                    <a:pt x="39409" y="176099"/>
                    <a:pt x="44654" y="190374"/>
                    <a:pt x="44654" y="267585"/>
                  </a:cubicBezTo>
                  <a:lnTo>
                    <a:pt x="44654" y="334844"/>
                  </a:lnTo>
                  <a:cubicBezTo>
                    <a:pt x="44654" y="412055"/>
                    <a:pt x="77211" y="480067"/>
                    <a:pt x="0" y="480067"/>
                  </a:cubicBezTo>
                </a:path>
              </a:pathLst>
            </a:custGeom>
            <a:solidFill>
              <a:srgbClr val="6CC9E5"/>
            </a:solidFill>
            <a:ln w="7600" cap="rnd">
              <a:solidFill>
                <a:srgbClr val="6CC9E5"/>
              </a:solidFill>
              <a:round/>
            </a:ln>
          </p:spPr>
          <p:txBody>
            <a:bodyPr/>
            <a:lstStyle/>
            <a:p>
              <a:endParaRPr lang="zh-CN" altLang="en-US"/>
            </a:p>
          </p:txBody>
        </p:sp>
        <p:sp>
          <p:nvSpPr>
            <p:cNvPr id="283" name="Summary">
              <a:extLst>
                <a:ext uri="{FF2B5EF4-FFF2-40B4-BE49-F238E27FC236}">
                  <a16:creationId xmlns:a16="http://schemas.microsoft.com/office/drawing/2014/main" id="{85744697-4AFE-A5BA-BE47-0EDDCDD3BBBE}"/>
                </a:ext>
              </a:extLst>
            </p:cNvPr>
            <p:cNvSpPr/>
            <p:nvPr/>
          </p:nvSpPr>
          <p:spPr>
            <a:xfrm>
              <a:off x="6830935" y="2931834"/>
              <a:ext cx="91200" cy="739100"/>
            </a:xfrm>
            <a:custGeom>
              <a:avLst/>
              <a:gdLst/>
              <a:ahLst/>
              <a:cxnLst/>
              <a:rect l="0" t="0" r="0" b="0"/>
              <a:pathLst>
                <a:path w="91200" h="739100" fill="none">
                  <a:moveTo>
                    <a:pt x="643" y="0"/>
                  </a:moveTo>
                  <a:cubicBezTo>
                    <a:pt x="77854" y="0"/>
                    <a:pt x="44654" y="84372"/>
                    <a:pt x="44654" y="161583"/>
                  </a:cubicBezTo>
                  <a:lnTo>
                    <a:pt x="44654" y="214734"/>
                  </a:lnTo>
                  <a:cubicBezTo>
                    <a:pt x="44654" y="249379"/>
                    <a:pt x="54049" y="275526"/>
                    <a:pt x="60802" y="299797"/>
                  </a:cubicBezTo>
                  <a:cubicBezTo>
                    <a:pt x="81500" y="374182"/>
                    <a:pt x="44654" y="447155"/>
                    <a:pt x="44654" y="524366"/>
                  </a:cubicBezTo>
                  <a:lnTo>
                    <a:pt x="44654" y="577514"/>
                  </a:lnTo>
                  <a:cubicBezTo>
                    <a:pt x="44654" y="654725"/>
                    <a:pt x="77211" y="739100"/>
                    <a:pt x="0" y="739100"/>
                  </a:cubicBezTo>
                </a:path>
              </a:pathLst>
            </a:custGeom>
            <a:solidFill>
              <a:srgbClr val="FFCD55"/>
            </a:solidFill>
            <a:ln w="7600" cap="rnd">
              <a:solidFill>
                <a:srgbClr val="FFCD55"/>
              </a:solidFill>
              <a:round/>
            </a:ln>
          </p:spPr>
          <p:txBody>
            <a:bodyPr/>
            <a:lstStyle/>
            <a:p>
              <a:endParaRPr lang="zh-CN" altLang="en-US"/>
            </a:p>
          </p:txBody>
        </p:sp>
        <p:sp>
          <p:nvSpPr>
            <p:cNvPr id="284" name="Summary">
              <a:extLst>
                <a:ext uri="{FF2B5EF4-FFF2-40B4-BE49-F238E27FC236}">
                  <a16:creationId xmlns:a16="http://schemas.microsoft.com/office/drawing/2014/main" id="{9827BEED-6C33-B64E-C60F-60C29515042A}"/>
                </a:ext>
              </a:extLst>
            </p:cNvPr>
            <p:cNvSpPr/>
            <p:nvPr/>
          </p:nvSpPr>
          <p:spPr>
            <a:xfrm>
              <a:off x="6830935" y="3838134"/>
              <a:ext cx="91200" cy="739100"/>
            </a:xfrm>
            <a:custGeom>
              <a:avLst/>
              <a:gdLst/>
              <a:ahLst/>
              <a:cxnLst/>
              <a:rect l="0" t="0" r="0" b="0"/>
              <a:pathLst>
                <a:path w="91200" h="739100" fill="none">
                  <a:moveTo>
                    <a:pt x="643" y="0"/>
                  </a:moveTo>
                  <a:cubicBezTo>
                    <a:pt x="77854" y="0"/>
                    <a:pt x="44654" y="84372"/>
                    <a:pt x="44654" y="161583"/>
                  </a:cubicBezTo>
                  <a:lnTo>
                    <a:pt x="44654" y="214734"/>
                  </a:lnTo>
                  <a:cubicBezTo>
                    <a:pt x="44654" y="249379"/>
                    <a:pt x="54049" y="275526"/>
                    <a:pt x="60802" y="299797"/>
                  </a:cubicBezTo>
                  <a:cubicBezTo>
                    <a:pt x="81500" y="374182"/>
                    <a:pt x="44654" y="447155"/>
                    <a:pt x="44654" y="524366"/>
                  </a:cubicBezTo>
                  <a:lnTo>
                    <a:pt x="44654" y="577514"/>
                  </a:lnTo>
                  <a:cubicBezTo>
                    <a:pt x="44654" y="654725"/>
                    <a:pt x="77211" y="739100"/>
                    <a:pt x="0" y="739100"/>
                  </a:cubicBezTo>
                </a:path>
              </a:pathLst>
            </a:custGeom>
            <a:solidFill>
              <a:srgbClr val="F1A3DC"/>
            </a:solidFill>
            <a:ln w="7600" cap="rnd">
              <a:solidFill>
                <a:srgbClr val="F1A3DC"/>
              </a:solidFill>
              <a:round/>
            </a:ln>
          </p:spPr>
          <p:txBody>
            <a:bodyPr/>
            <a:lstStyle/>
            <a:p>
              <a:endParaRPr lang="zh-CN" altLang="en-US"/>
            </a:p>
          </p:txBody>
        </p:sp>
        <p:sp>
          <p:nvSpPr>
            <p:cNvPr id="285" name="Summary">
              <a:extLst>
                <a:ext uri="{FF2B5EF4-FFF2-40B4-BE49-F238E27FC236}">
                  <a16:creationId xmlns:a16="http://schemas.microsoft.com/office/drawing/2014/main" id="{4B69878B-3AAE-AE15-C743-8FE90D0287B2}"/>
                </a:ext>
              </a:extLst>
            </p:cNvPr>
            <p:cNvSpPr/>
            <p:nvPr/>
          </p:nvSpPr>
          <p:spPr>
            <a:xfrm>
              <a:off x="5449117" y="2107234"/>
              <a:ext cx="91200" cy="657400"/>
            </a:xfrm>
            <a:custGeom>
              <a:avLst/>
              <a:gdLst/>
              <a:ahLst/>
              <a:cxnLst/>
              <a:rect l="0" t="0" r="0" b="0"/>
              <a:pathLst>
                <a:path w="91200" h="657400" fill="none">
                  <a:moveTo>
                    <a:pt x="643" y="0"/>
                  </a:moveTo>
                  <a:cubicBezTo>
                    <a:pt x="77854" y="0"/>
                    <a:pt x="44654" y="79211"/>
                    <a:pt x="44654" y="156422"/>
                  </a:cubicBezTo>
                  <a:lnTo>
                    <a:pt x="44654" y="178296"/>
                  </a:lnTo>
                  <a:cubicBezTo>
                    <a:pt x="44654" y="209088"/>
                    <a:pt x="51234" y="232449"/>
                    <a:pt x="56790" y="253702"/>
                  </a:cubicBezTo>
                  <a:cubicBezTo>
                    <a:pt x="76321" y="328402"/>
                    <a:pt x="44654" y="401893"/>
                    <a:pt x="44654" y="479104"/>
                  </a:cubicBezTo>
                  <a:lnTo>
                    <a:pt x="44654" y="500975"/>
                  </a:lnTo>
                  <a:cubicBezTo>
                    <a:pt x="44654" y="578186"/>
                    <a:pt x="77211" y="657400"/>
                    <a:pt x="0" y="657400"/>
                  </a:cubicBezTo>
                </a:path>
              </a:pathLst>
            </a:custGeom>
            <a:solidFill>
              <a:srgbClr val="5FB7F1"/>
            </a:solidFill>
            <a:ln w="7600" cap="rnd">
              <a:solidFill>
                <a:srgbClr val="5FB7F1"/>
              </a:solidFill>
              <a:round/>
            </a:ln>
          </p:spPr>
          <p:txBody>
            <a:bodyPr/>
            <a:lstStyle/>
            <a:p>
              <a:endParaRPr lang="zh-CN" altLang="en-US"/>
            </a:p>
          </p:txBody>
        </p:sp>
        <p:sp>
          <p:nvSpPr>
            <p:cNvPr id="286" name="RelatConnector">
              <a:extLst>
                <a:ext uri="{FF2B5EF4-FFF2-40B4-BE49-F238E27FC236}">
                  <a16:creationId xmlns:a16="http://schemas.microsoft.com/office/drawing/2014/main" id="{86D4FF51-182F-26BF-B097-6E544BDD7C0A}"/>
                </a:ext>
              </a:extLst>
            </p:cNvPr>
            <p:cNvSpPr/>
            <p:nvPr/>
          </p:nvSpPr>
          <p:spPr>
            <a:xfrm>
              <a:off x="7636421" y="3150836"/>
              <a:ext cx="1428572" cy="301095"/>
            </a:xfrm>
            <a:custGeom>
              <a:avLst/>
              <a:gdLst>
                <a:gd name="rtl" fmla="*/ -86048 w 1428572"/>
                <a:gd name="rtt" fmla="*/ -82012 h 301095"/>
                <a:gd name="rtr" fmla="*/ 147019 w 1428572"/>
                <a:gd name="rtb" fmla="*/ 85188 h 301095"/>
              </a:gdLst>
              <a:ahLst/>
              <a:cxnLst/>
              <a:rect l="rtl" t="rtt" r="rtr" b="rtb"/>
              <a:pathLst>
                <a:path w="1428572" h="301095" fill="none">
                  <a:moveTo>
                    <a:pt x="-714286" y="150547"/>
                  </a:moveTo>
                  <a:cubicBezTo>
                    <a:pt x="-334286" y="150547"/>
                    <a:pt x="415581" y="-146313"/>
                    <a:pt x="714286" y="-150547"/>
                  </a:cubicBezTo>
                </a:path>
              </a:pathLst>
            </a:custGeom>
            <a:noFill/>
            <a:ln w="7600" cap="rnd">
              <a:solidFill>
                <a:srgbClr val="FFCD55"/>
              </a:solidFill>
              <a:round/>
              <a:tailEnd type="stealth" w="sm" len="sm"/>
            </a:ln>
          </p:spPr>
          <p:txBody>
            <a:bodyPr/>
            <a:lstStyle/>
            <a:p>
              <a:endParaRPr lang="zh-CN" altLang="en-US"/>
            </a:p>
          </p:txBody>
        </p:sp>
        <p:sp>
          <p:nvSpPr>
            <p:cNvPr id="287" name="RelatConnector">
              <a:extLst>
                <a:ext uri="{FF2B5EF4-FFF2-40B4-BE49-F238E27FC236}">
                  <a16:creationId xmlns:a16="http://schemas.microsoft.com/office/drawing/2014/main" id="{C3797AC2-1BEB-E82E-1494-57B9938BB0FC}"/>
                </a:ext>
              </a:extLst>
            </p:cNvPr>
            <p:cNvSpPr/>
            <p:nvPr/>
          </p:nvSpPr>
          <p:spPr>
            <a:xfrm>
              <a:off x="7629551" y="4237736"/>
              <a:ext cx="1442313" cy="69365"/>
            </a:xfrm>
            <a:custGeom>
              <a:avLst/>
              <a:gdLst>
                <a:gd name="rtl" fmla="*/ -51877 w 1442313"/>
                <a:gd name="rtt" fmla="*/ -98237 h 69365"/>
                <a:gd name="rtr" fmla="*/ 181190 w 1442313"/>
                <a:gd name="rtb" fmla="*/ 68963 h 69365"/>
              </a:gdLst>
              <a:ahLst/>
              <a:cxnLst/>
              <a:rect l="rtl" t="rtt" r="rtr" b="rtb"/>
              <a:pathLst>
                <a:path w="1442313" h="69365" fill="none">
                  <a:moveTo>
                    <a:pt x="-721156" y="-31917"/>
                  </a:moveTo>
                  <a:cubicBezTo>
                    <a:pt x="-263852" y="-58668"/>
                    <a:pt x="436269" y="19635"/>
                    <a:pt x="721156" y="31917"/>
                  </a:cubicBezTo>
                </a:path>
              </a:pathLst>
            </a:custGeom>
            <a:noFill/>
            <a:ln w="7600" cap="rnd">
              <a:solidFill>
                <a:srgbClr val="80CF70"/>
              </a:solidFill>
              <a:round/>
              <a:tailEnd type="stealth" w="sm" len="sm"/>
            </a:ln>
          </p:spPr>
          <p:txBody>
            <a:bodyPr/>
            <a:lstStyle/>
            <a:p>
              <a:endParaRPr lang="zh-CN" altLang="en-US"/>
            </a:p>
          </p:txBody>
        </p:sp>
        <p:sp>
          <p:nvSpPr>
            <p:cNvPr id="288" name="RelatConnector">
              <a:extLst>
                <a:ext uri="{FF2B5EF4-FFF2-40B4-BE49-F238E27FC236}">
                  <a16:creationId xmlns:a16="http://schemas.microsoft.com/office/drawing/2014/main" id="{81685842-04F6-14EC-3D17-600AF84EA6D4}"/>
                </a:ext>
              </a:extLst>
            </p:cNvPr>
            <p:cNvSpPr/>
            <p:nvPr/>
          </p:nvSpPr>
          <p:spPr>
            <a:xfrm>
              <a:off x="7617196" y="2981330"/>
              <a:ext cx="1467024" cy="2411198"/>
            </a:xfrm>
            <a:custGeom>
              <a:avLst/>
              <a:gdLst>
                <a:gd name="rtl" fmla="*/ 33390 w 1467024"/>
                <a:gd name="rtt" fmla="*/ -848660 h 2411198"/>
                <a:gd name="rtr" fmla="*/ 266456 w 1467024"/>
                <a:gd name="rtb" fmla="*/ -681460 h 2411198"/>
              </a:gdLst>
              <a:ahLst/>
              <a:cxnLst/>
              <a:rect l="rtl" t="rtt" r="rtr" b="rtb"/>
              <a:pathLst>
                <a:path w="1467024" h="2411198" fill="none">
                  <a:moveTo>
                    <a:pt x="-733512" y="1205599"/>
                  </a:moveTo>
                  <a:cubicBezTo>
                    <a:pt x="-7375" y="-902626"/>
                    <a:pt x="407170" y="-1137535"/>
                    <a:pt x="733512" y="-1205599"/>
                  </a:cubicBezTo>
                </a:path>
              </a:pathLst>
            </a:custGeom>
            <a:noFill/>
            <a:ln w="7600" cap="rnd">
              <a:solidFill>
                <a:srgbClr val="FF7575"/>
              </a:solidFill>
              <a:round/>
              <a:tailEnd type="stealth" w="sm" len="sm"/>
            </a:ln>
          </p:spPr>
          <p:txBody>
            <a:bodyPr/>
            <a:lstStyle/>
            <a:p>
              <a:endParaRPr lang="zh-CN" altLang="en-US"/>
            </a:p>
          </p:txBody>
        </p:sp>
        <p:sp>
          <p:nvSpPr>
            <p:cNvPr id="289" name="RelatConnector">
              <a:extLst>
                <a:ext uri="{FF2B5EF4-FFF2-40B4-BE49-F238E27FC236}">
                  <a16:creationId xmlns:a16="http://schemas.microsoft.com/office/drawing/2014/main" id="{492B6CBD-48F2-D17C-F734-92942059544D}"/>
                </a:ext>
              </a:extLst>
            </p:cNvPr>
            <p:cNvSpPr/>
            <p:nvPr/>
          </p:nvSpPr>
          <p:spPr>
            <a:xfrm>
              <a:off x="7635846" y="5105588"/>
              <a:ext cx="1429724" cy="150476"/>
            </a:xfrm>
            <a:custGeom>
              <a:avLst/>
              <a:gdLst>
                <a:gd name="rtl" fmla="*/ 19402 w 1429724"/>
                <a:gd name="rtt" fmla="*/ -78944 h 150476"/>
                <a:gd name="rtr" fmla="*/ 252469 w 1429724"/>
                <a:gd name="rtb" fmla="*/ 88256 h 150476"/>
              </a:gdLst>
              <a:ahLst/>
              <a:cxnLst/>
              <a:rect l="rtl" t="rtt" r="rtr" b="rtb"/>
              <a:pathLst>
                <a:path w="1429724" h="150476" fill="none">
                  <a:moveTo>
                    <a:pt x="-714862" y="75118"/>
                  </a:moveTo>
                  <a:cubicBezTo>
                    <a:pt x="-95116" y="82208"/>
                    <a:pt x="457611" y="-69792"/>
                    <a:pt x="714862" y="-75118"/>
                  </a:cubicBezTo>
                </a:path>
              </a:pathLst>
            </a:custGeom>
            <a:noFill/>
            <a:ln w="7600" cap="rnd">
              <a:solidFill>
                <a:srgbClr val="6CC9E5"/>
              </a:solidFill>
              <a:round/>
              <a:tailEnd type="stealth" w="sm" len="sm"/>
            </a:ln>
          </p:spPr>
          <p:txBody>
            <a:bodyPr/>
            <a:lstStyle/>
            <a:p>
              <a:endParaRPr lang="zh-CN" altLang="en-US"/>
            </a:p>
          </p:txBody>
        </p:sp>
        <p:sp>
          <p:nvSpPr>
            <p:cNvPr id="290" name="RelatConnector">
              <a:extLst>
                <a:ext uri="{FF2B5EF4-FFF2-40B4-BE49-F238E27FC236}">
                  <a16:creationId xmlns:a16="http://schemas.microsoft.com/office/drawing/2014/main" id="{D3BF1C38-C22B-48D0-3862-B56EB6935824}"/>
                </a:ext>
              </a:extLst>
            </p:cNvPr>
            <p:cNvSpPr/>
            <p:nvPr/>
          </p:nvSpPr>
          <p:spPr>
            <a:xfrm>
              <a:off x="7537241" y="2272276"/>
              <a:ext cx="1626932" cy="1403586"/>
            </a:xfrm>
            <a:custGeom>
              <a:avLst/>
              <a:gdLst>
                <a:gd name="rtl" fmla="*/ -167230 w 1626932"/>
                <a:gd name="rtt" fmla="*/ -96362 h 1403586"/>
                <a:gd name="rtr" fmla="*/ 65837 w 1626932"/>
                <a:gd name="rtb" fmla="*/ 70838 h 1403586"/>
              </a:gdLst>
              <a:ahLst/>
              <a:cxnLst/>
              <a:rect l="rtl" t="rtt" r="rtr" b="rtb"/>
              <a:pathLst>
                <a:path w="1626932" h="1403586" fill="none">
                  <a:moveTo>
                    <a:pt x="-813466" y="-701793"/>
                  </a:moveTo>
                  <a:cubicBezTo>
                    <a:pt x="-433466" y="-701793"/>
                    <a:pt x="298276" y="667762"/>
                    <a:pt x="813466" y="701793"/>
                  </a:cubicBezTo>
                </a:path>
              </a:pathLst>
            </a:custGeom>
            <a:noFill/>
            <a:ln w="7600" cap="rnd">
              <a:solidFill>
                <a:srgbClr val="FFCD55"/>
              </a:solidFill>
              <a:round/>
              <a:tailEnd type="stealth" w="sm" len="sm"/>
            </a:ln>
          </p:spPr>
          <p:txBody>
            <a:bodyPr/>
            <a:lstStyle/>
            <a:p>
              <a:endParaRPr lang="zh-CN" altLang="en-US" dirty="0"/>
            </a:p>
          </p:txBody>
        </p:sp>
        <p:sp>
          <p:nvSpPr>
            <p:cNvPr id="291" name="RelatConnector">
              <a:extLst>
                <a:ext uri="{FF2B5EF4-FFF2-40B4-BE49-F238E27FC236}">
                  <a16:creationId xmlns:a16="http://schemas.microsoft.com/office/drawing/2014/main" id="{01DAB2A6-1369-F376-2806-6F0D8E8FFF73}"/>
                </a:ext>
              </a:extLst>
            </p:cNvPr>
            <p:cNvSpPr/>
            <p:nvPr/>
          </p:nvSpPr>
          <p:spPr>
            <a:xfrm>
              <a:off x="7537241" y="1601477"/>
              <a:ext cx="1626932" cy="64467"/>
            </a:xfrm>
            <a:custGeom>
              <a:avLst/>
              <a:gdLst>
                <a:gd name="rtl" fmla="*/ -110230 w 1626932"/>
                <a:gd name="rtt" fmla="*/ -114899 h 64467"/>
                <a:gd name="rtr" fmla="*/ 122837 w 1626932"/>
                <a:gd name="rtb" fmla="*/ 52301 h 64467"/>
              </a:gdLst>
              <a:ahLst/>
              <a:cxnLst/>
              <a:rect l="rtl" t="rtt" r="rtr" b="rtb"/>
              <a:pathLst>
                <a:path w="1626932" h="64467" fill="none">
                  <a:moveTo>
                    <a:pt x="-813466" y="-30994"/>
                  </a:moveTo>
                  <a:cubicBezTo>
                    <a:pt x="-433466" y="-30994"/>
                    <a:pt x="450276" y="-52470"/>
                    <a:pt x="813466" y="30994"/>
                  </a:cubicBezTo>
                </a:path>
              </a:pathLst>
            </a:custGeom>
            <a:noFill/>
            <a:ln w="7600" cap="rnd">
              <a:solidFill>
                <a:srgbClr val="FF7575"/>
              </a:solidFill>
              <a:round/>
              <a:tailEnd type="stealth" w="sm" len="sm"/>
            </a:ln>
          </p:spPr>
          <p:txBody>
            <a:bodyPr/>
            <a:lstStyle/>
            <a:p>
              <a:endParaRPr lang="zh-CN" altLang="en-US"/>
            </a:p>
          </p:txBody>
        </p:sp>
        <p:sp>
          <p:nvSpPr>
            <p:cNvPr id="292" name="RelatConnector">
              <a:extLst>
                <a:ext uri="{FF2B5EF4-FFF2-40B4-BE49-F238E27FC236}">
                  <a16:creationId xmlns:a16="http://schemas.microsoft.com/office/drawing/2014/main" id="{6CE69FD7-AC95-BCB2-6CEC-6A94E6FA078D}"/>
                </a:ext>
              </a:extLst>
            </p:cNvPr>
            <p:cNvSpPr/>
            <p:nvPr/>
          </p:nvSpPr>
          <p:spPr>
            <a:xfrm>
              <a:off x="7486379" y="2026614"/>
              <a:ext cx="1728657" cy="656642"/>
            </a:xfrm>
            <a:custGeom>
              <a:avLst/>
              <a:gdLst>
                <a:gd name="rtl" fmla="*/ -117744 w 1728657"/>
                <a:gd name="rtt" fmla="*/ -124063 h 656642"/>
                <a:gd name="rtr" fmla="*/ 115323 w 1728657"/>
                <a:gd name="rtb" fmla="*/ 43137 h 656642"/>
              </a:gdLst>
              <a:ahLst/>
              <a:cxnLst/>
              <a:rect l="rtl" t="rtt" r="rtr" b="rtb"/>
              <a:pathLst>
                <a:path w="1728657" h="656642" fill="none">
                  <a:moveTo>
                    <a:pt x="-864329" y="328157"/>
                  </a:moveTo>
                  <a:cubicBezTo>
                    <a:pt x="-291104" y="236333"/>
                    <a:pt x="287876" y="-344235"/>
                    <a:pt x="864329" y="-328157"/>
                  </a:cubicBezTo>
                </a:path>
              </a:pathLst>
            </a:custGeom>
            <a:noFill/>
            <a:ln w="7600" cap="rnd">
              <a:solidFill>
                <a:srgbClr val="FF7575"/>
              </a:solidFill>
              <a:round/>
              <a:tailEnd type="stealth" w="sm" len="sm"/>
            </a:ln>
          </p:spPr>
          <p:txBody>
            <a:bodyPr/>
            <a:lstStyle/>
            <a:p>
              <a:endParaRPr lang="zh-CN" altLang="en-US"/>
            </a:p>
          </p:txBody>
        </p:sp>
        <p:sp>
          <p:nvSpPr>
            <p:cNvPr id="293" name="RelatConnector">
              <a:extLst>
                <a:ext uri="{FF2B5EF4-FFF2-40B4-BE49-F238E27FC236}">
                  <a16:creationId xmlns:a16="http://schemas.microsoft.com/office/drawing/2014/main" id="{76D6D448-EB51-ED65-2B4C-0BBED61564B7}"/>
                </a:ext>
              </a:extLst>
            </p:cNvPr>
            <p:cNvSpPr/>
            <p:nvPr/>
          </p:nvSpPr>
          <p:spPr>
            <a:xfrm>
              <a:off x="7404724" y="3386871"/>
              <a:ext cx="1891967" cy="1650442"/>
            </a:xfrm>
            <a:custGeom>
              <a:avLst/>
              <a:gdLst>
                <a:gd name="rtl" fmla="*/ -7620 w 1891967"/>
                <a:gd name="rtr" fmla="*/ 225446 w 1891967"/>
                <a:gd name="rtb" fmla="*/ 163021 h 1650442"/>
              </a:gdLst>
              <a:ahLst/>
              <a:cxnLst/>
              <a:rect l="rtl" t="t" r="rtr" b="rtb"/>
              <a:pathLst>
                <a:path w="1891967" h="1650442" fill="none">
                  <a:moveTo>
                    <a:pt x="-945983" y="-825221"/>
                  </a:moveTo>
                  <a:cubicBezTo>
                    <a:pt x="62308" y="-456045"/>
                    <a:pt x="228126" y="667834"/>
                    <a:pt x="945983" y="825221"/>
                  </a:cubicBezTo>
                </a:path>
              </a:pathLst>
            </a:custGeom>
            <a:noFill/>
            <a:ln w="7600" cap="rnd">
              <a:solidFill>
                <a:srgbClr val="80CF70"/>
              </a:solidFill>
              <a:round/>
              <a:tailEnd type="stealth" w="sm" len="sm"/>
            </a:ln>
          </p:spPr>
          <p:txBody>
            <a:bodyPr/>
            <a:lstStyle/>
            <a:p>
              <a:endParaRPr lang="zh-CN" altLang="en-US"/>
            </a:p>
          </p:txBody>
        </p:sp>
        <p:sp>
          <p:nvSpPr>
            <p:cNvPr id="294" name="MMConnector">
              <a:extLst>
                <a:ext uri="{FF2B5EF4-FFF2-40B4-BE49-F238E27FC236}">
                  <a16:creationId xmlns:a16="http://schemas.microsoft.com/office/drawing/2014/main" id="{2FA3A382-32D6-8BAF-CC97-28AB80EBBED7}"/>
                </a:ext>
              </a:extLst>
            </p:cNvPr>
            <p:cNvSpPr/>
            <p:nvPr/>
          </p:nvSpPr>
          <p:spPr>
            <a:xfrm>
              <a:off x="1789956" y="2614059"/>
              <a:ext cx="1012110" cy="1502583"/>
            </a:xfrm>
            <a:custGeom>
              <a:avLst/>
              <a:gdLst/>
              <a:ahLst/>
              <a:cxnLst/>
              <a:rect l="0" t="0" r="0" b="0"/>
              <a:pathLst>
                <a:path w="1012110" h="1502583">
                  <a:moveTo>
                    <a:pt x="-252935" y="420339"/>
                  </a:moveTo>
                  <a:cubicBezTo>
                    <a:pt x="-230053" y="372873"/>
                    <a:pt x="-209595" y="324012"/>
                    <a:pt x="-189989" y="274790"/>
                  </a:cubicBezTo>
                  <a:cubicBezTo>
                    <a:pt x="-170383" y="225568"/>
                    <a:pt x="-151630" y="175986"/>
                    <a:pt x="-133368" y="126106"/>
                  </a:cubicBezTo>
                  <a:cubicBezTo>
                    <a:pt x="-115105" y="76226"/>
                    <a:pt x="-97335" y="26047"/>
                    <a:pt x="-79596" y="-24024"/>
                  </a:cubicBezTo>
                  <a:cubicBezTo>
                    <a:pt x="-61857" y="-74096"/>
                    <a:pt x="-44150" y="-124062"/>
                    <a:pt x="-25532" y="-174357"/>
                  </a:cubicBezTo>
                  <a:cubicBezTo>
                    <a:pt x="-6914" y="-224653"/>
                    <a:pt x="12614" y="-275279"/>
                    <a:pt x="32058" y="-323649"/>
                  </a:cubicBezTo>
                  <a:cubicBezTo>
                    <a:pt x="51501" y="-372018"/>
                    <a:pt x="70859" y="-418132"/>
                    <a:pt x="96967" y="-470185"/>
                  </a:cubicBezTo>
                  <a:cubicBezTo>
                    <a:pt x="123075" y="-522238"/>
                    <a:pt x="155934" y="-580231"/>
                    <a:pt x="174090" y="-610987"/>
                  </a:cubicBezTo>
                  <a:cubicBezTo>
                    <a:pt x="192247" y="-641744"/>
                    <a:pt x="195701" y="-645265"/>
                    <a:pt x="203575" y="-655769"/>
                  </a:cubicBezTo>
                  <a:cubicBezTo>
                    <a:pt x="211448" y="-666274"/>
                    <a:pt x="223740" y="-683763"/>
                    <a:pt x="235383" y="-698985"/>
                  </a:cubicBezTo>
                  <a:cubicBezTo>
                    <a:pt x="247027" y="-714207"/>
                    <a:pt x="258022" y="-727162"/>
                    <a:pt x="269780" y="-740228"/>
                  </a:cubicBezTo>
                  <a:cubicBezTo>
                    <a:pt x="281537" y="-753293"/>
                    <a:pt x="294055" y="-766469"/>
                    <a:pt x="306997" y="-778999"/>
                  </a:cubicBezTo>
                  <a:cubicBezTo>
                    <a:pt x="319938" y="-791529"/>
                    <a:pt x="333302" y="-803412"/>
                    <a:pt x="347196" y="-814718"/>
                  </a:cubicBezTo>
                  <a:cubicBezTo>
                    <a:pt x="361091" y="-826023"/>
                    <a:pt x="375515" y="-836751"/>
                    <a:pt x="390419" y="-846745"/>
                  </a:cubicBezTo>
                  <a:cubicBezTo>
                    <a:pt x="405323" y="-856739"/>
                    <a:pt x="420706" y="-866000"/>
                    <a:pt x="436534" y="-874448"/>
                  </a:cubicBezTo>
                  <a:cubicBezTo>
                    <a:pt x="452362" y="-882895"/>
                    <a:pt x="468634" y="-890528"/>
                    <a:pt x="485217" y="-897289"/>
                  </a:cubicBezTo>
                  <a:cubicBezTo>
                    <a:pt x="501799" y="-904050"/>
                    <a:pt x="518692" y="-909939"/>
                    <a:pt x="535971" y="-914925"/>
                  </a:cubicBezTo>
                  <a:cubicBezTo>
                    <a:pt x="553251" y="-919911"/>
                    <a:pt x="570917" y="-923995"/>
                    <a:pt x="588205" y="-927265"/>
                  </a:cubicBezTo>
                  <a:cubicBezTo>
                    <a:pt x="605494" y="-930535"/>
                    <a:pt x="622405" y="-932992"/>
                    <a:pt x="641323" y="-934465"/>
                  </a:cubicBezTo>
                  <a:cubicBezTo>
                    <a:pt x="660240" y="-935938"/>
                    <a:pt x="681164" y="-936427"/>
                    <a:pt x="702088" y="-936916"/>
                  </a:cubicBezTo>
                  <a:cubicBezTo>
                    <a:pt x="704823" y="-936980"/>
                    <a:pt x="706648" y="-935148"/>
                    <a:pt x="706648" y="-933058"/>
                  </a:cubicBezTo>
                  <a:cubicBezTo>
                    <a:pt x="706648" y="-930968"/>
                    <a:pt x="704822" y="-929302"/>
                    <a:pt x="702088" y="-929201"/>
                  </a:cubicBezTo>
                  <a:cubicBezTo>
                    <a:pt x="681431" y="-928439"/>
                    <a:pt x="660774" y="-927677"/>
                    <a:pt x="642146" y="-925949"/>
                  </a:cubicBezTo>
                  <a:cubicBezTo>
                    <a:pt x="623518" y="-924220"/>
                    <a:pt x="606919" y="-921524"/>
                    <a:pt x="589981" y="-918037"/>
                  </a:cubicBezTo>
                  <a:cubicBezTo>
                    <a:pt x="573043" y="-914549"/>
                    <a:pt x="555766" y="-910270"/>
                    <a:pt x="538903" y="-905116"/>
                  </a:cubicBezTo>
                  <a:cubicBezTo>
                    <a:pt x="522040" y="-899961"/>
                    <a:pt x="505592" y="-893932"/>
                    <a:pt x="489474" y="-887060"/>
                  </a:cubicBezTo>
                  <a:cubicBezTo>
                    <a:pt x="473356" y="-880188"/>
                    <a:pt x="457567" y="-872475"/>
                    <a:pt x="442231" y="-863976"/>
                  </a:cubicBezTo>
                  <a:cubicBezTo>
                    <a:pt x="426895" y="-855477"/>
                    <a:pt x="412012" y="-846193"/>
                    <a:pt x="397607" y="-836200"/>
                  </a:cubicBezTo>
                  <a:cubicBezTo>
                    <a:pt x="383202" y="-826206"/>
                    <a:pt x="369275" y="-815503"/>
                    <a:pt x="355870" y="-804238"/>
                  </a:cubicBezTo>
                  <a:cubicBezTo>
                    <a:pt x="342464" y="-792973"/>
                    <a:pt x="329580" y="-781147"/>
                    <a:pt x="317110" y="-768685"/>
                  </a:cubicBezTo>
                  <a:cubicBezTo>
                    <a:pt x="304640" y="-756223"/>
                    <a:pt x="292584" y="-743126"/>
                    <a:pt x="281265" y="-730141"/>
                  </a:cubicBezTo>
                  <a:cubicBezTo>
                    <a:pt x="269947" y="-717156"/>
                    <a:pt x="259365" y="-704284"/>
                    <a:pt x="248168" y="-689155"/>
                  </a:cubicBezTo>
                  <a:cubicBezTo>
                    <a:pt x="236971" y="-674025"/>
                    <a:pt x="225158" y="-656637"/>
                    <a:pt x="217587" y="-646199"/>
                  </a:cubicBezTo>
                  <a:cubicBezTo>
                    <a:pt x="210016" y="-635761"/>
                    <a:pt x="206687" y="-632273"/>
                    <a:pt x="189265" y="-601666"/>
                  </a:cubicBezTo>
                  <a:cubicBezTo>
                    <a:pt x="171844" y="-571058"/>
                    <a:pt x="140328" y="-513331"/>
                    <a:pt x="115328" y="-461447"/>
                  </a:cubicBezTo>
                  <a:cubicBezTo>
                    <a:pt x="90327" y="-409563"/>
                    <a:pt x="71841" y="-363522"/>
                    <a:pt x="53286" y="-315175"/>
                  </a:cubicBezTo>
                  <a:cubicBezTo>
                    <a:pt x="34731" y="-266827"/>
                    <a:pt x="16107" y="-216172"/>
                    <a:pt x="-1647" y="-165774"/>
                  </a:cubicBezTo>
                  <a:cubicBezTo>
                    <a:pt x="-19400" y="-115375"/>
                    <a:pt x="-36285" y="-65232"/>
                    <a:pt x="-53226" y="-14897"/>
                  </a:cubicBezTo>
                  <a:cubicBezTo>
                    <a:pt x="-70167" y="35438"/>
                    <a:pt x="-87165" y="85965"/>
                    <a:pt x="-104704" y="136320"/>
                  </a:cubicBezTo>
                  <a:cubicBezTo>
                    <a:pt x="-122244" y="186674"/>
                    <a:pt x="-140324" y="236854"/>
                    <a:pt x="-159310" y="286816"/>
                  </a:cubicBezTo>
                  <a:cubicBezTo>
                    <a:pt x="-178295" y="336777"/>
                    <a:pt x="-198185" y="386519"/>
                    <a:pt x="-220721" y="435197"/>
                  </a:cubicBezTo>
                  <a:cubicBezTo>
                    <a:pt x="-243256" y="483876"/>
                    <a:pt x="-268436" y="531492"/>
                    <a:pt x="-293616" y="579108"/>
                  </a:cubicBezTo>
                  <a:cubicBezTo>
                    <a:pt x="-300011" y="591201"/>
                    <a:pt x="-312498" y="594483"/>
                    <a:pt x="-321521" y="589213"/>
                  </a:cubicBezTo>
                  <a:cubicBezTo>
                    <a:pt x="-330545" y="583942"/>
                    <a:pt x="-333015" y="571932"/>
                    <a:pt x="-326429" y="559942"/>
                  </a:cubicBezTo>
                  <a:cubicBezTo>
                    <a:pt x="-301123" y="513873"/>
                    <a:pt x="-275817" y="467804"/>
                    <a:pt x="-252935" y="420339"/>
                  </a:cubicBezTo>
                  <a:close/>
                </a:path>
              </a:pathLst>
            </a:custGeom>
            <a:solidFill>
              <a:srgbClr val="FF7575"/>
            </a:solidFill>
            <a:ln w="7600" cap="rnd">
              <a:solidFill>
                <a:srgbClr val="FF7575"/>
              </a:solidFill>
              <a:round/>
            </a:ln>
          </p:spPr>
          <p:txBody>
            <a:bodyPr/>
            <a:lstStyle/>
            <a:p>
              <a:endParaRPr lang="zh-CN" altLang="en-US"/>
            </a:p>
          </p:txBody>
        </p:sp>
        <p:sp>
          <p:nvSpPr>
            <p:cNvPr id="295" name="MMConnector">
              <a:extLst>
                <a:ext uri="{FF2B5EF4-FFF2-40B4-BE49-F238E27FC236}">
                  <a16:creationId xmlns:a16="http://schemas.microsoft.com/office/drawing/2014/main" id="{F901D1B0-48B4-B4F6-78FB-4DDDF4D358F9}"/>
                </a:ext>
              </a:extLst>
            </p:cNvPr>
            <p:cNvSpPr/>
            <p:nvPr/>
          </p:nvSpPr>
          <p:spPr>
            <a:xfrm>
              <a:off x="1789956" y="3091117"/>
              <a:ext cx="1580131" cy="912000"/>
            </a:xfrm>
            <a:custGeom>
              <a:avLst/>
              <a:gdLst/>
              <a:ahLst/>
              <a:cxnLst/>
              <a:rect l="0" t="0" r="0" b="0"/>
              <a:pathLst>
                <a:path w="1580131" h="912000">
                  <a:moveTo>
                    <a:pt x="-721688" y="426835"/>
                  </a:moveTo>
                  <a:cubicBezTo>
                    <a:pt x="-669993" y="419942"/>
                    <a:pt x="-618933" y="407789"/>
                    <a:pt x="-569349" y="391332"/>
                  </a:cubicBezTo>
                  <a:cubicBezTo>
                    <a:pt x="-519766" y="374876"/>
                    <a:pt x="-471658" y="354114"/>
                    <a:pt x="-425608" y="329235"/>
                  </a:cubicBezTo>
                  <a:cubicBezTo>
                    <a:pt x="-379558" y="304357"/>
                    <a:pt x="-335565" y="275361"/>
                    <a:pt x="-293768" y="243598"/>
                  </a:cubicBezTo>
                  <a:cubicBezTo>
                    <a:pt x="-251972" y="211836"/>
                    <a:pt x="-212372" y="177307"/>
                    <a:pt x="-173831" y="140656"/>
                  </a:cubicBezTo>
                  <a:cubicBezTo>
                    <a:pt x="-135289" y="104005"/>
                    <a:pt x="-97806" y="65233"/>
                    <a:pt x="-62563" y="27274"/>
                  </a:cubicBezTo>
                  <a:cubicBezTo>
                    <a:pt x="-27320" y="-10685"/>
                    <a:pt x="5684" y="-47832"/>
                    <a:pt x="45263" y="-90292"/>
                  </a:cubicBezTo>
                  <a:cubicBezTo>
                    <a:pt x="84842" y="-132752"/>
                    <a:pt x="130996" y="-180526"/>
                    <a:pt x="156028" y="-205852"/>
                  </a:cubicBezTo>
                  <a:cubicBezTo>
                    <a:pt x="181061" y="-231178"/>
                    <a:pt x="184970" y="-234056"/>
                    <a:pt x="194818" y="-242666"/>
                  </a:cubicBezTo>
                  <a:cubicBezTo>
                    <a:pt x="204667" y="-251276"/>
                    <a:pt x="220454" y="-265619"/>
                    <a:pt x="234982" y="-278057"/>
                  </a:cubicBezTo>
                  <a:cubicBezTo>
                    <a:pt x="249510" y="-290496"/>
                    <a:pt x="262778" y="-301030"/>
                    <a:pt x="276758" y="-311608"/>
                  </a:cubicBezTo>
                  <a:cubicBezTo>
                    <a:pt x="290739" y="-322187"/>
                    <a:pt x="305433" y="-332810"/>
                    <a:pt x="320342" y="-342848"/>
                  </a:cubicBezTo>
                  <a:cubicBezTo>
                    <a:pt x="335250" y="-352886"/>
                    <a:pt x="350374" y="-362340"/>
                    <a:pt x="365852" y="-371267"/>
                  </a:cubicBezTo>
                  <a:cubicBezTo>
                    <a:pt x="381331" y="-380194"/>
                    <a:pt x="397164" y="-388593"/>
                    <a:pt x="413306" y="-396346"/>
                  </a:cubicBezTo>
                  <a:cubicBezTo>
                    <a:pt x="429448" y="-404098"/>
                    <a:pt x="445900" y="-411203"/>
                    <a:pt x="462589" y="-417607"/>
                  </a:cubicBezTo>
                  <a:cubicBezTo>
                    <a:pt x="479278" y="-424011"/>
                    <a:pt x="496204" y="-429713"/>
                    <a:pt x="513458" y="-434675"/>
                  </a:cubicBezTo>
                  <a:cubicBezTo>
                    <a:pt x="530712" y="-439636"/>
                    <a:pt x="548294" y="-443856"/>
                    <a:pt x="565566" y="-447328"/>
                  </a:cubicBezTo>
                  <a:cubicBezTo>
                    <a:pt x="582838" y="-450800"/>
                    <a:pt x="599802" y="-453524"/>
                    <a:pt x="618510" y="-455530"/>
                  </a:cubicBezTo>
                  <a:cubicBezTo>
                    <a:pt x="637218" y="-457536"/>
                    <a:pt x="657671" y="-458823"/>
                    <a:pt x="671892" y="-459415"/>
                  </a:cubicBezTo>
                  <a:cubicBezTo>
                    <a:pt x="686112" y="-460007"/>
                    <a:pt x="694100" y="-459904"/>
                    <a:pt x="702088" y="-459800"/>
                  </a:cubicBezTo>
                  <a:cubicBezTo>
                    <a:pt x="704824" y="-459765"/>
                    <a:pt x="706648" y="-458090"/>
                    <a:pt x="706648" y="-456000"/>
                  </a:cubicBezTo>
                  <a:cubicBezTo>
                    <a:pt x="706648" y="-453910"/>
                    <a:pt x="704824" y="-452209"/>
                    <a:pt x="702088" y="-452200"/>
                  </a:cubicBezTo>
                  <a:cubicBezTo>
                    <a:pt x="694180" y="-452175"/>
                    <a:pt x="686272" y="-452151"/>
                    <a:pt x="672229" y="-451340"/>
                  </a:cubicBezTo>
                  <a:cubicBezTo>
                    <a:pt x="658186" y="-450529"/>
                    <a:pt x="638007" y="-448932"/>
                    <a:pt x="619584" y="-446657"/>
                  </a:cubicBezTo>
                  <a:cubicBezTo>
                    <a:pt x="601160" y="-444382"/>
                    <a:pt x="584492" y="-441429"/>
                    <a:pt x="567545" y="-437738"/>
                  </a:cubicBezTo>
                  <a:cubicBezTo>
                    <a:pt x="550598" y="-434047"/>
                    <a:pt x="533373" y="-429618"/>
                    <a:pt x="516493" y="-424469"/>
                  </a:cubicBezTo>
                  <a:cubicBezTo>
                    <a:pt x="499612" y="-419320"/>
                    <a:pt x="483077" y="-413452"/>
                    <a:pt x="466791" y="-406901"/>
                  </a:cubicBezTo>
                  <a:cubicBezTo>
                    <a:pt x="450505" y="-400349"/>
                    <a:pt x="434468" y="-393115"/>
                    <a:pt x="418744" y="-385250"/>
                  </a:cubicBezTo>
                  <a:cubicBezTo>
                    <a:pt x="403019" y="-377385"/>
                    <a:pt x="387608" y="-368889"/>
                    <a:pt x="372548" y="-359878"/>
                  </a:cubicBezTo>
                  <a:cubicBezTo>
                    <a:pt x="357487" y="-350866"/>
                    <a:pt x="342778" y="-341340"/>
                    <a:pt x="328278" y="-331235"/>
                  </a:cubicBezTo>
                  <a:cubicBezTo>
                    <a:pt x="313778" y="-321129"/>
                    <a:pt x="299489" y="-310445"/>
                    <a:pt x="285892" y="-299809"/>
                  </a:cubicBezTo>
                  <a:cubicBezTo>
                    <a:pt x="272295" y="-289174"/>
                    <a:pt x="259391" y="-278589"/>
                    <a:pt x="245253" y="-266083"/>
                  </a:cubicBezTo>
                  <a:cubicBezTo>
                    <a:pt x="231114" y="-253577"/>
                    <a:pt x="215739" y="-239151"/>
                    <a:pt x="206157" y="-230500"/>
                  </a:cubicBezTo>
                  <a:cubicBezTo>
                    <a:pt x="196574" y="-221849"/>
                    <a:pt x="192784" y="-218973"/>
                    <a:pt x="168362" y="-193458"/>
                  </a:cubicBezTo>
                  <a:cubicBezTo>
                    <a:pt x="143941" y="-167942"/>
                    <a:pt x="98888" y="-119787"/>
                    <a:pt x="60132" y="-76842"/>
                  </a:cubicBezTo>
                  <a:cubicBezTo>
                    <a:pt x="21375" y="-33897"/>
                    <a:pt x="-11086" y="3837"/>
                    <a:pt x="-45898" y="42559"/>
                  </a:cubicBezTo>
                  <a:cubicBezTo>
                    <a:pt x="-80709" y="81281"/>
                    <a:pt x="-117871" y="120990"/>
                    <a:pt x="-156330" y="158757"/>
                  </a:cubicBezTo>
                  <a:cubicBezTo>
                    <a:pt x="-194788" y="196525"/>
                    <a:pt x="-234542" y="232350"/>
                    <a:pt x="-276801" y="265548"/>
                  </a:cubicBezTo>
                  <a:cubicBezTo>
                    <a:pt x="-319061" y="298746"/>
                    <a:pt x="-363825" y="329316"/>
                    <a:pt x="-410968" y="355772"/>
                  </a:cubicBezTo>
                  <a:cubicBezTo>
                    <a:pt x="-458111" y="382227"/>
                    <a:pt x="-507634" y="404567"/>
                    <a:pt x="-558824" y="422473"/>
                  </a:cubicBezTo>
                  <a:cubicBezTo>
                    <a:pt x="-610014" y="440379"/>
                    <a:pt x="-662873" y="453852"/>
                    <a:pt x="-716354" y="461867"/>
                  </a:cubicBezTo>
                  <a:cubicBezTo>
                    <a:pt x="-769835" y="469883"/>
                    <a:pt x="-823939" y="472441"/>
                    <a:pt x="-878043" y="475000"/>
                  </a:cubicBezTo>
                  <a:cubicBezTo>
                    <a:pt x="-891708" y="475646"/>
                    <a:pt x="-900843" y="466450"/>
                    <a:pt x="-900843" y="456000"/>
                  </a:cubicBezTo>
                  <a:cubicBezTo>
                    <a:pt x="-900843" y="445550"/>
                    <a:pt x="-891716" y="437427"/>
                    <a:pt x="-878043" y="437000"/>
                  </a:cubicBezTo>
                  <a:cubicBezTo>
                    <a:pt x="-825713" y="435365"/>
                    <a:pt x="-773383" y="433729"/>
                    <a:pt x="-721688" y="426835"/>
                  </a:cubicBezTo>
                  <a:close/>
                </a:path>
              </a:pathLst>
            </a:custGeom>
            <a:solidFill>
              <a:srgbClr val="5FB7F1"/>
            </a:solidFill>
            <a:ln w="7600" cap="rnd">
              <a:solidFill>
                <a:srgbClr val="5FB7F1"/>
              </a:solidFill>
              <a:round/>
            </a:ln>
          </p:spPr>
          <p:txBody>
            <a:bodyPr/>
            <a:lstStyle/>
            <a:p>
              <a:endParaRPr lang="zh-CN" altLang="en-US"/>
            </a:p>
          </p:txBody>
        </p:sp>
        <p:sp>
          <p:nvSpPr>
            <p:cNvPr id="296" name="MMConnector">
              <a:extLst>
                <a:ext uri="{FF2B5EF4-FFF2-40B4-BE49-F238E27FC236}">
                  <a16:creationId xmlns:a16="http://schemas.microsoft.com/office/drawing/2014/main" id="{65EBBF26-D88D-D80A-FBD4-6C34C89D4418}"/>
                </a:ext>
              </a:extLst>
            </p:cNvPr>
            <p:cNvSpPr/>
            <p:nvPr/>
          </p:nvSpPr>
          <p:spPr>
            <a:xfrm>
              <a:off x="1789956" y="3479509"/>
              <a:ext cx="1587898" cy="135217"/>
            </a:xfrm>
            <a:custGeom>
              <a:avLst/>
              <a:gdLst/>
              <a:ahLst/>
              <a:cxnLst/>
              <a:rect l="0" t="0" r="0" b="0"/>
              <a:pathLst>
                <a:path w="1587898" h="135217">
                  <a:moveTo>
                    <a:pt x="-726690" y="48042"/>
                  </a:moveTo>
                  <a:cubicBezTo>
                    <a:pt x="-673627" y="47253"/>
                    <a:pt x="-620528" y="45562"/>
                    <a:pt x="-567611" y="43225"/>
                  </a:cubicBezTo>
                  <a:cubicBezTo>
                    <a:pt x="-514693" y="40887"/>
                    <a:pt x="-461956" y="37903"/>
                    <a:pt x="-408670" y="34142"/>
                  </a:cubicBezTo>
                  <a:cubicBezTo>
                    <a:pt x="-355384" y="30381"/>
                    <a:pt x="-301550" y="25844"/>
                    <a:pt x="-249945" y="20986"/>
                  </a:cubicBezTo>
                  <a:cubicBezTo>
                    <a:pt x="-198341" y="16128"/>
                    <a:pt x="-148966" y="10951"/>
                    <a:pt x="-91461" y="4271"/>
                  </a:cubicBezTo>
                  <a:cubicBezTo>
                    <a:pt x="-33957" y="-2408"/>
                    <a:pt x="31678" y="-10589"/>
                    <a:pt x="66851" y="-15004"/>
                  </a:cubicBezTo>
                  <a:cubicBezTo>
                    <a:pt x="102025" y="-19418"/>
                    <a:pt x="106738" y="-20066"/>
                    <a:pt x="119615" y="-21731"/>
                  </a:cubicBezTo>
                  <a:cubicBezTo>
                    <a:pt x="132492" y="-23397"/>
                    <a:pt x="153533" y="-26082"/>
                    <a:pt x="172391" y="-28483"/>
                  </a:cubicBezTo>
                  <a:cubicBezTo>
                    <a:pt x="191249" y="-30884"/>
                    <a:pt x="207925" y="-33002"/>
                    <a:pt x="225192" y="-35164"/>
                  </a:cubicBezTo>
                  <a:cubicBezTo>
                    <a:pt x="242460" y="-37326"/>
                    <a:pt x="260320" y="-39532"/>
                    <a:pt x="278031" y="-41671"/>
                  </a:cubicBezTo>
                  <a:cubicBezTo>
                    <a:pt x="295743" y="-43809"/>
                    <a:pt x="313306" y="-45879"/>
                    <a:pt x="330921" y="-47885"/>
                  </a:cubicBezTo>
                  <a:cubicBezTo>
                    <a:pt x="348536" y="-49890"/>
                    <a:pt x="366204" y="-51831"/>
                    <a:pt x="383873" y="-53678"/>
                  </a:cubicBezTo>
                  <a:cubicBezTo>
                    <a:pt x="401541" y="-55524"/>
                    <a:pt x="419211" y="-57276"/>
                    <a:pt x="436896" y="-58911"/>
                  </a:cubicBezTo>
                  <a:cubicBezTo>
                    <a:pt x="454580" y="-60545"/>
                    <a:pt x="472279" y="-62062"/>
                    <a:pt x="489995" y="-63436"/>
                  </a:cubicBezTo>
                  <a:cubicBezTo>
                    <a:pt x="507710" y="-64811"/>
                    <a:pt x="525442" y="-66043"/>
                    <a:pt x="543168" y="-67101"/>
                  </a:cubicBezTo>
                  <a:cubicBezTo>
                    <a:pt x="560894" y="-68160"/>
                    <a:pt x="578614" y="-69044"/>
                    <a:pt x="596408" y="-69750"/>
                  </a:cubicBezTo>
                  <a:cubicBezTo>
                    <a:pt x="614201" y="-70456"/>
                    <a:pt x="632069" y="-70984"/>
                    <a:pt x="649694" y="-71231"/>
                  </a:cubicBezTo>
                  <a:cubicBezTo>
                    <a:pt x="667320" y="-71477"/>
                    <a:pt x="684704" y="-71443"/>
                    <a:pt x="702088" y="-71408"/>
                  </a:cubicBezTo>
                  <a:cubicBezTo>
                    <a:pt x="704824" y="-71403"/>
                    <a:pt x="706648" y="-69698"/>
                    <a:pt x="706648" y="-67608"/>
                  </a:cubicBezTo>
                  <a:cubicBezTo>
                    <a:pt x="706648" y="-65518"/>
                    <a:pt x="704823" y="-63855"/>
                    <a:pt x="702088" y="-63808"/>
                  </a:cubicBezTo>
                  <a:cubicBezTo>
                    <a:pt x="684774" y="-63513"/>
                    <a:pt x="667461" y="-63217"/>
                    <a:pt x="649913" y="-62637"/>
                  </a:cubicBezTo>
                  <a:cubicBezTo>
                    <a:pt x="632365" y="-62057"/>
                    <a:pt x="614582" y="-61192"/>
                    <a:pt x="596876" y="-60151"/>
                  </a:cubicBezTo>
                  <a:cubicBezTo>
                    <a:pt x="579169" y="-59110"/>
                    <a:pt x="561539" y="-57893"/>
                    <a:pt x="543904" y="-56502"/>
                  </a:cubicBezTo>
                  <a:cubicBezTo>
                    <a:pt x="526268" y="-55112"/>
                    <a:pt x="508628" y="-53548"/>
                    <a:pt x="491005" y="-51842"/>
                  </a:cubicBezTo>
                  <a:cubicBezTo>
                    <a:pt x="473381" y="-50136"/>
                    <a:pt x="455774" y="-48289"/>
                    <a:pt x="438180" y="-46324"/>
                  </a:cubicBezTo>
                  <a:cubicBezTo>
                    <a:pt x="420586" y="-44359"/>
                    <a:pt x="403005" y="-42277"/>
                    <a:pt x="385422" y="-40100"/>
                  </a:cubicBezTo>
                  <a:cubicBezTo>
                    <a:pt x="367840" y="-37923"/>
                    <a:pt x="350256" y="-35651"/>
                    <a:pt x="332721" y="-33315"/>
                  </a:cubicBezTo>
                  <a:cubicBezTo>
                    <a:pt x="315185" y="-30980"/>
                    <a:pt x="297699" y="-28580"/>
                    <a:pt x="280060" y="-26108"/>
                  </a:cubicBezTo>
                  <a:cubicBezTo>
                    <a:pt x="262421" y="-23637"/>
                    <a:pt x="244630" y="-21094"/>
                    <a:pt x="227426" y="-18606"/>
                  </a:cubicBezTo>
                  <a:cubicBezTo>
                    <a:pt x="210221" y="-16118"/>
                    <a:pt x="193604" y="-13685"/>
                    <a:pt x="174801" y="-10926"/>
                  </a:cubicBezTo>
                  <a:cubicBezTo>
                    <a:pt x="155998" y="-8166"/>
                    <a:pt x="135009" y="-5081"/>
                    <a:pt x="122170" y="-3171"/>
                  </a:cubicBezTo>
                  <a:cubicBezTo>
                    <a:pt x="109331" y="-1260"/>
                    <a:pt x="104642" y="-525"/>
                    <a:pt x="69521" y="4565"/>
                  </a:cubicBezTo>
                  <a:cubicBezTo>
                    <a:pt x="34401" y="9654"/>
                    <a:pt x="-31151" y="19097"/>
                    <a:pt x="-88642" y="26887"/>
                  </a:cubicBezTo>
                  <a:cubicBezTo>
                    <a:pt x="-146133" y="34678"/>
                    <a:pt x="-195562" y="40817"/>
                    <a:pt x="-247259" y="46679"/>
                  </a:cubicBezTo>
                  <a:cubicBezTo>
                    <a:pt x="-298955" y="52541"/>
                    <a:pt x="-352917" y="58127"/>
                    <a:pt x="-406369" y="62925"/>
                  </a:cubicBezTo>
                  <a:cubicBezTo>
                    <a:pt x="-459820" y="67723"/>
                    <a:pt x="-512761" y="71732"/>
                    <a:pt x="-565910" y="75096"/>
                  </a:cubicBezTo>
                  <a:cubicBezTo>
                    <a:pt x="-619059" y="78459"/>
                    <a:pt x="-672417" y="81177"/>
                    <a:pt x="-725768" y="82988"/>
                  </a:cubicBezTo>
                  <a:cubicBezTo>
                    <a:pt x="-779119" y="84799"/>
                    <a:pt x="-832465" y="85704"/>
                    <a:pt x="-885811" y="86608"/>
                  </a:cubicBezTo>
                  <a:cubicBezTo>
                    <a:pt x="-899489" y="86840"/>
                    <a:pt x="-908611" y="78058"/>
                    <a:pt x="-908611" y="67608"/>
                  </a:cubicBezTo>
                  <a:cubicBezTo>
                    <a:pt x="-908611" y="57158"/>
                    <a:pt x="-899491" y="48580"/>
                    <a:pt x="-885811" y="48608"/>
                  </a:cubicBezTo>
                  <a:cubicBezTo>
                    <a:pt x="-832782" y="48720"/>
                    <a:pt x="-779754" y="48832"/>
                    <a:pt x="-726690" y="48042"/>
                  </a:cubicBezTo>
                  <a:close/>
                </a:path>
              </a:pathLst>
            </a:custGeom>
            <a:solidFill>
              <a:srgbClr val="FFCD55"/>
            </a:solidFill>
            <a:ln w="7600" cap="rnd">
              <a:solidFill>
                <a:srgbClr val="FFCD55"/>
              </a:solidFill>
              <a:round/>
            </a:ln>
          </p:spPr>
          <p:txBody>
            <a:bodyPr/>
            <a:lstStyle/>
            <a:p>
              <a:endParaRPr lang="zh-CN" altLang="en-US"/>
            </a:p>
          </p:txBody>
        </p:sp>
        <p:sp>
          <p:nvSpPr>
            <p:cNvPr id="297" name="MMConnector">
              <a:extLst>
                <a:ext uri="{FF2B5EF4-FFF2-40B4-BE49-F238E27FC236}">
                  <a16:creationId xmlns:a16="http://schemas.microsoft.com/office/drawing/2014/main" id="{44B85BC6-B76F-3172-01B7-23AF228A649B}"/>
                </a:ext>
              </a:extLst>
            </p:cNvPr>
            <p:cNvSpPr/>
            <p:nvPr/>
          </p:nvSpPr>
          <p:spPr>
            <a:xfrm>
              <a:off x="1789956" y="3932659"/>
              <a:ext cx="1581540" cy="771083"/>
            </a:xfrm>
            <a:custGeom>
              <a:avLst/>
              <a:gdLst/>
              <a:ahLst/>
              <a:cxnLst/>
              <a:rect l="0" t="0" r="0" b="0"/>
              <a:pathLst>
                <a:path w="1581540" h="771083">
                  <a:moveTo>
                    <a:pt x="-717981" y="-392910"/>
                  </a:moveTo>
                  <a:cubicBezTo>
                    <a:pt x="-664475" y="-385899"/>
                    <a:pt x="-611448" y="-374186"/>
                    <a:pt x="-559649" y="-358585"/>
                  </a:cubicBezTo>
                  <a:cubicBezTo>
                    <a:pt x="-507850" y="-342984"/>
                    <a:pt x="-457280" y="-323496"/>
                    <a:pt x="-408631" y="-300280"/>
                  </a:cubicBezTo>
                  <a:cubicBezTo>
                    <a:pt x="-359981" y="-277064"/>
                    <a:pt x="-313252" y="-250120"/>
                    <a:pt x="-268346" y="-220324"/>
                  </a:cubicBezTo>
                  <a:cubicBezTo>
                    <a:pt x="-223440" y="-190528"/>
                    <a:pt x="-180358" y="-157880"/>
                    <a:pt x="-139350" y="-124202"/>
                  </a:cubicBezTo>
                  <a:cubicBezTo>
                    <a:pt x="-98342" y="-90524"/>
                    <a:pt x="-59409" y="-55815"/>
                    <a:pt x="-18841" y="-18619"/>
                  </a:cubicBezTo>
                  <a:cubicBezTo>
                    <a:pt x="21727" y="18577"/>
                    <a:pt x="63930" y="58260"/>
                    <a:pt x="98376" y="89674"/>
                  </a:cubicBezTo>
                  <a:cubicBezTo>
                    <a:pt x="132822" y="121088"/>
                    <a:pt x="159511" y="144233"/>
                    <a:pt x="177881" y="159862"/>
                  </a:cubicBezTo>
                  <a:cubicBezTo>
                    <a:pt x="196251" y="175492"/>
                    <a:pt x="206303" y="183606"/>
                    <a:pt x="218809" y="193437"/>
                  </a:cubicBezTo>
                  <a:cubicBezTo>
                    <a:pt x="231314" y="203267"/>
                    <a:pt x="246274" y="214813"/>
                    <a:pt x="260848" y="225516"/>
                  </a:cubicBezTo>
                  <a:cubicBezTo>
                    <a:pt x="275422" y="236219"/>
                    <a:pt x="289610" y="246080"/>
                    <a:pt x="304212" y="255691"/>
                  </a:cubicBezTo>
                  <a:cubicBezTo>
                    <a:pt x="318814" y="265302"/>
                    <a:pt x="333829" y="274663"/>
                    <a:pt x="349068" y="283520"/>
                  </a:cubicBezTo>
                  <a:cubicBezTo>
                    <a:pt x="364307" y="292377"/>
                    <a:pt x="379769" y="300729"/>
                    <a:pt x="395510" y="308550"/>
                  </a:cubicBezTo>
                  <a:cubicBezTo>
                    <a:pt x="411250" y="316372"/>
                    <a:pt x="427270" y="323662"/>
                    <a:pt x="443539" y="330344"/>
                  </a:cubicBezTo>
                  <a:cubicBezTo>
                    <a:pt x="459807" y="337026"/>
                    <a:pt x="476324" y="343100"/>
                    <a:pt x="493052" y="348525"/>
                  </a:cubicBezTo>
                  <a:cubicBezTo>
                    <a:pt x="509779" y="353950"/>
                    <a:pt x="526718" y="358728"/>
                    <a:pt x="543845" y="362819"/>
                  </a:cubicBezTo>
                  <a:cubicBezTo>
                    <a:pt x="560973" y="366910"/>
                    <a:pt x="578290" y="370314"/>
                    <a:pt x="595640" y="373089"/>
                  </a:cubicBezTo>
                  <a:cubicBezTo>
                    <a:pt x="612990" y="375865"/>
                    <a:pt x="630372" y="378011"/>
                    <a:pt x="648119" y="379346"/>
                  </a:cubicBezTo>
                  <a:cubicBezTo>
                    <a:pt x="665866" y="380682"/>
                    <a:pt x="683977" y="381207"/>
                    <a:pt x="702088" y="381732"/>
                  </a:cubicBezTo>
                  <a:cubicBezTo>
                    <a:pt x="704823" y="381812"/>
                    <a:pt x="706648" y="383452"/>
                    <a:pt x="706648" y="385542"/>
                  </a:cubicBezTo>
                  <a:cubicBezTo>
                    <a:pt x="706648" y="387632"/>
                    <a:pt x="704824" y="389386"/>
                    <a:pt x="702088" y="389351"/>
                  </a:cubicBezTo>
                  <a:cubicBezTo>
                    <a:pt x="683781" y="389120"/>
                    <a:pt x="665475" y="388889"/>
                    <a:pt x="647500" y="387836"/>
                  </a:cubicBezTo>
                  <a:cubicBezTo>
                    <a:pt x="629526" y="386783"/>
                    <a:pt x="611884" y="384909"/>
                    <a:pt x="594250" y="382392"/>
                  </a:cubicBezTo>
                  <a:cubicBezTo>
                    <a:pt x="576616" y="379876"/>
                    <a:pt x="558990" y="376717"/>
                    <a:pt x="541532" y="372855"/>
                  </a:cubicBezTo>
                  <a:cubicBezTo>
                    <a:pt x="524074" y="368994"/>
                    <a:pt x="506784" y="364430"/>
                    <a:pt x="489690" y="359201"/>
                  </a:cubicBezTo>
                  <a:cubicBezTo>
                    <a:pt x="472596" y="353973"/>
                    <a:pt x="455698" y="348080"/>
                    <a:pt x="439041" y="341563"/>
                  </a:cubicBezTo>
                  <a:cubicBezTo>
                    <a:pt x="422384" y="335046"/>
                    <a:pt x="405968" y="327906"/>
                    <a:pt x="389831" y="320222"/>
                  </a:cubicBezTo>
                  <a:cubicBezTo>
                    <a:pt x="373693" y="312539"/>
                    <a:pt x="357834" y="304314"/>
                    <a:pt x="342202" y="295576"/>
                  </a:cubicBezTo>
                  <a:cubicBezTo>
                    <a:pt x="326570" y="286839"/>
                    <a:pt x="311165" y="277589"/>
                    <a:pt x="296186" y="268087"/>
                  </a:cubicBezTo>
                  <a:cubicBezTo>
                    <a:pt x="281207" y="258584"/>
                    <a:pt x="266653" y="248828"/>
                    <a:pt x="251711" y="238236"/>
                  </a:cubicBezTo>
                  <a:cubicBezTo>
                    <a:pt x="236769" y="227644"/>
                    <a:pt x="221438" y="216217"/>
                    <a:pt x="208627" y="206490"/>
                  </a:cubicBezTo>
                  <a:cubicBezTo>
                    <a:pt x="195817" y="196764"/>
                    <a:pt x="185525" y="188738"/>
                    <a:pt x="166730" y="173282"/>
                  </a:cubicBezTo>
                  <a:cubicBezTo>
                    <a:pt x="147934" y="157825"/>
                    <a:pt x="120634" y="134939"/>
                    <a:pt x="85533" y="103994"/>
                  </a:cubicBezTo>
                  <a:cubicBezTo>
                    <a:pt x="50432" y="73049"/>
                    <a:pt x="7531" y="34044"/>
                    <a:pt x="-33517" y="-2342"/>
                  </a:cubicBezTo>
                  <a:cubicBezTo>
                    <a:pt x="-74564" y="-38729"/>
                    <a:pt x="-113759" y="-72497"/>
                    <a:pt x="-154812" y="-105073"/>
                  </a:cubicBezTo>
                  <a:cubicBezTo>
                    <a:pt x="-195864" y="-137649"/>
                    <a:pt x="-238776" y="-169032"/>
                    <a:pt x="-283228" y="-197465"/>
                  </a:cubicBezTo>
                  <a:cubicBezTo>
                    <a:pt x="-327680" y="-225897"/>
                    <a:pt x="-373672" y="-251379"/>
                    <a:pt x="-421331" y="-273147"/>
                  </a:cubicBezTo>
                  <a:cubicBezTo>
                    <a:pt x="-468990" y="-294915"/>
                    <a:pt x="-518314" y="-312969"/>
                    <a:pt x="-568724" y="-327233"/>
                  </a:cubicBezTo>
                  <a:cubicBezTo>
                    <a:pt x="-619134" y="-341498"/>
                    <a:pt x="-670629" y="-351974"/>
                    <a:pt x="-722598" y="-357894"/>
                  </a:cubicBezTo>
                  <a:cubicBezTo>
                    <a:pt x="-774566" y="-363814"/>
                    <a:pt x="-827009" y="-365178"/>
                    <a:pt x="-879452" y="-366542"/>
                  </a:cubicBezTo>
                  <a:cubicBezTo>
                    <a:pt x="-893127" y="-366897"/>
                    <a:pt x="-902252" y="-375092"/>
                    <a:pt x="-902252" y="-385542"/>
                  </a:cubicBezTo>
                  <a:cubicBezTo>
                    <a:pt x="-902252" y="-395992"/>
                    <a:pt x="-893120" y="-405127"/>
                    <a:pt x="-879452" y="-404542"/>
                  </a:cubicBezTo>
                  <a:cubicBezTo>
                    <a:pt x="-825469" y="-402232"/>
                    <a:pt x="-771486" y="-399922"/>
                    <a:pt x="-717981" y="-392910"/>
                  </a:cubicBezTo>
                  <a:close/>
                </a:path>
              </a:pathLst>
            </a:custGeom>
            <a:solidFill>
              <a:srgbClr val="F1A3DC"/>
            </a:solidFill>
            <a:ln w="7600" cap="rnd">
              <a:solidFill>
                <a:srgbClr val="F1A3DC"/>
              </a:solidFill>
              <a:round/>
            </a:ln>
          </p:spPr>
          <p:txBody>
            <a:bodyPr/>
            <a:lstStyle/>
            <a:p>
              <a:endParaRPr lang="zh-CN" altLang="en-US"/>
            </a:p>
          </p:txBody>
        </p:sp>
        <p:sp>
          <p:nvSpPr>
            <p:cNvPr id="298" name="MMConnector">
              <a:extLst>
                <a:ext uri="{FF2B5EF4-FFF2-40B4-BE49-F238E27FC236}">
                  <a16:creationId xmlns:a16="http://schemas.microsoft.com/office/drawing/2014/main" id="{E976D9B2-0202-53DA-54D9-B7C7B1C85B7C}"/>
                </a:ext>
              </a:extLst>
            </p:cNvPr>
            <p:cNvSpPr/>
            <p:nvPr/>
          </p:nvSpPr>
          <p:spPr>
            <a:xfrm>
              <a:off x="1789956" y="4480175"/>
              <a:ext cx="1012110" cy="1502583"/>
            </a:xfrm>
            <a:custGeom>
              <a:avLst/>
              <a:gdLst/>
              <a:ahLst/>
              <a:cxnLst/>
              <a:rect l="0" t="0" r="0" b="0"/>
              <a:pathLst>
                <a:path w="1012110" h="1502583">
                  <a:moveTo>
                    <a:pt x="-220721" y="-435197"/>
                  </a:moveTo>
                  <a:cubicBezTo>
                    <a:pt x="-198185" y="-386519"/>
                    <a:pt x="-178295" y="-336777"/>
                    <a:pt x="-159310" y="-286816"/>
                  </a:cubicBezTo>
                  <a:cubicBezTo>
                    <a:pt x="-140324" y="-236854"/>
                    <a:pt x="-122244" y="-186674"/>
                    <a:pt x="-104704" y="-136320"/>
                  </a:cubicBezTo>
                  <a:cubicBezTo>
                    <a:pt x="-87165" y="-85965"/>
                    <a:pt x="-70167" y="-35438"/>
                    <a:pt x="-53226" y="14897"/>
                  </a:cubicBezTo>
                  <a:cubicBezTo>
                    <a:pt x="-36285" y="65232"/>
                    <a:pt x="-19400" y="115375"/>
                    <a:pt x="-1647" y="165774"/>
                  </a:cubicBezTo>
                  <a:cubicBezTo>
                    <a:pt x="16107" y="216172"/>
                    <a:pt x="34731" y="266827"/>
                    <a:pt x="53286" y="315175"/>
                  </a:cubicBezTo>
                  <a:cubicBezTo>
                    <a:pt x="71841" y="363522"/>
                    <a:pt x="90327" y="409563"/>
                    <a:pt x="115328" y="461447"/>
                  </a:cubicBezTo>
                  <a:cubicBezTo>
                    <a:pt x="140328" y="513331"/>
                    <a:pt x="171844" y="571058"/>
                    <a:pt x="189265" y="601666"/>
                  </a:cubicBezTo>
                  <a:cubicBezTo>
                    <a:pt x="206687" y="632273"/>
                    <a:pt x="210016" y="635761"/>
                    <a:pt x="217587" y="646199"/>
                  </a:cubicBezTo>
                  <a:cubicBezTo>
                    <a:pt x="225158" y="656637"/>
                    <a:pt x="236971" y="674025"/>
                    <a:pt x="248168" y="689155"/>
                  </a:cubicBezTo>
                  <a:cubicBezTo>
                    <a:pt x="259365" y="704284"/>
                    <a:pt x="269947" y="717156"/>
                    <a:pt x="281265" y="730141"/>
                  </a:cubicBezTo>
                  <a:cubicBezTo>
                    <a:pt x="292584" y="743126"/>
                    <a:pt x="304640" y="756223"/>
                    <a:pt x="317110" y="768685"/>
                  </a:cubicBezTo>
                  <a:cubicBezTo>
                    <a:pt x="329580" y="781147"/>
                    <a:pt x="342464" y="792973"/>
                    <a:pt x="355870" y="804238"/>
                  </a:cubicBezTo>
                  <a:cubicBezTo>
                    <a:pt x="369275" y="815503"/>
                    <a:pt x="383202" y="826206"/>
                    <a:pt x="397607" y="836200"/>
                  </a:cubicBezTo>
                  <a:cubicBezTo>
                    <a:pt x="412012" y="846193"/>
                    <a:pt x="426895" y="855477"/>
                    <a:pt x="442231" y="863976"/>
                  </a:cubicBezTo>
                  <a:cubicBezTo>
                    <a:pt x="457567" y="872475"/>
                    <a:pt x="473356" y="880188"/>
                    <a:pt x="489474" y="887060"/>
                  </a:cubicBezTo>
                  <a:cubicBezTo>
                    <a:pt x="505592" y="893932"/>
                    <a:pt x="522040" y="899961"/>
                    <a:pt x="538903" y="905116"/>
                  </a:cubicBezTo>
                  <a:cubicBezTo>
                    <a:pt x="555766" y="910270"/>
                    <a:pt x="573043" y="914549"/>
                    <a:pt x="589981" y="918037"/>
                  </a:cubicBezTo>
                  <a:cubicBezTo>
                    <a:pt x="606919" y="921524"/>
                    <a:pt x="623518" y="924220"/>
                    <a:pt x="642146" y="925949"/>
                  </a:cubicBezTo>
                  <a:cubicBezTo>
                    <a:pt x="660774" y="927677"/>
                    <a:pt x="681431" y="928439"/>
                    <a:pt x="702088" y="929201"/>
                  </a:cubicBezTo>
                  <a:cubicBezTo>
                    <a:pt x="704822" y="929302"/>
                    <a:pt x="706648" y="930968"/>
                    <a:pt x="706648" y="933058"/>
                  </a:cubicBezTo>
                  <a:cubicBezTo>
                    <a:pt x="706648" y="935148"/>
                    <a:pt x="704823" y="936980"/>
                    <a:pt x="702088" y="936916"/>
                  </a:cubicBezTo>
                  <a:cubicBezTo>
                    <a:pt x="681164" y="936427"/>
                    <a:pt x="660240" y="935938"/>
                    <a:pt x="641323" y="934465"/>
                  </a:cubicBezTo>
                  <a:cubicBezTo>
                    <a:pt x="622405" y="932992"/>
                    <a:pt x="605494" y="930535"/>
                    <a:pt x="588205" y="927265"/>
                  </a:cubicBezTo>
                  <a:cubicBezTo>
                    <a:pt x="570917" y="923995"/>
                    <a:pt x="553251" y="919911"/>
                    <a:pt x="535971" y="914925"/>
                  </a:cubicBezTo>
                  <a:cubicBezTo>
                    <a:pt x="518692" y="909939"/>
                    <a:pt x="501799" y="904050"/>
                    <a:pt x="485217" y="897289"/>
                  </a:cubicBezTo>
                  <a:cubicBezTo>
                    <a:pt x="468634" y="890528"/>
                    <a:pt x="452362" y="882895"/>
                    <a:pt x="436534" y="874448"/>
                  </a:cubicBezTo>
                  <a:cubicBezTo>
                    <a:pt x="420706" y="866000"/>
                    <a:pt x="405323" y="856739"/>
                    <a:pt x="390419" y="846745"/>
                  </a:cubicBezTo>
                  <a:cubicBezTo>
                    <a:pt x="375515" y="836751"/>
                    <a:pt x="361091" y="826023"/>
                    <a:pt x="347196" y="814718"/>
                  </a:cubicBezTo>
                  <a:cubicBezTo>
                    <a:pt x="333302" y="803412"/>
                    <a:pt x="319938" y="791529"/>
                    <a:pt x="306997" y="778999"/>
                  </a:cubicBezTo>
                  <a:cubicBezTo>
                    <a:pt x="294055" y="766469"/>
                    <a:pt x="281537" y="753293"/>
                    <a:pt x="269780" y="740228"/>
                  </a:cubicBezTo>
                  <a:cubicBezTo>
                    <a:pt x="258022" y="727162"/>
                    <a:pt x="247027" y="714207"/>
                    <a:pt x="235383" y="698985"/>
                  </a:cubicBezTo>
                  <a:cubicBezTo>
                    <a:pt x="223740" y="683763"/>
                    <a:pt x="211448" y="666274"/>
                    <a:pt x="203575" y="655769"/>
                  </a:cubicBezTo>
                  <a:cubicBezTo>
                    <a:pt x="195701" y="645265"/>
                    <a:pt x="192247" y="641744"/>
                    <a:pt x="174090" y="610987"/>
                  </a:cubicBezTo>
                  <a:cubicBezTo>
                    <a:pt x="155934" y="580231"/>
                    <a:pt x="123075" y="522238"/>
                    <a:pt x="96967" y="470185"/>
                  </a:cubicBezTo>
                  <a:cubicBezTo>
                    <a:pt x="70859" y="418132"/>
                    <a:pt x="51501" y="372018"/>
                    <a:pt x="32058" y="323649"/>
                  </a:cubicBezTo>
                  <a:cubicBezTo>
                    <a:pt x="12614" y="275279"/>
                    <a:pt x="-6914" y="224653"/>
                    <a:pt x="-25532" y="174357"/>
                  </a:cubicBezTo>
                  <a:cubicBezTo>
                    <a:pt x="-44150" y="124062"/>
                    <a:pt x="-61857" y="74096"/>
                    <a:pt x="-79596" y="24024"/>
                  </a:cubicBezTo>
                  <a:cubicBezTo>
                    <a:pt x="-97335" y="-26047"/>
                    <a:pt x="-115105" y="-76226"/>
                    <a:pt x="-133368" y="-126106"/>
                  </a:cubicBezTo>
                  <a:cubicBezTo>
                    <a:pt x="-151630" y="-175986"/>
                    <a:pt x="-170383" y="-225568"/>
                    <a:pt x="-189989" y="-274790"/>
                  </a:cubicBezTo>
                  <a:cubicBezTo>
                    <a:pt x="-209595" y="-324012"/>
                    <a:pt x="-230053" y="-372873"/>
                    <a:pt x="-252935" y="-420339"/>
                  </a:cubicBezTo>
                  <a:cubicBezTo>
                    <a:pt x="-275817" y="-467804"/>
                    <a:pt x="-301123" y="-513873"/>
                    <a:pt x="-326429" y="-559942"/>
                  </a:cubicBezTo>
                  <a:cubicBezTo>
                    <a:pt x="-333015" y="-571932"/>
                    <a:pt x="-330545" y="-583942"/>
                    <a:pt x="-321521" y="-589213"/>
                  </a:cubicBezTo>
                  <a:cubicBezTo>
                    <a:pt x="-312498" y="-594483"/>
                    <a:pt x="-300011" y="-591201"/>
                    <a:pt x="-293616" y="-579108"/>
                  </a:cubicBezTo>
                  <a:cubicBezTo>
                    <a:pt x="-268436" y="-531492"/>
                    <a:pt x="-243256" y="-483876"/>
                    <a:pt x="-220721" y="-435197"/>
                  </a:cubicBezTo>
                  <a:close/>
                </a:path>
              </a:pathLst>
            </a:custGeom>
            <a:solidFill>
              <a:srgbClr val="6CC9E5"/>
            </a:solidFill>
            <a:ln w="7600" cap="rnd">
              <a:solidFill>
                <a:srgbClr val="6CC9E5"/>
              </a:solidFill>
              <a:round/>
            </a:ln>
          </p:spPr>
          <p:txBody>
            <a:bodyPr/>
            <a:lstStyle/>
            <a:p>
              <a:endParaRPr lang="zh-CN" altLang="en-US"/>
            </a:p>
          </p:txBody>
        </p:sp>
        <p:sp>
          <p:nvSpPr>
            <p:cNvPr id="299" name="MMConnector">
              <a:extLst>
                <a:ext uri="{FF2B5EF4-FFF2-40B4-BE49-F238E27FC236}">
                  <a16:creationId xmlns:a16="http://schemas.microsoft.com/office/drawing/2014/main" id="{04D9D651-F345-F1BF-9AFF-AC60262562B4}"/>
                </a:ext>
              </a:extLst>
            </p:cNvPr>
            <p:cNvSpPr/>
            <p:nvPr/>
          </p:nvSpPr>
          <p:spPr>
            <a:xfrm>
              <a:off x="3965965" y="4188684"/>
              <a:ext cx="266760" cy="259033"/>
            </a:xfrm>
            <a:custGeom>
              <a:avLst/>
              <a:gdLst/>
              <a:ahLst/>
              <a:cxnLst/>
              <a:rect l="0" t="0" r="0" b="0"/>
              <a:pathLst>
                <a:path w="266760" h="259033" fill="none">
                  <a:moveTo>
                    <a:pt x="-133380" y="129517"/>
                  </a:moveTo>
                  <a:cubicBezTo>
                    <a:pt x="3106" y="129517"/>
                    <a:pt x="-16140" y="-129517"/>
                    <a:pt x="133380" y="-129517"/>
                  </a:cubicBezTo>
                </a:path>
              </a:pathLst>
            </a:custGeom>
            <a:noFill/>
            <a:ln w="15200" cap="rnd">
              <a:solidFill>
                <a:srgbClr val="F1A3DC"/>
              </a:solidFill>
              <a:round/>
            </a:ln>
          </p:spPr>
          <p:txBody>
            <a:bodyPr/>
            <a:lstStyle/>
            <a:p>
              <a:endParaRPr lang="zh-CN" altLang="en-US"/>
            </a:p>
          </p:txBody>
        </p:sp>
        <p:sp>
          <p:nvSpPr>
            <p:cNvPr id="300" name="MMConnector">
              <a:extLst>
                <a:ext uri="{FF2B5EF4-FFF2-40B4-BE49-F238E27FC236}">
                  <a16:creationId xmlns:a16="http://schemas.microsoft.com/office/drawing/2014/main" id="{71851848-590D-0A85-018A-08C7D3E8A7DF}"/>
                </a:ext>
              </a:extLst>
            </p:cNvPr>
            <p:cNvSpPr/>
            <p:nvPr/>
          </p:nvSpPr>
          <p:spPr>
            <a:xfrm>
              <a:off x="3965965" y="4318200"/>
              <a:ext cx="266760" cy="7600"/>
            </a:xfrm>
            <a:custGeom>
              <a:avLst/>
              <a:gdLst/>
              <a:ahLst/>
              <a:cxnLst/>
              <a:rect l="0" t="0" r="0" b="0"/>
              <a:pathLst>
                <a:path w="266760" h="7600" fill="none">
                  <a:moveTo>
                    <a:pt x="-133380" y="0"/>
                  </a:moveTo>
                  <a:cubicBezTo>
                    <a:pt x="-26676" y="0"/>
                    <a:pt x="53352" y="0"/>
                    <a:pt x="133380" y="0"/>
                  </a:cubicBezTo>
                </a:path>
              </a:pathLst>
            </a:custGeom>
            <a:noFill/>
            <a:ln w="15200" cap="rnd">
              <a:solidFill>
                <a:srgbClr val="F1A3DC"/>
              </a:solidFill>
              <a:round/>
            </a:ln>
          </p:spPr>
          <p:txBody>
            <a:bodyPr/>
            <a:lstStyle/>
            <a:p>
              <a:endParaRPr lang="zh-CN" altLang="en-US"/>
            </a:p>
          </p:txBody>
        </p:sp>
        <p:sp>
          <p:nvSpPr>
            <p:cNvPr id="301" name="MMConnector">
              <a:extLst>
                <a:ext uri="{FF2B5EF4-FFF2-40B4-BE49-F238E27FC236}">
                  <a16:creationId xmlns:a16="http://schemas.microsoft.com/office/drawing/2014/main" id="{AC742628-5B4D-F488-ECB1-E54D9603BAF0}"/>
                </a:ext>
              </a:extLst>
            </p:cNvPr>
            <p:cNvSpPr/>
            <p:nvPr/>
          </p:nvSpPr>
          <p:spPr>
            <a:xfrm>
              <a:off x="3965965" y="4447717"/>
              <a:ext cx="266760" cy="259033"/>
            </a:xfrm>
            <a:custGeom>
              <a:avLst/>
              <a:gdLst/>
              <a:ahLst/>
              <a:cxnLst/>
              <a:rect l="0" t="0" r="0" b="0"/>
              <a:pathLst>
                <a:path w="266760" h="259033" fill="none">
                  <a:moveTo>
                    <a:pt x="-133380" y="-129517"/>
                  </a:moveTo>
                  <a:cubicBezTo>
                    <a:pt x="3106" y="-129517"/>
                    <a:pt x="-16140" y="129517"/>
                    <a:pt x="133380" y="129517"/>
                  </a:cubicBezTo>
                </a:path>
              </a:pathLst>
            </a:custGeom>
            <a:noFill/>
            <a:ln w="15200" cap="rnd">
              <a:solidFill>
                <a:srgbClr val="F1A3DC"/>
              </a:solidFill>
              <a:round/>
            </a:ln>
          </p:spPr>
          <p:txBody>
            <a:bodyPr/>
            <a:lstStyle/>
            <a:p>
              <a:endParaRPr lang="zh-CN" altLang="en-US"/>
            </a:p>
          </p:txBody>
        </p:sp>
        <p:sp>
          <p:nvSpPr>
            <p:cNvPr id="302" name="MMConnector">
              <a:extLst>
                <a:ext uri="{FF2B5EF4-FFF2-40B4-BE49-F238E27FC236}">
                  <a16:creationId xmlns:a16="http://schemas.microsoft.com/office/drawing/2014/main" id="{B6EEEDBD-672D-A485-AABF-2E7FAD8F291D}"/>
                </a:ext>
              </a:extLst>
            </p:cNvPr>
            <p:cNvSpPr/>
            <p:nvPr/>
          </p:nvSpPr>
          <p:spPr>
            <a:xfrm>
              <a:off x="3965965" y="5283717"/>
              <a:ext cx="266760" cy="259033"/>
            </a:xfrm>
            <a:custGeom>
              <a:avLst/>
              <a:gdLst/>
              <a:ahLst/>
              <a:cxnLst/>
              <a:rect l="0" t="0" r="0" b="0"/>
              <a:pathLst>
                <a:path w="266760" h="259033" fill="none">
                  <a:moveTo>
                    <a:pt x="-133380" y="129517"/>
                  </a:moveTo>
                  <a:cubicBezTo>
                    <a:pt x="3106" y="129517"/>
                    <a:pt x="-16140" y="-129517"/>
                    <a:pt x="133380" y="-129517"/>
                  </a:cubicBezTo>
                </a:path>
              </a:pathLst>
            </a:custGeom>
            <a:noFill/>
            <a:ln w="15200" cap="rnd">
              <a:solidFill>
                <a:srgbClr val="6CC9E5"/>
              </a:solidFill>
              <a:round/>
            </a:ln>
          </p:spPr>
          <p:txBody>
            <a:bodyPr/>
            <a:lstStyle/>
            <a:p>
              <a:endParaRPr lang="zh-CN" altLang="en-US"/>
            </a:p>
          </p:txBody>
        </p:sp>
        <p:sp>
          <p:nvSpPr>
            <p:cNvPr id="303" name="MMConnector">
              <a:extLst>
                <a:ext uri="{FF2B5EF4-FFF2-40B4-BE49-F238E27FC236}">
                  <a16:creationId xmlns:a16="http://schemas.microsoft.com/office/drawing/2014/main" id="{332A223C-8629-43F4-984F-52B570647A8E}"/>
                </a:ext>
              </a:extLst>
            </p:cNvPr>
            <p:cNvSpPr/>
            <p:nvPr/>
          </p:nvSpPr>
          <p:spPr>
            <a:xfrm>
              <a:off x="3965965" y="5413234"/>
              <a:ext cx="266760" cy="7600"/>
            </a:xfrm>
            <a:custGeom>
              <a:avLst/>
              <a:gdLst/>
              <a:ahLst/>
              <a:cxnLst/>
              <a:rect l="0" t="0" r="0" b="0"/>
              <a:pathLst>
                <a:path w="266760" h="7600" fill="none">
                  <a:moveTo>
                    <a:pt x="-133380" y="0"/>
                  </a:moveTo>
                  <a:cubicBezTo>
                    <a:pt x="-26676" y="0"/>
                    <a:pt x="53352" y="0"/>
                    <a:pt x="133380" y="0"/>
                  </a:cubicBezTo>
                </a:path>
              </a:pathLst>
            </a:custGeom>
            <a:noFill/>
            <a:ln w="15200" cap="rnd">
              <a:solidFill>
                <a:srgbClr val="6CC9E5"/>
              </a:solidFill>
              <a:round/>
            </a:ln>
          </p:spPr>
          <p:txBody>
            <a:bodyPr/>
            <a:lstStyle/>
            <a:p>
              <a:endParaRPr lang="zh-CN" altLang="en-US"/>
            </a:p>
          </p:txBody>
        </p:sp>
        <p:sp>
          <p:nvSpPr>
            <p:cNvPr id="304" name="MMConnector">
              <a:extLst>
                <a:ext uri="{FF2B5EF4-FFF2-40B4-BE49-F238E27FC236}">
                  <a16:creationId xmlns:a16="http://schemas.microsoft.com/office/drawing/2014/main" id="{91C6E4D5-53AD-1BCF-B7EB-6514030B15DE}"/>
                </a:ext>
              </a:extLst>
            </p:cNvPr>
            <p:cNvSpPr/>
            <p:nvPr/>
          </p:nvSpPr>
          <p:spPr>
            <a:xfrm>
              <a:off x="3965965" y="5542750"/>
              <a:ext cx="266760" cy="259033"/>
            </a:xfrm>
            <a:custGeom>
              <a:avLst/>
              <a:gdLst/>
              <a:ahLst/>
              <a:cxnLst/>
              <a:rect l="0" t="0" r="0" b="0"/>
              <a:pathLst>
                <a:path w="266760" h="259033" fill="none">
                  <a:moveTo>
                    <a:pt x="-133380" y="-129517"/>
                  </a:moveTo>
                  <a:cubicBezTo>
                    <a:pt x="3106" y="-129517"/>
                    <a:pt x="-16140" y="129517"/>
                    <a:pt x="133380" y="129517"/>
                  </a:cubicBezTo>
                </a:path>
              </a:pathLst>
            </a:custGeom>
            <a:noFill/>
            <a:ln w="15200" cap="rnd">
              <a:solidFill>
                <a:srgbClr val="6CC9E5"/>
              </a:solidFill>
              <a:round/>
            </a:ln>
          </p:spPr>
          <p:txBody>
            <a:bodyPr/>
            <a:lstStyle/>
            <a:p>
              <a:endParaRPr lang="zh-CN" altLang="en-US"/>
            </a:p>
          </p:txBody>
        </p:sp>
        <p:sp>
          <p:nvSpPr>
            <p:cNvPr id="305" name="MMConnector">
              <a:extLst>
                <a:ext uri="{FF2B5EF4-FFF2-40B4-BE49-F238E27FC236}">
                  <a16:creationId xmlns:a16="http://schemas.microsoft.com/office/drawing/2014/main" id="{D6A02C35-C210-203F-5B94-E20CD7BB4FCB}"/>
                </a:ext>
              </a:extLst>
            </p:cNvPr>
            <p:cNvSpPr/>
            <p:nvPr/>
          </p:nvSpPr>
          <p:spPr>
            <a:xfrm>
              <a:off x="3965965" y="3282384"/>
              <a:ext cx="266760" cy="259033"/>
            </a:xfrm>
            <a:custGeom>
              <a:avLst/>
              <a:gdLst/>
              <a:ahLst/>
              <a:cxnLst/>
              <a:rect l="0" t="0" r="0" b="0"/>
              <a:pathLst>
                <a:path w="266760" h="259033" fill="none">
                  <a:moveTo>
                    <a:pt x="-133380" y="129517"/>
                  </a:moveTo>
                  <a:cubicBezTo>
                    <a:pt x="3106" y="129517"/>
                    <a:pt x="-16140" y="-129517"/>
                    <a:pt x="133380" y="-129517"/>
                  </a:cubicBezTo>
                </a:path>
              </a:pathLst>
            </a:custGeom>
            <a:noFill/>
            <a:ln w="15200" cap="rnd">
              <a:solidFill>
                <a:srgbClr val="FFCD55"/>
              </a:solidFill>
              <a:round/>
            </a:ln>
          </p:spPr>
          <p:txBody>
            <a:bodyPr/>
            <a:lstStyle/>
            <a:p>
              <a:endParaRPr lang="zh-CN" altLang="en-US"/>
            </a:p>
          </p:txBody>
        </p:sp>
        <p:sp>
          <p:nvSpPr>
            <p:cNvPr id="306" name="MMConnector">
              <a:extLst>
                <a:ext uri="{FF2B5EF4-FFF2-40B4-BE49-F238E27FC236}">
                  <a16:creationId xmlns:a16="http://schemas.microsoft.com/office/drawing/2014/main" id="{C5BB2615-B480-A2BF-9F9B-ED5CDF655AAF}"/>
                </a:ext>
              </a:extLst>
            </p:cNvPr>
            <p:cNvSpPr/>
            <p:nvPr/>
          </p:nvSpPr>
          <p:spPr>
            <a:xfrm>
              <a:off x="3965965" y="2570359"/>
              <a:ext cx="266760" cy="129517"/>
            </a:xfrm>
            <a:custGeom>
              <a:avLst/>
              <a:gdLst/>
              <a:ahLst/>
              <a:cxnLst/>
              <a:rect l="0" t="0" r="0" b="0"/>
              <a:pathLst>
                <a:path w="266760" h="129517" fill="none">
                  <a:moveTo>
                    <a:pt x="-133380" y="64758"/>
                  </a:moveTo>
                  <a:cubicBezTo>
                    <a:pt x="-11510" y="64758"/>
                    <a:pt x="17965" y="-64758"/>
                    <a:pt x="133380" y="-64758"/>
                  </a:cubicBezTo>
                </a:path>
              </a:pathLst>
            </a:custGeom>
            <a:noFill/>
            <a:ln w="15200" cap="rnd">
              <a:solidFill>
                <a:srgbClr val="5FB7F1"/>
              </a:solidFill>
              <a:round/>
            </a:ln>
          </p:spPr>
          <p:txBody>
            <a:bodyPr/>
            <a:lstStyle/>
            <a:p>
              <a:endParaRPr lang="zh-CN" altLang="en-US"/>
            </a:p>
          </p:txBody>
        </p:sp>
        <p:sp>
          <p:nvSpPr>
            <p:cNvPr id="307" name="MMConnector">
              <a:extLst>
                <a:ext uri="{FF2B5EF4-FFF2-40B4-BE49-F238E27FC236}">
                  <a16:creationId xmlns:a16="http://schemas.microsoft.com/office/drawing/2014/main" id="{E435D456-D632-B0B2-71A7-A42AFB43CACE}"/>
                </a:ext>
              </a:extLst>
            </p:cNvPr>
            <p:cNvSpPr/>
            <p:nvPr/>
          </p:nvSpPr>
          <p:spPr>
            <a:xfrm>
              <a:off x="3965965" y="2699875"/>
              <a:ext cx="266760" cy="129517"/>
            </a:xfrm>
            <a:custGeom>
              <a:avLst/>
              <a:gdLst/>
              <a:ahLst/>
              <a:cxnLst/>
              <a:rect l="0" t="0" r="0" b="0"/>
              <a:pathLst>
                <a:path w="266760" h="129517" fill="none">
                  <a:moveTo>
                    <a:pt x="-133380" y="-64758"/>
                  </a:moveTo>
                  <a:cubicBezTo>
                    <a:pt x="-11510" y="-64758"/>
                    <a:pt x="17965" y="64758"/>
                    <a:pt x="133380" y="64758"/>
                  </a:cubicBezTo>
                </a:path>
              </a:pathLst>
            </a:custGeom>
            <a:noFill/>
            <a:ln w="15200" cap="rnd">
              <a:solidFill>
                <a:srgbClr val="5FB7F1"/>
              </a:solidFill>
              <a:round/>
            </a:ln>
          </p:spPr>
          <p:txBody>
            <a:bodyPr/>
            <a:lstStyle/>
            <a:p>
              <a:endParaRPr lang="zh-CN" altLang="en-US"/>
            </a:p>
          </p:txBody>
        </p:sp>
        <p:sp>
          <p:nvSpPr>
            <p:cNvPr id="308" name="MMConnector">
              <a:extLst>
                <a:ext uri="{FF2B5EF4-FFF2-40B4-BE49-F238E27FC236}">
                  <a16:creationId xmlns:a16="http://schemas.microsoft.com/office/drawing/2014/main" id="{5A7E51FC-5086-E215-7E7F-43B3F4F5E173}"/>
                </a:ext>
              </a:extLst>
            </p:cNvPr>
            <p:cNvSpPr/>
            <p:nvPr/>
          </p:nvSpPr>
          <p:spPr>
            <a:xfrm>
              <a:off x="3965965" y="3411900"/>
              <a:ext cx="266760" cy="7600"/>
            </a:xfrm>
            <a:custGeom>
              <a:avLst/>
              <a:gdLst/>
              <a:ahLst/>
              <a:cxnLst/>
              <a:rect l="0" t="0" r="0" b="0"/>
              <a:pathLst>
                <a:path w="266760" h="7600" fill="none">
                  <a:moveTo>
                    <a:pt x="-133380" y="0"/>
                  </a:moveTo>
                  <a:cubicBezTo>
                    <a:pt x="-26676" y="0"/>
                    <a:pt x="53352" y="0"/>
                    <a:pt x="133380" y="0"/>
                  </a:cubicBezTo>
                </a:path>
              </a:pathLst>
            </a:custGeom>
            <a:noFill/>
            <a:ln w="15200" cap="rnd">
              <a:solidFill>
                <a:srgbClr val="FFCD55"/>
              </a:solidFill>
              <a:round/>
            </a:ln>
          </p:spPr>
          <p:txBody>
            <a:bodyPr/>
            <a:lstStyle/>
            <a:p>
              <a:endParaRPr lang="zh-CN" altLang="en-US"/>
            </a:p>
          </p:txBody>
        </p:sp>
        <p:sp>
          <p:nvSpPr>
            <p:cNvPr id="309" name="MMConnector">
              <a:extLst>
                <a:ext uri="{FF2B5EF4-FFF2-40B4-BE49-F238E27FC236}">
                  <a16:creationId xmlns:a16="http://schemas.microsoft.com/office/drawing/2014/main" id="{4313EE59-6AE6-B550-4876-D5057681AA0B}"/>
                </a:ext>
              </a:extLst>
            </p:cNvPr>
            <p:cNvSpPr/>
            <p:nvPr/>
          </p:nvSpPr>
          <p:spPr>
            <a:xfrm>
              <a:off x="3965965" y="3541417"/>
              <a:ext cx="266760" cy="259033"/>
            </a:xfrm>
            <a:custGeom>
              <a:avLst/>
              <a:gdLst/>
              <a:ahLst/>
              <a:cxnLst/>
              <a:rect l="0" t="0" r="0" b="0"/>
              <a:pathLst>
                <a:path w="266760" h="259033" fill="none">
                  <a:moveTo>
                    <a:pt x="-133380" y="-129517"/>
                  </a:moveTo>
                  <a:cubicBezTo>
                    <a:pt x="3106" y="-129517"/>
                    <a:pt x="-16140" y="129517"/>
                    <a:pt x="133380" y="129517"/>
                  </a:cubicBezTo>
                </a:path>
              </a:pathLst>
            </a:custGeom>
            <a:noFill/>
            <a:ln w="15200" cap="rnd">
              <a:solidFill>
                <a:srgbClr val="FFCD55"/>
              </a:solidFill>
              <a:round/>
            </a:ln>
          </p:spPr>
          <p:txBody>
            <a:bodyPr/>
            <a:lstStyle/>
            <a:p>
              <a:endParaRPr lang="zh-CN" altLang="en-US"/>
            </a:p>
          </p:txBody>
        </p:sp>
        <p:sp>
          <p:nvSpPr>
            <p:cNvPr id="310" name="MMConnector">
              <a:extLst>
                <a:ext uri="{FF2B5EF4-FFF2-40B4-BE49-F238E27FC236}">
                  <a16:creationId xmlns:a16="http://schemas.microsoft.com/office/drawing/2014/main" id="{E0E627D9-91A6-5899-5A4F-EF732DCF659B}"/>
                </a:ext>
              </a:extLst>
            </p:cNvPr>
            <p:cNvSpPr/>
            <p:nvPr/>
          </p:nvSpPr>
          <p:spPr>
            <a:xfrm>
              <a:off x="3965965" y="1551483"/>
              <a:ext cx="266760" cy="259033"/>
            </a:xfrm>
            <a:custGeom>
              <a:avLst/>
              <a:gdLst/>
              <a:ahLst/>
              <a:cxnLst/>
              <a:rect l="0" t="0" r="0" b="0"/>
              <a:pathLst>
                <a:path w="266760" h="259033" fill="none">
                  <a:moveTo>
                    <a:pt x="-133380" y="129517"/>
                  </a:moveTo>
                  <a:cubicBezTo>
                    <a:pt x="3106" y="129517"/>
                    <a:pt x="-16140" y="-129517"/>
                    <a:pt x="133380" y="-129517"/>
                  </a:cubicBezTo>
                </a:path>
              </a:pathLst>
            </a:custGeom>
            <a:noFill/>
            <a:ln w="15200" cap="rnd">
              <a:solidFill>
                <a:srgbClr val="FF7575"/>
              </a:solidFill>
              <a:round/>
            </a:ln>
          </p:spPr>
          <p:txBody>
            <a:bodyPr/>
            <a:lstStyle/>
            <a:p>
              <a:endParaRPr lang="zh-CN" altLang="en-US"/>
            </a:p>
          </p:txBody>
        </p:sp>
        <p:sp>
          <p:nvSpPr>
            <p:cNvPr id="311" name="MMConnector">
              <a:extLst>
                <a:ext uri="{FF2B5EF4-FFF2-40B4-BE49-F238E27FC236}">
                  <a16:creationId xmlns:a16="http://schemas.microsoft.com/office/drawing/2014/main" id="{B531AE10-E793-1122-134E-E271C0F8ADF2}"/>
                </a:ext>
              </a:extLst>
            </p:cNvPr>
            <p:cNvSpPr/>
            <p:nvPr/>
          </p:nvSpPr>
          <p:spPr>
            <a:xfrm>
              <a:off x="3965965" y="1681000"/>
              <a:ext cx="266760" cy="7600"/>
            </a:xfrm>
            <a:custGeom>
              <a:avLst/>
              <a:gdLst/>
              <a:ahLst/>
              <a:cxnLst/>
              <a:rect l="0" t="0" r="0" b="0"/>
              <a:pathLst>
                <a:path w="266760" h="7600" fill="none">
                  <a:moveTo>
                    <a:pt x="-133380" y="0"/>
                  </a:moveTo>
                  <a:cubicBezTo>
                    <a:pt x="-26676" y="0"/>
                    <a:pt x="53352" y="0"/>
                    <a:pt x="133380" y="0"/>
                  </a:cubicBezTo>
                </a:path>
              </a:pathLst>
            </a:custGeom>
            <a:noFill/>
            <a:ln w="15200" cap="rnd">
              <a:solidFill>
                <a:srgbClr val="FF7575"/>
              </a:solidFill>
              <a:round/>
            </a:ln>
          </p:spPr>
          <p:txBody>
            <a:bodyPr/>
            <a:lstStyle/>
            <a:p>
              <a:endParaRPr lang="zh-CN" altLang="en-US"/>
            </a:p>
          </p:txBody>
        </p:sp>
        <p:sp>
          <p:nvSpPr>
            <p:cNvPr id="312" name="MMConnector">
              <a:extLst>
                <a:ext uri="{FF2B5EF4-FFF2-40B4-BE49-F238E27FC236}">
                  <a16:creationId xmlns:a16="http://schemas.microsoft.com/office/drawing/2014/main" id="{34D87414-177C-4A8A-14BE-B6D10CBDED0C}"/>
                </a:ext>
              </a:extLst>
            </p:cNvPr>
            <p:cNvSpPr/>
            <p:nvPr/>
          </p:nvSpPr>
          <p:spPr>
            <a:xfrm>
              <a:off x="3965965" y="1810517"/>
              <a:ext cx="266760" cy="259033"/>
            </a:xfrm>
            <a:custGeom>
              <a:avLst/>
              <a:gdLst/>
              <a:ahLst/>
              <a:cxnLst/>
              <a:rect l="0" t="0" r="0" b="0"/>
              <a:pathLst>
                <a:path w="266760" h="259033" fill="none">
                  <a:moveTo>
                    <a:pt x="-133380" y="-129517"/>
                  </a:moveTo>
                  <a:cubicBezTo>
                    <a:pt x="3106" y="-129517"/>
                    <a:pt x="-16140" y="129517"/>
                    <a:pt x="133380" y="129517"/>
                  </a:cubicBezTo>
                </a:path>
              </a:pathLst>
            </a:custGeom>
            <a:noFill/>
            <a:ln w="15200" cap="rnd">
              <a:solidFill>
                <a:srgbClr val="FF7575"/>
              </a:solidFill>
              <a:round/>
            </a:ln>
          </p:spPr>
          <p:txBody>
            <a:bodyPr/>
            <a:lstStyle/>
            <a:p>
              <a:endParaRPr lang="zh-CN" altLang="en-US"/>
            </a:p>
          </p:txBody>
        </p:sp>
        <p:sp>
          <p:nvSpPr>
            <p:cNvPr id="313" name="MMConnector">
              <a:extLst>
                <a:ext uri="{FF2B5EF4-FFF2-40B4-BE49-F238E27FC236}">
                  <a16:creationId xmlns:a16="http://schemas.microsoft.com/office/drawing/2014/main" id="{A829D9CF-D068-1916-EF06-46E32B5DFCA1}"/>
                </a:ext>
              </a:extLst>
            </p:cNvPr>
            <p:cNvSpPr/>
            <p:nvPr/>
          </p:nvSpPr>
          <p:spPr>
            <a:xfrm>
              <a:off x="5544497" y="3152867"/>
              <a:ext cx="266760" cy="7600"/>
            </a:xfrm>
            <a:custGeom>
              <a:avLst/>
              <a:gdLst/>
              <a:ahLst/>
              <a:cxnLst/>
              <a:rect l="0" t="0" r="0" b="0"/>
              <a:pathLst>
                <a:path w="266760" h="7600" fill="none">
                  <a:moveTo>
                    <a:pt x="-133380" y="0"/>
                  </a:moveTo>
                  <a:cubicBezTo>
                    <a:pt x="-26676" y="0"/>
                    <a:pt x="53352" y="0"/>
                    <a:pt x="133380" y="0"/>
                  </a:cubicBezTo>
                </a:path>
              </a:pathLst>
            </a:custGeom>
            <a:noFill/>
            <a:ln w="15200" cap="rnd">
              <a:solidFill>
                <a:srgbClr val="FFCD55"/>
              </a:solidFill>
              <a:round/>
            </a:ln>
          </p:spPr>
          <p:txBody>
            <a:bodyPr/>
            <a:lstStyle/>
            <a:p>
              <a:endParaRPr lang="zh-CN" altLang="en-US"/>
            </a:p>
          </p:txBody>
        </p:sp>
        <p:sp>
          <p:nvSpPr>
            <p:cNvPr id="314" name="MMConnector">
              <a:extLst>
                <a:ext uri="{FF2B5EF4-FFF2-40B4-BE49-F238E27FC236}">
                  <a16:creationId xmlns:a16="http://schemas.microsoft.com/office/drawing/2014/main" id="{0DA979D2-43F3-C6BC-738A-753A078F6F5A}"/>
                </a:ext>
              </a:extLst>
            </p:cNvPr>
            <p:cNvSpPr/>
            <p:nvPr/>
          </p:nvSpPr>
          <p:spPr>
            <a:xfrm>
              <a:off x="5544497" y="3411900"/>
              <a:ext cx="266760" cy="7600"/>
            </a:xfrm>
            <a:custGeom>
              <a:avLst/>
              <a:gdLst/>
              <a:ahLst/>
              <a:cxnLst/>
              <a:rect l="0" t="0" r="0" b="0"/>
              <a:pathLst>
                <a:path w="266760" h="7600" fill="none">
                  <a:moveTo>
                    <a:pt x="-133380" y="0"/>
                  </a:moveTo>
                  <a:cubicBezTo>
                    <a:pt x="-26676" y="0"/>
                    <a:pt x="53352" y="0"/>
                    <a:pt x="133380" y="0"/>
                  </a:cubicBezTo>
                </a:path>
              </a:pathLst>
            </a:custGeom>
            <a:noFill/>
            <a:ln w="15200" cap="rnd">
              <a:solidFill>
                <a:srgbClr val="FFCD55"/>
              </a:solidFill>
              <a:round/>
            </a:ln>
          </p:spPr>
          <p:txBody>
            <a:bodyPr/>
            <a:lstStyle/>
            <a:p>
              <a:endParaRPr lang="zh-CN" altLang="en-US"/>
            </a:p>
          </p:txBody>
        </p:sp>
        <p:sp>
          <p:nvSpPr>
            <p:cNvPr id="315" name="MMConnector">
              <a:extLst>
                <a:ext uri="{FF2B5EF4-FFF2-40B4-BE49-F238E27FC236}">
                  <a16:creationId xmlns:a16="http://schemas.microsoft.com/office/drawing/2014/main" id="{18D71A40-0123-1A08-A5DA-B6F80C480E7D}"/>
                </a:ext>
              </a:extLst>
            </p:cNvPr>
            <p:cNvSpPr/>
            <p:nvPr/>
          </p:nvSpPr>
          <p:spPr>
            <a:xfrm>
              <a:off x="5544497" y="3670934"/>
              <a:ext cx="266760" cy="7600"/>
            </a:xfrm>
            <a:custGeom>
              <a:avLst/>
              <a:gdLst/>
              <a:ahLst/>
              <a:cxnLst/>
              <a:rect l="0" t="0" r="0" b="0"/>
              <a:pathLst>
                <a:path w="266760" h="7600" fill="none">
                  <a:moveTo>
                    <a:pt x="-133380" y="0"/>
                  </a:moveTo>
                  <a:cubicBezTo>
                    <a:pt x="-26676" y="0"/>
                    <a:pt x="53352" y="0"/>
                    <a:pt x="133380" y="0"/>
                  </a:cubicBezTo>
                </a:path>
              </a:pathLst>
            </a:custGeom>
            <a:noFill/>
            <a:ln w="15200" cap="rnd">
              <a:solidFill>
                <a:srgbClr val="FFCD55"/>
              </a:solidFill>
              <a:round/>
            </a:ln>
          </p:spPr>
          <p:txBody>
            <a:bodyPr/>
            <a:lstStyle/>
            <a:p>
              <a:endParaRPr lang="zh-CN" altLang="en-US"/>
            </a:p>
          </p:txBody>
        </p:sp>
        <p:sp>
          <p:nvSpPr>
            <p:cNvPr id="316" name="MMConnector">
              <a:extLst>
                <a:ext uri="{FF2B5EF4-FFF2-40B4-BE49-F238E27FC236}">
                  <a16:creationId xmlns:a16="http://schemas.microsoft.com/office/drawing/2014/main" id="{CCD78B44-F0FD-A336-C2BC-38642F33D29A}"/>
                </a:ext>
              </a:extLst>
            </p:cNvPr>
            <p:cNvSpPr/>
            <p:nvPr/>
          </p:nvSpPr>
          <p:spPr>
            <a:xfrm>
              <a:off x="5544497" y="4059167"/>
              <a:ext cx="266760" cy="7600"/>
            </a:xfrm>
            <a:custGeom>
              <a:avLst/>
              <a:gdLst/>
              <a:ahLst/>
              <a:cxnLst/>
              <a:rect l="0" t="0" r="0" b="0"/>
              <a:pathLst>
                <a:path w="266760" h="7600" fill="none">
                  <a:moveTo>
                    <a:pt x="-133380" y="0"/>
                  </a:moveTo>
                  <a:cubicBezTo>
                    <a:pt x="-26676" y="0"/>
                    <a:pt x="53352" y="0"/>
                    <a:pt x="133380" y="0"/>
                  </a:cubicBezTo>
                </a:path>
              </a:pathLst>
            </a:custGeom>
            <a:noFill/>
            <a:ln w="15200" cap="rnd">
              <a:solidFill>
                <a:srgbClr val="F1A3DC"/>
              </a:solidFill>
              <a:round/>
            </a:ln>
          </p:spPr>
          <p:txBody>
            <a:bodyPr/>
            <a:lstStyle/>
            <a:p>
              <a:endParaRPr lang="zh-CN" altLang="en-US"/>
            </a:p>
          </p:txBody>
        </p:sp>
        <p:sp>
          <p:nvSpPr>
            <p:cNvPr id="317" name="MMConnector">
              <a:extLst>
                <a:ext uri="{FF2B5EF4-FFF2-40B4-BE49-F238E27FC236}">
                  <a16:creationId xmlns:a16="http://schemas.microsoft.com/office/drawing/2014/main" id="{F68AAF76-D7E2-FB95-1DE0-3FF25522B224}"/>
                </a:ext>
              </a:extLst>
            </p:cNvPr>
            <p:cNvSpPr/>
            <p:nvPr/>
          </p:nvSpPr>
          <p:spPr>
            <a:xfrm>
              <a:off x="5544497" y="4318200"/>
              <a:ext cx="266760" cy="7600"/>
            </a:xfrm>
            <a:custGeom>
              <a:avLst/>
              <a:gdLst/>
              <a:ahLst/>
              <a:cxnLst/>
              <a:rect l="0" t="0" r="0" b="0"/>
              <a:pathLst>
                <a:path w="266760" h="7600" fill="none">
                  <a:moveTo>
                    <a:pt x="-133380" y="0"/>
                  </a:moveTo>
                  <a:cubicBezTo>
                    <a:pt x="-26676" y="0"/>
                    <a:pt x="53352" y="0"/>
                    <a:pt x="133380" y="0"/>
                  </a:cubicBezTo>
                </a:path>
              </a:pathLst>
            </a:custGeom>
            <a:noFill/>
            <a:ln w="15200" cap="rnd">
              <a:solidFill>
                <a:srgbClr val="F1A3DC"/>
              </a:solidFill>
              <a:round/>
            </a:ln>
          </p:spPr>
          <p:txBody>
            <a:bodyPr/>
            <a:lstStyle/>
            <a:p>
              <a:endParaRPr lang="zh-CN" altLang="en-US"/>
            </a:p>
          </p:txBody>
        </p:sp>
        <p:sp>
          <p:nvSpPr>
            <p:cNvPr id="318" name="MMConnector">
              <a:extLst>
                <a:ext uri="{FF2B5EF4-FFF2-40B4-BE49-F238E27FC236}">
                  <a16:creationId xmlns:a16="http://schemas.microsoft.com/office/drawing/2014/main" id="{8BEBC140-C8C8-71A9-5CCB-C5321AFB927F}"/>
                </a:ext>
              </a:extLst>
            </p:cNvPr>
            <p:cNvSpPr/>
            <p:nvPr/>
          </p:nvSpPr>
          <p:spPr>
            <a:xfrm>
              <a:off x="5544497" y="4577234"/>
              <a:ext cx="266760" cy="7600"/>
            </a:xfrm>
            <a:custGeom>
              <a:avLst/>
              <a:gdLst/>
              <a:ahLst/>
              <a:cxnLst/>
              <a:rect l="0" t="0" r="0" b="0"/>
              <a:pathLst>
                <a:path w="266760" h="7600" fill="none">
                  <a:moveTo>
                    <a:pt x="-133380" y="0"/>
                  </a:moveTo>
                  <a:cubicBezTo>
                    <a:pt x="-26676" y="0"/>
                    <a:pt x="53352" y="0"/>
                    <a:pt x="133380" y="0"/>
                  </a:cubicBezTo>
                </a:path>
              </a:pathLst>
            </a:custGeom>
            <a:noFill/>
            <a:ln w="15200" cap="rnd">
              <a:solidFill>
                <a:srgbClr val="F1A3DC"/>
              </a:solidFill>
              <a:round/>
            </a:ln>
          </p:spPr>
          <p:txBody>
            <a:bodyPr/>
            <a:lstStyle/>
            <a:p>
              <a:endParaRPr lang="zh-CN" altLang="en-US"/>
            </a:p>
          </p:txBody>
        </p:sp>
        <p:sp>
          <p:nvSpPr>
            <p:cNvPr id="319" name="MMConnector">
              <a:extLst>
                <a:ext uri="{FF2B5EF4-FFF2-40B4-BE49-F238E27FC236}">
                  <a16:creationId xmlns:a16="http://schemas.microsoft.com/office/drawing/2014/main" id="{839E5A5A-CBD3-4CC0-74A3-80E0A41A7718}"/>
                </a:ext>
              </a:extLst>
            </p:cNvPr>
            <p:cNvSpPr/>
            <p:nvPr/>
          </p:nvSpPr>
          <p:spPr>
            <a:xfrm>
              <a:off x="5544497" y="5672267"/>
              <a:ext cx="266760" cy="7600"/>
            </a:xfrm>
            <a:custGeom>
              <a:avLst/>
              <a:gdLst/>
              <a:ahLst/>
              <a:cxnLst/>
              <a:rect l="0" t="0" r="0" b="0"/>
              <a:pathLst>
                <a:path w="266760" h="7600" fill="none">
                  <a:moveTo>
                    <a:pt x="-133380" y="0"/>
                  </a:moveTo>
                  <a:cubicBezTo>
                    <a:pt x="-26676" y="0"/>
                    <a:pt x="53352" y="0"/>
                    <a:pt x="133380" y="0"/>
                  </a:cubicBezTo>
                </a:path>
              </a:pathLst>
            </a:custGeom>
            <a:noFill/>
            <a:ln w="15200" cap="rnd">
              <a:solidFill>
                <a:srgbClr val="6CC9E5"/>
              </a:solidFill>
              <a:round/>
            </a:ln>
          </p:spPr>
          <p:txBody>
            <a:bodyPr/>
            <a:lstStyle/>
            <a:p>
              <a:endParaRPr lang="zh-CN" altLang="en-US"/>
            </a:p>
          </p:txBody>
        </p:sp>
        <p:sp>
          <p:nvSpPr>
            <p:cNvPr id="320" name="MainIdea">
              <a:extLst>
                <a:ext uri="{FF2B5EF4-FFF2-40B4-BE49-F238E27FC236}">
                  <a16:creationId xmlns:a16="http://schemas.microsoft.com/office/drawing/2014/main" id="{97D53692-07D8-B047-C959-7D039F1156D4}"/>
                </a:ext>
              </a:extLst>
            </p:cNvPr>
            <p:cNvSpPr/>
            <p:nvPr/>
          </p:nvSpPr>
          <p:spPr>
            <a:xfrm>
              <a:off x="431703" y="3183584"/>
              <a:ext cx="1581540" cy="727067"/>
            </a:xfrm>
            <a:custGeom>
              <a:avLst/>
              <a:gdLst>
                <a:gd name="rtl" fmla="*/ 289731 w 1850751"/>
                <a:gd name="rtt" fmla="*/ 121220 h 727067"/>
                <a:gd name="rtr" fmla="*/ 1565581 w 1850751"/>
                <a:gd name="rtb" fmla="*/ 597487 h 727067"/>
              </a:gdLst>
              <a:ahLst/>
              <a:cxnLst/>
              <a:rect l="rtl" t="rtt" r="rtr" b="rtb"/>
              <a:pathLst>
                <a:path w="1850751" h="727067">
                  <a:moveTo>
                    <a:pt x="363533" y="0"/>
                  </a:moveTo>
                  <a:lnTo>
                    <a:pt x="1487218" y="0"/>
                  </a:lnTo>
                  <a:cubicBezTo>
                    <a:pt x="1687997" y="0"/>
                    <a:pt x="1850751" y="162754"/>
                    <a:pt x="1850751" y="363533"/>
                  </a:cubicBezTo>
                  <a:cubicBezTo>
                    <a:pt x="1850751" y="564313"/>
                    <a:pt x="1687997" y="727067"/>
                    <a:pt x="1487218" y="727067"/>
                  </a:cubicBezTo>
                  <a:lnTo>
                    <a:pt x="363533" y="727067"/>
                  </a:lnTo>
                  <a:cubicBezTo>
                    <a:pt x="162754" y="727067"/>
                    <a:pt x="0" y="564313"/>
                    <a:pt x="0" y="363533"/>
                  </a:cubicBezTo>
                  <a:cubicBezTo>
                    <a:pt x="0" y="162754"/>
                    <a:pt x="162754" y="0"/>
                    <a:pt x="363533" y="0"/>
                  </a:cubicBezTo>
                  <a:close/>
                </a:path>
              </a:pathLst>
            </a:custGeom>
            <a:solidFill>
              <a:srgbClr val="FFFFFF"/>
            </a:solidFill>
            <a:ln w="30400" cap="rnd">
              <a:solidFill>
                <a:srgbClr val="FFFFFF"/>
              </a:solidFill>
              <a:round/>
            </a:ln>
          </p:spPr>
          <p:txBody>
            <a:bodyPr wrap="square" lIns="0" tIns="0" rIns="0" bIns="11000" rtlCol="0" anchor="ctr"/>
            <a:lstStyle/>
            <a:p>
              <a:pPr algn="ctr">
                <a:lnSpc>
                  <a:spcPct val="100000"/>
                </a:lnSpc>
              </a:pPr>
              <a:r>
                <a:rPr sz="1200" b="1" dirty="0">
                  <a:solidFill>
                    <a:srgbClr val="454545"/>
                  </a:solidFill>
                  <a:latin typeface="微软雅黑"/>
                </a:rPr>
                <a:t>80 - 300 </a:t>
              </a:r>
              <a:r>
                <a:rPr sz="1200" b="1" dirty="0" err="1">
                  <a:solidFill>
                    <a:srgbClr val="454545"/>
                  </a:solidFill>
                  <a:latin typeface="微软雅黑"/>
                </a:rPr>
                <a:t>MeV质子应用领域</a:t>
              </a:r>
              <a:endParaRPr sz="1200" b="1" dirty="0">
                <a:solidFill>
                  <a:srgbClr val="454545"/>
                </a:solidFill>
                <a:latin typeface="微软雅黑"/>
              </a:endParaRPr>
            </a:p>
          </p:txBody>
        </p:sp>
        <p:sp>
          <p:nvSpPr>
            <p:cNvPr id="321" name="MainTopic">
              <a:extLst>
                <a:ext uri="{FF2B5EF4-FFF2-40B4-BE49-F238E27FC236}">
                  <a16:creationId xmlns:a16="http://schemas.microsoft.com/office/drawing/2014/main" id="{8A6D6C41-FEC5-8695-0987-0A8773DF977A}"/>
                </a:ext>
              </a:extLst>
            </p:cNvPr>
            <p:cNvSpPr/>
            <p:nvPr/>
          </p:nvSpPr>
          <p:spPr>
            <a:xfrm>
              <a:off x="2492044" y="1371300"/>
              <a:ext cx="1340541" cy="309700"/>
            </a:xfrm>
            <a:custGeom>
              <a:avLst/>
              <a:gdLst>
                <a:gd name="rtl" fmla="*/ 122550 w 1340541"/>
                <a:gd name="rtt" fmla="*/ 42560 h 309700"/>
                <a:gd name="rtr" fmla="*/ 963617 w 1340541"/>
                <a:gd name="rtb" fmla="*/ 255360 h 309700"/>
              </a:gdLst>
              <a:ahLst/>
              <a:cxnLst/>
              <a:rect l="rtl" t="rtt" r="rtr" b="rtb"/>
              <a:pathLst>
                <a:path w="1340541" h="309700" stroke="0">
                  <a:moveTo>
                    <a:pt x="0" y="0"/>
                  </a:moveTo>
                  <a:lnTo>
                    <a:pt x="1340541" y="0"/>
                  </a:lnTo>
                  <a:lnTo>
                    <a:pt x="1340541" y="309700"/>
                  </a:lnTo>
                  <a:lnTo>
                    <a:pt x="0" y="309700"/>
                  </a:lnTo>
                  <a:lnTo>
                    <a:pt x="0" y="0"/>
                  </a:lnTo>
                  <a:close/>
                </a:path>
                <a:path w="1340541" h="309700" fill="none">
                  <a:moveTo>
                    <a:pt x="0" y="309700"/>
                  </a:moveTo>
                  <a:lnTo>
                    <a:pt x="1340541" y="309700"/>
                  </a:lnTo>
                </a:path>
              </a:pathLst>
            </a:custGeom>
            <a:noFill/>
            <a:ln w="15200" cap="rnd">
              <a:solidFill>
                <a:srgbClr val="FF7575"/>
              </a:solidFill>
              <a:round/>
            </a:ln>
          </p:spPr>
          <p:txBody>
            <a:bodyPr wrap="none" lIns="0" tIns="0" rIns="0" bIns="11000" rtlCol="0" anchor="ctr"/>
            <a:lstStyle/>
            <a:p>
              <a:pPr algn="ctr">
                <a:lnSpc>
                  <a:spcPct val="100000"/>
                </a:lnSpc>
              </a:pPr>
              <a:r>
                <a:rPr sz="1400" b="1" dirty="0" err="1">
                  <a:solidFill>
                    <a:srgbClr val="454545"/>
                  </a:solidFill>
                  <a:latin typeface="微软雅黑"/>
                </a:rPr>
                <a:t>同位素产生</a:t>
              </a:r>
              <a:endParaRPr sz="1400" b="1" dirty="0">
                <a:solidFill>
                  <a:srgbClr val="454545"/>
                </a:solidFill>
                <a:latin typeface="微软雅黑"/>
              </a:endParaRPr>
            </a:p>
          </p:txBody>
        </p:sp>
        <p:sp>
          <p:nvSpPr>
            <p:cNvPr id="322" name="MainTopic">
              <a:extLst>
                <a:ext uri="{FF2B5EF4-FFF2-40B4-BE49-F238E27FC236}">
                  <a16:creationId xmlns:a16="http://schemas.microsoft.com/office/drawing/2014/main" id="{CD9122C1-5218-FFC3-6EE9-05D356FC4790}"/>
                </a:ext>
              </a:extLst>
            </p:cNvPr>
            <p:cNvSpPr/>
            <p:nvPr/>
          </p:nvSpPr>
          <p:spPr>
            <a:xfrm>
              <a:off x="2492044" y="2325417"/>
              <a:ext cx="1340541" cy="309700"/>
            </a:xfrm>
            <a:custGeom>
              <a:avLst/>
              <a:gdLst>
                <a:gd name="rtl" fmla="*/ 122550 w 1340541"/>
                <a:gd name="rtt" fmla="*/ 42560 h 309700"/>
                <a:gd name="rtr" fmla="*/ 963617 w 1340541"/>
                <a:gd name="rtb" fmla="*/ 255360 h 309700"/>
              </a:gdLst>
              <a:ahLst/>
              <a:cxnLst/>
              <a:rect l="rtl" t="rtt" r="rtr" b="rtb"/>
              <a:pathLst>
                <a:path w="1340541" h="309700" stroke="0">
                  <a:moveTo>
                    <a:pt x="0" y="0"/>
                  </a:moveTo>
                  <a:lnTo>
                    <a:pt x="1340541" y="0"/>
                  </a:lnTo>
                  <a:lnTo>
                    <a:pt x="1340541" y="309700"/>
                  </a:lnTo>
                  <a:lnTo>
                    <a:pt x="0" y="309700"/>
                  </a:lnTo>
                  <a:lnTo>
                    <a:pt x="0" y="0"/>
                  </a:lnTo>
                  <a:close/>
                </a:path>
                <a:path w="1340541" h="309700" fill="none">
                  <a:moveTo>
                    <a:pt x="0" y="309700"/>
                  </a:moveTo>
                  <a:lnTo>
                    <a:pt x="1340541" y="309700"/>
                  </a:lnTo>
                </a:path>
              </a:pathLst>
            </a:custGeom>
            <a:noFill/>
            <a:ln w="15200" cap="rnd">
              <a:solidFill>
                <a:srgbClr val="5FB7F1"/>
              </a:solidFill>
              <a:round/>
            </a:ln>
          </p:spPr>
          <p:txBody>
            <a:bodyPr wrap="none" lIns="0" tIns="0" rIns="0" bIns="11000" rtlCol="0" anchor="ctr"/>
            <a:lstStyle/>
            <a:p>
              <a:pPr algn="ctr">
                <a:lnSpc>
                  <a:spcPct val="100000"/>
                </a:lnSpc>
              </a:pPr>
              <a:r>
                <a:rPr sz="1400" b="1">
                  <a:solidFill>
                    <a:srgbClr val="454545"/>
                  </a:solidFill>
                  <a:latin typeface="微软雅黑"/>
                </a:rPr>
                <a:t>核数据测量</a:t>
              </a:r>
            </a:p>
          </p:txBody>
        </p:sp>
        <p:sp>
          <p:nvSpPr>
            <p:cNvPr id="323" name="MainTopic">
              <a:extLst>
                <a:ext uri="{FF2B5EF4-FFF2-40B4-BE49-F238E27FC236}">
                  <a16:creationId xmlns:a16="http://schemas.microsoft.com/office/drawing/2014/main" id="{0DB81955-AE14-1514-D89D-21FECC63093E}"/>
                </a:ext>
              </a:extLst>
            </p:cNvPr>
            <p:cNvSpPr/>
            <p:nvPr/>
          </p:nvSpPr>
          <p:spPr>
            <a:xfrm>
              <a:off x="2492044" y="3102200"/>
              <a:ext cx="1340541" cy="309700"/>
            </a:xfrm>
            <a:custGeom>
              <a:avLst/>
              <a:gdLst>
                <a:gd name="rtl" fmla="*/ 122550 w 1340541"/>
                <a:gd name="rtt" fmla="*/ 42560 h 309700"/>
                <a:gd name="rtr" fmla="*/ 801483 w 1340541"/>
                <a:gd name="rtb" fmla="*/ 255360 h 309700"/>
              </a:gdLst>
              <a:ahLst/>
              <a:cxnLst/>
              <a:rect l="rtl" t="rtt" r="rtr" b="rtb"/>
              <a:pathLst>
                <a:path w="1340541" h="309700" stroke="0">
                  <a:moveTo>
                    <a:pt x="0" y="0"/>
                  </a:moveTo>
                  <a:lnTo>
                    <a:pt x="1340541" y="0"/>
                  </a:lnTo>
                  <a:lnTo>
                    <a:pt x="1340541" y="309700"/>
                  </a:lnTo>
                  <a:lnTo>
                    <a:pt x="0" y="309700"/>
                  </a:lnTo>
                  <a:lnTo>
                    <a:pt x="0" y="0"/>
                  </a:lnTo>
                  <a:close/>
                </a:path>
                <a:path w="1340541" h="309700" fill="none">
                  <a:moveTo>
                    <a:pt x="0" y="309700"/>
                  </a:moveTo>
                  <a:lnTo>
                    <a:pt x="1340541" y="309700"/>
                  </a:lnTo>
                </a:path>
              </a:pathLst>
            </a:custGeom>
            <a:noFill/>
            <a:ln w="15200" cap="rnd">
              <a:solidFill>
                <a:srgbClr val="FFCD55"/>
              </a:solidFill>
              <a:round/>
            </a:ln>
          </p:spPr>
          <p:txBody>
            <a:bodyPr wrap="none" lIns="0" tIns="0" rIns="0" bIns="11000" rtlCol="0" anchor="ctr"/>
            <a:lstStyle/>
            <a:p>
              <a:pPr algn="ctr">
                <a:lnSpc>
                  <a:spcPct val="100000"/>
                </a:lnSpc>
              </a:pPr>
              <a:r>
                <a:rPr sz="1400" b="1">
                  <a:solidFill>
                    <a:srgbClr val="454545"/>
                  </a:solidFill>
                  <a:latin typeface="微软雅黑"/>
                </a:rPr>
                <a:t>辐射损伤</a:t>
              </a:r>
            </a:p>
          </p:txBody>
        </p:sp>
        <p:sp>
          <p:nvSpPr>
            <p:cNvPr id="324" name="MainTopic">
              <a:extLst>
                <a:ext uri="{FF2B5EF4-FFF2-40B4-BE49-F238E27FC236}">
                  <a16:creationId xmlns:a16="http://schemas.microsoft.com/office/drawing/2014/main" id="{EF7CE5A2-8C08-9491-CBAB-CA9880330E19}"/>
                </a:ext>
              </a:extLst>
            </p:cNvPr>
            <p:cNvSpPr/>
            <p:nvPr/>
          </p:nvSpPr>
          <p:spPr>
            <a:xfrm>
              <a:off x="2492044" y="4008500"/>
              <a:ext cx="1340541" cy="309700"/>
            </a:xfrm>
            <a:custGeom>
              <a:avLst/>
              <a:gdLst>
                <a:gd name="rtl" fmla="*/ 122550 w 1340541"/>
                <a:gd name="rtt" fmla="*/ 42560 h 309700"/>
                <a:gd name="rtr" fmla="*/ 1125750 w 1340541"/>
                <a:gd name="rtb" fmla="*/ 255360 h 309700"/>
              </a:gdLst>
              <a:ahLst/>
              <a:cxnLst/>
              <a:rect l="rtl" t="rtt" r="rtr" b="rtb"/>
              <a:pathLst>
                <a:path w="1340541" h="309700" stroke="0">
                  <a:moveTo>
                    <a:pt x="0" y="0"/>
                  </a:moveTo>
                  <a:lnTo>
                    <a:pt x="1340541" y="0"/>
                  </a:lnTo>
                  <a:lnTo>
                    <a:pt x="1340541" y="309700"/>
                  </a:lnTo>
                  <a:lnTo>
                    <a:pt x="0" y="309700"/>
                  </a:lnTo>
                  <a:lnTo>
                    <a:pt x="0" y="0"/>
                  </a:lnTo>
                  <a:close/>
                </a:path>
                <a:path w="1340541" h="309700" fill="none">
                  <a:moveTo>
                    <a:pt x="0" y="309700"/>
                  </a:moveTo>
                  <a:lnTo>
                    <a:pt x="1340541" y="309700"/>
                  </a:lnTo>
                </a:path>
              </a:pathLst>
            </a:custGeom>
            <a:noFill/>
            <a:ln w="15200" cap="rnd">
              <a:solidFill>
                <a:srgbClr val="F1A3DC"/>
              </a:solidFill>
              <a:round/>
            </a:ln>
          </p:spPr>
          <p:txBody>
            <a:bodyPr wrap="none" lIns="0" tIns="0" rIns="0" bIns="11000" rtlCol="0" anchor="ctr"/>
            <a:lstStyle/>
            <a:p>
              <a:pPr algn="ctr">
                <a:lnSpc>
                  <a:spcPct val="100000"/>
                </a:lnSpc>
              </a:pPr>
              <a:r>
                <a:rPr sz="1400" b="1">
                  <a:solidFill>
                    <a:srgbClr val="454545"/>
                  </a:solidFill>
                  <a:latin typeface="微软雅黑"/>
                </a:rPr>
                <a:t>辐照生物医学</a:t>
              </a:r>
            </a:p>
          </p:txBody>
        </p:sp>
        <p:sp>
          <p:nvSpPr>
            <p:cNvPr id="325" name="Floating">
              <a:extLst>
                <a:ext uri="{FF2B5EF4-FFF2-40B4-BE49-F238E27FC236}">
                  <a16:creationId xmlns:a16="http://schemas.microsoft.com/office/drawing/2014/main" id="{9E731963-0608-A697-0204-1A715A0AEE5A}"/>
                </a:ext>
              </a:extLst>
            </p:cNvPr>
            <p:cNvSpPr/>
            <p:nvPr/>
          </p:nvSpPr>
          <p:spPr>
            <a:xfrm>
              <a:off x="8350707" y="1568238"/>
              <a:ext cx="653600" cy="278667"/>
            </a:xfrm>
            <a:custGeom>
              <a:avLst/>
              <a:gdLst>
                <a:gd name="rtl" fmla="*/ 131480 w 653600"/>
                <a:gd name="rtt" fmla="*/ 56620 h 278667"/>
                <a:gd name="rtr" fmla="*/ 526680 w 653600"/>
                <a:gd name="rtb" fmla="*/ 213687 h 278667"/>
              </a:gdLst>
              <a:ahLst/>
              <a:cxnLst/>
              <a:rect l="rtl" t="rtt" r="rtr" b="rtb"/>
              <a:pathLst>
                <a:path w="653600" h="278667">
                  <a:moveTo>
                    <a:pt x="30400" y="0"/>
                  </a:moveTo>
                  <a:lnTo>
                    <a:pt x="623200" y="0"/>
                  </a:lnTo>
                  <a:cubicBezTo>
                    <a:pt x="643629" y="0"/>
                    <a:pt x="653600" y="9971"/>
                    <a:pt x="653600" y="30400"/>
                  </a:cubicBezTo>
                  <a:lnTo>
                    <a:pt x="653600" y="248267"/>
                  </a:lnTo>
                  <a:cubicBezTo>
                    <a:pt x="653600" y="268695"/>
                    <a:pt x="643629" y="278667"/>
                    <a:pt x="623200" y="278667"/>
                  </a:cubicBezTo>
                  <a:lnTo>
                    <a:pt x="30400" y="278667"/>
                  </a:lnTo>
                  <a:cubicBezTo>
                    <a:pt x="9971" y="278667"/>
                    <a:pt x="0" y="268695"/>
                    <a:pt x="0" y="248267"/>
                  </a:cubicBezTo>
                  <a:lnTo>
                    <a:pt x="0" y="30400"/>
                  </a:lnTo>
                  <a:cubicBezTo>
                    <a:pt x="0" y="9971"/>
                    <a:pt x="9971" y="0"/>
                    <a:pt x="30400" y="0"/>
                  </a:cubicBezTo>
                  <a:close/>
                </a:path>
              </a:pathLst>
            </a:custGeom>
            <a:solidFill>
              <a:srgbClr val="FF7575"/>
            </a:solidFill>
            <a:ln w="7600" cap="rnd">
              <a:solidFill>
                <a:srgbClr val="FF7575"/>
              </a:solidFill>
              <a:round/>
            </a:ln>
          </p:spPr>
          <p:txBody>
            <a:bodyPr wrap="none" lIns="0" tIns="0" rIns="0" bIns="11000" rtlCol="0" anchor="ctr"/>
            <a:lstStyle/>
            <a:p>
              <a:pPr algn="ctr">
                <a:lnSpc>
                  <a:spcPct val="100000"/>
                </a:lnSpc>
              </a:pPr>
              <a:r>
                <a:rPr sz="1200" b="1" dirty="0" err="1">
                  <a:solidFill>
                    <a:srgbClr val="FFFFFF"/>
                  </a:solidFill>
                  <a:latin typeface="微软雅黑"/>
                </a:rPr>
                <a:t>高流强</a:t>
              </a:r>
              <a:endParaRPr sz="1200" b="1" dirty="0">
                <a:solidFill>
                  <a:srgbClr val="FFFFFF"/>
                </a:solidFill>
                <a:latin typeface="微软雅黑"/>
              </a:endParaRPr>
            </a:p>
          </p:txBody>
        </p:sp>
        <p:sp>
          <p:nvSpPr>
            <p:cNvPr id="326" name="MainTopic">
              <a:extLst>
                <a:ext uri="{FF2B5EF4-FFF2-40B4-BE49-F238E27FC236}">
                  <a16:creationId xmlns:a16="http://schemas.microsoft.com/office/drawing/2014/main" id="{C2B75FDC-4296-52EA-1FF3-0834FA1FC119}"/>
                </a:ext>
              </a:extLst>
            </p:cNvPr>
            <p:cNvSpPr/>
            <p:nvPr/>
          </p:nvSpPr>
          <p:spPr>
            <a:xfrm>
              <a:off x="2492044" y="5103534"/>
              <a:ext cx="1340541" cy="309700"/>
            </a:xfrm>
            <a:custGeom>
              <a:avLst/>
              <a:gdLst>
                <a:gd name="rtl" fmla="*/ 122550 w 1340541"/>
                <a:gd name="rtt" fmla="*/ 42560 h 309700"/>
                <a:gd name="rtr" fmla="*/ 1125750 w 1340541"/>
                <a:gd name="rtb" fmla="*/ 255360 h 309700"/>
              </a:gdLst>
              <a:ahLst/>
              <a:cxnLst/>
              <a:rect l="rtl" t="rtt" r="rtr" b="rtb"/>
              <a:pathLst>
                <a:path w="1340541" h="309700" stroke="0">
                  <a:moveTo>
                    <a:pt x="0" y="0"/>
                  </a:moveTo>
                  <a:lnTo>
                    <a:pt x="1340541" y="0"/>
                  </a:lnTo>
                  <a:lnTo>
                    <a:pt x="1340541" y="309700"/>
                  </a:lnTo>
                  <a:lnTo>
                    <a:pt x="0" y="309700"/>
                  </a:lnTo>
                  <a:lnTo>
                    <a:pt x="0" y="0"/>
                  </a:lnTo>
                  <a:close/>
                </a:path>
                <a:path w="1340541" h="309700" fill="none">
                  <a:moveTo>
                    <a:pt x="0" y="309700"/>
                  </a:moveTo>
                  <a:lnTo>
                    <a:pt x="1340541" y="309700"/>
                  </a:lnTo>
                </a:path>
              </a:pathLst>
            </a:custGeom>
            <a:noFill/>
            <a:ln w="15200" cap="rnd">
              <a:solidFill>
                <a:srgbClr val="6CC9E5"/>
              </a:solidFill>
              <a:round/>
            </a:ln>
          </p:spPr>
          <p:txBody>
            <a:bodyPr wrap="none" lIns="0" tIns="0" rIns="0" bIns="11000" rtlCol="0" anchor="ctr"/>
            <a:lstStyle/>
            <a:p>
              <a:pPr algn="ctr">
                <a:lnSpc>
                  <a:spcPct val="100000"/>
                </a:lnSpc>
              </a:pPr>
              <a:r>
                <a:rPr sz="1400" b="1">
                  <a:solidFill>
                    <a:srgbClr val="454545"/>
                  </a:solidFill>
                  <a:latin typeface="微软雅黑"/>
                </a:rPr>
                <a:t>器件辐照测试</a:t>
              </a:r>
            </a:p>
          </p:txBody>
        </p:sp>
        <p:sp>
          <p:nvSpPr>
            <p:cNvPr id="327" name="SubTopic">
              <a:extLst>
                <a:ext uri="{FF2B5EF4-FFF2-40B4-BE49-F238E27FC236}">
                  <a16:creationId xmlns:a16="http://schemas.microsoft.com/office/drawing/2014/main" id="{64B3E4E4-4439-BEF4-F733-A3F4AA5A95AA}"/>
                </a:ext>
              </a:extLst>
            </p:cNvPr>
            <p:cNvSpPr/>
            <p:nvPr/>
          </p:nvSpPr>
          <p:spPr>
            <a:xfrm>
              <a:off x="4099345" y="3838134"/>
              <a:ext cx="1311772" cy="221033"/>
            </a:xfrm>
            <a:custGeom>
              <a:avLst/>
              <a:gdLst>
                <a:gd name="rtl" fmla="*/ 54150 w 1311772"/>
                <a:gd name="rtt" fmla="*/ 15010 h 221033"/>
                <a:gd name="rtr" fmla="*/ 1138417 w 1311772"/>
                <a:gd name="rtb" fmla="*/ 192343 h 221033"/>
              </a:gdLst>
              <a:ahLst/>
              <a:cxnLst/>
              <a:rect l="rtl" t="rtt" r="rtr" b="rtb"/>
              <a:pathLst>
                <a:path w="1311772" h="221033" stroke="0">
                  <a:moveTo>
                    <a:pt x="0" y="0"/>
                  </a:moveTo>
                  <a:lnTo>
                    <a:pt x="1311772" y="0"/>
                  </a:lnTo>
                  <a:lnTo>
                    <a:pt x="1311772" y="221033"/>
                  </a:lnTo>
                  <a:lnTo>
                    <a:pt x="0" y="221033"/>
                  </a:lnTo>
                  <a:lnTo>
                    <a:pt x="0" y="0"/>
                  </a:lnTo>
                  <a:close/>
                </a:path>
                <a:path w="1311772" h="221033" fill="none">
                  <a:moveTo>
                    <a:pt x="0" y="221033"/>
                  </a:moveTo>
                  <a:lnTo>
                    <a:pt x="1311772" y="221033"/>
                  </a:lnTo>
                </a:path>
              </a:pathLst>
            </a:custGeom>
            <a:noFill/>
            <a:ln w="15200" cap="rnd">
              <a:solidFill>
                <a:srgbClr val="F1A3DC"/>
              </a:solidFill>
              <a:round/>
            </a:ln>
          </p:spPr>
          <p:txBody>
            <a:bodyPr wrap="none" lIns="0" tIns="0" rIns="0" bIns="11000" rtlCol="0" anchor="ctr"/>
            <a:lstStyle/>
            <a:p>
              <a:pPr algn="ctr">
                <a:lnSpc>
                  <a:spcPct val="100000"/>
                </a:lnSpc>
              </a:pPr>
              <a:r>
                <a:rPr sz="1200">
                  <a:solidFill>
                    <a:srgbClr val="454545"/>
                  </a:solidFill>
                  <a:latin typeface="微软雅黑"/>
                </a:rPr>
                <a:t>质子治疗技术研究</a:t>
              </a:r>
            </a:p>
          </p:txBody>
        </p:sp>
        <p:sp>
          <p:nvSpPr>
            <p:cNvPr id="328" name="SubTopic">
              <a:extLst>
                <a:ext uri="{FF2B5EF4-FFF2-40B4-BE49-F238E27FC236}">
                  <a16:creationId xmlns:a16="http://schemas.microsoft.com/office/drawing/2014/main" id="{83E5EBD9-ECDB-8028-00B5-E62F06B0509B}"/>
                </a:ext>
              </a:extLst>
            </p:cNvPr>
            <p:cNvSpPr/>
            <p:nvPr/>
          </p:nvSpPr>
          <p:spPr>
            <a:xfrm>
              <a:off x="4099345" y="4097167"/>
              <a:ext cx="1311772" cy="221033"/>
            </a:xfrm>
            <a:custGeom>
              <a:avLst/>
              <a:gdLst>
                <a:gd name="rtl" fmla="*/ 54150 w 1311772"/>
                <a:gd name="rtt" fmla="*/ 15010 h 221033"/>
                <a:gd name="rtr" fmla="*/ 1138417 w 1311772"/>
                <a:gd name="rtb" fmla="*/ 192343 h 221033"/>
              </a:gdLst>
              <a:ahLst/>
              <a:cxnLst/>
              <a:rect l="rtl" t="rtt" r="rtr" b="rtb"/>
              <a:pathLst>
                <a:path w="1311772" h="221033" stroke="0">
                  <a:moveTo>
                    <a:pt x="0" y="0"/>
                  </a:moveTo>
                  <a:lnTo>
                    <a:pt x="1311772" y="0"/>
                  </a:lnTo>
                  <a:lnTo>
                    <a:pt x="1311772" y="221033"/>
                  </a:lnTo>
                  <a:lnTo>
                    <a:pt x="0" y="221033"/>
                  </a:lnTo>
                  <a:lnTo>
                    <a:pt x="0" y="0"/>
                  </a:lnTo>
                  <a:close/>
                </a:path>
                <a:path w="1311772" h="221033" fill="none">
                  <a:moveTo>
                    <a:pt x="0" y="221033"/>
                  </a:moveTo>
                  <a:lnTo>
                    <a:pt x="1311772" y="221033"/>
                  </a:lnTo>
                </a:path>
              </a:pathLst>
            </a:custGeom>
            <a:noFill/>
            <a:ln w="15200" cap="rnd">
              <a:solidFill>
                <a:srgbClr val="F1A3DC"/>
              </a:solidFill>
              <a:round/>
            </a:ln>
          </p:spPr>
          <p:txBody>
            <a:bodyPr wrap="none" lIns="0" tIns="0" rIns="0" bIns="11000" rtlCol="0" anchor="ctr"/>
            <a:lstStyle/>
            <a:p>
              <a:pPr algn="ctr">
                <a:lnSpc>
                  <a:spcPct val="100000"/>
                </a:lnSpc>
              </a:pPr>
              <a:r>
                <a:rPr sz="1200" dirty="0" err="1">
                  <a:solidFill>
                    <a:srgbClr val="454545"/>
                  </a:solidFill>
                  <a:latin typeface="微软雅黑"/>
                </a:rPr>
                <a:t>质子闪疗技术研究</a:t>
              </a:r>
              <a:endParaRPr sz="1200" dirty="0">
                <a:solidFill>
                  <a:srgbClr val="454545"/>
                </a:solidFill>
                <a:latin typeface="微软雅黑"/>
              </a:endParaRPr>
            </a:p>
          </p:txBody>
        </p:sp>
        <p:sp>
          <p:nvSpPr>
            <p:cNvPr id="329" name="SubTopic">
              <a:extLst>
                <a:ext uri="{FF2B5EF4-FFF2-40B4-BE49-F238E27FC236}">
                  <a16:creationId xmlns:a16="http://schemas.microsoft.com/office/drawing/2014/main" id="{0C8F08C2-C6F1-285A-662D-44B45FC9FD02}"/>
                </a:ext>
              </a:extLst>
            </p:cNvPr>
            <p:cNvSpPr/>
            <p:nvPr/>
          </p:nvSpPr>
          <p:spPr>
            <a:xfrm>
              <a:off x="4099345" y="4356200"/>
              <a:ext cx="1311772" cy="221033"/>
            </a:xfrm>
            <a:custGeom>
              <a:avLst/>
              <a:gdLst>
                <a:gd name="rtl" fmla="*/ 54150 w 1311772"/>
                <a:gd name="rtt" fmla="*/ 15010 h 221033"/>
                <a:gd name="rtr" fmla="*/ 1138417 w 1311772"/>
                <a:gd name="rtb" fmla="*/ 192343 h 221033"/>
              </a:gdLst>
              <a:ahLst/>
              <a:cxnLst/>
              <a:rect l="rtl" t="rtt" r="rtr" b="rtb"/>
              <a:pathLst>
                <a:path w="1311772" h="221033" stroke="0">
                  <a:moveTo>
                    <a:pt x="0" y="0"/>
                  </a:moveTo>
                  <a:lnTo>
                    <a:pt x="1311772" y="0"/>
                  </a:lnTo>
                  <a:lnTo>
                    <a:pt x="1311772" y="221033"/>
                  </a:lnTo>
                  <a:lnTo>
                    <a:pt x="0" y="221033"/>
                  </a:lnTo>
                  <a:lnTo>
                    <a:pt x="0" y="0"/>
                  </a:lnTo>
                  <a:close/>
                </a:path>
                <a:path w="1311772" h="221033" fill="none">
                  <a:moveTo>
                    <a:pt x="0" y="221033"/>
                  </a:moveTo>
                  <a:lnTo>
                    <a:pt x="1311772" y="221033"/>
                  </a:lnTo>
                </a:path>
              </a:pathLst>
            </a:custGeom>
            <a:noFill/>
            <a:ln w="15200" cap="rnd">
              <a:solidFill>
                <a:srgbClr val="F1A3DC"/>
              </a:solidFill>
              <a:round/>
            </a:ln>
          </p:spPr>
          <p:txBody>
            <a:bodyPr wrap="none" lIns="0" tIns="0" rIns="0" bIns="11000" rtlCol="0" anchor="ctr"/>
            <a:lstStyle/>
            <a:p>
              <a:pPr algn="ctr">
                <a:lnSpc>
                  <a:spcPct val="100000"/>
                </a:lnSpc>
              </a:pPr>
              <a:r>
                <a:rPr sz="1200">
                  <a:solidFill>
                    <a:srgbClr val="454545"/>
                  </a:solidFill>
                  <a:latin typeface="微软雅黑"/>
                </a:rPr>
                <a:t>辐照生物医学效应</a:t>
              </a:r>
            </a:p>
          </p:txBody>
        </p:sp>
        <p:sp>
          <p:nvSpPr>
            <p:cNvPr id="330" name="Floating">
              <a:extLst>
                <a:ext uri="{FF2B5EF4-FFF2-40B4-BE49-F238E27FC236}">
                  <a16:creationId xmlns:a16="http://schemas.microsoft.com/office/drawing/2014/main" id="{806B1F09-0BFD-A880-D663-B6601A062F34}"/>
                </a:ext>
              </a:extLst>
            </p:cNvPr>
            <p:cNvSpPr/>
            <p:nvPr/>
          </p:nvSpPr>
          <p:spPr>
            <a:xfrm>
              <a:off x="8350707" y="4884372"/>
              <a:ext cx="653600" cy="278667"/>
            </a:xfrm>
            <a:custGeom>
              <a:avLst/>
              <a:gdLst>
                <a:gd name="rtl" fmla="*/ 131480 w 653600"/>
                <a:gd name="rtt" fmla="*/ 56620 h 278667"/>
                <a:gd name="rtr" fmla="*/ 526680 w 653600"/>
                <a:gd name="rtb" fmla="*/ 213687 h 278667"/>
              </a:gdLst>
              <a:ahLst/>
              <a:cxnLst/>
              <a:rect l="rtl" t="rtt" r="rtr" b="rtb"/>
              <a:pathLst>
                <a:path w="653600" h="278667">
                  <a:moveTo>
                    <a:pt x="30400" y="0"/>
                  </a:moveTo>
                  <a:lnTo>
                    <a:pt x="623200" y="0"/>
                  </a:lnTo>
                  <a:cubicBezTo>
                    <a:pt x="643629" y="0"/>
                    <a:pt x="653600" y="9971"/>
                    <a:pt x="653600" y="30400"/>
                  </a:cubicBezTo>
                  <a:lnTo>
                    <a:pt x="653600" y="248267"/>
                  </a:lnTo>
                  <a:cubicBezTo>
                    <a:pt x="653600" y="268695"/>
                    <a:pt x="643629" y="278667"/>
                    <a:pt x="623200" y="278667"/>
                  </a:cubicBezTo>
                  <a:lnTo>
                    <a:pt x="30400" y="278667"/>
                  </a:lnTo>
                  <a:cubicBezTo>
                    <a:pt x="9971" y="278667"/>
                    <a:pt x="0" y="268695"/>
                    <a:pt x="0" y="248267"/>
                  </a:cubicBezTo>
                  <a:lnTo>
                    <a:pt x="0" y="30400"/>
                  </a:lnTo>
                  <a:cubicBezTo>
                    <a:pt x="0" y="9971"/>
                    <a:pt x="9971" y="0"/>
                    <a:pt x="30400" y="0"/>
                  </a:cubicBezTo>
                  <a:close/>
                </a:path>
              </a:pathLst>
            </a:custGeom>
            <a:solidFill>
              <a:srgbClr val="5FB7F1"/>
            </a:solidFill>
            <a:ln w="7600" cap="rnd">
              <a:solidFill>
                <a:srgbClr val="2D99EC"/>
              </a:solidFill>
              <a:round/>
            </a:ln>
          </p:spPr>
          <p:txBody>
            <a:bodyPr wrap="none" lIns="0" tIns="0" rIns="0" bIns="11000" rtlCol="0" anchor="ctr"/>
            <a:lstStyle/>
            <a:p>
              <a:pPr algn="ctr">
                <a:lnSpc>
                  <a:spcPct val="100000"/>
                </a:lnSpc>
              </a:pPr>
              <a:r>
                <a:rPr sz="1200" b="1">
                  <a:solidFill>
                    <a:srgbClr val="FFFFFF"/>
                  </a:solidFill>
                  <a:latin typeface="微软雅黑"/>
                </a:rPr>
                <a:t>低流强</a:t>
              </a:r>
            </a:p>
          </p:txBody>
        </p:sp>
        <p:sp>
          <p:nvSpPr>
            <p:cNvPr id="331" name="SubTopic">
              <a:extLst>
                <a:ext uri="{FF2B5EF4-FFF2-40B4-BE49-F238E27FC236}">
                  <a16:creationId xmlns:a16="http://schemas.microsoft.com/office/drawing/2014/main" id="{B5D69410-D307-AEF4-70D9-0655A9AA7364}"/>
                </a:ext>
              </a:extLst>
            </p:cNvPr>
            <p:cNvSpPr/>
            <p:nvPr/>
          </p:nvSpPr>
          <p:spPr>
            <a:xfrm>
              <a:off x="4099345" y="4933167"/>
              <a:ext cx="1311772" cy="221033"/>
            </a:xfrm>
            <a:custGeom>
              <a:avLst/>
              <a:gdLst>
                <a:gd name="rtl" fmla="*/ 54150 w 1311772"/>
                <a:gd name="rtt" fmla="*/ 15010 h 221033"/>
                <a:gd name="rtr" fmla="*/ 1006683 w 1311772"/>
                <a:gd name="rtb" fmla="*/ 192343 h 221033"/>
              </a:gdLst>
              <a:ahLst/>
              <a:cxnLst/>
              <a:rect l="rtl" t="rtt" r="rtr" b="rtb"/>
              <a:pathLst>
                <a:path w="1311772" h="221033" stroke="0">
                  <a:moveTo>
                    <a:pt x="0" y="0"/>
                  </a:moveTo>
                  <a:lnTo>
                    <a:pt x="1311772" y="0"/>
                  </a:lnTo>
                  <a:lnTo>
                    <a:pt x="1311772" y="221033"/>
                  </a:lnTo>
                  <a:lnTo>
                    <a:pt x="0" y="221033"/>
                  </a:lnTo>
                  <a:lnTo>
                    <a:pt x="0" y="0"/>
                  </a:lnTo>
                  <a:close/>
                </a:path>
                <a:path w="1311772" h="221033" fill="none">
                  <a:moveTo>
                    <a:pt x="0" y="221033"/>
                  </a:moveTo>
                  <a:lnTo>
                    <a:pt x="1311772" y="221033"/>
                  </a:lnTo>
                </a:path>
              </a:pathLst>
            </a:custGeom>
            <a:noFill/>
            <a:ln w="15200" cap="rnd">
              <a:solidFill>
                <a:srgbClr val="6CC9E5"/>
              </a:solidFill>
              <a:round/>
            </a:ln>
          </p:spPr>
          <p:txBody>
            <a:bodyPr wrap="none" lIns="0" tIns="0" rIns="0" bIns="11000" rtlCol="0" anchor="ctr"/>
            <a:lstStyle/>
            <a:p>
              <a:pPr algn="ctr">
                <a:lnSpc>
                  <a:spcPct val="100000"/>
                </a:lnSpc>
              </a:pPr>
              <a:r>
                <a:rPr sz="1200">
                  <a:solidFill>
                    <a:srgbClr val="454545"/>
                  </a:solidFill>
                  <a:latin typeface="微软雅黑"/>
                </a:rPr>
                <a:t>单粒子效应截面</a:t>
              </a:r>
            </a:p>
          </p:txBody>
        </p:sp>
        <p:sp>
          <p:nvSpPr>
            <p:cNvPr id="332" name="SubTopic">
              <a:extLst>
                <a:ext uri="{FF2B5EF4-FFF2-40B4-BE49-F238E27FC236}">
                  <a16:creationId xmlns:a16="http://schemas.microsoft.com/office/drawing/2014/main" id="{6441145C-AFD4-2055-0760-31E9C86C1D96}"/>
                </a:ext>
              </a:extLst>
            </p:cNvPr>
            <p:cNvSpPr/>
            <p:nvPr/>
          </p:nvSpPr>
          <p:spPr>
            <a:xfrm>
              <a:off x="4099345" y="5192200"/>
              <a:ext cx="1311772" cy="221033"/>
            </a:xfrm>
            <a:custGeom>
              <a:avLst/>
              <a:gdLst>
                <a:gd name="rtl" fmla="*/ 54150 w 1311772"/>
                <a:gd name="rtt" fmla="*/ 15010 h 221033"/>
                <a:gd name="rtr" fmla="*/ 1052283 w 1311772"/>
                <a:gd name="rtb" fmla="*/ 192343 h 221033"/>
              </a:gdLst>
              <a:ahLst/>
              <a:cxnLst/>
              <a:rect l="rtl" t="rtt" r="rtr" b="rtb"/>
              <a:pathLst>
                <a:path w="1311772" h="221033" stroke="0">
                  <a:moveTo>
                    <a:pt x="0" y="0"/>
                  </a:moveTo>
                  <a:lnTo>
                    <a:pt x="1311772" y="0"/>
                  </a:lnTo>
                  <a:lnTo>
                    <a:pt x="1311772" y="221033"/>
                  </a:lnTo>
                  <a:lnTo>
                    <a:pt x="0" y="221033"/>
                  </a:lnTo>
                  <a:lnTo>
                    <a:pt x="0" y="0"/>
                  </a:lnTo>
                  <a:close/>
                </a:path>
                <a:path w="1311772" h="221033" fill="none">
                  <a:moveTo>
                    <a:pt x="0" y="221033"/>
                  </a:moveTo>
                  <a:lnTo>
                    <a:pt x="1311772" y="221033"/>
                  </a:lnTo>
                </a:path>
              </a:pathLst>
            </a:custGeom>
            <a:noFill/>
            <a:ln w="15200" cap="rnd">
              <a:solidFill>
                <a:srgbClr val="6CC9E5"/>
              </a:solidFill>
              <a:round/>
            </a:ln>
          </p:spPr>
          <p:txBody>
            <a:bodyPr wrap="none" lIns="0" tIns="0" rIns="0" bIns="11000" rtlCol="0" anchor="ctr"/>
            <a:lstStyle/>
            <a:p>
              <a:pPr algn="ctr">
                <a:lnSpc>
                  <a:spcPct val="100000"/>
                </a:lnSpc>
              </a:pPr>
              <a:r>
                <a:rPr sz="1200">
                  <a:solidFill>
                    <a:srgbClr val="454545"/>
                  </a:solidFill>
                  <a:latin typeface="微软雅黑"/>
                </a:rPr>
                <a:t>3D封装器件测试</a:t>
              </a:r>
            </a:p>
          </p:txBody>
        </p:sp>
        <p:sp>
          <p:nvSpPr>
            <p:cNvPr id="333" name="SubTopic">
              <a:extLst>
                <a:ext uri="{FF2B5EF4-FFF2-40B4-BE49-F238E27FC236}">
                  <a16:creationId xmlns:a16="http://schemas.microsoft.com/office/drawing/2014/main" id="{6D90D588-D18B-25B5-E4F3-BD9346847B61}"/>
                </a:ext>
              </a:extLst>
            </p:cNvPr>
            <p:cNvSpPr/>
            <p:nvPr/>
          </p:nvSpPr>
          <p:spPr>
            <a:xfrm>
              <a:off x="4099345" y="5451234"/>
              <a:ext cx="1311772" cy="221033"/>
            </a:xfrm>
            <a:custGeom>
              <a:avLst/>
              <a:gdLst>
                <a:gd name="rtl" fmla="*/ 54150 w 1311772"/>
                <a:gd name="rtt" fmla="*/ 15010 h 221033"/>
                <a:gd name="rtr" fmla="*/ 1006683 w 1311772"/>
                <a:gd name="rtb" fmla="*/ 192343 h 221033"/>
              </a:gdLst>
              <a:ahLst/>
              <a:cxnLst/>
              <a:rect l="rtl" t="rtt" r="rtr" b="rtb"/>
              <a:pathLst>
                <a:path w="1311772" h="221033" stroke="0">
                  <a:moveTo>
                    <a:pt x="0" y="0"/>
                  </a:moveTo>
                  <a:lnTo>
                    <a:pt x="1311772" y="0"/>
                  </a:lnTo>
                  <a:lnTo>
                    <a:pt x="1311772" y="221033"/>
                  </a:lnTo>
                  <a:lnTo>
                    <a:pt x="0" y="221033"/>
                  </a:lnTo>
                  <a:lnTo>
                    <a:pt x="0" y="0"/>
                  </a:lnTo>
                  <a:close/>
                </a:path>
                <a:path w="1311772" h="221033" fill="none">
                  <a:moveTo>
                    <a:pt x="0" y="221033"/>
                  </a:moveTo>
                  <a:lnTo>
                    <a:pt x="1311772" y="221033"/>
                  </a:lnTo>
                </a:path>
              </a:pathLst>
            </a:custGeom>
            <a:noFill/>
            <a:ln w="15200" cap="rnd">
              <a:solidFill>
                <a:srgbClr val="6CC9E5"/>
              </a:solidFill>
              <a:round/>
            </a:ln>
          </p:spPr>
          <p:txBody>
            <a:bodyPr wrap="none" lIns="0" tIns="0" rIns="0" bIns="11000" rtlCol="0" anchor="ctr"/>
            <a:lstStyle/>
            <a:p>
              <a:pPr algn="ctr">
                <a:lnSpc>
                  <a:spcPct val="100000"/>
                </a:lnSpc>
              </a:pPr>
              <a:r>
                <a:rPr sz="1200">
                  <a:solidFill>
                    <a:srgbClr val="454545"/>
                  </a:solidFill>
                  <a:latin typeface="微软雅黑"/>
                </a:rPr>
                <a:t>注量率效应研究</a:t>
              </a:r>
            </a:p>
          </p:txBody>
        </p:sp>
        <p:sp>
          <p:nvSpPr>
            <p:cNvPr id="334" name="SubTopic">
              <a:extLst>
                <a:ext uri="{FF2B5EF4-FFF2-40B4-BE49-F238E27FC236}">
                  <a16:creationId xmlns:a16="http://schemas.microsoft.com/office/drawing/2014/main" id="{5D2D14EF-8DC4-91D8-6C71-2BC600B76A90}"/>
                </a:ext>
              </a:extLst>
            </p:cNvPr>
            <p:cNvSpPr/>
            <p:nvPr/>
          </p:nvSpPr>
          <p:spPr>
            <a:xfrm>
              <a:off x="4099345" y="2931833"/>
              <a:ext cx="1311772" cy="221033"/>
            </a:xfrm>
            <a:custGeom>
              <a:avLst/>
              <a:gdLst>
                <a:gd name="rtl" fmla="*/ 54150 w 1311772"/>
                <a:gd name="rtt" fmla="*/ 15010 h 221033"/>
                <a:gd name="rtr" fmla="*/ 1006683 w 1311772"/>
                <a:gd name="rtb" fmla="*/ 192343 h 221033"/>
              </a:gdLst>
              <a:ahLst/>
              <a:cxnLst/>
              <a:rect l="rtl" t="rtt" r="rtr" b="rtb"/>
              <a:pathLst>
                <a:path w="1311772" h="221033" stroke="0">
                  <a:moveTo>
                    <a:pt x="0" y="0"/>
                  </a:moveTo>
                  <a:lnTo>
                    <a:pt x="1311772" y="0"/>
                  </a:lnTo>
                  <a:lnTo>
                    <a:pt x="1311772" y="221033"/>
                  </a:lnTo>
                  <a:lnTo>
                    <a:pt x="0" y="221033"/>
                  </a:lnTo>
                  <a:lnTo>
                    <a:pt x="0" y="0"/>
                  </a:lnTo>
                  <a:close/>
                </a:path>
                <a:path w="1311772" h="221033" fill="none">
                  <a:moveTo>
                    <a:pt x="0" y="221033"/>
                  </a:moveTo>
                  <a:lnTo>
                    <a:pt x="1311772" y="221033"/>
                  </a:lnTo>
                </a:path>
              </a:pathLst>
            </a:custGeom>
            <a:noFill/>
            <a:ln w="15200" cap="rnd">
              <a:solidFill>
                <a:srgbClr val="FFCD55"/>
              </a:solidFill>
              <a:round/>
            </a:ln>
          </p:spPr>
          <p:txBody>
            <a:bodyPr wrap="none" lIns="0" tIns="0" rIns="0" bIns="11000" rtlCol="0" anchor="ctr"/>
            <a:lstStyle/>
            <a:p>
              <a:pPr algn="ctr">
                <a:lnSpc>
                  <a:spcPct val="100000"/>
                </a:lnSpc>
              </a:pPr>
              <a:r>
                <a:rPr sz="1200" dirty="0" err="1">
                  <a:solidFill>
                    <a:srgbClr val="454545"/>
                  </a:solidFill>
                  <a:latin typeface="微软雅黑"/>
                </a:rPr>
                <a:t>探测器辐照损伤</a:t>
              </a:r>
              <a:endParaRPr sz="1200" dirty="0">
                <a:solidFill>
                  <a:srgbClr val="454545"/>
                </a:solidFill>
                <a:latin typeface="微软雅黑"/>
              </a:endParaRPr>
            </a:p>
          </p:txBody>
        </p:sp>
        <p:sp>
          <p:nvSpPr>
            <p:cNvPr id="335" name="SubTopic">
              <a:extLst>
                <a:ext uri="{FF2B5EF4-FFF2-40B4-BE49-F238E27FC236}">
                  <a16:creationId xmlns:a16="http://schemas.microsoft.com/office/drawing/2014/main" id="{C6610F9E-A9AA-B28C-2F25-3509F39246C7}"/>
                </a:ext>
              </a:extLst>
            </p:cNvPr>
            <p:cNvSpPr/>
            <p:nvPr/>
          </p:nvSpPr>
          <p:spPr>
            <a:xfrm>
              <a:off x="4099344" y="2107234"/>
              <a:ext cx="1458509" cy="398367"/>
            </a:xfrm>
            <a:custGeom>
              <a:avLst/>
              <a:gdLst>
                <a:gd name="rtl" fmla="*/ 54150 w 1311772"/>
                <a:gd name="rtt" fmla="*/ 15010 h 398367"/>
                <a:gd name="rtr" fmla="*/ 743217 w 1311772"/>
                <a:gd name="rtb" fmla="*/ 369677 h 398367"/>
              </a:gdLst>
              <a:ahLst/>
              <a:cxnLst/>
              <a:rect l="rtl" t="rtt" r="rtr" b="rtb"/>
              <a:pathLst>
                <a:path w="1311772" h="398367" stroke="0">
                  <a:moveTo>
                    <a:pt x="0" y="0"/>
                  </a:moveTo>
                  <a:lnTo>
                    <a:pt x="1311772" y="0"/>
                  </a:lnTo>
                  <a:lnTo>
                    <a:pt x="1311772" y="398367"/>
                  </a:lnTo>
                  <a:lnTo>
                    <a:pt x="0" y="398367"/>
                  </a:lnTo>
                  <a:lnTo>
                    <a:pt x="0" y="0"/>
                  </a:lnTo>
                  <a:close/>
                </a:path>
                <a:path w="1311772" h="398367" fill="none">
                  <a:moveTo>
                    <a:pt x="0" y="398367"/>
                  </a:moveTo>
                  <a:lnTo>
                    <a:pt x="1311772" y="398367"/>
                  </a:lnTo>
                </a:path>
              </a:pathLst>
            </a:custGeom>
            <a:noFill/>
            <a:ln w="15200" cap="rnd">
              <a:solidFill>
                <a:srgbClr val="5FB7F1"/>
              </a:solidFill>
              <a:round/>
            </a:ln>
          </p:spPr>
          <p:txBody>
            <a:bodyPr wrap="square" lIns="0" tIns="0" rIns="0" bIns="11000" rtlCol="0" anchor="ctr"/>
            <a:lstStyle/>
            <a:p>
              <a:pPr algn="l">
                <a:lnSpc>
                  <a:spcPct val="100000"/>
                </a:lnSpc>
              </a:pPr>
              <a:r>
                <a:rPr sz="1200" dirty="0" err="1">
                  <a:solidFill>
                    <a:srgbClr val="454545"/>
                  </a:solidFill>
                  <a:latin typeface="微软雅黑"/>
                </a:rPr>
                <a:t>稀有反应道</a:t>
              </a:r>
              <a:endParaRPr sz="1200" dirty="0">
                <a:solidFill>
                  <a:srgbClr val="454545"/>
                </a:solidFill>
                <a:latin typeface="微软雅黑"/>
              </a:endParaRPr>
            </a:p>
            <a:p>
              <a:pPr algn="l">
                <a:lnSpc>
                  <a:spcPct val="100000"/>
                </a:lnSpc>
              </a:pPr>
              <a:r>
                <a:rPr sz="1200" dirty="0" err="1">
                  <a:solidFill>
                    <a:srgbClr val="454545"/>
                  </a:solidFill>
                  <a:latin typeface="微软雅黑"/>
                </a:rPr>
                <a:t>短寿命核素</a:t>
              </a:r>
              <a:endParaRPr sz="1200" dirty="0">
                <a:solidFill>
                  <a:srgbClr val="454545"/>
                </a:solidFill>
                <a:latin typeface="微软雅黑"/>
              </a:endParaRPr>
            </a:p>
          </p:txBody>
        </p:sp>
        <p:sp>
          <p:nvSpPr>
            <p:cNvPr id="336" name="SubTopic">
              <a:extLst>
                <a:ext uri="{FF2B5EF4-FFF2-40B4-BE49-F238E27FC236}">
                  <a16:creationId xmlns:a16="http://schemas.microsoft.com/office/drawing/2014/main" id="{2F11B5A1-8620-763F-FBE6-2E281CFA9570}"/>
                </a:ext>
              </a:extLst>
            </p:cNvPr>
            <p:cNvSpPr/>
            <p:nvPr/>
          </p:nvSpPr>
          <p:spPr>
            <a:xfrm>
              <a:off x="4099345" y="2543600"/>
              <a:ext cx="1311772" cy="221033"/>
            </a:xfrm>
            <a:custGeom>
              <a:avLst/>
              <a:gdLst>
                <a:gd name="rtl" fmla="*/ 54150 w 1311772"/>
                <a:gd name="rtt" fmla="*/ 15010 h 221033"/>
                <a:gd name="rtr" fmla="*/ 743217 w 1311772"/>
                <a:gd name="rtb" fmla="*/ 192343 h 221033"/>
              </a:gdLst>
              <a:ahLst/>
              <a:cxnLst/>
              <a:rect l="rtl" t="rtt" r="rtr" b="rtb"/>
              <a:pathLst>
                <a:path w="1311772" h="221033" stroke="0">
                  <a:moveTo>
                    <a:pt x="0" y="0"/>
                  </a:moveTo>
                  <a:lnTo>
                    <a:pt x="1311772" y="0"/>
                  </a:lnTo>
                  <a:lnTo>
                    <a:pt x="1311772" y="221033"/>
                  </a:lnTo>
                  <a:lnTo>
                    <a:pt x="0" y="221033"/>
                  </a:lnTo>
                  <a:lnTo>
                    <a:pt x="0" y="0"/>
                  </a:lnTo>
                  <a:close/>
                </a:path>
                <a:path w="1311772" h="221033" fill="none">
                  <a:moveTo>
                    <a:pt x="0" y="221033"/>
                  </a:moveTo>
                  <a:lnTo>
                    <a:pt x="1311772" y="221033"/>
                  </a:lnTo>
                </a:path>
              </a:pathLst>
            </a:custGeom>
            <a:noFill/>
            <a:ln w="15200" cap="rnd">
              <a:solidFill>
                <a:srgbClr val="5FB7F1"/>
              </a:solidFill>
              <a:round/>
            </a:ln>
          </p:spPr>
          <p:txBody>
            <a:bodyPr wrap="none" lIns="0" tIns="0" rIns="0" bIns="11000" rtlCol="0" anchor="ctr"/>
            <a:lstStyle/>
            <a:p>
              <a:pPr algn="ctr">
                <a:lnSpc>
                  <a:spcPct val="100000"/>
                </a:lnSpc>
              </a:pPr>
              <a:r>
                <a:rPr sz="1200" dirty="0" err="1">
                  <a:solidFill>
                    <a:srgbClr val="454545"/>
                  </a:solidFill>
                  <a:latin typeface="微软雅黑"/>
                </a:rPr>
                <a:t>核结构测量</a:t>
              </a:r>
              <a:endParaRPr sz="1200" dirty="0">
                <a:solidFill>
                  <a:srgbClr val="454545"/>
                </a:solidFill>
                <a:latin typeface="微软雅黑"/>
              </a:endParaRPr>
            </a:p>
          </p:txBody>
        </p:sp>
        <p:sp>
          <p:nvSpPr>
            <p:cNvPr id="337" name="SubTopic">
              <a:extLst>
                <a:ext uri="{FF2B5EF4-FFF2-40B4-BE49-F238E27FC236}">
                  <a16:creationId xmlns:a16="http://schemas.microsoft.com/office/drawing/2014/main" id="{A6852F5D-1611-D45E-640E-A58D2C579085}"/>
                </a:ext>
              </a:extLst>
            </p:cNvPr>
            <p:cNvSpPr/>
            <p:nvPr/>
          </p:nvSpPr>
          <p:spPr>
            <a:xfrm>
              <a:off x="4099345" y="3190867"/>
              <a:ext cx="1311772" cy="221033"/>
            </a:xfrm>
            <a:custGeom>
              <a:avLst/>
              <a:gdLst>
                <a:gd name="rtl" fmla="*/ 54150 w 1311772"/>
                <a:gd name="rtt" fmla="*/ 15010 h 221033"/>
                <a:gd name="rtr" fmla="*/ 874950 w 1311772"/>
                <a:gd name="rtb" fmla="*/ 192343 h 221033"/>
              </a:gdLst>
              <a:ahLst/>
              <a:cxnLst/>
              <a:rect l="rtl" t="rtt" r="rtr" b="rtb"/>
              <a:pathLst>
                <a:path w="1311772" h="221033" stroke="0">
                  <a:moveTo>
                    <a:pt x="0" y="0"/>
                  </a:moveTo>
                  <a:lnTo>
                    <a:pt x="1311772" y="0"/>
                  </a:lnTo>
                  <a:lnTo>
                    <a:pt x="1311772" y="221033"/>
                  </a:lnTo>
                  <a:lnTo>
                    <a:pt x="0" y="221033"/>
                  </a:lnTo>
                  <a:lnTo>
                    <a:pt x="0" y="0"/>
                  </a:lnTo>
                  <a:close/>
                </a:path>
                <a:path w="1311772" h="221033" fill="none">
                  <a:moveTo>
                    <a:pt x="0" y="221033"/>
                  </a:moveTo>
                  <a:lnTo>
                    <a:pt x="1311772" y="221033"/>
                  </a:lnTo>
                </a:path>
              </a:pathLst>
            </a:custGeom>
            <a:noFill/>
            <a:ln w="15200" cap="rnd">
              <a:solidFill>
                <a:srgbClr val="FFCD55"/>
              </a:solidFill>
              <a:round/>
            </a:ln>
          </p:spPr>
          <p:txBody>
            <a:bodyPr wrap="none" lIns="0" tIns="0" rIns="0" bIns="11000" rtlCol="0" anchor="ctr"/>
            <a:lstStyle/>
            <a:p>
              <a:pPr algn="ctr">
                <a:lnSpc>
                  <a:spcPct val="100000"/>
                </a:lnSpc>
              </a:pPr>
              <a:r>
                <a:rPr sz="1200">
                  <a:solidFill>
                    <a:srgbClr val="454545"/>
                  </a:solidFill>
                  <a:latin typeface="微软雅黑"/>
                </a:rPr>
                <a:t>器件位移损伤</a:t>
              </a:r>
            </a:p>
          </p:txBody>
        </p:sp>
        <p:sp>
          <p:nvSpPr>
            <p:cNvPr id="338" name="SubTopic">
              <a:extLst>
                <a:ext uri="{FF2B5EF4-FFF2-40B4-BE49-F238E27FC236}">
                  <a16:creationId xmlns:a16="http://schemas.microsoft.com/office/drawing/2014/main" id="{C2E7BAF4-C01E-B99A-5F09-51C1D0EF0484}"/>
                </a:ext>
              </a:extLst>
            </p:cNvPr>
            <p:cNvSpPr/>
            <p:nvPr/>
          </p:nvSpPr>
          <p:spPr>
            <a:xfrm>
              <a:off x="4099345" y="3449900"/>
              <a:ext cx="1311772" cy="221033"/>
            </a:xfrm>
            <a:custGeom>
              <a:avLst/>
              <a:gdLst>
                <a:gd name="rtl" fmla="*/ 54150 w 1311772"/>
                <a:gd name="rtt" fmla="*/ 15010 h 221033"/>
                <a:gd name="rtr" fmla="*/ 874950 w 1311772"/>
                <a:gd name="rtb" fmla="*/ 192343 h 221033"/>
              </a:gdLst>
              <a:ahLst/>
              <a:cxnLst/>
              <a:rect l="rtl" t="rtt" r="rtr" b="rtb"/>
              <a:pathLst>
                <a:path w="1311772" h="221033" stroke="0">
                  <a:moveTo>
                    <a:pt x="0" y="0"/>
                  </a:moveTo>
                  <a:lnTo>
                    <a:pt x="1311772" y="0"/>
                  </a:lnTo>
                  <a:lnTo>
                    <a:pt x="1311772" y="221033"/>
                  </a:lnTo>
                  <a:lnTo>
                    <a:pt x="0" y="221033"/>
                  </a:lnTo>
                  <a:lnTo>
                    <a:pt x="0" y="0"/>
                  </a:lnTo>
                  <a:close/>
                </a:path>
                <a:path w="1311772" h="221033" fill="none">
                  <a:moveTo>
                    <a:pt x="0" y="221033"/>
                  </a:moveTo>
                  <a:lnTo>
                    <a:pt x="1311772" y="221033"/>
                  </a:lnTo>
                </a:path>
              </a:pathLst>
            </a:custGeom>
            <a:noFill/>
            <a:ln w="15200" cap="rnd">
              <a:solidFill>
                <a:srgbClr val="FFCD55"/>
              </a:solidFill>
              <a:round/>
            </a:ln>
          </p:spPr>
          <p:txBody>
            <a:bodyPr wrap="none" lIns="0" tIns="0" rIns="0" bIns="11000" rtlCol="0" anchor="ctr"/>
            <a:lstStyle/>
            <a:p>
              <a:pPr algn="ctr">
                <a:lnSpc>
                  <a:spcPct val="100000"/>
                </a:lnSpc>
              </a:pPr>
              <a:r>
                <a:rPr sz="1200">
                  <a:solidFill>
                    <a:srgbClr val="454545"/>
                  </a:solidFill>
                  <a:latin typeface="微软雅黑"/>
                </a:rPr>
                <a:t>材料辐照损伤</a:t>
              </a:r>
            </a:p>
          </p:txBody>
        </p:sp>
        <p:sp>
          <p:nvSpPr>
            <p:cNvPr id="339" name="Floating">
              <a:extLst>
                <a:ext uri="{FF2B5EF4-FFF2-40B4-BE49-F238E27FC236}">
                  <a16:creationId xmlns:a16="http://schemas.microsoft.com/office/drawing/2014/main" id="{2AF6BB54-C08A-FA3B-20D7-FE2C759BC5D0}"/>
                </a:ext>
              </a:extLst>
            </p:cNvPr>
            <p:cNvSpPr/>
            <p:nvPr/>
          </p:nvSpPr>
          <p:spPr>
            <a:xfrm>
              <a:off x="8350707" y="4144408"/>
              <a:ext cx="653600" cy="278667"/>
            </a:xfrm>
            <a:custGeom>
              <a:avLst/>
              <a:gdLst>
                <a:gd name="rtl" fmla="*/ 131480 w 653600"/>
                <a:gd name="rtt" fmla="*/ 56620 h 278667"/>
                <a:gd name="rtr" fmla="*/ 526680 w 653600"/>
                <a:gd name="rtb" fmla="*/ 213687 h 278667"/>
              </a:gdLst>
              <a:ahLst/>
              <a:cxnLst/>
              <a:rect l="rtl" t="rtt" r="rtr" b="rtb"/>
              <a:pathLst>
                <a:path w="653600" h="278667">
                  <a:moveTo>
                    <a:pt x="30400" y="0"/>
                  </a:moveTo>
                  <a:lnTo>
                    <a:pt x="623200" y="0"/>
                  </a:lnTo>
                  <a:cubicBezTo>
                    <a:pt x="643629" y="0"/>
                    <a:pt x="653600" y="9971"/>
                    <a:pt x="653600" y="30400"/>
                  </a:cubicBezTo>
                  <a:lnTo>
                    <a:pt x="653600" y="248267"/>
                  </a:lnTo>
                  <a:cubicBezTo>
                    <a:pt x="653600" y="268695"/>
                    <a:pt x="643629" y="278667"/>
                    <a:pt x="623200" y="278667"/>
                  </a:cubicBezTo>
                  <a:lnTo>
                    <a:pt x="30400" y="278667"/>
                  </a:lnTo>
                  <a:cubicBezTo>
                    <a:pt x="9971" y="278667"/>
                    <a:pt x="0" y="268695"/>
                    <a:pt x="0" y="248267"/>
                  </a:cubicBezTo>
                  <a:lnTo>
                    <a:pt x="0" y="30400"/>
                  </a:lnTo>
                  <a:cubicBezTo>
                    <a:pt x="0" y="9971"/>
                    <a:pt x="9971" y="0"/>
                    <a:pt x="30400" y="0"/>
                  </a:cubicBezTo>
                  <a:close/>
                </a:path>
              </a:pathLst>
            </a:custGeom>
            <a:solidFill>
              <a:srgbClr val="80CF70"/>
            </a:solidFill>
            <a:ln w="7600" cap="rnd">
              <a:solidFill>
                <a:srgbClr val="80CF70"/>
              </a:solidFill>
              <a:round/>
            </a:ln>
          </p:spPr>
          <p:txBody>
            <a:bodyPr wrap="none" lIns="0" tIns="0" rIns="0" bIns="11000" rtlCol="0" anchor="ctr"/>
            <a:lstStyle/>
            <a:p>
              <a:pPr algn="ctr">
                <a:lnSpc>
                  <a:spcPct val="100000"/>
                </a:lnSpc>
              </a:pPr>
              <a:r>
                <a:rPr sz="1200" b="1">
                  <a:solidFill>
                    <a:srgbClr val="FFFFFF"/>
                  </a:solidFill>
                  <a:latin typeface="微软雅黑"/>
                </a:rPr>
                <a:t>低本底</a:t>
              </a:r>
            </a:p>
          </p:txBody>
        </p:sp>
        <p:sp>
          <p:nvSpPr>
            <p:cNvPr id="340" name="Floating">
              <a:extLst>
                <a:ext uri="{FF2B5EF4-FFF2-40B4-BE49-F238E27FC236}">
                  <a16:creationId xmlns:a16="http://schemas.microsoft.com/office/drawing/2014/main" id="{B2B2C1B2-BDF4-DFF9-D880-13100F0AF851}"/>
                </a:ext>
              </a:extLst>
            </p:cNvPr>
            <p:cNvSpPr/>
            <p:nvPr/>
          </p:nvSpPr>
          <p:spPr>
            <a:xfrm>
              <a:off x="8350707" y="2856323"/>
              <a:ext cx="653600" cy="278667"/>
            </a:xfrm>
            <a:custGeom>
              <a:avLst/>
              <a:gdLst>
                <a:gd name="rtl" fmla="*/ 131480 w 653600"/>
                <a:gd name="rtt" fmla="*/ 56620 h 278667"/>
                <a:gd name="rtr" fmla="*/ 526680 w 653600"/>
                <a:gd name="rtb" fmla="*/ 213687 h 278667"/>
              </a:gdLst>
              <a:ahLst/>
              <a:cxnLst/>
              <a:rect l="rtl" t="rtt" r="rtr" b="rtb"/>
              <a:pathLst>
                <a:path w="653600" h="278667">
                  <a:moveTo>
                    <a:pt x="30400" y="0"/>
                  </a:moveTo>
                  <a:lnTo>
                    <a:pt x="623200" y="0"/>
                  </a:lnTo>
                  <a:cubicBezTo>
                    <a:pt x="643629" y="0"/>
                    <a:pt x="653600" y="9971"/>
                    <a:pt x="653600" y="30400"/>
                  </a:cubicBezTo>
                  <a:lnTo>
                    <a:pt x="653600" y="248267"/>
                  </a:lnTo>
                  <a:cubicBezTo>
                    <a:pt x="653600" y="268695"/>
                    <a:pt x="643629" y="278667"/>
                    <a:pt x="623200" y="278667"/>
                  </a:cubicBezTo>
                  <a:lnTo>
                    <a:pt x="30400" y="278667"/>
                  </a:lnTo>
                  <a:cubicBezTo>
                    <a:pt x="9971" y="278667"/>
                    <a:pt x="0" y="268695"/>
                    <a:pt x="0" y="248267"/>
                  </a:cubicBezTo>
                  <a:lnTo>
                    <a:pt x="0" y="30400"/>
                  </a:lnTo>
                  <a:cubicBezTo>
                    <a:pt x="0" y="9971"/>
                    <a:pt x="9971" y="0"/>
                    <a:pt x="30400" y="0"/>
                  </a:cubicBezTo>
                  <a:close/>
                </a:path>
              </a:pathLst>
            </a:custGeom>
            <a:solidFill>
              <a:srgbClr val="FFCD55"/>
            </a:solidFill>
            <a:ln w="7600" cap="rnd">
              <a:solidFill>
                <a:srgbClr val="FFCD55"/>
              </a:solidFill>
              <a:round/>
            </a:ln>
          </p:spPr>
          <p:txBody>
            <a:bodyPr wrap="none" lIns="0" tIns="0" rIns="0" bIns="11000" rtlCol="0" anchor="ctr"/>
            <a:lstStyle/>
            <a:p>
              <a:pPr algn="ctr">
                <a:lnSpc>
                  <a:spcPct val="100000"/>
                </a:lnSpc>
              </a:pPr>
              <a:r>
                <a:rPr sz="1200" b="1" dirty="0" err="1">
                  <a:solidFill>
                    <a:srgbClr val="FFFFFF"/>
                  </a:solidFill>
                  <a:latin typeface="微软雅黑"/>
                </a:rPr>
                <a:t>高注量</a:t>
              </a:r>
              <a:endParaRPr sz="1200" b="1" dirty="0">
                <a:solidFill>
                  <a:srgbClr val="FFFFFF"/>
                </a:solidFill>
                <a:latin typeface="微软雅黑"/>
              </a:endParaRPr>
            </a:p>
          </p:txBody>
        </p:sp>
        <p:sp>
          <p:nvSpPr>
            <p:cNvPr id="341" name="SubTopic">
              <a:extLst>
                <a:ext uri="{FF2B5EF4-FFF2-40B4-BE49-F238E27FC236}">
                  <a16:creationId xmlns:a16="http://schemas.microsoft.com/office/drawing/2014/main" id="{E0634D00-46BA-BDEC-62CD-6D0C65B29DF1}"/>
                </a:ext>
              </a:extLst>
            </p:cNvPr>
            <p:cNvSpPr/>
            <p:nvPr/>
          </p:nvSpPr>
          <p:spPr>
            <a:xfrm>
              <a:off x="4099345" y="1200933"/>
              <a:ext cx="1311772" cy="221033"/>
            </a:xfrm>
            <a:custGeom>
              <a:avLst/>
              <a:gdLst>
                <a:gd name="rtl" fmla="*/ 54150 w 1311772"/>
                <a:gd name="rtt" fmla="*/ 15010 h 221033"/>
                <a:gd name="rtr" fmla="*/ 611483 w 1311772"/>
                <a:gd name="rtb" fmla="*/ 192343 h 221033"/>
              </a:gdLst>
              <a:ahLst/>
              <a:cxnLst/>
              <a:rect l="rtl" t="rtt" r="rtr" b="rtb"/>
              <a:pathLst>
                <a:path w="1311772" h="221033" stroke="0">
                  <a:moveTo>
                    <a:pt x="0" y="0"/>
                  </a:moveTo>
                  <a:lnTo>
                    <a:pt x="1311772" y="0"/>
                  </a:lnTo>
                  <a:lnTo>
                    <a:pt x="1311772" y="221033"/>
                  </a:lnTo>
                  <a:lnTo>
                    <a:pt x="0" y="221033"/>
                  </a:lnTo>
                  <a:lnTo>
                    <a:pt x="0" y="0"/>
                  </a:lnTo>
                  <a:close/>
                </a:path>
                <a:path w="1311772" h="221033" fill="none">
                  <a:moveTo>
                    <a:pt x="0" y="221033"/>
                  </a:moveTo>
                  <a:lnTo>
                    <a:pt x="1311772" y="221033"/>
                  </a:lnTo>
                </a:path>
              </a:pathLst>
            </a:custGeom>
            <a:noFill/>
            <a:ln w="15200" cap="rnd">
              <a:solidFill>
                <a:srgbClr val="FF7575"/>
              </a:solidFill>
              <a:round/>
            </a:ln>
          </p:spPr>
          <p:txBody>
            <a:bodyPr wrap="none" lIns="0" tIns="0" rIns="0" bIns="11000" rtlCol="0" anchor="ctr"/>
            <a:lstStyle/>
            <a:p>
              <a:pPr algn="ctr">
                <a:lnSpc>
                  <a:spcPct val="100000"/>
                </a:lnSpc>
              </a:pPr>
              <a:r>
                <a:rPr sz="1200" dirty="0" err="1">
                  <a:solidFill>
                    <a:srgbClr val="454545"/>
                  </a:solidFill>
                  <a:latin typeface="微软雅黑"/>
                </a:rPr>
                <a:t>产额测量</a:t>
              </a:r>
              <a:endParaRPr sz="1200" dirty="0">
                <a:solidFill>
                  <a:srgbClr val="454545"/>
                </a:solidFill>
                <a:latin typeface="微软雅黑"/>
              </a:endParaRPr>
            </a:p>
          </p:txBody>
        </p:sp>
        <p:sp>
          <p:nvSpPr>
            <p:cNvPr id="342" name="SubTopic">
              <a:extLst>
                <a:ext uri="{FF2B5EF4-FFF2-40B4-BE49-F238E27FC236}">
                  <a16:creationId xmlns:a16="http://schemas.microsoft.com/office/drawing/2014/main" id="{76A9F932-8F00-BAD1-8EEE-9A43B9DFB973}"/>
                </a:ext>
              </a:extLst>
            </p:cNvPr>
            <p:cNvSpPr/>
            <p:nvPr/>
          </p:nvSpPr>
          <p:spPr>
            <a:xfrm>
              <a:off x="4099345" y="1459967"/>
              <a:ext cx="1311772" cy="221033"/>
            </a:xfrm>
            <a:custGeom>
              <a:avLst/>
              <a:gdLst>
                <a:gd name="rtl" fmla="*/ 54150 w 1311772"/>
                <a:gd name="rtt" fmla="*/ 15010 h 221033"/>
                <a:gd name="rtr" fmla="*/ 1194150 w 1311772"/>
                <a:gd name="rtb" fmla="*/ 192343 h 221033"/>
              </a:gdLst>
              <a:ahLst/>
              <a:cxnLst/>
              <a:rect l="rtl" t="rtt" r="rtr" b="rtb"/>
              <a:pathLst>
                <a:path w="1311772" h="221033" stroke="0">
                  <a:moveTo>
                    <a:pt x="0" y="0"/>
                  </a:moveTo>
                  <a:lnTo>
                    <a:pt x="1311772" y="0"/>
                  </a:lnTo>
                  <a:lnTo>
                    <a:pt x="1311772" y="221033"/>
                  </a:lnTo>
                  <a:lnTo>
                    <a:pt x="0" y="221033"/>
                  </a:lnTo>
                  <a:lnTo>
                    <a:pt x="0" y="0"/>
                  </a:lnTo>
                  <a:close/>
                </a:path>
                <a:path w="1311772" h="221033" fill="none">
                  <a:moveTo>
                    <a:pt x="0" y="221033"/>
                  </a:moveTo>
                  <a:lnTo>
                    <a:pt x="1311772" y="221033"/>
                  </a:lnTo>
                </a:path>
              </a:pathLst>
            </a:custGeom>
            <a:noFill/>
            <a:ln w="15200" cap="rnd">
              <a:solidFill>
                <a:srgbClr val="FF7575"/>
              </a:solidFill>
              <a:round/>
            </a:ln>
          </p:spPr>
          <p:txBody>
            <a:bodyPr wrap="none" lIns="0" tIns="0" rIns="0" bIns="11000" rtlCol="0" anchor="ctr"/>
            <a:lstStyle/>
            <a:p>
              <a:pPr algn="ctr">
                <a:lnSpc>
                  <a:spcPct val="100000"/>
                </a:lnSpc>
              </a:pPr>
              <a:r>
                <a:rPr sz="1200" dirty="0" err="1">
                  <a:solidFill>
                    <a:srgbClr val="454545"/>
                  </a:solidFill>
                  <a:latin typeface="微软雅黑"/>
                </a:rPr>
                <a:t>分离实验</a:t>
              </a:r>
              <a:r>
                <a:rPr sz="1200" dirty="0">
                  <a:solidFill>
                    <a:srgbClr val="454545"/>
                  </a:solidFill>
                  <a:latin typeface="微软雅黑"/>
                </a:rPr>
                <a:t>/</a:t>
              </a:r>
              <a:r>
                <a:rPr sz="1200" dirty="0" err="1">
                  <a:solidFill>
                    <a:srgbClr val="454545"/>
                  </a:solidFill>
                  <a:latin typeface="微软雅黑"/>
                </a:rPr>
                <a:t>纯度测定</a:t>
              </a:r>
              <a:endParaRPr sz="1200" dirty="0">
                <a:solidFill>
                  <a:srgbClr val="454545"/>
                </a:solidFill>
                <a:latin typeface="微软雅黑"/>
              </a:endParaRPr>
            </a:p>
          </p:txBody>
        </p:sp>
        <p:sp>
          <p:nvSpPr>
            <p:cNvPr id="343" name="SubTopic">
              <a:extLst>
                <a:ext uri="{FF2B5EF4-FFF2-40B4-BE49-F238E27FC236}">
                  <a16:creationId xmlns:a16="http://schemas.microsoft.com/office/drawing/2014/main" id="{119A2EAB-D15F-A6E9-6906-4B18827AFBBF}"/>
                </a:ext>
              </a:extLst>
            </p:cNvPr>
            <p:cNvSpPr/>
            <p:nvPr/>
          </p:nvSpPr>
          <p:spPr>
            <a:xfrm>
              <a:off x="4099345" y="1719000"/>
              <a:ext cx="1311772" cy="221033"/>
            </a:xfrm>
            <a:custGeom>
              <a:avLst/>
              <a:gdLst>
                <a:gd name="rtl" fmla="*/ 54150 w 1311772"/>
                <a:gd name="rtt" fmla="*/ 15010 h 221033"/>
                <a:gd name="rtr" fmla="*/ 743217 w 1311772"/>
                <a:gd name="rtb" fmla="*/ 192343 h 221033"/>
              </a:gdLst>
              <a:ahLst/>
              <a:cxnLst/>
              <a:rect l="rtl" t="rtt" r="rtr" b="rtb"/>
              <a:pathLst>
                <a:path w="1311772" h="221033" stroke="0">
                  <a:moveTo>
                    <a:pt x="0" y="0"/>
                  </a:moveTo>
                  <a:lnTo>
                    <a:pt x="1311772" y="0"/>
                  </a:lnTo>
                  <a:lnTo>
                    <a:pt x="1311772" y="221033"/>
                  </a:lnTo>
                  <a:lnTo>
                    <a:pt x="0" y="221033"/>
                  </a:lnTo>
                  <a:lnTo>
                    <a:pt x="0" y="0"/>
                  </a:lnTo>
                  <a:close/>
                </a:path>
                <a:path w="1311772" h="221033" fill="none">
                  <a:moveTo>
                    <a:pt x="0" y="221033"/>
                  </a:moveTo>
                  <a:lnTo>
                    <a:pt x="1311772" y="221033"/>
                  </a:lnTo>
                </a:path>
              </a:pathLst>
            </a:custGeom>
            <a:noFill/>
            <a:ln w="15200" cap="rnd">
              <a:solidFill>
                <a:srgbClr val="FF7575"/>
              </a:solidFill>
              <a:round/>
            </a:ln>
          </p:spPr>
          <p:txBody>
            <a:bodyPr wrap="none" lIns="0" tIns="0" rIns="0" bIns="11000" rtlCol="0" anchor="ctr"/>
            <a:lstStyle/>
            <a:p>
              <a:pPr algn="ctr">
                <a:lnSpc>
                  <a:spcPct val="100000"/>
                </a:lnSpc>
              </a:pPr>
              <a:r>
                <a:rPr sz="1200">
                  <a:solidFill>
                    <a:srgbClr val="454545"/>
                  </a:solidFill>
                  <a:latin typeface="微软雅黑"/>
                </a:rPr>
                <a:t>靶结构测试</a:t>
              </a:r>
            </a:p>
          </p:txBody>
        </p:sp>
        <p:sp>
          <p:nvSpPr>
            <p:cNvPr id="344" name="SummaryTopic">
              <a:extLst>
                <a:ext uri="{FF2B5EF4-FFF2-40B4-BE49-F238E27FC236}">
                  <a16:creationId xmlns:a16="http://schemas.microsoft.com/office/drawing/2014/main" id="{C4929510-690A-E527-7F34-BC12C2457FF7}"/>
                </a:ext>
              </a:extLst>
            </p:cNvPr>
            <p:cNvSpPr/>
            <p:nvPr/>
          </p:nvSpPr>
          <p:spPr>
            <a:xfrm>
              <a:off x="5608717" y="1459967"/>
              <a:ext cx="1115058" cy="221033"/>
            </a:xfrm>
            <a:custGeom>
              <a:avLst/>
              <a:gdLst>
                <a:gd name="rtl" fmla="*/ 54150 w 1115058"/>
                <a:gd name="rtt" fmla="*/ 15010 h 221033"/>
                <a:gd name="rtr" fmla="*/ 966150 w 1115058"/>
                <a:gd name="rtb" fmla="*/ 192343 h 221033"/>
              </a:gdLst>
              <a:ahLst/>
              <a:cxnLst/>
              <a:rect l="rtl" t="rtt" r="rtr" b="rtb"/>
              <a:pathLst>
                <a:path w="1115058" h="221033" stroke="0">
                  <a:moveTo>
                    <a:pt x="0" y="0"/>
                  </a:moveTo>
                  <a:lnTo>
                    <a:pt x="1115058" y="0"/>
                  </a:lnTo>
                  <a:lnTo>
                    <a:pt x="1115058" y="221033"/>
                  </a:lnTo>
                  <a:lnTo>
                    <a:pt x="0" y="221033"/>
                  </a:lnTo>
                  <a:lnTo>
                    <a:pt x="0" y="0"/>
                  </a:lnTo>
                  <a:close/>
                </a:path>
                <a:path w="1115058" h="221033" fill="none">
                  <a:moveTo>
                    <a:pt x="0" y="221033"/>
                  </a:moveTo>
                  <a:lnTo>
                    <a:pt x="1115058" y="221033"/>
                  </a:lnTo>
                </a:path>
              </a:pathLst>
            </a:custGeom>
            <a:noFill/>
            <a:ln w="15200" cap="rnd">
              <a:solidFill>
                <a:srgbClr val="FF7575"/>
              </a:solidFill>
              <a:round/>
            </a:ln>
          </p:spPr>
          <p:txBody>
            <a:bodyPr wrap="none" lIns="0" tIns="0" rIns="0" bIns="11000" rtlCol="0" anchor="ctr"/>
            <a:lstStyle/>
            <a:p>
              <a:pPr algn="ctr">
                <a:lnSpc>
                  <a:spcPct val="100000"/>
                </a:lnSpc>
              </a:pPr>
              <a:r>
                <a:rPr sz="1200" dirty="0">
                  <a:solidFill>
                    <a:srgbClr val="454545"/>
                  </a:solidFill>
                  <a:latin typeface="微软雅黑"/>
                </a:rPr>
                <a:t>&gt;1E9 p/cm</a:t>
              </a:r>
              <a:r>
                <a:rPr sz="1200" baseline="30000" dirty="0">
                  <a:solidFill>
                    <a:srgbClr val="454545"/>
                  </a:solidFill>
                  <a:latin typeface="微软雅黑"/>
                </a:rPr>
                <a:t>2</a:t>
              </a:r>
              <a:r>
                <a:rPr sz="1200" dirty="0">
                  <a:solidFill>
                    <a:srgbClr val="454545"/>
                  </a:solidFill>
                  <a:latin typeface="微软雅黑"/>
                </a:rPr>
                <a:t>/s</a:t>
              </a:r>
            </a:p>
          </p:txBody>
        </p:sp>
        <p:sp>
          <p:nvSpPr>
            <p:cNvPr id="345" name="SubTopic">
              <a:extLst>
                <a:ext uri="{FF2B5EF4-FFF2-40B4-BE49-F238E27FC236}">
                  <a16:creationId xmlns:a16="http://schemas.microsoft.com/office/drawing/2014/main" id="{7480D009-9825-2C76-9A77-1ACD9B3EE39C}"/>
                </a:ext>
              </a:extLst>
            </p:cNvPr>
            <p:cNvSpPr/>
            <p:nvPr/>
          </p:nvSpPr>
          <p:spPr>
            <a:xfrm>
              <a:off x="5677877" y="2931833"/>
              <a:ext cx="1115058" cy="221033"/>
            </a:xfrm>
            <a:custGeom>
              <a:avLst/>
              <a:gdLst>
                <a:gd name="rtl" fmla="*/ 54150 w 1115058"/>
                <a:gd name="rtt" fmla="*/ 15010 h 221033"/>
                <a:gd name="rtr" fmla="*/ 869883 w 1115058"/>
                <a:gd name="rtb" fmla="*/ 192343 h 221033"/>
              </a:gdLst>
              <a:ahLst/>
              <a:cxnLst/>
              <a:rect l="rtl" t="rtt" r="rtr" b="rtb"/>
              <a:pathLst>
                <a:path w="1115058" h="221033" stroke="0">
                  <a:moveTo>
                    <a:pt x="0" y="0"/>
                  </a:moveTo>
                  <a:lnTo>
                    <a:pt x="1115058" y="0"/>
                  </a:lnTo>
                  <a:lnTo>
                    <a:pt x="1115058" y="221033"/>
                  </a:lnTo>
                  <a:lnTo>
                    <a:pt x="0" y="221033"/>
                  </a:lnTo>
                  <a:lnTo>
                    <a:pt x="0" y="0"/>
                  </a:lnTo>
                  <a:close/>
                </a:path>
                <a:path w="1115058" h="221033" fill="none">
                  <a:moveTo>
                    <a:pt x="0" y="221033"/>
                  </a:moveTo>
                  <a:lnTo>
                    <a:pt x="1115058" y="221033"/>
                  </a:lnTo>
                </a:path>
              </a:pathLst>
            </a:custGeom>
            <a:noFill/>
            <a:ln w="15200" cap="rnd">
              <a:solidFill>
                <a:srgbClr val="FFCD55"/>
              </a:solidFill>
              <a:round/>
            </a:ln>
          </p:spPr>
          <p:txBody>
            <a:bodyPr wrap="none" lIns="0" tIns="0" rIns="0" bIns="11000" rtlCol="0" anchor="ctr"/>
            <a:lstStyle/>
            <a:p>
              <a:pPr algn="ctr">
                <a:lnSpc>
                  <a:spcPct val="100000"/>
                </a:lnSpc>
              </a:pPr>
              <a:r>
                <a:rPr sz="1200" dirty="0">
                  <a:solidFill>
                    <a:srgbClr val="454545"/>
                  </a:solidFill>
                  <a:latin typeface="微软雅黑"/>
                </a:rPr>
                <a:t>注量~5E18 p</a:t>
              </a:r>
              <a:r>
                <a:rPr lang="en-US" sz="1200" dirty="0">
                  <a:solidFill>
                    <a:srgbClr val="454545"/>
                  </a:solidFill>
                  <a:latin typeface="微软雅黑"/>
                </a:rPr>
                <a:t>/</a:t>
              </a:r>
              <a:r>
                <a:rPr lang="en-US" altLang="zh-CN" sz="1200" dirty="0">
                  <a:solidFill>
                    <a:srgbClr val="454545"/>
                  </a:solidFill>
                  <a:latin typeface="微软雅黑"/>
                </a:rPr>
                <a:t>cm</a:t>
              </a:r>
              <a:r>
                <a:rPr lang="en-US" altLang="zh-CN" sz="1200" baseline="30000" dirty="0">
                  <a:solidFill>
                    <a:srgbClr val="454545"/>
                  </a:solidFill>
                  <a:latin typeface="微软雅黑"/>
                </a:rPr>
                <a:t>2</a:t>
              </a:r>
              <a:r>
                <a:rPr lang="en-US" sz="1200" dirty="0">
                  <a:solidFill>
                    <a:srgbClr val="454545"/>
                  </a:solidFill>
                  <a:latin typeface="微软雅黑"/>
                </a:rPr>
                <a:t> [1]</a:t>
              </a:r>
              <a:endParaRPr sz="1200" dirty="0">
                <a:solidFill>
                  <a:srgbClr val="454545"/>
                </a:solidFill>
                <a:latin typeface="微软雅黑"/>
              </a:endParaRPr>
            </a:p>
          </p:txBody>
        </p:sp>
        <p:sp>
          <p:nvSpPr>
            <p:cNvPr id="346" name="SubTopic">
              <a:extLst>
                <a:ext uri="{FF2B5EF4-FFF2-40B4-BE49-F238E27FC236}">
                  <a16:creationId xmlns:a16="http://schemas.microsoft.com/office/drawing/2014/main" id="{19333EEE-C960-0210-3210-4E2CEF8AD095}"/>
                </a:ext>
              </a:extLst>
            </p:cNvPr>
            <p:cNvSpPr/>
            <p:nvPr/>
          </p:nvSpPr>
          <p:spPr>
            <a:xfrm>
              <a:off x="5677877" y="3190867"/>
              <a:ext cx="1115058" cy="221033"/>
            </a:xfrm>
            <a:custGeom>
              <a:avLst/>
              <a:gdLst>
                <a:gd name="rtl" fmla="*/ 54150 w 1115058"/>
                <a:gd name="rtt" fmla="*/ 15010 h 221033"/>
                <a:gd name="rtr" fmla="*/ 869883 w 1115058"/>
                <a:gd name="rtb" fmla="*/ 192343 h 221033"/>
              </a:gdLst>
              <a:ahLst/>
              <a:cxnLst/>
              <a:rect l="rtl" t="rtt" r="rtr" b="rtb"/>
              <a:pathLst>
                <a:path w="1115058" h="221033" stroke="0">
                  <a:moveTo>
                    <a:pt x="0" y="0"/>
                  </a:moveTo>
                  <a:lnTo>
                    <a:pt x="1115058" y="0"/>
                  </a:lnTo>
                  <a:lnTo>
                    <a:pt x="1115058" y="221033"/>
                  </a:lnTo>
                  <a:lnTo>
                    <a:pt x="0" y="221033"/>
                  </a:lnTo>
                  <a:lnTo>
                    <a:pt x="0" y="0"/>
                  </a:lnTo>
                  <a:close/>
                </a:path>
                <a:path w="1115058" h="221033" fill="none">
                  <a:moveTo>
                    <a:pt x="0" y="221033"/>
                  </a:moveTo>
                  <a:lnTo>
                    <a:pt x="1115058" y="221033"/>
                  </a:lnTo>
                </a:path>
              </a:pathLst>
            </a:custGeom>
            <a:noFill/>
            <a:ln w="15200" cap="rnd">
              <a:solidFill>
                <a:srgbClr val="FFCD55"/>
              </a:solidFill>
              <a:round/>
            </a:ln>
          </p:spPr>
          <p:txBody>
            <a:bodyPr wrap="none" lIns="0" tIns="0" rIns="0" bIns="11000" rtlCol="0" anchor="ctr"/>
            <a:lstStyle/>
            <a:p>
              <a:pPr algn="ctr">
                <a:lnSpc>
                  <a:spcPct val="100000"/>
                </a:lnSpc>
              </a:pPr>
              <a:r>
                <a:rPr sz="1200" dirty="0" err="1">
                  <a:solidFill>
                    <a:srgbClr val="454545"/>
                  </a:solidFill>
                  <a:latin typeface="微软雅黑"/>
                </a:rPr>
                <a:t>注量</a:t>
              </a:r>
              <a:r>
                <a:rPr sz="1200" dirty="0">
                  <a:solidFill>
                    <a:srgbClr val="454545"/>
                  </a:solidFill>
                  <a:latin typeface="微软雅黑"/>
                </a:rPr>
                <a:t>&gt;1E14 </a:t>
              </a:r>
              <a:r>
                <a:rPr lang="en-US" altLang="zh-CN" sz="1200" dirty="0">
                  <a:solidFill>
                    <a:srgbClr val="454545"/>
                  </a:solidFill>
                  <a:latin typeface="微软雅黑"/>
                </a:rPr>
                <a:t>p/cm</a:t>
              </a:r>
              <a:r>
                <a:rPr lang="en-US" altLang="zh-CN" sz="1200" baseline="30000" dirty="0">
                  <a:solidFill>
                    <a:srgbClr val="454545"/>
                  </a:solidFill>
                  <a:latin typeface="微软雅黑"/>
                </a:rPr>
                <a:t>2</a:t>
              </a:r>
              <a:r>
                <a:rPr lang="en-US" altLang="zh-CN" sz="1200" dirty="0">
                  <a:solidFill>
                    <a:srgbClr val="454545"/>
                  </a:solidFill>
                  <a:latin typeface="微软雅黑"/>
                </a:rPr>
                <a:t> </a:t>
              </a:r>
              <a:endParaRPr sz="1200" dirty="0">
                <a:solidFill>
                  <a:srgbClr val="454545"/>
                </a:solidFill>
                <a:latin typeface="微软雅黑"/>
              </a:endParaRPr>
            </a:p>
          </p:txBody>
        </p:sp>
        <p:sp>
          <p:nvSpPr>
            <p:cNvPr id="347" name="SubTopic">
              <a:extLst>
                <a:ext uri="{FF2B5EF4-FFF2-40B4-BE49-F238E27FC236}">
                  <a16:creationId xmlns:a16="http://schemas.microsoft.com/office/drawing/2014/main" id="{A5881B00-09E1-C942-F829-041963AFA8F7}"/>
                </a:ext>
              </a:extLst>
            </p:cNvPr>
            <p:cNvSpPr/>
            <p:nvPr/>
          </p:nvSpPr>
          <p:spPr>
            <a:xfrm>
              <a:off x="5677877" y="3449900"/>
              <a:ext cx="1115058" cy="221033"/>
            </a:xfrm>
            <a:custGeom>
              <a:avLst/>
              <a:gdLst>
                <a:gd name="rtl" fmla="*/ 54150 w 1115058"/>
                <a:gd name="rtt" fmla="*/ 15010 h 221033"/>
                <a:gd name="rtr" fmla="*/ 479750 w 1115058"/>
                <a:gd name="rtb" fmla="*/ 192343 h 221033"/>
              </a:gdLst>
              <a:ahLst/>
              <a:cxnLst/>
              <a:rect l="rtl" t="rtt" r="rtr" b="rtb"/>
              <a:pathLst>
                <a:path w="1115058" h="221033" stroke="0">
                  <a:moveTo>
                    <a:pt x="0" y="0"/>
                  </a:moveTo>
                  <a:lnTo>
                    <a:pt x="1115058" y="0"/>
                  </a:lnTo>
                  <a:lnTo>
                    <a:pt x="1115058" y="221033"/>
                  </a:lnTo>
                  <a:lnTo>
                    <a:pt x="0" y="221033"/>
                  </a:lnTo>
                  <a:lnTo>
                    <a:pt x="0" y="0"/>
                  </a:lnTo>
                  <a:close/>
                </a:path>
                <a:path w="1115058" h="221033" fill="none">
                  <a:moveTo>
                    <a:pt x="0" y="221033"/>
                  </a:moveTo>
                  <a:lnTo>
                    <a:pt x="1115058" y="221033"/>
                  </a:lnTo>
                </a:path>
              </a:pathLst>
            </a:custGeom>
            <a:noFill/>
            <a:ln w="15200" cap="rnd">
              <a:solidFill>
                <a:srgbClr val="FFCD55"/>
              </a:solidFill>
              <a:round/>
            </a:ln>
          </p:spPr>
          <p:txBody>
            <a:bodyPr wrap="none" lIns="0" tIns="0" rIns="0" bIns="11000" rtlCol="0" anchor="ctr"/>
            <a:lstStyle/>
            <a:p>
              <a:pPr algn="ctr">
                <a:lnSpc>
                  <a:spcPct val="100000"/>
                </a:lnSpc>
              </a:pPr>
              <a:r>
                <a:rPr sz="1200" dirty="0" err="1">
                  <a:solidFill>
                    <a:srgbClr val="454545"/>
                  </a:solidFill>
                  <a:latin typeface="微软雅黑"/>
                </a:rPr>
                <a:t>高注量</a:t>
              </a:r>
              <a:endParaRPr sz="1200" dirty="0">
                <a:solidFill>
                  <a:srgbClr val="454545"/>
                </a:solidFill>
                <a:latin typeface="微软雅黑"/>
              </a:endParaRPr>
            </a:p>
          </p:txBody>
        </p:sp>
        <p:sp>
          <p:nvSpPr>
            <p:cNvPr id="348" name="SummaryTopic">
              <a:extLst>
                <a:ext uri="{FF2B5EF4-FFF2-40B4-BE49-F238E27FC236}">
                  <a16:creationId xmlns:a16="http://schemas.microsoft.com/office/drawing/2014/main" id="{6CDB3FB8-25C6-3B66-B0AE-273475FFE92B}"/>
                </a:ext>
              </a:extLst>
            </p:cNvPr>
            <p:cNvSpPr/>
            <p:nvPr/>
          </p:nvSpPr>
          <p:spPr>
            <a:xfrm>
              <a:off x="5608716" y="4958817"/>
              <a:ext cx="1867362" cy="428767"/>
            </a:xfrm>
            <a:custGeom>
              <a:avLst/>
              <a:gdLst>
                <a:gd name="rtl" fmla="*/ 31350 w 1312267"/>
                <a:gd name="rtt" fmla="*/ 30210 h 428767"/>
                <a:gd name="rtr" fmla="*/ 1282817 w 1312267"/>
                <a:gd name="rtb" fmla="*/ 384877 h 428767"/>
              </a:gdLst>
              <a:ahLst/>
              <a:cxnLst/>
              <a:rect l="rtl" t="rtt" r="rtr" b="rtb"/>
              <a:pathLst>
                <a:path w="1312267" h="428767" stroke="0">
                  <a:moveTo>
                    <a:pt x="0" y="0"/>
                  </a:moveTo>
                  <a:lnTo>
                    <a:pt x="1312267" y="0"/>
                  </a:lnTo>
                  <a:lnTo>
                    <a:pt x="1312267" y="428767"/>
                  </a:lnTo>
                  <a:lnTo>
                    <a:pt x="0" y="428767"/>
                  </a:lnTo>
                  <a:lnTo>
                    <a:pt x="0" y="0"/>
                  </a:lnTo>
                  <a:close/>
                </a:path>
                <a:path w="1312267" h="428767" fill="none">
                  <a:moveTo>
                    <a:pt x="0" y="428767"/>
                  </a:moveTo>
                  <a:lnTo>
                    <a:pt x="1312267" y="428767"/>
                  </a:lnTo>
                </a:path>
              </a:pathLst>
            </a:custGeom>
            <a:noFill/>
            <a:ln w="15200" cap="rnd">
              <a:solidFill>
                <a:srgbClr val="6CC9E5"/>
              </a:solidFill>
              <a:round/>
            </a:ln>
          </p:spPr>
          <p:txBody>
            <a:bodyPr wrap="square" lIns="0" tIns="0" rIns="0" bIns="11000" rtlCol="0" anchor="ctr"/>
            <a:lstStyle/>
            <a:p>
              <a:pPr algn="l">
                <a:lnSpc>
                  <a:spcPct val="100000"/>
                </a:lnSpc>
              </a:pPr>
              <a:r>
                <a:rPr sz="1200" dirty="0" err="1">
                  <a:solidFill>
                    <a:srgbClr val="454545"/>
                  </a:solidFill>
                  <a:latin typeface="微软雅黑"/>
                </a:rPr>
                <a:t>平均</a:t>
              </a:r>
              <a:r>
                <a:rPr sz="1200" dirty="0">
                  <a:solidFill>
                    <a:srgbClr val="454545"/>
                  </a:solidFill>
                  <a:latin typeface="微软雅黑"/>
                </a:rPr>
                <a:t>&lt;3E9 p/cm</a:t>
              </a:r>
              <a:r>
                <a:rPr sz="1200" baseline="30000" dirty="0">
                  <a:solidFill>
                    <a:srgbClr val="454545"/>
                  </a:solidFill>
                  <a:latin typeface="微软雅黑"/>
                </a:rPr>
                <a:t>2</a:t>
              </a:r>
              <a:r>
                <a:rPr sz="1200" dirty="0">
                  <a:solidFill>
                    <a:srgbClr val="454545"/>
                  </a:solidFill>
                  <a:latin typeface="微软雅黑"/>
                </a:rPr>
                <a:t>/s</a:t>
              </a:r>
            </a:p>
            <a:p>
              <a:pPr algn="l">
                <a:lnSpc>
                  <a:spcPct val="100000"/>
                </a:lnSpc>
              </a:pPr>
              <a:r>
                <a:rPr sz="1200" dirty="0" err="1">
                  <a:solidFill>
                    <a:srgbClr val="454545"/>
                  </a:solidFill>
                  <a:latin typeface="微软雅黑"/>
                </a:rPr>
                <a:t>瞬时</a:t>
              </a:r>
              <a:r>
                <a:rPr sz="1200" dirty="0">
                  <a:solidFill>
                    <a:srgbClr val="454545"/>
                  </a:solidFill>
                  <a:latin typeface="微软雅黑"/>
                </a:rPr>
                <a:t>&lt;1E12 p/cm</a:t>
              </a:r>
              <a:r>
                <a:rPr sz="1200" baseline="30000" dirty="0">
                  <a:solidFill>
                    <a:srgbClr val="454545"/>
                  </a:solidFill>
                  <a:latin typeface="微软雅黑"/>
                </a:rPr>
                <a:t>2</a:t>
              </a:r>
              <a:r>
                <a:rPr sz="1200" dirty="0">
                  <a:solidFill>
                    <a:srgbClr val="454545"/>
                  </a:solidFill>
                  <a:latin typeface="微软雅黑"/>
                </a:rPr>
                <a:t>/s</a:t>
              </a:r>
              <a:r>
                <a:rPr lang="en-US" sz="1200" dirty="0">
                  <a:solidFill>
                    <a:srgbClr val="454545"/>
                  </a:solidFill>
                  <a:latin typeface="微软雅黑"/>
                </a:rPr>
                <a:t> [3]</a:t>
              </a:r>
              <a:endParaRPr sz="1200" dirty="0">
                <a:solidFill>
                  <a:srgbClr val="454545"/>
                </a:solidFill>
                <a:latin typeface="微软雅黑"/>
              </a:endParaRPr>
            </a:p>
          </p:txBody>
        </p:sp>
        <p:sp>
          <p:nvSpPr>
            <p:cNvPr id="349" name="SubTopic">
              <a:extLst>
                <a:ext uri="{FF2B5EF4-FFF2-40B4-BE49-F238E27FC236}">
                  <a16:creationId xmlns:a16="http://schemas.microsoft.com/office/drawing/2014/main" id="{8D63C271-FC75-094F-ED4D-59487BF24869}"/>
                </a:ext>
              </a:extLst>
            </p:cNvPr>
            <p:cNvSpPr/>
            <p:nvPr/>
          </p:nvSpPr>
          <p:spPr>
            <a:xfrm>
              <a:off x="5677877" y="3838134"/>
              <a:ext cx="1115058" cy="221033"/>
            </a:xfrm>
            <a:custGeom>
              <a:avLst/>
              <a:gdLst>
                <a:gd name="rtl" fmla="*/ 54150 w 1115058"/>
                <a:gd name="rtt" fmla="*/ 15010 h 221033"/>
                <a:gd name="rtr" fmla="*/ 692550 w 1115058"/>
                <a:gd name="rtb" fmla="*/ 192343 h 221033"/>
              </a:gdLst>
              <a:ahLst/>
              <a:cxnLst/>
              <a:rect l="rtl" t="rtt" r="rtr" b="rtb"/>
              <a:pathLst>
                <a:path w="1115058" h="221033" stroke="0">
                  <a:moveTo>
                    <a:pt x="0" y="0"/>
                  </a:moveTo>
                  <a:lnTo>
                    <a:pt x="1115058" y="0"/>
                  </a:lnTo>
                  <a:lnTo>
                    <a:pt x="1115058" y="221033"/>
                  </a:lnTo>
                  <a:lnTo>
                    <a:pt x="0" y="221033"/>
                  </a:lnTo>
                  <a:lnTo>
                    <a:pt x="0" y="0"/>
                  </a:lnTo>
                  <a:close/>
                </a:path>
                <a:path w="1115058" h="221033" fill="none">
                  <a:moveTo>
                    <a:pt x="0" y="221033"/>
                  </a:moveTo>
                  <a:lnTo>
                    <a:pt x="1115058" y="221033"/>
                  </a:lnTo>
                </a:path>
              </a:pathLst>
            </a:custGeom>
            <a:noFill/>
            <a:ln w="15200" cap="rnd">
              <a:solidFill>
                <a:srgbClr val="F1A3DC"/>
              </a:solidFill>
              <a:round/>
            </a:ln>
          </p:spPr>
          <p:txBody>
            <a:bodyPr wrap="none" lIns="0" tIns="0" rIns="0" bIns="11000" rtlCol="0" anchor="ctr"/>
            <a:lstStyle/>
            <a:p>
              <a:pPr algn="ctr">
                <a:lnSpc>
                  <a:spcPct val="100000"/>
                </a:lnSpc>
              </a:pPr>
              <a:r>
                <a:rPr sz="1200" dirty="0" err="1">
                  <a:solidFill>
                    <a:srgbClr val="454545"/>
                  </a:solidFill>
                  <a:latin typeface="微软雅黑"/>
                </a:rPr>
                <a:t>SOBP调制</a:t>
              </a:r>
              <a:endParaRPr sz="1200" dirty="0">
                <a:solidFill>
                  <a:srgbClr val="454545"/>
                </a:solidFill>
                <a:latin typeface="微软雅黑"/>
              </a:endParaRPr>
            </a:p>
          </p:txBody>
        </p:sp>
        <p:sp>
          <p:nvSpPr>
            <p:cNvPr id="350" name="SubTopic">
              <a:extLst>
                <a:ext uri="{FF2B5EF4-FFF2-40B4-BE49-F238E27FC236}">
                  <a16:creationId xmlns:a16="http://schemas.microsoft.com/office/drawing/2014/main" id="{FDAB8FFF-1E82-0C34-0252-D929EDC86294}"/>
                </a:ext>
              </a:extLst>
            </p:cNvPr>
            <p:cNvSpPr/>
            <p:nvPr/>
          </p:nvSpPr>
          <p:spPr>
            <a:xfrm>
              <a:off x="5677877" y="4097167"/>
              <a:ext cx="1115058" cy="221033"/>
            </a:xfrm>
            <a:custGeom>
              <a:avLst/>
              <a:gdLst>
                <a:gd name="rtl" fmla="*/ 54150 w 1115058"/>
                <a:gd name="rtt" fmla="*/ 15010 h 221033"/>
                <a:gd name="rtr" fmla="*/ 920550 w 1115058"/>
                <a:gd name="rtb" fmla="*/ 192343 h 221033"/>
              </a:gdLst>
              <a:ahLst/>
              <a:cxnLst/>
              <a:rect l="rtl" t="rtt" r="rtr" b="rtb"/>
              <a:pathLst>
                <a:path w="1115058" h="221033" stroke="0">
                  <a:moveTo>
                    <a:pt x="0" y="0"/>
                  </a:moveTo>
                  <a:lnTo>
                    <a:pt x="1115058" y="0"/>
                  </a:lnTo>
                  <a:lnTo>
                    <a:pt x="1115058" y="221033"/>
                  </a:lnTo>
                  <a:lnTo>
                    <a:pt x="0" y="221033"/>
                  </a:lnTo>
                  <a:lnTo>
                    <a:pt x="0" y="0"/>
                  </a:lnTo>
                  <a:close/>
                </a:path>
                <a:path w="1115058" h="221033" fill="none">
                  <a:moveTo>
                    <a:pt x="0" y="221033"/>
                  </a:moveTo>
                  <a:lnTo>
                    <a:pt x="1115058" y="221033"/>
                  </a:lnTo>
                </a:path>
              </a:pathLst>
            </a:custGeom>
            <a:noFill/>
            <a:ln w="15200" cap="rnd">
              <a:solidFill>
                <a:srgbClr val="F1A3DC"/>
              </a:solidFill>
              <a:round/>
            </a:ln>
          </p:spPr>
          <p:txBody>
            <a:bodyPr wrap="none" lIns="0" tIns="0" rIns="0" bIns="11000" rtlCol="0" anchor="ctr"/>
            <a:lstStyle/>
            <a:p>
              <a:pPr algn="ctr">
                <a:lnSpc>
                  <a:spcPct val="100000"/>
                </a:lnSpc>
              </a:pPr>
              <a:r>
                <a:rPr sz="1200" dirty="0" err="1">
                  <a:solidFill>
                    <a:srgbClr val="454545"/>
                  </a:solidFill>
                  <a:latin typeface="微软雅黑"/>
                </a:rPr>
                <a:t>瞬时</a:t>
              </a:r>
              <a:r>
                <a:rPr sz="1200" dirty="0">
                  <a:solidFill>
                    <a:srgbClr val="454545"/>
                  </a:solidFill>
                  <a:latin typeface="微软雅黑"/>
                </a:rPr>
                <a:t> &gt;40Gy/s</a:t>
              </a:r>
              <a:r>
                <a:rPr lang="en-US" sz="1200" dirty="0">
                  <a:solidFill>
                    <a:srgbClr val="454545"/>
                  </a:solidFill>
                  <a:latin typeface="微软雅黑"/>
                </a:rPr>
                <a:t> [2]</a:t>
              </a:r>
              <a:endParaRPr sz="1200" dirty="0">
                <a:solidFill>
                  <a:srgbClr val="454545"/>
                </a:solidFill>
                <a:latin typeface="微软雅黑"/>
              </a:endParaRPr>
            </a:p>
          </p:txBody>
        </p:sp>
        <p:sp>
          <p:nvSpPr>
            <p:cNvPr id="351" name="SubTopic">
              <a:extLst>
                <a:ext uri="{FF2B5EF4-FFF2-40B4-BE49-F238E27FC236}">
                  <a16:creationId xmlns:a16="http://schemas.microsoft.com/office/drawing/2014/main" id="{85152FAD-A0B5-4519-0FBA-9208A045AAE5}"/>
                </a:ext>
              </a:extLst>
            </p:cNvPr>
            <p:cNvSpPr/>
            <p:nvPr/>
          </p:nvSpPr>
          <p:spPr>
            <a:xfrm>
              <a:off x="5677877" y="4356200"/>
              <a:ext cx="1115058" cy="221033"/>
            </a:xfrm>
            <a:custGeom>
              <a:avLst/>
              <a:gdLst>
                <a:gd name="rtl" fmla="*/ 54150 w 1115058"/>
                <a:gd name="rtt" fmla="*/ 15010 h 221033"/>
                <a:gd name="rtr" fmla="*/ 1006683 w 1115058"/>
                <a:gd name="rtb" fmla="*/ 192343 h 221033"/>
              </a:gdLst>
              <a:ahLst/>
              <a:cxnLst/>
              <a:rect l="rtl" t="rtt" r="rtr" b="rtb"/>
              <a:pathLst>
                <a:path w="1115058" h="221033" stroke="0">
                  <a:moveTo>
                    <a:pt x="0" y="0"/>
                  </a:moveTo>
                  <a:lnTo>
                    <a:pt x="1115058" y="0"/>
                  </a:lnTo>
                  <a:lnTo>
                    <a:pt x="1115058" y="221033"/>
                  </a:lnTo>
                  <a:lnTo>
                    <a:pt x="0" y="221033"/>
                  </a:lnTo>
                  <a:lnTo>
                    <a:pt x="0" y="0"/>
                  </a:lnTo>
                  <a:close/>
                </a:path>
                <a:path w="1115058" h="221033" fill="none">
                  <a:moveTo>
                    <a:pt x="0" y="221033"/>
                  </a:moveTo>
                  <a:lnTo>
                    <a:pt x="1115058" y="221033"/>
                  </a:lnTo>
                </a:path>
              </a:pathLst>
            </a:custGeom>
            <a:noFill/>
            <a:ln w="15200" cap="rnd">
              <a:solidFill>
                <a:srgbClr val="F1A3DC"/>
              </a:solidFill>
              <a:round/>
            </a:ln>
          </p:spPr>
          <p:txBody>
            <a:bodyPr wrap="none" lIns="0" tIns="0" rIns="0" bIns="11000" rtlCol="0" anchor="ctr"/>
            <a:lstStyle/>
            <a:p>
              <a:pPr algn="ctr">
                <a:lnSpc>
                  <a:spcPct val="100000"/>
                </a:lnSpc>
              </a:pPr>
              <a:r>
                <a:rPr sz="1200" dirty="0" err="1">
                  <a:solidFill>
                    <a:srgbClr val="454545"/>
                  </a:solidFill>
                  <a:latin typeface="微软雅黑"/>
                </a:rPr>
                <a:t>低本底，小束斑</a:t>
              </a:r>
              <a:endParaRPr sz="1200" dirty="0">
                <a:solidFill>
                  <a:srgbClr val="454545"/>
                </a:solidFill>
                <a:latin typeface="微软雅黑"/>
              </a:endParaRPr>
            </a:p>
          </p:txBody>
        </p:sp>
        <p:sp>
          <p:nvSpPr>
            <p:cNvPr id="352" name="SubTopic">
              <a:extLst>
                <a:ext uri="{FF2B5EF4-FFF2-40B4-BE49-F238E27FC236}">
                  <a16:creationId xmlns:a16="http://schemas.microsoft.com/office/drawing/2014/main" id="{FA93C0C7-AD2A-F692-87CD-992C7D0460A6}"/>
                </a:ext>
              </a:extLst>
            </p:cNvPr>
            <p:cNvSpPr/>
            <p:nvPr/>
          </p:nvSpPr>
          <p:spPr>
            <a:xfrm>
              <a:off x="5677877" y="5451234"/>
              <a:ext cx="1115058" cy="221033"/>
            </a:xfrm>
            <a:custGeom>
              <a:avLst/>
              <a:gdLst>
                <a:gd name="rtl" fmla="*/ 54150 w 1115058"/>
                <a:gd name="rtt" fmla="*/ 15010 h 221033"/>
                <a:gd name="rtr" fmla="*/ 743217 w 1115058"/>
                <a:gd name="rtb" fmla="*/ 192343 h 221033"/>
              </a:gdLst>
              <a:ahLst/>
              <a:cxnLst/>
              <a:rect l="rtl" t="rtt" r="rtr" b="rtb"/>
              <a:pathLst>
                <a:path w="1115058" h="221033" stroke="0">
                  <a:moveTo>
                    <a:pt x="0" y="0"/>
                  </a:moveTo>
                  <a:lnTo>
                    <a:pt x="1115058" y="0"/>
                  </a:lnTo>
                  <a:lnTo>
                    <a:pt x="1115058" y="221033"/>
                  </a:lnTo>
                  <a:lnTo>
                    <a:pt x="0" y="221033"/>
                  </a:lnTo>
                  <a:lnTo>
                    <a:pt x="0" y="0"/>
                  </a:lnTo>
                  <a:close/>
                </a:path>
                <a:path w="1115058" h="221033" fill="none">
                  <a:moveTo>
                    <a:pt x="0" y="221033"/>
                  </a:moveTo>
                  <a:lnTo>
                    <a:pt x="1115058" y="221033"/>
                  </a:lnTo>
                </a:path>
              </a:pathLst>
            </a:custGeom>
            <a:noFill/>
            <a:ln w="15200" cap="rnd">
              <a:solidFill>
                <a:srgbClr val="6CC9E5"/>
              </a:solidFill>
              <a:round/>
            </a:ln>
          </p:spPr>
          <p:txBody>
            <a:bodyPr wrap="none" lIns="0" tIns="0" rIns="0" bIns="11000" rtlCol="0" anchor="ctr"/>
            <a:lstStyle/>
            <a:p>
              <a:pPr algn="ctr">
                <a:lnSpc>
                  <a:spcPct val="100000"/>
                </a:lnSpc>
              </a:pPr>
              <a:r>
                <a:rPr sz="1200" dirty="0" err="1">
                  <a:solidFill>
                    <a:srgbClr val="454545"/>
                  </a:solidFill>
                  <a:latin typeface="微软雅黑"/>
                </a:rPr>
                <a:t>注量率可调</a:t>
              </a:r>
              <a:endParaRPr sz="1200" dirty="0">
                <a:solidFill>
                  <a:srgbClr val="454545"/>
                </a:solidFill>
                <a:latin typeface="微软雅黑"/>
              </a:endParaRPr>
            </a:p>
          </p:txBody>
        </p:sp>
        <p:sp>
          <p:nvSpPr>
            <p:cNvPr id="353" name="SummaryTopic">
              <a:extLst>
                <a:ext uri="{FF2B5EF4-FFF2-40B4-BE49-F238E27FC236}">
                  <a16:creationId xmlns:a16="http://schemas.microsoft.com/office/drawing/2014/main" id="{3F056BA0-EB1F-4C41-DAB1-1A832D6A58E1}"/>
                </a:ext>
              </a:extLst>
            </p:cNvPr>
            <p:cNvSpPr/>
            <p:nvPr/>
          </p:nvSpPr>
          <p:spPr>
            <a:xfrm>
              <a:off x="5608717" y="2310217"/>
              <a:ext cx="1013333" cy="251433"/>
            </a:xfrm>
            <a:custGeom>
              <a:avLst/>
              <a:gdLst>
                <a:gd name="rtl" fmla="*/ 31350 w 1013333"/>
                <a:gd name="rtt" fmla="*/ 30210 h 251433"/>
                <a:gd name="rtr" fmla="*/ 983883 w 1013333"/>
                <a:gd name="rtb" fmla="*/ 207543 h 251433"/>
              </a:gdLst>
              <a:ahLst/>
              <a:cxnLst/>
              <a:rect l="rtl" t="rtt" r="rtr" b="rtb"/>
              <a:pathLst>
                <a:path w="1013333" h="251433" stroke="0">
                  <a:moveTo>
                    <a:pt x="0" y="0"/>
                  </a:moveTo>
                  <a:lnTo>
                    <a:pt x="1013333" y="0"/>
                  </a:lnTo>
                  <a:lnTo>
                    <a:pt x="1013333" y="251433"/>
                  </a:lnTo>
                  <a:lnTo>
                    <a:pt x="0" y="251433"/>
                  </a:lnTo>
                  <a:lnTo>
                    <a:pt x="0" y="0"/>
                  </a:lnTo>
                  <a:close/>
                </a:path>
                <a:path w="1013333" h="251433" fill="none">
                  <a:moveTo>
                    <a:pt x="0" y="251433"/>
                  </a:moveTo>
                  <a:lnTo>
                    <a:pt x="1013333" y="251433"/>
                  </a:lnTo>
                </a:path>
              </a:pathLst>
            </a:custGeom>
            <a:noFill/>
            <a:ln w="15200" cap="rnd">
              <a:solidFill>
                <a:srgbClr val="6CC9E5"/>
              </a:solidFill>
              <a:round/>
            </a:ln>
          </p:spPr>
          <p:txBody>
            <a:bodyPr wrap="none" lIns="0" tIns="0" rIns="0" bIns="11000" rtlCol="0" anchor="ctr"/>
            <a:lstStyle/>
            <a:p>
              <a:pPr algn="ctr">
                <a:lnSpc>
                  <a:spcPct val="100000"/>
                </a:lnSpc>
              </a:pPr>
              <a:r>
                <a:rPr sz="1200" dirty="0" err="1">
                  <a:solidFill>
                    <a:srgbClr val="454545"/>
                  </a:solidFill>
                  <a:latin typeface="微软雅黑"/>
                </a:rPr>
                <a:t>低本底，高流强</a:t>
              </a:r>
              <a:endParaRPr sz="1200" dirty="0">
                <a:solidFill>
                  <a:srgbClr val="454545"/>
                </a:solidFill>
                <a:latin typeface="微软雅黑"/>
              </a:endParaRPr>
            </a:p>
          </p:txBody>
        </p:sp>
      </p:grpSp>
      <p:pic>
        <p:nvPicPr>
          <p:cNvPr id="359" name="图片 358">
            <a:extLst>
              <a:ext uri="{FF2B5EF4-FFF2-40B4-BE49-F238E27FC236}">
                <a16:creationId xmlns:a16="http://schemas.microsoft.com/office/drawing/2014/main" id="{9998689A-EFCD-E1D9-8864-7ECA3FC4EBA0}"/>
              </a:ext>
            </a:extLst>
          </p:cNvPr>
          <p:cNvPicPr>
            <a:picLocks noChangeAspect="1"/>
          </p:cNvPicPr>
          <p:nvPr/>
        </p:nvPicPr>
        <p:blipFill>
          <a:blip r:embed="rId6"/>
          <a:stretch>
            <a:fillRect/>
          </a:stretch>
        </p:blipFill>
        <p:spPr>
          <a:xfrm>
            <a:off x="8876291" y="3960039"/>
            <a:ext cx="2960106" cy="2401440"/>
          </a:xfrm>
          <a:prstGeom prst="rect">
            <a:avLst/>
          </a:prstGeom>
        </p:spPr>
      </p:pic>
      <p:sp>
        <p:nvSpPr>
          <p:cNvPr id="361" name="文本框 360">
            <a:extLst>
              <a:ext uri="{FF2B5EF4-FFF2-40B4-BE49-F238E27FC236}">
                <a16:creationId xmlns:a16="http://schemas.microsoft.com/office/drawing/2014/main" id="{65923B66-50F7-3ACE-AF4C-5D9AE178D6FA}"/>
              </a:ext>
            </a:extLst>
          </p:cNvPr>
          <p:cNvSpPr txBox="1"/>
          <p:nvPr/>
        </p:nvSpPr>
        <p:spPr>
          <a:xfrm>
            <a:off x="9741061" y="6081739"/>
            <a:ext cx="1338828" cy="246221"/>
          </a:xfrm>
          <a:prstGeom prst="rect">
            <a:avLst/>
          </a:prstGeom>
          <a:noFill/>
        </p:spPr>
        <p:txBody>
          <a:bodyPr wrap="none" rtlCol="0">
            <a:spAutoFit/>
          </a:bodyPr>
          <a:lstStyle/>
          <a:p>
            <a:r>
              <a:rPr lang="zh-CN" altLang="en-US" sz="1000" dirty="0"/>
              <a:t>同位素测量时间结构</a:t>
            </a:r>
          </a:p>
        </p:txBody>
      </p:sp>
      <p:sp>
        <p:nvSpPr>
          <p:cNvPr id="363" name="文本框 362">
            <a:extLst>
              <a:ext uri="{FF2B5EF4-FFF2-40B4-BE49-F238E27FC236}">
                <a16:creationId xmlns:a16="http://schemas.microsoft.com/office/drawing/2014/main" id="{3A390734-024C-B47C-B172-470EE5AE0B6A}"/>
              </a:ext>
            </a:extLst>
          </p:cNvPr>
          <p:cNvSpPr txBox="1"/>
          <p:nvPr/>
        </p:nvSpPr>
        <p:spPr>
          <a:xfrm>
            <a:off x="355603" y="6104410"/>
            <a:ext cx="8350606" cy="707886"/>
          </a:xfrm>
          <a:prstGeom prst="rect">
            <a:avLst/>
          </a:prstGeom>
          <a:noFill/>
          <a:ln>
            <a:solidFill>
              <a:schemeClr val="tx1"/>
            </a:solidFill>
          </a:ln>
        </p:spPr>
        <p:txBody>
          <a:bodyPr wrap="square">
            <a:spAutoFit/>
          </a:bodyPr>
          <a:lstStyle/>
          <a:p>
            <a:pPr algn="just"/>
            <a:r>
              <a:rPr lang="en-US" altLang="zh-CN" sz="1000" dirty="0">
                <a:effectLst/>
                <a:latin typeface="Times New Roman" panose="02020603050405020304" pitchFamily="18" charset="0"/>
                <a:cs typeface="Times New Roman" panose="02020603050405020304" pitchFamily="18" charset="0"/>
              </a:rPr>
              <a:t>[1] ECFA Detectors R&amp;D Roadmap Process Group, 《The 2021 ECFA detector research and </a:t>
            </a:r>
            <a:r>
              <a:rPr lang="en-US" altLang="zh-CN" sz="1000" dirty="0" err="1">
                <a:effectLst/>
                <a:latin typeface="Times New Roman" panose="02020603050405020304" pitchFamily="18" charset="0"/>
                <a:cs typeface="Times New Roman" panose="02020603050405020304" pitchFamily="18" charset="0"/>
              </a:rPr>
              <a:t>developement</a:t>
            </a:r>
            <a:r>
              <a:rPr lang="en-US" altLang="zh-CN" sz="1000" dirty="0">
                <a:effectLst/>
                <a:latin typeface="Times New Roman" panose="02020603050405020304" pitchFamily="18" charset="0"/>
                <a:cs typeface="Times New Roman" panose="02020603050405020304" pitchFamily="18" charset="0"/>
              </a:rPr>
              <a:t> roadmap》, CERN, 2021.</a:t>
            </a:r>
          </a:p>
          <a:p>
            <a:pPr algn="just"/>
            <a:r>
              <a:rPr lang="en-US" altLang="zh-CN" sz="1000" dirty="0">
                <a:effectLst/>
                <a:latin typeface="Times New Roman" panose="02020603050405020304" pitchFamily="18" charset="0"/>
                <a:cs typeface="Times New Roman" panose="02020603050405020304" pitchFamily="18" charset="0"/>
              </a:rPr>
              <a:t>[2] S. Jolly, H. Owen, M. Schippers, and C. Welsch, “Technical challenges for FLASH proton therapy,” Physica Medica, vol. 78, pp. 71–82, Oct. 2020</a:t>
            </a:r>
          </a:p>
          <a:p>
            <a:pPr algn="just"/>
            <a:r>
              <a:rPr lang="en-US" altLang="zh-CN" sz="1000" dirty="0">
                <a:effectLst/>
                <a:latin typeface="Times New Roman" panose="02020603050405020304" pitchFamily="18" charset="0"/>
                <a:cs typeface="Times New Roman" panose="02020603050405020304" pitchFamily="18" charset="0"/>
              </a:rPr>
              <a:t>[3] A. </a:t>
            </a:r>
            <a:r>
              <a:rPr lang="en-US" altLang="zh-CN" sz="1000" dirty="0" err="1">
                <a:effectLst/>
                <a:latin typeface="Times New Roman" panose="02020603050405020304" pitchFamily="18" charset="0"/>
                <a:cs typeface="Times New Roman" panose="02020603050405020304" pitchFamily="18" charset="0"/>
              </a:rPr>
              <a:t>Coronetti</a:t>
            </a:r>
            <a:r>
              <a:rPr lang="en-US" altLang="zh-CN" sz="1000" dirty="0">
                <a:effectLst/>
                <a:latin typeface="Times New Roman" panose="02020603050405020304" pitchFamily="18" charset="0"/>
                <a:cs typeface="Times New Roman" panose="02020603050405020304" pitchFamily="18" charset="0"/>
              </a:rPr>
              <a:t>, et.al., “Assessment of the </a:t>
            </a:r>
            <a:r>
              <a:rPr lang="en-US" altLang="zh-CN" sz="1000" dirty="0" err="1">
                <a:effectLst/>
                <a:latin typeface="Times New Roman" panose="02020603050405020304" pitchFamily="18" charset="0"/>
                <a:cs typeface="Times New Roman" panose="02020603050405020304" pitchFamily="18" charset="0"/>
              </a:rPr>
              <a:t>Quirónsalud</a:t>
            </a:r>
            <a:r>
              <a:rPr lang="en-US" altLang="zh-CN" sz="1000" dirty="0">
                <a:effectLst/>
                <a:latin typeface="Times New Roman" panose="02020603050405020304" pitchFamily="18" charset="0"/>
                <a:cs typeface="Times New Roman" panose="02020603050405020304" pitchFamily="18" charset="0"/>
              </a:rPr>
              <a:t> Proton Therapy Centre Accelerator for Single Event Effects Testing,” IEEE Transactions on Nuclear Science, vol. 71, no. 8, pp. 1571–1579, Aug. 2024</a:t>
            </a:r>
          </a:p>
        </p:txBody>
      </p:sp>
      <p:pic>
        <p:nvPicPr>
          <p:cNvPr id="364" name="图片 363">
            <a:extLst>
              <a:ext uri="{FF2B5EF4-FFF2-40B4-BE49-F238E27FC236}">
                <a16:creationId xmlns:a16="http://schemas.microsoft.com/office/drawing/2014/main" id="{31CEEA60-89DF-9A85-E686-A00F44329679}"/>
              </a:ext>
            </a:extLst>
          </p:cNvPr>
          <p:cNvPicPr>
            <a:picLocks noChangeAspect="1"/>
          </p:cNvPicPr>
          <p:nvPr/>
        </p:nvPicPr>
        <p:blipFill>
          <a:blip r:embed="rId7"/>
          <a:stretch>
            <a:fillRect/>
          </a:stretch>
        </p:blipFill>
        <p:spPr>
          <a:xfrm>
            <a:off x="8984555" y="4182721"/>
            <a:ext cx="2851842" cy="1865499"/>
          </a:xfrm>
          <a:prstGeom prst="rect">
            <a:avLst/>
          </a:prstGeom>
        </p:spPr>
      </p:pic>
      <p:sp>
        <p:nvSpPr>
          <p:cNvPr id="365" name="矩形 364">
            <a:extLst>
              <a:ext uri="{FF2B5EF4-FFF2-40B4-BE49-F238E27FC236}">
                <a16:creationId xmlns:a16="http://schemas.microsoft.com/office/drawing/2014/main" id="{DA14DCE1-6491-6F2A-27FD-B5FA6F13073B}"/>
              </a:ext>
            </a:extLst>
          </p:cNvPr>
          <p:cNvSpPr/>
          <p:nvPr/>
        </p:nvSpPr>
        <p:spPr>
          <a:xfrm>
            <a:off x="9800105" y="4765323"/>
            <a:ext cx="717081" cy="1002913"/>
          </a:xfrm>
          <a:prstGeom prst="rect">
            <a:avLst/>
          </a:prstGeom>
          <a:solidFill>
            <a:srgbClr val="CC99FF">
              <a:alpha val="3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6" name="矩形 365">
            <a:extLst>
              <a:ext uri="{FF2B5EF4-FFF2-40B4-BE49-F238E27FC236}">
                <a16:creationId xmlns:a16="http://schemas.microsoft.com/office/drawing/2014/main" id="{0DDF32D0-A714-B98C-1899-EA7091A6410B}"/>
              </a:ext>
            </a:extLst>
          </p:cNvPr>
          <p:cNvSpPr/>
          <p:nvPr/>
        </p:nvSpPr>
        <p:spPr>
          <a:xfrm>
            <a:off x="10730067" y="4765323"/>
            <a:ext cx="393533" cy="1002913"/>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7" name="标注: 线形 366">
            <a:extLst>
              <a:ext uri="{FF2B5EF4-FFF2-40B4-BE49-F238E27FC236}">
                <a16:creationId xmlns:a16="http://schemas.microsoft.com/office/drawing/2014/main" id="{BB6B80C8-819D-4E39-51C7-F2D4A9EDDD6C}"/>
              </a:ext>
            </a:extLst>
          </p:cNvPr>
          <p:cNvSpPr/>
          <p:nvPr/>
        </p:nvSpPr>
        <p:spPr>
          <a:xfrm>
            <a:off x="9749298" y="4012387"/>
            <a:ext cx="818693" cy="340668"/>
          </a:xfrm>
          <a:prstGeom prst="borderCallout1">
            <a:avLst>
              <a:gd name="adj1" fmla="val 101480"/>
              <a:gd name="adj2" fmla="val 49807"/>
              <a:gd name="adj3" fmla="val 213962"/>
              <a:gd name="adj4" fmla="val 42645"/>
            </a:avLst>
          </a:prstGeom>
          <a:solidFill>
            <a:srgbClr val="993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t>复杂过程时间区域</a:t>
            </a:r>
          </a:p>
        </p:txBody>
      </p:sp>
      <p:sp>
        <p:nvSpPr>
          <p:cNvPr id="368" name="标注: 线形 367">
            <a:extLst>
              <a:ext uri="{FF2B5EF4-FFF2-40B4-BE49-F238E27FC236}">
                <a16:creationId xmlns:a16="http://schemas.microsoft.com/office/drawing/2014/main" id="{CD79D039-B15B-B66C-D10B-822E0FC98C04}"/>
              </a:ext>
            </a:extLst>
          </p:cNvPr>
          <p:cNvSpPr/>
          <p:nvPr/>
        </p:nvSpPr>
        <p:spPr>
          <a:xfrm>
            <a:off x="10689498" y="4008124"/>
            <a:ext cx="608510" cy="340668"/>
          </a:xfrm>
          <a:prstGeom prst="borderCallout1">
            <a:avLst>
              <a:gd name="adj1" fmla="val 98013"/>
              <a:gd name="adj2" fmla="val 47135"/>
              <a:gd name="adj3" fmla="val 215529"/>
              <a:gd name="adj4" fmla="val 361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a:t>指数律</a:t>
            </a:r>
          </a:p>
        </p:txBody>
      </p:sp>
      <p:sp>
        <p:nvSpPr>
          <p:cNvPr id="374" name="文本框 373">
            <a:extLst>
              <a:ext uri="{FF2B5EF4-FFF2-40B4-BE49-F238E27FC236}">
                <a16:creationId xmlns:a16="http://schemas.microsoft.com/office/drawing/2014/main" id="{485BD43D-255D-A01A-B5CB-2F16EB5E0249}"/>
              </a:ext>
            </a:extLst>
          </p:cNvPr>
          <p:cNvSpPr txBox="1"/>
          <p:nvPr/>
        </p:nvSpPr>
        <p:spPr>
          <a:xfrm>
            <a:off x="9933422" y="6458353"/>
            <a:ext cx="954107" cy="246221"/>
          </a:xfrm>
          <a:prstGeom prst="rect">
            <a:avLst/>
          </a:prstGeom>
          <a:noFill/>
        </p:spPr>
        <p:txBody>
          <a:bodyPr wrap="none" rtlCol="0">
            <a:spAutoFit/>
          </a:bodyPr>
          <a:lstStyle/>
          <a:p>
            <a:r>
              <a:rPr lang="zh-CN" altLang="en-US" sz="1000" dirty="0"/>
              <a:t>空间质子能谱</a:t>
            </a:r>
          </a:p>
        </p:txBody>
      </p:sp>
      <p:sp>
        <p:nvSpPr>
          <p:cNvPr id="2" name="文本框 1">
            <a:extLst>
              <a:ext uri="{FF2B5EF4-FFF2-40B4-BE49-F238E27FC236}">
                <a16:creationId xmlns:a16="http://schemas.microsoft.com/office/drawing/2014/main" id="{30D44ED1-5E78-B9C1-DE5C-2FE25DA6833D}"/>
              </a:ext>
            </a:extLst>
          </p:cNvPr>
          <p:cNvSpPr txBox="1"/>
          <p:nvPr/>
        </p:nvSpPr>
        <p:spPr>
          <a:xfrm>
            <a:off x="99923" y="916336"/>
            <a:ext cx="3883844" cy="400110"/>
          </a:xfrm>
          <a:prstGeom prst="rect">
            <a:avLst/>
          </a:prstGeom>
          <a:noFill/>
        </p:spPr>
        <p:txBody>
          <a:bodyPr wrap="square" rtlCol="0">
            <a:spAutoFit/>
          </a:bodyPr>
          <a:lstStyle/>
          <a:p>
            <a:r>
              <a:rPr lang="en-US" altLang="zh-CN" sz="2000" b="1" dirty="0"/>
              <a:t>2.</a:t>
            </a:r>
            <a:r>
              <a:rPr kumimoji="1" lang="zh-CN" altLang="en-US" sz="2000" b="1" dirty="0">
                <a:latin typeface="Arial" panose="020B0604020202020204" pitchFamily="34" charset="0"/>
                <a:ea typeface="微软雅黑" panose="020B0503020204020204" pitchFamily="34" charset="-122"/>
              </a:rPr>
              <a:t>升级核心结构设计</a:t>
            </a:r>
            <a:endParaRPr kumimoji="1" lang="en-US" altLang="zh-CN" sz="2000" b="1" dirty="0">
              <a:latin typeface="Arial" panose="020B0604020202020204" pitchFamily="34" charset="0"/>
              <a:ea typeface="微软雅黑" panose="020B0503020204020204" pitchFamily="34" charset="-122"/>
            </a:endParaRPr>
          </a:p>
        </p:txBody>
      </p:sp>
    </p:spTree>
    <p:extLst>
      <p:ext uri="{BB962C8B-B14F-4D97-AF65-F5344CB8AC3E}">
        <p14:creationId xmlns:p14="http://schemas.microsoft.com/office/powerpoint/2010/main" val="142838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6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361"/>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365"/>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366"/>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364"/>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367"/>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36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5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 grpId="0"/>
      <p:bldP spid="361" grpId="0"/>
      <p:bldP spid="361" grpId="1"/>
      <p:bldP spid="365" grpId="0" animBg="1"/>
      <p:bldP spid="365" grpId="1" animBg="1"/>
      <p:bldP spid="366" grpId="0" animBg="1"/>
      <p:bldP spid="366" grpId="1" animBg="1"/>
      <p:bldP spid="367" grpId="0" animBg="1"/>
      <p:bldP spid="367" grpId="1" animBg="1"/>
      <p:bldP spid="368" grpId="0" animBg="1"/>
      <p:bldP spid="368" grpId="1" animBg="1"/>
      <p:bldP spid="37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260A3-16F8-6F21-6866-862B810BB6AD}"/>
            </a:ext>
          </a:extLst>
        </p:cNvPr>
        <p:cNvGrpSpPr/>
        <p:nvPr/>
      </p:nvGrpSpPr>
      <p:grpSpPr>
        <a:xfrm>
          <a:off x="0" y="0"/>
          <a:ext cx="0" cy="0"/>
          <a:chOff x="0" y="0"/>
          <a:chExt cx="0" cy="0"/>
        </a:xfrm>
      </p:grpSpPr>
      <p:pic>
        <p:nvPicPr>
          <p:cNvPr id="12" name="图片 11">
            <a:extLst>
              <a:ext uri="{FF2B5EF4-FFF2-40B4-BE49-F238E27FC236}">
                <a16:creationId xmlns:a16="http://schemas.microsoft.com/office/drawing/2014/main" id="{672E1743-2CE0-40D6-03BE-94557DB552D7}"/>
              </a:ext>
            </a:extLst>
          </p:cNvPr>
          <p:cNvPicPr>
            <a:picLocks noChangeAspect="1"/>
          </p:cNvPicPr>
          <p:nvPr/>
        </p:nvPicPr>
        <p:blipFill>
          <a:blip r:embed="rId3"/>
          <a:stretch>
            <a:fillRect/>
          </a:stretch>
        </p:blipFill>
        <p:spPr>
          <a:xfrm>
            <a:off x="8697043" y="3288942"/>
            <a:ext cx="3313827" cy="3277310"/>
          </a:xfrm>
          <a:prstGeom prst="rect">
            <a:avLst/>
          </a:prstGeom>
        </p:spPr>
      </p:pic>
      <p:sp>
        <p:nvSpPr>
          <p:cNvPr id="355" name="文本框 354">
            <a:extLst>
              <a:ext uri="{FF2B5EF4-FFF2-40B4-BE49-F238E27FC236}">
                <a16:creationId xmlns:a16="http://schemas.microsoft.com/office/drawing/2014/main" id="{07BAAA12-A24F-88A8-B8D4-ABD0A74EDF0A}"/>
              </a:ext>
            </a:extLst>
          </p:cNvPr>
          <p:cNvSpPr txBox="1"/>
          <p:nvPr/>
        </p:nvSpPr>
        <p:spPr>
          <a:xfrm>
            <a:off x="9485010" y="3539221"/>
            <a:ext cx="1638590" cy="246221"/>
          </a:xfrm>
          <a:prstGeom prst="rect">
            <a:avLst/>
          </a:prstGeom>
          <a:noFill/>
        </p:spPr>
        <p:txBody>
          <a:bodyPr wrap="none" rtlCol="0">
            <a:spAutoFit/>
          </a:bodyPr>
          <a:lstStyle/>
          <a:p>
            <a:r>
              <a:rPr lang="zh-CN" altLang="en-US" sz="1000" dirty="0"/>
              <a:t>短寿命核素分支测量举例</a:t>
            </a:r>
          </a:p>
        </p:txBody>
      </p:sp>
      <p:sp>
        <p:nvSpPr>
          <p:cNvPr id="4" name="灯片编号占位符 1">
            <a:extLst>
              <a:ext uri="{FF2B5EF4-FFF2-40B4-BE49-F238E27FC236}">
                <a16:creationId xmlns:a16="http://schemas.microsoft.com/office/drawing/2014/main" id="{C9EA41B6-6688-F66D-FCFD-1A1D3EB1C61C}"/>
              </a:ext>
            </a:extLst>
          </p:cNvPr>
          <p:cNvSpPr txBox="1">
            <a:spLocks/>
          </p:cNvSpPr>
          <p:nvPr/>
        </p:nvSpPr>
        <p:spPr>
          <a:xfrm>
            <a:off x="11285732" y="156378"/>
            <a:ext cx="635000" cy="365125"/>
          </a:xfrm>
          <a:prstGeom prst="rect">
            <a:avLst/>
          </a:prstGeom>
        </p:spPr>
        <p:txBody>
          <a:bodyPr vert="horz" lIns="91440" tIns="45720" rIns="91440" bIns="45720" rtlCol="0" anchor="ctr"/>
          <a:lstStyle>
            <a:defPPr>
              <a:defRPr lang="zh-CN"/>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a:t>7</a:t>
            </a:r>
            <a:endParaRPr lang="zh-CN" altLang="en-US" sz="1400" dirty="0"/>
          </a:p>
        </p:txBody>
      </p:sp>
      <p:grpSp>
        <p:nvGrpSpPr>
          <p:cNvPr id="5" name="组合 4">
            <a:extLst>
              <a:ext uri="{FF2B5EF4-FFF2-40B4-BE49-F238E27FC236}">
                <a16:creationId xmlns:a16="http://schemas.microsoft.com/office/drawing/2014/main" id="{B1FFC64A-11CA-CEB2-505C-697653E20F13}"/>
              </a:ext>
            </a:extLst>
          </p:cNvPr>
          <p:cNvGrpSpPr/>
          <p:nvPr/>
        </p:nvGrpSpPr>
        <p:grpSpPr>
          <a:xfrm>
            <a:off x="0" y="119153"/>
            <a:ext cx="12192000" cy="622528"/>
            <a:chOff x="0" y="119153"/>
            <a:chExt cx="12192000" cy="622528"/>
          </a:xfrm>
        </p:grpSpPr>
        <p:sp>
          <p:nvSpPr>
            <p:cNvPr id="6" name="矩形 5">
              <a:extLst>
                <a:ext uri="{FF2B5EF4-FFF2-40B4-BE49-F238E27FC236}">
                  <a16:creationId xmlns:a16="http://schemas.microsoft.com/office/drawing/2014/main" id="{C715D1E2-1ED3-F05D-8F75-FE90574861D1}"/>
                </a:ext>
              </a:extLst>
            </p:cNvPr>
            <p:cNvSpPr/>
            <p:nvPr/>
          </p:nvSpPr>
          <p:spPr>
            <a:xfrm>
              <a:off x="0" y="660401"/>
              <a:ext cx="12192000" cy="81280"/>
            </a:xfrm>
            <a:prstGeom prst="rect">
              <a:avLst/>
            </a:prstGeom>
            <a:gradFill flip="none" rotWithShape="1">
              <a:gsLst>
                <a:gs pos="7000">
                  <a:srgbClr val="2BB8B4">
                    <a:lumMod val="100000"/>
                  </a:srgbClr>
                </a:gs>
                <a:gs pos="49000">
                  <a:schemeClr val="accent1">
                    <a:tint val="44500"/>
                    <a:satMod val="160000"/>
                  </a:schemeClr>
                </a:gs>
                <a:gs pos="70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 name="图片 6" descr="图片包含 文本&#10;&#10;描述已自动生成">
              <a:extLst>
                <a:ext uri="{FF2B5EF4-FFF2-40B4-BE49-F238E27FC236}">
                  <a16:creationId xmlns:a16="http://schemas.microsoft.com/office/drawing/2014/main" id="{C9695F82-FDC0-9D05-EE43-E96E03F37712}"/>
                </a:ext>
              </a:extLst>
            </p:cNvPr>
            <p:cNvPicPr/>
            <p:nvPr/>
          </p:nvPicPr>
          <p:blipFill rotWithShape="1">
            <a:blip r:embed="rId4">
              <a:extLst>
                <a:ext uri="{28A0092B-C50C-407E-A947-70E740481C1C}">
                  <a14:useLocalDpi xmlns:a14="http://schemas.microsoft.com/office/drawing/2010/main" val="0"/>
                </a:ext>
              </a:extLst>
            </a:blip>
            <a:srcRect r="27755"/>
            <a:stretch/>
          </p:blipFill>
          <p:spPr>
            <a:xfrm>
              <a:off x="2437617" y="119153"/>
              <a:ext cx="2095473" cy="446233"/>
            </a:xfrm>
            <a:prstGeom prst="rect">
              <a:avLst/>
            </a:prstGeom>
          </p:spPr>
        </p:pic>
        <p:pic>
          <p:nvPicPr>
            <p:cNvPr id="8" name="图片 7" descr="文本&#10;&#10;描述已自动生成">
              <a:extLst>
                <a:ext uri="{FF2B5EF4-FFF2-40B4-BE49-F238E27FC236}">
                  <a16:creationId xmlns:a16="http://schemas.microsoft.com/office/drawing/2014/main" id="{8A34AB8A-0F47-1043-91CB-5914B212B317}"/>
                </a:ext>
              </a:extLst>
            </p:cNvPr>
            <p:cNvPicPr/>
            <p:nvPr/>
          </p:nvPicPr>
          <p:blipFill>
            <a:blip r:embed="rId5">
              <a:extLst>
                <a:ext uri="{28A0092B-C50C-407E-A947-70E740481C1C}">
                  <a14:useLocalDpi xmlns:a14="http://schemas.microsoft.com/office/drawing/2010/main" val="0"/>
                </a:ext>
              </a:extLst>
            </a:blip>
            <a:stretch>
              <a:fillRect/>
            </a:stretch>
          </p:blipFill>
          <p:spPr>
            <a:xfrm>
              <a:off x="187324" y="163038"/>
              <a:ext cx="2138137" cy="358465"/>
            </a:xfrm>
            <a:prstGeom prst="rect">
              <a:avLst/>
            </a:prstGeom>
          </p:spPr>
        </p:pic>
      </p:grpSp>
      <p:grpSp>
        <p:nvGrpSpPr>
          <p:cNvPr id="280" name="Group243">
            <a:extLst>
              <a:ext uri="{FF2B5EF4-FFF2-40B4-BE49-F238E27FC236}">
                <a16:creationId xmlns:a16="http://schemas.microsoft.com/office/drawing/2014/main" id="{74B5F02C-058A-B287-8938-AFA2D2115270}"/>
              </a:ext>
            </a:extLst>
          </p:cNvPr>
          <p:cNvGrpSpPr/>
          <p:nvPr/>
        </p:nvGrpSpPr>
        <p:grpSpPr>
          <a:xfrm>
            <a:off x="-170939" y="1427491"/>
            <a:ext cx="8765042" cy="4770108"/>
            <a:chOff x="431703" y="1200933"/>
            <a:chExt cx="8864988" cy="4781825"/>
          </a:xfrm>
        </p:grpSpPr>
        <p:sp>
          <p:nvSpPr>
            <p:cNvPr id="281" name="Summary">
              <a:extLst>
                <a:ext uri="{FF2B5EF4-FFF2-40B4-BE49-F238E27FC236}">
                  <a16:creationId xmlns:a16="http://schemas.microsoft.com/office/drawing/2014/main" id="{5CB4D8AE-9DB8-5B14-6918-FBF3629D50F0}"/>
                </a:ext>
              </a:extLst>
            </p:cNvPr>
            <p:cNvSpPr/>
            <p:nvPr/>
          </p:nvSpPr>
          <p:spPr>
            <a:xfrm>
              <a:off x="5449117" y="1200933"/>
              <a:ext cx="91200" cy="739100"/>
            </a:xfrm>
            <a:custGeom>
              <a:avLst/>
              <a:gdLst/>
              <a:ahLst/>
              <a:cxnLst/>
              <a:rect l="0" t="0" r="0" b="0"/>
              <a:pathLst>
                <a:path w="91200" h="739100" fill="none">
                  <a:moveTo>
                    <a:pt x="643" y="0"/>
                  </a:moveTo>
                  <a:cubicBezTo>
                    <a:pt x="77854" y="0"/>
                    <a:pt x="44654" y="84372"/>
                    <a:pt x="44654" y="161583"/>
                  </a:cubicBezTo>
                  <a:lnTo>
                    <a:pt x="44654" y="214734"/>
                  </a:lnTo>
                  <a:cubicBezTo>
                    <a:pt x="44654" y="249379"/>
                    <a:pt x="54049" y="275526"/>
                    <a:pt x="60802" y="299797"/>
                  </a:cubicBezTo>
                  <a:cubicBezTo>
                    <a:pt x="81500" y="374182"/>
                    <a:pt x="44654" y="447155"/>
                    <a:pt x="44654" y="524366"/>
                  </a:cubicBezTo>
                  <a:lnTo>
                    <a:pt x="44654" y="577514"/>
                  </a:lnTo>
                  <a:cubicBezTo>
                    <a:pt x="44654" y="654725"/>
                    <a:pt x="77211" y="739100"/>
                    <a:pt x="0" y="739100"/>
                  </a:cubicBezTo>
                </a:path>
              </a:pathLst>
            </a:custGeom>
            <a:solidFill>
              <a:srgbClr val="FF7575"/>
            </a:solidFill>
            <a:ln w="7600" cap="rnd">
              <a:solidFill>
                <a:srgbClr val="FF7575"/>
              </a:solidFill>
              <a:round/>
            </a:ln>
          </p:spPr>
          <p:txBody>
            <a:bodyPr/>
            <a:lstStyle/>
            <a:p>
              <a:endParaRPr lang="zh-CN" altLang="en-US"/>
            </a:p>
          </p:txBody>
        </p:sp>
        <p:sp>
          <p:nvSpPr>
            <p:cNvPr id="282" name="Summary">
              <a:extLst>
                <a:ext uri="{FF2B5EF4-FFF2-40B4-BE49-F238E27FC236}">
                  <a16:creationId xmlns:a16="http://schemas.microsoft.com/office/drawing/2014/main" id="{5BED84F0-1618-F5FE-DF30-27283397524A}"/>
                </a:ext>
              </a:extLst>
            </p:cNvPr>
            <p:cNvSpPr/>
            <p:nvPr/>
          </p:nvSpPr>
          <p:spPr>
            <a:xfrm>
              <a:off x="5449117" y="4933167"/>
              <a:ext cx="91200" cy="480067"/>
            </a:xfrm>
            <a:custGeom>
              <a:avLst/>
              <a:gdLst/>
              <a:ahLst/>
              <a:cxnLst/>
              <a:rect l="0" t="0" r="0" b="0"/>
              <a:pathLst>
                <a:path w="91200" h="480067" fill="none">
                  <a:moveTo>
                    <a:pt x="643" y="0"/>
                  </a:moveTo>
                  <a:cubicBezTo>
                    <a:pt x="61998" y="0"/>
                    <a:pt x="53634" y="42944"/>
                    <a:pt x="47611" y="99325"/>
                  </a:cubicBezTo>
                  <a:cubicBezTo>
                    <a:pt x="39409" y="176099"/>
                    <a:pt x="44654" y="190374"/>
                    <a:pt x="44654" y="267585"/>
                  </a:cubicBezTo>
                  <a:lnTo>
                    <a:pt x="44654" y="334844"/>
                  </a:lnTo>
                  <a:cubicBezTo>
                    <a:pt x="44654" y="412055"/>
                    <a:pt x="77211" y="480067"/>
                    <a:pt x="0" y="480067"/>
                  </a:cubicBezTo>
                </a:path>
              </a:pathLst>
            </a:custGeom>
            <a:solidFill>
              <a:srgbClr val="6CC9E5"/>
            </a:solidFill>
            <a:ln w="7600" cap="rnd">
              <a:solidFill>
                <a:srgbClr val="6CC9E5"/>
              </a:solidFill>
              <a:round/>
            </a:ln>
          </p:spPr>
          <p:txBody>
            <a:bodyPr/>
            <a:lstStyle/>
            <a:p>
              <a:endParaRPr lang="zh-CN" altLang="en-US"/>
            </a:p>
          </p:txBody>
        </p:sp>
        <p:sp>
          <p:nvSpPr>
            <p:cNvPr id="283" name="Summary">
              <a:extLst>
                <a:ext uri="{FF2B5EF4-FFF2-40B4-BE49-F238E27FC236}">
                  <a16:creationId xmlns:a16="http://schemas.microsoft.com/office/drawing/2014/main" id="{85744697-4AFE-A5BA-BE47-0EDDCDD3BBBE}"/>
                </a:ext>
              </a:extLst>
            </p:cNvPr>
            <p:cNvSpPr/>
            <p:nvPr/>
          </p:nvSpPr>
          <p:spPr>
            <a:xfrm>
              <a:off x="6830935" y="2931834"/>
              <a:ext cx="91200" cy="739100"/>
            </a:xfrm>
            <a:custGeom>
              <a:avLst/>
              <a:gdLst/>
              <a:ahLst/>
              <a:cxnLst/>
              <a:rect l="0" t="0" r="0" b="0"/>
              <a:pathLst>
                <a:path w="91200" h="739100" fill="none">
                  <a:moveTo>
                    <a:pt x="643" y="0"/>
                  </a:moveTo>
                  <a:cubicBezTo>
                    <a:pt x="77854" y="0"/>
                    <a:pt x="44654" y="84372"/>
                    <a:pt x="44654" y="161583"/>
                  </a:cubicBezTo>
                  <a:lnTo>
                    <a:pt x="44654" y="214734"/>
                  </a:lnTo>
                  <a:cubicBezTo>
                    <a:pt x="44654" y="249379"/>
                    <a:pt x="54049" y="275526"/>
                    <a:pt x="60802" y="299797"/>
                  </a:cubicBezTo>
                  <a:cubicBezTo>
                    <a:pt x="81500" y="374182"/>
                    <a:pt x="44654" y="447155"/>
                    <a:pt x="44654" y="524366"/>
                  </a:cubicBezTo>
                  <a:lnTo>
                    <a:pt x="44654" y="577514"/>
                  </a:lnTo>
                  <a:cubicBezTo>
                    <a:pt x="44654" y="654725"/>
                    <a:pt x="77211" y="739100"/>
                    <a:pt x="0" y="739100"/>
                  </a:cubicBezTo>
                </a:path>
              </a:pathLst>
            </a:custGeom>
            <a:solidFill>
              <a:srgbClr val="FFCD55"/>
            </a:solidFill>
            <a:ln w="7600" cap="rnd">
              <a:solidFill>
                <a:srgbClr val="FFCD55"/>
              </a:solidFill>
              <a:round/>
            </a:ln>
          </p:spPr>
          <p:txBody>
            <a:bodyPr/>
            <a:lstStyle/>
            <a:p>
              <a:endParaRPr lang="zh-CN" altLang="en-US"/>
            </a:p>
          </p:txBody>
        </p:sp>
        <p:sp>
          <p:nvSpPr>
            <p:cNvPr id="284" name="Summary">
              <a:extLst>
                <a:ext uri="{FF2B5EF4-FFF2-40B4-BE49-F238E27FC236}">
                  <a16:creationId xmlns:a16="http://schemas.microsoft.com/office/drawing/2014/main" id="{9827BEED-6C33-B64E-C60F-60C29515042A}"/>
                </a:ext>
              </a:extLst>
            </p:cNvPr>
            <p:cNvSpPr/>
            <p:nvPr/>
          </p:nvSpPr>
          <p:spPr>
            <a:xfrm>
              <a:off x="6830935" y="3838134"/>
              <a:ext cx="91200" cy="739100"/>
            </a:xfrm>
            <a:custGeom>
              <a:avLst/>
              <a:gdLst/>
              <a:ahLst/>
              <a:cxnLst/>
              <a:rect l="0" t="0" r="0" b="0"/>
              <a:pathLst>
                <a:path w="91200" h="739100" fill="none">
                  <a:moveTo>
                    <a:pt x="643" y="0"/>
                  </a:moveTo>
                  <a:cubicBezTo>
                    <a:pt x="77854" y="0"/>
                    <a:pt x="44654" y="84372"/>
                    <a:pt x="44654" y="161583"/>
                  </a:cubicBezTo>
                  <a:lnTo>
                    <a:pt x="44654" y="214734"/>
                  </a:lnTo>
                  <a:cubicBezTo>
                    <a:pt x="44654" y="249379"/>
                    <a:pt x="54049" y="275526"/>
                    <a:pt x="60802" y="299797"/>
                  </a:cubicBezTo>
                  <a:cubicBezTo>
                    <a:pt x="81500" y="374182"/>
                    <a:pt x="44654" y="447155"/>
                    <a:pt x="44654" y="524366"/>
                  </a:cubicBezTo>
                  <a:lnTo>
                    <a:pt x="44654" y="577514"/>
                  </a:lnTo>
                  <a:cubicBezTo>
                    <a:pt x="44654" y="654725"/>
                    <a:pt x="77211" y="739100"/>
                    <a:pt x="0" y="739100"/>
                  </a:cubicBezTo>
                </a:path>
              </a:pathLst>
            </a:custGeom>
            <a:solidFill>
              <a:srgbClr val="F1A3DC"/>
            </a:solidFill>
            <a:ln w="7600" cap="rnd">
              <a:solidFill>
                <a:srgbClr val="F1A3DC"/>
              </a:solidFill>
              <a:round/>
            </a:ln>
          </p:spPr>
          <p:txBody>
            <a:bodyPr/>
            <a:lstStyle/>
            <a:p>
              <a:endParaRPr lang="zh-CN" altLang="en-US"/>
            </a:p>
          </p:txBody>
        </p:sp>
        <p:sp>
          <p:nvSpPr>
            <p:cNvPr id="285" name="Summary">
              <a:extLst>
                <a:ext uri="{FF2B5EF4-FFF2-40B4-BE49-F238E27FC236}">
                  <a16:creationId xmlns:a16="http://schemas.microsoft.com/office/drawing/2014/main" id="{4B69878B-3AAE-AE15-C743-8FE90D0287B2}"/>
                </a:ext>
              </a:extLst>
            </p:cNvPr>
            <p:cNvSpPr/>
            <p:nvPr/>
          </p:nvSpPr>
          <p:spPr>
            <a:xfrm>
              <a:off x="5449117" y="2107234"/>
              <a:ext cx="91200" cy="657400"/>
            </a:xfrm>
            <a:custGeom>
              <a:avLst/>
              <a:gdLst/>
              <a:ahLst/>
              <a:cxnLst/>
              <a:rect l="0" t="0" r="0" b="0"/>
              <a:pathLst>
                <a:path w="91200" h="657400" fill="none">
                  <a:moveTo>
                    <a:pt x="643" y="0"/>
                  </a:moveTo>
                  <a:cubicBezTo>
                    <a:pt x="77854" y="0"/>
                    <a:pt x="44654" y="79211"/>
                    <a:pt x="44654" y="156422"/>
                  </a:cubicBezTo>
                  <a:lnTo>
                    <a:pt x="44654" y="178296"/>
                  </a:lnTo>
                  <a:cubicBezTo>
                    <a:pt x="44654" y="209088"/>
                    <a:pt x="51234" y="232449"/>
                    <a:pt x="56790" y="253702"/>
                  </a:cubicBezTo>
                  <a:cubicBezTo>
                    <a:pt x="76321" y="328402"/>
                    <a:pt x="44654" y="401893"/>
                    <a:pt x="44654" y="479104"/>
                  </a:cubicBezTo>
                  <a:lnTo>
                    <a:pt x="44654" y="500975"/>
                  </a:lnTo>
                  <a:cubicBezTo>
                    <a:pt x="44654" y="578186"/>
                    <a:pt x="77211" y="657400"/>
                    <a:pt x="0" y="657400"/>
                  </a:cubicBezTo>
                </a:path>
              </a:pathLst>
            </a:custGeom>
            <a:solidFill>
              <a:srgbClr val="5FB7F1"/>
            </a:solidFill>
            <a:ln w="7600" cap="rnd">
              <a:solidFill>
                <a:srgbClr val="5FB7F1"/>
              </a:solidFill>
              <a:round/>
            </a:ln>
          </p:spPr>
          <p:txBody>
            <a:bodyPr/>
            <a:lstStyle/>
            <a:p>
              <a:endParaRPr lang="zh-CN" altLang="en-US"/>
            </a:p>
          </p:txBody>
        </p:sp>
        <p:sp>
          <p:nvSpPr>
            <p:cNvPr id="286" name="RelatConnector">
              <a:extLst>
                <a:ext uri="{FF2B5EF4-FFF2-40B4-BE49-F238E27FC236}">
                  <a16:creationId xmlns:a16="http://schemas.microsoft.com/office/drawing/2014/main" id="{86D4FF51-182F-26BF-B097-6E544BDD7C0A}"/>
                </a:ext>
              </a:extLst>
            </p:cNvPr>
            <p:cNvSpPr/>
            <p:nvPr/>
          </p:nvSpPr>
          <p:spPr>
            <a:xfrm>
              <a:off x="7636421" y="3150836"/>
              <a:ext cx="1428572" cy="301095"/>
            </a:xfrm>
            <a:custGeom>
              <a:avLst/>
              <a:gdLst>
                <a:gd name="rtl" fmla="*/ -86048 w 1428572"/>
                <a:gd name="rtt" fmla="*/ -82012 h 301095"/>
                <a:gd name="rtr" fmla="*/ 147019 w 1428572"/>
                <a:gd name="rtb" fmla="*/ 85188 h 301095"/>
              </a:gdLst>
              <a:ahLst/>
              <a:cxnLst/>
              <a:rect l="rtl" t="rtt" r="rtr" b="rtb"/>
              <a:pathLst>
                <a:path w="1428572" h="301095" fill="none">
                  <a:moveTo>
                    <a:pt x="-714286" y="150547"/>
                  </a:moveTo>
                  <a:cubicBezTo>
                    <a:pt x="-334286" y="150547"/>
                    <a:pt x="415581" y="-146313"/>
                    <a:pt x="714286" y="-150547"/>
                  </a:cubicBezTo>
                </a:path>
              </a:pathLst>
            </a:custGeom>
            <a:noFill/>
            <a:ln w="7600" cap="rnd">
              <a:solidFill>
                <a:srgbClr val="FFCD55"/>
              </a:solidFill>
              <a:round/>
              <a:tailEnd type="stealth" w="sm" len="sm"/>
            </a:ln>
          </p:spPr>
          <p:txBody>
            <a:bodyPr/>
            <a:lstStyle/>
            <a:p>
              <a:endParaRPr lang="zh-CN" altLang="en-US"/>
            </a:p>
          </p:txBody>
        </p:sp>
        <p:sp>
          <p:nvSpPr>
            <p:cNvPr id="287" name="RelatConnector">
              <a:extLst>
                <a:ext uri="{FF2B5EF4-FFF2-40B4-BE49-F238E27FC236}">
                  <a16:creationId xmlns:a16="http://schemas.microsoft.com/office/drawing/2014/main" id="{C3797AC2-1BEB-E82E-1494-57B9938BB0FC}"/>
                </a:ext>
              </a:extLst>
            </p:cNvPr>
            <p:cNvSpPr/>
            <p:nvPr/>
          </p:nvSpPr>
          <p:spPr>
            <a:xfrm>
              <a:off x="7629551" y="4237736"/>
              <a:ext cx="1442313" cy="69365"/>
            </a:xfrm>
            <a:custGeom>
              <a:avLst/>
              <a:gdLst>
                <a:gd name="rtl" fmla="*/ -51877 w 1442313"/>
                <a:gd name="rtt" fmla="*/ -98237 h 69365"/>
                <a:gd name="rtr" fmla="*/ 181190 w 1442313"/>
                <a:gd name="rtb" fmla="*/ 68963 h 69365"/>
              </a:gdLst>
              <a:ahLst/>
              <a:cxnLst/>
              <a:rect l="rtl" t="rtt" r="rtr" b="rtb"/>
              <a:pathLst>
                <a:path w="1442313" h="69365" fill="none">
                  <a:moveTo>
                    <a:pt x="-721156" y="-31917"/>
                  </a:moveTo>
                  <a:cubicBezTo>
                    <a:pt x="-263852" y="-58668"/>
                    <a:pt x="436269" y="19635"/>
                    <a:pt x="721156" y="31917"/>
                  </a:cubicBezTo>
                </a:path>
              </a:pathLst>
            </a:custGeom>
            <a:noFill/>
            <a:ln w="7600" cap="rnd">
              <a:solidFill>
                <a:srgbClr val="80CF70"/>
              </a:solidFill>
              <a:round/>
              <a:tailEnd type="stealth" w="sm" len="sm"/>
            </a:ln>
          </p:spPr>
          <p:txBody>
            <a:bodyPr/>
            <a:lstStyle/>
            <a:p>
              <a:endParaRPr lang="zh-CN" altLang="en-US"/>
            </a:p>
          </p:txBody>
        </p:sp>
        <p:sp>
          <p:nvSpPr>
            <p:cNvPr id="288" name="RelatConnector">
              <a:extLst>
                <a:ext uri="{FF2B5EF4-FFF2-40B4-BE49-F238E27FC236}">
                  <a16:creationId xmlns:a16="http://schemas.microsoft.com/office/drawing/2014/main" id="{81685842-04F6-14EC-3D17-600AF84EA6D4}"/>
                </a:ext>
              </a:extLst>
            </p:cNvPr>
            <p:cNvSpPr/>
            <p:nvPr/>
          </p:nvSpPr>
          <p:spPr>
            <a:xfrm>
              <a:off x="7617196" y="2981330"/>
              <a:ext cx="1467024" cy="2411198"/>
            </a:xfrm>
            <a:custGeom>
              <a:avLst/>
              <a:gdLst>
                <a:gd name="rtl" fmla="*/ 33390 w 1467024"/>
                <a:gd name="rtt" fmla="*/ -848660 h 2411198"/>
                <a:gd name="rtr" fmla="*/ 266456 w 1467024"/>
                <a:gd name="rtb" fmla="*/ -681460 h 2411198"/>
              </a:gdLst>
              <a:ahLst/>
              <a:cxnLst/>
              <a:rect l="rtl" t="rtt" r="rtr" b="rtb"/>
              <a:pathLst>
                <a:path w="1467024" h="2411198" fill="none">
                  <a:moveTo>
                    <a:pt x="-733512" y="1205599"/>
                  </a:moveTo>
                  <a:cubicBezTo>
                    <a:pt x="-7375" y="-902626"/>
                    <a:pt x="407170" y="-1137535"/>
                    <a:pt x="733512" y="-1205599"/>
                  </a:cubicBezTo>
                </a:path>
              </a:pathLst>
            </a:custGeom>
            <a:noFill/>
            <a:ln w="7600" cap="rnd">
              <a:solidFill>
                <a:srgbClr val="FF7575"/>
              </a:solidFill>
              <a:round/>
              <a:tailEnd type="stealth" w="sm" len="sm"/>
            </a:ln>
          </p:spPr>
          <p:txBody>
            <a:bodyPr/>
            <a:lstStyle/>
            <a:p>
              <a:endParaRPr lang="zh-CN" altLang="en-US"/>
            </a:p>
          </p:txBody>
        </p:sp>
        <p:sp>
          <p:nvSpPr>
            <p:cNvPr id="289" name="RelatConnector">
              <a:extLst>
                <a:ext uri="{FF2B5EF4-FFF2-40B4-BE49-F238E27FC236}">
                  <a16:creationId xmlns:a16="http://schemas.microsoft.com/office/drawing/2014/main" id="{492B6CBD-48F2-D17C-F734-92942059544D}"/>
                </a:ext>
              </a:extLst>
            </p:cNvPr>
            <p:cNvSpPr/>
            <p:nvPr/>
          </p:nvSpPr>
          <p:spPr>
            <a:xfrm>
              <a:off x="7635846" y="5105588"/>
              <a:ext cx="1429724" cy="150476"/>
            </a:xfrm>
            <a:custGeom>
              <a:avLst/>
              <a:gdLst>
                <a:gd name="rtl" fmla="*/ 19402 w 1429724"/>
                <a:gd name="rtt" fmla="*/ -78944 h 150476"/>
                <a:gd name="rtr" fmla="*/ 252469 w 1429724"/>
                <a:gd name="rtb" fmla="*/ 88256 h 150476"/>
              </a:gdLst>
              <a:ahLst/>
              <a:cxnLst/>
              <a:rect l="rtl" t="rtt" r="rtr" b="rtb"/>
              <a:pathLst>
                <a:path w="1429724" h="150476" fill="none">
                  <a:moveTo>
                    <a:pt x="-714862" y="75118"/>
                  </a:moveTo>
                  <a:cubicBezTo>
                    <a:pt x="-95116" y="82208"/>
                    <a:pt x="457611" y="-69792"/>
                    <a:pt x="714862" y="-75118"/>
                  </a:cubicBezTo>
                </a:path>
              </a:pathLst>
            </a:custGeom>
            <a:noFill/>
            <a:ln w="7600" cap="rnd">
              <a:solidFill>
                <a:srgbClr val="6CC9E5"/>
              </a:solidFill>
              <a:round/>
              <a:tailEnd type="stealth" w="sm" len="sm"/>
            </a:ln>
          </p:spPr>
          <p:txBody>
            <a:bodyPr/>
            <a:lstStyle/>
            <a:p>
              <a:endParaRPr lang="zh-CN" altLang="en-US"/>
            </a:p>
          </p:txBody>
        </p:sp>
        <p:sp>
          <p:nvSpPr>
            <p:cNvPr id="290" name="RelatConnector">
              <a:extLst>
                <a:ext uri="{FF2B5EF4-FFF2-40B4-BE49-F238E27FC236}">
                  <a16:creationId xmlns:a16="http://schemas.microsoft.com/office/drawing/2014/main" id="{D3BF1C38-C22B-48D0-3862-B56EB6935824}"/>
                </a:ext>
              </a:extLst>
            </p:cNvPr>
            <p:cNvSpPr/>
            <p:nvPr/>
          </p:nvSpPr>
          <p:spPr>
            <a:xfrm>
              <a:off x="7537241" y="2272276"/>
              <a:ext cx="1626932" cy="1403586"/>
            </a:xfrm>
            <a:custGeom>
              <a:avLst/>
              <a:gdLst>
                <a:gd name="rtl" fmla="*/ -167230 w 1626932"/>
                <a:gd name="rtt" fmla="*/ -96362 h 1403586"/>
                <a:gd name="rtr" fmla="*/ 65837 w 1626932"/>
                <a:gd name="rtb" fmla="*/ 70838 h 1403586"/>
              </a:gdLst>
              <a:ahLst/>
              <a:cxnLst/>
              <a:rect l="rtl" t="rtt" r="rtr" b="rtb"/>
              <a:pathLst>
                <a:path w="1626932" h="1403586" fill="none">
                  <a:moveTo>
                    <a:pt x="-813466" y="-701793"/>
                  </a:moveTo>
                  <a:cubicBezTo>
                    <a:pt x="-433466" y="-701793"/>
                    <a:pt x="298276" y="667762"/>
                    <a:pt x="813466" y="701793"/>
                  </a:cubicBezTo>
                </a:path>
              </a:pathLst>
            </a:custGeom>
            <a:noFill/>
            <a:ln w="7600" cap="rnd">
              <a:solidFill>
                <a:srgbClr val="FFCD55"/>
              </a:solidFill>
              <a:round/>
              <a:tailEnd type="stealth" w="sm" len="sm"/>
            </a:ln>
          </p:spPr>
          <p:txBody>
            <a:bodyPr/>
            <a:lstStyle/>
            <a:p>
              <a:endParaRPr lang="zh-CN" altLang="en-US" dirty="0"/>
            </a:p>
          </p:txBody>
        </p:sp>
        <p:sp>
          <p:nvSpPr>
            <p:cNvPr id="291" name="RelatConnector">
              <a:extLst>
                <a:ext uri="{FF2B5EF4-FFF2-40B4-BE49-F238E27FC236}">
                  <a16:creationId xmlns:a16="http://schemas.microsoft.com/office/drawing/2014/main" id="{01DAB2A6-1369-F376-2806-6F0D8E8FFF73}"/>
                </a:ext>
              </a:extLst>
            </p:cNvPr>
            <p:cNvSpPr/>
            <p:nvPr/>
          </p:nvSpPr>
          <p:spPr>
            <a:xfrm>
              <a:off x="7537241" y="1601477"/>
              <a:ext cx="1626932" cy="64467"/>
            </a:xfrm>
            <a:custGeom>
              <a:avLst/>
              <a:gdLst>
                <a:gd name="rtl" fmla="*/ -110230 w 1626932"/>
                <a:gd name="rtt" fmla="*/ -114899 h 64467"/>
                <a:gd name="rtr" fmla="*/ 122837 w 1626932"/>
                <a:gd name="rtb" fmla="*/ 52301 h 64467"/>
              </a:gdLst>
              <a:ahLst/>
              <a:cxnLst/>
              <a:rect l="rtl" t="rtt" r="rtr" b="rtb"/>
              <a:pathLst>
                <a:path w="1626932" h="64467" fill="none">
                  <a:moveTo>
                    <a:pt x="-813466" y="-30994"/>
                  </a:moveTo>
                  <a:cubicBezTo>
                    <a:pt x="-433466" y="-30994"/>
                    <a:pt x="450276" y="-52470"/>
                    <a:pt x="813466" y="30994"/>
                  </a:cubicBezTo>
                </a:path>
              </a:pathLst>
            </a:custGeom>
            <a:noFill/>
            <a:ln w="7600" cap="rnd">
              <a:solidFill>
                <a:srgbClr val="FF7575"/>
              </a:solidFill>
              <a:round/>
              <a:tailEnd type="stealth" w="sm" len="sm"/>
            </a:ln>
          </p:spPr>
          <p:txBody>
            <a:bodyPr/>
            <a:lstStyle/>
            <a:p>
              <a:endParaRPr lang="zh-CN" altLang="en-US"/>
            </a:p>
          </p:txBody>
        </p:sp>
        <p:sp>
          <p:nvSpPr>
            <p:cNvPr id="292" name="RelatConnector">
              <a:extLst>
                <a:ext uri="{FF2B5EF4-FFF2-40B4-BE49-F238E27FC236}">
                  <a16:creationId xmlns:a16="http://schemas.microsoft.com/office/drawing/2014/main" id="{6CE69FD7-AC95-BCB2-6CEC-6A94E6FA078D}"/>
                </a:ext>
              </a:extLst>
            </p:cNvPr>
            <p:cNvSpPr/>
            <p:nvPr/>
          </p:nvSpPr>
          <p:spPr>
            <a:xfrm>
              <a:off x="7486379" y="2026614"/>
              <a:ext cx="1728657" cy="656642"/>
            </a:xfrm>
            <a:custGeom>
              <a:avLst/>
              <a:gdLst>
                <a:gd name="rtl" fmla="*/ -117744 w 1728657"/>
                <a:gd name="rtt" fmla="*/ -124063 h 656642"/>
                <a:gd name="rtr" fmla="*/ 115323 w 1728657"/>
                <a:gd name="rtb" fmla="*/ 43137 h 656642"/>
              </a:gdLst>
              <a:ahLst/>
              <a:cxnLst/>
              <a:rect l="rtl" t="rtt" r="rtr" b="rtb"/>
              <a:pathLst>
                <a:path w="1728657" h="656642" fill="none">
                  <a:moveTo>
                    <a:pt x="-864329" y="328157"/>
                  </a:moveTo>
                  <a:cubicBezTo>
                    <a:pt x="-291104" y="236333"/>
                    <a:pt x="287876" y="-344235"/>
                    <a:pt x="864329" y="-328157"/>
                  </a:cubicBezTo>
                </a:path>
              </a:pathLst>
            </a:custGeom>
            <a:noFill/>
            <a:ln w="7600" cap="rnd">
              <a:solidFill>
                <a:srgbClr val="FF7575"/>
              </a:solidFill>
              <a:round/>
              <a:tailEnd type="stealth" w="sm" len="sm"/>
            </a:ln>
          </p:spPr>
          <p:txBody>
            <a:bodyPr/>
            <a:lstStyle/>
            <a:p>
              <a:endParaRPr lang="zh-CN" altLang="en-US"/>
            </a:p>
          </p:txBody>
        </p:sp>
        <p:sp>
          <p:nvSpPr>
            <p:cNvPr id="293" name="RelatConnector">
              <a:extLst>
                <a:ext uri="{FF2B5EF4-FFF2-40B4-BE49-F238E27FC236}">
                  <a16:creationId xmlns:a16="http://schemas.microsoft.com/office/drawing/2014/main" id="{76D6D448-EB51-ED65-2B4C-0BBED61564B7}"/>
                </a:ext>
              </a:extLst>
            </p:cNvPr>
            <p:cNvSpPr/>
            <p:nvPr/>
          </p:nvSpPr>
          <p:spPr>
            <a:xfrm>
              <a:off x="7404724" y="3386871"/>
              <a:ext cx="1891967" cy="1650442"/>
            </a:xfrm>
            <a:custGeom>
              <a:avLst/>
              <a:gdLst>
                <a:gd name="rtl" fmla="*/ -7620 w 1891967"/>
                <a:gd name="rtr" fmla="*/ 225446 w 1891967"/>
                <a:gd name="rtb" fmla="*/ 163021 h 1650442"/>
              </a:gdLst>
              <a:ahLst/>
              <a:cxnLst/>
              <a:rect l="rtl" t="t" r="rtr" b="rtb"/>
              <a:pathLst>
                <a:path w="1891967" h="1650442" fill="none">
                  <a:moveTo>
                    <a:pt x="-945983" y="-825221"/>
                  </a:moveTo>
                  <a:cubicBezTo>
                    <a:pt x="62308" y="-456045"/>
                    <a:pt x="228126" y="667834"/>
                    <a:pt x="945983" y="825221"/>
                  </a:cubicBezTo>
                </a:path>
              </a:pathLst>
            </a:custGeom>
            <a:noFill/>
            <a:ln w="7600" cap="rnd">
              <a:solidFill>
                <a:srgbClr val="80CF70"/>
              </a:solidFill>
              <a:round/>
              <a:tailEnd type="stealth" w="sm" len="sm"/>
            </a:ln>
          </p:spPr>
          <p:txBody>
            <a:bodyPr/>
            <a:lstStyle/>
            <a:p>
              <a:endParaRPr lang="zh-CN" altLang="en-US"/>
            </a:p>
          </p:txBody>
        </p:sp>
        <p:sp>
          <p:nvSpPr>
            <p:cNvPr id="294" name="MMConnector">
              <a:extLst>
                <a:ext uri="{FF2B5EF4-FFF2-40B4-BE49-F238E27FC236}">
                  <a16:creationId xmlns:a16="http://schemas.microsoft.com/office/drawing/2014/main" id="{2FA3A382-32D6-8BAF-CC97-28AB80EBBED7}"/>
                </a:ext>
              </a:extLst>
            </p:cNvPr>
            <p:cNvSpPr/>
            <p:nvPr/>
          </p:nvSpPr>
          <p:spPr>
            <a:xfrm>
              <a:off x="1789956" y="2614059"/>
              <a:ext cx="1012110" cy="1502583"/>
            </a:xfrm>
            <a:custGeom>
              <a:avLst/>
              <a:gdLst/>
              <a:ahLst/>
              <a:cxnLst/>
              <a:rect l="0" t="0" r="0" b="0"/>
              <a:pathLst>
                <a:path w="1012110" h="1502583">
                  <a:moveTo>
                    <a:pt x="-252935" y="420339"/>
                  </a:moveTo>
                  <a:cubicBezTo>
                    <a:pt x="-230053" y="372873"/>
                    <a:pt x="-209595" y="324012"/>
                    <a:pt x="-189989" y="274790"/>
                  </a:cubicBezTo>
                  <a:cubicBezTo>
                    <a:pt x="-170383" y="225568"/>
                    <a:pt x="-151630" y="175986"/>
                    <a:pt x="-133368" y="126106"/>
                  </a:cubicBezTo>
                  <a:cubicBezTo>
                    <a:pt x="-115105" y="76226"/>
                    <a:pt x="-97335" y="26047"/>
                    <a:pt x="-79596" y="-24024"/>
                  </a:cubicBezTo>
                  <a:cubicBezTo>
                    <a:pt x="-61857" y="-74096"/>
                    <a:pt x="-44150" y="-124062"/>
                    <a:pt x="-25532" y="-174357"/>
                  </a:cubicBezTo>
                  <a:cubicBezTo>
                    <a:pt x="-6914" y="-224653"/>
                    <a:pt x="12614" y="-275279"/>
                    <a:pt x="32058" y="-323649"/>
                  </a:cubicBezTo>
                  <a:cubicBezTo>
                    <a:pt x="51501" y="-372018"/>
                    <a:pt x="70859" y="-418132"/>
                    <a:pt x="96967" y="-470185"/>
                  </a:cubicBezTo>
                  <a:cubicBezTo>
                    <a:pt x="123075" y="-522238"/>
                    <a:pt x="155934" y="-580231"/>
                    <a:pt x="174090" y="-610987"/>
                  </a:cubicBezTo>
                  <a:cubicBezTo>
                    <a:pt x="192247" y="-641744"/>
                    <a:pt x="195701" y="-645265"/>
                    <a:pt x="203575" y="-655769"/>
                  </a:cubicBezTo>
                  <a:cubicBezTo>
                    <a:pt x="211448" y="-666274"/>
                    <a:pt x="223740" y="-683763"/>
                    <a:pt x="235383" y="-698985"/>
                  </a:cubicBezTo>
                  <a:cubicBezTo>
                    <a:pt x="247027" y="-714207"/>
                    <a:pt x="258022" y="-727162"/>
                    <a:pt x="269780" y="-740228"/>
                  </a:cubicBezTo>
                  <a:cubicBezTo>
                    <a:pt x="281537" y="-753293"/>
                    <a:pt x="294055" y="-766469"/>
                    <a:pt x="306997" y="-778999"/>
                  </a:cubicBezTo>
                  <a:cubicBezTo>
                    <a:pt x="319938" y="-791529"/>
                    <a:pt x="333302" y="-803412"/>
                    <a:pt x="347196" y="-814718"/>
                  </a:cubicBezTo>
                  <a:cubicBezTo>
                    <a:pt x="361091" y="-826023"/>
                    <a:pt x="375515" y="-836751"/>
                    <a:pt x="390419" y="-846745"/>
                  </a:cubicBezTo>
                  <a:cubicBezTo>
                    <a:pt x="405323" y="-856739"/>
                    <a:pt x="420706" y="-866000"/>
                    <a:pt x="436534" y="-874448"/>
                  </a:cubicBezTo>
                  <a:cubicBezTo>
                    <a:pt x="452362" y="-882895"/>
                    <a:pt x="468634" y="-890528"/>
                    <a:pt x="485217" y="-897289"/>
                  </a:cubicBezTo>
                  <a:cubicBezTo>
                    <a:pt x="501799" y="-904050"/>
                    <a:pt x="518692" y="-909939"/>
                    <a:pt x="535971" y="-914925"/>
                  </a:cubicBezTo>
                  <a:cubicBezTo>
                    <a:pt x="553251" y="-919911"/>
                    <a:pt x="570917" y="-923995"/>
                    <a:pt x="588205" y="-927265"/>
                  </a:cubicBezTo>
                  <a:cubicBezTo>
                    <a:pt x="605494" y="-930535"/>
                    <a:pt x="622405" y="-932992"/>
                    <a:pt x="641323" y="-934465"/>
                  </a:cubicBezTo>
                  <a:cubicBezTo>
                    <a:pt x="660240" y="-935938"/>
                    <a:pt x="681164" y="-936427"/>
                    <a:pt x="702088" y="-936916"/>
                  </a:cubicBezTo>
                  <a:cubicBezTo>
                    <a:pt x="704823" y="-936980"/>
                    <a:pt x="706648" y="-935148"/>
                    <a:pt x="706648" y="-933058"/>
                  </a:cubicBezTo>
                  <a:cubicBezTo>
                    <a:pt x="706648" y="-930968"/>
                    <a:pt x="704822" y="-929302"/>
                    <a:pt x="702088" y="-929201"/>
                  </a:cubicBezTo>
                  <a:cubicBezTo>
                    <a:pt x="681431" y="-928439"/>
                    <a:pt x="660774" y="-927677"/>
                    <a:pt x="642146" y="-925949"/>
                  </a:cubicBezTo>
                  <a:cubicBezTo>
                    <a:pt x="623518" y="-924220"/>
                    <a:pt x="606919" y="-921524"/>
                    <a:pt x="589981" y="-918037"/>
                  </a:cubicBezTo>
                  <a:cubicBezTo>
                    <a:pt x="573043" y="-914549"/>
                    <a:pt x="555766" y="-910270"/>
                    <a:pt x="538903" y="-905116"/>
                  </a:cubicBezTo>
                  <a:cubicBezTo>
                    <a:pt x="522040" y="-899961"/>
                    <a:pt x="505592" y="-893932"/>
                    <a:pt x="489474" y="-887060"/>
                  </a:cubicBezTo>
                  <a:cubicBezTo>
                    <a:pt x="473356" y="-880188"/>
                    <a:pt x="457567" y="-872475"/>
                    <a:pt x="442231" y="-863976"/>
                  </a:cubicBezTo>
                  <a:cubicBezTo>
                    <a:pt x="426895" y="-855477"/>
                    <a:pt x="412012" y="-846193"/>
                    <a:pt x="397607" y="-836200"/>
                  </a:cubicBezTo>
                  <a:cubicBezTo>
                    <a:pt x="383202" y="-826206"/>
                    <a:pt x="369275" y="-815503"/>
                    <a:pt x="355870" y="-804238"/>
                  </a:cubicBezTo>
                  <a:cubicBezTo>
                    <a:pt x="342464" y="-792973"/>
                    <a:pt x="329580" y="-781147"/>
                    <a:pt x="317110" y="-768685"/>
                  </a:cubicBezTo>
                  <a:cubicBezTo>
                    <a:pt x="304640" y="-756223"/>
                    <a:pt x="292584" y="-743126"/>
                    <a:pt x="281265" y="-730141"/>
                  </a:cubicBezTo>
                  <a:cubicBezTo>
                    <a:pt x="269947" y="-717156"/>
                    <a:pt x="259365" y="-704284"/>
                    <a:pt x="248168" y="-689155"/>
                  </a:cubicBezTo>
                  <a:cubicBezTo>
                    <a:pt x="236971" y="-674025"/>
                    <a:pt x="225158" y="-656637"/>
                    <a:pt x="217587" y="-646199"/>
                  </a:cubicBezTo>
                  <a:cubicBezTo>
                    <a:pt x="210016" y="-635761"/>
                    <a:pt x="206687" y="-632273"/>
                    <a:pt x="189265" y="-601666"/>
                  </a:cubicBezTo>
                  <a:cubicBezTo>
                    <a:pt x="171844" y="-571058"/>
                    <a:pt x="140328" y="-513331"/>
                    <a:pt x="115328" y="-461447"/>
                  </a:cubicBezTo>
                  <a:cubicBezTo>
                    <a:pt x="90327" y="-409563"/>
                    <a:pt x="71841" y="-363522"/>
                    <a:pt x="53286" y="-315175"/>
                  </a:cubicBezTo>
                  <a:cubicBezTo>
                    <a:pt x="34731" y="-266827"/>
                    <a:pt x="16107" y="-216172"/>
                    <a:pt x="-1647" y="-165774"/>
                  </a:cubicBezTo>
                  <a:cubicBezTo>
                    <a:pt x="-19400" y="-115375"/>
                    <a:pt x="-36285" y="-65232"/>
                    <a:pt x="-53226" y="-14897"/>
                  </a:cubicBezTo>
                  <a:cubicBezTo>
                    <a:pt x="-70167" y="35438"/>
                    <a:pt x="-87165" y="85965"/>
                    <a:pt x="-104704" y="136320"/>
                  </a:cubicBezTo>
                  <a:cubicBezTo>
                    <a:pt x="-122244" y="186674"/>
                    <a:pt x="-140324" y="236854"/>
                    <a:pt x="-159310" y="286816"/>
                  </a:cubicBezTo>
                  <a:cubicBezTo>
                    <a:pt x="-178295" y="336777"/>
                    <a:pt x="-198185" y="386519"/>
                    <a:pt x="-220721" y="435197"/>
                  </a:cubicBezTo>
                  <a:cubicBezTo>
                    <a:pt x="-243256" y="483876"/>
                    <a:pt x="-268436" y="531492"/>
                    <a:pt x="-293616" y="579108"/>
                  </a:cubicBezTo>
                  <a:cubicBezTo>
                    <a:pt x="-300011" y="591201"/>
                    <a:pt x="-312498" y="594483"/>
                    <a:pt x="-321521" y="589213"/>
                  </a:cubicBezTo>
                  <a:cubicBezTo>
                    <a:pt x="-330545" y="583942"/>
                    <a:pt x="-333015" y="571932"/>
                    <a:pt x="-326429" y="559942"/>
                  </a:cubicBezTo>
                  <a:cubicBezTo>
                    <a:pt x="-301123" y="513873"/>
                    <a:pt x="-275817" y="467804"/>
                    <a:pt x="-252935" y="420339"/>
                  </a:cubicBezTo>
                  <a:close/>
                </a:path>
              </a:pathLst>
            </a:custGeom>
            <a:solidFill>
              <a:srgbClr val="FF7575"/>
            </a:solidFill>
            <a:ln w="7600" cap="rnd">
              <a:solidFill>
                <a:srgbClr val="FF7575"/>
              </a:solidFill>
              <a:round/>
            </a:ln>
          </p:spPr>
          <p:txBody>
            <a:bodyPr/>
            <a:lstStyle/>
            <a:p>
              <a:endParaRPr lang="zh-CN" altLang="en-US"/>
            </a:p>
          </p:txBody>
        </p:sp>
        <p:sp>
          <p:nvSpPr>
            <p:cNvPr id="295" name="MMConnector">
              <a:extLst>
                <a:ext uri="{FF2B5EF4-FFF2-40B4-BE49-F238E27FC236}">
                  <a16:creationId xmlns:a16="http://schemas.microsoft.com/office/drawing/2014/main" id="{F901D1B0-48B4-B4F6-78FB-4DDDF4D358F9}"/>
                </a:ext>
              </a:extLst>
            </p:cNvPr>
            <p:cNvSpPr/>
            <p:nvPr/>
          </p:nvSpPr>
          <p:spPr>
            <a:xfrm>
              <a:off x="1789956" y="3091117"/>
              <a:ext cx="1580131" cy="912000"/>
            </a:xfrm>
            <a:custGeom>
              <a:avLst/>
              <a:gdLst/>
              <a:ahLst/>
              <a:cxnLst/>
              <a:rect l="0" t="0" r="0" b="0"/>
              <a:pathLst>
                <a:path w="1580131" h="912000">
                  <a:moveTo>
                    <a:pt x="-721688" y="426835"/>
                  </a:moveTo>
                  <a:cubicBezTo>
                    <a:pt x="-669993" y="419942"/>
                    <a:pt x="-618933" y="407789"/>
                    <a:pt x="-569349" y="391332"/>
                  </a:cubicBezTo>
                  <a:cubicBezTo>
                    <a:pt x="-519766" y="374876"/>
                    <a:pt x="-471658" y="354114"/>
                    <a:pt x="-425608" y="329235"/>
                  </a:cubicBezTo>
                  <a:cubicBezTo>
                    <a:pt x="-379558" y="304357"/>
                    <a:pt x="-335565" y="275361"/>
                    <a:pt x="-293768" y="243598"/>
                  </a:cubicBezTo>
                  <a:cubicBezTo>
                    <a:pt x="-251972" y="211836"/>
                    <a:pt x="-212372" y="177307"/>
                    <a:pt x="-173831" y="140656"/>
                  </a:cubicBezTo>
                  <a:cubicBezTo>
                    <a:pt x="-135289" y="104005"/>
                    <a:pt x="-97806" y="65233"/>
                    <a:pt x="-62563" y="27274"/>
                  </a:cubicBezTo>
                  <a:cubicBezTo>
                    <a:pt x="-27320" y="-10685"/>
                    <a:pt x="5684" y="-47832"/>
                    <a:pt x="45263" y="-90292"/>
                  </a:cubicBezTo>
                  <a:cubicBezTo>
                    <a:pt x="84842" y="-132752"/>
                    <a:pt x="130996" y="-180526"/>
                    <a:pt x="156028" y="-205852"/>
                  </a:cubicBezTo>
                  <a:cubicBezTo>
                    <a:pt x="181061" y="-231178"/>
                    <a:pt x="184970" y="-234056"/>
                    <a:pt x="194818" y="-242666"/>
                  </a:cubicBezTo>
                  <a:cubicBezTo>
                    <a:pt x="204667" y="-251276"/>
                    <a:pt x="220454" y="-265619"/>
                    <a:pt x="234982" y="-278057"/>
                  </a:cubicBezTo>
                  <a:cubicBezTo>
                    <a:pt x="249510" y="-290496"/>
                    <a:pt x="262778" y="-301030"/>
                    <a:pt x="276758" y="-311608"/>
                  </a:cubicBezTo>
                  <a:cubicBezTo>
                    <a:pt x="290739" y="-322187"/>
                    <a:pt x="305433" y="-332810"/>
                    <a:pt x="320342" y="-342848"/>
                  </a:cubicBezTo>
                  <a:cubicBezTo>
                    <a:pt x="335250" y="-352886"/>
                    <a:pt x="350374" y="-362340"/>
                    <a:pt x="365852" y="-371267"/>
                  </a:cubicBezTo>
                  <a:cubicBezTo>
                    <a:pt x="381331" y="-380194"/>
                    <a:pt x="397164" y="-388593"/>
                    <a:pt x="413306" y="-396346"/>
                  </a:cubicBezTo>
                  <a:cubicBezTo>
                    <a:pt x="429448" y="-404098"/>
                    <a:pt x="445900" y="-411203"/>
                    <a:pt x="462589" y="-417607"/>
                  </a:cubicBezTo>
                  <a:cubicBezTo>
                    <a:pt x="479278" y="-424011"/>
                    <a:pt x="496204" y="-429713"/>
                    <a:pt x="513458" y="-434675"/>
                  </a:cubicBezTo>
                  <a:cubicBezTo>
                    <a:pt x="530712" y="-439636"/>
                    <a:pt x="548294" y="-443856"/>
                    <a:pt x="565566" y="-447328"/>
                  </a:cubicBezTo>
                  <a:cubicBezTo>
                    <a:pt x="582838" y="-450800"/>
                    <a:pt x="599802" y="-453524"/>
                    <a:pt x="618510" y="-455530"/>
                  </a:cubicBezTo>
                  <a:cubicBezTo>
                    <a:pt x="637218" y="-457536"/>
                    <a:pt x="657671" y="-458823"/>
                    <a:pt x="671892" y="-459415"/>
                  </a:cubicBezTo>
                  <a:cubicBezTo>
                    <a:pt x="686112" y="-460007"/>
                    <a:pt x="694100" y="-459904"/>
                    <a:pt x="702088" y="-459800"/>
                  </a:cubicBezTo>
                  <a:cubicBezTo>
                    <a:pt x="704824" y="-459765"/>
                    <a:pt x="706648" y="-458090"/>
                    <a:pt x="706648" y="-456000"/>
                  </a:cubicBezTo>
                  <a:cubicBezTo>
                    <a:pt x="706648" y="-453910"/>
                    <a:pt x="704824" y="-452209"/>
                    <a:pt x="702088" y="-452200"/>
                  </a:cubicBezTo>
                  <a:cubicBezTo>
                    <a:pt x="694180" y="-452175"/>
                    <a:pt x="686272" y="-452151"/>
                    <a:pt x="672229" y="-451340"/>
                  </a:cubicBezTo>
                  <a:cubicBezTo>
                    <a:pt x="658186" y="-450529"/>
                    <a:pt x="638007" y="-448932"/>
                    <a:pt x="619584" y="-446657"/>
                  </a:cubicBezTo>
                  <a:cubicBezTo>
                    <a:pt x="601160" y="-444382"/>
                    <a:pt x="584492" y="-441429"/>
                    <a:pt x="567545" y="-437738"/>
                  </a:cubicBezTo>
                  <a:cubicBezTo>
                    <a:pt x="550598" y="-434047"/>
                    <a:pt x="533373" y="-429618"/>
                    <a:pt x="516493" y="-424469"/>
                  </a:cubicBezTo>
                  <a:cubicBezTo>
                    <a:pt x="499612" y="-419320"/>
                    <a:pt x="483077" y="-413452"/>
                    <a:pt x="466791" y="-406901"/>
                  </a:cubicBezTo>
                  <a:cubicBezTo>
                    <a:pt x="450505" y="-400349"/>
                    <a:pt x="434468" y="-393115"/>
                    <a:pt x="418744" y="-385250"/>
                  </a:cubicBezTo>
                  <a:cubicBezTo>
                    <a:pt x="403019" y="-377385"/>
                    <a:pt x="387608" y="-368889"/>
                    <a:pt x="372548" y="-359878"/>
                  </a:cubicBezTo>
                  <a:cubicBezTo>
                    <a:pt x="357487" y="-350866"/>
                    <a:pt x="342778" y="-341340"/>
                    <a:pt x="328278" y="-331235"/>
                  </a:cubicBezTo>
                  <a:cubicBezTo>
                    <a:pt x="313778" y="-321129"/>
                    <a:pt x="299489" y="-310445"/>
                    <a:pt x="285892" y="-299809"/>
                  </a:cubicBezTo>
                  <a:cubicBezTo>
                    <a:pt x="272295" y="-289174"/>
                    <a:pt x="259391" y="-278589"/>
                    <a:pt x="245253" y="-266083"/>
                  </a:cubicBezTo>
                  <a:cubicBezTo>
                    <a:pt x="231114" y="-253577"/>
                    <a:pt x="215739" y="-239151"/>
                    <a:pt x="206157" y="-230500"/>
                  </a:cubicBezTo>
                  <a:cubicBezTo>
                    <a:pt x="196574" y="-221849"/>
                    <a:pt x="192784" y="-218973"/>
                    <a:pt x="168362" y="-193458"/>
                  </a:cubicBezTo>
                  <a:cubicBezTo>
                    <a:pt x="143941" y="-167942"/>
                    <a:pt x="98888" y="-119787"/>
                    <a:pt x="60132" y="-76842"/>
                  </a:cubicBezTo>
                  <a:cubicBezTo>
                    <a:pt x="21375" y="-33897"/>
                    <a:pt x="-11086" y="3837"/>
                    <a:pt x="-45898" y="42559"/>
                  </a:cubicBezTo>
                  <a:cubicBezTo>
                    <a:pt x="-80709" y="81281"/>
                    <a:pt x="-117871" y="120990"/>
                    <a:pt x="-156330" y="158757"/>
                  </a:cubicBezTo>
                  <a:cubicBezTo>
                    <a:pt x="-194788" y="196525"/>
                    <a:pt x="-234542" y="232350"/>
                    <a:pt x="-276801" y="265548"/>
                  </a:cubicBezTo>
                  <a:cubicBezTo>
                    <a:pt x="-319061" y="298746"/>
                    <a:pt x="-363825" y="329316"/>
                    <a:pt x="-410968" y="355772"/>
                  </a:cubicBezTo>
                  <a:cubicBezTo>
                    <a:pt x="-458111" y="382227"/>
                    <a:pt x="-507634" y="404567"/>
                    <a:pt x="-558824" y="422473"/>
                  </a:cubicBezTo>
                  <a:cubicBezTo>
                    <a:pt x="-610014" y="440379"/>
                    <a:pt x="-662873" y="453852"/>
                    <a:pt x="-716354" y="461867"/>
                  </a:cubicBezTo>
                  <a:cubicBezTo>
                    <a:pt x="-769835" y="469883"/>
                    <a:pt x="-823939" y="472441"/>
                    <a:pt x="-878043" y="475000"/>
                  </a:cubicBezTo>
                  <a:cubicBezTo>
                    <a:pt x="-891708" y="475646"/>
                    <a:pt x="-900843" y="466450"/>
                    <a:pt x="-900843" y="456000"/>
                  </a:cubicBezTo>
                  <a:cubicBezTo>
                    <a:pt x="-900843" y="445550"/>
                    <a:pt x="-891716" y="437427"/>
                    <a:pt x="-878043" y="437000"/>
                  </a:cubicBezTo>
                  <a:cubicBezTo>
                    <a:pt x="-825713" y="435365"/>
                    <a:pt x="-773383" y="433729"/>
                    <a:pt x="-721688" y="426835"/>
                  </a:cubicBezTo>
                  <a:close/>
                </a:path>
              </a:pathLst>
            </a:custGeom>
            <a:solidFill>
              <a:srgbClr val="5FB7F1"/>
            </a:solidFill>
            <a:ln w="7600" cap="rnd">
              <a:solidFill>
                <a:srgbClr val="5FB7F1"/>
              </a:solidFill>
              <a:round/>
            </a:ln>
          </p:spPr>
          <p:txBody>
            <a:bodyPr/>
            <a:lstStyle/>
            <a:p>
              <a:endParaRPr lang="zh-CN" altLang="en-US"/>
            </a:p>
          </p:txBody>
        </p:sp>
        <p:sp>
          <p:nvSpPr>
            <p:cNvPr id="296" name="MMConnector">
              <a:extLst>
                <a:ext uri="{FF2B5EF4-FFF2-40B4-BE49-F238E27FC236}">
                  <a16:creationId xmlns:a16="http://schemas.microsoft.com/office/drawing/2014/main" id="{65EBBF26-D88D-D80A-FBD4-6C34C89D4418}"/>
                </a:ext>
              </a:extLst>
            </p:cNvPr>
            <p:cNvSpPr/>
            <p:nvPr/>
          </p:nvSpPr>
          <p:spPr>
            <a:xfrm>
              <a:off x="1789956" y="3479509"/>
              <a:ext cx="1587898" cy="135217"/>
            </a:xfrm>
            <a:custGeom>
              <a:avLst/>
              <a:gdLst/>
              <a:ahLst/>
              <a:cxnLst/>
              <a:rect l="0" t="0" r="0" b="0"/>
              <a:pathLst>
                <a:path w="1587898" h="135217">
                  <a:moveTo>
                    <a:pt x="-726690" y="48042"/>
                  </a:moveTo>
                  <a:cubicBezTo>
                    <a:pt x="-673627" y="47253"/>
                    <a:pt x="-620528" y="45562"/>
                    <a:pt x="-567611" y="43225"/>
                  </a:cubicBezTo>
                  <a:cubicBezTo>
                    <a:pt x="-514693" y="40887"/>
                    <a:pt x="-461956" y="37903"/>
                    <a:pt x="-408670" y="34142"/>
                  </a:cubicBezTo>
                  <a:cubicBezTo>
                    <a:pt x="-355384" y="30381"/>
                    <a:pt x="-301550" y="25844"/>
                    <a:pt x="-249945" y="20986"/>
                  </a:cubicBezTo>
                  <a:cubicBezTo>
                    <a:pt x="-198341" y="16128"/>
                    <a:pt x="-148966" y="10951"/>
                    <a:pt x="-91461" y="4271"/>
                  </a:cubicBezTo>
                  <a:cubicBezTo>
                    <a:pt x="-33957" y="-2408"/>
                    <a:pt x="31678" y="-10589"/>
                    <a:pt x="66851" y="-15004"/>
                  </a:cubicBezTo>
                  <a:cubicBezTo>
                    <a:pt x="102025" y="-19418"/>
                    <a:pt x="106738" y="-20066"/>
                    <a:pt x="119615" y="-21731"/>
                  </a:cubicBezTo>
                  <a:cubicBezTo>
                    <a:pt x="132492" y="-23397"/>
                    <a:pt x="153533" y="-26082"/>
                    <a:pt x="172391" y="-28483"/>
                  </a:cubicBezTo>
                  <a:cubicBezTo>
                    <a:pt x="191249" y="-30884"/>
                    <a:pt x="207925" y="-33002"/>
                    <a:pt x="225192" y="-35164"/>
                  </a:cubicBezTo>
                  <a:cubicBezTo>
                    <a:pt x="242460" y="-37326"/>
                    <a:pt x="260320" y="-39532"/>
                    <a:pt x="278031" y="-41671"/>
                  </a:cubicBezTo>
                  <a:cubicBezTo>
                    <a:pt x="295743" y="-43809"/>
                    <a:pt x="313306" y="-45879"/>
                    <a:pt x="330921" y="-47885"/>
                  </a:cubicBezTo>
                  <a:cubicBezTo>
                    <a:pt x="348536" y="-49890"/>
                    <a:pt x="366204" y="-51831"/>
                    <a:pt x="383873" y="-53678"/>
                  </a:cubicBezTo>
                  <a:cubicBezTo>
                    <a:pt x="401541" y="-55524"/>
                    <a:pt x="419211" y="-57276"/>
                    <a:pt x="436896" y="-58911"/>
                  </a:cubicBezTo>
                  <a:cubicBezTo>
                    <a:pt x="454580" y="-60545"/>
                    <a:pt x="472279" y="-62062"/>
                    <a:pt x="489995" y="-63436"/>
                  </a:cubicBezTo>
                  <a:cubicBezTo>
                    <a:pt x="507710" y="-64811"/>
                    <a:pt x="525442" y="-66043"/>
                    <a:pt x="543168" y="-67101"/>
                  </a:cubicBezTo>
                  <a:cubicBezTo>
                    <a:pt x="560894" y="-68160"/>
                    <a:pt x="578614" y="-69044"/>
                    <a:pt x="596408" y="-69750"/>
                  </a:cubicBezTo>
                  <a:cubicBezTo>
                    <a:pt x="614201" y="-70456"/>
                    <a:pt x="632069" y="-70984"/>
                    <a:pt x="649694" y="-71231"/>
                  </a:cubicBezTo>
                  <a:cubicBezTo>
                    <a:pt x="667320" y="-71477"/>
                    <a:pt x="684704" y="-71443"/>
                    <a:pt x="702088" y="-71408"/>
                  </a:cubicBezTo>
                  <a:cubicBezTo>
                    <a:pt x="704824" y="-71403"/>
                    <a:pt x="706648" y="-69698"/>
                    <a:pt x="706648" y="-67608"/>
                  </a:cubicBezTo>
                  <a:cubicBezTo>
                    <a:pt x="706648" y="-65518"/>
                    <a:pt x="704823" y="-63855"/>
                    <a:pt x="702088" y="-63808"/>
                  </a:cubicBezTo>
                  <a:cubicBezTo>
                    <a:pt x="684774" y="-63513"/>
                    <a:pt x="667461" y="-63217"/>
                    <a:pt x="649913" y="-62637"/>
                  </a:cubicBezTo>
                  <a:cubicBezTo>
                    <a:pt x="632365" y="-62057"/>
                    <a:pt x="614582" y="-61192"/>
                    <a:pt x="596876" y="-60151"/>
                  </a:cubicBezTo>
                  <a:cubicBezTo>
                    <a:pt x="579169" y="-59110"/>
                    <a:pt x="561539" y="-57893"/>
                    <a:pt x="543904" y="-56502"/>
                  </a:cubicBezTo>
                  <a:cubicBezTo>
                    <a:pt x="526268" y="-55112"/>
                    <a:pt x="508628" y="-53548"/>
                    <a:pt x="491005" y="-51842"/>
                  </a:cubicBezTo>
                  <a:cubicBezTo>
                    <a:pt x="473381" y="-50136"/>
                    <a:pt x="455774" y="-48289"/>
                    <a:pt x="438180" y="-46324"/>
                  </a:cubicBezTo>
                  <a:cubicBezTo>
                    <a:pt x="420586" y="-44359"/>
                    <a:pt x="403005" y="-42277"/>
                    <a:pt x="385422" y="-40100"/>
                  </a:cubicBezTo>
                  <a:cubicBezTo>
                    <a:pt x="367840" y="-37923"/>
                    <a:pt x="350256" y="-35651"/>
                    <a:pt x="332721" y="-33315"/>
                  </a:cubicBezTo>
                  <a:cubicBezTo>
                    <a:pt x="315185" y="-30980"/>
                    <a:pt x="297699" y="-28580"/>
                    <a:pt x="280060" y="-26108"/>
                  </a:cubicBezTo>
                  <a:cubicBezTo>
                    <a:pt x="262421" y="-23637"/>
                    <a:pt x="244630" y="-21094"/>
                    <a:pt x="227426" y="-18606"/>
                  </a:cubicBezTo>
                  <a:cubicBezTo>
                    <a:pt x="210221" y="-16118"/>
                    <a:pt x="193604" y="-13685"/>
                    <a:pt x="174801" y="-10926"/>
                  </a:cubicBezTo>
                  <a:cubicBezTo>
                    <a:pt x="155998" y="-8166"/>
                    <a:pt x="135009" y="-5081"/>
                    <a:pt x="122170" y="-3171"/>
                  </a:cubicBezTo>
                  <a:cubicBezTo>
                    <a:pt x="109331" y="-1260"/>
                    <a:pt x="104642" y="-525"/>
                    <a:pt x="69521" y="4565"/>
                  </a:cubicBezTo>
                  <a:cubicBezTo>
                    <a:pt x="34401" y="9654"/>
                    <a:pt x="-31151" y="19097"/>
                    <a:pt x="-88642" y="26887"/>
                  </a:cubicBezTo>
                  <a:cubicBezTo>
                    <a:pt x="-146133" y="34678"/>
                    <a:pt x="-195562" y="40817"/>
                    <a:pt x="-247259" y="46679"/>
                  </a:cubicBezTo>
                  <a:cubicBezTo>
                    <a:pt x="-298955" y="52541"/>
                    <a:pt x="-352917" y="58127"/>
                    <a:pt x="-406369" y="62925"/>
                  </a:cubicBezTo>
                  <a:cubicBezTo>
                    <a:pt x="-459820" y="67723"/>
                    <a:pt x="-512761" y="71732"/>
                    <a:pt x="-565910" y="75096"/>
                  </a:cubicBezTo>
                  <a:cubicBezTo>
                    <a:pt x="-619059" y="78459"/>
                    <a:pt x="-672417" y="81177"/>
                    <a:pt x="-725768" y="82988"/>
                  </a:cubicBezTo>
                  <a:cubicBezTo>
                    <a:pt x="-779119" y="84799"/>
                    <a:pt x="-832465" y="85704"/>
                    <a:pt x="-885811" y="86608"/>
                  </a:cubicBezTo>
                  <a:cubicBezTo>
                    <a:pt x="-899489" y="86840"/>
                    <a:pt x="-908611" y="78058"/>
                    <a:pt x="-908611" y="67608"/>
                  </a:cubicBezTo>
                  <a:cubicBezTo>
                    <a:pt x="-908611" y="57158"/>
                    <a:pt x="-899491" y="48580"/>
                    <a:pt x="-885811" y="48608"/>
                  </a:cubicBezTo>
                  <a:cubicBezTo>
                    <a:pt x="-832782" y="48720"/>
                    <a:pt x="-779754" y="48832"/>
                    <a:pt x="-726690" y="48042"/>
                  </a:cubicBezTo>
                  <a:close/>
                </a:path>
              </a:pathLst>
            </a:custGeom>
            <a:solidFill>
              <a:srgbClr val="FFCD55"/>
            </a:solidFill>
            <a:ln w="7600" cap="rnd">
              <a:solidFill>
                <a:srgbClr val="FFCD55"/>
              </a:solidFill>
              <a:round/>
            </a:ln>
          </p:spPr>
          <p:txBody>
            <a:bodyPr/>
            <a:lstStyle/>
            <a:p>
              <a:endParaRPr lang="zh-CN" altLang="en-US"/>
            </a:p>
          </p:txBody>
        </p:sp>
        <p:sp>
          <p:nvSpPr>
            <p:cNvPr id="297" name="MMConnector">
              <a:extLst>
                <a:ext uri="{FF2B5EF4-FFF2-40B4-BE49-F238E27FC236}">
                  <a16:creationId xmlns:a16="http://schemas.microsoft.com/office/drawing/2014/main" id="{44B85BC6-B76F-3172-01B7-23AF228A649B}"/>
                </a:ext>
              </a:extLst>
            </p:cNvPr>
            <p:cNvSpPr/>
            <p:nvPr/>
          </p:nvSpPr>
          <p:spPr>
            <a:xfrm>
              <a:off x="1789956" y="3932659"/>
              <a:ext cx="1581540" cy="771083"/>
            </a:xfrm>
            <a:custGeom>
              <a:avLst/>
              <a:gdLst/>
              <a:ahLst/>
              <a:cxnLst/>
              <a:rect l="0" t="0" r="0" b="0"/>
              <a:pathLst>
                <a:path w="1581540" h="771083">
                  <a:moveTo>
                    <a:pt x="-717981" y="-392910"/>
                  </a:moveTo>
                  <a:cubicBezTo>
                    <a:pt x="-664475" y="-385899"/>
                    <a:pt x="-611448" y="-374186"/>
                    <a:pt x="-559649" y="-358585"/>
                  </a:cubicBezTo>
                  <a:cubicBezTo>
                    <a:pt x="-507850" y="-342984"/>
                    <a:pt x="-457280" y="-323496"/>
                    <a:pt x="-408631" y="-300280"/>
                  </a:cubicBezTo>
                  <a:cubicBezTo>
                    <a:pt x="-359981" y="-277064"/>
                    <a:pt x="-313252" y="-250120"/>
                    <a:pt x="-268346" y="-220324"/>
                  </a:cubicBezTo>
                  <a:cubicBezTo>
                    <a:pt x="-223440" y="-190528"/>
                    <a:pt x="-180358" y="-157880"/>
                    <a:pt x="-139350" y="-124202"/>
                  </a:cubicBezTo>
                  <a:cubicBezTo>
                    <a:pt x="-98342" y="-90524"/>
                    <a:pt x="-59409" y="-55815"/>
                    <a:pt x="-18841" y="-18619"/>
                  </a:cubicBezTo>
                  <a:cubicBezTo>
                    <a:pt x="21727" y="18577"/>
                    <a:pt x="63930" y="58260"/>
                    <a:pt x="98376" y="89674"/>
                  </a:cubicBezTo>
                  <a:cubicBezTo>
                    <a:pt x="132822" y="121088"/>
                    <a:pt x="159511" y="144233"/>
                    <a:pt x="177881" y="159862"/>
                  </a:cubicBezTo>
                  <a:cubicBezTo>
                    <a:pt x="196251" y="175492"/>
                    <a:pt x="206303" y="183606"/>
                    <a:pt x="218809" y="193437"/>
                  </a:cubicBezTo>
                  <a:cubicBezTo>
                    <a:pt x="231314" y="203267"/>
                    <a:pt x="246274" y="214813"/>
                    <a:pt x="260848" y="225516"/>
                  </a:cubicBezTo>
                  <a:cubicBezTo>
                    <a:pt x="275422" y="236219"/>
                    <a:pt x="289610" y="246080"/>
                    <a:pt x="304212" y="255691"/>
                  </a:cubicBezTo>
                  <a:cubicBezTo>
                    <a:pt x="318814" y="265302"/>
                    <a:pt x="333829" y="274663"/>
                    <a:pt x="349068" y="283520"/>
                  </a:cubicBezTo>
                  <a:cubicBezTo>
                    <a:pt x="364307" y="292377"/>
                    <a:pt x="379769" y="300729"/>
                    <a:pt x="395510" y="308550"/>
                  </a:cubicBezTo>
                  <a:cubicBezTo>
                    <a:pt x="411250" y="316372"/>
                    <a:pt x="427270" y="323662"/>
                    <a:pt x="443539" y="330344"/>
                  </a:cubicBezTo>
                  <a:cubicBezTo>
                    <a:pt x="459807" y="337026"/>
                    <a:pt x="476324" y="343100"/>
                    <a:pt x="493052" y="348525"/>
                  </a:cubicBezTo>
                  <a:cubicBezTo>
                    <a:pt x="509779" y="353950"/>
                    <a:pt x="526718" y="358728"/>
                    <a:pt x="543845" y="362819"/>
                  </a:cubicBezTo>
                  <a:cubicBezTo>
                    <a:pt x="560973" y="366910"/>
                    <a:pt x="578290" y="370314"/>
                    <a:pt x="595640" y="373089"/>
                  </a:cubicBezTo>
                  <a:cubicBezTo>
                    <a:pt x="612990" y="375865"/>
                    <a:pt x="630372" y="378011"/>
                    <a:pt x="648119" y="379346"/>
                  </a:cubicBezTo>
                  <a:cubicBezTo>
                    <a:pt x="665866" y="380682"/>
                    <a:pt x="683977" y="381207"/>
                    <a:pt x="702088" y="381732"/>
                  </a:cubicBezTo>
                  <a:cubicBezTo>
                    <a:pt x="704823" y="381812"/>
                    <a:pt x="706648" y="383452"/>
                    <a:pt x="706648" y="385542"/>
                  </a:cubicBezTo>
                  <a:cubicBezTo>
                    <a:pt x="706648" y="387632"/>
                    <a:pt x="704824" y="389386"/>
                    <a:pt x="702088" y="389351"/>
                  </a:cubicBezTo>
                  <a:cubicBezTo>
                    <a:pt x="683781" y="389120"/>
                    <a:pt x="665475" y="388889"/>
                    <a:pt x="647500" y="387836"/>
                  </a:cubicBezTo>
                  <a:cubicBezTo>
                    <a:pt x="629526" y="386783"/>
                    <a:pt x="611884" y="384909"/>
                    <a:pt x="594250" y="382392"/>
                  </a:cubicBezTo>
                  <a:cubicBezTo>
                    <a:pt x="576616" y="379876"/>
                    <a:pt x="558990" y="376717"/>
                    <a:pt x="541532" y="372855"/>
                  </a:cubicBezTo>
                  <a:cubicBezTo>
                    <a:pt x="524074" y="368994"/>
                    <a:pt x="506784" y="364430"/>
                    <a:pt x="489690" y="359201"/>
                  </a:cubicBezTo>
                  <a:cubicBezTo>
                    <a:pt x="472596" y="353973"/>
                    <a:pt x="455698" y="348080"/>
                    <a:pt x="439041" y="341563"/>
                  </a:cubicBezTo>
                  <a:cubicBezTo>
                    <a:pt x="422384" y="335046"/>
                    <a:pt x="405968" y="327906"/>
                    <a:pt x="389831" y="320222"/>
                  </a:cubicBezTo>
                  <a:cubicBezTo>
                    <a:pt x="373693" y="312539"/>
                    <a:pt x="357834" y="304314"/>
                    <a:pt x="342202" y="295576"/>
                  </a:cubicBezTo>
                  <a:cubicBezTo>
                    <a:pt x="326570" y="286839"/>
                    <a:pt x="311165" y="277589"/>
                    <a:pt x="296186" y="268087"/>
                  </a:cubicBezTo>
                  <a:cubicBezTo>
                    <a:pt x="281207" y="258584"/>
                    <a:pt x="266653" y="248828"/>
                    <a:pt x="251711" y="238236"/>
                  </a:cubicBezTo>
                  <a:cubicBezTo>
                    <a:pt x="236769" y="227644"/>
                    <a:pt x="221438" y="216217"/>
                    <a:pt x="208627" y="206490"/>
                  </a:cubicBezTo>
                  <a:cubicBezTo>
                    <a:pt x="195817" y="196764"/>
                    <a:pt x="185525" y="188738"/>
                    <a:pt x="166730" y="173282"/>
                  </a:cubicBezTo>
                  <a:cubicBezTo>
                    <a:pt x="147934" y="157825"/>
                    <a:pt x="120634" y="134939"/>
                    <a:pt x="85533" y="103994"/>
                  </a:cubicBezTo>
                  <a:cubicBezTo>
                    <a:pt x="50432" y="73049"/>
                    <a:pt x="7531" y="34044"/>
                    <a:pt x="-33517" y="-2342"/>
                  </a:cubicBezTo>
                  <a:cubicBezTo>
                    <a:pt x="-74564" y="-38729"/>
                    <a:pt x="-113759" y="-72497"/>
                    <a:pt x="-154812" y="-105073"/>
                  </a:cubicBezTo>
                  <a:cubicBezTo>
                    <a:pt x="-195864" y="-137649"/>
                    <a:pt x="-238776" y="-169032"/>
                    <a:pt x="-283228" y="-197465"/>
                  </a:cubicBezTo>
                  <a:cubicBezTo>
                    <a:pt x="-327680" y="-225897"/>
                    <a:pt x="-373672" y="-251379"/>
                    <a:pt x="-421331" y="-273147"/>
                  </a:cubicBezTo>
                  <a:cubicBezTo>
                    <a:pt x="-468990" y="-294915"/>
                    <a:pt x="-518314" y="-312969"/>
                    <a:pt x="-568724" y="-327233"/>
                  </a:cubicBezTo>
                  <a:cubicBezTo>
                    <a:pt x="-619134" y="-341498"/>
                    <a:pt x="-670629" y="-351974"/>
                    <a:pt x="-722598" y="-357894"/>
                  </a:cubicBezTo>
                  <a:cubicBezTo>
                    <a:pt x="-774566" y="-363814"/>
                    <a:pt x="-827009" y="-365178"/>
                    <a:pt x="-879452" y="-366542"/>
                  </a:cubicBezTo>
                  <a:cubicBezTo>
                    <a:pt x="-893127" y="-366897"/>
                    <a:pt x="-902252" y="-375092"/>
                    <a:pt x="-902252" y="-385542"/>
                  </a:cubicBezTo>
                  <a:cubicBezTo>
                    <a:pt x="-902252" y="-395992"/>
                    <a:pt x="-893120" y="-405127"/>
                    <a:pt x="-879452" y="-404542"/>
                  </a:cubicBezTo>
                  <a:cubicBezTo>
                    <a:pt x="-825469" y="-402232"/>
                    <a:pt x="-771486" y="-399922"/>
                    <a:pt x="-717981" y="-392910"/>
                  </a:cubicBezTo>
                  <a:close/>
                </a:path>
              </a:pathLst>
            </a:custGeom>
            <a:solidFill>
              <a:srgbClr val="F1A3DC"/>
            </a:solidFill>
            <a:ln w="7600" cap="rnd">
              <a:solidFill>
                <a:srgbClr val="F1A3DC"/>
              </a:solidFill>
              <a:round/>
            </a:ln>
          </p:spPr>
          <p:txBody>
            <a:bodyPr/>
            <a:lstStyle/>
            <a:p>
              <a:endParaRPr lang="zh-CN" altLang="en-US"/>
            </a:p>
          </p:txBody>
        </p:sp>
        <p:sp>
          <p:nvSpPr>
            <p:cNvPr id="298" name="MMConnector">
              <a:extLst>
                <a:ext uri="{FF2B5EF4-FFF2-40B4-BE49-F238E27FC236}">
                  <a16:creationId xmlns:a16="http://schemas.microsoft.com/office/drawing/2014/main" id="{E976D9B2-0202-53DA-54D9-B7C7B1C85B7C}"/>
                </a:ext>
              </a:extLst>
            </p:cNvPr>
            <p:cNvSpPr/>
            <p:nvPr/>
          </p:nvSpPr>
          <p:spPr>
            <a:xfrm>
              <a:off x="1789956" y="4480175"/>
              <a:ext cx="1012110" cy="1502583"/>
            </a:xfrm>
            <a:custGeom>
              <a:avLst/>
              <a:gdLst/>
              <a:ahLst/>
              <a:cxnLst/>
              <a:rect l="0" t="0" r="0" b="0"/>
              <a:pathLst>
                <a:path w="1012110" h="1502583">
                  <a:moveTo>
                    <a:pt x="-220721" y="-435197"/>
                  </a:moveTo>
                  <a:cubicBezTo>
                    <a:pt x="-198185" y="-386519"/>
                    <a:pt x="-178295" y="-336777"/>
                    <a:pt x="-159310" y="-286816"/>
                  </a:cubicBezTo>
                  <a:cubicBezTo>
                    <a:pt x="-140324" y="-236854"/>
                    <a:pt x="-122244" y="-186674"/>
                    <a:pt x="-104704" y="-136320"/>
                  </a:cubicBezTo>
                  <a:cubicBezTo>
                    <a:pt x="-87165" y="-85965"/>
                    <a:pt x="-70167" y="-35438"/>
                    <a:pt x="-53226" y="14897"/>
                  </a:cubicBezTo>
                  <a:cubicBezTo>
                    <a:pt x="-36285" y="65232"/>
                    <a:pt x="-19400" y="115375"/>
                    <a:pt x="-1647" y="165774"/>
                  </a:cubicBezTo>
                  <a:cubicBezTo>
                    <a:pt x="16107" y="216172"/>
                    <a:pt x="34731" y="266827"/>
                    <a:pt x="53286" y="315175"/>
                  </a:cubicBezTo>
                  <a:cubicBezTo>
                    <a:pt x="71841" y="363522"/>
                    <a:pt x="90327" y="409563"/>
                    <a:pt x="115328" y="461447"/>
                  </a:cubicBezTo>
                  <a:cubicBezTo>
                    <a:pt x="140328" y="513331"/>
                    <a:pt x="171844" y="571058"/>
                    <a:pt x="189265" y="601666"/>
                  </a:cubicBezTo>
                  <a:cubicBezTo>
                    <a:pt x="206687" y="632273"/>
                    <a:pt x="210016" y="635761"/>
                    <a:pt x="217587" y="646199"/>
                  </a:cubicBezTo>
                  <a:cubicBezTo>
                    <a:pt x="225158" y="656637"/>
                    <a:pt x="236971" y="674025"/>
                    <a:pt x="248168" y="689155"/>
                  </a:cubicBezTo>
                  <a:cubicBezTo>
                    <a:pt x="259365" y="704284"/>
                    <a:pt x="269947" y="717156"/>
                    <a:pt x="281265" y="730141"/>
                  </a:cubicBezTo>
                  <a:cubicBezTo>
                    <a:pt x="292584" y="743126"/>
                    <a:pt x="304640" y="756223"/>
                    <a:pt x="317110" y="768685"/>
                  </a:cubicBezTo>
                  <a:cubicBezTo>
                    <a:pt x="329580" y="781147"/>
                    <a:pt x="342464" y="792973"/>
                    <a:pt x="355870" y="804238"/>
                  </a:cubicBezTo>
                  <a:cubicBezTo>
                    <a:pt x="369275" y="815503"/>
                    <a:pt x="383202" y="826206"/>
                    <a:pt x="397607" y="836200"/>
                  </a:cubicBezTo>
                  <a:cubicBezTo>
                    <a:pt x="412012" y="846193"/>
                    <a:pt x="426895" y="855477"/>
                    <a:pt x="442231" y="863976"/>
                  </a:cubicBezTo>
                  <a:cubicBezTo>
                    <a:pt x="457567" y="872475"/>
                    <a:pt x="473356" y="880188"/>
                    <a:pt x="489474" y="887060"/>
                  </a:cubicBezTo>
                  <a:cubicBezTo>
                    <a:pt x="505592" y="893932"/>
                    <a:pt x="522040" y="899961"/>
                    <a:pt x="538903" y="905116"/>
                  </a:cubicBezTo>
                  <a:cubicBezTo>
                    <a:pt x="555766" y="910270"/>
                    <a:pt x="573043" y="914549"/>
                    <a:pt x="589981" y="918037"/>
                  </a:cubicBezTo>
                  <a:cubicBezTo>
                    <a:pt x="606919" y="921524"/>
                    <a:pt x="623518" y="924220"/>
                    <a:pt x="642146" y="925949"/>
                  </a:cubicBezTo>
                  <a:cubicBezTo>
                    <a:pt x="660774" y="927677"/>
                    <a:pt x="681431" y="928439"/>
                    <a:pt x="702088" y="929201"/>
                  </a:cubicBezTo>
                  <a:cubicBezTo>
                    <a:pt x="704822" y="929302"/>
                    <a:pt x="706648" y="930968"/>
                    <a:pt x="706648" y="933058"/>
                  </a:cubicBezTo>
                  <a:cubicBezTo>
                    <a:pt x="706648" y="935148"/>
                    <a:pt x="704823" y="936980"/>
                    <a:pt x="702088" y="936916"/>
                  </a:cubicBezTo>
                  <a:cubicBezTo>
                    <a:pt x="681164" y="936427"/>
                    <a:pt x="660240" y="935938"/>
                    <a:pt x="641323" y="934465"/>
                  </a:cubicBezTo>
                  <a:cubicBezTo>
                    <a:pt x="622405" y="932992"/>
                    <a:pt x="605494" y="930535"/>
                    <a:pt x="588205" y="927265"/>
                  </a:cubicBezTo>
                  <a:cubicBezTo>
                    <a:pt x="570917" y="923995"/>
                    <a:pt x="553251" y="919911"/>
                    <a:pt x="535971" y="914925"/>
                  </a:cubicBezTo>
                  <a:cubicBezTo>
                    <a:pt x="518692" y="909939"/>
                    <a:pt x="501799" y="904050"/>
                    <a:pt x="485217" y="897289"/>
                  </a:cubicBezTo>
                  <a:cubicBezTo>
                    <a:pt x="468634" y="890528"/>
                    <a:pt x="452362" y="882895"/>
                    <a:pt x="436534" y="874448"/>
                  </a:cubicBezTo>
                  <a:cubicBezTo>
                    <a:pt x="420706" y="866000"/>
                    <a:pt x="405323" y="856739"/>
                    <a:pt x="390419" y="846745"/>
                  </a:cubicBezTo>
                  <a:cubicBezTo>
                    <a:pt x="375515" y="836751"/>
                    <a:pt x="361091" y="826023"/>
                    <a:pt x="347196" y="814718"/>
                  </a:cubicBezTo>
                  <a:cubicBezTo>
                    <a:pt x="333302" y="803412"/>
                    <a:pt x="319938" y="791529"/>
                    <a:pt x="306997" y="778999"/>
                  </a:cubicBezTo>
                  <a:cubicBezTo>
                    <a:pt x="294055" y="766469"/>
                    <a:pt x="281537" y="753293"/>
                    <a:pt x="269780" y="740228"/>
                  </a:cubicBezTo>
                  <a:cubicBezTo>
                    <a:pt x="258022" y="727162"/>
                    <a:pt x="247027" y="714207"/>
                    <a:pt x="235383" y="698985"/>
                  </a:cubicBezTo>
                  <a:cubicBezTo>
                    <a:pt x="223740" y="683763"/>
                    <a:pt x="211448" y="666274"/>
                    <a:pt x="203575" y="655769"/>
                  </a:cubicBezTo>
                  <a:cubicBezTo>
                    <a:pt x="195701" y="645265"/>
                    <a:pt x="192247" y="641744"/>
                    <a:pt x="174090" y="610987"/>
                  </a:cubicBezTo>
                  <a:cubicBezTo>
                    <a:pt x="155934" y="580231"/>
                    <a:pt x="123075" y="522238"/>
                    <a:pt x="96967" y="470185"/>
                  </a:cubicBezTo>
                  <a:cubicBezTo>
                    <a:pt x="70859" y="418132"/>
                    <a:pt x="51501" y="372018"/>
                    <a:pt x="32058" y="323649"/>
                  </a:cubicBezTo>
                  <a:cubicBezTo>
                    <a:pt x="12614" y="275279"/>
                    <a:pt x="-6914" y="224653"/>
                    <a:pt x="-25532" y="174357"/>
                  </a:cubicBezTo>
                  <a:cubicBezTo>
                    <a:pt x="-44150" y="124062"/>
                    <a:pt x="-61857" y="74096"/>
                    <a:pt x="-79596" y="24024"/>
                  </a:cubicBezTo>
                  <a:cubicBezTo>
                    <a:pt x="-97335" y="-26047"/>
                    <a:pt x="-115105" y="-76226"/>
                    <a:pt x="-133368" y="-126106"/>
                  </a:cubicBezTo>
                  <a:cubicBezTo>
                    <a:pt x="-151630" y="-175986"/>
                    <a:pt x="-170383" y="-225568"/>
                    <a:pt x="-189989" y="-274790"/>
                  </a:cubicBezTo>
                  <a:cubicBezTo>
                    <a:pt x="-209595" y="-324012"/>
                    <a:pt x="-230053" y="-372873"/>
                    <a:pt x="-252935" y="-420339"/>
                  </a:cubicBezTo>
                  <a:cubicBezTo>
                    <a:pt x="-275817" y="-467804"/>
                    <a:pt x="-301123" y="-513873"/>
                    <a:pt x="-326429" y="-559942"/>
                  </a:cubicBezTo>
                  <a:cubicBezTo>
                    <a:pt x="-333015" y="-571932"/>
                    <a:pt x="-330545" y="-583942"/>
                    <a:pt x="-321521" y="-589213"/>
                  </a:cubicBezTo>
                  <a:cubicBezTo>
                    <a:pt x="-312498" y="-594483"/>
                    <a:pt x="-300011" y="-591201"/>
                    <a:pt x="-293616" y="-579108"/>
                  </a:cubicBezTo>
                  <a:cubicBezTo>
                    <a:pt x="-268436" y="-531492"/>
                    <a:pt x="-243256" y="-483876"/>
                    <a:pt x="-220721" y="-435197"/>
                  </a:cubicBezTo>
                  <a:close/>
                </a:path>
              </a:pathLst>
            </a:custGeom>
            <a:solidFill>
              <a:srgbClr val="6CC9E5"/>
            </a:solidFill>
            <a:ln w="7600" cap="rnd">
              <a:solidFill>
                <a:srgbClr val="6CC9E5"/>
              </a:solidFill>
              <a:round/>
            </a:ln>
          </p:spPr>
          <p:txBody>
            <a:bodyPr/>
            <a:lstStyle/>
            <a:p>
              <a:endParaRPr lang="zh-CN" altLang="en-US"/>
            </a:p>
          </p:txBody>
        </p:sp>
        <p:sp>
          <p:nvSpPr>
            <p:cNvPr id="299" name="MMConnector">
              <a:extLst>
                <a:ext uri="{FF2B5EF4-FFF2-40B4-BE49-F238E27FC236}">
                  <a16:creationId xmlns:a16="http://schemas.microsoft.com/office/drawing/2014/main" id="{04D9D651-F345-F1BF-9AFF-AC60262562B4}"/>
                </a:ext>
              </a:extLst>
            </p:cNvPr>
            <p:cNvSpPr/>
            <p:nvPr/>
          </p:nvSpPr>
          <p:spPr>
            <a:xfrm>
              <a:off x="3965965" y="4188684"/>
              <a:ext cx="266760" cy="259033"/>
            </a:xfrm>
            <a:custGeom>
              <a:avLst/>
              <a:gdLst/>
              <a:ahLst/>
              <a:cxnLst/>
              <a:rect l="0" t="0" r="0" b="0"/>
              <a:pathLst>
                <a:path w="266760" h="259033" fill="none">
                  <a:moveTo>
                    <a:pt x="-133380" y="129517"/>
                  </a:moveTo>
                  <a:cubicBezTo>
                    <a:pt x="3106" y="129517"/>
                    <a:pt x="-16140" y="-129517"/>
                    <a:pt x="133380" y="-129517"/>
                  </a:cubicBezTo>
                </a:path>
              </a:pathLst>
            </a:custGeom>
            <a:noFill/>
            <a:ln w="15200" cap="rnd">
              <a:solidFill>
                <a:srgbClr val="F1A3DC"/>
              </a:solidFill>
              <a:round/>
            </a:ln>
          </p:spPr>
          <p:txBody>
            <a:bodyPr/>
            <a:lstStyle/>
            <a:p>
              <a:endParaRPr lang="zh-CN" altLang="en-US"/>
            </a:p>
          </p:txBody>
        </p:sp>
        <p:sp>
          <p:nvSpPr>
            <p:cNvPr id="300" name="MMConnector">
              <a:extLst>
                <a:ext uri="{FF2B5EF4-FFF2-40B4-BE49-F238E27FC236}">
                  <a16:creationId xmlns:a16="http://schemas.microsoft.com/office/drawing/2014/main" id="{71851848-590D-0A85-018A-08C7D3E8A7DF}"/>
                </a:ext>
              </a:extLst>
            </p:cNvPr>
            <p:cNvSpPr/>
            <p:nvPr/>
          </p:nvSpPr>
          <p:spPr>
            <a:xfrm>
              <a:off x="3965965" y="4318200"/>
              <a:ext cx="266760" cy="7600"/>
            </a:xfrm>
            <a:custGeom>
              <a:avLst/>
              <a:gdLst/>
              <a:ahLst/>
              <a:cxnLst/>
              <a:rect l="0" t="0" r="0" b="0"/>
              <a:pathLst>
                <a:path w="266760" h="7600" fill="none">
                  <a:moveTo>
                    <a:pt x="-133380" y="0"/>
                  </a:moveTo>
                  <a:cubicBezTo>
                    <a:pt x="-26676" y="0"/>
                    <a:pt x="53352" y="0"/>
                    <a:pt x="133380" y="0"/>
                  </a:cubicBezTo>
                </a:path>
              </a:pathLst>
            </a:custGeom>
            <a:noFill/>
            <a:ln w="15200" cap="rnd">
              <a:solidFill>
                <a:srgbClr val="F1A3DC"/>
              </a:solidFill>
              <a:round/>
            </a:ln>
          </p:spPr>
          <p:txBody>
            <a:bodyPr/>
            <a:lstStyle/>
            <a:p>
              <a:endParaRPr lang="zh-CN" altLang="en-US"/>
            </a:p>
          </p:txBody>
        </p:sp>
        <p:sp>
          <p:nvSpPr>
            <p:cNvPr id="301" name="MMConnector">
              <a:extLst>
                <a:ext uri="{FF2B5EF4-FFF2-40B4-BE49-F238E27FC236}">
                  <a16:creationId xmlns:a16="http://schemas.microsoft.com/office/drawing/2014/main" id="{AC742628-5B4D-F488-ECB1-E54D9603BAF0}"/>
                </a:ext>
              </a:extLst>
            </p:cNvPr>
            <p:cNvSpPr/>
            <p:nvPr/>
          </p:nvSpPr>
          <p:spPr>
            <a:xfrm>
              <a:off x="3965965" y="4447717"/>
              <a:ext cx="266760" cy="259033"/>
            </a:xfrm>
            <a:custGeom>
              <a:avLst/>
              <a:gdLst/>
              <a:ahLst/>
              <a:cxnLst/>
              <a:rect l="0" t="0" r="0" b="0"/>
              <a:pathLst>
                <a:path w="266760" h="259033" fill="none">
                  <a:moveTo>
                    <a:pt x="-133380" y="-129517"/>
                  </a:moveTo>
                  <a:cubicBezTo>
                    <a:pt x="3106" y="-129517"/>
                    <a:pt x="-16140" y="129517"/>
                    <a:pt x="133380" y="129517"/>
                  </a:cubicBezTo>
                </a:path>
              </a:pathLst>
            </a:custGeom>
            <a:noFill/>
            <a:ln w="15200" cap="rnd">
              <a:solidFill>
                <a:srgbClr val="F1A3DC"/>
              </a:solidFill>
              <a:round/>
            </a:ln>
          </p:spPr>
          <p:txBody>
            <a:bodyPr/>
            <a:lstStyle/>
            <a:p>
              <a:endParaRPr lang="zh-CN" altLang="en-US"/>
            </a:p>
          </p:txBody>
        </p:sp>
        <p:sp>
          <p:nvSpPr>
            <p:cNvPr id="302" name="MMConnector">
              <a:extLst>
                <a:ext uri="{FF2B5EF4-FFF2-40B4-BE49-F238E27FC236}">
                  <a16:creationId xmlns:a16="http://schemas.microsoft.com/office/drawing/2014/main" id="{B6EEEDBD-672D-A485-AABF-2E7FAD8F291D}"/>
                </a:ext>
              </a:extLst>
            </p:cNvPr>
            <p:cNvSpPr/>
            <p:nvPr/>
          </p:nvSpPr>
          <p:spPr>
            <a:xfrm>
              <a:off x="3965965" y="5283717"/>
              <a:ext cx="266760" cy="259033"/>
            </a:xfrm>
            <a:custGeom>
              <a:avLst/>
              <a:gdLst/>
              <a:ahLst/>
              <a:cxnLst/>
              <a:rect l="0" t="0" r="0" b="0"/>
              <a:pathLst>
                <a:path w="266760" h="259033" fill="none">
                  <a:moveTo>
                    <a:pt x="-133380" y="129517"/>
                  </a:moveTo>
                  <a:cubicBezTo>
                    <a:pt x="3106" y="129517"/>
                    <a:pt x="-16140" y="-129517"/>
                    <a:pt x="133380" y="-129517"/>
                  </a:cubicBezTo>
                </a:path>
              </a:pathLst>
            </a:custGeom>
            <a:noFill/>
            <a:ln w="15200" cap="rnd">
              <a:solidFill>
                <a:srgbClr val="6CC9E5"/>
              </a:solidFill>
              <a:round/>
            </a:ln>
          </p:spPr>
          <p:txBody>
            <a:bodyPr/>
            <a:lstStyle/>
            <a:p>
              <a:endParaRPr lang="zh-CN" altLang="en-US"/>
            </a:p>
          </p:txBody>
        </p:sp>
        <p:sp>
          <p:nvSpPr>
            <p:cNvPr id="303" name="MMConnector">
              <a:extLst>
                <a:ext uri="{FF2B5EF4-FFF2-40B4-BE49-F238E27FC236}">
                  <a16:creationId xmlns:a16="http://schemas.microsoft.com/office/drawing/2014/main" id="{332A223C-8629-43F4-984F-52B570647A8E}"/>
                </a:ext>
              </a:extLst>
            </p:cNvPr>
            <p:cNvSpPr/>
            <p:nvPr/>
          </p:nvSpPr>
          <p:spPr>
            <a:xfrm>
              <a:off x="3965965" y="5413234"/>
              <a:ext cx="266760" cy="7600"/>
            </a:xfrm>
            <a:custGeom>
              <a:avLst/>
              <a:gdLst/>
              <a:ahLst/>
              <a:cxnLst/>
              <a:rect l="0" t="0" r="0" b="0"/>
              <a:pathLst>
                <a:path w="266760" h="7600" fill="none">
                  <a:moveTo>
                    <a:pt x="-133380" y="0"/>
                  </a:moveTo>
                  <a:cubicBezTo>
                    <a:pt x="-26676" y="0"/>
                    <a:pt x="53352" y="0"/>
                    <a:pt x="133380" y="0"/>
                  </a:cubicBezTo>
                </a:path>
              </a:pathLst>
            </a:custGeom>
            <a:noFill/>
            <a:ln w="15200" cap="rnd">
              <a:solidFill>
                <a:srgbClr val="6CC9E5"/>
              </a:solidFill>
              <a:round/>
            </a:ln>
          </p:spPr>
          <p:txBody>
            <a:bodyPr/>
            <a:lstStyle/>
            <a:p>
              <a:endParaRPr lang="zh-CN" altLang="en-US"/>
            </a:p>
          </p:txBody>
        </p:sp>
        <p:sp>
          <p:nvSpPr>
            <p:cNvPr id="304" name="MMConnector">
              <a:extLst>
                <a:ext uri="{FF2B5EF4-FFF2-40B4-BE49-F238E27FC236}">
                  <a16:creationId xmlns:a16="http://schemas.microsoft.com/office/drawing/2014/main" id="{91C6E4D5-53AD-1BCF-B7EB-6514030B15DE}"/>
                </a:ext>
              </a:extLst>
            </p:cNvPr>
            <p:cNvSpPr/>
            <p:nvPr/>
          </p:nvSpPr>
          <p:spPr>
            <a:xfrm>
              <a:off x="3965965" y="5542750"/>
              <a:ext cx="266760" cy="259033"/>
            </a:xfrm>
            <a:custGeom>
              <a:avLst/>
              <a:gdLst/>
              <a:ahLst/>
              <a:cxnLst/>
              <a:rect l="0" t="0" r="0" b="0"/>
              <a:pathLst>
                <a:path w="266760" h="259033" fill="none">
                  <a:moveTo>
                    <a:pt x="-133380" y="-129517"/>
                  </a:moveTo>
                  <a:cubicBezTo>
                    <a:pt x="3106" y="-129517"/>
                    <a:pt x="-16140" y="129517"/>
                    <a:pt x="133380" y="129517"/>
                  </a:cubicBezTo>
                </a:path>
              </a:pathLst>
            </a:custGeom>
            <a:noFill/>
            <a:ln w="15200" cap="rnd">
              <a:solidFill>
                <a:srgbClr val="6CC9E5"/>
              </a:solidFill>
              <a:round/>
            </a:ln>
          </p:spPr>
          <p:txBody>
            <a:bodyPr/>
            <a:lstStyle/>
            <a:p>
              <a:endParaRPr lang="zh-CN" altLang="en-US"/>
            </a:p>
          </p:txBody>
        </p:sp>
        <p:sp>
          <p:nvSpPr>
            <p:cNvPr id="305" name="MMConnector">
              <a:extLst>
                <a:ext uri="{FF2B5EF4-FFF2-40B4-BE49-F238E27FC236}">
                  <a16:creationId xmlns:a16="http://schemas.microsoft.com/office/drawing/2014/main" id="{D6A02C35-C210-203F-5B94-E20CD7BB4FCB}"/>
                </a:ext>
              </a:extLst>
            </p:cNvPr>
            <p:cNvSpPr/>
            <p:nvPr/>
          </p:nvSpPr>
          <p:spPr>
            <a:xfrm>
              <a:off x="3965965" y="3282384"/>
              <a:ext cx="266760" cy="259033"/>
            </a:xfrm>
            <a:custGeom>
              <a:avLst/>
              <a:gdLst/>
              <a:ahLst/>
              <a:cxnLst/>
              <a:rect l="0" t="0" r="0" b="0"/>
              <a:pathLst>
                <a:path w="266760" h="259033" fill="none">
                  <a:moveTo>
                    <a:pt x="-133380" y="129517"/>
                  </a:moveTo>
                  <a:cubicBezTo>
                    <a:pt x="3106" y="129517"/>
                    <a:pt x="-16140" y="-129517"/>
                    <a:pt x="133380" y="-129517"/>
                  </a:cubicBezTo>
                </a:path>
              </a:pathLst>
            </a:custGeom>
            <a:noFill/>
            <a:ln w="15200" cap="rnd">
              <a:solidFill>
                <a:srgbClr val="FFCD55"/>
              </a:solidFill>
              <a:round/>
            </a:ln>
          </p:spPr>
          <p:txBody>
            <a:bodyPr/>
            <a:lstStyle/>
            <a:p>
              <a:endParaRPr lang="zh-CN" altLang="en-US"/>
            </a:p>
          </p:txBody>
        </p:sp>
        <p:sp>
          <p:nvSpPr>
            <p:cNvPr id="306" name="MMConnector">
              <a:extLst>
                <a:ext uri="{FF2B5EF4-FFF2-40B4-BE49-F238E27FC236}">
                  <a16:creationId xmlns:a16="http://schemas.microsoft.com/office/drawing/2014/main" id="{C5BB2615-B480-A2BF-9F9B-ED5CDF655AAF}"/>
                </a:ext>
              </a:extLst>
            </p:cNvPr>
            <p:cNvSpPr/>
            <p:nvPr/>
          </p:nvSpPr>
          <p:spPr>
            <a:xfrm>
              <a:off x="3965965" y="2570359"/>
              <a:ext cx="266760" cy="129517"/>
            </a:xfrm>
            <a:custGeom>
              <a:avLst/>
              <a:gdLst/>
              <a:ahLst/>
              <a:cxnLst/>
              <a:rect l="0" t="0" r="0" b="0"/>
              <a:pathLst>
                <a:path w="266760" h="129517" fill="none">
                  <a:moveTo>
                    <a:pt x="-133380" y="64758"/>
                  </a:moveTo>
                  <a:cubicBezTo>
                    <a:pt x="-11510" y="64758"/>
                    <a:pt x="17965" y="-64758"/>
                    <a:pt x="133380" y="-64758"/>
                  </a:cubicBezTo>
                </a:path>
              </a:pathLst>
            </a:custGeom>
            <a:noFill/>
            <a:ln w="15200" cap="rnd">
              <a:solidFill>
                <a:srgbClr val="5FB7F1"/>
              </a:solidFill>
              <a:round/>
            </a:ln>
          </p:spPr>
          <p:txBody>
            <a:bodyPr/>
            <a:lstStyle/>
            <a:p>
              <a:endParaRPr lang="zh-CN" altLang="en-US"/>
            </a:p>
          </p:txBody>
        </p:sp>
        <p:sp>
          <p:nvSpPr>
            <p:cNvPr id="307" name="MMConnector">
              <a:extLst>
                <a:ext uri="{FF2B5EF4-FFF2-40B4-BE49-F238E27FC236}">
                  <a16:creationId xmlns:a16="http://schemas.microsoft.com/office/drawing/2014/main" id="{E435D456-D632-B0B2-71A7-A42AFB43CACE}"/>
                </a:ext>
              </a:extLst>
            </p:cNvPr>
            <p:cNvSpPr/>
            <p:nvPr/>
          </p:nvSpPr>
          <p:spPr>
            <a:xfrm>
              <a:off x="3965965" y="2699875"/>
              <a:ext cx="266760" cy="129517"/>
            </a:xfrm>
            <a:custGeom>
              <a:avLst/>
              <a:gdLst/>
              <a:ahLst/>
              <a:cxnLst/>
              <a:rect l="0" t="0" r="0" b="0"/>
              <a:pathLst>
                <a:path w="266760" h="129517" fill="none">
                  <a:moveTo>
                    <a:pt x="-133380" y="-64758"/>
                  </a:moveTo>
                  <a:cubicBezTo>
                    <a:pt x="-11510" y="-64758"/>
                    <a:pt x="17965" y="64758"/>
                    <a:pt x="133380" y="64758"/>
                  </a:cubicBezTo>
                </a:path>
              </a:pathLst>
            </a:custGeom>
            <a:noFill/>
            <a:ln w="15200" cap="rnd">
              <a:solidFill>
                <a:srgbClr val="5FB7F1"/>
              </a:solidFill>
              <a:round/>
            </a:ln>
          </p:spPr>
          <p:txBody>
            <a:bodyPr/>
            <a:lstStyle/>
            <a:p>
              <a:endParaRPr lang="zh-CN" altLang="en-US"/>
            </a:p>
          </p:txBody>
        </p:sp>
        <p:sp>
          <p:nvSpPr>
            <p:cNvPr id="308" name="MMConnector">
              <a:extLst>
                <a:ext uri="{FF2B5EF4-FFF2-40B4-BE49-F238E27FC236}">
                  <a16:creationId xmlns:a16="http://schemas.microsoft.com/office/drawing/2014/main" id="{5A7E51FC-5086-E215-7E7F-43B3F4F5E173}"/>
                </a:ext>
              </a:extLst>
            </p:cNvPr>
            <p:cNvSpPr/>
            <p:nvPr/>
          </p:nvSpPr>
          <p:spPr>
            <a:xfrm>
              <a:off x="3965965" y="3411900"/>
              <a:ext cx="266760" cy="7600"/>
            </a:xfrm>
            <a:custGeom>
              <a:avLst/>
              <a:gdLst/>
              <a:ahLst/>
              <a:cxnLst/>
              <a:rect l="0" t="0" r="0" b="0"/>
              <a:pathLst>
                <a:path w="266760" h="7600" fill="none">
                  <a:moveTo>
                    <a:pt x="-133380" y="0"/>
                  </a:moveTo>
                  <a:cubicBezTo>
                    <a:pt x="-26676" y="0"/>
                    <a:pt x="53352" y="0"/>
                    <a:pt x="133380" y="0"/>
                  </a:cubicBezTo>
                </a:path>
              </a:pathLst>
            </a:custGeom>
            <a:noFill/>
            <a:ln w="15200" cap="rnd">
              <a:solidFill>
                <a:srgbClr val="FFCD55"/>
              </a:solidFill>
              <a:round/>
            </a:ln>
          </p:spPr>
          <p:txBody>
            <a:bodyPr/>
            <a:lstStyle/>
            <a:p>
              <a:endParaRPr lang="zh-CN" altLang="en-US"/>
            </a:p>
          </p:txBody>
        </p:sp>
        <p:sp>
          <p:nvSpPr>
            <p:cNvPr id="309" name="MMConnector">
              <a:extLst>
                <a:ext uri="{FF2B5EF4-FFF2-40B4-BE49-F238E27FC236}">
                  <a16:creationId xmlns:a16="http://schemas.microsoft.com/office/drawing/2014/main" id="{4313EE59-6AE6-B550-4876-D5057681AA0B}"/>
                </a:ext>
              </a:extLst>
            </p:cNvPr>
            <p:cNvSpPr/>
            <p:nvPr/>
          </p:nvSpPr>
          <p:spPr>
            <a:xfrm>
              <a:off x="3965965" y="3541417"/>
              <a:ext cx="266760" cy="259033"/>
            </a:xfrm>
            <a:custGeom>
              <a:avLst/>
              <a:gdLst/>
              <a:ahLst/>
              <a:cxnLst/>
              <a:rect l="0" t="0" r="0" b="0"/>
              <a:pathLst>
                <a:path w="266760" h="259033" fill="none">
                  <a:moveTo>
                    <a:pt x="-133380" y="-129517"/>
                  </a:moveTo>
                  <a:cubicBezTo>
                    <a:pt x="3106" y="-129517"/>
                    <a:pt x="-16140" y="129517"/>
                    <a:pt x="133380" y="129517"/>
                  </a:cubicBezTo>
                </a:path>
              </a:pathLst>
            </a:custGeom>
            <a:noFill/>
            <a:ln w="15200" cap="rnd">
              <a:solidFill>
                <a:srgbClr val="FFCD55"/>
              </a:solidFill>
              <a:round/>
            </a:ln>
          </p:spPr>
          <p:txBody>
            <a:bodyPr/>
            <a:lstStyle/>
            <a:p>
              <a:endParaRPr lang="zh-CN" altLang="en-US"/>
            </a:p>
          </p:txBody>
        </p:sp>
        <p:sp>
          <p:nvSpPr>
            <p:cNvPr id="310" name="MMConnector">
              <a:extLst>
                <a:ext uri="{FF2B5EF4-FFF2-40B4-BE49-F238E27FC236}">
                  <a16:creationId xmlns:a16="http://schemas.microsoft.com/office/drawing/2014/main" id="{E0E627D9-91A6-5899-5A4F-EF732DCF659B}"/>
                </a:ext>
              </a:extLst>
            </p:cNvPr>
            <p:cNvSpPr/>
            <p:nvPr/>
          </p:nvSpPr>
          <p:spPr>
            <a:xfrm>
              <a:off x="3965965" y="1551483"/>
              <a:ext cx="266760" cy="259033"/>
            </a:xfrm>
            <a:custGeom>
              <a:avLst/>
              <a:gdLst/>
              <a:ahLst/>
              <a:cxnLst/>
              <a:rect l="0" t="0" r="0" b="0"/>
              <a:pathLst>
                <a:path w="266760" h="259033" fill="none">
                  <a:moveTo>
                    <a:pt x="-133380" y="129517"/>
                  </a:moveTo>
                  <a:cubicBezTo>
                    <a:pt x="3106" y="129517"/>
                    <a:pt x="-16140" y="-129517"/>
                    <a:pt x="133380" y="-129517"/>
                  </a:cubicBezTo>
                </a:path>
              </a:pathLst>
            </a:custGeom>
            <a:noFill/>
            <a:ln w="15200" cap="rnd">
              <a:solidFill>
                <a:srgbClr val="FF7575"/>
              </a:solidFill>
              <a:round/>
            </a:ln>
          </p:spPr>
          <p:txBody>
            <a:bodyPr/>
            <a:lstStyle/>
            <a:p>
              <a:endParaRPr lang="zh-CN" altLang="en-US"/>
            </a:p>
          </p:txBody>
        </p:sp>
        <p:sp>
          <p:nvSpPr>
            <p:cNvPr id="311" name="MMConnector">
              <a:extLst>
                <a:ext uri="{FF2B5EF4-FFF2-40B4-BE49-F238E27FC236}">
                  <a16:creationId xmlns:a16="http://schemas.microsoft.com/office/drawing/2014/main" id="{B531AE10-E793-1122-134E-E271C0F8ADF2}"/>
                </a:ext>
              </a:extLst>
            </p:cNvPr>
            <p:cNvSpPr/>
            <p:nvPr/>
          </p:nvSpPr>
          <p:spPr>
            <a:xfrm>
              <a:off x="3965965" y="1681000"/>
              <a:ext cx="266760" cy="7600"/>
            </a:xfrm>
            <a:custGeom>
              <a:avLst/>
              <a:gdLst/>
              <a:ahLst/>
              <a:cxnLst/>
              <a:rect l="0" t="0" r="0" b="0"/>
              <a:pathLst>
                <a:path w="266760" h="7600" fill="none">
                  <a:moveTo>
                    <a:pt x="-133380" y="0"/>
                  </a:moveTo>
                  <a:cubicBezTo>
                    <a:pt x="-26676" y="0"/>
                    <a:pt x="53352" y="0"/>
                    <a:pt x="133380" y="0"/>
                  </a:cubicBezTo>
                </a:path>
              </a:pathLst>
            </a:custGeom>
            <a:noFill/>
            <a:ln w="15200" cap="rnd">
              <a:solidFill>
                <a:srgbClr val="FF7575"/>
              </a:solidFill>
              <a:round/>
            </a:ln>
          </p:spPr>
          <p:txBody>
            <a:bodyPr/>
            <a:lstStyle/>
            <a:p>
              <a:endParaRPr lang="zh-CN" altLang="en-US"/>
            </a:p>
          </p:txBody>
        </p:sp>
        <p:sp>
          <p:nvSpPr>
            <p:cNvPr id="312" name="MMConnector">
              <a:extLst>
                <a:ext uri="{FF2B5EF4-FFF2-40B4-BE49-F238E27FC236}">
                  <a16:creationId xmlns:a16="http://schemas.microsoft.com/office/drawing/2014/main" id="{34D87414-177C-4A8A-14BE-B6D10CBDED0C}"/>
                </a:ext>
              </a:extLst>
            </p:cNvPr>
            <p:cNvSpPr/>
            <p:nvPr/>
          </p:nvSpPr>
          <p:spPr>
            <a:xfrm>
              <a:off x="3965965" y="1810517"/>
              <a:ext cx="266760" cy="259033"/>
            </a:xfrm>
            <a:custGeom>
              <a:avLst/>
              <a:gdLst/>
              <a:ahLst/>
              <a:cxnLst/>
              <a:rect l="0" t="0" r="0" b="0"/>
              <a:pathLst>
                <a:path w="266760" h="259033" fill="none">
                  <a:moveTo>
                    <a:pt x="-133380" y="-129517"/>
                  </a:moveTo>
                  <a:cubicBezTo>
                    <a:pt x="3106" y="-129517"/>
                    <a:pt x="-16140" y="129517"/>
                    <a:pt x="133380" y="129517"/>
                  </a:cubicBezTo>
                </a:path>
              </a:pathLst>
            </a:custGeom>
            <a:noFill/>
            <a:ln w="15200" cap="rnd">
              <a:solidFill>
                <a:srgbClr val="FF7575"/>
              </a:solidFill>
              <a:round/>
            </a:ln>
          </p:spPr>
          <p:txBody>
            <a:bodyPr/>
            <a:lstStyle/>
            <a:p>
              <a:endParaRPr lang="zh-CN" altLang="en-US"/>
            </a:p>
          </p:txBody>
        </p:sp>
        <p:sp>
          <p:nvSpPr>
            <p:cNvPr id="313" name="MMConnector">
              <a:extLst>
                <a:ext uri="{FF2B5EF4-FFF2-40B4-BE49-F238E27FC236}">
                  <a16:creationId xmlns:a16="http://schemas.microsoft.com/office/drawing/2014/main" id="{A829D9CF-D068-1916-EF06-46E32B5DFCA1}"/>
                </a:ext>
              </a:extLst>
            </p:cNvPr>
            <p:cNvSpPr/>
            <p:nvPr/>
          </p:nvSpPr>
          <p:spPr>
            <a:xfrm>
              <a:off x="5544497" y="3152867"/>
              <a:ext cx="266760" cy="7600"/>
            </a:xfrm>
            <a:custGeom>
              <a:avLst/>
              <a:gdLst/>
              <a:ahLst/>
              <a:cxnLst/>
              <a:rect l="0" t="0" r="0" b="0"/>
              <a:pathLst>
                <a:path w="266760" h="7600" fill="none">
                  <a:moveTo>
                    <a:pt x="-133380" y="0"/>
                  </a:moveTo>
                  <a:cubicBezTo>
                    <a:pt x="-26676" y="0"/>
                    <a:pt x="53352" y="0"/>
                    <a:pt x="133380" y="0"/>
                  </a:cubicBezTo>
                </a:path>
              </a:pathLst>
            </a:custGeom>
            <a:noFill/>
            <a:ln w="15200" cap="rnd">
              <a:solidFill>
                <a:srgbClr val="FFCD55"/>
              </a:solidFill>
              <a:round/>
            </a:ln>
          </p:spPr>
          <p:txBody>
            <a:bodyPr/>
            <a:lstStyle/>
            <a:p>
              <a:endParaRPr lang="zh-CN" altLang="en-US"/>
            </a:p>
          </p:txBody>
        </p:sp>
        <p:sp>
          <p:nvSpPr>
            <p:cNvPr id="314" name="MMConnector">
              <a:extLst>
                <a:ext uri="{FF2B5EF4-FFF2-40B4-BE49-F238E27FC236}">
                  <a16:creationId xmlns:a16="http://schemas.microsoft.com/office/drawing/2014/main" id="{0DA979D2-43F3-C6BC-738A-753A078F6F5A}"/>
                </a:ext>
              </a:extLst>
            </p:cNvPr>
            <p:cNvSpPr/>
            <p:nvPr/>
          </p:nvSpPr>
          <p:spPr>
            <a:xfrm>
              <a:off x="5544497" y="3411900"/>
              <a:ext cx="266760" cy="7600"/>
            </a:xfrm>
            <a:custGeom>
              <a:avLst/>
              <a:gdLst/>
              <a:ahLst/>
              <a:cxnLst/>
              <a:rect l="0" t="0" r="0" b="0"/>
              <a:pathLst>
                <a:path w="266760" h="7600" fill="none">
                  <a:moveTo>
                    <a:pt x="-133380" y="0"/>
                  </a:moveTo>
                  <a:cubicBezTo>
                    <a:pt x="-26676" y="0"/>
                    <a:pt x="53352" y="0"/>
                    <a:pt x="133380" y="0"/>
                  </a:cubicBezTo>
                </a:path>
              </a:pathLst>
            </a:custGeom>
            <a:noFill/>
            <a:ln w="15200" cap="rnd">
              <a:solidFill>
                <a:srgbClr val="FFCD55"/>
              </a:solidFill>
              <a:round/>
            </a:ln>
          </p:spPr>
          <p:txBody>
            <a:bodyPr/>
            <a:lstStyle/>
            <a:p>
              <a:endParaRPr lang="zh-CN" altLang="en-US"/>
            </a:p>
          </p:txBody>
        </p:sp>
        <p:sp>
          <p:nvSpPr>
            <p:cNvPr id="315" name="MMConnector">
              <a:extLst>
                <a:ext uri="{FF2B5EF4-FFF2-40B4-BE49-F238E27FC236}">
                  <a16:creationId xmlns:a16="http://schemas.microsoft.com/office/drawing/2014/main" id="{18D71A40-0123-1A08-A5DA-B6F80C480E7D}"/>
                </a:ext>
              </a:extLst>
            </p:cNvPr>
            <p:cNvSpPr/>
            <p:nvPr/>
          </p:nvSpPr>
          <p:spPr>
            <a:xfrm>
              <a:off x="5544497" y="3670934"/>
              <a:ext cx="266760" cy="7600"/>
            </a:xfrm>
            <a:custGeom>
              <a:avLst/>
              <a:gdLst/>
              <a:ahLst/>
              <a:cxnLst/>
              <a:rect l="0" t="0" r="0" b="0"/>
              <a:pathLst>
                <a:path w="266760" h="7600" fill="none">
                  <a:moveTo>
                    <a:pt x="-133380" y="0"/>
                  </a:moveTo>
                  <a:cubicBezTo>
                    <a:pt x="-26676" y="0"/>
                    <a:pt x="53352" y="0"/>
                    <a:pt x="133380" y="0"/>
                  </a:cubicBezTo>
                </a:path>
              </a:pathLst>
            </a:custGeom>
            <a:noFill/>
            <a:ln w="15200" cap="rnd">
              <a:solidFill>
                <a:srgbClr val="FFCD55"/>
              </a:solidFill>
              <a:round/>
            </a:ln>
          </p:spPr>
          <p:txBody>
            <a:bodyPr/>
            <a:lstStyle/>
            <a:p>
              <a:endParaRPr lang="zh-CN" altLang="en-US"/>
            </a:p>
          </p:txBody>
        </p:sp>
        <p:sp>
          <p:nvSpPr>
            <p:cNvPr id="316" name="MMConnector">
              <a:extLst>
                <a:ext uri="{FF2B5EF4-FFF2-40B4-BE49-F238E27FC236}">
                  <a16:creationId xmlns:a16="http://schemas.microsoft.com/office/drawing/2014/main" id="{CCD78B44-F0FD-A336-C2BC-38642F33D29A}"/>
                </a:ext>
              </a:extLst>
            </p:cNvPr>
            <p:cNvSpPr/>
            <p:nvPr/>
          </p:nvSpPr>
          <p:spPr>
            <a:xfrm>
              <a:off x="5544497" y="4059167"/>
              <a:ext cx="266760" cy="7600"/>
            </a:xfrm>
            <a:custGeom>
              <a:avLst/>
              <a:gdLst/>
              <a:ahLst/>
              <a:cxnLst/>
              <a:rect l="0" t="0" r="0" b="0"/>
              <a:pathLst>
                <a:path w="266760" h="7600" fill="none">
                  <a:moveTo>
                    <a:pt x="-133380" y="0"/>
                  </a:moveTo>
                  <a:cubicBezTo>
                    <a:pt x="-26676" y="0"/>
                    <a:pt x="53352" y="0"/>
                    <a:pt x="133380" y="0"/>
                  </a:cubicBezTo>
                </a:path>
              </a:pathLst>
            </a:custGeom>
            <a:noFill/>
            <a:ln w="15200" cap="rnd">
              <a:solidFill>
                <a:srgbClr val="F1A3DC"/>
              </a:solidFill>
              <a:round/>
            </a:ln>
          </p:spPr>
          <p:txBody>
            <a:bodyPr/>
            <a:lstStyle/>
            <a:p>
              <a:endParaRPr lang="zh-CN" altLang="en-US"/>
            </a:p>
          </p:txBody>
        </p:sp>
        <p:sp>
          <p:nvSpPr>
            <p:cNvPr id="317" name="MMConnector">
              <a:extLst>
                <a:ext uri="{FF2B5EF4-FFF2-40B4-BE49-F238E27FC236}">
                  <a16:creationId xmlns:a16="http://schemas.microsoft.com/office/drawing/2014/main" id="{F68AAF76-D7E2-FB95-1DE0-3FF25522B224}"/>
                </a:ext>
              </a:extLst>
            </p:cNvPr>
            <p:cNvSpPr/>
            <p:nvPr/>
          </p:nvSpPr>
          <p:spPr>
            <a:xfrm>
              <a:off x="5544497" y="4318200"/>
              <a:ext cx="266760" cy="7600"/>
            </a:xfrm>
            <a:custGeom>
              <a:avLst/>
              <a:gdLst/>
              <a:ahLst/>
              <a:cxnLst/>
              <a:rect l="0" t="0" r="0" b="0"/>
              <a:pathLst>
                <a:path w="266760" h="7600" fill="none">
                  <a:moveTo>
                    <a:pt x="-133380" y="0"/>
                  </a:moveTo>
                  <a:cubicBezTo>
                    <a:pt x="-26676" y="0"/>
                    <a:pt x="53352" y="0"/>
                    <a:pt x="133380" y="0"/>
                  </a:cubicBezTo>
                </a:path>
              </a:pathLst>
            </a:custGeom>
            <a:noFill/>
            <a:ln w="15200" cap="rnd">
              <a:solidFill>
                <a:srgbClr val="F1A3DC"/>
              </a:solidFill>
              <a:round/>
            </a:ln>
          </p:spPr>
          <p:txBody>
            <a:bodyPr/>
            <a:lstStyle/>
            <a:p>
              <a:endParaRPr lang="zh-CN" altLang="en-US"/>
            </a:p>
          </p:txBody>
        </p:sp>
        <p:sp>
          <p:nvSpPr>
            <p:cNvPr id="318" name="MMConnector">
              <a:extLst>
                <a:ext uri="{FF2B5EF4-FFF2-40B4-BE49-F238E27FC236}">
                  <a16:creationId xmlns:a16="http://schemas.microsoft.com/office/drawing/2014/main" id="{8BEBC140-C8C8-71A9-5CCB-C5321AFB927F}"/>
                </a:ext>
              </a:extLst>
            </p:cNvPr>
            <p:cNvSpPr/>
            <p:nvPr/>
          </p:nvSpPr>
          <p:spPr>
            <a:xfrm>
              <a:off x="5544497" y="4577234"/>
              <a:ext cx="266760" cy="7600"/>
            </a:xfrm>
            <a:custGeom>
              <a:avLst/>
              <a:gdLst/>
              <a:ahLst/>
              <a:cxnLst/>
              <a:rect l="0" t="0" r="0" b="0"/>
              <a:pathLst>
                <a:path w="266760" h="7600" fill="none">
                  <a:moveTo>
                    <a:pt x="-133380" y="0"/>
                  </a:moveTo>
                  <a:cubicBezTo>
                    <a:pt x="-26676" y="0"/>
                    <a:pt x="53352" y="0"/>
                    <a:pt x="133380" y="0"/>
                  </a:cubicBezTo>
                </a:path>
              </a:pathLst>
            </a:custGeom>
            <a:noFill/>
            <a:ln w="15200" cap="rnd">
              <a:solidFill>
                <a:srgbClr val="F1A3DC"/>
              </a:solidFill>
              <a:round/>
            </a:ln>
          </p:spPr>
          <p:txBody>
            <a:bodyPr/>
            <a:lstStyle/>
            <a:p>
              <a:endParaRPr lang="zh-CN" altLang="en-US"/>
            </a:p>
          </p:txBody>
        </p:sp>
        <p:sp>
          <p:nvSpPr>
            <p:cNvPr id="319" name="MMConnector">
              <a:extLst>
                <a:ext uri="{FF2B5EF4-FFF2-40B4-BE49-F238E27FC236}">
                  <a16:creationId xmlns:a16="http://schemas.microsoft.com/office/drawing/2014/main" id="{839E5A5A-CBD3-4CC0-74A3-80E0A41A7718}"/>
                </a:ext>
              </a:extLst>
            </p:cNvPr>
            <p:cNvSpPr/>
            <p:nvPr/>
          </p:nvSpPr>
          <p:spPr>
            <a:xfrm>
              <a:off x="5544497" y="5672267"/>
              <a:ext cx="266760" cy="7600"/>
            </a:xfrm>
            <a:custGeom>
              <a:avLst/>
              <a:gdLst/>
              <a:ahLst/>
              <a:cxnLst/>
              <a:rect l="0" t="0" r="0" b="0"/>
              <a:pathLst>
                <a:path w="266760" h="7600" fill="none">
                  <a:moveTo>
                    <a:pt x="-133380" y="0"/>
                  </a:moveTo>
                  <a:cubicBezTo>
                    <a:pt x="-26676" y="0"/>
                    <a:pt x="53352" y="0"/>
                    <a:pt x="133380" y="0"/>
                  </a:cubicBezTo>
                </a:path>
              </a:pathLst>
            </a:custGeom>
            <a:noFill/>
            <a:ln w="15200" cap="rnd">
              <a:solidFill>
                <a:srgbClr val="6CC9E5"/>
              </a:solidFill>
              <a:round/>
            </a:ln>
          </p:spPr>
          <p:txBody>
            <a:bodyPr/>
            <a:lstStyle/>
            <a:p>
              <a:endParaRPr lang="zh-CN" altLang="en-US"/>
            </a:p>
          </p:txBody>
        </p:sp>
        <p:sp>
          <p:nvSpPr>
            <p:cNvPr id="320" name="MainIdea">
              <a:extLst>
                <a:ext uri="{FF2B5EF4-FFF2-40B4-BE49-F238E27FC236}">
                  <a16:creationId xmlns:a16="http://schemas.microsoft.com/office/drawing/2014/main" id="{97D53692-07D8-B047-C959-7D039F1156D4}"/>
                </a:ext>
              </a:extLst>
            </p:cNvPr>
            <p:cNvSpPr/>
            <p:nvPr/>
          </p:nvSpPr>
          <p:spPr>
            <a:xfrm>
              <a:off x="431703" y="3183584"/>
              <a:ext cx="1581540" cy="727067"/>
            </a:xfrm>
            <a:custGeom>
              <a:avLst/>
              <a:gdLst>
                <a:gd name="rtl" fmla="*/ 289731 w 1850751"/>
                <a:gd name="rtt" fmla="*/ 121220 h 727067"/>
                <a:gd name="rtr" fmla="*/ 1565581 w 1850751"/>
                <a:gd name="rtb" fmla="*/ 597487 h 727067"/>
              </a:gdLst>
              <a:ahLst/>
              <a:cxnLst/>
              <a:rect l="rtl" t="rtt" r="rtr" b="rtb"/>
              <a:pathLst>
                <a:path w="1850751" h="727067">
                  <a:moveTo>
                    <a:pt x="363533" y="0"/>
                  </a:moveTo>
                  <a:lnTo>
                    <a:pt x="1487218" y="0"/>
                  </a:lnTo>
                  <a:cubicBezTo>
                    <a:pt x="1687997" y="0"/>
                    <a:pt x="1850751" y="162754"/>
                    <a:pt x="1850751" y="363533"/>
                  </a:cubicBezTo>
                  <a:cubicBezTo>
                    <a:pt x="1850751" y="564313"/>
                    <a:pt x="1687997" y="727067"/>
                    <a:pt x="1487218" y="727067"/>
                  </a:cubicBezTo>
                  <a:lnTo>
                    <a:pt x="363533" y="727067"/>
                  </a:lnTo>
                  <a:cubicBezTo>
                    <a:pt x="162754" y="727067"/>
                    <a:pt x="0" y="564313"/>
                    <a:pt x="0" y="363533"/>
                  </a:cubicBezTo>
                  <a:cubicBezTo>
                    <a:pt x="0" y="162754"/>
                    <a:pt x="162754" y="0"/>
                    <a:pt x="363533" y="0"/>
                  </a:cubicBezTo>
                  <a:close/>
                </a:path>
              </a:pathLst>
            </a:custGeom>
            <a:solidFill>
              <a:srgbClr val="FFFFFF"/>
            </a:solidFill>
            <a:ln w="30400" cap="rnd">
              <a:solidFill>
                <a:srgbClr val="FFFFFF"/>
              </a:solidFill>
              <a:round/>
            </a:ln>
          </p:spPr>
          <p:txBody>
            <a:bodyPr wrap="square" lIns="0" tIns="0" rIns="0" bIns="11000" rtlCol="0" anchor="ctr"/>
            <a:lstStyle/>
            <a:p>
              <a:pPr algn="ctr">
                <a:lnSpc>
                  <a:spcPct val="100000"/>
                </a:lnSpc>
              </a:pPr>
              <a:r>
                <a:rPr sz="1200" b="1" dirty="0">
                  <a:solidFill>
                    <a:srgbClr val="454545"/>
                  </a:solidFill>
                  <a:latin typeface="微软雅黑"/>
                </a:rPr>
                <a:t>80 - 300 </a:t>
              </a:r>
              <a:r>
                <a:rPr sz="1200" b="1" dirty="0" err="1">
                  <a:solidFill>
                    <a:srgbClr val="454545"/>
                  </a:solidFill>
                  <a:latin typeface="微软雅黑"/>
                </a:rPr>
                <a:t>MeV质子应用领域</a:t>
              </a:r>
              <a:endParaRPr sz="1200" b="1" dirty="0">
                <a:solidFill>
                  <a:srgbClr val="454545"/>
                </a:solidFill>
                <a:latin typeface="微软雅黑"/>
              </a:endParaRPr>
            </a:p>
          </p:txBody>
        </p:sp>
        <p:sp>
          <p:nvSpPr>
            <p:cNvPr id="321" name="MainTopic">
              <a:extLst>
                <a:ext uri="{FF2B5EF4-FFF2-40B4-BE49-F238E27FC236}">
                  <a16:creationId xmlns:a16="http://schemas.microsoft.com/office/drawing/2014/main" id="{8A6D6C41-FEC5-8695-0987-0A8773DF977A}"/>
                </a:ext>
              </a:extLst>
            </p:cNvPr>
            <p:cNvSpPr/>
            <p:nvPr/>
          </p:nvSpPr>
          <p:spPr>
            <a:xfrm>
              <a:off x="2492044" y="1371300"/>
              <a:ext cx="1340541" cy="309700"/>
            </a:xfrm>
            <a:custGeom>
              <a:avLst/>
              <a:gdLst>
                <a:gd name="rtl" fmla="*/ 122550 w 1340541"/>
                <a:gd name="rtt" fmla="*/ 42560 h 309700"/>
                <a:gd name="rtr" fmla="*/ 963617 w 1340541"/>
                <a:gd name="rtb" fmla="*/ 255360 h 309700"/>
              </a:gdLst>
              <a:ahLst/>
              <a:cxnLst/>
              <a:rect l="rtl" t="rtt" r="rtr" b="rtb"/>
              <a:pathLst>
                <a:path w="1340541" h="309700" stroke="0">
                  <a:moveTo>
                    <a:pt x="0" y="0"/>
                  </a:moveTo>
                  <a:lnTo>
                    <a:pt x="1340541" y="0"/>
                  </a:lnTo>
                  <a:lnTo>
                    <a:pt x="1340541" y="309700"/>
                  </a:lnTo>
                  <a:lnTo>
                    <a:pt x="0" y="309700"/>
                  </a:lnTo>
                  <a:lnTo>
                    <a:pt x="0" y="0"/>
                  </a:lnTo>
                  <a:close/>
                </a:path>
                <a:path w="1340541" h="309700" fill="none">
                  <a:moveTo>
                    <a:pt x="0" y="309700"/>
                  </a:moveTo>
                  <a:lnTo>
                    <a:pt x="1340541" y="309700"/>
                  </a:lnTo>
                </a:path>
              </a:pathLst>
            </a:custGeom>
            <a:noFill/>
            <a:ln w="15200" cap="rnd">
              <a:solidFill>
                <a:srgbClr val="FF7575"/>
              </a:solidFill>
              <a:round/>
            </a:ln>
          </p:spPr>
          <p:txBody>
            <a:bodyPr wrap="none" lIns="0" tIns="0" rIns="0" bIns="11000" rtlCol="0" anchor="ctr"/>
            <a:lstStyle/>
            <a:p>
              <a:pPr algn="ctr">
                <a:lnSpc>
                  <a:spcPct val="100000"/>
                </a:lnSpc>
              </a:pPr>
              <a:r>
                <a:rPr lang="zh-CN" altLang="en-US" sz="1400" b="1" dirty="0">
                  <a:solidFill>
                    <a:srgbClr val="454545"/>
                  </a:solidFill>
                  <a:latin typeface="微软雅黑"/>
                </a:rPr>
                <a:t>医用</a:t>
              </a:r>
              <a:r>
                <a:rPr sz="1400" b="1" dirty="0" err="1">
                  <a:solidFill>
                    <a:srgbClr val="454545"/>
                  </a:solidFill>
                  <a:latin typeface="微软雅黑"/>
                </a:rPr>
                <a:t>同位素产生</a:t>
              </a:r>
              <a:endParaRPr sz="1400" b="1" dirty="0">
                <a:solidFill>
                  <a:srgbClr val="454545"/>
                </a:solidFill>
                <a:latin typeface="微软雅黑"/>
              </a:endParaRPr>
            </a:p>
          </p:txBody>
        </p:sp>
        <p:sp>
          <p:nvSpPr>
            <p:cNvPr id="322" name="MainTopic">
              <a:extLst>
                <a:ext uri="{FF2B5EF4-FFF2-40B4-BE49-F238E27FC236}">
                  <a16:creationId xmlns:a16="http://schemas.microsoft.com/office/drawing/2014/main" id="{CD9122C1-5218-FFC3-6EE9-05D356FC4790}"/>
                </a:ext>
              </a:extLst>
            </p:cNvPr>
            <p:cNvSpPr/>
            <p:nvPr/>
          </p:nvSpPr>
          <p:spPr>
            <a:xfrm>
              <a:off x="2492044" y="2325417"/>
              <a:ext cx="1340541" cy="309700"/>
            </a:xfrm>
            <a:custGeom>
              <a:avLst/>
              <a:gdLst>
                <a:gd name="rtl" fmla="*/ 122550 w 1340541"/>
                <a:gd name="rtt" fmla="*/ 42560 h 309700"/>
                <a:gd name="rtr" fmla="*/ 963617 w 1340541"/>
                <a:gd name="rtb" fmla="*/ 255360 h 309700"/>
              </a:gdLst>
              <a:ahLst/>
              <a:cxnLst/>
              <a:rect l="rtl" t="rtt" r="rtr" b="rtb"/>
              <a:pathLst>
                <a:path w="1340541" h="309700" stroke="0">
                  <a:moveTo>
                    <a:pt x="0" y="0"/>
                  </a:moveTo>
                  <a:lnTo>
                    <a:pt x="1340541" y="0"/>
                  </a:lnTo>
                  <a:lnTo>
                    <a:pt x="1340541" y="309700"/>
                  </a:lnTo>
                  <a:lnTo>
                    <a:pt x="0" y="309700"/>
                  </a:lnTo>
                  <a:lnTo>
                    <a:pt x="0" y="0"/>
                  </a:lnTo>
                  <a:close/>
                </a:path>
                <a:path w="1340541" h="309700" fill="none">
                  <a:moveTo>
                    <a:pt x="0" y="309700"/>
                  </a:moveTo>
                  <a:lnTo>
                    <a:pt x="1340541" y="309700"/>
                  </a:lnTo>
                </a:path>
              </a:pathLst>
            </a:custGeom>
            <a:noFill/>
            <a:ln w="15200" cap="rnd">
              <a:solidFill>
                <a:srgbClr val="5FB7F1"/>
              </a:solidFill>
              <a:round/>
            </a:ln>
          </p:spPr>
          <p:txBody>
            <a:bodyPr wrap="none" lIns="0" tIns="0" rIns="0" bIns="11000" rtlCol="0" anchor="ctr"/>
            <a:lstStyle/>
            <a:p>
              <a:pPr algn="ctr">
                <a:lnSpc>
                  <a:spcPct val="100000"/>
                </a:lnSpc>
              </a:pPr>
              <a:r>
                <a:rPr lang="zh-CN" altLang="en-US" sz="1400" b="1" dirty="0">
                  <a:solidFill>
                    <a:srgbClr val="454545"/>
                  </a:solidFill>
                  <a:latin typeface="微软雅黑"/>
                </a:rPr>
                <a:t>医用</a:t>
              </a:r>
              <a:r>
                <a:rPr sz="1400" b="1" dirty="0" err="1">
                  <a:solidFill>
                    <a:srgbClr val="454545"/>
                  </a:solidFill>
                  <a:latin typeface="微软雅黑"/>
                </a:rPr>
                <a:t>核数据测量</a:t>
              </a:r>
              <a:endParaRPr sz="1400" b="1" dirty="0">
                <a:solidFill>
                  <a:srgbClr val="454545"/>
                </a:solidFill>
                <a:latin typeface="微软雅黑"/>
              </a:endParaRPr>
            </a:p>
          </p:txBody>
        </p:sp>
        <p:sp>
          <p:nvSpPr>
            <p:cNvPr id="323" name="MainTopic">
              <a:extLst>
                <a:ext uri="{FF2B5EF4-FFF2-40B4-BE49-F238E27FC236}">
                  <a16:creationId xmlns:a16="http://schemas.microsoft.com/office/drawing/2014/main" id="{0DB81955-AE14-1514-D89D-21FECC63093E}"/>
                </a:ext>
              </a:extLst>
            </p:cNvPr>
            <p:cNvSpPr/>
            <p:nvPr/>
          </p:nvSpPr>
          <p:spPr>
            <a:xfrm>
              <a:off x="2492044" y="3102200"/>
              <a:ext cx="1340541" cy="309700"/>
            </a:xfrm>
            <a:custGeom>
              <a:avLst/>
              <a:gdLst>
                <a:gd name="rtl" fmla="*/ 122550 w 1340541"/>
                <a:gd name="rtt" fmla="*/ 42560 h 309700"/>
                <a:gd name="rtr" fmla="*/ 801483 w 1340541"/>
                <a:gd name="rtb" fmla="*/ 255360 h 309700"/>
              </a:gdLst>
              <a:ahLst/>
              <a:cxnLst/>
              <a:rect l="rtl" t="rtt" r="rtr" b="rtb"/>
              <a:pathLst>
                <a:path w="1340541" h="309700" stroke="0">
                  <a:moveTo>
                    <a:pt x="0" y="0"/>
                  </a:moveTo>
                  <a:lnTo>
                    <a:pt x="1340541" y="0"/>
                  </a:lnTo>
                  <a:lnTo>
                    <a:pt x="1340541" y="309700"/>
                  </a:lnTo>
                  <a:lnTo>
                    <a:pt x="0" y="309700"/>
                  </a:lnTo>
                  <a:lnTo>
                    <a:pt x="0" y="0"/>
                  </a:lnTo>
                  <a:close/>
                </a:path>
                <a:path w="1340541" h="309700" fill="none">
                  <a:moveTo>
                    <a:pt x="0" y="309700"/>
                  </a:moveTo>
                  <a:lnTo>
                    <a:pt x="1340541" y="309700"/>
                  </a:lnTo>
                </a:path>
              </a:pathLst>
            </a:custGeom>
            <a:noFill/>
            <a:ln w="15200" cap="rnd">
              <a:solidFill>
                <a:srgbClr val="FFCD55"/>
              </a:solidFill>
              <a:round/>
            </a:ln>
          </p:spPr>
          <p:txBody>
            <a:bodyPr wrap="none" lIns="0" tIns="0" rIns="0" bIns="11000" rtlCol="0" anchor="ctr"/>
            <a:lstStyle/>
            <a:p>
              <a:pPr algn="ctr">
                <a:lnSpc>
                  <a:spcPct val="100000"/>
                </a:lnSpc>
              </a:pPr>
              <a:r>
                <a:rPr sz="1400" b="1" dirty="0" err="1">
                  <a:solidFill>
                    <a:srgbClr val="454545"/>
                  </a:solidFill>
                  <a:latin typeface="微软雅黑"/>
                </a:rPr>
                <a:t>辐射损伤</a:t>
              </a:r>
              <a:endParaRPr sz="1400" b="1" dirty="0">
                <a:solidFill>
                  <a:srgbClr val="454545"/>
                </a:solidFill>
                <a:latin typeface="微软雅黑"/>
              </a:endParaRPr>
            </a:p>
          </p:txBody>
        </p:sp>
        <p:sp>
          <p:nvSpPr>
            <p:cNvPr id="324" name="MainTopic">
              <a:extLst>
                <a:ext uri="{FF2B5EF4-FFF2-40B4-BE49-F238E27FC236}">
                  <a16:creationId xmlns:a16="http://schemas.microsoft.com/office/drawing/2014/main" id="{EF7CE5A2-8C08-9491-CBAB-CA9880330E19}"/>
                </a:ext>
              </a:extLst>
            </p:cNvPr>
            <p:cNvSpPr/>
            <p:nvPr/>
          </p:nvSpPr>
          <p:spPr>
            <a:xfrm>
              <a:off x="2492044" y="4008500"/>
              <a:ext cx="1340541" cy="309700"/>
            </a:xfrm>
            <a:custGeom>
              <a:avLst/>
              <a:gdLst>
                <a:gd name="rtl" fmla="*/ 122550 w 1340541"/>
                <a:gd name="rtt" fmla="*/ 42560 h 309700"/>
                <a:gd name="rtr" fmla="*/ 1125750 w 1340541"/>
                <a:gd name="rtb" fmla="*/ 255360 h 309700"/>
              </a:gdLst>
              <a:ahLst/>
              <a:cxnLst/>
              <a:rect l="rtl" t="rtt" r="rtr" b="rtb"/>
              <a:pathLst>
                <a:path w="1340541" h="309700" stroke="0">
                  <a:moveTo>
                    <a:pt x="0" y="0"/>
                  </a:moveTo>
                  <a:lnTo>
                    <a:pt x="1340541" y="0"/>
                  </a:lnTo>
                  <a:lnTo>
                    <a:pt x="1340541" y="309700"/>
                  </a:lnTo>
                  <a:lnTo>
                    <a:pt x="0" y="309700"/>
                  </a:lnTo>
                  <a:lnTo>
                    <a:pt x="0" y="0"/>
                  </a:lnTo>
                  <a:close/>
                </a:path>
                <a:path w="1340541" h="309700" fill="none">
                  <a:moveTo>
                    <a:pt x="0" y="309700"/>
                  </a:moveTo>
                  <a:lnTo>
                    <a:pt x="1340541" y="309700"/>
                  </a:lnTo>
                </a:path>
              </a:pathLst>
            </a:custGeom>
            <a:noFill/>
            <a:ln w="15200" cap="rnd">
              <a:solidFill>
                <a:srgbClr val="F1A3DC"/>
              </a:solidFill>
              <a:round/>
            </a:ln>
          </p:spPr>
          <p:txBody>
            <a:bodyPr wrap="none" lIns="0" tIns="0" rIns="0" bIns="11000" rtlCol="0" anchor="ctr"/>
            <a:lstStyle/>
            <a:p>
              <a:pPr algn="ctr">
                <a:lnSpc>
                  <a:spcPct val="100000"/>
                </a:lnSpc>
              </a:pPr>
              <a:r>
                <a:rPr sz="1400" b="1">
                  <a:solidFill>
                    <a:srgbClr val="454545"/>
                  </a:solidFill>
                  <a:latin typeface="微软雅黑"/>
                </a:rPr>
                <a:t>辐照生物医学</a:t>
              </a:r>
            </a:p>
          </p:txBody>
        </p:sp>
        <p:sp>
          <p:nvSpPr>
            <p:cNvPr id="325" name="Floating">
              <a:extLst>
                <a:ext uri="{FF2B5EF4-FFF2-40B4-BE49-F238E27FC236}">
                  <a16:creationId xmlns:a16="http://schemas.microsoft.com/office/drawing/2014/main" id="{9E731963-0608-A697-0204-1A715A0AEE5A}"/>
                </a:ext>
              </a:extLst>
            </p:cNvPr>
            <p:cNvSpPr/>
            <p:nvPr/>
          </p:nvSpPr>
          <p:spPr>
            <a:xfrm>
              <a:off x="8350707" y="1568238"/>
              <a:ext cx="653600" cy="278667"/>
            </a:xfrm>
            <a:custGeom>
              <a:avLst/>
              <a:gdLst>
                <a:gd name="rtl" fmla="*/ 131480 w 653600"/>
                <a:gd name="rtt" fmla="*/ 56620 h 278667"/>
                <a:gd name="rtr" fmla="*/ 526680 w 653600"/>
                <a:gd name="rtb" fmla="*/ 213687 h 278667"/>
              </a:gdLst>
              <a:ahLst/>
              <a:cxnLst/>
              <a:rect l="rtl" t="rtt" r="rtr" b="rtb"/>
              <a:pathLst>
                <a:path w="653600" h="278667">
                  <a:moveTo>
                    <a:pt x="30400" y="0"/>
                  </a:moveTo>
                  <a:lnTo>
                    <a:pt x="623200" y="0"/>
                  </a:lnTo>
                  <a:cubicBezTo>
                    <a:pt x="643629" y="0"/>
                    <a:pt x="653600" y="9971"/>
                    <a:pt x="653600" y="30400"/>
                  </a:cubicBezTo>
                  <a:lnTo>
                    <a:pt x="653600" y="248267"/>
                  </a:lnTo>
                  <a:cubicBezTo>
                    <a:pt x="653600" y="268695"/>
                    <a:pt x="643629" y="278667"/>
                    <a:pt x="623200" y="278667"/>
                  </a:cubicBezTo>
                  <a:lnTo>
                    <a:pt x="30400" y="278667"/>
                  </a:lnTo>
                  <a:cubicBezTo>
                    <a:pt x="9971" y="278667"/>
                    <a:pt x="0" y="268695"/>
                    <a:pt x="0" y="248267"/>
                  </a:cubicBezTo>
                  <a:lnTo>
                    <a:pt x="0" y="30400"/>
                  </a:lnTo>
                  <a:cubicBezTo>
                    <a:pt x="0" y="9971"/>
                    <a:pt x="9971" y="0"/>
                    <a:pt x="30400" y="0"/>
                  </a:cubicBezTo>
                  <a:close/>
                </a:path>
              </a:pathLst>
            </a:custGeom>
            <a:solidFill>
              <a:srgbClr val="FF7575"/>
            </a:solidFill>
            <a:ln w="7600" cap="rnd">
              <a:solidFill>
                <a:srgbClr val="FF7575"/>
              </a:solidFill>
              <a:round/>
            </a:ln>
          </p:spPr>
          <p:txBody>
            <a:bodyPr wrap="none" lIns="0" tIns="0" rIns="0" bIns="11000" rtlCol="0" anchor="ctr"/>
            <a:lstStyle/>
            <a:p>
              <a:pPr algn="ctr">
                <a:lnSpc>
                  <a:spcPct val="100000"/>
                </a:lnSpc>
              </a:pPr>
              <a:r>
                <a:rPr sz="1200" b="1" dirty="0" err="1">
                  <a:solidFill>
                    <a:srgbClr val="FFFFFF"/>
                  </a:solidFill>
                  <a:latin typeface="微软雅黑"/>
                </a:rPr>
                <a:t>高流强</a:t>
              </a:r>
              <a:endParaRPr sz="1200" b="1" dirty="0">
                <a:solidFill>
                  <a:srgbClr val="FFFFFF"/>
                </a:solidFill>
                <a:latin typeface="微软雅黑"/>
              </a:endParaRPr>
            </a:p>
          </p:txBody>
        </p:sp>
        <p:sp>
          <p:nvSpPr>
            <p:cNvPr id="326" name="MainTopic">
              <a:extLst>
                <a:ext uri="{FF2B5EF4-FFF2-40B4-BE49-F238E27FC236}">
                  <a16:creationId xmlns:a16="http://schemas.microsoft.com/office/drawing/2014/main" id="{C2B75FDC-4296-52EA-1FF3-0834FA1FC119}"/>
                </a:ext>
              </a:extLst>
            </p:cNvPr>
            <p:cNvSpPr/>
            <p:nvPr/>
          </p:nvSpPr>
          <p:spPr>
            <a:xfrm>
              <a:off x="2492044" y="5103534"/>
              <a:ext cx="1340541" cy="309700"/>
            </a:xfrm>
            <a:custGeom>
              <a:avLst/>
              <a:gdLst>
                <a:gd name="rtl" fmla="*/ 122550 w 1340541"/>
                <a:gd name="rtt" fmla="*/ 42560 h 309700"/>
                <a:gd name="rtr" fmla="*/ 1125750 w 1340541"/>
                <a:gd name="rtb" fmla="*/ 255360 h 309700"/>
              </a:gdLst>
              <a:ahLst/>
              <a:cxnLst/>
              <a:rect l="rtl" t="rtt" r="rtr" b="rtb"/>
              <a:pathLst>
                <a:path w="1340541" h="309700" stroke="0">
                  <a:moveTo>
                    <a:pt x="0" y="0"/>
                  </a:moveTo>
                  <a:lnTo>
                    <a:pt x="1340541" y="0"/>
                  </a:lnTo>
                  <a:lnTo>
                    <a:pt x="1340541" y="309700"/>
                  </a:lnTo>
                  <a:lnTo>
                    <a:pt x="0" y="309700"/>
                  </a:lnTo>
                  <a:lnTo>
                    <a:pt x="0" y="0"/>
                  </a:lnTo>
                  <a:close/>
                </a:path>
                <a:path w="1340541" h="309700" fill="none">
                  <a:moveTo>
                    <a:pt x="0" y="309700"/>
                  </a:moveTo>
                  <a:lnTo>
                    <a:pt x="1340541" y="309700"/>
                  </a:lnTo>
                </a:path>
              </a:pathLst>
            </a:custGeom>
            <a:noFill/>
            <a:ln w="15200" cap="rnd">
              <a:solidFill>
                <a:srgbClr val="6CC9E5"/>
              </a:solidFill>
              <a:round/>
            </a:ln>
          </p:spPr>
          <p:txBody>
            <a:bodyPr wrap="none" lIns="0" tIns="0" rIns="0" bIns="11000" rtlCol="0" anchor="ctr"/>
            <a:lstStyle/>
            <a:p>
              <a:pPr algn="ctr">
                <a:lnSpc>
                  <a:spcPct val="100000"/>
                </a:lnSpc>
              </a:pPr>
              <a:r>
                <a:rPr sz="1400" b="1">
                  <a:solidFill>
                    <a:srgbClr val="454545"/>
                  </a:solidFill>
                  <a:latin typeface="微软雅黑"/>
                </a:rPr>
                <a:t>器件辐照测试</a:t>
              </a:r>
            </a:p>
          </p:txBody>
        </p:sp>
        <p:sp>
          <p:nvSpPr>
            <p:cNvPr id="327" name="SubTopic">
              <a:extLst>
                <a:ext uri="{FF2B5EF4-FFF2-40B4-BE49-F238E27FC236}">
                  <a16:creationId xmlns:a16="http://schemas.microsoft.com/office/drawing/2014/main" id="{64B3E4E4-4439-BEF4-F733-A3F4AA5A95AA}"/>
                </a:ext>
              </a:extLst>
            </p:cNvPr>
            <p:cNvSpPr/>
            <p:nvPr/>
          </p:nvSpPr>
          <p:spPr>
            <a:xfrm>
              <a:off x="4099345" y="3838134"/>
              <a:ext cx="1311772" cy="221033"/>
            </a:xfrm>
            <a:custGeom>
              <a:avLst/>
              <a:gdLst>
                <a:gd name="rtl" fmla="*/ 54150 w 1311772"/>
                <a:gd name="rtt" fmla="*/ 15010 h 221033"/>
                <a:gd name="rtr" fmla="*/ 1138417 w 1311772"/>
                <a:gd name="rtb" fmla="*/ 192343 h 221033"/>
              </a:gdLst>
              <a:ahLst/>
              <a:cxnLst/>
              <a:rect l="rtl" t="rtt" r="rtr" b="rtb"/>
              <a:pathLst>
                <a:path w="1311772" h="221033" stroke="0">
                  <a:moveTo>
                    <a:pt x="0" y="0"/>
                  </a:moveTo>
                  <a:lnTo>
                    <a:pt x="1311772" y="0"/>
                  </a:lnTo>
                  <a:lnTo>
                    <a:pt x="1311772" y="221033"/>
                  </a:lnTo>
                  <a:lnTo>
                    <a:pt x="0" y="221033"/>
                  </a:lnTo>
                  <a:lnTo>
                    <a:pt x="0" y="0"/>
                  </a:lnTo>
                  <a:close/>
                </a:path>
                <a:path w="1311772" h="221033" fill="none">
                  <a:moveTo>
                    <a:pt x="0" y="221033"/>
                  </a:moveTo>
                  <a:lnTo>
                    <a:pt x="1311772" y="221033"/>
                  </a:lnTo>
                </a:path>
              </a:pathLst>
            </a:custGeom>
            <a:noFill/>
            <a:ln w="15200" cap="rnd">
              <a:solidFill>
                <a:srgbClr val="F1A3DC"/>
              </a:solidFill>
              <a:round/>
            </a:ln>
          </p:spPr>
          <p:txBody>
            <a:bodyPr wrap="none" lIns="0" tIns="0" rIns="0" bIns="11000" rtlCol="0" anchor="ctr"/>
            <a:lstStyle/>
            <a:p>
              <a:pPr algn="ctr">
                <a:lnSpc>
                  <a:spcPct val="100000"/>
                </a:lnSpc>
              </a:pPr>
              <a:r>
                <a:rPr sz="1200">
                  <a:solidFill>
                    <a:srgbClr val="454545"/>
                  </a:solidFill>
                  <a:latin typeface="微软雅黑"/>
                </a:rPr>
                <a:t>质子治疗技术研究</a:t>
              </a:r>
            </a:p>
          </p:txBody>
        </p:sp>
        <p:sp>
          <p:nvSpPr>
            <p:cNvPr id="328" name="SubTopic">
              <a:extLst>
                <a:ext uri="{FF2B5EF4-FFF2-40B4-BE49-F238E27FC236}">
                  <a16:creationId xmlns:a16="http://schemas.microsoft.com/office/drawing/2014/main" id="{83E5EBD9-ECDB-8028-00B5-E62F06B0509B}"/>
                </a:ext>
              </a:extLst>
            </p:cNvPr>
            <p:cNvSpPr/>
            <p:nvPr/>
          </p:nvSpPr>
          <p:spPr>
            <a:xfrm>
              <a:off x="4099345" y="4097167"/>
              <a:ext cx="1311772" cy="221033"/>
            </a:xfrm>
            <a:custGeom>
              <a:avLst/>
              <a:gdLst>
                <a:gd name="rtl" fmla="*/ 54150 w 1311772"/>
                <a:gd name="rtt" fmla="*/ 15010 h 221033"/>
                <a:gd name="rtr" fmla="*/ 1138417 w 1311772"/>
                <a:gd name="rtb" fmla="*/ 192343 h 221033"/>
              </a:gdLst>
              <a:ahLst/>
              <a:cxnLst/>
              <a:rect l="rtl" t="rtt" r="rtr" b="rtb"/>
              <a:pathLst>
                <a:path w="1311772" h="221033" stroke="0">
                  <a:moveTo>
                    <a:pt x="0" y="0"/>
                  </a:moveTo>
                  <a:lnTo>
                    <a:pt x="1311772" y="0"/>
                  </a:lnTo>
                  <a:lnTo>
                    <a:pt x="1311772" y="221033"/>
                  </a:lnTo>
                  <a:lnTo>
                    <a:pt x="0" y="221033"/>
                  </a:lnTo>
                  <a:lnTo>
                    <a:pt x="0" y="0"/>
                  </a:lnTo>
                  <a:close/>
                </a:path>
                <a:path w="1311772" h="221033" fill="none">
                  <a:moveTo>
                    <a:pt x="0" y="221033"/>
                  </a:moveTo>
                  <a:lnTo>
                    <a:pt x="1311772" y="221033"/>
                  </a:lnTo>
                </a:path>
              </a:pathLst>
            </a:custGeom>
            <a:noFill/>
            <a:ln w="15200" cap="rnd">
              <a:solidFill>
                <a:srgbClr val="F1A3DC"/>
              </a:solidFill>
              <a:round/>
            </a:ln>
          </p:spPr>
          <p:txBody>
            <a:bodyPr wrap="none" lIns="0" tIns="0" rIns="0" bIns="11000" rtlCol="0" anchor="ctr"/>
            <a:lstStyle/>
            <a:p>
              <a:pPr algn="ctr">
                <a:lnSpc>
                  <a:spcPct val="100000"/>
                </a:lnSpc>
              </a:pPr>
              <a:r>
                <a:rPr sz="1200" dirty="0" err="1">
                  <a:solidFill>
                    <a:srgbClr val="454545"/>
                  </a:solidFill>
                  <a:latin typeface="微软雅黑"/>
                </a:rPr>
                <a:t>质子闪疗技术研究</a:t>
              </a:r>
              <a:endParaRPr sz="1200" dirty="0">
                <a:solidFill>
                  <a:srgbClr val="454545"/>
                </a:solidFill>
                <a:latin typeface="微软雅黑"/>
              </a:endParaRPr>
            </a:p>
          </p:txBody>
        </p:sp>
        <p:sp>
          <p:nvSpPr>
            <p:cNvPr id="329" name="SubTopic">
              <a:extLst>
                <a:ext uri="{FF2B5EF4-FFF2-40B4-BE49-F238E27FC236}">
                  <a16:creationId xmlns:a16="http://schemas.microsoft.com/office/drawing/2014/main" id="{0C8F08C2-C6F1-285A-662D-44B45FC9FD02}"/>
                </a:ext>
              </a:extLst>
            </p:cNvPr>
            <p:cNvSpPr/>
            <p:nvPr/>
          </p:nvSpPr>
          <p:spPr>
            <a:xfrm>
              <a:off x="4099345" y="4356200"/>
              <a:ext cx="1311772" cy="221033"/>
            </a:xfrm>
            <a:custGeom>
              <a:avLst/>
              <a:gdLst>
                <a:gd name="rtl" fmla="*/ 54150 w 1311772"/>
                <a:gd name="rtt" fmla="*/ 15010 h 221033"/>
                <a:gd name="rtr" fmla="*/ 1138417 w 1311772"/>
                <a:gd name="rtb" fmla="*/ 192343 h 221033"/>
              </a:gdLst>
              <a:ahLst/>
              <a:cxnLst/>
              <a:rect l="rtl" t="rtt" r="rtr" b="rtb"/>
              <a:pathLst>
                <a:path w="1311772" h="221033" stroke="0">
                  <a:moveTo>
                    <a:pt x="0" y="0"/>
                  </a:moveTo>
                  <a:lnTo>
                    <a:pt x="1311772" y="0"/>
                  </a:lnTo>
                  <a:lnTo>
                    <a:pt x="1311772" y="221033"/>
                  </a:lnTo>
                  <a:lnTo>
                    <a:pt x="0" y="221033"/>
                  </a:lnTo>
                  <a:lnTo>
                    <a:pt x="0" y="0"/>
                  </a:lnTo>
                  <a:close/>
                </a:path>
                <a:path w="1311772" h="221033" fill="none">
                  <a:moveTo>
                    <a:pt x="0" y="221033"/>
                  </a:moveTo>
                  <a:lnTo>
                    <a:pt x="1311772" y="221033"/>
                  </a:lnTo>
                </a:path>
              </a:pathLst>
            </a:custGeom>
            <a:noFill/>
            <a:ln w="15200" cap="rnd">
              <a:solidFill>
                <a:srgbClr val="F1A3DC"/>
              </a:solidFill>
              <a:round/>
            </a:ln>
          </p:spPr>
          <p:txBody>
            <a:bodyPr wrap="none" lIns="0" tIns="0" rIns="0" bIns="11000" rtlCol="0" anchor="ctr"/>
            <a:lstStyle/>
            <a:p>
              <a:pPr algn="ctr">
                <a:lnSpc>
                  <a:spcPct val="100000"/>
                </a:lnSpc>
              </a:pPr>
              <a:r>
                <a:rPr sz="1200">
                  <a:solidFill>
                    <a:srgbClr val="454545"/>
                  </a:solidFill>
                  <a:latin typeface="微软雅黑"/>
                </a:rPr>
                <a:t>辐照生物医学效应</a:t>
              </a:r>
            </a:p>
          </p:txBody>
        </p:sp>
        <p:sp>
          <p:nvSpPr>
            <p:cNvPr id="330" name="Floating">
              <a:extLst>
                <a:ext uri="{FF2B5EF4-FFF2-40B4-BE49-F238E27FC236}">
                  <a16:creationId xmlns:a16="http://schemas.microsoft.com/office/drawing/2014/main" id="{806B1F09-0BFD-A880-D663-B6601A062F34}"/>
                </a:ext>
              </a:extLst>
            </p:cNvPr>
            <p:cNvSpPr/>
            <p:nvPr/>
          </p:nvSpPr>
          <p:spPr>
            <a:xfrm>
              <a:off x="8350707" y="4884372"/>
              <a:ext cx="653600" cy="278667"/>
            </a:xfrm>
            <a:custGeom>
              <a:avLst/>
              <a:gdLst>
                <a:gd name="rtl" fmla="*/ 131480 w 653600"/>
                <a:gd name="rtt" fmla="*/ 56620 h 278667"/>
                <a:gd name="rtr" fmla="*/ 526680 w 653600"/>
                <a:gd name="rtb" fmla="*/ 213687 h 278667"/>
              </a:gdLst>
              <a:ahLst/>
              <a:cxnLst/>
              <a:rect l="rtl" t="rtt" r="rtr" b="rtb"/>
              <a:pathLst>
                <a:path w="653600" h="278667">
                  <a:moveTo>
                    <a:pt x="30400" y="0"/>
                  </a:moveTo>
                  <a:lnTo>
                    <a:pt x="623200" y="0"/>
                  </a:lnTo>
                  <a:cubicBezTo>
                    <a:pt x="643629" y="0"/>
                    <a:pt x="653600" y="9971"/>
                    <a:pt x="653600" y="30400"/>
                  </a:cubicBezTo>
                  <a:lnTo>
                    <a:pt x="653600" y="248267"/>
                  </a:lnTo>
                  <a:cubicBezTo>
                    <a:pt x="653600" y="268695"/>
                    <a:pt x="643629" y="278667"/>
                    <a:pt x="623200" y="278667"/>
                  </a:cubicBezTo>
                  <a:lnTo>
                    <a:pt x="30400" y="278667"/>
                  </a:lnTo>
                  <a:cubicBezTo>
                    <a:pt x="9971" y="278667"/>
                    <a:pt x="0" y="268695"/>
                    <a:pt x="0" y="248267"/>
                  </a:cubicBezTo>
                  <a:lnTo>
                    <a:pt x="0" y="30400"/>
                  </a:lnTo>
                  <a:cubicBezTo>
                    <a:pt x="0" y="9971"/>
                    <a:pt x="9971" y="0"/>
                    <a:pt x="30400" y="0"/>
                  </a:cubicBezTo>
                  <a:close/>
                </a:path>
              </a:pathLst>
            </a:custGeom>
            <a:solidFill>
              <a:srgbClr val="5FB7F1"/>
            </a:solidFill>
            <a:ln w="7600" cap="rnd">
              <a:solidFill>
                <a:srgbClr val="2D99EC"/>
              </a:solidFill>
              <a:round/>
            </a:ln>
          </p:spPr>
          <p:txBody>
            <a:bodyPr wrap="none" lIns="0" tIns="0" rIns="0" bIns="11000" rtlCol="0" anchor="ctr"/>
            <a:lstStyle/>
            <a:p>
              <a:pPr algn="ctr">
                <a:lnSpc>
                  <a:spcPct val="100000"/>
                </a:lnSpc>
              </a:pPr>
              <a:r>
                <a:rPr sz="1200" b="1">
                  <a:solidFill>
                    <a:srgbClr val="FFFFFF"/>
                  </a:solidFill>
                  <a:latin typeface="微软雅黑"/>
                </a:rPr>
                <a:t>低流强</a:t>
              </a:r>
            </a:p>
          </p:txBody>
        </p:sp>
        <p:sp>
          <p:nvSpPr>
            <p:cNvPr id="331" name="SubTopic">
              <a:extLst>
                <a:ext uri="{FF2B5EF4-FFF2-40B4-BE49-F238E27FC236}">
                  <a16:creationId xmlns:a16="http://schemas.microsoft.com/office/drawing/2014/main" id="{B5D69410-D307-AEF4-70D9-0655A9AA7364}"/>
                </a:ext>
              </a:extLst>
            </p:cNvPr>
            <p:cNvSpPr/>
            <p:nvPr/>
          </p:nvSpPr>
          <p:spPr>
            <a:xfrm>
              <a:off x="4099345" y="4933167"/>
              <a:ext cx="1311772" cy="221033"/>
            </a:xfrm>
            <a:custGeom>
              <a:avLst/>
              <a:gdLst>
                <a:gd name="rtl" fmla="*/ 54150 w 1311772"/>
                <a:gd name="rtt" fmla="*/ 15010 h 221033"/>
                <a:gd name="rtr" fmla="*/ 1006683 w 1311772"/>
                <a:gd name="rtb" fmla="*/ 192343 h 221033"/>
              </a:gdLst>
              <a:ahLst/>
              <a:cxnLst/>
              <a:rect l="rtl" t="rtt" r="rtr" b="rtb"/>
              <a:pathLst>
                <a:path w="1311772" h="221033" stroke="0">
                  <a:moveTo>
                    <a:pt x="0" y="0"/>
                  </a:moveTo>
                  <a:lnTo>
                    <a:pt x="1311772" y="0"/>
                  </a:lnTo>
                  <a:lnTo>
                    <a:pt x="1311772" y="221033"/>
                  </a:lnTo>
                  <a:lnTo>
                    <a:pt x="0" y="221033"/>
                  </a:lnTo>
                  <a:lnTo>
                    <a:pt x="0" y="0"/>
                  </a:lnTo>
                  <a:close/>
                </a:path>
                <a:path w="1311772" h="221033" fill="none">
                  <a:moveTo>
                    <a:pt x="0" y="221033"/>
                  </a:moveTo>
                  <a:lnTo>
                    <a:pt x="1311772" y="221033"/>
                  </a:lnTo>
                </a:path>
              </a:pathLst>
            </a:custGeom>
            <a:noFill/>
            <a:ln w="15200" cap="rnd">
              <a:solidFill>
                <a:srgbClr val="6CC9E5"/>
              </a:solidFill>
              <a:round/>
            </a:ln>
          </p:spPr>
          <p:txBody>
            <a:bodyPr wrap="none" lIns="0" tIns="0" rIns="0" bIns="11000" rtlCol="0" anchor="ctr"/>
            <a:lstStyle/>
            <a:p>
              <a:pPr algn="ctr">
                <a:lnSpc>
                  <a:spcPct val="100000"/>
                </a:lnSpc>
              </a:pPr>
              <a:r>
                <a:rPr sz="1200">
                  <a:solidFill>
                    <a:srgbClr val="454545"/>
                  </a:solidFill>
                  <a:latin typeface="微软雅黑"/>
                </a:rPr>
                <a:t>单粒子效应截面</a:t>
              </a:r>
            </a:p>
          </p:txBody>
        </p:sp>
        <p:sp>
          <p:nvSpPr>
            <p:cNvPr id="332" name="SubTopic">
              <a:extLst>
                <a:ext uri="{FF2B5EF4-FFF2-40B4-BE49-F238E27FC236}">
                  <a16:creationId xmlns:a16="http://schemas.microsoft.com/office/drawing/2014/main" id="{6441145C-AFD4-2055-0760-31E9C86C1D96}"/>
                </a:ext>
              </a:extLst>
            </p:cNvPr>
            <p:cNvSpPr/>
            <p:nvPr/>
          </p:nvSpPr>
          <p:spPr>
            <a:xfrm>
              <a:off x="4099345" y="5192200"/>
              <a:ext cx="1311772" cy="221033"/>
            </a:xfrm>
            <a:custGeom>
              <a:avLst/>
              <a:gdLst>
                <a:gd name="rtl" fmla="*/ 54150 w 1311772"/>
                <a:gd name="rtt" fmla="*/ 15010 h 221033"/>
                <a:gd name="rtr" fmla="*/ 1052283 w 1311772"/>
                <a:gd name="rtb" fmla="*/ 192343 h 221033"/>
              </a:gdLst>
              <a:ahLst/>
              <a:cxnLst/>
              <a:rect l="rtl" t="rtt" r="rtr" b="rtb"/>
              <a:pathLst>
                <a:path w="1311772" h="221033" stroke="0">
                  <a:moveTo>
                    <a:pt x="0" y="0"/>
                  </a:moveTo>
                  <a:lnTo>
                    <a:pt x="1311772" y="0"/>
                  </a:lnTo>
                  <a:lnTo>
                    <a:pt x="1311772" y="221033"/>
                  </a:lnTo>
                  <a:lnTo>
                    <a:pt x="0" y="221033"/>
                  </a:lnTo>
                  <a:lnTo>
                    <a:pt x="0" y="0"/>
                  </a:lnTo>
                  <a:close/>
                </a:path>
                <a:path w="1311772" h="221033" fill="none">
                  <a:moveTo>
                    <a:pt x="0" y="221033"/>
                  </a:moveTo>
                  <a:lnTo>
                    <a:pt x="1311772" y="221033"/>
                  </a:lnTo>
                </a:path>
              </a:pathLst>
            </a:custGeom>
            <a:noFill/>
            <a:ln w="15200" cap="rnd">
              <a:solidFill>
                <a:srgbClr val="6CC9E5"/>
              </a:solidFill>
              <a:round/>
            </a:ln>
          </p:spPr>
          <p:txBody>
            <a:bodyPr wrap="none" lIns="0" tIns="0" rIns="0" bIns="11000" rtlCol="0" anchor="ctr"/>
            <a:lstStyle/>
            <a:p>
              <a:pPr algn="ctr">
                <a:lnSpc>
                  <a:spcPct val="100000"/>
                </a:lnSpc>
              </a:pPr>
              <a:r>
                <a:rPr sz="1200">
                  <a:solidFill>
                    <a:srgbClr val="454545"/>
                  </a:solidFill>
                  <a:latin typeface="微软雅黑"/>
                </a:rPr>
                <a:t>3D封装器件测试</a:t>
              </a:r>
            </a:p>
          </p:txBody>
        </p:sp>
        <p:sp>
          <p:nvSpPr>
            <p:cNvPr id="333" name="SubTopic">
              <a:extLst>
                <a:ext uri="{FF2B5EF4-FFF2-40B4-BE49-F238E27FC236}">
                  <a16:creationId xmlns:a16="http://schemas.microsoft.com/office/drawing/2014/main" id="{6D90D588-D18B-25B5-E4F3-BD9346847B61}"/>
                </a:ext>
              </a:extLst>
            </p:cNvPr>
            <p:cNvSpPr/>
            <p:nvPr/>
          </p:nvSpPr>
          <p:spPr>
            <a:xfrm>
              <a:off x="4099345" y="5451234"/>
              <a:ext cx="1311772" cy="221033"/>
            </a:xfrm>
            <a:custGeom>
              <a:avLst/>
              <a:gdLst>
                <a:gd name="rtl" fmla="*/ 54150 w 1311772"/>
                <a:gd name="rtt" fmla="*/ 15010 h 221033"/>
                <a:gd name="rtr" fmla="*/ 1006683 w 1311772"/>
                <a:gd name="rtb" fmla="*/ 192343 h 221033"/>
              </a:gdLst>
              <a:ahLst/>
              <a:cxnLst/>
              <a:rect l="rtl" t="rtt" r="rtr" b="rtb"/>
              <a:pathLst>
                <a:path w="1311772" h="221033" stroke="0">
                  <a:moveTo>
                    <a:pt x="0" y="0"/>
                  </a:moveTo>
                  <a:lnTo>
                    <a:pt x="1311772" y="0"/>
                  </a:lnTo>
                  <a:lnTo>
                    <a:pt x="1311772" y="221033"/>
                  </a:lnTo>
                  <a:lnTo>
                    <a:pt x="0" y="221033"/>
                  </a:lnTo>
                  <a:lnTo>
                    <a:pt x="0" y="0"/>
                  </a:lnTo>
                  <a:close/>
                </a:path>
                <a:path w="1311772" h="221033" fill="none">
                  <a:moveTo>
                    <a:pt x="0" y="221033"/>
                  </a:moveTo>
                  <a:lnTo>
                    <a:pt x="1311772" y="221033"/>
                  </a:lnTo>
                </a:path>
              </a:pathLst>
            </a:custGeom>
            <a:noFill/>
            <a:ln w="15200" cap="rnd">
              <a:solidFill>
                <a:srgbClr val="6CC9E5"/>
              </a:solidFill>
              <a:round/>
            </a:ln>
          </p:spPr>
          <p:txBody>
            <a:bodyPr wrap="none" lIns="0" tIns="0" rIns="0" bIns="11000" rtlCol="0" anchor="ctr"/>
            <a:lstStyle/>
            <a:p>
              <a:pPr algn="ctr">
                <a:lnSpc>
                  <a:spcPct val="100000"/>
                </a:lnSpc>
              </a:pPr>
              <a:r>
                <a:rPr sz="1200">
                  <a:solidFill>
                    <a:srgbClr val="454545"/>
                  </a:solidFill>
                  <a:latin typeface="微软雅黑"/>
                </a:rPr>
                <a:t>注量率效应研究</a:t>
              </a:r>
            </a:p>
          </p:txBody>
        </p:sp>
        <p:sp>
          <p:nvSpPr>
            <p:cNvPr id="334" name="SubTopic">
              <a:extLst>
                <a:ext uri="{FF2B5EF4-FFF2-40B4-BE49-F238E27FC236}">
                  <a16:creationId xmlns:a16="http://schemas.microsoft.com/office/drawing/2014/main" id="{5D2D14EF-8DC4-91D8-6C71-2BC600B76A90}"/>
                </a:ext>
              </a:extLst>
            </p:cNvPr>
            <p:cNvSpPr/>
            <p:nvPr/>
          </p:nvSpPr>
          <p:spPr>
            <a:xfrm>
              <a:off x="4099345" y="2931833"/>
              <a:ext cx="1311772" cy="221033"/>
            </a:xfrm>
            <a:custGeom>
              <a:avLst/>
              <a:gdLst>
                <a:gd name="rtl" fmla="*/ 54150 w 1311772"/>
                <a:gd name="rtt" fmla="*/ 15010 h 221033"/>
                <a:gd name="rtr" fmla="*/ 1006683 w 1311772"/>
                <a:gd name="rtb" fmla="*/ 192343 h 221033"/>
              </a:gdLst>
              <a:ahLst/>
              <a:cxnLst/>
              <a:rect l="rtl" t="rtt" r="rtr" b="rtb"/>
              <a:pathLst>
                <a:path w="1311772" h="221033" stroke="0">
                  <a:moveTo>
                    <a:pt x="0" y="0"/>
                  </a:moveTo>
                  <a:lnTo>
                    <a:pt x="1311772" y="0"/>
                  </a:lnTo>
                  <a:lnTo>
                    <a:pt x="1311772" y="221033"/>
                  </a:lnTo>
                  <a:lnTo>
                    <a:pt x="0" y="221033"/>
                  </a:lnTo>
                  <a:lnTo>
                    <a:pt x="0" y="0"/>
                  </a:lnTo>
                  <a:close/>
                </a:path>
                <a:path w="1311772" h="221033" fill="none">
                  <a:moveTo>
                    <a:pt x="0" y="221033"/>
                  </a:moveTo>
                  <a:lnTo>
                    <a:pt x="1311772" y="221033"/>
                  </a:lnTo>
                </a:path>
              </a:pathLst>
            </a:custGeom>
            <a:noFill/>
            <a:ln w="15200" cap="rnd">
              <a:solidFill>
                <a:srgbClr val="FFCD55"/>
              </a:solidFill>
              <a:round/>
            </a:ln>
          </p:spPr>
          <p:txBody>
            <a:bodyPr wrap="none" lIns="0" tIns="0" rIns="0" bIns="11000" rtlCol="0" anchor="ctr"/>
            <a:lstStyle/>
            <a:p>
              <a:pPr algn="ctr">
                <a:lnSpc>
                  <a:spcPct val="100000"/>
                </a:lnSpc>
              </a:pPr>
              <a:r>
                <a:rPr sz="1200" dirty="0" err="1">
                  <a:solidFill>
                    <a:srgbClr val="454545"/>
                  </a:solidFill>
                  <a:latin typeface="微软雅黑"/>
                </a:rPr>
                <a:t>探测器辐照损伤</a:t>
              </a:r>
              <a:endParaRPr sz="1200" dirty="0">
                <a:solidFill>
                  <a:srgbClr val="454545"/>
                </a:solidFill>
                <a:latin typeface="微软雅黑"/>
              </a:endParaRPr>
            </a:p>
          </p:txBody>
        </p:sp>
        <p:sp>
          <p:nvSpPr>
            <p:cNvPr id="335" name="SubTopic">
              <a:extLst>
                <a:ext uri="{FF2B5EF4-FFF2-40B4-BE49-F238E27FC236}">
                  <a16:creationId xmlns:a16="http://schemas.microsoft.com/office/drawing/2014/main" id="{C6610F9E-A9AA-B28C-2F25-3509F39246C7}"/>
                </a:ext>
              </a:extLst>
            </p:cNvPr>
            <p:cNvSpPr/>
            <p:nvPr/>
          </p:nvSpPr>
          <p:spPr>
            <a:xfrm>
              <a:off x="4099344" y="2107234"/>
              <a:ext cx="1581040" cy="398367"/>
            </a:xfrm>
            <a:custGeom>
              <a:avLst/>
              <a:gdLst>
                <a:gd name="rtl" fmla="*/ 54150 w 1311772"/>
                <a:gd name="rtt" fmla="*/ 15010 h 398367"/>
                <a:gd name="rtr" fmla="*/ 743217 w 1311772"/>
                <a:gd name="rtb" fmla="*/ 369677 h 398367"/>
              </a:gdLst>
              <a:ahLst/>
              <a:cxnLst/>
              <a:rect l="rtl" t="rtt" r="rtr" b="rtb"/>
              <a:pathLst>
                <a:path w="1311772" h="398367" stroke="0">
                  <a:moveTo>
                    <a:pt x="0" y="0"/>
                  </a:moveTo>
                  <a:lnTo>
                    <a:pt x="1311772" y="0"/>
                  </a:lnTo>
                  <a:lnTo>
                    <a:pt x="1311772" y="398367"/>
                  </a:lnTo>
                  <a:lnTo>
                    <a:pt x="0" y="398367"/>
                  </a:lnTo>
                  <a:lnTo>
                    <a:pt x="0" y="0"/>
                  </a:lnTo>
                  <a:close/>
                </a:path>
                <a:path w="1311772" h="398367" fill="none">
                  <a:moveTo>
                    <a:pt x="0" y="398367"/>
                  </a:moveTo>
                  <a:lnTo>
                    <a:pt x="1311772" y="398367"/>
                  </a:lnTo>
                </a:path>
              </a:pathLst>
            </a:custGeom>
            <a:noFill/>
            <a:ln w="15200" cap="rnd">
              <a:solidFill>
                <a:srgbClr val="5FB7F1"/>
              </a:solidFill>
              <a:round/>
            </a:ln>
          </p:spPr>
          <p:txBody>
            <a:bodyPr wrap="square" lIns="0" tIns="0" rIns="0" bIns="11000" rtlCol="0" anchor="ctr"/>
            <a:lstStyle/>
            <a:p>
              <a:pPr algn="l">
                <a:lnSpc>
                  <a:spcPct val="100000"/>
                </a:lnSpc>
              </a:pPr>
              <a:r>
                <a:rPr sz="1200" dirty="0" err="1">
                  <a:solidFill>
                    <a:srgbClr val="454545"/>
                  </a:solidFill>
                  <a:latin typeface="微软雅黑"/>
                </a:rPr>
                <a:t>稀有反应道</a:t>
              </a:r>
              <a:endParaRPr sz="1200" dirty="0">
                <a:solidFill>
                  <a:srgbClr val="454545"/>
                </a:solidFill>
                <a:latin typeface="微软雅黑"/>
              </a:endParaRPr>
            </a:p>
            <a:p>
              <a:pPr algn="l">
                <a:lnSpc>
                  <a:spcPct val="100000"/>
                </a:lnSpc>
              </a:pPr>
              <a:r>
                <a:rPr sz="1200" dirty="0" err="1">
                  <a:solidFill>
                    <a:srgbClr val="454545"/>
                  </a:solidFill>
                  <a:latin typeface="微软雅黑"/>
                </a:rPr>
                <a:t>短寿命核素</a:t>
              </a:r>
              <a:endParaRPr sz="1200" dirty="0">
                <a:solidFill>
                  <a:srgbClr val="454545"/>
                </a:solidFill>
                <a:latin typeface="微软雅黑"/>
              </a:endParaRPr>
            </a:p>
          </p:txBody>
        </p:sp>
        <p:sp>
          <p:nvSpPr>
            <p:cNvPr id="336" name="SubTopic">
              <a:extLst>
                <a:ext uri="{FF2B5EF4-FFF2-40B4-BE49-F238E27FC236}">
                  <a16:creationId xmlns:a16="http://schemas.microsoft.com/office/drawing/2014/main" id="{2F11B5A1-8620-763F-FBE6-2E281CFA9570}"/>
                </a:ext>
              </a:extLst>
            </p:cNvPr>
            <p:cNvSpPr/>
            <p:nvPr/>
          </p:nvSpPr>
          <p:spPr>
            <a:xfrm>
              <a:off x="4099345" y="2543600"/>
              <a:ext cx="1311772" cy="221033"/>
            </a:xfrm>
            <a:custGeom>
              <a:avLst/>
              <a:gdLst>
                <a:gd name="rtl" fmla="*/ 54150 w 1311772"/>
                <a:gd name="rtt" fmla="*/ 15010 h 221033"/>
                <a:gd name="rtr" fmla="*/ 743217 w 1311772"/>
                <a:gd name="rtb" fmla="*/ 192343 h 221033"/>
              </a:gdLst>
              <a:ahLst/>
              <a:cxnLst/>
              <a:rect l="rtl" t="rtt" r="rtr" b="rtb"/>
              <a:pathLst>
                <a:path w="1311772" h="221033" stroke="0">
                  <a:moveTo>
                    <a:pt x="0" y="0"/>
                  </a:moveTo>
                  <a:lnTo>
                    <a:pt x="1311772" y="0"/>
                  </a:lnTo>
                  <a:lnTo>
                    <a:pt x="1311772" y="221033"/>
                  </a:lnTo>
                  <a:lnTo>
                    <a:pt x="0" y="221033"/>
                  </a:lnTo>
                  <a:lnTo>
                    <a:pt x="0" y="0"/>
                  </a:lnTo>
                  <a:close/>
                </a:path>
                <a:path w="1311772" h="221033" fill="none">
                  <a:moveTo>
                    <a:pt x="0" y="221033"/>
                  </a:moveTo>
                  <a:lnTo>
                    <a:pt x="1311772" y="221033"/>
                  </a:lnTo>
                </a:path>
              </a:pathLst>
            </a:custGeom>
            <a:noFill/>
            <a:ln w="15200" cap="rnd">
              <a:solidFill>
                <a:srgbClr val="5FB7F1"/>
              </a:solidFill>
              <a:round/>
            </a:ln>
          </p:spPr>
          <p:txBody>
            <a:bodyPr wrap="none" lIns="0" tIns="0" rIns="0" bIns="11000" rtlCol="0" anchor="ctr"/>
            <a:lstStyle/>
            <a:p>
              <a:pPr algn="ctr">
                <a:lnSpc>
                  <a:spcPct val="100000"/>
                </a:lnSpc>
              </a:pPr>
              <a:r>
                <a:rPr sz="1200" dirty="0" err="1">
                  <a:solidFill>
                    <a:srgbClr val="454545"/>
                  </a:solidFill>
                  <a:latin typeface="微软雅黑"/>
                </a:rPr>
                <a:t>核结构测量</a:t>
              </a:r>
              <a:endParaRPr sz="1200" dirty="0">
                <a:solidFill>
                  <a:srgbClr val="454545"/>
                </a:solidFill>
                <a:latin typeface="微软雅黑"/>
              </a:endParaRPr>
            </a:p>
          </p:txBody>
        </p:sp>
        <p:sp>
          <p:nvSpPr>
            <p:cNvPr id="337" name="SubTopic">
              <a:extLst>
                <a:ext uri="{FF2B5EF4-FFF2-40B4-BE49-F238E27FC236}">
                  <a16:creationId xmlns:a16="http://schemas.microsoft.com/office/drawing/2014/main" id="{A6852F5D-1611-D45E-640E-A58D2C579085}"/>
                </a:ext>
              </a:extLst>
            </p:cNvPr>
            <p:cNvSpPr/>
            <p:nvPr/>
          </p:nvSpPr>
          <p:spPr>
            <a:xfrm>
              <a:off x="4099345" y="3190867"/>
              <a:ext cx="1311772" cy="221033"/>
            </a:xfrm>
            <a:custGeom>
              <a:avLst/>
              <a:gdLst>
                <a:gd name="rtl" fmla="*/ 54150 w 1311772"/>
                <a:gd name="rtt" fmla="*/ 15010 h 221033"/>
                <a:gd name="rtr" fmla="*/ 874950 w 1311772"/>
                <a:gd name="rtb" fmla="*/ 192343 h 221033"/>
              </a:gdLst>
              <a:ahLst/>
              <a:cxnLst/>
              <a:rect l="rtl" t="rtt" r="rtr" b="rtb"/>
              <a:pathLst>
                <a:path w="1311772" h="221033" stroke="0">
                  <a:moveTo>
                    <a:pt x="0" y="0"/>
                  </a:moveTo>
                  <a:lnTo>
                    <a:pt x="1311772" y="0"/>
                  </a:lnTo>
                  <a:lnTo>
                    <a:pt x="1311772" y="221033"/>
                  </a:lnTo>
                  <a:lnTo>
                    <a:pt x="0" y="221033"/>
                  </a:lnTo>
                  <a:lnTo>
                    <a:pt x="0" y="0"/>
                  </a:lnTo>
                  <a:close/>
                </a:path>
                <a:path w="1311772" h="221033" fill="none">
                  <a:moveTo>
                    <a:pt x="0" y="221033"/>
                  </a:moveTo>
                  <a:lnTo>
                    <a:pt x="1311772" y="221033"/>
                  </a:lnTo>
                </a:path>
              </a:pathLst>
            </a:custGeom>
            <a:noFill/>
            <a:ln w="15200" cap="rnd">
              <a:solidFill>
                <a:srgbClr val="FFCD55"/>
              </a:solidFill>
              <a:round/>
            </a:ln>
          </p:spPr>
          <p:txBody>
            <a:bodyPr wrap="none" lIns="0" tIns="0" rIns="0" bIns="11000" rtlCol="0" anchor="ctr"/>
            <a:lstStyle/>
            <a:p>
              <a:pPr algn="ctr">
                <a:lnSpc>
                  <a:spcPct val="100000"/>
                </a:lnSpc>
              </a:pPr>
              <a:r>
                <a:rPr sz="1200">
                  <a:solidFill>
                    <a:srgbClr val="454545"/>
                  </a:solidFill>
                  <a:latin typeface="微软雅黑"/>
                </a:rPr>
                <a:t>器件位移损伤</a:t>
              </a:r>
            </a:p>
          </p:txBody>
        </p:sp>
        <p:sp>
          <p:nvSpPr>
            <p:cNvPr id="338" name="SubTopic">
              <a:extLst>
                <a:ext uri="{FF2B5EF4-FFF2-40B4-BE49-F238E27FC236}">
                  <a16:creationId xmlns:a16="http://schemas.microsoft.com/office/drawing/2014/main" id="{C2E7BAF4-C01E-B99A-5F09-51C1D0EF0484}"/>
                </a:ext>
              </a:extLst>
            </p:cNvPr>
            <p:cNvSpPr/>
            <p:nvPr/>
          </p:nvSpPr>
          <p:spPr>
            <a:xfrm>
              <a:off x="4099345" y="3449900"/>
              <a:ext cx="1311772" cy="221033"/>
            </a:xfrm>
            <a:custGeom>
              <a:avLst/>
              <a:gdLst>
                <a:gd name="rtl" fmla="*/ 54150 w 1311772"/>
                <a:gd name="rtt" fmla="*/ 15010 h 221033"/>
                <a:gd name="rtr" fmla="*/ 874950 w 1311772"/>
                <a:gd name="rtb" fmla="*/ 192343 h 221033"/>
              </a:gdLst>
              <a:ahLst/>
              <a:cxnLst/>
              <a:rect l="rtl" t="rtt" r="rtr" b="rtb"/>
              <a:pathLst>
                <a:path w="1311772" h="221033" stroke="0">
                  <a:moveTo>
                    <a:pt x="0" y="0"/>
                  </a:moveTo>
                  <a:lnTo>
                    <a:pt x="1311772" y="0"/>
                  </a:lnTo>
                  <a:lnTo>
                    <a:pt x="1311772" y="221033"/>
                  </a:lnTo>
                  <a:lnTo>
                    <a:pt x="0" y="221033"/>
                  </a:lnTo>
                  <a:lnTo>
                    <a:pt x="0" y="0"/>
                  </a:lnTo>
                  <a:close/>
                </a:path>
                <a:path w="1311772" h="221033" fill="none">
                  <a:moveTo>
                    <a:pt x="0" y="221033"/>
                  </a:moveTo>
                  <a:lnTo>
                    <a:pt x="1311772" y="221033"/>
                  </a:lnTo>
                </a:path>
              </a:pathLst>
            </a:custGeom>
            <a:noFill/>
            <a:ln w="15200" cap="rnd">
              <a:solidFill>
                <a:srgbClr val="FFCD55"/>
              </a:solidFill>
              <a:round/>
            </a:ln>
          </p:spPr>
          <p:txBody>
            <a:bodyPr wrap="none" lIns="0" tIns="0" rIns="0" bIns="11000" rtlCol="0" anchor="ctr"/>
            <a:lstStyle/>
            <a:p>
              <a:pPr algn="ctr">
                <a:lnSpc>
                  <a:spcPct val="100000"/>
                </a:lnSpc>
              </a:pPr>
              <a:r>
                <a:rPr sz="1200">
                  <a:solidFill>
                    <a:srgbClr val="454545"/>
                  </a:solidFill>
                  <a:latin typeface="微软雅黑"/>
                </a:rPr>
                <a:t>材料辐照损伤</a:t>
              </a:r>
            </a:p>
          </p:txBody>
        </p:sp>
        <p:sp>
          <p:nvSpPr>
            <p:cNvPr id="339" name="Floating">
              <a:extLst>
                <a:ext uri="{FF2B5EF4-FFF2-40B4-BE49-F238E27FC236}">
                  <a16:creationId xmlns:a16="http://schemas.microsoft.com/office/drawing/2014/main" id="{2AF6BB54-C08A-FA3B-20D7-FE2C759BC5D0}"/>
                </a:ext>
              </a:extLst>
            </p:cNvPr>
            <p:cNvSpPr/>
            <p:nvPr/>
          </p:nvSpPr>
          <p:spPr>
            <a:xfrm>
              <a:off x="8350707" y="4144408"/>
              <a:ext cx="653600" cy="278667"/>
            </a:xfrm>
            <a:custGeom>
              <a:avLst/>
              <a:gdLst>
                <a:gd name="rtl" fmla="*/ 131480 w 653600"/>
                <a:gd name="rtt" fmla="*/ 56620 h 278667"/>
                <a:gd name="rtr" fmla="*/ 526680 w 653600"/>
                <a:gd name="rtb" fmla="*/ 213687 h 278667"/>
              </a:gdLst>
              <a:ahLst/>
              <a:cxnLst/>
              <a:rect l="rtl" t="rtt" r="rtr" b="rtb"/>
              <a:pathLst>
                <a:path w="653600" h="278667">
                  <a:moveTo>
                    <a:pt x="30400" y="0"/>
                  </a:moveTo>
                  <a:lnTo>
                    <a:pt x="623200" y="0"/>
                  </a:lnTo>
                  <a:cubicBezTo>
                    <a:pt x="643629" y="0"/>
                    <a:pt x="653600" y="9971"/>
                    <a:pt x="653600" y="30400"/>
                  </a:cubicBezTo>
                  <a:lnTo>
                    <a:pt x="653600" y="248267"/>
                  </a:lnTo>
                  <a:cubicBezTo>
                    <a:pt x="653600" y="268695"/>
                    <a:pt x="643629" y="278667"/>
                    <a:pt x="623200" y="278667"/>
                  </a:cubicBezTo>
                  <a:lnTo>
                    <a:pt x="30400" y="278667"/>
                  </a:lnTo>
                  <a:cubicBezTo>
                    <a:pt x="9971" y="278667"/>
                    <a:pt x="0" y="268695"/>
                    <a:pt x="0" y="248267"/>
                  </a:cubicBezTo>
                  <a:lnTo>
                    <a:pt x="0" y="30400"/>
                  </a:lnTo>
                  <a:cubicBezTo>
                    <a:pt x="0" y="9971"/>
                    <a:pt x="9971" y="0"/>
                    <a:pt x="30400" y="0"/>
                  </a:cubicBezTo>
                  <a:close/>
                </a:path>
              </a:pathLst>
            </a:custGeom>
            <a:solidFill>
              <a:srgbClr val="80CF70"/>
            </a:solidFill>
            <a:ln w="7600" cap="rnd">
              <a:solidFill>
                <a:srgbClr val="80CF70"/>
              </a:solidFill>
              <a:round/>
            </a:ln>
          </p:spPr>
          <p:txBody>
            <a:bodyPr wrap="none" lIns="0" tIns="0" rIns="0" bIns="11000" rtlCol="0" anchor="ctr"/>
            <a:lstStyle/>
            <a:p>
              <a:pPr algn="ctr">
                <a:lnSpc>
                  <a:spcPct val="100000"/>
                </a:lnSpc>
              </a:pPr>
              <a:r>
                <a:rPr sz="1200" b="1">
                  <a:solidFill>
                    <a:srgbClr val="FFFFFF"/>
                  </a:solidFill>
                  <a:latin typeface="微软雅黑"/>
                </a:rPr>
                <a:t>低本底</a:t>
              </a:r>
            </a:p>
          </p:txBody>
        </p:sp>
        <p:sp>
          <p:nvSpPr>
            <p:cNvPr id="340" name="Floating">
              <a:extLst>
                <a:ext uri="{FF2B5EF4-FFF2-40B4-BE49-F238E27FC236}">
                  <a16:creationId xmlns:a16="http://schemas.microsoft.com/office/drawing/2014/main" id="{B2B2C1B2-BDF4-DFF9-D880-13100F0AF851}"/>
                </a:ext>
              </a:extLst>
            </p:cNvPr>
            <p:cNvSpPr/>
            <p:nvPr/>
          </p:nvSpPr>
          <p:spPr>
            <a:xfrm>
              <a:off x="8350707" y="2856323"/>
              <a:ext cx="653600" cy="278667"/>
            </a:xfrm>
            <a:custGeom>
              <a:avLst/>
              <a:gdLst>
                <a:gd name="rtl" fmla="*/ 131480 w 653600"/>
                <a:gd name="rtt" fmla="*/ 56620 h 278667"/>
                <a:gd name="rtr" fmla="*/ 526680 w 653600"/>
                <a:gd name="rtb" fmla="*/ 213687 h 278667"/>
              </a:gdLst>
              <a:ahLst/>
              <a:cxnLst/>
              <a:rect l="rtl" t="rtt" r="rtr" b="rtb"/>
              <a:pathLst>
                <a:path w="653600" h="278667">
                  <a:moveTo>
                    <a:pt x="30400" y="0"/>
                  </a:moveTo>
                  <a:lnTo>
                    <a:pt x="623200" y="0"/>
                  </a:lnTo>
                  <a:cubicBezTo>
                    <a:pt x="643629" y="0"/>
                    <a:pt x="653600" y="9971"/>
                    <a:pt x="653600" y="30400"/>
                  </a:cubicBezTo>
                  <a:lnTo>
                    <a:pt x="653600" y="248267"/>
                  </a:lnTo>
                  <a:cubicBezTo>
                    <a:pt x="653600" y="268695"/>
                    <a:pt x="643629" y="278667"/>
                    <a:pt x="623200" y="278667"/>
                  </a:cubicBezTo>
                  <a:lnTo>
                    <a:pt x="30400" y="278667"/>
                  </a:lnTo>
                  <a:cubicBezTo>
                    <a:pt x="9971" y="278667"/>
                    <a:pt x="0" y="268695"/>
                    <a:pt x="0" y="248267"/>
                  </a:cubicBezTo>
                  <a:lnTo>
                    <a:pt x="0" y="30400"/>
                  </a:lnTo>
                  <a:cubicBezTo>
                    <a:pt x="0" y="9971"/>
                    <a:pt x="9971" y="0"/>
                    <a:pt x="30400" y="0"/>
                  </a:cubicBezTo>
                  <a:close/>
                </a:path>
              </a:pathLst>
            </a:custGeom>
            <a:solidFill>
              <a:srgbClr val="FFCD55"/>
            </a:solidFill>
            <a:ln w="7600" cap="rnd">
              <a:solidFill>
                <a:srgbClr val="FFCD55"/>
              </a:solidFill>
              <a:round/>
            </a:ln>
          </p:spPr>
          <p:txBody>
            <a:bodyPr wrap="none" lIns="0" tIns="0" rIns="0" bIns="11000" rtlCol="0" anchor="ctr"/>
            <a:lstStyle/>
            <a:p>
              <a:pPr algn="ctr">
                <a:lnSpc>
                  <a:spcPct val="100000"/>
                </a:lnSpc>
              </a:pPr>
              <a:r>
                <a:rPr sz="1200" b="1" dirty="0" err="1">
                  <a:solidFill>
                    <a:srgbClr val="FFFFFF"/>
                  </a:solidFill>
                  <a:latin typeface="微软雅黑"/>
                </a:rPr>
                <a:t>高注量</a:t>
              </a:r>
              <a:endParaRPr sz="1200" b="1" dirty="0">
                <a:solidFill>
                  <a:srgbClr val="FFFFFF"/>
                </a:solidFill>
                <a:latin typeface="微软雅黑"/>
              </a:endParaRPr>
            </a:p>
          </p:txBody>
        </p:sp>
        <p:sp>
          <p:nvSpPr>
            <p:cNvPr id="341" name="SubTopic">
              <a:extLst>
                <a:ext uri="{FF2B5EF4-FFF2-40B4-BE49-F238E27FC236}">
                  <a16:creationId xmlns:a16="http://schemas.microsoft.com/office/drawing/2014/main" id="{E0634D00-46BA-BDEC-62CD-6D0C65B29DF1}"/>
                </a:ext>
              </a:extLst>
            </p:cNvPr>
            <p:cNvSpPr/>
            <p:nvPr/>
          </p:nvSpPr>
          <p:spPr>
            <a:xfrm>
              <a:off x="4099345" y="1200933"/>
              <a:ext cx="1311772" cy="221033"/>
            </a:xfrm>
            <a:custGeom>
              <a:avLst/>
              <a:gdLst>
                <a:gd name="rtl" fmla="*/ 54150 w 1311772"/>
                <a:gd name="rtt" fmla="*/ 15010 h 221033"/>
                <a:gd name="rtr" fmla="*/ 611483 w 1311772"/>
                <a:gd name="rtb" fmla="*/ 192343 h 221033"/>
              </a:gdLst>
              <a:ahLst/>
              <a:cxnLst/>
              <a:rect l="rtl" t="rtt" r="rtr" b="rtb"/>
              <a:pathLst>
                <a:path w="1311772" h="221033" stroke="0">
                  <a:moveTo>
                    <a:pt x="0" y="0"/>
                  </a:moveTo>
                  <a:lnTo>
                    <a:pt x="1311772" y="0"/>
                  </a:lnTo>
                  <a:lnTo>
                    <a:pt x="1311772" y="221033"/>
                  </a:lnTo>
                  <a:lnTo>
                    <a:pt x="0" y="221033"/>
                  </a:lnTo>
                  <a:lnTo>
                    <a:pt x="0" y="0"/>
                  </a:lnTo>
                  <a:close/>
                </a:path>
                <a:path w="1311772" h="221033" fill="none">
                  <a:moveTo>
                    <a:pt x="0" y="221033"/>
                  </a:moveTo>
                  <a:lnTo>
                    <a:pt x="1311772" y="221033"/>
                  </a:lnTo>
                </a:path>
              </a:pathLst>
            </a:custGeom>
            <a:noFill/>
            <a:ln w="15200" cap="rnd">
              <a:solidFill>
                <a:srgbClr val="FF7575"/>
              </a:solidFill>
              <a:round/>
            </a:ln>
          </p:spPr>
          <p:txBody>
            <a:bodyPr wrap="none" lIns="0" tIns="0" rIns="0" bIns="11000" rtlCol="0" anchor="ctr"/>
            <a:lstStyle/>
            <a:p>
              <a:pPr algn="ctr">
                <a:lnSpc>
                  <a:spcPct val="100000"/>
                </a:lnSpc>
              </a:pPr>
              <a:r>
                <a:rPr sz="1200" dirty="0" err="1">
                  <a:solidFill>
                    <a:srgbClr val="454545"/>
                  </a:solidFill>
                  <a:latin typeface="微软雅黑"/>
                </a:rPr>
                <a:t>产额测量</a:t>
              </a:r>
              <a:endParaRPr sz="1200" dirty="0">
                <a:solidFill>
                  <a:srgbClr val="454545"/>
                </a:solidFill>
                <a:latin typeface="微软雅黑"/>
              </a:endParaRPr>
            </a:p>
          </p:txBody>
        </p:sp>
        <p:sp>
          <p:nvSpPr>
            <p:cNvPr id="342" name="SubTopic">
              <a:extLst>
                <a:ext uri="{FF2B5EF4-FFF2-40B4-BE49-F238E27FC236}">
                  <a16:creationId xmlns:a16="http://schemas.microsoft.com/office/drawing/2014/main" id="{76A9F932-8F00-BAD1-8EEE-9A43B9DFB973}"/>
                </a:ext>
              </a:extLst>
            </p:cNvPr>
            <p:cNvSpPr/>
            <p:nvPr/>
          </p:nvSpPr>
          <p:spPr>
            <a:xfrm>
              <a:off x="4099345" y="1459967"/>
              <a:ext cx="1311772" cy="221033"/>
            </a:xfrm>
            <a:custGeom>
              <a:avLst/>
              <a:gdLst>
                <a:gd name="rtl" fmla="*/ 54150 w 1311772"/>
                <a:gd name="rtt" fmla="*/ 15010 h 221033"/>
                <a:gd name="rtr" fmla="*/ 1194150 w 1311772"/>
                <a:gd name="rtb" fmla="*/ 192343 h 221033"/>
              </a:gdLst>
              <a:ahLst/>
              <a:cxnLst/>
              <a:rect l="rtl" t="rtt" r="rtr" b="rtb"/>
              <a:pathLst>
                <a:path w="1311772" h="221033" stroke="0">
                  <a:moveTo>
                    <a:pt x="0" y="0"/>
                  </a:moveTo>
                  <a:lnTo>
                    <a:pt x="1311772" y="0"/>
                  </a:lnTo>
                  <a:lnTo>
                    <a:pt x="1311772" y="221033"/>
                  </a:lnTo>
                  <a:lnTo>
                    <a:pt x="0" y="221033"/>
                  </a:lnTo>
                  <a:lnTo>
                    <a:pt x="0" y="0"/>
                  </a:lnTo>
                  <a:close/>
                </a:path>
                <a:path w="1311772" h="221033" fill="none">
                  <a:moveTo>
                    <a:pt x="0" y="221033"/>
                  </a:moveTo>
                  <a:lnTo>
                    <a:pt x="1311772" y="221033"/>
                  </a:lnTo>
                </a:path>
              </a:pathLst>
            </a:custGeom>
            <a:noFill/>
            <a:ln w="15200" cap="rnd">
              <a:solidFill>
                <a:srgbClr val="FF7575"/>
              </a:solidFill>
              <a:round/>
            </a:ln>
          </p:spPr>
          <p:txBody>
            <a:bodyPr wrap="none" lIns="0" tIns="0" rIns="0" bIns="11000" rtlCol="0" anchor="ctr"/>
            <a:lstStyle/>
            <a:p>
              <a:pPr algn="ctr">
                <a:lnSpc>
                  <a:spcPct val="100000"/>
                </a:lnSpc>
              </a:pPr>
              <a:r>
                <a:rPr sz="1200" dirty="0" err="1">
                  <a:solidFill>
                    <a:srgbClr val="454545"/>
                  </a:solidFill>
                  <a:latin typeface="微软雅黑"/>
                </a:rPr>
                <a:t>分离实验</a:t>
              </a:r>
              <a:r>
                <a:rPr sz="1200" dirty="0">
                  <a:solidFill>
                    <a:srgbClr val="454545"/>
                  </a:solidFill>
                  <a:latin typeface="微软雅黑"/>
                </a:rPr>
                <a:t>/</a:t>
              </a:r>
              <a:r>
                <a:rPr sz="1200" dirty="0" err="1">
                  <a:solidFill>
                    <a:srgbClr val="454545"/>
                  </a:solidFill>
                  <a:latin typeface="微软雅黑"/>
                </a:rPr>
                <a:t>纯度测定</a:t>
              </a:r>
              <a:endParaRPr sz="1200" dirty="0">
                <a:solidFill>
                  <a:srgbClr val="454545"/>
                </a:solidFill>
                <a:latin typeface="微软雅黑"/>
              </a:endParaRPr>
            </a:p>
          </p:txBody>
        </p:sp>
        <p:sp>
          <p:nvSpPr>
            <p:cNvPr id="343" name="SubTopic">
              <a:extLst>
                <a:ext uri="{FF2B5EF4-FFF2-40B4-BE49-F238E27FC236}">
                  <a16:creationId xmlns:a16="http://schemas.microsoft.com/office/drawing/2014/main" id="{119A2EAB-D15F-A6E9-6906-4B18827AFBBF}"/>
                </a:ext>
              </a:extLst>
            </p:cNvPr>
            <p:cNvSpPr/>
            <p:nvPr/>
          </p:nvSpPr>
          <p:spPr>
            <a:xfrm>
              <a:off x="4099345" y="1719000"/>
              <a:ext cx="1311772" cy="221033"/>
            </a:xfrm>
            <a:custGeom>
              <a:avLst/>
              <a:gdLst>
                <a:gd name="rtl" fmla="*/ 54150 w 1311772"/>
                <a:gd name="rtt" fmla="*/ 15010 h 221033"/>
                <a:gd name="rtr" fmla="*/ 743217 w 1311772"/>
                <a:gd name="rtb" fmla="*/ 192343 h 221033"/>
              </a:gdLst>
              <a:ahLst/>
              <a:cxnLst/>
              <a:rect l="rtl" t="rtt" r="rtr" b="rtb"/>
              <a:pathLst>
                <a:path w="1311772" h="221033" stroke="0">
                  <a:moveTo>
                    <a:pt x="0" y="0"/>
                  </a:moveTo>
                  <a:lnTo>
                    <a:pt x="1311772" y="0"/>
                  </a:lnTo>
                  <a:lnTo>
                    <a:pt x="1311772" y="221033"/>
                  </a:lnTo>
                  <a:lnTo>
                    <a:pt x="0" y="221033"/>
                  </a:lnTo>
                  <a:lnTo>
                    <a:pt x="0" y="0"/>
                  </a:lnTo>
                  <a:close/>
                </a:path>
                <a:path w="1311772" h="221033" fill="none">
                  <a:moveTo>
                    <a:pt x="0" y="221033"/>
                  </a:moveTo>
                  <a:lnTo>
                    <a:pt x="1311772" y="221033"/>
                  </a:lnTo>
                </a:path>
              </a:pathLst>
            </a:custGeom>
            <a:noFill/>
            <a:ln w="15200" cap="rnd">
              <a:solidFill>
                <a:srgbClr val="FF7575"/>
              </a:solidFill>
              <a:round/>
            </a:ln>
          </p:spPr>
          <p:txBody>
            <a:bodyPr wrap="none" lIns="0" tIns="0" rIns="0" bIns="11000" rtlCol="0" anchor="ctr"/>
            <a:lstStyle/>
            <a:p>
              <a:pPr algn="ctr">
                <a:lnSpc>
                  <a:spcPct val="100000"/>
                </a:lnSpc>
              </a:pPr>
              <a:r>
                <a:rPr sz="1200">
                  <a:solidFill>
                    <a:srgbClr val="454545"/>
                  </a:solidFill>
                  <a:latin typeface="微软雅黑"/>
                </a:rPr>
                <a:t>靶结构测试</a:t>
              </a:r>
            </a:p>
          </p:txBody>
        </p:sp>
        <p:sp>
          <p:nvSpPr>
            <p:cNvPr id="344" name="SummaryTopic">
              <a:extLst>
                <a:ext uri="{FF2B5EF4-FFF2-40B4-BE49-F238E27FC236}">
                  <a16:creationId xmlns:a16="http://schemas.microsoft.com/office/drawing/2014/main" id="{C4929510-690A-E527-7F34-BC12C2457FF7}"/>
                </a:ext>
              </a:extLst>
            </p:cNvPr>
            <p:cNvSpPr/>
            <p:nvPr/>
          </p:nvSpPr>
          <p:spPr>
            <a:xfrm>
              <a:off x="5608717" y="1459967"/>
              <a:ext cx="1115058" cy="221033"/>
            </a:xfrm>
            <a:custGeom>
              <a:avLst/>
              <a:gdLst>
                <a:gd name="rtl" fmla="*/ 54150 w 1115058"/>
                <a:gd name="rtt" fmla="*/ 15010 h 221033"/>
                <a:gd name="rtr" fmla="*/ 966150 w 1115058"/>
                <a:gd name="rtb" fmla="*/ 192343 h 221033"/>
              </a:gdLst>
              <a:ahLst/>
              <a:cxnLst/>
              <a:rect l="rtl" t="rtt" r="rtr" b="rtb"/>
              <a:pathLst>
                <a:path w="1115058" h="221033" stroke="0">
                  <a:moveTo>
                    <a:pt x="0" y="0"/>
                  </a:moveTo>
                  <a:lnTo>
                    <a:pt x="1115058" y="0"/>
                  </a:lnTo>
                  <a:lnTo>
                    <a:pt x="1115058" y="221033"/>
                  </a:lnTo>
                  <a:lnTo>
                    <a:pt x="0" y="221033"/>
                  </a:lnTo>
                  <a:lnTo>
                    <a:pt x="0" y="0"/>
                  </a:lnTo>
                  <a:close/>
                </a:path>
                <a:path w="1115058" h="221033" fill="none">
                  <a:moveTo>
                    <a:pt x="0" y="221033"/>
                  </a:moveTo>
                  <a:lnTo>
                    <a:pt x="1115058" y="221033"/>
                  </a:lnTo>
                </a:path>
              </a:pathLst>
            </a:custGeom>
            <a:noFill/>
            <a:ln w="15200" cap="rnd">
              <a:solidFill>
                <a:srgbClr val="FF7575"/>
              </a:solidFill>
              <a:round/>
            </a:ln>
          </p:spPr>
          <p:txBody>
            <a:bodyPr wrap="none" lIns="0" tIns="0" rIns="0" bIns="11000" rtlCol="0" anchor="ctr"/>
            <a:lstStyle/>
            <a:p>
              <a:pPr algn="ctr">
                <a:lnSpc>
                  <a:spcPct val="100000"/>
                </a:lnSpc>
              </a:pPr>
              <a:r>
                <a:rPr sz="1200" dirty="0">
                  <a:solidFill>
                    <a:srgbClr val="454545"/>
                  </a:solidFill>
                  <a:latin typeface="微软雅黑"/>
                </a:rPr>
                <a:t>&gt;1E9 p/cm</a:t>
              </a:r>
              <a:r>
                <a:rPr sz="1200" baseline="30000" dirty="0">
                  <a:solidFill>
                    <a:srgbClr val="454545"/>
                  </a:solidFill>
                  <a:latin typeface="微软雅黑"/>
                </a:rPr>
                <a:t>2</a:t>
              </a:r>
              <a:r>
                <a:rPr sz="1200" dirty="0">
                  <a:solidFill>
                    <a:srgbClr val="454545"/>
                  </a:solidFill>
                  <a:latin typeface="微软雅黑"/>
                </a:rPr>
                <a:t>/s</a:t>
              </a:r>
            </a:p>
          </p:txBody>
        </p:sp>
        <p:sp>
          <p:nvSpPr>
            <p:cNvPr id="345" name="SubTopic">
              <a:extLst>
                <a:ext uri="{FF2B5EF4-FFF2-40B4-BE49-F238E27FC236}">
                  <a16:creationId xmlns:a16="http://schemas.microsoft.com/office/drawing/2014/main" id="{7480D009-9825-2C76-9A77-1ACD9B3EE39C}"/>
                </a:ext>
              </a:extLst>
            </p:cNvPr>
            <p:cNvSpPr/>
            <p:nvPr/>
          </p:nvSpPr>
          <p:spPr>
            <a:xfrm>
              <a:off x="5677877" y="2931833"/>
              <a:ext cx="1115058" cy="221033"/>
            </a:xfrm>
            <a:custGeom>
              <a:avLst/>
              <a:gdLst>
                <a:gd name="rtl" fmla="*/ 54150 w 1115058"/>
                <a:gd name="rtt" fmla="*/ 15010 h 221033"/>
                <a:gd name="rtr" fmla="*/ 869883 w 1115058"/>
                <a:gd name="rtb" fmla="*/ 192343 h 221033"/>
              </a:gdLst>
              <a:ahLst/>
              <a:cxnLst/>
              <a:rect l="rtl" t="rtt" r="rtr" b="rtb"/>
              <a:pathLst>
                <a:path w="1115058" h="221033" stroke="0">
                  <a:moveTo>
                    <a:pt x="0" y="0"/>
                  </a:moveTo>
                  <a:lnTo>
                    <a:pt x="1115058" y="0"/>
                  </a:lnTo>
                  <a:lnTo>
                    <a:pt x="1115058" y="221033"/>
                  </a:lnTo>
                  <a:lnTo>
                    <a:pt x="0" y="221033"/>
                  </a:lnTo>
                  <a:lnTo>
                    <a:pt x="0" y="0"/>
                  </a:lnTo>
                  <a:close/>
                </a:path>
                <a:path w="1115058" h="221033" fill="none">
                  <a:moveTo>
                    <a:pt x="0" y="221033"/>
                  </a:moveTo>
                  <a:lnTo>
                    <a:pt x="1115058" y="221033"/>
                  </a:lnTo>
                </a:path>
              </a:pathLst>
            </a:custGeom>
            <a:noFill/>
            <a:ln w="15200" cap="rnd">
              <a:solidFill>
                <a:srgbClr val="FFCD55"/>
              </a:solidFill>
              <a:round/>
            </a:ln>
          </p:spPr>
          <p:txBody>
            <a:bodyPr wrap="none" lIns="0" tIns="0" rIns="0" bIns="11000" rtlCol="0" anchor="ctr"/>
            <a:lstStyle/>
            <a:p>
              <a:pPr algn="ctr">
                <a:lnSpc>
                  <a:spcPct val="100000"/>
                </a:lnSpc>
              </a:pPr>
              <a:r>
                <a:rPr sz="1200" dirty="0">
                  <a:solidFill>
                    <a:srgbClr val="454545"/>
                  </a:solidFill>
                  <a:latin typeface="微软雅黑"/>
                </a:rPr>
                <a:t>注量~5E18 p</a:t>
              </a:r>
              <a:r>
                <a:rPr lang="en-US" sz="1200" dirty="0">
                  <a:solidFill>
                    <a:srgbClr val="454545"/>
                  </a:solidFill>
                  <a:latin typeface="微软雅黑"/>
                </a:rPr>
                <a:t>/</a:t>
              </a:r>
              <a:r>
                <a:rPr lang="en-US" altLang="zh-CN" sz="1200" dirty="0">
                  <a:solidFill>
                    <a:srgbClr val="454545"/>
                  </a:solidFill>
                  <a:latin typeface="微软雅黑"/>
                </a:rPr>
                <a:t>cm</a:t>
              </a:r>
              <a:r>
                <a:rPr lang="en-US" altLang="zh-CN" sz="1200" baseline="30000" dirty="0">
                  <a:solidFill>
                    <a:srgbClr val="454545"/>
                  </a:solidFill>
                  <a:latin typeface="微软雅黑"/>
                </a:rPr>
                <a:t>2</a:t>
              </a:r>
              <a:endParaRPr sz="1200" dirty="0">
                <a:solidFill>
                  <a:srgbClr val="454545"/>
                </a:solidFill>
                <a:latin typeface="微软雅黑"/>
              </a:endParaRPr>
            </a:p>
          </p:txBody>
        </p:sp>
        <p:sp>
          <p:nvSpPr>
            <p:cNvPr id="346" name="SubTopic">
              <a:extLst>
                <a:ext uri="{FF2B5EF4-FFF2-40B4-BE49-F238E27FC236}">
                  <a16:creationId xmlns:a16="http://schemas.microsoft.com/office/drawing/2014/main" id="{19333EEE-C960-0210-3210-4E2CEF8AD095}"/>
                </a:ext>
              </a:extLst>
            </p:cNvPr>
            <p:cNvSpPr/>
            <p:nvPr/>
          </p:nvSpPr>
          <p:spPr>
            <a:xfrm>
              <a:off x="5677877" y="3190867"/>
              <a:ext cx="1115058" cy="221033"/>
            </a:xfrm>
            <a:custGeom>
              <a:avLst/>
              <a:gdLst>
                <a:gd name="rtl" fmla="*/ 54150 w 1115058"/>
                <a:gd name="rtt" fmla="*/ 15010 h 221033"/>
                <a:gd name="rtr" fmla="*/ 869883 w 1115058"/>
                <a:gd name="rtb" fmla="*/ 192343 h 221033"/>
              </a:gdLst>
              <a:ahLst/>
              <a:cxnLst/>
              <a:rect l="rtl" t="rtt" r="rtr" b="rtb"/>
              <a:pathLst>
                <a:path w="1115058" h="221033" stroke="0">
                  <a:moveTo>
                    <a:pt x="0" y="0"/>
                  </a:moveTo>
                  <a:lnTo>
                    <a:pt x="1115058" y="0"/>
                  </a:lnTo>
                  <a:lnTo>
                    <a:pt x="1115058" y="221033"/>
                  </a:lnTo>
                  <a:lnTo>
                    <a:pt x="0" y="221033"/>
                  </a:lnTo>
                  <a:lnTo>
                    <a:pt x="0" y="0"/>
                  </a:lnTo>
                  <a:close/>
                </a:path>
                <a:path w="1115058" h="221033" fill="none">
                  <a:moveTo>
                    <a:pt x="0" y="221033"/>
                  </a:moveTo>
                  <a:lnTo>
                    <a:pt x="1115058" y="221033"/>
                  </a:lnTo>
                </a:path>
              </a:pathLst>
            </a:custGeom>
            <a:noFill/>
            <a:ln w="15200" cap="rnd">
              <a:solidFill>
                <a:srgbClr val="FFCD55"/>
              </a:solidFill>
              <a:round/>
            </a:ln>
          </p:spPr>
          <p:txBody>
            <a:bodyPr wrap="none" lIns="0" tIns="0" rIns="0" bIns="11000" rtlCol="0" anchor="ctr"/>
            <a:lstStyle/>
            <a:p>
              <a:pPr algn="ctr">
                <a:lnSpc>
                  <a:spcPct val="100000"/>
                </a:lnSpc>
              </a:pPr>
              <a:r>
                <a:rPr sz="1200" dirty="0" err="1">
                  <a:solidFill>
                    <a:srgbClr val="454545"/>
                  </a:solidFill>
                  <a:latin typeface="微软雅黑"/>
                </a:rPr>
                <a:t>注量</a:t>
              </a:r>
              <a:r>
                <a:rPr sz="1200" dirty="0">
                  <a:solidFill>
                    <a:srgbClr val="454545"/>
                  </a:solidFill>
                  <a:latin typeface="微软雅黑"/>
                </a:rPr>
                <a:t>&gt;1E14 </a:t>
              </a:r>
              <a:r>
                <a:rPr lang="en-US" altLang="zh-CN" sz="1200" dirty="0">
                  <a:solidFill>
                    <a:srgbClr val="454545"/>
                  </a:solidFill>
                  <a:latin typeface="微软雅黑"/>
                </a:rPr>
                <a:t>p/cm</a:t>
              </a:r>
              <a:r>
                <a:rPr lang="en-US" altLang="zh-CN" sz="1200" baseline="30000" dirty="0">
                  <a:solidFill>
                    <a:srgbClr val="454545"/>
                  </a:solidFill>
                  <a:latin typeface="微软雅黑"/>
                </a:rPr>
                <a:t>2</a:t>
              </a:r>
              <a:r>
                <a:rPr lang="en-US" altLang="zh-CN" sz="1200" dirty="0">
                  <a:solidFill>
                    <a:srgbClr val="454545"/>
                  </a:solidFill>
                  <a:latin typeface="微软雅黑"/>
                </a:rPr>
                <a:t> </a:t>
              </a:r>
              <a:endParaRPr sz="1200" dirty="0">
                <a:solidFill>
                  <a:srgbClr val="454545"/>
                </a:solidFill>
                <a:latin typeface="微软雅黑"/>
              </a:endParaRPr>
            </a:p>
          </p:txBody>
        </p:sp>
        <p:sp>
          <p:nvSpPr>
            <p:cNvPr id="347" name="SubTopic">
              <a:extLst>
                <a:ext uri="{FF2B5EF4-FFF2-40B4-BE49-F238E27FC236}">
                  <a16:creationId xmlns:a16="http://schemas.microsoft.com/office/drawing/2014/main" id="{A5881B00-09E1-C942-F829-041963AFA8F7}"/>
                </a:ext>
              </a:extLst>
            </p:cNvPr>
            <p:cNvSpPr/>
            <p:nvPr/>
          </p:nvSpPr>
          <p:spPr>
            <a:xfrm>
              <a:off x="5677877" y="3449900"/>
              <a:ext cx="1115058" cy="221033"/>
            </a:xfrm>
            <a:custGeom>
              <a:avLst/>
              <a:gdLst>
                <a:gd name="rtl" fmla="*/ 54150 w 1115058"/>
                <a:gd name="rtt" fmla="*/ 15010 h 221033"/>
                <a:gd name="rtr" fmla="*/ 479750 w 1115058"/>
                <a:gd name="rtb" fmla="*/ 192343 h 221033"/>
              </a:gdLst>
              <a:ahLst/>
              <a:cxnLst/>
              <a:rect l="rtl" t="rtt" r="rtr" b="rtb"/>
              <a:pathLst>
                <a:path w="1115058" h="221033" stroke="0">
                  <a:moveTo>
                    <a:pt x="0" y="0"/>
                  </a:moveTo>
                  <a:lnTo>
                    <a:pt x="1115058" y="0"/>
                  </a:lnTo>
                  <a:lnTo>
                    <a:pt x="1115058" y="221033"/>
                  </a:lnTo>
                  <a:lnTo>
                    <a:pt x="0" y="221033"/>
                  </a:lnTo>
                  <a:lnTo>
                    <a:pt x="0" y="0"/>
                  </a:lnTo>
                  <a:close/>
                </a:path>
                <a:path w="1115058" h="221033" fill="none">
                  <a:moveTo>
                    <a:pt x="0" y="221033"/>
                  </a:moveTo>
                  <a:lnTo>
                    <a:pt x="1115058" y="221033"/>
                  </a:lnTo>
                </a:path>
              </a:pathLst>
            </a:custGeom>
            <a:noFill/>
            <a:ln w="15200" cap="rnd">
              <a:solidFill>
                <a:srgbClr val="FFCD55"/>
              </a:solidFill>
              <a:round/>
            </a:ln>
          </p:spPr>
          <p:txBody>
            <a:bodyPr wrap="none" lIns="0" tIns="0" rIns="0" bIns="11000" rtlCol="0" anchor="ctr"/>
            <a:lstStyle/>
            <a:p>
              <a:pPr algn="ctr">
                <a:lnSpc>
                  <a:spcPct val="100000"/>
                </a:lnSpc>
              </a:pPr>
              <a:r>
                <a:rPr sz="1200" dirty="0" err="1">
                  <a:solidFill>
                    <a:srgbClr val="454545"/>
                  </a:solidFill>
                  <a:latin typeface="微软雅黑"/>
                </a:rPr>
                <a:t>高注量</a:t>
              </a:r>
              <a:endParaRPr sz="1200" dirty="0">
                <a:solidFill>
                  <a:srgbClr val="454545"/>
                </a:solidFill>
                <a:latin typeface="微软雅黑"/>
              </a:endParaRPr>
            </a:p>
          </p:txBody>
        </p:sp>
        <p:sp>
          <p:nvSpPr>
            <p:cNvPr id="348" name="SummaryTopic">
              <a:extLst>
                <a:ext uri="{FF2B5EF4-FFF2-40B4-BE49-F238E27FC236}">
                  <a16:creationId xmlns:a16="http://schemas.microsoft.com/office/drawing/2014/main" id="{6CDB3FB8-25C6-3B66-B0AE-273475FFE92B}"/>
                </a:ext>
              </a:extLst>
            </p:cNvPr>
            <p:cNvSpPr/>
            <p:nvPr/>
          </p:nvSpPr>
          <p:spPr>
            <a:xfrm>
              <a:off x="5551363" y="4766961"/>
              <a:ext cx="1634554" cy="428767"/>
            </a:xfrm>
            <a:custGeom>
              <a:avLst/>
              <a:gdLst>
                <a:gd name="rtl" fmla="*/ 31350 w 1312267"/>
                <a:gd name="rtt" fmla="*/ 30210 h 428767"/>
                <a:gd name="rtr" fmla="*/ 1282817 w 1312267"/>
                <a:gd name="rtb" fmla="*/ 384877 h 428767"/>
              </a:gdLst>
              <a:ahLst/>
              <a:cxnLst/>
              <a:rect l="rtl" t="rtt" r="rtr" b="rtb"/>
              <a:pathLst>
                <a:path w="1312267" h="428767" stroke="0">
                  <a:moveTo>
                    <a:pt x="0" y="0"/>
                  </a:moveTo>
                  <a:lnTo>
                    <a:pt x="1312267" y="0"/>
                  </a:lnTo>
                  <a:lnTo>
                    <a:pt x="1312267" y="428767"/>
                  </a:lnTo>
                  <a:lnTo>
                    <a:pt x="0" y="428767"/>
                  </a:lnTo>
                  <a:lnTo>
                    <a:pt x="0" y="0"/>
                  </a:lnTo>
                  <a:close/>
                </a:path>
                <a:path w="1312267" h="428767" fill="none">
                  <a:moveTo>
                    <a:pt x="0" y="428767"/>
                  </a:moveTo>
                  <a:lnTo>
                    <a:pt x="1312267" y="428767"/>
                  </a:lnTo>
                </a:path>
              </a:pathLst>
            </a:custGeom>
            <a:noFill/>
            <a:ln w="15200" cap="rnd">
              <a:solidFill>
                <a:srgbClr val="6CC9E5"/>
              </a:solidFill>
              <a:round/>
            </a:ln>
          </p:spPr>
          <p:txBody>
            <a:bodyPr wrap="square" lIns="0" tIns="0" rIns="0" bIns="11000" rtlCol="0" anchor="ctr"/>
            <a:lstStyle/>
            <a:p>
              <a:pPr algn="l">
                <a:lnSpc>
                  <a:spcPct val="100000"/>
                </a:lnSpc>
              </a:pPr>
              <a:r>
                <a:rPr sz="1200" dirty="0" err="1">
                  <a:solidFill>
                    <a:srgbClr val="454545"/>
                  </a:solidFill>
                  <a:latin typeface="微软雅黑"/>
                </a:rPr>
                <a:t>平均</a:t>
              </a:r>
              <a:r>
                <a:rPr sz="1200" dirty="0">
                  <a:solidFill>
                    <a:srgbClr val="454545"/>
                  </a:solidFill>
                  <a:latin typeface="微软雅黑"/>
                </a:rPr>
                <a:t>&lt;3E9 p/cm</a:t>
              </a:r>
              <a:r>
                <a:rPr sz="1200" baseline="30000" dirty="0">
                  <a:solidFill>
                    <a:srgbClr val="454545"/>
                  </a:solidFill>
                  <a:latin typeface="微软雅黑"/>
                </a:rPr>
                <a:t>2</a:t>
              </a:r>
              <a:r>
                <a:rPr sz="1200" dirty="0">
                  <a:solidFill>
                    <a:srgbClr val="454545"/>
                  </a:solidFill>
                  <a:latin typeface="微软雅黑"/>
                </a:rPr>
                <a:t>/s</a:t>
              </a:r>
            </a:p>
            <a:p>
              <a:pPr algn="l">
                <a:lnSpc>
                  <a:spcPct val="100000"/>
                </a:lnSpc>
              </a:pPr>
              <a:r>
                <a:rPr sz="1200" dirty="0" err="1">
                  <a:solidFill>
                    <a:srgbClr val="454545"/>
                  </a:solidFill>
                  <a:latin typeface="微软雅黑"/>
                </a:rPr>
                <a:t>瞬时</a:t>
              </a:r>
              <a:r>
                <a:rPr sz="1200" dirty="0">
                  <a:solidFill>
                    <a:srgbClr val="454545"/>
                  </a:solidFill>
                  <a:latin typeface="微软雅黑"/>
                </a:rPr>
                <a:t>&lt;1E12 p/cm</a:t>
              </a:r>
              <a:r>
                <a:rPr sz="1200" baseline="30000" dirty="0">
                  <a:solidFill>
                    <a:srgbClr val="454545"/>
                  </a:solidFill>
                  <a:latin typeface="微软雅黑"/>
                </a:rPr>
                <a:t>2</a:t>
              </a:r>
              <a:r>
                <a:rPr sz="1200" dirty="0">
                  <a:solidFill>
                    <a:srgbClr val="454545"/>
                  </a:solidFill>
                  <a:latin typeface="微软雅黑"/>
                </a:rPr>
                <a:t>/s</a:t>
              </a:r>
            </a:p>
          </p:txBody>
        </p:sp>
        <p:sp>
          <p:nvSpPr>
            <p:cNvPr id="349" name="SubTopic">
              <a:extLst>
                <a:ext uri="{FF2B5EF4-FFF2-40B4-BE49-F238E27FC236}">
                  <a16:creationId xmlns:a16="http://schemas.microsoft.com/office/drawing/2014/main" id="{8D63C271-FC75-094F-ED4D-59487BF24869}"/>
                </a:ext>
              </a:extLst>
            </p:cNvPr>
            <p:cNvSpPr/>
            <p:nvPr/>
          </p:nvSpPr>
          <p:spPr>
            <a:xfrm>
              <a:off x="5677877" y="3838134"/>
              <a:ext cx="1115058" cy="221033"/>
            </a:xfrm>
            <a:custGeom>
              <a:avLst/>
              <a:gdLst>
                <a:gd name="rtl" fmla="*/ 54150 w 1115058"/>
                <a:gd name="rtt" fmla="*/ 15010 h 221033"/>
                <a:gd name="rtr" fmla="*/ 692550 w 1115058"/>
                <a:gd name="rtb" fmla="*/ 192343 h 221033"/>
              </a:gdLst>
              <a:ahLst/>
              <a:cxnLst/>
              <a:rect l="rtl" t="rtt" r="rtr" b="rtb"/>
              <a:pathLst>
                <a:path w="1115058" h="221033" stroke="0">
                  <a:moveTo>
                    <a:pt x="0" y="0"/>
                  </a:moveTo>
                  <a:lnTo>
                    <a:pt x="1115058" y="0"/>
                  </a:lnTo>
                  <a:lnTo>
                    <a:pt x="1115058" y="221033"/>
                  </a:lnTo>
                  <a:lnTo>
                    <a:pt x="0" y="221033"/>
                  </a:lnTo>
                  <a:lnTo>
                    <a:pt x="0" y="0"/>
                  </a:lnTo>
                  <a:close/>
                </a:path>
                <a:path w="1115058" h="221033" fill="none">
                  <a:moveTo>
                    <a:pt x="0" y="221033"/>
                  </a:moveTo>
                  <a:lnTo>
                    <a:pt x="1115058" y="221033"/>
                  </a:lnTo>
                </a:path>
              </a:pathLst>
            </a:custGeom>
            <a:noFill/>
            <a:ln w="15200" cap="rnd">
              <a:solidFill>
                <a:srgbClr val="F1A3DC"/>
              </a:solidFill>
              <a:round/>
            </a:ln>
          </p:spPr>
          <p:txBody>
            <a:bodyPr wrap="none" lIns="0" tIns="0" rIns="0" bIns="11000" rtlCol="0" anchor="ctr"/>
            <a:lstStyle/>
            <a:p>
              <a:pPr algn="ctr">
                <a:lnSpc>
                  <a:spcPct val="100000"/>
                </a:lnSpc>
              </a:pPr>
              <a:r>
                <a:rPr sz="1200" dirty="0" err="1">
                  <a:solidFill>
                    <a:srgbClr val="454545"/>
                  </a:solidFill>
                  <a:latin typeface="微软雅黑"/>
                </a:rPr>
                <a:t>SOBP调制</a:t>
              </a:r>
              <a:endParaRPr sz="1200" dirty="0">
                <a:solidFill>
                  <a:srgbClr val="454545"/>
                </a:solidFill>
                <a:latin typeface="微软雅黑"/>
              </a:endParaRPr>
            </a:p>
          </p:txBody>
        </p:sp>
        <p:sp>
          <p:nvSpPr>
            <p:cNvPr id="350" name="SubTopic">
              <a:extLst>
                <a:ext uri="{FF2B5EF4-FFF2-40B4-BE49-F238E27FC236}">
                  <a16:creationId xmlns:a16="http://schemas.microsoft.com/office/drawing/2014/main" id="{FDAB8FFF-1E82-0C34-0252-D929EDC86294}"/>
                </a:ext>
              </a:extLst>
            </p:cNvPr>
            <p:cNvSpPr/>
            <p:nvPr/>
          </p:nvSpPr>
          <p:spPr>
            <a:xfrm>
              <a:off x="5677877" y="4097167"/>
              <a:ext cx="1115058" cy="221033"/>
            </a:xfrm>
            <a:custGeom>
              <a:avLst/>
              <a:gdLst>
                <a:gd name="rtl" fmla="*/ 54150 w 1115058"/>
                <a:gd name="rtt" fmla="*/ 15010 h 221033"/>
                <a:gd name="rtr" fmla="*/ 920550 w 1115058"/>
                <a:gd name="rtb" fmla="*/ 192343 h 221033"/>
              </a:gdLst>
              <a:ahLst/>
              <a:cxnLst/>
              <a:rect l="rtl" t="rtt" r="rtr" b="rtb"/>
              <a:pathLst>
                <a:path w="1115058" h="221033" stroke="0">
                  <a:moveTo>
                    <a:pt x="0" y="0"/>
                  </a:moveTo>
                  <a:lnTo>
                    <a:pt x="1115058" y="0"/>
                  </a:lnTo>
                  <a:lnTo>
                    <a:pt x="1115058" y="221033"/>
                  </a:lnTo>
                  <a:lnTo>
                    <a:pt x="0" y="221033"/>
                  </a:lnTo>
                  <a:lnTo>
                    <a:pt x="0" y="0"/>
                  </a:lnTo>
                  <a:close/>
                </a:path>
                <a:path w="1115058" h="221033" fill="none">
                  <a:moveTo>
                    <a:pt x="0" y="221033"/>
                  </a:moveTo>
                  <a:lnTo>
                    <a:pt x="1115058" y="221033"/>
                  </a:lnTo>
                </a:path>
              </a:pathLst>
            </a:custGeom>
            <a:noFill/>
            <a:ln w="15200" cap="rnd">
              <a:solidFill>
                <a:srgbClr val="F1A3DC"/>
              </a:solidFill>
              <a:round/>
            </a:ln>
          </p:spPr>
          <p:txBody>
            <a:bodyPr wrap="none" lIns="0" tIns="0" rIns="0" bIns="11000" rtlCol="0" anchor="ctr"/>
            <a:lstStyle/>
            <a:p>
              <a:pPr algn="ctr">
                <a:lnSpc>
                  <a:spcPct val="100000"/>
                </a:lnSpc>
              </a:pPr>
              <a:r>
                <a:rPr sz="1200" dirty="0" err="1">
                  <a:solidFill>
                    <a:srgbClr val="454545"/>
                  </a:solidFill>
                  <a:latin typeface="微软雅黑"/>
                </a:rPr>
                <a:t>瞬时</a:t>
              </a:r>
              <a:r>
                <a:rPr sz="1200" dirty="0">
                  <a:solidFill>
                    <a:srgbClr val="454545"/>
                  </a:solidFill>
                  <a:latin typeface="微软雅黑"/>
                </a:rPr>
                <a:t> &gt;</a:t>
              </a:r>
              <a:r>
                <a:rPr lang="en-US" sz="1200" dirty="0">
                  <a:solidFill>
                    <a:srgbClr val="454545"/>
                  </a:solidFill>
                  <a:latin typeface="微软雅黑"/>
                </a:rPr>
                <a:t>40</a:t>
              </a:r>
              <a:r>
                <a:rPr sz="1200" dirty="0">
                  <a:solidFill>
                    <a:srgbClr val="454545"/>
                  </a:solidFill>
                  <a:latin typeface="微软雅黑"/>
                </a:rPr>
                <a:t>Gy/s</a:t>
              </a:r>
              <a:r>
                <a:rPr lang="en-US" sz="1200" dirty="0">
                  <a:solidFill>
                    <a:srgbClr val="454545"/>
                  </a:solidFill>
                  <a:latin typeface="微软雅黑"/>
                </a:rPr>
                <a:t> [1]</a:t>
              </a:r>
              <a:endParaRPr sz="1200" dirty="0">
                <a:solidFill>
                  <a:srgbClr val="454545"/>
                </a:solidFill>
                <a:latin typeface="微软雅黑"/>
              </a:endParaRPr>
            </a:p>
          </p:txBody>
        </p:sp>
        <p:sp>
          <p:nvSpPr>
            <p:cNvPr id="351" name="SubTopic">
              <a:extLst>
                <a:ext uri="{FF2B5EF4-FFF2-40B4-BE49-F238E27FC236}">
                  <a16:creationId xmlns:a16="http://schemas.microsoft.com/office/drawing/2014/main" id="{85152FAD-A0B5-4519-0FBA-9208A045AAE5}"/>
                </a:ext>
              </a:extLst>
            </p:cNvPr>
            <p:cNvSpPr/>
            <p:nvPr/>
          </p:nvSpPr>
          <p:spPr>
            <a:xfrm>
              <a:off x="5677877" y="4356200"/>
              <a:ext cx="1115058" cy="221033"/>
            </a:xfrm>
            <a:custGeom>
              <a:avLst/>
              <a:gdLst>
                <a:gd name="rtl" fmla="*/ 54150 w 1115058"/>
                <a:gd name="rtt" fmla="*/ 15010 h 221033"/>
                <a:gd name="rtr" fmla="*/ 1006683 w 1115058"/>
                <a:gd name="rtb" fmla="*/ 192343 h 221033"/>
              </a:gdLst>
              <a:ahLst/>
              <a:cxnLst/>
              <a:rect l="rtl" t="rtt" r="rtr" b="rtb"/>
              <a:pathLst>
                <a:path w="1115058" h="221033" stroke="0">
                  <a:moveTo>
                    <a:pt x="0" y="0"/>
                  </a:moveTo>
                  <a:lnTo>
                    <a:pt x="1115058" y="0"/>
                  </a:lnTo>
                  <a:lnTo>
                    <a:pt x="1115058" y="221033"/>
                  </a:lnTo>
                  <a:lnTo>
                    <a:pt x="0" y="221033"/>
                  </a:lnTo>
                  <a:lnTo>
                    <a:pt x="0" y="0"/>
                  </a:lnTo>
                  <a:close/>
                </a:path>
                <a:path w="1115058" h="221033" fill="none">
                  <a:moveTo>
                    <a:pt x="0" y="221033"/>
                  </a:moveTo>
                  <a:lnTo>
                    <a:pt x="1115058" y="221033"/>
                  </a:lnTo>
                </a:path>
              </a:pathLst>
            </a:custGeom>
            <a:noFill/>
            <a:ln w="15200" cap="rnd">
              <a:solidFill>
                <a:srgbClr val="F1A3DC"/>
              </a:solidFill>
              <a:round/>
            </a:ln>
          </p:spPr>
          <p:txBody>
            <a:bodyPr wrap="none" lIns="0" tIns="0" rIns="0" bIns="11000" rtlCol="0" anchor="ctr"/>
            <a:lstStyle/>
            <a:p>
              <a:pPr algn="ctr">
                <a:lnSpc>
                  <a:spcPct val="100000"/>
                </a:lnSpc>
              </a:pPr>
              <a:r>
                <a:rPr sz="1200" dirty="0" err="1">
                  <a:solidFill>
                    <a:srgbClr val="454545"/>
                  </a:solidFill>
                  <a:latin typeface="微软雅黑"/>
                </a:rPr>
                <a:t>低本底，小束斑</a:t>
              </a:r>
              <a:endParaRPr sz="1200" dirty="0">
                <a:solidFill>
                  <a:srgbClr val="454545"/>
                </a:solidFill>
                <a:latin typeface="微软雅黑"/>
              </a:endParaRPr>
            </a:p>
          </p:txBody>
        </p:sp>
        <p:sp>
          <p:nvSpPr>
            <p:cNvPr id="352" name="SubTopic">
              <a:extLst>
                <a:ext uri="{FF2B5EF4-FFF2-40B4-BE49-F238E27FC236}">
                  <a16:creationId xmlns:a16="http://schemas.microsoft.com/office/drawing/2014/main" id="{FA93C0C7-AD2A-F692-87CD-992C7D0460A6}"/>
                </a:ext>
              </a:extLst>
            </p:cNvPr>
            <p:cNvSpPr/>
            <p:nvPr/>
          </p:nvSpPr>
          <p:spPr>
            <a:xfrm>
              <a:off x="5677877" y="5451234"/>
              <a:ext cx="1115058" cy="221033"/>
            </a:xfrm>
            <a:custGeom>
              <a:avLst/>
              <a:gdLst>
                <a:gd name="rtl" fmla="*/ 54150 w 1115058"/>
                <a:gd name="rtt" fmla="*/ 15010 h 221033"/>
                <a:gd name="rtr" fmla="*/ 743217 w 1115058"/>
                <a:gd name="rtb" fmla="*/ 192343 h 221033"/>
              </a:gdLst>
              <a:ahLst/>
              <a:cxnLst/>
              <a:rect l="rtl" t="rtt" r="rtr" b="rtb"/>
              <a:pathLst>
                <a:path w="1115058" h="221033" stroke="0">
                  <a:moveTo>
                    <a:pt x="0" y="0"/>
                  </a:moveTo>
                  <a:lnTo>
                    <a:pt x="1115058" y="0"/>
                  </a:lnTo>
                  <a:lnTo>
                    <a:pt x="1115058" y="221033"/>
                  </a:lnTo>
                  <a:lnTo>
                    <a:pt x="0" y="221033"/>
                  </a:lnTo>
                  <a:lnTo>
                    <a:pt x="0" y="0"/>
                  </a:lnTo>
                  <a:close/>
                </a:path>
                <a:path w="1115058" h="221033" fill="none">
                  <a:moveTo>
                    <a:pt x="0" y="221033"/>
                  </a:moveTo>
                  <a:lnTo>
                    <a:pt x="1115058" y="221033"/>
                  </a:lnTo>
                </a:path>
              </a:pathLst>
            </a:custGeom>
            <a:noFill/>
            <a:ln w="15200" cap="rnd">
              <a:solidFill>
                <a:srgbClr val="6CC9E5"/>
              </a:solidFill>
              <a:round/>
            </a:ln>
          </p:spPr>
          <p:txBody>
            <a:bodyPr wrap="none" lIns="0" tIns="0" rIns="0" bIns="11000" rtlCol="0" anchor="ctr"/>
            <a:lstStyle/>
            <a:p>
              <a:pPr algn="ctr">
                <a:lnSpc>
                  <a:spcPct val="100000"/>
                </a:lnSpc>
              </a:pPr>
              <a:r>
                <a:rPr sz="1200" dirty="0" err="1">
                  <a:solidFill>
                    <a:srgbClr val="454545"/>
                  </a:solidFill>
                  <a:latin typeface="微软雅黑"/>
                </a:rPr>
                <a:t>注量率可调</a:t>
              </a:r>
              <a:endParaRPr sz="1200" dirty="0">
                <a:solidFill>
                  <a:srgbClr val="454545"/>
                </a:solidFill>
                <a:latin typeface="微软雅黑"/>
              </a:endParaRPr>
            </a:p>
          </p:txBody>
        </p:sp>
        <p:sp>
          <p:nvSpPr>
            <p:cNvPr id="353" name="SummaryTopic">
              <a:extLst>
                <a:ext uri="{FF2B5EF4-FFF2-40B4-BE49-F238E27FC236}">
                  <a16:creationId xmlns:a16="http://schemas.microsoft.com/office/drawing/2014/main" id="{3F056BA0-EB1F-4C41-DAB1-1A832D6A58E1}"/>
                </a:ext>
              </a:extLst>
            </p:cNvPr>
            <p:cNvSpPr/>
            <p:nvPr/>
          </p:nvSpPr>
          <p:spPr>
            <a:xfrm>
              <a:off x="5644562" y="2250016"/>
              <a:ext cx="1013333" cy="251433"/>
            </a:xfrm>
            <a:custGeom>
              <a:avLst/>
              <a:gdLst>
                <a:gd name="rtl" fmla="*/ 31350 w 1013333"/>
                <a:gd name="rtt" fmla="*/ 30210 h 251433"/>
                <a:gd name="rtr" fmla="*/ 983883 w 1013333"/>
                <a:gd name="rtb" fmla="*/ 207543 h 251433"/>
              </a:gdLst>
              <a:ahLst/>
              <a:cxnLst/>
              <a:rect l="rtl" t="rtt" r="rtr" b="rtb"/>
              <a:pathLst>
                <a:path w="1013333" h="251433" stroke="0">
                  <a:moveTo>
                    <a:pt x="0" y="0"/>
                  </a:moveTo>
                  <a:lnTo>
                    <a:pt x="1013333" y="0"/>
                  </a:lnTo>
                  <a:lnTo>
                    <a:pt x="1013333" y="251433"/>
                  </a:lnTo>
                  <a:lnTo>
                    <a:pt x="0" y="251433"/>
                  </a:lnTo>
                  <a:lnTo>
                    <a:pt x="0" y="0"/>
                  </a:lnTo>
                  <a:close/>
                </a:path>
                <a:path w="1013333" h="251433" fill="none">
                  <a:moveTo>
                    <a:pt x="0" y="251433"/>
                  </a:moveTo>
                  <a:lnTo>
                    <a:pt x="1013333" y="251433"/>
                  </a:lnTo>
                </a:path>
              </a:pathLst>
            </a:custGeom>
            <a:noFill/>
            <a:ln w="15200" cap="rnd">
              <a:solidFill>
                <a:srgbClr val="6CC9E5"/>
              </a:solidFill>
              <a:round/>
            </a:ln>
          </p:spPr>
          <p:txBody>
            <a:bodyPr wrap="none" lIns="0" tIns="0" rIns="0" bIns="11000" rtlCol="0" anchor="ctr"/>
            <a:lstStyle/>
            <a:p>
              <a:pPr algn="ctr">
                <a:lnSpc>
                  <a:spcPct val="100000"/>
                </a:lnSpc>
              </a:pPr>
              <a:r>
                <a:rPr sz="1200" dirty="0" err="1">
                  <a:solidFill>
                    <a:srgbClr val="454545"/>
                  </a:solidFill>
                  <a:latin typeface="微软雅黑"/>
                </a:rPr>
                <a:t>低本底，高流强</a:t>
              </a:r>
              <a:endParaRPr sz="1200" dirty="0">
                <a:solidFill>
                  <a:srgbClr val="454545"/>
                </a:solidFill>
                <a:latin typeface="微软雅黑"/>
              </a:endParaRPr>
            </a:p>
          </p:txBody>
        </p:sp>
      </p:grpSp>
      <p:sp>
        <p:nvSpPr>
          <p:cNvPr id="363" name="文本框 362">
            <a:extLst>
              <a:ext uri="{FF2B5EF4-FFF2-40B4-BE49-F238E27FC236}">
                <a16:creationId xmlns:a16="http://schemas.microsoft.com/office/drawing/2014/main" id="{3A390734-024C-B47C-B172-470EE5AE0B6A}"/>
              </a:ext>
            </a:extLst>
          </p:cNvPr>
          <p:cNvSpPr txBox="1"/>
          <p:nvPr/>
        </p:nvSpPr>
        <p:spPr>
          <a:xfrm>
            <a:off x="355603" y="6104410"/>
            <a:ext cx="8350606" cy="553998"/>
          </a:xfrm>
          <a:prstGeom prst="rect">
            <a:avLst/>
          </a:prstGeom>
          <a:noFill/>
          <a:ln>
            <a:solidFill>
              <a:schemeClr val="tx1"/>
            </a:solidFill>
          </a:ln>
        </p:spPr>
        <p:txBody>
          <a:bodyPr wrap="square">
            <a:spAutoFit/>
          </a:bodyPr>
          <a:lstStyle/>
          <a:p>
            <a:pPr algn="just"/>
            <a:r>
              <a:rPr lang="en-US" altLang="zh-CN" sz="1000" dirty="0">
                <a:effectLst/>
                <a:latin typeface="Times New Roman" panose="02020603050405020304" pitchFamily="18" charset="0"/>
                <a:cs typeface="Times New Roman" panose="02020603050405020304" pitchFamily="18" charset="0"/>
              </a:rPr>
              <a:t>[</a:t>
            </a:r>
            <a:r>
              <a:rPr lang="en-US" altLang="zh-CN" sz="1000" dirty="0">
                <a:latin typeface="Times New Roman" panose="02020603050405020304" pitchFamily="18" charset="0"/>
                <a:cs typeface="Times New Roman" panose="02020603050405020304" pitchFamily="18" charset="0"/>
              </a:rPr>
              <a:t>1</a:t>
            </a:r>
            <a:r>
              <a:rPr lang="en-US" altLang="zh-CN" sz="1000" dirty="0">
                <a:effectLst/>
                <a:latin typeface="Times New Roman" panose="02020603050405020304" pitchFamily="18" charset="0"/>
                <a:cs typeface="Times New Roman" panose="02020603050405020304" pitchFamily="18" charset="0"/>
              </a:rPr>
              <a:t>] S. Jolly, H. Owen, M. Schippers, and C. Welsch, “Technical challenges for FLASH proton therapy,” Physica Medica, vol. 78, pp. 71–82, Oct. 2020</a:t>
            </a:r>
          </a:p>
          <a:p>
            <a:pPr algn="just"/>
            <a:r>
              <a:rPr lang="en-US" altLang="zh-CN" sz="1000" dirty="0">
                <a:effectLst/>
                <a:latin typeface="Times New Roman" panose="02020603050405020304" pitchFamily="18" charset="0"/>
                <a:cs typeface="Times New Roman" panose="02020603050405020304" pitchFamily="18" charset="0"/>
              </a:rPr>
              <a:t>[2] </a:t>
            </a:r>
            <a:r>
              <a:rPr lang="en-US" altLang="zh-CN" sz="1000" dirty="0">
                <a:latin typeface="Times New Roman" panose="02020603050405020304" pitchFamily="18" charset="0"/>
                <a:cs typeface="Times New Roman" panose="02020603050405020304" pitchFamily="18" charset="0"/>
              </a:rPr>
              <a:t>A. E. </a:t>
            </a:r>
            <a:r>
              <a:rPr lang="en-US" altLang="zh-CN" sz="1000" dirty="0" err="1">
                <a:latin typeface="Times New Roman" panose="02020603050405020304" pitchFamily="18" charset="0"/>
                <a:cs typeface="Times New Roman" panose="02020603050405020304" pitchFamily="18" charset="0"/>
              </a:rPr>
              <a:t>Torshabi</a:t>
            </a:r>
            <a:r>
              <a:rPr lang="en-US" altLang="zh-CN" sz="1000" dirty="0">
                <a:latin typeface="Times New Roman" panose="02020603050405020304" pitchFamily="18" charset="0"/>
                <a:cs typeface="Times New Roman" panose="02020603050405020304" pitchFamily="18" charset="0"/>
              </a:rPr>
              <a:t> et al., “A Study on Beam Flattening Based on Compact Double Scatterer Applicable to Rotational Beam Irradiation System in the Proton Therapy Facility at CYRIC, Tohoku University,” Progress in Nuclear Science and Technology, vol. 1, no. 0, pp. 509–512, Feb. 2011</a:t>
            </a:r>
            <a:endParaRPr lang="en-US" altLang="zh-CN" sz="1000" dirty="0">
              <a:effectLst/>
              <a:latin typeface="Times New Roman" panose="02020603050405020304" pitchFamily="18" charset="0"/>
              <a:cs typeface="Times New Roman" panose="02020603050405020304" pitchFamily="18" charset="0"/>
            </a:endParaRPr>
          </a:p>
        </p:txBody>
      </p:sp>
      <p:pic>
        <p:nvPicPr>
          <p:cNvPr id="3" name="图片 2">
            <a:extLst>
              <a:ext uri="{FF2B5EF4-FFF2-40B4-BE49-F238E27FC236}">
                <a16:creationId xmlns:a16="http://schemas.microsoft.com/office/drawing/2014/main" id="{060ADD5E-8E25-11DD-F5B7-9DD43F326D2B}"/>
              </a:ext>
            </a:extLst>
          </p:cNvPr>
          <p:cNvPicPr>
            <a:picLocks noChangeAspect="1"/>
          </p:cNvPicPr>
          <p:nvPr/>
        </p:nvPicPr>
        <p:blipFill>
          <a:blip r:embed="rId6"/>
          <a:stretch>
            <a:fillRect/>
          </a:stretch>
        </p:blipFill>
        <p:spPr>
          <a:xfrm>
            <a:off x="8697043" y="1246807"/>
            <a:ext cx="3214523" cy="1978551"/>
          </a:xfrm>
          <a:prstGeom prst="rect">
            <a:avLst/>
          </a:prstGeom>
        </p:spPr>
      </p:pic>
      <p:sp>
        <p:nvSpPr>
          <p:cNvPr id="10" name="文本框 9">
            <a:extLst>
              <a:ext uri="{FF2B5EF4-FFF2-40B4-BE49-F238E27FC236}">
                <a16:creationId xmlns:a16="http://schemas.microsoft.com/office/drawing/2014/main" id="{F7DE0B84-1267-F4BF-B8F6-ED94B0D1BD2A}"/>
              </a:ext>
            </a:extLst>
          </p:cNvPr>
          <p:cNvSpPr txBox="1"/>
          <p:nvPr/>
        </p:nvSpPr>
        <p:spPr>
          <a:xfrm>
            <a:off x="9681378" y="3165832"/>
            <a:ext cx="1386918" cy="246221"/>
          </a:xfrm>
          <a:prstGeom prst="rect">
            <a:avLst/>
          </a:prstGeom>
          <a:noFill/>
        </p:spPr>
        <p:txBody>
          <a:bodyPr wrap="none" rtlCol="0">
            <a:spAutoFit/>
          </a:bodyPr>
          <a:lstStyle/>
          <a:p>
            <a:r>
              <a:rPr lang="en-US" altLang="zh-CN" sz="1000" dirty="0"/>
              <a:t>3D</a:t>
            </a:r>
            <a:r>
              <a:rPr lang="zh-CN" altLang="en-US" sz="1000" dirty="0"/>
              <a:t>打印射程调制器</a:t>
            </a:r>
            <a:r>
              <a:rPr lang="en-US" altLang="zh-CN" sz="1000" dirty="0"/>
              <a:t>[1]</a:t>
            </a:r>
            <a:endParaRPr lang="zh-CN" altLang="en-US" sz="1000" dirty="0"/>
          </a:p>
        </p:txBody>
      </p:sp>
      <p:sp>
        <p:nvSpPr>
          <p:cNvPr id="13" name="文本框 12">
            <a:extLst>
              <a:ext uri="{FF2B5EF4-FFF2-40B4-BE49-F238E27FC236}">
                <a16:creationId xmlns:a16="http://schemas.microsoft.com/office/drawing/2014/main" id="{9F3D8315-D794-C25A-86C8-FFFCAA457286}"/>
              </a:ext>
            </a:extLst>
          </p:cNvPr>
          <p:cNvSpPr txBox="1"/>
          <p:nvPr/>
        </p:nvSpPr>
        <p:spPr>
          <a:xfrm>
            <a:off x="9842746" y="6562610"/>
            <a:ext cx="1221809" cy="246221"/>
          </a:xfrm>
          <a:prstGeom prst="rect">
            <a:avLst/>
          </a:prstGeom>
          <a:noFill/>
        </p:spPr>
        <p:txBody>
          <a:bodyPr wrap="none" rtlCol="0">
            <a:spAutoFit/>
          </a:bodyPr>
          <a:lstStyle/>
          <a:p>
            <a:r>
              <a:rPr lang="en-US" altLang="zh-CN" sz="1000" dirty="0"/>
              <a:t>CYRIC System [2]</a:t>
            </a:r>
            <a:endParaRPr lang="zh-CN" altLang="en-US" sz="1000" dirty="0"/>
          </a:p>
        </p:txBody>
      </p:sp>
      <p:sp>
        <p:nvSpPr>
          <p:cNvPr id="2" name="文本框 1">
            <a:extLst>
              <a:ext uri="{FF2B5EF4-FFF2-40B4-BE49-F238E27FC236}">
                <a16:creationId xmlns:a16="http://schemas.microsoft.com/office/drawing/2014/main" id="{C67E9A75-3891-5D15-83CC-07242C01C9A3}"/>
              </a:ext>
            </a:extLst>
          </p:cNvPr>
          <p:cNvSpPr txBox="1"/>
          <p:nvPr/>
        </p:nvSpPr>
        <p:spPr>
          <a:xfrm>
            <a:off x="99923" y="916336"/>
            <a:ext cx="3883844" cy="400110"/>
          </a:xfrm>
          <a:prstGeom prst="rect">
            <a:avLst/>
          </a:prstGeom>
          <a:noFill/>
        </p:spPr>
        <p:txBody>
          <a:bodyPr wrap="square" rtlCol="0">
            <a:spAutoFit/>
          </a:bodyPr>
          <a:lstStyle/>
          <a:p>
            <a:r>
              <a:rPr lang="en-US" altLang="zh-CN" sz="2000" b="1" dirty="0"/>
              <a:t>2.</a:t>
            </a:r>
            <a:r>
              <a:rPr kumimoji="1" lang="zh-CN" altLang="en-US" sz="2000" b="1" dirty="0">
                <a:latin typeface="Arial" panose="020B0604020202020204" pitchFamily="34" charset="0"/>
                <a:ea typeface="微软雅黑" panose="020B0503020204020204" pitchFamily="34" charset="-122"/>
              </a:rPr>
              <a:t>升级核心结构设计</a:t>
            </a:r>
            <a:endParaRPr kumimoji="1" lang="en-US" altLang="zh-CN" sz="2000" b="1" dirty="0">
              <a:latin typeface="Arial" panose="020B0604020202020204" pitchFamily="34" charset="0"/>
              <a:ea typeface="微软雅黑" panose="020B0503020204020204" pitchFamily="34" charset="-122"/>
            </a:endParaRPr>
          </a:p>
        </p:txBody>
      </p:sp>
    </p:spTree>
    <p:extLst>
      <p:ext uri="{BB962C8B-B14F-4D97-AF65-F5344CB8AC3E}">
        <p14:creationId xmlns:p14="http://schemas.microsoft.com/office/powerpoint/2010/main" val="290752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55"/>
                                        </p:tgtEl>
                                        <p:attrNameLst>
                                          <p:attrName>style.visibility</p:attrName>
                                        </p:attrNameLst>
                                      </p:cBhvr>
                                      <p:to>
                                        <p:strVal val="visible"/>
                                      </p:to>
                                    </p:set>
                                  </p:childTnLst>
                                </p:cTn>
                              </p:par>
                              <p:par>
                                <p:cTn id="7" presetID="1" presetClass="exit" presetSubtype="0" fill="hold" grpId="1" nodeType="withEffect">
                                  <p:stCondLst>
                                    <p:cond delay="0"/>
                                  </p:stCondLst>
                                  <p:childTnLst>
                                    <p:set>
                                      <p:cBhvr>
                                        <p:cTn id="8" dur="1" fill="hold">
                                          <p:stCondLst>
                                            <p:cond delay="0"/>
                                          </p:stCondLst>
                                        </p:cTn>
                                        <p:tgtEl>
                                          <p:spTgt spid="355"/>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 grpId="0"/>
      <p:bldP spid="355" grpId="1"/>
      <p:bldP spid="10"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ISLIDE.THEME" val="https://www.islide.cc;"/>
</p:tagLst>
</file>

<file path=ppt/theme/theme1.xml><?xml version="1.0" encoding="utf-8"?>
<a:theme xmlns:a="http://schemas.openxmlformats.org/drawingml/2006/main" name="OfficePLUS-V2-b9019c62-3c83-4efe-a53e-0ff1f1fdb4c2">
  <a:themeElements>
    <a:clrScheme name="房利美">
      <a:dk1>
        <a:srgbClr val="000000"/>
      </a:dk1>
      <a:lt1>
        <a:srgbClr val="FFFFFF"/>
      </a:lt1>
      <a:dk2>
        <a:srgbClr val="768394"/>
      </a:dk2>
      <a:lt2>
        <a:srgbClr val="F0F0F0"/>
      </a:lt2>
      <a:accent1>
        <a:srgbClr val="1F4D78"/>
      </a:accent1>
      <a:accent2>
        <a:srgbClr val="4776A7"/>
      </a:accent2>
      <a:accent3>
        <a:srgbClr val="949499"/>
      </a:accent3>
      <a:accent4>
        <a:srgbClr val="7A7E81"/>
      </a:accent4>
      <a:accent5>
        <a:srgbClr val="686A6D"/>
      </a:accent5>
      <a:accent6>
        <a:srgbClr val="5D6061"/>
      </a:accent6>
      <a:hlink>
        <a:srgbClr val="4472C4"/>
      </a:hlink>
      <a:folHlink>
        <a:srgbClr val="E2E4E8"/>
      </a:folHlink>
    </a:clrScheme>
    <a:fontScheme name="font">
      <a:majorFont>
        <a:latin typeface="Arial"/>
        <a:ea typeface="微软雅黑"/>
        <a:cs typeface=""/>
      </a:majorFont>
      <a:minorFont>
        <a:latin typeface="Arial"/>
        <a:ea typeface="微软雅黑"/>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PLUS-V2-b9019c62-3c83-4efe-a53e-0ff1f1fdb4c2" id="{0BD785D1-97C5-415D-83FE-B1DE1B8CC900}" vid="{2EF6AA96-5068-45F9-8449-46BB86ED61B0}"/>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6465</TotalTime>
  <Words>3546</Words>
  <Application>Microsoft Office PowerPoint</Application>
  <PresentationFormat>宽屏</PresentationFormat>
  <Paragraphs>1105</Paragraphs>
  <Slides>28</Slides>
  <Notes>19</Notes>
  <HiddenSlides>0</HiddenSlides>
  <MMClips>0</MMClips>
  <ScaleCrop>false</ScaleCrop>
  <HeadingPairs>
    <vt:vector size="8" baseType="variant">
      <vt:variant>
        <vt:lpstr>已用的字体</vt:lpstr>
      </vt:variant>
      <vt:variant>
        <vt:i4>8</vt:i4>
      </vt:variant>
      <vt:variant>
        <vt:lpstr>主题</vt:lpstr>
      </vt:variant>
      <vt:variant>
        <vt:i4>1</vt:i4>
      </vt:variant>
      <vt:variant>
        <vt:lpstr>嵌入 OLE 服务器</vt:lpstr>
      </vt:variant>
      <vt:variant>
        <vt:i4>1</vt:i4>
      </vt:variant>
      <vt:variant>
        <vt:lpstr>幻灯片标题</vt:lpstr>
      </vt:variant>
      <vt:variant>
        <vt:i4>28</vt:i4>
      </vt:variant>
    </vt:vector>
  </HeadingPairs>
  <TitlesOfParts>
    <vt:vector size="38" baseType="lpstr">
      <vt:lpstr>等线</vt:lpstr>
      <vt:lpstr>黑体</vt:lpstr>
      <vt:lpstr>楷体</vt:lpstr>
      <vt:lpstr>宋体</vt:lpstr>
      <vt:lpstr>微软雅黑</vt:lpstr>
      <vt:lpstr>Arial</vt:lpstr>
      <vt:lpstr>Calibri</vt:lpstr>
      <vt:lpstr>Times New Roman</vt:lpstr>
      <vt:lpstr>OfficePLUS-V2-b9019c62-3c83-4efe-a53e-0ff1f1fdb4c2</vt:lpstr>
      <vt:lpstr>think-cell Slide</vt:lpstr>
      <vt:lpstr>散裂学术沙龙 CSNS伴生质子束实验平台（APEP） 现状及升级物理设计</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感谢批评指正！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DENG YIFAN</dc:creator>
  <cp:lastModifiedBy>Yifan Deng</cp:lastModifiedBy>
  <cp:revision>1199</cp:revision>
  <dcterms:created xsi:type="dcterms:W3CDTF">2022-09-05T00:56:50Z</dcterms:created>
  <dcterms:modified xsi:type="dcterms:W3CDTF">2025-09-19T08:03:31Z</dcterms:modified>
</cp:coreProperties>
</file>