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8"/>
  </p:notesMasterIdLst>
  <p:sldIdLst>
    <p:sldId id="262" r:id="rId2"/>
    <p:sldId id="288" r:id="rId3"/>
    <p:sldId id="289" r:id="rId4"/>
    <p:sldId id="290" r:id="rId5"/>
    <p:sldId id="265" r:id="rId6"/>
    <p:sldId id="279" r:id="rId7"/>
    <p:sldId id="291" r:id="rId8"/>
    <p:sldId id="295" r:id="rId9"/>
    <p:sldId id="293" r:id="rId10"/>
    <p:sldId id="303" r:id="rId11"/>
    <p:sldId id="294" r:id="rId12"/>
    <p:sldId id="299" r:id="rId13"/>
    <p:sldId id="286" r:id="rId14"/>
    <p:sldId id="287" r:id="rId15"/>
    <p:sldId id="264" r:id="rId16"/>
    <p:sldId id="301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sq" initials="L" lastIdx="1" clrIdx="0">
    <p:extLst>
      <p:ext uri="{19B8F6BF-5375-455C-9EA6-DF929625EA0E}">
        <p15:presenceInfo xmlns:p15="http://schemas.microsoft.com/office/powerpoint/2012/main" userId="dsq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75B6"/>
    <a:srgbClr val="1F4E79"/>
    <a:srgbClr val="FFFFFF"/>
    <a:srgbClr val="FFFF00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99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931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2691C-18F9-47A6-8F13-E0F02821B996}" type="datetimeFigureOut">
              <a:rPr lang="zh-CN" altLang="en-US" smtClean="0"/>
              <a:t>2025/9/5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42086-E528-483E-A1FF-FB33D56A61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3334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alphaModFix amt="8000"/>
            <a:lum/>
          </a:blip>
          <a:srcRect/>
          <a:stretch>
            <a:fillRect l="6000" t="19000" r="4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0" y="6553200"/>
            <a:ext cx="2743200" cy="306532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5D84D89B-D8A2-4074-A81F-F80BB66F7C7F}" type="datetime1">
              <a:rPr lang="zh-CN" altLang="en-US" smtClean="0"/>
              <a:pPr/>
              <a:t>2025/9/5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553200"/>
            <a:ext cx="4114800" cy="306532"/>
          </a:xfrm>
        </p:spPr>
        <p:txBody>
          <a:bodyPr/>
          <a:lstStyle>
            <a:lvl1pPr>
              <a:defRPr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季度考核</a:t>
            </a:r>
            <a:r>
              <a:rPr lang="en-US" altLang="zh-CN" dirty="0"/>
              <a:t>-</a:t>
            </a:r>
            <a:r>
              <a:rPr lang="zh-CN" altLang="en-US" dirty="0"/>
              <a:t>电子学组邓思琪</a:t>
            </a:r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448800" y="6553200"/>
            <a:ext cx="2743200" cy="306532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9FCB8A6-8E3B-4899-BEB6-4237967F4185}" type="slidenum">
              <a:rPr lang="en-US" altLang="zh-CN" smtClean="0"/>
              <a:pPr/>
              <a:t>‹#›</a:t>
            </a:fld>
            <a:endParaRPr 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64C8ACA-FEF0-342B-8AAE-C3EAF245DC0D}"/>
              </a:ext>
            </a:extLst>
          </p:cNvPr>
          <p:cNvSpPr/>
          <p:nvPr/>
        </p:nvSpPr>
        <p:spPr>
          <a:xfrm>
            <a:off x="794301" y="1053549"/>
            <a:ext cx="10603396" cy="190831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标题 8">
            <a:extLst>
              <a:ext uri="{FF2B5EF4-FFF2-40B4-BE49-F238E27FC236}">
                <a16:creationId xmlns:a16="http://schemas.microsoft.com/office/drawing/2014/main" id="{D36E3B89-3E6E-1A26-EB78-C95418A45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87590"/>
            <a:ext cx="105156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>
              <a:defRPr lang="zh-CN" altLang="en-US" sz="5400" b="1">
                <a:solidFill>
                  <a:schemeClr val="bg1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defRPr>
            </a:lvl1pPr>
          </a:lstStyle>
          <a:p>
            <a:pPr marL="0" lvl="0" algn="ctr"/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30210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5E7740D0-0B15-476B-8C48-06978F2292A3}" type="datetime1">
              <a:rPr lang="zh-CN" altLang="en-US" smtClean="0"/>
              <a:pPr/>
              <a:t>2025/9/5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/>
              <a:t>季度考核</a:t>
            </a:r>
            <a:r>
              <a:rPr lang="en-US" altLang="zh-CN"/>
              <a:t>-</a:t>
            </a:r>
            <a:r>
              <a:rPr lang="zh-CN" altLang="en-US"/>
              <a:t>电子学组邓思琪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9FCB8A6-8E3B-4899-BEB6-4237967F4185}" type="slidenum">
              <a:rPr lang="en-US" altLang="zh-CN" smtClean="0"/>
              <a:pPr/>
              <a:t>‹#›</a:t>
            </a:fld>
            <a:endParaRPr lang="en-US" dirty="0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738480" y="110980"/>
            <a:ext cx="7230770" cy="595457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199FAEA7-495A-15CC-5D6F-23FBC3166D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449" y="67090"/>
            <a:ext cx="3749501" cy="721335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30AFE2A8-59F5-D437-A17B-B788090BFD3E}"/>
              </a:ext>
            </a:extLst>
          </p:cNvPr>
          <p:cNvGrpSpPr/>
          <p:nvPr userDrawn="1"/>
        </p:nvGrpSpPr>
        <p:grpSpPr>
          <a:xfrm>
            <a:off x="0" y="110979"/>
            <a:ext cx="622300" cy="682771"/>
            <a:chOff x="0" y="566"/>
            <a:chExt cx="1110" cy="736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9B5EB24-EEE7-E6E2-15A7-19827EA1F219}"/>
                </a:ext>
              </a:extLst>
            </p:cNvPr>
            <p:cNvSpPr/>
            <p:nvPr/>
          </p:nvSpPr>
          <p:spPr>
            <a:xfrm flipH="1">
              <a:off x="0" y="566"/>
              <a:ext cx="396" cy="73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white"/>
                </a:solidFill>
                <a:latin typeface="Arial" panose="020B0604020202020204"/>
                <a:ea typeface="幼圆" panose="02010509060101010101" pitchFamily="49" charset="-122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A1DB7DAE-135E-66DA-B5D0-C870B27D54F9}"/>
                </a:ext>
              </a:extLst>
            </p:cNvPr>
            <p:cNvSpPr/>
            <p:nvPr/>
          </p:nvSpPr>
          <p:spPr>
            <a:xfrm flipH="1">
              <a:off x="518" y="566"/>
              <a:ext cx="178" cy="73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white"/>
                </a:solidFill>
                <a:latin typeface="Arial" panose="020B0604020202020204"/>
                <a:ea typeface="幼圆" panose="02010509060101010101" pitchFamily="49" charset="-122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3B009A08-940B-7FE2-2C0A-D8070FD06CCA}"/>
                </a:ext>
              </a:extLst>
            </p:cNvPr>
            <p:cNvSpPr/>
            <p:nvPr/>
          </p:nvSpPr>
          <p:spPr>
            <a:xfrm flipH="1">
              <a:off x="818" y="566"/>
              <a:ext cx="110" cy="73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white"/>
                </a:solidFill>
                <a:latin typeface="Arial" panose="020B0604020202020204"/>
                <a:ea typeface="幼圆" panose="02010509060101010101" pitchFamily="49" charset="-122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C33B88A4-89FE-8027-C08A-6A1DCB0477EE}"/>
                </a:ext>
              </a:extLst>
            </p:cNvPr>
            <p:cNvSpPr/>
            <p:nvPr/>
          </p:nvSpPr>
          <p:spPr>
            <a:xfrm flipH="1">
              <a:off x="1050" y="566"/>
              <a:ext cx="61" cy="73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white"/>
                </a:solidFill>
                <a:latin typeface="Arial" panose="020B0604020202020204"/>
                <a:ea typeface="幼圆" panose="02010509060101010101" pitchFamily="49" charset="-122"/>
              </a:endParaRPr>
            </a:p>
          </p:txBody>
        </p:sp>
      </p:grp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6CD82B0C-84DC-CBB7-649B-BAD88D804097}"/>
              </a:ext>
            </a:extLst>
          </p:cNvPr>
          <p:cNvCxnSpPr>
            <a:cxnSpLocks/>
          </p:cNvCxnSpPr>
          <p:nvPr userDrawn="1"/>
        </p:nvCxnSpPr>
        <p:spPr>
          <a:xfrm>
            <a:off x="738480" y="794678"/>
            <a:ext cx="7414920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888274DF-10E4-FFC5-177A-A958B0B84C98}"/>
              </a:ext>
            </a:extLst>
          </p:cNvPr>
          <p:cNvCxnSpPr>
            <a:cxnSpLocks/>
          </p:cNvCxnSpPr>
          <p:nvPr userDrawn="1"/>
        </p:nvCxnSpPr>
        <p:spPr>
          <a:xfrm>
            <a:off x="11918950" y="782906"/>
            <a:ext cx="215900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298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bg>
      <p:bgPr>
        <a:blipFill dpi="0" rotWithShape="1">
          <a:blip r:embed="rId2">
            <a:alphaModFix amt="8000"/>
            <a:lum/>
          </a:blip>
          <a:srcRect/>
          <a:stretch>
            <a:fillRect t="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5E7740D0-0B15-476B-8C48-06978F2292A3}" type="datetime1">
              <a:rPr lang="zh-CN" altLang="en-US" smtClean="0"/>
              <a:pPr/>
              <a:t>2025/9/5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/>
              <a:t>季度考核</a:t>
            </a:r>
            <a:r>
              <a:rPr lang="en-US" altLang="zh-CN"/>
              <a:t>-</a:t>
            </a:r>
            <a:r>
              <a:rPr lang="zh-CN" altLang="en-US"/>
              <a:t>电子学组邓思琪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9FCB8A6-8E3B-4899-BEB6-4237967F4185}" type="slidenum">
              <a:rPr lang="en-US" altLang="zh-CN" smtClean="0"/>
              <a:pPr/>
              <a:t>‹#›</a:t>
            </a:fld>
            <a:endParaRPr lang="en-US" dirty="0"/>
          </a:p>
        </p:txBody>
      </p:sp>
      <p:grpSp>
        <p:nvGrpSpPr>
          <p:cNvPr id="3" name="组合 2"/>
          <p:cNvGrpSpPr/>
          <p:nvPr userDrawn="1"/>
        </p:nvGrpSpPr>
        <p:grpSpPr>
          <a:xfrm>
            <a:off x="0" y="0"/>
            <a:ext cx="12192000" cy="766618"/>
            <a:chOff x="0" y="0"/>
            <a:chExt cx="12192000" cy="766618"/>
          </a:xfrm>
          <a:solidFill>
            <a:schemeClr val="accent1">
              <a:lumMod val="75000"/>
            </a:schemeClr>
          </a:solidFill>
        </p:grpSpPr>
        <p:sp>
          <p:nvSpPr>
            <p:cNvPr id="7" name="矩形 6"/>
            <p:cNvSpPr/>
            <p:nvPr userDrawn="1"/>
          </p:nvSpPr>
          <p:spPr>
            <a:xfrm>
              <a:off x="0" y="0"/>
              <a:ext cx="12192000" cy="76661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 userDrawn="1"/>
          </p:nvSpPr>
          <p:spPr>
            <a:xfrm>
              <a:off x="0" y="29366"/>
              <a:ext cx="2890982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endParaRPr lang="zh-CN" altLang="en-US" sz="40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FC058CF8-1356-CD83-8640-84C9399730D8}"/>
              </a:ext>
            </a:extLst>
          </p:cNvPr>
          <p:cNvSpPr txBox="1"/>
          <p:nvPr userDrawn="1"/>
        </p:nvSpPr>
        <p:spPr>
          <a:xfrm>
            <a:off x="892865" y="2196548"/>
            <a:ext cx="1040626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Thanks!</a:t>
            </a:r>
            <a:endParaRPr lang="zh-CN" altLang="en-US" sz="115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31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6553200"/>
            <a:ext cx="12192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0" y="6553200"/>
            <a:ext cx="2743200" cy="3065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66AEF61D-AB7E-422A-8A59-9A3EB7E5750F}" type="datetime1">
              <a:rPr lang="zh-CN" altLang="en-US" smtClean="0"/>
              <a:t>2025/9/5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553200"/>
            <a:ext cx="4114800" cy="3065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zh-CN" altLang="en-US" sz="1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季度考核</a:t>
            </a:r>
            <a:r>
              <a:rPr lang="en-US" altLang="zh-CN" dirty="0"/>
              <a:t>-</a:t>
            </a:r>
            <a:r>
              <a:rPr lang="zh-CN" altLang="en-US" dirty="0"/>
              <a:t>电子学组邓思琪</a:t>
            </a: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448800" y="6553200"/>
            <a:ext cx="2743200" cy="3065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zh-CN" altLang="en-US" sz="1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9FCB8A6-8E3B-4899-BEB6-4237967F4185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5496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707F6A0-2882-4984-B019-9BC83DD59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D89B-D8A2-4074-A81F-F80BB66F7C7F}" type="datetime1">
              <a:rPr lang="zh-CN" altLang="en-US" smtClean="0"/>
              <a:t>2025/9/5</a:t>
            </a:fld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2547B9A-DF25-46EA-BE56-80B925C13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季度考核</a:t>
            </a:r>
            <a:r>
              <a:rPr lang="en-US" altLang="zh-CN" dirty="0"/>
              <a:t>-</a:t>
            </a:r>
            <a:r>
              <a:rPr lang="zh-CN" altLang="en-US" dirty="0"/>
              <a:t>电子学组邓思琪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E6B5B74-93BF-4228-9A0C-B6D911E5F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B8A6-8E3B-4899-BEB6-4237967F4185}" type="slidenum">
              <a:rPr lang="en-US" altLang="zh-CN" smtClean="0"/>
              <a:pPr/>
              <a:t>1</a:t>
            </a:fld>
            <a:endParaRPr 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EB673F65-3001-4077-BD5B-EA9C95683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2025</a:t>
            </a:r>
            <a:r>
              <a:rPr lang="zh-CN" altLang="en-US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年</a:t>
            </a:r>
            <a:r>
              <a:rPr lang="en-US" altLang="zh-CN" dirty="0"/>
              <a:t>5</a:t>
            </a:r>
            <a:r>
              <a:rPr lang="en-US" altLang="zh-CN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-8</a:t>
            </a:r>
            <a:r>
              <a:rPr lang="zh-CN" altLang="en-US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月考核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37B4B51-E408-4803-9AB3-B408FCD8F909}"/>
              </a:ext>
            </a:extLst>
          </p:cNvPr>
          <p:cNvSpPr txBox="1"/>
          <p:nvPr/>
        </p:nvSpPr>
        <p:spPr>
          <a:xfrm>
            <a:off x="3735455" y="3513576"/>
            <a:ext cx="4721087" cy="19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汇报人：邓思琪</a:t>
            </a:r>
            <a:endParaRPr lang="en-US" altLang="zh-CN" sz="2800" b="1" dirty="0"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导师：魏微</a:t>
            </a:r>
            <a:endParaRPr lang="en-US" altLang="zh-CN" sz="2800" b="1" dirty="0"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时间：</a:t>
            </a:r>
            <a:r>
              <a:rPr lang="en-US" altLang="zh-CN" sz="28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2025.9.5</a:t>
            </a:r>
          </a:p>
        </p:txBody>
      </p:sp>
    </p:spTree>
    <p:extLst>
      <p:ext uri="{BB962C8B-B14F-4D97-AF65-F5344CB8AC3E}">
        <p14:creationId xmlns:p14="http://schemas.microsoft.com/office/powerpoint/2010/main" val="3763248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图片 85">
            <a:extLst>
              <a:ext uri="{FF2B5EF4-FFF2-40B4-BE49-F238E27FC236}">
                <a16:creationId xmlns:a16="http://schemas.microsoft.com/office/drawing/2014/main" id="{7349D08E-80FD-4E0A-956E-F585133CD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926" y="969189"/>
            <a:ext cx="8650217" cy="4533629"/>
          </a:xfrm>
          <a:prstGeom prst="rect">
            <a:avLst/>
          </a:prstGeom>
        </p:spPr>
      </p:pic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00D00AF-8ED5-4313-BC67-31B0225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40D0-0B15-476B-8C48-06978F2292A3}" type="datetime1">
              <a:rPr lang="zh-CN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2025/9/5</a:t>
            </a:fld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EBF9CC9-B15C-4BED-8B49-BFFB4D9A1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t>季度考核</a:t>
            </a:r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t>电子学组邓思琪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055BF39-8675-43DB-92A9-63F90E3D9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B8A6-8E3B-4899-BEB6-4237967F4185}" type="slidenum">
              <a:rPr lang="en-US" altLang="zh-CN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DE6C44E0-DEDA-49C9-8380-23BFE2F27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Taichu</a:t>
            </a:r>
            <a:r>
              <a:rPr lang="zh-CN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顶点探测器相关设计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6154F7F-EEE4-4A07-A5DA-25D26F0EF2CE}"/>
              </a:ext>
            </a:extLst>
          </p:cNvPr>
          <p:cNvSpPr txBox="1"/>
          <p:nvPr/>
        </p:nvSpPr>
        <p:spPr>
          <a:xfrm>
            <a:off x="1910584" y="5771644"/>
            <a:ext cx="9151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p"/>
            </a:pPr>
            <a:r>
              <a:rPr lang="zh-CN" altLang="en-US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不重复约束条件：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 &lt; delay_read_0 + </a:t>
            </a:r>
            <a:r>
              <a:rPr lang="en-US" altLang="zh-CN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delay_fastor_neg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&lt; 50ns</a:t>
            </a:r>
          </a:p>
          <a:p>
            <a:pPr marL="285750" indent="-285750" algn="just">
              <a:buFont typeface="Wingdings" panose="05000000000000000000" pitchFamily="2" charset="2"/>
              <a:buChar char="p"/>
            </a:pPr>
            <a:r>
              <a:rPr lang="zh-CN" altLang="en-US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目前</a:t>
            </a:r>
            <a:r>
              <a:rPr lang="en-US" altLang="zh-CN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delay_read</a:t>
            </a:r>
            <a:r>
              <a:rPr lang="en-US" altLang="zh-CN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&lt; 13ns, </a:t>
            </a:r>
            <a:r>
              <a:rPr lang="en-US" altLang="zh-CN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delay_fastor_neg</a:t>
            </a:r>
            <a:r>
              <a:rPr lang="en-US" altLang="zh-CN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&lt; 18ns</a:t>
            </a:r>
            <a:r>
              <a:rPr lang="zh-CN" alt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，</a:t>
            </a: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阵列修改后初步满足约束条件</a:t>
            </a: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17A291D3-EDC6-411A-BF0D-589E56C169CC}"/>
              </a:ext>
            </a:extLst>
          </p:cNvPr>
          <p:cNvSpPr txBox="1"/>
          <p:nvPr/>
        </p:nvSpPr>
        <p:spPr>
          <a:xfrm>
            <a:off x="722358" y="803650"/>
            <a:ext cx="6130030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时序分析</a:t>
            </a:r>
          </a:p>
        </p:txBody>
      </p:sp>
      <p:sp>
        <p:nvSpPr>
          <p:cNvPr id="87" name="文本框 86">
            <a:extLst>
              <a:ext uri="{FF2B5EF4-FFF2-40B4-BE49-F238E27FC236}">
                <a16:creationId xmlns:a16="http://schemas.microsoft.com/office/drawing/2014/main" id="{F43D16E5-A9DA-4FBD-A81C-270F9D86569B}"/>
              </a:ext>
            </a:extLst>
          </p:cNvPr>
          <p:cNvSpPr txBox="1"/>
          <p:nvPr/>
        </p:nvSpPr>
        <p:spPr>
          <a:xfrm>
            <a:off x="5075606" y="5425464"/>
            <a:ext cx="2207167" cy="333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最远端</a:t>
            </a:r>
            <a:r>
              <a:rPr lang="en-US" altLang="zh-CN" sz="12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zh-CN" altLang="en-US" sz="12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像素击中仿真结果</a:t>
            </a:r>
          </a:p>
        </p:txBody>
      </p:sp>
    </p:spTree>
    <p:extLst>
      <p:ext uri="{BB962C8B-B14F-4D97-AF65-F5344CB8AC3E}">
        <p14:creationId xmlns:p14="http://schemas.microsoft.com/office/powerpoint/2010/main" val="2238010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EEDFD70-E96C-4DEB-867E-002956883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40D0-0B15-476B-8C48-06978F2292A3}" type="datetime1">
              <a:rPr lang="zh-CN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2025/9/5</a:t>
            </a:fld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4B68254-DE60-4B44-8A35-36695A9F2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t>季度考核</a:t>
            </a:r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t>电子学组邓思琪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861988E-E6C7-4DAD-979F-1AF5E4657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B8A6-8E3B-4899-BEB6-4237967F4185}" type="slidenum">
              <a:rPr lang="en-US" altLang="zh-CN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图片 55">
            <a:extLst>
              <a:ext uri="{FF2B5EF4-FFF2-40B4-BE49-F238E27FC236}">
                <a16:creationId xmlns:a16="http://schemas.microsoft.com/office/drawing/2014/main" id="{C6C1B31A-59EE-4446-83D1-E56D3BB0E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056" y="1828871"/>
            <a:ext cx="4157023" cy="1887318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838260CF-417F-4A58-A715-55D7643D9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9760" y="1827250"/>
            <a:ext cx="4156027" cy="1887318"/>
          </a:xfrm>
          <a:prstGeom prst="rect">
            <a:avLst/>
          </a:prstGeom>
        </p:spPr>
      </p:pic>
      <p:sp>
        <p:nvSpPr>
          <p:cNvPr id="58" name="文本框 57">
            <a:extLst>
              <a:ext uri="{FF2B5EF4-FFF2-40B4-BE49-F238E27FC236}">
                <a16:creationId xmlns:a16="http://schemas.microsoft.com/office/drawing/2014/main" id="{512EEAFA-9F27-4693-B1E0-B0D449A6DF71}"/>
              </a:ext>
            </a:extLst>
          </p:cNvPr>
          <p:cNvSpPr txBox="1"/>
          <p:nvPr/>
        </p:nvSpPr>
        <p:spPr>
          <a:xfrm>
            <a:off x="6277584" y="1377132"/>
            <a:ext cx="2791912" cy="413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zh-CN" altLang="en-US" sz="16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击中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2938968B-25F6-4995-87AB-B8B123CF6BFD}"/>
              </a:ext>
            </a:extLst>
          </p:cNvPr>
          <p:cNvSpPr txBox="1"/>
          <p:nvPr/>
        </p:nvSpPr>
        <p:spPr>
          <a:xfrm>
            <a:off x="1248384" y="1377131"/>
            <a:ext cx="2791912" cy="413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zh-CN" altLang="en-US" sz="16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击中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0CE5B63-C339-4D5B-8C16-18F63F7BE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9626" y="4279344"/>
            <a:ext cx="4158331" cy="1887318"/>
          </a:xfrm>
          <a:prstGeom prst="rect">
            <a:avLst/>
          </a:prstGeom>
        </p:spPr>
      </p:pic>
      <p:sp>
        <p:nvSpPr>
          <p:cNvPr id="62" name="文本框 61">
            <a:extLst>
              <a:ext uri="{FF2B5EF4-FFF2-40B4-BE49-F238E27FC236}">
                <a16:creationId xmlns:a16="http://schemas.microsoft.com/office/drawing/2014/main" id="{4CCE9177-2F7C-43E5-B01C-57DBA6C528A7}"/>
              </a:ext>
            </a:extLst>
          </p:cNvPr>
          <p:cNvSpPr txBox="1"/>
          <p:nvPr/>
        </p:nvSpPr>
        <p:spPr>
          <a:xfrm>
            <a:off x="1248384" y="3823734"/>
            <a:ext cx="2791912" cy="413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zh-CN" altLang="en-US" sz="16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击中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5C93725-9206-4863-8BE6-514E72FB85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9760" y="4279344"/>
            <a:ext cx="4156028" cy="1887761"/>
          </a:xfrm>
          <a:prstGeom prst="rect">
            <a:avLst/>
          </a:prstGeom>
        </p:spPr>
      </p:pic>
      <p:sp>
        <p:nvSpPr>
          <p:cNvPr id="65" name="文本框 64">
            <a:extLst>
              <a:ext uri="{FF2B5EF4-FFF2-40B4-BE49-F238E27FC236}">
                <a16:creationId xmlns:a16="http://schemas.microsoft.com/office/drawing/2014/main" id="{BD3B066B-940D-4B4E-9477-FCA0D8582865}"/>
              </a:ext>
            </a:extLst>
          </p:cNvPr>
          <p:cNvSpPr txBox="1"/>
          <p:nvPr/>
        </p:nvSpPr>
        <p:spPr>
          <a:xfrm>
            <a:off x="6277584" y="3823733"/>
            <a:ext cx="2791912" cy="413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zh-CN" altLang="en-US" sz="16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击中</a:t>
            </a:r>
          </a:p>
        </p:txBody>
      </p:sp>
      <p:sp>
        <p:nvSpPr>
          <p:cNvPr id="16" name="标题 4">
            <a:extLst>
              <a:ext uri="{FF2B5EF4-FFF2-40B4-BE49-F238E27FC236}">
                <a16:creationId xmlns:a16="http://schemas.microsoft.com/office/drawing/2014/main" id="{A872239F-3DDC-4F8A-B6E8-26317A151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88" y="111125"/>
            <a:ext cx="7231062" cy="595313"/>
          </a:xfrm>
        </p:spPr>
        <p:txBody>
          <a:bodyPr/>
          <a:lstStyle/>
          <a:p>
            <a:r>
              <a:rPr lang="en-US" altLang="zh-C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Taichu</a:t>
            </a:r>
            <a:r>
              <a:rPr lang="zh-CN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顶点探测器相关设计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9D46871-DCF3-4058-A8D3-C806E568482C}"/>
              </a:ext>
            </a:extLst>
          </p:cNvPr>
          <p:cNvSpPr txBox="1"/>
          <p:nvPr/>
        </p:nvSpPr>
        <p:spPr>
          <a:xfrm>
            <a:off x="7581636" y="3654725"/>
            <a:ext cx="1794352" cy="333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最远端</a:t>
            </a:r>
            <a:r>
              <a:rPr lang="en-US" altLang="zh-CN" sz="12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zh-CN" altLang="en-US" sz="12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像素击中仿真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2B1EF55-2827-41BE-AC78-1F0A62D1323F}"/>
              </a:ext>
            </a:extLst>
          </p:cNvPr>
          <p:cNvSpPr txBox="1"/>
          <p:nvPr/>
        </p:nvSpPr>
        <p:spPr>
          <a:xfrm>
            <a:off x="2481382" y="6085703"/>
            <a:ext cx="1974817" cy="333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远、中、近</a:t>
            </a:r>
            <a:r>
              <a:rPr lang="en-US" altLang="zh-CN" sz="12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zh-CN" altLang="en-US" sz="12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像素击中仿真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AD96060-7957-4A9D-BA6F-2C2055A30F8B}"/>
              </a:ext>
            </a:extLst>
          </p:cNvPr>
          <p:cNvSpPr txBox="1"/>
          <p:nvPr/>
        </p:nvSpPr>
        <p:spPr>
          <a:xfrm>
            <a:off x="7654448" y="6085703"/>
            <a:ext cx="1794352" cy="333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最近端</a:t>
            </a:r>
            <a:r>
              <a:rPr lang="en-US" altLang="zh-CN" sz="12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zh-CN" altLang="en-US" sz="12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像素击中仿真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6419976-9542-4E59-A920-1B892164757B}"/>
              </a:ext>
            </a:extLst>
          </p:cNvPr>
          <p:cNvSpPr txBox="1"/>
          <p:nvPr/>
        </p:nvSpPr>
        <p:spPr>
          <a:xfrm>
            <a:off x="2567779" y="3654726"/>
            <a:ext cx="1974817" cy="333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最远端</a:t>
            </a:r>
            <a:r>
              <a:rPr lang="en-US" altLang="zh-CN" sz="12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zh-CN" altLang="en-US" sz="12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像素击中仿真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EA5B4E2E-D957-4D9A-B6FF-E84963E8DC59}"/>
              </a:ext>
            </a:extLst>
          </p:cNvPr>
          <p:cNvSpPr txBox="1"/>
          <p:nvPr/>
        </p:nvSpPr>
        <p:spPr>
          <a:xfrm>
            <a:off x="722358" y="803650"/>
            <a:ext cx="6130030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修改后仿真</a:t>
            </a:r>
          </a:p>
        </p:txBody>
      </p:sp>
    </p:spTree>
    <p:extLst>
      <p:ext uri="{BB962C8B-B14F-4D97-AF65-F5344CB8AC3E}">
        <p14:creationId xmlns:p14="http://schemas.microsoft.com/office/powerpoint/2010/main" val="2376573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7A58B5A-3851-45B1-A257-06154E12E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40D0-0B15-476B-8C48-06978F2292A3}" type="datetime1">
              <a:rPr lang="zh-CN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2025/9/5</a:t>
            </a:fld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D6D5767-CC07-47D2-A7EF-E43D16614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t>季度考核</a:t>
            </a:r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t>电子学组邓思琪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89A1B7F-118B-4827-88B6-13C4E646F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B8A6-8E3B-4899-BEB6-4237967F4185}" type="slidenum">
              <a:rPr lang="en-US" altLang="zh-CN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12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8A73F17-47FB-439E-8995-3623E924F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253" y="1392723"/>
            <a:ext cx="9392688" cy="368188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70399CF-990E-4489-8F5E-DAEAB7BD0A6F}"/>
              </a:ext>
            </a:extLst>
          </p:cNvPr>
          <p:cNvSpPr txBox="1"/>
          <p:nvPr/>
        </p:nvSpPr>
        <p:spPr>
          <a:xfrm>
            <a:off x="2547533" y="5229130"/>
            <a:ext cx="691423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p"/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TT</a:t>
            </a:r>
            <a:r>
              <a:rPr lang="zh-CN" altLang="en-US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仿真：</a:t>
            </a:r>
            <a:r>
              <a:rPr lang="en-US" altLang="zh-CN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b="1" dirty="0" err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delay_read</a:t>
            </a:r>
            <a:r>
              <a:rPr lang="en-US" altLang="zh-CN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</a:t>
            </a:r>
            <a:r>
              <a:rPr lang="en-US" altLang="zh-CN" b="1" dirty="0" err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delay_fastor_neg</a:t>
            </a:r>
            <a:r>
              <a:rPr lang="en-US" altLang="zh-CN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zh-CN" alt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≈</a:t>
            </a:r>
            <a:r>
              <a:rPr lang="en-US" altLang="zh-CN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31 ns 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&lt; 50 ns</a:t>
            </a:r>
          </a:p>
          <a:p>
            <a:pPr marL="285750" indent="-285750" algn="just">
              <a:buFont typeface="Wingdings" panose="05000000000000000000" pitchFamily="2" charset="2"/>
              <a:buChar char="p"/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PVT</a:t>
            </a:r>
            <a:r>
              <a:rPr lang="zh-CN" altLang="en-US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仿真：</a:t>
            </a:r>
            <a:r>
              <a:rPr lang="en-US" altLang="zh-CN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b="1" dirty="0" err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delay_read</a:t>
            </a:r>
            <a:r>
              <a:rPr lang="en-US" altLang="zh-CN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</a:t>
            </a:r>
            <a:r>
              <a:rPr lang="en-US" altLang="zh-CN" b="1" dirty="0" err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delay_fastor_neg</a:t>
            </a:r>
            <a:r>
              <a:rPr lang="en-US" altLang="zh-CN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zh-CN" alt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≈</a:t>
            </a:r>
            <a:r>
              <a:rPr lang="en-US" altLang="zh-CN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53 ns 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 50 ns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altLang="zh-CN" sz="1600" b="1" dirty="0" err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delay_read</a:t>
            </a:r>
            <a:r>
              <a:rPr lang="en-US" altLang="zh-CN" sz="16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zh-CN" altLang="en-US" sz="16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≈ </a:t>
            </a:r>
            <a:r>
              <a:rPr lang="en-US" altLang="zh-CN" sz="16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18 ns</a:t>
            </a:r>
            <a:r>
              <a:rPr lang="zh-CN" altLang="en-US" sz="16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，</a:t>
            </a:r>
            <a:r>
              <a:rPr lang="en-US" altLang="zh-CN" sz="1600" b="1" dirty="0" err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delay_fastor_neg</a:t>
            </a:r>
            <a:r>
              <a:rPr lang="en-US" altLang="zh-CN" sz="16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zh-CN" altLang="en-US" sz="16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≈ </a:t>
            </a:r>
            <a:r>
              <a:rPr lang="en-US" altLang="zh-CN" sz="16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35 ns</a:t>
            </a:r>
          </a:p>
          <a:p>
            <a:pPr marL="285750" indent="-285750" algn="just">
              <a:buFont typeface="Wingdings" panose="05000000000000000000" pitchFamily="2" charset="2"/>
              <a:buChar char="p"/>
            </a:pP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需进一步优化以满足最坏情况（进行中）</a:t>
            </a:r>
            <a:endParaRPr lang="en-US" altLang="zh-CN" b="1" dirty="0">
              <a:solidFill>
                <a:srgbClr val="C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标题 4">
            <a:extLst>
              <a:ext uri="{FF2B5EF4-FFF2-40B4-BE49-F238E27FC236}">
                <a16:creationId xmlns:a16="http://schemas.microsoft.com/office/drawing/2014/main" id="{0C6E570D-2D0A-4A1D-BC3E-633074EE3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88" y="111125"/>
            <a:ext cx="7231062" cy="595313"/>
          </a:xfrm>
        </p:spPr>
        <p:txBody>
          <a:bodyPr/>
          <a:lstStyle/>
          <a:p>
            <a:r>
              <a:rPr lang="en-US" altLang="zh-C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Taichu</a:t>
            </a:r>
            <a:r>
              <a:rPr lang="zh-CN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顶点探测器相关设计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964D54F-E2C5-418A-AD78-6DFB25F7C4D1}"/>
              </a:ext>
            </a:extLst>
          </p:cNvPr>
          <p:cNvSpPr txBox="1"/>
          <p:nvPr/>
        </p:nvSpPr>
        <p:spPr>
          <a:xfrm>
            <a:off x="722358" y="803650"/>
            <a:ext cx="6130030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4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PVT</a:t>
            </a:r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仿真（</a:t>
            </a:r>
            <a:r>
              <a:rPr lang="en-US" altLang="zh-CN" sz="24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SS + 1.6V + 50</a:t>
            </a:r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℃）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3B5ED61-91BF-4652-820E-8E06264CC7BA}"/>
              </a:ext>
            </a:extLst>
          </p:cNvPr>
          <p:cNvSpPr txBox="1"/>
          <p:nvPr/>
        </p:nvSpPr>
        <p:spPr>
          <a:xfrm>
            <a:off x="5108591" y="4960592"/>
            <a:ext cx="1974817" cy="333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PVT</a:t>
            </a:r>
            <a:r>
              <a:rPr lang="zh-CN" altLang="en-US" sz="12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仿真结果</a:t>
            </a:r>
          </a:p>
        </p:txBody>
      </p:sp>
    </p:spTree>
    <p:extLst>
      <p:ext uri="{BB962C8B-B14F-4D97-AF65-F5344CB8AC3E}">
        <p14:creationId xmlns:p14="http://schemas.microsoft.com/office/powerpoint/2010/main" val="3648382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5A8729B-0335-4402-AC6D-8AB3DE9BC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40D0-0B15-476B-8C48-06978F2292A3}" type="datetime1">
              <a:rPr lang="zh-CN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2025/9/5</a:t>
            </a:fld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B602678-8B32-43BA-9DD1-069C52127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t>季度考核</a:t>
            </a:r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t>电子学组邓思琪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C8C0242-BC05-4752-AF21-DC59529FA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B8A6-8E3B-4899-BEB6-4237967F4185}" type="slidenum">
              <a:rPr lang="en-US" altLang="zh-CN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13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0608C9B1-82FF-40B7-8C20-C60D17A73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后续安排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9DD7BFB-1548-4F0D-9856-643815B11A7F}"/>
              </a:ext>
            </a:extLst>
          </p:cNvPr>
          <p:cNvSpPr txBox="1"/>
          <p:nvPr/>
        </p:nvSpPr>
        <p:spPr>
          <a:xfrm>
            <a:off x="1038225" y="1220518"/>
            <a:ext cx="6134100" cy="1598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b="1" dirty="0" err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Taichu</a:t>
            </a:r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顶点探测器相关设计</a:t>
            </a:r>
            <a:endParaRPr lang="en-US" altLang="zh-CN" sz="24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1257300" lvl="2" indent="-34290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0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继续完善和优化像素内数字逻辑设计</a:t>
            </a:r>
            <a:endParaRPr lang="en-US" altLang="zh-CN" sz="20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跟进并参与</a:t>
            </a:r>
            <a:r>
              <a:rPr lang="en-US" altLang="zh-CN" sz="2400" b="1" dirty="0" err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Taichu</a:t>
            </a:r>
            <a:r>
              <a:rPr lang="en-US" altLang="zh-CN" sz="24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-stitching</a:t>
            </a:r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的设计</a:t>
            </a:r>
            <a:endParaRPr lang="en-US" altLang="zh-CN" sz="24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155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171F882-A91D-44C6-9F6C-F2358665D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40D0-0B15-476B-8C48-06978F2292A3}" type="datetime1">
              <a:rPr lang="zh-CN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2025/9/5</a:t>
            </a:fld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79C35CA-EC3A-4EEC-87A5-1CC20FFBE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t>季度考核</a:t>
            </a:r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t>电子学组邓思琪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81388A7-32B6-41C5-BA5E-005E55B08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B8A6-8E3B-4899-BEB6-4237967F4185}" type="slidenum">
              <a:rPr lang="en-US" altLang="zh-CN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14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C635C48C-3515-4167-BE9C-2CBAA370B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总结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1650140-487C-4201-8279-CCB0D0E44F39}"/>
              </a:ext>
            </a:extLst>
          </p:cNvPr>
          <p:cNvSpPr txBox="1"/>
          <p:nvPr/>
        </p:nvSpPr>
        <p:spPr>
          <a:xfrm>
            <a:off x="1086405" y="973137"/>
            <a:ext cx="965779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本季度工作</a:t>
            </a:r>
            <a:endParaRPr lang="en-US" altLang="zh-CN" sz="24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0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先进</a:t>
            </a:r>
            <a:r>
              <a:rPr lang="en-US" altLang="zh-CN" sz="20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3D</a:t>
            </a:r>
            <a:r>
              <a:rPr lang="zh-CN" altLang="en-US" sz="20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封装工艺的验证片设计</a:t>
            </a:r>
            <a:endParaRPr lang="en-US" altLang="zh-CN" sz="20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1257300" lvl="2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时钟树验证仿真</a:t>
            </a:r>
            <a:endParaRPr lang="en-US" altLang="zh-CN" sz="20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000" b="1" dirty="0" err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Taichu</a:t>
            </a:r>
            <a:r>
              <a:rPr lang="zh-CN" altLang="en-US" sz="20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顶点探测器相关设计</a:t>
            </a:r>
            <a:endParaRPr lang="en-US" altLang="zh-CN" sz="20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1257300" lvl="2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重复读出</a:t>
            </a:r>
            <a:r>
              <a:rPr lang="en-US" altLang="zh-CN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bug</a:t>
            </a:r>
            <a:r>
              <a:rPr lang="zh-CN" altLang="en-US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复现和修正</a:t>
            </a:r>
            <a:endParaRPr lang="en-US" altLang="zh-CN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后续安排</a:t>
            </a:r>
            <a:endParaRPr lang="en-US" altLang="zh-CN" sz="24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1257300" lvl="2" indent="-34290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继续</a:t>
            </a:r>
            <a:r>
              <a:rPr lang="zh-CN" altLang="en-US" sz="1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完善和优化</a:t>
            </a:r>
            <a:r>
              <a:rPr lang="en-US" altLang="zh-CN" sz="1800" b="1" dirty="0" err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Taichu</a:t>
            </a:r>
            <a:r>
              <a:rPr lang="zh-CN" altLang="en-US" sz="1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像素内数字逻辑设计</a:t>
            </a:r>
            <a:endParaRPr lang="en-US" altLang="zh-CN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1257300" lvl="2" indent="-34290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跟进并参与</a:t>
            </a:r>
            <a:r>
              <a:rPr lang="en-US" altLang="zh-CN" b="1" dirty="0" err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Taichu</a:t>
            </a:r>
            <a:r>
              <a:rPr lang="en-US" altLang="zh-CN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-stitching</a:t>
            </a:r>
            <a:r>
              <a:rPr lang="zh-CN" altLang="en-US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的设计</a:t>
            </a:r>
            <a:endParaRPr lang="en-US" altLang="zh-CN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897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D176007-FFED-4641-B751-F5DEB1656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40D0-0B15-476B-8C48-06978F2292A3}" type="datetime1">
              <a:rPr lang="zh-CN" altLang="en-US" smtClean="0"/>
              <a:t>2025/9/5</a:t>
            </a:fld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694F299-F3B3-4251-ACAF-8672F0EDE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季度考核</a:t>
            </a:r>
            <a:r>
              <a:rPr lang="en-US" altLang="zh-CN"/>
              <a:t>-</a:t>
            </a:r>
            <a:r>
              <a:rPr lang="zh-CN" altLang="en-US"/>
              <a:t>电子学组邓思琪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C412272-1349-4BB6-B15E-6979AE96E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B8A6-8E3B-4899-BEB6-4237967F4185}" type="slidenum">
              <a:rPr lang="en-US" altLang="zh-CN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646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E1AAE311-002B-46D4-AAFE-F39C7CCB2B9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1"/>
              </a:clrFrom>
              <a:clrTo>
                <a:srgbClr val="00000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3828" y="1433990"/>
            <a:ext cx="5014467" cy="3575009"/>
          </a:xfrm>
          <a:prstGeom prst="rect">
            <a:avLst/>
          </a:prstGeom>
        </p:spPr>
      </p:pic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4CC1F64-C021-4E24-BC13-D71BF7477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40D0-0B15-476B-8C48-06978F2292A3}" type="datetime1">
              <a:rPr lang="zh-CN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2025/9/5</a:t>
            </a:fld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FB56796-4616-4A50-AEF2-67EC21F19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t>季度考核</a:t>
            </a:r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t>电子学组邓思琪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CC9F33C-4CEB-4F1C-ACF8-BDA55C733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B8A6-8E3B-4899-BEB6-4237967F4185}" type="slidenum">
              <a:rPr lang="en-US" altLang="zh-CN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16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490E8A67-0080-4679-9F57-1F1E6E87C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Taichu</a:t>
            </a:r>
            <a:r>
              <a:rPr lang="zh-CN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顶点探测器相关设计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F90D8E7-0578-480E-AFE7-F4745E25A478}"/>
              </a:ext>
            </a:extLst>
          </p:cNvPr>
          <p:cNvSpPr/>
          <p:nvPr/>
        </p:nvSpPr>
        <p:spPr>
          <a:xfrm>
            <a:off x="1379501" y="1433474"/>
            <a:ext cx="639610" cy="370640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6DBE4229-FE62-4724-9453-197313E974BF}"/>
              </a:ext>
            </a:extLst>
          </p:cNvPr>
          <p:cNvCxnSpPr>
            <a:cxnSpLocks/>
          </p:cNvCxnSpPr>
          <p:nvPr/>
        </p:nvCxnSpPr>
        <p:spPr>
          <a:xfrm>
            <a:off x="2049298" y="3262009"/>
            <a:ext cx="286640" cy="1986568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B0E2118E-5A9C-4120-95F0-7858EC7ED4F9}"/>
              </a:ext>
            </a:extLst>
          </p:cNvPr>
          <p:cNvSpPr txBox="1"/>
          <p:nvPr/>
        </p:nvSpPr>
        <p:spPr>
          <a:xfrm>
            <a:off x="965700" y="5258275"/>
            <a:ext cx="5368306" cy="1152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阵列内</a:t>
            </a:r>
            <a:r>
              <a:rPr lang="en-US" altLang="zh-CN" sz="16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read</a:t>
            </a:r>
            <a:r>
              <a:rPr lang="zh-CN" altLang="en-US" sz="16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总线寄生：</a:t>
            </a:r>
            <a:r>
              <a:rPr lang="en-US" altLang="zh-CN" sz="16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25umM4+12umM3+10umM2+</a:t>
            </a:r>
            <a:r>
              <a:rPr lang="zh-CN" altLang="en-US" sz="16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对应过孔（线宽</a:t>
            </a:r>
            <a:r>
              <a:rPr lang="en-US" altLang="zh-CN" sz="16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0.28um</a:t>
            </a:r>
            <a:r>
              <a:rPr lang="zh-CN" altLang="en-US" sz="16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）</a:t>
            </a:r>
            <a:endParaRPr lang="en-US" altLang="zh-CN" sz="16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直接提取结果：</a:t>
            </a:r>
            <a:r>
              <a:rPr lang="en-US" altLang="zh-CN" sz="16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r=35ohm, c=7fF</a:t>
            </a:r>
            <a:endParaRPr lang="zh-CN" altLang="en-US" sz="16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462082F-5F32-49CA-965E-D2718E9F315B}"/>
              </a:ext>
            </a:extLst>
          </p:cNvPr>
          <p:cNvSpPr/>
          <p:nvPr/>
        </p:nvSpPr>
        <p:spPr>
          <a:xfrm>
            <a:off x="4603143" y="1392722"/>
            <a:ext cx="639610" cy="42529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034B857A-0472-4932-8D73-F62D32026D34}"/>
              </a:ext>
            </a:extLst>
          </p:cNvPr>
          <p:cNvCxnSpPr>
            <a:cxnSpLocks/>
          </p:cNvCxnSpPr>
          <p:nvPr/>
        </p:nvCxnSpPr>
        <p:spPr>
          <a:xfrm>
            <a:off x="5298337" y="1673053"/>
            <a:ext cx="2171568" cy="1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4A1E7F1B-77FF-4095-A39F-D49BFA970206}"/>
              </a:ext>
            </a:extLst>
          </p:cNvPr>
          <p:cNvSpPr txBox="1"/>
          <p:nvPr/>
        </p:nvSpPr>
        <p:spPr>
          <a:xfrm>
            <a:off x="6877627" y="2539972"/>
            <a:ext cx="4143655" cy="1152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慢链或门间走线寄生：</a:t>
            </a:r>
            <a:r>
              <a:rPr lang="en-US" altLang="zh-CN" sz="16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50umM3/M2+</a:t>
            </a:r>
            <a:r>
              <a:rPr lang="zh-CN" altLang="en-US" sz="16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对应过孔（线宽</a:t>
            </a:r>
            <a:r>
              <a:rPr lang="en-US" altLang="zh-CN" sz="16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0.28um</a:t>
            </a:r>
            <a:r>
              <a:rPr lang="zh-CN" altLang="en-US" sz="16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）</a:t>
            </a:r>
            <a:endParaRPr lang="en-US" altLang="zh-CN" sz="16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直接提取结果：</a:t>
            </a:r>
            <a:r>
              <a:rPr lang="en-US" altLang="zh-CN" sz="16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r=40ohm, c=6fF</a:t>
            </a:r>
            <a:endParaRPr lang="zh-CN" altLang="en-US" sz="16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67EB16CD-817D-4320-A23E-E52900A3970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1"/>
              </a:clrFrom>
              <a:clrTo>
                <a:srgbClr val="00000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47424" y="1193095"/>
            <a:ext cx="2141557" cy="1440679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4EBF6E0A-9348-4D76-A0D2-FC1318D3F1F0}"/>
              </a:ext>
            </a:extLst>
          </p:cNvPr>
          <p:cNvSpPr/>
          <p:nvPr/>
        </p:nvSpPr>
        <p:spPr>
          <a:xfrm>
            <a:off x="5830116" y="2387593"/>
            <a:ext cx="535698" cy="51471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9F6C2A34-7FA2-4D97-8144-743CD9DD4AB0}"/>
              </a:ext>
            </a:extLst>
          </p:cNvPr>
          <p:cNvCxnSpPr>
            <a:cxnSpLocks/>
          </p:cNvCxnSpPr>
          <p:nvPr/>
        </p:nvCxnSpPr>
        <p:spPr>
          <a:xfrm>
            <a:off x="6452686" y="2739599"/>
            <a:ext cx="1017219" cy="1688656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>
            <a:extLst>
              <a:ext uri="{FF2B5EF4-FFF2-40B4-BE49-F238E27FC236}">
                <a16:creationId xmlns:a16="http://schemas.microsoft.com/office/drawing/2014/main" id="{237C1440-F5B9-49BC-B11D-FBA3C75677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1"/>
              </a:clrFrom>
              <a:clrTo>
                <a:srgbClr val="00000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7970" y="3896816"/>
            <a:ext cx="2522525" cy="1361459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F107B88B-5801-4738-8E85-09B2774DF04F}"/>
              </a:ext>
            </a:extLst>
          </p:cNvPr>
          <p:cNvSpPr txBox="1"/>
          <p:nvPr/>
        </p:nvSpPr>
        <p:spPr>
          <a:xfrm>
            <a:off x="6750745" y="5210887"/>
            <a:ext cx="4560897" cy="1152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快链或门间走线寄生：</a:t>
            </a:r>
            <a:r>
              <a:rPr lang="en-US" altLang="zh-CN" sz="16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800umM4+5umM2+</a:t>
            </a:r>
            <a:r>
              <a:rPr lang="zh-CN" altLang="en-US" sz="16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对应过孔（线宽</a:t>
            </a:r>
            <a:r>
              <a:rPr lang="en-US" altLang="zh-CN" sz="16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0.28um</a:t>
            </a:r>
            <a:r>
              <a:rPr lang="zh-CN" altLang="en-US" sz="16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）</a:t>
            </a:r>
            <a:endParaRPr lang="en-US" altLang="zh-CN" sz="16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直接提取结果：</a:t>
            </a:r>
            <a:r>
              <a:rPr lang="en-US" altLang="zh-CN" sz="16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r=280ohm, c=130fF</a:t>
            </a:r>
            <a:endParaRPr lang="zh-CN" altLang="en-US" sz="16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4A7A36F6-7816-40C5-B3E5-27AB3ACC614F}"/>
              </a:ext>
            </a:extLst>
          </p:cNvPr>
          <p:cNvSpPr txBox="1"/>
          <p:nvPr/>
        </p:nvSpPr>
        <p:spPr>
          <a:xfrm>
            <a:off x="722358" y="803650"/>
            <a:ext cx="6130030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寄生参数提取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FD9E2076-E8BB-4A59-A7DF-D71ABEA2FCC5}"/>
              </a:ext>
            </a:extLst>
          </p:cNvPr>
          <p:cNvSpPr txBox="1"/>
          <p:nvPr/>
        </p:nvSpPr>
        <p:spPr>
          <a:xfrm>
            <a:off x="2049298" y="3285593"/>
            <a:ext cx="852503" cy="1019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b="1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①</a:t>
            </a:r>
            <a:r>
              <a:rPr lang="en-US" altLang="zh-CN" sz="1400" b="1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read</a:t>
            </a:r>
            <a:r>
              <a:rPr lang="zh-CN" altLang="en-US" sz="1400" b="1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传播路径寄生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CD831478-945A-47FB-B3E9-66DA3CA1E088}"/>
              </a:ext>
            </a:extLst>
          </p:cNvPr>
          <p:cNvSpPr txBox="1"/>
          <p:nvPr/>
        </p:nvSpPr>
        <p:spPr>
          <a:xfrm>
            <a:off x="5474830" y="1318504"/>
            <a:ext cx="1808793" cy="373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b="1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②慢链传播路径寄生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2C5F571A-B3EE-4D96-B129-32A48C9C21D8}"/>
              </a:ext>
            </a:extLst>
          </p:cNvPr>
          <p:cNvSpPr txBox="1"/>
          <p:nvPr/>
        </p:nvSpPr>
        <p:spPr>
          <a:xfrm>
            <a:off x="6025124" y="3069110"/>
            <a:ext cx="852503" cy="1019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b="1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③快链传播路径寄生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69541919-B076-43B4-BF4E-E24B59587B38}"/>
              </a:ext>
            </a:extLst>
          </p:cNvPr>
          <p:cNvSpPr txBox="1"/>
          <p:nvPr/>
        </p:nvSpPr>
        <p:spPr>
          <a:xfrm>
            <a:off x="2752677" y="4926177"/>
            <a:ext cx="1794352" cy="333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仿真原理图（部分）</a:t>
            </a:r>
          </a:p>
        </p:txBody>
      </p:sp>
    </p:spTree>
    <p:extLst>
      <p:ext uri="{BB962C8B-B14F-4D97-AF65-F5344CB8AC3E}">
        <p14:creationId xmlns:p14="http://schemas.microsoft.com/office/powerpoint/2010/main" val="742198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6A7E35A-F628-4F26-AB4F-6E2BE66E6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40D0-0B15-476B-8C48-06978F2292A3}" type="datetime1">
              <a:rPr lang="zh-CN" altLang="en-US" smtClean="0"/>
              <a:t>2025/9/5</a:t>
            </a:fld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25D0F94-5458-430C-ACBD-905B6C9B6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季度考核</a:t>
            </a:r>
            <a:r>
              <a:rPr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电子学组邓思琪</a:t>
            </a:r>
            <a:endParaRPr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D0C0395-690B-49CF-AE49-7D594C108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B8A6-8E3B-4899-BEB6-4237967F4185}" type="slidenum">
              <a:rPr lang="en-US" altLang="zh-CN" smtClean="0"/>
              <a:pPr/>
              <a:t>2</a:t>
            </a:fld>
            <a:endParaRPr 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D40098F4-C960-496C-B402-602FFCE71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64455B8-642C-44B7-A05B-2A7A37B42D66}"/>
              </a:ext>
            </a:extLst>
          </p:cNvPr>
          <p:cNvSpPr txBox="1"/>
          <p:nvPr/>
        </p:nvSpPr>
        <p:spPr>
          <a:xfrm>
            <a:off x="1276905" y="905523"/>
            <a:ext cx="954349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本季度工作</a:t>
            </a:r>
            <a:endParaRPr lang="en-US" altLang="zh-CN" sz="28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先进</a:t>
            </a:r>
            <a:r>
              <a:rPr lang="en-US" altLang="zh-CN" sz="24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3D</a:t>
            </a:r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封装工艺的验证片设计</a:t>
            </a:r>
            <a:endParaRPr lang="en-US" altLang="zh-CN" sz="24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1257300" lvl="2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时钟树验证仿真</a:t>
            </a:r>
            <a:endParaRPr lang="en-US" altLang="zh-CN" sz="20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b="1" dirty="0" err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Taichu</a:t>
            </a:r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顶点探测器相关设计</a:t>
            </a:r>
            <a:endParaRPr lang="en-US" altLang="zh-CN" sz="24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1257300" lvl="2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重复读出</a:t>
            </a:r>
            <a:r>
              <a:rPr lang="en-US" altLang="zh-CN" sz="20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bug</a:t>
            </a:r>
            <a:r>
              <a:rPr lang="zh-CN" altLang="en-US" sz="20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复现和修正</a:t>
            </a:r>
            <a:endParaRPr lang="en-US" altLang="zh-CN" sz="20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后续安排</a:t>
            </a:r>
            <a:endParaRPr lang="en-US" altLang="zh-CN" sz="28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总结</a:t>
            </a:r>
          </a:p>
        </p:txBody>
      </p:sp>
    </p:spTree>
    <p:extLst>
      <p:ext uri="{BB962C8B-B14F-4D97-AF65-F5344CB8AC3E}">
        <p14:creationId xmlns:p14="http://schemas.microsoft.com/office/powerpoint/2010/main" val="627095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405C381-65C8-4887-B820-6A5726702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40D0-0B15-476B-8C48-06978F2292A3}" type="datetime1">
              <a:rPr lang="zh-CN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2025/9/5</a:t>
            </a:fld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4D35E20-449D-4BD9-AAD8-B8F8B12A3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t>季度考核</a:t>
            </a:r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t>电子学组邓思琪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E96FB80-20A8-493E-B965-B5B6A8100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B8A6-8E3B-4899-BEB6-4237967F4185}" type="slidenum">
              <a:rPr lang="en-US" altLang="zh-CN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07DA68E6-8FA3-40B8-9D93-6B245081A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先进</a:t>
            </a:r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3D</a:t>
            </a:r>
            <a:r>
              <a:rPr lang="zh-CN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封装工艺的验证片设计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34ED1D3-205B-41E4-BA15-C9D28B38BDA8}"/>
              </a:ext>
            </a:extLst>
          </p:cNvPr>
          <p:cNvSpPr txBox="1"/>
          <p:nvPr/>
        </p:nvSpPr>
        <p:spPr>
          <a:xfrm>
            <a:off x="634173" y="760267"/>
            <a:ext cx="10300527" cy="2381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工作背景</a:t>
            </a:r>
            <a:endParaRPr lang="en-US" altLang="zh-CN" sz="24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为</a:t>
            </a: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验证先进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3D</a:t>
            </a: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封装工艺</a:t>
            </a:r>
            <a:r>
              <a:rPr lang="zh-CN" altLang="en-US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的可靠性，同时控制研发成本，采用成熟的高性价比工艺完成一款像素芯片的</a:t>
            </a: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工程批流片</a:t>
            </a:r>
            <a:r>
              <a:rPr lang="zh-CN" altLang="en-US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，为后续设计迭代提供可行性参考。</a:t>
            </a:r>
            <a:endParaRPr lang="en-US" altLang="zh-CN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时钟树验证仿真</a:t>
            </a:r>
            <a:endParaRPr lang="en-US" altLang="zh-CN" sz="24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7BF24CAE-3937-475C-903C-E3836ACD9E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1"/>
              </a:clrFrom>
              <a:clrTo>
                <a:srgbClr val="0000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10"/>
          <a:stretch/>
        </p:blipFill>
        <p:spPr>
          <a:xfrm>
            <a:off x="1014237" y="2068750"/>
            <a:ext cx="5874835" cy="1751968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ED015397-A28A-4361-955E-D66CB0C10FB8}"/>
              </a:ext>
            </a:extLst>
          </p:cNvPr>
          <p:cNvSpPr txBox="1"/>
          <p:nvPr/>
        </p:nvSpPr>
        <p:spPr>
          <a:xfrm>
            <a:off x="5548930" y="3778297"/>
            <a:ext cx="5649157" cy="2520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检查时钟信号能否满足</a:t>
            </a:r>
            <a:endParaRPr lang="en-US" altLang="zh-CN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时钟末端为情况最差的点</a:t>
            </a:r>
            <a:endParaRPr lang="en-US" altLang="zh-CN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移位链时序问题：时钟偏移</a:t>
            </a:r>
            <a:r>
              <a:rPr lang="en-US" altLang="zh-CN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(skew)</a:t>
            </a:r>
            <a:r>
              <a:rPr lang="zh-CN" altLang="en-US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需小于数据延时</a:t>
            </a:r>
            <a:endParaRPr lang="en-US" altLang="zh-CN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左列数据和时钟同向，需满足移位链时序条件</a:t>
            </a:r>
            <a:endParaRPr lang="en-US" altLang="zh-CN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右列数据和时钟反向，天然满足移位链时序</a:t>
            </a:r>
            <a:endParaRPr lang="en-US" altLang="zh-CN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综合以上两点确定该结构能满足的最快时钟频率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12CB0B83-5BD9-4F97-86DA-FE4C98487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761" y="3287950"/>
            <a:ext cx="2743200" cy="296829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92F77EA-4AC7-46B5-967A-A7E3A564A9C9}"/>
              </a:ext>
            </a:extLst>
          </p:cNvPr>
          <p:cNvSpPr txBox="1"/>
          <p:nvPr/>
        </p:nvSpPr>
        <p:spPr>
          <a:xfrm>
            <a:off x="1978755" y="6165338"/>
            <a:ext cx="2375110" cy="333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 b="1" dirty="0" err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Dbcol</a:t>
            </a:r>
            <a:r>
              <a:rPr lang="zh-CN" altLang="en-US" sz="12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数据流与时钟示意图</a:t>
            </a:r>
          </a:p>
        </p:txBody>
      </p:sp>
    </p:spTree>
    <p:extLst>
      <p:ext uri="{BB962C8B-B14F-4D97-AF65-F5344CB8AC3E}">
        <p14:creationId xmlns:p14="http://schemas.microsoft.com/office/powerpoint/2010/main" val="2127165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405C381-65C8-4887-B820-6A5726702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40D0-0B15-476B-8C48-06978F2292A3}" type="datetime1">
              <a:rPr lang="zh-CN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2025/9/5</a:t>
            </a:fld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4D35E20-449D-4BD9-AAD8-B8F8B12A3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季度考核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电子学组邓思琪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E96FB80-20A8-493E-B965-B5B6A8100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B8A6-8E3B-4899-BEB6-4237967F4185}" type="slidenum">
              <a:rPr lang="en-US" altLang="zh-CN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07DA68E6-8FA3-40B8-9D93-6B245081A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先进</a:t>
            </a:r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3D</a:t>
            </a:r>
            <a:r>
              <a:rPr lang="zh-CN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封装工艺的验证片设计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F56C7BE-385E-4142-8A33-C29E9BDC081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1"/>
              </a:clrFrom>
              <a:clrTo>
                <a:srgbClr val="00000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976" y="1535440"/>
            <a:ext cx="6356412" cy="282173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BE9C29B6-740A-4200-98FD-16222839E05C}"/>
              </a:ext>
            </a:extLst>
          </p:cNvPr>
          <p:cNvSpPr txBox="1"/>
          <p:nvPr/>
        </p:nvSpPr>
        <p:spPr>
          <a:xfrm>
            <a:off x="1851498" y="4684757"/>
            <a:ext cx="914075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根据原理图和版图搭建仿真模型考虑</a:t>
            </a: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最坏</a:t>
            </a:r>
            <a:r>
              <a:rPr lang="zh-CN" altLang="en-US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的情况：</a:t>
            </a:r>
            <a:endParaRPr lang="en-US" altLang="zh-CN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不考虑移位链输出与输入之间的连线延迟，时钟信号在每节之间的连线延时按最长考虑</a:t>
            </a:r>
            <a:endParaRPr lang="en-US" altLang="zh-CN" sz="16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寄生</a:t>
            </a:r>
            <a:r>
              <a:rPr lang="en-US" altLang="zh-CN" sz="16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RC</a:t>
            </a:r>
            <a:r>
              <a:rPr lang="zh-CN" altLang="en-US" sz="16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按提取数值再给</a:t>
            </a:r>
            <a:r>
              <a:rPr lang="en-US" altLang="zh-CN" sz="16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3~4</a:t>
            </a:r>
            <a:r>
              <a:rPr lang="zh-CN" altLang="en-US" sz="16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倍裕量</a:t>
            </a:r>
            <a:endParaRPr lang="en-US" altLang="zh-CN" sz="16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b="1" dirty="0" err="1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clk_row</a:t>
            </a: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能工作的最高频率为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50MHz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1E3C7515-B051-44CA-8B39-ECC656E89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7435" y="1562487"/>
            <a:ext cx="4855365" cy="2703234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3CBB3384-B5BB-415A-88D3-666A6A9BA714}"/>
              </a:ext>
            </a:extLst>
          </p:cNvPr>
          <p:cNvSpPr txBox="1"/>
          <p:nvPr/>
        </p:nvSpPr>
        <p:spPr>
          <a:xfrm>
            <a:off x="722358" y="803650"/>
            <a:ext cx="6130030" cy="583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400" b="1" dirty="0" err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clk_row</a:t>
            </a:r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建模及仿真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D7D15C7-D7BE-45C3-B105-B637DCA43FDC}"/>
              </a:ext>
            </a:extLst>
          </p:cNvPr>
          <p:cNvSpPr txBox="1"/>
          <p:nvPr/>
        </p:nvSpPr>
        <p:spPr>
          <a:xfrm>
            <a:off x="2851045" y="4197159"/>
            <a:ext cx="2375110" cy="333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 b="1" dirty="0" err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clk_row</a:t>
            </a:r>
            <a:r>
              <a:rPr lang="zh-CN" altLang="en-US" sz="12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建模仿真原理图（部分）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26561B0-6916-4E6B-B79C-C1823EFFC57A}"/>
              </a:ext>
            </a:extLst>
          </p:cNvPr>
          <p:cNvSpPr txBox="1"/>
          <p:nvPr/>
        </p:nvSpPr>
        <p:spPr>
          <a:xfrm>
            <a:off x="8917319" y="4197159"/>
            <a:ext cx="2375110" cy="333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 b="1" dirty="0" err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clk_row</a:t>
            </a:r>
            <a:r>
              <a:rPr lang="zh-CN" altLang="en-US" sz="12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仿真结果</a:t>
            </a:r>
          </a:p>
        </p:txBody>
      </p:sp>
    </p:spTree>
    <p:extLst>
      <p:ext uri="{BB962C8B-B14F-4D97-AF65-F5344CB8AC3E}">
        <p14:creationId xmlns:p14="http://schemas.microsoft.com/office/powerpoint/2010/main" val="1445773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359E247-E331-4BD0-9588-6B8C21479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40D0-0B15-476B-8C48-06978F2292A3}" type="datetime1">
              <a:rPr lang="zh-CN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2025/9/5</a:t>
            </a:fld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450B2ED-CD86-4F40-979A-152B91470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t>电子学组大组会</a:t>
            </a:r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t>邓思琪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64BE085-9397-41FA-8A13-93CA65A10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B8A6-8E3B-4899-BEB6-4237967F4185}" type="slidenum">
              <a:rPr lang="en-US" altLang="zh-CN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08835CE9-332A-42E2-9FD0-F30AD3BAF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先进</a:t>
            </a:r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3D</a:t>
            </a:r>
            <a:r>
              <a:rPr lang="zh-CN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封装工艺的验证片设计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A0DF6E-11D6-4991-B545-5216DB3B017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1"/>
              </a:clrFrom>
              <a:clrTo>
                <a:srgbClr val="00000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8511" y="1655277"/>
            <a:ext cx="6371051" cy="2527983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72FEB0B3-92C2-42A6-94C4-776B545EB7B7}"/>
              </a:ext>
            </a:extLst>
          </p:cNvPr>
          <p:cNvSpPr txBox="1"/>
          <p:nvPr/>
        </p:nvSpPr>
        <p:spPr>
          <a:xfrm>
            <a:off x="1405513" y="4744803"/>
            <a:ext cx="9886916" cy="1700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b="1" dirty="0" err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clk_col</a:t>
            </a:r>
            <a:r>
              <a:rPr lang="zh-CN" altLang="en-US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负载更轻，但</a:t>
            </a: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考虑到其时钟频率更高</a:t>
            </a:r>
            <a:r>
              <a:rPr lang="zh-CN" altLang="en-US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，故同样建模仿真</a:t>
            </a:r>
            <a:endParaRPr lang="en-US" altLang="zh-CN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b="1" dirty="0" err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clk_col</a:t>
            </a:r>
            <a:r>
              <a:rPr lang="zh-CN" altLang="en-US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能工作的最高工作频率为</a:t>
            </a:r>
            <a:r>
              <a:rPr lang="en-US" altLang="zh-CN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330MHz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考虑到</a:t>
            </a:r>
            <a:r>
              <a:rPr lang="zh-CN" altLang="en-US" sz="1600" b="1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其与</a:t>
            </a:r>
            <a:r>
              <a:rPr lang="en-US" altLang="zh-CN" sz="1600" b="1" dirty="0" err="1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clk_row</a:t>
            </a:r>
            <a:r>
              <a:rPr lang="zh-CN" altLang="en-US" sz="1600" b="1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为</a:t>
            </a:r>
            <a:r>
              <a:rPr lang="en-US" altLang="zh-CN" sz="1600" b="1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16</a:t>
            </a:r>
            <a:r>
              <a:rPr lang="zh-CN" altLang="en-US" sz="1600" b="1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分频关系</a:t>
            </a:r>
            <a:r>
              <a:rPr lang="zh-CN" altLang="en-US" sz="16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，按该频率折算</a:t>
            </a:r>
            <a:r>
              <a:rPr lang="en-US" altLang="zh-CN" sz="1600" b="1" dirty="0" err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clk_row</a:t>
            </a:r>
            <a:r>
              <a:rPr lang="zh-CN" altLang="en-US" sz="16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相应的工作频率为</a:t>
            </a:r>
            <a:r>
              <a:rPr lang="en-US" altLang="zh-CN" sz="16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20MHz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综合考虑两组时钟仿真结果，得出该设计最高工作频率为</a:t>
            </a:r>
            <a:r>
              <a:rPr lang="en-US" altLang="zh-CN" b="1" dirty="0" err="1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clk_row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20MHz</a:t>
            </a: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，</a:t>
            </a:r>
            <a:r>
              <a:rPr lang="en-US" altLang="zh-CN" b="1" dirty="0" err="1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clk_col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330MHz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359CAB1-B0D6-4A1E-AAC7-9A792ACF878E}"/>
              </a:ext>
            </a:extLst>
          </p:cNvPr>
          <p:cNvSpPr txBox="1"/>
          <p:nvPr/>
        </p:nvSpPr>
        <p:spPr>
          <a:xfrm>
            <a:off x="722358" y="803650"/>
            <a:ext cx="6130030" cy="583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400" b="1" dirty="0" err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clk_col</a:t>
            </a:r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建模及仿真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56ED276-3734-4A65-AADC-CAADDF663A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9913" y="1654912"/>
            <a:ext cx="4741434" cy="2527982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F7D3C2B6-C4DE-47AF-AAE9-8BD6997DC104}"/>
              </a:ext>
            </a:extLst>
          </p:cNvPr>
          <p:cNvSpPr txBox="1"/>
          <p:nvPr/>
        </p:nvSpPr>
        <p:spPr>
          <a:xfrm>
            <a:off x="2851045" y="4197159"/>
            <a:ext cx="2375110" cy="333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 b="1" dirty="0" err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clk_col</a:t>
            </a:r>
            <a:r>
              <a:rPr lang="zh-CN" altLang="en-US" sz="12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建模仿真原理图（部分）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58C3111-0AFA-4CF2-93B7-615741D8F8AA}"/>
              </a:ext>
            </a:extLst>
          </p:cNvPr>
          <p:cNvSpPr txBox="1"/>
          <p:nvPr/>
        </p:nvSpPr>
        <p:spPr>
          <a:xfrm>
            <a:off x="8917319" y="4197159"/>
            <a:ext cx="2375110" cy="333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 b="1" dirty="0" err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clk_col</a:t>
            </a:r>
            <a:r>
              <a:rPr lang="zh-CN" altLang="en-US" sz="12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仿真结果</a:t>
            </a:r>
          </a:p>
        </p:txBody>
      </p:sp>
    </p:spTree>
    <p:extLst>
      <p:ext uri="{BB962C8B-B14F-4D97-AF65-F5344CB8AC3E}">
        <p14:creationId xmlns:p14="http://schemas.microsoft.com/office/powerpoint/2010/main" val="2416772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EEDFD70-E96C-4DEB-867E-002956883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40D0-0B15-476B-8C48-06978F2292A3}" type="datetime1">
              <a:rPr lang="zh-CN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2025/9/5</a:t>
            </a:fld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4B68254-DE60-4B44-8A35-36695A9F2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t>季度考核</a:t>
            </a:r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t>电子学组邓思琪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861988E-E6C7-4DAD-979F-1AF5E4657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B8A6-8E3B-4899-BEB6-4237967F4185}" type="slidenum">
              <a:rPr lang="en-US" altLang="zh-CN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内容占位符 1">
            <a:extLst>
              <a:ext uri="{FF2B5EF4-FFF2-40B4-BE49-F238E27FC236}">
                <a16:creationId xmlns:a16="http://schemas.microsoft.com/office/drawing/2014/main" id="{B2C40BC1-1E57-4CBB-AB95-1C0FE58CF56C}"/>
              </a:ext>
            </a:extLst>
          </p:cNvPr>
          <p:cNvSpPr txBox="1">
            <a:spLocks noChangeArrowheads="1"/>
          </p:cNvSpPr>
          <p:nvPr/>
        </p:nvSpPr>
        <p:spPr>
          <a:xfrm>
            <a:off x="5357720" y="1599811"/>
            <a:ext cx="5909807" cy="41240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 工作背景：</a:t>
            </a:r>
            <a:r>
              <a:rPr lang="en-US" altLang="zh-CN" sz="2400" b="1" dirty="0" err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Taichu</a:t>
            </a:r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“重复读出”</a:t>
            </a:r>
            <a:r>
              <a:rPr lang="en-US" altLang="zh-CN" sz="24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bug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zh-CN" altLang="en-US" sz="20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较高行的像素在被单次击中时会有重复读出</a:t>
            </a:r>
            <a:endParaRPr lang="en-US" altLang="zh-CN" sz="20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lvl="2">
              <a:lnSpc>
                <a:spcPct val="150000"/>
              </a:lnSpc>
            </a:pPr>
            <a:r>
              <a:rPr lang="zh-CN" altLang="en-US" sz="1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行号越高，重复数越多</a:t>
            </a:r>
            <a:endParaRPr lang="en-US" altLang="zh-CN" sz="18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0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形成原因：</a:t>
            </a:r>
            <a:endParaRPr lang="en-US" altLang="zh-CN" sz="20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lvl="2">
              <a:lnSpc>
                <a:spcPct val="150000"/>
              </a:lnSpc>
            </a:pPr>
            <a:r>
              <a:rPr lang="zh-CN" altLang="en-US" sz="1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由于阵列和连线的延时过大，</a:t>
            </a:r>
            <a:r>
              <a:rPr lang="en-US" altLang="zh-CN" sz="1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FASTOR</a:t>
            </a:r>
            <a:r>
              <a:rPr lang="zh-CN" altLang="en-US" sz="1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信号无法被及时清除</a:t>
            </a:r>
            <a:endParaRPr lang="en-US" altLang="zh-CN" sz="18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0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目前解决方法</a:t>
            </a:r>
            <a:endParaRPr lang="en-US" altLang="zh-CN" sz="20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lvl="2">
              <a:lnSpc>
                <a:spcPct val="150000"/>
              </a:lnSpc>
            </a:pPr>
            <a:r>
              <a:rPr lang="zh-CN" altLang="en-US" sz="1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在</a:t>
            </a:r>
            <a:r>
              <a:rPr lang="en-US" altLang="zh-CN" sz="1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FPGA</a:t>
            </a:r>
            <a:r>
              <a:rPr lang="zh-CN" altLang="en-US" sz="1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中监测重复数据并将其清除</a:t>
            </a:r>
            <a:endParaRPr lang="en-US" altLang="zh-CN" sz="16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A241DE05-7529-4E1B-ABAA-F32A4E6E3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16" y="1599811"/>
            <a:ext cx="3789677" cy="204444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10C628C-AED4-4099-9CC7-50612D4500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74" y="4026151"/>
            <a:ext cx="3915560" cy="2112360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3805C473-AA30-4520-9ACE-77492DD52BC2}"/>
              </a:ext>
            </a:extLst>
          </p:cNvPr>
          <p:cNvSpPr txBox="1"/>
          <p:nvPr/>
        </p:nvSpPr>
        <p:spPr>
          <a:xfrm>
            <a:off x="715873" y="890586"/>
            <a:ext cx="6130030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重复读出</a:t>
            </a:r>
            <a:r>
              <a:rPr lang="en-US" altLang="zh-CN" sz="24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bug</a:t>
            </a:r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复现和修正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DEBE1E8-1C2E-4D92-B546-02AFCCEF9C62}"/>
              </a:ext>
            </a:extLst>
          </p:cNvPr>
          <p:cNvSpPr txBox="1"/>
          <p:nvPr/>
        </p:nvSpPr>
        <p:spPr>
          <a:xfrm>
            <a:off x="1669071" y="3592018"/>
            <a:ext cx="2660766" cy="333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Taichu3</a:t>
            </a:r>
            <a:r>
              <a:rPr lang="zh-CN" altLang="en-US" sz="12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测试成像图（原始）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C08AE1F-62BF-4479-92BF-5AB9A9AB1DBF}"/>
              </a:ext>
            </a:extLst>
          </p:cNvPr>
          <p:cNvSpPr txBox="1"/>
          <p:nvPr/>
        </p:nvSpPr>
        <p:spPr>
          <a:xfrm>
            <a:off x="1669071" y="6072410"/>
            <a:ext cx="2808039" cy="333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Taichu3</a:t>
            </a:r>
            <a:r>
              <a:rPr lang="zh-CN" altLang="en-US" sz="12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测试成像图（已清除重复数据）</a:t>
            </a:r>
          </a:p>
        </p:txBody>
      </p:sp>
      <p:sp>
        <p:nvSpPr>
          <p:cNvPr id="15" name="标题 4">
            <a:extLst>
              <a:ext uri="{FF2B5EF4-FFF2-40B4-BE49-F238E27FC236}">
                <a16:creationId xmlns:a16="http://schemas.microsoft.com/office/drawing/2014/main" id="{E57BABD2-5A3C-474F-A2C6-BC5EC35E6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88" y="111125"/>
            <a:ext cx="7231062" cy="595313"/>
          </a:xfrm>
        </p:spPr>
        <p:txBody>
          <a:bodyPr/>
          <a:lstStyle/>
          <a:p>
            <a:r>
              <a:rPr lang="en-US" altLang="zh-C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Taichu</a:t>
            </a:r>
            <a:r>
              <a:rPr lang="zh-CN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顶点探测器相关设计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379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EEDFD70-E96C-4DEB-867E-002956883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40D0-0B15-476B-8C48-06978F2292A3}" type="datetime1">
              <a:rPr lang="zh-CN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2025/9/5</a:t>
            </a:fld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4B68254-DE60-4B44-8A35-36695A9F2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t>季度考核</a:t>
            </a:r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t>电子学组邓思琪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861988E-E6C7-4DAD-979F-1AF5E4657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B8A6-8E3B-4899-BEB6-4237967F4185}" type="slidenum">
              <a:rPr lang="en-US" altLang="zh-CN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4BDAD183-B54D-4823-AB36-AA5B57196C78}"/>
              </a:ext>
            </a:extLst>
          </p:cNvPr>
          <p:cNvSpPr txBox="1"/>
          <p:nvPr/>
        </p:nvSpPr>
        <p:spPr>
          <a:xfrm>
            <a:off x="1426941" y="4881231"/>
            <a:ext cx="9727442" cy="1700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考虑到实际需求和仿真效率，选取像素中</a:t>
            </a: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关键数字部分</a:t>
            </a:r>
            <a:r>
              <a:rPr lang="zh-CN" altLang="en-US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来代替完整像素功能，</a:t>
            </a:r>
            <a:r>
              <a:rPr lang="zh-CN" altLang="en-US" sz="1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未被击中像素由或门</a:t>
            </a:r>
            <a:r>
              <a:rPr lang="en-US" altLang="zh-CN" sz="1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+</a:t>
            </a:r>
            <a:r>
              <a:rPr lang="en-US" altLang="zh-CN" sz="1800" b="1" dirty="0" err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rc</a:t>
            </a:r>
            <a:r>
              <a:rPr lang="zh-CN" altLang="en-US" sz="1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网络代替</a:t>
            </a:r>
            <a:endParaRPr lang="en-US" altLang="zh-CN" sz="18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外围模块以列端行为级模型代替</a:t>
            </a:r>
            <a:endParaRPr lang="en-US" altLang="zh-CN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考虑连线寄生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AB50175E-9E73-4B4B-96D7-EB4AC43C92C8}"/>
              </a:ext>
            </a:extLst>
          </p:cNvPr>
          <p:cNvGrpSpPr/>
          <p:nvPr/>
        </p:nvGrpSpPr>
        <p:grpSpPr>
          <a:xfrm>
            <a:off x="524044" y="1512957"/>
            <a:ext cx="3178976" cy="3381127"/>
            <a:chOff x="1053736" y="1504830"/>
            <a:chExt cx="3332834" cy="3584516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DB8C932F-B543-452B-A267-F165BF5711E6}"/>
                </a:ext>
              </a:extLst>
            </p:cNvPr>
            <p:cNvGrpSpPr/>
            <p:nvPr/>
          </p:nvGrpSpPr>
          <p:grpSpPr>
            <a:xfrm>
              <a:off x="1053736" y="1504830"/>
              <a:ext cx="3332834" cy="3101980"/>
              <a:chOff x="433258" y="2276358"/>
              <a:chExt cx="3004535" cy="2928687"/>
            </a:xfrm>
          </p:grpSpPr>
          <p:grpSp>
            <p:nvGrpSpPr>
              <p:cNvPr id="27" name="组合 26">
                <a:extLst>
                  <a:ext uri="{FF2B5EF4-FFF2-40B4-BE49-F238E27FC236}">
                    <a16:creationId xmlns:a16="http://schemas.microsoft.com/office/drawing/2014/main" id="{780B4C78-C1D2-4DD5-8570-1005767C8907}"/>
                  </a:ext>
                </a:extLst>
              </p:cNvPr>
              <p:cNvGrpSpPr/>
              <p:nvPr/>
            </p:nvGrpSpPr>
            <p:grpSpPr>
              <a:xfrm>
                <a:off x="1309350" y="2276358"/>
                <a:ext cx="2128443" cy="2928687"/>
                <a:chOff x="1406065" y="1537804"/>
                <a:chExt cx="2128443" cy="2928687"/>
              </a:xfrm>
            </p:grpSpPr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C5DE3AC0-F15D-47DD-A6EF-50FB9F3A8419}"/>
                    </a:ext>
                  </a:extLst>
                </p:cNvPr>
                <p:cNvSpPr/>
                <p:nvPr/>
              </p:nvSpPr>
              <p:spPr>
                <a:xfrm>
                  <a:off x="2263515" y="2008683"/>
                  <a:ext cx="453600" cy="453164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AED9307B-A78F-4693-880B-830F335BBFF2}"/>
                    </a:ext>
                  </a:extLst>
                </p:cNvPr>
                <p:cNvSpPr/>
                <p:nvPr/>
              </p:nvSpPr>
              <p:spPr>
                <a:xfrm>
                  <a:off x="2717115" y="2008683"/>
                  <a:ext cx="453600" cy="453164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415CB625-D8B8-44F6-9B98-1DFED47B8412}"/>
                    </a:ext>
                  </a:extLst>
                </p:cNvPr>
                <p:cNvSpPr/>
                <p:nvPr/>
              </p:nvSpPr>
              <p:spPr>
                <a:xfrm>
                  <a:off x="2263515" y="2461847"/>
                  <a:ext cx="453600" cy="453164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6D956DF7-F7F3-4BBB-89CD-766B4CE7C667}"/>
                    </a:ext>
                  </a:extLst>
                </p:cNvPr>
                <p:cNvSpPr/>
                <p:nvPr/>
              </p:nvSpPr>
              <p:spPr>
                <a:xfrm>
                  <a:off x="2717115" y="2461847"/>
                  <a:ext cx="453600" cy="453164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" name="矩形 32">
                  <a:extLst>
                    <a:ext uri="{FF2B5EF4-FFF2-40B4-BE49-F238E27FC236}">
                      <a16:creationId xmlns:a16="http://schemas.microsoft.com/office/drawing/2014/main" id="{8A0C82AF-3219-4FBE-B463-7F180EC53C46}"/>
                    </a:ext>
                  </a:extLst>
                </p:cNvPr>
                <p:cNvSpPr/>
                <p:nvPr/>
              </p:nvSpPr>
              <p:spPr>
                <a:xfrm>
                  <a:off x="2263515" y="2921449"/>
                  <a:ext cx="453600" cy="453164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" name="矩形 33">
                  <a:extLst>
                    <a:ext uri="{FF2B5EF4-FFF2-40B4-BE49-F238E27FC236}">
                      <a16:creationId xmlns:a16="http://schemas.microsoft.com/office/drawing/2014/main" id="{BC12B1DC-8593-4BA6-BDB1-BF4C250BE186}"/>
                    </a:ext>
                  </a:extLst>
                </p:cNvPr>
                <p:cNvSpPr/>
                <p:nvPr/>
              </p:nvSpPr>
              <p:spPr>
                <a:xfrm>
                  <a:off x="2717115" y="2921449"/>
                  <a:ext cx="453600" cy="453164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" name="矩形 34">
                  <a:extLst>
                    <a:ext uri="{FF2B5EF4-FFF2-40B4-BE49-F238E27FC236}">
                      <a16:creationId xmlns:a16="http://schemas.microsoft.com/office/drawing/2014/main" id="{D63E75C7-BD97-4527-B63F-FBD813376C15}"/>
                    </a:ext>
                  </a:extLst>
                </p:cNvPr>
                <p:cNvSpPr/>
                <p:nvPr/>
              </p:nvSpPr>
              <p:spPr>
                <a:xfrm>
                  <a:off x="2263515" y="3374613"/>
                  <a:ext cx="453600" cy="453164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" name="矩形 35">
                  <a:extLst>
                    <a:ext uri="{FF2B5EF4-FFF2-40B4-BE49-F238E27FC236}">
                      <a16:creationId xmlns:a16="http://schemas.microsoft.com/office/drawing/2014/main" id="{C749CD74-EDC8-4B39-8BA5-F01534F41AA6}"/>
                    </a:ext>
                  </a:extLst>
                </p:cNvPr>
                <p:cNvSpPr/>
                <p:nvPr/>
              </p:nvSpPr>
              <p:spPr>
                <a:xfrm>
                  <a:off x="2717115" y="3374613"/>
                  <a:ext cx="453600" cy="453164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" name="椭圆 36">
                  <a:extLst>
                    <a:ext uri="{FF2B5EF4-FFF2-40B4-BE49-F238E27FC236}">
                      <a16:creationId xmlns:a16="http://schemas.microsoft.com/office/drawing/2014/main" id="{3345ED09-5FC6-470E-B1E2-F2EFC43FF825}"/>
                    </a:ext>
                  </a:extLst>
                </p:cNvPr>
                <p:cNvSpPr/>
                <p:nvPr/>
              </p:nvSpPr>
              <p:spPr>
                <a:xfrm>
                  <a:off x="2698699" y="3978739"/>
                  <a:ext cx="36000" cy="3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" name="椭圆 37">
                  <a:extLst>
                    <a:ext uri="{FF2B5EF4-FFF2-40B4-BE49-F238E27FC236}">
                      <a16:creationId xmlns:a16="http://schemas.microsoft.com/office/drawing/2014/main" id="{2AFAAF23-7159-4909-8E4D-2BEEA1B56F97}"/>
                    </a:ext>
                  </a:extLst>
                </p:cNvPr>
                <p:cNvSpPr/>
                <p:nvPr/>
              </p:nvSpPr>
              <p:spPr>
                <a:xfrm>
                  <a:off x="2698699" y="4101479"/>
                  <a:ext cx="36000" cy="3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" name="椭圆 38">
                  <a:extLst>
                    <a:ext uri="{FF2B5EF4-FFF2-40B4-BE49-F238E27FC236}">
                      <a16:creationId xmlns:a16="http://schemas.microsoft.com/office/drawing/2014/main" id="{C11D29C2-C76F-47A4-B048-928E311B7B78}"/>
                    </a:ext>
                  </a:extLst>
                </p:cNvPr>
                <p:cNvSpPr/>
                <p:nvPr/>
              </p:nvSpPr>
              <p:spPr>
                <a:xfrm>
                  <a:off x="2698699" y="4223225"/>
                  <a:ext cx="36000" cy="3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40" name="直接箭头连接符 39">
                  <a:extLst>
                    <a:ext uri="{FF2B5EF4-FFF2-40B4-BE49-F238E27FC236}">
                      <a16:creationId xmlns:a16="http://schemas.microsoft.com/office/drawing/2014/main" id="{FECE3636-08F9-4D55-824D-BD199D39B139}"/>
                    </a:ext>
                  </a:extLst>
                </p:cNvPr>
                <p:cNvCxnSpPr/>
                <p:nvPr/>
              </p:nvCxnSpPr>
              <p:spPr>
                <a:xfrm>
                  <a:off x="2470638" y="2242038"/>
                  <a:ext cx="518747" cy="0"/>
                </a:xfrm>
                <a:prstGeom prst="straightConnector1">
                  <a:avLst/>
                </a:prstGeom>
                <a:ln w="28575">
                  <a:solidFill>
                    <a:srgbClr val="5B9BD5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箭头连接符 40">
                  <a:extLst>
                    <a:ext uri="{FF2B5EF4-FFF2-40B4-BE49-F238E27FC236}">
                      <a16:creationId xmlns:a16="http://schemas.microsoft.com/office/drawing/2014/main" id="{318D2F97-4804-4374-AB6F-C768F4FFF8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83522" y="2315308"/>
                  <a:ext cx="0" cy="392723"/>
                </a:xfrm>
                <a:prstGeom prst="straightConnector1">
                  <a:avLst/>
                </a:prstGeom>
                <a:ln w="28575">
                  <a:solidFill>
                    <a:srgbClr val="5B9BD5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箭头连接符 41">
                  <a:extLst>
                    <a:ext uri="{FF2B5EF4-FFF2-40B4-BE49-F238E27FC236}">
                      <a16:creationId xmlns:a16="http://schemas.microsoft.com/office/drawing/2014/main" id="{9CF5F179-A9B6-466E-B41D-704F5BDC0A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39325" y="2708031"/>
                  <a:ext cx="518747" cy="0"/>
                </a:xfrm>
                <a:prstGeom prst="straightConnector1">
                  <a:avLst/>
                </a:prstGeom>
                <a:ln w="28575">
                  <a:solidFill>
                    <a:srgbClr val="5B9BD5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接箭头连接符 42">
                  <a:extLst>
                    <a:ext uri="{FF2B5EF4-FFF2-40B4-BE49-F238E27FC236}">
                      <a16:creationId xmlns:a16="http://schemas.microsoft.com/office/drawing/2014/main" id="{AAC281AC-4113-447C-8B37-FE65097D61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70638" y="2793023"/>
                  <a:ext cx="0" cy="392723"/>
                </a:xfrm>
                <a:prstGeom prst="straightConnector1">
                  <a:avLst/>
                </a:prstGeom>
                <a:ln w="28575">
                  <a:solidFill>
                    <a:srgbClr val="5B9BD5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接箭头连接符 43">
                  <a:extLst>
                    <a:ext uri="{FF2B5EF4-FFF2-40B4-BE49-F238E27FC236}">
                      <a16:creationId xmlns:a16="http://schemas.microsoft.com/office/drawing/2014/main" id="{A59E24C9-1136-4F52-A117-2F1B5EC21C43}"/>
                    </a:ext>
                  </a:extLst>
                </p:cNvPr>
                <p:cNvCxnSpPr/>
                <p:nvPr/>
              </p:nvCxnSpPr>
              <p:spPr>
                <a:xfrm>
                  <a:off x="2464775" y="3264876"/>
                  <a:ext cx="518747" cy="0"/>
                </a:xfrm>
                <a:prstGeom prst="straightConnector1">
                  <a:avLst/>
                </a:prstGeom>
                <a:ln w="28575">
                  <a:solidFill>
                    <a:srgbClr val="5B9BD5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接箭头连接符 44">
                  <a:extLst>
                    <a:ext uri="{FF2B5EF4-FFF2-40B4-BE49-F238E27FC236}">
                      <a16:creationId xmlns:a16="http://schemas.microsoft.com/office/drawing/2014/main" id="{68E90BFC-6025-4125-9480-0643FE94D7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77659" y="3338146"/>
                  <a:ext cx="0" cy="392723"/>
                </a:xfrm>
                <a:prstGeom prst="straightConnector1">
                  <a:avLst/>
                </a:prstGeom>
                <a:ln w="28575">
                  <a:solidFill>
                    <a:srgbClr val="5B9BD5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接箭头连接符 45">
                  <a:extLst>
                    <a:ext uri="{FF2B5EF4-FFF2-40B4-BE49-F238E27FC236}">
                      <a16:creationId xmlns:a16="http://schemas.microsoft.com/office/drawing/2014/main" id="{D56EA07A-37CE-4D6B-BD2D-64439685E5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33462" y="3730869"/>
                  <a:ext cx="518747" cy="0"/>
                </a:xfrm>
                <a:prstGeom prst="straightConnector1">
                  <a:avLst/>
                </a:prstGeom>
                <a:ln w="28575">
                  <a:solidFill>
                    <a:srgbClr val="5B9BD5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矩形 46">
                  <a:extLst>
                    <a:ext uri="{FF2B5EF4-FFF2-40B4-BE49-F238E27FC236}">
                      <a16:creationId xmlns:a16="http://schemas.microsoft.com/office/drawing/2014/main" id="{CC3DD571-C197-4DDA-8B44-B018B41C3BB2}"/>
                    </a:ext>
                  </a:extLst>
                </p:cNvPr>
                <p:cNvSpPr/>
                <p:nvPr/>
              </p:nvSpPr>
              <p:spPr>
                <a:xfrm>
                  <a:off x="1846385" y="1600200"/>
                  <a:ext cx="1688123" cy="2866291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noFill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" name="文本框 47">
                  <a:extLst>
                    <a:ext uri="{FF2B5EF4-FFF2-40B4-BE49-F238E27FC236}">
                      <a16:creationId xmlns:a16="http://schemas.microsoft.com/office/drawing/2014/main" id="{FBE22209-4444-4E35-A67E-67C113623ECB}"/>
                    </a:ext>
                  </a:extLst>
                </p:cNvPr>
                <p:cNvSpPr txBox="1"/>
                <p:nvPr/>
              </p:nvSpPr>
              <p:spPr>
                <a:xfrm>
                  <a:off x="1846385" y="1537804"/>
                  <a:ext cx="949569" cy="4569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en-US" altLang="zh-CN" b="1" dirty="0" err="1">
                      <a:latin typeface="Arial" panose="020B0604020202020204" pitchFamily="34" charset="0"/>
                      <a:ea typeface="楷体" panose="02010609060101010101" pitchFamily="49" charset="-122"/>
                      <a:cs typeface="Arial" panose="020B0604020202020204" pitchFamily="34" charset="0"/>
                    </a:rPr>
                    <a:t>DblCol</a:t>
                  </a:r>
                  <a:endParaRPr lang="zh-CN" altLang="en-US" sz="2000" b="1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" name="左大括号 48">
                  <a:extLst>
                    <a:ext uri="{FF2B5EF4-FFF2-40B4-BE49-F238E27FC236}">
                      <a16:creationId xmlns:a16="http://schemas.microsoft.com/office/drawing/2014/main" id="{5B3A1D97-2347-4A9C-B2DF-833ABCB1A59E}"/>
                    </a:ext>
                  </a:extLst>
                </p:cNvPr>
                <p:cNvSpPr/>
                <p:nvPr/>
              </p:nvSpPr>
              <p:spPr>
                <a:xfrm>
                  <a:off x="1406065" y="1600200"/>
                  <a:ext cx="211015" cy="2866291"/>
                </a:xfrm>
                <a:prstGeom prst="leftBrace">
                  <a:avLst/>
                </a:prstGeom>
                <a:ln w="19050">
                  <a:solidFill>
                    <a:srgbClr val="1F4E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C9C312E8-DB57-489D-83D7-3AF5D9EB9CD9}"/>
                  </a:ext>
                </a:extLst>
              </p:cNvPr>
              <p:cNvSpPr txBox="1"/>
              <p:nvPr/>
            </p:nvSpPr>
            <p:spPr>
              <a:xfrm>
                <a:off x="433258" y="3557243"/>
                <a:ext cx="927934" cy="375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altLang="zh-CN" sz="1400" b="1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512 rows</a:t>
                </a:r>
                <a:endParaRPr lang="zh-CN" altLang="en-US" sz="1600" b="1" dirty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E72E451D-BD6B-4CC8-AC4B-FD2D3D27EE7B}"/>
                </a:ext>
              </a:extLst>
            </p:cNvPr>
            <p:cNvSpPr txBox="1"/>
            <p:nvPr/>
          </p:nvSpPr>
          <p:spPr>
            <a:xfrm>
              <a:off x="2548529" y="4735796"/>
              <a:ext cx="1794352" cy="353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b="1" dirty="0" err="1"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Dbcol</a:t>
              </a:r>
              <a:r>
                <a:rPr lang="zh-CN" altLang="en-US" sz="1200" b="1" dirty="0"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数据流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66D9D489-9596-4D01-B560-85F83B12BA35}"/>
              </a:ext>
            </a:extLst>
          </p:cNvPr>
          <p:cNvGrpSpPr/>
          <p:nvPr/>
        </p:nvGrpSpPr>
        <p:grpSpPr>
          <a:xfrm>
            <a:off x="6374014" y="1500310"/>
            <a:ext cx="5126539" cy="3382108"/>
            <a:chOff x="4849279" y="1465293"/>
            <a:chExt cx="5675290" cy="3650068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104FF293-CD4A-47B9-99CD-E7A617ECEB25}"/>
                </a:ext>
              </a:extLst>
            </p:cNvPr>
            <p:cNvGrpSpPr/>
            <p:nvPr/>
          </p:nvGrpSpPr>
          <p:grpSpPr>
            <a:xfrm>
              <a:off x="4849279" y="1465293"/>
              <a:ext cx="5675290" cy="3167977"/>
              <a:chOff x="927024" y="1032167"/>
              <a:chExt cx="5675290" cy="3167977"/>
            </a:xfrm>
          </p:grpSpPr>
          <p:grpSp>
            <p:nvGrpSpPr>
              <p:cNvPr id="11" name="组合 10">
                <a:extLst>
                  <a:ext uri="{FF2B5EF4-FFF2-40B4-BE49-F238E27FC236}">
                    <a16:creationId xmlns:a16="http://schemas.microsoft.com/office/drawing/2014/main" id="{25B289BE-646A-48FB-AAD2-314A6A45F4E4}"/>
                  </a:ext>
                </a:extLst>
              </p:cNvPr>
              <p:cNvGrpSpPr/>
              <p:nvPr/>
            </p:nvGrpSpPr>
            <p:grpSpPr>
              <a:xfrm>
                <a:off x="1014556" y="1615736"/>
                <a:ext cx="3583173" cy="2255873"/>
                <a:chOff x="1014556" y="1615736"/>
                <a:chExt cx="3583173" cy="2255873"/>
              </a:xfrm>
            </p:grpSpPr>
            <p:pic>
              <p:nvPicPr>
                <p:cNvPr id="23" name="图片 22">
                  <a:extLst>
                    <a:ext uri="{FF2B5EF4-FFF2-40B4-BE49-F238E27FC236}">
                      <a16:creationId xmlns:a16="http://schemas.microsoft.com/office/drawing/2014/main" id="{9EA98060-5A8A-4B6F-852C-AFE1B0D384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78111" y="1695335"/>
                  <a:ext cx="3319618" cy="2176274"/>
                </a:xfrm>
                <a:prstGeom prst="rect">
                  <a:avLst/>
                </a:prstGeom>
                <a:ln w="28575">
                  <a:solidFill>
                    <a:srgbClr val="41719C"/>
                  </a:solidFill>
                </a:ln>
              </p:spPr>
            </p:pic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9CCA9967-2EE9-4586-8037-17609FFC8149}"/>
                    </a:ext>
                  </a:extLst>
                </p:cNvPr>
                <p:cNvSpPr txBox="1"/>
                <p:nvPr/>
              </p:nvSpPr>
              <p:spPr>
                <a:xfrm>
                  <a:off x="1014556" y="1615736"/>
                  <a:ext cx="1452119" cy="4053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altLang="zh-CN" sz="1400" b="1" dirty="0" err="1">
                      <a:solidFill>
                        <a:srgbClr val="41719C"/>
                      </a:solidFill>
                      <a:latin typeface="Arial" panose="020B0604020202020204" pitchFamily="34" charset="0"/>
                      <a:ea typeface="楷体" panose="02010609060101010101" pitchFamily="49" charset="-122"/>
                      <a:cs typeface="Arial" panose="020B0604020202020204" pitchFamily="34" charset="0"/>
                    </a:rPr>
                    <a:t>Pixel_cell</a:t>
                  </a:r>
                  <a:endParaRPr lang="zh-CN" altLang="en-US" sz="1400" b="1" dirty="0">
                    <a:solidFill>
                      <a:srgbClr val="41719C"/>
                    </a:solidFill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id="{33B31A34-BF1F-4215-8A06-B0C530178DEC}"/>
                  </a:ext>
                </a:extLst>
              </p:cNvPr>
              <p:cNvSpPr/>
              <p:nvPr/>
            </p:nvSpPr>
            <p:spPr>
              <a:xfrm>
                <a:off x="2465070" y="2785110"/>
                <a:ext cx="171450" cy="144095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" name="连接符: 肘形 12">
                <a:extLst>
                  <a:ext uri="{FF2B5EF4-FFF2-40B4-BE49-F238E27FC236}">
                    <a16:creationId xmlns:a16="http://schemas.microsoft.com/office/drawing/2014/main" id="{1EFB438D-C902-4FDC-BC25-ADEC616A4392}"/>
                  </a:ext>
                </a:extLst>
              </p:cNvPr>
              <p:cNvCxnSpPr>
                <a:cxnSpLocks/>
                <a:stCxn id="12" idx="4"/>
              </p:cNvCxnSpPr>
              <p:nvPr/>
            </p:nvCxnSpPr>
            <p:spPr>
              <a:xfrm rot="16200000" flipH="1">
                <a:off x="3623920" y="1856079"/>
                <a:ext cx="527735" cy="2673985"/>
              </a:xfrm>
              <a:prstGeom prst="bentConnector2">
                <a:avLst/>
              </a:prstGeom>
              <a:ln w="127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6A66972B-1122-4C08-BFDD-13C92C50A558}"/>
                  </a:ext>
                </a:extLst>
              </p:cNvPr>
              <p:cNvSpPr txBox="1"/>
              <p:nvPr/>
            </p:nvSpPr>
            <p:spPr>
              <a:xfrm>
                <a:off x="4489022" y="3178080"/>
                <a:ext cx="766237" cy="3398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100" b="1" dirty="0" err="1">
                    <a:solidFill>
                      <a:srgbClr val="7030A0"/>
                    </a:solidFill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readint</a:t>
                </a:r>
                <a:endParaRPr lang="zh-CN" altLang="en-US" sz="1100" b="1" dirty="0">
                  <a:solidFill>
                    <a:srgbClr val="7030A0"/>
                  </a:solidFill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2F19C7FB-8E1C-474C-9579-F181AED4BDF5}"/>
                  </a:ext>
                </a:extLst>
              </p:cNvPr>
              <p:cNvSpPr/>
              <p:nvPr/>
            </p:nvSpPr>
            <p:spPr>
              <a:xfrm>
                <a:off x="5224780" y="3261360"/>
                <a:ext cx="999236" cy="610249"/>
              </a:xfrm>
              <a:prstGeom prst="rect">
                <a:avLst/>
              </a:prstGeom>
              <a:noFill/>
              <a:ln w="28575">
                <a:solidFill>
                  <a:srgbClr val="5892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4EF454E5-DB3D-44CA-B1A0-1CE82FB13CA0}"/>
                  </a:ext>
                </a:extLst>
              </p:cNvPr>
              <p:cNvSpPr txBox="1"/>
              <p:nvPr/>
            </p:nvSpPr>
            <p:spPr>
              <a:xfrm>
                <a:off x="5275748" y="3388028"/>
                <a:ext cx="948269" cy="3398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100" b="1" dirty="0" err="1">
                    <a:solidFill>
                      <a:srgbClr val="5892E2"/>
                    </a:solidFill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addr_cell</a:t>
                </a:r>
                <a:endParaRPr lang="zh-CN" altLang="en-US" sz="1100" b="1" dirty="0">
                  <a:solidFill>
                    <a:srgbClr val="5892E2"/>
                  </a:solidFill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E99E0E3A-C02B-4930-845F-EF82BC1F5FDC}"/>
                  </a:ext>
                </a:extLst>
              </p:cNvPr>
              <p:cNvSpPr/>
              <p:nvPr/>
            </p:nvSpPr>
            <p:spPr>
              <a:xfrm>
                <a:off x="927024" y="1085088"/>
                <a:ext cx="5675290" cy="3115056"/>
              </a:xfrm>
              <a:prstGeom prst="rect">
                <a:avLst/>
              </a:prstGeom>
              <a:noFill/>
              <a:ln w="2857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5459BD28-2BCD-4D73-8659-4728AEC05386}"/>
                  </a:ext>
                </a:extLst>
              </p:cNvPr>
              <p:cNvSpPr txBox="1"/>
              <p:nvPr/>
            </p:nvSpPr>
            <p:spPr>
              <a:xfrm>
                <a:off x="927024" y="1032167"/>
                <a:ext cx="2248992" cy="5363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2000" b="1" dirty="0" err="1">
                    <a:solidFill>
                      <a:srgbClr val="A9D18E"/>
                    </a:solidFill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New_pixel_cell</a:t>
                </a:r>
                <a:endParaRPr lang="zh-CN" altLang="en-US" sz="2000" b="1" dirty="0">
                  <a:solidFill>
                    <a:srgbClr val="A9D18E"/>
                  </a:solidFill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2E1B0FA8-C16C-46DD-B41D-A7DE46F8D4EA}"/>
                </a:ext>
              </a:extLst>
            </p:cNvPr>
            <p:cNvSpPr txBox="1"/>
            <p:nvPr/>
          </p:nvSpPr>
          <p:spPr>
            <a:xfrm>
              <a:off x="6912866" y="4755450"/>
              <a:ext cx="1794352" cy="3599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b="1" dirty="0"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仿真像素单元示意图</a:t>
              </a:r>
            </a:p>
          </p:txBody>
        </p:sp>
      </p:grpSp>
      <p:sp>
        <p:nvSpPr>
          <p:cNvPr id="52" name="文本框 51">
            <a:extLst>
              <a:ext uri="{FF2B5EF4-FFF2-40B4-BE49-F238E27FC236}">
                <a16:creationId xmlns:a16="http://schemas.microsoft.com/office/drawing/2014/main" id="{F27D887B-D2D8-480E-8349-15CAFE18DC7C}"/>
              </a:ext>
            </a:extLst>
          </p:cNvPr>
          <p:cNvSpPr txBox="1"/>
          <p:nvPr/>
        </p:nvSpPr>
        <p:spPr>
          <a:xfrm>
            <a:off x="722358" y="803650"/>
            <a:ext cx="6130030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仿真模型搭建</a:t>
            </a:r>
          </a:p>
        </p:txBody>
      </p:sp>
      <p:sp>
        <p:nvSpPr>
          <p:cNvPr id="53" name="标题 4">
            <a:extLst>
              <a:ext uri="{FF2B5EF4-FFF2-40B4-BE49-F238E27FC236}">
                <a16:creationId xmlns:a16="http://schemas.microsoft.com/office/drawing/2014/main" id="{272C988A-256C-4523-A564-9F25E47B5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88" y="111125"/>
            <a:ext cx="7231062" cy="595313"/>
          </a:xfrm>
        </p:spPr>
        <p:txBody>
          <a:bodyPr/>
          <a:lstStyle/>
          <a:p>
            <a:r>
              <a:rPr lang="en-US" altLang="zh-C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Taichu</a:t>
            </a:r>
            <a:r>
              <a:rPr lang="zh-CN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顶点探测器相关设计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E3F96439-B4BB-4FF6-81DC-778356B726AB}"/>
              </a:ext>
            </a:extLst>
          </p:cNvPr>
          <p:cNvGrpSpPr/>
          <p:nvPr/>
        </p:nvGrpSpPr>
        <p:grpSpPr>
          <a:xfrm>
            <a:off x="3714227" y="1336806"/>
            <a:ext cx="2580286" cy="3560014"/>
            <a:chOff x="3823556" y="1258986"/>
            <a:chExt cx="2580286" cy="3818702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F05A11BC-7F47-4D3C-8883-9C67288D9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23556" y="1258986"/>
              <a:ext cx="2580286" cy="3704829"/>
            </a:xfrm>
            <a:prstGeom prst="rect">
              <a:avLst/>
            </a:prstGeom>
          </p:spPr>
        </p:pic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72EA6677-AE78-4D6D-BFCA-6DBE99DFF809}"/>
                </a:ext>
              </a:extLst>
            </p:cNvPr>
            <p:cNvSpPr txBox="1"/>
            <p:nvPr/>
          </p:nvSpPr>
          <p:spPr>
            <a:xfrm>
              <a:off x="4384483" y="4742532"/>
              <a:ext cx="1711517" cy="335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b="1" dirty="0"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阵列内逻辑示意图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7516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EEDFD70-E96C-4DEB-867E-002956883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40D0-0B15-476B-8C48-06978F2292A3}" type="datetime1">
              <a:rPr lang="zh-CN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2025/9/5</a:t>
            </a:fld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4B68254-DE60-4B44-8A35-36695A9F2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t>季度考核</a:t>
            </a:r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t>电子学组邓思琪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861988E-E6C7-4DAD-979F-1AF5E4657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B8A6-8E3B-4899-BEB6-4237967F4185}" type="slidenum">
              <a:rPr lang="en-US" altLang="zh-CN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8122CE96-6329-459E-A48F-FECEBBBA7D9A}"/>
              </a:ext>
            </a:extLst>
          </p:cNvPr>
          <p:cNvGrpSpPr/>
          <p:nvPr/>
        </p:nvGrpSpPr>
        <p:grpSpPr>
          <a:xfrm>
            <a:off x="653819" y="1789310"/>
            <a:ext cx="3656504" cy="1918040"/>
            <a:chOff x="822348" y="3666798"/>
            <a:chExt cx="5081364" cy="2489527"/>
          </a:xfrm>
        </p:grpSpPr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id="{387E255E-9DC0-4E6D-8CFA-1BE08DA384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2348" y="3666798"/>
              <a:ext cx="5081364" cy="2489527"/>
            </a:xfrm>
            <a:prstGeom prst="rect">
              <a:avLst/>
            </a:prstGeom>
          </p:spPr>
        </p:pic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99D75E05-A829-44B1-9207-D63757C8D68F}"/>
                </a:ext>
              </a:extLst>
            </p:cNvPr>
            <p:cNvSpPr txBox="1"/>
            <p:nvPr/>
          </p:nvSpPr>
          <p:spPr>
            <a:xfrm>
              <a:off x="2182368" y="4041650"/>
              <a:ext cx="1200913" cy="32990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b="1" dirty="0">
                  <a:solidFill>
                    <a:srgbClr val="FF0000"/>
                  </a:solidFill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</a:rPr>
                <a:t>Hit_1023</a:t>
              </a:r>
              <a:endParaRPr lang="zh-CN" altLang="en-US" sz="8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9CA92B58-5090-4F5D-AEC6-553E7BE64028}"/>
                </a:ext>
              </a:extLst>
            </p:cNvPr>
            <p:cNvSpPr txBox="1"/>
            <p:nvPr/>
          </p:nvSpPr>
          <p:spPr>
            <a:xfrm>
              <a:off x="2829862" y="4708292"/>
              <a:ext cx="1200913" cy="32990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b="1" dirty="0">
                  <a:solidFill>
                    <a:srgbClr val="FF0000"/>
                  </a:solidFill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</a:rPr>
                <a:t>FASTOR</a:t>
              </a:r>
              <a:endParaRPr lang="zh-CN" altLang="en-US" sz="8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C83BA3A1-A0E2-47B2-BE2F-D29F80DCA959}"/>
                </a:ext>
              </a:extLst>
            </p:cNvPr>
            <p:cNvSpPr txBox="1"/>
            <p:nvPr/>
          </p:nvSpPr>
          <p:spPr>
            <a:xfrm>
              <a:off x="2432529" y="5623037"/>
              <a:ext cx="1200913" cy="32990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b="1" dirty="0">
                  <a:solidFill>
                    <a:srgbClr val="FF0000"/>
                  </a:solidFill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</a:rPr>
                <a:t>readinv_1023</a:t>
              </a:r>
              <a:endParaRPr lang="zh-CN" altLang="en-US" sz="8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598F0B30-3295-4E09-AC1A-F9A4FED53AC1}"/>
                </a:ext>
              </a:extLst>
            </p:cNvPr>
            <p:cNvSpPr txBox="1"/>
            <p:nvPr/>
          </p:nvSpPr>
          <p:spPr>
            <a:xfrm>
              <a:off x="4479290" y="5780591"/>
              <a:ext cx="1200913" cy="32990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b="1" dirty="0">
                  <a:solidFill>
                    <a:srgbClr val="FF0000"/>
                  </a:solidFill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</a:rPr>
                <a:t>address</a:t>
              </a:r>
              <a:endParaRPr lang="zh-CN" altLang="en-US" sz="8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3D621E92-255C-4D7A-A169-B3F46518A6AF}"/>
              </a:ext>
            </a:extLst>
          </p:cNvPr>
          <p:cNvGrpSpPr/>
          <p:nvPr/>
        </p:nvGrpSpPr>
        <p:grpSpPr>
          <a:xfrm>
            <a:off x="4301212" y="1789310"/>
            <a:ext cx="3804106" cy="1918040"/>
            <a:chOff x="822348" y="1015711"/>
            <a:chExt cx="5081364" cy="2487521"/>
          </a:xfrm>
        </p:grpSpPr>
        <p:pic>
          <p:nvPicPr>
            <p:cNvPr id="57" name="图片 56">
              <a:extLst>
                <a:ext uri="{FF2B5EF4-FFF2-40B4-BE49-F238E27FC236}">
                  <a16:creationId xmlns:a16="http://schemas.microsoft.com/office/drawing/2014/main" id="{BCF4E4A5-37F3-42E8-9E77-02A5A47BB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2348" y="1015711"/>
              <a:ext cx="5081364" cy="2487521"/>
            </a:xfrm>
            <a:prstGeom prst="rect">
              <a:avLst/>
            </a:prstGeom>
          </p:spPr>
        </p:pic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81AA4158-5A61-4C22-B8A1-27A6D7B6A49F}"/>
                </a:ext>
              </a:extLst>
            </p:cNvPr>
            <p:cNvSpPr txBox="1"/>
            <p:nvPr/>
          </p:nvSpPr>
          <p:spPr>
            <a:xfrm>
              <a:off x="2448608" y="1397279"/>
              <a:ext cx="1200912" cy="32963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b="1" dirty="0">
                  <a:solidFill>
                    <a:srgbClr val="FF0000"/>
                  </a:solidFill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</a:rPr>
                <a:t>Hit_1023</a:t>
              </a:r>
              <a:endParaRPr lang="zh-CN" altLang="en-US" sz="8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7D67518C-9ED8-4B67-B0BC-147D0B4F95C1}"/>
                </a:ext>
              </a:extLst>
            </p:cNvPr>
            <p:cNvSpPr txBox="1"/>
            <p:nvPr/>
          </p:nvSpPr>
          <p:spPr>
            <a:xfrm>
              <a:off x="3531770" y="2094472"/>
              <a:ext cx="1200912" cy="32963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b="1" dirty="0">
                  <a:solidFill>
                    <a:srgbClr val="FF0000"/>
                  </a:solidFill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</a:rPr>
                <a:t>FASTOR</a:t>
              </a:r>
              <a:endParaRPr lang="zh-CN" altLang="en-US" sz="8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58C14708-348D-463A-A6DE-DE3DCD5AA063}"/>
                </a:ext>
              </a:extLst>
            </p:cNvPr>
            <p:cNvSpPr txBox="1"/>
            <p:nvPr/>
          </p:nvSpPr>
          <p:spPr>
            <a:xfrm>
              <a:off x="2830088" y="2964314"/>
              <a:ext cx="1200912" cy="32963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b="1" dirty="0">
                  <a:solidFill>
                    <a:srgbClr val="FF0000"/>
                  </a:solidFill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</a:rPr>
                <a:t>readinv_1023</a:t>
              </a:r>
              <a:endParaRPr lang="zh-CN" altLang="en-US" sz="8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3BF809EE-7E77-4402-9A0E-2D4757E8D8B0}"/>
                </a:ext>
              </a:extLst>
            </p:cNvPr>
            <p:cNvSpPr txBox="1"/>
            <p:nvPr/>
          </p:nvSpPr>
          <p:spPr>
            <a:xfrm>
              <a:off x="4578123" y="3086632"/>
              <a:ext cx="1200912" cy="32963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b="1" dirty="0">
                  <a:solidFill>
                    <a:srgbClr val="FF0000"/>
                  </a:solidFill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</a:rPr>
                <a:t>address</a:t>
              </a:r>
              <a:endParaRPr lang="zh-CN" altLang="en-US" sz="8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E20D0D4B-EA4A-4B94-B8BE-E53CDCDD863A}"/>
                </a:ext>
              </a:extLst>
            </p:cNvPr>
            <p:cNvSpPr txBox="1"/>
            <p:nvPr/>
          </p:nvSpPr>
          <p:spPr>
            <a:xfrm>
              <a:off x="2322576" y="1962511"/>
              <a:ext cx="1200912" cy="32963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b="1" dirty="0">
                  <a:solidFill>
                    <a:srgbClr val="FF0000"/>
                  </a:solidFill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</a:rPr>
                <a:t>Hit_0</a:t>
              </a:r>
              <a:endParaRPr lang="zh-CN" altLang="en-US" sz="8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D4E2C677-41BA-4ADC-BF86-24BDEEA14764}"/>
                </a:ext>
              </a:extLst>
            </p:cNvPr>
            <p:cNvSpPr txBox="1"/>
            <p:nvPr/>
          </p:nvSpPr>
          <p:spPr>
            <a:xfrm>
              <a:off x="3755294" y="2329514"/>
              <a:ext cx="1200912" cy="32963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b="1" dirty="0">
                  <a:solidFill>
                    <a:srgbClr val="FF0000"/>
                  </a:solidFill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</a:rPr>
                <a:t>readinv_0</a:t>
              </a:r>
              <a:endParaRPr lang="zh-CN" altLang="en-US" sz="8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sp>
        <p:nvSpPr>
          <p:cNvPr id="74" name="文本框 73">
            <a:extLst>
              <a:ext uri="{FF2B5EF4-FFF2-40B4-BE49-F238E27FC236}">
                <a16:creationId xmlns:a16="http://schemas.microsoft.com/office/drawing/2014/main" id="{A4844C83-7879-4789-BF63-E2D472EBD0C5}"/>
              </a:ext>
            </a:extLst>
          </p:cNvPr>
          <p:cNvSpPr txBox="1"/>
          <p:nvPr/>
        </p:nvSpPr>
        <p:spPr>
          <a:xfrm>
            <a:off x="722358" y="1341753"/>
            <a:ext cx="2791912" cy="413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zh-CN" altLang="en-US" sz="16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击中</a:t>
            </a: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2A65DF31-44E8-4659-821A-DBF9169BCF56}"/>
              </a:ext>
            </a:extLst>
          </p:cNvPr>
          <p:cNvSpPr txBox="1"/>
          <p:nvPr/>
        </p:nvSpPr>
        <p:spPr>
          <a:xfrm>
            <a:off x="4384997" y="1384149"/>
            <a:ext cx="2791912" cy="413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16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击中</a:t>
            </a: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4C897252-4BBA-4F3D-8364-CFBC4077BEA5}"/>
              </a:ext>
            </a:extLst>
          </p:cNvPr>
          <p:cNvSpPr txBox="1"/>
          <p:nvPr/>
        </p:nvSpPr>
        <p:spPr>
          <a:xfrm>
            <a:off x="738188" y="3908980"/>
            <a:ext cx="2791912" cy="413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zh-CN" altLang="en-US" sz="16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击中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E532590-C095-469F-8A22-67E916A72C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244" y="4311403"/>
            <a:ext cx="3636388" cy="1836478"/>
          </a:xfrm>
          <a:prstGeom prst="rect">
            <a:avLst/>
          </a:prstGeom>
        </p:spPr>
      </p:pic>
      <p:sp>
        <p:nvSpPr>
          <p:cNvPr id="39" name="标题 4">
            <a:extLst>
              <a:ext uri="{FF2B5EF4-FFF2-40B4-BE49-F238E27FC236}">
                <a16:creationId xmlns:a16="http://schemas.microsoft.com/office/drawing/2014/main" id="{AB77AA11-0123-49C2-8C04-4EA1E98D1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88" y="111125"/>
            <a:ext cx="7231062" cy="595313"/>
          </a:xfrm>
        </p:spPr>
        <p:txBody>
          <a:bodyPr/>
          <a:lstStyle/>
          <a:p>
            <a:r>
              <a:rPr lang="en-US" altLang="zh-C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Taichu</a:t>
            </a:r>
            <a:r>
              <a:rPr lang="zh-CN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顶点探测器相关设计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F88F1954-A89E-40D5-9F96-6266324F329E}"/>
              </a:ext>
            </a:extLst>
          </p:cNvPr>
          <p:cNvSpPr txBox="1"/>
          <p:nvPr/>
        </p:nvSpPr>
        <p:spPr>
          <a:xfrm>
            <a:off x="722358" y="803650"/>
            <a:ext cx="6130030" cy="574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原设计仿真（</a:t>
            </a:r>
            <a:r>
              <a:rPr lang="en-US" altLang="zh-CN" sz="24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bug</a:t>
            </a:r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复现）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25B45785-A04C-462D-B8C8-6E61374AFC94}"/>
              </a:ext>
            </a:extLst>
          </p:cNvPr>
          <p:cNvSpPr txBox="1"/>
          <p:nvPr/>
        </p:nvSpPr>
        <p:spPr>
          <a:xfrm>
            <a:off x="1681720" y="6052915"/>
            <a:ext cx="1794352" cy="333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最远端</a:t>
            </a:r>
            <a:r>
              <a:rPr lang="en-US" altLang="zh-CN" sz="12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zh-CN" altLang="en-US" sz="12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像素击中仿真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16D0E91F-7C00-4A03-A9FB-153842CDA15E}"/>
              </a:ext>
            </a:extLst>
          </p:cNvPr>
          <p:cNvSpPr txBox="1"/>
          <p:nvPr/>
        </p:nvSpPr>
        <p:spPr>
          <a:xfrm>
            <a:off x="5306088" y="6052915"/>
            <a:ext cx="1974817" cy="333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远、中、近</a:t>
            </a:r>
            <a:r>
              <a:rPr lang="en-US" altLang="zh-CN" sz="12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zh-CN" altLang="en-US" sz="12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像素击中仿真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349E78C4-3D0C-4EAA-A990-C7AADC63DE78}"/>
              </a:ext>
            </a:extLst>
          </p:cNvPr>
          <p:cNvSpPr txBox="1"/>
          <p:nvPr/>
        </p:nvSpPr>
        <p:spPr>
          <a:xfrm>
            <a:off x="8973857" y="6052915"/>
            <a:ext cx="1794352" cy="333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最近端</a:t>
            </a:r>
            <a:r>
              <a:rPr lang="en-US" altLang="zh-CN" sz="12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zh-CN" altLang="en-US" sz="12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像素击中仿真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C739CB57-A905-4BB1-A3EF-31D7DFBEDD3A}"/>
              </a:ext>
            </a:extLst>
          </p:cNvPr>
          <p:cNvSpPr txBox="1"/>
          <p:nvPr/>
        </p:nvSpPr>
        <p:spPr>
          <a:xfrm>
            <a:off x="1591487" y="3604549"/>
            <a:ext cx="1974817" cy="333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最远端</a:t>
            </a:r>
            <a:r>
              <a:rPr lang="en-US" altLang="zh-CN" sz="12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zh-CN" altLang="en-US" sz="12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像素击中仿真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17DC9704-1F42-404E-B04F-7829BE5DE80D}"/>
              </a:ext>
            </a:extLst>
          </p:cNvPr>
          <p:cNvSpPr txBox="1"/>
          <p:nvPr/>
        </p:nvSpPr>
        <p:spPr>
          <a:xfrm>
            <a:off x="5335981" y="3598331"/>
            <a:ext cx="1974817" cy="333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最远和最近</a:t>
            </a:r>
            <a:r>
              <a:rPr lang="en-US" altLang="zh-CN" sz="12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12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像素击中仿真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656018" y="4312937"/>
            <a:ext cx="3636387" cy="1837793"/>
            <a:chOff x="516872" y="4312937"/>
            <a:chExt cx="3636387" cy="1837793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EA3FBECB-7742-4F43-BCD7-C725B0342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6872" y="4312937"/>
              <a:ext cx="3636387" cy="1837793"/>
            </a:xfrm>
            <a:prstGeom prst="rect">
              <a:avLst/>
            </a:prstGeom>
          </p:spPr>
        </p:pic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15DCB146-EBB9-4B98-B10A-6D90707E00A7}"/>
                </a:ext>
              </a:extLst>
            </p:cNvPr>
            <p:cNvSpPr txBox="1"/>
            <p:nvPr/>
          </p:nvSpPr>
          <p:spPr>
            <a:xfrm>
              <a:off x="1338821" y="4591407"/>
              <a:ext cx="864166" cy="2541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b="1" dirty="0">
                  <a:solidFill>
                    <a:srgbClr val="FF0000"/>
                  </a:solidFill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</a:rPr>
                <a:t>Hit_1023</a:t>
              </a:r>
              <a:endParaRPr lang="zh-CN" altLang="en-US" sz="8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B4A6FB7C-8482-4B44-BEC1-B805E03DD003}"/>
                </a:ext>
              </a:extLst>
            </p:cNvPr>
            <p:cNvSpPr txBox="1"/>
            <p:nvPr/>
          </p:nvSpPr>
          <p:spPr>
            <a:xfrm>
              <a:off x="2202987" y="5090493"/>
              <a:ext cx="864166" cy="2541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b="1" dirty="0">
                  <a:solidFill>
                    <a:srgbClr val="FF0000"/>
                  </a:solidFill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</a:rPr>
                <a:t>FASTOR</a:t>
              </a:r>
              <a:endParaRPr lang="zh-CN" altLang="en-US" sz="8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183E4F3A-CA5B-4D6F-A275-449D85500710}"/>
                </a:ext>
              </a:extLst>
            </p:cNvPr>
            <p:cNvSpPr txBox="1"/>
            <p:nvPr/>
          </p:nvSpPr>
          <p:spPr>
            <a:xfrm>
              <a:off x="1590171" y="5790038"/>
              <a:ext cx="864166" cy="2541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b="1" dirty="0">
                  <a:solidFill>
                    <a:srgbClr val="FF0000"/>
                  </a:solidFill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</a:rPr>
                <a:t>readinv_1023</a:t>
              </a:r>
              <a:endParaRPr lang="zh-CN" altLang="en-US" sz="8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D81E4D26-0B41-4A86-927D-56693F70AAB8}"/>
                </a:ext>
              </a:extLst>
            </p:cNvPr>
            <p:cNvSpPr txBox="1"/>
            <p:nvPr/>
          </p:nvSpPr>
          <p:spPr>
            <a:xfrm>
              <a:off x="3049174" y="5859572"/>
              <a:ext cx="864166" cy="2541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b="1" dirty="0">
                  <a:solidFill>
                    <a:srgbClr val="FF0000"/>
                  </a:solidFill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</a:rPr>
                <a:t>address</a:t>
              </a:r>
              <a:endParaRPr lang="zh-CN" altLang="en-US" sz="8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77" name="文本框 76">
              <a:extLst>
                <a:ext uri="{FF2B5EF4-FFF2-40B4-BE49-F238E27FC236}">
                  <a16:creationId xmlns:a16="http://schemas.microsoft.com/office/drawing/2014/main" id="{E33074A1-A9D4-4625-8201-71E7A28097EE}"/>
                </a:ext>
              </a:extLst>
            </p:cNvPr>
            <p:cNvSpPr txBox="1"/>
            <p:nvPr/>
          </p:nvSpPr>
          <p:spPr>
            <a:xfrm>
              <a:off x="1524863" y="4792243"/>
              <a:ext cx="864166" cy="2541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b="1" dirty="0">
                  <a:solidFill>
                    <a:srgbClr val="FF0000"/>
                  </a:solidFill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</a:rPr>
                <a:t>Hit_1022</a:t>
              </a:r>
              <a:endParaRPr lang="zh-CN" altLang="en-US" sz="8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78" name="文本框 77">
              <a:extLst>
                <a:ext uri="{FF2B5EF4-FFF2-40B4-BE49-F238E27FC236}">
                  <a16:creationId xmlns:a16="http://schemas.microsoft.com/office/drawing/2014/main" id="{A571F653-E73D-477D-9126-5465355C9835}"/>
                </a:ext>
              </a:extLst>
            </p:cNvPr>
            <p:cNvSpPr txBox="1"/>
            <p:nvPr/>
          </p:nvSpPr>
          <p:spPr>
            <a:xfrm>
              <a:off x="1667564" y="4992028"/>
              <a:ext cx="864166" cy="2541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b="1" dirty="0">
                  <a:solidFill>
                    <a:srgbClr val="FF0000"/>
                  </a:solidFill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</a:rPr>
                <a:t>Hit_1021</a:t>
              </a:r>
              <a:endParaRPr lang="zh-CN" altLang="en-US" sz="8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79" name="文本框 78">
              <a:extLst>
                <a:ext uri="{FF2B5EF4-FFF2-40B4-BE49-F238E27FC236}">
                  <a16:creationId xmlns:a16="http://schemas.microsoft.com/office/drawing/2014/main" id="{5EE7F56A-EFC4-4F16-9D9A-7380AD61503D}"/>
                </a:ext>
              </a:extLst>
            </p:cNvPr>
            <p:cNvSpPr txBox="1"/>
            <p:nvPr/>
          </p:nvSpPr>
          <p:spPr>
            <a:xfrm>
              <a:off x="1770904" y="5670385"/>
              <a:ext cx="864166" cy="2541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b="1" dirty="0">
                  <a:solidFill>
                    <a:srgbClr val="FF0000"/>
                  </a:solidFill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</a:rPr>
                <a:t>readinv_1022</a:t>
              </a:r>
              <a:endParaRPr lang="zh-CN" altLang="en-US" sz="8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80" name="文本框 79">
              <a:extLst>
                <a:ext uri="{FF2B5EF4-FFF2-40B4-BE49-F238E27FC236}">
                  <a16:creationId xmlns:a16="http://schemas.microsoft.com/office/drawing/2014/main" id="{E7E7C228-EBB0-4560-AFBA-C0C71CB9A495}"/>
                </a:ext>
              </a:extLst>
            </p:cNvPr>
            <p:cNvSpPr txBox="1"/>
            <p:nvPr/>
          </p:nvSpPr>
          <p:spPr>
            <a:xfrm>
              <a:off x="1917352" y="5479120"/>
              <a:ext cx="864166" cy="2541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b="1" dirty="0">
                  <a:solidFill>
                    <a:srgbClr val="FF0000"/>
                  </a:solidFill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</a:rPr>
                <a:t>readinv_1021</a:t>
              </a:r>
              <a:endParaRPr lang="zh-CN" altLang="en-US" sz="8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sp>
        <p:nvSpPr>
          <p:cNvPr id="81" name="文本框 80">
            <a:extLst>
              <a:ext uri="{FF2B5EF4-FFF2-40B4-BE49-F238E27FC236}">
                <a16:creationId xmlns:a16="http://schemas.microsoft.com/office/drawing/2014/main" id="{515554CA-5FCE-4434-96A3-017399FC5E50}"/>
              </a:ext>
            </a:extLst>
          </p:cNvPr>
          <p:cNvSpPr txBox="1"/>
          <p:nvPr/>
        </p:nvSpPr>
        <p:spPr>
          <a:xfrm>
            <a:off x="5184435" y="4591407"/>
            <a:ext cx="864166" cy="25417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8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Hit_1023</a:t>
            </a:r>
            <a:endParaRPr lang="zh-CN" altLang="en-US" sz="800" b="1" dirty="0">
              <a:solidFill>
                <a:srgbClr val="FF000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5B543B49-A44C-406E-926C-78203CD111B0}"/>
              </a:ext>
            </a:extLst>
          </p:cNvPr>
          <p:cNvSpPr txBox="1"/>
          <p:nvPr/>
        </p:nvSpPr>
        <p:spPr>
          <a:xfrm>
            <a:off x="5985659" y="5098146"/>
            <a:ext cx="864166" cy="25417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8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FASTOR</a:t>
            </a:r>
            <a:endParaRPr lang="zh-CN" altLang="en-US" sz="800" b="1" dirty="0">
              <a:solidFill>
                <a:srgbClr val="FF000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0899468B-8957-4674-80AE-F5FF9D31E64B}"/>
              </a:ext>
            </a:extLst>
          </p:cNvPr>
          <p:cNvSpPr txBox="1"/>
          <p:nvPr/>
        </p:nvSpPr>
        <p:spPr>
          <a:xfrm>
            <a:off x="5435785" y="5790038"/>
            <a:ext cx="864166" cy="25417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8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readinv_1023</a:t>
            </a:r>
            <a:endParaRPr lang="zh-CN" altLang="en-US" sz="800" b="1" dirty="0">
              <a:solidFill>
                <a:srgbClr val="FF000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id="{A08C7020-8CD8-49D8-8067-F469FC353649}"/>
              </a:ext>
            </a:extLst>
          </p:cNvPr>
          <p:cNvSpPr txBox="1"/>
          <p:nvPr/>
        </p:nvSpPr>
        <p:spPr>
          <a:xfrm>
            <a:off x="6894788" y="5859572"/>
            <a:ext cx="864166" cy="25417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8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address</a:t>
            </a:r>
            <a:endParaRPr lang="zh-CN" altLang="en-US" sz="800" b="1" dirty="0">
              <a:solidFill>
                <a:srgbClr val="FF000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D3792D39-6B14-4DC3-B779-2D48AF6AB46B}"/>
              </a:ext>
            </a:extLst>
          </p:cNvPr>
          <p:cNvSpPr txBox="1"/>
          <p:nvPr/>
        </p:nvSpPr>
        <p:spPr>
          <a:xfrm>
            <a:off x="5463166" y="4784734"/>
            <a:ext cx="864166" cy="25417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8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Hit_512</a:t>
            </a:r>
            <a:endParaRPr lang="zh-CN" altLang="en-US" sz="800" b="1" dirty="0">
              <a:solidFill>
                <a:srgbClr val="FF000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6" name="文本框 85">
            <a:extLst>
              <a:ext uri="{FF2B5EF4-FFF2-40B4-BE49-F238E27FC236}">
                <a16:creationId xmlns:a16="http://schemas.microsoft.com/office/drawing/2014/main" id="{7527C435-3684-4B93-AAA3-457CC3DA018C}"/>
              </a:ext>
            </a:extLst>
          </p:cNvPr>
          <p:cNvSpPr txBox="1"/>
          <p:nvPr/>
        </p:nvSpPr>
        <p:spPr>
          <a:xfrm>
            <a:off x="5801530" y="4985625"/>
            <a:ext cx="864166" cy="25417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8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Hit_0</a:t>
            </a:r>
            <a:endParaRPr lang="zh-CN" altLang="en-US" sz="800" b="1" dirty="0">
              <a:solidFill>
                <a:srgbClr val="FF000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7" name="文本框 86">
            <a:extLst>
              <a:ext uri="{FF2B5EF4-FFF2-40B4-BE49-F238E27FC236}">
                <a16:creationId xmlns:a16="http://schemas.microsoft.com/office/drawing/2014/main" id="{3FB972B3-08CB-4656-A904-1EA7DC1F2522}"/>
              </a:ext>
            </a:extLst>
          </p:cNvPr>
          <p:cNvSpPr txBox="1"/>
          <p:nvPr/>
        </p:nvSpPr>
        <p:spPr>
          <a:xfrm>
            <a:off x="5712045" y="5581040"/>
            <a:ext cx="864166" cy="25417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8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readinv_512</a:t>
            </a:r>
            <a:endParaRPr lang="zh-CN" altLang="en-US" sz="800" b="1" dirty="0">
              <a:solidFill>
                <a:srgbClr val="FF000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6039D11F-3906-49DC-9805-C1F70D7A8799}"/>
              </a:ext>
            </a:extLst>
          </p:cNvPr>
          <p:cNvSpPr txBox="1"/>
          <p:nvPr/>
        </p:nvSpPr>
        <p:spPr>
          <a:xfrm>
            <a:off x="6082287" y="5272226"/>
            <a:ext cx="864166" cy="25417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8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readinv_0</a:t>
            </a:r>
            <a:endParaRPr lang="zh-CN" altLang="en-US" sz="800" b="1" dirty="0">
              <a:solidFill>
                <a:srgbClr val="FF000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956233" y="4306076"/>
            <a:ext cx="3636388" cy="1836478"/>
            <a:chOff x="8105318" y="4306076"/>
            <a:chExt cx="3636388" cy="1836478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CB642CB8-15DC-4404-A1A6-BAB339B963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05318" y="4306076"/>
              <a:ext cx="3636388" cy="1836478"/>
            </a:xfrm>
            <a:prstGeom prst="rect">
              <a:avLst/>
            </a:prstGeom>
          </p:spPr>
        </p:pic>
        <p:sp>
          <p:nvSpPr>
            <p:cNvPr id="89" name="文本框 88">
              <a:extLst>
                <a:ext uri="{FF2B5EF4-FFF2-40B4-BE49-F238E27FC236}">
                  <a16:creationId xmlns:a16="http://schemas.microsoft.com/office/drawing/2014/main" id="{10038294-3DF4-46F2-A398-478188098ABC}"/>
                </a:ext>
              </a:extLst>
            </p:cNvPr>
            <p:cNvSpPr txBox="1"/>
            <p:nvPr/>
          </p:nvSpPr>
          <p:spPr>
            <a:xfrm>
              <a:off x="8800686" y="4591407"/>
              <a:ext cx="864166" cy="2541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b="1" dirty="0">
                  <a:solidFill>
                    <a:srgbClr val="FF0000"/>
                  </a:solidFill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</a:rPr>
                <a:t>Hit_2</a:t>
              </a:r>
              <a:endParaRPr lang="zh-CN" altLang="en-US" sz="8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90" name="文本框 89">
              <a:extLst>
                <a:ext uri="{FF2B5EF4-FFF2-40B4-BE49-F238E27FC236}">
                  <a16:creationId xmlns:a16="http://schemas.microsoft.com/office/drawing/2014/main" id="{8B4F1C92-CF50-4396-BE6C-23AED10A73EA}"/>
                </a:ext>
              </a:extLst>
            </p:cNvPr>
            <p:cNvSpPr txBox="1"/>
            <p:nvPr/>
          </p:nvSpPr>
          <p:spPr>
            <a:xfrm>
              <a:off x="9223618" y="5098146"/>
              <a:ext cx="864166" cy="2541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b="1" dirty="0">
                  <a:solidFill>
                    <a:srgbClr val="FF0000"/>
                  </a:solidFill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</a:rPr>
                <a:t>FASTOR</a:t>
              </a:r>
              <a:endParaRPr lang="zh-CN" altLang="en-US" sz="8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91" name="文本框 90">
              <a:extLst>
                <a:ext uri="{FF2B5EF4-FFF2-40B4-BE49-F238E27FC236}">
                  <a16:creationId xmlns:a16="http://schemas.microsoft.com/office/drawing/2014/main" id="{1F430C7E-BF18-41BE-81CC-EE043224A647}"/>
                </a:ext>
              </a:extLst>
            </p:cNvPr>
            <p:cNvSpPr txBox="1"/>
            <p:nvPr/>
          </p:nvSpPr>
          <p:spPr>
            <a:xfrm>
              <a:off x="9070044" y="5479120"/>
              <a:ext cx="864166" cy="2541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b="1" dirty="0">
                  <a:solidFill>
                    <a:srgbClr val="FF0000"/>
                  </a:solidFill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</a:rPr>
                <a:t>readinv_0</a:t>
              </a:r>
              <a:endParaRPr lang="zh-CN" altLang="en-US" sz="8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92" name="文本框 91">
              <a:extLst>
                <a:ext uri="{FF2B5EF4-FFF2-40B4-BE49-F238E27FC236}">
                  <a16:creationId xmlns:a16="http://schemas.microsoft.com/office/drawing/2014/main" id="{EE61DF2B-2156-49A2-A290-10ABCB69EBB2}"/>
                </a:ext>
              </a:extLst>
            </p:cNvPr>
            <p:cNvSpPr txBox="1"/>
            <p:nvPr/>
          </p:nvSpPr>
          <p:spPr>
            <a:xfrm>
              <a:off x="10601829" y="5859572"/>
              <a:ext cx="864166" cy="2541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b="1" dirty="0">
                  <a:solidFill>
                    <a:srgbClr val="FF0000"/>
                  </a:solidFill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</a:rPr>
                <a:t>address</a:t>
              </a:r>
              <a:endParaRPr lang="zh-CN" altLang="en-US" sz="8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93" name="文本框 92">
              <a:extLst>
                <a:ext uri="{FF2B5EF4-FFF2-40B4-BE49-F238E27FC236}">
                  <a16:creationId xmlns:a16="http://schemas.microsoft.com/office/drawing/2014/main" id="{5C74C2B4-CDFF-4DD8-9223-32DEF380946A}"/>
                </a:ext>
              </a:extLst>
            </p:cNvPr>
            <p:cNvSpPr txBox="1"/>
            <p:nvPr/>
          </p:nvSpPr>
          <p:spPr>
            <a:xfrm>
              <a:off x="8986728" y="4792243"/>
              <a:ext cx="864166" cy="2541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b="1" dirty="0">
                  <a:solidFill>
                    <a:srgbClr val="FF0000"/>
                  </a:solidFill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</a:rPr>
                <a:t>Hit_1</a:t>
              </a:r>
              <a:endParaRPr lang="zh-CN" altLang="en-US" sz="8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94" name="文本框 93">
              <a:extLst>
                <a:ext uri="{FF2B5EF4-FFF2-40B4-BE49-F238E27FC236}">
                  <a16:creationId xmlns:a16="http://schemas.microsoft.com/office/drawing/2014/main" id="{02A9E157-5E35-49AA-8B76-1BFA700A060E}"/>
                </a:ext>
              </a:extLst>
            </p:cNvPr>
            <p:cNvSpPr txBox="1"/>
            <p:nvPr/>
          </p:nvSpPr>
          <p:spPr>
            <a:xfrm>
              <a:off x="9129429" y="4992028"/>
              <a:ext cx="864166" cy="2541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b="1" dirty="0">
                  <a:solidFill>
                    <a:srgbClr val="FF0000"/>
                  </a:solidFill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</a:rPr>
                <a:t>Hit_0</a:t>
              </a:r>
              <a:endParaRPr lang="zh-CN" altLang="en-US" sz="8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95" name="文本框 94">
              <a:extLst>
                <a:ext uri="{FF2B5EF4-FFF2-40B4-BE49-F238E27FC236}">
                  <a16:creationId xmlns:a16="http://schemas.microsoft.com/office/drawing/2014/main" id="{96ABA30C-F19E-48D6-9AF6-1D1BDF3CB350}"/>
                </a:ext>
              </a:extLst>
            </p:cNvPr>
            <p:cNvSpPr txBox="1"/>
            <p:nvPr/>
          </p:nvSpPr>
          <p:spPr>
            <a:xfrm>
              <a:off x="9207302" y="5385399"/>
              <a:ext cx="864166" cy="2541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b="1" dirty="0">
                  <a:solidFill>
                    <a:srgbClr val="FF0000"/>
                  </a:solidFill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</a:rPr>
                <a:t>readinv_1</a:t>
              </a:r>
              <a:endParaRPr lang="zh-CN" altLang="en-US" sz="8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96" name="文本框 95">
              <a:extLst>
                <a:ext uri="{FF2B5EF4-FFF2-40B4-BE49-F238E27FC236}">
                  <a16:creationId xmlns:a16="http://schemas.microsoft.com/office/drawing/2014/main" id="{818D7B12-2925-434A-A245-F90C876A9BEA}"/>
                </a:ext>
              </a:extLst>
            </p:cNvPr>
            <p:cNvSpPr txBox="1"/>
            <p:nvPr/>
          </p:nvSpPr>
          <p:spPr>
            <a:xfrm>
              <a:off x="9288074" y="5264195"/>
              <a:ext cx="864166" cy="2541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b="1" dirty="0">
                  <a:solidFill>
                    <a:srgbClr val="FF0000"/>
                  </a:solidFill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</a:rPr>
                <a:t>readinv_2</a:t>
              </a:r>
              <a:endParaRPr lang="zh-CN" altLang="en-US" sz="8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sp>
        <p:nvSpPr>
          <p:cNvPr id="97" name="文本框 96">
            <a:extLst>
              <a:ext uri="{FF2B5EF4-FFF2-40B4-BE49-F238E27FC236}">
                <a16:creationId xmlns:a16="http://schemas.microsoft.com/office/drawing/2014/main" id="{0BA6AA6A-D2F9-4588-8C7E-7FC55E2056B6}"/>
              </a:ext>
            </a:extLst>
          </p:cNvPr>
          <p:cNvSpPr txBox="1"/>
          <p:nvPr/>
        </p:nvSpPr>
        <p:spPr>
          <a:xfrm>
            <a:off x="7987747" y="2332284"/>
            <a:ext cx="37647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p"/>
            </a:pPr>
            <a:r>
              <a:rPr lang="zh-CN" altLang="en-US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较远处像素被击中时重复读出</a:t>
            </a:r>
            <a:endParaRPr lang="en-US" altLang="zh-CN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altLang="zh-CN" sz="16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FASTOR</a:t>
            </a:r>
            <a:r>
              <a:rPr lang="zh-CN" altLang="en-US" sz="16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清除信号无法在下一个</a:t>
            </a:r>
            <a:r>
              <a:rPr lang="en-US" altLang="zh-CN" sz="16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read</a:t>
            </a:r>
            <a:r>
              <a:rPr lang="zh-CN" altLang="en-US" sz="16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到来之前传播至下一个击中像素</a:t>
            </a:r>
            <a:endParaRPr lang="en-US" altLang="zh-CN" sz="16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p"/>
            </a:pPr>
            <a:r>
              <a:rPr lang="zh-CN" altLang="en-US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较近处像素被击中时无重复读出</a:t>
            </a:r>
          </a:p>
        </p:txBody>
      </p:sp>
    </p:spTree>
    <p:extLst>
      <p:ext uri="{BB962C8B-B14F-4D97-AF65-F5344CB8AC3E}">
        <p14:creationId xmlns:p14="http://schemas.microsoft.com/office/powerpoint/2010/main" val="330275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EEDFD70-E96C-4DEB-867E-002956883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40D0-0B15-476B-8C48-06978F2292A3}" type="datetime1">
              <a:rPr lang="zh-CN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2025/9/5</a:t>
            </a:fld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4B68254-DE60-4B44-8A35-36695A9F2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t>季度考核</a:t>
            </a:r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t>电子学组邓思琪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861988E-E6C7-4DAD-979F-1AF5E4657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B8A6-8E3B-4899-BEB6-4237967F4185}" type="slidenum">
              <a:rPr lang="en-US" altLang="zh-CN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文本框 98">
            <a:extLst>
              <a:ext uri="{FF2B5EF4-FFF2-40B4-BE49-F238E27FC236}">
                <a16:creationId xmlns:a16="http://schemas.microsoft.com/office/drawing/2014/main" id="{BB94AA5F-29E9-400D-A5D3-917FACE5214F}"/>
              </a:ext>
            </a:extLst>
          </p:cNvPr>
          <p:cNvSpPr txBox="1"/>
          <p:nvPr/>
        </p:nvSpPr>
        <p:spPr>
          <a:xfrm>
            <a:off x="8909405" y="2979558"/>
            <a:ext cx="27432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p"/>
            </a:pPr>
            <a:r>
              <a:rPr lang="zh-CN" altLang="en-US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阵列内逻辑修改</a:t>
            </a:r>
            <a:endParaRPr lang="en-US" altLang="zh-CN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zh-CN" altLang="en-US" sz="16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慢链（像素内）的或门在分组处断开但优先级仲裁处保持连接</a:t>
            </a:r>
            <a:endParaRPr lang="en-US" altLang="zh-CN" sz="16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加快</a:t>
            </a:r>
            <a:r>
              <a:rPr lang="en-US" altLang="zh-CN" sz="1600" b="1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FASTOR</a:t>
            </a:r>
            <a:r>
              <a:rPr lang="zh-CN" altLang="en-US" sz="1600" b="1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信号的清除但不影响优先级仲裁</a:t>
            </a:r>
            <a:endParaRPr lang="en-US" altLang="zh-CN" sz="1600" b="1" dirty="0">
              <a:solidFill>
                <a:srgbClr val="C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p"/>
            </a:pPr>
            <a:r>
              <a:rPr lang="zh-CN" altLang="en-US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外围逻辑修改（行为级层面）</a:t>
            </a:r>
            <a:endParaRPr lang="en-US" altLang="zh-CN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zh-CN" altLang="en-US" sz="16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修改</a:t>
            </a:r>
            <a:r>
              <a:rPr lang="en-US" altLang="zh-CN" sz="16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read</a:t>
            </a:r>
            <a:r>
              <a:rPr lang="zh-CN" altLang="en-US" sz="16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翻转条件</a:t>
            </a:r>
          </a:p>
        </p:txBody>
      </p:sp>
      <p:sp>
        <p:nvSpPr>
          <p:cNvPr id="59" name="标题 4">
            <a:extLst>
              <a:ext uri="{FF2B5EF4-FFF2-40B4-BE49-F238E27FC236}">
                <a16:creationId xmlns:a16="http://schemas.microsoft.com/office/drawing/2014/main" id="{05D5C712-C331-4980-A0A7-958A3B9F8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88" y="111125"/>
            <a:ext cx="7231062" cy="595313"/>
          </a:xfrm>
        </p:spPr>
        <p:txBody>
          <a:bodyPr/>
          <a:lstStyle/>
          <a:p>
            <a:r>
              <a:rPr lang="en-US" altLang="zh-C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Taichu</a:t>
            </a:r>
            <a:r>
              <a:rPr lang="zh-CN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顶点探测器相关设计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E2EA2B63-3EBD-4B17-9F0F-7B7B69F9A66C}"/>
              </a:ext>
            </a:extLst>
          </p:cNvPr>
          <p:cNvSpPr txBox="1"/>
          <p:nvPr/>
        </p:nvSpPr>
        <p:spPr>
          <a:xfrm>
            <a:off x="722358" y="803650"/>
            <a:ext cx="6130030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针对性修改设计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E6841935-6C69-4F5F-B863-92C2ADFB57FB}"/>
              </a:ext>
            </a:extLst>
          </p:cNvPr>
          <p:cNvGrpSpPr/>
          <p:nvPr/>
        </p:nvGrpSpPr>
        <p:grpSpPr>
          <a:xfrm>
            <a:off x="826217" y="1489934"/>
            <a:ext cx="5023351" cy="4726590"/>
            <a:chOff x="955917" y="1489934"/>
            <a:chExt cx="5023351" cy="4726590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964E304C-A24F-4CB4-A7E7-2C9A3603FD80}"/>
                </a:ext>
              </a:extLst>
            </p:cNvPr>
            <p:cNvGrpSpPr/>
            <p:nvPr/>
          </p:nvGrpSpPr>
          <p:grpSpPr>
            <a:xfrm>
              <a:off x="955917" y="1489934"/>
              <a:ext cx="5023351" cy="4383515"/>
              <a:chOff x="955917" y="1489934"/>
              <a:chExt cx="5315180" cy="4988687"/>
            </a:xfrm>
          </p:grpSpPr>
          <p:grpSp>
            <p:nvGrpSpPr>
              <p:cNvPr id="7" name="组合 6">
                <a:extLst>
                  <a:ext uri="{FF2B5EF4-FFF2-40B4-BE49-F238E27FC236}">
                    <a16:creationId xmlns:a16="http://schemas.microsoft.com/office/drawing/2014/main" id="{CC234C1C-BFCB-409B-83B8-02BF7ADF84AF}"/>
                  </a:ext>
                </a:extLst>
              </p:cNvPr>
              <p:cNvGrpSpPr/>
              <p:nvPr/>
            </p:nvGrpSpPr>
            <p:grpSpPr>
              <a:xfrm>
                <a:off x="955917" y="1757407"/>
                <a:ext cx="4913106" cy="4646927"/>
                <a:chOff x="365771" y="1263199"/>
                <a:chExt cx="5321135" cy="5046143"/>
              </a:xfrm>
            </p:grpSpPr>
            <p:pic>
              <p:nvPicPr>
                <p:cNvPr id="33" name="图片 32">
                  <a:extLst>
                    <a:ext uri="{FF2B5EF4-FFF2-40B4-BE49-F238E27FC236}">
                      <a16:creationId xmlns:a16="http://schemas.microsoft.com/office/drawing/2014/main" id="{C6E66D6A-6D95-4FEC-86DC-0E5997DF2D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911446" y="1263199"/>
                  <a:ext cx="1775460" cy="2118360"/>
                </a:xfrm>
                <a:prstGeom prst="rect">
                  <a:avLst/>
                </a:prstGeom>
              </p:spPr>
            </p:pic>
            <p:grpSp>
              <p:nvGrpSpPr>
                <p:cNvPr id="34" name="组合 33">
                  <a:extLst>
                    <a:ext uri="{FF2B5EF4-FFF2-40B4-BE49-F238E27FC236}">
                      <a16:creationId xmlns:a16="http://schemas.microsoft.com/office/drawing/2014/main" id="{C8CDB5AB-07D4-4EE2-8BF4-5C2B9C05AA5C}"/>
                    </a:ext>
                  </a:extLst>
                </p:cNvPr>
                <p:cNvGrpSpPr/>
                <p:nvPr/>
              </p:nvGrpSpPr>
              <p:grpSpPr>
                <a:xfrm>
                  <a:off x="365771" y="1263199"/>
                  <a:ext cx="2247657" cy="5046143"/>
                  <a:chOff x="495543" y="1815932"/>
                  <a:chExt cx="1745381" cy="4229955"/>
                </a:xfrm>
              </p:grpSpPr>
              <p:sp>
                <p:nvSpPr>
                  <p:cNvPr id="35" name="矩形 34">
                    <a:extLst>
                      <a:ext uri="{FF2B5EF4-FFF2-40B4-BE49-F238E27FC236}">
                        <a16:creationId xmlns:a16="http://schemas.microsoft.com/office/drawing/2014/main" id="{D6AA87DA-8600-4805-AD94-1BAE6CB8A357}"/>
                      </a:ext>
                    </a:extLst>
                  </p:cNvPr>
                  <p:cNvSpPr/>
                  <p:nvPr/>
                </p:nvSpPr>
                <p:spPr>
                  <a:xfrm>
                    <a:off x="1249251" y="1819141"/>
                    <a:ext cx="991673" cy="24148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4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6" name="矩形 35">
                    <a:extLst>
                      <a:ext uri="{FF2B5EF4-FFF2-40B4-BE49-F238E27FC236}">
                        <a16:creationId xmlns:a16="http://schemas.microsoft.com/office/drawing/2014/main" id="{7DB8AE92-63EF-4E24-8A81-46BA1D58D866}"/>
                      </a:ext>
                    </a:extLst>
                  </p:cNvPr>
                  <p:cNvSpPr/>
                  <p:nvPr/>
                </p:nvSpPr>
                <p:spPr>
                  <a:xfrm>
                    <a:off x="1249251" y="2060621"/>
                    <a:ext cx="991673" cy="24148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4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" name="矩形 36">
                    <a:extLst>
                      <a:ext uri="{FF2B5EF4-FFF2-40B4-BE49-F238E27FC236}">
                        <a16:creationId xmlns:a16="http://schemas.microsoft.com/office/drawing/2014/main" id="{C6209F24-F461-4665-80C5-69E536848C4D}"/>
                      </a:ext>
                    </a:extLst>
                  </p:cNvPr>
                  <p:cNvSpPr/>
                  <p:nvPr/>
                </p:nvSpPr>
                <p:spPr>
                  <a:xfrm>
                    <a:off x="1249250" y="2302101"/>
                    <a:ext cx="991673" cy="24148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4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" name="矩形 37">
                    <a:extLst>
                      <a:ext uri="{FF2B5EF4-FFF2-40B4-BE49-F238E27FC236}">
                        <a16:creationId xmlns:a16="http://schemas.microsoft.com/office/drawing/2014/main" id="{BCAE7578-66FA-49F3-A187-98EEB02797B8}"/>
                      </a:ext>
                    </a:extLst>
                  </p:cNvPr>
                  <p:cNvSpPr/>
                  <p:nvPr/>
                </p:nvSpPr>
                <p:spPr>
                  <a:xfrm>
                    <a:off x="1249249" y="3512711"/>
                    <a:ext cx="991673" cy="24148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4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9" name="矩形 38">
                    <a:extLst>
                      <a:ext uri="{FF2B5EF4-FFF2-40B4-BE49-F238E27FC236}">
                        <a16:creationId xmlns:a16="http://schemas.microsoft.com/office/drawing/2014/main" id="{453C18DD-75D3-4CDA-A66D-08BFDBA10A10}"/>
                      </a:ext>
                    </a:extLst>
                  </p:cNvPr>
                  <p:cNvSpPr/>
                  <p:nvPr/>
                </p:nvSpPr>
                <p:spPr>
                  <a:xfrm>
                    <a:off x="1249249" y="3271230"/>
                    <a:ext cx="991673" cy="24148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4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" name="矩形 39">
                    <a:extLst>
                      <a:ext uri="{FF2B5EF4-FFF2-40B4-BE49-F238E27FC236}">
                        <a16:creationId xmlns:a16="http://schemas.microsoft.com/office/drawing/2014/main" id="{BCF124D4-A4D6-4807-B7FB-A399D21BC00D}"/>
                      </a:ext>
                    </a:extLst>
                  </p:cNvPr>
                  <p:cNvSpPr/>
                  <p:nvPr/>
                </p:nvSpPr>
                <p:spPr>
                  <a:xfrm>
                    <a:off x="1249248" y="3029750"/>
                    <a:ext cx="991673" cy="24148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4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pic>
                <p:nvPicPr>
                  <p:cNvPr id="41" name="图片 40">
                    <a:extLst>
                      <a:ext uri="{FF2B5EF4-FFF2-40B4-BE49-F238E27FC236}">
                        <a16:creationId xmlns:a16="http://schemas.microsoft.com/office/drawing/2014/main" id="{AB397BA9-CB6D-4202-8CB8-5A7332F7C53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721579" y="2669250"/>
                    <a:ext cx="47010" cy="207627"/>
                  </a:xfrm>
                  <a:prstGeom prst="rect">
                    <a:avLst/>
                  </a:prstGeom>
                </p:spPr>
              </p:pic>
              <p:sp>
                <p:nvSpPr>
                  <p:cNvPr id="42" name="文本框 41">
                    <a:extLst>
                      <a:ext uri="{FF2B5EF4-FFF2-40B4-BE49-F238E27FC236}">
                        <a16:creationId xmlns:a16="http://schemas.microsoft.com/office/drawing/2014/main" id="{70C6DA6F-D826-4BF4-97E0-65D95072AC1F}"/>
                      </a:ext>
                    </a:extLst>
                  </p:cNvPr>
                  <p:cNvSpPr txBox="1"/>
                  <p:nvPr/>
                </p:nvSpPr>
                <p:spPr>
                  <a:xfrm>
                    <a:off x="1178560" y="1815932"/>
                    <a:ext cx="505460" cy="2842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150000"/>
                      </a:lnSpc>
                    </a:pPr>
                    <a:r>
                      <a:rPr lang="en-US" altLang="zh-CN" sz="900" b="1" dirty="0">
                        <a:latin typeface="Arial" panose="020B0604020202020204" pitchFamily="34" charset="0"/>
                        <a:ea typeface="楷体" panose="02010609060101010101" pitchFamily="49" charset="-122"/>
                        <a:cs typeface="Arial" panose="020B0604020202020204" pitchFamily="34" charset="0"/>
                      </a:rPr>
                      <a:t>pixel</a:t>
                    </a:r>
                    <a:endParaRPr lang="zh-CN" altLang="en-US" sz="900" b="1" dirty="0">
                      <a:latin typeface="Arial" panose="020B0604020202020204" pitchFamily="34" charset="0"/>
                      <a:ea typeface="楷体" panose="02010609060101010101" pitchFamily="49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3" name="文本框 42">
                    <a:extLst>
                      <a:ext uri="{FF2B5EF4-FFF2-40B4-BE49-F238E27FC236}">
                        <a16:creationId xmlns:a16="http://schemas.microsoft.com/office/drawing/2014/main" id="{E551623B-C849-4AF6-87C2-5044B013F17F}"/>
                      </a:ext>
                    </a:extLst>
                  </p:cNvPr>
                  <p:cNvSpPr txBox="1"/>
                  <p:nvPr/>
                </p:nvSpPr>
                <p:spPr>
                  <a:xfrm>
                    <a:off x="1178560" y="2047966"/>
                    <a:ext cx="505460" cy="2842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150000"/>
                      </a:lnSpc>
                    </a:pPr>
                    <a:r>
                      <a:rPr lang="en-US" altLang="zh-CN" sz="900" b="1" dirty="0">
                        <a:latin typeface="Arial" panose="020B0604020202020204" pitchFamily="34" charset="0"/>
                        <a:ea typeface="楷体" panose="02010609060101010101" pitchFamily="49" charset="-122"/>
                        <a:cs typeface="Arial" panose="020B0604020202020204" pitchFamily="34" charset="0"/>
                      </a:rPr>
                      <a:t>pixel</a:t>
                    </a:r>
                    <a:endParaRPr lang="zh-CN" altLang="en-US" sz="900" b="1" dirty="0">
                      <a:latin typeface="Arial" panose="020B0604020202020204" pitchFamily="34" charset="0"/>
                      <a:ea typeface="楷体" panose="02010609060101010101" pitchFamily="49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4" name="文本框 43">
                    <a:extLst>
                      <a:ext uri="{FF2B5EF4-FFF2-40B4-BE49-F238E27FC236}">
                        <a16:creationId xmlns:a16="http://schemas.microsoft.com/office/drawing/2014/main" id="{EDFF7A44-087E-491D-B188-F8AD3E52DAD0}"/>
                      </a:ext>
                    </a:extLst>
                  </p:cNvPr>
                  <p:cNvSpPr txBox="1"/>
                  <p:nvPr/>
                </p:nvSpPr>
                <p:spPr>
                  <a:xfrm>
                    <a:off x="1178559" y="2274853"/>
                    <a:ext cx="505460" cy="2842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150000"/>
                      </a:lnSpc>
                    </a:pPr>
                    <a:r>
                      <a:rPr lang="en-US" altLang="zh-CN" sz="900" b="1" dirty="0">
                        <a:latin typeface="Arial" panose="020B0604020202020204" pitchFamily="34" charset="0"/>
                        <a:ea typeface="楷体" panose="02010609060101010101" pitchFamily="49" charset="-122"/>
                        <a:cs typeface="Arial" panose="020B0604020202020204" pitchFamily="34" charset="0"/>
                      </a:rPr>
                      <a:t>pixel</a:t>
                    </a:r>
                    <a:endParaRPr lang="zh-CN" altLang="en-US" sz="900" b="1" dirty="0">
                      <a:latin typeface="Arial" panose="020B0604020202020204" pitchFamily="34" charset="0"/>
                      <a:ea typeface="楷体" panose="02010609060101010101" pitchFamily="49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" name="文本框 44">
                    <a:extLst>
                      <a:ext uri="{FF2B5EF4-FFF2-40B4-BE49-F238E27FC236}">
                        <a16:creationId xmlns:a16="http://schemas.microsoft.com/office/drawing/2014/main" id="{371FF4C1-A204-4A55-B8F1-82AEB576DC40}"/>
                      </a:ext>
                    </a:extLst>
                  </p:cNvPr>
                  <p:cNvSpPr txBox="1"/>
                  <p:nvPr/>
                </p:nvSpPr>
                <p:spPr>
                  <a:xfrm>
                    <a:off x="1178558" y="3009591"/>
                    <a:ext cx="505460" cy="2842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150000"/>
                      </a:lnSpc>
                    </a:pPr>
                    <a:r>
                      <a:rPr lang="en-US" altLang="zh-CN" sz="900" b="1" dirty="0">
                        <a:latin typeface="Arial" panose="020B0604020202020204" pitchFamily="34" charset="0"/>
                        <a:ea typeface="楷体" panose="02010609060101010101" pitchFamily="49" charset="-122"/>
                        <a:cs typeface="Arial" panose="020B0604020202020204" pitchFamily="34" charset="0"/>
                      </a:rPr>
                      <a:t>pixel</a:t>
                    </a:r>
                    <a:endParaRPr lang="zh-CN" altLang="en-US" sz="900" b="1" dirty="0">
                      <a:latin typeface="Arial" panose="020B0604020202020204" pitchFamily="34" charset="0"/>
                      <a:ea typeface="楷体" panose="02010609060101010101" pitchFamily="49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6" name="文本框 45">
                    <a:extLst>
                      <a:ext uri="{FF2B5EF4-FFF2-40B4-BE49-F238E27FC236}">
                        <a16:creationId xmlns:a16="http://schemas.microsoft.com/office/drawing/2014/main" id="{65F282C2-46F1-4072-B4DB-5D1B2473B0EE}"/>
                      </a:ext>
                    </a:extLst>
                  </p:cNvPr>
                  <p:cNvSpPr txBox="1"/>
                  <p:nvPr/>
                </p:nvSpPr>
                <p:spPr>
                  <a:xfrm>
                    <a:off x="1178558" y="3244720"/>
                    <a:ext cx="505460" cy="2842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150000"/>
                      </a:lnSpc>
                    </a:pPr>
                    <a:r>
                      <a:rPr lang="en-US" altLang="zh-CN" sz="900" b="1" dirty="0">
                        <a:latin typeface="Arial" panose="020B0604020202020204" pitchFamily="34" charset="0"/>
                        <a:ea typeface="楷体" panose="02010609060101010101" pitchFamily="49" charset="-122"/>
                        <a:cs typeface="Arial" panose="020B0604020202020204" pitchFamily="34" charset="0"/>
                      </a:rPr>
                      <a:t>pixel</a:t>
                    </a:r>
                    <a:endParaRPr lang="zh-CN" altLang="en-US" sz="900" b="1" dirty="0">
                      <a:latin typeface="Arial" panose="020B0604020202020204" pitchFamily="34" charset="0"/>
                      <a:ea typeface="楷体" panose="02010609060101010101" pitchFamily="49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7" name="文本框 46">
                    <a:extLst>
                      <a:ext uri="{FF2B5EF4-FFF2-40B4-BE49-F238E27FC236}">
                        <a16:creationId xmlns:a16="http://schemas.microsoft.com/office/drawing/2014/main" id="{5362887D-6375-4CC3-85C3-309C69EE0C83}"/>
                      </a:ext>
                    </a:extLst>
                  </p:cNvPr>
                  <p:cNvSpPr txBox="1"/>
                  <p:nvPr/>
                </p:nvSpPr>
                <p:spPr>
                  <a:xfrm>
                    <a:off x="1178556" y="3479907"/>
                    <a:ext cx="505460" cy="2842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150000"/>
                      </a:lnSpc>
                    </a:pPr>
                    <a:r>
                      <a:rPr lang="en-US" altLang="zh-CN" sz="900" b="1" dirty="0">
                        <a:latin typeface="Arial" panose="020B0604020202020204" pitchFamily="34" charset="0"/>
                        <a:ea typeface="楷体" panose="02010609060101010101" pitchFamily="49" charset="-122"/>
                        <a:cs typeface="Arial" panose="020B0604020202020204" pitchFamily="34" charset="0"/>
                      </a:rPr>
                      <a:t>pixel</a:t>
                    </a:r>
                    <a:endParaRPr lang="zh-CN" altLang="en-US" sz="900" b="1" dirty="0">
                      <a:latin typeface="Arial" panose="020B0604020202020204" pitchFamily="34" charset="0"/>
                      <a:ea typeface="楷体" panose="02010609060101010101" pitchFamily="49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8" name="矩形 47">
                    <a:extLst>
                      <a:ext uri="{FF2B5EF4-FFF2-40B4-BE49-F238E27FC236}">
                        <a16:creationId xmlns:a16="http://schemas.microsoft.com/office/drawing/2014/main" id="{3CE79B1B-E7CD-41F2-BA7F-27380FF86839}"/>
                      </a:ext>
                    </a:extLst>
                  </p:cNvPr>
                  <p:cNvSpPr/>
                  <p:nvPr/>
                </p:nvSpPr>
                <p:spPr>
                  <a:xfrm>
                    <a:off x="1249251" y="1819140"/>
                    <a:ext cx="991673" cy="1935051"/>
                  </a:xfrm>
                  <a:prstGeom prst="rect">
                    <a:avLst/>
                  </a:prstGeom>
                  <a:noFill/>
                  <a:ln w="28575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4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9" name="矩形 48">
                    <a:extLst>
                      <a:ext uri="{FF2B5EF4-FFF2-40B4-BE49-F238E27FC236}">
                        <a16:creationId xmlns:a16="http://schemas.microsoft.com/office/drawing/2014/main" id="{CBABAFC6-7F7E-4504-BD2E-BC0E7AE56C19}"/>
                      </a:ext>
                    </a:extLst>
                  </p:cNvPr>
                  <p:cNvSpPr/>
                  <p:nvPr/>
                </p:nvSpPr>
                <p:spPr>
                  <a:xfrm>
                    <a:off x="1249248" y="3755404"/>
                    <a:ext cx="991673" cy="24148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4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7" name="矩形 76">
                    <a:extLst>
                      <a:ext uri="{FF2B5EF4-FFF2-40B4-BE49-F238E27FC236}">
                        <a16:creationId xmlns:a16="http://schemas.microsoft.com/office/drawing/2014/main" id="{67FD384E-00A4-4D82-B6C2-D4BA69AAB4DB}"/>
                      </a:ext>
                    </a:extLst>
                  </p:cNvPr>
                  <p:cNvSpPr/>
                  <p:nvPr/>
                </p:nvSpPr>
                <p:spPr>
                  <a:xfrm>
                    <a:off x="1249248" y="3996884"/>
                    <a:ext cx="991673" cy="24148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4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8" name="矩形 77">
                    <a:extLst>
                      <a:ext uri="{FF2B5EF4-FFF2-40B4-BE49-F238E27FC236}">
                        <a16:creationId xmlns:a16="http://schemas.microsoft.com/office/drawing/2014/main" id="{C955DD3C-EBA7-4C8C-B589-07663C701AD1}"/>
                      </a:ext>
                    </a:extLst>
                  </p:cNvPr>
                  <p:cNvSpPr/>
                  <p:nvPr/>
                </p:nvSpPr>
                <p:spPr>
                  <a:xfrm>
                    <a:off x="1249247" y="4238364"/>
                    <a:ext cx="991673" cy="24148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4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9" name="矩形 78">
                    <a:extLst>
                      <a:ext uri="{FF2B5EF4-FFF2-40B4-BE49-F238E27FC236}">
                        <a16:creationId xmlns:a16="http://schemas.microsoft.com/office/drawing/2014/main" id="{E933C595-0AF5-4B97-AC78-BA72EA04D26C}"/>
                      </a:ext>
                    </a:extLst>
                  </p:cNvPr>
                  <p:cNvSpPr/>
                  <p:nvPr/>
                </p:nvSpPr>
                <p:spPr>
                  <a:xfrm>
                    <a:off x="1249246" y="5448974"/>
                    <a:ext cx="991673" cy="24148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4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0" name="矩形 79">
                    <a:extLst>
                      <a:ext uri="{FF2B5EF4-FFF2-40B4-BE49-F238E27FC236}">
                        <a16:creationId xmlns:a16="http://schemas.microsoft.com/office/drawing/2014/main" id="{4B474E16-72E3-483A-8B76-790C6DD8DF18}"/>
                      </a:ext>
                    </a:extLst>
                  </p:cNvPr>
                  <p:cNvSpPr/>
                  <p:nvPr/>
                </p:nvSpPr>
                <p:spPr>
                  <a:xfrm>
                    <a:off x="1249246" y="5207493"/>
                    <a:ext cx="991673" cy="24148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4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1" name="矩形 80">
                    <a:extLst>
                      <a:ext uri="{FF2B5EF4-FFF2-40B4-BE49-F238E27FC236}">
                        <a16:creationId xmlns:a16="http://schemas.microsoft.com/office/drawing/2014/main" id="{12B24BA4-3644-469A-9FE9-DF8D81D71281}"/>
                      </a:ext>
                    </a:extLst>
                  </p:cNvPr>
                  <p:cNvSpPr/>
                  <p:nvPr/>
                </p:nvSpPr>
                <p:spPr>
                  <a:xfrm>
                    <a:off x="1249245" y="4966013"/>
                    <a:ext cx="991673" cy="24148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4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pic>
                <p:nvPicPr>
                  <p:cNvPr id="82" name="图片 81">
                    <a:extLst>
                      <a:ext uri="{FF2B5EF4-FFF2-40B4-BE49-F238E27FC236}">
                        <a16:creationId xmlns:a16="http://schemas.microsoft.com/office/drawing/2014/main" id="{2D106011-225C-4C4A-812B-B0BE8BEEA99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721576" y="4605513"/>
                    <a:ext cx="47010" cy="207627"/>
                  </a:xfrm>
                  <a:prstGeom prst="rect">
                    <a:avLst/>
                  </a:prstGeom>
                </p:spPr>
              </p:pic>
              <p:sp>
                <p:nvSpPr>
                  <p:cNvPr id="83" name="文本框 82">
                    <a:extLst>
                      <a:ext uri="{FF2B5EF4-FFF2-40B4-BE49-F238E27FC236}">
                        <a16:creationId xmlns:a16="http://schemas.microsoft.com/office/drawing/2014/main" id="{83EEC6A1-218E-4800-B02A-D387F03F3E05}"/>
                      </a:ext>
                    </a:extLst>
                  </p:cNvPr>
                  <p:cNvSpPr txBox="1"/>
                  <p:nvPr/>
                </p:nvSpPr>
                <p:spPr>
                  <a:xfrm>
                    <a:off x="1178557" y="3752195"/>
                    <a:ext cx="505460" cy="2842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150000"/>
                      </a:lnSpc>
                    </a:pPr>
                    <a:r>
                      <a:rPr lang="en-US" altLang="zh-CN" sz="900" b="1" dirty="0">
                        <a:latin typeface="Arial" panose="020B0604020202020204" pitchFamily="34" charset="0"/>
                        <a:ea typeface="楷体" panose="02010609060101010101" pitchFamily="49" charset="-122"/>
                        <a:cs typeface="Arial" panose="020B0604020202020204" pitchFamily="34" charset="0"/>
                      </a:rPr>
                      <a:t>pixel</a:t>
                    </a:r>
                    <a:endParaRPr lang="zh-CN" altLang="en-US" sz="900" b="1" dirty="0">
                      <a:latin typeface="Arial" panose="020B0604020202020204" pitchFamily="34" charset="0"/>
                      <a:ea typeface="楷体" panose="02010609060101010101" pitchFamily="49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4" name="文本框 83">
                    <a:extLst>
                      <a:ext uri="{FF2B5EF4-FFF2-40B4-BE49-F238E27FC236}">
                        <a16:creationId xmlns:a16="http://schemas.microsoft.com/office/drawing/2014/main" id="{0C8D63DB-9679-40BA-9A88-DCAA362C87AD}"/>
                      </a:ext>
                    </a:extLst>
                  </p:cNvPr>
                  <p:cNvSpPr txBox="1"/>
                  <p:nvPr/>
                </p:nvSpPr>
                <p:spPr>
                  <a:xfrm>
                    <a:off x="1178557" y="3984230"/>
                    <a:ext cx="505460" cy="2842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150000"/>
                      </a:lnSpc>
                    </a:pPr>
                    <a:r>
                      <a:rPr lang="en-US" altLang="zh-CN" sz="900" b="1" dirty="0">
                        <a:latin typeface="Arial" panose="020B0604020202020204" pitchFamily="34" charset="0"/>
                        <a:ea typeface="楷体" panose="02010609060101010101" pitchFamily="49" charset="-122"/>
                        <a:cs typeface="Arial" panose="020B0604020202020204" pitchFamily="34" charset="0"/>
                      </a:rPr>
                      <a:t>pixel</a:t>
                    </a:r>
                    <a:endParaRPr lang="zh-CN" altLang="en-US" sz="900" b="1" dirty="0">
                      <a:latin typeface="Arial" panose="020B0604020202020204" pitchFamily="34" charset="0"/>
                      <a:ea typeface="楷体" panose="02010609060101010101" pitchFamily="49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5" name="文本框 84">
                    <a:extLst>
                      <a:ext uri="{FF2B5EF4-FFF2-40B4-BE49-F238E27FC236}">
                        <a16:creationId xmlns:a16="http://schemas.microsoft.com/office/drawing/2014/main" id="{286DF86C-3681-4FFF-992C-AE11B23C5C34}"/>
                      </a:ext>
                    </a:extLst>
                  </p:cNvPr>
                  <p:cNvSpPr txBox="1"/>
                  <p:nvPr/>
                </p:nvSpPr>
                <p:spPr>
                  <a:xfrm>
                    <a:off x="1178556" y="4211116"/>
                    <a:ext cx="505460" cy="2842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150000"/>
                      </a:lnSpc>
                    </a:pPr>
                    <a:r>
                      <a:rPr lang="en-US" altLang="zh-CN" sz="900" b="1" dirty="0">
                        <a:latin typeface="Arial" panose="020B0604020202020204" pitchFamily="34" charset="0"/>
                        <a:ea typeface="楷体" panose="02010609060101010101" pitchFamily="49" charset="-122"/>
                        <a:cs typeface="Arial" panose="020B0604020202020204" pitchFamily="34" charset="0"/>
                      </a:rPr>
                      <a:t>pixel</a:t>
                    </a:r>
                    <a:endParaRPr lang="zh-CN" altLang="en-US" sz="900" b="1" dirty="0">
                      <a:latin typeface="Arial" panose="020B0604020202020204" pitchFamily="34" charset="0"/>
                      <a:ea typeface="楷体" panose="02010609060101010101" pitchFamily="49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6" name="文本框 85">
                    <a:extLst>
                      <a:ext uri="{FF2B5EF4-FFF2-40B4-BE49-F238E27FC236}">
                        <a16:creationId xmlns:a16="http://schemas.microsoft.com/office/drawing/2014/main" id="{55D029B2-25BF-45BC-861C-2DBC8B5A34AE}"/>
                      </a:ext>
                    </a:extLst>
                  </p:cNvPr>
                  <p:cNvSpPr txBox="1"/>
                  <p:nvPr/>
                </p:nvSpPr>
                <p:spPr>
                  <a:xfrm>
                    <a:off x="1178555" y="4945854"/>
                    <a:ext cx="505460" cy="2842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150000"/>
                      </a:lnSpc>
                    </a:pPr>
                    <a:r>
                      <a:rPr lang="en-US" altLang="zh-CN" sz="900" b="1" dirty="0">
                        <a:latin typeface="Arial" panose="020B0604020202020204" pitchFamily="34" charset="0"/>
                        <a:ea typeface="楷体" panose="02010609060101010101" pitchFamily="49" charset="-122"/>
                        <a:cs typeface="Arial" panose="020B0604020202020204" pitchFamily="34" charset="0"/>
                      </a:rPr>
                      <a:t>pixel</a:t>
                    </a:r>
                    <a:endParaRPr lang="zh-CN" altLang="en-US" sz="900" b="1" dirty="0">
                      <a:latin typeface="Arial" panose="020B0604020202020204" pitchFamily="34" charset="0"/>
                      <a:ea typeface="楷体" panose="02010609060101010101" pitchFamily="49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7" name="文本框 86">
                    <a:extLst>
                      <a:ext uri="{FF2B5EF4-FFF2-40B4-BE49-F238E27FC236}">
                        <a16:creationId xmlns:a16="http://schemas.microsoft.com/office/drawing/2014/main" id="{44149486-2097-42B7-A564-0A6FB3D78D12}"/>
                      </a:ext>
                    </a:extLst>
                  </p:cNvPr>
                  <p:cNvSpPr txBox="1"/>
                  <p:nvPr/>
                </p:nvSpPr>
                <p:spPr>
                  <a:xfrm>
                    <a:off x="1178555" y="5180983"/>
                    <a:ext cx="505460" cy="2842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150000"/>
                      </a:lnSpc>
                    </a:pPr>
                    <a:r>
                      <a:rPr lang="en-US" altLang="zh-CN" sz="900" b="1" dirty="0">
                        <a:latin typeface="Arial" panose="020B0604020202020204" pitchFamily="34" charset="0"/>
                        <a:ea typeface="楷体" panose="02010609060101010101" pitchFamily="49" charset="-122"/>
                        <a:cs typeface="Arial" panose="020B0604020202020204" pitchFamily="34" charset="0"/>
                      </a:rPr>
                      <a:t>pixel</a:t>
                    </a:r>
                    <a:endParaRPr lang="zh-CN" altLang="en-US" sz="900" b="1" dirty="0">
                      <a:latin typeface="Arial" panose="020B0604020202020204" pitchFamily="34" charset="0"/>
                      <a:ea typeface="楷体" panose="02010609060101010101" pitchFamily="49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8" name="文本框 87">
                    <a:extLst>
                      <a:ext uri="{FF2B5EF4-FFF2-40B4-BE49-F238E27FC236}">
                        <a16:creationId xmlns:a16="http://schemas.microsoft.com/office/drawing/2014/main" id="{FC11AF45-F4A1-499C-BCAE-CE740DDC6235}"/>
                      </a:ext>
                    </a:extLst>
                  </p:cNvPr>
                  <p:cNvSpPr txBox="1"/>
                  <p:nvPr/>
                </p:nvSpPr>
                <p:spPr>
                  <a:xfrm>
                    <a:off x="1178553" y="5416170"/>
                    <a:ext cx="505460" cy="2842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150000"/>
                      </a:lnSpc>
                    </a:pPr>
                    <a:r>
                      <a:rPr lang="en-US" altLang="zh-CN" sz="900" b="1" dirty="0">
                        <a:latin typeface="Arial" panose="020B0604020202020204" pitchFamily="34" charset="0"/>
                        <a:ea typeface="楷体" panose="02010609060101010101" pitchFamily="49" charset="-122"/>
                        <a:cs typeface="Arial" panose="020B0604020202020204" pitchFamily="34" charset="0"/>
                      </a:rPr>
                      <a:t>pixel</a:t>
                    </a:r>
                    <a:endParaRPr lang="zh-CN" altLang="en-US" sz="900" b="1" dirty="0">
                      <a:latin typeface="Arial" panose="020B0604020202020204" pitchFamily="34" charset="0"/>
                      <a:ea typeface="楷体" panose="02010609060101010101" pitchFamily="49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9" name="矩形 88">
                    <a:extLst>
                      <a:ext uri="{FF2B5EF4-FFF2-40B4-BE49-F238E27FC236}">
                        <a16:creationId xmlns:a16="http://schemas.microsoft.com/office/drawing/2014/main" id="{1370EE7E-EB82-4198-B912-FFAE2243F543}"/>
                      </a:ext>
                    </a:extLst>
                  </p:cNvPr>
                  <p:cNvSpPr/>
                  <p:nvPr/>
                </p:nvSpPr>
                <p:spPr>
                  <a:xfrm>
                    <a:off x="1249248" y="3755403"/>
                    <a:ext cx="991673" cy="1935051"/>
                  </a:xfrm>
                  <a:prstGeom prst="rect">
                    <a:avLst/>
                  </a:prstGeom>
                  <a:noFill/>
                  <a:ln w="28575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4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pic>
                <p:nvPicPr>
                  <p:cNvPr id="90" name="图片 89">
                    <a:extLst>
                      <a:ext uri="{FF2B5EF4-FFF2-40B4-BE49-F238E27FC236}">
                        <a16:creationId xmlns:a16="http://schemas.microsoft.com/office/drawing/2014/main" id="{B26444D0-D51F-472B-9BC3-C30706B1E82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721576" y="5838260"/>
                    <a:ext cx="47010" cy="207627"/>
                  </a:xfrm>
                  <a:prstGeom prst="rect">
                    <a:avLst/>
                  </a:prstGeom>
                </p:spPr>
              </p:pic>
              <p:sp>
                <p:nvSpPr>
                  <p:cNvPr id="91" name="文本框 90">
                    <a:extLst>
                      <a:ext uri="{FF2B5EF4-FFF2-40B4-BE49-F238E27FC236}">
                        <a16:creationId xmlns:a16="http://schemas.microsoft.com/office/drawing/2014/main" id="{DC29F271-3C06-4267-8650-508AD31D5618}"/>
                      </a:ext>
                    </a:extLst>
                  </p:cNvPr>
                  <p:cNvSpPr txBox="1"/>
                  <p:nvPr/>
                </p:nvSpPr>
                <p:spPr>
                  <a:xfrm>
                    <a:off x="495543" y="2243104"/>
                    <a:ext cx="690765" cy="38904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150000"/>
                      </a:lnSpc>
                    </a:pPr>
                    <a:r>
                      <a:rPr lang="en-US" altLang="zh-CN" sz="14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Arial" panose="020B0604020202020204" pitchFamily="34" charset="0"/>
                        <a:ea typeface="楷体" panose="02010609060101010101" pitchFamily="49" charset="-122"/>
                        <a:cs typeface="Arial" panose="020B0604020202020204" pitchFamily="34" charset="0"/>
                      </a:rPr>
                      <a:t>group</a:t>
                    </a:r>
                    <a:endParaRPr lang="zh-CN" altLang="en-US" sz="1400" b="1" dirty="0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atin typeface="Arial" panose="020B0604020202020204" pitchFamily="34" charset="0"/>
                      <a:ea typeface="楷体" panose="02010609060101010101" pitchFamily="49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2" name="文本框 91">
                    <a:extLst>
                      <a:ext uri="{FF2B5EF4-FFF2-40B4-BE49-F238E27FC236}">
                        <a16:creationId xmlns:a16="http://schemas.microsoft.com/office/drawing/2014/main" id="{B5EBF7E9-DB1D-49F2-AECE-A1E4F133D72E}"/>
                      </a:ext>
                    </a:extLst>
                  </p:cNvPr>
                  <p:cNvSpPr txBox="1"/>
                  <p:nvPr/>
                </p:nvSpPr>
                <p:spPr>
                  <a:xfrm>
                    <a:off x="495543" y="4078847"/>
                    <a:ext cx="690765" cy="38904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150000"/>
                      </a:lnSpc>
                    </a:pPr>
                    <a:r>
                      <a:rPr lang="en-US" altLang="zh-CN" sz="14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Arial" panose="020B0604020202020204" pitchFamily="34" charset="0"/>
                        <a:ea typeface="楷体" panose="02010609060101010101" pitchFamily="49" charset="-122"/>
                        <a:cs typeface="Arial" panose="020B0604020202020204" pitchFamily="34" charset="0"/>
                      </a:rPr>
                      <a:t>group</a:t>
                    </a:r>
                    <a:endParaRPr lang="zh-CN" altLang="en-US" sz="1400" b="1" dirty="0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atin typeface="Arial" panose="020B0604020202020204" pitchFamily="34" charset="0"/>
                      <a:ea typeface="楷体" panose="02010609060101010101" pitchFamily="49" charset="-122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93" name="直接连接符 92">
                    <a:extLst>
                      <a:ext uri="{FF2B5EF4-FFF2-40B4-BE49-F238E27FC236}">
                        <a16:creationId xmlns:a16="http://schemas.microsoft.com/office/drawing/2014/main" id="{0091BDA4-986B-442A-99C3-B0AD0D3FE422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41020" y="3752195"/>
                    <a:ext cx="708225" cy="0"/>
                  </a:xfrm>
                  <a:prstGeom prst="line">
                    <a:avLst/>
                  </a:prstGeom>
                  <a:ln w="19050">
                    <a:solidFill>
                      <a:schemeClr val="accent6">
                        <a:lumMod val="60000"/>
                        <a:lumOff val="4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94" name="图片 93">
                  <a:extLst>
                    <a:ext uri="{FF2B5EF4-FFF2-40B4-BE49-F238E27FC236}">
                      <a16:creationId xmlns:a16="http://schemas.microsoft.com/office/drawing/2014/main" id="{C46BD515-8D8B-48A3-B522-23BB31A3A7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911446" y="3754755"/>
                  <a:ext cx="1775460" cy="2118360"/>
                </a:xfrm>
                <a:prstGeom prst="rect">
                  <a:avLst/>
                </a:prstGeom>
              </p:spPr>
            </p:pic>
            <p:sp>
              <p:nvSpPr>
                <p:cNvPr id="95" name="矩形 94">
                  <a:extLst>
                    <a:ext uri="{FF2B5EF4-FFF2-40B4-BE49-F238E27FC236}">
                      <a16:creationId xmlns:a16="http://schemas.microsoft.com/office/drawing/2014/main" id="{950C02BA-AFA0-42E2-905B-13F70FE31E35}"/>
                    </a:ext>
                  </a:extLst>
                </p:cNvPr>
                <p:cNvSpPr/>
                <p:nvPr/>
              </p:nvSpPr>
              <p:spPr>
                <a:xfrm>
                  <a:off x="1227690" y="1537570"/>
                  <a:ext cx="1513754" cy="593682"/>
                </a:xfrm>
                <a:prstGeom prst="rect">
                  <a:avLst/>
                </a:prstGeom>
                <a:noFill/>
                <a:ln w="19050">
                  <a:solidFill>
                    <a:srgbClr val="0101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96" name="直接箭头连接符 95">
                  <a:extLst>
                    <a:ext uri="{FF2B5EF4-FFF2-40B4-BE49-F238E27FC236}">
                      <a16:creationId xmlns:a16="http://schemas.microsoft.com/office/drawing/2014/main" id="{B7C7C7D7-4D6F-4D73-BCC4-6956DC1588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830327" y="1843176"/>
                  <a:ext cx="944880" cy="78711"/>
                </a:xfrm>
                <a:prstGeom prst="straightConnector1">
                  <a:avLst/>
                </a:prstGeom>
                <a:ln w="12700">
                  <a:solidFill>
                    <a:srgbClr val="010199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7" name="矩形 96">
                  <a:extLst>
                    <a:ext uri="{FF2B5EF4-FFF2-40B4-BE49-F238E27FC236}">
                      <a16:creationId xmlns:a16="http://schemas.microsoft.com/office/drawing/2014/main" id="{93D6A546-7FDB-43FD-AC11-34BAEFFE3278}"/>
                    </a:ext>
                  </a:extLst>
                </p:cNvPr>
                <p:cNvSpPr/>
                <p:nvPr/>
              </p:nvSpPr>
              <p:spPr>
                <a:xfrm>
                  <a:off x="1227690" y="3274586"/>
                  <a:ext cx="1513754" cy="593682"/>
                </a:xfrm>
                <a:prstGeom prst="rect">
                  <a:avLst/>
                </a:prstGeom>
                <a:noFill/>
                <a:ln w="190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98" name="直接箭头连接符 97">
                  <a:extLst>
                    <a:ext uri="{FF2B5EF4-FFF2-40B4-BE49-F238E27FC236}">
                      <a16:creationId xmlns:a16="http://schemas.microsoft.com/office/drawing/2014/main" id="{9131C3BC-2CEB-47E7-99D1-1F79C4708E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830327" y="3725733"/>
                  <a:ext cx="1002301" cy="394811"/>
                </a:xfrm>
                <a:prstGeom prst="straightConnector1">
                  <a:avLst/>
                </a:prstGeom>
                <a:ln w="12700">
                  <a:solidFill>
                    <a:srgbClr val="C0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9E29EA00-E211-47BB-BAB2-25C7824D87CD}"/>
                  </a:ext>
                </a:extLst>
              </p:cNvPr>
              <p:cNvSpPr/>
              <p:nvPr/>
            </p:nvSpPr>
            <p:spPr>
              <a:xfrm>
                <a:off x="955917" y="1489934"/>
                <a:ext cx="5315180" cy="4988687"/>
              </a:xfrm>
              <a:prstGeom prst="rect">
                <a:avLst/>
              </a:prstGeom>
              <a:noFill/>
              <a:ln w="19050">
                <a:solidFill>
                  <a:srgbClr val="7030A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4BC866A4-6398-45E4-B960-4D9EBF14AB71}"/>
                </a:ext>
              </a:extLst>
            </p:cNvPr>
            <p:cNvSpPr txBox="1"/>
            <p:nvPr/>
          </p:nvSpPr>
          <p:spPr>
            <a:xfrm>
              <a:off x="2360077" y="5883035"/>
              <a:ext cx="1794352" cy="333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b="1" dirty="0"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阵列内逻辑修改示意图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4F00B232-DFE3-466C-8CE2-CA15A2CFE471}"/>
              </a:ext>
            </a:extLst>
          </p:cNvPr>
          <p:cNvGrpSpPr/>
          <p:nvPr/>
        </p:nvGrpSpPr>
        <p:grpSpPr>
          <a:xfrm>
            <a:off x="5907765" y="1043101"/>
            <a:ext cx="2945600" cy="5173423"/>
            <a:chOff x="6060155" y="1054745"/>
            <a:chExt cx="2945600" cy="5173423"/>
          </a:xfrm>
        </p:grpSpPr>
        <p:pic>
          <p:nvPicPr>
            <p:cNvPr id="109" name="图片 108">
              <a:extLst>
                <a:ext uri="{FF2B5EF4-FFF2-40B4-BE49-F238E27FC236}">
                  <a16:creationId xmlns:a16="http://schemas.microsoft.com/office/drawing/2014/main" id="{0F42B2F3-4369-4DE4-8249-CC07AB4AD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91777" y="5538786"/>
              <a:ext cx="67740" cy="247962"/>
            </a:xfrm>
            <a:prstGeom prst="rect">
              <a:avLst/>
            </a:prstGeom>
          </p:spPr>
        </p:pic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177C936E-B3FA-4B32-AD67-D04D709FF4C5}"/>
                </a:ext>
              </a:extLst>
            </p:cNvPr>
            <p:cNvSpPr txBox="1"/>
            <p:nvPr/>
          </p:nvSpPr>
          <p:spPr>
            <a:xfrm>
              <a:off x="6635778" y="5894679"/>
              <a:ext cx="1794352" cy="333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b="1" dirty="0"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修改后逻辑示意图</a:t>
              </a:r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4E502CE5-93CB-4942-8124-46DE33C639EC}"/>
                </a:ext>
              </a:extLst>
            </p:cNvPr>
            <p:cNvGrpSpPr/>
            <p:nvPr/>
          </p:nvGrpSpPr>
          <p:grpSpPr>
            <a:xfrm>
              <a:off x="6227483" y="1138683"/>
              <a:ext cx="2778272" cy="4373657"/>
              <a:chOff x="6227483" y="1138682"/>
              <a:chExt cx="2778272" cy="4744353"/>
            </a:xfrm>
          </p:grpSpPr>
          <p:pic>
            <p:nvPicPr>
              <p:cNvPr id="107" name="图片 106">
                <a:extLst>
                  <a:ext uri="{FF2B5EF4-FFF2-40B4-BE49-F238E27FC236}">
                    <a16:creationId xmlns:a16="http://schemas.microsoft.com/office/drawing/2014/main" id="{02742F08-3133-42B3-B04F-874A219D7F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83525" y="1138682"/>
                <a:ext cx="1926994" cy="4728234"/>
              </a:xfrm>
              <a:prstGeom prst="rect">
                <a:avLst/>
              </a:prstGeom>
            </p:spPr>
          </p:pic>
          <p:pic>
            <p:nvPicPr>
              <p:cNvPr id="108" name="图片 107">
                <a:extLst>
                  <a:ext uri="{FF2B5EF4-FFF2-40B4-BE49-F238E27FC236}">
                    <a16:creationId xmlns:a16="http://schemas.microsoft.com/office/drawing/2014/main" id="{49EDCA8D-EA47-4C4E-A08D-E0928852C2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21044" y="1185431"/>
                <a:ext cx="67740" cy="247962"/>
              </a:xfrm>
              <a:prstGeom prst="rect">
                <a:avLst/>
              </a:prstGeom>
            </p:spPr>
          </p:pic>
          <p:sp>
            <p:nvSpPr>
              <p:cNvPr id="102" name="矩形 101">
                <a:extLst>
                  <a:ext uri="{FF2B5EF4-FFF2-40B4-BE49-F238E27FC236}">
                    <a16:creationId xmlns:a16="http://schemas.microsoft.com/office/drawing/2014/main" id="{0D05E632-713D-479E-86D6-7CD6D83B0209}"/>
                  </a:ext>
                </a:extLst>
              </p:cNvPr>
              <p:cNvSpPr/>
              <p:nvPr/>
            </p:nvSpPr>
            <p:spPr>
              <a:xfrm>
                <a:off x="6227484" y="1150337"/>
                <a:ext cx="1926994" cy="2390599"/>
              </a:xfrm>
              <a:prstGeom prst="rect">
                <a:avLst/>
              </a:prstGeom>
              <a:noFill/>
              <a:ln w="2857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矩形 102">
                <a:extLst>
                  <a:ext uri="{FF2B5EF4-FFF2-40B4-BE49-F238E27FC236}">
                    <a16:creationId xmlns:a16="http://schemas.microsoft.com/office/drawing/2014/main" id="{8A950359-4D49-4A2B-92E7-DE157A4367FA}"/>
                  </a:ext>
                </a:extLst>
              </p:cNvPr>
              <p:cNvSpPr/>
              <p:nvPr/>
            </p:nvSpPr>
            <p:spPr>
              <a:xfrm>
                <a:off x="6227483" y="3536428"/>
                <a:ext cx="1926994" cy="2346607"/>
              </a:xfrm>
              <a:prstGeom prst="rect">
                <a:avLst/>
              </a:prstGeom>
              <a:noFill/>
              <a:ln w="2857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文本框 103">
                <a:extLst>
                  <a:ext uri="{FF2B5EF4-FFF2-40B4-BE49-F238E27FC236}">
                    <a16:creationId xmlns:a16="http://schemas.microsoft.com/office/drawing/2014/main" id="{6D58394E-DD72-4034-8989-ED9BBCC2EB54}"/>
                  </a:ext>
                </a:extLst>
              </p:cNvPr>
              <p:cNvSpPr txBox="1"/>
              <p:nvPr/>
            </p:nvSpPr>
            <p:spPr>
              <a:xfrm>
                <a:off x="8154477" y="1853460"/>
                <a:ext cx="851278" cy="407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400" b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group</a:t>
                </a:r>
                <a:endParaRPr lang="zh-CN" altLang="en-US" sz="14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05" name="文本框 104">
                <a:extLst>
                  <a:ext uri="{FF2B5EF4-FFF2-40B4-BE49-F238E27FC236}">
                    <a16:creationId xmlns:a16="http://schemas.microsoft.com/office/drawing/2014/main" id="{F92F6E4D-9927-4FC2-85E3-3A37ABDD65F8}"/>
                  </a:ext>
                </a:extLst>
              </p:cNvPr>
              <p:cNvSpPr txBox="1"/>
              <p:nvPr/>
            </p:nvSpPr>
            <p:spPr>
              <a:xfrm>
                <a:off x="8154477" y="3912068"/>
                <a:ext cx="851278" cy="407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400" b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group</a:t>
                </a:r>
                <a:endParaRPr lang="zh-CN" altLang="en-US" sz="14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106" name="直接连接符 105">
                <a:extLst>
                  <a:ext uri="{FF2B5EF4-FFF2-40B4-BE49-F238E27FC236}">
                    <a16:creationId xmlns:a16="http://schemas.microsoft.com/office/drawing/2014/main" id="{CB2CBE2C-617C-4E04-88AB-79A9EB035E1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210521" y="3545759"/>
                <a:ext cx="674075" cy="0"/>
              </a:xfrm>
              <a:prstGeom prst="line">
                <a:avLst/>
              </a:prstGeom>
              <a:ln w="19050">
                <a:solidFill>
                  <a:schemeClr val="accent6">
                    <a:lumMod val="60000"/>
                    <a:lumOff val="4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5" name="图片 64">
                <a:extLst>
                  <a:ext uri="{FF2B5EF4-FFF2-40B4-BE49-F238E27FC236}">
                    <a16:creationId xmlns:a16="http://schemas.microsoft.com/office/drawing/2014/main" id="{2B70FF17-3F10-4FD8-84C6-9A3E0DC8AD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0979" y="3601018"/>
                <a:ext cx="67740" cy="247962"/>
              </a:xfrm>
              <a:prstGeom prst="rect">
                <a:avLst/>
              </a:prstGeom>
            </p:spPr>
          </p:pic>
        </p:grpSp>
        <p:sp>
          <p:nvSpPr>
            <p:cNvPr id="142" name="矩形 141">
              <a:extLst>
                <a:ext uri="{FF2B5EF4-FFF2-40B4-BE49-F238E27FC236}">
                  <a16:creationId xmlns:a16="http://schemas.microsoft.com/office/drawing/2014/main" id="{26D40E9B-9EFD-4B25-9D62-C41BEA5ACD8A}"/>
                </a:ext>
              </a:extLst>
            </p:cNvPr>
            <p:cNvSpPr/>
            <p:nvPr/>
          </p:nvSpPr>
          <p:spPr>
            <a:xfrm>
              <a:off x="6060155" y="1054745"/>
              <a:ext cx="2945599" cy="4824764"/>
            </a:xfrm>
            <a:prstGeom prst="rect">
              <a:avLst/>
            </a:prstGeom>
            <a:noFill/>
            <a:ln w="19050"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7197622"/>
      </p:ext>
    </p:extLst>
  </p:cSld>
  <p:clrMapOvr>
    <a:masterClrMapping/>
  </p:clrMapOvr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lnSpc>
            <a:spcPct val="150000"/>
          </a:lnSpc>
          <a:defRPr sz="2800" b="1" dirty="0">
            <a:latin typeface="Times New Roman" panose="02020603050405020304" pitchFamily="18" charset="0"/>
            <a:ea typeface="楷体" panose="02010609060101010101" pitchFamily="49" charset="-122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21658</TotalTime>
  <Words>1256</Words>
  <Application>Microsoft Office PowerPoint</Application>
  <PresentationFormat>宽屏</PresentationFormat>
  <Paragraphs>231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等线</vt:lpstr>
      <vt:lpstr>黑体</vt:lpstr>
      <vt:lpstr>宋体</vt:lpstr>
      <vt:lpstr>Arial</vt:lpstr>
      <vt:lpstr>Calibri</vt:lpstr>
      <vt:lpstr>Times New Roman</vt:lpstr>
      <vt:lpstr>Wingdings</vt:lpstr>
      <vt:lpstr>自定义设计方案</vt:lpstr>
      <vt:lpstr>2025年5-8月考核</vt:lpstr>
      <vt:lpstr>目录</vt:lpstr>
      <vt:lpstr>先进3D封装工艺的验证片设计</vt:lpstr>
      <vt:lpstr>先进3D封装工艺的验证片设计</vt:lpstr>
      <vt:lpstr>先进3D封装工艺的验证片设计</vt:lpstr>
      <vt:lpstr>Taichu顶点探测器相关设计</vt:lpstr>
      <vt:lpstr>Taichu顶点探测器相关设计</vt:lpstr>
      <vt:lpstr>Taichu顶点探测器相关设计</vt:lpstr>
      <vt:lpstr>Taichu顶点探测器相关设计</vt:lpstr>
      <vt:lpstr>Taichu顶点探测器相关设计</vt:lpstr>
      <vt:lpstr>Taichu顶点探测器相关设计</vt:lpstr>
      <vt:lpstr>Taichu顶点探测器相关设计</vt:lpstr>
      <vt:lpstr>后续安排</vt:lpstr>
      <vt:lpstr>总结</vt:lpstr>
      <vt:lpstr>PowerPoint 演示文稿</vt:lpstr>
      <vt:lpstr>Taichu顶点探测器相关设计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dsq</dc:creator>
  <cp:lastModifiedBy>Siqi Deng</cp:lastModifiedBy>
  <cp:revision>466</cp:revision>
  <dcterms:created xsi:type="dcterms:W3CDTF">2024-03-17T02:32:44Z</dcterms:created>
  <dcterms:modified xsi:type="dcterms:W3CDTF">2025-09-05T01:11:41Z</dcterms:modified>
</cp:coreProperties>
</file>