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6" r:id="rId2"/>
    <p:sldId id="39042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7" autoAdjust="0"/>
    <p:restoredTop sz="90916" autoAdjust="0"/>
  </p:normalViewPr>
  <p:slideViewPr>
    <p:cSldViewPr>
      <p:cViewPr varScale="1">
        <p:scale>
          <a:sx n="106" d="100"/>
          <a:sy n="106" d="100"/>
        </p:scale>
        <p:origin x="1368" y="1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2025/9/4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2025/9/4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64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2025/9/4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2025/9/4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2025/9/4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02FA-3565-479D-BDE5-3B4BF0B05CFF}" type="datetimeFigureOut">
              <a:rPr lang="zh-CN" altLang="en-US" smtClean="0"/>
              <a:t>2025/9/4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1C47-8FDE-4777-807B-5B569B5E3EF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l">
              <a:defRPr sz="4000" b="1" baseline="0">
                <a:solidFill>
                  <a:srgbClr val="C0000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1" name="内容占位符 2"/>
          <p:cNvSpPr>
            <a:spLocks noGrp="1"/>
          </p:cNvSpPr>
          <p:nvPr>
            <p:ph idx="13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anose="020B0503020204020204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2" name="日期占位符 3"/>
          <p:cNvSpPr txBox="1"/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3ED583-47F1-4C9E-913E-9C8F8159BAED}" type="datetime1">
              <a:rPr lang="zh-CN" altLang="en-US" smtClean="0"/>
              <a:t>2025/9/4</a:t>
            </a:fld>
            <a:endParaRPr lang="zh-CN" altLang="en-US"/>
          </a:p>
        </p:txBody>
      </p:sp>
      <p:sp>
        <p:nvSpPr>
          <p:cNvPr id="13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4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5" name="页脚占位符 4"/>
          <p:cNvSpPr txBox="1"/>
          <p:nvPr userDrawn="1"/>
        </p:nvSpPr>
        <p:spPr>
          <a:xfrm>
            <a:off x="3586586" y="6386391"/>
            <a:ext cx="5040560" cy="354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16" name="灯片编号占位符 5"/>
          <p:cNvSpPr txBox="1"/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5E9139-A00B-4B2A-98A6-095DC08F13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38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2025/9/4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123D0-3BDE-5B32-BD96-1B8C7C775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Introduction:</a:t>
            </a:r>
            <a:r>
              <a:rPr lang="zh-CN" altLang="en-US" dirty="0"/>
              <a:t> </a:t>
            </a:r>
            <a:r>
              <a:rPr lang="en-US" altLang="zh-CN" dirty="0"/>
              <a:t>vertex</a:t>
            </a:r>
            <a:r>
              <a:rPr lang="zh-CN" altLang="en-US" dirty="0"/>
              <a:t> </a:t>
            </a:r>
            <a:r>
              <a:rPr lang="en-US" altLang="zh-CN" dirty="0"/>
              <a:t>detector</a:t>
            </a:r>
            <a:r>
              <a:rPr lang="zh-CN" altLang="en-US" dirty="0"/>
              <a:t> </a:t>
            </a:r>
            <a:endParaRPr lang="en-C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3EFFA-D9FA-2900-DB5A-3D605C422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A8B-7656-41F7-B47F-4F4E036E5275}" type="slidenum">
              <a:rPr lang="en-US" altLang="zh-CN" smtClean="0"/>
              <a:t>1</a:t>
            </a:fld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E67B8-061C-1030-2876-BF0277EB0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980728"/>
            <a:ext cx="14391034" cy="6265716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IDRC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Possible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date: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Sep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10</a:t>
            </a:r>
            <a:r>
              <a:rPr lang="en-US" altLang="zh-CN" baseline="30000" dirty="0">
                <a:cs typeface="Arial" panose="020B0604020202020204" pitchFamily="34" charset="0"/>
              </a:rPr>
              <a:t>th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17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th</a:t>
            </a:r>
            <a:r>
              <a:rPr lang="zh-CN" altLang="en-US" dirty="0">
                <a:cs typeface="Arial" panose="020B0604020202020204" pitchFamily="34" charset="0"/>
              </a:rPr>
              <a:t>  </a:t>
            </a:r>
            <a:r>
              <a:rPr lang="en-US" altLang="zh-CN" dirty="0">
                <a:cs typeface="Arial" panose="020B0604020202020204" pitchFamily="34" charset="0"/>
              </a:rPr>
              <a:t>(vertex)</a:t>
            </a: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IDRC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reply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by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this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Friday</a:t>
            </a:r>
            <a:r>
              <a:rPr lang="zh-CN" altLang="en-US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CEPC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September: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We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are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asked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report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about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vertex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detector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Development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plan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(merging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Taichu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and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Jadepix</a:t>
            </a:r>
            <a:r>
              <a:rPr lang="en-US" altLang="zh-CN" dirty="0">
                <a:cs typeface="Arial" panose="020B0604020202020204" pitchFamily="34" charset="0"/>
              </a:rPr>
              <a:t>)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Review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Taichu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and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Jadepix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development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</a:t>
            </a:r>
            <a:r>
              <a:rPr lang="zh-CN" altLang="en-US" dirty="0">
                <a:cs typeface="Arial" panose="020B0604020202020204" pitchFamily="34" charset="0"/>
              </a:rPr>
              <a:t>重要指标，异同），各自研发历程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空间分辨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高本底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Plan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future</a:t>
            </a:r>
            <a:r>
              <a:rPr lang="zh-CN" altLang="en-US" dirty="0">
                <a:cs typeface="Arial" panose="020B0604020202020204" pitchFamily="34" charset="0"/>
              </a:rPr>
              <a:t> （</a:t>
            </a:r>
            <a:r>
              <a:rPr lang="en-US" altLang="zh-CN" dirty="0">
                <a:cs typeface="Arial" panose="020B0604020202020204" pitchFamily="34" charset="0"/>
              </a:rPr>
              <a:t>MOST3,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stitching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)</a:t>
            </a:r>
            <a:r>
              <a:rPr lang="zh-CN" altLang="en-US" dirty="0">
                <a:cs typeface="Arial" panose="020B0604020202020204" pitchFamily="34" charset="0"/>
              </a:rPr>
              <a:t>，提一下华力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CEPC</a:t>
            </a:r>
            <a:r>
              <a:rPr lang="zh-CN" altLang="en-US" dirty="0">
                <a:cs typeface="Arial" panose="020B0604020202020204" pitchFamily="34" charset="0"/>
              </a:rPr>
              <a:t> 最终指标是不是要</a:t>
            </a:r>
            <a:r>
              <a:rPr lang="en-US" altLang="zh-CN" dirty="0">
                <a:cs typeface="Arial" panose="020B0604020202020204" pitchFamily="34" charset="0"/>
              </a:rPr>
              <a:t>3</a:t>
            </a:r>
            <a:r>
              <a:rPr lang="zh-CN" altLang="en-US" dirty="0">
                <a:cs typeface="Arial" panose="020B0604020202020204" pitchFamily="34" charset="0"/>
              </a:rPr>
              <a:t>微米？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目前</a:t>
            </a:r>
            <a:r>
              <a:rPr lang="en-US" altLang="zh-CN" dirty="0">
                <a:cs typeface="Arial" panose="020B0604020202020204" pitchFamily="34" charset="0"/>
              </a:rPr>
              <a:t>ref-TDR</a:t>
            </a:r>
            <a:r>
              <a:rPr lang="zh-CN" altLang="en-US" dirty="0">
                <a:cs typeface="Arial" panose="020B0604020202020204" pitchFamily="34" charset="0"/>
              </a:rPr>
              <a:t>， </a:t>
            </a:r>
            <a:r>
              <a:rPr lang="en-US" altLang="zh-CN" dirty="0">
                <a:cs typeface="Arial" panose="020B0604020202020204" pitchFamily="34" charset="0"/>
              </a:rPr>
              <a:t>25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25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en-US" altLang="zh-CN" dirty="0">
                <a:cs typeface="Arial" panose="020B0604020202020204" pitchFamily="34" charset="0"/>
              </a:rPr>
              <a:t>d0~3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z0</a:t>
            </a:r>
            <a:r>
              <a:rPr lang="zh-CN" altLang="en-US" dirty="0">
                <a:cs typeface="Arial" panose="020B0604020202020204" pitchFamily="34" charset="0"/>
              </a:rPr>
              <a:t> 变差 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D0,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Z0</a:t>
            </a:r>
            <a:r>
              <a:rPr lang="zh-CN" altLang="en-US" dirty="0">
                <a:cs typeface="Arial" panose="020B0604020202020204" pitchFamily="34" charset="0"/>
              </a:rPr>
              <a:t> ， </a:t>
            </a:r>
            <a:r>
              <a:rPr lang="en-US" altLang="zh-CN" dirty="0">
                <a:cs typeface="Arial" panose="020B0604020202020204" pitchFamily="34" charset="0"/>
              </a:rPr>
              <a:t>3</a:t>
            </a:r>
            <a:r>
              <a:rPr lang="zh-CN" altLang="en-US" dirty="0">
                <a:cs typeface="Arial" panose="020B0604020202020204" pitchFamily="34" charset="0"/>
              </a:rPr>
              <a:t>微米 （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微米），功耗，散热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（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40</a:t>
            </a:r>
            <a:r>
              <a:rPr lang="zh-CN" altLang="en-US" dirty="0">
                <a:cs typeface="Arial" panose="020B0604020202020204" pitchFamily="34" charset="0"/>
              </a:rPr>
              <a:t>微米）  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不同半径 </a:t>
            </a:r>
            <a:r>
              <a:rPr lang="en-US" altLang="zh-CN" dirty="0">
                <a:cs typeface="Arial" panose="020B0604020202020204" pitchFamily="34" charset="0"/>
              </a:rPr>
              <a:t>11mm,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12mm,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13mm</a:t>
            </a: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MOST3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(3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指标）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第一步，双面</a:t>
            </a:r>
            <a:r>
              <a:rPr lang="en-US" altLang="zh-CN" dirty="0">
                <a:solidFill>
                  <a:srgbClr val="0070C0"/>
                </a:solidFill>
                <a:cs typeface="Arial" panose="020B0604020202020204" pitchFamily="34" charset="0"/>
              </a:rPr>
              <a:t>PCB</a:t>
            </a:r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的束流测试（一面</a:t>
            </a:r>
            <a:r>
              <a:rPr lang="en-US" altLang="zh-CN" dirty="0" err="1">
                <a:solidFill>
                  <a:srgbClr val="0070C0"/>
                </a:solidFill>
                <a:cs typeface="Arial" panose="020B0604020202020204" pitchFamily="34" charset="0"/>
              </a:rPr>
              <a:t>Taichu</a:t>
            </a:r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，一面</a:t>
            </a:r>
            <a:r>
              <a:rPr lang="en-US" altLang="zh-CN" dirty="0" err="1">
                <a:solidFill>
                  <a:srgbClr val="0070C0"/>
                </a:solidFill>
                <a:cs typeface="Arial" panose="020B0604020202020204" pitchFamily="34" charset="0"/>
              </a:rPr>
              <a:t>Jadepix</a:t>
            </a:r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）</a:t>
            </a:r>
            <a:endParaRPr lang="en-US" altLang="zh-CN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第二步，流片工程批（一半面积是</a:t>
            </a:r>
            <a:r>
              <a:rPr lang="en-US" altLang="zh-CN" dirty="0" err="1">
                <a:solidFill>
                  <a:srgbClr val="0070C0"/>
                </a:solidFill>
                <a:cs typeface="Arial" panose="020B0604020202020204" pitchFamily="34" charset="0"/>
              </a:rPr>
              <a:t>Taichu</a:t>
            </a:r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，一半是</a:t>
            </a:r>
            <a:r>
              <a:rPr lang="en-US" altLang="zh-CN" dirty="0" err="1">
                <a:solidFill>
                  <a:srgbClr val="0070C0"/>
                </a:solidFill>
                <a:cs typeface="Arial" panose="020B0604020202020204" pitchFamily="34" charset="0"/>
              </a:rPr>
              <a:t>Jadepix</a:t>
            </a:r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）</a:t>
            </a:r>
            <a:endParaRPr lang="en-US" altLang="zh-CN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第三步：</a:t>
            </a:r>
            <a:r>
              <a:rPr lang="en-US" altLang="zh-CN" dirty="0">
                <a:solidFill>
                  <a:srgbClr val="0070C0"/>
                </a:solidFill>
                <a:cs typeface="Arial" panose="020B0604020202020204" pitchFamily="34" charset="0"/>
              </a:rPr>
              <a:t>65/55nm</a:t>
            </a:r>
            <a:r>
              <a:rPr lang="zh-CN" altLang="en-US" dirty="0">
                <a:solidFill>
                  <a:srgbClr val="0070C0"/>
                </a:solidFill>
                <a:cs typeface="Arial" panose="020B0604020202020204" pitchFamily="34" charset="0"/>
              </a:rPr>
              <a:t>流片</a:t>
            </a:r>
            <a:endParaRPr lang="en-US" altLang="zh-CN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define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new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name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of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chip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endParaRPr lang="en-US" altLang="zh-CN" dirty="0">
              <a:cs typeface="Arial" panose="020B0604020202020204" pitchFamily="34" charset="0"/>
            </a:endParaRPr>
          </a:p>
          <a:p>
            <a:pPr lvl="1"/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90999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CA5D95-FD68-47B3-9A93-D4BAABF5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CN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ssue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can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be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addressed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before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review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62B51-B8E4-4899-B2E5-769F98D99DF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47655" y="1145032"/>
            <a:ext cx="11523406" cy="5877232"/>
          </a:xfrm>
        </p:spPr>
        <p:txBody>
          <a:bodyPr>
            <a:normAutofit/>
          </a:bodyPr>
          <a:lstStyle/>
          <a:p>
            <a:pPr font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Comment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about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Vertex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design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: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readout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frequency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vs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power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consumption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endParaRPr lang="en-US" altLang="zh-CN" sz="1800" dirty="0">
              <a:solidFill>
                <a:schemeClr val="tx1"/>
              </a:solidFill>
              <a:latin typeface="Arial" panose="020B0604020202020204" pitchFamily="34" charset="0"/>
              <a:ea typeface="等线" panose="02010600030101010101" pitchFamily="2" charset="-122"/>
              <a:cs typeface="Calibri" panose="020F0502020204030204" pitchFamily="34" charset="0"/>
              <a:sym typeface="Wingdings" pitchFamily="2" charset="2"/>
            </a:endParaRPr>
          </a:p>
          <a:p>
            <a:pPr lvl="1" font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做一个表</a:t>
            </a:r>
            <a:endParaRPr lang="en-US" altLang="zh-CN" sz="1400" dirty="0">
              <a:solidFill>
                <a:schemeClr val="tx1"/>
              </a:solidFill>
              <a:latin typeface="Arial" panose="020B0604020202020204" pitchFamily="34" charset="0"/>
              <a:ea typeface="等线" panose="02010600030101010101" pitchFamily="2" charset="-122"/>
              <a:cs typeface="Calibri" panose="020F0502020204030204" pitchFamily="34" charset="0"/>
              <a:sym typeface="Wingdings" pitchFamily="2" charset="2"/>
            </a:endParaRPr>
          </a:p>
          <a:p>
            <a:pPr font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About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laser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alignment: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more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with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GB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illuminations at shallow angles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prototype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sensors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will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performance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short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time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scale.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maps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angle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front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side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back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side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font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altLang="zh-CN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Comments</a:t>
            </a:r>
            <a:r>
              <a:rPr lang="zh-CN" altLang="en-US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altLang="zh-CN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bout</a:t>
            </a:r>
            <a:r>
              <a:rPr lang="zh-CN" altLang="en-US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performance:</a:t>
            </a:r>
            <a:r>
              <a:rPr lang="zh-CN" altLang="en-US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physics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performance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en-US" altLang="zh-CN" sz="1800" dirty="0" err="1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eg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: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Rb)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of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alternative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layout</a:t>
            </a:r>
          </a:p>
          <a:p>
            <a:pPr marL="0" indent="0" fontAlgn="ctr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                                 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impact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parameters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performance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with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some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inefficiency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sensors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scenario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 </a:t>
            </a:r>
            <a:endParaRPr lang="en-US" altLang="zh-CN" sz="1800" dirty="0">
              <a:solidFill>
                <a:schemeClr val="tx1"/>
              </a:solidFill>
              <a:latin typeface="Arial" panose="020B060402020202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0" indent="0" fontAlgn="ctr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	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                       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(1%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of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 err="1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N_hit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=4)</a:t>
            </a:r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EC9546-01AC-0C41-BB87-56D40991B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3501008"/>
            <a:ext cx="2122540" cy="28289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3A1388-E684-BC47-B65C-1040430B6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831" y="3381972"/>
            <a:ext cx="6782035" cy="23309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70BE9D-8FA6-F546-A1D9-C5D966D585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2064" y="1"/>
            <a:ext cx="4853224" cy="186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23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45209</TotalTime>
  <Words>289</Words>
  <Application>Microsoft Macintosh PowerPoint</Application>
  <PresentationFormat>Widescreen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微软雅黑</vt:lpstr>
      <vt:lpstr>Arial</vt:lpstr>
      <vt:lpstr>Arial Black</vt:lpstr>
      <vt:lpstr>Calibri</vt:lpstr>
      <vt:lpstr>Wingdings</vt:lpstr>
      <vt:lpstr>Office 主题</vt:lpstr>
      <vt:lpstr>Introduction: vertex detector </vt:lpstr>
      <vt:lpstr>Issue can be addressed before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Microsoft Office User</cp:lastModifiedBy>
  <cp:revision>2156</cp:revision>
  <cp:lastPrinted>2022-11-06T05:19:21Z</cp:lastPrinted>
  <dcterms:created xsi:type="dcterms:W3CDTF">2012-09-04T11:33:36Z</dcterms:created>
  <dcterms:modified xsi:type="dcterms:W3CDTF">2025-09-04T06:05:23Z</dcterms:modified>
</cp:coreProperties>
</file>