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773" r:id="rId2"/>
    <p:sldId id="784" r:id="rId3"/>
    <p:sldId id="780" r:id="rId4"/>
    <p:sldId id="783" r:id="rId5"/>
    <p:sldId id="781" r:id="rId6"/>
    <p:sldId id="774" r:id="rId7"/>
    <p:sldId id="782" r:id="rId8"/>
    <p:sldId id="785" r:id="rId9"/>
    <p:sldId id="775" r:id="rId10"/>
    <p:sldId id="776" r:id="rId11"/>
    <p:sldId id="777" r:id="rId12"/>
    <p:sldId id="7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  <p:cmAuthor id="2" name="風 起楓落" initials="風" lastIdx="1" clrIdx="1">
    <p:extLst>
      <p:ext uri="{19B8F6BF-5375-455C-9EA6-DF929625EA0E}">
        <p15:presenceInfo xmlns:p15="http://schemas.microsoft.com/office/powerpoint/2012/main" userId="82f954775dd1a0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2EC3E7"/>
    <a:srgbClr val="F0DA7F"/>
    <a:srgbClr val="F0FCFF"/>
    <a:srgbClr val="0000FF"/>
    <a:srgbClr val="B7DDE8"/>
    <a:srgbClr val="D8D8D8"/>
    <a:srgbClr val="6699FF"/>
    <a:srgbClr val="3B79C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732" autoAdjust="0"/>
  </p:normalViewPr>
  <p:slideViewPr>
    <p:cSldViewPr>
      <p:cViewPr varScale="1">
        <p:scale>
          <a:sx n="114" d="100"/>
          <a:sy n="114" d="100"/>
        </p:scale>
        <p:origin x="624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450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0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125" y="968496"/>
            <a:ext cx="109728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Clr>
                <a:srgbClr val="FFC000"/>
              </a:buClr>
              <a:buFont typeface="Wingdings" panose="05000000000000000000" pitchFamily="2" charset="2"/>
              <a:buChar char="l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Ø"/>
              <a:defRPr sz="1800" baseline="0"/>
            </a:lvl3pPr>
            <a:lvl4pPr>
              <a:buClr>
                <a:srgbClr val="FFC000"/>
              </a:buClr>
              <a:defRPr sz="1800" baseline="0"/>
            </a:lvl4pPr>
            <a:lvl5pPr>
              <a:buClr>
                <a:srgbClr val="FFC000"/>
              </a:buCl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E39E58-D881-4EA1-AA46-5F5FAD31B344}"/>
              </a:ext>
            </a:extLst>
          </p:cNvPr>
          <p:cNvSpPr/>
          <p:nvPr userDrawn="1"/>
        </p:nvSpPr>
        <p:spPr>
          <a:xfrm>
            <a:off x="-1" y="6642024"/>
            <a:ext cx="12192001" cy="216000"/>
          </a:xfrm>
          <a:prstGeom prst="rect">
            <a:avLst/>
          </a:prstGeom>
          <a:solidFill>
            <a:srgbClr val="2E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95536D-44E1-46CF-8F0E-3EDEBFA251C4}"/>
              </a:ext>
            </a:extLst>
          </p:cNvPr>
          <p:cNvSpPr/>
          <p:nvPr userDrawn="1"/>
        </p:nvSpPr>
        <p:spPr>
          <a:xfrm>
            <a:off x="2476474" y="6641998"/>
            <a:ext cx="9715525" cy="2160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C445865-78B1-4644-A451-490C137F57AA}"/>
              </a:ext>
            </a:extLst>
          </p:cNvPr>
          <p:cNvSpPr/>
          <p:nvPr userDrawn="1"/>
        </p:nvSpPr>
        <p:spPr>
          <a:xfrm>
            <a:off x="0" y="0"/>
            <a:ext cx="285709" cy="7254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98036176-2981-4BD1-AC5B-38279D446D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25" y="-16539"/>
            <a:ext cx="10763325" cy="7254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E4D722-E108-4548-8225-CB716705E0BA}"/>
              </a:ext>
            </a:extLst>
          </p:cNvPr>
          <p:cNvSpPr/>
          <p:nvPr userDrawn="1"/>
        </p:nvSpPr>
        <p:spPr>
          <a:xfrm>
            <a:off x="-1" y="746708"/>
            <a:ext cx="12192000" cy="108000"/>
          </a:xfrm>
          <a:prstGeom prst="rect">
            <a:avLst/>
          </a:prstGeom>
          <a:solidFill>
            <a:srgbClr val="2EC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日期占位符 6">
            <a:extLst>
              <a:ext uri="{FF2B5EF4-FFF2-40B4-BE49-F238E27FC236}">
                <a16:creationId xmlns:a16="http://schemas.microsoft.com/office/drawing/2014/main" id="{C2411EF4-DB17-4DEF-8B53-7289BC43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531" y="6567436"/>
            <a:ext cx="2844800" cy="365125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fld id="{790C6D95-06F6-4960-9FA0-C127962EF3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页脚占位符 7">
            <a:extLst>
              <a:ext uri="{FF2B5EF4-FFF2-40B4-BE49-F238E27FC236}">
                <a16:creationId xmlns:a16="http://schemas.microsoft.com/office/drawing/2014/main" id="{773362A6-64D9-44BB-B032-115EF987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599" y="6313658"/>
            <a:ext cx="3860800" cy="365125"/>
          </a:xfrm>
        </p:spPr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灯片编号占位符 8">
            <a:extLst>
              <a:ext uri="{FF2B5EF4-FFF2-40B4-BE49-F238E27FC236}">
                <a16:creationId xmlns:a16="http://schemas.microsoft.com/office/drawing/2014/main" id="{2F0ADE90-717E-469D-B316-23EED9B6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730" y="6567435"/>
            <a:ext cx="2844800" cy="365125"/>
          </a:xfrm>
        </p:spPr>
        <p:txBody>
          <a:bodyPr/>
          <a:lstStyle>
            <a:lvl1pPr>
              <a:defRPr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144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C58A-1DC0-4227-B317-03D2136866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6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package" Target="../embeddings/Microsoft_Visio___.vsdx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8A17F911-7DFD-42E7-A628-8F227F7D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431" y="657418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E8AFC8-805D-4F61-BE18-719BDC0E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2" y="3424238"/>
            <a:ext cx="38095" cy="9524"/>
          </a:xfrm>
          <a:prstGeom prst="rect">
            <a:avLst/>
          </a:prstGeom>
        </p:spPr>
      </p:pic>
      <p:sp>
        <p:nvSpPr>
          <p:cNvPr id="12" name="标题 2">
            <a:extLst>
              <a:ext uri="{FF2B5EF4-FFF2-40B4-BE49-F238E27FC236}">
                <a16:creationId xmlns:a16="http://schemas.microsoft.com/office/drawing/2014/main" id="{D8E6C759-2CB7-4DF9-8EC0-710F25EC7194}"/>
              </a:ext>
            </a:extLst>
          </p:cNvPr>
          <p:cNvSpPr txBox="1">
            <a:spLocks/>
          </p:cNvSpPr>
          <p:nvPr/>
        </p:nvSpPr>
        <p:spPr>
          <a:xfrm>
            <a:off x="335360" y="-8663"/>
            <a:ext cx="10763325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电子学组成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7E4215-6D10-99B0-C724-EC15A607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2348879"/>
            <a:ext cx="91477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89A69DF-1893-6980-E47E-D9425CFAB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67362"/>
              </p:ext>
            </p:extLst>
          </p:nvPr>
        </p:nvGraphicFramePr>
        <p:xfrm>
          <a:off x="1098380" y="3585941"/>
          <a:ext cx="5133575" cy="285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620807" imgH="8124731" progId="Visio.Drawing.15">
                  <p:embed/>
                </p:oleObj>
              </mc:Choice>
              <mc:Fallback>
                <p:oleObj r:id="rId4" imgW="14620807" imgH="81247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380" y="3585941"/>
                        <a:ext cx="5133575" cy="2852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00BEBA12-72A2-753E-71AD-F970D5C226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63" y="4799522"/>
            <a:ext cx="2525017" cy="18768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7C5EDF-8B22-4CAB-4F61-494BADEB1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0490" y="2473951"/>
            <a:ext cx="3043745" cy="16247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8633844-5A4C-F477-CC6D-94D6ED1AE2BE}"/>
              </a:ext>
            </a:extLst>
          </p:cNvPr>
          <p:cNvSpPr txBox="1"/>
          <p:nvPr/>
        </p:nvSpPr>
        <p:spPr>
          <a:xfrm>
            <a:off x="493806" y="986071"/>
            <a:ext cx="6574657" cy="253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CASA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：前放板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+ADC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子板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母板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MM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放大电子由读出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pad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收集电荷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前放板输出放大后的电压信号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放大倍数为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20mV/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fC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子板将电压信号转换为数字信号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母板打包、存储脉冲，上接、下发信号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上位机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PC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）通过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主板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号母板）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收集信号、下发指令。</a:t>
            </a:r>
            <a:endParaRPr lang="en-US" altLang="zh-CN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429605-78FA-63EA-8EC0-A9C90710233D}"/>
              </a:ext>
            </a:extLst>
          </p:cNvPr>
          <p:cNvSpPr txBox="1"/>
          <p:nvPr/>
        </p:nvSpPr>
        <p:spPr>
          <a:xfrm>
            <a:off x="10464666" y="20677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前放板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536F26-B906-EED2-2159-12556513B0C5}"/>
              </a:ext>
            </a:extLst>
          </p:cNvPr>
          <p:cNvSpPr txBox="1"/>
          <p:nvPr/>
        </p:nvSpPr>
        <p:spPr>
          <a:xfrm>
            <a:off x="10464666" y="37402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ADC</a:t>
            </a:r>
            <a:r>
              <a:rPr lang="zh-CN" altLang="en-US" dirty="0"/>
              <a:t>子板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DE8D61-CFAD-EC03-DE28-5D04C2A344A0}"/>
              </a:ext>
            </a:extLst>
          </p:cNvPr>
          <p:cNvSpPr txBox="1"/>
          <p:nvPr/>
        </p:nvSpPr>
        <p:spPr>
          <a:xfrm>
            <a:off x="10741905" y="56995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母板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42F0B2D-C4D0-FB1C-52FB-4EF047275038}"/>
              </a:ext>
            </a:extLst>
          </p:cNvPr>
          <p:cNvSpPr txBox="1"/>
          <p:nvPr/>
        </p:nvSpPr>
        <p:spPr>
          <a:xfrm>
            <a:off x="7115048" y="38163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</a:t>
            </a:r>
            <a:r>
              <a:rPr lang="zh-CN" altLang="en-US" dirty="0"/>
              <a:t>路排线</a:t>
            </a:r>
            <a:r>
              <a:rPr lang="en-US" altLang="zh-CN" dirty="0"/>
              <a:t>*4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EE76B2-CD5A-F4D5-CE65-F6E76E1AFE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9177" y="2581058"/>
            <a:ext cx="903161" cy="12047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13C737-9680-CF86-9228-01323DC15344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16258" r="6581" b="22843"/>
          <a:stretch>
            <a:fillRect/>
          </a:stretch>
        </p:blipFill>
        <p:spPr>
          <a:xfrm>
            <a:off x="8693419" y="332764"/>
            <a:ext cx="1595789" cy="11669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255C855-E1C0-9CB3-60EE-D0A759E9D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4066" y="1059332"/>
            <a:ext cx="1244197" cy="96324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5565078-20A7-9E47-012E-CD1075839CE5}"/>
              </a:ext>
            </a:extLst>
          </p:cNvPr>
          <p:cNvSpPr txBox="1"/>
          <p:nvPr/>
        </p:nvSpPr>
        <p:spPr>
          <a:xfrm>
            <a:off x="6528048" y="2054545"/>
            <a:ext cx="181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高速同轴链接线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1DE7CD-E815-46C9-5A21-B647B81F9D9C}"/>
              </a:ext>
            </a:extLst>
          </p:cNvPr>
          <p:cNvSpPr txBox="1"/>
          <p:nvPr/>
        </p:nvSpPr>
        <p:spPr>
          <a:xfrm>
            <a:off x="10345861" y="852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读出</a:t>
            </a:r>
            <a:r>
              <a:rPr lang="en-US" altLang="zh-CN" dirty="0"/>
              <a:t>pad</a:t>
            </a:r>
            <a:endParaRPr lang="zh-CN" altLang="en-US" dirty="0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ABAF2C6F-0FC9-BD19-AAA5-877C85EB373F}"/>
              </a:ext>
            </a:extLst>
          </p:cNvPr>
          <p:cNvSpPr/>
          <p:nvPr/>
        </p:nvSpPr>
        <p:spPr>
          <a:xfrm>
            <a:off x="8278263" y="1628800"/>
            <a:ext cx="401714" cy="103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31C1A6C3-4D0E-40D3-5817-D25ABC9EFF5D}"/>
              </a:ext>
            </a:extLst>
          </p:cNvPr>
          <p:cNvSpPr/>
          <p:nvPr/>
        </p:nvSpPr>
        <p:spPr>
          <a:xfrm>
            <a:off x="8471820" y="3150654"/>
            <a:ext cx="401714" cy="1037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8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A3BF-1DF6-0532-DAB5-FEB3F0D3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0722BDB-670A-B57E-4505-704083C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触发逻辑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91BEE3-54FA-0C2C-14E8-4C2EBBF5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E9A760-1770-DA41-6CF6-7653F6F053C6}"/>
              </a:ext>
            </a:extLst>
          </p:cNvPr>
          <p:cNvSpPr txBox="1"/>
          <p:nvPr/>
        </p:nvSpPr>
        <p:spPr>
          <a:xfrm>
            <a:off x="1991544" y="1052736"/>
            <a:ext cx="8100900" cy="159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外触发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主板插接件输入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光纤上传到各个节点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存在传输延迟，需要时间对齐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工作模式设定：触发方式、设定采样窗的长度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51C781-F092-D161-6E89-654A1489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859993"/>
            <a:ext cx="5544616" cy="36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0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4164B-109A-55E5-9DFE-6083B5D2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1F8DD89-2E6F-B4D1-AACD-6632ED96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触发逻辑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4F6BB1-3056-3A4A-3C46-10A17974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1DB121-8FAC-B928-D1C3-AE57C906408D}"/>
              </a:ext>
            </a:extLst>
          </p:cNvPr>
          <p:cNvSpPr txBox="1"/>
          <p:nvPr/>
        </p:nvSpPr>
        <p:spPr>
          <a:xfrm>
            <a:off x="1415480" y="1196752"/>
            <a:ext cx="9973108" cy="275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复合触发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外触发加窗结合自触发。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主板接收到外触发信号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生成外触发时间窗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外触发时间窗内的</a:t>
            </a:r>
            <a:r>
              <a:rPr lang="zh-CN" altLang="en-US" dirty="0"/>
              <a:t>自触发信号有效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按照自触发的设置采集数据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时间窗设置范围：</a:t>
            </a:r>
            <a:r>
              <a:rPr lang="en-US" altLang="zh-CN" dirty="0"/>
              <a:t>4096*25ns</a:t>
            </a:r>
            <a:r>
              <a:rPr lang="zh-CN" altLang="en-US" dirty="0"/>
              <a:t> 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优点：数据量比外触发更小。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BBE5BF-A802-75EB-2067-C1A67248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789040"/>
            <a:ext cx="8960372" cy="24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7BBC1-EE12-42A2-EF53-DE6534FE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0BD6936-D356-F11E-2D9A-7B3C040F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本周工作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28BA96-B915-6323-A646-F2DDD277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C010A8-E0D7-F1C3-4E73-7D5C36046FA9}"/>
              </a:ext>
            </a:extLst>
          </p:cNvPr>
          <p:cNvSpPr txBox="1"/>
          <p:nvPr/>
        </p:nvSpPr>
        <p:spPr>
          <a:xfrm>
            <a:off x="1775520" y="980728"/>
            <a:ext cx="82089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调整和测试基线与噪声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通过硬件调整将所有通道的基线均调整到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200LSB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左右。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目前发现数据存在异常的通道（总共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640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道）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Board 7 channel26</a:t>
            </a:r>
            <a:r>
              <a:rPr lang="zh-CN" altLang="en-US" dirty="0"/>
              <a:t>，全</a:t>
            </a:r>
            <a:r>
              <a:rPr lang="en-US" altLang="zh-CN" dirty="0"/>
              <a:t>4096</a:t>
            </a:r>
            <a:r>
              <a:rPr lang="zh-CN" altLang="en-US" dirty="0"/>
              <a:t>；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Board 5 channel42</a:t>
            </a:r>
            <a:r>
              <a:rPr lang="zh-CN" altLang="en-US" dirty="0"/>
              <a:t>，全</a:t>
            </a:r>
            <a:r>
              <a:rPr lang="en-US" altLang="zh-CN" dirty="0"/>
              <a:t>0</a:t>
            </a:r>
            <a:r>
              <a:rPr lang="zh-CN" altLang="en-US" dirty="0"/>
              <a:t>；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640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通道的自触发阈值配置文件设置完成。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9B1B7-5790-8197-F107-86676C2B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780928"/>
            <a:ext cx="5934271" cy="36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E295-C2EB-E631-0D4A-A1C64286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7FBF10A-69D8-5610-2F96-B0BF74F5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前放板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82EF6-24A9-5C70-159B-F4C54FAF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AC463D-E9A7-6C57-9633-FF6532639653}"/>
              </a:ext>
            </a:extLst>
          </p:cNvPr>
          <p:cNvSpPr txBox="1"/>
          <p:nvPr/>
        </p:nvSpPr>
        <p:spPr>
          <a:xfrm>
            <a:off x="1703512" y="897389"/>
            <a:ext cx="8568952" cy="274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3000"/>
              </a:lnSpc>
            </a:pPr>
            <a:r>
              <a:rPr lang="en-US" altLang="zh-CN" b="1" dirty="0"/>
              <a:t>CASAGEM</a:t>
            </a:r>
            <a:r>
              <a:rPr lang="zh-CN" altLang="en-US" b="1" dirty="0"/>
              <a:t>芯片</a:t>
            </a:r>
            <a:endParaRPr lang="en-US" altLang="zh-CN" b="1" dirty="0"/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每片</a:t>
            </a:r>
            <a:r>
              <a:rPr lang="en-US" altLang="zh-CN" dirty="0"/>
              <a:t>16</a:t>
            </a:r>
            <a:r>
              <a:rPr lang="zh-CN" altLang="en-US" dirty="0"/>
              <a:t>通道</a:t>
            </a:r>
            <a:endParaRPr lang="en-US" altLang="zh-CN" dirty="0"/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增益：</a:t>
            </a:r>
            <a:r>
              <a:rPr lang="en-US" altLang="zh-CN" dirty="0"/>
              <a:t>2mV/</a:t>
            </a:r>
            <a:r>
              <a:rPr lang="en-US" altLang="zh-CN" dirty="0" err="1"/>
              <a:t>fC</a:t>
            </a:r>
            <a:r>
              <a:rPr lang="zh-CN" altLang="en-US" dirty="0"/>
              <a:t>、</a:t>
            </a:r>
            <a:r>
              <a:rPr lang="en-US" altLang="zh-CN" dirty="0"/>
              <a:t> 4mV/</a:t>
            </a:r>
            <a:r>
              <a:rPr lang="en-US" altLang="zh-CN" dirty="0" err="1"/>
              <a:t>fC</a:t>
            </a:r>
            <a:r>
              <a:rPr lang="zh-CN" altLang="en-US" dirty="0"/>
              <a:t>、</a:t>
            </a:r>
            <a:r>
              <a:rPr lang="en-US" altLang="zh-CN" dirty="0"/>
              <a:t> 20mV/</a:t>
            </a:r>
            <a:r>
              <a:rPr lang="en-US" altLang="zh-CN" dirty="0" err="1"/>
              <a:t>fC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/>
              <a:t>40mV/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成形时间：</a:t>
            </a:r>
            <a:r>
              <a:rPr lang="en-US" altLang="zh-CN" dirty="0"/>
              <a:t>20ns</a:t>
            </a:r>
            <a:r>
              <a:rPr lang="zh-CN" altLang="en-US" dirty="0"/>
              <a:t>、</a:t>
            </a:r>
            <a:r>
              <a:rPr lang="en-US" altLang="zh-CN" dirty="0"/>
              <a:t>40ns</a:t>
            </a:r>
            <a:r>
              <a:rPr lang="zh-CN" altLang="en-US" dirty="0"/>
              <a:t>、</a:t>
            </a:r>
            <a:r>
              <a:rPr lang="en-US" altLang="zh-CN" dirty="0"/>
              <a:t>60ns</a:t>
            </a:r>
            <a:r>
              <a:rPr lang="zh-CN" altLang="en-US" dirty="0"/>
              <a:t>、</a:t>
            </a:r>
            <a:r>
              <a:rPr lang="en-US" altLang="zh-CN" dirty="0"/>
              <a:t>80ns</a:t>
            </a:r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动态范围：</a:t>
            </a:r>
            <a:r>
              <a:rPr lang="en-US" altLang="zh-CN" dirty="0"/>
              <a:t>0—1000fC</a:t>
            </a:r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积分非线性：</a:t>
            </a:r>
            <a:r>
              <a:rPr lang="en-US" altLang="zh-CN" dirty="0"/>
              <a:t>&lt;1%</a:t>
            </a:r>
          </a:p>
          <a:p>
            <a:pPr marL="1200150" lvl="2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等效噪声电荷：</a:t>
            </a:r>
            <a:r>
              <a:rPr lang="en-US" altLang="zh-CN" dirty="0"/>
              <a:t>&lt;2000(</a:t>
            </a:r>
            <a:r>
              <a:rPr lang="zh-CN" altLang="en-US" dirty="0"/>
              <a:t>输入电容</a:t>
            </a:r>
            <a:r>
              <a:rPr lang="en-US" altLang="zh-CN" dirty="0"/>
              <a:t>50pF)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42AD33-07E2-5C4E-9967-5B9C18E9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831470"/>
            <a:ext cx="3456384" cy="26720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5BD19B-61D5-BC43-EDDF-66FEC6E1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4149080"/>
            <a:ext cx="4248472" cy="21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DE928F8-CDA5-C486-0419-C8CD2E08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子板：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DA2F4-600B-EED7-1D97-AA10161D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2EC78F-3781-FD62-F43D-EAD56974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010897"/>
            <a:ext cx="4563848" cy="20138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A710F9E-37A9-02C6-1C7A-C0F23934B806}"/>
              </a:ext>
            </a:extLst>
          </p:cNvPr>
          <p:cNvSpPr txBox="1"/>
          <p:nvPr/>
        </p:nvSpPr>
        <p:spPr>
          <a:xfrm>
            <a:off x="767408" y="1120664"/>
            <a:ext cx="9289032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16</a:t>
            </a:r>
            <a:r>
              <a:rPr lang="zh-CN" altLang="en-US" dirty="0"/>
              <a:t>路输入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8</a:t>
            </a:r>
            <a:r>
              <a:rPr lang="zh-CN" altLang="en-US" dirty="0"/>
              <a:t>片</a:t>
            </a:r>
            <a:r>
              <a:rPr lang="en-US" altLang="zh-CN" dirty="0"/>
              <a:t>ADC driver</a:t>
            </a:r>
            <a:r>
              <a:rPr lang="zh-CN" altLang="en-US" dirty="0"/>
              <a:t>（</a:t>
            </a:r>
            <a:r>
              <a:rPr lang="en-US" altLang="zh-CN" dirty="0"/>
              <a:t>ADA4932-2</a:t>
            </a:r>
            <a:r>
              <a:rPr lang="zh-CN" altLang="en-US" dirty="0"/>
              <a:t>）：单端输入信号</a:t>
            </a:r>
            <a:r>
              <a:rPr lang="en-US" altLang="zh-CN" dirty="0"/>
              <a:t>(V</a:t>
            </a:r>
            <a:r>
              <a:rPr lang="en-US" altLang="zh-CN" baseline="-25000" dirty="0"/>
              <a:t>in</a:t>
            </a:r>
            <a:r>
              <a:rPr lang="en-US" altLang="zh-CN" dirty="0"/>
              <a:t>) --&gt;</a:t>
            </a:r>
            <a:r>
              <a:rPr lang="zh-CN" altLang="en-US" dirty="0"/>
              <a:t>差分信号</a:t>
            </a:r>
            <a:r>
              <a:rPr lang="en-US" altLang="zh-CN" dirty="0"/>
              <a:t>(V</a:t>
            </a:r>
            <a:r>
              <a:rPr lang="en-US" altLang="zh-CN" baseline="-25000" dirty="0"/>
              <a:t>+</a:t>
            </a:r>
            <a:r>
              <a:rPr lang="en-US" altLang="zh-CN" dirty="0"/>
              <a:t>&amp;V</a:t>
            </a:r>
            <a:r>
              <a:rPr lang="en-US" altLang="zh-CN" baseline="-25000" dirty="0"/>
              <a:t>-</a:t>
            </a:r>
            <a:r>
              <a:rPr lang="en-US" altLang="zh-CN" dirty="0"/>
              <a:t>)</a:t>
            </a:r>
            <a:r>
              <a:rPr lang="zh-CN" altLang="en-US" dirty="0"/>
              <a:t>；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2</a:t>
            </a:r>
            <a:r>
              <a:rPr lang="zh-CN" altLang="en-US" dirty="0"/>
              <a:t>片</a:t>
            </a:r>
            <a:r>
              <a:rPr lang="en-US" altLang="zh-CN" dirty="0"/>
              <a:t>ADC</a:t>
            </a:r>
            <a:r>
              <a:rPr lang="zh-CN" altLang="en-US" dirty="0"/>
              <a:t>（</a:t>
            </a:r>
            <a:r>
              <a:rPr lang="en-US" altLang="zh-CN" dirty="0"/>
              <a:t>ADC9637</a:t>
            </a:r>
            <a:r>
              <a:rPr lang="zh-CN" altLang="en-US" dirty="0"/>
              <a:t>），</a:t>
            </a:r>
            <a:r>
              <a:rPr lang="en-US" altLang="zh-CN" dirty="0"/>
              <a:t>40MHz</a:t>
            </a:r>
            <a:r>
              <a:rPr lang="zh-CN" altLang="en-US" dirty="0"/>
              <a:t>，</a:t>
            </a:r>
            <a:r>
              <a:rPr lang="en-US" altLang="zh-CN" dirty="0"/>
              <a:t>12bit</a:t>
            </a:r>
            <a:r>
              <a:rPr lang="zh-CN" altLang="en-US" dirty="0"/>
              <a:t>，</a:t>
            </a:r>
            <a:r>
              <a:rPr lang="en-US" altLang="zh-CN" dirty="0"/>
              <a:t>8chn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ADC</a:t>
            </a:r>
            <a:r>
              <a:rPr lang="zh-CN" altLang="en-US" dirty="0"/>
              <a:t>输出：串行差分信号</a:t>
            </a:r>
            <a:r>
              <a:rPr lang="en-US" altLang="zh-CN" dirty="0"/>
              <a:t>x8</a:t>
            </a:r>
            <a:r>
              <a:rPr lang="zh-CN" altLang="en-US" dirty="0"/>
              <a:t>，差分数据时钟（</a:t>
            </a:r>
            <a:r>
              <a:rPr lang="en-US" altLang="zh-CN" dirty="0"/>
              <a:t>DCO</a:t>
            </a:r>
            <a:r>
              <a:rPr lang="zh-CN" altLang="en-US" dirty="0"/>
              <a:t>）、差分数据帧时钟（</a:t>
            </a:r>
            <a:r>
              <a:rPr lang="en-US" altLang="zh-CN" dirty="0"/>
              <a:t>FCO</a:t>
            </a:r>
            <a:r>
              <a:rPr lang="zh-CN" altLang="en-US" dirty="0"/>
              <a:t>）。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67B1D6-3622-2B67-67F0-FC8FF7719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06" y="2964423"/>
            <a:ext cx="2464361" cy="35283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FD20867-1D5C-C130-65E8-D8E0D5D809A9}"/>
              </a:ext>
            </a:extLst>
          </p:cNvPr>
          <p:cNvSpPr txBox="1"/>
          <p:nvPr/>
        </p:nvSpPr>
        <p:spPr>
          <a:xfrm>
            <a:off x="9408368" y="6299693"/>
            <a:ext cx="2464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芯片的功能框图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068A05-4B20-AC5D-B460-DF7394723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02" y="4955887"/>
            <a:ext cx="4072682" cy="15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119A-63D0-823A-FB28-2682AD84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F3BC536-7419-3DDA-6C83-31F045A3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母板：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F1FD40-E5D4-98CE-8F8D-190DA1AE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1100AF-1FCB-94D0-6E36-05FEAD7BD8DC}"/>
              </a:ext>
            </a:extLst>
          </p:cNvPr>
          <p:cNvSpPr txBox="1"/>
          <p:nvPr/>
        </p:nvSpPr>
        <p:spPr>
          <a:xfrm>
            <a:off x="1560327" y="820160"/>
            <a:ext cx="8280920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FPGA X1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2Gb DDR3 DRAM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SFP</a:t>
            </a:r>
            <a:r>
              <a:rPr lang="zh-CN" altLang="en-US" dirty="0"/>
              <a:t>光纤模块</a:t>
            </a:r>
            <a:r>
              <a:rPr lang="en-US" altLang="zh-CN" dirty="0"/>
              <a:t>(408Gbps)X2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1</a:t>
            </a:r>
            <a:r>
              <a:rPr lang="zh-CN" altLang="en-US" dirty="0"/>
              <a:t>个以太网模块</a:t>
            </a:r>
            <a:r>
              <a:rPr lang="en-US" altLang="zh-CN" dirty="0"/>
              <a:t>(1000Mbps,</a:t>
            </a:r>
            <a:r>
              <a:rPr lang="zh-CN" altLang="en-US" dirty="0"/>
              <a:t>建议</a:t>
            </a:r>
            <a:r>
              <a:rPr lang="en-US" altLang="zh-CN" dirty="0"/>
              <a:t>300Mbps)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339F2C-907A-928A-AA50-91FD3447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638267"/>
            <a:ext cx="5009183" cy="37159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F9D405-528E-5594-E9A8-B6B9E917C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3428366"/>
            <a:ext cx="4611075" cy="25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6B34-5A1D-877F-7EE9-FC360A37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2367D1-E969-245D-49CC-E2A0E195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单通道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数据处理流程（母板）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56BCC3-C4FE-5A6A-C791-1F3C5DFE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E59F28-9375-664D-7808-8349D46A1C37}"/>
              </a:ext>
            </a:extLst>
          </p:cNvPr>
          <p:cNvSpPr txBox="1"/>
          <p:nvPr/>
        </p:nvSpPr>
        <p:spPr>
          <a:xfrm>
            <a:off x="1559496" y="1340768"/>
            <a:ext cx="7200800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数据转换：串行差分信号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单端信号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并行的</a:t>
            </a:r>
            <a:r>
              <a:rPr lang="en-US" altLang="zh-CN" dirty="0"/>
              <a:t>12bit</a:t>
            </a:r>
            <a:r>
              <a:rPr lang="zh-CN" altLang="en-US" dirty="0"/>
              <a:t>数据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数据缓存：并行数据存入延时</a:t>
            </a:r>
            <a:r>
              <a:rPr lang="en-US" altLang="zh-CN" dirty="0"/>
              <a:t>RAM</a:t>
            </a:r>
            <a:r>
              <a:rPr lang="zh-CN" altLang="en-US" dirty="0"/>
              <a:t>、为实现触发同步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数据打包：根据触发逻辑将缓存数据打包成</a:t>
            </a:r>
            <a:r>
              <a:rPr lang="en-US" altLang="zh-CN" dirty="0"/>
              <a:t>package</a:t>
            </a: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数据包缓存：等待数据传输模块取走。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E98129-4FD5-FD62-9460-47D6D32B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861048"/>
            <a:ext cx="6912768" cy="20162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ECF467-C798-3E07-6CE3-37542D0B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456339"/>
            <a:ext cx="4093228" cy="2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8FBC6F2-65AA-458F-23BF-3EA25246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数据传输与汇总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294B3D-19C1-202E-1163-C2E2B5B7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25D29C-CE2E-346C-8F0F-D1588E2D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924944"/>
            <a:ext cx="8973106" cy="28083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55E2E1-82CD-47CF-F6F6-CCFF553BFC0E}"/>
              </a:ext>
            </a:extLst>
          </p:cNvPr>
          <p:cNvSpPr txBox="1"/>
          <p:nvPr/>
        </p:nvSpPr>
        <p:spPr>
          <a:xfrm>
            <a:off x="2135560" y="1216773"/>
            <a:ext cx="7380820" cy="159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数据采集节点串联成菊花链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1</a:t>
            </a:r>
            <a:r>
              <a:rPr lang="zh-CN" altLang="en-US" dirty="0"/>
              <a:t>个主节点</a:t>
            </a:r>
            <a:r>
              <a:rPr lang="en-US" altLang="zh-CN" dirty="0"/>
              <a:t>+</a:t>
            </a:r>
            <a:r>
              <a:rPr lang="zh-CN" altLang="en-US" dirty="0"/>
              <a:t>若干从节点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节点间互联方式：光纤（</a:t>
            </a:r>
            <a:r>
              <a:rPr lang="en-US" altLang="zh-CN" dirty="0"/>
              <a:t> 4.8Gbps 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主节点与上位机（</a:t>
            </a:r>
            <a:r>
              <a:rPr lang="en-US" altLang="zh-CN" dirty="0"/>
              <a:t>PC</a:t>
            </a:r>
            <a:r>
              <a:rPr lang="zh-CN" altLang="en-US" dirty="0"/>
              <a:t>）连接方式：千兆网卡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059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A4AE7-2F89-17F9-C80F-9B0994C3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79F9666-A8BD-9D76-0DC5-5F1CCE3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数据传输与汇总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D7EEAD-EB0B-7594-9C2E-D831C4AC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BDF4B0-83C1-4F5F-D1D2-7B55F9EAAA66}"/>
              </a:ext>
            </a:extLst>
          </p:cNvPr>
          <p:cNvSpPr txBox="1"/>
          <p:nvPr/>
        </p:nvSpPr>
        <p:spPr>
          <a:xfrm>
            <a:off x="1415480" y="1152696"/>
            <a:ext cx="9073008" cy="197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节点之间的数据传输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每一个节点都需要实现数据分发和汇总功能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需要处理的数据：本地数据、来自下一节点的上行数据、下行数据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本地数据源：从子板采集的数据、本地测试数据、读取模块发来的回环数据。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Data TX mux</a:t>
            </a:r>
            <a:r>
              <a:rPr lang="zh-CN" altLang="en-US" dirty="0"/>
              <a:t>优先发送本地数据包，空闲时切换为发送</a:t>
            </a:r>
            <a:r>
              <a:rPr lang="en-US" altLang="zh-CN" dirty="0"/>
              <a:t>GBT2</a:t>
            </a:r>
            <a:r>
              <a:rPr lang="zh-CN" altLang="en-US" dirty="0"/>
              <a:t>的数据包。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6C0910-F704-1785-1268-F61B99FA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297082"/>
            <a:ext cx="5832306" cy="33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6AA2-50F6-88F1-D6DB-C82E8E83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DEE09E0-ACE1-C74E-610B-469F30BB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DAQ</a:t>
            </a:r>
            <a:r>
              <a:rPr lang="zh-CN" altLang="en-US" dirty="0"/>
              <a:t>数据采集极限（理论）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257AA-DCEC-D333-B783-CF53948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D579C9-8E8E-4108-E0ED-448F8F1B9586}"/>
              </a:ext>
            </a:extLst>
          </p:cNvPr>
          <p:cNvSpPr txBox="1"/>
          <p:nvPr/>
        </p:nvSpPr>
        <p:spPr>
          <a:xfrm>
            <a:off x="983432" y="1582340"/>
            <a:ext cx="55446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单通道数据包：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32+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采样点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*2=800B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384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采样点）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单板全通道数据包：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800*64=51200B=50KB</a:t>
            </a:r>
          </a:p>
          <a:p>
            <a:pPr marL="0" lvl="1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全系统：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50KB*10=500KB/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触发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全触发：上传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PC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极限</a:t>
            </a:r>
            <a:r>
              <a:rPr lang="en-US" altLang="zh-CN" dirty="0"/>
              <a:t>580Mbps</a:t>
            </a:r>
            <a:r>
              <a:rPr lang="zh-CN" altLang="en-US" dirty="0"/>
              <a:t>（实测）</a:t>
            </a:r>
            <a:endParaRPr lang="en-US" altLang="zh-CN" dirty="0"/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全触发事例率极限：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580Mbps/500KB=116Hz</a:t>
            </a:r>
          </a:p>
          <a:p>
            <a:pPr marL="0" lvl="1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当触发事例率大于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116Hz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时，各母板内存堆积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各母板可存：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200MB/50KB=4000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个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事例率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1000Hz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可测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0.25s</a:t>
            </a:r>
          </a:p>
          <a:p>
            <a:pPr marL="0" lvl="1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全触发：上传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PC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建议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en-US" altLang="zh-CN" dirty="0"/>
              <a:t>Mbps</a:t>
            </a:r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全触发事例率（建议）：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300Mbps/500KB=75Hz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8CD0F59-828F-78C8-901B-1FF35198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03" y="1772816"/>
            <a:ext cx="464865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FBDA2-02DF-CF16-2706-F7B623A2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BB12172-C99E-33A2-9C02-360D961D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触发逻辑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36FBB3-C610-0E4C-7824-8ED52D5E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AC2EBF-1244-9B95-05E0-7B4AFE2B26C6}"/>
              </a:ext>
            </a:extLst>
          </p:cNvPr>
          <p:cNvSpPr txBox="1"/>
          <p:nvPr/>
        </p:nvSpPr>
        <p:spPr>
          <a:xfrm>
            <a:off x="1847528" y="1105856"/>
            <a:ext cx="102177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四种触发方式</a:t>
            </a:r>
            <a:endParaRPr lang="en-US" altLang="zh-CN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外触发、周期触发、自触发以及复合触发。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周期触发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由主板产生，通过光纤传输到各个节点，主要用于调试和测量基线。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lvl="1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自触发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触发方式：上升沿</a:t>
            </a:r>
            <a:r>
              <a:rPr lang="en-US" altLang="zh-CN" dirty="0"/>
              <a:t>+</a:t>
            </a:r>
            <a:r>
              <a:rPr lang="zh-CN" altLang="en-US" dirty="0"/>
              <a:t>阈值比较，由比较器</a:t>
            </a:r>
            <a:r>
              <a:rPr lang="en-US" altLang="zh-CN" dirty="0"/>
              <a:t>+DAC</a:t>
            </a:r>
            <a:r>
              <a:rPr lang="zh-CN" altLang="en-US" dirty="0"/>
              <a:t>产生触发脉冲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触发阈值：上位机配置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FPGA</a:t>
            </a:r>
            <a:r>
              <a:rPr lang="zh-CN" altLang="en-US" dirty="0"/>
              <a:t>传输</a:t>
            </a:r>
            <a:r>
              <a:rPr lang="en-US" altLang="zh-CN" dirty="0">
                <a:sym typeface="Wingdings" panose="05000000000000000000" pitchFamily="2" charset="2"/>
              </a:rPr>
              <a:t>DAC</a:t>
            </a:r>
            <a:r>
              <a:rPr lang="zh-CN" altLang="en-US" dirty="0">
                <a:sym typeface="Wingdings" panose="05000000000000000000" pitchFamily="2" charset="2"/>
              </a:rPr>
              <a:t>比较电压</a:t>
            </a:r>
            <a:endParaRPr lang="en-US" altLang="zh-CN" dirty="0"/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EC2F62-37DC-38B1-7E4F-8A9C7A8A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4331542"/>
            <a:ext cx="4751632" cy="19442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444795-B5A7-74E5-0CFD-9DFB60AB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968178"/>
            <a:ext cx="5778498" cy="24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1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蓝色模板1.potx" id="{92B4EC0F-C3DC-4C45-A3F4-EEB94B5A0168}" vid="{F08DFE11-06AE-4EB2-9986-B71EC312402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64862</TotalTime>
  <Words>764</Words>
  <Application>Microsoft Office PowerPoint</Application>
  <PresentationFormat>宽屏</PresentationFormat>
  <Paragraphs>104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Arial</vt:lpstr>
      <vt:lpstr>Arial Rounded MT Bold</vt:lpstr>
      <vt:lpstr>Calibri</vt:lpstr>
      <vt:lpstr>Times New Roman</vt:lpstr>
      <vt:lpstr>Wingdings</vt:lpstr>
      <vt:lpstr>1_Office 主题</vt:lpstr>
      <vt:lpstr>Visio.Drawing.15</vt:lpstr>
      <vt:lpstr>PowerPoint 演示文稿</vt:lpstr>
      <vt:lpstr>前放板</vt:lpstr>
      <vt:lpstr>ADC子板：</vt:lpstr>
      <vt:lpstr>母板：</vt:lpstr>
      <vt:lpstr>单通道ADC数据处理流程（母板）</vt:lpstr>
      <vt:lpstr>数据传输与汇总</vt:lpstr>
      <vt:lpstr>数据传输与汇总</vt:lpstr>
      <vt:lpstr>DAQ数据采集极限（理论）</vt:lpstr>
      <vt:lpstr>触发逻辑</vt:lpstr>
      <vt:lpstr>触发逻辑</vt:lpstr>
      <vt:lpstr>触发逻辑</vt:lpstr>
      <vt:lpstr>本周工作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of the twin aperture magnets</dc:title>
  <dc:creator>ym</dc:creator>
  <cp:lastModifiedBy>qilin wen</cp:lastModifiedBy>
  <cp:revision>2661</cp:revision>
  <cp:lastPrinted>2013-10-17T01:59:13Z</cp:lastPrinted>
  <dcterms:created xsi:type="dcterms:W3CDTF">2021-06-21T06:39:39Z</dcterms:created>
  <dcterms:modified xsi:type="dcterms:W3CDTF">2025-09-12T06:32:22Z</dcterms:modified>
</cp:coreProperties>
</file>