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74" r:id="rId1"/>
  </p:sldMasterIdLst>
  <p:notesMasterIdLst>
    <p:notesMasterId r:id="rId14"/>
  </p:notesMasterIdLst>
  <p:handoutMasterIdLst>
    <p:handoutMasterId r:id="rId15"/>
  </p:handoutMasterIdLst>
  <p:sldIdLst>
    <p:sldId id="773" r:id="rId2"/>
    <p:sldId id="784" r:id="rId3"/>
    <p:sldId id="780" r:id="rId4"/>
    <p:sldId id="783" r:id="rId5"/>
    <p:sldId id="781" r:id="rId6"/>
    <p:sldId id="774" r:id="rId7"/>
    <p:sldId id="782" r:id="rId8"/>
    <p:sldId id="785" r:id="rId9"/>
    <p:sldId id="775" r:id="rId10"/>
    <p:sldId id="776" r:id="rId11"/>
    <p:sldId id="777" r:id="rId12"/>
    <p:sldId id="778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/>
  <p:cmAuthor id="2" name="風 起楓落" initials="風" lastIdx="1" clrIdx="1">
    <p:extLst>
      <p:ext uri="{19B8F6BF-5375-455C-9EA6-DF929625EA0E}">
        <p15:presenceInfo xmlns:p15="http://schemas.microsoft.com/office/powerpoint/2012/main" userId="82f954775dd1a0b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030"/>
    <a:srgbClr val="2EC3E7"/>
    <a:srgbClr val="F0DA7F"/>
    <a:srgbClr val="F0FCFF"/>
    <a:srgbClr val="0000FF"/>
    <a:srgbClr val="B7DDE8"/>
    <a:srgbClr val="D8D8D8"/>
    <a:srgbClr val="6699FF"/>
    <a:srgbClr val="3B79CE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39" autoAdjust="0"/>
    <p:restoredTop sz="94732" autoAdjust="0"/>
  </p:normalViewPr>
  <p:slideViewPr>
    <p:cSldViewPr>
      <p:cViewPr varScale="1">
        <p:scale>
          <a:sx n="114" d="100"/>
          <a:sy n="114" d="100"/>
        </p:scale>
        <p:origin x="624" y="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4450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787CF-DF26-4A86-A01F-7CD7536027AC}" type="datetimeFigureOut">
              <a:rPr lang="zh-CN" altLang="en-US" smtClean="0"/>
              <a:t>2025/9/12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69B33-E269-410F-A93E-DBDAB0AF58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60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0D183-6031-4C32-B44B-14746A336CF0}" type="datetimeFigureOut">
              <a:rPr lang="zh-CN" altLang="en-US" smtClean="0"/>
              <a:pPr/>
              <a:t>2025/9/12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903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19125" y="968496"/>
            <a:ext cx="10972800" cy="5184576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800"/>
              </a:spcBef>
              <a:spcAft>
                <a:spcPts val="5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4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 marL="742950" indent="-285750">
              <a:buClr>
                <a:srgbClr val="FFC000"/>
              </a:buClr>
              <a:buFont typeface="Wingdings" panose="05000000000000000000" pitchFamily="2" charset="2"/>
              <a:buChar char="l"/>
              <a:defRPr sz="2000" baseline="0">
                <a:latin typeface="Arial" panose="020B0604020202020204" pitchFamily="34" charset="0"/>
                <a:ea typeface="微软雅黑" pitchFamily="34" charset="-122"/>
              </a:defRPr>
            </a:lvl2pPr>
            <a:lvl3pPr marL="1143000" indent="-228600">
              <a:buClr>
                <a:srgbClr val="FFC000"/>
              </a:buClr>
              <a:buFont typeface="Wingdings" panose="05000000000000000000" pitchFamily="2" charset="2"/>
              <a:buChar char="Ø"/>
              <a:defRPr sz="1800" baseline="0"/>
            </a:lvl3pPr>
            <a:lvl4pPr>
              <a:buClr>
                <a:srgbClr val="FFC000"/>
              </a:buClr>
              <a:defRPr sz="1800" baseline="0"/>
            </a:lvl4pPr>
            <a:lvl5pPr>
              <a:buClr>
                <a:srgbClr val="FFC000"/>
              </a:buClr>
              <a:defRPr sz="1800"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AE39E58-D881-4EA1-AA46-5F5FAD31B344}"/>
              </a:ext>
            </a:extLst>
          </p:cNvPr>
          <p:cNvSpPr/>
          <p:nvPr userDrawn="1"/>
        </p:nvSpPr>
        <p:spPr>
          <a:xfrm>
            <a:off x="-1" y="6642024"/>
            <a:ext cx="12192001" cy="216000"/>
          </a:xfrm>
          <a:prstGeom prst="rect">
            <a:avLst/>
          </a:prstGeom>
          <a:solidFill>
            <a:srgbClr val="2EC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D95536D-44E1-46CF-8F0E-3EDEBFA251C4}"/>
              </a:ext>
            </a:extLst>
          </p:cNvPr>
          <p:cNvSpPr/>
          <p:nvPr userDrawn="1"/>
        </p:nvSpPr>
        <p:spPr>
          <a:xfrm>
            <a:off x="2476474" y="6641998"/>
            <a:ext cx="9715525" cy="21600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C445865-78B1-4644-A451-490C137F57AA}"/>
              </a:ext>
            </a:extLst>
          </p:cNvPr>
          <p:cNvSpPr/>
          <p:nvPr userDrawn="1"/>
        </p:nvSpPr>
        <p:spPr>
          <a:xfrm>
            <a:off x="0" y="0"/>
            <a:ext cx="285709" cy="7254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98036176-2981-4BD1-AC5B-38279D446D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9125" y="-16539"/>
            <a:ext cx="10763325" cy="725470"/>
          </a:xfrm>
        </p:spPr>
        <p:txBody>
          <a:bodyPr>
            <a:normAutofit/>
          </a:bodyPr>
          <a:lstStyle>
            <a:lvl1pPr algn="l">
              <a:defRPr sz="3600" b="1" baseline="0">
                <a:solidFill>
                  <a:schemeClr val="tx1"/>
                </a:solidFill>
                <a:effectLst/>
                <a:latin typeface="Arial Rounded MT Bold" panose="020F0704030504030204" pitchFamily="34" charset="0"/>
                <a:ea typeface="微软雅黑" pitchFamily="34" charset="-122"/>
              </a:defRPr>
            </a:lvl1pPr>
          </a:lstStyle>
          <a:p>
            <a:r>
              <a:rPr lang="en-US" altLang="zh-CN" dirty="0"/>
              <a:t>Title</a:t>
            </a:r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1E4D722-E108-4548-8225-CB716705E0BA}"/>
              </a:ext>
            </a:extLst>
          </p:cNvPr>
          <p:cNvSpPr/>
          <p:nvPr userDrawn="1"/>
        </p:nvSpPr>
        <p:spPr>
          <a:xfrm>
            <a:off x="-1" y="746708"/>
            <a:ext cx="12192000" cy="108000"/>
          </a:xfrm>
          <a:prstGeom prst="rect">
            <a:avLst/>
          </a:prstGeom>
          <a:solidFill>
            <a:srgbClr val="2EC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0" name="日期占位符 6">
            <a:extLst>
              <a:ext uri="{FF2B5EF4-FFF2-40B4-BE49-F238E27FC236}">
                <a16:creationId xmlns:a16="http://schemas.microsoft.com/office/drawing/2014/main" id="{C2411EF4-DB17-4DEF-8B53-7289BC43C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531" y="6567436"/>
            <a:ext cx="2844800" cy="365125"/>
          </a:xfrm>
        </p:spPr>
        <p:txBody>
          <a:bodyPr/>
          <a:lstStyle>
            <a:lvl1pPr>
              <a:defRPr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fld id="{790C6D95-06F6-4960-9FA0-C127962EF32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2025/9/12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页脚占位符 7">
            <a:extLst>
              <a:ext uri="{FF2B5EF4-FFF2-40B4-BE49-F238E27FC236}">
                <a16:creationId xmlns:a16="http://schemas.microsoft.com/office/drawing/2014/main" id="{773362A6-64D9-44BB-B032-115EF9870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599" y="6313658"/>
            <a:ext cx="3860800" cy="365125"/>
          </a:xfrm>
        </p:spPr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灯片编号占位符 8">
            <a:extLst>
              <a:ext uri="{FF2B5EF4-FFF2-40B4-BE49-F238E27FC236}">
                <a16:creationId xmlns:a16="http://schemas.microsoft.com/office/drawing/2014/main" id="{2F0ADE90-717E-469D-B316-23EED9B6E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5730" y="6567435"/>
            <a:ext cx="2844800" cy="365125"/>
          </a:xfrm>
        </p:spPr>
        <p:txBody>
          <a:bodyPr/>
          <a:lstStyle>
            <a:lvl1pPr>
              <a:defRPr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144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1C58A-1DC0-4227-B317-03D21368668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2025/9/12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16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emf"/><Relationship Id="rId10" Type="http://schemas.openxmlformats.org/officeDocument/2006/relationships/image" Target="../media/image7.png"/><Relationship Id="rId4" Type="http://schemas.openxmlformats.org/officeDocument/2006/relationships/package" Target="../embeddings/Microsoft_Visio___.vsdx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A17F911-7DFD-42E7-A628-8F227F7D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9431" y="6574181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1</a:t>
            </a:fld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8E8AFC8-805D-4F61-BE18-719BDC0E9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952" y="3424238"/>
            <a:ext cx="38095" cy="9524"/>
          </a:xfrm>
          <a:prstGeom prst="rect">
            <a:avLst/>
          </a:prstGeom>
        </p:spPr>
      </p:pic>
      <p:sp>
        <p:nvSpPr>
          <p:cNvPr id="12" name="标题 2">
            <a:extLst>
              <a:ext uri="{FF2B5EF4-FFF2-40B4-BE49-F238E27FC236}">
                <a16:creationId xmlns:a16="http://schemas.microsoft.com/office/drawing/2014/main" id="{D8E6C759-2CB7-4DF9-8EC0-710F25EC7194}"/>
              </a:ext>
            </a:extLst>
          </p:cNvPr>
          <p:cNvSpPr txBox="1">
            <a:spLocks/>
          </p:cNvSpPr>
          <p:nvPr/>
        </p:nvSpPr>
        <p:spPr>
          <a:xfrm>
            <a:off x="335360" y="-8663"/>
            <a:ext cx="10763325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effectLst/>
                <a:latin typeface="Arial Rounded MT Bold" panose="020F0704030504030204" pitchFamily="34" charset="0"/>
                <a:ea typeface="微软雅黑" pitchFamily="34" charset="-122"/>
                <a:cs typeface="+mj-cs"/>
              </a:defRPr>
            </a:lvl1pPr>
          </a:lstStyle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CASA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电子学组成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F7E4215-6D10-99B0-C724-EC15A6070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8008" y="2348879"/>
            <a:ext cx="91477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389A69DF-1893-6980-E47E-D9425CFAB9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467362"/>
              </p:ext>
            </p:extLst>
          </p:nvPr>
        </p:nvGraphicFramePr>
        <p:xfrm>
          <a:off x="1098380" y="3585941"/>
          <a:ext cx="5133575" cy="2852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4620807" imgH="8124731" progId="Visio.Drawing.15">
                  <p:embed/>
                </p:oleObj>
              </mc:Choice>
              <mc:Fallback>
                <p:oleObj r:id="rId4" imgW="14620807" imgH="8124731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380" y="3585941"/>
                        <a:ext cx="5133575" cy="28525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>
            <a:extLst>
              <a:ext uri="{FF2B5EF4-FFF2-40B4-BE49-F238E27FC236}">
                <a16:creationId xmlns:a16="http://schemas.microsoft.com/office/drawing/2014/main" id="{00BEBA12-72A2-753E-71AD-F970D5C226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263" y="4799522"/>
            <a:ext cx="2525017" cy="187689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E7C5EDF-8B22-4CAB-4F61-494BADEB14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0490" y="2473951"/>
            <a:ext cx="3043745" cy="162477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8633844-5A4C-F477-CC6D-94D6ED1AE2BE}"/>
              </a:ext>
            </a:extLst>
          </p:cNvPr>
          <p:cNvSpPr txBox="1"/>
          <p:nvPr/>
        </p:nvSpPr>
        <p:spPr>
          <a:xfrm>
            <a:off x="493806" y="986071"/>
            <a:ext cx="6574657" cy="2532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CASA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：前放板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+ADC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子板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母板</a:t>
            </a:r>
            <a:endParaRPr lang="en-US" altLang="zh-CN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MM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放大电子由读出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pad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收集电荷</a:t>
            </a:r>
            <a:endParaRPr lang="en-US" altLang="zh-CN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前放板输出放大后的电压信号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放大倍数为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20mV/</a:t>
            </a:r>
            <a:r>
              <a:rPr lang="en-US" altLang="zh-CN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fC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子板将电压信号转换为数字信号</a:t>
            </a:r>
            <a:endParaRPr lang="en-US" altLang="zh-CN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母板打包、存储脉冲，上接、下发信号</a:t>
            </a:r>
            <a:endParaRPr lang="en-US" altLang="zh-CN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上位机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PC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）通过</a:t>
            </a:r>
            <a:r>
              <a:rPr lang="zh-CN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主板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号母板）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收集信号、下发指令。</a:t>
            </a:r>
            <a:endParaRPr lang="en-US" altLang="zh-CN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D429605-78FA-63EA-8EC0-A9C90710233D}"/>
              </a:ext>
            </a:extLst>
          </p:cNvPr>
          <p:cNvSpPr txBox="1"/>
          <p:nvPr/>
        </p:nvSpPr>
        <p:spPr>
          <a:xfrm>
            <a:off x="10464666" y="206777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前放板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5536F26-B906-EED2-2159-12556513B0C5}"/>
              </a:ext>
            </a:extLst>
          </p:cNvPr>
          <p:cNvSpPr txBox="1"/>
          <p:nvPr/>
        </p:nvSpPr>
        <p:spPr>
          <a:xfrm>
            <a:off x="10464666" y="374020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ADC</a:t>
            </a:r>
            <a:r>
              <a:rPr lang="zh-CN" altLang="en-US" dirty="0"/>
              <a:t>子板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0DE8D61-CFAD-EC03-DE28-5D04C2A344A0}"/>
              </a:ext>
            </a:extLst>
          </p:cNvPr>
          <p:cNvSpPr txBox="1"/>
          <p:nvPr/>
        </p:nvSpPr>
        <p:spPr>
          <a:xfrm>
            <a:off x="10741905" y="569952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母板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42F0B2D-C4D0-FB1C-52FB-4EF047275038}"/>
              </a:ext>
            </a:extLst>
          </p:cNvPr>
          <p:cNvSpPr txBox="1"/>
          <p:nvPr/>
        </p:nvSpPr>
        <p:spPr>
          <a:xfrm>
            <a:off x="7115048" y="381634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30</a:t>
            </a:r>
            <a:r>
              <a:rPr lang="zh-CN" altLang="en-US" dirty="0"/>
              <a:t>路排线</a:t>
            </a:r>
            <a:r>
              <a:rPr lang="en-US" altLang="zh-CN" dirty="0"/>
              <a:t>*4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F9EE76B2-CD5A-F4D5-CE65-F6E76E1AFE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79177" y="2581058"/>
            <a:ext cx="903161" cy="120475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013C737-9680-CF86-9228-01323DC15344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t="16258" r="6581" b="22843"/>
          <a:stretch>
            <a:fillRect/>
          </a:stretch>
        </p:blipFill>
        <p:spPr>
          <a:xfrm>
            <a:off x="8693419" y="332764"/>
            <a:ext cx="1595789" cy="116692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255C855-E1C0-9CB3-60EE-D0A759E9DD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34066" y="1059332"/>
            <a:ext cx="1244197" cy="96324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5565078-20A7-9E47-012E-CD1075839CE5}"/>
              </a:ext>
            </a:extLst>
          </p:cNvPr>
          <p:cNvSpPr txBox="1"/>
          <p:nvPr/>
        </p:nvSpPr>
        <p:spPr>
          <a:xfrm>
            <a:off x="6528048" y="2054545"/>
            <a:ext cx="1810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高速同轴链接线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51DE7CD-E815-46C9-5A21-B647B81F9D9C}"/>
              </a:ext>
            </a:extLst>
          </p:cNvPr>
          <p:cNvSpPr txBox="1"/>
          <p:nvPr/>
        </p:nvSpPr>
        <p:spPr>
          <a:xfrm>
            <a:off x="10345861" y="8527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读出</a:t>
            </a:r>
            <a:r>
              <a:rPr lang="en-US" altLang="zh-CN" dirty="0"/>
              <a:t>pad</a:t>
            </a:r>
            <a:endParaRPr lang="zh-CN" altLang="en-US" dirty="0"/>
          </a:p>
        </p:txBody>
      </p:sp>
      <p:sp>
        <p:nvSpPr>
          <p:cNvPr id="25" name="箭头: 右 24">
            <a:extLst>
              <a:ext uri="{FF2B5EF4-FFF2-40B4-BE49-F238E27FC236}">
                <a16:creationId xmlns:a16="http://schemas.microsoft.com/office/drawing/2014/main" id="{ABAF2C6F-0FC9-BD19-AAA5-877C85EB373F}"/>
              </a:ext>
            </a:extLst>
          </p:cNvPr>
          <p:cNvSpPr/>
          <p:nvPr/>
        </p:nvSpPr>
        <p:spPr>
          <a:xfrm>
            <a:off x="8278263" y="1628800"/>
            <a:ext cx="401714" cy="1037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箭头: 右 25">
            <a:extLst>
              <a:ext uri="{FF2B5EF4-FFF2-40B4-BE49-F238E27FC236}">
                <a16:creationId xmlns:a16="http://schemas.microsoft.com/office/drawing/2014/main" id="{31C1A6C3-4D0E-40D3-5817-D25ABC9EFF5D}"/>
              </a:ext>
            </a:extLst>
          </p:cNvPr>
          <p:cNvSpPr/>
          <p:nvPr/>
        </p:nvSpPr>
        <p:spPr>
          <a:xfrm>
            <a:off x="8471820" y="3150654"/>
            <a:ext cx="401714" cy="1037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3486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0A3BF-1DF6-0532-DAB5-FEB3F0D33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0722BDB-670A-B57E-4505-704083C2C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触发逻辑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691BEE3-54FA-0C2C-14E8-4C2EBBF5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E9A760-1770-DA41-6CF6-7653F6F053C6}"/>
              </a:ext>
            </a:extLst>
          </p:cNvPr>
          <p:cNvSpPr txBox="1"/>
          <p:nvPr/>
        </p:nvSpPr>
        <p:spPr>
          <a:xfrm>
            <a:off x="1991544" y="1052736"/>
            <a:ext cx="8100900" cy="1591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外触发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主板插接件输入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/>
              <a:t>光纤上传到各个节点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存在传输延迟，需要时间对齐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工作模式设定：触发方式、设定采样窗的长度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51C781-F092-D161-6E89-654A14898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859993"/>
            <a:ext cx="5544616" cy="360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0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164B-109A-55E5-9DFE-6083B5D2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1F8DD89-2E6F-B4D1-AACD-6632ED96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触发逻辑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4F6BB1-3056-3A4A-3C46-10A17974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F1DB121-8FAC-B928-D1C3-AE57C906408D}"/>
              </a:ext>
            </a:extLst>
          </p:cNvPr>
          <p:cNvSpPr txBox="1"/>
          <p:nvPr/>
        </p:nvSpPr>
        <p:spPr>
          <a:xfrm>
            <a:off x="1415480" y="1196752"/>
            <a:ext cx="9973108" cy="2750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复合触发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外触发加窗结合自触发。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主板接收到外触发信号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/>
              <a:t>生成外触发时间窗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外触发时间窗内的</a:t>
            </a:r>
            <a:r>
              <a:rPr lang="zh-CN" altLang="en-US" dirty="0"/>
              <a:t>自触发信号有效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>
                <a:sym typeface="Wingdings" panose="05000000000000000000" pitchFamily="2" charset="2"/>
              </a:rPr>
              <a:t>按照自触发的设置采集数据</a:t>
            </a:r>
            <a:r>
              <a:rPr lang="zh-CN" altLang="en-US" dirty="0"/>
              <a:t>。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时间窗设置范围：</a:t>
            </a:r>
            <a:r>
              <a:rPr lang="en-US" altLang="zh-CN" dirty="0"/>
              <a:t>4096*25ns</a:t>
            </a:r>
            <a:r>
              <a:rPr lang="zh-CN" altLang="en-US" dirty="0"/>
              <a:t> 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优点：数据量比外触发更小。</a:t>
            </a:r>
            <a:br>
              <a:rPr lang="zh-CN" altLang="en-US" dirty="0"/>
            </a:b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FBBE5BF-A802-75EB-2067-C1A67248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3789040"/>
            <a:ext cx="8960372" cy="247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28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7BBC1-EE12-42A2-EF53-DE6534FE8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D0BD6936-D356-F11E-2D9A-7B3C040F6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本周工作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28BA96-B915-6323-A646-F2DDD277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CC010A8-E0D7-F1C3-4E73-7D5C36046FA9}"/>
              </a:ext>
            </a:extLst>
          </p:cNvPr>
          <p:cNvSpPr txBox="1"/>
          <p:nvPr/>
        </p:nvSpPr>
        <p:spPr>
          <a:xfrm>
            <a:off x="1775520" y="980728"/>
            <a:ext cx="82089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调整和测试基线与噪声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通过硬件调整将所有通道的基线均调整到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200LSB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左右。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目前发现数据存在异常的通道（总共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640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道）</a:t>
            </a:r>
            <a:endParaRPr lang="en-US" altLang="zh-CN" dirty="0"/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Board 7 channel26</a:t>
            </a:r>
            <a:r>
              <a:rPr lang="zh-CN" altLang="en-US" dirty="0"/>
              <a:t>，全</a:t>
            </a:r>
            <a:r>
              <a:rPr lang="en-US" altLang="zh-CN" dirty="0"/>
              <a:t>4096</a:t>
            </a:r>
            <a:r>
              <a:rPr lang="zh-CN" altLang="en-US" dirty="0"/>
              <a:t>；</a:t>
            </a:r>
            <a:endParaRPr lang="en-US" altLang="zh-CN" dirty="0"/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en-US" altLang="zh-CN" dirty="0"/>
              <a:t>Board 5 channel42</a:t>
            </a:r>
            <a:r>
              <a:rPr lang="zh-CN" altLang="en-US" dirty="0"/>
              <a:t>，全</a:t>
            </a:r>
            <a:r>
              <a:rPr lang="en-US" altLang="zh-CN" dirty="0"/>
              <a:t>0</a:t>
            </a:r>
            <a:r>
              <a:rPr lang="zh-CN" altLang="en-US" dirty="0"/>
              <a:t>；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将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640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通道的自触发阈值配置文件设置完成。</a:t>
            </a:r>
            <a:endParaRPr lang="en-US" altLang="zh-CN" dirty="0"/>
          </a:p>
          <a:p>
            <a:pPr lvl="1"/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DC9B1B7-5790-8197-F107-86676C2B0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664" y="2780928"/>
            <a:ext cx="5934271" cy="365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1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DE295-C2EB-E631-0D4A-A1C642867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27FBF10A-69D8-5610-2F96-B0BF74F59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前放板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782EF6-24A9-5C70-159B-F4C54FAF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AC463D-E9A7-6C57-9633-FF6532639653}"/>
              </a:ext>
            </a:extLst>
          </p:cNvPr>
          <p:cNvSpPr txBox="1"/>
          <p:nvPr/>
        </p:nvSpPr>
        <p:spPr>
          <a:xfrm>
            <a:off x="1703512" y="897389"/>
            <a:ext cx="8568952" cy="2745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ts val="3000"/>
              </a:lnSpc>
            </a:pPr>
            <a:r>
              <a:rPr lang="en-US" altLang="zh-CN" b="1" dirty="0"/>
              <a:t>CASAGEM</a:t>
            </a:r>
            <a:r>
              <a:rPr lang="zh-CN" altLang="en-US" b="1" dirty="0"/>
              <a:t>芯片</a:t>
            </a:r>
            <a:endParaRPr lang="en-US" altLang="zh-CN" b="1" dirty="0"/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每片</a:t>
            </a:r>
            <a:r>
              <a:rPr lang="en-US" altLang="zh-CN" dirty="0"/>
              <a:t>16</a:t>
            </a:r>
            <a:r>
              <a:rPr lang="zh-CN" altLang="en-US" dirty="0"/>
              <a:t>通道</a:t>
            </a:r>
            <a:endParaRPr lang="en-US" altLang="zh-CN" dirty="0"/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增益：</a:t>
            </a:r>
            <a:r>
              <a:rPr lang="en-US" altLang="zh-CN" dirty="0"/>
              <a:t>2mV/</a:t>
            </a:r>
            <a:r>
              <a:rPr lang="en-US" altLang="zh-CN" dirty="0" err="1"/>
              <a:t>fC</a:t>
            </a:r>
            <a:r>
              <a:rPr lang="zh-CN" altLang="en-US" dirty="0"/>
              <a:t>、</a:t>
            </a:r>
            <a:r>
              <a:rPr lang="en-US" altLang="zh-CN" dirty="0"/>
              <a:t> 4mV/</a:t>
            </a:r>
            <a:r>
              <a:rPr lang="en-US" altLang="zh-CN" dirty="0" err="1"/>
              <a:t>fC</a:t>
            </a:r>
            <a:r>
              <a:rPr lang="zh-CN" altLang="en-US" dirty="0"/>
              <a:t>、</a:t>
            </a:r>
            <a:r>
              <a:rPr lang="en-US" altLang="zh-CN" dirty="0"/>
              <a:t> 20mV/</a:t>
            </a:r>
            <a:r>
              <a:rPr lang="en-US" altLang="zh-CN" dirty="0" err="1"/>
              <a:t>fC</a:t>
            </a:r>
            <a:r>
              <a:rPr lang="en-US" altLang="zh-CN" dirty="0"/>
              <a:t> </a:t>
            </a:r>
            <a:r>
              <a:rPr lang="zh-CN" altLang="en-US" dirty="0"/>
              <a:t>、</a:t>
            </a:r>
            <a:r>
              <a:rPr lang="en-US" altLang="zh-CN" dirty="0"/>
              <a:t>40mV/</a:t>
            </a:r>
            <a:r>
              <a:rPr lang="en-US" altLang="zh-CN" dirty="0" err="1"/>
              <a:t>fC</a:t>
            </a:r>
            <a:endParaRPr lang="en-US" altLang="zh-CN" dirty="0"/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成形时间：</a:t>
            </a:r>
            <a:r>
              <a:rPr lang="en-US" altLang="zh-CN" dirty="0"/>
              <a:t>20ns</a:t>
            </a:r>
            <a:r>
              <a:rPr lang="zh-CN" altLang="en-US" dirty="0"/>
              <a:t>、</a:t>
            </a:r>
            <a:r>
              <a:rPr lang="en-US" altLang="zh-CN" dirty="0"/>
              <a:t>40ns</a:t>
            </a:r>
            <a:r>
              <a:rPr lang="zh-CN" altLang="en-US" dirty="0"/>
              <a:t>、</a:t>
            </a:r>
            <a:r>
              <a:rPr lang="en-US" altLang="zh-CN" dirty="0"/>
              <a:t>60ns</a:t>
            </a:r>
            <a:r>
              <a:rPr lang="zh-CN" altLang="en-US" dirty="0"/>
              <a:t>、</a:t>
            </a:r>
            <a:r>
              <a:rPr lang="en-US" altLang="zh-CN" dirty="0"/>
              <a:t>80ns</a:t>
            </a:r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动态范围：</a:t>
            </a:r>
            <a:r>
              <a:rPr lang="en-US" altLang="zh-CN" dirty="0"/>
              <a:t>0—1000fC</a:t>
            </a:r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积分非线性：</a:t>
            </a:r>
            <a:r>
              <a:rPr lang="en-US" altLang="zh-CN" dirty="0"/>
              <a:t>&lt;1%</a:t>
            </a:r>
          </a:p>
          <a:p>
            <a:pPr marL="1200150" lvl="2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等效噪声电荷：</a:t>
            </a:r>
            <a:r>
              <a:rPr lang="en-US" altLang="zh-CN" dirty="0"/>
              <a:t>&lt;2000(</a:t>
            </a:r>
            <a:r>
              <a:rPr lang="zh-CN" altLang="en-US" dirty="0"/>
              <a:t>输入电容</a:t>
            </a:r>
            <a:r>
              <a:rPr lang="en-US" altLang="zh-CN" dirty="0"/>
              <a:t>50pF)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742AD33-07E2-5C4E-9967-5B9C18E95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3831470"/>
            <a:ext cx="3456384" cy="267208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15BD19B-61D5-BC43-EDDF-66FEC6E19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4149080"/>
            <a:ext cx="4248472" cy="218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3DE928F8-CDA5-C486-0419-C8CD2E08F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子板：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EDA2F4-600B-EED7-1D97-AA10161D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2EC78F-3781-FD62-F43D-EAD56974F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3010897"/>
            <a:ext cx="4563848" cy="201383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A710F9E-37A9-02C6-1C7A-C0F23934B806}"/>
              </a:ext>
            </a:extLst>
          </p:cNvPr>
          <p:cNvSpPr txBox="1"/>
          <p:nvPr/>
        </p:nvSpPr>
        <p:spPr>
          <a:xfrm>
            <a:off x="767408" y="1120664"/>
            <a:ext cx="9289032" cy="170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16</a:t>
            </a:r>
            <a:r>
              <a:rPr lang="zh-CN" altLang="en-US" dirty="0"/>
              <a:t>路输入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8</a:t>
            </a:r>
            <a:r>
              <a:rPr lang="zh-CN" altLang="en-US" dirty="0"/>
              <a:t>片</a:t>
            </a:r>
            <a:r>
              <a:rPr lang="en-US" altLang="zh-CN" dirty="0"/>
              <a:t>ADC driver</a:t>
            </a:r>
            <a:r>
              <a:rPr lang="zh-CN" altLang="en-US" dirty="0"/>
              <a:t>（</a:t>
            </a:r>
            <a:r>
              <a:rPr lang="en-US" altLang="zh-CN" dirty="0"/>
              <a:t>ADA4932-2</a:t>
            </a:r>
            <a:r>
              <a:rPr lang="zh-CN" altLang="en-US" dirty="0"/>
              <a:t>）：单端输入信号</a:t>
            </a:r>
            <a:r>
              <a:rPr lang="en-US" altLang="zh-CN" dirty="0"/>
              <a:t>(V</a:t>
            </a:r>
            <a:r>
              <a:rPr lang="en-US" altLang="zh-CN" baseline="-25000" dirty="0"/>
              <a:t>in</a:t>
            </a:r>
            <a:r>
              <a:rPr lang="en-US" altLang="zh-CN" dirty="0"/>
              <a:t>) --&gt;</a:t>
            </a:r>
            <a:r>
              <a:rPr lang="zh-CN" altLang="en-US" dirty="0"/>
              <a:t>差分信号</a:t>
            </a:r>
            <a:r>
              <a:rPr lang="en-US" altLang="zh-CN" dirty="0"/>
              <a:t>(V</a:t>
            </a:r>
            <a:r>
              <a:rPr lang="en-US" altLang="zh-CN" baseline="-25000" dirty="0"/>
              <a:t>+</a:t>
            </a:r>
            <a:r>
              <a:rPr lang="en-US" altLang="zh-CN" dirty="0"/>
              <a:t>&amp;V</a:t>
            </a:r>
            <a:r>
              <a:rPr lang="en-US" altLang="zh-CN" baseline="-25000" dirty="0"/>
              <a:t>-</a:t>
            </a:r>
            <a:r>
              <a:rPr lang="en-US" altLang="zh-CN" dirty="0"/>
              <a:t>)</a:t>
            </a:r>
            <a:r>
              <a:rPr lang="zh-CN" altLang="en-US" dirty="0"/>
              <a:t>；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2</a:t>
            </a:r>
            <a:r>
              <a:rPr lang="zh-CN" altLang="en-US" dirty="0"/>
              <a:t>片</a:t>
            </a:r>
            <a:r>
              <a:rPr lang="en-US" altLang="zh-CN" dirty="0"/>
              <a:t>ADC</a:t>
            </a:r>
            <a:r>
              <a:rPr lang="zh-CN" altLang="en-US" dirty="0"/>
              <a:t>（</a:t>
            </a:r>
            <a:r>
              <a:rPr lang="en-US" altLang="zh-CN" dirty="0"/>
              <a:t>ADC9637</a:t>
            </a:r>
            <a:r>
              <a:rPr lang="zh-CN" altLang="en-US" dirty="0"/>
              <a:t>），</a:t>
            </a:r>
            <a:r>
              <a:rPr lang="en-US" altLang="zh-CN" dirty="0"/>
              <a:t>40MHz</a:t>
            </a:r>
            <a:r>
              <a:rPr lang="zh-CN" altLang="en-US" dirty="0"/>
              <a:t>，</a:t>
            </a:r>
            <a:r>
              <a:rPr lang="en-US" altLang="zh-CN" dirty="0"/>
              <a:t>12bit</a:t>
            </a:r>
            <a:r>
              <a:rPr lang="zh-CN" altLang="en-US" dirty="0"/>
              <a:t>，</a:t>
            </a:r>
            <a:r>
              <a:rPr lang="en-US" altLang="zh-CN" dirty="0"/>
              <a:t>8chn</a:t>
            </a:r>
            <a:r>
              <a:rPr lang="zh-CN" altLang="en-US" dirty="0"/>
              <a:t>。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ADC</a:t>
            </a:r>
            <a:r>
              <a:rPr lang="zh-CN" altLang="en-US" dirty="0"/>
              <a:t>输出：串行差分信号</a:t>
            </a:r>
            <a:r>
              <a:rPr lang="en-US" altLang="zh-CN" dirty="0"/>
              <a:t>x8</a:t>
            </a:r>
            <a:r>
              <a:rPr lang="zh-CN" altLang="en-US" dirty="0"/>
              <a:t>，差分数据时钟（</a:t>
            </a:r>
            <a:r>
              <a:rPr lang="en-US" altLang="zh-CN" dirty="0"/>
              <a:t>DCO</a:t>
            </a:r>
            <a:r>
              <a:rPr lang="zh-CN" altLang="en-US" dirty="0"/>
              <a:t>）、差分数据帧时钟（</a:t>
            </a:r>
            <a:r>
              <a:rPr lang="en-US" altLang="zh-CN" dirty="0"/>
              <a:t>FCO</a:t>
            </a:r>
            <a:r>
              <a:rPr lang="zh-CN" altLang="en-US" dirty="0"/>
              <a:t>）。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367B1D6-3622-2B67-67F0-FC8FF7719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406" y="2964423"/>
            <a:ext cx="2464361" cy="352839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FD20867-1D5C-C130-65E8-D8E0D5D809A9}"/>
              </a:ext>
            </a:extLst>
          </p:cNvPr>
          <p:cNvSpPr txBox="1"/>
          <p:nvPr/>
        </p:nvSpPr>
        <p:spPr>
          <a:xfrm>
            <a:off x="9408368" y="6299693"/>
            <a:ext cx="2464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芯片的功能框图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A068A05-4B20-AC5D-B460-DF7394723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702" y="4955887"/>
            <a:ext cx="4072682" cy="157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46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1119A-63D0-823A-FB28-2682AD84B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F3BC536-7419-3DDA-6C83-31F045A37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母板：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F1FD40-E5D4-98CE-8F8D-190DA1AE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51100AF-1FCB-94D0-6E36-05FEAD7BD8DC}"/>
              </a:ext>
            </a:extLst>
          </p:cNvPr>
          <p:cNvSpPr txBox="1"/>
          <p:nvPr/>
        </p:nvSpPr>
        <p:spPr>
          <a:xfrm>
            <a:off x="1560327" y="820160"/>
            <a:ext cx="8280920" cy="170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FPGA X1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2Gb DDR3 DRAM</a:t>
            </a:r>
            <a:r>
              <a:rPr lang="zh-CN" altLang="en-US" dirty="0"/>
              <a:t>。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SFP</a:t>
            </a:r>
            <a:r>
              <a:rPr lang="zh-CN" altLang="en-US" dirty="0"/>
              <a:t>光纤模块</a:t>
            </a:r>
            <a:r>
              <a:rPr lang="en-US" altLang="zh-CN" dirty="0"/>
              <a:t>(408Gbps)X2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1</a:t>
            </a:r>
            <a:r>
              <a:rPr lang="zh-CN" altLang="en-US" dirty="0"/>
              <a:t>个以太网模块</a:t>
            </a:r>
            <a:r>
              <a:rPr lang="en-US" altLang="zh-CN" dirty="0"/>
              <a:t>(1000Mbps,</a:t>
            </a:r>
            <a:r>
              <a:rPr lang="zh-CN" altLang="en-US" dirty="0"/>
              <a:t>建议</a:t>
            </a:r>
            <a:r>
              <a:rPr lang="en-US" altLang="zh-CN" dirty="0"/>
              <a:t>300Mbps)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6339F2C-907A-928A-AA50-91FD3447C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2638267"/>
            <a:ext cx="5009183" cy="37159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5F9D405-528E-5594-E9A8-B6B9E917C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104" y="3428366"/>
            <a:ext cx="4611075" cy="251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71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C6B34-5A1D-877F-7EE9-FC360A37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92367D1-E969-245D-49CC-E2A0E1955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单通道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ADC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数据处理流程（母板）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56BCC3-C4FE-5A6A-C791-1F3C5DFEA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6E59F28-9375-664D-7808-8349D46A1C37}"/>
              </a:ext>
            </a:extLst>
          </p:cNvPr>
          <p:cNvSpPr txBox="1"/>
          <p:nvPr/>
        </p:nvSpPr>
        <p:spPr>
          <a:xfrm>
            <a:off x="1559496" y="1340768"/>
            <a:ext cx="7200800" cy="170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数据转换：串行差分信号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/>
              <a:t>单端信号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zh-CN" altLang="en-US" dirty="0"/>
              <a:t>并行的</a:t>
            </a:r>
            <a:r>
              <a:rPr lang="en-US" altLang="zh-CN" dirty="0"/>
              <a:t>12bit</a:t>
            </a:r>
            <a:r>
              <a:rPr lang="zh-CN" altLang="en-US" dirty="0"/>
              <a:t>数据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数据缓存：并行数据存入延时</a:t>
            </a:r>
            <a:r>
              <a:rPr lang="en-US" altLang="zh-CN" dirty="0"/>
              <a:t>RAM</a:t>
            </a:r>
            <a:r>
              <a:rPr lang="zh-CN" altLang="en-US" dirty="0"/>
              <a:t>、为实现触发同步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数据打包：根据触发逻辑将缓存数据打包成</a:t>
            </a:r>
            <a:r>
              <a:rPr lang="en-US" altLang="zh-CN" dirty="0"/>
              <a:t>package</a:t>
            </a:r>
            <a:r>
              <a:rPr lang="zh-CN" altLang="en-US" dirty="0"/>
              <a:t>。</a:t>
            </a:r>
            <a:endParaRPr lang="en-US" altLang="zh-CN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数据包缓存：等待数据传输模块取走。</a:t>
            </a:r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4E98129-4FD5-FD62-9460-47D6D32BB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3861048"/>
            <a:ext cx="6912768" cy="201622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7ECF467-C798-3E07-6CE3-37542D0B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168" y="3456339"/>
            <a:ext cx="4093228" cy="259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C8FBC6F2-65AA-458F-23BF-3EA252462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数据传输与汇总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8294B3D-19C1-202E-1163-C2E2B5B75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25D29C-CE2E-346C-8F0F-D1588E2D9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2924944"/>
            <a:ext cx="8973106" cy="280831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255E2E1-82CD-47CF-F6F6-CCFF553BFC0E}"/>
              </a:ext>
            </a:extLst>
          </p:cNvPr>
          <p:cNvSpPr txBox="1"/>
          <p:nvPr/>
        </p:nvSpPr>
        <p:spPr>
          <a:xfrm>
            <a:off x="2135560" y="1216773"/>
            <a:ext cx="7380820" cy="1591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数据采集节点串联成菊花链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1</a:t>
            </a:r>
            <a:r>
              <a:rPr lang="zh-CN" altLang="en-US" dirty="0"/>
              <a:t>个主节点</a:t>
            </a:r>
            <a:r>
              <a:rPr lang="en-US" altLang="zh-CN" dirty="0"/>
              <a:t>+</a:t>
            </a:r>
            <a:r>
              <a:rPr lang="zh-CN" altLang="en-US" dirty="0"/>
              <a:t>若干从节点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节点间互联方式：光纤（</a:t>
            </a:r>
            <a:r>
              <a:rPr lang="en-US" altLang="zh-CN" dirty="0"/>
              <a:t> 4.8Gbps 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主节点与上位机（</a:t>
            </a:r>
            <a:r>
              <a:rPr lang="en-US" altLang="zh-CN" dirty="0"/>
              <a:t>PC</a:t>
            </a:r>
            <a:r>
              <a:rPr lang="zh-CN" altLang="en-US" dirty="0"/>
              <a:t>）连接方式：千兆网卡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059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A4AE7-2F89-17F9-C80F-9B0994C37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579F9666-A8BD-9D76-0DC5-5F1CCE3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数据传输与汇总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0D7EEAD-EB0B-7594-9C2E-D831C4ACD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BBDF4B0-83C1-4F5F-D1D2-7B55F9EAAA66}"/>
              </a:ext>
            </a:extLst>
          </p:cNvPr>
          <p:cNvSpPr txBox="1"/>
          <p:nvPr/>
        </p:nvSpPr>
        <p:spPr>
          <a:xfrm>
            <a:off x="1415480" y="1152696"/>
            <a:ext cx="9073008" cy="1976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节点之间的数据传输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每一个节点都需要实现数据分发和汇总功能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需要处理的数据：本地数据、来自下一节点的上行数据、下行数据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zh-CN" altLang="en-US" dirty="0"/>
              <a:t>本地数据源：从子板采集的数据、本地测试数据、读取模块发来的回环数据。</a:t>
            </a:r>
            <a:endParaRPr lang="en-US" altLang="zh-CN" dirty="0"/>
          </a:p>
          <a:p>
            <a:pPr marL="742950" lvl="1" indent="-285750">
              <a:lnSpc>
                <a:spcPts val="3000"/>
              </a:lnSpc>
              <a:buFont typeface="Wingdings" panose="05000000000000000000" pitchFamily="2" charset="2"/>
              <a:buChar char="l"/>
            </a:pPr>
            <a:r>
              <a:rPr lang="en-US" altLang="zh-CN" dirty="0"/>
              <a:t>Data TX mux</a:t>
            </a:r>
            <a:r>
              <a:rPr lang="zh-CN" altLang="en-US" dirty="0"/>
              <a:t>优先发送本地数据包，空闲时切换为发送</a:t>
            </a:r>
            <a:r>
              <a:rPr lang="en-US" altLang="zh-CN" dirty="0"/>
              <a:t>GBT2</a:t>
            </a:r>
            <a:r>
              <a:rPr lang="zh-CN" altLang="en-US" dirty="0"/>
              <a:t>的数据包。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86C0910-F704-1785-1268-F61B99FAB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3297082"/>
            <a:ext cx="5832306" cy="330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20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86AA2-50F6-88F1-D6DB-C82E8E83F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1DEE09E0-ACE1-C74E-610B-469F30BB5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DAQ</a:t>
            </a:r>
            <a:r>
              <a:rPr lang="zh-CN" altLang="en-US" dirty="0"/>
              <a:t>数据采集极限（理论）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C257AA-DCEC-D333-B783-CF539488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ED579C9-8E8E-4108-E0ED-448F8F1B9586}"/>
              </a:ext>
            </a:extLst>
          </p:cNvPr>
          <p:cNvSpPr txBox="1"/>
          <p:nvPr/>
        </p:nvSpPr>
        <p:spPr>
          <a:xfrm>
            <a:off x="983432" y="1582340"/>
            <a:ext cx="554461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单通道数据包：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32+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采样点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*2=800B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384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采样点）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单板全通道数据包：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800*64=51200B=50KB</a:t>
            </a:r>
          </a:p>
          <a:p>
            <a:pPr marL="0" lvl="1" indent="-285750">
              <a:buFont typeface="Wingdings" panose="05000000000000000000" pitchFamily="2" charset="2"/>
              <a:buChar char="l"/>
            </a:pP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全系统：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50KB*10=500KB/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触发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全触发：上传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PC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极限</a:t>
            </a:r>
            <a:r>
              <a:rPr lang="en-US" altLang="zh-CN" dirty="0"/>
              <a:t>580Mbps</a:t>
            </a:r>
            <a:r>
              <a:rPr lang="zh-CN" altLang="en-US" dirty="0"/>
              <a:t>（实测）</a:t>
            </a:r>
            <a:endParaRPr lang="en-US" altLang="zh-CN" dirty="0"/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全触发事例率极限：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580Mbps/500KB=116Hz</a:t>
            </a:r>
          </a:p>
          <a:p>
            <a:pPr marL="0" lvl="1" indent="-285750">
              <a:buFont typeface="Wingdings" panose="05000000000000000000" pitchFamily="2" charset="2"/>
              <a:buChar char="l"/>
            </a:pP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当触发事例率大于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116Hz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时，各母板内存堆积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各母板可存：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200MB/50KB=4000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个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事例率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1000Hz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可测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0.25s</a:t>
            </a:r>
          </a:p>
          <a:p>
            <a:pPr marL="0" lvl="1" indent="-285750">
              <a:buFont typeface="Wingdings" panose="05000000000000000000" pitchFamily="2" charset="2"/>
              <a:buChar char="l"/>
            </a:pP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全触发：上传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PC</a:t>
            </a: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建议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300</a:t>
            </a:r>
            <a:r>
              <a:rPr lang="en-US" altLang="zh-CN" dirty="0"/>
              <a:t>Mbps</a:t>
            </a:r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全触发事例率（建议）：</a:t>
            </a: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300Mbps/500KB=75Hz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8CD0F59-828F-78C8-901B-1FF35198E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403" y="1772816"/>
            <a:ext cx="464865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4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FBDA2-02DF-CF16-2706-F7B623A2A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FBB12172-C99E-33A2-9C02-360D961D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触发逻辑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C36FBB3-C610-0E4C-7824-8ED52D5E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DAC2EBF-1244-9B95-05E0-7B4AFE2B26C6}"/>
              </a:ext>
            </a:extLst>
          </p:cNvPr>
          <p:cNvSpPr txBox="1"/>
          <p:nvPr/>
        </p:nvSpPr>
        <p:spPr>
          <a:xfrm>
            <a:off x="1847528" y="1105856"/>
            <a:ext cx="1021775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四种触发方式</a:t>
            </a:r>
            <a:endParaRPr lang="en-US" altLang="zh-CN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外触发、周期触发、自触发以及复合触发。</a:t>
            </a:r>
            <a:endParaRPr lang="en-US" altLang="zh-CN" dirty="0"/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周期触发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由主板产生，通过光纤传输到各个节点，主要用于调试和测量基线。</a:t>
            </a:r>
            <a:endParaRPr lang="en-US" altLang="zh-CN" dirty="0"/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CN" dirty="0"/>
          </a:p>
          <a:p>
            <a:pPr marL="0" lvl="1" indent="-285750">
              <a:buFont typeface="Wingdings" panose="05000000000000000000" pitchFamily="2" charset="2"/>
              <a:buChar char="l"/>
            </a:pPr>
            <a:r>
              <a:rPr lang="zh-CN" altLang="en-US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自触发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触发方式：上升沿</a:t>
            </a:r>
            <a:r>
              <a:rPr lang="en-US" altLang="zh-CN" dirty="0"/>
              <a:t>+</a:t>
            </a:r>
            <a:r>
              <a:rPr lang="zh-CN" altLang="en-US" dirty="0"/>
              <a:t>阈值比较，由比较器</a:t>
            </a:r>
            <a:r>
              <a:rPr lang="en-US" altLang="zh-CN" dirty="0"/>
              <a:t>+DAC</a:t>
            </a:r>
            <a:r>
              <a:rPr lang="zh-CN" altLang="en-US" dirty="0"/>
              <a:t>产生触发脉冲</a:t>
            </a:r>
            <a:endParaRPr lang="en-US" altLang="zh-CN" dirty="0"/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触发阈值：上位机配置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en-US" altLang="zh-CN" dirty="0"/>
              <a:t> FPGA</a:t>
            </a:r>
            <a:r>
              <a:rPr lang="zh-CN" altLang="en-US" dirty="0"/>
              <a:t>传输</a:t>
            </a:r>
            <a:r>
              <a:rPr lang="en-US" altLang="zh-CN" dirty="0">
                <a:sym typeface="Wingdings" panose="05000000000000000000" pitchFamily="2" charset="2"/>
              </a:rPr>
              <a:t>DAC</a:t>
            </a:r>
            <a:r>
              <a:rPr lang="zh-CN" altLang="en-US" dirty="0">
                <a:sym typeface="Wingdings" panose="05000000000000000000" pitchFamily="2" charset="2"/>
              </a:rPr>
              <a:t>比较电压</a:t>
            </a:r>
            <a:endParaRPr lang="en-US" altLang="zh-CN" dirty="0"/>
          </a:p>
          <a:p>
            <a:pPr lvl="1"/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9EC2F62-37DC-38B1-7E4F-8A9C7A8AB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088" y="4331542"/>
            <a:ext cx="4751632" cy="19442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444795-B5A7-74E5-0CFD-9DFB60AB9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3968178"/>
            <a:ext cx="5778498" cy="247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912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蓝色模板1.potx" id="{92B4EC0F-C3DC-4C45-A3F4-EEB94B5A0168}" vid="{F08DFE11-06AE-4EB2-9986-B71EC3124027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64862</TotalTime>
  <Words>764</Words>
  <Application>Microsoft Office PowerPoint</Application>
  <PresentationFormat>宽屏</PresentationFormat>
  <Paragraphs>104</Paragraphs>
  <Slides>12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黑体</vt:lpstr>
      <vt:lpstr>Arial</vt:lpstr>
      <vt:lpstr>Arial Rounded MT Bold</vt:lpstr>
      <vt:lpstr>Calibri</vt:lpstr>
      <vt:lpstr>Times New Roman</vt:lpstr>
      <vt:lpstr>Wingdings</vt:lpstr>
      <vt:lpstr>1_Office 主题</vt:lpstr>
      <vt:lpstr>Visio.Drawing.15</vt:lpstr>
      <vt:lpstr>PowerPoint 演示文稿</vt:lpstr>
      <vt:lpstr>前放板</vt:lpstr>
      <vt:lpstr>ADC子板：</vt:lpstr>
      <vt:lpstr>母板：</vt:lpstr>
      <vt:lpstr>单通道ADC数据处理流程（母板）</vt:lpstr>
      <vt:lpstr>数据传输与汇总</vt:lpstr>
      <vt:lpstr>数据传输与汇总</vt:lpstr>
      <vt:lpstr>DAQ数据采集极限（理论）</vt:lpstr>
      <vt:lpstr>触发逻辑</vt:lpstr>
      <vt:lpstr>触发逻辑</vt:lpstr>
      <vt:lpstr>触发逻辑</vt:lpstr>
      <vt:lpstr>本周工作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progress of the twin aperture magnets</dc:title>
  <dc:creator>ym</dc:creator>
  <cp:lastModifiedBy>qilin wen</cp:lastModifiedBy>
  <cp:revision>2661</cp:revision>
  <cp:lastPrinted>2013-10-17T01:59:13Z</cp:lastPrinted>
  <dcterms:created xsi:type="dcterms:W3CDTF">2021-06-21T06:39:39Z</dcterms:created>
  <dcterms:modified xsi:type="dcterms:W3CDTF">2025-09-12T06:32:22Z</dcterms:modified>
</cp:coreProperties>
</file>