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97" r:id="rId3"/>
    <p:sldId id="298" r:id="rId4"/>
    <p:sldId id="299" r:id="rId5"/>
    <p:sldId id="260" r:id="rId6"/>
    <p:sldId id="300" r:id="rId7"/>
    <p:sldId id="264" r:id="rId8"/>
    <p:sldId id="265" r:id="rId9"/>
    <p:sldId id="294" r:id="rId10"/>
    <p:sldId id="271" r:id="rId11"/>
    <p:sldId id="273" r:id="rId12"/>
    <p:sldId id="272" r:id="rId13"/>
    <p:sldId id="274" r:id="rId14"/>
    <p:sldId id="259" r:id="rId15"/>
    <p:sldId id="257" r:id="rId16"/>
    <p:sldId id="306" r:id="rId17"/>
    <p:sldId id="304" r:id="rId18"/>
    <p:sldId id="305" r:id="rId19"/>
    <p:sldId id="262" r:id="rId20"/>
    <p:sldId id="307" r:id="rId21"/>
    <p:sldId id="261" r:id="rId22"/>
    <p:sldId id="256" r:id="rId23"/>
    <p:sldId id="309" r:id="rId24"/>
    <p:sldId id="258" r:id="rId25"/>
    <p:sldId id="308" r:id="rId26"/>
    <p:sldId id="302" r:id="rId27"/>
    <p:sldId id="30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4"/>
    <p:restoredTop sz="94674"/>
  </p:normalViewPr>
  <p:slideViewPr>
    <p:cSldViewPr snapToGrid="0">
      <p:cViewPr varScale="1">
        <p:scale>
          <a:sx n="108" d="100"/>
          <a:sy n="108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C91E3-1C80-049B-AD6E-942175F76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A053DA-9687-F068-8B79-BE1F1310B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C660EE-7B1E-A729-8283-78C5A961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C8D3C4-00D0-7495-64C7-C2ABD402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44AEE-DC05-F68D-2ED4-F99D5857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024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6E3DF-F2A0-1990-CEA9-C3FA8702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76FA34-0BB3-EBCA-4893-3CC372483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CE2646-5D53-492C-CCB2-129E8C82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ADB508-B575-ABB1-E351-E30B7181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891AB9-A736-8683-8D2F-ED326647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20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C43CA0-BB75-C982-CC32-200F1AEC2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6EDDDF-AA88-8162-F93B-D79145C6A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F308A9-CA89-178A-B843-5F6E5AD4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57EC1E-5E03-E934-4620-54EABF41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463406-F48A-71C2-4D31-4DB77162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5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18752-E0B9-6492-2EEC-1128AFAC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A32E62-31A8-CBED-1640-CAD073A06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D63E4F-C45F-1F4D-DB85-F38D34D1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1DDB4-F4BF-8EDE-5DE5-5A61B49D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7A821-A983-2A68-E276-A8FFA99D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733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EDADC-BDA5-60B3-965D-27B8AA5F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D7F450-E578-87BE-2C86-C1F014A89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A0E811-9FA5-28B2-4B9E-6AD3F279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FD052B-D3C2-3106-0E21-66318286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76E260-CFBC-92E5-9151-E50C186A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8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79E71-E7FD-4F5D-F172-1944DC68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E23A6E-C077-6788-7B4B-D563FDA82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E73809-690C-EAD0-666D-713C32742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E989AE-D4F5-15CA-7714-DB018BB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6EE2B5-95AA-19E9-90D5-0BF2FF19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C5DD04-9158-1AB8-4AC9-45E303B4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991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8EAF18-499A-4FC9-72CE-2A5E737F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10B093-D51C-EA6C-3F34-4668C345A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63EBFB-B288-2E25-0133-46C50FDF5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32B322-34E3-4560-F8A5-A45D939DE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6FCCB0-8411-65ED-1777-74A232D66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116531D-73BD-B5C4-79F1-47001254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ED4127-3B0F-48F1-0EB9-61B7CE6A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E153FC-CA0F-410D-F214-4550F737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229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A1F22-99E6-2910-B00D-26F77D55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F8A3B6-2443-3790-6DB5-9027A136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E7438A-34C5-D757-950B-35BA716B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6DDA65-078E-8D38-EC10-86B85552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233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6CCC0C-9FFC-6D4B-A19F-E0CBD3DD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127965-FAC3-CB48-29BD-246F0265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1B249E-1C11-16BB-A292-D5DB4FB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542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18C60-7A73-9E22-49DD-468DF776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50F414-342A-8CD5-2CE6-AF5D6476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5531E6-BED0-CA4D-4494-9F2ADF48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CF3F73-6BD0-B51D-1B8B-445C42C7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D49C1E-3F4D-83D5-B069-236BA534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900395-05F4-1393-C73A-8BA3AED7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517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5C8545-4C4F-5334-AF64-E51BE5AA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AEE557-6DD7-C385-5448-ED7375EED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AAE73E-A25D-3096-3252-00831BEC6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5E697A-5406-3195-C48F-2BFA33DA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29F098-A639-3127-3455-DA9B8ABC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148ECE-7859-DABD-8CCF-149F21F7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140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4716A0-2F09-4F65-9F3E-5223DEFE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E86712-82F8-4464-B711-F3B87CA19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A6EBA-1578-7DD4-09D8-F19F36736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1C5A-5E93-DB4C-88B7-87F8BC0F8040}" type="datetimeFigureOut">
              <a:rPr kumimoji="1" lang="zh-CN" altLang="en-US" smtClean="0"/>
              <a:t>2025/9/5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3CCE7C-42E6-7266-DF1A-5E723BFF7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B7DC0B-46A7-0CB0-4B34-F16186E7E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3F1B-52B7-6A4E-8C1F-F5D3EB768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893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388A10B-478B-740C-0E41-8CA660785941}"/>
                  </a:ext>
                </a:extLst>
              </p:cNvPr>
              <p:cNvSpPr/>
              <p:nvPr/>
            </p:nvSpPr>
            <p:spPr>
              <a:xfrm>
                <a:off x="2862613" y="4258"/>
                <a:ext cx="6466773" cy="11171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→(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𝜸𝜸</m:t>
                      </m:r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1" i="1" cap="none" spc="50" dirty="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3200" b="1" i="1" cap="none" spc="50" dirty="0" smtClean="0">
                              <a:ln w="9525" cmpd="sng">
                                <a:solidFill>
                                  <a:schemeClr val="accent1"/>
                                </a:solidFill>
                                <a:prstDash val="solid"/>
                              </a:ln>
                              <a:solidFill>
                                <a:srgbClr val="70AD47">
                                  <a:tint val="1000"/>
                                </a:srgbClr>
                              </a:solidFill>
                              <a:effectLst>
                                <a:glow rad="38100">
                                  <a:schemeClr val="accent1"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en-US" altLang="zh-CN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b="1" i="1" cap="none" spc="50" dirty="0" smtClean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cap="none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r>
                  <a:rPr lang="en-US" altLang="zh-CN" sz="3200" b="1" cap="none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 /</a:t>
                </a:r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pc="50" dirty="0" smtClean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pc="50" dirty="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32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spc="50" dirty="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zh-CN" altLang="en-U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388A10B-478B-740C-0E41-8CA660785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613" y="4258"/>
                <a:ext cx="6466773" cy="1117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FC6DF1-369E-2024-B875-2EA638A80433}"/>
                  </a:ext>
                </a:extLst>
              </p:cNvPr>
              <p:cNvSpPr txBox="1"/>
              <p:nvPr/>
            </p:nvSpPr>
            <p:spPr>
              <a:xfrm>
                <a:off x="731521" y="1175501"/>
                <a:ext cx="9464040" cy="5404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Selections for candidates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dr</m:t>
                    </m:r>
                    <m: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&lt;1.0 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dz</m:t>
                        </m:r>
                      </m:e>
                    </m:d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&lt;3.0 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&gt;0.1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kumimoji="1" lang="en-US" altLang="zh-CN" sz="1400" dirty="0"/>
                  <a:t>,</a:t>
                </a:r>
                <a14:m>
                  <m:oMath xmlns:m="http://schemas.openxmlformats.org/officeDocument/2006/math"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−0.8660&lt;</m:t>
                    </m:r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cosθ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&lt;0.9563</m:t>
                    </m:r>
                  </m:oMath>
                </a14:m>
                <a:r>
                  <a:rPr kumimoji="1" lang="en-US" altLang="zh-CN" sz="1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nGoodTracks</m:t>
                    </m:r>
                    <m:r>
                      <a:rPr kumimoji="1" lang="en-US" altLang="zh-CN" sz="1400" b="0" i="0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clusterNHits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&gt;1.5, |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clusterTiming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|&lt;200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ns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−0.8660&lt; 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kumimoji="1" lang="en-US" altLang="zh-CN" sz="1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140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&lt;0.9563, </m:t>
                      </m:r>
                      <m:r>
                        <a:rPr kumimoji="1" lang="en-US" altLang="zh-CN" sz="1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1400" i="0" strike="sngStrike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beamBackgroundSuppression</m:t>
                      </m:r>
                      <m:r>
                        <a:rPr kumimoji="1" lang="en-US" altLang="zh-CN" sz="1400" i="0" strike="sngStrike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0.9, </m:t>
                      </m:r>
                      <m:r>
                        <m:rPr>
                          <m:sty m:val="p"/>
                        </m:rPr>
                        <a:rPr kumimoji="1" lang="en-US" altLang="zh-CN" sz="1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fakePhotonSuppression</m:t>
                      </m:r>
                      <m:r>
                        <a:rPr kumimoji="1" lang="en-US" altLang="zh-CN" sz="14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 0.75</m:t>
                      </m:r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kaonIDNN</a:t>
                </a:r>
                <a:r>
                  <a:rPr kumimoji="1"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0.95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0.93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</a:t>
                </a:r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tracks + </a:t>
                </a:r>
                <a:r>
                  <a:rPr kumimoji="1"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eID_noSVD_noTOP</a:t>
                </a:r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0.90, </a:t>
                </a:r>
                <a:r>
                  <a:rPr kumimoji="1" lang="en-US" altLang="zh-CN" sz="1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muID_noSVD</a:t>
                </a:r>
                <a:r>
                  <a:rPr kumimoji="1"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0.93</a:t>
                </a:r>
                <a:endParaRPr kumimoji="1" lang="en-US" altLang="zh-CN" sz="1400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pionIDNN</m:t>
                      </m:r>
                      <m:r>
                        <a:rPr kumimoji="1" lang="en-US" altLang="zh-CN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&gt;0.4</m:t>
                      </m:r>
                    </m:oMath>
                  </m:oMathPara>
                </a14:m>
                <a:endPara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0.8&lt;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&lt;0.11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0.4&lt;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&lt;0.7 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photons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𝑒𝑛𝑑𝑐𝑎𝑝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𝑏𝑟𝑙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𝑠𝑖𝑔</m:t>
                            </m:r>
                          </m:sub>
                          <m:sup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𝑡𝑎𝑔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sup>
                        </m:sSub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pair of track or cluster in one event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CN" sz="1400" b="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photons</m:t>
                    </m:r>
                    <m:r>
                      <m:rPr>
                        <m:nor/>
                      </m:rPr>
                      <a:rPr kumimoji="1" lang="en-US" altLang="zh-C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kumimoji="1"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𝑒𝑛𝑑𝑐𝑎𝑝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𝑏𝑟𝑙</m:t>
                        </m:r>
                      </m:sub>
                    </m:sSub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&gt;50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FC6DF1-369E-2024-B875-2EA638A80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1" y="1175501"/>
                <a:ext cx="9464040" cy="5404493"/>
              </a:xfrm>
              <a:prstGeom prst="rect">
                <a:avLst/>
              </a:prstGeom>
              <a:blipFill>
                <a:blip r:embed="rId3"/>
                <a:stretch>
                  <a:fillRect l="-134" t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022CE81-76BF-2FD7-BC93-560D10EF706E}"/>
              </a:ext>
            </a:extLst>
          </p:cNvPr>
          <p:cNvSpPr txBox="1"/>
          <p:nvPr/>
        </p:nvSpPr>
        <p:spPr>
          <a:xfrm>
            <a:off x="7945395" y="3138616"/>
            <a:ext cx="3880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Reconstruction Efficiency</a:t>
            </a:r>
            <a:r>
              <a:rPr kumimoji="1"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kumimoji="1" lang="en-US" altLang="zh-CN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e-mode: 9.49%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mu-mode: 9.04%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tot: 18.53%</a:t>
            </a:r>
            <a:endParaRPr kumimoji="1"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2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BCD35F-320C-DC82-7D7A-C56E04565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98000"/>
            <a:ext cx="4258322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BD37990-BB95-5579-5463-AAF212169D67}"/>
                  </a:ext>
                </a:extLst>
              </p:cNvPr>
              <p:cNvSpPr txBox="1"/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BD37990-BB95-5579-5463-AAF212169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blipFill>
                <a:blip r:embed="rId3"/>
                <a:stretch>
                  <a:fillRect l="-2778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D12D7FB1-87FB-E78E-A24A-9BD62530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40" y="3798000"/>
            <a:ext cx="4258322" cy="306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09FE962-BCEB-F683-85B0-E077FB488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680" y="3798000"/>
            <a:ext cx="4258322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0100DE-F6A1-E55C-4EB2-648D0D4D5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39900"/>
            <a:ext cx="3947876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75B7F7-1CA0-38B7-0DC0-60C7D50FA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098" y="539900"/>
            <a:ext cx="3947876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95E7D4-1F4F-8330-A60E-E579F2327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162" y="539900"/>
            <a:ext cx="394787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FBA617-E074-1B92-95EE-0F563FCC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6" y="425165"/>
            <a:ext cx="450881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139232-AFBB-DEA7-9EB3-8734AC6678A7}"/>
                  </a:ext>
                </a:extLst>
              </p:cNvPr>
              <p:cNvSpPr txBox="1"/>
              <p:nvPr/>
            </p:nvSpPr>
            <p:spPr>
              <a:xfrm>
                <a:off x="5772575" y="425165"/>
                <a:ext cx="53361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𝑠𝑖𝑑𝑒𝑏𝑎𝑛𝑑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𝑟𝑒𝑔𝑖𝑜𝑛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139232-AFBB-DEA7-9EB3-8734AC66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575" y="425165"/>
                <a:ext cx="5336149" cy="523220"/>
              </a:xfrm>
              <a:prstGeom prst="rect">
                <a:avLst/>
              </a:prstGeom>
              <a:blipFill>
                <a:blip r:embed="rId3"/>
                <a:stretch>
                  <a:fillRect l="-1188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8E8A05-0924-63AC-945E-3184884C1883}"/>
                  </a:ext>
                </a:extLst>
              </p:cNvPr>
              <p:cNvSpPr txBox="1"/>
              <p:nvPr/>
            </p:nvSpPr>
            <p:spPr>
              <a:xfrm>
                <a:off x="5247500" y="2968976"/>
                <a:ext cx="6565559" cy="649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region:</a:t>
                </a:r>
                <a:r>
                  <a:rPr kumimoji="1"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3.03&lt;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&lt;3.13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region: 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2.91&lt;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&lt;3.01 &amp;&amp;3.15&lt;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&lt;3.25</m:t>
                    </m:r>
                  </m:oMath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8E8A05-0924-63AC-945E-3184884C1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00" y="2968976"/>
                <a:ext cx="6565559" cy="649024"/>
              </a:xfrm>
              <a:prstGeom prst="rect">
                <a:avLst/>
              </a:prstGeom>
              <a:blipFill>
                <a:blip r:embed="rId4"/>
                <a:stretch>
                  <a:fillRect l="-772" t="-3774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813973A-6B52-B803-FF9C-5B3101BA8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65" y="3618000"/>
            <a:ext cx="450881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D62D973-F46C-579D-3263-F7BC32A3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798000"/>
            <a:ext cx="4258322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1664FEA-EC1E-6E48-3AAE-B0661A25BE0E}"/>
                  </a:ext>
                </a:extLst>
              </p:cNvPr>
              <p:cNvSpPr txBox="1"/>
              <p:nvPr/>
            </p:nvSpPr>
            <p:spPr>
              <a:xfrm>
                <a:off x="4939707" y="9361"/>
                <a:ext cx="280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1664FEA-EC1E-6E48-3AAE-B0661A25B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707" y="9361"/>
                <a:ext cx="2806903" cy="523220"/>
              </a:xfrm>
              <a:prstGeom prst="rect">
                <a:avLst/>
              </a:prstGeom>
              <a:blipFill>
                <a:blip r:embed="rId3"/>
                <a:stretch>
                  <a:fillRect l="-2242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5473F4A-0FDA-613B-99C2-AC8D169BA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1" y="532581"/>
            <a:ext cx="3947876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7C3C02-7867-D66E-C991-B22D0007F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062" y="532581"/>
            <a:ext cx="3947876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51E900-199C-C0DE-AD1D-618D2FEBD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483" y="532581"/>
            <a:ext cx="3947876" cy="30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B87E0B2-8D18-9489-F3D9-E628BE948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839" y="3798000"/>
            <a:ext cx="4258322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AD9B872-FBBB-B9F0-341B-A6D50F9669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3682" y="3798000"/>
            <a:ext cx="425832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40B6A0-B0F1-220C-DB7F-BEB3B2261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000"/>
            <a:ext cx="5510770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F3D8801-E81E-88B5-46B8-B15A03CBE4F4}"/>
                  </a:ext>
                </a:extLst>
              </p:cNvPr>
              <p:cNvSpPr txBox="1"/>
              <p:nvPr/>
            </p:nvSpPr>
            <p:spPr>
              <a:xfrm>
                <a:off x="5321362" y="2894687"/>
                <a:ext cx="6768319" cy="106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,here we take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 MeV.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&lt;4.5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F3D8801-E81E-88B5-46B8-B15A03CB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62" y="2894687"/>
                <a:ext cx="6768319" cy="1068626"/>
              </a:xfrm>
              <a:prstGeom prst="rect">
                <a:avLst/>
              </a:prstGeom>
              <a:blipFill>
                <a:blip r:embed="rId3"/>
                <a:stretch>
                  <a:fillRect l="-563" t="-3571" r="-375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531BBA0-6B7C-9D84-2046-9D5904A17CCD}"/>
                  </a:ext>
                </a:extLst>
              </p:cNvPr>
              <p:cNvSpPr txBox="1"/>
              <p:nvPr/>
            </p:nvSpPr>
            <p:spPr>
              <a:xfrm>
                <a:off x="3577468" y="165269"/>
                <a:ext cx="5733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𝑠𝑖𝑑𝑒𝑏𝑎𝑛𝑑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𝑟𝑒𝑔𝑖𝑜𝑛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531BBA0-6B7C-9D84-2046-9D5904A1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68" y="165269"/>
                <a:ext cx="5733535" cy="523220"/>
              </a:xfrm>
              <a:prstGeom prst="rect">
                <a:avLst/>
              </a:prstGeom>
              <a:blipFill>
                <a:blip r:embed="rId4"/>
                <a:stretch>
                  <a:fillRect l="-1106" r="-885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59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89A206-32FB-71DC-A69F-2FE25FB8A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72" y="416915"/>
            <a:ext cx="4508811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8A8A98-5E43-4B98-3C11-FEE30571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74" y="3618001"/>
            <a:ext cx="4508811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C31F96-6E36-7BCB-B81C-B13100786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870" y="3618001"/>
            <a:ext cx="4508811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5CC5A7-0056-D78A-914B-759C27233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974" y="416914"/>
            <a:ext cx="4508811" cy="32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8904E15-534A-46CF-8C6C-EDEA85BA98BB}"/>
              </a:ext>
            </a:extLst>
          </p:cNvPr>
          <p:cNvSpPr txBox="1"/>
          <p:nvPr/>
        </p:nvSpPr>
        <p:spPr>
          <a:xfrm>
            <a:off x="181887" y="16804"/>
            <a:ext cx="450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Selection Optimization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13605F-9D65-EADA-681B-3DA2C544BEEE}"/>
              </a:ext>
            </a:extLst>
          </p:cNvPr>
          <p:cNvSpPr txBox="1"/>
          <p:nvPr/>
        </p:nvSpPr>
        <p:spPr>
          <a:xfrm>
            <a:off x="2928551" y="2335427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CMS_pt</a:t>
            </a:r>
            <a:r>
              <a:rPr kumimoji="1" lang="en-US" altLang="zh-CN" dirty="0"/>
              <a:t>&lt;0.25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B2052B-ACE9-1782-A34C-E96D0954A1D9}"/>
              </a:ext>
            </a:extLst>
          </p:cNvPr>
          <p:cNvSpPr txBox="1"/>
          <p:nvPr/>
        </p:nvSpPr>
        <p:spPr>
          <a:xfrm>
            <a:off x="7875373" y="2335427"/>
            <a:ext cx="163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psi2S_CMS_pt&gt;0.10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AE2CB7-24BB-7D72-FA36-CCEF2868E9D1}"/>
              </a:ext>
            </a:extLst>
          </p:cNvPr>
          <p:cNvSpPr txBox="1"/>
          <p:nvPr/>
        </p:nvSpPr>
        <p:spPr>
          <a:xfrm>
            <a:off x="3504449" y="4845586"/>
            <a:ext cx="118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Gamma_E</a:t>
            </a:r>
            <a:r>
              <a:rPr kumimoji="1" lang="en-US" altLang="zh-CN" dirty="0"/>
              <a:t>&gt;0.15(?)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E8DFC3-E429-D7A4-FC9A-1B7F412CC071}"/>
              </a:ext>
            </a:extLst>
          </p:cNvPr>
          <p:cNvSpPr txBox="1"/>
          <p:nvPr/>
        </p:nvSpPr>
        <p:spPr>
          <a:xfrm>
            <a:off x="7784005" y="5491917"/>
            <a:ext cx="118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m2Recoil&gt;8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42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D30FD01-ABC2-E46D-29BD-D279A0FF78E1}"/>
              </a:ext>
            </a:extLst>
          </p:cNvPr>
          <p:cNvSpPr txBox="1"/>
          <p:nvPr/>
        </p:nvSpPr>
        <p:spPr>
          <a:xfrm>
            <a:off x="185351" y="8668"/>
            <a:ext cx="370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Traditional selection:(loose)</a:t>
            </a:r>
            <a:endParaRPr kumimoji="1" lang="zh-CN" altLang="en-US" sz="20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8355191-E622-FD32-185B-58F07596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303" y="3804095"/>
            <a:ext cx="4028303" cy="305390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CDD1D09-16A4-1F40-6F75-8FA4BD9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30" y="3513329"/>
            <a:ext cx="4315146" cy="33446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2EDCD1E-C4C6-2D61-77DA-2A63D31D6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303" y="408779"/>
            <a:ext cx="4269769" cy="33094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316D1F-1D7F-A421-217E-164AC66E3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518" y="408778"/>
            <a:ext cx="4269770" cy="33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B1980C-BDFC-5C26-0F80-C39D0B646CBD}"/>
              </a:ext>
            </a:extLst>
          </p:cNvPr>
          <p:cNvSpPr txBox="1"/>
          <p:nvPr/>
        </p:nvSpPr>
        <p:spPr>
          <a:xfrm>
            <a:off x="185351" y="8668"/>
            <a:ext cx="3707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Traditional selection:(Tight)</a:t>
            </a:r>
            <a:endParaRPr kumimoji="1" lang="zh-CN" altLang="en-US" sz="20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8FD1A1-0504-CBF9-0737-CF80B24B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70" y="408778"/>
            <a:ext cx="4180104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F90777-3034-CEBA-2896-B71CFB69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27" y="408778"/>
            <a:ext cx="4180104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0F2724-0EE4-88C9-C95D-82D1FC8D7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70" y="3609332"/>
            <a:ext cx="4180104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9665D0-1AB9-46B9-0DFD-F9F6BFD06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303" y="3804095"/>
            <a:ext cx="4028303" cy="30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696ECC-F894-768B-F0C9-7E1EDB668800}"/>
              </a:ext>
            </a:extLst>
          </p:cNvPr>
          <p:cNvSpPr txBox="1"/>
          <p:nvPr/>
        </p:nvSpPr>
        <p:spPr>
          <a:xfrm>
            <a:off x="390418" y="256854"/>
            <a:ext cx="578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关联性检查</a:t>
            </a:r>
            <a:r>
              <a:rPr kumimoji="1" lang="en-US" altLang="zh-CN" dirty="0"/>
              <a:t> (MVA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M(gamma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psip</a:t>
            </a:r>
            <a:r>
              <a:rPr kumimoji="1" lang="en-US" altLang="zh-CN" dirty="0"/>
              <a:t>) )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80A513-5CF5-7E25-CFCF-0AFD8FE672F9}"/>
              </a:ext>
            </a:extLst>
          </p:cNvPr>
          <p:cNvSpPr txBox="1"/>
          <p:nvPr/>
        </p:nvSpPr>
        <p:spPr>
          <a:xfrm>
            <a:off x="368157" y="1304818"/>
            <a:ext cx="114556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Signal(3922)</a:t>
            </a:r>
          </a:p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CMS_pt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0.038420; psi2S_CMS_pt: 0.062237; m2Recoil: -0.021534; psi2S_m2Recoil: 0.055706;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significanceOfDistance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0.000529; </a:t>
            </a:r>
            <a:r>
              <a:rPr lang="en" altLang="zh-CN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gamma_E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: 0.616624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 distance: 0.000213;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dcosTheta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-0.003363;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dphi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0.001706; psi2S_pRecoilPhi: -0.001613; psi2S_pRecoilTheta: -0.011901;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pRecoilPhi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0.006224;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pRecoilTheta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-0.012665; psi2S_pRecoilPhi: -0.001613; psi2S_pRecoilTheta: -0.011901;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gamma_clusterTiming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-0.054436;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gamma_cosTheta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-0.054155;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gamma_theta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0.061342</a:t>
            </a:r>
          </a:p>
          <a:p>
            <a:endParaRPr lang="en" altLang="zh-CN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" altLang="zh-CN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" altLang="zh-CN" b="1" dirty="0">
                <a:solidFill>
                  <a:srgbClr val="000000"/>
                </a:solidFill>
                <a:latin typeface="Menlo" panose="020B0609030804020204" pitchFamily="49" charset="0"/>
              </a:rPr>
              <a:t>Signal(4015)</a:t>
            </a:r>
          </a:p>
          <a:p>
            <a:r>
              <a:rPr lang="en" altLang="zh-CN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CMS_pt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: -0.107316</a:t>
            </a:r>
            <a:r>
              <a:rPr lang="en" altLang="zh-CN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; 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psi2S_CMS_pt: 0.131778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m2Recoil: -0.045755; psi2S_m2Recoil: 0.059314;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significanceOfDistance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0.002392; </a:t>
            </a:r>
            <a:r>
              <a:rPr lang="en" altLang="zh-CN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gamma_E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: 0.653079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distance: 0.002359;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dcosTheta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0.001004;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dphi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-0.001769; psi2S_pRecoilPhi: 0.000582; psi2S_pRecoilTheta: -0.016616;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pRecoilPhi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0.005523;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pRecoilTheta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-0.007691; psi2S_pRecoilPhi: 0.000582; psi2S_pRecoilTheta: -0.016616; 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gamma_clusterTiming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: 0.206592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gamma_cosTheta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0.063792;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gamma_theta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-0.054159</a:t>
            </a:r>
          </a:p>
          <a:p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5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696ECC-F894-768B-F0C9-7E1EDB668800}"/>
              </a:ext>
            </a:extLst>
          </p:cNvPr>
          <p:cNvSpPr txBox="1"/>
          <p:nvPr/>
        </p:nvSpPr>
        <p:spPr>
          <a:xfrm>
            <a:off x="390418" y="256854"/>
            <a:ext cx="578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关联性检查</a:t>
            </a:r>
            <a:r>
              <a:rPr kumimoji="1" lang="en-US" altLang="zh-CN" dirty="0"/>
              <a:t> (MVA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r>
              <a:rPr kumimoji="1" lang="zh-CN" altLang="en-US" dirty="0"/>
              <a:t> </a:t>
            </a:r>
            <a:r>
              <a:rPr kumimoji="1" lang="en-US" altLang="zh-CN" b="1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M(gamma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psip</a:t>
            </a:r>
            <a:r>
              <a:rPr kumimoji="1" lang="en-US" altLang="zh-CN" dirty="0"/>
              <a:t>) )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80A513-5CF5-7E25-CFCF-0AFD8FE672F9}"/>
              </a:ext>
            </a:extLst>
          </p:cNvPr>
          <p:cNvSpPr txBox="1"/>
          <p:nvPr/>
        </p:nvSpPr>
        <p:spPr>
          <a:xfrm>
            <a:off x="368157" y="1304818"/>
            <a:ext cx="114556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Data(4S)</a:t>
            </a:r>
          </a:p>
          <a:p>
            <a:r>
              <a:rPr lang="en" altLang="zh-CN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CMS_pt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: 0.224886</a:t>
            </a:r>
            <a:r>
              <a:rPr lang="en" altLang="zh-CN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; 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psi2S_CMS_pt: 0.203641</a:t>
            </a:r>
            <a:r>
              <a:rPr lang="en" altLang="zh-CN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; 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m2Recoil: 0.452997</a:t>
            </a:r>
            <a:r>
              <a:rPr lang="en" altLang="zh-CN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; 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psi2S_m2Recoil: 0.544906;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significanceOfDistance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0.070443; </a:t>
            </a:r>
            <a:r>
              <a:rPr lang="en" altLang="zh-CN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gamma_E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: 0.808199</a:t>
            </a:r>
            <a:r>
              <a:rPr lang="en" altLang="zh-CN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;</a:t>
            </a:r>
            <a:r>
              <a:rPr lang="en" altLang="zh-CN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 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distance: 0.063226;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dcosTheta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0.038252;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dphi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0.004611; psi2S_pRecoilPhi: -0.002198; 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psi2S_pRecoilTheta: -0.237166;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pRecoilPhi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-0.003593; 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pRecoilTheta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: -0.190836; 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psi2S_pRecoilPhi: -0.002198; 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psi2S_pRecoilTheta: -0.237166; 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gamma_clusterTiming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: 0.164346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gamma_cosTheta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0.064758;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gamma_theta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-0.050875</a:t>
            </a:r>
          </a:p>
          <a:p>
            <a:endParaRPr lang="en" altLang="zh-CN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" altLang="zh-CN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Isr</a:t>
            </a:r>
            <a:endParaRPr lang="en" altLang="zh-CN" b="1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CMS_pt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0.091089; psi2S_CMS_pt: 0.072540; m2Recoil: -0.090392; psi2S_m2Recoil: -0.050032;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significanceOfDistance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0.000655; </a:t>
            </a:r>
            <a:r>
              <a:rPr lang="en" altLang="zh-CN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gamma_E</a:t>
            </a:r>
            <a:r>
              <a:rPr lang="en" altLang="zh-CN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: 0.544943; 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distance: 0.004149;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dcosTheta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0.001559;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dphi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0.002316; psi2S_pRecoilPhi: 0.010328; psi2S_pRecoilTheta: 0.070385;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pRecoilPhi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0.005897;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pRecoilTheta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0.069495; psi2S_pRecoilPhi: 0.010328; psi2S_pRecoilTheta: 0.070385; 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gamma_clusterTiming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: -0.184067; 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gamma_cosTheta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: -0.196326; </a:t>
            </a:r>
            <a:r>
              <a:rPr lang="en" altLang="zh-CN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gamma_theta</a:t>
            </a:r>
            <a:r>
              <a:rPr lang="en" altLang="zh-CN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: 0.200816</a:t>
            </a:r>
          </a:p>
          <a:p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" altLang="zh-CN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7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4BDFC7-499D-5DDC-91CF-08D05A74916A}"/>
              </a:ext>
            </a:extLst>
          </p:cNvPr>
          <p:cNvSpPr txBox="1"/>
          <p:nvPr/>
        </p:nvSpPr>
        <p:spPr>
          <a:xfrm>
            <a:off x="920044" y="1127272"/>
            <a:ext cx="99719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Training Variables Set1:</a:t>
            </a:r>
          </a:p>
          <a:p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 </a:t>
            </a:r>
          </a:p>
          <a:p>
            <a:r>
              <a:rPr lang="en" altLang="zh-CN" dirty="0">
                <a:solidFill>
                  <a:srgbClr val="400BD9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'CMS_pt','psi2S_CMS_pt','m2Recoil','psi2S_m2Recoil',</a:t>
            </a:r>
            <a:r>
              <a:rPr lang="en" altLang="zh-CN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'significanceOfDistance','distance','dcosTheta','dphi','pRecoilPhi','pRecoilTheta','psi2S_pRecoilPhi','psi2S_pRecoilTheta',</a:t>
            </a:r>
            <a:r>
              <a:rPr lang="en" altLang="zh-CN" dirty="0">
                <a:solidFill>
                  <a:srgbClr val="400BD9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'gamma_clusterTiming','gamma_cosTheta','gamma_theta’</a:t>
            </a:r>
          </a:p>
          <a:p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r>
              <a:rPr lang="en" altLang="zh-CN" dirty="0" err="1">
                <a:solidFill>
                  <a:srgbClr val="B42419"/>
                </a:solidFill>
                <a:latin typeface="Menlo" panose="020B0609030804020204" pitchFamily="49" charset="0"/>
              </a:rPr>
              <a:t>Traning</a:t>
            </a:r>
            <a:r>
              <a:rPr lang="en" altLang="zh-CN" dirty="0">
                <a:solidFill>
                  <a:srgbClr val="B42419"/>
                </a:solidFill>
                <a:latin typeface="Menlo" panose="020B0609030804020204" pitchFamily="49" charset="0"/>
              </a:rPr>
              <a:t> 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Variables Set2:</a:t>
            </a:r>
          </a:p>
          <a:p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zh-CN" altLang="e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考虑</a:t>
            </a:r>
            <a:r>
              <a:rPr lang="zh-CN" altLang="en-US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去除了关联性</a:t>
            </a:r>
            <a:r>
              <a:rPr lang="en-US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20%</a:t>
            </a:r>
            <a:r>
              <a:rPr lang="zh-CN" altLang="en-US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的变量</a:t>
            </a:r>
            <a:r>
              <a:rPr lang="en" altLang="zh-CN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r>
              <a:rPr lang="en" altLang="zh-CN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'significanceOfDistance','distance','dcosTheta','dphi','pRecoilPhi','pRecoilTheta','psi2S_pRecoilPhi','psi2S_pRecoilTheta','gamma_cosTheta']</a:t>
            </a:r>
          </a:p>
          <a:p>
            <a:endParaRPr lang="en" altLang="zh-CN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3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0A6C6D0-9422-04FA-1CBB-CBA72F7FD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14" y="378000"/>
            <a:ext cx="4508811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123846-2251-314F-5F44-8ACB1993E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021" y="378000"/>
            <a:ext cx="5075246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914CBB-3C42-16B8-893A-10CFFE6DD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021" y="3618000"/>
            <a:ext cx="5075246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612EB1-8FA6-4926-B5D1-1EE42D428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714" y="3618000"/>
            <a:ext cx="4508811" cy="324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662C484-9428-5C69-525C-BA3FB49D5AFC}"/>
              </a:ext>
            </a:extLst>
          </p:cNvPr>
          <p:cNvSpPr txBox="1"/>
          <p:nvPr/>
        </p:nvSpPr>
        <p:spPr>
          <a:xfrm>
            <a:off x="799733" y="8668"/>
            <a:ext cx="473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Selection Optimization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6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55F5EB2-A99B-72D0-3FF0-77AFCCF88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22" y="0"/>
            <a:ext cx="4622927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3B5A71-1661-A149-6837-02E88C655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127" y="0"/>
            <a:ext cx="4459765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5CB44A-2A89-336B-CFD1-0DC2630C8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222" y="3614159"/>
            <a:ext cx="4629706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1DDC59-713C-BCB7-18B3-29D7015EF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863" y="3614159"/>
            <a:ext cx="4485029" cy="32438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CF0F28B-A8D4-6DFE-F309-3CA3511CE433}"/>
              </a:ext>
            </a:extLst>
          </p:cNvPr>
          <p:cNvSpPr txBox="1"/>
          <p:nvPr/>
        </p:nvSpPr>
        <p:spPr>
          <a:xfrm>
            <a:off x="316422" y="4827895"/>
            <a:ext cx="92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SET2: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F08E64A-AEAD-069C-BCD4-9618715AAAF7}"/>
              </a:ext>
            </a:extLst>
          </p:cNvPr>
          <p:cNvSpPr txBox="1"/>
          <p:nvPr/>
        </p:nvSpPr>
        <p:spPr>
          <a:xfrm>
            <a:off x="271292" y="1367487"/>
            <a:ext cx="92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SET1: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72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401E94-94A0-2C55-3178-0A107D7F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56" y="76047"/>
            <a:ext cx="4742744" cy="33215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6E1E14-47AB-9FCC-74D1-25287A4F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328" y="44641"/>
            <a:ext cx="4650508" cy="33843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CCC8C3-9E10-554C-0342-6AF6B904A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231" y="3536454"/>
            <a:ext cx="4778793" cy="33215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C42DC5-0610-B91E-EB32-3DD59162C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326" y="3439148"/>
            <a:ext cx="4650509" cy="33742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FD0CFDA-DB4C-233C-732D-8B332A614EAF}"/>
              </a:ext>
            </a:extLst>
          </p:cNvPr>
          <p:cNvSpPr txBox="1"/>
          <p:nvPr/>
        </p:nvSpPr>
        <p:spPr>
          <a:xfrm>
            <a:off x="271292" y="1367487"/>
            <a:ext cx="92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SET1: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009606-4EAB-2CA9-14AA-622F841BF0BE}"/>
              </a:ext>
            </a:extLst>
          </p:cNvPr>
          <p:cNvSpPr txBox="1"/>
          <p:nvPr/>
        </p:nvSpPr>
        <p:spPr>
          <a:xfrm>
            <a:off x="316422" y="4827895"/>
            <a:ext cx="92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SET2: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1163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55321594-C168-F580-5A9A-F28C70B27C21}"/>
              </a:ext>
            </a:extLst>
          </p:cNvPr>
          <p:cNvSpPr txBox="1"/>
          <p:nvPr/>
        </p:nvSpPr>
        <p:spPr>
          <a:xfrm>
            <a:off x="358346" y="296562"/>
            <a:ext cx="200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MVA(3922)</a:t>
            </a:r>
            <a:endParaRPr kumimoji="1" lang="zh-CN" altLang="en-US" b="1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0D24BA9-346C-D04B-596F-7E887ECE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854" y="3653506"/>
            <a:ext cx="4180104" cy="316898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C839BA1-A7CA-D050-1136-F603B9DE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618000"/>
            <a:ext cx="4180104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1B016D6-18E0-138C-FC85-29C609D85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854" y="189000"/>
            <a:ext cx="4180104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E127A0-FDCC-3D8F-E428-CDF8D24D6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89000"/>
            <a:ext cx="41801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8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55321594-C168-F580-5A9A-F28C70B27C21}"/>
              </a:ext>
            </a:extLst>
          </p:cNvPr>
          <p:cNvSpPr txBox="1"/>
          <p:nvPr/>
        </p:nvSpPr>
        <p:spPr>
          <a:xfrm>
            <a:off x="358346" y="296562"/>
            <a:ext cx="200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MVA(3922)</a:t>
            </a:r>
            <a:endParaRPr kumimoji="1" lang="zh-CN" altLang="en-US" b="1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0D24BA9-346C-D04B-596F-7E887ECE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9" y="3617823"/>
            <a:ext cx="4274010" cy="32401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D27AF2C-92FD-36D7-F9D9-B9675EA5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6" y="3536562"/>
            <a:ext cx="4180104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8A34BD-B6D6-9585-A127-2FED0688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335" y="189000"/>
            <a:ext cx="4180104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B866F5-3F1E-C1AA-42E0-FC917F194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896" y="189000"/>
            <a:ext cx="41801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0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923A147-579F-56E1-F5DB-6CE1FC26D58B}"/>
              </a:ext>
            </a:extLst>
          </p:cNvPr>
          <p:cNvSpPr txBox="1"/>
          <p:nvPr/>
        </p:nvSpPr>
        <p:spPr>
          <a:xfrm>
            <a:off x="356457" y="194763"/>
            <a:ext cx="200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MVA(4015)-set1</a:t>
            </a:r>
            <a:endParaRPr kumimoji="1"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F1E030E-0C56-57DC-42D5-883011E9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415" y="3804095"/>
            <a:ext cx="4028303" cy="305390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D687617-835A-68CD-52AF-6F239EF95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81" y="471048"/>
            <a:ext cx="4180104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C68B8C2-4D9B-8AD7-53E9-2A2EC44F9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415" y="564095"/>
            <a:ext cx="4180104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89BD48-130F-B0CA-2B4D-8776EF4D6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481" y="3618000"/>
            <a:ext cx="41801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06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923A147-579F-56E1-F5DB-6CE1FC26D58B}"/>
              </a:ext>
            </a:extLst>
          </p:cNvPr>
          <p:cNvSpPr txBox="1"/>
          <p:nvPr/>
        </p:nvSpPr>
        <p:spPr>
          <a:xfrm>
            <a:off x="358345" y="194763"/>
            <a:ext cx="200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MVA(4015)-set2</a:t>
            </a:r>
            <a:endParaRPr kumimoji="1"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F1E030E-0C56-57DC-42D5-883011E9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303" y="3804095"/>
            <a:ext cx="4028303" cy="305390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19EDA46-225C-5ADA-2FDC-C6F4C69A2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81" y="3618000"/>
            <a:ext cx="4180104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0785BF1-B6AE-CD13-0293-DC033D0DD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303" y="564095"/>
            <a:ext cx="4180104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B2DC77-BC9F-5E73-2CFF-7DEFEA1B6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381" y="564095"/>
            <a:ext cx="41801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44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5BF6A4-019A-36F1-CE51-4896AF1887FC}"/>
              </a:ext>
            </a:extLst>
          </p:cNvPr>
          <p:cNvSpPr txBox="1"/>
          <p:nvPr/>
        </p:nvSpPr>
        <p:spPr>
          <a:xfrm>
            <a:off x="595901" y="287676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KLM</a:t>
            </a:r>
            <a:r>
              <a:rPr kumimoji="1" lang="zh-CN" altLang="en-US" b="1" dirty="0"/>
              <a:t> 端盖模拟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07F5F5-1D94-62EF-E7B2-CD1059903B68}"/>
              </a:ext>
            </a:extLst>
          </p:cNvPr>
          <p:cNvSpPr txBox="1"/>
          <p:nvPr/>
        </p:nvSpPr>
        <p:spPr>
          <a:xfrm>
            <a:off x="595901" y="750013"/>
            <a:ext cx="431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trike="sngStrike" dirty="0"/>
              <a:t>Release9</a:t>
            </a:r>
            <a:r>
              <a:rPr kumimoji="1" lang="zh-CN" altLang="en-US" dirty="0"/>
              <a:t>  </a:t>
            </a:r>
            <a:r>
              <a:rPr kumimoji="1" lang="en-US" altLang="zh-CN" dirty="0"/>
              <a:t>——&gt;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Release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C51D63-6BB9-5E65-8569-8A94A5389015}"/>
              </a:ext>
            </a:extLst>
          </p:cNvPr>
          <p:cNvSpPr txBox="1"/>
          <p:nvPr/>
        </p:nvSpPr>
        <p:spPr>
          <a:xfrm>
            <a:off x="595901" y="1212350"/>
            <a:ext cx="22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升级之前：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C97A53-4DC3-0891-94A9-04244244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2" y="3538175"/>
            <a:ext cx="2800350" cy="2730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937675-CADB-DAF4-7ADC-B35F9E832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827" y="3536880"/>
            <a:ext cx="3277596" cy="27292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5FDFE4-3D55-AEBB-B4F6-ECEAC6036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42" y="3536880"/>
            <a:ext cx="2961477" cy="27292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06AE99C-947A-2AF8-1CE3-5C7EE945E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338" y="3535584"/>
            <a:ext cx="2491662" cy="27305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440B8D0-F546-C78D-26FC-33917A94040F}"/>
              </a:ext>
            </a:extLst>
          </p:cNvPr>
          <p:cNvSpPr txBox="1"/>
          <p:nvPr/>
        </p:nvSpPr>
        <p:spPr>
          <a:xfrm>
            <a:off x="1126461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前端盖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D64E29-68AD-22EB-6BAA-499E4C85FEBF}"/>
              </a:ext>
            </a:extLst>
          </p:cNvPr>
          <p:cNvSpPr txBox="1"/>
          <p:nvPr/>
        </p:nvSpPr>
        <p:spPr>
          <a:xfrm>
            <a:off x="4160425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前端盖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0D17D0-C34B-00F6-2056-C2D0698C9B71}"/>
              </a:ext>
            </a:extLst>
          </p:cNvPr>
          <p:cNvSpPr txBox="1"/>
          <p:nvPr/>
        </p:nvSpPr>
        <p:spPr>
          <a:xfrm>
            <a:off x="752118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后端盖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048B22-63B7-A92C-8E18-DB7F90A958EC}"/>
              </a:ext>
            </a:extLst>
          </p:cNvPr>
          <p:cNvSpPr txBox="1"/>
          <p:nvPr/>
        </p:nvSpPr>
        <p:spPr>
          <a:xfrm>
            <a:off x="10488969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后端盖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EE3B9B5-281E-B934-8E04-D4228020A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6854" y="0"/>
            <a:ext cx="4315146" cy="32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9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F53A87-DF4F-C8AC-3733-554CB95526B2}"/>
              </a:ext>
            </a:extLst>
          </p:cNvPr>
          <p:cNvSpPr txBox="1"/>
          <p:nvPr/>
        </p:nvSpPr>
        <p:spPr>
          <a:xfrm>
            <a:off x="595901" y="287676"/>
            <a:ext cx="18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KLM</a:t>
            </a:r>
            <a:r>
              <a:rPr kumimoji="1" lang="zh-CN" altLang="en-US" b="1" dirty="0"/>
              <a:t> 桶部模拟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ECD3A0-27D2-9625-D306-98DA1ED41FB3}"/>
              </a:ext>
            </a:extLst>
          </p:cNvPr>
          <p:cNvSpPr txBox="1"/>
          <p:nvPr/>
        </p:nvSpPr>
        <p:spPr>
          <a:xfrm>
            <a:off x="595901" y="750013"/>
            <a:ext cx="431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trike="sngStrike" dirty="0"/>
              <a:t>Release9</a:t>
            </a:r>
            <a:r>
              <a:rPr kumimoji="1" lang="zh-CN" altLang="en-US" dirty="0"/>
              <a:t>  </a:t>
            </a:r>
            <a:r>
              <a:rPr kumimoji="1" lang="en-US" altLang="zh-CN" dirty="0"/>
              <a:t>——&gt;</a:t>
            </a:r>
            <a:r>
              <a:rPr kumimoji="1" lang="zh-CN" altLang="en-US" dirty="0"/>
              <a:t>    </a:t>
            </a:r>
            <a:r>
              <a:rPr kumimoji="1" lang="en-US" altLang="zh-CN" dirty="0"/>
              <a:t>Release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8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7F2C6B-34BC-D2FB-1F7B-6C94E7BFC726}"/>
              </a:ext>
            </a:extLst>
          </p:cNvPr>
          <p:cNvSpPr txBox="1"/>
          <p:nvPr/>
        </p:nvSpPr>
        <p:spPr>
          <a:xfrm>
            <a:off x="595901" y="1212350"/>
            <a:ext cx="22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升级之前：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A3CB91-007E-4F89-5A60-DA12E868B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1" y="3079383"/>
            <a:ext cx="3834130" cy="36829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848125-5B67-CB25-982E-9933A290E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925" y="3079370"/>
            <a:ext cx="3458150" cy="36830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EF526C-4137-71FF-07B0-520A05E93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254" y="3079370"/>
            <a:ext cx="3703505" cy="36830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713A77-2853-EF73-9FC9-35671E8A8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628" y="0"/>
            <a:ext cx="4016825" cy="29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E9AE34-7D1E-5747-E937-17B5B007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51" y="378000"/>
            <a:ext cx="4508811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94A910-9EE5-025B-5103-5C799EE0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665" y="378000"/>
            <a:ext cx="5075245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EA894F-A3AE-0B3D-BF34-57E72FA51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665" y="3618000"/>
            <a:ext cx="5075245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8F2C6B-5F73-A5F0-AFFA-E28B51E29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752" y="3618000"/>
            <a:ext cx="4508811" cy="324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025D4FC-CE2C-4142-30DE-1159776D2DC3}"/>
              </a:ext>
            </a:extLst>
          </p:cNvPr>
          <p:cNvSpPr txBox="1"/>
          <p:nvPr/>
        </p:nvSpPr>
        <p:spPr>
          <a:xfrm>
            <a:off x="799733" y="8668"/>
            <a:ext cx="473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Selection Optimization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5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2CEC09-7522-2673-05BC-9A1FC5C0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25" y="378001"/>
            <a:ext cx="4508811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0EB555-41D4-3478-2811-C65F8D47C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30" y="378001"/>
            <a:ext cx="5075245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44C06A-2614-5515-E813-523DD5AE1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630" y="3618001"/>
            <a:ext cx="5075245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E33C07-5ECE-A22A-E093-EA755824F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25" y="3618001"/>
            <a:ext cx="4508811" cy="324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AA95ED4-39A2-7175-4D36-90B9556C7451}"/>
              </a:ext>
            </a:extLst>
          </p:cNvPr>
          <p:cNvSpPr txBox="1"/>
          <p:nvPr/>
        </p:nvSpPr>
        <p:spPr>
          <a:xfrm>
            <a:off x="799733" y="8668"/>
            <a:ext cx="473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Selection Optimization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1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10FA68-10EB-CB3C-F7E7-0915275A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8" y="378000"/>
            <a:ext cx="4508811" cy="32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2187EA-12A6-E495-36B9-ABBDA5F4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29" y="378000"/>
            <a:ext cx="5075245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88C521-D422-CE22-6FC6-D6C7F4842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98" y="3618000"/>
            <a:ext cx="4508811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1CBB06-0725-ABD2-40AC-196FC3C9B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530" y="3618000"/>
            <a:ext cx="5075245" cy="32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4900EE6-A94A-D7BE-F472-85AC549F4147}"/>
              </a:ext>
            </a:extLst>
          </p:cNvPr>
          <p:cNvSpPr txBox="1"/>
          <p:nvPr/>
        </p:nvSpPr>
        <p:spPr>
          <a:xfrm>
            <a:off x="799733" y="8668"/>
            <a:ext cx="473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Selection Optimization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0212640-9D0F-8DD5-7D27-BD03AF74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31" y="1455568"/>
            <a:ext cx="4508811" cy="324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FB25D5-B2B1-4FDD-C0E5-E2629281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5568"/>
            <a:ext cx="5075245" cy="324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264256B-9200-8AF7-17A8-A34617E76E79}"/>
              </a:ext>
            </a:extLst>
          </p:cNvPr>
          <p:cNvSpPr txBox="1"/>
          <p:nvPr/>
        </p:nvSpPr>
        <p:spPr>
          <a:xfrm>
            <a:off x="799733" y="8668"/>
            <a:ext cx="473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Selection Optimization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1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7CCA938-760A-AFFD-8D54-071C3708E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08" y="3536911"/>
            <a:ext cx="4508811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11AD28-236C-3277-F065-984AF924F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90" y="3536910"/>
            <a:ext cx="4508811" cy="32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36ECD8-8416-C467-96A9-5ED542AD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91" y="296910"/>
            <a:ext cx="4508811" cy="324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FD79E0-DFF5-30CD-D800-1E46AB9EB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307" y="296910"/>
            <a:ext cx="4508811" cy="324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70F80D5-DE8E-5DEE-DAB0-89230FB2D831}"/>
              </a:ext>
            </a:extLst>
          </p:cNvPr>
          <p:cNvSpPr txBox="1"/>
          <p:nvPr/>
        </p:nvSpPr>
        <p:spPr>
          <a:xfrm>
            <a:off x="391886" y="112815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Previous: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AAB63EE-A510-0256-9562-8637C09EDD38}"/>
              </a:ext>
            </a:extLst>
          </p:cNvPr>
          <p:cNvSpPr txBox="1"/>
          <p:nvPr/>
        </p:nvSpPr>
        <p:spPr>
          <a:xfrm>
            <a:off x="324805" y="49410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Optimization: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6952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/>
              <p:nvPr/>
            </p:nvSpPr>
            <p:spPr>
              <a:xfrm>
                <a:off x="2940167" y="2174790"/>
                <a:ext cx="631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kumimoji="1" lang="en-US" altLang="zh-CN" sz="36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BelleII</a:t>
                </a:r>
                <a:endParaRPr kumimoji="1" lang="zh-CN" altLang="en-US" sz="3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67" y="2174790"/>
                <a:ext cx="6311663" cy="646331"/>
              </a:xfrm>
              <a:prstGeom prst="rect">
                <a:avLst/>
              </a:prstGeom>
              <a:blipFill>
                <a:blip r:embed="rId2"/>
                <a:stretch>
                  <a:fillRect l="-3012" t="-15385" r="-2209" b="-32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86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81B6859-6128-060F-DC51-BC9D2DFEBCF5}"/>
              </a:ext>
            </a:extLst>
          </p:cNvPr>
          <p:cNvSpPr txBox="1"/>
          <p:nvPr/>
        </p:nvSpPr>
        <p:spPr>
          <a:xfrm>
            <a:off x="4754881" y="0"/>
            <a:ext cx="249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kumimoji="1" lang="zh-CN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E5726EF-CB93-92C7-156D-06A36793E282}"/>
                  </a:ext>
                </a:extLst>
              </p:cNvPr>
              <p:cNvSpPr txBox="1"/>
              <p:nvPr/>
            </p:nvSpPr>
            <p:spPr>
              <a:xfrm>
                <a:off x="540445" y="1298771"/>
                <a:ext cx="7723054" cy="446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tracks: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nClean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ed</m:t>
                    </m:r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Track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&lt;6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&lt;0.5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dz</m:t>
                    </m:r>
                    <m:r>
                      <a:rPr kumimoji="1" lang="en-US" altLang="zh-CN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&lt;0.5</m:t>
                    </m:r>
                  </m:oMath>
                </a14:m>
                <a:endParaRPr kumimoji="1" lang="en-US" altLang="zh-CN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&lt;0.9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𝑜𝑟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muon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or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muon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ID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noSVDnoTOP</m:t>
                        </m:r>
                      </m:sub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kumimoji="1"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3.03&lt;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kumimoji="1" lang="en-US" altLang="zh-CN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&lt;3.13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E5726EF-CB93-92C7-156D-06A36793E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45" y="1298771"/>
                <a:ext cx="7723054" cy="4469237"/>
              </a:xfrm>
              <a:prstGeom prst="rect">
                <a:avLst/>
              </a:prstGeom>
              <a:blipFill>
                <a:blip r:embed="rId2"/>
                <a:stretch>
                  <a:fillRect l="-657" t="-567" b="-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47A1FF-460C-02B0-72EA-03A6EF5AF3BC}"/>
                  </a:ext>
                </a:extLst>
              </p:cNvPr>
              <p:cNvSpPr txBox="1"/>
              <p:nvPr/>
            </p:nvSpPr>
            <p:spPr>
              <a:xfrm>
                <a:off x="8058542" y="1298771"/>
                <a:ext cx="4041502" cy="3232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</m:sSub>
                    <m:r>
                      <a:rPr kumimoji="1"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&gt;0.1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endPara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</m:e>
                            </m:d>
                          </m:sub>
                        </m:sSub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−3.686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&lt;0.009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&gt;0.03</m:t>
                    </m:r>
                  </m:oMath>
                </a14:m>
                <a:endPara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a:rPr kumimoji="1"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γψ</m:t>
                    </m:r>
                    <m:d>
                      <m:dPr>
                        <m:ctrlPr>
                          <a:rPr kumimoji="1"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1"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&lt;0.2</m:t>
                    </m:r>
                  </m:oMath>
                </a14:m>
                <a:endPara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kumimoji="1" lang="en-US" altLang="zh-CN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1" lang="en-US" altLang="zh-CN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Recoil</m:t>
                    </m:r>
                    <m:r>
                      <a:rPr kumimoji="1"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  <m:r>
                      <a:rPr kumimoji="1"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kumimoji="1"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3.7&lt;</m:t>
                    </m:r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γψ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</m:d>
                      </m:sub>
                    </m:sSub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&lt;4.2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47A1FF-460C-02B0-72EA-03A6EF5A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42" y="1298771"/>
                <a:ext cx="4041502" cy="3232167"/>
              </a:xfrm>
              <a:prstGeom prst="rect">
                <a:avLst/>
              </a:prstGeom>
              <a:blipFill>
                <a:blip r:embed="rId3"/>
                <a:stretch>
                  <a:fillRect l="-1254" t="-784" b="-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500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1053</Words>
  <Application>Microsoft Macintosh PowerPoint</Application>
  <PresentationFormat>宽屏</PresentationFormat>
  <Paragraphs>121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等线 Light</vt:lpstr>
      <vt:lpstr>Arial</vt:lpstr>
      <vt:lpstr>Cambria Math</vt:lpstr>
      <vt:lpstr>Menlo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8</cp:revision>
  <dcterms:created xsi:type="dcterms:W3CDTF">2025-09-02T06:17:33Z</dcterms:created>
  <dcterms:modified xsi:type="dcterms:W3CDTF">2025-09-05T07:58:31Z</dcterms:modified>
</cp:coreProperties>
</file>