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8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9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08" r:id="rId4"/>
    <p:sldId id="350" r:id="rId5"/>
    <p:sldId id="352" r:id="rId6"/>
    <p:sldId id="353" r:id="rId7"/>
    <p:sldId id="351" r:id="rId8"/>
    <p:sldId id="354" r:id="rId9"/>
    <p:sldId id="262" r:id="rId10"/>
    <p:sldId id="356" r:id="rId11"/>
    <p:sldId id="355" r:id="rId12"/>
    <p:sldId id="282" r:id="rId13"/>
    <p:sldId id="299" r:id="rId14"/>
    <p:sldId id="357" r:id="rId15"/>
    <p:sldId id="315" r:id="rId16"/>
    <p:sldId id="284" r:id="rId17"/>
    <p:sldId id="358" r:id="rId18"/>
    <p:sldId id="360" r:id="rId19"/>
    <p:sldId id="361" r:id="rId20"/>
    <p:sldId id="359" r:id="rId21"/>
  </p:sldIdLst>
  <p:sldSz cx="9144000" cy="5143500" type="screen16x9"/>
  <p:notesSz cx="5143500" cy="91440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185095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185095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8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5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6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5" Type="http://schemas.openxmlformats.org/officeDocument/2006/relationships/image" Target="../media/image4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5.png"/><Relationship Id="rId4" Type="http://schemas.openxmlformats.org/officeDocument/2006/relationships/tags" Target="../tags/tag82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5.png"/><Relationship Id="rId4" Type="http://schemas.openxmlformats.org/officeDocument/2006/relationships/tags" Target="../tags/tag99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5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1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5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1.png"/><Relationship Id="rId5" Type="http://schemas.openxmlformats.org/officeDocument/2006/relationships/tags" Target="../tags/tag12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1.png"/><Relationship Id="rId5" Type="http://schemas.openxmlformats.org/officeDocument/2006/relationships/tags" Target="../tags/tag1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4.xml"/><Relationship Id="rId9" Type="http://schemas.openxmlformats.org/officeDocument/2006/relationships/tags" Target="../tags/tag13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5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1.png"/><Relationship Id="rId5" Type="http://schemas.openxmlformats.org/officeDocument/2006/relationships/tags" Target="../tags/tag15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5.png"/><Relationship Id="rId5" Type="http://schemas.openxmlformats.org/officeDocument/2006/relationships/tags" Target="../tags/tag22.xml"/><Relationship Id="rId10" Type="http://schemas.openxmlformats.org/officeDocument/2006/relationships/image" Target="../media/image1.png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.png"/><Relationship Id="rId5" Type="http://schemas.openxmlformats.org/officeDocument/2006/relationships/tags" Target="../tags/tag3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5.png"/><Relationship Id="rId4" Type="http://schemas.openxmlformats.org/officeDocument/2006/relationships/tags" Target="../tags/tag55.xml"/><Relationship Id="rId9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.png"/><Relationship Id="rId5" Type="http://schemas.openxmlformats.org/officeDocument/2006/relationships/tags" Target="../tags/tag6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.png"/><Relationship Id="rId5" Type="http://schemas.openxmlformats.org/officeDocument/2006/relationships/tags" Target="../tags/tag75.xml"/><Relationship Id="rId10" Type="http://schemas.openxmlformats.org/officeDocument/2006/relationships/image" Target="../media/image1.png"/><Relationship Id="rId4" Type="http://schemas.openxmlformats.org/officeDocument/2006/relationships/tags" Target="../tags/tag7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39"/>
            <a:ext cx="9144000" cy="5143262"/>
          </a:xfrm>
          <a:prstGeom prst="rect">
            <a:avLst/>
          </a:prstGeom>
        </p:spPr>
      </p:pic>
      <p:pic>
        <p:nvPicPr>
          <p:cNvPr id="7" name="图片 6" descr="0.8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l="31281" t="29565"/>
          <a:stretch>
            <a:fillRect/>
          </a:stretch>
        </p:blipFill>
        <p:spPr>
          <a:xfrm>
            <a:off x="2861786" y="1521020"/>
            <a:ext cx="6282204" cy="3622481"/>
          </a:xfrm>
          <a:prstGeom prst="rect">
            <a:avLst/>
          </a:prstGeom>
        </p:spPr>
      </p:pic>
      <p:pic>
        <p:nvPicPr>
          <p:cNvPr id="8" name="图片 7" descr="0.7_画板 1"/>
          <p:cNvPicPr/>
          <p:nvPr>
            <p:custDataLst>
              <p:tags r:id="rId3"/>
            </p:custDataLst>
          </p:nvPr>
        </p:nvPicPr>
        <p:blipFill>
          <a:blip r:embed="rId14"/>
          <a:srcRect l="40397" t="17896" r="7624" b="15032"/>
          <a:stretch>
            <a:fillRect/>
          </a:stretch>
        </p:blipFill>
        <p:spPr>
          <a:xfrm>
            <a:off x="4181565" y="1148534"/>
            <a:ext cx="4605248" cy="3285060"/>
          </a:xfrm>
          <a:prstGeom prst="rect">
            <a:avLst/>
          </a:prstGeom>
        </p:spPr>
      </p:pic>
      <p:pic>
        <p:nvPicPr>
          <p:cNvPr id="9" name="图片 8" descr="0.9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rcRect r="79010" b="75944"/>
          <a:stretch>
            <a:fillRect/>
          </a:stretch>
        </p:blipFill>
        <p:spPr>
          <a:xfrm>
            <a:off x="-29051" y="0"/>
            <a:ext cx="1920011" cy="123776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748188" y="3598646"/>
            <a:ext cx="3899383" cy="93340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35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748188" y="611452"/>
            <a:ext cx="2303945" cy="1060763"/>
          </a:xfrm>
          <a:ln>
            <a:noFill/>
          </a:ln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600" b="1" i="0" u="none" strike="noStrike" kern="0" cap="none" spc="0" normalizeH="0" baseline="0" noProof="1" dirty="0">
                <a:ln w="2381" cmpd="sng"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  <p:sp>
        <p:nvSpPr>
          <p:cNvPr id="5" name="标题 3"/>
          <p:cNvSpPr>
            <a:spLocks noGrp="1"/>
          </p:cNvSpPr>
          <p:nvPr>
            <p:ph type="ctrTitle" idx="3" hasCustomPrompt="1"/>
            <p:custDataLst>
              <p:tags r:id="rId10"/>
            </p:custDataLst>
          </p:nvPr>
        </p:nvSpPr>
        <p:spPr>
          <a:xfrm>
            <a:off x="748188" y="1716030"/>
            <a:ext cx="3899383" cy="1804988"/>
          </a:xfrm>
        </p:spPr>
        <p:txBody>
          <a:bodyPr vert="horz" wrap="square" lIns="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400" b="1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6" name="图片 5" descr="1.0_画板 1"/>
          <p:cNvPicPr/>
          <p:nvPr>
            <p:custDataLst>
              <p:tags r:id="rId2"/>
            </p:custDataLst>
          </p:nvPr>
        </p:nvPicPr>
        <p:blipFill>
          <a:blip r:embed="rId10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2" name="图片 1" descr="1.0_画板 1"/>
          <p:cNvPicPr/>
          <p:nvPr>
            <p:custDataLst>
              <p:tags r:id="rId3"/>
            </p:custDataLst>
          </p:nvPr>
        </p:nvPicPr>
        <p:blipFill>
          <a:blip r:embed="rId10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39"/>
            <a:ext cx="9144000" cy="5143262"/>
          </a:xfrm>
          <a:prstGeom prst="rect">
            <a:avLst/>
          </a:prstGeom>
        </p:spPr>
      </p:pic>
      <p:pic>
        <p:nvPicPr>
          <p:cNvPr id="7" name="图片 6" descr="0.8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l="31281" t="29565"/>
          <a:stretch>
            <a:fillRect/>
          </a:stretch>
        </p:blipFill>
        <p:spPr>
          <a:xfrm>
            <a:off x="2861786" y="1521020"/>
            <a:ext cx="6282204" cy="3622481"/>
          </a:xfrm>
          <a:prstGeom prst="rect">
            <a:avLst/>
          </a:prstGeom>
        </p:spPr>
      </p:pic>
      <p:pic>
        <p:nvPicPr>
          <p:cNvPr id="8" name="图片 7" descr="0.7_画板 1"/>
          <p:cNvPicPr/>
          <p:nvPr>
            <p:custDataLst>
              <p:tags r:id="rId3"/>
            </p:custDataLst>
          </p:nvPr>
        </p:nvPicPr>
        <p:blipFill>
          <a:blip r:embed="rId14"/>
          <a:srcRect l="42420" t="22546" r="7179" b="13667"/>
          <a:stretch>
            <a:fillRect/>
          </a:stretch>
        </p:blipFill>
        <p:spPr>
          <a:xfrm>
            <a:off x="4181565" y="1148534"/>
            <a:ext cx="4605248" cy="3285060"/>
          </a:xfrm>
          <a:prstGeom prst="rect">
            <a:avLst/>
          </a:prstGeom>
        </p:spPr>
      </p:pic>
      <p:pic>
        <p:nvPicPr>
          <p:cNvPr id="9" name="图片 8" descr="0.9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rcRect r="79010" b="75944"/>
          <a:stretch>
            <a:fillRect/>
          </a:stretch>
        </p:blipFill>
        <p:spPr>
          <a:xfrm>
            <a:off x="-29051" y="0"/>
            <a:ext cx="1920011" cy="123776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9" name="任意多边形 1"/>
          <p:cNvSpPr/>
          <p:nvPr>
            <p:custDataLst>
              <p:tags r:id="rId8"/>
            </p:custDataLst>
          </p:nvPr>
        </p:nvSpPr>
        <p:spPr>
          <a:xfrm>
            <a:off x="170189" y="2400143"/>
            <a:ext cx="601504" cy="66675"/>
          </a:xfrm>
          <a:custGeom>
            <a:avLst/>
            <a:gdLst>
              <a:gd name="connsiteX0" fmla="*/ 757388 w 802005"/>
              <a:gd name="connsiteY0" fmla="*/ 0 h 88900"/>
              <a:gd name="connsiteX1" fmla="*/ 802005 w 802005"/>
              <a:gd name="connsiteY1" fmla="*/ 44450 h 88900"/>
              <a:gd name="connsiteX2" fmla="*/ 757388 w 802005"/>
              <a:gd name="connsiteY2" fmla="*/ 88900 h 88900"/>
              <a:gd name="connsiteX3" fmla="*/ 712771 w 802005"/>
              <a:gd name="connsiteY3" fmla="*/ 44450 h 88900"/>
              <a:gd name="connsiteX4" fmla="*/ 757388 w 802005"/>
              <a:gd name="connsiteY4" fmla="*/ 0 h 88900"/>
              <a:gd name="connsiteX5" fmla="*/ 579195 w 802005"/>
              <a:gd name="connsiteY5" fmla="*/ 0 h 88900"/>
              <a:gd name="connsiteX6" fmla="*/ 623812 w 802005"/>
              <a:gd name="connsiteY6" fmla="*/ 44450 h 88900"/>
              <a:gd name="connsiteX7" fmla="*/ 579195 w 802005"/>
              <a:gd name="connsiteY7" fmla="*/ 88900 h 88900"/>
              <a:gd name="connsiteX8" fmla="*/ 534578 w 802005"/>
              <a:gd name="connsiteY8" fmla="*/ 44450 h 88900"/>
              <a:gd name="connsiteX9" fmla="*/ 579195 w 802005"/>
              <a:gd name="connsiteY9" fmla="*/ 0 h 88900"/>
              <a:gd name="connsiteX10" fmla="*/ 401003 w 802005"/>
              <a:gd name="connsiteY10" fmla="*/ 0 h 88900"/>
              <a:gd name="connsiteX11" fmla="*/ 445620 w 802005"/>
              <a:gd name="connsiteY11" fmla="*/ 44450 h 88900"/>
              <a:gd name="connsiteX12" fmla="*/ 401003 w 802005"/>
              <a:gd name="connsiteY12" fmla="*/ 88900 h 88900"/>
              <a:gd name="connsiteX13" fmla="*/ 356386 w 802005"/>
              <a:gd name="connsiteY13" fmla="*/ 44450 h 88900"/>
              <a:gd name="connsiteX14" fmla="*/ 401003 w 802005"/>
              <a:gd name="connsiteY14" fmla="*/ 0 h 88900"/>
              <a:gd name="connsiteX15" fmla="*/ 222810 w 802005"/>
              <a:gd name="connsiteY15" fmla="*/ 0 h 88900"/>
              <a:gd name="connsiteX16" fmla="*/ 267427 w 802005"/>
              <a:gd name="connsiteY16" fmla="*/ 44450 h 88900"/>
              <a:gd name="connsiteX17" fmla="*/ 222810 w 802005"/>
              <a:gd name="connsiteY17" fmla="*/ 88900 h 88900"/>
              <a:gd name="connsiteX18" fmla="*/ 178193 w 802005"/>
              <a:gd name="connsiteY18" fmla="*/ 44450 h 88900"/>
              <a:gd name="connsiteX19" fmla="*/ 222810 w 802005"/>
              <a:gd name="connsiteY19" fmla="*/ 0 h 88900"/>
              <a:gd name="connsiteX20" fmla="*/ 44617 w 802005"/>
              <a:gd name="connsiteY20" fmla="*/ 0 h 88900"/>
              <a:gd name="connsiteX21" fmla="*/ 89234 w 802005"/>
              <a:gd name="connsiteY21" fmla="*/ 44450 h 88900"/>
              <a:gd name="connsiteX22" fmla="*/ 44617 w 802005"/>
              <a:gd name="connsiteY22" fmla="*/ 88900 h 88900"/>
              <a:gd name="connsiteX23" fmla="*/ 0 w 802005"/>
              <a:gd name="connsiteY23" fmla="*/ 44450 h 88900"/>
              <a:gd name="connsiteX24" fmla="*/ 44617 w 802005"/>
              <a:gd name="connsiteY2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2005" h="88900">
                <a:moveTo>
                  <a:pt x="757388" y="0"/>
                </a:moveTo>
                <a:cubicBezTo>
                  <a:pt x="782029" y="0"/>
                  <a:pt x="802005" y="19901"/>
                  <a:pt x="802005" y="44450"/>
                </a:cubicBezTo>
                <a:cubicBezTo>
                  <a:pt x="802005" y="68999"/>
                  <a:pt x="782029" y="88900"/>
                  <a:pt x="757388" y="88900"/>
                </a:cubicBezTo>
                <a:cubicBezTo>
                  <a:pt x="732747" y="88900"/>
                  <a:pt x="712771" y="68999"/>
                  <a:pt x="712771" y="44450"/>
                </a:cubicBezTo>
                <a:cubicBezTo>
                  <a:pt x="712771" y="19901"/>
                  <a:pt x="732747" y="0"/>
                  <a:pt x="757388" y="0"/>
                </a:cubicBezTo>
                <a:close/>
                <a:moveTo>
                  <a:pt x="579195" y="0"/>
                </a:moveTo>
                <a:cubicBezTo>
                  <a:pt x="603836" y="0"/>
                  <a:pt x="623812" y="19901"/>
                  <a:pt x="623812" y="44450"/>
                </a:cubicBezTo>
                <a:cubicBezTo>
                  <a:pt x="623812" y="68999"/>
                  <a:pt x="603836" y="88900"/>
                  <a:pt x="579195" y="88900"/>
                </a:cubicBezTo>
                <a:cubicBezTo>
                  <a:pt x="554554" y="88900"/>
                  <a:pt x="534578" y="68999"/>
                  <a:pt x="534578" y="44450"/>
                </a:cubicBezTo>
                <a:cubicBezTo>
                  <a:pt x="534578" y="19901"/>
                  <a:pt x="554554" y="0"/>
                  <a:pt x="579195" y="0"/>
                </a:cubicBezTo>
                <a:close/>
                <a:moveTo>
                  <a:pt x="401003" y="0"/>
                </a:moveTo>
                <a:cubicBezTo>
                  <a:pt x="425644" y="0"/>
                  <a:pt x="445620" y="19901"/>
                  <a:pt x="445620" y="44450"/>
                </a:cubicBezTo>
                <a:cubicBezTo>
                  <a:pt x="445620" y="68999"/>
                  <a:pt x="425644" y="88900"/>
                  <a:pt x="401003" y="88900"/>
                </a:cubicBezTo>
                <a:cubicBezTo>
                  <a:pt x="376362" y="88900"/>
                  <a:pt x="356386" y="68999"/>
                  <a:pt x="356386" y="44450"/>
                </a:cubicBezTo>
                <a:cubicBezTo>
                  <a:pt x="356386" y="19901"/>
                  <a:pt x="376362" y="0"/>
                  <a:pt x="401003" y="0"/>
                </a:cubicBezTo>
                <a:close/>
                <a:moveTo>
                  <a:pt x="222810" y="0"/>
                </a:moveTo>
                <a:cubicBezTo>
                  <a:pt x="247451" y="0"/>
                  <a:pt x="267427" y="19901"/>
                  <a:pt x="267427" y="44450"/>
                </a:cubicBezTo>
                <a:cubicBezTo>
                  <a:pt x="267427" y="68999"/>
                  <a:pt x="247451" y="88900"/>
                  <a:pt x="222810" y="88900"/>
                </a:cubicBezTo>
                <a:cubicBezTo>
                  <a:pt x="198169" y="88900"/>
                  <a:pt x="178193" y="68999"/>
                  <a:pt x="178193" y="44450"/>
                </a:cubicBezTo>
                <a:cubicBezTo>
                  <a:pt x="178193" y="19901"/>
                  <a:pt x="198169" y="0"/>
                  <a:pt x="222810" y="0"/>
                </a:cubicBezTo>
                <a:close/>
                <a:moveTo>
                  <a:pt x="44617" y="0"/>
                </a:moveTo>
                <a:cubicBezTo>
                  <a:pt x="69258" y="0"/>
                  <a:pt x="89234" y="19901"/>
                  <a:pt x="89234" y="44450"/>
                </a:cubicBezTo>
                <a:cubicBezTo>
                  <a:pt x="89234" y="68999"/>
                  <a:pt x="69258" y="88900"/>
                  <a:pt x="44617" y="88900"/>
                </a:cubicBezTo>
                <a:cubicBezTo>
                  <a:pt x="19976" y="88900"/>
                  <a:pt x="0" y="68999"/>
                  <a:pt x="0" y="44450"/>
                </a:cubicBezTo>
                <a:cubicBezTo>
                  <a:pt x="0" y="19901"/>
                  <a:pt x="19976" y="0"/>
                  <a:pt x="44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en-US" sz="1350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93513" y="2614931"/>
            <a:ext cx="4061851" cy="1229703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dk1">
                    <a:alpha val="60000"/>
                  </a:schemeClr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Source Sans Pro" panose="020B0403030403090204" charset="0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  <p:sp>
        <p:nvSpPr>
          <p:cNvPr id="10" name="标题 2"/>
          <p:cNvSpPr>
            <a:spLocks noGrp="1" noChangeArrowheads="1"/>
          </p:cNvSpPr>
          <p:nvPr>
            <p:ph type="title" idx="3" hasCustomPrompt="1"/>
            <p:custDataLst>
              <p:tags r:id="rId10"/>
            </p:custDataLst>
          </p:nvPr>
        </p:nvSpPr>
        <p:spPr>
          <a:xfrm>
            <a:off x="93513" y="1530987"/>
            <a:ext cx="5496792" cy="600075"/>
          </a:xfr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rmAutofit/>
          </a:bodyPr>
          <a:lstStyle>
            <a:lvl1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strike="noStrike" kern="1200" cap="none" spc="0" normalizeH="0" baseline="0" noProof="1" dirty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7" name="图片 6" descr="1.0_画板 1"/>
          <p:cNvPicPr/>
          <p:nvPr>
            <p:custDataLst>
              <p:tags r:id="rId2"/>
            </p:custDataLst>
          </p:nvPr>
        </p:nvPicPr>
        <p:blipFill>
          <a:blip r:embed="rId10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6" name="图片 5" descr="1.0_画板 1"/>
          <p:cNvPicPr/>
          <p:nvPr>
            <p:custDataLst>
              <p:tags r:id="rId3"/>
            </p:custDataLst>
          </p:nvPr>
        </p:nvPicPr>
        <p:blipFill>
          <a:blip r:embed="rId10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952" y="0"/>
            <a:ext cx="9144896" cy="5143500"/>
          </a:xfrm>
          <a:prstGeom prst="rect">
            <a:avLst/>
          </a:prstGeom>
        </p:spPr>
      </p:pic>
      <p:pic>
        <p:nvPicPr>
          <p:cNvPr id="9" name="图片 8" descr="1.0_画板 1"/>
          <p:cNvPicPr/>
          <p:nvPr>
            <p:custDataLst>
              <p:tags r:id="rId2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26" y="5023819"/>
            <a:ext cx="9159178" cy="119681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3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-450" y="0"/>
            <a:ext cx="9160140" cy="119694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34364" y="228150"/>
            <a:ext cx="8704800" cy="468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952" y="0"/>
            <a:ext cx="9144896" cy="51435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952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1.0_画板 1"/>
          <p:cNvPicPr/>
          <p:nvPr>
            <p:custDataLst>
              <p:tags r:id="rId3"/>
            </p:custDataLst>
          </p:nvPr>
        </p:nvPicPr>
        <p:blipFill>
          <a:blip r:embed="rId13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6" name="图片 5" descr="1.0_画板 1"/>
          <p:cNvPicPr/>
          <p:nvPr>
            <p:custDataLst>
              <p:tags r:id="rId4"/>
            </p:custDataLst>
          </p:nvPr>
        </p:nvPicPr>
        <p:blipFill>
          <a:blip r:embed="rId13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952" y="0"/>
            <a:ext cx="9144896" cy="5143500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2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952" y="0"/>
            <a:ext cx="9144896" cy="5143500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2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-952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952" y="0"/>
            <a:ext cx="9144896" cy="5143500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2"/>
            </p:custDataLst>
          </p:nvPr>
        </p:nvPicPr>
        <p:blipFill>
          <a:blip r:embed="rId14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952" y="0"/>
            <a:ext cx="9144896" cy="5143500"/>
          </a:xfrm>
          <a:prstGeom prst="rect">
            <a:avLst/>
          </a:prstGeom>
        </p:spPr>
      </p:pic>
      <p:pic>
        <p:nvPicPr>
          <p:cNvPr id="9" name="图片 8" descr="1.0_画板 1"/>
          <p:cNvPicPr/>
          <p:nvPr>
            <p:custDataLst>
              <p:tags r:id="rId2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-1879" y="5024006"/>
            <a:ext cx="9144843" cy="119494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3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-1879" y="0"/>
            <a:ext cx="9144843" cy="119494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-952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2"/>
            </p:custDataLst>
          </p:nvPr>
        </p:nvPicPr>
        <p:blipFill>
          <a:blip r:embed="rId11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7" name="图片 6" descr="1.0_画板 1"/>
          <p:cNvPicPr/>
          <p:nvPr>
            <p:custDataLst>
              <p:tags r:id="rId3"/>
            </p:custDataLst>
          </p:nvPr>
        </p:nvPicPr>
        <p:blipFill>
          <a:blip r:embed="rId11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239"/>
            <a:ext cx="9144000" cy="5143262"/>
          </a:xfrm>
          <a:prstGeom prst="rect">
            <a:avLst/>
          </a:prstGeom>
        </p:spPr>
      </p:pic>
      <p:pic>
        <p:nvPicPr>
          <p:cNvPr id="2" name="图片 1" descr="1.1_画板 1"/>
          <p:cNvPicPr/>
          <p:nvPr>
            <p:custDataLst>
              <p:tags r:id="rId2"/>
            </p:custDataLst>
          </p:nvPr>
        </p:nvPicPr>
        <p:blipFill>
          <a:blip r:embed="rId9"/>
          <a:srcRect l="55969" t="10769" b="10528"/>
          <a:stretch>
            <a:fillRect/>
          </a:stretch>
        </p:blipFill>
        <p:spPr>
          <a:xfrm>
            <a:off x="5127350" y="546274"/>
            <a:ext cx="4016640" cy="4049048"/>
          </a:xfrm>
          <a:prstGeom prst="rect">
            <a:avLst/>
          </a:prstGeom>
        </p:spPr>
      </p:pic>
      <p:pic>
        <p:nvPicPr>
          <p:cNvPr id="7" name="图片 6" descr="1.0_画板 1"/>
          <p:cNvPicPr/>
          <p:nvPr>
            <p:custDataLst>
              <p:tags r:id="rId3"/>
            </p:custDataLst>
          </p:nvPr>
        </p:nvPicPr>
        <p:blipFill>
          <a:blip r:embed="rId10"/>
          <a:srcRect l="88161" t="11269" r="9161" b="54898"/>
          <a:stretch>
            <a:fillRect/>
          </a:stretch>
        </p:blipFill>
        <p:spPr>
          <a:xfrm>
            <a:off x="459581" y="554435"/>
            <a:ext cx="373871" cy="411511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9" name="图片 8" descr="1.0_画板 1"/>
          <p:cNvPicPr/>
          <p:nvPr>
            <p:custDataLst>
              <p:tags r:id="rId2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3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11" name="图片 10" descr="1.0_画板 1"/>
          <p:cNvPicPr/>
          <p:nvPr>
            <p:custDataLst>
              <p:tags r:id="rId2"/>
            </p:custDataLst>
          </p:nvPr>
        </p:nvPicPr>
        <p:blipFill>
          <a:blip r:embed="rId14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10" name="图片 9" descr="1.0_画板 1"/>
          <p:cNvPicPr/>
          <p:nvPr>
            <p:custDataLst>
              <p:tags r:id="rId3"/>
            </p:custDataLst>
          </p:nvPr>
        </p:nvPicPr>
        <p:blipFill>
          <a:blip r:embed="rId14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238"/>
            <a:ext cx="9144000" cy="5143262"/>
          </a:xfrm>
          <a:prstGeom prst="rect">
            <a:avLst/>
          </a:prstGeom>
        </p:spPr>
      </p:pic>
      <p:pic>
        <p:nvPicPr>
          <p:cNvPr id="7" name="图片 6" descr="1.0_画板 1"/>
          <p:cNvPicPr/>
          <p:nvPr>
            <p:custDataLst>
              <p:tags r:id="rId2"/>
            </p:custDataLst>
          </p:nvPr>
        </p:nvPicPr>
        <p:blipFill>
          <a:blip r:embed="rId10"/>
          <a:srcRect l="88161" t="11269" r="9161" b="54898"/>
          <a:stretch>
            <a:fillRect/>
          </a:stretch>
        </p:blipFill>
        <p:spPr>
          <a:xfrm>
            <a:off x="8051809" y="737711"/>
            <a:ext cx="324000" cy="1622541"/>
          </a:xfrm>
          <a:prstGeom prst="rect">
            <a:avLst/>
          </a:prstGeom>
        </p:spPr>
      </p:pic>
      <p:pic>
        <p:nvPicPr>
          <p:cNvPr id="6" name="图片 5" descr="1.0_画板 1"/>
          <p:cNvPicPr/>
          <p:nvPr>
            <p:custDataLst>
              <p:tags r:id="rId3"/>
            </p:custDataLst>
          </p:nvPr>
        </p:nvPicPr>
        <p:blipFill>
          <a:blip r:embed="rId10"/>
          <a:srcRect l="3646" t="14157" r="69500" b="50259"/>
          <a:stretch>
            <a:fillRect/>
          </a:stretch>
        </p:blipFill>
        <p:spPr>
          <a:xfrm>
            <a:off x="333851" y="808673"/>
            <a:ext cx="2453154" cy="18261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263DB197-84B0-484E-9C0F-88358ECCB797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汉仪正圆 55简" panose="00020600040101010101" charset="-122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9" name="图片 8" descr="1.0_画板 1"/>
          <p:cNvPicPr/>
          <p:nvPr>
            <p:custDataLst>
              <p:tags r:id="rId2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3"/>
            </p:custDataLst>
          </p:nvPr>
        </p:nvPicPr>
        <p:blipFill>
          <a:blip r:embed="rId12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2025/12/4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9144896" cy="5143500"/>
          </a:xfrm>
          <a:prstGeom prst="rect">
            <a:avLst/>
          </a:prstGeom>
        </p:spPr>
      </p:pic>
      <p:pic>
        <p:nvPicPr>
          <p:cNvPr id="8" name="图片 7" descr="1.0_画板 1"/>
          <p:cNvPicPr/>
          <p:nvPr>
            <p:custDataLst>
              <p:tags r:id="rId2"/>
            </p:custDataLst>
          </p:nvPr>
        </p:nvPicPr>
        <p:blipFill>
          <a:blip r:embed="rId11"/>
          <a:srcRect l="88161" t="11269" r="9161" b="54898"/>
          <a:stretch>
            <a:fillRect/>
          </a:stretch>
        </p:blipFill>
        <p:spPr>
          <a:xfrm>
            <a:off x="-450" y="5024006"/>
            <a:ext cx="9144843" cy="119494"/>
          </a:xfrm>
          <a:prstGeom prst="rect">
            <a:avLst/>
          </a:prstGeom>
        </p:spPr>
      </p:pic>
      <p:pic>
        <p:nvPicPr>
          <p:cNvPr id="7" name="图片 6" descr="1.0_画板 1"/>
          <p:cNvPicPr/>
          <p:nvPr>
            <p:custDataLst>
              <p:tags r:id="rId3"/>
            </p:custDataLst>
          </p:nvPr>
        </p:nvPicPr>
        <p:blipFill>
          <a:blip r:embed="rId11"/>
          <a:srcRect l="88161" t="11269" r="9161" b="54898"/>
          <a:stretch>
            <a:fillRect/>
          </a:stretch>
        </p:blipFill>
        <p:spPr>
          <a:xfrm>
            <a:off x="26" y="0"/>
            <a:ext cx="9144843" cy="11949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ags" Target="../tags/tag2.xml"/><Relationship Id="rId79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ags" Target="../tags/tag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78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4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5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8" name="KSO_TEMPLATE" hidden="1"/>
          <p:cNvSpPr/>
          <p:nvPr>
            <p:custDataLst>
              <p:tags r:id="rId7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60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13.jpe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9.jpeg"/><Relationship Id="rId5" Type="http://schemas.openxmlformats.org/officeDocument/2006/relationships/tags" Target="../tags/tag165.xml"/><Relationship Id="rId10" Type="http://schemas.openxmlformats.org/officeDocument/2006/relationships/image" Target="../media/image10.jpeg"/><Relationship Id="rId4" Type="http://schemas.openxmlformats.org/officeDocument/2006/relationships/tags" Target="../tags/tag164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5.jpe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4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9.jpeg"/><Relationship Id="rId5" Type="http://schemas.openxmlformats.org/officeDocument/2006/relationships/tags" Target="../tags/tag171.xml"/><Relationship Id="rId10" Type="http://schemas.openxmlformats.org/officeDocument/2006/relationships/image" Target="../media/image10.jpeg"/><Relationship Id="rId4" Type="http://schemas.openxmlformats.org/officeDocument/2006/relationships/tags" Target="../tags/tag170.xml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9.jpeg"/><Relationship Id="rId5" Type="http://schemas.openxmlformats.org/officeDocument/2006/relationships/tags" Target="../tags/tag177.xml"/><Relationship Id="rId10" Type="http://schemas.openxmlformats.org/officeDocument/2006/relationships/image" Target="../media/image10.jpeg"/><Relationship Id="rId4" Type="http://schemas.openxmlformats.org/officeDocument/2006/relationships/tags" Target="../tags/tag176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9.jpeg"/><Relationship Id="rId5" Type="http://schemas.openxmlformats.org/officeDocument/2006/relationships/tags" Target="../tags/tag183.xml"/><Relationship Id="rId10" Type="http://schemas.openxmlformats.org/officeDocument/2006/relationships/image" Target="../media/image10.jpeg"/><Relationship Id="rId4" Type="http://schemas.openxmlformats.org/officeDocument/2006/relationships/tags" Target="../tags/tag182.xml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87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9.jpeg"/><Relationship Id="rId5" Type="http://schemas.openxmlformats.org/officeDocument/2006/relationships/tags" Target="../tags/tag189.xml"/><Relationship Id="rId10" Type="http://schemas.openxmlformats.org/officeDocument/2006/relationships/image" Target="../media/image10.jpeg"/><Relationship Id="rId4" Type="http://schemas.openxmlformats.org/officeDocument/2006/relationships/tags" Target="../tags/tag188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9.jpeg"/><Relationship Id="rId5" Type="http://schemas.openxmlformats.org/officeDocument/2006/relationships/tags" Target="../tags/tag195.xml"/><Relationship Id="rId10" Type="http://schemas.openxmlformats.org/officeDocument/2006/relationships/image" Target="../media/image10.jpeg"/><Relationship Id="rId4" Type="http://schemas.openxmlformats.org/officeDocument/2006/relationships/tags" Target="../tags/tag194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970" y="1862138"/>
            <a:ext cx="612253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学生高考、学习、就业简介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150000"/>
              </a:lnSpc>
              <a:buNone/>
            </a:pPr>
            <a:endParaRPr lang="zh-CN" altLang="en-US" sz="6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1500" y="2243138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3424238"/>
            <a:ext cx="8001000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25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几个典型现象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676910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迷茫焦虑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学生不谈恋爱，男女对立思想在部分学生中存在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好学校的课程多，进度快，学生普遍跟不上。上科大两周考试一次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不少学生全方位卷，大一进去，绩点、竞赛、科创、党员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家长参与大学教育的越来越多，不少大学组建家委会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学生基本在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B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站学习数学等公共课程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一定比例的学生有抑郁症状，躺平的学生不少</a:t>
            </a: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03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9884" y="774700"/>
            <a:ext cx="560607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三、考研和考公热的变化</a:t>
            </a:r>
          </a:p>
        </p:txBody>
      </p:sp>
      <p:sp>
        <p:nvSpPr>
          <p:cNvPr id="4" name="Shape 1"/>
          <p:cNvSpPr/>
          <p:nvPr/>
        </p:nvSpPr>
        <p:spPr>
          <a:xfrm>
            <a:off x="349885" y="161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349885" y="182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>
                    <a:alpha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</p:spTree>
    <p:extLst>
      <p:ext uri="{BB962C8B-B14F-4D97-AF65-F5344CB8AC3E}">
        <p14:creationId xmlns:p14="http://schemas.microsoft.com/office/powerpoint/2010/main" val="312653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rcRect l="8841" r="8841"/>
          <a:stretch>
            <a:fillRect/>
          </a:stretch>
        </p:blipFill>
        <p:spPr>
          <a:xfrm>
            <a:off x="0" y="0"/>
            <a:ext cx="9144000" cy="5247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rcRect l="22868" r="22868"/>
          <a:stretch>
            <a:fillRect/>
          </a:stretch>
        </p:blipFill>
        <p:spPr>
          <a:xfrm>
            <a:off x="0" y="0"/>
            <a:ext cx="9144000" cy="137777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/>
          </p:nvPicPr>
          <p:blipFill>
            <a:blip r:embed="rId6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/>
          </p:nvSpPr>
          <p:spPr>
            <a:xfrm>
              <a:off x="282" y="716"/>
              <a:ext cx="14117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考研热的变化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11652" y="2748282"/>
            <a:ext cx="5385695" cy="99673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ct val="150000"/>
              </a:lnSpc>
            </a:pPr>
            <a:endParaRPr lang="zh-CN" alt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Text 3"/>
          <p:cNvSpPr/>
          <p:nvPr>
            <p:custDataLst>
              <p:tags r:id="rId1"/>
            </p:custDataLst>
          </p:nvPr>
        </p:nvSpPr>
        <p:spPr>
          <a:xfrm>
            <a:off x="4098290" y="4794885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endParaRPr lang="zh-CN" alt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</p:txBody>
      </p:sp>
      <p:pic>
        <p:nvPicPr>
          <p:cNvPr id="1026" name="Picture 2" descr="再跌45万！2026考研人数343万，大跳水！ - 知乎">
            <a:extLst>
              <a:ext uri="{FF2B5EF4-FFF2-40B4-BE49-F238E27FC236}">
                <a16:creationId xmlns:a16="http://schemas.microsoft.com/office/drawing/2014/main" id="{BE440A80-1BFF-C378-DCE8-87E14B1C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76" y="1784555"/>
            <a:ext cx="5791114" cy="32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BB3D503-1D4D-3A81-B500-10C80C84A1E1}"/>
              </a:ext>
            </a:extLst>
          </p:cNvPr>
          <p:cNvSpPr txBox="1"/>
          <p:nvPr/>
        </p:nvSpPr>
        <p:spPr>
          <a:xfrm>
            <a:off x="376881" y="1723768"/>
            <a:ext cx="2137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报名人数最多的年份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474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报名人数，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343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8841" r="8841"/>
          <a:stretch>
            <a:fillRect/>
          </a:stretch>
        </p:blipFill>
        <p:spPr>
          <a:xfrm>
            <a:off x="3904437" y="1765062"/>
            <a:ext cx="5106848" cy="29307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l="22868" r="22868"/>
          <a:stretch>
            <a:fillRect/>
          </a:stretch>
        </p:blipFill>
        <p:spPr>
          <a:xfrm>
            <a:off x="0" y="0"/>
            <a:ext cx="9144000" cy="24574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/>
          </p:nvPicPr>
          <p:blipFill>
            <a:blip r:embed="rId5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/>
          </p:nvSpPr>
          <p:spPr>
            <a:xfrm>
              <a:off x="282" y="716"/>
              <a:ext cx="14117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34340" y="1454150"/>
            <a:ext cx="2488033" cy="3101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2026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报名人数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372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2026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年国考岗位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3.81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万个，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年少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1600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报录比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 1"/>
          <p:cNvSpPr/>
          <p:nvPr/>
        </p:nvSpPr>
        <p:spPr>
          <a:xfrm>
            <a:off x="306070" y="574675"/>
            <a:ext cx="8964295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国考热的变迁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 </a:t>
            </a:r>
          </a:p>
          <a:p>
            <a:pPr marL="0" indent="0" algn="l">
              <a:lnSpc>
                <a:spcPts val="3150"/>
              </a:lnSpc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  </a:t>
            </a:r>
          </a:p>
          <a:p>
            <a:pPr marL="0" indent="0" algn="l">
              <a:lnSpc>
                <a:spcPts val="3150"/>
              </a:lnSpc>
              <a:buNone/>
            </a:pP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pic>
        <p:nvPicPr>
          <p:cNvPr id="2050" name="Picture 2" descr="图片">
            <a:extLst>
              <a:ext uri="{FF2B5EF4-FFF2-40B4-BE49-F238E27FC236}">
                <a16:creationId xmlns:a16="http://schemas.microsoft.com/office/drawing/2014/main" id="{DEB57279-E950-3FEC-A351-5D181A42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36" y="1719084"/>
            <a:ext cx="4770824" cy="28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9884" y="774700"/>
            <a:ext cx="560607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四、就业情况</a:t>
            </a:r>
          </a:p>
        </p:txBody>
      </p:sp>
      <p:sp>
        <p:nvSpPr>
          <p:cNvPr id="4" name="Shape 1"/>
          <p:cNvSpPr/>
          <p:nvPr/>
        </p:nvSpPr>
        <p:spPr>
          <a:xfrm>
            <a:off x="349885" y="161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349885" y="182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>
                    <a:alpha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</p:spTree>
    <p:extLst>
      <p:ext uri="{BB962C8B-B14F-4D97-AF65-F5344CB8AC3E}">
        <p14:creationId xmlns:p14="http://schemas.microsoft.com/office/powerpoint/2010/main" val="411972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8841" r="8841"/>
          <a:stretch>
            <a:fillRect/>
          </a:stretch>
        </p:blipFill>
        <p:spPr>
          <a:xfrm>
            <a:off x="2372042" y="203887"/>
            <a:ext cx="9144000" cy="5247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22868" r="22868"/>
          <a:stretch>
            <a:fillRect/>
          </a:stretch>
        </p:blipFill>
        <p:spPr>
          <a:xfrm>
            <a:off x="0" y="0"/>
            <a:ext cx="9144000" cy="245745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>
              <p:custDataLst>
                <p:tags r:id="rId6"/>
              </p:custDataLst>
            </p:nvPr>
          </p:nvSpPr>
          <p:spPr>
            <a:xfrm>
              <a:off x="282" y="716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毕业大学生人数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0240" y="1080135"/>
            <a:ext cx="4286284" cy="27243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2026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毕业大学生人数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1270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万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行业：互联网、房地产、教培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……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2025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裁员最多的行业：生物制药、科技</a:t>
            </a:r>
            <a:r>
              <a:rPr lang="zh-CN" altLang="en-US" sz="2000" b="1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行业、券商金融、传统制造、教育行业</a:t>
            </a:r>
            <a:endParaRPr lang="zh-CN" alt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3DBD58-F4DF-D08A-8ADD-4E70BA56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55" y="203887"/>
            <a:ext cx="4117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8841" r="8841"/>
          <a:stretch>
            <a:fillRect/>
          </a:stretch>
        </p:blipFill>
        <p:spPr>
          <a:xfrm>
            <a:off x="4207476" y="1430277"/>
            <a:ext cx="6229316" cy="394055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22868" r="22868"/>
          <a:stretch>
            <a:fillRect/>
          </a:stretch>
        </p:blipFill>
        <p:spPr>
          <a:xfrm>
            <a:off x="38100" y="447675"/>
            <a:ext cx="5262413" cy="1414273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>
              <p:custDataLst>
                <p:tags r:id="rId6"/>
              </p:custDataLst>
            </p:nvPr>
          </p:nvSpPr>
          <p:spPr>
            <a:xfrm>
              <a:off x="282" y="716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近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5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年红绿牌专业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E0CBE5-9543-8471-7D82-597F74EA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1404339"/>
            <a:ext cx="3732276" cy="373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EB7ED6-0CEF-8B06-234F-1C2385E9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15" y="1404339"/>
            <a:ext cx="4382101" cy="38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8841" r="8841"/>
          <a:stretch>
            <a:fillRect/>
          </a:stretch>
        </p:blipFill>
        <p:spPr>
          <a:xfrm>
            <a:off x="38100" y="0"/>
            <a:ext cx="9144000" cy="5247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22868" r="22868"/>
          <a:stretch>
            <a:fillRect/>
          </a:stretch>
        </p:blipFill>
        <p:spPr>
          <a:xfrm>
            <a:off x="0" y="0"/>
            <a:ext cx="9144000" cy="245745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>
              <p:custDataLst>
                <p:tags r:id="rId6"/>
              </p:custDataLst>
            </p:nvPr>
          </p:nvSpPr>
          <p:spPr>
            <a:xfrm>
              <a:off x="282" y="716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教师就业情况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0239" y="1128395"/>
            <a:ext cx="7437257" cy="26320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2035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年中小学教师过剩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200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万，其中小学教师过剩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150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万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城市岗位一岗难求，乡村教师无人教书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语数英教师过剩，体育、科学、艺术缺额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教师退出机制全面铺开</a:t>
            </a: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881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8841" r="8841"/>
          <a:stretch>
            <a:fillRect/>
          </a:stretch>
        </p:blipFill>
        <p:spPr>
          <a:xfrm>
            <a:off x="38100" y="0"/>
            <a:ext cx="9144000" cy="5247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22868" r="22868"/>
          <a:stretch>
            <a:fillRect/>
          </a:stretch>
        </p:blipFill>
        <p:spPr>
          <a:xfrm>
            <a:off x="0" y="0"/>
            <a:ext cx="9144000" cy="245745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>
              <p:custDataLst>
                <p:tags r:id="rId6"/>
              </p:custDataLst>
            </p:nvPr>
          </p:nvSpPr>
          <p:spPr>
            <a:xfrm>
              <a:off x="282" y="716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物理类就业方向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0239" y="1128395"/>
            <a:ext cx="7437257" cy="4109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中小学、大学、教培机构教师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相关科研单位的研究人员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核工程与核技术，核能方向、能源方向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光学、光学工程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电子科学与技术、材料（化学的更好）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力学，航空航天方向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软件，建模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……</a:t>
            </a: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1853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8841" r="8841"/>
          <a:stretch>
            <a:fillRect/>
          </a:stretch>
        </p:blipFill>
        <p:spPr>
          <a:xfrm>
            <a:off x="38100" y="0"/>
            <a:ext cx="9144000" cy="5247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22868" r="22868"/>
          <a:stretch>
            <a:fillRect/>
          </a:stretch>
        </p:blipFill>
        <p:spPr>
          <a:xfrm>
            <a:off x="0" y="0"/>
            <a:ext cx="9144000" cy="245745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>
              <p:custDataLst>
                <p:tags r:id="rId6"/>
              </p:custDataLst>
            </p:nvPr>
          </p:nvSpPr>
          <p:spPr>
            <a:xfrm>
              <a:off x="282" y="716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AI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对就业的影响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0239" y="1128395"/>
            <a:ext cx="7437257" cy="22626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低端岗位的消失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对所有行业的影响：数据分析师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硅谷：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Cursor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不看学历，看实际能力；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Palantir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招高中生；亚马逊等更多公司不看学历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750" y="1019810"/>
            <a:ext cx="48006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4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一、高考现状</a:t>
            </a:r>
            <a:endParaRPr lang="en-US" sz="4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19125" y="186277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619125" y="206756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>
                    <a:alpha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220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8841" r="8841"/>
          <a:stretch>
            <a:fillRect/>
          </a:stretch>
        </p:blipFill>
        <p:spPr>
          <a:xfrm>
            <a:off x="38100" y="0"/>
            <a:ext cx="9144000" cy="5247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l="22868" r="22868"/>
          <a:stretch>
            <a:fillRect/>
          </a:stretch>
        </p:blipFill>
        <p:spPr>
          <a:xfrm>
            <a:off x="0" y="0"/>
            <a:ext cx="9144000" cy="245745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9144000" cy="978535"/>
            <a:chOff x="0" y="11"/>
            <a:chExt cx="14400" cy="1541"/>
          </a:xfrm>
        </p:grpSpPr>
        <p:pic>
          <p:nvPicPr>
            <p:cNvPr id="24" name="Image 0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5" name="Text 1"/>
            <p:cNvSpPr/>
            <p:nvPr>
              <p:custDataLst>
                <p:tags r:id="rId6"/>
              </p:custDataLst>
            </p:nvPr>
          </p:nvSpPr>
          <p:spPr>
            <a:xfrm>
              <a:off x="282" y="716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总结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  <a:sym typeface="+mn-ea"/>
                </a:rPr>
                <a:t>  </a:t>
              </a:r>
            </a:p>
            <a:p>
              <a:pPr marL="0" indent="0" algn="l">
                <a:lnSpc>
                  <a:spcPts val="3150"/>
                </a:lnSpc>
                <a:buNone/>
              </a:pP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0240" y="1128395"/>
            <a:ext cx="4572000" cy="3093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学生的选择大概率会出错</a:t>
            </a: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en-US" altLang="zh-CN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2021</a:t>
            </a:r>
            <a:r>
              <a:rPr lang="zh-CN" altLang="en-US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年选择材料，现在就业不错</a:t>
            </a:r>
            <a:endParaRPr lang="en-US" altLang="zh-CN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en-US" altLang="zh-CN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2021</a:t>
            </a:r>
            <a:r>
              <a:rPr lang="zh-CN" altLang="en-US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年选择土木，现在光环不再</a:t>
            </a:r>
            <a:endParaRPr lang="en-US" altLang="zh-CN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公务员的选择是否合适？</a:t>
            </a:r>
            <a:endParaRPr lang="en-US" altLang="zh-CN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公费师范生的选择是否合适？</a:t>
            </a:r>
            <a:endParaRPr lang="en-US" altLang="zh-CN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新兴的赛道往往被忽视：复合、交叉</a:t>
            </a:r>
            <a:endParaRPr lang="en-US" altLang="zh-CN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</a:rPr>
              <a:t>坚持自己的兴趣和擅长</a:t>
            </a:r>
          </a:p>
          <a:p>
            <a:pPr indent="0" fontAlgn="auto">
              <a:lnSpc>
                <a:spcPct val="150000"/>
              </a:lnSpc>
            </a:pPr>
            <a:endParaRPr lang="zh-CN" altLang="en-US" sz="16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8912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每年崩塌一个专业：选专业如选股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732515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四大天坑：生化环材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生化环材遭嫌弃已经很多年了，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2021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基本在最低，但现在强势翻红材料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全网劝退：土木工程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2024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年同济河南断档，最低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564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，比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203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年低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103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</a:t>
            </a: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大连理工大学山东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2023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年，建筑类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64000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多位次，前一年是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8600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多位次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.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新闻传播专业崩塌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2023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年张雪峰一句话，新闻传播类专业全线崩塌</a:t>
            </a: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人大、复旦等录取分数线都是倒数第二。上财在山东省的录取分数位次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12000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多名，进入普通一本院校水平。上财的新闻传播在北京最低。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2024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年上财取消新闻传播在北京的招生</a:t>
            </a: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 </a:t>
            </a:r>
            <a:endParaRPr lang="en-US" sz="2000" b="1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每年崩塌一个专业（二）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676910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小语种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2025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年，小语种坍塌</a:t>
            </a: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北大小语种在广东、江苏、陕西等很多省份招不满，征集志愿。外语学生放弃保送北大。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医学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原先是录取最高分，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年从清华、浙大、中大等开始，位次都下降</a:t>
            </a: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计算机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56%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的计算机类专业录取分数下降，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13%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的专业降幅超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集成电路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小红书上劝退声一片，考研已经趋势明显</a:t>
            </a:r>
            <a:endParaRPr lang="en-US" sz="2000" b="1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49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受追捧的专业和学校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676910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电气类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南京工程学院，电气工程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636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617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分。中国矿业大学的最高录取位次是电气，比计算机高好几分。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北京电子科技学院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提前批，江苏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657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分，清华是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680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分，港中深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645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分，南大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640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</a:t>
            </a: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上海海关学院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algn="l" fontAlgn="auto">
              <a:lnSpc>
                <a:spcPct val="150000"/>
              </a:lnSpc>
              <a:buClrTx/>
              <a:buSzTx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年江苏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657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648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分。</a:t>
            </a:r>
            <a:endParaRPr lang="en-US" altLang="zh-CN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警校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江苏，女生上警校，公大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655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，其他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620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多分，男生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600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分左右</a:t>
            </a:r>
            <a:endParaRPr lang="en-US" sz="2000" b="1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91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受追捧的专业和学校（二）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676910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公费师范生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2021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年，河南招不满，征集。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2025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年安阳师范学院最高分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622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分，郑州师范学院最高分超</a:t>
            </a:r>
            <a:r>
              <a:rPr lang="en-US" altLang="zh-CN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600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分。普通师范专业崩塌。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铁道、电气定向班、医学专科专业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algn="l" fontAlgn="auto">
              <a:lnSpc>
                <a:spcPct val="150000"/>
              </a:lnSpc>
              <a:buClrTx/>
              <a:buSzTx/>
            </a:pPr>
            <a:r>
              <a:rPr 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录取分数线超过本科线。</a:t>
            </a:r>
            <a:endParaRPr lang="en-US" sz="2000" b="1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91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大学的变迁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676910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国防七校的崛起</a:t>
            </a: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哈尔滨工业大学分数线进入华东五校分数线，北航、北理工、西工大、南航、南理工、哈工程。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N9</a:t>
            </a:r>
            <a:r>
              <a:rPr lang="zh-CN" altLang="en-US" sz="24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高校联盟</a:t>
            </a:r>
            <a:endParaRPr lang="en-US" altLang="zh-CN" sz="24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algn="l" fontAlgn="auto">
              <a:lnSpc>
                <a:spcPct val="150000"/>
              </a:lnSpc>
              <a:buClrTx/>
              <a:buSzTx/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 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南科大、上科大、西湖大学、深圳理工大学、福建福耀科技大学、宁波东方理工大学、大亚湾大学、深圳技术大学、康复大学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宁波东方理工大学最高分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691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，最低分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656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分，在浙江录取分数线仅次于浙大，</a:t>
            </a: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72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0965"/>
            <a:ext cx="9169400" cy="5350510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时间轴图示</a:t>
            </a:r>
            <a:endParaRPr lang="en-US" sz="225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400" y="-100965"/>
            <a:ext cx="9144000" cy="978535"/>
            <a:chOff x="0" y="11"/>
            <a:chExt cx="14400" cy="1541"/>
          </a:xfrm>
        </p:grpSpPr>
        <p:pic>
          <p:nvPicPr>
            <p:cNvPr id="21" name="Image 0" descr="preencoded.png"/>
            <p:cNvPicPr>
              <a:picLocks noChangeAspect="1"/>
            </p:cNvPicPr>
            <p:nvPr/>
          </p:nvPicPr>
          <p:blipFill>
            <a:blip r:embed="rId4"/>
            <a:srcRect t="3571" b="3571"/>
            <a:stretch>
              <a:fillRect/>
            </a:stretch>
          </p:blipFill>
          <p:spPr>
            <a:xfrm>
              <a:off x="0" y="11"/>
              <a:ext cx="14400" cy="1541"/>
            </a:xfrm>
            <a:prstGeom prst="rect">
              <a:avLst/>
            </a:prstGeom>
          </p:spPr>
        </p:pic>
        <p:sp>
          <p:nvSpPr>
            <p:cNvPr id="22" name="Text 1"/>
            <p:cNvSpPr/>
            <p:nvPr/>
          </p:nvSpPr>
          <p:spPr>
            <a:xfrm>
              <a:off x="513" y="774"/>
              <a:ext cx="12625" cy="6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3150"/>
                </a:lnSpc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0"/>
                </a:rPr>
                <a:t>大学的变迁（二）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  <a:p>
              <a:pPr marL="0" indent="0" algn="l">
                <a:lnSpc>
                  <a:spcPts val="3150"/>
                </a:lnSpc>
                <a:buNone/>
              </a:pP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endParaRPr>
            </a:p>
          </p:txBody>
        </p:sp>
      </p:grpSp>
      <p:sp>
        <p:nvSpPr>
          <p:cNvPr id="5" name="Text 1"/>
          <p:cNvSpPr/>
          <p:nvPr/>
        </p:nvSpPr>
        <p:spPr>
          <a:xfrm>
            <a:off x="676910" y="1872615"/>
            <a:ext cx="7912735" cy="32708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职业本科的崛起</a:t>
            </a:r>
            <a:endParaRPr lang="en-US" altLang="zh-CN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  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广东、浙江两省的职业本科，深圳职业技术大学（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617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566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）、深圳信息职业技术大学，超部分双一流大学分数线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endParaRPr lang="en-US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北大等名校冷门专业遇冷</a:t>
            </a:r>
            <a:endParaRPr lang="en-US" altLang="zh-CN" sz="24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algn="l" fontAlgn="auto">
              <a:lnSpc>
                <a:spcPct val="150000"/>
              </a:lnSpc>
              <a:buClrTx/>
              <a:buSzTx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江苏，天大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专业组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637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分，不如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211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大学的冷门专业组。川大的护理学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597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分。湖大马克思主义理论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607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分，重大戏剧与影视学类为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603</a:t>
            </a: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分。</a:t>
            </a:r>
          </a:p>
          <a:p>
            <a:pPr algn="l" fontAlgn="auto">
              <a:lnSpc>
                <a:spcPct val="150000"/>
              </a:lnSpc>
              <a:buClrTx/>
              <a:buSzTx/>
            </a:pPr>
            <a:r>
              <a:rPr lang="zh-CN" altLang="en-US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广东，吉大政治学与行政学大类和思想政治教育，最低投档分为</a:t>
            </a:r>
            <a:r>
              <a:rPr lang="en-US" altLang="zh-CN" sz="200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593</a:t>
            </a:r>
            <a:r>
              <a:rPr lang="zh-CN" altLang="en-US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</a:t>
            </a: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lnSpc>
                <a:spcPts val="3150"/>
              </a:lnSpc>
              <a:buFont typeface="Arial" panose="020B0604020202020204" pitchFamily="34" charset="0"/>
              <a:buChar char="•"/>
            </a:pPr>
            <a:endParaRPr lang="en-US" sz="2000" b="1" dirty="0">
              <a:gradFill>
                <a:gsLst>
                  <a:gs pos="50000">
                    <a:srgbClr val="1F5FBF"/>
                  </a:gs>
                  <a:gs pos="0">
                    <a:srgbClr val="1486CB"/>
                  </a:gs>
                  <a:gs pos="100000">
                    <a:srgbClr val="2A34B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130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9884" y="774700"/>
            <a:ext cx="560607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gradFill>
                  <a:gsLst>
                    <a:gs pos="50000">
                      <a:srgbClr val="1F5FBF"/>
                    </a:gs>
                    <a:gs pos="0">
                      <a:srgbClr val="1486CB"/>
                    </a:gs>
                    <a:gs pos="100000">
                      <a:srgbClr val="2A34B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二、大学生教育的现状</a:t>
            </a:r>
          </a:p>
        </p:txBody>
      </p:sp>
      <p:sp>
        <p:nvSpPr>
          <p:cNvPr id="4" name="Shape 1"/>
          <p:cNvSpPr/>
          <p:nvPr/>
        </p:nvSpPr>
        <p:spPr>
          <a:xfrm>
            <a:off x="349885" y="161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349885" y="182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>
                    <a:alpha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364907,436494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6356"/>
  <p:tag name="KSO_WM_UNIT_TYPE" val="i"/>
  <p:tag name="KSO_WM_UNIT_INDEX" val="1"/>
  <p:tag name="KSO_WM_UNIT_ID" val="chip20226356_21*i*1"/>
  <p:tag name="KSO_WM_BEAUTIFY_FLAG" val="#wm#"/>
  <p:tag name="KSO_WM_TAG_VERSION" val="1.0"/>
  <p:tag name="KSO_WM_CHIP_GROUPID" val="62fa0cd4295c1bf6da932785"/>
  <p:tag name="KSO_WM_CHIP_XID" val="62fa0cd4295c1bf6da932796"/>
  <p:tag name="KSO_WM_UNIT_DEC_AREA_ID" val="a373c75eab584a27897f99d29696a1e7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7144e9ac153414a95541528a5935c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152f5a044fbf4d27b853b5fb1a77604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efde6e37e7c4fdf856c8e53f3551cd8"/>
  <p:tag name="KSO_WM_SLIDE_BACKGROUND_TYPE" val="fram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ad198d5a908040b68e92031e915e66ec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833ad60a514bbdaeb70629e290b2f3"/>
  <p:tag name="KSO_WM_SLIDE_BACKGROUND_TYPE" val="fram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d24f06e660f44c5eaaa7bbf2e1ef8349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c992c8dade4e5190c9661fdb883b6c"/>
  <p:tag name="KSO_WM_SLIDE_BACKGROUND_TYPE" val="fram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53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153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d102cf14e69e7f8bce2b"/>
  <p:tag name="KSO_WM_CHIP_XID" val="620f45bb23e2a5f56cafe0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22*i*1"/>
  <p:tag name="KSO_WM_BEAUTIFY_FLAG" val="#wm#"/>
  <p:tag name="KSO_WM_TAG_VERSION" val="1.0"/>
  <p:tag name="KSO_WM_CHIP_GROUPID" val="62fa0cd4295c1bf6da932785"/>
  <p:tag name="KSO_WM_CHIP_XID" val="62fa0cd4295c1bf6da932794"/>
  <p:tag name="KSO_WM_UNIT_DEC_AREA_ID" val="dbcae64c397d4ac087324b0bf8e1d40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a62fe32a55f4982af96f782f7b08ed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feca68fe6e294e95805463bf277dabe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ff4d329e7c044919912b0f77fe6b7ec"/>
  <p:tag name="KSO_WM_SLIDE_BACKGROUND_TYPE" val="leftR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53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53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d102cf14e69e7f8bce2b"/>
  <p:tag name="KSO_WM_CHIP_XID" val="620f45bb23e2a5f56cafe0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cef050af89444a408ad6d02b1dadd629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c441fc468974a879bcd6910690a5ed4"/>
  <p:tag name="KSO_WM_SLIDE_BACKGROUND_TYPE" val="leftRigh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e974c13d241b4df8b1353506941aea50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04c0deaac204ce1bb6b3fb5b4cfa099"/>
  <p:tag name="KSO_WM_SLIDE_BACKGROUND_TYPE" val="leftRigh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d1ec1d92b6f34b3e8d4d539b31d1c66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cadc4bcea26446a8a7d71a458c018f0"/>
  <p:tag name="KSO_WM_SLIDE_BACKGROUND_TYPE" val="topBotto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b662616e68024f879c6f9c7d35ff9558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a8d33512d694c3bbfc1c122f003c2ba"/>
  <p:tag name="KSO_WM_SLIDE_BACKGROUND_TYPE" val="topBotto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53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53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d102cf14e69e7f8bce2b"/>
  <p:tag name="KSO_WM_CHIP_XID" val="620f45bb23e2a5f56cafe0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d3d266d885841759db677a5ea6fcc6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9a6df533d1447bb9a0ea1483d25181b"/>
  <p:tag name="KSO_WM_SLIDE_BACKGROUND_TYPE" val="bottomTop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a25d7dbc82e34b4aae689af4eb6504f1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3234c2deee84ebfbd500a973f80e750"/>
  <p:tag name="KSO_WM_SLIDE_BACKGROUND_TYPE" val="bottomTop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53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53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d102cf14e69e7f8bce2b"/>
  <p:tag name="KSO_WM_CHIP_XID" val="620f45bb23e2a5f56cafe01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04d968d8fdd24004b9a2dc470b9d1e3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4d4460736684de28e69f8c998ee0d92"/>
  <p:tag name="KSO_WM_SLIDE_BACKGROUND_TYPE" val="navigati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d2f1e2072cae41cdae36d0498df69a0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e6cbe29077647e7bf594c180ea5e6ff"/>
  <p:tag name="KSO_WM_SLIDE_BACKGROUND_TYPE" val="naviga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53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53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d102cf14e69e7f8bce2b"/>
  <p:tag name="KSO_WM_CHIP_XID" val="620f45bb23e2a5f56cafe01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356_1*f*1"/>
  <p:tag name="KSO_WM_TEMPLATE_CATEGORY" val="custom"/>
  <p:tag name="KSO_WM_TEMPLATE_INDEX" val="20226356"/>
  <p:tag name="KSO_WM_UNIT_LAYERLEVEL" val="1"/>
  <p:tag name="KSO_WM_TAG_VERSION" val="1.0"/>
  <p:tag name="KSO_WM_BEAUTIFY_FLAG" val="#wm#"/>
  <p:tag name="KSO_WM_UNIT_DEFAULT_FONT" val="16;18;2"/>
  <p:tag name="KSO_WM_UNIT_BLOCK" val="0"/>
  <p:tag name="KSO_WM_UNIT_DEC_AREA_ID" val="b8535c8715514b629354257324894f3b"/>
  <p:tag name="KSO_WM_CHIP_GROUPID" val="619de5d456c5b5f57912a6a4"/>
  <p:tag name="KSO_WM_CHIP_XID" val="619de5d456c5b5f57912a6a1"/>
  <p:tag name="KSO_WM_CHIP_FILLAREA_FILL_RULE" val="{&quot;fill_align&quot;:&quot;lm&quot;,&quot;fill_mode&quot;:&quot;adaptive&quot;,&quot;sacle_strategy&quot;:&quot;smart&quot;}"/>
  <p:tag name="KSO_WM_ASSEMBLE_CHIP_INDEX" val="20a95fda11b545c089983aa09b0e882a"/>
  <p:tag name="KSO_WM_UNIT_TEXT_FILL_FORE_SCHEMECOLOR_INDEX_BRIGHTNESS" val="0.15"/>
  <p:tag name="KSO_WM_UNIT_TEXT_FILL_FORE_SCHEMECOLOR_INDEX" val="13"/>
  <p:tag name="KSO_WM_UNIT_TEXT_FILL_TYPE" val="1"/>
  <p:tag name="KSO_WM_TEMPLATE_ASSEMBLE_XID" val="630c6183a35593066df9d1e9"/>
  <p:tag name="KSO_WM_TEMPLATE_ASSEMBLE_GROUPID" val="62fa0cd4295c1bf6da93278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e6548e2843aa4ece9255c40c08dc632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be268576dc243958c735c79bd736093"/>
  <p:tag name="KSO_WM_SLIDE_BACKGROUND_TYPE" val="bel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661bcfd4e1b14f4a92496c38b9ceab67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4f2222cf013495d85fb48971f6d8bed"/>
  <p:tag name="KSO_WM_SLIDE_BACKGROUND_TYPE" val="bel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43b6dab316ac49f2aba670cb78e95417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34a12a462ec474bbae0906d3c330d4e"/>
  <p:tag name="KSO_WM_SLIDE_BACKGROUND_TYPE" val="bel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53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53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d102cf14e69e7f8bce2b"/>
  <p:tag name="KSO_WM_CHIP_XID" val="620f45bb23e2a5f56cafe01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202X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356_1*f*2"/>
  <p:tag name="KSO_WM_TEMPLATE_CATEGORY" val="custom"/>
  <p:tag name="KSO_WM_TEMPLATE_INDEX" val="20226356"/>
  <p:tag name="KSO_WM_UNIT_LAYERLEVEL" val="1"/>
  <p:tag name="KSO_WM_TAG_VERSION" val="1.0"/>
  <p:tag name="KSO_WM_BEAUTIFY_FLAG" val="#wm#"/>
  <p:tag name="KSO_WM_UNIT_DEFAULT_FONT" val="40;44;2"/>
  <p:tag name="KSO_WM_UNIT_BLOCK" val="0"/>
  <p:tag name="KSO_WM_UNIT_SM_LIMIT_TYPE" val="2"/>
  <p:tag name="KSO_WM_UNIT_DEC_AREA_ID" val="6b0914bc21734b2e8ef228cf20c9399a"/>
  <p:tag name="KSO_WM_UNIT_DECORATE_INFO" val="{&quot;DecorateInfoH&quot;:{&quot;IsAbs&quot;:false},&quot;DecorateInfoW&quot;:{&quot;IsAbs&quot;:false},&quot;DecorateInfoX&quot;:{&quot;IsAbs&quot;:false,&quot;Pos&quot;:0},&quot;DecorateInfoY&quot;:{&quot;IsAbs&quot;:false,&quot;Pos&quot;:2},&quot;ReferentInfo&quot;:{&quot;Id&quot;:&quot;3222738babc94a0c9c286851aa4fcb40&quot;,&quot;X&quot;:{&quot;Pos&quot;:0},&quot;Y&quot;:{&quot;Pos&quot;:0}},&quot;whChangeMode&quot;:0}"/>
  <p:tag name="KSO_WM_CHIP_GROUPID" val="619de5d456c5b5f57912a6a4"/>
  <p:tag name="KSO_WM_CHIP_XID" val="619de5d456c5b5f57912a6a1"/>
  <p:tag name="KSO_WM_CHIP_FILLAREA_FILL_RULE" val="{&quot;fill_align&quot;:&quot;lm&quot;,&quot;fill_mode&quot;:&quot;adaptive&quot;,&quot;sacle_strategy&quot;:&quot;smart&quot;}"/>
  <p:tag name="KSO_WM_ASSEMBLE_CHIP_INDEX" val="20a95fda11b545c089983aa09b0e882a"/>
  <p:tag name="KSO_WM_UNIT_TEXT_FILL_FORE_SCHEMECOLOR_INDEX_BRIGHTNESS" val="0.15"/>
  <p:tag name="KSO_WM_UNIT_TEXT_FILL_FORE_SCHEMECOLOR_INDEX" val="13"/>
  <p:tag name="KSO_WM_UNIT_TEXT_FILL_TYPE" val="1"/>
  <p:tag name="KSO_WM_TEMPLATE_ASSEMBLE_XID" val="630c6183a35593066df9d1e9"/>
  <p:tag name="KSO_WM_TEMPLATE_ASSEMBLE_GROUPID" val="62fa0cd4295c1bf6da93278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2,&quot;left&quot;:45,&quot;top&quot;:256.5,&quot;width&quot;:630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扁平风产品发布会模板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356_1*a*1"/>
  <p:tag name="KSO_WM_TEMPLATE_CATEGORY" val="custom"/>
  <p:tag name="KSO_WM_TEMPLATE_INDEX" val="20226356"/>
  <p:tag name="KSO_WM_UNIT_LAYERLEVEL" val="1"/>
  <p:tag name="KSO_WM_TAG_VERSION" val="1.0"/>
  <p:tag name="KSO_WM_BEAUTIFY_FLAG" val="#wm#"/>
  <p:tag name="KSO_WM_UNIT_DEFAULT_FONT" val="72;74;2"/>
  <p:tag name="KSO_WM_UNIT_BLOCK" val="0"/>
  <p:tag name="KSO_WM_UNIT_DEC_AREA_ID" val="3222738babc94a0c9c286851aa4fcb40"/>
  <p:tag name="KSO_WM_CHIP_GROUPID" val="619de5d456c5b5f57912a6a4"/>
  <p:tag name="KSO_WM_CHIP_XID" val="619de5d456c5b5f57912a6a1"/>
  <p:tag name="KSO_WM_CHIP_FILLAREA_FILL_RULE" val="{&quot;fill_align&quot;:&quot;lm&quot;,&quot;fill_mode&quot;:&quot;adaptive&quot;,&quot;sacle_strategy&quot;:&quot;smart&quot;}"/>
  <p:tag name="KSO_WM_ASSEMBLE_CHIP_INDEX" val="20a95fda11b545c089983aa09b0e882a"/>
  <p:tag name="KSO_WM_UNIT_TEXT_FILL_FORE_SCHEMECOLOR_INDEX_BRIGHTNESS" val="0.15"/>
  <p:tag name="KSO_WM_UNIT_TEXT_FILL_FORE_SCHEMECOLOR_INDEX" val="13"/>
  <p:tag name="KSO_WM_UNIT_TEXT_FILL_TYPE" val="1"/>
  <p:tag name="KSO_WM_TEMPLATE_ASSEMBLE_XID" val="630c6183a35593066df9d1e9"/>
  <p:tag name="KSO_WM_TEMPLATE_ASSEMBLE_GROUPID" val="62fa0cd4295c1bf6da9327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3.2,&quot;left&quot;:-14.512519685039388,&quot;top&quot;:0,&quot;width&quot;:752.025039370078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3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15*i*1"/>
  <p:tag name="KSO_WM_BEAUTIFY_FLAG" val="#wm#"/>
  <p:tag name="KSO_WM_TAG_VERSION" val="1.0"/>
  <p:tag name="KSO_WM_CHIP_GROUPID" val="62fa0cd4295c1bf6da932785"/>
  <p:tag name="KSO_WM_CHIP_XID" val="62fa0cd4295c1bf6da932790"/>
  <p:tag name="KSO_WM_UNIT_DEC_AREA_ID" val="576af19a935e48a49664ff69ea5e71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5aba9e10d394992b55c0e14e0d32be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6356"/>
  <p:tag name="KSO_WM_UNIT_TYPE" val="i"/>
  <p:tag name="KSO_WM_UNIT_INDEX" val="1"/>
  <p:tag name="KSO_WM_UNIT_ID" val="chip20226356_16*i*1"/>
  <p:tag name="KSO_WM_BEAUTIFY_FLAG" val="#wm#"/>
  <p:tag name="KSO_WM_TAG_VERSION" val="1.0"/>
  <p:tag name="KSO_WM_CHIP_GROUPID" val="62fa0cd4295c1bf6da932785"/>
  <p:tag name="KSO_WM_CHIP_XID" val="62fa0cd4295c1bf6da93278f"/>
  <p:tag name="KSO_WM_UNIT_DEC_AREA_ID" val="c024977d4fd746fda652bf53fc511571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3b8bf393f1e4dc1bd861fe46d1fa17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17*i*1"/>
  <p:tag name="KSO_WM_BEAUTIFY_FLAG" val="#wm#"/>
  <p:tag name="KSO_WM_TAG_VERSION" val="1.0"/>
  <p:tag name="KSO_WM_CHIP_GROUPID" val="62fa0cd4295c1bf6da932785"/>
  <p:tag name="KSO_WM_CHIP_XID" val="62fa0cd4295c1bf6da93278e"/>
  <p:tag name="KSO_WM_UNIT_DEC_AREA_ID" val="04ca1df42b644f8195404429f7557c1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b7ab9e3483344a6bcc6b6d929ab61f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3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6*i*1"/>
  <p:tag name="KSO_WM_BEAUTIFY_FLAG" val="#wm#"/>
  <p:tag name="KSO_WM_TAG_VERSION" val="1.0"/>
  <p:tag name="KSO_WM_CHIP_GROUPID" val="62fa0cd4295c1bf6da932785"/>
  <p:tag name="KSO_WM_CHIP_XID" val="62fa0cd4295c1bf6da932789"/>
  <p:tag name="KSO_WM_UNIT_DEC_AREA_ID" val="b5b2cabcedc04b71ac23de5ee38902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4c4f33976bf4adaa2911eaee64a0f4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8*i*1"/>
  <p:tag name="KSO_WM_BEAUTIFY_FLAG" val="#wm#"/>
  <p:tag name="KSO_WM_TAG_VERSION" val="1.0"/>
  <p:tag name="KSO_WM_CHIP_GROUPID" val="62fa0cd4295c1bf6da932785"/>
  <p:tag name="KSO_WM_CHIP_XID" val="62fa0cd4295c1bf6da932787"/>
  <p:tag name="KSO_WM_UNIT_DEC_AREA_ID" val="7688f26c991c4af085947e14885b54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55ed90b28a741959c5fe56ffdcf30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6356"/>
  <p:tag name="KSO_WM_UNIT_TYPE" val="i"/>
  <p:tag name="KSO_WM_UNIT_INDEX" val="1"/>
  <p:tag name="KSO_WM_UNIT_ID" val="chip20226356_7*i*1"/>
  <p:tag name="KSO_WM_BEAUTIFY_FLAG" val="#wm#"/>
  <p:tag name="KSO_WM_TAG_VERSION" val="1.0"/>
  <p:tag name="KSO_WM_CHIP_GROUPID" val="62fa0cd4295c1bf6da932785"/>
  <p:tag name="KSO_WM_CHIP_XID" val="62fa0cd4295c1bf6da932788"/>
  <p:tag name="KSO_WM_UNIT_DEC_AREA_ID" val="51a2aef4380d412c9d3487f7919b07d7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b1ec695acb9469c85ffe647285195e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6356"/>
  <p:tag name="KSO_WM_CHIP_COLORING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19*i*1"/>
  <p:tag name="KSO_WM_BEAUTIFY_FLAG" val="#wm#"/>
  <p:tag name="KSO_WM_TAG_VERSION" val="1.0"/>
  <p:tag name="KSO_WM_CHIP_GROUPID" val="62fa0cd4295c1bf6da932785"/>
  <p:tag name="KSO_WM_CHIP_XID" val="62fa0cd4295c1bf6da932797"/>
  <p:tag name="KSO_WM_UNIT_DEC_AREA_ID" val="7598c5f6710343588a279c4d6d22f0d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a3026759ed8435493d3a57b7948131b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10*i*1"/>
  <p:tag name="KSO_WM_BEAUTIFY_FLAG" val="#wm#"/>
  <p:tag name="KSO_WM_TAG_VERSION" val="1.0"/>
  <p:tag name="KSO_WM_CHIP_GROUPID" val="62fa0cd4295c1bf6da932785"/>
  <p:tag name="KSO_WM_CHIP_XID" val="62fa0cd4295c1bf6da93278d"/>
  <p:tag name="KSO_WM_UNIT_DEC_AREA_ID" val="ed15c566c3f446f58661f75280eda56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2b57e4ef97f46df841282b3c383902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w"/>
  <p:tag name="KSO_WM_TEMPLATE_CATEGORY" val="chip"/>
  <p:tag name="KSO_WM_TEMPLATE_INDEX" val="20226356"/>
  <p:tag name="KSO_WM_UNIT_TYPE" val="i"/>
  <p:tag name="KSO_WM_UNIT_INDEX" val="1"/>
  <p:tag name="KSO_WM_UNIT_ID" val="chip20226356_11*i*1"/>
  <p:tag name="KSO_WM_BEAUTIFY_FLAG" val="#wm#"/>
  <p:tag name="KSO_WM_TAG_VERSION" val="1.0"/>
  <p:tag name="KSO_WM_CHIP_GROUPID" val="62fa0cd4295c1bf6da932785"/>
  <p:tag name="KSO_WM_CHIP_XID" val="62fa0cd4295c1bf6da93278b"/>
  <p:tag name="KSO_WM_UNIT_DEC_AREA_ID" val="23b10bfce94d48d0998d9eb7de6d0de7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f4c334a871440dbb2cac7fc61e0dfc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6356"/>
  <p:tag name="KSO_WM_UNIT_TYPE" val="i"/>
  <p:tag name="KSO_WM_UNIT_INDEX" val="1"/>
  <p:tag name="KSO_WM_UNIT_ID" val="chip20226356_12*i*1"/>
  <p:tag name="KSO_WM_BEAUTIFY_FLAG" val="#wm#"/>
  <p:tag name="KSO_WM_TAG_VERSION" val="1.0"/>
  <p:tag name="KSO_WM_CHIP_GROUPID" val="62fa0cd4295c1bf6da932785"/>
  <p:tag name="KSO_WM_CHIP_XID" val="62fa0cd4295c1bf6da93278c"/>
  <p:tag name="KSO_WM_UNIT_DEC_AREA_ID" val="5b3cd05fb88346ee9dbde002a4a61ee1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9a805e68314d04b8471fc21acff82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13*i*1"/>
  <p:tag name="KSO_WM_BEAUTIFY_FLAG" val="#wm#"/>
  <p:tag name="KSO_WM_TAG_VERSION" val="1.0"/>
  <p:tag name="KSO_WM_CHIP_GROUPID" val="62fa0cd4295c1bf6da932785"/>
  <p:tag name="KSO_WM_CHIP_XID" val="62fa0cd4295c1bf6da93278a"/>
  <p:tag name="KSO_WM_UNIT_DEC_AREA_ID" val="26405a60756f4f9d8e383eac1168f57c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9f4d00a476c44d5940b3b73ed831a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w"/>
  <p:tag name="KSO_WM_TEMPLATE_CATEGORY" val="chip"/>
  <p:tag name="KSO_WM_TEMPLATE_INDEX" val="20226356"/>
  <p:tag name="KSO_WM_UNIT_TYPE" val="i"/>
  <p:tag name="KSO_WM_UNIT_INDEX" val="1"/>
  <p:tag name="KSO_WM_UNIT_ID" val="chip20226356_20*i*1"/>
  <p:tag name="KSO_WM_BEAUTIFY_FLAG" val="#wm#"/>
  <p:tag name="KSO_WM_TAG_VERSION" val="1.0"/>
  <p:tag name="KSO_WM_CHIP_GROUPID" val="62fa0cd4295c1bf6da932785"/>
  <p:tag name="KSO_WM_CHIP_XID" val="62fa0cd4295c1bf6da932795"/>
  <p:tag name="KSO_WM_UNIT_DEC_AREA_ID" val="636a4a90561c435a8fcd52ce087e682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18a8b074e37462ab0d1f0f83e6a19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LOCK" val="0"/>
  <p:tag name="KSO_WM_UNIT_DEC_AREA_ID" val="83bb6af2284d476798b73094d2fbfb1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6356_1*i*1"/>
  <p:tag name="KSO_WM_TEMPLATE_CATEGORY" val="custom"/>
  <p:tag name="KSO_WM_TEMPLATE_INDEX" val="20226356"/>
  <p:tag name="KSO_WM_UNIT_LAYERLEVEL" val="1"/>
  <p:tag name="KSO_WM_TAG_VERSION" val="1.0"/>
  <p:tag name="KSO_WM_BEAUTIFY_FLAG" val="#wm#"/>
  <p:tag name="KSO_WM_CHIP_GROUPID" val="620b5266d9f311da4dab656b"/>
  <p:tag name="KSO_WM_CHIP_XID" val="620b5266d9f311da4dab656a"/>
  <p:tag name="KSO_WM_CHIP_FILLAREA_FILL_RULE" val="{&quot;fill_align&quot;:&quot;lb&quot;,&quot;fill_mode&quot;:&quot;adaptive&quot;,&quot;sacle_strategy&quot;:&quot;smart&quot;}"/>
  <p:tag name="KSO_WM_UNIT_DEC_SUPPORTCHANGEPIC" val="0"/>
  <p:tag name="KSO_WM_UNIT_DEC_CHANGEPICRESERVED" val="0"/>
  <p:tag name="KSO_WM_ASSEMBLE_CHIP_INDEX" val="7208da4ad80c432496e7ba34711c8fc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30c6186a35593066df9d51f"/>
  <p:tag name="KSO_WM_TEMPLATE_ASSEMBLE_GROUPID" val="62fa0cd4295c1bf6da93278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14;16;2"/>
  <p:tag name="KSO_WM_UNIT_BLOCK" val="0"/>
  <p:tag name="KSO_WM_UNIT_DEC_AREA_ID" val="7e04f975960048a99f712ebaacae80e4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1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356_1*f*1"/>
  <p:tag name="KSO_WM_TEMPLATE_CATEGORY" val="custom"/>
  <p:tag name="KSO_WM_TEMPLATE_INDEX" val="20226356"/>
  <p:tag name="KSO_WM_UNIT_LAYERLEVEL" val="1"/>
  <p:tag name="KSO_WM_TAG_VERSION" val="1.0"/>
  <p:tag name="KSO_WM_BEAUTIFY_FLAG" val="#wm#"/>
  <p:tag name="KSO_WM_CHIP_GROUPID" val="620b5266d9f311da4dab656b"/>
  <p:tag name="KSO_WM_CHIP_XID" val="620b5266d9f311da4dab656a"/>
  <p:tag name="KSO_WM_CHIP_FILLAREA_FILL_RULE" val="{&quot;fill_align&quot;:&quot;lb&quot;,&quot;fill_mode&quot;:&quot;adaptive&quot;,&quot;sacle_strategy&quot;:&quot;smart&quot;}"/>
  <p:tag name="KSO_WM_ASSEMBLE_CHIP_INDEX" val="7208da4ad80c432496e7ba34711c8fcc"/>
  <p:tag name="KSO_WM_UNIT_TEXT_FILL_FORE_SCHEMECOLOR_INDEX_BRIGHTNESS" val="0"/>
  <p:tag name="KSO_WM_UNIT_TEXT_FILL_FORE_SCHEMECOLOR_INDEX" val="13"/>
  <p:tag name="KSO_WM_UNIT_TEXT_FILL_TYPE" val="1"/>
  <p:tag name="KSO_WM_TEMPLATE_ASSEMBLE_XID" val="630c6186a35593066df9d51f"/>
  <p:tag name="KSO_WM_TEMPLATE_ASSEMBLE_GROUPID" val="62fa0cd4295c1bf6da9327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48;52;2"/>
  <p:tag name="KSO_WM_UNIT_BLOCK" val="0"/>
  <p:tag name="KSO_WM_UNIT_DEC_AREA_ID" val="e97a038900bc4108a4042dd670e00898"/>
  <p:tag name="KSO_WM_UNIT_ISCONTENTSTITLE" val="0"/>
  <p:tag name="KSO_WM_UNIT_ISNUMDGMTITLE" val="0"/>
  <p:tag name="KSO_WM_UNIT_PRESET_TEXT" val="演讲完毕，感谢观看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356_1*a*1"/>
  <p:tag name="KSO_WM_TEMPLATE_CATEGORY" val="custom"/>
  <p:tag name="KSO_WM_TEMPLATE_INDEX" val="20226356"/>
  <p:tag name="KSO_WM_UNIT_LAYERLEVEL" val="1"/>
  <p:tag name="KSO_WM_TAG_VERSION" val="1.0"/>
  <p:tag name="KSO_WM_BEAUTIFY_FLAG" val="#wm#"/>
  <p:tag name="KSO_WM_CHIP_GROUPID" val="620b5266d9f311da4dab656b"/>
  <p:tag name="KSO_WM_CHIP_XID" val="620b5266d9f311da4dab656a"/>
  <p:tag name="KSO_WM_CHIP_FILLAREA_FILL_RULE" val="{&quot;fill_align&quot;:&quot;lb&quot;,&quot;fill_mode&quot;:&quot;adaptive&quot;,&quot;sacle_strategy&quot;:&quot;smart&quot;}"/>
  <p:tag name="KSO_WM_ASSEMBLE_CHIP_INDEX" val="7208da4ad80c432496e7ba34711c8fcc"/>
  <p:tag name="KSO_WM_UNIT_TEXT_FILL_FORE_SCHEMECOLOR_INDEX_BRIGHTNESS" val="0"/>
  <p:tag name="KSO_WM_UNIT_TEXT_FILL_FORE_SCHEMECOLOR_INDEX" val="13"/>
  <p:tag name="KSO_WM_UNIT_TEXT_FILL_TYPE" val="1"/>
  <p:tag name="KSO_WM_TEMPLATE_ASSEMBLE_XID" val="630c6186a35593066df9d51f"/>
  <p:tag name="KSO_WM_TEMPLATE_ASSEMBLE_GROUPID" val="62fa0cd4295c1bf6da93278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6356"/>
  <p:tag name="KSO_WM_UNIT_TYPE" val="i"/>
  <p:tag name="KSO_WM_UNIT_INDEX" val="1"/>
  <p:tag name="KSO_WM_UNIT_ID" val="chip20226356_2*i*1"/>
  <p:tag name="KSO_WM_BEAUTIFY_FLAG" val="#wm#"/>
  <p:tag name="KSO_WM_TAG_VERSION" val="1.0"/>
  <p:tag name="KSO_WM_CHIP_GROUPID" val="62fa0cd4295c1bf6da932785"/>
  <p:tag name="KSO_WM_CHIP_XID" val="62fa0cd4295c1bf6da932793"/>
  <p:tag name="KSO_WM_UNIT_DEC_AREA_ID" val="7b2c99b64b3d425aadc54a2502b27c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607c63ebd3a485686ae982b390c75a2"/>
  <p:tag name="KSO_WM_SLIDE_BACKGROUND_TYPE" val="genera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4*i*1"/>
  <p:tag name="KSO_WM_BEAUTIFY_FLAG" val="#wm#"/>
  <p:tag name="KSO_WM_TAG_VERSION" val="1.0"/>
  <p:tag name="KSO_WM_CHIP_GROUPID" val="62fa0cd4295c1bf6da932785"/>
  <p:tag name="KSO_WM_CHIP_XID" val="62fa0cd4295c1bf6da932792"/>
  <p:tag name="KSO_WM_UNIT_DEC_AREA_ID" val="76e1b53d2d564e89afd934c977312d62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bb917d36674dfba95cdd608f13800b"/>
  <p:tag name="KSO_WM_SLIDE_BACKGROUND_TYPE" val="genera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6356"/>
  <p:tag name="KSO_WM_UNIT_TYPE" val="i"/>
  <p:tag name="KSO_WM_UNIT_INDEX" val="1"/>
  <p:tag name="KSO_WM_UNIT_ID" val="chip20226356_3*i*1"/>
  <p:tag name="KSO_WM_BEAUTIFY_FLAG" val="#wm#"/>
  <p:tag name="KSO_WM_TAG_VERSION" val="1.0"/>
  <p:tag name="KSO_WM_CHIP_GROUPID" val="62fa0cd4295c1bf6da932785"/>
  <p:tag name="KSO_WM_CHIP_XID" val="62fa0cd4295c1bf6da932791"/>
  <p:tag name="KSO_WM_UNIT_DEC_AREA_ID" val="b8c5db776b21413e86499b5e74baeea8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dadb7f521248eea06cd0076ad9af14"/>
  <p:tag name="KSO_WM_SLIDE_BACKGROUND_TYPE" val="genera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Adjacency">
      <a:dk1>
        <a:srgbClr val="000000"/>
      </a:dk1>
      <a:lt1>
        <a:srgbClr val="FFFFFF"/>
      </a:lt1>
      <a:dk2>
        <a:srgbClr val="D9F0FF"/>
      </a:dk2>
      <a:lt2>
        <a:srgbClr val="F4FBFF"/>
      </a:lt2>
      <a:accent1>
        <a:srgbClr val="6D84F9"/>
      </a:accent1>
      <a:accent2>
        <a:srgbClr val="9AABF9"/>
      </a:accent2>
      <a:accent3>
        <a:srgbClr val="879FF8"/>
      </a:accent3>
      <a:accent4>
        <a:srgbClr val="ECA78B"/>
      </a:accent4>
      <a:accent5>
        <a:srgbClr val="FBC647"/>
      </a:accent5>
      <a:accent6>
        <a:srgbClr val="FD6B3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6939</TotalTime>
  <Words>1022</Words>
  <Application>Microsoft Office PowerPoint</Application>
  <PresentationFormat>全屏显示(16:9)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</cp:lastModifiedBy>
  <cp:revision>152</cp:revision>
  <dcterms:created xsi:type="dcterms:W3CDTF">2025-09-01T08:57:00Z</dcterms:created>
  <dcterms:modified xsi:type="dcterms:W3CDTF">2025-12-04T09:50:37Z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B0DCE1A6EE814730A62F48CA5E5BB046_13</vt:lpwstr>
  </property>
  <property fmtid="{D5CDD505-2E9C-101B-9397-08002B2CF9AE}" pid="3" name="KSOProductBuildVer">
    <vt:lpwstr>2052-12.1.0.23542</vt:lpwstr>
  </property>
</Properties>
</file>