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1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25.jpg" ContentType="image/jpeg"/>
  <Override PartName="/ppt/notesSlides/notesSlide8.xml" ContentType="application/vnd.openxmlformats-officedocument.presentationml.notesSlide+xml"/>
  <Override PartName="/ppt/media/image30.jpg" ContentType="image/jpe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59.jpg" ContentType="image/jpeg"/>
  <Override PartName="/ppt/media/image61.jpg" ContentType="image/jpeg"/>
  <Override PartName="/ppt/media/image63.jpg" ContentType="image/jpeg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73" r:id="rId2"/>
    <p:sldId id="593" r:id="rId3"/>
    <p:sldId id="645" r:id="rId4"/>
    <p:sldId id="584" r:id="rId5"/>
    <p:sldId id="629" r:id="rId6"/>
    <p:sldId id="595" r:id="rId7"/>
    <p:sldId id="659" r:id="rId8"/>
    <p:sldId id="617" r:id="rId9"/>
    <p:sldId id="619" r:id="rId10"/>
    <p:sldId id="580" r:id="rId11"/>
    <p:sldId id="630" r:id="rId12"/>
    <p:sldId id="581" r:id="rId13"/>
    <p:sldId id="592" r:id="rId14"/>
    <p:sldId id="647" r:id="rId15"/>
    <p:sldId id="605" r:id="rId16"/>
    <p:sldId id="624" r:id="rId17"/>
    <p:sldId id="616" r:id="rId18"/>
    <p:sldId id="646" r:id="rId19"/>
    <p:sldId id="649" r:id="rId20"/>
    <p:sldId id="651" r:id="rId21"/>
    <p:sldId id="650" r:id="rId22"/>
    <p:sldId id="654" r:id="rId23"/>
    <p:sldId id="653" r:id="rId24"/>
    <p:sldId id="655" r:id="rId25"/>
    <p:sldId id="658" r:id="rId26"/>
  </p:sldIdLst>
  <p:sldSz cx="12192000" cy="6858000"/>
  <p:notesSz cx="6858000" cy="994727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00FF"/>
    <a:srgbClr val="D690B5"/>
    <a:srgbClr val="0080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4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9091"/>
          </a:xfrm>
          <a:prstGeom prst="rect">
            <a:avLst/>
          </a:prstGeom>
        </p:spPr>
        <p:txBody>
          <a:bodyPr vert="horz" lIns="91859" tIns="45930" rIns="91859" bIns="4593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5" y="1"/>
            <a:ext cx="2971800" cy="499091"/>
          </a:xfrm>
          <a:prstGeom prst="rect">
            <a:avLst/>
          </a:prstGeom>
        </p:spPr>
        <p:txBody>
          <a:bodyPr vert="horz" lIns="91859" tIns="45930" rIns="91859" bIns="45930" rtlCol="0"/>
          <a:lstStyle>
            <a:lvl1pPr algn="r">
              <a:defRPr sz="1200"/>
            </a:lvl1pPr>
          </a:lstStyle>
          <a:p>
            <a:fld id="{82DDE940-A71B-4B50-A7A9-E8557EEF11F8}" type="datetimeFigureOut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59" tIns="45930" rIns="91859" bIns="4593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1" y="4787126"/>
            <a:ext cx="5486400" cy="3916740"/>
          </a:xfrm>
          <a:prstGeom prst="rect">
            <a:avLst/>
          </a:prstGeom>
        </p:spPr>
        <p:txBody>
          <a:bodyPr vert="horz" lIns="91859" tIns="45930" rIns="91859" bIns="4593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859" tIns="45930" rIns="91859" bIns="4593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5" y="9448185"/>
            <a:ext cx="2971800" cy="499090"/>
          </a:xfrm>
          <a:prstGeom prst="rect">
            <a:avLst/>
          </a:prstGeom>
        </p:spPr>
        <p:txBody>
          <a:bodyPr vert="horz" lIns="91859" tIns="45930" rIns="91859" bIns="45930" rtlCol="0" anchor="b"/>
          <a:lstStyle>
            <a:lvl1pPr algn="r">
              <a:defRPr sz="1200"/>
            </a:lvl1pPr>
          </a:lstStyle>
          <a:p>
            <a:fld id="{E116C384-A799-4153-9DC7-FA84DBCB77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1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47713"/>
            <a:ext cx="6642100" cy="3735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 smtClean="0"/>
          </a:p>
        </p:txBody>
      </p:sp>
      <p:sp>
        <p:nvSpPr>
          <p:cNvPr id="15364" name="灯片编号占位符 3"/>
          <p:cNvSpPr txBox="1">
            <a:spLocks noGrp="1"/>
          </p:cNvSpPr>
          <p:nvPr/>
        </p:nvSpPr>
        <p:spPr bwMode="auto">
          <a:xfrm>
            <a:off x="3919087" y="9466316"/>
            <a:ext cx="2998173" cy="49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02" tIns="46151" rIns="92302" bIns="4615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BA0C5F-0A4D-47FC-A336-386BA2830660}" type="slidenum">
              <a:rPr lang="zh-CN" altLang="en-US"/>
              <a:pPr algn="r" eaLnBrk="1" hangingPunct="1">
                <a:spcBef>
                  <a:spcPct val="0"/>
                </a:spcBef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44916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8DFE-1434-43A3-834A-586682E3237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6792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8DFE-1434-43A3-834A-586682E3237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6665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8DFE-1434-43A3-834A-586682E3237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1395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8DFE-1434-43A3-834A-586682E3237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369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8DFE-1434-43A3-834A-586682E3237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805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8DFE-1434-43A3-834A-586682E3237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7140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8DFE-1434-43A3-834A-586682E3237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073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8DFE-1434-43A3-834A-586682E3237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659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8DFE-1434-43A3-834A-586682E3237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10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8DFE-1434-43A3-834A-586682E3237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24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8DFE-1434-43A3-834A-586682E3237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820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8DFE-1434-43A3-834A-586682E3237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7596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8DFE-1434-43A3-834A-586682E3237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9554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8DFE-1434-43A3-834A-586682E32379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1020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8DFE-1434-43A3-834A-586682E3237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268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8DFE-1434-43A3-834A-586682E3237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7597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8DFE-1434-43A3-834A-586682E3237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321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8DFE-1434-43A3-834A-586682E3237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493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8DFE-1434-43A3-834A-586682E3237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948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8DFE-1434-43A3-834A-586682E3237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603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8DFE-1434-43A3-834A-586682E3237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120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8DFE-1434-43A3-834A-586682E3237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2014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28DFE-1434-43A3-834A-586682E3237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136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4FF0-23FF-4A65-9CC9-CC50027AF97A}" type="datetime1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3C3D-C37A-4018-AD41-3EF8987008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824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AA1C0-80AB-4E95-837D-349CDECEBBC5}" type="datetime1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3C3D-C37A-4018-AD41-3EF8987008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74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37C43-ABEB-45AC-A320-140A24519738}" type="datetime1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3C3D-C37A-4018-AD41-3EF8987008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88862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流程图: 手动输入 10"/>
          <p:cNvSpPr/>
          <p:nvPr userDrawn="1"/>
        </p:nvSpPr>
        <p:spPr>
          <a:xfrm rot="16200000">
            <a:off x="11567649" y="6097123"/>
            <a:ext cx="365126" cy="883576"/>
          </a:xfrm>
          <a:prstGeom prst="flowChartManualInpu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0"/>
            <a:ext cx="1238250" cy="7239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0" y="723900"/>
            <a:ext cx="1238250" cy="1524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1238250" y="723900"/>
            <a:ext cx="10953750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3"/>
          </p:nvPr>
        </p:nvSpPr>
        <p:spPr>
          <a:xfrm>
            <a:off x="1238250" y="0"/>
            <a:ext cx="10953750" cy="723900"/>
          </a:xfrm>
        </p:spPr>
        <p:txBody>
          <a:bodyPr anchor="b">
            <a:normAutofit/>
          </a:bodyPr>
          <a:lstStyle>
            <a:lvl1pPr marL="0" indent="0">
              <a:buNone/>
              <a:defRPr sz="3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667160" y="6356348"/>
            <a:ext cx="524838" cy="36512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73069F2-1BFE-4A2E-B6D1-533E36529D2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0" name="内容占位符 2"/>
          <p:cNvSpPr>
            <a:spLocks noGrp="1"/>
          </p:cNvSpPr>
          <p:nvPr>
            <p:ph sz="quarter" idx="14"/>
          </p:nvPr>
        </p:nvSpPr>
        <p:spPr>
          <a:xfrm>
            <a:off x="933450" y="1066800"/>
            <a:ext cx="10374974" cy="5143500"/>
          </a:xfrm>
        </p:spPr>
        <p:txBody>
          <a:bodyPr/>
          <a:lstStyle>
            <a:lvl1pPr marL="0" indent="0">
              <a:lnSpc>
                <a:spcPct val="150000"/>
              </a:lnSpc>
              <a:spcAft>
                <a:spcPts val="600"/>
              </a:spcAft>
              <a:buNone/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lnSpc>
                <a:spcPct val="150000"/>
              </a:lnSpc>
              <a:spcAft>
                <a:spcPts val="600"/>
              </a:spcAft>
              <a:buNone/>
              <a:defRPr sz="1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718"/>
            <a:ext cx="2209800" cy="49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04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3F4E0-3528-4BE9-9BA8-6AB31A4DD712}" type="datetime1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3C3D-C37A-4018-AD41-3EF8987008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937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F8C1-6340-4A88-BBA6-54DA8598B69E}" type="datetime1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3C3D-C37A-4018-AD41-3EF8987008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250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09BB2-5446-4108-8AFA-DFED4399C4D7}" type="datetime1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3C3D-C37A-4018-AD41-3EF8987008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50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52B07-4D89-48F1-9A91-206F2792C113}" type="datetime1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3C3D-C37A-4018-AD41-3EF8987008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6677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62D5-A227-49B8-A391-8D08E8123048}" type="datetime1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3C3D-C37A-4018-AD41-3EF8987008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18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B06A4-12CD-469E-9D10-0F33E7EE35FB}" type="datetime1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3C3D-C37A-4018-AD41-3EF8987008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522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F618-D245-4E38-B4C2-E631AAA581DD}" type="datetime1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3C3D-C37A-4018-AD41-3EF8987008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684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14C3B-F7F4-4D7D-9FAA-A244B6CA7150}" type="datetime1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23C3D-C37A-4018-AD41-3EF8987008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390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13D1B-56E4-4F67-913F-048100FB4F99}" type="datetime1">
              <a:rPr lang="zh-CN" altLang="en-US" smtClean="0"/>
              <a:t>2025/10/12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23C3D-C37A-4018-AD41-3EF8987008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057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59.jp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jpeg"/><Relationship Id="rId5" Type="http://schemas.openxmlformats.org/officeDocument/2006/relationships/image" Target="../media/image61.jp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内容占位符 2"/>
          <p:cNvSpPr>
            <a:spLocks noGrp="1"/>
          </p:cNvSpPr>
          <p:nvPr>
            <p:ph idx="1"/>
          </p:nvPr>
        </p:nvSpPr>
        <p:spPr>
          <a:xfrm>
            <a:off x="766763" y="3751868"/>
            <a:ext cx="10514012" cy="2629882"/>
          </a:xfrm>
        </p:spPr>
        <p:txBody>
          <a:bodyPr>
            <a:normAutofit/>
          </a:bodyPr>
          <a:lstStyle/>
          <a:p>
            <a:pPr marL="0" indent="0" algn="ctr" eaLnBrk="1" hangingPunct="1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zh-CN" altLang="en-US" sz="4000" b="1" dirty="0" smtClean="0">
                <a:solidFill>
                  <a:srgbClr val="7030A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于程辉</a:t>
            </a:r>
            <a:endParaRPr lang="en-US" altLang="zh-CN" sz="4000" b="1" dirty="0" smtClean="0">
              <a:solidFill>
                <a:srgbClr val="7030A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 marL="0" indent="0" algn="ctr" eaLnBrk="1" hangingPunct="1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zh-CN" sz="3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2025.10.13 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897" y="1369743"/>
            <a:ext cx="12192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BEPCII 2024/2025</a:t>
            </a:r>
            <a:r>
              <a:rPr lang="zh-CN" altLang="en-US" sz="6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年度运行总结</a:t>
            </a:r>
            <a:endParaRPr lang="zh-CN" altLang="zh-CN" sz="6000" b="1" dirty="0">
              <a:solidFill>
                <a:srgbClr val="7030A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174006"/>
      </p:ext>
    </p:extLst>
  </p:cSld>
  <p:clrMapOvr>
    <a:masterClrMapping/>
  </p:clrMapOvr>
  <p:transition spd="slow" advTm="84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9F2-1BFE-4A2E-B6D1-533E36529D23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25" name="标题 1"/>
          <p:cNvSpPr>
            <a:spLocks/>
          </p:cNvSpPr>
          <p:nvPr/>
        </p:nvSpPr>
        <p:spPr bwMode="auto">
          <a:xfrm>
            <a:off x="1237128" y="1"/>
            <a:ext cx="10954869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CN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BEPCII</a:t>
            </a:r>
            <a:r>
              <a:rPr lang="zh-CN" alt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升级项目亮点</a:t>
            </a:r>
            <a:endParaRPr lang="en-US" altLang="zh-CN" sz="40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0" y="881960"/>
            <a:ext cx="12191997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latin typeface="Comic Sans MS" panose="030F0702030302020204" pitchFamily="66" charset="0"/>
                <a:ea typeface="微软雅黑" panose="020B0503020204020204" pitchFamily="34" charset="-122"/>
                <a:cs typeface="Times New Roman" panose="02020603050405020304" pitchFamily="18" charset="0"/>
              </a:rPr>
              <a:t>自主研发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一套超导高频腔模组</a:t>
            </a:r>
            <a:r>
              <a:rPr lang="en-US" altLang="zh-CN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&amp; 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固态放大器在线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应用</a:t>
            </a: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77477D54-EBFB-42B4-84CD-4D20A51E2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53" y="1615526"/>
            <a:ext cx="11825690" cy="435490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247994" y="5964009"/>
            <a:ext cx="116960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每个环单腔升级为每个环双腔，已经在线运行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&gt;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个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月，运行顺利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2338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3"/>
    </mc:Choice>
    <mc:Fallback xmlns="">
      <p:transition spd="slow" advTm="2593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9F2-1BFE-4A2E-B6D1-533E36529D23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336" y="2879694"/>
            <a:ext cx="6453550" cy="345118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85" y="2879694"/>
            <a:ext cx="5124887" cy="3451190"/>
          </a:xfrm>
          <a:prstGeom prst="rect">
            <a:avLst/>
          </a:prstGeom>
        </p:spPr>
      </p:pic>
      <p:sp>
        <p:nvSpPr>
          <p:cNvPr id="7" name="内容占位符 2"/>
          <p:cNvSpPr txBox="1">
            <a:spLocks/>
          </p:cNvSpPr>
          <p:nvPr/>
        </p:nvSpPr>
        <p:spPr>
          <a:xfrm>
            <a:off x="-1" y="1615526"/>
            <a:ext cx="12191998" cy="1414015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Collaborated 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Italian 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build a 3-layer cylindrical GEM detector inner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tracker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CGEM-IT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to replace the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inner drift chamber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None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High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counting rate (&gt;10</a:t>
            </a:r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Hz/cm</a:t>
            </a:r>
            <a:r>
              <a:rPr lang="en-US" altLang="zh-CN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*Strong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anti-aging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ability  *Significantly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z-direction resolution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(1.5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 0.5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8" name="标题 1"/>
          <p:cNvSpPr>
            <a:spLocks/>
          </p:cNvSpPr>
          <p:nvPr/>
        </p:nvSpPr>
        <p:spPr bwMode="auto">
          <a:xfrm>
            <a:off x="1237128" y="1"/>
            <a:ext cx="10954869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CN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BEPCII</a:t>
            </a:r>
            <a:r>
              <a:rPr lang="zh-CN" alt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升级项目亮点</a:t>
            </a:r>
            <a:endParaRPr lang="en-US" altLang="zh-CN" sz="40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0" y="1005286"/>
            <a:ext cx="1219199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深度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开展国际合作</a:t>
            </a:r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---CGEM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（意大利）</a:t>
            </a:r>
            <a:endParaRPr lang="en-US" altLang="zh-CN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14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3"/>
    </mc:Choice>
    <mc:Fallback xmlns="">
      <p:transition spd="slow" advTm="259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9F2-1BFE-4A2E-B6D1-533E36529D23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" y="933811"/>
            <a:ext cx="3327400" cy="288173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776" y="4048299"/>
            <a:ext cx="5109394" cy="2308050"/>
          </a:xfrm>
          <a:prstGeom prst="rect">
            <a:avLst/>
          </a:prstGeom>
        </p:spPr>
      </p:pic>
      <p:sp>
        <p:nvSpPr>
          <p:cNvPr id="13" name="标题 1"/>
          <p:cNvSpPr>
            <a:spLocks/>
          </p:cNvSpPr>
          <p:nvPr/>
        </p:nvSpPr>
        <p:spPr bwMode="auto">
          <a:xfrm>
            <a:off x="2289448" y="6356347"/>
            <a:ext cx="8928339" cy="51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ts val="600"/>
              </a:spcBef>
              <a:buNone/>
            </a:pPr>
            <a:r>
              <a:rPr lang="zh-CN" altLang="en-US" sz="24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在一个拥挤的单环空间老机器基础上升级一个复杂的双环对撞机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标题 1"/>
          <p:cNvSpPr>
            <a:spLocks/>
          </p:cNvSpPr>
          <p:nvPr/>
        </p:nvSpPr>
        <p:spPr bwMode="auto">
          <a:xfrm>
            <a:off x="1416908" y="1"/>
            <a:ext cx="10775089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CN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2024.10/2025.9</a:t>
            </a:r>
            <a:r>
              <a:rPr lang="zh-CN" alt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年度</a:t>
            </a:r>
            <a:r>
              <a:rPr lang="zh-CN" alt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运行情况</a:t>
            </a:r>
            <a:endParaRPr lang="en-US" altLang="zh-CN" sz="40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049" y="933811"/>
            <a:ext cx="5106807" cy="30481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636" y="933811"/>
            <a:ext cx="3590789" cy="28071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" y="3882044"/>
            <a:ext cx="3321661" cy="247430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636" y="3815542"/>
            <a:ext cx="3590789" cy="254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0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3"/>
    </mc:Choice>
    <mc:Fallback xmlns="">
      <p:transition spd="slow" advTm="2593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9F2-1BFE-4A2E-B6D1-533E36529D23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-48129" y="875056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IR dis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assembly 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CGEM 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installation 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Cryogenic 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system </a:t>
            </a:r>
            <a:r>
              <a:rPr lang="en-US" altLang="zh-CN" sz="2400" b="1" dirty="0" smtClean="0">
                <a:solidFill>
                  <a:srgbClr val="7030A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Wingdings" panose="05000000000000000000" pitchFamily="2" charset="2"/>
              </a:rPr>
              <a:t>upgrade IR </a:t>
            </a:r>
            <a:r>
              <a:rPr lang="en-US" altLang="zh-CN" sz="2400" b="1" dirty="0">
                <a:solidFill>
                  <a:srgbClr val="7030A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assembly </a:t>
            </a:r>
            <a:endParaRPr lang="zh-CN" altLang="en-US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5868" y="5719941"/>
            <a:ext cx="5063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shielding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W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shielding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5868" y="1242351"/>
            <a:ext cx="11917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July</a:t>
            </a:r>
            <a:r>
              <a:rPr lang="zh-C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                                                                                                                               To Feb. 28, 2025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" y="1642461"/>
            <a:ext cx="5063060" cy="390794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921" y="1642460"/>
            <a:ext cx="3429000" cy="471388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275" y="3639304"/>
            <a:ext cx="3622725" cy="27170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4922" y="1642461"/>
            <a:ext cx="3627075" cy="1945076"/>
          </a:xfrm>
          <a:prstGeom prst="rect">
            <a:avLst/>
          </a:prstGeom>
        </p:spPr>
      </p:pic>
      <p:sp>
        <p:nvSpPr>
          <p:cNvPr id="15" name="标题 1"/>
          <p:cNvSpPr>
            <a:spLocks/>
          </p:cNvSpPr>
          <p:nvPr/>
        </p:nvSpPr>
        <p:spPr bwMode="auto">
          <a:xfrm>
            <a:off x="974710" y="6356347"/>
            <a:ext cx="10954869" cy="514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None/>
            </a:pPr>
            <a:r>
              <a:rPr lang="zh-CN" altLang="en-US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异常复杂的对</a:t>
            </a:r>
            <a:r>
              <a:rPr lang="zh-CN" altLang="en-US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撞</a:t>
            </a:r>
            <a:r>
              <a:rPr lang="zh-CN" altLang="en-US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区拆与装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标题 1"/>
          <p:cNvSpPr>
            <a:spLocks/>
          </p:cNvSpPr>
          <p:nvPr/>
        </p:nvSpPr>
        <p:spPr bwMode="auto">
          <a:xfrm>
            <a:off x="1416908" y="1"/>
            <a:ext cx="10775089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CN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2024.10/2025.9</a:t>
            </a:r>
            <a:r>
              <a:rPr lang="zh-CN" alt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年度</a:t>
            </a:r>
            <a:r>
              <a:rPr lang="zh-CN" alt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运行情况</a:t>
            </a:r>
            <a:endParaRPr lang="en-US" altLang="zh-CN" sz="40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074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3"/>
    </mc:Choice>
    <mc:Fallback xmlns="">
      <p:transition spd="slow" advTm="2593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9F2-1BFE-4A2E-B6D1-533E36529D23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3" name="标题 1"/>
          <p:cNvSpPr>
            <a:spLocks/>
          </p:cNvSpPr>
          <p:nvPr/>
        </p:nvSpPr>
        <p:spPr bwMode="auto">
          <a:xfrm>
            <a:off x="712291" y="822266"/>
            <a:ext cx="10954869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None/>
            </a:pPr>
            <a:r>
              <a:rPr lang="zh-CN" altLang="en-US" sz="3600" b="1" dirty="0" smtClean="0">
                <a:solidFill>
                  <a:srgbClr val="0000FF"/>
                </a:solidFill>
                <a:latin typeface="Comic Sans MS" panose="030F0702030302020204" pitchFamily="66" charset="0"/>
                <a:ea typeface="楷体_GB2312" pitchFamily="49" charset="-122"/>
                <a:cs typeface="Times New Roman" panose="02020603050405020304" pitchFamily="18" charset="0"/>
              </a:rPr>
              <a:t>直线加速器升级的进展</a:t>
            </a:r>
            <a:endParaRPr lang="en-US" altLang="zh-CN" sz="3600" b="1" dirty="0">
              <a:solidFill>
                <a:srgbClr val="0000FF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xmlns="" id="{23BD2F79-FBDA-484D-9C51-2CF88142BD6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5726" y="1539059"/>
            <a:ext cx="11461786" cy="201290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altLang="zh-CN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e- &amp; e+ </a:t>
            </a:r>
            <a:r>
              <a:rPr lang="zh-CN" altLang="en-US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最高能量已经稳定达到</a:t>
            </a:r>
            <a:r>
              <a:rPr lang="en-US" altLang="zh-CN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3.0 GeV &amp; 2.8 GeV</a:t>
            </a:r>
            <a:r>
              <a:rPr lang="zh-CN" altLang="en-US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（达到设计指标）</a:t>
            </a:r>
            <a:endParaRPr lang="en-US" altLang="zh-CN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zh-CN" altLang="en-US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束流能散度 </a:t>
            </a:r>
            <a:r>
              <a:rPr lang="en-US" altLang="zh-CN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&lt;0.5%</a:t>
            </a:r>
            <a:r>
              <a:rPr lang="zh-CN" altLang="en-US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，轨道稳定度约</a:t>
            </a:r>
            <a:r>
              <a:rPr lang="en-US" altLang="zh-CN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0.2mm 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（达到设计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指标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b="1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zh-CN" altLang="en-US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储存环注入速率 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e+ &gt; 120 mA/min  </a:t>
            </a:r>
            <a:r>
              <a:rPr lang="en-US" altLang="zh-CN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&amp; 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e- &gt; 300 mA/min</a:t>
            </a:r>
          </a:p>
          <a:p>
            <a:r>
              <a:rPr lang="zh-CN" altLang="en-US" b="1" kern="100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直线加速器升级的最后</a:t>
            </a:r>
            <a:r>
              <a:rPr lang="zh-CN" altLang="en-US" b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工序（增加能量备份）安排在</a:t>
            </a:r>
            <a:r>
              <a:rPr lang="en-US" altLang="zh-CN" b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2027</a:t>
            </a:r>
            <a:r>
              <a:rPr lang="zh-CN" altLang="en-US" b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年暑期</a:t>
            </a:r>
            <a:r>
              <a:rPr lang="en-US" altLang="zh-CN" b="1" kern="100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en-US" altLang="zh-CN" b="1" dirty="0">
              <a:solidFill>
                <a:srgbClr val="C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xmlns="" id="{2C2C27EA-ABD4-4E59-88B2-DA6E8C059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9" y="3651718"/>
            <a:ext cx="4029179" cy="267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9528B97-564E-4F53-BB09-2AEC9F0537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561" y="3546943"/>
            <a:ext cx="4062196" cy="29046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26BC6AB-126A-486D-935A-FD9CC62565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220" y="3651718"/>
            <a:ext cx="3804627" cy="2694614"/>
          </a:xfrm>
          <a:prstGeom prst="rect">
            <a:avLst/>
          </a:prstGeom>
        </p:spPr>
      </p:pic>
      <p:sp>
        <p:nvSpPr>
          <p:cNvPr id="10" name="标题 1"/>
          <p:cNvSpPr>
            <a:spLocks/>
          </p:cNvSpPr>
          <p:nvPr/>
        </p:nvSpPr>
        <p:spPr bwMode="auto">
          <a:xfrm>
            <a:off x="1416908" y="1"/>
            <a:ext cx="10775089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CN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2024.10/2025.9</a:t>
            </a:r>
            <a:r>
              <a:rPr lang="zh-CN" alt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年度</a:t>
            </a:r>
            <a:r>
              <a:rPr lang="zh-CN" alt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运行情况</a:t>
            </a:r>
            <a:endParaRPr lang="en-US" altLang="zh-CN" sz="40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7913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3"/>
    </mc:Choice>
    <mc:Fallback xmlns="">
      <p:transition spd="slow" advTm="2593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9F2-1BFE-4A2E-B6D1-533E36529D23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-1" y="1146845"/>
            <a:ext cx="1219199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应</a:t>
            </a:r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CGEM</a:t>
            </a:r>
            <a:r>
              <a:rPr lang="zh-C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探测器标定需求，储存环运行能量设定在</a:t>
            </a:r>
            <a:r>
              <a:rPr lang="en-US" altLang="zh-CN" sz="2800" b="1" kern="100" dirty="0" smtClean="0">
                <a:solidFill>
                  <a:srgbClr val="0000FF"/>
                </a:solidFill>
                <a:latin typeface="Times New Roman" panose="02020603050405020304" pitchFamily="18" charset="0"/>
                <a:ea typeface="华文仿宋" panose="02010600040101010101" pitchFamily="2" charset="-122"/>
                <a:cs typeface="Times New Roman" panose="02020603050405020304" pitchFamily="18" charset="0"/>
              </a:rPr>
              <a:t>1.843GeV</a:t>
            </a:r>
            <a:r>
              <a:rPr lang="en-US" altLang="zh-CN" sz="2800" b="1" i="1" dirty="0" smtClean="0"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800" b="1" i="1" dirty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</a:t>
            </a:r>
            <a:r>
              <a:rPr lang="en-US" altLang="zh-CN" sz="2800" b="1" dirty="0">
                <a:solidFill>
                  <a:srgbClr val="0000FF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(3686)</a:t>
            </a:r>
            <a:r>
              <a:rPr lang="en-US" altLang="zh-CN" sz="2800" b="1" dirty="0">
                <a:solidFill>
                  <a:srgbClr val="0000FF"/>
                </a:solidFill>
                <a:latin typeface="Comic Sans MS" panose="030F0702030302020204" pitchFamily="66" charset="0"/>
                <a:ea typeface="楷体_GB2312" pitchFamily="49" charset="-122"/>
              </a:rPr>
              <a:t> </a:t>
            </a:r>
            <a:endParaRPr lang="en-US" altLang="zh-CN" sz="2800" b="1" kern="100" dirty="0">
              <a:solidFill>
                <a:srgbClr val="0000FF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储存</a:t>
            </a:r>
            <a:r>
              <a:rPr lang="zh-CN" altLang="en-US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环正式运行</a:t>
            </a:r>
            <a:r>
              <a:rPr lang="zh-CN" alt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之前</a:t>
            </a:r>
            <a:r>
              <a:rPr lang="zh-CN" altLang="en-US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</a:t>
            </a:r>
            <a:r>
              <a:rPr lang="zh-CN" altLang="en-US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已将注入</a:t>
            </a:r>
            <a:r>
              <a:rPr lang="zh-CN" alt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束团调试</a:t>
            </a:r>
            <a:r>
              <a:rPr lang="zh-CN" altLang="en-US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至储存环 </a:t>
            </a:r>
            <a:r>
              <a:rPr lang="en-US" altLang="zh-CN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e- 150 </a:t>
            </a:r>
            <a:r>
              <a:rPr lang="zh-CN" alt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圈</a:t>
            </a:r>
            <a:r>
              <a:rPr lang="en-US" altLang="zh-CN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&amp;</a:t>
            </a:r>
            <a:r>
              <a:rPr lang="en-US" altLang="zh-CN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e+ 100 </a:t>
            </a:r>
            <a:r>
              <a:rPr lang="zh-CN" alt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圈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14" y="2319252"/>
            <a:ext cx="5766157" cy="34364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88" y="2319252"/>
            <a:ext cx="6017607" cy="3436402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539516" y="5755653"/>
            <a:ext cx="3123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&gt; 100 turns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773120" y="5755653"/>
            <a:ext cx="3123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e- &gt; 150 turns</a:t>
            </a:r>
          </a:p>
        </p:txBody>
      </p:sp>
      <p:sp>
        <p:nvSpPr>
          <p:cNvPr id="10" name="标题 1"/>
          <p:cNvSpPr>
            <a:spLocks/>
          </p:cNvSpPr>
          <p:nvPr/>
        </p:nvSpPr>
        <p:spPr bwMode="auto">
          <a:xfrm>
            <a:off x="1416908" y="1"/>
            <a:ext cx="10775089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CN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2024.10/2025.9</a:t>
            </a:r>
            <a:r>
              <a:rPr lang="zh-CN" alt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年度</a:t>
            </a:r>
            <a:r>
              <a:rPr lang="zh-CN" alt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运行情况</a:t>
            </a:r>
            <a:endParaRPr lang="en-US" altLang="zh-CN" sz="40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9850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90"/>
    </mc:Choice>
    <mc:Fallback xmlns="">
      <p:transition spd="slow" advTm="4299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9F2-1BFE-4A2E-B6D1-533E36529D23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0" y="1185501"/>
            <a:ext cx="12191996" cy="61555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zh-C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2025</a:t>
            </a:r>
            <a:r>
              <a:rPr lang="zh-CN" alt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zh-CN" alt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日，储存环各系统全部就绪</a:t>
            </a:r>
            <a:r>
              <a:rPr lang="en-US" altLang="zh-CN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sz="3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开始</a:t>
            </a:r>
            <a:r>
              <a:rPr lang="zh-CN" alt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正式运行</a:t>
            </a:r>
            <a:endParaRPr lang="en-US" altLang="zh-CN" sz="3400" b="1" kern="100" dirty="0">
              <a:solidFill>
                <a:srgbClr val="0000FF"/>
              </a:solidFill>
              <a:latin typeface="Times New Roman" panose="02020603050405020304" pitchFamily="18" charset="0"/>
              <a:ea typeface="华文仿宋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11" y="2643325"/>
            <a:ext cx="5965794" cy="3379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529" y="2643386"/>
            <a:ext cx="5871100" cy="337967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1" y="1969346"/>
            <a:ext cx="12191997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月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日负电子环实现束流积累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5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月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日正电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子环实现束流积累</a:t>
            </a:r>
            <a:endParaRPr lang="en-US" altLang="zh-CN" sz="2800" b="1" dirty="0" smtClean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标题 1"/>
          <p:cNvSpPr>
            <a:spLocks/>
          </p:cNvSpPr>
          <p:nvPr/>
        </p:nvSpPr>
        <p:spPr bwMode="auto">
          <a:xfrm>
            <a:off x="1416908" y="1"/>
            <a:ext cx="10775089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CN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2024.10/2025.9</a:t>
            </a:r>
            <a:r>
              <a:rPr lang="zh-CN" alt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年度</a:t>
            </a:r>
            <a:r>
              <a:rPr lang="zh-CN" alt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运行情况</a:t>
            </a:r>
            <a:endParaRPr lang="en-US" altLang="zh-CN" sz="40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173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90"/>
    </mc:Choice>
    <mc:Fallback xmlns="">
      <p:transition spd="slow" advTm="4299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9F2-1BFE-4A2E-B6D1-533E36529D23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sp>
        <p:nvSpPr>
          <p:cNvPr id="13" name="标题 1"/>
          <p:cNvSpPr>
            <a:spLocks/>
          </p:cNvSpPr>
          <p:nvPr/>
        </p:nvSpPr>
        <p:spPr bwMode="auto">
          <a:xfrm>
            <a:off x="1416908" y="1"/>
            <a:ext cx="10775089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CN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2024.10/2025.9</a:t>
            </a:r>
            <a:r>
              <a:rPr lang="zh-CN" alt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年度</a:t>
            </a:r>
            <a:r>
              <a:rPr lang="zh-CN" alt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运行情况</a:t>
            </a:r>
            <a:endParaRPr lang="en-US" altLang="zh-CN" sz="40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27675" y="1385843"/>
            <a:ext cx="10197737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日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	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直线加速器开始运行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储存环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/BESIII/BSRF </a:t>
            </a:r>
            <a:r>
              <a:rPr lang="zh-CN" alt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开始设备调试</a:t>
            </a:r>
            <a:endParaRPr lang="en-US" altLang="zh-CN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日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	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储存环开始运行</a:t>
            </a:r>
            <a:endParaRPr lang="en-US" altLang="zh-CN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17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日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	BESIII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开始取数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+BSRF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7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29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日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	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暑期停机检修</a:t>
            </a:r>
            <a:endParaRPr lang="en-US" altLang="zh-CN" sz="2400" b="1" dirty="0" smtClean="0">
              <a:solidFill>
                <a:srgbClr val="0000FF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直线加速器开始运行 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储存环开始运行</a:t>
            </a:r>
            <a:endParaRPr lang="en-US" altLang="zh-CN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9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13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日</a:t>
            </a:r>
            <a:r>
              <a:rPr lang="en-US" altLang="zh-CN" sz="2400" b="1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	 BESIII </a:t>
            </a:r>
            <a:r>
              <a:rPr lang="zh-CN" altLang="en-US" sz="2400" b="1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开始取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数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+ BSRF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兼用光</a:t>
            </a:r>
            <a:r>
              <a:rPr lang="zh-CN" altLang="en-US" sz="2400" b="1" dirty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实验</a:t>
            </a:r>
            <a:endParaRPr lang="en-US" altLang="zh-CN" sz="2400" b="1" dirty="0" smtClean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1" name="肘形连接符 10"/>
          <p:cNvCxnSpPr/>
          <p:nvPr/>
        </p:nvCxnSpPr>
        <p:spPr>
          <a:xfrm>
            <a:off x="8315864" y="2068365"/>
            <a:ext cx="1426652" cy="389280"/>
          </a:xfrm>
          <a:prstGeom prst="bentConnector3">
            <a:avLst>
              <a:gd name="adj1" fmla="val 10011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7204364" y="2511791"/>
            <a:ext cx="4754877" cy="1277273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处理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CGEM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电子学噪声问题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高频腔侧制冷机的透平与备用透平依次在线故障，返厂维修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储存环的注入束多圈调试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6762930" y="1656794"/>
            <a:ext cx="1055694" cy="4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7818624" y="1456739"/>
            <a:ext cx="3100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BEPCII &amp; PWFA</a:t>
            </a:r>
            <a:endParaRPr lang="zh-CN" altLang="en-U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0" y="915098"/>
            <a:ext cx="1219199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   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BEPCII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升级项目的设备隧道安装：    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2024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月～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2024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12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月</a:t>
            </a: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31</a:t>
            </a:r>
            <a:r>
              <a:rPr lang="zh-CN" altLang="en-US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日</a:t>
            </a:r>
            <a:endParaRPr lang="en-US" altLang="zh-CN" sz="2400" b="1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" y="4983432"/>
            <a:ext cx="12191998" cy="1354217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en-US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直线加速器运行时间：</a:t>
            </a: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5808</a:t>
            </a:r>
            <a:r>
              <a:rPr lang="zh-CN" altLang="en-US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小时</a:t>
            </a: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	</a:t>
            </a:r>
            <a:r>
              <a:rPr lang="zh-CN" altLang="en-US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直线加速器故障时间：</a:t>
            </a: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1.08</a:t>
            </a:r>
            <a:r>
              <a:rPr lang="zh-CN" altLang="en-US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小时</a:t>
            </a: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</a:p>
          <a:p>
            <a:pPr>
              <a:spcBef>
                <a:spcPts val="600"/>
              </a:spcBef>
            </a:pP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en-US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储存环运行时间：</a:t>
            </a: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3000</a:t>
            </a:r>
            <a:r>
              <a:rPr lang="zh-CN" altLang="en-US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小时</a:t>
            </a: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 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en-US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储存环故障率：</a:t>
            </a: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5.17%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BSRF </a:t>
            </a:r>
            <a:r>
              <a:rPr lang="zh-CN" altLang="en-US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用户实验课题数完成：</a:t>
            </a: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183</a:t>
            </a:r>
            <a:r>
              <a:rPr lang="zh-CN" altLang="en-US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个</a:t>
            </a: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BESIII</a:t>
            </a:r>
            <a:r>
              <a:rPr lang="zh-CN" altLang="en-US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获取数据总量：</a:t>
            </a:r>
            <a:r>
              <a:rPr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420.4 </a:t>
            </a:r>
            <a:r>
              <a:rPr kumimoji="1" lang="en-US" altLang="zh-CN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kumimoji="1" lang="en-US" altLang="zh-CN" sz="2400" b="1" baseline="30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kumimoji="1" lang="en-US" altLang="zh-CN" sz="2400" b="1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78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3"/>
    </mc:Choice>
    <mc:Fallback xmlns="">
      <p:transition spd="slow" advTm="259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9F2-1BFE-4A2E-B6D1-533E36529D23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cxnSp>
        <p:nvCxnSpPr>
          <p:cNvPr id="18" name="直接连接符 17"/>
          <p:cNvCxnSpPr/>
          <p:nvPr/>
        </p:nvCxnSpPr>
        <p:spPr>
          <a:xfrm flipH="1">
            <a:off x="6557435" y="2007664"/>
            <a:ext cx="18324" cy="3667204"/>
          </a:xfrm>
          <a:prstGeom prst="line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358336" y="1090326"/>
            <a:ext cx="11571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2024/2025</a:t>
            </a:r>
            <a:r>
              <a:rPr lang="zh-C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运行年度机时统计（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2025.1 – 2025.9</a:t>
            </a:r>
            <a:r>
              <a:rPr lang="zh-C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）</a:t>
            </a:r>
            <a:endParaRPr lang="zh-CN" altLang="en-US" sz="3200" b="1" dirty="0">
              <a:solidFill>
                <a:srgbClr val="0000FF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13316" y="5430746"/>
            <a:ext cx="33462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/>
              <a:t>储存环机时统计与分布</a:t>
            </a:r>
            <a:endParaRPr lang="zh-CN" altLang="en-US" sz="2400" b="1" dirty="0"/>
          </a:p>
        </p:txBody>
      </p:sp>
      <p:sp>
        <p:nvSpPr>
          <p:cNvPr id="13" name="矩形 12"/>
          <p:cNvSpPr/>
          <p:nvPr/>
        </p:nvSpPr>
        <p:spPr>
          <a:xfrm>
            <a:off x="7506829" y="5430745"/>
            <a:ext cx="3758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故障时间统计与分布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标题 1"/>
          <p:cNvSpPr>
            <a:spLocks/>
          </p:cNvSpPr>
          <p:nvPr/>
        </p:nvSpPr>
        <p:spPr bwMode="auto">
          <a:xfrm>
            <a:off x="1416908" y="1"/>
            <a:ext cx="10775089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CN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2024.10/2025.9</a:t>
            </a:r>
            <a:r>
              <a:rPr lang="zh-CN" alt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年度</a:t>
            </a:r>
            <a:r>
              <a:rPr lang="zh-CN" alt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运行情况</a:t>
            </a:r>
            <a:endParaRPr lang="en-US" altLang="zh-CN" sz="40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6" y="2109596"/>
            <a:ext cx="6233422" cy="28866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809" y="2109596"/>
            <a:ext cx="4814352" cy="31026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981112" y="4938183"/>
            <a:ext cx="1138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次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40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9F2-1BFE-4A2E-B6D1-533E36529D23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8978207" y="164405"/>
            <a:ext cx="31041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8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25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日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– 9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30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日</a:t>
            </a:r>
            <a:endParaRPr lang="zh-CN" altLang="en-US" sz="2400" dirty="0"/>
          </a:p>
        </p:txBody>
      </p:sp>
      <p:sp>
        <p:nvSpPr>
          <p:cNvPr id="21" name="标题 1"/>
          <p:cNvSpPr>
            <a:spLocks/>
          </p:cNvSpPr>
          <p:nvPr/>
        </p:nvSpPr>
        <p:spPr bwMode="auto">
          <a:xfrm>
            <a:off x="1416908" y="1"/>
            <a:ext cx="10775089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CN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2024.10/2025.9</a:t>
            </a:r>
            <a:r>
              <a:rPr lang="zh-CN" alt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年度</a:t>
            </a:r>
            <a:r>
              <a:rPr lang="zh-CN" alt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运行情况</a:t>
            </a:r>
            <a:endParaRPr lang="en-US" altLang="zh-CN" sz="40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3" y="1512857"/>
            <a:ext cx="6043353" cy="3864768"/>
          </a:xfrm>
          <a:prstGeom prst="rect">
            <a:avLst/>
          </a:prstGeom>
        </p:spPr>
      </p:pic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166255" y="1647149"/>
            <a:ext cx="52630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rgbClr val="3333CC"/>
                </a:solidFill>
                <a:latin typeface="Calibri" panose="020F0502020204030204" pitchFamily="34" charset="0"/>
                <a:ea typeface="仿宋_GB2312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rgbClr val="660033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rgbClr val="000066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6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◆ 束流流强     </a:t>
            </a:r>
            <a:r>
              <a:rPr lang="zh-CN" altLang="en-US" sz="2400" dirty="0" smtClean="0">
                <a:solidFill>
                  <a:srgbClr val="33CC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◆ 对撞亮度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70486" y="2546888"/>
            <a:ext cx="20701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244.7 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pb</a:t>
            </a:r>
            <a:r>
              <a:rPr kumimoji="1" lang="en-US" altLang="zh-CN" sz="32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-1</a:t>
            </a:r>
          </a:p>
        </p:txBody>
      </p:sp>
      <p:sp>
        <p:nvSpPr>
          <p:cNvPr id="28" name="矩形 27"/>
          <p:cNvSpPr/>
          <p:nvPr/>
        </p:nvSpPr>
        <p:spPr>
          <a:xfrm>
            <a:off x="1642394" y="5393180"/>
            <a:ext cx="28306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日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– 7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29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日</a:t>
            </a:r>
            <a:endParaRPr lang="zh-CN" altLang="en-US" sz="2400" dirty="0"/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608" y="1512857"/>
            <a:ext cx="5982392" cy="384156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6478385" y="2589553"/>
            <a:ext cx="20701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175.7 </a:t>
            </a:r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pb</a:t>
            </a:r>
            <a:r>
              <a:rPr kumimoji="1" lang="en-US" altLang="zh-CN" sz="32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-1</a:t>
            </a:r>
          </a:p>
        </p:txBody>
      </p:sp>
      <p:sp>
        <p:nvSpPr>
          <p:cNvPr id="31" name="矩形 30"/>
          <p:cNvSpPr/>
          <p:nvPr/>
        </p:nvSpPr>
        <p:spPr>
          <a:xfrm>
            <a:off x="7997290" y="5393134"/>
            <a:ext cx="31041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8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25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日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– 9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30</a:t>
            </a:r>
            <a:r>
              <a:rPr lang="zh-CN" altLang="en-US" sz="24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日</a:t>
            </a:r>
            <a:endParaRPr lang="zh-CN" altLang="en-US" sz="2400" dirty="0"/>
          </a:p>
        </p:txBody>
      </p:sp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5838306" y="1647148"/>
            <a:ext cx="52630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rgbClr val="3333CC"/>
                </a:solidFill>
                <a:latin typeface="Calibri" panose="020F0502020204030204" pitchFamily="34" charset="0"/>
                <a:ea typeface="仿宋_GB2312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rgbClr val="660033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rgbClr val="000066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6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◆ 束流流强     </a:t>
            </a:r>
            <a:r>
              <a:rPr lang="zh-CN" altLang="en-US" sz="2400" dirty="0" smtClean="0">
                <a:solidFill>
                  <a:srgbClr val="33CC33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◆ 对撞亮度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0" y="915891"/>
            <a:ext cx="1219199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 fontAlgn="auto">
              <a:spcBef>
                <a:spcPts val="1200"/>
              </a:spcBef>
              <a:spcAft>
                <a:spcPts val="1200"/>
              </a:spcAft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升级之后</a:t>
            </a:r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BEPCII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运行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稳定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，束流流强和对撞亮度稳步提升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0" y="5862041"/>
            <a:ext cx="12191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正、负电子最大流强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720mA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720mA 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、峰值亮度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zh-CN" sz="2400" b="1" kern="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3.8</a:t>
            </a:r>
            <a:r>
              <a:rPr lang="en-GB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GB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altLang="zh-CN" sz="24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r>
              <a:rPr lang="en-GB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GB" altLang="zh-CN" sz="24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GB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altLang="zh-CN" sz="24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2400" b="1" kern="100" dirty="0">
                <a:solidFill>
                  <a:srgbClr val="FF33CC"/>
                </a:solidFill>
                <a:latin typeface="Times New Roman" panose="02020603050405020304" pitchFamily="18" charset="0"/>
              </a:rPr>
              <a:t> </a:t>
            </a:r>
            <a:r>
              <a:rPr lang="zh-CN" altLang="en-US" sz="2400" b="1" kern="100" dirty="0" smtClean="0">
                <a:solidFill>
                  <a:srgbClr val="FF33CC"/>
                </a:solidFill>
                <a:latin typeface="Times New Roman" panose="02020603050405020304" pitchFamily="18" charset="0"/>
              </a:rPr>
              <a:t>，</a:t>
            </a:r>
            <a:r>
              <a:rPr lang="en-US" altLang="zh-CN" sz="2400" b="1" kern="100" dirty="0" smtClean="0">
                <a:solidFill>
                  <a:srgbClr val="FF33CC"/>
                </a:solidFill>
                <a:latin typeface="Times New Roman" panose="02020603050405020304" pitchFamily="18" charset="0"/>
              </a:rPr>
              <a:t>8 </a:t>
            </a:r>
            <a:r>
              <a:rPr lang="zh-CN" altLang="en-US" sz="2400" b="1" kern="100" dirty="0" smtClean="0">
                <a:solidFill>
                  <a:srgbClr val="FF33CC"/>
                </a:solidFill>
                <a:latin typeface="Times New Roman" panose="02020603050405020304" pitchFamily="18" charset="0"/>
              </a:rPr>
              <a:t>条光束线兼用光实验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52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90"/>
    </mc:Choice>
    <mc:Fallback xmlns="">
      <p:transition spd="slow" advTm="4299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/>
          </p:cNvSpPr>
          <p:nvPr/>
        </p:nvSpPr>
        <p:spPr bwMode="auto">
          <a:xfrm>
            <a:off x="2769576" y="1212286"/>
            <a:ext cx="8928647" cy="442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571500" indent="-5715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CN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BEPCII</a:t>
            </a:r>
            <a:r>
              <a:rPr lang="zh-CN" alt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升级项目简介</a:t>
            </a:r>
            <a:r>
              <a:rPr lang="en-US" altLang="zh-CN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en-US" altLang="zh-CN" sz="4000" b="1" dirty="0" smtClean="0">
              <a:solidFill>
                <a:srgbClr val="C00000"/>
              </a:solidFill>
              <a:latin typeface="Comic Sans MS" panose="030F0702030302020204" pitchFamily="66" charset="0"/>
              <a:ea typeface="楷体_GB2312" pitchFamily="49" charset="-122"/>
            </a:endParaRPr>
          </a:p>
          <a:p>
            <a:pPr marL="571500" indent="-5715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CN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BEPCII</a:t>
            </a:r>
            <a:r>
              <a:rPr lang="zh-CN" alt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升级</a:t>
            </a:r>
            <a:r>
              <a:rPr lang="zh-CN" alt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项目亮点</a:t>
            </a:r>
            <a:endParaRPr lang="en-US" altLang="zh-CN" sz="4000" b="1" dirty="0" smtClean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571500" indent="-5715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altLang="zh-CN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2024/2025</a:t>
            </a:r>
            <a:r>
              <a:rPr lang="zh-CN" alt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年度运行情况</a:t>
            </a:r>
            <a:endParaRPr lang="en-US" altLang="zh-CN" sz="4000" b="1" dirty="0" smtClean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571500" indent="-57150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zh-CN" altLang="en-US" sz="4000" b="1" dirty="0" smtClean="0">
                <a:solidFill>
                  <a:srgbClr val="CC0000"/>
                </a:solidFill>
                <a:latin typeface="Comic Sans MS" panose="030F0702030302020204" pitchFamily="66" charset="0"/>
                <a:ea typeface="楷体_GB2312" pitchFamily="49" charset="-122"/>
              </a:rPr>
              <a:t>总结</a:t>
            </a:r>
            <a:endParaRPr lang="zh-CN" altLang="en-US" sz="4000" b="1" dirty="0">
              <a:solidFill>
                <a:srgbClr val="CC0000"/>
              </a:solidFill>
              <a:latin typeface="Comic Sans MS" panose="030F0702030302020204" pitchFamily="66" charset="0"/>
              <a:ea typeface="楷体_GB2312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24023" y="362309"/>
            <a:ext cx="7487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~2025</a:t>
            </a:r>
            <a:r>
              <a:rPr lang="zh-CN" alt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zh-CN" alt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endParaRPr lang="zh-CN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923559"/>
      </p:ext>
    </p:extLst>
  </p:cSld>
  <p:clrMapOvr>
    <a:masterClrMapping/>
  </p:clrMapOvr>
  <p:transition advTm="1885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9F2-1BFE-4A2E-B6D1-533E36529D23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3" y="5359136"/>
            <a:ext cx="12191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约定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BESIII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本底控制在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&lt;12uA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水平，随着真空度的不断好转，不断提升对撞流强</a:t>
            </a:r>
            <a:endParaRPr lang="en-US" altLang="zh-CN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0932"/>
            <a:ext cx="12192000" cy="4404323"/>
          </a:xfrm>
          <a:prstGeom prst="rect">
            <a:avLst/>
          </a:prstGeom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439947" y="1080248"/>
            <a:ext cx="46323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rgbClr val="3333CC"/>
                </a:solidFill>
                <a:latin typeface="Calibri" panose="020F0502020204030204" pitchFamily="34" charset="0"/>
                <a:ea typeface="仿宋_GB2312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rgbClr val="660033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rgbClr val="000066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6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◆ 束流流强      </a:t>
            </a:r>
            <a:r>
              <a:rPr lang="zh-CN" altLang="en-US" sz="2400" dirty="0" smtClean="0">
                <a:solidFill>
                  <a:srgbClr val="FF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◆ 暗电流</a:t>
            </a:r>
            <a:endParaRPr lang="en-US" altLang="en-US" sz="2400" dirty="0">
              <a:solidFill>
                <a:srgbClr val="FF33CC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标题 1"/>
          <p:cNvSpPr>
            <a:spLocks/>
          </p:cNvSpPr>
          <p:nvPr/>
        </p:nvSpPr>
        <p:spPr bwMode="auto">
          <a:xfrm>
            <a:off x="1416908" y="1"/>
            <a:ext cx="10775089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CN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2024.10/2025.9</a:t>
            </a:r>
            <a:r>
              <a:rPr lang="zh-CN" alt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年度</a:t>
            </a:r>
            <a:r>
              <a:rPr lang="zh-CN" alt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运行情况</a:t>
            </a:r>
            <a:endParaRPr lang="en-US" altLang="zh-CN" sz="40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0" y="5863167"/>
            <a:ext cx="12191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当前，负电子环的真空度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GB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GB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altLang="zh-CN" sz="24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-9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torr@720mA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明显好于正电子环真空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GB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GB" altLang="zh-CN" sz="24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-8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torr@720mA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22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90"/>
    </mc:Choice>
    <mc:Fallback xmlns="">
      <p:transition spd="slow" advTm="4299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9F2-1BFE-4A2E-B6D1-533E36529D23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5518936-F56D-4BD3-ADD8-439C19752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3925"/>
            <a:ext cx="12192000" cy="5514976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xmlns="" id="{2E6A22BA-2670-40AA-951C-0816175D2915}"/>
              </a:ext>
            </a:extLst>
          </p:cNvPr>
          <p:cNvSpPr txBox="1">
            <a:spLocks/>
          </p:cNvSpPr>
          <p:nvPr/>
        </p:nvSpPr>
        <p:spPr>
          <a:xfrm>
            <a:off x="1497330" y="6162675"/>
            <a:ext cx="10058400" cy="6953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例如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日正常运行期间的一次突发真空放气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3207" y="1328571"/>
            <a:ext cx="1146878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提升对撞流强的限制来自于探测器本底上限的控制</a:t>
            </a:r>
            <a:endParaRPr lang="en-US" altLang="zh-CN" sz="2400" b="1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2400" b="1" dirty="0" smtClean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真空度是暗电流的主要制约因素</a:t>
            </a:r>
            <a:endParaRPr lang="en-US" altLang="zh-CN" sz="2400" b="1" dirty="0" smtClean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89709" y="4206240"/>
            <a:ext cx="2094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8uA @ 1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10</a:t>
            </a:r>
            <a:r>
              <a:rPr lang="en-US" altLang="zh-CN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-9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tor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04160" y="2218742"/>
            <a:ext cx="2094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19uA @ 1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10</a:t>
            </a:r>
            <a:r>
              <a:rPr lang="en-US" altLang="zh-CN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-8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tor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471949" y="3312081"/>
            <a:ext cx="2094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12uA @ 5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10</a:t>
            </a:r>
            <a:r>
              <a:rPr lang="en-US" altLang="zh-CN" b="1" baseline="30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-9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tor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100490" y="2199522"/>
            <a:ext cx="2548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900mA</a:t>
            </a:r>
            <a:endParaRPr lang="en-US" altLang="zh-C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标题 1"/>
          <p:cNvSpPr>
            <a:spLocks/>
          </p:cNvSpPr>
          <p:nvPr/>
        </p:nvSpPr>
        <p:spPr bwMode="auto">
          <a:xfrm>
            <a:off x="1416908" y="1"/>
            <a:ext cx="10775089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CN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2024.10/2025.9</a:t>
            </a:r>
            <a:r>
              <a:rPr lang="zh-CN" alt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年度</a:t>
            </a:r>
            <a:r>
              <a:rPr lang="zh-CN" alt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运行情况</a:t>
            </a:r>
            <a:endParaRPr lang="en-US" altLang="zh-CN" sz="40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4433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0"/>
    </mc:Choice>
    <mc:Fallback xmlns="">
      <p:transition spd="slow" advTm="405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9F2-1BFE-4A2E-B6D1-533E36529D23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4002"/>
            <a:ext cx="12192000" cy="473710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4868" y="6125515"/>
            <a:ext cx="11862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负电子环最差真空点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R4OCCG5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5.0E-9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torr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Vs   e- 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流强</a:t>
            </a:r>
            <a:endParaRPr lang="en-US" altLang="zh-CN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226039" y="926743"/>
            <a:ext cx="58105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rgbClr val="3333CC"/>
                </a:solidFill>
                <a:latin typeface="Calibri" panose="020F0502020204030204" pitchFamily="34" charset="0"/>
                <a:ea typeface="仿宋_GB2312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rgbClr val="660033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rgbClr val="000066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6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◆ </a:t>
            </a:r>
            <a:r>
              <a:rPr lang="en-US" altLang="zh-CN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Beam current</a:t>
            </a:r>
            <a:r>
              <a:rPr lang="zh-CN" alt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zh-CN" altLang="en-US" sz="2400" dirty="0" smtClean="0">
                <a:solidFill>
                  <a:srgbClr val="FF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◆ </a:t>
            </a:r>
            <a:r>
              <a:rPr lang="en-US" altLang="zh-CN" sz="2400" dirty="0" smtClean="0">
                <a:solidFill>
                  <a:srgbClr val="FF33C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Vacuum R4OCCG5</a:t>
            </a:r>
            <a:endParaRPr lang="en-US" altLang="en-US" sz="2400" dirty="0">
              <a:solidFill>
                <a:srgbClr val="FF33CC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标题 1"/>
          <p:cNvSpPr>
            <a:spLocks/>
          </p:cNvSpPr>
          <p:nvPr/>
        </p:nvSpPr>
        <p:spPr bwMode="auto">
          <a:xfrm>
            <a:off x="1416908" y="1"/>
            <a:ext cx="10775089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CN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2024.10/2025.9</a:t>
            </a:r>
            <a:r>
              <a:rPr lang="zh-CN" alt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年度</a:t>
            </a:r>
            <a:r>
              <a:rPr lang="zh-CN" alt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运行情况</a:t>
            </a:r>
            <a:endParaRPr lang="en-US" altLang="zh-CN" sz="40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69590" y="5701108"/>
            <a:ext cx="34528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日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– 7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29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日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1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0"/>
    </mc:Choice>
    <mc:Fallback xmlns="">
      <p:transition spd="slow" advTm="405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9F2-1BFE-4A2E-B6D1-533E36529D23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8160"/>
            <a:ext cx="12192000" cy="477084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8544" y="6124831"/>
            <a:ext cx="12053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正电子环真空最差点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R1ICCG6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1.0E-8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torr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Vs  e+ 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流强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6118983" y="928160"/>
            <a:ext cx="58105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rgbClr val="3333CC"/>
                </a:solidFill>
                <a:latin typeface="Calibri" panose="020F0502020204030204" pitchFamily="34" charset="0"/>
                <a:ea typeface="仿宋_GB2312" pitchFamily="49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 b="1">
                <a:solidFill>
                  <a:srgbClr val="660033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 b="1">
                <a:solidFill>
                  <a:srgbClr val="000066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rgbClr val="0066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◆ </a:t>
            </a:r>
            <a:r>
              <a:rPr lang="en-US" altLang="zh-CN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Beam current</a:t>
            </a:r>
            <a:r>
              <a:rPr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zh-CN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◆ </a:t>
            </a:r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Vacuum R1ICCG6</a:t>
            </a:r>
            <a:endParaRPr lang="en-US" altLang="en-US" sz="24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标题 1"/>
          <p:cNvSpPr>
            <a:spLocks/>
          </p:cNvSpPr>
          <p:nvPr/>
        </p:nvSpPr>
        <p:spPr bwMode="auto">
          <a:xfrm>
            <a:off x="1416908" y="1"/>
            <a:ext cx="10775089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CN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2024.10/2025.9</a:t>
            </a:r>
            <a:r>
              <a:rPr lang="zh-CN" alt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年度</a:t>
            </a:r>
            <a:r>
              <a:rPr lang="zh-CN" alt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运行情况</a:t>
            </a:r>
            <a:endParaRPr lang="en-US" altLang="zh-CN" sz="40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438863" y="5699007"/>
            <a:ext cx="34528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2025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年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5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日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– 7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月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29</a:t>
            </a:r>
            <a:r>
              <a:rPr lang="zh-CN" alt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日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96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0"/>
    </mc:Choice>
    <mc:Fallback xmlns="">
      <p:transition spd="slow" advTm="405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9F2-1BFE-4A2E-B6D1-533E36529D23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0" y="941778"/>
            <a:ext cx="3438040" cy="472559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229" y="917756"/>
            <a:ext cx="3730165" cy="120274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228" y="2488170"/>
            <a:ext cx="3730165" cy="11565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03" y="3586569"/>
            <a:ext cx="4314461" cy="235703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13050" y="5736232"/>
            <a:ext cx="3411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磁铁短路</a:t>
            </a: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Sextrupole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R3OS4, 7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023361" y="5966446"/>
            <a:ext cx="3732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磁铁短路</a:t>
            </a: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Quadrupole R4IQ17, 6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日</a:t>
            </a: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03" y="1068862"/>
            <a:ext cx="4354171" cy="2517707"/>
          </a:xfrm>
          <a:prstGeom prst="rect">
            <a:avLst/>
          </a:prstGeom>
        </p:spPr>
      </p:pic>
      <p:sp>
        <p:nvSpPr>
          <p:cNvPr id="11" name="下箭头 10"/>
          <p:cNvSpPr/>
          <p:nvPr/>
        </p:nvSpPr>
        <p:spPr>
          <a:xfrm>
            <a:off x="9939286" y="2151935"/>
            <a:ext cx="40005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152579" y="5590007"/>
            <a:ext cx="39122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螺线管与反螺线管补偿的不完美；螺线管垂直聚焦效应补偿的不完美。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176" y="3770581"/>
            <a:ext cx="4038910" cy="182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本框 11"/>
          <p:cNvSpPr txBox="1"/>
          <p:nvPr/>
        </p:nvSpPr>
        <p:spPr>
          <a:xfrm>
            <a:off x="3728200" y="917756"/>
            <a:ext cx="4400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在运行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r>
              <a:rPr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发现的硬件问题</a:t>
            </a:r>
            <a:endParaRPr lang="zh-CN" altLang="en-US" sz="28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标题 1"/>
          <p:cNvSpPr>
            <a:spLocks/>
          </p:cNvSpPr>
          <p:nvPr/>
        </p:nvSpPr>
        <p:spPr bwMode="auto">
          <a:xfrm>
            <a:off x="1416908" y="1"/>
            <a:ext cx="10775089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CN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2024.10/2025.9</a:t>
            </a:r>
            <a:r>
              <a:rPr lang="zh-CN" altLang="en-US" sz="40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年度</a:t>
            </a:r>
            <a:r>
              <a:rPr lang="zh-CN" alt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运行情况</a:t>
            </a:r>
            <a:endParaRPr lang="en-US" altLang="zh-CN" sz="40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93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0"/>
    </mc:Choice>
    <mc:Fallback xmlns="">
      <p:transition spd="slow" advTm="405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9F2-1BFE-4A2E-B6D1-533E36529D23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15" name="标题 1"/>
          <p:cNvSpPr>
            <a:spLocks/>
          </p:cNvSpPr>
          <p:nvPr/>
        </p:nvSpPr>
        <p:spPr bwMode="auto">
          <a:xfrm>
            <a:off x="1628775" y="1"/>
            <a:ext cx="7810500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None/>
            </a:pPr>
            <a:r>
              <a:rPr lang="zh-CN" altLang="en-US" sz="4400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楷体_GB2312" pitchFamily="49" charset="-122"/>
                <a:cs typeface="Times New Roman" panose="02020603050405020304" pitchFamily="18" charset="0"/>
              </a:rPr>
              <a:t>总结</a:t>
            </a:r>
            <a:endParaRPr lang="en-US" altLang="zh-CN" sz="44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7382" y="981935"/>
            <a:ext cx="11633069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在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2024/2025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运行年度里，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2024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年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月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~12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月为升级项目的隧道安装时间，直线加速器自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2025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年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月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日开始运行，储存环自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月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日开始运行，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直线加速器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运行时间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5808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小时，储存环运行时间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3000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小时，储存环故障率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5.17%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，正、负电子峰值流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强都已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达到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720mA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，峰值亮度已达到</a:t>
            </a:r>
            <a:r>
              <a:rPr lang="en-GB" altLang="zh-CN" sz="2800" b="1" kern="8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3.8</a:t>
            </a:r>
            <a:r>
              <a:rPr lang="en-GB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GB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</a:t>
            </a:r>
            <a:r>
              <a:rPr lang="en-GB" altLang="zh-CN" sz="28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32</a:t>
            </a:r>
            <a:r>
              <a:rPr lang="en-GB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cm</a:t>
            </a:r>
            <a:r>
              <a:rPr lang="en-GB" altLang="zh-CN" sz="28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-2</a:t>
            </a:r>
            <a:r>
              <a:rPr lang="en-GB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</a:t>
            </a:r>
            <a:r>
              <a:rPr lang="en-GB" altLang="zh-CN" sz="28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-1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，暗电流有效控制在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12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以下，积分亮度共计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420.4 pb</a:t>
            </a:r>
            <a:r>
              <a:rPr lang="en-US" altLang="zh-CN" sz="28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-1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</a:t>
            </a:r>
            <a:r>
              <a:rPr lang="en-US" altLang="zh-CN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BSRF 8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条兼用光束线共完成</a:t>
            </a:r>
            <a:r>
              <a:rPr lang="en-US" altLang="zh-CN" sz="28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183</a:t>
            </a:r>
            <a:r>
              <a:rPr lang="zh-CN" altLang="en-US" sz="2800" b="1" kern="1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个</a:t>
            </a:r>
            <a:r>
              <a:rPr lang="zh-CN" altLang="en-US" sz="2800" kern="1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用户实验课题。</a:t>
            </a:r>
            <a:endParaRPr lang="en-US" altLang="zh-CN" sz="2800" kern="100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升级之后的储存环几乎更换了全部的光子吸收器，对撞流强提升受制于真空度水平，当前负电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子环的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真空度为 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</a:t>
            </a:r>
            <a:r>
              <a:rPr lang="en-GB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GB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</a:t>
            </a:r>
            <a:r>
              <a:rPr lang="en-GB" altLang="zh-CN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-9 </a:t>
            </a:r>
            <a:r>
              <a:rPr lang="en-US" altLang="zh-CN" sz="28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torr@720mA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，正电</a:t>
            </a:r>
            <a:r>
              <a:rPr lang="zh-CN" alt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子环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真空度为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</a:t>
            </a:r>
            <a:r>
              <a:rPr lang="en-GB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GB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</a:t>
            </a:r>
            <a:r>
              <a:rPr lang="en-GB" altLang="zh-CN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-8 </a:t>
            </a:r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torr@720mA</a:t>
            </a:r>
            <a:r>
              <a:rPr lang="zh-CN" altLang="en-US" sz="28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。</a:t>
            </a:r>
            <a:endParaRPr lang="zh-CN" altLang="en-US" sz="28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BEPCII</a:t>
            </a:r>
            <a:r>
              <a:rPr lang="zh-CN" altLang="en-US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是在</a:t>
            </a:r>
            <a:r>
              <a:rPr lang="zh-CN" altLang="en-US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运行</a:t>
            </a:r>
            <a:r>
              <a:rPr lang="zh-CN" altLang="en-US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的装置</a:t>
            </a:r>
            <a:r>
              <a:rPr lang="zh-CN" altLang="en-US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，有着</a:t>
            </a:r>
            <a:r>
              <a:rPr lang="zh-CN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既定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BESIII</a:t>
            </a:r>
            <a:r>
              <a:rPr lang="zh-CN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取数任务</a:t>
            </a:r>
            <a:r>
              <a:rPr lang="zh-CN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和急迫切</a:t>
            </a:r>
            <a:r>
              <a:rPr lang="zh-CN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地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BSRF</a:t>
            </a:r>
            <a:r>
              <a:rPr lang="zh-CN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用光需求</a:t>
            </a:r>
            <a:r>
              <a:rPr lang="zh-CN" altLang="en-US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，导致升级工程在开机后加速</a:t>
            </a:r>
            <a:r>
              <a:rPr lang="zh-CN" alt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器的专用</a:t>
            </a:r>
            <a:r>
              <a:rPr lang="zh-CN" altLang="en-US" sz="28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调束时间严重不足。</a:t>
            </a:r>
            <a:endParaRPr lang="en-US" altLang="zh-CN" sz="2800" b="1" dirty="0" smtClean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62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0"/>
    </mc:Choice>
    <mc:Fallback xmlns="">
      <p:transition spd="slow" advTm="405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9F2-1BFE-4A2E-B6D1-533E36529D23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53508" y="3570537"/>
            <a:ext cx="12084422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BEPCII upgrade aims at:</a:t>
            </a:r>
            <a:r>
              <a:rPr lang="en-US" altLang="zh-CN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luminosity by a factor of 3 </a:t>
            </a:r>
            <a:r>
              <a:rPr lang="en-US" altLang="zh-C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r>
              <a:rPr lang="en-US" altLang="zh-CN" sz="2200" b="1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beam energy to 2.8GeV</a:t>
            </a:r>
            <a:endParaRPr lang="zh-CN" altLang="en-US" sz="2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组合 11">
            <a:extLst>
              <a:ext uri="{FF2B5EF4-FFF2-40B4-BE49-F238E27FC236}">
                <a16:creationId xmlns:a16="http://schemas.microsoft.com/office/drawing/2014/main" xmlns="" id="{CB311697-1E1C-3849-ABA7-A1F67B2FFD46}"/>
              </a:ext>
            </a:extLst>
          </p:cNvPr>
          <p:cNvGrpSpPr/>
          <p:nvPr/>
        </p:nvGrpSpPr>
        <p:grpSpPr>
          <a:xfrm>
            <a:off x="80682" y="927530"/>
            <a:ext cx="6813178" cy="2612958"/>
            <a:chOff x="903485" y="3263355"/>
            <a:chExt cx="5460156" cy="2155202"/>
          </a:xfrm>
        </p:grpSpPr>
        <p:pic>
          <p:nvPicPr>
            <p:cNvPr id="22" name="图片 12">
              <a:extLst>
                <a:ext uri="{FF2B5EF4-FFF2-40B4-BE49-F238E27FC236}">
                  <a16:creationId xmlns:a16="http://schemas.microsoft.com/office/drawing/2014/main" xmlns="" id="{30E0415A-423F-FFB9-8949-DF817B9D4F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4334"/>
            <a:stretch>
              <a:fillRect/>
            </a:stretch>
          </p:blipFill>
          <p:spPr>
            <a:xfrm>
              <a:off x="903485" y="3429000"/>
              <a:ext cx="5460156" cy="1989557"/>
            </a:xfrm>
            <a:prstGeom prst="rect">
              <a:avLst/>
            </a:prstGeom>
            <a:effectLst/>
          </p:spPr>
        </p:pic>
        <p:grpSp>
          <p:nvGrpSpPr>
            <p:cNvPr id="25" name="组合 13">
              <a:extLst>
                <a:ext uri="{FF2B5EF4-FFF2-40B4-BE49-F238E27FC236}">
                  <a16:creationId xmlns:a16="http://schemas.microsoft.com/office/drawing/2014/main" xmlns="" id="{B1ACD2D5-5DEB-0938-99EA-0E40837D0D1A}"/>
                </a:ext>
              </a:extLst>
            </p:cNvPr>
            <p:cNvGrpSpPr/>
            <p:nvPr/>
          </p:nvGrpSpPr>
          <p:grpSpPr>
            <a:xfrm>
              <a:off x="1449615" y="3263355"/>
              <a:ext cx="4070557" cy="1559085"/>
              <a:chOff x="2251319" y="516311"/>
              <a:chExt cx="5427409" cy="2078779"/>
            </a:xfrm>
          </p:grpSpPr>
          <p:pic>
            <p:nvPicPr>
              <p:cNvPr id="27" name="图片 14">
                <a:extLst>
                  <a:ext uri="{FF2B5EF4-FFF2-40B4-BE49-F238E27FC236}">
                    <a16:creationId xmlns:a16="http://schemas.microsoft.com/office/drawing/2014/main" xmlns="" id="{1803606F-1091-8076-4232-2E4E441FD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2251319" y="933823"/>
                <a:ext cx="5427409" cy="1661267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8" name="直线箭头连接符 17">
                <a:extLst>
                  <a:ext uri="{FF2B5EF4-FFF2-40B4-BE49-F238E27FC236}">
                    <a16:creationId xmlns:a16="http://schemas.microsoft.com/office/drawing/2014/main" xmlns="" id="{C7511307-BA97-1828-C149-BC60147817E9}"/>
                  </a:ext>
                </a:extLst>
              </p:cNvPr>
              <p:cNvCxnSpPr/>
              <p:nvPr/>
            </p:nvCxnSpPr>
            <p:spPr>
              <a:xfrm>
                <a:off x="3589873" y="811165"/>
                <a:ext cx="0" cy="94467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线箭头连接符 18">
                <a:extLst>
                  <a:ext uri="{FF2B5EF4-FFF2-40B4-BE49-F238E27FC236}">
                    <a16:creationId xmlns:a16="http://schemas.microsoft.com/office/drawing/2014/main" xmlns="" id="{3FD3BB88-BD0C-B8A1-EFE1-8BC0EDACE0A5}"/>
                  </a:ext>
                </a:extLst>
              </p:cNvPr>
              <p:cNvCxnSpPr/>
              <p:nvPr/>
            </p:nvCxnSpPr>
            <p:spPr>
              <a:xfrm>
                <a:off x="4103815" y="830833"/>
                <a:ext cx="0" cy="94467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线箭头连接符 19">
                <a:extLst>
                  <a:ext uri="{FF2B5EF4-FFF2-40B4-BE49-F238E27FC236}">
                    <a16:creationId xmlns:a16="http://schemas.microsoft.com/office/drawing/2014/main" xmlns="" id="{8A205D23-F16B-92ED-C730-515BFD94ED6C}"/>
                  </a:ext>
                </a:extLst>
              </p:cNvPr>
              <p:cNvCxnSpPr/>
              <p:nvPr/>
            </p:nvCxnSpPr>
            <p:spPr>
              <a:xfrm>
                <a:off x="4303109" y="830833"/>
                <a:ext cx="0" cy="94467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线箭头连接符 20">
                <a:extLst>
                  <a:ext uri="{FF2B5EF4-FFF2-40B4-BE49-F238E27FC236}">
                    <a16:creationId xmlns:a16="http://schemas.microsoft.com/office/drawing/2014/main" xmlns="" id="{B3602E80-A0A6-B16D-B0A8-44B512D7087C}"/>
                  </a:ext>
                </a:extLst>
              </p:cNvPr>
              <p:cNvCxnSpPr/>
              <p:nvPr/>
            </p:nvCxnSpPr>
            <p:spPr>
              <a:xfrm>
                <a:off x="5087170" y="860329"/>
                <a:ext cx="0" cy="94467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2" name="图片 21">
                <a:extLst>
                  <a:ext uri="{FF2B5EF4-FFF2-40B4-BE49-F238E27FC236}">
                    <a16:creationId xmlns:a16="http://schemas.microsoft.com/office/drawing/2014/main" xmlns="" id="{318574AD-C955-78D8-5739-2E811DE1B0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97286" y="521610"/>
                <a:ext cx="661370" cy="256509"/>
              </a:xfrm>
              <a:prstGeom prst="rect">
                <a:avLst/>
              </a:prstGeom>
              <a:solidFill>
                <a:srgbClr val="FFFF00"/>
              </a:solidFill>
            </p:spPr>
          </p:pic>
          <p:pic>
            <p:nvPicPr>
              <p:cNvPr id="33" name="图片 22">
                <a:extLst>
                  <a:ext uri="{FF2B5EF4-FFF2-40B4-BE49-F238E27FC236}">
                    <a16:creationId xmlns:a16="http://schemas.microsoft.com/office/drawing/2014/main" xmlns="" id="{C52F0215-5D81-9923-41BA-6E29C2094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84289" y="533597"/>
                <a:ext cx="543413" cy="250806"/>
              </a:xfrm>
              <a:prstGeom prst="rect">
                <a:avLst/>
              </a:prstGeom>
              <a:solidFill>
                <a:srgbClr val="FFFF00"/>
              </a:solidFill>
            </p:spPr>
          </p:pic>
          <p:pic>
            <p:nvPicPr>
              <p:cNvPr id="34" name="图片 23">
                <a:extLst>
                  <a:ext uri="{FF2B5EF4-FFF2-40B4-BE49-F238E27FC236}">
                    <a16:creationId xmlns:a16="http://schemas.microsoft.com/office/drawing/2014/main" xmlns="" id="{35E49D7B-1142-C635-7BC3-BEB738D0B6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72203" y="516311"/>
                <a:ext cx="543413" cy="264363"/>
              </a:xfrm>
              <a:prstGeom prst="rect">
                <a:avLst/>
              </a:prstGeom>
              <a:solidFill>
                <a:srgbClr val="FFFF00"/>
              </a:solidFill>
            </p:spPr>
          </p:pic>
          <p:pic>
            <p:nvPicPr>
              <p:cNvPr id="35" name="图片 24">
                <a:extLst>
                  <a:ext uri="{FF2B5EF4-FFF2-40B4-BE49-F238E27FC236}">
                    <a16:creationId xmlns:a16="http://schemas.microsoft.com/office/drawing/2014/main" xmlns="" id="{3E3A4849-5DD6-C264-E201-1A7BDCCCB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60117" y="538710"/>
                <a:ext cx="550380" cy="250806"/>
              </a:xfrm>
              <a:prstGeom prst="rect">
                <a:avLst/>
              </a:prstGeom>
              <a:solidFill>
                <a:srgbClr val="FFFF00"/>
              </a:solidFill>
            </p:spPr>
          </p:pic>
        </p:grpSp>
      </p:grp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2C5893C5-2934-47D8-B68B-3C0035DACB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1812" y="927530"/>
            <a:ext cx="5508804" cy="2612958"/>
          </a:xfrm>
          <a:prstGeom prst="rect">
            <a:avLst/>
          </a:prstGeom>
        </p:spPr>
      </p:pic>
      <p:sp>
        <p:nvSpPr>
          <p:cNvPr id="37" name="内容占位符 2">
            <a:extLst>
              <a:ext uri="{FF2B5EF4-FFF2-40B4-BE49-F238E27FC236}">
                <a16:creationId xmlns:a16="http://schemas.microsoft.com/office/drawing/2014/main" xmlns="" id="{0258C2EF-5B1C-48B1-BDE3-BFEF932A38E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950329" y="4264024"/>
            <a:ext cx="8505646" cy="446457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en-US" altLang="zh-CN" b="1" dirty="0" smtClean="0">
                <a:solidFill>
                  <a:srgbClr val="C0000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Timeline of BEPCII operation and its upgrade</a:t>
            </a:r>
            <a:endParaRPr lang="en-US" altLang="zh-CN" b="1" dirty="0">
              <a:solidFill>
                <a:srgbClr val="C00000"/>
              </a:solidFill>
              <a:latin typeface="Comic Sans MS" panose="030F0702030302020204" pitchFamily="66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AB472EFE-289C-4AAF-B563-9FB0564D44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82" y="4769230"/>
            <a:ext cx="12030075" cy="1528369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3" name="椭圆 2"/>
          <p:cNvSpPr/>
          <p:nvPr/>
        </p:nvSpPr>
        <p:spPr>
          <a:xfrm>
            <a:off x="1882588" y="1443318"/>
            <a:ext cx="708212" cy="12192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10383373" y="888965"/>
            <a:ext cx="852186" cy="208523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 flipV="1">
            <a:off x="2495800" y="2532993"/>
            <a:ext cx="3001110" cy="13663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>
            <a:endCxn id="40" idx="3"/>
          </p:cNvCxnSpPr>
          <p:nvPr/>
        </p:nvCxnSpPr>
        <p:spPr>
          <a:xfrm flipV="1">
            <a:off x="5532488" y="2668822"/>
            <a:ext cx="4975685" cy="12305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41"/>
          <p:cNvSpPr/>
          <p:nvPr/>
        </p:nvSpPr>
        <p:spPr>
          <a:xfrm>
            <a:off x="2676054" y="1636429"/>
            <a:ext cx="1034070" cy="76534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11214047" y="3021804"/>
            <a:ext cx="810432" cy="42375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1801140" y="3216165"/>
            <a:ext cx="378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2.8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直接箭头连接符 43"/>
          <p:cNvCxnSpPr/>
          <p:nvPr/>
        </p:nvCxnSpPr>
        <p:spPr>
          <a:xfrm flipH="1" flipV="1">
            <a:off x="3616129" y="2276230"/>
            <a:ext cx="6674019" cy="1640194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箭头连接符 44"/>
          <p:cNvCxnSpPr/>
          <p:nvPr/>
        </p:nvCxnSpPr>
        <p:spPr>
          <a:xfrm flipV="1">
            <a:off x="10290148" y="3445556"/>
            <a:ext cx="1220534" cy="47087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3853890" y="816200"/>
            <a:ext cx="2645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Physics predictions</a:t>
            </a:r>
            <a:endParaRPr lang="zh-CN" altLang="en-US" sz="20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标题 1"/>
          <p:cNvSpPr>
            <a:spLocks/>
          </p:cNvSpPr>
          <p:nvPr/>
        </p:nvSpPr>
        <p:spPr bwMode="auto">
          <a:xfrm>
            <a:off x="1237128" y="1"/>
            <a:ext cx="10954869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None/>
            </a:pPr>
            <a:r>
              <a:rPr lang="en-US" altLang="zh-CN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BEPCII</a:t>
            </a:r>
            <a:r>
              <a:rPr lang="zh-CN" alt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升级项目简介</a:t>
            </a:r>
            <a:endParaRPr lang="en-US" altLang="zh-CN" sz="40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70456" y="2599561"/>
            <a:ext cx="2076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52.7 </a:t>
            </a:r>
            <a:r>
              <a:rPr lang="en-US" altLang="zh-CN" sz="24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fb</a:t>
            </a:r>
            <a:r>
              <a:rPr lang="en-US" altLang="zh-CN" sz="2400" b="1" baseline="30000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endParaRPr lang="zh-CN" altLang="en-US" sz="2400" b="1" baseline="30000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38"/>
    </mc:Choice>
    <mc:Fallback xmlns="">
      <p:transition spd="slow" advTm="119938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9F2-1BFE-4A2E-B6D1-533E36529D23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5545" y="912944"/>
            <a:ext cx="120494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关键技术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倍流强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束流光学参数升级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高梯度组合型超导磁铁</a:t>
            </a:r>
            <a:endParaRPr lang="en-US" altLang="zh-CN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175" y="1537705"/>
            <a:ext cx="5519650" cy="481864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851384" y="3976656"/>
            <a:ext cx="6203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取消专用光运行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全年兼用光运行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高能物理取数每年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个月。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61204" y="5218792"/>
            <a:ext cx="411982" cy="663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sym typeface="Symbol" panose="05050102010706020507" pitchFamily="18" charset="2"/>
              </a:rPr>
              <a:t>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489436" y="5401354"/>
            <a:ext cx="411982" cy="663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sym typeface="Symbol" panose="05050102010706020507" pitchFamily="18" charset="2"/>
              </a:rPr>
              <a:t>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839514" y="5525898"/>
            <a:ext cx="411982" cy="663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sym typeface="Symbol" panose="05050102010706020507" pitchFamily="18" charset="2"/>
              </a:rPr>
              <a:t>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713668" y="4713224"/>
            <a:ext cx="411982" cy="663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sym typeface="Symbol" panose="05050102010706020507" pitchFamily="18" charset="2"/>
              </a:rPr>
              <a:t>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367257" y="5284898"/>
            <a:ext cx="411982" cy="663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sym typeface="Symbol" panose="05050102010706020507" pitchFamily="18" charset="2"/>
              </a:rPr>
              <a:t>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734849" y="1876039"/>
            <a:ext cx="587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1B3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8266203" y="1486209"/>
            <a:ext cx="1617630" cy="662278"/>
          </a:xfrm>
          <a:prstGeom prst="ellipse">
            <a:avLst/>
          </a:prstGeom>
          <a:solidFill>
            <a:srgbClr val="00B050">
              <a:alpha val="12000"/>
            </a:srgb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298256" y="2448414"/>
            <a:ext cx="34154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取消了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条光束线</a:t>
            </a:r>
            <a:endParaRPr lang="en-US" altLang="zh-CN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保留了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条光束线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标题 1"/>
          <p:cNvSpPr>
            <a:spLocks/>
          </p:cNvSpPr>
          <p:nvPr/>
        </p:nvSpPr>
        <p:spPr bwMode="auto">
          <a:xfrm>
            <a:off x="1237128" y="1"/>
            <a:ext cx="10954869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ts val="1800"/>
              </a:spcBef>
              <a:spcAft>
                <a:spcPts val="1200"/>
              </a:spcAft>
              <a:buNone/>
            </a:pPr>
            <a:r>
              <a:rPr lang="en-US" altLang="zh-CN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BEPCII</a:t>
            </a:r>
            <a:r>
              <a:rPr lang="zh-CN" alt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升级项目简介</a:t>
            </a:r>
            <a:endParaRPr lang="en-US" altLang="zh-CN" sz="40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813280" y="4521856"/>
            <a:ext cx="411982" cy="663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sym typeface="Symbol" panose="05050102010706020507" pitchFamily="18" charset="2"/>
              </a:rPr>
              <a:t>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表格 19">
                <a:extLst>
                  <a:ext uri="{FF2B5EF4-FFF2-40B4-BE49-F238E27FC236}">
                    <a16:creationId xmlns="" xmlns:a16="http://schemas.microsoft.com/office/drawing/2014/main" id="{8F65F54F-849F-4B12-89EF-3D0A1A6CC3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5987227"/>
                  </p:ext>
                </p:extLst>
              </p:nvPr>
            </p:nvGraphicFramePr>
            <p:xfrm>
              <a:off x="374399" y="1572946"/>
              <a:ext cx="5506498" cy="47240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54716">
                      <a:extLst>
                        <a:ext uri="{9D8B030D-6E8A-4147-A177-3AD203B41FA5}">
                          <a16:colId xmlns="" xmlns:a16="http://schemas.microsoft.com/office/drawing/2014/main" val="411030780"/>
                        </a:ext>
                      </a:extLst>
                    </a:gridCol>
                    <a:gridCol w="957650">
                      <a:extLst>
                        <a:ext uri="{9D8B030D-6E8A-4147-A177-3AD203B41FA5}">
                          <a16:colId xmlns="" xmlns:a16="http://schemas.microsoft.com/office/drawing/2014/main" val="475729891"/>
                        </a:ext>
                      </a:extLst>
                    </a:gridCol>
                    <a:gridCol w="1197066">
                      <a:extLst>
                        <a:ext uri="{9D8B030D-6E8A-4147-A177-3AD203B41FA5}">
                          <a16:colId xmlns="" xmlns:a16="http://schemas.microsoft.com/office/drawing/2014/main" val="3582048266"/>
                        </a:ext>
                      </a:extLst>
                    </a:gridCol>
                    <a:gridCol w="1197066"/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800" b="1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BEPCII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1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@ 2.35GeV</a:t>
                          </a:r>
                          <a:endParaRPr lang="zh-CN" altLang="en-US" sz="1200" b="1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BEPCII-U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1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@ 2.35GeV</a:t>
                          </a:r>
                          <a:endParaRPr lang="zh-CN" altLang="en-US" sz="1200" b="1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BEPCII-U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1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@ 2.8GeV</a:t>
                          </a:r>
                          <a:endParaRPr lang="zh-CN" altLang="en-US" sz="1200" b="1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7768589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 </a:t>
                          </a:r>
                          <a:r>
                            <a:rPr lang="zh-CN" altLang="en-US" sz="1200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200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32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n-US" altLang="zh-CN" sz="1200" b="0" i="0" smtClean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sSup>
                                <m:sSupPr>
                                  <m:ctrlP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200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200" b="0" i="0" smtClean="0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p>
                                  <m:r>
                                    <a:rPr lang="en-US" altLang="zh-CN" sz="12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200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zh-CN" altLang="en-US" sz="14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1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3.5</a:t>
                          </a:r>
                          <a:endParaRPr lang="zh-CN" altLang="en-US" sz="24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1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  <a:endParaRPr lang="zh-CN" altLang="en-US" sz="24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3.7</a:t>
                          </a:r>
                          <a:endParaRPr lang="zh-CN" altLang="en-US" sz="2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96135939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bSup>
                            </m:oMath>
                          </a14:m>
                          <a:r>
                            <a:rPr lang="zh-CN" alt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[cm]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</a:t>
                          </a:r>
                          <a:endParaRPr lang="zh-CN" altLang="en-US" sz="1800" b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1.35</a:t>
                          </a:r>
                          <a:endParaRPr lang="zh-CN" altLang="en-US" sz="1800" b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3.0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1724415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 current [mA]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rgbClr val="FF33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zh-CN" altLang="en-US" sz="1800" b="1" dirty="0">
                            <a:solidFill>
                              <a:srgbClr val="FF33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rgbClr val="FF33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900</a:t>
                          </a:r>
                          <a:endParaRPr lang="zh-CN" altLang="en-US" sz="1800" b="1" dirty="0">
                            <a:solidFill>
                              <a:srgbClr val="FF33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450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593093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SR Power [kW]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110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250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250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4590781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𝜉</m:t>
                                    </m:r>
                                  </m:e>
                                  <m:sub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US" altLang="zh-CN" sz="18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800" b="0" i="0" smtClean="0">
                                        <a:latin typeface="Cambria Math" panose="02040503050406030204" pitchFamily="18" charset="0"/>
                                      </a:rPr>
                                      <m:t>lum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zh-CN" altLang="en-US" sz="18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0.029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0.043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42236535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Emittance </a:t>
                          </a:r>
                          <a:r>
                            <a:rPr lang="en-US" altLang="zh-CN" sz="1200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</a:t>
                          </a:r>
                          <a:r>
                            <a:rPr lang="en-US" altLang="zh-CN" sz="1200" b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nmrad</a:t>
                          </a:r>
                          <a:r>
                            <a:rPr lang="en-US" altLang="zh-CN" sz="12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zh-CN" altLang="en-US" sz="12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147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152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8098237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Couping</a:t>
                          </a:r>
                          <a:r>
                            <a:rPr lang="zh-CN" altLang="en-US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[%]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0.53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0.35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3648840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Bucket Height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0.0069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0.011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0.009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5363482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,0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[cm]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1.54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1.07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1.4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0676202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oMath>
                          </a14:m>
                          <a:r>
                            <a:rPr lang="zh-CN" altLang="en-US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[cm]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1.69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1.22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1.6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6645607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RF Voltage [MV]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1.6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62548693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表格 1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F65F54F-849F-4B12-89EF-3D0A1A6CC3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85987227"/>
                  </p:ext>
                </p:extLst>
              </p:nvPr>
            </p:nvGraphicFramePr>
            <p:xfrm>
              <a:off x="374399" y="1572946"/>
              <a:ext cx="5506498" cy="472401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54716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411030780"/>
                        </a:ext>
                      </a:extLst>
                    </a:gridCol>
                    <a:gridCol w="957650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475729891"/>
                        </a:ext>
                      </a:extLst>
                    </a:gridCol>
                    <a:gridCol w="1197066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3582048266"/>
                        </a:ext>
                      </a:extLst>
                    </a:gridCol>
                    <a:gridCol w="1197066"/>
                  </a:tblGrid>
                  <a:tr h="5181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800" b="1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BEPCII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1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@ 2.35GeV</a:t>
                          </a:r>
                          <a:endParaRPr lang="zh-CN" altLang="en-US" sz="1200" b="1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BEPCII-U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1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@ 2.35GeV</a:t>
                          </a:r>
                          <a:endParaRPr lang="zh-CN" altLang="en-US" sz="1200" b="1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BEPCII-U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200" b="1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@ 2.8GeV</a:t>
                          </a:r>
                          <a:endParaRPr lang="zh-CN" altLang="en-US" sz="1200" b="1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776858997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82" t="-117333" r="-155932" b="-84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1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3.5</a:t>
                          </a:r>
                          <a:endParaRPr lang="zh-CN" altLang="en-US" sz="24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1" dirty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  <a:endParaRPr lang="zh-CN" altLang="en-US" sz="24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4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3.7</a:t>
                          </a:r>
                          <a:endParaRPr lang="zh-CN" altLang="en-US" sz="24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961359399"/>
                      </a:ext>
                    </a:extLst>
                  </a:tr>
                  <a:tr h="38747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82" t="-254688" r="-155932" b="-8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</a:t>
                          </a:r>
                          <a:endParaRPr lang="zh-CN" altLang="en-US" sz="1800" b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rgbClr val="0000FF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1.35</a:t>
                          </a:r>
                          <a:endParaRPr lang="zh-CN" altLang="en-US" sz="1800" b="1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3.0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1724415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Beam current [mA]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rgbClr val="FF33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</a:t>
                          </a:r>
                          <a:endParaRPr lang="zh-CN" altLang="en-US" sz="1800" b="1" dirty="0">
                            <a:solidFill>
                              <a:srgbClr val="FF33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rgbClr val="FF33CC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900</a:t>
                          </a:r>
                          <a:endParaRPr lang="zh-CN" altLang="en-US" sz="1800" b="1" dirty="0">
                            <a:solidFill>
                              <a:srgbClr val="FF33CC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450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5930937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SR Power [kW]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110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250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250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45907813"/>
                      </a:ext>
                    </a:extLst>
                  </a:tr>
                  <a:tr h="387477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82" t="-543750" r="-155932" b="-5953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0.029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0.033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0.043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42236535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Emittance </a:t>
                          </a:r>
                          <a:r>
                            <a:rPr lang="en-US" altLang="zh-CN" sz="1200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</a:t>
                          </a:r>
                          <a:r>
                            <a:rPr lang="en-US" altLang="zh-CN" sz="1200" b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nmrad</a:t>
                          </a:r>
                          <a:r>
                            <a:rPr lang="en-US" altLang="zh-CN" sz="1200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]</a:t>
                          </a:r>
                          <a:endParaRPr lang="zh-CN" altLang="en-US" sz="1200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147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152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200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80982379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err="1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Couping</a:t>
                          </a:r>
                          <a:r>
                            <a:rPr lang="zh-CN" altLang="en-US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[%]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0.53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0.35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0.5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36488405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Bucket Height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0.0069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0.011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0.009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536348224"/>
                      </a:ext>
                    </a:extLst>
                  </a:tr>
                  <a:tr h="37782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82" t="-958065" r="-155932" b="-2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1.54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1.07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1.4</a:t>
                          </a:r>
                          <a:endParaRPr lang="zh-CN" altLang="en-US" sz="18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0676202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4"/>
                          <a:stretch>
                            <a:fillRect l="-282" t="-1075410" r="-155932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1.69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1.22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1.6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6645607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b="0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RF Voltage [MV]</a:t>
                          </a:r>
                          <a:endParaRPr lang="zh-CN" altLang="en-US" b="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1.6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3.3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625486936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4245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3"/>
    </mc:Choice>
    <mc:Fallback xmlns="">
      <p:transition spd="slow" advTm="259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9F2-1BFE-4A2E-B6D1-533E36529D23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6" name="标题 1"/>
          <p:cNvSpPr>
            <a:spLocks/>
          </p:cNvSpPr>
          <p:nvPr/>
        </p:nvSpPr>
        <p:spPr bwMode="auto">
          <a:xfrm>
            <a:off x="1237128" y="1"/>
            <a:ext cx="10954869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CN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BEPCII</a:t>
            </a:r>
            <a:r>
              <a:rPr lang="zh-CN" alt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升级项目亮点</a:t>
            </a:r>
            <a:endParaRPr lang="en-US" altLang="zh-CN" sz="40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11220" y="1692843"/>
            <a:ext cx="1074934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3</a:t>
            </a:r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倍亮度提升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&amp; </a:t>
            </a:r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最高束流对撞能量提升至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2.8 GeV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一机两用的</a:t>
            </a:r>
            <a:r>
              <a:rPr lang="en-US" altLang="zh-C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BSRF 8</a:t>
            </a:r>
            <a:r>
              <a:rPr lang="zh-CN" alt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条光束线兼用光运行</a:t>
            </a:r>
            <a:endParaRPr lang="en-US" altLang="zh-CN" sz="3200" b="1" dirty="0" smtClean="0">
              <a:solidFill>
                <a:srgbClr val="0000FF"/>
              </a:solidFill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研发了三套高</a:t>
            </a:r>
            <a:r>
              <a:rPr lang="zh-C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梯度组合型超导</a:t>
            </a:r>
            <a:r>
              <a:rPr lang="zh-C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磁铁 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四极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+</a:t>
            </a:r>
            <a:r>
              <a:rPr lang="zh-CN" alt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螺线管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) 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32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研发了一套超导高频腔模组</a:t>
            </a:r>
            <a:r>
              <a:rPr lang="en-US" altLang="zh-CN" sz="32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&amp; </a:t>
            </a:r>
            <a:r>
              <a:rPr lang="zh-CN" altLang="en-US" sz="3200" b="1" dirty="0" smtClean="0"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固态放大器</a:t>
            </a:r>
            <a:endParaRPr lang="en-US" altLang="zh-CN" sz="3200" b="1" dirty="0" smtClean="0"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搭建了高精度束流极化测量平台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zh-C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深度开展国际合作 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--- CGEM</a:t>
            </a:r>
            <a:r>
              <a:rPr lang="zh-CN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（意大利）</a:t>
            </a:r>
            <a:endParaRPr lang="en-US" altLang="zh-CN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" y="990213"/>
            <a:ext cx="1219199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2021.7</a:t>
            </a:r>
            <a:r>
              <a:rPr lang="zh-CN" altLang="en-US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（立项）～</a:t>
            </a:r>
            <a:r>
              <a:rPr lang="en-US" altLang="zh-CN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2024.12</a:t>
            </a:r>
            <a:r>
              <a:rPr lang="zh-CN" altLang="en-US" sz="28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（完成隧道安装）三年半工程建设周期</a:t>
            </a:r>
            <a:endParaRPr lang="zh-CN" altLang="en-US" sz="28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5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3"/>
    </mc:Choice>
    <mc:Fallback xmlns="">
      <p:transition spd="slow" advTm="259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9F2-1BFE-4A2E-B6D1-533E36529D23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2" y="1987205"/>
            <a:ext cx="2203468" cy="155755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" y="948673"/>
            <a:ext cx="12191997" cy="89255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Times New Roman" panose="02020603050405020304" pitchFamily="18" charset="0"/>
              </a:rPr>
              <a:t>自主研发了三套高梯度组合型超导磁铁，打破国外技术垄断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SCQ+ Anti-solenoid,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coil inner diameter:190mm</a:t>
            </a:r>
            <a:r>
              <a:rPr lang="en-US" altLang="zh-CN" sz="20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field gradient: 25T/m @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530A, </a:t>
            </a:r>
            <a:r>
              <a:rPr lang="en-US" altLang="zh-CN" sz="20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Bz</a:t>
            </a:r>
            <a:r>
              <a:rPr lang="en-US" altLang="zh-CN" sz="20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=2.85T @1130A)</a:t>
            </a:r>
            <a:endParaRPr lang="en-US" altLang="zh-CN" sz="20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10183" y="2313652"/>
            <a:ext cx="1749753" cy="113877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Max. I=1280A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SCQ Max. I=610A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16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/B</a:t>
            </a:r>
            <a:r>
              <a:rPr lang="en-US" altLang="zh-CN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altLang="zh-CN" sz="1600" dirty="0" smtClean="0">
                <a:solidFill>
                  <a:schemeClr val="dk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3.0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10</a:t>
            </a:r>
            <a:r>
              <a:rPr lang="en-US" altLang="zh-CN" sz="1600" baseline="30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-4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60320" y="1862055"/>
            <a:ext cx="1234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#1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92" y="1987205"/>
            <a:ext cx="2203468" cy="155755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339659" y="2313651"/>
            <a:ext cx="1761926" cy="113877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Max. I=1280A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SCQ Max. I=620A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16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/B</a:t>
            </a:r>
            <a:r>
              <a:rPr lang="en-US" altLang="zh-CN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altLang="zh-CN" sz="1600" dirty="0" smtClean="0">
                <a:solidFill>
                  <a:schemeClr val="dk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3.0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10</a:t>
            </a:r>
            <a:r>
              <a:rPr lang="en-US" altLang="zh-CN" sz="1600" baseline="30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-4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03490" y="1871199"/>
            <a:ext cx="1234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#2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305" y="1987204"/>
            <a:ext cx="2203468" cy="155755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376824" y="2358527"/>
            <a:ext cx="1761926" cy="1077218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VDC coil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Max. I=1280A</a:t>
            </a:r>
          </a:p>
          <a:p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SCQ Max. I=410A</a:t>
            </a:r>
          </a:p>
          <a:p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1600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/B</a:t>
            </a:r>
            <a:r>
              <a:rPr lang="en-US" altLang="zh-CN" sz="16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altLang="zh-CN" sz="1600" dirty="0" smtClean="0">
                <a:solidFill>
                  <a:schemeClr val="dk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5.2</a:t>
            </a:r>
            <a:r>
              <a:rPr lang="en-US" altLang="zh-CN" sz="16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10</a:t>
            </a:r>
            <a:r>
              <a:rPr lang="en-US" altLang="zh-CN" sz="1600" baseline="30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-4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621987" y="1901083"/>
            <a:ext cx="1234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#3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359917" y="1890897"/>
            <a:ext cx="712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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321639" y="1862055"/>
            <a:ext cx="712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zh-CN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92106" y="1835307"/>
            <a:ext cx="712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zh-CN" alt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609" y="4223757"/>
            <a:ext cx="4451818" cy="2253202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="" xmlns:a16="http://schemas.microsoft.com/office/drawing/2014/main" id="{510D683C-7B97-4168-ACF8-BB457A2B87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766" y="4224463"/>
            <a:ext cx="3318633" cy="2252496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>
            <a:off x="8120486" y="4002201"/>
            <a:ext cx="407151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Bz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= 2.85T </a:t>
            </a:r>
          </a:p>
          <a:p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 stable </a:t>
            </a:r>
            <a:r>
              <a:rPr lang="en-US" altLang="zh-CN" sz="2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Max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 test </a:t>
            </a:r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3.4T </a:t>
            </a:r>
            <a:r>
              <a:rPr lang="en-US" altLang="zh-CN" sz="2000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endParaRPr lang="en-US" altLang="zh-CN" sz="2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gradient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25.2T/m </a:t>
            </a:r>
          </a:p>
          <a:p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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190mm</a:t>
            </a:r>
            <a:r>
              <a:rPr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, stable Max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 test 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29.5T/m</a:t>
            </a:r>
            <a:r>
              <a:rPr lang="en-US" altLang="zh-CN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)</a:t>
            </a:r>
            <a:endParaRPr lang="en-US" altLang="zh-CN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harmonics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&lt; 3.2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Symbol" panose="05050102010706020507" pitchFamily="18" charset="2"/>
              </a:rPr>
              <a:t>10</a:t>
            </a:r>
            <a:r>
              <a:rPr lang="en-US" altLang="zh-CN" sz="24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-4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US" altLang="zh-CN" sz="2400" b="1" dirty="0" smtClean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标题 1"/>
          <p:cNvSpPr>
            <a:spLocks/>
          </p:cNvSpPr>
          <p:nvPr/>
        </p:nvSpPr>
        <p:spPr bwMode="auto">
          <a:xfrm>
            <a:off x="1237128" y="1"/>
            <a:ext cx="10954869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CN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BEPCII</a:t>
            </a:r>
            <a:r>
              <a:rPr lang="zh-CN" alt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升级项目亮点</a:t>
            </a:r>
            <a:endParaRPr lang="en-US" altLang="zh-CN" sz="40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1442" y="3597417"/>
            <a:ext cx="7918702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latin typeface="Comic Sans MS" panose="030F0702030302020204" pitchFamily="66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研发了与线圈匹配的两套低温恒温器和阀箱</a:t>
            </a:r>
            <a:r>
              <a:rPr lang="en-US" altLang="zh-CN" sz="3200" b="1" dirty="0" smtClean="0">
                <a:latin typeface="Comic Sans MS" panose="030F0702030302020204" pitchFamily="66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121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3"/>
    </mc:Choice>
    <mc:Fallback xmlns="">
      <p:transition spd="slow" advTm="259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9F2-1BFE-4A2E-B6D1-533E36529D23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-1" y="948673"/>
            <a:ext cx="12191997" cy="55399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两套组合型超导磁铁</a:t>
            </a:r>
            <a:r>
              <a:rPr lang="en-US" altLang="zh-CN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2025</a:t>
            </a:r>
            <a:r>
              <a:rPr lang="zh-CN" altLang="en-US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en-US" altLang="zh-CN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月安装上线，连续运行</a:t>
            </a:r>
            <a:r>
              <a:rPr lang="en-US" altLang="zh-CN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Times New Roman" panose="02020603050405020304" pitchFamily="18" charset="0"/>
              </a:rPr>
              <a:t>&gt;5</a:t>
            </a:r>
            <a:r>
              <a:rPr lang="zh-CN" altLang="en-US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个月，</a:t>
            </a:r>
            <a:r>
              <a:rPr lang="en-US" altLang="zh-CN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Times New Roman" panose="02020603050405020304" pitchFamily="18" charset="0"/>
              </a:rPr>
              <a:t>0 </a:t>
            </a:r>
            <a:r>
              <a:rPr lang="zh-CN" altLang="en-US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故障</a:t>
            </a:r>
            <a:r>
              <a:rPr lang="en-US" altLang="zh-CN" sz="3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3" name="标题 1"/>
          <p:cNvSpPr>
            <a:spLocks/>
          </p:cNvSpPr>
          <p:nvPr/>
        </p:nvSpPr>
        <p:spPr bwMode="auto">
          <a:xfrm>
            <a:off x="1237128" y="1"/>
            <a:ext cx="10954869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CN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BEPCII</a:t>
            </a:r>
            <a:r>
              <a:rPr lang="zh-CN" alt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升级项目亮点</a:t>
            </a:r>
            <a:endParaRPr lang="en-US" altLang="zh-CN" sz="40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8" y="3605470"/>
            <a:ext cx="3357047" cy="2168452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8097" y="5814893"/>
            <a:ext cx="3357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拆除已无法满足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BEPC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高能量运行的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BNL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制造组合型超导磁铁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580876" y="5814893"/>
            <a:ext cx="3061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日自研的高梯度组合型超导磁铁安装上线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4111443"/>
            <a:ext cx="5186701" cy="224490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4" name="矩形 23"/>
          <p:cNvSpPr/>
          <p:nvPr/>
        </p:nvSpPr>
        <p:spPr>
          <a:xfrm>
            <a:off x="7505529" y="5668057"/>
            <a:ext cx="4615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“我们</a:t>
            </a:r>
            <a:r>
              <a:rPr lang="zh-CN" altLang="en-US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有兴趣在商业上</a:t>
            </a:r>
            <a:r>
              <a:rPr lang="zh-CN" altLang="en-US" b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采购超导四极磁铁，</a:t>
            </a:r>
            <a:r>
              <a:rPr lang="zh-CN" altLang="en-US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类似于BEPCII-U对撞机制造的磁体</a:t>
            </a:r>
            <a:r>
              <a:rPr lang="zh-CN" altLang="en-US" b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。”</a:t>
            </a:r>
            <a:endParaRPr lang="zh-CN" altLang="en-US" b="1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4200" y="1576563"/>
            <a:ext cx="5183120" cy="2423976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7" name="矩形 26"/>
          <p:cNvSpPr/>
          <p:nvPr/>
        </p:nvSpPr>
        <p:spPr>
          <a:xfrm>
            <a:off x="8239125" y="2019494"/>
            <a:ext cx="387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美国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BNL</a:t>
            </a:r>
            <a:r>
              <a:rPr lang="zh-CN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实验室希望高能所能够给美国EIC工程制造组合型超导四极磁铁。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绕线机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011" y="1576563"/>
            <a:ext cx="3329849" cy="19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" r="3622" b="4697"/>
          <a:stretch>
            <a:fillRect/>
          </a:stretch>
        </p:blipFill>
        <p:spPr bwMode="auto">
          <a:xfrm>
            <a:off x="38099" y="1576564"/>
            <a:ext cx="3357047" cy="19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文本框 27"/>
          <p:cNvSpPr txBox="1"/>
          <p:nvPr/>
        </p:nvSpPr>
        <p:spPr>
          <a:xfrm>
            <a:off x="2143125" y="1819275"/>
            <a:ext cx="1161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FF00"/>
                </a:solidFill>
              </a:rPr>
              <a:t>垂</a:t>
            </a:r>
            <a:r>
              <a:rPr lang="zh-CN" altLang="en-US" b="1" dirty="0" smtClean="0">
                <a:solidFill>
                  <a:srgbClr val="FFFF00"/>
                </a:solidFill>
              </a:rPr>
              <a:t>测杜瓦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295900" y="1819275"/>
            <a:ext cx="1346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000FF"/>
                </a:solidFill>
              </a:rPr>
              <a:t>蛇形绕线机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439024" y="3655881"/>
            <a:ext cx="4615375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已掌握国际先进的技术，正迈向商业化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7011" y="3605470"/>
            <a:ext cx="3329849" cy="216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9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3"/>
    </mc:Choice>
    <mc:Fallback xmlns="">
      <p:transition spd="slow" advTm="259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9F2-1BFE-4A2E-B6D1-533E36529D23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="" xmlns:a16="http://schemas.microsoft.com/office/drawing/2014/main" id="{B55508AA-0B26-6AAC-9607-5C02D5F47F7D}"/>
              </a:ext>
            </a:extLst>
          </p:cNvPr>
          <p:cNvSpPr txBox="1">
            <a:spLocks/>
          </p:cNvSpPr>
          <p:nvPr/>
        </p:nvSpPr>
        <p:spPr>
          <a:xfrm>
            <a:off x="5228187" y="1673525"/>
            <a:ext cx="6581201" cy="2111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Transverse (vertical) polarization has been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</a:t>
            </a:r>
          </a:p>
          <a:p>
            <a:pPr algn="just">
              <a:lnSpc>
                <a:spcPct val="100000"/>
              </a:lnSpc>
              <a:spcAft>
                <a:spcPts val="600"/>
              </a:spcAft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Compton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Polarimeter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being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implemented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BEPCII for precise polarization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="" xmlns:a16="http://schemas.microsoft.com/office/drawing/2014/main" id="{CC8C76A4-7BBC-DE30-B22D-029B2CEEB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31847"/>
            <a:ext cx="5082654" cy="290706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525"/>
            <a:ext cx="5265800" cy="27088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61851" y="4066903"/>
            <a:ext cx="1889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Apr. 6</a:t>
            </a:r>
            <a:r>
              <a:rPr lang="en-US" altLang="zh-CN" sz="2000" b="1" baseline="30000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2000" b="1" dirty="0" smtClean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2021</a:t>
            </a:r>
            <a:endParaRPr lang="zh-CN" altLang="en-US" sz="2000" b="1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0">
            <a:extLst>
              <a:ext uri="{FF2B5EF4-FFF2-40B4-BE49-F238E27FC236}">
                <a16:creationId xmlns="" xmlns:a16="http://schemas.microsoft.com/office/drawing/2014/main" id="{07D1DAC7-9D8C-696B-3B2B-D95424548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576" y="3659635"/>
            <a:ext cx="6947492" cy="263339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427899" y="6259808"/>
            <a:ext cx="3894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利用已经废弃的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4W2</a:t>
            </a:r>
            <a:r>
              <a:rPr lang="zh-CN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光束线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标题 1"/>
          <p:cNvSpPr>
            <a:spLocks/>
          </p:cNvSpPr>
          <p:nvPr/>
        </p:nvSpPr>
        <p:spPr bwMode="auto">
          <a:xfrm>
            <a:off x="1237128" y="1"/>
            <a:ext cx="10954869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CN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BEPCII</a:t>
            </a:r>
            <a:r>
              <a:rPr lang="zh-CN" alt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升级项目亮点</a:t>
            </a:r>
            <a:endParaRPr lang="en-US" altLang="zh-CN" sz="40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881960"/>
            <a:ext cx="1219199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搭建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了高精度束流极化测量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平台 </a:t>
            </a:r>
            <a:r>
              <a:rPr lang="en-US" altLang="zh-CN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未来持续多年</a:t>
            </a:r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的电子极化研究</a:t>
            </a:r>
            <a:endParaRPr lang="en-US" altLang="zh-CN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91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3"/>
    </mc:Choice>
    <mc:Fallback xmlns="">
      <p:transition spd="slow" advTm="2593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069F2-1BFE-4A2E-B6D1-533E36529D23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="" xmlns:a16="http://schemas.microsoft.com/office/drawing/2014/main" id="{C9AA6677-3AA0-DCC6-CA74-7F1DAE6D4A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90" y="4148897"/>
            <a:ext cx="3481582" cy="225861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="" xmlns:a16="http://schemas.microsoft.com/office/drawing/2014/main" id="{F01096A3-523A-AD58-813B-7F42DD213F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116" y="4134411"/>
            <a:ext cx="4032463" cy="2210867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="" xmlns:a16="http://schemas.microsoft.com/office/drawing/2014/main" id="{BF5AC4CF-0ED4-E21D-3C85-9C6BDBBE2CA5}"/>
              </a:ext>
            </a:extLst>
          </p:cNvPr>
          <p:cNvSpPr txBox="1"/>
          <p:nvPr/>
        </p:nvSpPr>
        <p:spPr>
          <a:xfrm>
            <a:off x="7903746" y="5368321"/>
            <a:ext cx="27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r>
              <a: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measured</a:t>
            </a:r>
            <a:r>
              <a: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</a:t>
            </a:r>
            <a:r>
              <a: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preshower</a:t>
            </a:r>
            <a:r>
              <a: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scintilator</a:t>
            </a:r>
            <a:r>
              <a: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PMT</a:t>
            </a:r>
            <a:endParaRPr lang="en-US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="" xmlns:a16="http://schemas.microsoft.com/office/drawing/2014/main" id="{9D3B290F-C8FA-13DA-0411-DE95DD6306A3}"/>
              </a:ext>
            </a:extLst>
          </p:cNvPr>
          <p:cNvSpPr txBox="1"/>
          <p:nvPr/>
        </p:nvSpPr>
        <p:spPr>
          <a:xfrm>
            <a:off x="755293" y="5850051"/>
            <a:ext cx="27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optics</a:t>
            </a:r>
            <a:endParaRPr lang="en-US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15">
            <a:extLst>
              <a:ext uri="{FF2B5EF4-FFF2-40B4-BE49-F238E27FC236}">
                <a16:creationId xmlns="" xmlns:a16="http://schemas.microsoft.com/office/drawing/2014/main" id="{DB795C1D-8860-EE5E-7D67-68C60A23A743}"/>
              </a:ext>
            </a:extLst>
          </p:cNvPr>
          <p:cNvSpPr txBox="1"/>
          <p:nvPr/>
        </p:nvSpPr>
        <p:spPr>
          <a:xfrm>
            <a:off x="4550071" y="6345278"/>
            <a:ext cx="27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Visible light part of synchrotron radiation from the reflector mirror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4F6798FF-46B4-3F3B-BD08-B4B227E108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991901"/>
            <a:ext cx="11837324" cy="314251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="" xmlns:a16="http://schemas.microsoft.com/office/drawing/2014/main" id="{396AF041-F234-22E6-F97E-F641D20DC9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703" y="4148897"/>
            <a:ext cx="3924358" cy="2207451"/>
          </a:xfrm>
          <a:prstGeom prst="rect">
            <a:avLst/>
          </a:prstGeom>
        </p:spPr>
      </p:pic>
      <p:sp>
        <p:nvSpPr>
          <p:cNvPr id="13" name="标题 1"/>
          <p:cNvSpPr>
            <a:spLocks/>
          </p:cNvSpPr>
          <p:nvPr/>
        </p:nvSpPr>
        <p:spPr bwMode="auto">
          <a:xfrm>
            <a:off x="1237128" y="1"/>
            <a:ext cx="10954869" cy="73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altLang="zh-CN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BEPCII</a:t>
            </a:r>
            <a:r>
              <a:rPr lang="zh-CN" alt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  <a:sym typeface="Symbol" panose="05050102010706020507" pitchFamily="18" charset="2"/>
              </a:rPr>
              <a:t>升级项目亮点</a:t>
            </a:r>
            <a:endParaRPr lang="en-US" altLang="zh-CN" sz="4000" b="1" dirty="0">
              <a:solidFill>
                <a:srgbClr val="C00000"/>
              </a:solidFill>
              <a:latin typeface="Comic Sans MS" panose="030F0702030302020204" pitchFamily="66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06707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3"/>
    </mc:Choice>
    <mc:Fallback xmlns="">
      <p:transition spd="slow" advTm="2593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68439</TotalTime>
  <Words>1568</Words>
  <Application>Microsoft Office PowerPoint</Application>
  <PresentationFormat>宽屏</PresentationFormat>
  <Paragraphs>268</Paragraphs>
  <Slides>25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1" baseType="lpstr">
      <vt:lpstr>黑体</vt:lpstr>
      <vt:lpstr>华文仿宋</vt:lpstr>
      <vt:lpstr>华文楷体</vt:lpstr>
      <vt:lpstr>楷体</vt:lpstr>
      <vt:lpstr>楷体_GB2312</vt:lpstr>
      <vt:lpstr>宋体</vt:lpstr>
      <vt:lpstr>微软雅黑</vt:lpstr>
      <vt:lpstr>Arial</vt:lpstr>
      <vt:lpstr>Calibri</vt:lpstr>
      <vt:lpstr>Calibri Light</vt:lpstr>
      <vt:lpstr>Cambria Math</vt:lpstr>
      <vt:lpstr>Comic Sans MS</vt:lpstr>
      <vt:lpstr>Symbol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yuch</dc:creator>
  <cp:lastModifiedBy>YUCH</cp:lastModifiedBy>
  <cp:revision>2106</cp:revision>
  <cp:lastPrinted>2023-12-03T12:01:38Z</cp:lastPrinted>
  <dcterms:created xsi:type="dcterms:W3CDTF">2018-08-23T07:24:29Z</dcterms:created>
  <dcterms:modified xsi:type="dcterms:W3CDTF">2025-10-12T01:39:26Z</dcterms:modified>
</cp:coreProperties>
</file>