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28"/>
  </p:notesMasterIdLst>
  <p:sldIdLst>
    <p:sldId id="1200" r:id="rId2"/>
    <p:sldId id="257" r:id="rId3"/>
    <p:sldId id="262" r:id="rId4"/>
    <p:sldId id="6669" r:id="rId5"/>
    <p:sldId id="6670" r:id="rId6"/>
    <p:sldId id="2146448285" r:id="rId7"/>
    <p:sldId id="2146448286" r:id="rId8"/>
    <p:sldId id="1194" r:id="rId9"/>
    <p:sldId id="2146448288" r:id="rId10"/>
    <p:sldId id="6660" r:id="rId11"/>
    <p:sldId id="6661" r:id="rId12"/>
    <p:sldId id="6665" r:id="rId13"/>
    <p:sldId id="6666" r:id="rId14"/>
    <p:sldId id="6667" r:id="rId15"/>
    <p:sldId id="6668" r:id="rId16"/>
    <p:sldId id="1195" r:id="rId17"/>
    <p:sldId id="6638" r:id="rId18"/>
    <p:sldId id="6639" r:id="rId19"/>
    <p:sldId id="6640" r:id="rId20"/>
    <p:sldId id="6642" r:id="rId21"/>
    <p:sldId id="6643" r:id="rId22"/>
    <p:sldId id="6644" r:id="rId23"/>
    <p:sldId id="6658" r:id="rId24"/>
    <p:sldId id="6659" r:id="rId25"/>
    <p:sldId id="1226" r:id="rId26"/>
    <p:sldId id="1191"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mj" initials="y"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CC"/>
    <a:srgbClr val="052160"/>
    <a:srgbClr val="0147A7"/>
    <a:srgbClr val="CBCFE1"/>
    <a:srgbClr val="E7E9F1"/>
    <a:srgbClr val="F0F0F1"/>
    <a:srgbClr val="E5E7F0"/>
    <a:srgbClr val="00206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9" autoAdjust="0"/>
    <p:restoredTop sz="88860" autoAdjust="0"/>
  </p:normalViewPr>
  <p:slideViewPr>
    <p:cSldViewPr snapToGrid="0">
      <p:cViewPr>
        <p:scale>
          <a:sx n="54" d="100"/>
          <a:sy n="54" d="100"/>
        </p:scale>
        <p:origin x="326" y="2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3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9239546827644566E-2"/>
          <c:y val="0.10543173659150883"/>
          <c:w val="0.92546958992623329"/>
          <c:h val="0.89456838628145297"/>
        </c:manualLayout>
      </c:layout>
      <c:pie3DChart>
        <c:varyColors val="1"/>
        <c:ser>
          <c:idx val="0"/>
          <c:order val="0"/>
          <c:tx>
            <c:strRef>
              <c:f>Sheet1!$B$1</c:f>
              <c:strCache>
                <c:ptCount val="1"/>
                <c:pt idx="0">
                  <c:v>用户课题的学科领域分布</c:v>
                </c:pt>
              </c:strCache>
            </c:strRef>
          </c:tx>
          <c:explosion val="5"/>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AAB9-4640-9683-FD0BA9622094}"/>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AAB9-4640-9683-FD0BA9622094}"/>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AAB9-4640-9683-FD0BA9622094}"/>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AAB9-4640-9683-FD0BA9622094}"/>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AAB9-4640-9683-FD0BA9622094}"/>
              </c:ext>
            </c:extLst>
          </c:dPt>
          <c:dLbls>
            <c:dLbl>
              <c:idx val="0"/>
              <c:layout>
                <c:manualLayout>
                  <c:x val="-6.7558797432127346E-3"/>
                  <c:y val="0.1863405103489027"/>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B9-4640-9683-FD0BA9622094}"/>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3-AAB9-4640-9683-FD0BA9622094}"/>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5-AAB9-4640-9683-FD0BA9622094}"/>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7-AAB9-4640-9683-FD0BA9622094}"/>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zh-CN"/>
                </a:p>
              </c:txPr>
              <c:dLblPos val="outEnd"/>
              <c:showLegendKey val="0"/>
              <c:showVal val="0"/>
              <c:showCatName val="1"/>
              <c:showSerName val="0"/>
              <c:showPercent val="1"/>
              <c:showBubbleSize val="0"/>
              <c:extLst>
                <c:ext xmlns:c16="http://schemas.microsoft.com/office/drawing/2014/chart" uri="{C3380CC4-5D6E-409C-BE32-E72D297353CC}">
                  <c16:uniqueId val="{00000009-AAB9-4640-9683-FD0BA9622094}"/>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zh-CN"/>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5"/>
                <c:pt idx="0">
                  <c:v>材料科学</c:v>
                </c:pt>
                <c:pt idx="1">
                  <c:v>化学、化工</c:v>
                </c:pt>
                <c:pt idx="2">
                  <c:v>生命科学</c:v>
                </c:pt>
                <c:pt idx="3">
                  <c:v>环境 </c:v>
                </c:pt>
                <c:pt idx="4">
                  <c:v>光电器件</c:v>
                </c:pt>
              </c:strCache>
            </c:strRef>
          </c:cat>
          <c:val>
            <c:numRef>
              <c:f>Sheet1!$B$2:$B$8</c:f>
              <c:numCache>
                <c:formatCode>0%</c:formatCode>
                <c:ptCount val="5"/>
                <c:pt idx="0">
                  <c:v>0.4</c:v>
                </c:pt>
                <c:pt idx="1">
                  <c:v>0.2</c:v>
                </c:pt>
                <c:pt idx="2">
                  <c:v>0.05</c:v>
                </c:pt>
                <c:pt idx="3">
                  <c:v>0.05</c:v>
                </c:pt>
                <c:pt idx="4">
                  <c:v>0.3</c:v>
                </c:pt>
              </c:numCache>
            </c:numRef>
          </c:val>
          <c:extLst>
            <c:ext xmlns:c16="http://schemas.microsoft.com/office/drawing/2014/chart" uri="{C3380CC4-5D6E-409C-BE32-E72D297353CC}">
              <c16:uniqueId val="{0000000A-AAB9-4640-9683-FD0BA9622094}"/>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zh-C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depthPercent val="100"/>
      <c:rAngAx val="1"/>
    </c:view3D>
    <c:floor>
      <c:thickness val="0"/>
    </c:floor>
    <c:sideWall>
      <c:thickness val="0"/>
    </c:sideWall>
    <c:backWall>
      <c:thickness val="0"/>
    </c:backWall>
    <c:plotArea>
      <c:layout>
        <c:manualLayout>
          <c:layoutTarget val="inner"/>
          <c:xMode val="edge"/>
          <c:yMode val="edge"/>
          <c:x val="6.3916908057909338E-2"/>
          <c:y val="5.5985059693427867E-2"/>
          <c:w val="0.86276366285427453"/>
          <c:h val="0.79671626713047439"/>
        </c:manualLayout>
      </c:layout>
      <c:bar3DChart>
        <c:barDir val="col"/>
        <c:grouping val="clustered"/>
        <c:varyColors val="0"/>
        <c:ser>
          <c:idx val="0"/>
          <c:order val="0"/>
          <c:tx>
            <c:strRef>
              <c:f>Sheet1!$B$1</c:f>
              <c:strCache>
                <c:ptCount val="1"/>
                <c:pt idx="0">
                  <c:v>Total number of publications</c:v>
                </c:pt>
              </c:strCache>
            </c:strRef>
          </c:tx>
          <c:invertIfNegative val="0"/>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Sheet1!$B$2:$B$19</c:f>
              <c:numCache>
                <c:formatCode>General</c:formatCode>
                <c:ptCount val="18"/>
                <c:pt idx="0">
                  <c:v>138</c:v>
                </c:pt>
                <c:pt idx="1">
                  <c:v>129</c:v>
                </c:pt>
                <c:pt idx="2">
                  <c:v>164</c:v>
                </c:pt>
                <c:pt idx="3">
                  <c:v>158</c:v>
                </c:pt>
                <c:pt idx="4">
                  <c:v>166</c:v>
                </c:pt>
                <c:pt idx="5">
                  <c:v>194</c:v>
                </c:pt>
                <c:pt idx="6">
                  <c:v>240</c:v>
                </c:pt>
                <c:pt idx="7">
                  <c:v>340</c:v>
                </c:pt>
                <c:pt idx="8">
                  <c:v>381</c:v>
                </c:pt>
                <c:pt idx="9">
                  <c:v>390</c:v>
                </c:pt>
                <c:pt idx="10">
                  <c:v>450</c:v>
                </c:pt>
                <c:pt idx="11">
                  <c:v>491</c:v>
                </c:pt>
                <c:pt idx="12">
                  <c:v>627</c:v>
                </c:pt>
                <c:pt idx="13">
                  <c:v>735</c:v>
                </c:pt>
                <c:pt idx="14">
                  <c:v>924</c:v>
                </c:pt>
                <c:pt idx="15">
                  <c:v>1080</c:v>
                </c:pt>
                <c:pt idx="16">
                  <c:v>1211</c:v>
                </c:pt>
                <c:pt idx="17">
                  <c:v>1270</c:v>
                </c:pt>
              </c:numCache>
            </c:numRef>
          </c:val>
          <c:extLst>
            <c:ext xmlns:c16="http://schemas.microsoft.com/office/drawing/2014/chart" uri="{C3380CC4-5D6E-409C-BE32-E72D297353CC}">
              <c16:uniqueId val="{00000000-E17E-432A-8824-0E4E59655040}"/>
            </c:ext>
          </c:extLst>
        </c:ser>
        <c:ser>
          <c:idx val="1"/>
          <c:order val="1"/>
          <c:tx>
            <c:strRef>
              <c:f>Sheet1!$C$1</c:f>
              <c:strCache>
                <c:ptCount val="1"/>
                <c:pt idx="0">
                  <c:v>Number of publictions in the first class of the JCR journal ranking made by CAS</c:v>
                </c:pt>
              </c:strCache>
            </c:strRef>
          </c:tx>
          <c:invertIfNegative val="0"/>
          <c:cat>
            <c:numRef>
              <c:f>Sheet1!$A$2:$A$19</c:f>
              <c:numCache>
                <c:formatCode>General</c:formatCode>
                <c:ptCount val="18"/>
                <c:pt idx="0">
                  <c:v>2007</c:v>
                </c:pt>
                <c:pt idx="1">
                  <c:v>2008</c:v>
                </c:pt>
                <c:pt idx="2">
                  <c:v>2009</c:v>
                </c:pt>
                <c:pt idx="3">
                  <c:v>2010</c:v>
                </c:pt>
                <c:pt idx="4">
                  <c:v>2011</c:v>
                </c:pt>
                <c:pt idx="5">
                  <c:v>2012</c:v>
                </c:pt>
                <c:pt idx="6">
                  <c:v>2013</c:v>
                </c:pt>
                <c:pt idx="7">
                  <c:v>2014</c:v>
                </c:pt>
                <c:pt idx="8">
                  <c:v>2015</c:v>
                </c:pt>
                <c:pt idx="9">
                  <c:v>2016</c:v>
                </c:pt>
                <c:pt idx="10">
                  <c:v>2017</c:v>
                </c:pt>
                <c:pt idx="11">
                  <c:v>2018</c:v>
                </c:pt>
                <c:pt idx="12">
                  <c:v>2019</c:v>
                </c:pt>
                <c:pt idx="13">
                  <c:v>2020</c:v>
                </c:pt>
                <c:pt idx="14">
                  <c:v>2021</c:v>
                </c:pt>
                <c:pt idx="15">
                  <c:v>2022</c:v>
                </c:pt>
                <c:pt idx="16">
                  <c:v>2023</c:v>
                </c:pt>
                <c:pt idx="17">
                  <c:v>2024</c:v>
                </c:pt>
              </c:numCache>
            </c:numRef>
          </c:cat>
          <c:val>
            <c:numRef>
              <c:f>Sheet1!$C$2:$C$19</c:f>
              <c:numCache>
                <c:formatCode>General</c:formatCode>
                <c:ptCount val="18"/>
                <c:pt idx="0">
                  <c:v>5</c:v>
                </c:pt>
                <c:pt idx="1">
                  <c:v>7</c:v>
                </c:pt>
                <c:pt idx="2">
                  <c:v>10</c:v>
                </c:pt>
                <c:pt idx="3">
                  <c:v>16</c:v>
                </c:pt>
                <c:pt idx="4">
                  <c:v>19</c:v>
                </c:pt>
                <c:pt idx="5">
                  <c:v>23</c:v>
                </c:pt>
                <c:pt idx="6">
                  <c:v>41</c:v>
                </c:pt>
                <c:pt idx="7">
                  <c:v>38</c:v>
                </c:pt>
                <c:pt idx="8">
                  <c:v>84</c:v>
                </c:pt>
                <c:pt idx="9">
                  <c:v>113</c:v>
                </c:pt>
                <c:pt idx="10">
                  <c:v>150</c:v>
                </c:pt>
                <c:pt idx="11">
                  <c:v>184</c:v>
                </c:pt>
                <c:pt idx="12">
                  <c:v>279</c:v>
                </c:pt>
                <c:pt idx="13">
                  <c:v>408</c:v>
                </c:pt>
                <c:pt idx="14">
                  <c:v>526</c:v>
                </c:pt>
                <c:pt idx="15">
                  <c:v>647</c:v>
                </c:pt>
                <c:pt idx="16">
                  <c:v>670</c:v>
                </c:pt>
                <c:pt idx="17">
                  <c:v>812</c:v>
                </c:pt>
              </c:numCache>
            </c:numRef>
          </c:val>
          <c:extLst>
            <c:ext xmlns:c16="http://schemas.microsoft.com/office/drawing/2014/chart" uri="{C3380CC4-5D6E-409C-BE32-E72D297353CC}">
              <c16:uniqueId val="{00000001-E17E-432A-8824-0E4E59655040}"/>
            </c:ext>
          </c:extLst>
        </c:ser>
        <c:dLbls>
          <c:showLegendKey val="0"/>
          <c:showVal val="0"/>
          <c:showCatName val="0"/>
          <c:showSerName val="0"/>
          <c:showPercent val="0"/>
          <c:showBubbleSize val="0"/>
        </c:dLbls>
        <c:gapWidth val="150"/>
        <c:shape val="cylinder"/>
        <c:axId val="89113328"/>
        <c:axId val="89114416"/>
        <c:axId val="0"/>
      </c:bar3DChart>
      <c:catAx>
        <c:axId val="89113328"/>
        <c:scaling>
          <c:orientation val="minMax"/>
        </c:scaling>
        <c:delete val="0"/>
        <c:axPos val="b"/>
        <c:numFmt formatCode="General" sourceLinked="1"/>
        <c:majorTickMark val="out"/>
        <c:minorTickMark val="none"/>
        <c:tickLblPos val="nextTo"/>
        <c:crossAx val="89114416"/>
        <c:crosses val="autoZero"/>
        <c:auto val="1"/>
        <c:lblAlgn val="ctr"/>
        <c:lblOffset val="100"/>
        <c:noMultiLvlLbl val="0"/>
      </c:catAx>
      <c:valAx>
        <c:axId val="89114416"/>
        <c:scaling>
          <c:orientation val="minMax"/>
        </c:scaling>
        <c:delete val="0"/>
        <c:axPos val="l"/>
        <c:majorGridlines/>
        <c:numFmt formatCode="General" sourceLinked="1"/>
        <c:majorTickMark val="out"/>
        <c:minorTickMark val="none"/>
        <c:tickLblPos val="nextTo"/>
        <c:crossAx val="89113328"/>
        <c:crosses val="autoZero"/>
        <c:crossBetween val="between"/>
      </c:valAx>
      <c:spPr>
        <a:noFill/>
        <a:ln w="25381">
          <a:noFill/>
        </a:ln>
      </c:spPr>
    </c:plotArea>
    <c:legend>
      <c:legendPos val="r"/>
      <c:legendEntry>
        <c:idx val="0"/>
        <c:txPr>
          <a:bodyPr/>
          <a:lstStyle/>
          <a:p>
            <a:pPr>
              <a:defRPr sz="1050"/>
            </a:pPr>
            <a:endParaRPr lang="zh-CN"/>
          </a:p>
        </c:txPr>
      </c:legendEntry>
      <c:layout>
        <c:manualLayout>
          <c:xMode val="edge"/>
          <c:yMode val="edge"/>
          <c:x val="0.1064788496547094"/>
          <c:y val="0.11867893456102284"/>
          <c:w val="0.64783586460367382"/>
          <c:h val="0.2120420561529415"/>
        </c:manualLayout>
      </c:layout>
      <c:overlay val="0"/>
      <c:spPr>
        <a:solidFill>
          <a:srgbClr val="F0F0F1"/>
        </a:solidFill>
      </c:spPr>
      <c:txPr>
        <a:bodyPr/>
        <a:lstStyle/>
        <a:p>
          <a:pPr>
            <a:defRPr sz="1050"/>
          </a:pPr>
          <a:endParaRPr lang="zh-CN"/>
        </a:p>
      </c:txPr>
    </c:legend>
    <c:plotVisOnly val="1"/>
    <c:dispBlanksAs val="gap"/>
    <c:showDLblsOverMax val="0"/>
  </c:chart>
  <c:spPr>
    <a:gradFill rotWithShape="1">
      <a:gsLst>
        <a:gs pos="0">
          <a:srgbClr val="CBCFE1"/>
        </a:gs>
        <a:gs pos="100000">
          <a:schemeClr val="bg1">
            <a:lumMod val="95000"/>
          </a:schemeClr>
        </a:gs>
      </a:gsLst>
      <a:lin ang="16200000" scaled="1"/>
    </a:gradFill>
    <a:ln w="9490" cap="flat" cmpd="sng" algn="ctr">
      <a:solidFill>
        <a:schemeClr val="bg1">
          <a:lumMod val="65000"/>
        </a:schemeClr>
      </a:solidFill>
      <a:prstDash val="solid"/>
    </a:ln>
    <a:effectLst>
      <a:outerShdw blurRad="50800" dist="38100" dir="10800000" algn="r" rotWithShape="0">
        <a:prstClr val="black">
          <a:alpha val="40000"/>
        </a:prstClr>
      </a:outerShdw>
    </a:effectLst>
  </c:spPr>
  <c:txPr>
    <a:bodyPr/>
    <a:lstStyle/>
    <a:p>
      <a:pPr>
        <a:defRPr>
          <a:solidFill>
            <a:schemeClr val="dk1"/>
          </a:solidFill>
          <a:latin typeface="+mn-lt"/>
          <a:ea typeface="+mn-ea"/>
          <a:cs typeface="+mn-cs"/>
        </a:defRPr>
      </a:pPr>
      <a:endParaRPr lang="zh-CN"/>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69B33-E5CE-4DE4-8340-7D9093D68851}" type="datetimeFigureOut">
              <a:rPr lang="zh-CN" altLang="en-US" smtClean="0"/>
              <a:t>2025/10/11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F5600-7589-4E02-BB51-130800C9707D}" type="slidenum">
              <a:rPr lang="zh-CN" altLang="en-US" smtClean="0"/>
              <a:t>‹#›</a:t>
            </a:fld>
            <a:endParaRPr lang="zh-CN" altLang="en-US"/>
          </a:p>
        </p:txBody>
      </p:sp>
    </p:spTree>
    <p:extLst>
      <p:ext uri="{BB962C8B-B14F-4D97-AF65-F5344CB8AC3E}">
        <p14:creationId xmlns:p14="http://schemas.microsoft.com/office/powerpoint/2010/main" val="211337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D3FB9-4019-4645-9DC5-E27ED6BC4F2B}"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330302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通过设计智能数据采集框架、建立标准实验工作流（对实验过程监督、反馈、修正和优化）、建立一个真实样品的标准数据库，最终的目标是实现同步辐射线站的智能化。目前已经在</a:t>
            </a:r>
            <a:r>
              <a:rPr lang="en-US" altLang="zh-CN" dirty="0"/>
              <a:t>1W1A</a:t>
            </a:r>
            <a:r>
              <a:rPr lang="zh-CN" altLang="en-US" dirty="0"/>
              <a:t>线站实现了</a:t>
            </a:r>
            <a:r>
              <a:rPr lang="en-US" altLang="zh-CN" dirty="0"/>
              <a:t>GIWAXS</a:t>
            </a:r>
            <a:r>
              <a:rPr lang="zh-CN" altLang="en-US" dirty="0"/>
              <a:t>数据的在线采集及实时处理，完成了标准实验工作流的初步构建，合成了三种结构的钙钛矿晶体，开展了钙钛矿样品标准数据库框架的初步设计。</a:t>
            </a:r>
          </a:p>
        </p:txBody>
      </p:sp>
      <p:sp>
        <p:nvSpPr>
          <p:cNvPr id="4" name="灯片编号占位符 3"/>
          <p:cNvSpPr>
            <a:spLocks noGrp="1"/>
          </p:cNvSpPr>
          <p:nvPr>
            <p:ph type="sldNum" sz="quarter" idx="5"/>
          </p:nvPr>
        </p:nvSpPr>
        <p:spPr/>
        <p:txBody>
          <a:bodyPr/>
          <a:lstStyle/>
          <a:p>
            <a:fld id="{94BF5600-7589-4E02-BB51-130800C9707D}" type="slidenum">
              <a:rPr lang="zh-CN" altLang="en-US" smtClean="0"/>
              <a:t>23</a:t>
            </a:fld>
            <a:endParaRPr lang="zh-CN" altLang="en-US"/>
          </a:p>
        </p:txBody>
      </p:sp>
    </p:spTree>
    <p:extLst>
      <p:ext uri="{BB962C8B-B14F-4D97-AF65-F5344CB8AC3E}">
        <p14:creationId xmlns:p14="http://schemas.microsoft.com/office/powerpoint/2010/main" val="2755552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BF5600-7589-4E02-BB51-130800C9707D}"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3656852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作为大科学装置中的老兵，</a:t>
            </a:r>
            <a:r>
              <a:rPr lang="en-US" altLang="zh-CN" dirty="0"/>
              <a:t>BSRF</a:t>
            </a:r>
            <a:r>
              <a:rPr lang="zh-CN" altLang="en-US" dirty="0"/>
              <a:t>应该算已经进入了暮年，但运行一天，我们就会坚持把工作做好一天。作为一名光源人，我们的千里之志，我们的壮心所在，其实就在身边的高能光源。经过</a:t>
            </a:r>
            <a:r>
              <a:rPr lang="en-US" altLang="zh-CN" dirty="0"/>
              <a:t>20</a:t>
            </a:r>
            <a:r>
              <a:rPr lang="zh-CN" altLang="en-US" dirty="0"/>
              <a:t>多年的努力，我们终于有机会拥有世界上最好的光源，为用户提供最好的研究平台。我们也会积极配合</a:t>
            </a:r>
            <a:r>
              <a:rPr lang="en-US" altLang="zh-CN" dirty="0"/>
              <a:t>HEPS</a:t>
            </a:r>
            <a:r>
              <a:rPr lang="zh-CN" altLang="en-US" dirty="0"/>
              <a:t>，为我们国家自己的科技自立自强做出应有的贡献。</a:t>
            </a:r>
          </a:p>
        </p:txBody>
      </p:sp>
      <p:sp>
        <p:nvSpPr>
          <p:cNvPr id="4" name="灯片编号占位符 3"/>
          <p:cNvSpPr>
            <a:spLocks noGrp="1"/>
          </p:cNvSpPr>
          <p:nvPr>
            <p:ph type="sldNum" sz="quarter" idx="5"/>
          </p:nvPr>
        </p:nvSpPr>
        <p:spPr/>
        <p:txBody>
          <a:bodyPr/>
          <a:lstStyle/>
          <a:p>
            <a:fld id="{94BF5600-7589-4E02-BB51-130800C9707D}" type="slidenum">
              <a:rPr lang="zh-CN" altLang="en-US" smtClean="0"/>
              <a:t>25</a:t>
            </a:fld>
            <a:endParaRPr lang="zh-CN" altLang="en-US"/>
          </a:p>
        </p:txBody>
      </p:sp>
    </p:spTree>
    <p:extLst>
      <p:ext uri="{BB962C8B-B14F-4D97-AF65-F5344CB8AC3E}">
        <p14:creationId xmlns:p14="http://schemas.microsoft.com/office/powerpoint/2010/main" val="4230175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4BF5600-7589-4E02-BB51-130800C9707D}" type="slidenum">
              <a:rPr lang="zh-CN" altLang="en-US" smtClean="0"/>
              <a:t>26</a:t>
            </a:fld>
            <a:endParaRPr lang="zh-CN" altLang="en-US"/>
          </a:p>
        </p:txBody>
      </p:sp>
    </p:spTree>
    <p:extLst>
      <p:ext uri="{BB962C8B-B14F-4D97-AF65-F5344CB8AC3E}">
        <p14:creationId xmlns:p14="http://schemas.microsoft.com/office/powerpoint/2010/main" val="627205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4BF5600-7589-4E02-BB51-130800C9707D}" type="slidenum">
              <a:rPr lang="zh-CN" altLang="en-US" smtClean="0"/>
              <a:t>4</a:t>
            </a:fld>
            <a:endParaRPr lang="zh-CN" altLang="en-US"/>
          </a:p>
        </p:txBody>
      </p:sp>
    </p:spTree>
    <p:extLst>
      <p:ext uri="{BB962C8B-B14F-4D97-AF65-F5344CB8AC3E}">
        <p14:creationId xmlns:p14="http://schemas.microsoft.com/office/powerpoint/2010/main" val="3907563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需要更新红色字体部分内容</a:t>
            </a:r>
          </a:p>
        </p:txBody>
      </p:sp>
      <p:sp>
        <p:nvSpPr>
          <p:cNvPr id="4" name="灯片编号占位符 3"/>
          <p:cNvSpPr>
            <a:spLocks noGrp="1"/>
          </p:cNvSpPr>
          <p:nvPr>
            <p:ph type="sldNum" sz="quarter" idx="5"/>
          </p:nvPr>
        </p:nvSpPr>
        <p:spPr/>
        <p:txBody>
          <a:bodyPr/>
          <a:lstStyle/>
          <a:p>
            <a:fld id="{94BF5600-7589-4E02-BB51-130800C9707D}" type="slidenum">
              <a:rPr lang="zh-CN" altLang="en-US" smtClean="0"/>
              <a:t>9</a:t>
            </a:fld>
            <a:endParaRPr lang="zh-CN" altLang="en-US"/>
          </a:p>
        </p:txBody>
      </p:sp>
    </p:spTree>
    <p:extLst>
      <p:ext uri="{BB962C8B-B14F-4D97-AF65-F5344CB8AC3E}">
        <p14:creationId xmlns:p14="http://schemas.microsoft.com/office/powerpoint/2010/main" val="1180896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0426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2925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684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782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01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F5600-7589-4E02-BB51-130800C970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1902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24750B6-36E7-4B21-BB3B-877A665A9722}" type="datetime1">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7" name="灯片编号占位符 5">
            <a:extLst>
              <a:ext uri="{FF2B5EF4-FFF2-40B4-BE49-F238E27FC236}">
                <a16:creationId xmlns:a16="http://schemas.microsoft.com/office/drawing/2014/main" id="{B1B7DD59-6318-46F1-A071-55F606B540B4}"/>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237712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22108"/>
            <a:ext cx="10515600" cy="679904"/>
          </a:xfrm>
        </p:spPr>
        <p:txBody>
          <a:bodyPr>
            <a:normAutofit/>
          </a:bodyPr>
          <a:lstStyle>
            <a:lvl1pPr>
              <a:defRPr sz="40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hasCustomPrompt="1"/>
          </p:nvPr>
        </p:nvSpPr>
        <p:spPr>
          <a:xfrm>
            <a:off x="838200" y="1360714"/>
            <a:ext cx="10515600" cy="4816249"/>
          </a:xfrm>
        </p:spPr>
        <p:txBody>
          <a:bodyPr/>
          <a:lstStyle>
            <a:lvl1pPr marL="228600" indent="-228600">
              <a:lnSpc>
                <a:spcPct val="120000"/>
              </a:lnSpc>
              <a:spcBef>
                <a:spcPts val="0"/>
              </a:spcBef>
              <a:spcAft>
                <a:spcPts val="1200"/>
              </a:spcAft>
              <a:buClr>
                <a:schemeClr val="accent6"/>
              </a:buClr>
              <a:buFont typeface="Wingdings" panose="05000000000000000000" pitchFamily="2" charset="2"/>
              <a:buChar char="n"/>
              <a:defRPr b="1"/>
            </a:lvl1pPr>
            <a:lvl2pPr marL="685800" indent="-228600">
              <a:buFont typeface="Wingdings" panose="05000000000000000000" pitchFamily="2" charset="2"/>
              <a:buChar char="n"/>
              <a:defRPr/>
            </a:lvl2pPr>
            <a:lvl3pPr marL="1143000" indent="-228600">
              <a:buFont typeface="Wingdings" panose="05000000000000000000" pitchFamily="2" charset="2"/>
              <a:buChar char="u"/>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l"/>
              <a:defRPr/>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灯片编号占位符 5"/>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grpSp>
        <p:nvGrpSpPr>
          <p:cNvPr id="8" name="组合 7">
            <a:extLst>
              <a:ext uri="{FF2B5EF4-FFF2-40B4-BE49-F238E27FC236}">
                <a16:creationId xmlns:a16="http://schemas.microsoft.com/office/drawing/2014/main" id="{2D99ED38-F5A5-45CC-9C4D-6256D2D25034}"/>
              </a:ext>
            </a:extLst>
          </p:cNvPr>
          <p:cNvGrpSpPr/>
          <p:nvPr/>
        </p:nvGrpSpPr>
        <p:grpSpPr>
          <a:xfrm>
            <a:off x="102565" y="236302"/>
            <a:ext cx="735635" cy="448919"/>
            <a:chOff x="-558566" y="371531"/>
            <a:chExt cx="1447550" cy="665339"/>
          </a:xfrm>
        </p:grpSpPr>
        <p:sp>
          <p:nvSpPr>
            <p:cNvPr id="10" name="平行四边形 9">
              <a:extLst>
                <a:ext uri="{FF2B5EF4-FFF2-40B4-BE49-F238E27FC236}">
                  <a16:creationId xmlns:a16="http://schemas.microsoft.com/office/drawing/2014/main" id="{8229A088-1ADD-4030-B7E8-BFA625A7BC40}"/>
                </a:ext>
              </a:extLst>
            </p:cNvPr>
            <p:cNvSpPr/>
            <p:nvPr/>
          </p:nvSpPr>
          <p:spPr>
            <a:xfrm>
              <a:off x="-558566" y="442870"/>
              <a:ext cx="914400" cy="594000"/>
            </a:xfrm>
            <a:prstGeom prst="parallelogram">
              <a:avLst>
                <a:gd name="adj" fmla="val 63889"/>
              </a:avLst>
            </a:prstGeom>
            <a:solidFill>
              <a:srgbClr val="052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平行四边形 10">
              <a:extLst>
                <a:ext uri="{FF2B5EF4-FFF2-40B4-BE49-F238E27FC236}">
                  <a16:creationId xmlns:a16="http://schemas.microsoft.com/office/drawing/2014/main" id="{DB829B25-3485-4DA2-92F8-FE054A963930}"/>
                </a:ext>
              </a:extLst>
            </p:cNvPr>
            <p:cNvSpPr/>
            <p:nvPr/>
          </p:nvSpPr>
          <p:spPr>
            <a:xfrm>
              <a:off x="-25416" y="371531"/>
              <a:ext cx="914400" cy="594000"/>
            </a:xfrm>
            <a:prstGeom prst="parallelogram">
              <a:avLst>
                <a:gd name="adj" fmla="val 63889"/>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grpSp>
      <p:sp>
        <p:nvSpPr>
          <p:cNvPr id="12" name="Line 5">
            <a:extLst>
              <a:ext uri="{FF2B5EF4-FFF2-40B4-BE49-F238E27FC236}">
                <a16:creationId xmlns:a16="http://schemas.microsoft.com/office/drawing/2014/main" id="{53D4F682-B94E-4AE4-8786-D4EEBB5EC141}"/>
              </a:ext>
            </a:extLst>
          </p:cNvPr>
          <p:cNvSpPr>
            <a:spLocks noChangeShapeType="1"/>
          </p:cNvSpPr>
          <p:nvPr userDrawn="1"/>
        </p:nvSpPr>
        <p:spPr bwMode="blackWhite">
          <a:xfrm>
            <a:off x="609600" y="809828"/>
            <a:ext cx="10972800" cy="0"/>
          </a:xfrm>
          <a:prstGeom prst="line">
            <a:avLst/>
          </a:prstGeom>
          <a:noFill/>
          <a:ln w="25400">
            <a:solidFill>
              <a:srgbClr val="800000"/>
            </a:solidFill>
            <a:round/>
          </a:ln>
          <a:extLst>
            <a:ext uri="{909E8E84-426E-40DD-AFC4-6F175D3DCCD1}">
              <a14:hiddenFill xmlns:a14="http://schemas.microsoft.com/office/drawing/2010/main">
                <a:noFill/>
              </a14:hiddenFill>
            </a:ext>
          </a:extLst>
        </p:spPr>
        <p:txBody>
          <a:bodyPr wrap="none" lIns="146300" tIns="73150" rIns="146300" bIns="73150" anchor="ctr">
            <a:spAutoFit/>
          </a:bodyPr>
          <a:lstStyle/>
          <a:p>
            <a:pPr defTabSz="1097252"/>
            <a:endParaRPr lang="zh-CN" altLang="en-US" sz="2160">
              <a:solidFill>
                <a:srgbClr val="000000"/>
              </a:solidFill>
            </a:endParaRPr>
          </a:p>
        </p:txBody>
      </p:sp>
      <p:pic>
        <p:nvPicPr>
          <p:cNvPr id="14" name="图片 13">
            <a:extLst>
              <a:ext uri="{FF2B5EF4-FFF2-40B4-BE49-F238E27FC236}">
                <a16:creationId xmlns:a16="http://schemas.microsoft.com/office/drawing/2014/main" id="{5728CD70-0FA1-4041-9BB1-4E701F1E0D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8367" y="68210"/>
            <a:ext cx="1080366" cy="725487"/>
          </a:xfrm>
          <a:prstGeom prst="rect">
            <a:avLst/>
          </a:prstGeom>
        </p:spPr>
      </p:pic>
      <p:sp>
        <p:nvSpPr>
          <p:cNvPr id="7" name="文本框 6">
            <a:extLst>
              <a:ext uri="{FF2B5EF4-FFF2-40B4-BE49-F238E27FC236}">
                <a16:creationId xmlns:a16="http://schemas.microsoft.com/office/drawing/2014/main" id="{3378F127-8622-484B-BE6F-9A7983C817C6}"/>
              </a:ext>
            </a:extLst>
          </p:cNvPr>
          <p:cNvSpPr txBox="1"/>
          <p:nvPr userDrawn="1"/>
        </p:nvSpPr>
        <p:spPr>
          <a:xfrm>
            <a:off x="-49968" y="6543182"/>
            <a:ext cx="62953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华文新魏" panose="02010800040101010101" pitchFamily="2" charset="-122"/>
                <a:ea typeface="华文新魏" panose="02010800040101010101" pitchFamily="2" charset="-122"/>
              </a:rPr>
              <a:t>BSRF</a:t>
            </a:r>
            <a:r>
              <a:rPr lang="zh-CN" altLang="en-US" dirty="0">
                <a:latin typeface="华文新魏" panose="02010800040101010101" pitchFamily="2" charset="-122"/>
                <a:ea typeface="华文新魏" panose="02010800040101010101" pitchFamily="2" charset="-122"/>
              </a:rPr>
              <a:t>第二十九届用户学术年会暨</a:t>
            </a:r>
            <a:r>
              <a:rPr lang="en-US" altLang="zh-CN" dirty="0">
                <a:latin typeface="华文新魏" panose="02010800040101010101" pitchFamily="2" charset="-122"/>
                <a:ea typeface="华文新魏" panose="02010800040101010101" pitchFamily="2" charset="-122"/>
              </a:rPr>
              <a:t>HEPS</a:t>
            </a:r>
            <a:r>
              <a:rPr lang="zh-CN" altLang="en-US" dirty="0">
                <a:latin typeface="华文新魏" panose="02010800040101010101" pitchFamily="2" charset="-122"/>
                <a:ea typeface="华文新魏" panose="02010800040101010101" pitchFamily="2" charset="-122"/>
              </a:rPr>
              <a:t>用户研讨会</a:t>
            </a:r>
            <a:r>
              <a:rPr lang="en-US" altLang="zh-CN" dirty="0">
                <a:latin typeface="华文新魏" panose="02010800040101010101" pitchFamily="2" charset="-122"/>
                <a:ea typeface="华文新魏" panose="02010800040101010101" pitchFamily="2" charset="-122"/>
              </a:rPr>
              <a:t>·</a:t>
            </a:r>
            <a:r>
              <a:rPr lang="zh-CN" altLang="en-US" dirty="0">
                <a:latin typeface="华文新魏" panose="02010800040101010101" pitchFamily="2" charset="-122"/>
                <a:ea typeface="华文新魏" panose="02010800040101010101" pitchFamily="2" charset="-122"/>
              </a:rPr>
              <a:t>北京怀柔</a:t>
            </a:r>
          </a:p>
        </p:txBody>
      </p:sp>
      <p:pic>
        <p:nvPicPr>
          <p:cNvPr id="5" name="图片 4">
            <a:extLst>
              <a:ext uri="{FF2B5EF4-FFF2-40B4-BE49-F238E27FC236}">
                <a16:creationId xmlns:a16="http://schemas.microsoft.com/office/drawing/2014/main" id="{A5B78A9E-2959-492A-93D7-8E53C81F3C9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956" b="10589"/>
          <a:stretch/>
        </p:blipFill>
        <p:spPr>
          <a:xfrm>
            <a:off x="11058395" y="59895"/>
            <a:ext cx="1080366" cy="689261"/>
          </a:xfrm>
          <a:prstGeom prst="rect">
            <a:avLst/>
          </a:prstGeom>
        </p:spPr>
      </p:pic>
    </p:spTree>
    <p:extLst>
      <p:ext uri="{BB962C8B-B14F-4D97-AF65-F5344CB8AC3E}">
        <p14:creationId xmlns:p14="http://schemas.microsoft.com/office/powerpoint/2010/main" val="296946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270240"/>
            <a:ext cx="10515600" cy="679904"/>
          </a:xfrm>
        </p:spPr>
        <p:txBody>
          <a:bodyPr>
            <a:normAutofit/>
          </a:bodyPr>
          <a:lstStyle>
            <a:lvl1pPr>
              <a:defRPr sz="40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hasCustomPrompt="1"/>
          </p:nvPr>
        </p:nvSpPr>
        <p:spPr>
          <a:xfrm>
            <a:off x="838200" y="1360714"/>
            <a:ext cx="10515600" cy="4816249"/>
          </a:xfrm>
        </p:spPr>
        <p:txBody>
          <a:bodyPr/>
          <a:lstStyle>
            <a:lvl1pPr marL="228600" indent="-228600">
              <a:lnSpc>
                <a:spcPct val="120000"/>
              </a:lnSpc>
              <a:spcBef>
                <a:spcPts val="0"/>
              </a:spcBef>
              <a:spcAft>
                <a:spcPts val="1200"/>
              </a:spcAft>
              <a:buClr>
                <a:schemeClr val="accent6"/>
              </a:buClr>
              <a:buFont typeface="Wingdings" panose="05000000000000000000" pitchFamily="2" charset="2"/>
              <a:buChar char="n"/>
              <a:defRPr b="1"/>
            </a:lvl1pPr>
            <a:lvl2pPr marL="685800" indent="-228600">
              <a:buFont typeface="Wingdings" panose="05000000000000000000" pitchFamily="2" charset="2"/>
              <a:buChar char="n"/>
              <a:defRPr/>
            </a:lvl2pPr>
            <a:lvl3pPr marL="1143000" indent="-228600">
              <a:buFont typeface="Wingdings" panose="05000000000000000000" pitchFamily="2" charset="2"/>
              <a:buChar char="u"/>
              <a:defRPr/>
            </a:lvl3pPr>
            <a:lvl4pPr marL="1600200" indent="-228600">
              <a:buFont typeface="Wingdings" panose="05000000000000000000" pitchFamily="2" charset="2"/>
              <a:buChar char="Ø"/>
              <a:defRPr/>
            </a:lvl4pPr>
            <a:lvl5pPr marL="2057400" indent="-228600">
              <a:buFont typeface="Wingdings" panose="05000000000000000000" pitchFamily="2" charset="2"/>
              <a:buChar char="l"/>
              <a:defRPr/>
            </a:lvl5pPr>
          </a:lstStyle>
          <a:p>
            <a:pPr lvl="0"/>
            <a:r>
              <a:rPr lang="zh-CN" altLang="en-US" dirty="0"/>
              <a:t> 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DF133034-9D24-468E-A36E-42F479CD0146}" type="datetime1">
              <a:rPr lang="zh-CN" altLang="en-US" smtClean="0"/>
              <a:t>2025/10/11</a:t>
            </a:fld>
            <a:endParaRPr lang="zh-CN" altLang="en-US"/>
          </a:p>
        </p:txBody>
      </p:sp>
      <p:sp>
        <p:nvSpPr>
          <p:cNvPr id="5" name="页脚占位符 4"/>
          <p:cNvSpPr>
            <a:spLocks noGrp="1"/>
          </p:cNvSpPr>
          <p:nvPr>
            <p:ph type="ftr" sz="quarter" idx="11"/>
          </p:nvPr>
        </p:nvSpPr>
        <p:spPr/>
        <p:txBody>
          <a:bodyPr/>
          <a:lstStyle/>
          <a:p>
            <a:endParaRPr lang="zh-CN" altLang="en-US" dirty="0"/>
          </a:p>
        </p:txBody>
      </p:sp>
      <p:cxnSp>
        <p:nvCxnSpPr>
          <p:cNvPr id="9" name="直接连接符 8">
            <a:extLst>
              <a:ext uri="{FF2B5EF4-FFF2-40B4-BE49-F238E27FC236}">
                <a16:creationId xmlns:a16="http://schemas.microsoft.com/office/drawing/2014/main" id="{30E02F25-0B20-4F6E-ABF3-F505AD6561FD}"/>
              </a:ext>
            </a:extLst>
          </p:cNvPr>
          <p:cNvCxnSpPr>
            <a:cxnSpLocks/>
          </p:cNvCxnSpPr>
          <p:nvPr userDrawn="1"/>
        </p:nvCxnSpPr>
        <p:spPr>
          <a:xfrm>
            <a:off x="0" y="999998"/>
            <a:ext cx="1157849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2" name="图片 11">
            <a:extLst>
              <a:ext uri="{FF2B5EF4-FFF2-40B4-BE49-F238E27FC236}">
                <a16:creationId xmlns:a16="http://schemas.microsoft.com/office/drawing/2014/main" id="{876D5D0E-EA01-4391-93DF-FC412D8489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98367" y="68210"/>
            <a:ext cx="1080366" cy="725487"/>
          </a:xfrm>
          <a:prstGeom prst="rect">
            <a:avLst/>
          </a:prstGeom>
        </p:spPr>
      </p:pic>
      <p:pic>
        <p:nvPicPr>
          <p:cNvPr id="13" name="图片 12">
            <a:extLst>
              <a:ext uri="{FF2B5EF4-FFF2-40B4-BE49-F238E27FC236}">
                <a16:creationId xmlns:a16="http://schemas.microsoft.com/office/drawing/2014/main" id="{613F4741-3CB2-4D98-9BC7-773EAF0FD2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0956" b="10589"/>
          <a:stretch/>
        </p:blipFill>
        <p:spPr>
          <a:xfrm>
            <a:off x="11058395" y="59895"/>
            <a:ext cx="1080366" cy="689261"/>
          </a:xfrm>
          <a:prstGeom prst="rect">
            <a:avLst/>
          </a:prstGeom>
        </p:spPr>
      </p:pic>
      <p:sp>
        <p:nvSpPr>
          <p:cNvPr id="14" name="灯片编号占位符 5">
            <a:extLst>
              <a:ext uri="{FF2B5EF4-FFF2-40B4-BE49-F238E27FC236}">
                <a16:creationId xmlns:a16="http://schemas.microsoft.com/office/drawing/2014/main" id="{CEF70C93-8DF3-4AF3-8E80-31AD1DBBA2A7}"/>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406023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2C04902-B220-49DE-A1BF-3C6BE8970875}" type="datetime1">
              <a:rPr lang="zh-CN" altLang="en-US" smtClean="0"/>
              <a:t>2025/10/11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10" name="灯片编号占位符 5">
            <a:extLst>
              <a:ext uri="{FF2B5EF4-FFF2-40B4-BE49-F238E27FC236}">
                <a16:creationId xmlns:a16="http://schemas.microsoft.com/office/drawing/2014/main" id="{0358211D-A5BA-4D77-BBDB-6D4B674DE2F3}"/>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36134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F841A27-A883-4D79-B2AD-8E159336115C}" type="datetime1">
              <a:rPr lang="zh-CN" altLang="en-US" smtClean="0"/>
              <a:t>2025/10/11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7467BA6-D1CB-45F1-AD4C-B79B3A22DF01}"/>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234701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03C40BC-E114-479B-B736-76D194B662EF}" type="datetime1">
              <a:rPr lang="zh-CN" altLang="en-US" smtClean="0"/>
              <a:t>2025/10/11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5" name="灯片编号占位符 5">
            <a:extLst>
              <a:ext uri="{FF2B5EF4-FFF2-40B4-BE49-F238E27FC236}">
                <a16:creationId xmlns:a16="http://schemas.microsoft.com/office/drawing/2014/main" id="{1BE668B8-A8C8-49A1-87C7-7C3F8897EA21}"/>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50571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9F265B6D-A755-4737-963F-7BB2520198D6}"/>
              </a:ext>
            </a:extLst>
          </p:cNvPr>
          <p:cNvSpPr>
            <a:spLocks noGrp="1"/>
          </p:cNvSpPr>
          <p:nvPr>
            <p:ph type="sldNum" sz="quarter" idx="12"/>
          </p:nvPr>
        </p:nvSpPr>
        <p:spPr>
          <a:xfrm>
            <a:off x="9166950" y="6492875"/>
            <a:ext cx="2743200" cy="365125"/>
          </a:xfrm>
          <a:prstGeom prst="rect">
            <a:avLst/>
          </a:prstGeom>
        </p:spPr>
        <p:txBody>
          <a:bodyPr/>
          <a:lstStyle/>
          <a:p>
            <a:fld id="{F00EF3C7-E1F4-4111-998D-BDFFA771D939}" type="slidenum">
              <a:rPr lang="zh-CN" altLang="en-US" smtClean="0"/>
              <a:t>‹#›</a:t>
            </a:fld>
            <a:endParaRPr lang="zh-CN" altLang="en-US"/>
          </a:p>
        </p:txBody>
      </p:sp>
    </p:spTree>
    <p:extLst>
      <p:ext uri="{BB962C8B-B14F-4D97-AF65-F5344CB8AC3E}">
        <p14:creationId xmlns:p14="http://schemas.microsoft.com/office/powerpoint/2010/main" val="298935464"/>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alphaModFix amt="84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572BC4-14DF-4D08-A271-6F9C49012E21}" type="datetime1">
              <a:rPr lang="zh-CN" altLang="en-US" smtClean="0"/>
              <a:t>2025/10/11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rgbClr val="D54027"/>
                </a:solidFill>
                <a:latin typeface="+mn-ea"/>
                <a:ea typeface="+mn-ea"/>
              </a:defRPr>
            </a:lvl1pPr>
          </a:lstStyle>
          <a:p>
            <a:endParaRPr lang="zh-CN" altLang="en-US" dirty="0"/>
          </a:p>
        </p:txBody>
      </p:sp>
      <p:sp>
        <p:nvSpPr>
          <p:cNvPr id="7" name="灯片编号占位符 5">
            <a:extLst>
              <a:ext uri="{FF2B5EF4-FFF2-40B4-BE49-F238E27FC236}">
                <a16:creationId xmlns:a16="http://schemas.microsoft.com/office/drawing/2014/main" id="{30BDA5FE-F8F9-48E2-B393-19CF5750D20A}"/>
              </a:ext>
            </a:extLst>
          </p:cNvPr>
          <p:cNvSpPr>
            <a:spLocks noGrp="1"/>
          </p:cNvSpPr>
          <p:nvPr>
            <p:ph type="sldNum" sz="quarter" idx="4"/>
          </p:nvPr>
        </p:nvSpPr>
        <p:spPr>
          <a:xfrm>
            <a:off x="9166950" y="6492875"/>
            <a:ext cx="2743200" cy="365125"/>
          </a:xfrm>
          <a:prstGeom prst="rect">
            <a:avLst/>
          </a:prstGeom>
        </p:spPr>
        <p:txBody>
          <a:bodyPr/>
          <a:lstStyle>
            <a:lvl1pPr algn="r">
              <a:defRPr/>
            </a:lvl1pPr>
          </a:lstStyle>
          <a:p>
            <a:fld id="{F00EF3C7-E1F4-4111-998D-BDFFA771D939}" type="slidenum">
              <a:rPr lang="zh-CN" altLang="en-US" smtClean="0"/>
              <a:pPr/>
              <a:t>‹#›</a:t>
            </a:fld>
            <a:endParaRPr lang="zh-CN" altLang="en-US"/>
          </a:p>
        </p:txBody>
      </p:sp>
    </p:spTree>
    <p:extLst>
      <p:ext uri="{BB962C8B-B14F-4D97-AF65-F5344CB8AC3E}">
        <p14:creationId xmlns:p14="http://schemas.microsoft.com/office/powerpoint/2010/main" val="3055387283"/>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42.pn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user.bsrf.ihep.ac.cn/"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4DFC300-58FA-4724-9975-6664E20A67E2}"/>
              </a:ext>
            </a:extLst>
          </p:cNvPr>
          <p:cNvPicPr>
            <a:picLocks noChangeAspect="1"/>
          </p:cNvPicPr>
          <p:nvPr/>
        </p:nvPicPr>
        <p:blipFill>
          <a:blip r:embed="rId2"/>
          <a:stretch>
            <a:fillRect/>
          </a:stretch>
        </p:blipFill>
        <p:spPr>
          <a:xfrm>
            <a:off x="0" y="0"/>
            <a:ext cx="12192000" cy="6858000"/>
          </a:xfrm>
          <a:prstGeom prst="rect">
            <a:avLst/>
          </a:prstGeom>
        </p:spPr>
      </p:pic>
      <p:sp>
        <p:nvSpPr>
          <p:cNvPr id="3" name="文本框 2">
            <a:extLst>
              <a:ext uri="{FF2B5EF4-FFF2-40B4-BE49-F238E27FC236}">
                <a16:creationId xmlns:a16="http://schemas.microsoft.com/office/drawing/2014/main" id="{4363EFD2-F5F0-42AA-8583-244D6455D803}"/>
              </a:ext>
            </a:extLst>
          </p:cNvPr>
          <p:cNvSpPr txBox="1"/>
          <p:nvPr/>
        </p:nvSpPr>
        <p:spPr>
          <a:xfrm>
            <a:off x="338927" y="1853559"/>
            <a:ext cx="5931164" cy="1790042"/>
          </a:xfrm>
          <a:prstGeom prst="rect">
            <a:avLst/>
          </a:prstGeom>
          <a:noFill/>
        </p:spPr>
        <p:txBody>
          <a:bodyPr wrap="square" rtlCol="0">
            <a:spAutoFit/>
          </a:bodyPr>
          <a:lstStyle/>
          <a:p>
            <a:pPr algn="ctr">
              <a:lnSpc>
                <a:spcPct val="120000"/>
              </a:lnSpc>
            </a:pPr>
            <a:r>
              <a:rPr lang="zh-CN" altLang="en-US" sz="4800" b="1" dirty="0">
                <a:solidFill>
                  <a:schemeClr val="bg1"/>
                </a:solidFill>
                <a:latin typeface="微软雅黑" panose="020B0503020204020204" pitchFamily="34" charset="-122"/>
                <a:ea typeface="微软雅黑" panose="020B0503020204020204" pitchFamily="34" charset="-122"/>
              </a:rPr>
              <a:t>北京同步辐射装置</a:t>
            </a:r>
            <a:endParaRPr lang="en-US" altLang="zh-CN" sz="4800" b="1" dirty="0">
              <a:solidFill>
                <a:schemeClr val="bg1"/>
              </a:solidFill>
              <a:latin typeface="微软雅黑" panose="020B0503020204020204" pitchFamily="34" charset="-122"/>
              <a:ea typeface="微软雅黑" panose="020B0503020204020204" pitchFamily="34" charset="-122"/>
            </a:endParaRPr>
          </a:p>
          <a:p>
            <a:pPr algn="ctr">
              <a:lnSpc>
                <a:spcPct val="120000"/>
              </a:lnSpc>
            </a:pPr>
            <a:r>
              <a:rPr lang="zh-CN" altLang="en-US" sz="4800" b="1" dirty="0">
                <a:solidFill>
                  <a:schemeClr val="bg1"/>
                </a:solidFill>
                <a:latin typeface="微软雅黑" panose="020B0503020204020204" pitchFamily="34" charset="-122"/>
                <a:ea typeface="微软雅黑" panose="020B0503020204020204" pitchFamily="34" charset="-122"/>
              </a:rPr>
              <a:t>运行报告</a:t>
            </a:r>
          </a:p>
        </p:txBody>
      </p:sp>
      <p:sp>
        <p:nvSpPr>
          <p:cNvPr id="4" name="文本框 3">
            <a:extLst>
              <a:ext uri="{FF2B5EF4-FFF2-40B4-BE49-F238E27FC236}">
                <a16:creationId xmlns:a16="http://schemas.microsoft.com/office/drawing/2014/main" id="{27683078-5F7C-40D5-B3EF-B5FDB7B2C44A}"/>
              </a:ext>
            </a:extLst>
          </p:cNvPr>
          <p:cNvSpPr txBox="1"/>
          <p:nvPr/>
        </p:nvSpPr>
        <p:spPr>
          <a:xfrm>
            <a:off x="1596349" y="4403323"/>
            <a:ext cx="3416320" cy="1508105"/>
          </a:xfrm>
          <a:prstGeom prst="rect">
            <a:avLst/>
          </a:prstGeom>
          <a:noFill/>
        </p:spPr>
        <p:txBody>
          <a:bodyPr wrap="none" rtlCol="0">
            <a:spAutoFit/>
          </a:bodyPr>
          <a:lstStyle/>
          <a:p>
            <a:pPr algn="ctr">
              <a:spcAft>
                <a:spcPts val="1200"/>
              </a:spcAft>
            </a:pPr>
            <a:r>
              <a:rPr lang="zh-CN" altLang="en-US" sz="2800" dirty="0">
                <a:solidFill>
                  <a:schemeClr val="bg1"/>
                </a:solidFill>
                <a:latin typeface="+mj-ea"/>
                <a:ea typeface="+mj-ea"/>
              </a:rPr>
              <a:t>李晓东</a:t>
            </a:r>
            <a:endParaRPr lang="en-US" altLang="zh-CN" sz="2800" dirty="0">
              <a:solidFill>
                <a:schemeClr val="bg1"/>
              </a:solidFill>
              <a:latin typeface="+mj-ea"/>
              <a:ea typeface="+mj-ea"/>
            </a:endParaRPr>
          </a:p>
          <a:p>
            <a:pPr algn="ctr"/>
            <a:r>
              <a:rPr lang="zh-CN" altLang="en-US" dirty="0">
                <a:solidFill>
                  <a:schemeClr val="bg1"/>
                </a:solidFill>
                <a:latin typeface="+mj-ea"/>
                <a:ea typeface="+mj-ea"/>
              </a:rPr>
              <a:t>中国科学院高能物理研究所</a:t>
            </a:r>
            <a:endParaRPr lang="en-US" altLang="zh-CN" dirty="0">
              <a:solidFill>
                <a:schemeClr val="bg1"/>
              </a:solidFill>
              <a:latin typeface="+mj-ea"/>
              <a:ea typeface="+mj-ea"/>
            </a:endParaRPr>
          </a:p>
          <a:p>
            <a:pPr algn="ctr"/>
            <a:r>
              <a:rPr lang="zh-CN" altLang="en-US" dirty="0">
                <a:solidFill>
                  <a:schemeClr val="bg1"/>
                </a:solidFill>
                <a:latin typeface="+mj-ea"/>
              </a:rPr>
              <a:t>北京正负电子对撞机国家实验室</a:t>
            </a:r>
            <a:endParaRPr lang="en-US" altLang="zh-CN" dirty="0">
              <a:solidFill>
                <a:schemeClr val="bg1"/>
              </a:solidFill>
              <a:latin typeface="+mj-ea"/>
            </a:endParaRPr>
          </a:p>
          <a:p>
            <a:pPr algn="ctr"/>
            <a:r>
              <a:rPr lang="en-US" altLang="zh-CN" dirty="0">
                <a:solidFill>
                  <a:schemeClr val="bg1"/>
                </a:solidFill>
                <a:latin typeface="+mj-ea"/>
              </a:rPr>
              <a:t>10/13/2025</a:t>
            </a:r>
          </a:p>
        </p:txBody>
      </p:sp>
    </p:spTree>
    <p:extLst>
      <p:ext uri="{BB962C8B-B14F-4D97-AF65-F5344CB8AC3E}">
        <p14:creationId xmlns:p14="http://schemas.microsoft.com/office/powerpoint/2010/main" val="275909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22FAF1-2D91-41D6-800A-5C02D55DC293}"/>
              </a:ext>
            </a:extLst>
          </p:cNvPr>
          <p:cNvSpPr>
            <a:spLocks noGrp="1"/>
          </p:cNvSpPr>
          <p:nvPr>
            <p:ph type="title"/>
          </p:nvPr>
        </p:nvSpPr>
        <p:spPr/>
        <p:txBody>
          <a:bodyPr>
            <a:noAutofit/>
          </a:bodyPr>
          <a:lstStyle/>
          <a:p>
            <a:r>
              <a:rPr lang="zh-CN" altLang="en-US" sz="2600" dirty="0"/>
              <a:t>快充高安全全固态锂硫电池取得新进展</a:t>
            </a:r>
            <a:br>
              <a:rPr lang="zh-CN" altLang="en-US" sz="2600" dirty="0"/>
            </a:br>
            <a:r>
              <a:rPr lang="zh-CN" altLang="en-US" sz="2600" dirty="0"/>
              <a:t>北京大学庞全全教授团队</a:t>
            </a:r>
          </a:p>
        </p:txBody>
      </p:sp>
      <p:sp>
        <p:nvSpPr>
          <p:cNvPr id="6" name="内容占位符 5">
            <a:extLst>
              <a:ext uri="{FF2B5EF4-FFF2-40B4-BE49-F238E27FC236}">
                <a16:creationId xmlns:a16="http://schemas.microsoft.com/office/drawing/2014/main" id="{A0FD8B1B-B6BB-4021-93D7-A56A1F7A580B}"/>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5D1DE0E4-E166-4A92-9143-7D943B042244}"/>
              </a:ext>
            </a:extLst>
          </p:cNvPr>
          <p:cNvSpPr>
            <a:spLocks noGrp="1"/>
          </p:cNvSpPr>
          <p:nvPr>
            <p:ph type="sldNum" sz="quarter" idx="12"/>
          </p:nvPr>
        </p:nvSpPr>
        <p:spPr/>
        <p:txBody>
          <a:bodyPr/>
          <a:lstStyle/>
          <a:p>
            <a:fld id="{F00EF3C7-E1F4-4111-998D-BDFFA771D939}" type="slidenum">
              <a:rPr lang="zh-CN" altLang="en-US" smtClean="0"/>
              <a:t>10</a:t>
            </a:fld>
            <a:endParaRPr lang="zh-CN" altLang="en-US"/>
          </a:p>
        </p:txBody>
      </p:sp>
      <p:sp>
        <p:nvSpPr>
          <p:cNvPr id="3" name="矩形 2">
            <a:extLst>
              <a:ext uri="{FF2B5EF4-FFF2-40B4-BE49-F238E27FC236}">
                <a16:creationId xmlns:a16="http://schemas.microsoft.com/office/drawing/2014/main" id="{95EB6D95-4B66-41C9-8B35-3F1655729C91}"/>
              </a:ext>
            </a:extLst>
          </p:cNvPr>
          <p:cNvSpPr/>
          <p:nvPr/>
        </p:nvSpPr>
        <p:spPr>
          <a:xfrm>
            <a:off x="509027" y="3718694"/>
            <a:ext cx="5396474" cy="2474520"/>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该研究设计合成了系列具有高离子电导率的玻璃相硫化物电解质材料，基于该材料所研制的全固态锂硫电池，实现了快速固固反应速率和高循环稳定性。该研究为发展高比能高安全的下一代动力电池提供了新的技术方案。</a:t>
            </a:r>
            <a:r>
              <a:rPr kumimoji="0" lang="en-US" altLang="zh-CN" sz="1800" b="1" i="0" u="none" strike="noStrike" kern="1200" cap="none" spc="0" normalizeH="0" baseline="0" noProof="0" dirty="0">
                <a:ln>
                  <a:noFill/>
                </a:ln>
                <a:solidFill>
                  <a:srgbClr val="FF0000"/>
                </a:solidFill>
                <a:effectLst/>
                <a:uLnTx/>
                <a:uFillTx/>
                <a:latin typeface="微软雅黑"/>
                <a:ea typeface="微软雅黑"/>
                <a:cs typeface="+mn-cs"/>
              </a:rPr>
              <a:t>BSRF 4B7A-</a:t>
            </a:r>
            <a:r>
              <a:rPr kumimoji="0" lang="zh-CN" altLang="en-US" sz="1800" b="1" i="0" u="none" strike="noStrike" kern="1200" cap="none" spc="0" normalizeH="0" baseline="0" noProof="0" dirty="0">
                <a:ln>
                  <a:noFill/>
                </a:ln>
                <a:solidFill>
                  <a:srgbClr val="FF0000"/>
                </a:solidFill>
                <a:effectLst/>
                <a:uLnTx/>
                <a:uFillTx/>
                <a:latin typeface="微软雅黑"/>
                <a:ea typeface="微软雅黑"/>
                <a:cs typeface="+mn-cs"/>
              </a:rPr>
              <a:t>中能实验站的</a:t>
            </a:r>
            <a:r>
              <a:rPr kumimoji="0" lang="en-US" altLang="zh-CN" sz="1800" b="1" i="0" u="none" strike="noStrike" kern="1200" cap="none" spc="0" normalizeH="0" baseline="0" noProof="0" dirty="0">
                <a:ln>
                  <a:noFill/>
                </a:ln>
                <a:solidFill>
                  <a:srgbClr val="FF0000"/>
                </a:solidFill>
                <a:effectLst/>
                <a:uLnTx/>
                <a:uFillTx/>
                <a:latin typeface="微软雅黑"/>
                <a:ea typeface="微软雅黑"/>
                <a:cs typeface="+mn-cs"/>
              </a:rPr>
              <a:t>X</a:t>
            </a:r>
            <a:r>
              <a:rPr kumimoji="0" lang="zh-CN" altLang="en-US" sz="1800" b="1" i="0" u="none" strike="noStrike" kern="1200" cap="none" spc="0" normalizeH="0" baseline="0" noProof="0" dirty="0">
                <a:ln>
                  <a:noFill/>
                </a:ln>
                <a:solidFill>
                  <a:srgbClr val="FF0000"/>
                </a:solidFill>
                <a:effectLst/>
                <a:uLnTx/>
                <a:uFillTx/>
                <a:latin typeface="微软雅黑"/>
                <a:ea typeface="微软雅黑"/>
                <a:cs typeface="+mn-cs"/>
              </a:rPr>
              <a:t>射线吸收谱学技术对充放电过程中</a:t>
            </a:r>
            <a:r>
              <a:rPr kumimoji="0" lang="en-US" altLang="zh-CN" sz="1800" b="1" i="0" u="none" strike="noStrike" kern="1200" cap="none" spc="0" normalizeH="0" baseline="0" noProof="0" dirty="0">
                <a:ln>
                  <a:noFill/>
                </a:ln>
                <a:solidFill>
                  <a:srgbClr val="FF0000"/>
                </a:solidFill>
                <a:effectLst/>
                <a:uLnTx/>
                <a:uFillTx/>
                <a:latin typeface="微软雅黑"/>
                <a:ea typeface="微软雅黑"/>
                <a:cs typeface="+mn-cs"/>
              </a:rPr>
              <a:t>S</a:t>
            </a:r>
            <a:r>
              <a:rPr kumimoji="0" lang="zh-CN" altLang="en-US" sz="1800" b="1" i="0" u="none" strike="noStrike" kern="1200" cap="none" spc="0" normalizeH="0" baseline="0" noProof="0" dirty="0">
                <a:ln>
                  <a:noFill/>
                </a:ln>
                <a:solidFill>
                  <a:srgbClr val="FF0000"/>
                </a:solidFill>
                <a:effectLst/>
                <a:uLnTx/>
                <a:uFillTx/>
                <a:latin typeface="微软雅黑"/>
                <a:ea typeface="微软雅黑"/>
                <a:cs typeface="+mn-cs"/>
              </a:rPr>
              <a:t>元素的化学形态变化分析提供了重要支持</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a:t>
            </a:r>
            <a:endPar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endParaRPr>
          </a:p>
        </p:txBody>
      </p:sp>
      <p:sp>
        <p:nvSpPr>
          <p:cNvPr id="11" name="矩形 10">
            <a:extLst>
              <a:ext uri="{FF2B5EF4-FFF2-40B4-BE49-F238E27FC236}">
                <a16:creationId xmlns:a16="http://schemas.microsoft.com/office/drawing/2014/main" id="{1F45858B-8ED7-49BF-8523-117DA278D132}"/>
              </a:ext>
            </a:extLst>
          </p:cNvPr>
          <p:cNvSpPr/>
          <p:nvPr/>
        </p:nvSpPr>
        <p:spPr>
          <a:xfrm>
            <a:off x="7362952" y="5622286"/>
            <a:ext cx="3888238" cy="483142"/>
          </a:xfrm>
          <a:prstGeom prst="rect">
            <a:avLst/>
          </a:prstGeom>
        </p:spPr>
        <p:txBody>
          <a:bodyPr wrap="square" lIns="146300" tIns="73150" rIns="146300" bIns="73150">
            <a:spAutoFit/>
          </a:bodyPr>
          <a:lstStyle/>
          <a:p>
            <a:pPr marL="0" marR="0" lvl="0" indent="0" algn="l" defTabSz="1097252" rtl="0" eaLnBrk="1" fontAlgn="auto" latinLnBrk="0" hangingPunct="1">
              <a:lnSpc>
                <a:spcPct val="120000"/>
              </a:lnSpc>
              <a:spcBef>
                <a:spcPts val="0"/>
              </a:spcBef>
              <a:spcAft>
                <a:spcPts val="0"/>
              </a:spcAft>
              <a:buClrTx/>
              <a:buSzTx/>
              <a:buFontTx/>
              <a:buNone/>
              <a:tabLst/>
              <a:defRPr/>
            </a:pPr>
            <a:r>
              <a:rPr kumimoji="0" lang="fr-FR" altLang="zh-CN"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mn-cs"/>
              </a:rPr>
              <a:t>Nature 637, 846–853 (2025) </a:t>
            </a:r>
            <a:endParaRPr kumimoji="0" lang="zh-CN" altLang="en-US"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mn-cs"/>
            </a:endParaRPr>
          </a:p>
        </p:txBody>
      </p:sp>
      <p:sp>
        <p:nvSpPr>
          <p:cNvPr id="12" name="矩形 11"/>
          <p:cNvSpPr/>
          <p:nvPr/>
        </p:nvSpPr>
        <p:spPr>
          <a:xfrm>
            <a:off x="6600593" y="4672877"/>
            <a:ext cx="5015204" cy="83099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FF"/>
                </a:solidFill>
                <a:effectLst/>
                <a:uLnTx/>
                <a:uFillTx/>
                <a:latin typeface="Arial"/>
                <a:ea typeface="微软雅黑"/>
                <a:cs typeface="+mn-cs"/>
              </a:rPr>
              <a:t>传统全固态锂硫电池的问题及本研究的快速固固硫转化反应机制及相关表征</a:t>
            </a:r>
            <a:endParaRPr kumimoji="0" lang="zh-CN" altLang="en-US" sz="192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672226" y="1060399"/>
            <a:ext cx="5012192" cy="2663368"/>
          </a:xfrm>
          <a:prstGeom prst="rect">
            <a:avLst/>
          </a:prstGeom>
        </p:spPr>
      </p:pic>
      <p:pic>
        <p:nvPicPr>
          <p:cNvPr id="5" name="图片 4"/>
          <p:cNvPicPr>
            <a:picLocks noChangeAspect="1"/>
          </p:cNvPicPr>
          <p:nvPr/>
        </p:nvPicPr>
        <p:blipFill>
          <a:blip r:embed="rId4"/>
          <a:stretch>
            <a:fillRect/>
          </a:stretch>
        </p:blipFill>
        <p:spPr>
          <a:xfrm>
            <a:off x="8602290" y="1153533"/>
            <a:ext cx="3303907" cy="3267465"/>
          </a:xfrm>
          <a:prstGeom prst="rect">
            <a:avLst/>
          </a:prstGeom>
        </p:spPr>
      </p:pic>
      <p:pic>
        <p:nvPicPr>
          <p:cNvPr id="1026" name="Picture 2" descr="Fi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5502" y="1153533"/>
            <a:ext cx="2696788" cy="3267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76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5EB6D95-4B66-41C9-8B35-3F1655729C91}"/>
              </a:ext>
            </a:extLst>
          </p:cNvPr>
          <p:cNvSpPr/>
          <p:nvPr/>
        </p:nvSpPr>
        <p:spPr>
          <a:xfrm>
            <a:off x="502709" y="3532790"/>
            <a:ext cx="5602420" cy="3111169"/>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该研究依托</a:t>
            </a:r>
            <a:r>
              <a:rPr kumimoji="0" lang="en-US" altLang="zh-CN" sz="1800" b="1" i="0" u="none" strike="noStrike" kern="1200" cap="none" spc="0" normalizeH="0" baseline="0" noProof="0" dirty="0">
                <a:ln>
                  <a:noFill/>
                </a:ln>
                <a:solidFill>
                  <a:srgbClr val="FF0000"/>
                </a:solidFill>
                <a:effectLst/>
                <a:uLnTx/>
                <a:uFillTx/>
                <a:latin typeface="微软雅黑"/>
                <a:ea typeface="微软雅黑"/>
                <a:cs typeface="Times New Roman" panose="02020603050405020304" pitchFamily="18" charset="0"/>
              </a:rPr>
              <a:t>BSRF 1W1A-</a:t>
            </a:r>
            <a:r>
              <a:rPr kumimoji="0" lang="zh-CN" altLang="en-US" sz="1800" b="1" i="0" u="none" strike="noStrike" kern="1200" cap="none" spc="0" normalizeH="0" baseline="0" noProof="0" dirty="0">
                <a:ln>
                  <a:noFill/>
                </a:ln>
                <a:solidFill>
                  <a:srgbClr val="FF0000"/>
                </a:solidFill>
                <a:effectLst/>
                <a:uLnTx/>
                <a:uFillTx/>
                <a:latin typeface="微软雅黑"/>
                <a:ea typeface="微软雅黑"/>
                <a:cs typeface="Times New Roman" panose="02020603050405020304" pitchFamily="18" charset="0"/>
              </a:rPr>
              <a:t>漫散射实验站</a:t>
            </a: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对钙钛矿薄膜的结晶过程进行了原位监测，发现了薄膜不同深度结晶行为差异性，首次提出了具有普适性的配体辅助结晶路径转变策略，并</a:t>
            </a:r>
            <a:r>
              <a:rPr kumimoji="0" lang="zh-CN" altLang="en-US" sz="1800" b="1" i="0" u="none" strike="noStrike" kern="1200" cap="none" spc="0" normalizeH="0" baseline="0" noProof="0" dirty="0">
                <a:ln>
                  <a:noFill/>
                </a:ln>
                <a:solidFill>
                  <a:srgbClr val="FF0000"/>
                </a:solidFill>
                <a:effectLst/>
                <a:uLnTx/>
                <a:uFillTx/>
                <a:latin typeface="微软雅黑"/>
                <a:ea typeface="微软雅黑"/>
                <a:cs typeface="Times New Roman" panose="02020603050405020304" pitchFamily="18" charset="0"/>
              </a:rPr>
              <a:t>通过线站原位装置</a:t>
            </a: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证实了结晶调控策略的可靠性</a:t>
            </a:r>
            <a:r>
              <a:rPr kumimoji="0" lang="en-US" altLang="zh-CN"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a:t>
            </a: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薄膜具有均匀的结晶过程，最终实现了高质量均一组分</a:t>
            </a:r>
            <a:r>
              <a:rPr kumimoji="0" lang="en-US" altLang="zh-CN"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FACsPbI</a:t>
            </a:r>
            <a:r>
              <a:rPr kumimoji="0" lang="en-US" altLang="zh-CN" sz="1800" b="1" i="0" u="none" strike="noStrike" kern="1200" cap="none" spc="0" normalizeH="0" baseline="-25000" noProof="0" dirty="0">
                <a:ln>
                  <a:noFill/>
                </a:ln>
                <a:solidFill>
                  <a:prstClr val="black"/>
                </a:solidFill>
                <a:effectLst/>
                <a:uLnTx/>
                <a:uFillTx/>
                <a:latin typeface="微软雅黑"/>
                <a:ea typeface="微软雅黑"/>
                <a:cs typeface="Times New Roman" panose="02020603050405020304" pitchFamily="18" charset="0"/>
              </a:rPr>
              <a:t>3</a:t>
            </a:r>
            <a:r>
              <a:rPr kumimoji="0" lang="zh-CN" altLang="en-US" sz="1800" b="1" i="0" u="none" strike="noStrike" kern="1200" cap="none" spc="0" normalizeH="0" baseline="0" noProof="0" dirty="0">
                <a:ln>
                  <a:noFill/>
                </a:ln>
                <a:solidFill>
                  <a:prstClr val="black"/>
                </a:solidFill>
                <a:effectLst/>
                <a:uLnTx/>
                <a:uFillTx/>
                <a:latin typeface="微软雅黑"/>
                <a:ea typeface="微软雅黑"/>
                <a:cs typeface="Times New Roman" panose="02020603050405020304" pitchFamily="18" charset="0"/>
              </a:rPr>
              <a:t>合金钙钛矿薄膜的可控制备，彻底解决了其空间组分异质性问题，成功制备了兼具世界一流的能量转换效率与高温工况稳定性的钙钛矿太阳能电池器件。</a:t>
            </a:r>
          </a:p>
        </p:txBody>
      </p:sp>
      <p:sp>
        <p:nvSpPr>
          <p:cNvPr id="11" name="矩形 10">
            <a:extLst>
              <a:ext uri="{FF2B5EF4-FFF2-40B4-BE49-F238E27FC236}">
                <a16:creationId xmlns:a16="http://schemas.microsoft.com/office/drawing/2014/main" id="{1F45858B-8ED7-49BF-8523-117DA278D132}"/>
              </a:ext>
            </a:extLst>
          </p:cNvPr>
          <p:cNvSpPr/>
          <p:nvPr/>
        </p:nvSpPr>
        <p:spPr>
          <a:xfrm>
            <a:off x="7362952" y="5622286"/>
            <a:ext cx="3888238" cy="483142"/>
          </a:xfrm>
          <a:prstGeom prst="rect">
            <a:avLst/>
          </a:prstGeom>
        </p:spPr>
        <p:txBody>
          <a:bodyPr wrap="square" lIns="146300" tIns="73150" rIns="146300" bIns="73150">
            <a:spAutoFit/>
          </a:bodyPr>
          <a:lstStyle/>
          <a:p>
            <a:pPr marL="0" marR="0" lvl="0" indent="0" algn="l" defTabSz="1097252" rtl="0" eaLnBrk="1" fontAlgn="auto" latinLnBrk="0" hangingPunct="1">
              <a:lnSpc>
                <a:spcPct val="120000"/>
              </a:lnSpc>
              <a:spcBef>
                <a:spcPts val="0"/>
              </a:spcBef>
              <a:spcAft>
                <a:spcPts val="0"/>
              </a:spcAft>
              <a:buClrTx/>
              <a:buSzTx/>
              <a:buFontTx/>
              <a:buNone/>
              <a:tabLst/>
              <a:defRPr/>
            </a:pPr>
            <a:r>
              <a:rPr kumimoji="0" lang="fr-FR" altLang="zh-CN" sz="20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mn-cs"/>
              </a:rPr>
              <a:t>Nature 635, 82–88 (2024)</a:t>
            </a:r>
          </a:p>
        </p:txBody>
      </p:sp>
      <p:sp>
        <p:nvSpPr>
          <p:cNvPr id="12" name="矩形 11"/>
          <p:cNvSpPr/>
          <p:nvPr/>
        </p:nvSpPr>
        <p:spPr>
          <a:xfrm>
            <a:off x="6600593" y="4672877"/>
            <a:ext cx="5015204" cy="830997"/>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srgbClr val="0000FF"/>
                </a:solidFill>
                <a:effectLst/>
                <a:uLnTx/>
                <a:uFillTx/>
                <a:latin typeface="Arial"/>
                <a:ea typeface="微软雅黑"/>
                <a:cs typeface="+mn-cs"/>
              </a:rPr>
              <a:t>结晶路径转变策略实现高效率高温工况稳定</a:t>
            </a:r>
            <a:r>
              <a:rPr kumimoji="0" lang="en-US" altLang="zh-CN" sz="2000" b="1" i="0" u="none" strike="noStrike" kern="1200" cap="none" spc="0" normalizeH="0" baseline="0" noProof="0" dirty="0">
                <a:ln>
                  <a:noFill/>
                </a:ln>
                <a:solidFill>
                  <a:srgbClr val="0000FF"/>
                </a:solidFill>
                <a:effectLst/>
                <a:uLnTx/>
                <a:uFillTx/>
                <a:latin typeface="Arial"/>
                <a:ea typeface="微软雅黑"/>
                <a:cs typeface="+mn-cs"/>
              </a:rPr>
              <a:t>FACsPbI</a:t>
            </a:r>
            <a:r>
              <a:rPr kumimoji="0" lang="en-US" altLang="zh-CN" sz="2000" b="1" i="0" u="none" strike="noStrike" kern="1200" cap="none" spc="0" normalizeH="0" baseline="-25000" noProof="0" dirty="0">
                <a:ln>
                  <a:noFill/>
                </a:ln>
                <a:solidFill>
                  <a:srgbClr val="0000FF"/>
                </a:solidFill>
                <a:effectLst/>
                <a:uLnTx/>
                <a:uFillTx/>
                <a:latin typeface="Arial"/>
                <a:ea typeface="微软雅黑"/>
                <a:cs typeface="+mn-cs"/>
              </a:rPr>
              <a:t>3</a:t>
            </a:r>
            <a:r>
              <a:rPr kumimoji="0" lang="zh-CN" altLang="en-US" sz="2000" b="1" i="0" u="none" strike="noStrike" kern="1200" cap="none" spc="0" normalizeH="0" baseline="0" noProof="0" dirty="0">
                <a:ln>
                  <a:noFill/>
                </a:ln>
                <a:solidFill>
                  <a:srgbClr val="0000FF"/>
                </a:solidFill>
                <a:effectLst/>
                <a:uLnTx/>
                <a:uFillTx/>
                <a:latin typeface="Arial"/>
                <a:ea typeface="微软雅黑"/>
                <a:cs typeface="+mn-cs"/>
              </a:rPr>
              <a:t>钙钛矿太阳能电池</a:t>
            </a:r>
            <a:endParaRPr kumimoji="0" lang="zh-CN" altLang="en-US" sz="1920" b="1" i="0" u="none" strike="noStrike" kern="1200" cap="none" spc="0" normalizeH="0" baseline="0" noProof="0" dirty="0">
              <a:ln>
                <a:noFill/>
              </a:ln>
              <a:solidFill>
                <a:srgbClr val="0000FF"/>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2" name="图片 1"/>
          <p:cNvPicPr>
            <a:picLocks noChangeAspect="1"/>
          </p:cNvPicPr>
          <p:nvPr/>
        </p:nvPicPr>
        <p:blipFill>
          <a:blip r:embed="rId3"/>
          <a:stretch>
            <a:fillRect/>
          </a:stretch>
        </p:blipFill>
        <p:spPr>
          <a:xfrm>
            <a:off x="570304" y="1128838"/>
            <a:ext cx="5304075" cy="2300162"/>
          </a:xfrm>
          <a:prstGeom prst="rect">
            <a:avLst/>
          </a:prstGeom>
        </p:spPr>
      </p:pic>
      <p:pic>
        <p:nvPicPr>
          <p:cNvPr id="5122" name="Picture 2" descr="https://ihep.cas.cn/dkxzz/bsrf/tpxw/202410/W020241028591257804667_ORIG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1447" y="1153533"/>
            <a:ext cx="5710296" cy="3468328"/>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0CA4BC6D-60DB-4B79-963A-69D7FF5F4494}"/>
              </a:ext>
            </a:extLst>
          </p:cNvPr>
          <p:cNvSpPr>
            <a:spLocks noGrp="1"/>
          </p:cNvSpPr>
          <p:nvPr>
            <p:ph type="sldNum" sz="quarter" idx="12"/>
          </p:nvPr>
        </p:nvSpPr>
        <p:spPr/>
        <p:txBody>
          <a:bodyPr/>
          <a:lstStyle/>
          <a:p>
            <a:fld id="{F00EF3C7-E1F4-4111-998D-BDFFA771D939}" type="slidenum">
              <a:rPr lang="zh-CN" altLang="en-US" smtClean="0"/>
              <a:t>11</a:t>
            </a:fld>
            <a:endParaRPr lang="zh-CN" altLang="en-US"/>
          </a:p>
        </p:txBody>
      </p:sp>
      <p:sp>
        <p:nvSpPr>
          <p:cNvPr id="9" name="标题 1">
            <a:extLst>
              <a:ext uri="{FF2B5EF4-FFF2-40B4-BE49-F238E27FC236}">
                <a16:creationId xmlns:a16="http://schemas.microsoft.com/office/drawing/2014/main" id="{DBBE7F18-3C04-4E6B-8EBE-4E1085C8DDB5}"/>
              </a:ext>
            </a:extLst>
          </p:cNvPr>
          <p:cNvSpPr txBox="1">
            <a:spLocks/>
          </p:cNvSpPr>
          <p:nvPr/>
        </p:nvSpPr>
        <p:spPr>
          <a:xfrm rot="10800000" flipV="1">
            <a:off x="1061884" y="56908"/>
            <a:ext cx="10350910" cy="9029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微软雅黑" panose="020B0503020204020204" pitchFamily="34" charset="-122"/>
                <a:ea typeface="微软雅黑" panose="020B0503020204020204" pitchFamily="34" charset="-122"/>
                <a:cs typeface="+mj-cs"/>
              </a:defRPr>
            </a:lvl1pPr>
          </a:lstStyle>
          <a:p>
            <a:r>
              <a:rPr kumimoji="0" lang="zh-CN" altLang="en-US" sz="2600" b="1" i="0" u="none" strike="noStrike" kern="1200" cap="none" spc="0" normalizeH="0" baseline="0" noProof="0" dirty="0">
                <a:ln>
                  <a:noFill/>
                </a:ln>
                <a:solidFill>
                  <a:prstClr val="black"/>
                </a:solidFill>
                <a:effectLst/>
                <a:uLnTx/>
                <a:uFillTx/>
                <a:latin typeface="Arial"/>
                <a:ea typeface="微软雅黑"/>
                <a:cs typeface="+mn-cs"/>
              </a:rPr>
              <a:t>高效高温工况运行稳定钙钛矿太阳能电池研究取得新突破</a:t>
            </a:r>
            <a:br>
              <a:rPr kumimoji="0" lang="zh-CN" altLang="en-US" sz="2600" b="1" i="0" u="none" strike="noStrike" kern="1200" cap="none" spc="0" normalizeH="0" baseline="0" noProof="0" dirty="0">
                <a:ln>
                  <a:noFill/>
                </a:ln>
                <a:solidFill>
                  <a:prstClr val="black"/>
                </a:solidFill>
                <a:effectLst/>
                <a:uLnTx/>
                <a:uFillTx/>
                <a:latin typeface="Arial"/>
                <a:ea typeface="微软雅黑"/>
                <a:cs typeface="+mn-cs"/>
              </a:rPr>
            </a:br>
            <a:r>
              <a:rPr kumimoji="0" lang="zh-CN" altLang="en-US" sz="2600" b="1" i="0" u="none" strike="noStrike" kern="1200" cap="none" spc="0" normalizeH="0" baseline="0" noProof="0" dirty="0">
                <a:ln>
                  <a:noFill/>
                </a:ln>
                <a:solidFill>
                  <a:prstClr val="black"/>
                </a:solidFill>
                <a:effectLst/>
                <a:uLnTx/>
                <a:uFillTx/>
                <a:latin typeface="Arial"/>
                <a:ea typeface="微软雅黑"/>
                <a:cs typeface="+mn-cs"/>
              </a:rPr>
              <a:t>南开大学袁明鉴课题组</a:t>
            </a:r>
            <a:endParaRPr lang="zh-CN" altLang="en-US" sz="2600" dirty="0"/>
          </a:p>
        </p:txBody>
      </p:sp>
    </p:spTree>
    <p:extLst>
      <p:ext uri="{BB962C8B-B14F-4D97-AF65-F5344CB8AC3E}">
        <p14:creationId xmlns:p14="http://schemas.microsoft.com/office/powerpoint/2010/main" val="2288047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5EB6D95-4B66-41C9-8B35-3F1655729C91}"/>
              </a:ext>
            </a:extLst>
          </p:cNvPr>
          <p:cNvSpPr/>
          <p:nvPr/>
        </p:nvSpPr>
        <p:spPr>
          <a:xfrm>
            <a:off x="452101" y="3508103"/>
            <a:ext cx="5863545" cy="3139317"/>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该研究通过设计合成非均相铜催化剂，催化 </a:t>
            </a: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C=C </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双键断裂反应，将 </a:t>
            </a: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C=C </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双键两侧的碳原子分别转化为羰基和氰基，从而实现了烯烃类复杂分子到羰基腈的转化，提供了一种高效的方案，能够方便地将完萜类化合物、糖醛、甾体以及生物活性分子转化为具有未充分探索的化学空间的优势骨架，实现对药物、天然产物等复杂分子骨架的精准编辑。</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BSRF 1W1B-XAFS</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实验站的</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X</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射线吸收谱实验技术对铜催化剂的化学态变化提供了重要信息。</a:t>
            </a:r>
            <a:endParaRPr kumimoji="0" lang="zh-CN" altLang="en-US" sz="1800" b="1" i="0" u="none" strike="noStrike" kern="1200" cap="none" spc="0" normalizeH="0" baseline="0" noProof="0" dirty="0">
              <a:ln>
                <a:noFill/>
              </a:ln>
              <a:solidFill>
                <a:prstClr val="black"/>
              </a:solidFill>
              <a:effectLst/>
              <a:uLnTx/>
              <a:uFillTx/>
              <a:latin typeface="Arial"/>
              <a:ea typeface="微软雅黑"/>
              <a:cs typeface="+mn-cs"/>
            </a:endParaRPr>
          </a:p>
        </p:txBody>
      </p:sp>
      <p:sp>
        <p:nvSpPr>
          <p:cNvPr id="11" name="矩形 10">
            <a:extLst>
              <a:ext uri="{FF2B5EF4-FFF2-40B4-BE49-F238E27FC236}">
                <a16:creationId xmlns:a16="http://schemas.microsoft.com/office/drawing/2014/main" id="{1F45858B-8ED7-49BF-8523-117DA278D132}"/>
              </a:ext>
            </a:extLst>
          </p:cNvPr>
          <p:cNvSpPr/>
          <p:nvPr/>
        </p:nvSpPr>
        <p:spPr>
          <a:xfrm>
            <a:off x="5464075" y="5777384"/>
            <a:ext cx="7334450" cy="483142"/>
          </a:xfrm>
          <a:prstGeom prst="rect">
            <a:avLst/>
          </a:prstGeom>
        </p:spPr>
        <p:txBody>
          <a:bodyPr wrap="square" lIns="146300" tIns="73150" rIns="146300" bIns="73150">
            <a:spAutoFit/>
          </a:bodyPr>
          <a:lstStyle/>
          <a:p>
            <a:pPr marL="0" marR="0" lvl="0" indent="0" algn="ctr" defTabSz="1097252" rtl="0" eaLnBrk="1" fontAlgn="auto" latinLnBrk="0" hangingPunct="1">
              <a:lnSpc>
                <a:spcPct val="12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a:ea typeface="微软雅黑"/>
                <a:cs typeface="+mn-cs"/>
              </a:rPr>
              <a:t>Science 387, 1083 (2025) </a:t>
            </a:r>
            <a:endParaRPr kumimoji="0" lang="zh-CN" altLang="en-US" sz="2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12" name="矩形 11"/>
          <p:cNvSpPr/>
          <p:nvPr/>
        </p:nvSpPr>
        <p:spPr>
          <a:xfrm>
            <a:off x="6755847" y="5347010"/>
            <a:ext cx="4750905" cy="43037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prstClr val="black"/>
                </a:solidFill>
                <a:effectLst/>
                <a:uLnTx/>
                <a:uFillTx/>
                <a:latin typeface="Arial"/>
                <a:ea typeface="微软雅黑"/>
                <a:cs typeface="+mn-cs"/>
              </a:rPr>
              <a:t> </a:t>
            </a:r>
            <a:r>
              <a:rPr kumimoji="0" lang="en-US" altLang="zh-CN" sz="2000" b="1" i="0" u="none" strike="noStrike" kern="1200" cap="none" spc="0" normalizeH="0" baseline="0" noProof="0" dirty="0">
                <a:ln>
                  <a:noFill/>
                </a:ln>
                <a:solidFill>
                  <a:srgbClr val="0000FF"/>
                </a:solidFill>
                <a:effectLst/>
                <a:uLnTx/>
                <a:uFillTx/>
                <a:latin typeface="Arial"/>
                <a:ea typeface="微软雅黑"/>
                <a:cs typeface="+mn-cs"/>
              </a:rPr>
              <a:t>C=C </a:t>
            </a:r>
            <a:r>
              <a:rPr kumimoji="0" lang="zh-CN" altLang="en-US" sz="2000" b="1" i="0" u="none" strike="noStrike" kern="1200" cap="none" spc="0" normalizeH="0" baseline="0" noProof="0" dirty="0">
                <a:ln>
                  <a:noFill/>
                </a:ln>
                <a:solidFill>
                  <a:srgbClr val="0000FF"/>
                </a:solidFill>
                <a:effectLst/>
                <a:uLnTx/>
                <a:uFillTx/>
                <a:latin typeface="Arial"/>
                <a:ea typeface="微软雅黑"/>
                <a:cs typeface="+mn-cs"/>
              </a:rPr>
              <a:t>双键断裂反应</a:t>
            </a:r>
            <a:endParaRPr kumimoji="0" lang="zh-CN" altLang="en-US" sz="1920" b="1" i="0" u="none" strike="noStrike" kern="1200" cap="none" spc="0" normalizeH="0" baseline="0" noProof="0" dirty="0">
              <a:ln>
                <a:noFill/>
              </a:ln>
              <a:solidFill>
                <a:srgbClr val="0000FF"/>
              </a:solidFill>
              <a:effectLst/>
              <a:uLnTx/>
              <a:uFillTx/>
              <a:latin typeface="微软雅黑"/>
              <a:ea typeface="微软雅黑"/>
              <a:cs typeface="Times New Roman" panose="02020603050405020304" pitchFamily="18" charset="0"/>
            </a:endParaRPr>
          </a:p>
        </p:txBody>
      </p:sp>
      <p:pic>
        <p:nvPicPr>
          <p:cNvPr id="10" name="图片 9"/>
          <p:cNvPicPr>
            <a:picLocks noChangeAspect="1"/>
          </p:cNvPicPr>
          <p:nvPr/>
        </p:nvPicPr>
        <p:blipFill>
          <a:blip r:embed="rId3"/>
          <a:stretch>
            <a:fillRect/>
          </a:stretch>
        </p:blipFill>
        <p:spPr>
          <a:xfrm>
            <a:off x="539015" y="1355146"/>
            <a:ext cx="5689718" cy="1872083"/>
          </a:xfrm>
          <a:prstGeom prst="rect">
            <a:avLst/>
          </a:prstGeom>
        </p:spPr>
      </p:pic>
      <p:pic>
        <p:nvPicPr>
          <p:cNvPr id="5" name="图片 4"/>
          <p:cNvPicPr>
            <a:picLocks noChangeAspect="1"/>
          </p:cNvPicPr>
          <p:nvPr/>
        </p:nvPicPr>
        <p:blipFill>
          <a:blip r:embed="rId4"/>
          <a:stretch>
            <a:fillRect/>
          </a:stretch>
        </p:blipFill>
        <p:spPr>
          <a:xfrm>
            <a:off x="6941035" y="1433880"/>
            <a:ext cx="4380528" cy="3722616"/>
          </a:xfrm>
          <a:prstGeom prst="rect">
            <a:avLst/>
          </a:prstGeom>
        </p:spPr>
      </p:pic>
      <p:sp>
        <p:nvSpPr>
          <p:cNvPr id="8" name="标题 4">
            <a:extLst>
              <a:ext uri="{FF2B5EF4-FFF2-40B4-BE49-F238E27FC236}">
                <a16:creationId xmlns:a16="http://schemas.microsoft.com/office/drawing/2014/main" id="{7EA28090-DA28-4723-88C5-710C808173CD}"/>
              </a:ext>
            </a:extLst>
          </p:cNvPr>
          <p:cNvSpPr>
            <a:spLocks noGrp="1"/>
          </p:cNvSpPr>
          <p:nvPr>
            <p:ph type="title"/>
          </p:nvPr>
        </p:nvSpPr>
        <p:spPr/>
        <p:txBody>
          <a:bodyPr>
            <a:noAutofit/>
          </a:bodyPr>
          <a:lstStyle/>
          <a:p>
            <a:r>
              <a:rPr lang="zh-CN" altLang="en-US" sz="2600" b="1" dirty="0"/>
              <a:t>实现对药物和天然产物分子骨架的精准编辑</a:t>
            </a:r>
            <a:br>
              <a:rPr lang="en-US" altLang="zh-CN" sz="2600" b="1" dirty="0"/>
            </a:br>
            <a:r>
              <a:rPr lang="zh-CN" altLang="en-US" sz="2600" b="1" dirty="0"/>
              <a:t>北京大学焦宁团队</a:t>
            </a:r>
            <a:endParaRPr lang="en-US" altLang="zh-CN" sz="2600" b="1" dirty="0"/>
          </a:p>
        </p:txBody>
      </p:sp>
      <p:sp>
        <p:nvSpPr>
          <p:cNvPr id="2" name="灯片编号占位符 1">
            <a:extLst>
              <a:ext uri="{FF2B5EF4-FFF2-40B4-BE49-F238E27FC236}">
                <a16:creationId xmlns:a16="http://schemas.microsoft.com/office/drawing/2014/main" id="{C5AB814A-BEE0-47E3-90A0-C017A5722D75}"/>
              </a:ext>
            </a:extLst>
          </p:cNvPr>
          <p:cNvSpPr>
            <a:spLocks noGrp="1"/>
          </p:cNvSpPr>
          <p:nvPr>
            <p:ph type="sldNum" sz="quarter" idx="12"/>
          </p:nvPr>
        </p:nvSpPr>
        <p:spPr/>
        <p:txBody>
          <a:bodyPr/>
          <a:lstStyle/>
          <a:p>
            <a:fld id="{F00EF3C7-E1F4-4111-998D-BDFFA771D939}" type="slidenum">
              <a:rPr lang="zh-CN" altLang="en-US" smtClean="0"/>
              <a:t>12</a:t>
            </a:fld>
            <a:endParaRPr lang="zh-CN" altLang="en-US"/>
          </a:p>
        </p:txBody>
      </p:sp>
    </p:spTree>
    <p:extLst>
      <p:ext uri="{BB962C8B-B14F-4D97-AF65-F5344CB8AC3E}">
        <p14:creationId xmlns:p14="http://schemas.microsoft.com/office/powerpoint/2010/main" val="2070661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5EB6D95-4B66-41C9-8B35-3F1655729C91}"/>
              </a:ext>
            </a:extLst>
          </p:cNvPr>
          <p:cNvSpPr/>
          <p:nvPr/>
        </p:nvSpPr>
        <p:spPr>
          <a:xfrm>
            <a:off x="469557" y="4810172"/>
            <a:ext cx="5863545" cy="1809722"/>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研究人员联合</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中国科学院高能所师彩娟博士依托</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BSRF 3W1-</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高能线站</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，采用同步辐射高能全散射方法研究变熵钛酸锶基热电材料的微结构演变过程，探究了从中熵到高熵的</a:t>
            </a: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n</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型氧化物钛酸锶基材料的微结构与热电性能的关系，成功实现了电热输运解耦和高的热电性能。</a:t>
            </a:r>
          </a:p>
        </p:txBody>
      </p:sp>
      <p:sp>
        <p:nvSpPr>
          <p:cNvPr id="6" name="矩形 5"/>
          <p:cNvSpPr/>
          <p:nvPr/>
        </p:nvSpPr>
        <p:spPr>
          <a:xfrm>
            <a:off x="6895801" y="6125281"/>
            <a:ext cx="509787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zh-CN" sz="2000" b="1" i="0" u="none" strike="noStrike" kern="1200" cap="none" spc="0" normalizeH="0" baseline="0" noProof="0" dirty="0">
                <a:ln>
                  <a:noFill/>
                </a:ln>
                <a:solidFill>
                  <a:srgbClr val="FF0000"/>
                </a:solidFill>
                <a:effectLst/>
                <a:uLnTx/>
                <a:uFillTx/>
                <a:latin typeface="Arial"/>
                <a:ea typeface="微软雅黑"/>
                <a:cs typeface="+mn-cs"/>
              </a:rPr>
              <a:t>Nature Communications 15, 7650 (2024) </a:t>
            </a:r>
            <a:endParaRPr kumimoji="0" lang="zh-CN" altLang="en-US" sz="2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7" name="矩形 6"/>
          <p:cNvSpPr/>
          <p:nvPr/>
        </p:nvSpPr>
        <p:spPr>
          <a:xfrm>
            <a:off x="6798541" y="5080873"/>
            <a:ext cx="4866268" cy="10002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（上）</a:t>
            </a:r>
            <a:r>
              <a:rPr kumimoji="0" lang="en-US" altLang="zh-CN" sz="1800" b="1" i="0" u="none" strike="noStrike" kern="1200" cap="none" spc="0" normalizeH="0" baseline="0" noProof="0" dirty="0">
                <a:ln>
                  <a:noFill/>
                </a:ln>
                <a:solidFill>
                  <a:srgbClr val="0000FF"/>
                </a:solidFill>
                <a:effectLst/>
                <a:uLnTx/>
                <a:uFillTx/>
                <a:latin typeface="Arial"/>
                <a:ea typeface="微软雅黑"/>
                <a:cs typeface="+mn-cs"/>
              </a:rPr>
              <a:t>BSRF-3W1</a:t>
            </a: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线站高能衍射</a:t>
            </a:r>
            <a:r>
              <a:rPr kumimoji="0" lang="en-US" altLang="zh-CN" sz="1800" b="1" i="0" u="none" strike="noStrike" kern="1200" cap="none" spc="0" normalizeH="0" baseline="0" noProof="0" dirty="0">
                <a:ln>
                  <a:noFill/>
                </a:ln>
                <a:solidFill>
                  <a:srgbClr val="0000FF"/>
                </a:solidFill>
                <a:effectLst/>
                <a:uLnTx/>
                <a:uFillTx/>
                <a:latin typeface="Arial"/>
                <a:ea typeface="微软雅黑"/>
                <a:cs typeface="+mn-cs"/>
              </a:rPr>
              <a:t>/</a:t>
            </a: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全散射平台</a:t>
            </a:r>
            <a:endParaRPr kumimoji="0" lang="en-US" altLang="zh-CN" sz="1800" b="1" i="0" u="none" strike="noStrike" kern="1200" cap="none" spc="0" normalizeH="0" baseline="0" noProof="0" dirty="0">
              <a:ln>
                <a:noFill/>
              </a:ln>
              <a:solidFill>
                <a:srgbClr val="0000FF"/>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（下）变熵酸锶基热电材料的全散射实验数据及逆蒙特卡洛拟合结果</a:t>
            </a:r>
            <a:endParaRPr kumimoji="0" lang="en-US" altLang="zh-CN" sz="1800" b="1" i="0" u="none" strike="noStrike" kern="1200" cap="none" spc="0" normalizeH="0" baseline="0" noProof="0" dirty="0">
              <a:ln>
                <a:noFill/>
              </a:ln>
              <a:solidFill>
                <a:srgbClr val="0000FF"/>
              </a:solidFill>
              <a:effectLst/>
              <a:uLnTx/>
              <a:uFillTx/>
              <a:latin typeface="Arial"/>
              <a:ea typeface="微软雅黑"/>
              <a:cs typeface="+mn-cs"/>
            </a:endParaRPr>
          </a:p>
        </p:txBody>
      </p:sp>
      <p:pic>
        <p:nvPicPr>
          <p:cNvPr id="6146" name="Picture 2" descr="https://ihep.cas.cn/dkxzz/bsrf/tpxw/202410/W02024102282987864430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7158" y="1142052"/>
            <a:ext cx="2891658" cy="216249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hep.cas.cn/dkxzz/bsrf/tpxw/202410/W02024102282987850949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68" t="11148" r="6064" b="13874"/>
          <a:stretch/>
        </p:blipFill>
        <p:spPr bwMode="auto">
          <a:xfrm>
            <a:off x="7008734" y="3090040"/>
            <a:ext cx="4128505" cy="194669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p:cNvPicPr>
            <a:picLocks noChangeAspect="1"/>
          </p:cNvPicPr>
          <p:nvPr/>
        </p:nvPicPr>
        <p:blipFill>
          <a:blip r:embed="rId5"/>
          <a:stretch>
            <a:fillRect/>
          </a:stretch>
        </p:blipFill>
        <p:spPr>
          <a:xfrm>
            <a:off x="551935" y="1142052"/>
            <a:ext cx="6456799" cy="3556793"/>
          </a:xfrm>
          <a:prstGeom prst="rect">
            <a:avLst/>
          </a:prstGeom>
        </p:spPr>
      </p:pic>
      <p:sp>
        <p:nvSpPr>
          <p:cNvPr id="9" name="标题 4">
            <a:extLst>
              <a:ext uri="{FF2B5EF4-FFF2-40B4-BE49-F238E27FC236}">
                <a16:creationId xmlns:a16="http://schemas.microsoft.com/office/drawing/2014/main" id="{FA33C0E0-DD01-4CA5-8660-4E978D464BD1}"/>
              </a:ext>
            </a:extLst>
          </p:cNvPr>
          <p:cNvSpPr>
            <a:spLocks noGrp="1"/>
          </p:cNvSpPr>
          <p:nvPr>
            <p:ph type="title"/>
          </p:nvPr>
        </p:nvSpPr>
        <p:spPr/>
        <p:txBody>
          <a:bodyPr>
            <a:noAutofit/>
          </a:bodyPr>
          <a:lstStyle/>
          <a:p>
            <a:r>
              <a:rPr lang="zh-CN" altLang="en-US" sz="2600" b="1" dirty="0"/>
              <a:t>熵工程解耦热电材料电声输运性能方面取得新进展</a:t>
            </a:r>
            <a:br>
              <a:rPr lang="en-US" altLang="zh-CN" sz="2600" b="1" dirty="0"/>
            </a:br>
            <a:r>
              <a:rPr lang="zh-CN" altLang="en-US" sz="2600" b="1" dirty="0"/>
              <a:t>清华大学林元华教授团队</a:t>
            </a:r>
            <a:endParaRPr lang="en-US" altLang="zh-CN" sz="2600" b="1" dirty="0"/>
          </a:p>
        </p:txBody>
      </p:sp>
      <p:sp>
        <p:nvSpPr>
          <p:cNvPr id="2" name="灯片编号占位符 1">
            <a:extLst>
              <a:ext uri="{FF2B5EF4-FFF2-40B4-BE49-F238E27FC236}">
                <a16:creationId xmlns:a16="http://schemas.microsoft.com/office/drawing/2014/main" id="{D6CAC61F-C01A-44F6-802E-80AB17A7DE4C}"/>
              </a:ext>
            </a:extLst>
          </p:cNvPr>
          <p:cNvSpPr>
            <a:spLocks noGrp="1"/>
          </p:cNvSpPr>
          <p:nvPr>
            <p:ph type="sldNum" sz="quarter" idx="12"/>
          </p:nvPr>
        </p:nvSpPr>
        <p:spPr/>
        <p:txBody>
          <a:bodyPr/>
          <a:lstStyle/>
          <a:p>
            <a:fld id="{F00EF3C7-E1F4-4111-998D-BDFFA771D939}" type="slidenum">
              <a:rPr lang="zh-CN" altLang="en-US" smtClean="0"/>
              <a:t>13</a:t>
            </a:fld>
            <a:endParaRPr lang="zh-CN" altLang="en-US"/>
          </a:p>
        </p:txBody>
      </p:sp>
    </p:spTree>
    <p:extLst>
      <p:ext uri="{BB962C8B-B14F-4D97-AF65-F5344CB8AC3E}">
        <p14:creationId xmlns:p14="http://schemas.microsoft.com/office/powerpoint/2010/main" val="1059930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5EB6D95-4B66-41C9-8B35-3F1655729C91}"/>
              </a:ext>
            </a:extLst>
          </p:cNvPr>
          <p:cNvSpPr/>
          <p:nvPr/>
        </p:nvSpPr>
        <p:spPr>
          <a:xfrm>
            <a:off x="351428" y="3429000"/>
            <a:ext cx="6470938" cy="2806918"/>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该团队与高能所张凯研究员建立了一种基于机器学习的同步辐射硬</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X</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射线纳米</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CT</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成像数据分析技术（简称</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DL-HXT</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能够自动化地识别包括细胞核在内的细胞自身结构以及胞内纳米颗粒，并能针对不同结构进行自动化、标准化的分割识别和统计分析。这项工作为在亚细胞尺度阐明纳米颗粒组装机制，探究纳米颗粒与细胞器之间的互作及不同细胞器之间的互作用提供了一种便捷、可靠的创新分析方法，为后续自组装药物药理学研究和新型纳米药物研发提供了新的评价工具。</a:t>
            </a:r>
          </a:p>
        </p:txBody>
      </p:sp>
      <p:sp>
        <p:nvSpPr>
          <p:cNvPr id="6" name="矩形 5"/>
          <p:cNvSpPr/>
          <p:nvPr/>
        </p:nvSpPr>
        <p:spPr>
          <a:xfrm>
            <a:off x="6895801" y="5914846"/>
            <a:ext cx="464582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zh-CN" sz="2000" b="1" i="0" u="none" strike="noStrike" kern="1200" cap="none" spc="0" normalizeH="0" baseline="0" noProof="0" dirty="0">
                <a:ln>
                  <a:noFill/>
                </a:ln>
                <a:solidFill>
                  <a:srgbClr val="FF0000"/>
                </a:solidFill>
                <a:effectLst/>
                <a:uLnTx/>
                <a:uFillTx/>
                <a:latin typeface="Arial"/>
                <a:ea typeface="微软雅黑"/>
                <a:cs typeface="+mn-cs"/>
              </a:rPr>
              <a:t>ACS Nano 2024, 18, 30, 19802–19813</a:t>
            </a:r>
            <a:endParaRPr kumimoji="0" lang="zh-CN" altLang="en-US" sz="2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7" name="矩形 6"/>
          <p:cNvSpPr/>
          <p:nvPr/>
        </p:nvSpPr>
        <p:spPr>
          <a:xfrm>
            <a:off x="6785579" y="5430750"/>
            <a:ext cx="4866268"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Arial"/>
                <a:ea typeface="微软雅黑"/>
                <a:cs typeface="+mn-cs"/>
              </a:rPr>
              <a:t>DL-HXT</a:t>
            </a: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成像分析方法流程</a:t>
            </a:r>
            <a:endParaRPr kumimoji="0" lang="en-US" altLang="zh-CN" sz="1800" b="1" i="0" u="none" strike="noStrike" kern="1200" cap="none" spc="0" normalizeH="0" baseline="0" noProof="0" dirty="0">
              <a:ln>
                <a:noFill/>
              </a:ln>
              <a:solidFill>
                <a:srgbClr val="0000FF"/>
              </a:solidFill>
              <a:effectLst/>
              <a:uLnTx/>
              <a:uFillTx/>
              <a:latin typeface="Arial"/>
              <a:ea typeface="微软雅黑"/>
              <a:cs typeface="+mn-cs"/>
            </a:endParaRPr>
          </a:p>
        </p:txBody>
      </p:sp>
      <p:pic>
        <p:nvPicPr>
          <p:cNvPr id="1026" name="Picture 2" descr="https://ihep.cas.cn/dkxzz/bsrf/tpxw/202412/W02024120947092857158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0590" y="1241679"/>
            <a:ext cx="3886906" cy="392074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4"/>
          <a:srcRect r="10553"/>
          <a:stretch/>
        </p:blipFill>
        <p:spPr>
          <a:xfrm>
            <a:off x="381717" y="1330000"/>
            <a:ext cx="6440649" cy="2071518"/>
          </a:xfrm>
          <a:prstGeom prst="rect">
            <a:avLst/>
          </a:prstGeom>
        </p:spPr>
      </p:pic>
      <p:sp>
        <p:nvSpPr>
          <p:cNvPr id="8" name="标题 4">
            <a:extLst>
              <a:ext uri="{FF2B5EF4-FFF2-40B4-BE49-F238E27FC236}">
                <a16:creationId xmlns:a16="http://schemas.microsoft.com/office/drawing/2014/main" id="{E7C27A0B-5734-4807-AEB1-8861A6F396DE}"/>
              </a:ext>
            </a:extLst>
          </p:cNvPr>
          <p:cNvSpPr>
            <a:spLocks noGrp="1"/>
          </p:cNvSpPr>
          <p:nvPr>
            <p:ph type="title"/>
          </p:nvPr>
        </p:nvSpPr>
        <p:spPr/>
        <p:txBody>
          <a:bodyPr>
            <a:noAutofit/>
          </a:bodyPr>
          <a:lstStyle/>
          <a:p>
            <a:r>
              <a:rPr lang="zh-CN" altLang="en-US" sz="2600" b="1" dirty="0"/>
              <a:t>人工智能赋能纳米分辨</a:t>
            </a:r>
            <a:r>
              <a:rPr lang="en-US" altLang="zh-CN" sz="2600" b="1" dirty="0"/>
              <a:t>CT</a:t>
            </a:r>
            <a:r>
              <a:rPr lang="zh-CN" altLang="en-US" sz="2600" b="1" dirty="0"/>
              <a:t>表征技术应用于新型纳米药物研发</a:t>
            </a:r>
            <a:br>
              <a:rPr lang="en-US" altLang="zh-CN" sz="2600" b="1" dirty="0"/>
            </a:br>
            <a:r>
              <a:rPr lang="zh-CN" altLang="en-US" sz="2600" b="1" dirty="0"/>
              <a:t>国家纳米科学中心陈春英院士团队</a:t>
            </a:r>
            <a:endParaRPr lang="en-US" altLang="zh-CN" sz="2600" b="1" dirty="0"/>
          </a:p>
        </p:txBody>
      </p:sp>
      <p:sp>
        <p:nvSpPr>
          <p:cNvPr id="4" name="灯片编号占位符 3">
            <a:extLst>
              <a:ext uri="{FF2B5EF4-FFF2-40B4-BE49-F238E27FC236}">
                <a16:creationId xmlns:a16="http://schemas.microsoft.com/office/drawing/2014/main" id="{183D1A1C-17BC-4ED9-AECD-44D86FEB907A}"/>
              </a:ext>
            </a:extLst>
          </p:cNvPr>
          <p:cNvSpPr>
            <a:spLocks noGrp="1"/>
          </p:cNvSpPr>
          <p:nvPr>
            <p:ph type="sldNum" sz="quarter" idx="12"/>
          </p:nvPr>
        </p:nvSpPr>
        <p:spPr/>
        <p:txBody>
          <a:bodyPr/>
          <a:lstStyle/>
          <a:p>
            <a:fld id="{F00EF3C7-E1F4-4111-998D-BDFFA771D939}" type="slidenum">
              <a:rPr lang="zh-CN" altLang="en-US" smtClean="0"/>
              <a:t>14</a:t>
            </a:fld>
            <a:endParaRPr lang="zh-CN" altLang="en-US"/>
          </a:p>
        </p:txBody>
      </p:sp>
    </p:spTree>
    <p:extLst>
      <p:ext uri="{BB962C8B-B14F-4D97-AF65-F5344CB8AC3E}">
        <p14:creationId xmlns:p14="http://schemas.microsoft.com/office/powerpoint/2010/main" val="3199844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5EB6D95-4B66-41C9-8B35-3F1655729C91}"/>
              </a:ext>
            </a:extLst>
          </p:cNvPr>
          <p:cNvSpPr/>
          <p:nvPr/>
        </p:nvSpPr>
        <p:spPr>
          <a:xfrm>
            <a:off x="454373" y="3183086"/>
            <a:ext cx="5863545" cy="3110719"/>
          </a:xfrm>
          <a:prstGeom prst="rect">
            <a:avLst/>
          </a:prstGeom>
        </p:spPr>
        <p:txBody>
          <a:bodyPr wrap="square" lIns="146300" tIns="73150" rIns="146300" bIns="73150">
            <a:spAutoFit/>
          </a:bodyPr>
          <a:lstStyle/>
          <a:p>
            <a:pPr marL="0" marR="0" lvl="0" indent="0" algn="just" defTabSz="1097252"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BSRF 4W1B-X</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射线荧光微分析实验站基于高通量粉光</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50</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微米聚焦模式发展的</a:t>
            </a:r>
            <a:r>
              <a:rPr kumimoji="0" lang="en-US" altLang="zh-CN" sz="1800" b="1" i="0" u="none" strike="noStrike" kern="1200" cap="none" spc="0" normalizeH="0" baseline="0" noProof="0" dirty="0">
                <a:ln>
                  <a:noFill/>
                </a:ln>
                <a:solidFill>
                  <a:srgbClr val="FF0000"/>
                </a:solidFill>
                <a:effectLst/>
                <a:uLnTx/>
                <a:uFillTx/>
                <a:latin typeface="Arial"/>
                <a:ea typeface="微软雅黑"/>
                <a:cs typeface="+mn-cs"/>
              </a:rPr>
              <a:t>XRF</a:t>
            </a:r>
            <a:r>
              <a:rPr kumimoji="0" lang="zh-CN" altLang="en-US" sz="1800" b="1" i="0" u="none" strike="noStrike" kern="1200" cap="none" spc="0" normalizeH="0" baseline="0" noProof="0" dirty="0">
                <a:ln>
                  <a:noFill/>
                </a:ln>
                <a:solidFill>
                  <a:srgbClr val="FF0000"/>
                </a:solidFill>
                <a:effectLst/>
                <a:uLnTx/>
                <a:uFillTx/>
                <a:latin typeface="Arial"/>
                <a:ea typeface="微软雅黑"/>
                <a:cs typeface="+mn-cs"/>
              </a:rPr>
              <a:t>快速采谱技术（飞扫技术），</a:t>
            </a:r>
            <a:r>
              <a:rPr kumimoji="0" lang="zh-CN" altLang="en-US" sz="1800" b="1" i="0" u="none" strike="noStrike" kern="1200" cap="none" spc="0" normalizeH="0" baseline="0" noProof="0" dirty="0">
                <a:ln>
                  <a:noFill/>
                </a:ln>
                <a:effectLst/>
                <a:uLnTx/>
                <a:uFillTx/>
                <a:latin typeface="Arial"/>
                <a:ea typeface="微软雅黑"/>
                <a:cs typeface="+mn-cs"/>
              </a:rPr>
              <a:t>不仅将采样时间缩短至毫秒级，有力提升了样品测量效率，而且降低了元素检出限，大大提高了元素测量的灵敏度。研究</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人员基于</a:t>
            </a: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SRXRF</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和人工智能技术的非靶金属组学方法，通过血液快速区分良、恶性肺结节，预测准确率达</a:t>
            </a:r>
            <a:r>
              <a:rPr kumimoji="0" lang="en-US" altLang="zh-CN" sz="1800" b="1" i="0" u="none" strike="noStrike" kern="1200" cap="none" spc="0" normalizeH="0" baseline="0" noProof="0" dirty="0">
                <a:ln>
                  <a:noFill/>
                </a:ln>
                <a:solidFill>
                  <a:prstClr val="black"/>
                </a:solidFill>
                <a:effectLst/>
                <a:uLnTx/>
                <a:uFillTx/>
                <a:latin typeface="Arial"/>
                <a:ea typeface="微软雅黑"/>
                <a:cs typeface="+mn-cs"/>
              </a:rPr>
              <a:t>96.7%</a:t>
            </a:r>
            <a:r>
              <a:rPr kumimoji="0" lang="zh-CN" altLang="en-US" sz="1800" b="1" i="0" u="none" strike="noStrike" kern="1200" cap="none" spc="0" normalizeH="0" baseline="0" noProof="0" dirty="0">
                <a:ln>
                  <a:noFill/>
                </a:ln>
                <a:solidFill>
                  <a:prstClr val="black"/>
                </a:solidFill>
                <a:effectLst/>
                <a:uLnTx/>
                <a:uFillTx/>
                <a:latin typeface="Arial"/>
                <a:ea typeface="微软雅黑"/>
                <a:cs typeface="+mn-cs"/>
              </a:rPr>
              <a:t>，具有操作简单、分析速度快等优势。该法也已用于癌症、急性心肌梗死等疾病以及微纳米塑料毒性筛查。</a:t>
            </a:r>
          </a:p>
        </p:txBody>
      </p:sp>
      <p:pic>
        <p:nvPicPr>
          <p:cNvPr id="2" name="图片 1"/>
          <p:cNvPicPr>
            <a:picLocks noChangeAspect="1"/>
          </p:cNvPicPr>
          <p:nvPr/>
        </p:nvPicPr>
        <p:blipFill>
          <a:blip r:embed="rId3"/>
          <a:stretch>
            <a:fillRect/>
          </a:stretch>
        </p:blipFill>
        <p:spPr>
          <a:xfrm>
            <a:off x="6586835" y="1366972"/>
            <a:ext cx="4975418" cy="2404012"/>
          </a:xfrm>
          <a:prstGeom prst="rect">
            <a:avLst/>
          </a:prstGeom>
        </p:spPr>
      </p:pic>
      <p:sp>
        <p:nvSpPr>
          <p:cNvPr id="6" name="矩形 5"/>
          <p:cNvSpPr/>
          <p:nvPr/>
        </p:nvSpPr>
        <p:spPr>
          <a:xfrm>
            <a:off x="7136641" y="5440321"/>
            <a:ext cx="412805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0000"/>
                </a:solidFill>
                <a:effectLst/>
                <a:uLnTx/>
                <a:uFillTx/>
                <a:latin typeface="Arial"/>
                <a:ea typeface="微软雅黑"/>
                <a:cs typeface="+mn-cs"/>
              </a:rPr>
              <a:t>Environ. Health 2025, 3, 1, 40–47</a:t>
            </a:r>
            <a:endParaRPr kumimoji="0" lang="zh-CN" altLang="en-US" sz="2000" b="1" i="0" u="none" strike="noStrike" kern="1200" cap="none" spc="0" normalizeH="0" baseline="0" noProof="0" dirty="0">
              <a:ln>
                <a:noFill/>
              </a:ln>
              <a:solidFill>
                <a:srgbClr val="FF0000"/>
              </a:solidFill>
              <a:effectLst/>
              <a:uLnTx/>
              <a:uFillTx/>
              <a:latin typeface="Arial"/>
              <a:ea typeface="微软雅黑"/>
              <a:cs typeface="+mn-cs"/>
            </a:endParaRPr>
          </a:p>
        </p:txBody>
      </p:sp>
      <p:sp>
        <p:nvSpPr>
          <p:cNvPr id="7" name="矩形 6"/>
          <p:cNvSpPr/>
          <p:nvPr/>
        </p:nvSpPr>
        <p:spPr>
          <a:xfrm>
            <a:off x="7229050" y="4230810"/>
            <a:ext cx="4223022" cy="923330"/>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Tx/>
              <a:buSzTx/>
              <a:buFontTx/>
              <a:buNone/>
              <a:tabLst/>
              <a:defRPr/>
            </a:pPr>
            <a:r>
              <a:rPr kumimoji="0" lang="en-US" altLang="zh-CN" sz="1800" b="1" i="0" u="none" strike="noStrike" kern="1200" cap="none" spc="0" normalizeH="0" baseline="0" noProof="0" dirty="0">
                <a:ln>
                  <a:noFill/>
                </a:ln>
                <a:solidFill>
                  <a:srgbClr val="0000FF"/>
                </a:solidFill>
                <a:effectLst/>
                <a:uLnTx/>
                <a:uFillTx/>
                <a:latin typeface="Arial"/>
                <a:ea typeface="微软雅黑"/>
                <a:cs typeface="+mn-cs"/>
              </a:rPr>
              <a:t>SRXRF</a:t>
            </a:r>
            <a:r>
              <a:rPr kumimoji="0" lang="zh-CN" altLang="en-US" sz="1800" b="1" i="0" u="none" strike="noStrike" kern="1200" cap="none" spc="0" normalizeH="0" baseline="0" noProof="0" dirty="0">
                <a:ln>
                  <a:noFill/>
                </a:ln>
                <a:solidFill>
                  <a:srgbClr val="0000FF"/>
                </a:solidFill>
                <a:effectLst/>
                <a:uLnTx/>
                <a:uFillTx/>
                <a:latin typeface="Arial"/>
                <a:ea typeface="微软雅黑"/>
                <a:cs typeface="+mn-cs"/>
              </a:rPr>
              <a:t>和人工智能技术的非靶金属组学方法助力疾病筛查</a:t>
            </a:r>
            <a:endParaRPr kumimoji="0" lang="en-US" altLang="zh-CN" sz="1800" b="1" i="0" u="none" strike="noStrike" kern="1200" cap="none" spc="0" normalizeH="0" baseline="0" noProof="0" dirty="0">
              <a:ln>
                <a:noFill/>
              </a:ln>
              <a:solidFill>
                <a:srgbClr val="0000FF"/>
              </a:solidFill>
              <a:effectLst/>
              <a:uLnTx/>
              <a:uFillTx/>
              <a:latin typeface="Arial"/>
              <a:ea typeface="微软雅黑"/>
              <a:cs typeface="+mn-cs"/>
            </a:endParaRPr>
          </a:p>
        </p:txBody>
      </p:sp>
      <p:pic>
        <p:nvPicPr>
          <p:cNvPr id="8" name="图片 7"/>
          <p:cNvPicPr>
            <a:picLocks noChangeAspect="1"/>
          </p:cNvPicPr>
          <p:nvPr/>
        </p:nvPicPr>
        <p:blipFill>
          <a:blip r:embed="rId4"/>
          <a:stretch>
            <a:fillRect/>
          </a:stretch>
        </p:blipFill>
        <p:spPr>
          <a:xfrm>
            <a:off x="558314" y="1329765"/>
            <a:ext cx="5655662" cy="1733481"/>
          </a:xfrm>
          <a:prstGeom prst="rect">
            <a:avLst/>
          </a:prstGeom>
        </p:spPr>
      </p:pic>
      <p:sp>
        <p:nvSpPr>
          <p:cNvPr id="9" name="标题 4">
            <a:extLst>
              <a:ext uri="{FF2B5EF4-FFF2-40B4-BE49-F238E27FC236}">
                <a16:creationId xmlns:a16="http://schemas.microsoft.com/office/drawing/2014/main" id="{E77688B5-4BDB-42A2-9FF9-61377391492F}"/>
              </a:ext>
            </a:extLst>
          </p:cNvPr>
          <p:cNvSpPr>
            <a:spLocks noGrp="1"/>
          </p:cNvSpPr>
          <p:nvPr>
            <p:ph type="title"/>
          </p:nvPr>
        </p:nvSpPr>
        <p:spPr/>
        <p:txBody>
          <a:bodyPr>
            <a:noAutofit/>
          </a:bodyPr>
          <a:lstStyle/>
          <a:p>
            <a:r>
              <a:rPr lang="en-US" altLang="zh-CN" sz="2800" b="1" dirty="0"/>
              <a:t>XRF</a:t>
            </a:r>
            <a:r>
              <a:rPr lang="zh-CN" altLang="en-US" sz="2800" b="1" dirty="0"/>
              <a:t>和人工智能技术的非靶金属组学方法助力疾病筛查</a:t>
            </a:r>
            <a:br>
              <a:rPr lang="en-US" altLang="zh-CN" sz="2800" b="1" dirty="0"/>
            </a:br>
            <a:r>
              <a:rPr lang="zh-CN" altLang="en-US" sz="2800" b="1" dirty="0"/>
              <a:t>中国科学院高能所李玉锋团队</a:t>
            </a:r>
            <a:endParaRPr lang="en-US" altLang="zh-CN" sz="2800" b="1" dirty="0"/>
          </a:p>
        </p:txBody>
      </p:sp>
      <p:sp>
        <p:nvSpPr>
          <p:cNvPr id="4" name="灯片编号占位符 3">
            <a:extLst>
              <a:ext uri="{FF2B5EF4-FFF2-40B4-BE49-F238E27FC236}">
                <a16:creationId xmlns:a16="http://schemas.microsoft.com/office/drawing/2014/main" id="{818D1AE8-B582-4596-8FF1-9086EB58CA14}"/>
              </a:ext>
            </a:extLst>
          </p:cNvPr>
          <p:cNvSpPr>
            <a:spLocks noGrp="1"/>
          </p:cNvSpPr>
          <p:nvPr>
            <p:ph type="sldNum" sz="quarter" idx="12"/>
          </p:nvPr>
        </p:nvSpPr>
        <p:spPr/>
        <p:txBody>
          <a:bodyPr/>
          <a:lstStyle/>
          <a:p>
            <a:fld id="{F00EF3C7-E1F4-4111-998D-BDFFA771D939}" type="slidenum">
              <a:rPr lang="zh-CN" altLang="en-US" smtClean="0"/>
              <a:t>15</a:t>
            </a:fld>
            <a:endParaRPr lang="zh-CN" altLang="en-US"/>
          </a:p>
        </p:txBody>
      </p:sp>
    </p:spTree>
    <p:extLst>
      <p:ext uri="{BB962C8B-B14F-4D97-AF65-F5344CB8AC3E}">
        <p14:creationId xmlns:p14="http://schemas.microsoft.com/office/powerpoint/2010/main" val="2650318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AFD08C1-181D-8E47-9645-777DB772BC74}"/>
              </a:ext>
            </a:extLst>
          </p:cNvPr>
          <p:cNvGrpSpPr/>
          <p:nvPr/>
        </p:nvGrpSpPr>
        <p:grpSpPr>
          <a:xfrm>
            <a:off x="0" y="2211399"/>
            <a:ext cx="12191999" cy="2376098"/>
            <a:chOff x="170694" y="175426"/>
            <a:chExt cx="3936004" cy="783721"/>
          </a:xfrm>
          <a:gradFill>
            <a:gsLst>
              <a:gs pos="0">
                <a:srgbClr val="052160">
                  <a:lumMod val="67000"/>
                </a:srgbClr>
              </a:gs>
              <a:gs pos="48000">
                <a:srgbClr val="052160">
                  <a:lumMod val="97000"/>
                  <a:lumOff val="3000"/>
                </a:srgbClr>
              </a:gs>
              <a:gs pos="100000">
                <a:srgbClr val="052160">
                  <a:lumMod val="60000"/>
                  <a:lumOff val="40000"/>
                </a:srgbClr>
              </a:gs>
            </a:gsLst>
            <a:lin ang="19200000" scaled="0"/>
          </a:gradFill>
        </p:grpSpPr>
        <p:sp>
          <p:nvSpPr>
            <p:cNvPr id="11" name="等腰三角形 25">
              <a:extLst>
                <a:ext uri="{FF2B5EF4-FFF2-40B4-BE49-F238E27FC236}">
                  <a16:creationId xmlns:a16="http://schemas.microsoft.com/office/drawing/2014/main" id="{0C955B18-D581-AC41-A8E9-2BF130C4AFC1}"/>
                </a:ext>
              </a:extLst>
            </p:cNvPr>
            <p:cNvSpPr/>
            <p:nvPr/>
          </p:nvSpPr>
          <p:spPr>
            <a:xfrm rot="274093">
              <a:off x="1217186" y="175426"/>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 name="等腰三角形 26">
              <a:extLst>
                <a:ext uri="{FF2B5EF4-FFF2-40B4-BE49-F238E27FC236}">
                  <a16:creationId xmlns:a16="http://schemas.microsoft.com/office/drawing/2014/main" id="{D8FC982F-EFB5-D645-AE86-CE3B3B20F0A1}"/>
                </a:ext>
              </a:extLst>
            </p:cNvPr>
            <p:cNvSpPr/>
            <p:nvPr/>
          </p:nvSpPr>
          <p:spPr>
            <a:xfrm rot="244400" flipV="1">
              <a:off x="213600" y="602633"/>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3" name="矩形 12">
              <a:extLst>
                <a:ext uri="{FF2B5EF4-FFF2-40B4-BE49-F238E27FC236}">
                  <a16:creationId xmlns:a16="http://schemas.microsoft.com/office/drawing/2014/main" id="{13655807-1552-8646-AA72-BE13DB8A2285}"/>
                </a:ext>
              </a:extLst>
            </p:cNvPr>
            <p:cNvSpPr/>
            <p:nvPr/>
          </p:nvSpPr>
          <p:spPr>
            <a:xfrm>
              <a:off x="170694" y="261768"/>
              <a:ext cx="3936004" cy="611981"/>
            </a:xfrm>
            <a:prstGeom prst="rect">
              <a:avLst/>
            </a:prstGeom>
            <a:solidFill>
              <a:srgbClr val="052160"/>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平行四边形 13">
              <a:extLst>
                <a:ext uri="{FF2B5EF4-FFF2-40B4-BE49-F238E27FC236}">
                  <a16:creationId xmlns:a16="http://schemas.microsoft.com/office/drawing/2014/main" id="{29BCC2F0-F223-044C-8792-750E8A369140}"/>
                </a:ext>
              </a:extLst>
            </p:cNvPr>
            <p:cNvSpPr/>
            <p:nvPr/>
          </p:nvSpPr>
          <p:spPr>
            <a:xfrm>
              <a:off x="376965" y="178257"/>
              <a:ext cx="1036076" cy="779005"/>
            </a:xfrm>
            <a:prstGeom prst="parallelogram">
              <a:avLst>
                <a:gd name="adj" fmla="val 48207"/>
              </a:avLst>
            </a:prstGeom>
            <a:solidFill>
              <a:srgbClr val="D9D9D9"/>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文本框 6">
              <a:extLst>
                <a:ext uri="{FF2B5EF4-FFF2-40B4-BE49-F238E27FC236}">
                  <a16:creationId xmlns:a16="http://schemas.microsoft.com/office/drawing/2014/main" id="{EA7EE885-E481-314B-AB18-16A647C8AB17}"/>
                </a:ext>
              </a:extLst>
            </p:cNvPr>
            <p:cNvSpPr txBox="1"/>
            <p:nvPr/>
          </p:nvSpPr>
          <p:spPr>
            <a:xfrm>
              <a:off x="642541" y="364071"/>
              <a:ext cx="546080" cy="304547"/>
            </a:xfrm>
            <a:prstGeom prst="rect">
              <a:avLst/>
            </a:prstGeom>
            <a:noFill/>
          </p:spPr>
          <p:txBody>
            <a:bodyPr wrap="square" lIns="91440" tIns="45720" rIns="91440" bIns="45720" rtlCol="0">
              <a:spAutoFit/>
            </a:bodyPr>
            <a:lstStyle/>
            <a:p>
              <a:pPr algn="ctr" defTabSz="1219140">
                <a:defRPr/>
              </a:pPr>
              <a:r>
                <a:rPr lang="en-US" altLang="zh-CN" sz="5400" b="1" dirty="0">
                  <a:latin typeface="微软雅黑" panose="020B0503020204020204" pitchFamily="34" charset="-122"/>
                  <a:ea typeface="微软雅黑" panose="020B0503020204020204" pitchFamily="34" charset="-122"/>
                  <a:sym typeface="FZHei-B01S" panose="02010601030101010101" pitchFamily="2" charset="-122"/>
                </a:rPr>
                <a:t>3</a:t>
              </a:r>
              <a:endParaRPr lang="zh-CN" altLang="en-US" sz="5400" b="1" dirty="0">
                <a:latin typeface="微软雅黑" panose="020B0503020204020204" pitchFamily="34" charset="-122"/>
                <a:ea typeface="微软雅黑" panose="020B0503020204020204" pitchFamily="34" charset="-122"/>
                <a:sym typeface="FZHei-B01S" panose="02010601030101010101" pitchFamily="2" charset="-122"/>
              </a:endParaRPr>
            </a:p>
          </p:txBody>
        </p:sp>
      </p:grpSp>
      <p:sp>
        <p:nvSpPr>
          <p:cNvPr id="16" name="TextBox 48">
            <a:extLst>
              <a:ext uri="{FF2B5EF4-FFF2-40B4-BE49-F238E27FC236}">
                <a16:creationId xmlns:a16="http://schemas.microsoft.com/office/drawing/2014/main" id="{6535A53A-18B6-604D-9F94-6D164B1A7452}"/>
              </a:ext>
            </a:extLst>
          </p:cNvPr>
          <p:cNvSpPr txBox="1"/>
          <p:nvPr/>
        </p:nvSpPr>
        <p:spPr>
          <a:xfrm>
            <a:off x="4819307" y="3016158"/>
            <a:ext cx="5252048" cy="769443"/>
          </a:xfrm>
          <a:prstGeom prst="rect">
            <a:avLst/>
          </a:prstGeom>
          <a:noFill/>
        </p:spPr>
        <p:txBody>
          <a:bodyPr wrap="square" lIns="91445" tIns="45721" rIns="91445" bIns="45721" rtlCol="0">
            <a:spAutoFit/>
          </a:bodyPr>
          <a:lstStyle/>
          <a:p>
            <a:r>
              <a:rPr lang="zh-CN" altLang="en-US" sz="4400" b="1" dirty="0">
                <a:solidFill>
                  <a:srgbClr val="FFFFFF"/>
                </a:solidFill>
                <a:latin typeface="微软雅黑" panose="020B0503020204020204" pitchFamily="34" charset="-122"/>
                <a:ea typeface="微软雅黑" panose="020B0503020204020204" pitchFamily="34" charset="-122"/>
                <a:sym typeface="FZHei-B01S" panose="02010601030101010101" pitchFamily="2" charset="-122"/>
              </a:rPr>
              <a:t>方法发展及设施改造</a:t>
            </a:r>
          </a:p>
        </p:txBody>
      </p:sp>
      <p:sp>
        <p:nvSpPr>
          <p:cNvPr id="2" name="灯片编号占位符 1">
            <a:extLst>
              <a:ext uri="{FF2B5EF4-FFF2-40B4-BE49-F238E27FC236}">
                <a16:creationId xmlns:a16="http://schemas.microsoft.com/office/drawing/2014/main" id="{B21BD75F-2C21-467B-8CB8-FEA52CEBBC83}"/>
              </a:ext>
            </a:extLst>
          </p:cNvPr>
          <p:cNvSpPr>
            <a:spLocks noGrp="1"/>
          </p:cNvSpPr>
          <p:nvPr>
            <p:ph type="sldNum" sz="quarter" idx="12"/>
          </p:nvPr>
        </p:nvSpPr>
        <p:spPr>
          <a:xfrm>
            <a:off x="9180226" y="6531235"/>
            <a:ext cx="2743200" cy="365125"/>
          </a:xfrm>
        </p:spPr>
        <p:txBody>
          <a:bodyPr/>
          <a:lstStyle/>
          <a:p>
            <a:fld id="{F00EF3C7-E1F4-4111-998D-BDFFA771D939}" type="slidenum">
              <a:rPr lang="zh-CN" altLang="en-US" smtClean="0"/>
              <a:t>16</a:t>
            </a:fld>
            <a:endParaRPr lang="zh-CN" altLang="en-US" dirty="0"/>
          </a:p>
        </p:txBody>
      </p:sp>
    </p:spTree>
    <p:extLst>
      <p:ext uri="{BB962C8B-B14F-4D97-AF65-F5344CB8AC3E}">
        <p14:creationId xmlns:p14="http://schemas.microsoft.com/office/powerpoint/2010/main" val="1502706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3" name="椭圆 2">
            <a:extLst>
              <a:ext uri="{FF2B5EF4-FFF2-40B4-BE49-F238E27FC236}">
                <a16:creationId xmlns:a16="http://schemas.microsoft.com/office/drawing/2014/main" id="{8D833AF3-02F5-4407-A73A-A2C3ED38479F}"/>
              </a:ext>
            </a:extLst>
          </p:cNvPr>
          <p:cNvSpPr/>
          <p:nvPr/>
        </p:nvSpPr>
        <p:spPr bwMode="auto">
          <a:xfrm rot="746964">
            <a:off x="1302659" y="1319304"/>
            <a:ext cx="1800200"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sp>
        <p:nvSpPr>
          <p:cNvPr id="4" name="文本框 3">
            <a:extLst>
              <a:ext uri="{FF2B5EF4-FFF2-40B4-BE49-F238E27FC236}">
                <a16:creationId xmlns:a16="http://schemas.microsoft.com/office/drawing/2014/main" id="{2B3D5148-4600-479D-8DD9-98CBD97494A1}"/>
              </a:ext>
            </a:extLst>
          </p:cNvPr>
          <p:cNvSpPr txBox="1"/>
          <p:nvPr/>
        </p:nvSpPr>
        <p:spPr>
          <a:xfrm>
            <a:off x="5439177" y="377780"/>
            <a:ext cx="4980851" cy="369332"/>
          </a:xfrm>
          <a:prstGeom prst="rect">
            <a:avLst/>
          </a:prstGeom>
          <a:noFill/>
        </p:spPr>
        <p:txBody>
          <a:bodyPr wrap="none" rtlCol="0">
            <a:spAutoFit/>
          </a:bodyPr>
          <a:lstStyle/>
          <a:p>
            <a:r>
              <a:rPr lang="en-US" altLang="zh-CN" b="1" dirty="0"/>
              <a:t>1B3</a:t>
            </a:r>
            <a:r>
              <a:rPr lang="zh-CN" altLang="en-US" dirty="0"/>
              <a:t>：新建线站，不需要进行专门的改造工作；</a:t>
            </a:r>
            <a:endParaRPr lang="en-US" altLang="zh-CN" dirty="0"/>
          </a:p>
        </p:txBody>
      </p:sp>
    </p:spTree>
    <p:extLst>
      <p:ext uri="{BB962C8B-B14F-4D97-AF65-F5344CB8AC3E}">
        <p14:creationId xmlns:p14="http://schemas.microsoft.com/office/powerpoint/2010/main" val="2058503771"/>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4" name="文本框 3">
            <a:extLst>
              <a:ext uri="{FF2B5EF4-FFF2-40B4-BE49-F238E27FC236}">
                <a16:creationId xmlns:a16="http://schemas.microsoft.com/office/drawing/2014/main" id="{2B3D5148-4600-479D-8DD9-98CBD97494A1}"/>
              </a:ext>
            </a:extLst>
          </p:cNvPr>
          <p:cNvSpPr txBox="1"/>
          <p:nvPr/>
        </p:nvSpPr>
        <p:spPr>
          <a:xfrm>
            <a:off x="5439178" y="377780"/>
            <a:ext cx="6641454" cy="923330"/>
          </a:xfrm>
          <a:prstGeom prst="rect">
            <a:avLst/>
          </a:prstGeom>
          <a:noFill/>
        </p:spPr>
        <p:txBody>
          <a:bodyPr wrap="square" rtlCol="0">
            <a:spAutoFit/>
          </a:bodyPr>
          <a:lstStyle/>
          <a:p>
            <a:r>
              <a:rPr lang="en-US" altLang="zh-CN" b="1" dirty="0"/>
              <a:t>4B7A/B</a:t>
            </a:r>
            <a:r>
              <a:rPr lang="zh-CN" altLang="en-US" dirty="0"/>
              <a:t>：设备可承受升级后热负荷变化，但部分光学设备老化或超期服役，必须更新；新增快挡。</a:t>
            </a:r>
            <a:endParaRPr lang="en-US" altLang="zh-CN" dirty="0"/>
          </a:p>
          <a:p>
            <a:endParaRPr lang="en-US" altLang="zh-CN" dirty="0"/>
          </a:p>
        </p:txBody>
      </p:sp>
      <p:sp>
        <p:nvSpPr>
          <p:cNvPr id="6" name="椭圆 5">
            <a:extLst>
              <a:ext uri="{FF2B5EF4-FFF2-40B4-BE49-F238E27FC236}">
                <a16:creationId xmlns:a16="http://schemas.microsoft.com/office/drawing/2014/main" id="{90FD3E5A-559A-498D-B354-EC28C7A67495}"/>
              </a:ext>
            </a:extLst>
          </p:cNvPr>
          <p:cNvSpPr/>
          <p:nvPr/>
        </p:nvSpPr>
        <p:spPr bwMode="auto">
          <a:xfrm rot="7285917">
            <a:off x="731081" y="4466412"/>
            <a:ext cx="1800200" cy="396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8" name="图片 7" descr="F:\2024\BII改造\前端区\改造前.PNG">
            <a:extLst>
              <a:ext uri="{FF2B5EF4-FFF2-40B4-BE49-F238E27FC236}">
                <a16:creationId xmlns:a16="http://schemas.microsoft.com/office/drawing/2014/main" id="{D0D8D415-61F3-43D3-B310-AD783D4699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6244"/>
          <a:stretch/>
        </p:blipFill>
        <p:spPr bwMode="auto">
          <a:xfrm>
            <a:off x="5287692" y="1112328"/>
            <a:ext cx="6792940" cy="729741"/>
          </a:xfrm>
          <a:prstGeom prst="rect">
            <a:avLst/>
          </a:prstGeom>
          <a:noFill/>
          <a:ln>
            <a:solidFill>
              <a:schemeClr val="accent1"/>
            </a:solidFill>
          </a:ln>
        </p:spPr>
      </p:pic>
      <p:pic>
        <p:nvPicPr>
          <p:cNvPr id="9" name="图片 8" descr="F:\2024\BII改造\前端区\改造后.PNG">
            <a:extLst>
              <a:ext uri="{FF2B5EF4-FFF2-40B4-BE49-F238E27FC236}">
                <a16:creationId xmlns:a16="http://schemas.microsoft.com/office/drawing/2014/main" id="{8B8A4B05-0EF3-4831-8AA0-D7FF71C00FDF}"/>
              </a:ext>
            </a:extLst>
          </p:cNvPr>
          <p:cNvPicPr>
            <a:picLocks noChangeAspect="1"/>
          </p:cNvPicPr>
          <p:nvPr/>
        </p:nvPicPr>
        <p:blipFill rotWithShape="1">
          <a:blip r:embed="rId4">
            <a:extLst>
              <a:ext uri="{28A0092B-C50C-407E-A947-70E740481C1C}">
                <a14:useLocalDpi xmlns:a14="http://schemas.microsoft.com/office/drawing/2010/main"/>
              </a:ext>
            </a:extLst>
          </a:blip>
          <a:srcRect b="48694"/>
          <a:stretch/>
        </p:blipFill>
        <p:spPr bwMode="auto">
          <a:xfrm>
            <a:off x="5287692" y="2122051"/>
            <a:ext cx="6763694" cy="832837"/>
          </a:xfrm>
          <a:prstGeom prst="rect">
            <a:avLst/>
          </a:prstGeom>
          <a:noFill/>
          <a:ln>
            <a:solidFill>
              <a:schemeClr val="accent1"/>
            </a:solidFill>
          </a:ln>
        </p:spPr>
      </p:pic>
      <p:sp>
        <p:nvSpPr>
          <p:cNvPr id="5" name="椭圆 4">
            <a:extLst>
              <a:ext uri="{FF2B5EF4-FFF2-40B4-BE49-F238E27FC236}">
                <a16:creationId xmlns:a16="http://schemas.microsoft.com/office/drawing/2014/main" id="{32F2C87B-4847-4E8B-A720-E05223B82B87}"/>
              </a:ext>
            </a:extLst>
          </p:cNvPr>
          <p:cNvSpPr/>
          <p:nvPr/>
        </p:nvSpPr>
        <p:spPr>
          <a:xfrm>
            <a:off x="7853236" y="1259265"/>
            <a:ext cx="813918" cy="58280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3DFAF042-2C7B-4510-915E-43E7E19E2AD0}"/>
              </a:ext>
            </a:extLst>
          </p:cNvPr>
          <p:cNvSpPr/>
          <p:nvPr/>
        </p:nvSpPr>
        <p:spPr>
          <a:xfrm>
            <a:off x="10385421" y="2230021"/>
            <a:ext cx="790375" cy="6627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a:extLst>
              <a:ext uri="{FF2B5EF4-FFF2-40B4-BE49-F238E27FC236}">
                <a16:creationId xmlns:a16="http://schemas.microsoft.com/office/drawing/2014/main" id="{A1F00ABE-D566-49A0-AB78-DD874D88D787}"/>
              </a:ext>
            </a:extLst>
          </p:cNvPr>
          <p:cNvCxnSpPr>
            <a:cxnSpLocks/>
          </p:cNvCxnSpPr>
          <p:nvPr/>
        </p:nvCxnSpPr>
        <p:spPr>
          <a:xfrm>
            <a:off x="8667154" y="1657596"/>
            <a:ext cx="1850944" cy="572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椭圆 13">
            <a:extLst>
              <a:ext uri="{FF2B5EF4-FFF2-40B4-BE49-F238E27FC236}">
                <a16:creationId xmlns:a16="http://schemas.microsoft.com/office/drawing/2014/main" id="{1B790C62-9C36-43EB-AC2C-788903F3C1DA}"/>
              </a:ext>
            </a:extLst>
          </p:cNvPr>
          <p:cNvSpPr/>
          <p:nvPr/>
        </p:nvSpPr>
        <p:spPr>
          <a:xfrm>
            <a:off x="9545972" y="2245251"/>
            <a:ext cx="790375" cy="66273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09DCE374-C276-4B91-9261-D69D5B0325A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a:xfrm>
            <a:off x="7483353" y="3429000"/>
            <a:ext cx="2259033" cy="2388782"/>
          </a:xfrm>
          <a:prstGeom prst="rect">
            <a:avLst/>
          </a:prstGeom>
          <a:noFill/>
          <a:ln>
            <a:noFill/>
          </a:ln>
        </p:spPr>
      </p:pic>
      <p:sp>
        <p:nvSpPr>
          <p:cNvPr id="16" name="文本框 15">
            <a:extLst>
              <a:ext uri="{FF2B5EF4-FFF2-40B4-BE49-F238E27FC236}">
                <a16:creationId xmlns:a16="http://schemas.microsoft.com/office/drawing/2014/main" id="{48E64113-36E8-46D4-A631-0BF8F5DE1CE2}"/>
              </a:ext>
            </a:extLst>
          </p:cNvPr>
          <p:cNvSpPr txBox="1"/>
          <p:nvPr/>
        </p:nvSpPr>
        <p:spPr>
          <a:xfrm>
            <a:off x="7590291" y="6066911"/>
            <a:ext cx="2187741" cy="553998"/>
          </a:xfrm>
          <a:prstGeom prst="rect">
            <a:avLst/>
          </a:prstGeom>
          <a:noFill/>
        </p:spPr>
        <p:txBody>
          <a:bodyPr wrap="square" rtlCol="0">
            <a:spAutoFit/>
          </a:bodyPr>
          <a:lstStyle/>
          <a:p>
            <a:pPr algn="ctr"/>
            <a:r>
              <a:rPr lang="zh-CN" altLang="en-US" dirty="0"/>
              <a:t>中能新平面镜镜箱</a:t>
            </a:r>
            <a:endParaRPr lang="en-US" altLang="zh-CN" dirty="0"/>
          </a:p>
          <a:p>
            <a:pPr algn="ctr"/>
            <a:r>
              <a:rPr lang="zh-CN" altLang="en-US" sz="1200" dirty="0"/>
              <a:t>电动调节、温度检测</a:t>
            </a:r>
            <a:endParaRPr lang="zh-CN" altLang="en-US" dirty="0"/>
          </a:p>
        </p:txBody>
      </p:sp>
      <p:pic>
        <p:nvPicPr>
          <p:cNvPr id="17" name="图片 16">
            <a:extLst>
              <a:ext uri="{FF2B5EF4-FFF2-40B4-BE49-F238E27FC236}">
                <a16:creationId xmlns:a16="http://schemas.microsoft.com/office/drawing/2014/main" id="{B8496F2B-DF7F-46A2-9E19-DD5DF7956B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4475"/>
          <a:stretch/>
        </p:blipFill>
        <p:spPr>
          <a:xfrm>
            <a:off x="10039532" y="3429000"/>
            <a:ext cx="2041100" cy="2437151"/>
          </a:xfrm>
          <a:prstGeom prst="rect">
            <a:avLst/>
          </a:prstGeom>
        </p:spPr>
      </p:pic>
      <p:pic>
        <p:nvPicPr>
          <p:cNvPr id="19" name="图片 18">
            <a:extLst>
              <a:ext uri="{FF2B5EF4-FFF2-40B4-BE49-F238E27FC236}">
                <a16:creationId xmlns:a16="http://schemas.microsoft.com/office/drawing/2014/main" id="{C4C23B19-C338-4E35-BAD5-AE94438BAC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322" y="3429000"/>
            <a:ext cx="1790886" cy="2388782"/>
          </a:xfrm>
          <a:prstGeom prst="rect">
            <a:avLst/>
          </a:prstGeom>
        </p:spPr>
      </p:pic>
      <p:sp>
        <p:nvSpPr>
          <p:cNvPr id="20" name="文本框 19">
            <a:extLst>
              <a:ext uri="{FF2B5EF4-FFF2-40B4-BE49-F238E27FC236}">
                <a16:creationId xmlns:a16="http://schemas.microsoft.com/office/drawing/2014/main" id="{4270037D-7ED7-497E-961D-49225F266FC7}"/>
              </a:ext>
            </a:extLst>
          </p:cNvPr>
          <p:cNvSpPr txBox="1"/>
          <p:nvPr/>
        </p:nvSpPr>
        <p:spPr>
          <a:xfrm>
            <a:off x="5196894" y="6066911"/>
            <a:ext cx="2187741" cy="369332"/>
          </a:xfrm>
          <a:prstGeom prst="rect">
            <a:avLst/>
          </a:prstGeom>
          <a:noFill/>
        </p:spPr>
        <p:txBody>
          <a:bodyPr wrap="square" rtlCol="0">
            <a:spAutoFit/>
          </a:bodyPr>
          <a:lstStyle/>
          <a:p>
            <a:pPr algn="ctr"/>
            <a:r>
              <a:rPr lang="zh-CN" altLang="en-US" dirty="0"/>
              <a:t>前端区新快挡</a:t>
            </a:r>
          </a:p>
        </p:txBody>
      </p:sp>
      <p:sp>
        <p:nvSpPr>
          <p:cNvPr id="21" name="文本框 20">
            <a:extLst>
              <a:ext uri="{FF2B5EF4-FFF2-40B4-BE49-F238E27FC236}">
                <a16:creationId xmlns:a16="http://schemas.microsoft.com/office/drawing/2014/main" id="{126D044A-C709-4788-9D64-1BA543686AC3}"/>
              </a:ext>
            </a:extLst>
          </p:cNvPr>
          <p:cNvSpPr txBox="1"/>
          <p:nvPr/>
        </p:nvSpPr>
        <p:spPr>
          <a:xfrm>
            <a:off x="9983688" y="6052387"/>
            <a:ext cx="2187741" cy="553998"/>
          </a:xfrm>
          <a:prstGeom prst="rect">
            <a:avLst/>
          </a:prstGeom>
          <a:noFill/>
        </p:spPr>
        <p:txBody>
          <a:bodyPr wrap="square" rtlCol="0">
            <a:spAutoFit/>
          </a:bodyPr>
          <a:lstStyle/>
          <a:p>
            <a:pPr algn="ctr"/>
            <a:r>
              <a:rPr lang="zh-CN" altLang="en-US" dirty="0"/>
              <a:t>软线新入缝</a:t>
            </a:r>
            <a:endParaRPr lang="en-US" altLang="zh-CN" dirty="0"/>
          </a:p>
          <a:p>
            <a:pPr algn="ctr"/>
            <a:r>
              <a:rPr lang="zh-CN" altLang="en-US" sz="1200" dirty="0"/>
              <a:t>光栅尺、电动调节</a:t>
            </a:r>
            <a:endParaRPr lang="zh-CN" altLang="en-US" dirty="0"/>
          </a:p>
        </p:txBody>
      </p:sp>
    </p:spTree>
    <p:extLst>
      <p:ext uri="{BB962C8B-B14F-4D97-AF65-F5344CB8AC3E}">
        <p14:creationId xmlns:p14="http://schemas.microsoft.com/office/powerpoint/2010/main" val="1443814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7" name="椭圆 6">
            <a:extLst>
              <a:ext uri="{FF2B5EF4-FFF2-40B4-BE49-F238E27FC236}">
                <a16:creationId xmlns:a16="http://schemas.microsoft.com/office/drawing/2014/main" id="{D5C64090-EFE1-4DA6-A63F-9C762437D487}"/>
              </a:ext>
            </a:extLst>
          </p:cNvPr>
          <p:cNvSpPr/>
          <p:nvPr/>
        </p:nvSpPr>
        <p:spPr bwMode="auto">
          <a:xfrm rot="4842475">
            <a:off x="1569105" y="3278157"/>
            <a:ext cx="1800200"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sp>
        <p:nvSpPr>
          <p:cNvPr id="9" name="文本框 8">
            <a:extLst>
              <a:ext uri="{FF2B5EF4-FFF2-40B4-BE49-F238E27FC236}">
                <a16:creationId xmlns:a16="http://schemas.microsoft.com/office/drawing/2014/main" id="{8F40E68F-D131-49F7-85BA-83A680E0C497}"/>
              </a:ext>
            </a:extLst>
          </p:cNvPr>
          <p:cNvSpPr txBox="1"/>
          <p:nvPr/>
        </p:nvSpPr>
        <p:spPr>
          <a:xfrm>
            <a:off x="5439178" y="377780"/>
            <a:ext cx="6641454" cy="369332"/>
          </a:xfrm>
          <a:prstGeom prst="rect">
            <a:avLst/>
          </a:prstGeom>
          <a:noFill/>
        </p:spPr>
        <p:txBody>
          <a:bodyPr wrap="square" rtlCol="0">
            <a:spAutoFit/>
          </a:bodyPr>
          <a:lstStyle/>
          <a:p>
            <a:r>
              <a:rPr lang="en-US" altLang="zh-CN" b="1" dirty="0"/>
              <a:t>1W1B</a:t>
            </a:r>
            <a:r>
              <a:rPr lang="zh-CN" altLang="en-US" dirty="0"/>
              <a:t>：降低插入件磁场</a:t>
            </a:r>
            <a:r>
              <a:rPr lang="en-US" altLang="zh-CN" dirty="0"/>
              <a:t>+</a:t>
            </a:r>
            <a:r>
              <a:rPr lang="zh-CN" altLang="en-US" dirty="0"/>
              <a:t>碳膜组</a:t>
            </a:r>
            <a:r>
              <a:rPr lang="en-US" altLang="zh-CN" dirty="0"/>
              <a:t>+</a:t>
            </a:r>
            <a:r>
              <a:rPr lang="zh-CN" altLang="en-US" dirty="0"/>
              <a:t>水冷单色器改造；</a:t>
            </a:r>
            <a:endParaRPr lang="en-US" altLang="zh-CN" dirty="0"/>
          </a:p>
        </p:txBody>
      </p:sp>
      <p:pic>
        <p:nvPicPr>
          <p:cNvPr id="17" name="图片 16">
            <a:extLst>
              <a:ext uri="{FF2B5EF4-FFF2-40B4-BE49-F238E27FC236}">
                <a16:creationId xmlns:a16="http://schemas.microsoft.com/office/drawing/2014/main" id="{2B8A22BE-49C0-4BE6-A9C7-918CA087B1A4}"/>
              </a:ext>
            </a:extLst>
          </p:cNvPr>
          <p:cNvPicPr>
            <a:picLocks noChangeAspect="1"/>
          </p:cNvPicPr>
          <p:nvPr/>
        </p:nvPicPr>
        <p:blipFill rotWithShape="1">
          <a:blip r:embed="rId3"/>
          <a:srcRect t="5833" b="6083"/>
          <a:stretch/>
        </p:blipFill>
        <p:spPr>
          <a:xfrm>
            <a:off x="5259040" y="868250"/>
            <a:ext cx="3775032" cy="2147149"/>
          </a:xfrm>
          <a:prstGeom prst="rect">
            <a:avLst/>
          </a:prstGeom>
        </p:spPr>
      </p:pic>
      <p:pic>
        <p:nvPicPr>
          <p:cNvPr id="18" name="图片 17">
            <a:extLst>
              <a:ext uri="{FF2B5EF4-FFF2-40B4-BE49-F238E27FC236}">
                <a16:creationId xmlns:a16="http://schemas.microsoft.com/office/drawing/2014/main" id="{34B6F33F-BDB4-4016-A604-8FF1668021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690"/>
          <a:stretch/>
        </p:blipFill>
        <p:spPr>
          <a:xfrm>
            <a:off x="9358140" y="868250"/>
            <a:ext cx="2279224" cy="2127690"/>
          </a:xfrm>
          <a:prstGeom prst="rect">
            <a:avLst/>
          </a:prstGeom>
        </p:spPr>
      </p:pic>
      <p:sp>
        <p:nvSpPr>
          <p:cNvPr id="4" name="文本框 3">
            <a:extLst>
              <a:ext uri="{FF2B5EF4-FFF2-40B4-BE49-F238E27FC236}">
                <a16:creationId xmlns:a16="http://schemas.microsoft.com/office/drawing/2014/main" id="{4DE06BD8-7DBD-4617-AD9B-85E180B06D0C}"/>
              </a:ext>
            </a:extLst>
          </p:cNvPr>
          <p:cNvSpPr txBox="1"/>
          <p:nvPr/>
        </p:nvSpPr>
        <p:spPr>
          <a:xfrm>
            <a:off x="6763058" y="3059668"/>
            <a:ext cx="1005403" cy="338554"/>
          </a:xfrm>
          <a:prstGeom prst="rect">
            <a:avLst/>
          </a:prstGeom>
          <a:noFill/>
        </p:spPr>
        <p:txBody>
          <a:bodyPr wrap="none" rtlCol="0">
            <a:spAutoFit/>
          </a:bodyPr>
          <a:lstStyle/>
          <a:p>
            <a:r>
              <a:rPr lang="zh-CN" altLang="en-US" sz="1600" dirty="0"/>
              <a:t>碳膜组件</a:t>
            </a:r>
          </a:p>
        </p:txBody>
      </p:sp>
      <p:sp>
        <p:nvSpPr>
          <p:cNvPr id="19" name="文本框 18">
            <a:extLst>
              <a:ext uri="{FF2B5EF4-FFF2-40B4-BE49-F238E27FC236}">
                <a16:creationId xmlns:a16="http://schemas.microsoft.com/office/drawing/2014/main" id="{AA719C9A-57A3-498D-92B4-4E45420520AD}"/>
              </a:ext>
            </a:extLst>
          </p:cNvPr>
          <p:cNvSpPr txBox="1"/>
          <p:nvPr/>
        </p:nvSpPr>
        <p:spPr>
          <a:xfrm>
            <a:off x="9687273" y="3059668"/>
            <a:ext cx="1620957" cy="338554"/>
          </a:xfrm>
          <a:prstGeom prst="rect">
            <a:avLst/>
          </a:prstGeom>
          <a:noFill/>
        </p:spPr>
        <p:txBody>
          <a:bodyPr wrap="none" rtlCol="0">
            <a:spAutoFit/>
          </a:bodyPr>
          <a:lstStyle/>
          <a:p>
            <a:r>
              <a:rPr lang="zh-CN" altLang="en-US" sz="1600" dirty="0"/>
              <a:t>重力水冷单色器</a:t>
            </a:r>
          </a:p>
        </p:txBody>
      </p:sp>
      <p:sp>
        <p:nvSpPr>
          <p:cNvPr id="20" name="文本框 19">
            <a:extLst>
              <a:ext uri="{FF2B5EF4-FFF2-40B4-BE49-F238E27FC236}">
                <a16:creationId xmlns:a16="http://schemas.microsoft.com/office/drawing/2014/main" id="{AB59C1B2-A213-481A-9C1D-CA619F22B915}"/>
              </a:ext>
            </a:extLst>
          </p:cNvPr>
          <p:cNvSpPr txBox="1"/>
          <p:nvPr/>
        </p:nvSpPr>
        <p:spPr>
          <a:xfrm>
            <a:off x="5259040" y="3429000"/>
            <a:ext cx="6096000" cy="700576"/>
          </a:xfrm>
          <a:prstGeom prst="rect">
            <a:avLst/>
          </a:prstGeom>
          <a:noFill/>
        </p:spPr>
        <p:txBody>
          <a:bodyPr wrap="square">
            <a:spAutoFit/>
          </a:bodyPr>
          <a:lstStyle/>
          <a:p>
            <a:pPr marL="285750" indent="-285750">
              <a:lnSpc>
                <a:spcPct val="150000"/>
              </a:lnSpc>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光斑位置稳定性和能量稳定性比提高很多（</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HEPS</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设计经验</a:t>
            </a: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重力水冷）；单色器的摇摆曲线半高宽接近理论值。</a:t>
            </a:r>
          </a:p>
        </p:txBody>
      </p:sp>
      <p:pic>
        <p:nvPicPr>
          <p:cNvPr id="21" name="图片 20">
            <a:extLst>
              <a:ext uri="{FF2B5EF4-FFF2-40B4-BE49-F238E27FC236}">
                <a16:creationId xmlns:a16="http://schemas.microsoft.com/office/drawing/2014/main" id="{E7CCD73E-F529-4DA6-83D0-469D976EC5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8328" y="4244780"/>
            <a:ext cx="3442304" cy="2036697"/>
          </a:xfrm>
          <a:prstGeom prst="rect">
            <a:avLst/>
          </a:prstGeom>
        </p:spPr>
      </p:pic>
      <p:pic>
        <p:nvPicPr>
          <p:cNvPr id="22" name="图片 21">
            <a:extLst>
              <a:ext uri="{FF2B5EF4-FFF2-40B4-BE49-F238E27FC236}">
                <a16:creationId xmlns:a16="http://schemas.microsoft.com/office/drawing/2014/main" id="{28F779F4-1DCB-43F4-9C7E-3954F8A3EADE}"/>
              </a:ext>
            </a:extLst>
          </p:cNvPr>
          <p:cNvPicPr>
            <a:picLocks noChangeAspect="1"/>
          </p:cNvPicPr>
          <p:nvPr/>
        </p:nvPicPr>
        <p:blipFill>
          <a:blip r:embed="rId6"/>
          <a:stretch>
            <a:fillRect/>
          </a:stretch>
        </p:blipFill>
        <p:spPr>
          <a:xfrm>
            <a:off x="5567877" y="4244780"/>
            <a:ext cx="2640896" cy="2026092"/>
          </a:xfrm>
          <a:prstGeom prst="rect">
            <a:avLst/>
          </a:prstGeom>
        </p:spPr>
      </p:pic>
      <p:sp>
        <p:nvSpPr>
          <p:cNvPr id="23" name="文本框 22">
            <a:extLst>
              <a:ext uri="{FF2B5EF4-FFF2-40B4-BE49-F238E27FC236}">
                <a16:creationId xmlns:a16="http://schemas.microsoft.com/office/drawing/2014/main" id="{4D7B2C26-CBE6-4B7C-9EBA-DFB65EC03991}"/>
              </a:ext>
            </a:extLst>
          </p:cNvPr>
          <p:cNvSpPr txBox="1"/>
          <p:nvPr/>
        </p:nvSpPr>
        <p:spPr>
          <a:xfrm>
            <a:off x="6548824" y="6372003"/>
            <a:ext cx="1261884"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摇摆曲线测试</a:t>
            </a:r>
          </a:p>
        </p:txBody>
      </p:sp>
      <p:sp>
        <p:nvSpPr>
          <p:cNvPr id="24" name="文本框 23">
            <a:extLst>
              <a:ext uri="{FF2B5EF4-FFF2-40B4-BE49-F238E27FC236}">
                <a16:creationId xmlns:a16="http://schemas.microsoft.com/office/drawing/2014/main" id="{51EECD82-C666-4F88-B66E-88DA79B8D3A3}"/>
              </a:ext>
            </a:extLst>
          </p:cNvPr>
          <p:cNvSpPr txBox="1"/>
          <p:nvPr/>
        </p:nvSpPr>
        <p:spPr>
          <a:xfrm>
            <a:off x="9955492" y="6377248"/>
            <a:ext cx="1441420"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能量分辨率优化</a:t>
            </a:r>
          </a:p>
        </p:txBody>
      </p:sp>
    </p:spTree>
    <p:extLst>
      <p:ext uri="{BB962C8B-B14F-4D97-AF65-F5344CB8AC3E}">
        <p14:creationId xmlns:p14="http://schemas.microsoft.com/office/powerpoint/2010/main" val="1389254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8972" y="-108192"/>
            <a:ext cx="10427864" cy="6978736"/>
          </a:xfrm>
          <a:prstGeom prst="rect">
            <a:avLst/>
          </a:prstGeom>
        </p:spPr>
      </p:pic>
      <p:sp>
        <p:nvSpPr>
          <p:cNvPr id="4" name="矩形 3">
            <a:extLst>
              <a:ext uri="{FF2B5EF4-FFF2-40B4-BE49-F238E27FC236}">
                <a16:creationId xmlns:a16="http://schemas.microsoft.com/office/drawing/2014/main" id="{7490C26A-303D-40CF-8CE3-F77E52611EF0}"/>
              </a:ext>
            </a:extLst>
          </p:cNvPr>
          <p:cNvSpPr/>
          <p:nvPr/>
        </p:nvSpPr>
        <p:spPr>
          <a:xfrm>
            <a:off x="1004836" y="-108192"/>
            <a:ext cx="12192000" cy="7032869"/>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1" name="任意多边形: 形状 40">
            <a:extLst>
              <a:ext uri="{FF2B5EF4-FFF2-40B4-BE49-F238E27FC236}">
                <a16:creationId xmlns:a16="http://schemas.microsoft.com/office/drawing/2014/main" id="{E8C489FE-CA0C-43C5-9F67-F3DAD19C08F5}"/>
              </a:ext>
            </a:extLst>
          </p:cNvPr>
          <p:cNvSpPr/>
          <p:nvPr/>
        </p:nvSpPr>
        <p:spPr>
          <a:xfrm>
            <a:off x="1" y="-54058"/>
            <a:ext cx="7748131" cy="6912060"/>
          </a:xfrm>
          <a:custGeom>
            <a:avLst/>
            <a:gdLst>
              <a:gd name="connsiteX0" fmla="*/ 3456544 w 7748131"/>
              <a:gd name="connsiteY0" fmla="*/ 0 h 6912060"/>
              <a:gd name="connsiteX1" fmla="*/ 7748131 w 7748131"/>
              <a:gd name="connsiteY1" fmla="*/ 6912060 h 6912060"/>
              <a:gd name="connsiteX2" fmla="*/ 0 w 7748131"/>
              <a:gd name="connsiteY2" fmla="*/ 6912060 h 6912060"/>
              <a:gd name="connsiteX3" fmla="*/ 0 w 7748131"/>
              <a:gd name="connsiteY3" fmla="*/ 42321 h 6912060"/>
            </a:gdLst>
            <a:ahLst/>
            <a:cxnLst>
              <a:cxn ang="0">
                <a:pos x="connsiteX0" y="connsiteY0"/>
              </a:cxn>
              <a:cxn ang="0">
                <a:pos x="connsiteX1" y="connsiteY1"/>
              </a:cxn>
              <a:cxn ang="0">
                <a:pos x="connsiteX2" y="connsiteY2"/>
              </a:cxn>
              <a:cxn ang="0">
                <a:pos x="connsiteX3" y="connsiteY3"/>
              </a:cxn>
            </a:cxnLst>
            <a:rect l="l" t="t" r="r" b="b"/>
            <a:pathLst>
              <a:path w="7748131" h="6912060">
                <a:moveTo>
                  <a:pt x="3456544" y="0"/>
                </a:moveTo>
                <a:lnTo>
                  <a:pt x="7748131" y="6912060"/>
                </a:lnTo>
                <a:lnTo>
                  <a:pt x="0" y="6912060"/>
                </a:lnTo>
                <a:lnTo>
                  <a:pt x="0" y="42321"/>
                </a:lnTo>
                <a:close/>
              </a:path>
            </a:pathLst>
          </a:custGeom>
          <a:solidFill>
            <a:srgbClr val="0521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5" name="任意多边形: 形状 34">
            <a:extLst>
              <a:ext uri="{FF2B5EF4-FFF2-40B4-BE49-F238E27FC236}">
                <a16:creationId xmlns:a16="http://schemas.microsoft.com/office/drawing/2014/main" id="{689AFDA5-7ED3-448D-8472-5AAC77265286}"/>
              </a:ext>
            </a:extLst>
          </p:cNvPr>
          <p:cNvSpPr/>
          <p:nvPr/>
        </p:nvSpPr>
        <p:spPr>
          <a:xfrm>
            <a:off x="0" y="-76052"/>
            <a:ext cx="5886450" cy="6934053"/>
          </a:xfrm>
          <a:custGeom>
            <a:avLst/>
            <a:gdLst>
              <a:gd name="connsiteX0" fmla="*/ 0 w 5821887"/>
              <a:gd name="connsiteY0" fmla="*/ 0 h 6858000"/>
              <a:gd name="connsiteX1" fmla="*/ 1457655 w 5821887"/>
              <a:gd name="connsiteY1" fmla="*/ 0 h 6858000"/>
              <a:gd name="connsiteX2" fmla="*/ 5821887 w 5821887"/>
              <a:gd name="connsiteY2" fmla="*/ 6858000 h 6858000"/>
              <a:gd name="connsiteX3" fmla="*/ 0 w 58218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21887" h="6858000">
                <a:moveTo>
                  <a:pt x="0" y="0"/>
                </a:moveTo>
                <a:lnTo>
                  <a:pt x="1457655" y="0"/>
                </a:lnTo>
                <a:lnTo>
                  <a:pt x="5821887" y="6858000"/>
                </a:lnTo>
                <a:lnTo>
                  <a:pt x="0" y="6858000"/>
                </a:lnTo>
                <a:close/>
              </a:path>
            </a:pathLst>
          </a:custGeom>
          <a:solidFill>
            <a:srgbClr val="0521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4" name="任意多边形: 形状 33">
            <a:extLst>
              <a:ext uri="{FF2B5EF4-FFF2-40B4-BE49-F238E27FC236}">
                <a16:creationId xmlns:a16="http://schemas.microsoft.com/office/drawing/2014/main" id="{EF93AA99-1072-49CA-84EC-68E25ACB008F}"/>
              </a:ext>
            </a:extLst>
          </p:cNvPr>
          <p:cNvSpPr/>
          <p:nvPr/>
        </p:nvSpPr>
        <p:spPr>
          <a:xfrm>
            <a:off x="0" y="-35155"/>
            <a:ext cx="6352628" cy="6915150"/>
          </a:xfrm>
          <a:custGeom>
            <a:avLst/>
            <a:gdLst>
              <a:gd name="connsiteX0" fmla="*/ 0 w 6352628"/>
              <a:gd name="connsiteY0" fmla="*/ 0 h 6858000"/>
              <a:gd name="connsiteX1" fmla="*/ 1988395 w 6352628"/>
              <a:gd name="connsiteY1" fmla="*/ 0 h 6858000"/>
              <a:gd name="connsiteX2" fmla="*/ 6352628 w 6352628"/>
              <a:gd name="connsiteY2" fmla="*/ 6858000 h 6858000"/>
              <a:gd name="connsiteX3" fmla="*/ 0 w 635262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352628" h="6858000">
                <a:moveTo>
                  <a:pt x="0" y="0"/>
                </a:moveTo>
                <a:lnTo>
                  <a:pt x="1988395" y="0"/>
                </a:lnTo>
                <a:lnTo>
                  <a:pt x="6352628" y="6858000"/>
                </a:lnTo>
                <a:lnTo>
                  <a:pt x="0" y="6858000"/>
                </a:lnTo>
                <a:close/>
              </a:path>
            </a:pathLst>
          </a:custGeom>
          <a:solidFill>
            <a:srgbClr val="4C5E8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56" name="文本框 55">
            <a:extLst>
              <a:ext uri="{FF2B5EF4-FFF2-40B4-BE49-F238E27FC236}">
                <a16:creationId xmlns:a16="http://schemas.microsoft.com/office/drawing/2014/main" id="{69D83078-17AA-4EA9-B93E-6F45AA20C5A6}"/>
              </a:ext>
            </a:extLst>
          </p:cNvPr>
          <p:cNvSpPr txBox="1"/>
          <p:nvPr/>
        </p:nvSpPr>
        <p:spPr>
          <a:xfrm>
            <a:off x="1686826" y="2452172"/>
            <a:ext cx="216429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6600" b="1" i="0" u="none" strike="noStrike" kern="1200" cap="none" spc="0" normalizeH="0" baseline="0" noProof="0" dirty="0">
                <a:ln>
                  <a:noFill/>
                </a:ln>
                <a:solidFill>
                  <a:prstClr val="white"/>
                </a:solidFill>
                <a:effectLst/>
                <a:uLnTx/>
                <a:uFillTx/>
                <a:latin typeface="+mj-ea"/>
                <a:ea typeface="+mj-ea"/>
                <a:cs typeface="+mn-cs"/>
              </a:rPr>
              <a:t>目 录</a:t>
            </a:r>
          </a:p>
        </p:txBody>
      </p:sp>
      <p:grpSp>
        <p:nvGrpSpPr>
          <p:cNvPr id="58" name="组合 57">
            <a:extLst>
              <a:ext uri="{FF2B5EF4-FFF2-40B4-BE49-F238E27FC236}">
                <a16:creationId xmlns:a16="http://schemas.microsoft.com/office/drawing/2014/main" id="{1EC7084F-5942-48F2-B499-4069CD8FBE8C}"/>
              </a:ext>
            </a:extLst>
          </p:cNvPr>
          <p:cNvGrpSpPr/>
          <p:nvPr/>
        </p:nvGrpSpPr>
        <p:grpSpPr>
          <a:xfrm>
            <a:off x="7116804" y="1272522"/>
            <a:ext cx="3579230" cy="808404"/>
            <a:chOff x="6267450" y="1565756"/>
            <a:chExt cx="3579230" cy="808404"/>
          </a:xfrm>
        </p:grpSpPr>
        <p:sp>
          <p:nvSpPr>
            <p:cNvPr id="59" name="矩形 58">
              <a:extLst>
                <a:ext uri="{FF2B5EF4-FFF2-40B4-BE49-F238E27FC236}">
                  <a16:creationId xmlns:a16="http://schemas.microsoft.com/office/drawing/2014/main" id="{69BD92AE-91FD-4205-9494-E9B0D1387AEF}"/>
                </a:ext>
              </a:extLst>
            </p:cNvPr>
            <p:cNvSpPr/>
            <p:nvPr/>
          </p:nvSpPr>
          <p:spPr>
            <a:xfrm>
              <a:off x="7199802" y="1565756"/>
              <a:ext cx="2646878" cy="792525"/>
            </a:xfrm>
            <a:prstGeom prst="rect">
              <a:avLst/>
            </a:prstGeom>
          </p:spPr>
          <p:txBody>
            <a:bodyPr wrap="none">
              <a:spAutoFit/>
            </a:bodyPr>
            <a:lstStyle/>
            <a:p>
              <a:r>
                <a:rPr lang="zh-CN" altLang="en-US" sz="3200" b="1" dirty="0">
                  <a:ln w="0">
                    <a:noFill/>
                  </a:ln>
                  <a:latin typeface="+mj-ea"/>
                  <a:ea typeface="+mj-ea"/>
                </a:rPr>
                <a:t>运行情况汇总</a:t>
              </a:r>
              <a:endParaRPr lang="en-US" altLang="zh-CN" sz="3200" b="1" dirty="0">
                <a:ln w="0">
                  <a:noFill/>
                </a:ln>
                <a:latin typeface="+mj-ea"/>
                <a:ea typeface="+mj-ea"/>
              </a:endParaRPr>
            </a:p>
            <a:p>
              <a:endParaRPr lang="zh-CN" altLang="en-US" sz="1350" kern="0" noProof="1">
                <a:solidFill>
                  <a:schemeClr val="tx1">
                    <a:lumMod val="65000"/>
                    <a:lumOff val="35000"/>
                  </a:schemeClr>
                </a:solidFill>
                <a:latin typeface="+mj-ea"/>
                <a:ea typeface="+mj-ea"/>
                <a:sym typeface="Arial" panose="020B0604020202020204" pitchFamily="34" charset="0"/>
              </a:endParaRPr>
            </a:p>
          </p:txBody>
        </p:sp>
        <p:grpSp>
          <p:nvGrpSpPr>
            <p:cNvPr id="60" name="组合 59">
              <a:extLst>
                <a:ext uri="{FF2B5EF4-FFF2-40B4-BE49-F238E27FC236}">
                  <a16:creationId xmlns:a16="http://schemas.microsoft.com/office/drawing/2014/main" id="{35C996DA-DF83-4362-8333-2CC2088F6BBF}"/>
                </a:ext>
              </a:extLst>
            </p:cNvPr>
            <p:cNvGrpSpPr/>
            <p:nvPr/>
          </p:nvGrpSpPr>
          <p:grpSpPr>
            <a:xfrm>
              <a:off x="6267450" y="1588349"/>
              <a:ext cx="790575" cy="785811"/>
              <a:chOff x="6267450" y="1657351"/>
              <a:chExt cx="790575" cy="785811"/>
            </a:xfrm>
          </p:grpSpPr>
          <p:sp>
            <p:nvSpPr>
              <p:cNvPr id="61" name="矩形: 圆角 60">
                <a:extLst>
                  <a:ext uri="{FF2B5EF4-FFF2-40B4-BE49-F238E27FC236}">
                    <a16:creationId xmlns:a16="http://schemas.microsoft.com/office/drawing/2014/main" id="{6FB23C87-5E69-48EA-A14C-EAF6F6DDB90D}"/>
                  </a:ext>
                </a:extLst>
              </p:cNvPr>
              <p:cNvSpPr/>
              <p:nvPr/>
            </p:nvSpPr>
            <p:spPr>
              <a:xfrm>
                <a:off x="6267450" y="1657351"/>
                <a:ext cx="785811" cy="785811"/>
              </a:xfrm>
              <a:prstGeom prst="roundRect">
                <a:avLst/>
              </a:prstGeom>
              <a:solidFill>
                <a:srgbClr val="052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mj-ea"/>
                  <a:ea typeface="+mj-ea"/>
                </a:endParaRPr>
              </a:p>
            </p:txBody>
          </p:sp>
          <p:sp>
            <p:nvSpPr>
              <p:cNvPr id="62" name="文本框 61">
                <a:extLst>
                  <a:ext uri="{FF2B5EF4-FFF2-40B4-BE49-F238E27FC236}">
                    <a16:creationId xmlns:a16="http://schemas.microsoft.com/office/drawing/2014/main" id="{553678CF-189D-41B1-8757-04B1E0ED1A4E}"/>
                  </a:ext>
                </a:extLst>
              </p:cNvPr>
              <p:cNvSpPr txBox="1"/>
              <p:nvPr/>
            </p:nvSpPr>
            <p:spPr>
              <a:xfrm>
                <a:off x="6290072" y="1757869"/>
                <a:ext cx="76795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mj-ea"/>
                    <a:ea typeface="+mj-ea"/>
                    <a:cs typeface="+mn-cs"/>
                  </a:rPr>
                  <a:t>01</a:t>
                </a:r>
                <a:endParaRPr kumimoji="0" lang="zh-CN" altLang="en-US" sz="3200" b="0" i="0" u="none" strike="noStrike" kern="1200" cap="none" spc="0" normalizeH="0" baseline="0" noProof="0" dirty="0">
                  <a:ln>
                    <a:noFill/>
                  </a:ln>
                  <a:solidFill>
                    <a:prstClr val="white"/>
                  </a:solidFill>
                  <a:effectLst/>
                  <a:uLnTx/>
                  <a:uFillTx/>
                  <a:latin typeface="+mj-ea"/>
                  <a:ea typeface="+mj-ea"/>
                  <a:cs typeface="+mn-cs"/>
                </a:endParaRPr>
              </a:p>
            </p:txBody>
          </p:sp>
        </p:grpSp>
      </p:grpSp>
      <p:grpSp>
        <p:nvGrpSpPr>
          <p:cNvPr id="63" name="组合 62">
            <a:extLst>
              <a:ext uri="{FF2B5EF4-FFF2-40B4-BE49-F238E27FC236}">
                <a16:creationId xmlns:a16="http://schemas.microsoft.com/office/drawing/2014/main" id="{7CF75279-4763-41EB-8652-0C8BEC78C24F}"/>
              </a:ext>
            </a:extLst>
          </p:cNvPr>
          <p:cNvGrpSpPr/>
          <p:nvPr/>
        </p:nvGrpSpPr>
        <p:grpSpPr>
          <a:xfrm>
            <a:off x="7116804" y="2621860"/>
            <a:ext cx="3579230" cy="808404"/>
            <a:chOff x="6267450" y="1565756"/>
            <a:chExt cx="3579230" cy="808404"/>
          </a:xfrm>
        </p:grpSpPr>
        <p:sp>
          <p:nvSpPr>
            <p:cNvPr id="64" name="矩形 63">
              <a:extLst>
                <a:ext uri="{FF2B5EF4-FFF2-40B4-BE49-F238E27FC236}">
                  <a16:creationId xmlns:a16="http://schemas.microsoft.com/office/drawing/2014/main" id="{FC3FDCD1-0D9F-41BB-9B1E-256CFFED0FC9}"/>
                </a:ext>
              </a:extLst>
            </p:cNvPr>
            <p:cNvSpPr/>
            <p:nvPr/>
          </p:nvSpPr>
          <p:spPr>
            <a:xfrm>
              <a:off x="7199802" y="1565756"/>
              <a:ext cx="26468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ln w="0">
                    <a:noFill/>
                  </a:ln>
                  <a:latin typeface="+mj-ea"/>
                  <a:ea typeface="+mj-ea"/>
                </a:rPr>
                <a:t>用户成果介绍</a:t>
              </a:r>
              <a:endParaRPr lang="en-US" altLang="zh-CN" sz="3200" b="1" dirty="0">
                <a:ln w="0">
                  <a:noFill/>
                </a:ln>
                <a:latin typeface="+mj-ea"/>
                <a:ea typeface="+mj-ea"/>
              </a:endParaRPr>
            </a:p>
          </p:txBody>
        </p:sp>
        <p:grpSp>
          <p:nvGrpSpPr>
            <p:cNvPr id="65" name="组合 64">
              <a:extLst>
                <a:ext uri="{FF2B5EF4-FFF2-40B4-BE49-F238E27FC236}">
                  <a16:creationId xmlns:a16="http://schemas.microsoft.com/office/drawing/2014/main" id="{C22D1E02-D58B-4FFB-B454-14635DBD8829}"/>
                </a:ext>
              </a:extLst>
            </p:cNvPr>
            <p:cNvGrpSpPr/>
            <p:nvPr/>
          </p:nvGrpSpPr>
          <p:grpSpPr>
            <a:xfrm>
              <a:off x="6267450" y="1588349"/>
              <a:ext cx="790575" cy="785811"/>
              <a:chOff x="6267450" y="1657351"/>
              <a:chExt cx="790575" cy="785811"/>
            </a:xfrm>
          </p:grpSpPr>
          <p:sp>
            <p:nvSpPr>
              <p:cNvPr id="66" name="矩形: 圆角 65">
                <a:extLst>
                  <a:ext uri="{FF2B5EF4-FFF2-40B4-BE49-F238E27FC236}">
                    <a16:creationId xmlns:a16="http://schemas.microsoft.com/office/drawing/2014/main" id="{03E6FF77-C59C-4648-B2A6-6F55E6AC6B66}"/>
                  </a:ext>
                </a:extLst>
              </p:cNvPr>
              <p:cNvSpPr/>
              <p:nvPr/>
            </p:nvSpPr>
            <p:spPr>
              <a:xfrm>
                <a:off x="6267450" y="1657351"/>
                <a:ext cx="785811" cy="785811"/>
              </a:xfrm>
              <a:prstGeom prst="roundRect">
                <a:avLst/>
              </a:prstGeom>
              <a:solidFill>
                <a:srgbClr val="DDB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mj-ea"/>
                  <a:ea typeface="+mj-ea"/>
                </a:endParaRPr>
              </a:p>
            </p:txBody>
          </p:sp>
          <p:sp>
            <p:nvSpPr>
              <p:cNvPr id="67" name="文本框 66">
                <a:extLst>
                  <a:ext uri="{FF2B5EF4-FFF2-40B4-BE49-F238E27FC236}">
                    <a16:creationId xmlns:a16="http://schemas.microsoft.com/office/drawing/2014/main" id="{71C55293-0AA3-4D59-90F7-8D827F711272}"/>
                  </a:ext>
                </a:extLst>
              </p:cNvPr>
              <p:cNvSpPr txBox="1"/>
              <p:nvPr/>
            </p:nvSpPr>
            <p:spPr>
              <a:xfrm>
                <a:off x="6290072" y="1757869"/>
                <a:ext cx="76795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mj-ea"/>
                    <a:ea typeface="+mj-ea"/>
                    <a:cs typeface="+mn-cs"/>
                  </a:rPr>
                  <a:t>02</a:t>
                </a:r>
                <a:endParaRPr kumimoji="0" lang="zh-CN" altLang="en-US" sz="3200" b="0" i="0" u="none" strike="noStrike" kern="1200" cap="none" spc="0" normalizeH="0" baseline="0" noProof="0" dirty="0">
                  <a:ln>
                    <a:noFill/>
                  </a:ln>
                  <a:solidFill>
                    <a:prstClr val="white"/>
                  </a:solidFill>
                  <a:effectLst/>
                  <a:uLnTx/>
                  <a:uFillTx/>
                  <a:latin typeface="+mj-ea"/>
                  <a:ea typeface="+mj-ea"/>
                  <a:cs typeface="+mn-cs"/>
                </a:endParaRPr>
              </a:p>
            </p:txBody>
          </p:sp>
        </p:grpSp>
      </p:grpSp>
      <p:grpSp>
        <p:nvGrpSpPr>
          <p:cNvPr id="68" name="组合 67">
            <a:extLst>
              <a:ext uri="{FF2B5EF4-FFF2-40B4-BE49-F238E27FC236}">
                <a16:creationId xmlns:a16="http://schemas.microsoft.com/office/drawing/2014/main" id="{4B25BE7A-92E0-4B01-8A44-AC4F21DC1946}"/>
              </a:ext>
            </a:extLst>
          </p:cNvPr>
          <p:cNvGrpSpPr/>
          <p:nvPr/>
        </p:nvGrpSpPr>
        <p:grpSpPr>
          <a:xfrm>
            <a:off x="7116804" y="3971198"/>
            <a:ext cx="4810337" cy="808404"/>
            <a:chOff x="6267450" y="1565756"/>
            <a:chExt cx="4810337" cy="808404"/>
          </a:xfrm>
        </p:grpSpPr>
        <p:sp>
          <p:nvSpPr>
            <p:cNvPr id="69" name="矩形 68">
              <a:extLst>
                <a:ext uri="{FF2B5EF4-FFF2-40B4-BE49-F238E27FC236}">
                  <a16:creationId xmlns:a16="http://schemas.microsoft.com/office/drawing/2014/main" id="{7AA2A176-3FD9-4EFF-8B57-9FB60AEC2E39}"/>
                </a:ext>
              </a:extLst>
            </p:cNvPr>
            <p:cNvSpPr/>
            <p:nvPr/>
          </p:nvSpPr>
          <p:spPr>
            <a:xfrm>
              <a:off x="7199802" y="1565756"/>
              <a:ext cx="387798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3200" b="1" dirty="0">
                  <a:ln w="0">
                    <a:noFill/>
                  </a:ln>
                  <a:latin typeface="+mj-ea"/>
                  <a:ea typeface="+mj-ea"/>
                </a:rPr>
                <a:t>设施改造及方法发展</a:t>
              </a:r>
              <a:endParaRPr lang="zh-CN" altLang="en-US" sz="2800" b="1" noProof="1">
                <a:ln w="0">
                  <a:noFill/>
                </a:ln>
                <a:latin typeface="+mj-ea"/>
                <a:ea typeface="+mj-ea"/>
                <a:sym typeface="Arial" panose="020B0604020202020204" pitchFamily="34" charset="0"/>
              </a:endParaRPr>
            </a:p>
          </p:txBody>
        </p:sp>
        <p:grpSp>
          <p:nvGrpSpPr>
            <p:cNvPr id="70" name="组合 69">
              <a:extLst>
                <a:ext uri="{FF2B5EF4-FFF2-40B4-BE49-F238E27FC236}">
                  <a16:creationId xmlns:a16="http://schemas.microsoft.com/office/drawing/2014/main" id="{899CB8BC-8747-4A74-9A2A-4C469566681C}"/>
                </a:ext>
              </a:extLst>
            </p:cNvPr>
            <p:cNvGrpSpPr/>
            <p:nvPr/>
          </p:nvGrpSpPr>
          <p:grpSpPr>
            <a:xfrm>
              <a:off x="6267450" y="1588349"/>
              <a:ext cx="790575" cy="785811"/>
              <a:chOff x="6267450" y="1657351"/>
              <a:chExt cx="790575" cy="785811"/>
            </a:xfrm>
          </p:grpSpPr>
          <p:sp>
            <p:nvSpPr>
              <p:cNvPr id="71" name="矩形: 圆角 70">
                <a:extLst>
                  <a:ext uri="{FF2B5EF4-FFF2-40B4-BE49-F238E27FC236}">
                    <a16:creationId xmlns:a16="http://schemas.microsoft.com/office/drawing/2014/main" id="{3531BB0C-6E30-41CF-86E1-4FC9C0EEF32D}"/>
                  </a:ext>
                </a:extLst>
              </p:cNvPr>
              <p:cNvSpPr/>
              <p:nvPr/>
            </p:nvSpPr>
            <p:spPr>
              <a:xfrm>
                <a:off x="6267450" y="1657351"/>
                <a:ext cx="785811" cy="785811"/>
              </a:xfrm>
              <a:prstGeom prst="roundRect">
                <a:avLst/>
              </a:prstGeom>
              <a:solidFill>
                <a:srgbClr val="052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mj-ea"/>
                  <a:ea typeface="+mj-ea"/>
                </a:endParaRPr>
              </a:p>
            </p:txBody>
          </p:sp>
          <p:sp>
            <p:nvSpPr>
              <p:cNvPr id="72" name="文本框 71">
                <a:extLst>
                  <a:ext uri="{FF2B5EF4-FFF2-40B4-BE49-F238E27FC236}">
                    <a16:creationId xmlns:a16="http://schemas.microsoft.com/office/drawing/2014/main" id="{9C48B361-6879-4BF8-A6BF-A44432003FF9}"/>
                  </a:ext>
                </a:extLst>
              </p:cNvPr>
              <p:cNvSpPr txBox="1"/>
              <p:nvPr/>
            </p:nvSpPr>
            <p:spPr>
              <a:xfrm>
                <a:off x="6290072" y="1757869"/>
                <a:ext cx="76795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mj-ea"/>
                    <a:ea typeface="+mj-ea"/>
                    <a:cs typeface="+mn-cs"/>
                  </a:rPr>
                  <a:t>03</a:t>
                </a:r>
                <a:endParaRPr kumimoji="0" lang="zh-CN" altLang="en-US" sz="3200" b="0" i="0" u="none" strike="noStrike" kern="1200" cap="none" spc="0" normalizeH="0" baseline="0" noProof="0" dirty="0">
                  <a:ln>
                    <a:noFill/>
                  </a:ln>
                  <a:solidFill>
                    <a:prstClr val="white"/>
                  </a:solidFill>
                  <a:effectLst/>
                  <a:uLnTx/>
                  <a:uFillTx/>
                  <a:latin typeface="+mj-ea"/>
                  <a:ea typeface="+mj-ea"/>
                  <a:cs typeface="+mn-cs"/>
                </a:endParaRPr>
              </a:p>
            </p:txBody>
          </p:sp>
        </p:grpSp>
      </p:grpSp>
    </p:spTree>
    <p:extLst>
      <p:ext uri="{BB962C8B-B14F-4D97-AF65-F5344CB8AC3E}">
        <p14:creationId xmlns:p14="http://schemas.microsoft.com/office/powerpoint/2010/main" val="47470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9" name="文本框 8">
            <a:extLst>
              <a:ext uri="{FF2B5EF4-FFF2-40B4-BE49-F238E27FC236}">
                <a16:creationId xmlns:a16="http://schemas.microsoft.com/office/drawing/2014/main" id="{8F40E68F-D131-49F7-85BA-83A680E0C497}"/>
              </a:ext>
            </a:extLst>
          </p:cNvPr>
          <p:cNvSpPr txBox="1"/>
          <p:nvPr/>
        </p:nvSpPr>
        <p:spPr>
          <a:xfrm>
            <a:off x="5439178" y="377780"/>
            <a:ext cx="6641454" cy="369332"/>
          </a:xfrm>
          <a:prstGeom prst="rect">
            <a:avLst/>
          </a:prstGeom>
          <a:noFill/>
        </p:spPr>
        <p:txBody>
          <a:bodyPr wrap="square" rtlCol="0">
            <a:spAutoFit/>
          </a:bodyPr>
          <a:lstStyle/>
          <a:p>
            <a:r>
              <a:rPr lang="en-US" altLang="zh-CN" b="1" dirty="0"/>
              <a:t>1W1A</a:t>
            </a:r>
            <a:r>
              <a:rPr lang="zh-CN" altLang="en-US" dirty="0"/>
              <a:t>：简化三角弯晶结构，可在与</a:t>
            </a:r>
            <a:r>
              <a:rPr lang="en-US" altLang="zh-CN" dirty="0"/>
              <a:t>1W1B</a:t>
            </a:r>
            <a:r>
              <a:rPr lang="zh-CN" altLang="en-US" dirty="0"/>
              <a:t>相同工况下工作；</a:t>
            </a:r>
            <a:endParaRPr lang="en-US" altLang="zh-CN" dirty="0"/>
          </a:p>
        </p:txBody>
      </p:sp>
      <p:sp>
        <p:nvSpPr>
          <p:cNvPr id="15" name="椭圆 14">
            <a:extLst>
              <a:ext uri="{FF2B5EF4-FFF2-40B4-BE49-F238E27FC236}">
                <a16:creationId xmlns:a16="http://schemas.microsoft.com/office/drawing/2014/main" id="{6CC9C3EA-6557-4902-84F0-D61A81E4BCBF}"/>
              </a:ext>
            </a:extLst>
          </p:cNvPr>
          <p:cNvSpPr/>
          <p:nvPr/>
        </p:nvSpPr>
        <p:spPr bwMode="auto">
          <a:xfrm rot="2221192">
            <a:off x="2114655" y="3278157"/>
            <a:ext cx="1113599"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17" name="图片 16">
            <a:extLst>
              <a:ext uri="{FF2B5EF4-FFF2-40B4-BE49-F238E27FC236}">
                <a16:creationId xmlns:a16="http://schemas.microsoft.com/office/drawing/2014/main" id="{5F8B7B29-325E-4222-9085-8067A8F29C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6969" y="1119260"/>
            <a:ext cx="3382936" cy="1257264"/>
          </a:xfrm>
          <a:prstGeom prst="rect">
            <a:avLst/>
          </a:prstGeom>
        </p:spPr>
      </p:pic>
      <p:sp>
        <p:nvSpPr>
          <p:cNvPr id="4" name="文本框 3">
            <a:extLst>
              <a:ext uri="{FF2B5EF4-FFF2-40B4-BE49-F238E27FC236}">
                <a16:creationId xmlns:a16="http://schemas.microsoft.com/office/drawing/2014/main" id="{92386436-0F5E-420D-B78E-6E3F3E9CA283}"/>
              </a:ext>
            </a:extLst>
          </p:cNvPr>
          <p:cNvSpPr txBox="1"/>
          <p:nvPr/>
        </p:nvSpPr>
        <p:spPr>
          <a:xfrm>
            <a:off x="6096000" y="2734022"/>
            <a:ext cx="2159566" cy="307777"/>
          </a:xfrm>
          <a:prstGeom prst="rect">
            <a:avLst/>
          </a:prstGeom>
          <a:noFill/>
        </p:spPr>
        <p:txBody>
          <a:bodyPr wrap="none" rtlCol="0">
            <a:spAutoFit/>
          </a:bodyPr>
          <a:lstStyle/>
          <a:p>
            <a:r>
              <a:rPr lang="zh-CN" altLang="en-US" sz="1400" dirty="0"/>
              <a:t>三角弯晶单色器几何模型</a:t>
            </a:r>
          </a:p>
        </p:txBody>
      </p:sp>
      <p:pic>
        <p:nvPicPr>
          <p:cNvPr id="5" name="图片 4">
            <a:extLst>
              <a:ext uri="{FF2B5EF4-FFF2-40B4-BE49-F238E27FC236}">
                <a16:creationId xmlns:a16="http://schemas.microsoft.com/office/drawing/2014/main" id="{58EE8D19-BE11-4201-8029-14024324F7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90167" y="1119260"/>
            <a:ext cx="3030268" cy="1614762"/>
          </a:xfrm>
          <a:prstGeom prst="rect">
            <a:avLst/>
          </a:prstGeom>
        </p:spPr>
      </p:pic>
      <p:sp>
        <p:nvSpPr>
          <p:cNvPr id="18" name="文本框 17">
            <a:extLst>
              <a:ext uri="{FF2B5EF4-FFF2-40B4-BE49-F238E27FC236}">
                <a16:creationId xmlns:a16="http://schemas.microsoft.com/office/drawing/2014/main" id="{DFCB0201-F54E-4106-8667-809A65DDAD74}"/>
              </a:ext>
            </a:extLst>
          </p:cNvPr>
          <p:cNvSpPr txBox="1"/>
          <p:nvPr/>
        </p:nvSpPr>
        <p:spPr>
          <a:xfrm>
            <a:off x="9525518" y="2923959"/>
            <a:ext cx="2159566" cy="307777"/>
          </a:xfrm>
          <a:prstGeom prst="rect">
            <a:avLst/>
          </a:prstGeom>
          <a:noFill/>
        </p:spPr>
        <p:txBody>
          <a:bodyPr wrap="none" rtlCol="0">
            <a:spAutoFit/>
          </a:bodyPr>
          <a:lstStyle/>
          <a:p>
            <a:r>
              <a:rPr lang="zh-CN" altLang="en-US" sz="1400" dirty="0"/>
              <a:t>三角弯晶单色器温升计算</a:t>
            </a:r>
          </a:p>
        </p:txBody>
      </p:sp>
      <p:pic>
        <p:nvPicPr>
          <p:cNvPr id="6" name="图片 5">
            <a:extLst>
              <a:ext uri="{FF2B5EF4-FFF2-40B4-BE49-F238E27FC236}">
                <a16:creationId xmlns:a16="http://schemas.microsoft.com/office/drawing/2014/main" id="{4BDA2B07-4D32-453C-A3B5-E0ADD61BBC02}"/>
              </a:ext>
            </a:extLst>
          </p:cNvPr>
          <p:cNvPicPr>
            <a:picLocks noChangeAspect="1"/>
          </p:cNvPicPr>
          <p:nvPr/>
        </p:nvPicPr>
        <p:blipFill>
          <a:blip r:embed="rId5"/>
          <a:stretch>
            <a:fillRect/>
          </a:stretch>
        </p:blipFill>
        <p:spPr>
          <a:xfrm>
            <a:off x="5475677" y="3429000"/>
            <a:ext cx="3993987" cy="2800661"/>
          </a:xfrm>
          <a:prstGeom prst="rect">
            <a:avLst/>
          </a:prstGeom>
        </p:spPr>
      </p:pic>
      <p:sp>
        <p:nvSpPr>
          <p:cNvPr id="22" name="文本框 21">
            <a:extLst>
              <a:ext uri="{FF2B5EF4-FFF2-40B4-BE49-F238E27FC236}">
                <a16:creationId xmlns:a16="http://schemas.microsoft.com/office/drawing/2014/main" id="{295AA54F-7E3D-4B9C-AA2D-7D7EC9F37E8C}"/>
              </a:ext>
            </a:extLst>
          </p:cNvPr>
          <p:cNvSpPr txBox="1"/>
          <p:nvPr/>
        </p:nvSpPr>
        <p:spPr>
          <a:xfrm>
            <a:off x="6481878" y="6229661"/>
            <a:ext cx="2402292" cy="307777"/>
          </a:xfrm>
          <a:prstGeom prst="rect">
            <a:avLst/>
          </a:prstGeom>
          <a:noFill/>
        </p:spPr>
        <p:txBody>
          <a:bodyPr wrap="square">
            <a:spAutoFit/>
          </a:bodyPr>
          <a:lstStyle/>
          <a:p>
            <a:r>
              <a:rPr lang="zh-CN" altLang="en-US" sz="1400" dirty="0"/>
              <a:t>组装及在线安装测试</a:t>
            </a:r>
          </a:p>
        </p:txBody>
      </p:sp>
      <p:sp>
        <p:nvSpPr>
          <p:cNvPr id="23" name="文本框 22">
            <a:extLst>
              <a:ext uri="{FF2B5EF4-FFF2-40B4-BE49-F238E27FC236}">
                <a16:creationId xmlns:a16="http://schemas.microsoft.com/office/drawing/2014/main" id="{AE72F31C-3DEE-4B28-97E4-4E9ACC9FAEE5}"/>
              </a:ext>
            </a:extLst>
          </p:cNvPr>
          <p:cNvSpPr txBox="1"/>
          <p:nvPr/>
        </p:nvSpPr>
        <p:spPr>
          <a:xfrm>
            <a:off x="9680356" y="3823796"/>
            <a:ext cx="2380942" cy="2308324"/>
          </a:xfrm>
          <a:prstGeom prst="rect">
            <a:avLst/>
          </a:prstGeom>
          <a:noFill/>
        </p:spPr>
        <p:txBody>
          <a:bodyPr wrap="square">
            <a:spAutoFit/>
          </a:bodyPr>
          <a:lstStyle/>
          <a:p>
            <a:r>
              <a:rPr lang="zh-CN" altLang="en-US" sz="1800" dirty="0"/>
              <a:t>完成了单色器压弯机构的设计、加工、离线测试及在线调试，改造之后样品处光斑的水平尺寸连续可调，较改造前有了明显的提升，达到了预期目的。</a:t>
            </a:r>
            <a:endParaRPr lang="zh-CN" altLang="en-US" dirty="0"/>
          </a:p>
        </p:txBody>
      </p:sp>
    </p:spTree>
    <p:extLst>
      <p:ext uri="{BB962C8B-B14F-4D97-AF65-F5344CB8AC3E}">
        <p14:creationId xmlns:p14="http://schemas.microsoft.com/office/powerpoint/2010/main" val="1220964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9" name="文本框 8">
            <a:extLst>
              <a:ext uri="{FF2B5EF4-FFF2-40B4-BE49-F238E27FC236}">
                <a16:creationId xmlns:a16="http://schemas.microsoft.com/office/drawing/2014/main" id="{8F40E68F-D131-49F7-85BA-83A680E0C497}"/>
              </a:ext>
            </a:extLst>
          </p:cNvPr>
          <p:cNvSpPr txBox="1"/>
          <p:nvPr/>
        </p:nvSpPr>
        <p:spPr>
          <a:xfrm>
            <a:off x="5439178" y="377780"/>
            <a:ext cx="6641454" cy="369332"/>
          </a:xfrm>
          <a:prstGeom prst="rect">
            <a:avLst/>
          </a:prstGeom>
          <a:noFill/>
        </p:spPr>
        <p:txBody>
          <a:bodyPr wrap="square" rtlCol="0">
            <a:spAutoFit/>
          </a:bodyPr>
          <a:lstStyle/>
          <a:p>
            <a:r>
              <a:rPr lang="en-US" altLang="zh-CN" b="1" dirty="0"/>
              <a:t>1W2B</a:t>
            </a:r>
            <a:r>
              <a:rPr lang="zh-CN" altLang="en-US" dirty="0"/>
              <a:t>：降低插入件磁场</a:t>
            </a:r>
            <a:r>
              <a:rPr lang="en-US" altLang="zh-CN" dirty="0"/>
              <a:t>+</a:t>
            </a:r>
            <a:r>
              <a:rPr lang="zh-CN" altLang="en-US" dirty="0"/>
              <a:t>碳膜组，碳膜组方案与</a:t>
            </a:r>
            <a:r>
              <a:rPr lang="en-US" altLang="zh-CN" dirty="0"/>
              <a:t>1W1</a:t>
            </a:r>
            <a:r>
              <a:rPr lang="zh-CN" altLang="en-US" dirty="0"/>
              <a:t>相同；</a:t>
            </a:r>
            <a:endParaRPr lang="en-US" altLang="zh-CN" dirty="0"/>
          </a:p>
        </p:txBody>
      </p:sp>
      <p:sp>
        <p:nvSpPr>
          <p:cNvPr id="16" name="椭圆 15">
            <a:extLst>
              <a:ext uri="{FF2B5EF4-FFF2-40B4-BE49-F238E27FC236}">
                <a16:creationId xmlns:a16="http://schemas.microsoft.com/office/drawing/2014/main" id="{9F675541-4F8F-42F4-89DA-23CAAE8D566F}"/>
              </a:ext>
            </a:extLst>
          </p:cNvPr>
          <p:cNvSpPr/>
          <p:nvPr/>
        </p:nvSpPr>
        <p:spPr bwMode="auto">
          <a:xfrm rot="2090596">
            <a:off x="1352608" y="1754952"/>
            <a:ext cx="1872000" cy="4320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pic>
        <p:nvPicPr>
          <p:cNvPr id="18" name="图片 17">
            <a:extLst>
              <a:ext uri="{FF2B5EF4-FFF2-40B4-BE49-F238E27FC236}">
                <a16:creationId xmlns:a16="http://schemas.microsoft.com/office/drawing/2014/main" id="{801DCD98-5298-4C0F-ACD0-3C0E8961F779}"/>
              </a:ext>
            </a:extLst>
          </p:cNvPr>
          <p:cNvPicPr>
            <a:picLocks noChangeAspect="1"/>
          </p:cNvPicPr>
          <p:nvPr/>
        </p:nvPicPr>
        <p:blipFill rotWithShape="1">
          <a:blip r:embed="rId3"/>
          <a:srcRect r="40594"/>
          <a:stretch/>
        </p:blipFill>
        <p:spPr>
          <a:xfrm>
            <a:off x="5896210" y="929881"/>
            <a:ext cx="5500987" cy="4839675"/>
          </a:xfrm>
          <a:prstGeom prst="rect">
            <a:avLst/>
          </a:prstGeom>
        </p:spPr>
      </p:pic>
    </p:spTree>
    <p:extLst>
      <p:ext uri="{BB962C8B-B14F-4D97-AF65-F5344CB8AC3E}">
        <p14:creationId xmlns:p14="http://schemas.microsoft.com/office/powerpoint/2010/main" val="127067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7FFF727-4585-4C58-A073-40BD7137B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244" y="289031"/>
            <a:ext cx="4687911" cy="6279938"/>
          </a:xfrm>
          <a:prstGeom prst="rect">
            <a:avLst/>
          </a:prstGeom>
        </p:spPr>
      </p:pic>
      <p:sp>
        <p:nvSpPr>
          <p:cNvPr id="9" name="文本框 8">
            <a:extLst>
              <a:ext uri="{FF2B5EF4-FFF2-40B4-BE49-F238E27FC236}">
                <a16:creationId xmlns:a16="http://schemas.microsoft.com/office/drawing/2014/main" id="{8F40E68F-D131-49F7-85BA-83A680E0C497}"/>
              </a:ext>
            </a:extLst>
          </p:cNvPr>
          <p:cNvSpPr txBox="1"/>
          <p:nvPr/>
        </p:nvSpPr>
        <p:spPr>
          <a:xfrm>
            <a:off x="5439178" y="377780"/>
            <a:ext cx="6641454" cy="369332"/>
          </a:xfrm>
          <a:prstGeom prst="rect">
            <a:avLst/>
          </a:prstGeom>
          <a:noFill/>
        </p:spPr>
        <p:txBody>
          <a:bodyPr wrap="square" rtlCol="0">
            <a:spAutoFit/>
          </a:bodyPr>
          <a:lstStyle/>
          <a:p>
            <a:r>
              <a:rPr lang="en-US" altLang="zh-CN" b="1" dirty="0"/>
              <a:t>4W1A/B</a:t>
            </a:r>
            <a:r>
              <a:rPr lang="zh-CN" altLang="en-US" dirty="0"/>
              <a:t>：增加一片固定厚度碳膜；</a:t>
            </a:r>
            <a:endParaRPr lang="en-US" altLang="zh-CN" dirty="0"/>
          </a:p>
        </p:txBody>
      </p:sp>
      <p:sp>
        <p:nvSpPr>
          <p:cNvPr id="10" name="椭圆 9">
            <a:extLst>
              <a:ext uri="{FF2B5EF4-FFF2-40B4-BE49-F238E27FC236}">
                <a16:creationId xmlns:a16="http://schemas.microsoft.com/office/drawing/2014/main" id="{089624FF-793A-4E04-AE5A-F5603413ED60}"/>
              </a:ext>
            </a:extLst>
          </p:cNvPr>
          <p:cNvSpPr/>
          <p:nvPr/>
        </p:nvSpPr>
        <p:spPr bwMode="auto">
          <a:xfrm rot="5400000">
            <a:off x="1223407" y="4108016"/>
            <a:ext cx="2160000" cy="50405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1588" marR="0" indent="0" algn="ctr" defTabSz="914400" rtl="0" eaLnBrk="1" fontAlgn="base" latinLnBrk="0" hangingPunct="1">
              <a:lnSpc>
                <a:spcPct val="100000"/>
              </a:lnSpc>
              <a:spcBef>
                <a:spcPct val="0"/>
              </a:spcBef>
              <a:spcAft>
                <a:spcPct val="0"/>
              </a:spcAft>
              <a:buClrTx/>
              <a:buSzTx/>
              <a:buFontTx/>
              <a:buNone/>
              <a:tabLst/>
            </a:pPr>
            <a:endParaRPr kumimoji="0" lang="zh-CN" altLang="en-US" sz="3600" b="1" i="0" u="none" strike="noStrike" cap="none" normalizeH="0" baseline="0">
              <a:ln>
                <a:noFill/>
              </a:ln>
              <a:solidFill>
                <a:schemeClr val="bg1"/>
              </a:solidFill>
              <a:effectLst/>
              <a:latin typeface="Times New Roman" pitchFamily="18" charset="0"/>
              <a:ea typeface="华文中宋" pitchFamily="2" charset="-122"/>
            </a:endParaRPr>
          </a:p>
        </p:txBody>
      </p:sp>
      <p:grpSp>
        <p:nvGrpSpPr>
          <p:cNvPr id="5" name="组合 4">
            <a:extLst>
              <a:ext uri="{FF2B5EF4-FFF2-40B4-BE49-F238E27FC236}">
                <a16:creationId xmlns:a16="http://schemas.microsoft.com/office/drawing/2014/main" id="{87AE45C4-5146-494F-B3F0-739EDB6C2369}"/>
              </a:ext>
            </a:extLst>
          </p:cNvPr>
          <p:cNvGrpSpPr/>
          <p:nvPr/>
        </p:nvGrpSpPr>
        <p:grpSpPr>
          <a:xfrm>
            <a:off x="5214671" y="1011251"/>
            <a:ext cx="3047008" cy="2278805"/>
            <a:chOff x="5350018" y="2503550"/>
            <a:chExt cx="3047008" cy="2278805"/>
          </a:xfrm>
        </p:grpSpPr>
        <p:pic>
          <p:nvPicPr>
            <p:cNvPr id="11" name="图片 10">
              <a:extLst>
                <a:ext uri="{FF2B5EF4-FFF2-40B4-BE49-F238E27FC236}">
                  <a16:creationId xmlns:a16="http://schemas.microsoft.com/office/drawing/2014/main" id="{75DFA7DF-AD7D-4C53-9263-E20790B94163}"/>
                </a:ext>
              </a:extLst>
            </p:cNvPr>
            <p:cNvPicPr/>
            <p:nvPr/>
          </p:nvPicPr>
          <p:blipFill rotWithShape="1">
            <a:blip r:embed="rId3" cstate="screen">
              <a:extLst>
                <a:ext uri="{28A0092B-C50C-407E-A947-70E740481C1C}">
                  <a14:useLocalDpi xmlns:a14="http://schemas.microsoft.com/office/drawing/2010/main"/>
                </a:ext>
              </a:extLst>
            </a:blip>
            <a:srcRect r="4827"/>
            <a:stretch/>
          </p:blipFill>
          <p:spPr bwMode="auto">
            <a:xfrm>
              <a:off x="5350018" y="2503550"/>
              <a:ext cx="3047008" cy="2278805"/>
            </a:xfrm>
            <a:prstGeom prst="rect">
              <a:avLst/>
            </a:prstGeom>
            <a:noFill/>
            <a:ln>
              <a:noFill/>
            </a:ln>
          </p:spPr>
        </p:pic>
        <p:sp>
          <p:nvSpPr>
            <p:cNvPr id="4" name="文本框 3">
              <a:extLst>
                <a:ext uri="{FF2B5EF4-FFF2-40B4-BE49-F238E27FC236}">
                  <a16:creationId xmlns:a16="http://schemas.microsoft.com/office/drawing/2014/main" id="{109A1590-69E1-45A4-A7DC-F16C63F30D36}"/>
                </a:ext>
              </a:extLst>
            </p:cNvPr>
            <p:cNvSpPr txBox="1"/>
            <p:nvPr/>
          </p:nvSpPr>
          <p:spPr>
            <a:xfrm>
              <a:off x="7126310" y="2682996"/>
              <a:ext cx="1098378" cy="369332"/>
            </a:xfrm>
            <a:prstGeom prst="rect">
              <a:avLst/>
            </a:prstGeom>
            <a:solidFill>
              <a:schemeClr val="bg1"/>
            </a:solidFill>
          </p:spPr>
          <p:txBody>
            <a:bodyPr wrap="none" rtlCol="0">
              <a:spAutoFit/>
            </a:bodyPr>
            <a:lstStyle/>
            <a:p>
              <a:r>
                <a:rPr lang="en-US" altLang="zh-CN" sz="600" b="1" dirty="0">
                  <a:solidFill>
                    <a:srgbClr val="FF0000"/>
                  </a:solidFill>
                  <a:latin typeface="Times New Roman" panose="02020603050405020304" pitchFamily="18" charset="0"/>
                  <a:cs typeface="Times New Roman" panose="02020603050405020304" pitchFamily="18" charset="0"/>
                </a:rPr>
                <a:t>○</a:t>
              </a:r>
              <a:r>
                <a:rPr lang="en-US" altLang="zh-CN" sz="600" dirty="0">
                  <a:latin typeface="Times New Roman" panose="02020603050405020304" pitchFamily="18" charset="0"/>
                  <a:cs typeface="Times New Roman" panose="02020603050405020304" pitchFamily="18" charset="0"/>
                </a:rPr>
                <a:t> </a:t>
              </a:r>
              <a:r>
                <a:rPr lang="en-US" altLang="zh-CN" sz="600" dirty="0"/>
                <a:t>2.35GeV,</a:t>
              </a:r>
              <a:r>
                <a:rPr lang="zh-CN" altLang="en-US" sz="600" dirty="0"/>
                <a:t> </a:t>
              </a:r>
              <a:r>
                <a:rPr lang="en-US" altLang="zh-CN" sz="600" dirty="0"/>
                <a:t>900mA</a:t>
              </a:r>
            </a:p>
            <a:p>
              <a:r>
                <a:rPr lang="en-US" altLang="zh-CN" sz="600" b="1" dirty="0">
                  <a:solidFill>
                    <a:srgbClr val="92D050"/>
                  </a:solidFill>
                  <a:latin typeface="Times New Roman" panose="02020603050405020304" pitchFamily="18" charset="0"/>
                  <a:cs typeface="Times New Roman" panose="02020603050405020304" pitchFamily="18" charset="0"/>
                </a:rPr>
                <a:t>○</a:t>
              </a:r>
              <a:r>
                <a:rPr lang="en-US" altLang="zh-CN" sz="600" dirty="0">
                  <a:latin typeface="Times New Roman" panose="02020603050405020304" pitchFamily="18" charset="0"/>
                  <a:cs typeface="Times New Roman" panose="02020603050405020304" pitchFamily="18" charset="0"/>
                </a:rPr>
                <a:t> </a:t>
              </a:r>
              <a:r>
                <a:rPr lang="en-US" altLang="zh-CN" sz="600" dirty="0"/>
                <a:t>2.35GeV, 900mA+C200</a:t>
              </a:r>
            </a:p>
            <a:p>
              <a:r>
                <a:rPr lang="en-US" altLang="zh-CN" sz="600" b="1" dirty="0">
                  <a:latin typeface="Times New Roman" panose="02020603050405020304" pitchFamily="18" charset="0"/>
                  <a:cs typeface="Times New Roman" panose="02020603050405020304" pitchFamily="18" charset="0"/>
                </a:rPr>
                <a:t>+ </a:t>
              </a:r>
              <a:r>
                <a:rPr lang="en-US" altLang="zh-CN" sz="600" dirty="0">
                  <a:latin typeface="Times New Roman" panose="02020603050405020304" pitchFamily="18" charset="0"/>
                  <a:cs typeface="Times New Roman" panose="02020603050405020304" pitchFamily="18" charset="0"/>
                </a:rPr>
                <a:t>2</a:t>
              </a:r>
              <a:r>
                <a:rPr lang="en-US" altLang="zh-CN" sz="600" dirty="0"/>
                <a:t>.5GeV, 250mA</a:t>
              </a:r>
              <a:r>
                <a:rPr lang="zh-CN" altLang="en-US" sz="600" dirty="0"/>
                <a:t>，专用光</a:t>
              </a:r>
            </a:p>
          </p:txBody>
        </p:sp>
      </p:grpSp>
      <p:pic>
        <p:nvPicPr>
          <p:cNvPr id="16" name="图片 15">
            <a:extLst>
              <a:ext uri="{FF2B5EF4-FFF2-40B4-BE49-F238E27FC236}">
                <a16:creationId xmlns:a16="http://schemas.microsoft.com/office/drawing/2014/main" id="{6EBD36E8-E52A-4277-889C-680002EF426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99354" y="1225041"/>
            <a:ext cx="1576036" cy="1752083"/>
          </a:xfrm>
          <a:prstGeom prst="rect">
            <a:avLst/>
          </a:prstGeom>
          <a:noFill/>
          <a:ln>
            <a:noFill/>
          </a:ln>
        </p:spPr>
      </p:pic>
      <p:pic>
        <p:nvPicPr>
          <p:cNvPr id="17" name="图片 16">
            <a:extLst>
              <a:ext uri="{FF2B5EF4-FFF2-40B4-BE49-F238E27FC236}">
                <a16:creationId xmlns:a16="http://schemas.microsoft.com/office/drawing/2014/main" id="{CB18A36D-CD0A-4A7B-8264-F345CD1025B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8581" y="1222092"/>
            <a:ext cx="1596994" cy="1768849"/>
          </a:xfrm>
          <a:prstGeom prst="rect">
            <a:avLst/>
          </a:prstGeom>
          <a:noFill/>
          <a:ln>
            <a:noFill/>
          </a:ln>
        </p:spPr>
      </p:pic>
      <p:pic>
        <p:nvPicPr>
          <p:cNvPr id="19" name="图片 18">
            <a:extLst>
              <a:ext uri="{FF2B5EF4-FFF2-40B4-BE49-F238E27FC236}">
                <a16:creationId xmlns:a16="http://schemas.microsoft.com/office/drawing/2014/main" id="{E79DF677-C717-4FC2-9953-A46614DA40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8222" y="3915978"/>
            <a:ext cx="2530359" cy="1751325"/>
          </a:xfrm>
          <a:prstGeom prst="rect">
            <a:avLst/>
          </a:prstGeom>
        </p:spPr>
      </p:pic>
    </p:spTree>
    <p:extLst>
      <p:ext uri="{BB962C8B-B14F-4D97-AF65-F5344CB8AC3E}">
        <p14:creationId xmlns:p14="http://schemas.microsoft.com/office/powerpoint/2010/main" val="2449142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p:txBody>
          <a:bodyPr>
            <a:normAutofit/>
          </a:bodyPr>
          <a:lstStyle/>
          <a:p>
            <a:r>
              <a:rPr lang="zh-CN" altLang="en-US" sz="3200" b="1" dirty="0"/>
              <a:t>所创新项目 “同步辐射实验站智能化”</a:t>
            </a:r>
          </a:p>
        </p:txBody>
      </p:sp>
      <p:sp>
        <p:nvSpPr>
          <p:cNvPr id="5" name="内容占位符 4">
            <a:extLst>
              <a:ext uri="{FF2B5EF4-FFF2-40B4-BE49-F238E27FC236}">
                <a16:creationId xmlns:a16="http://schemas.microsoft.com/office/drawing/2014/main" id="{AF596241-8B75-41C1-BC06-9C4C63C9F04D}"/>
              </a:ext>
            </a:extLst>
          </p:cNvPr>
          <p:cNvSpPr>
            <a:spLocks noGrp="1"/>
          </p:cNvSpPr>
          <p:nvPr>
            <p:ph idx="1"/>
          </p:nvPr>
        </p:nvSpPr>
        <p:spPr/>
        <p:txBody>
          <a:bodyPr/>
          <a:lstStyle/>
          <a:p>
            <a:endParaRPr lang="zh-CN" altLang="en-US"/>
          </a:p>
        </p:txBody>
      </p:sp>
      <p:sp>
        <p:nvSpPr>
          <p:cNvPr id="6" name="灯片编号占位符 5">
            <a:extLst>
              <a:ext uri="{FF2B5EF4-FFF2-40B4-BE49-F238E27FC236}">
                <a16:creationId xmlns:a16="http://schemas.microsoft.com/office/drawing/2014/main" id="{5DFCAFBA-F536-4E8E-B82F-44550AB46475}"/>
              </a:ext>
            </a:extLst>
          </p:cNvPr>
          <p:cNvSpPr>
            <a:spLocks noGrp="1"/>
          </p:cNvSpPr>
          <p:nvPr>
            <p:ph type="sldNum" sz="quarter" idx="12"/>
          </p:nvPr>
        </p:nvSpPr>
        <p:spPr/>
        <p:txBody>
          <a:bodyPr/>
          <a:lstStyle/>
          <a:p>
            <a:fld id="{F00EF3C7-E1F4-4111-998D-BDFFA771D939}" type="slidenum">
              <a:rPr lang="zh-CN" altLang="en-US" smtClean="0"/>
              <a:t>23</a:t>
            </a:fld>
            <a:endParaRPr lang="zh-CN" altLang="en-US"/>
          </a:p>
        </p:txBody>
      </p:sp>
      <p:pic>
        <p:nvPicPr>
          <p:cNvPr id="2" name="图片 1"/>
          <p:cNvPicPr>
            <a:picLocks noChangeAspect="1"/>
          </p:cNvPicPr>
          <p:nvPr/>
        </p:nvPicPr>
        <p:blipFill rotWithShape="1">
          <a:blip r:embed="rId3"/>
          <a:srcRect t="2988"/>
          <a:stretch/>
        </p:blipFill>
        <p:spPr>
          <a:xfrm>
            <a:off x="576657" y="889415"/>
            <a:ext cx="10891555" cy="5691577"/>
          </a:xfrm>
          <a:prstGeom prst="rect">
            <a:avLst/>
          </a:prstGeom>
        </p:spPr>
      </p:pic>
    </p:spTree>
    <p:extLst>
      <p:ext uri="{BB962C8B-B14F-4D97-AF65-F5344CB8AC3E}">
        <p14:creationId xmlns:p14="http://schemas.microsoft.com/office/powerpoint/2010/main" val="343504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4">
            <a:extLst>
              <a:ext uri="{FF2B5EF4-FFF2-40B4-BE49-F238E27FC236}">
                <a16:creationId xmlns:a16="http://schemas.microsoft.com/office/drawing/2014/main" id="{101180DD-D3C8-405E-AAC8-19033D0378B5}"/>
              </a:ext>
            </a:extLst>
          </p:cNvPr>
          <p:cNvSpPr txBox="1">
            <a:spLocks/>
          </p:cNvSpPr>
          <p:nvPr/>
        </p:nvSpPr>
        <p:spPr>
          <a:xfrm>
            <a:off x="513493" y="1384733"/>
            <a:ext cx="10840307" cy="4644420"/>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120000"/>
              </a:lnSpc>
              <a:spcBef>
                <a:spcPts val="0"/>
              </a:spcBef>
              <a:spcAft>
                <a:spcPts val="1200"/>
              </a:spcAft>
              <a:buClr>
                <a:schemeClr val="accent6"/>
              </a:buClr>
              <a:buFont typeface="Wingdings" panose="05000000000000000000" pitchFamily="2" charset="2"/>
              <a:buChar char="n"/>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n"/>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u"/>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Ø"/>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l"/>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Clr>
                <a:srgbClr val="FFC000"/>
              </a:buClr>
              <a:buNone/>
            </a:pPr>
            <a:r>
              <a:rPr lang="en-US" altLang="zh-CN" sz="9600" dirty="0">
                <a:solidFill>
                  <a:prstClr val="black"/>
                </a:solidFill>
                <a:hlinkClick r:id="rId3"/>
              </a:rPr>
              <a:t>https://user.bsrf.ihep.ac.cn/</a:t>
            </a:r>
            <a:endParaRPr lang="en-US" altLang="zh-CN" sz="9600" dirty="0">
              <a:solidFill>
                <a:prstClr val="black"/>
              </a:solidFill>
            </a:endParaRPr>
          </a:p>
          <a:p>
            <a:pPr lvl="0"/>
            <a:endParaRPr lang="zh-CN" altLang="en-US" sz="9600" dirty="0"/>
          </a:p>
          <a:p>
            <a:pPr marL="444500" lvl="0" indent="-444500"/>
            <a:r>
              <a:rPr lang="zh-CN" altLang="en-US" sz="9600" dirty="0"/>
              <a:t>优化课题、实验流程</a:t>
            </a:r>
            <a:endParaRPr lang="en-US" altLang="zh-CN" sz="9600" dirty="0"/>
          </a:p>
          <a:p>
            <a:pPr marL="444500" lvl="0" indent="-444500"/>
            <a:r>
              <a:rPr lang="zh-CN" altLang="en-US" sz="9600" dirty="0"/>
              <a:t>增加用户到访环节</a:t>
            </a:r>
          </a:p>
          <a:p>
            <a:pPr marL="444500" lvl="0" indent="-444500"/>
            <a:r>
              <a:rPr lang="zh-CN" altLang="en-US" sz="9600" dirty="0"/>
              <a:t>优化邮件通知功能</a:t>
            </a:r>
          </a:p>
          <a:p>
            <a:pPr marL="444500" indent="-444500"/>
            <a:r>
              <a:rPr lang="zh-CN" altLang="en-US" sz="9600" dirty="0">
                <a:solidFill>
                  <a:prstClr val="black"/>
                </a:solidFill>
              </a:rPr>
              <a:t>部分线站增加线上数据服务功能</a:t>
            </a:r>
            <a:endParaRPr lang="en-US" altLang="zh-CN" sz="9600" dirty="0">
              <a:solidFill>
                <a:prstClr val="black"/>
              </a:solidFill>
            </a:endParaRPr>
          </a:p>
          <a:p>
            <a:pPr marL="444500" lvl="0" indent="-444500"/>
            <a:r>
              <a:rPr lang="zh-CN" altLang="en-US" sz="9600" dirty="0"/>
              <a:t>与中国科学院重大科技基础设施共享服务平台</a:t>
            </a:r>
            <a:r>
              <a:rPr lang="zh-CN" altLang="en-US" sz="9600" dirty="0">
                <a:solidFill>
                  <a:srgbClr val="FF0000"/>
                </a:solidFill>
              </a:rPr>
              <a:t>统一账号管理</a:t>
            </a:r>
            <a:r>
              <a:rPr lang="zh-CN" altLang="en-US" sz="9600" dirty="0"/>
              <a:t>，可互相切换</a:t>
            </a:r>
            <a:endParaRPr lang="en-US" altLang="zh-CN" sz="9600" dirty="0"/>
          </a:p>
          <a:p>
            <a:pPr marL="444500" indent="-444500"/>
            <a:r>
              <a:rPr lang="zh-CN" altLang="en-US" sz="9600" dirty="0">
                <a:solidFill>
                  <a:prstClr val="black"/>
                </a:solidFill>
              </a:rPr>
              <a:t>门禁系统升级为虚拟二维码门禁系统，实现</a:t>
            </a:r>
            <a:r>
              <a:rPr lang="zh-CN" altLang="en-US" sz="9600" dirty="0">
                <a:solidFill>
                  <a:srgbClr val="FF0000"/>
                </a:solidFill>
              </a:rPr>
              <a:t>每人一码</a:t>
            </a:r>
            <a:endParaRPr lang="en-US" altLang="zh-CN" sz="9600" dirty="0">
              <a:solidFill>
                <a:srgbClr val="FF0000"/>
              </a:solidFill>
            </a:endParaRPr>
          </a:p>
          <a:p>
            <a:pPr marL="444500" indent="-444500" algn="just">
              <a:buClr>
                <a:srgbClr val="FFC000"/>
              </a:buClr>
            </a:pPr>
            <a:r>
              <a:rPr lang="zh-CN" altLang="en-US" sz="9600" dirty="0">
                <a:solidFill>
                  <a:prstClr val="black"/>
                </a:solidFill>
              </a:rPr>
              <a:t>增加实验终端机系统，实现用户实验、剂量卡发放自动登记</a:t>
            </a:r>
          </a:p>
          <a:p>
            <a:pPr marL="0" indent="0" algn="just">
              <a:buClr>
                <a:srgbClr val="FFC000"/>
              </a:buClr>
              <a:buFont typeface="Wingdings" panose="05000000000000000000" pitchFamily="2" charset="2"/>
              <a:buNone/>
            </a:pPr>
            <a:r>
              <a:rPr lang="en-US" altLang="zh-CN" sz="2400" dirty="0">
                <a:solidFill>
                  <a:prstClr val="black"/>
                </a:solidFill>
              </a:rPr>
              <a:t> </a:t>
            </a:r>
            <a:endParaRPr lang="zh-CN" altLang="en-US" sz="2400" dirty="0">
              <a:solidFill>
                <a:prstClr val="black"/>
              </a:solidFill>
            </a:endParaRPr>
          </a:p>
        </p:txBody>
      </p:sp>
      <p:sp>
        <p:nvSpPr>
          <p:cNvPr id="11" name="标题 1"/>
          <p:cNvSpPr>
            <a:spLocks noGrp="1"/>
          </p:cNvSpPr>
          <p:nvPr>
            <p:ph type="title"/>
          </p:nvPr>
        </p:nvSpPr>
        <p:spPr/>
        <p:txBody>
          <a:bodyPr>
            <a:normAutofit/>
          </a:bodyPr>
          <a:lstStyle/>
          <a:p>
            <a:r>
              <a:rPr lang="en-US" altLang="zh-CN" dirty="0"/>
              <a:t>BSRF</a:t>
            </a:r>
            <a:r>
              <a:rPr lang="zh-CN" altLang="en-US" dirty="0"/>
              <a:t>用户服务系统升级</a:t>
            </a:r>
          </a:p>
        </p:txBody>
      </p:sp>
      <p:sp>
        <p:nvSpPr>
          <p:cNvPr id="2" name="灯片编号占位符 1">
            <a:extLst>
              <a:ext uri="{FF2B5EF4-FFF2-40B4-BE49-F238E27FC236}">
                <a16:creationId xmlns:a16="http://schemas.microsoft.com/office/drawing/2014/main" id="{826A6081-B029-4C28-9C15-1ED79AFDA486}"/>
              </a:ext>
            </a:extLst>
          </p:cNvPr>
          <p:cNvSpPr>
            <a:spLocks noGrp="1"/>
          </p:cNvSpPr>
          <p:nvPr>
            <p:ph type="sldNum" sz="quarter" idx="12"/>
          </p:nvPr>
        </p:nvSpPr>
        <p:spPr/>
        <p:txBody>
          <a:bodyPr/>
          <a:lstStyle/>
          <a:p>
            <a:fld id="{F00EF3C7-E1F4-4111-998D-BDFFA771D939}" type="slidenum">
              <a:rPr lang="zh-CN" altLang="en-US" smtClean="0"/>
              <a:t>24</a:t>
            </a:fld>
            <a:endParaRPr lang="zh-CN" altLang="en-US"/>
          </a:p>
        </p:txBody>
      </p:sp>
      <p:pic>
        <p:nvPicPr>
          <p:cNvPr id="9" name="图片 8"/>
          <p:cNvPicPr>
            <a:picLocks noChangeAspect="1"/>
          </p:cNvPicPr>
          <p:nvPr/>
        </p:nvPicPr>
        <p:blipFill>
          <a:blip r:embed="rId4"/>
          <a:stretch>
            <a:fillRect/>
          </a:stretch>
        </p:blipFill>
        <p:spPr>
          <a:xfrm>
            <a:off x="5317469" y="1384733"/>
            <a:ext cx="5887061" cy="2671778"/>
          </a:xfrm>
          <a:prstGeom prst="rect">
            <a:avLst/>
          </a:prstGeom>
        </p:spPr>
      </p:pic>
    </p:spTree>
    <p:extLst>
      <p:ext uri="{BB962C8B-B14F-4D97-AF65-F5344CB8AC3E}">
        <p14:creationId xmlns:p14="http://schemas.microsoft.com/office/powerpoint/2010/main" val="1235258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AFBF-4603-4683-A2D0-F86AC5A95071}"/>
              </a:ext>
            </a:extLst>
          </p:cNvPr>
          <p:cNvSpPr>
            <a:spLocks noGrp="1"/>
          </p:cNvSpPr>
          <p:nvPr>
            <p:ph type="title"/>
          </p:nvPr>
        </p:nvSpPr>
        <p:spPr/>
        <p:txBody>
          <a:bodyPr/>
          <a:lstStyle/>
          <a:p>
            <a:r>
              <a:rPr lang="zh-CN" altLang="en-US" dirty="0"/>
              <a:t>总结</a:t>
            </a:r>
          </a:p>
        </p:txBody>
      </p:sp>
      <p:sp>
        <p:nvSpPr>
          <p:cNvPr id="3" name="内容占位符 2">
            <a:extLst>
              <a:ext uri="{FF2B5EF4-FFF2-40B4-BE49-F238E27FC236}">
                <a16:creationId xmlns:a16="http://schemas.microsoft.com/office/drawing/2014/main" id="{1B9E5649-9EEE-4894-98BD-C9953DA7CCDC}"/>
              </a:ext>
            </a:extLst>
          </p:cNvPr>
          <p:cNvSpPr>
            <a:spLocks noGrp="1"/>
          </p:cNvSpPr>
          <p:nvPr>
            <p:ph idx="1"/>
          </p:nvPr>
        </p:nvSpPr>
        <p:spPr>
          <a:xfrm>
            <a:off x="3562522" y="1818517"/>
            <a:ext cx="6406540" cy="3063540"/>
          </a:xfrm>
        </p:spPr>
        <p:txBody>
          <a:bodyPr>
            <a:normAutofit/>
          </a:bodyPr>
          <a:lstStyle/>
          <a:p>
            <a:pPr marL="0" indent="0">
              <a:buNone/>
            </a:pPr>
            <a:r>
              <a:rPr lang="zh-CN" altLang="en-US" sz="4400" b="1" i="0" dirty="0">
                <a:solidFill>
                  <a:srgbClr val="FF0000"/>
                </a:solidFill>
                <a:effectLst/>
                <a:latin typeface="华文行楷" panose="02010800040101010101" pitchFamily="2" charset="-122"/>
                <a:ea typeface="华文行楷" panose="02010800040101010101" pitchFamily="2" charset="-122"/>
              </a:rPr>
              <a:t>老骥伏枥，志在千里；​</a:t>
            </a:r>
            <a:r>
              <a:rPr lang="zh-CN" altLang="en-US" sz="4400" b="0" i="0" dirty="0">
                <a:solidFill>
                  <a:srgbClr val="FF0000"/>
                </a:solidFill>
                <a:effectLst/>
                <a:latin typeface="华文行楷" panose="02010800040101010101" pitchFamily="2" charset="-122"/>
                <a:ea typeface="华文行楷" panose="02010800040101010101" pitchFamily="2" charset="-122"/>
              </a:rPr>
              <a:t>​</a:t>
            </a:r>
            <a:br>
              <a:rPr lang="zh-CN" altLang="en-US" sz="4400" dirty="0">
                <a:solidFill>
                  <a:srgbClr val="FF0000"/>
                </a:solidFill>
                <a:latin typeface="华文行楷" panose="02010800040101010101" pitchFamily="2" charset="-122"/>
                <a:ea typeface="华文行楷" panose="02010800040101010101" pitchFamily="2" charset="-122"/>
              </a:rPr>
            </a:br>
            <a:r>
              <a:rPr lang="zh-CN" altLang="en-US" sz="4400" b="0" i="0" dirty="0">
                <a:solidFill>
                  <a:srgbClr val="FF0000"/>
                </a:solidFill>
                <a:effectLst/>
                <a:latin typeface="华文行楷" panose="02010800040101010101" pitchFamily="2" charset="-122"/>
                <a:ea typeface="华文行楷" panose="02010800040101010101" pitchFamily="2" charset="-122"/>
              </a:rPr>
              <a:t>​</a:t>
            </a:r>
            <a:r>
              <a:rPr lang="zh-CN" altLang="en-US" sz="4400" b="1" i="0" dirty="0">
                <a:solidFill>
                  <a:srgbClr val="FF0000"/>
                </a:solidFill>
                <a:effectLst/>
                <a:latin typeface="华文行楷" panose="02010800040101010101" pitchFamily="2" charset="-122"/>
                <a:ea typeface="华文行楷" panose="02010800040101010101" pitchFamily="2" charset="-122"/>
              </a:rPr>
              <a:t>​烈士暮年，壮心不已。</a:t>
            </a:r>
            <a:r>
              <a:rPr lang="zh-CN" altLang="en-US" sz="3600" b="1" i="0" dirty="0">
                <a:solidFill>
                  <a:srgbClr val="FF0000"/>
                </a:solidFill>
                <a:effectLst/>
                <a:latin typeface="PingFang SC"/>
              </a:rPr>
              <a:t>​</a:t>
            </a:r>
            <a:endParaRPr lang="en-US" altLang="zh-CN" sz="3600" b="1" i="0" dirty="0">
              <a:solidFill>
                <a:srgbClr val="FF0000"/>
              </a:solidFill>
              <a:effectLst/>
              <a:latin typeface="PingFang SC"/>
            </a:endParaRPr>
          </a:p>
          <a:p>
            <a:pPr marL="457200" lvl="1" indent="0" algn="r">
              <a:buNone/>
            </a:pP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曹操 </a:t>
            </a:r>
            <a:r>
              <a:rPr lang="en-US" altLang="zh-CN" sz="2800" b="1" dirty="0">
                <a:latin typeface="楷体" panose="02010609060101010101" pitchFamily="49" charset="-122"/>
                <a:ea typeface="楷体" panose="02010609060101010101" pitchFamily="49" charset="-122"/>
              </a:rPr>
              <a:t>《</a:t>
            </a:r>
            <a:r>
              <a:rPr lang="zh-CN" altLang="en-US" sz="2800" b="1" dirty="0">
                <a:latin typeface="楷体" panose="02010609060101010101" pitchFamily="49" charset="-122"/>
                <a:ea typeface="楷体" panose="02010609060101010101" pitchFamily="49" charset="-122"/>
              </a:rPr>
              <a:t>龟虽寿</a:t>
            </a:r>
            <a:r>
              <a:rPr lang="en-US" altLang="zh-CN" sz="2800" b="1" dirty="0">
                <a:latin typeface="楷体" panose="02010609060101010101" pitchFamily="49" charset="-122"/>
                <a:ea typeface="楷体" panose="02010609060101010101" pitchFamily="49" charset="-122"/>
              </a:rPr>
              <a:t>》</a:t>
            </a:r>
          </a:p>
        </p:txBody>
      </p:sp>
      <p:sp>
        <p:nvSpPr>
          <p:cNvPr id="4" name="灯片编号占位符 3">
            <a:extLst>
              <a:ext uri="{FF2B5EF4-FFF2-40B4-BE49-F238E27FC236}">
                <a16:creationId xmlns:a16="http://schemas.microsoft.com/office/drawing/2014/main" id="{F1B809C5-CC80-4630-A1CC-896AA3FFD84F}"/>
              </a:ext>
            </a:extLst>
          </p:cNvPr>
          <p:cNvSpPr>
            <a:spLocks noGrp="1"/>
          </p:cNvSpPr>
          <p:nvPr>
            <p:ph type="sldNum" sz="quarter" idx="12"/>
          </p:nvPr>
        </p:nvSpPr>
        <p:spPr/>
        <p:txBody>
          <a:bodyPr/>
          <a:lstStyle/>
          <a:p>
            <a:fld id="{F00EF3C7-E1F4-4111-998D-BDFFA771D939}" type="slidenum">
              <a:rPr lang="zh-CN" altLang="en-US" smtClean="0"/>
              <a:t>25</a:t>
            </a:fld>
            <a:endParaRPr lang="zh-CN" altLang="en-US"/>
          </a:p>
        </p:txBody>
      </p:sp>
    </p:spTree>
    <p:extLst>
      <p:ext uri="{BB962C8B-B14F-4D97-AF65-F5344CB8AC3E}">
        <p14:creationId xmlns:p14="http://schemas.microsoft.com/office/powerpoint/2010/main" val="2465869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045E98-7E9E-4BF8-A1CD-CAFFC8A1DF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文本框 2"/>
          <p:cNvSpPr txBox="1"/>
          <p:nvPr/>
        </p:nvSpPr>
        <p:spPr>
          <a:xfrm>
            <a:off x="3009900" y="5585016"/>
            <a:ext cx="6172200" cy="830997"/>
          </a:xfrm>
          <a:prstGeom prst="rect">
            <a:avLst/>
          </a:prstGeom>
          <a:noFill/>
          <a:ln>
            <a:noFill/>
          </a:ln>
        </p:spPr>
        <p:txBody>
          <a:bodyPr wrap="square" rtlCol="0">
            <a:spAutoFit/>
          </a:bodyPr>
          <a:lstStyle/>
          <a:p>
            <a:pPr algn="ctr">
              <a:defRPr/>
            </a:pPr>
            <a:r>
              <a:rPr lang="zh-CN" altLang="en-US" sz="4800" b="1" dirty="0">
                <a:solidFill>
                  <a:srgbClr val="FF0000"/>
                </a:solidFill>
                <a:latin typeface="Arial"/>
                <a:ea typeface="微软雅黑"/>
              </a:rPr>
              <a:t>感谢聆听！</a:t>
            </a:r>
          </a:p>
        </p:txBody>
      </p:sp>
    </p:spTree>
    <p:extLst>
      <p:ext uri="{BB962C8B-B14F-4D97-AF65-F5344CB8AC3E}">
        <p14:creationId xmlns:p14="http://schemas.microsoft.com/office/powerpoint/2010/main" val="1710873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AFD08C1-181D-8E47-9645-777DB772BC74}"/>
              </a:ext>
            </a:extLst>
          </p:cNvPr>
          <p:cNvGrpSpPr/>
          <p:nvPr/>
        </p:nvGrpSpPr>
        <p:grpSpPr>
          <a:xfrm>
            <a:off x="0" y="2211399"/>
            <a:ext cx="12191999" cy="2376098"/>
            <a:chOff x="170694" y="175426"/>
            <a:chExt cx="3936004" cy="783721"/>
          </a:xfrm>
          <a:gradFill>
            <a:gsLst>
              <a:gs pos="0">
                <a:srgbClr val="052160">
                  <a:lumMod val="67000"/>
                </a:srgbClr>
              </a:gs>
              <a:gs pos="48000">
                <a:srgbClr val="052160">
                  <a:lumMod val="97000"/>
                  <a:lumOff val="3000"/>
                </a:srgbClr>
              </a:gs>
              <a:gs pos="100000">
                <a:srgbClr val="052160">
                  <a:lumMod val="60000"/>
                  <a:lumOff val="40000"/>
                </a:srgbClr>
              </a:gs>
            </a:gsLst>
            <a:lin ang="19200000" scaled="0"/>
          </a:gradFill>
        </p:grpSpPr>
        <p:sp>
          <p:nvSpPr>
            <p:cNvPr id="11" name="等腰三角形 25">
              <a:extLst>
                <a:ext uri="{FF2B5EF4-FFF2-40B4-BE49-F238E27FC236}">
                  <a16:creationId xmlns:a16="http://schemas.microsoft.com/office/drawing/2014/main" id="{0C955B18-D581-AC41-A8E9-2BF130C4AFC1}"/>
                </a:ext>
              </a:extLst>
            </p:cNvPr>
            <p:cNvSpPr/>
            <p:nvPr/>
          </p:nvSpPr>
          <p:spPr>
            <a:xfrm rot="274093">
              <a:off x="1217186" y="175426"/>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 name="等腰三角形 26">
              <a:extLst>
                <a:ext uri="{FF2B5EF4-FFF2-40B4-BE49-F238E27FC236}">
                  <a16:creationId xmlns:a16="http://schemas.microsoft.com/office/drawing/2014/main" id="{D8FC982F-EFB5-D645-AE86-CE3B3B20F0A1}"/>
                </a:ext>
              </a:extLst>
            </p:cNvPr>
            <p:cNvSpPr/>
            <p:nvPr/>
          </p:nvSpPr>
          <p:spPr>
            <a:xfrm rot="244400" flipV="1">
              <a:off x="213600" y="602633"/>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3" name="矩形 12">
              <a:extLst>
                <a:ext uri="{FF2B5EF4-FFF2-40B4-BE49-F238E27FC236}">
                  <a16:creationId xmlns:a16="http://schemas.microsoft.com/office/drawing/2014/main" id="{13655807-1552-8646-AA72-BE13DB8A2285}"/>
                </a:ext>
              </a:extLst>
            </p:cNvPr>
            <p:cNvSpPr/>
            <p:nvPr/>
          </p:nvSpPr>
          <p:spPr>
            <a:xfrm>
              <a:off x="170694" y="261768"/>
              <a:ext cx="3936004" cy="611981"/>
            </a:xfrm>
            <a:prstGeom prst="rect">
              <a:avLst/>
            </a:prstGeom>
            <a:solidFill>
              <a:srgbClr val="052160"/>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平行四边形 13">
              <a:extLst>
                <a:ext uri="{FF2B5EF4-FFF2-40B4-BE49-F238E27FC236}">
                  <a16:creationId xmlns:a16="http://schemas.microsoft.com/office/drawing/2014/main" id="{29BCC2F0-F223-044C-8792-750E8A369140}"/>
                </a:ext>
              </a:extLst>
            </p:cNvPr>
            <p:cNvSpPr/>
            <p:nvPr/>
          </p:nvSpPr>
          <p:spPr>
            <a:xfrm>
              <a:off x="376965" y="178257"/>
              <a:ext cx="1036076" cy="779005"/>
            </a:xfrm>
            <a:prstGeom prst="parallelogram">
              <a:avLst>
                <a:gd name="adj" fmla="val 48207"/>
              </a:avLst>
            </a:prstGeom>
            <a:solidFill>
              <a:srgbClr val="D9D9D9"/>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文本框 6">
              <a:extLst>
                <a:ext uri="{FF2B5EF4-FFF2-40B4-BE49-F238E27FC236}">
                  <a16:creationId xmlns:a16="http://schemas.microsoft.com/office/drawing/2014/main" id="{EA7EE885-E481-314B-AB18-16A647C8AB17}"/>
                </a:ext>
              </a:extLst>
            </p:cNvPr>
            <p:cNvSpPr txBox="1"/>
            <p:nvPr/>
          </p:nvSpPr>
          <p:spPr>
            <a:xfrm>
              <a:off x="642541" y="364071"/>
              <a:ext cx="546080" cy="304547"/>
            </a:xfrm>
            <a:prstGeom prst="rect">
              <a:avLst/>
            </a:prstGeom>
            <a:noFill/>
          </p:spPr>
          <p:txBody>
            <a:bodyPr wrap="square" lIns="91440" tIns="45720" rIns="91440" bIns="45720" rtlCol="0">
              <a:spAutoFit/>
            </a:bodyPr>
            <a:lstStyle/>
            <a:p>
              <a:pPr algn="ctr" defTabSz="1219140">
                <a:defRPr/>
              </a:pPr>
              <a:r>
                <a:rPr lang="en-US" altLang="zh-CN" sz="5400" b="1" dirty="0">
                  <a:latin typeface="微软雅黑" panose="020B0503020204020204" pitchFamily="34" charset="-122"/>
                  <a:ea typeface="微软雅黑" panose="020B0503020204020204" pitchFamily="34" charset="-122"/>
                  <a:sym typeface="FZHei-B01S" panose="02010601030101010101" pitchFamily="2" charset="-122"/>
                </a:rPr>
                <a:t>1</a:t>
              </a:r>
              <a:endParaRPr lang="zh-CN" altLang="en-US" sz="5400" b="1" dirty="0">
                <a:latin typeface="微软雅黑" panose="020B0503020204020204" pitchFamily="34" charset="-122"/>
                <a:ea typeface="微软雅黑" panose="020B0503020204020204" pitchFamily="34" charset="-122"/>
                <a:sym typeface="FZHei-B01S" panose="02010601030101010101" pitchFamily="2" charset="-122"/>
              </a:endParaRPr>
            </a:p>
          </p:txBody>
        </p:sp>
      </p:grpSp>
      <p:sp>
        <p:nvSpPr>
          <p:cNvPr id="16" name="TextBox 48">
            <a:extLst>
              <a:ext uri="{FF2B5EF4-FFF2-40B4-BE49-F238E27FC236}">
                <a16:creationId xmlns:a16="http://schemas.microsoft.com/office/drawing/2014/main" id="{6535A53A-18B6-604D-9F94-6D164B1A7452}"/>
              </a:ext>
            </a:extLst>
          </p:cNvPr>
          <p:cNvSpPr txBox="1"/>
          <p:nvPr/>
        </p:nvSpPr>
        <p:spPr>
          <a:xfrm>
            <a:off x="4819307" y="3016158"/>
            <a:ext cx="5252048" cy="769443"/>
          </a:xfrm>
          <a:prstGeom prst="rect">
            <a:avLst/>
          </a:prstGeom>
          <a:noFill/>
        </p:spPr>
        <p:txBody>
          <a:bodyPr wrap="square" lIns="91445" tIns="45721" rIns="91445" bIns="45721" rtlCol="0">
            <a:spAutoFit/>
          </a:bodyPr>
          <a:lstStyle/>
          <a:p>
            <a:r>
              <a:rPr lang="zh-CN" altLang="en-US" sz="4400" b="1" dirty="0">
                <a:solidFill>
                  <a:srgbClr val="FFFFFF"/>
                </a:solidFill>
                <a:latin typeface="微软雅黑" panose="020B0503020204020204" pitchFamily="34" charset="-122"/>
                <a:ea typeface="微软雅黑" panose="020B0503020204020204" pitchFamily="34" charset="-122"/>
                <a:sym typeface="FZHei-B01S" panose="02010601030101010101" pitchFamily="2" charset="-122"/>
              </a:rPr>
              <a:t>运行情况汇总</a:t>
            </a:r>
          </a:p>
        </p:txBody>
      </p:sp>
      <p:sp>
        <p:nvSpPr>
          <p:cNvPr id="2" name="灯片编号占位符 1">
            <a:extLst>
              <a:ext uri="{FF2B5EF4-FFF2-40B4-BE49-F238E27FC236}">
                <a16:creationId xmlns:a16="http://schemas.microsoft.com/office/drawing/2014/main" id="{910317F0-FD0E-4AD3-8262-49151B932BE2}"/>
              </a:ext>
            </a:extLst>
          </p:cNvPr>
          <p:cNvSpPr>
            <a:spLocks noGrp="1"/>
          </p:cNvSpPr>
          <p:nvPr>
            <p:ph type="sldNum" sz="quarter" idx="12"/>
          </p:nvPr>
        </p:nvSpPr>
        <p:spPr/>
        <p:txBody>
          <a:bodyPr/>
          <a:lstStyle/>
          <a:p>
            <a:fld id="{F00EF3C7-E1F4-4111-998D-BDFFA771D939}" type="slidenum">
              <a:rPr lang="zh-CN" altLang="en-US" smtClean="0"/>
              <a:t>3</a:t>
            </a:fld>
            <a:endParaRPr lang="zh-CN" altLang="en-US" dirty="0"/>
          </a:p>
        </p:txBody>
      </p:sp>
    </p:spTree>
    <p:extLst>
      <p:ext uri="{BB962C8B-B14F-4D97-AF65-F5344CB8AC3E}">
        <p14:creationId xmlns:p14="http://schemas.microsoft.com/office/powerpoint/2010/main" val="4245144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文本框 88">
            <a:extLst>
              <a:ext uri="{FF2B5EF4-FFF2-40B4-BE49-F238E27FC236}">
                <a16:creationId xmlns:a16="http://schemas.microsoft.com/office/drawing/2014/main" id="{0A8D6386-D339-41A6-ADE9-9E1FC6749D5C}"/>
              </a:ext>
            </a:extLst>
          </p:cNvPr>
          <p:cNvSpPr txBox="1"/>
          <p:nvPr/>
        </p:nvSpPr>
        <p:spPr>
          <a:xfrm>
            <a:off x="7335382" y="1155139"/>
            <a:ext cx="4682064" cy="5269648"/>
          </a:xfrm>
          <a:prstGeom prst="rect">
            <a:avLst/>
          </a:prstGeom>
          <a:noFill/>
        </p:spPr>
        <p:txBody>
          <a:bodyPr wrap="square" rtlCol="0">
            <a:spAutoFit/>
          </a:bodyPr>
          <a:lstStyle/>
          <a:p>
            <a:pPr marL="285750" lvl="0" indent="-285750" algn="just">
              <a:lnSpc>
                <a:spcPct val="110000"/>
              </a:lnSpc>
              <a:spcBef>
                <a:spcPts val="600"/>
              </a:spcBef>
              <a:spcAft>
                <a:spcPts val="600"/>
              </a:spcAft>
              <a:buFont typeface="Wingdings" panose="05000000000000000000" pitchFamily="2" charset="2"/>
              <a:buChar char="u"/>
              <a:defRPr/>
            </a:pPr>
            <a:r>
              <a:rPr lang="en-US" altLang="zh-CN" sz="2000" dirty="0"/>
              <a:t>BEPC II</a:t>
            </a:r>
            <a:r>
              <a:rPr lang="zh-CN" altLang="en-US" sz="2000" b="1" dirty="0">
                <a:solidFill>
                  <a:srgbClr val="C00000"/>
                </a:solidFill>
              </a:rPr>
              <a:t>一机两用</a:t>
            </a:r>
            <a:r>
              <a:rPr lang="zh-CN" altLang="en-US" sz="2000" dirty="0"/>
              <a:t>的重要功能之一；</a:t>
            </a:r>
            <a:endParaRPr lang="en-US" altLang="zh-CN" sz="2000" dirty="0"/>
          </a:p>
          <a:p>
            <a:pPr marL="285750" lvl="0" indent="-285750" algn="just">
              <a:lnSpc>
                <a:spcPct val="110000"/>
              </a:lnSpc>
              <a:spcBef>
                <a:spcPts val="600"/>
              </a:spcBef>
              <a:spcAft>
                <a:spcPts val="600"/>
              </a:spcAft>
              <a:buFont typeface="Wingdings" panose="05000000000000000000" pitchFamily="2" charset="2"/>
              <a:buChar char="u"/>
              <a:defRPr/>
            </a:pPr>
            <a:r>
              <a:rPr lang="zh-CN" altLang="zh-CN" sz="2000" dirty="0"/>
              <a:t>我国</a:t>
            </a:r>
            <a:r>
              <a:rPr lang="zh-CN" altLang="zh-CN" sz="2000" b="1" dirty="0">
                <a:solidFill>
                  <a:srgbClr val="C00000"/>
                </a:solidFill>
              </a:rPr>
              <a:t>第一个</a:t>
            </a:r>
            <a:r>
              <a:rPr lang="zh-CN" altLang="zh-CN" sz="2000" dirty="0"/>
              <a:t>建成并投入使用的、横跨紫外到硬</a:t>
            </a:r>
            <a:r>
              <a:rPr lang="en-US" altLang="zh-CN" sz="2000" dirty="0"/>
              <a:t>X</a:t>
            </a:r>
            <a:r>
              <a:rPr lang="zh-CN" altLang="zh-CN" sz="2000" dirty="0"/>
              <a:t>射线波段的</a:t>
            </a:r>
            <a:r>
              <a:rPr lang="zh-CN" altLang="en-US" sz="2000" b="1" dirty="0">
                <a:solidFill>
                  <a:srgbClr val="C00000"/>
                </a:solidFill>
              </a:rPr>
              <a:t>第一代</a:t>
            </a:r>
            <a:r>
              <a:rPr lang="zh-CN" altLang="zh-CN" sz="2000" dirty="0"/>
              <a:t>同步辐射装置，</a:t>
            </a:r>
            <a:r>
              <a:rPr lang="zh-CN" altLang="en-US" sz="2000" dirty="0"/>
              <a:t>为</a:t>
            </a:r>
            <a:r>
              <a:rPr lang="zh-CN" altLang="zh-CN" sz="2000" dirty="0"/>
              <a:t>基础研究</a:t>
            </a:r>
            <a:r>
              <a:rPr lang="zh-CN" altLang="en-US" sz="2000" dirty="0"/>
              <a:t>和</a:t>
            </a:r>
            <a:r>
              <a:rPr lang="zh-CN" altLang="zh-CN" sz="2000" dirty="0"/>
              <a:t>国家重大需求提供重要的技术支持</a:t>
            </a:r>
            <a:r>
              <a:rPr lang="zh-CN" altLang="en-US" sz="2000" dirty="0"/>
              <a:t>；</a:t>
            </a:r>
            <a:endParaRPr lang="en-US" altLang="zh-CN" sz="2000" b="1" spc="50" dirty="0">
              <a:ln w="3175">
                <a:noFill/>
                <a:prstDash val="dash"/>
              </a:ln>
              <a:solidFill>
                <a:srgbClr val="C00000"/>
              </a:solidFill>
              <a:latin typeface="微软雅黑" panose="020B0503020204020204" charset="-122"/>
              <a:cs typeface="微软雅黑" panose="020B0503020204020204" charset="-122"/>
              <a:sym typeface="+mn-ea"/>
            </a:endParaRPr>
          </a:p>
          <a:p>
            <a:pPr marL="285750" indent="-285750" algn="just">
              <a:lnSpc>
                <a:spcPct val="110000"/>
              </a:lnSpc>
              <a:spcBef>
                <a:spcPts val="600"/>
              </a:spcBef>
              <a:spcAft>
                <a:spcPts val="600"/>
              </a:spcAft>
              <a:buFont typeface="Wingdings" panose="05000000000000000000" pitchFamily="2" charset="2"/>
              <a:buChar char="u"/>
              <a:defRPr/>
            </a:pPr>
            <a:r>
              <a:rPr lang="zh-CN" altLang="en-US" sz="2000" dirty="0"/>
              <a:t>自</a:t>
            </a:r>
            <a:r>
              <a:rPr lang="en-US" altLang="zh-CN" sz="2000" dirty="0"/>
              <a:t>1990</a:t>
            </a:r>
            <a:r>
              <a:rPr lang="zh-CN" altLang="en-US" sz="2000" dirty="0"/>
              <a:t>年对外开放以来，累计</a:t>
            </a:r>
            <a:r>
              <a:rPr lang="zh-CN" altLang="zh-CN" sz="2000" dirty="0"/>
              <a:t>提供专用光机时</a:t>
            </a:r>
            <a:r>
              <a:rPr lang="en-US" altLang="zh-CN" sz="2000" b="1" dirty="0">
                <a:solidFill>
                  <a:srgbClr val="C00000"/>
                </a:solidFill>
              </a:rPr>
              <a:t>42900</a:t>
            </a:r>
            <a:r>
              <a:rPr lang="zh-CN" altLang="zh-CN" sz="2000" b="1" dirty="0">
                <a:solidFill>
                  <a:srgbClr val="C00000"/>
                </a:solidFill>
              </a:rPr>
              <a:t>余小时</a:t>
            </a:r>
            <a:r>
              <a:rPr lang="zh-CN" altLang="zh-CN" sz="2000" dirty="0"/>
              <a:t>，支持用户课题</a:t>
            </a:r>
            <a:r>
              <a:rPr lang="en-US" altLang="zh-CN" sz="2000" b="1" dirty="0">
                <a:solidFill>
                  <a:srgbClr val="C00000"/>
                </a:solidFill>
              </a:rPr>
              <a:t>12200</a:t>
            </a:r>
            <a:r>
              <a:rPr lang="zh-CN" altLang="zh-CN" sz="2000" b="1" dirty="0">
                <a:solidFill>
                  <a:srgbClr val="C00000"/>
                </a:solidFill>
              </a:rPr>
              <a:t>余个</a:t>
            </a:r>
            <a:r>
              <a:rPr lang="zh-CN" altLang="zh-CN" sz="2000" dirty="0"/>
              <a:t>，涉及</a:t>
            </a:r>
            <a:r>
              <a:rPr lang="zh-CN" altLang="en-US" sz="2000" dirty="0"/>
              <a:t>国内外</a:t>
            </a:r>
            <a:r>
              <a:rPr lang="zh-CN" altLang="zh-CN" sz="2000" dirty="0"/>
              <a:t>用户单位</a:t>
            </a:r>
            <a:r>
              <a:rPr lang="en-US" altLang="zh-CN" sz="2000" b="1" dirty="0">
                <a:solidFill>
                  <a:srgbClr val="C00000"/>
                </a:solidFill>
              </a:rPr>
              <a:t>340</a:t>
            </a:r>
            <a:r>
              <a:rPr lang="zh-CN" altLang="en-US" sz="2000" b="1" dirty="0">
                <a:solidFill>
                  <a:srgbClr val="C00000"/>
                </a:solidFill>
              </a:rPr>
              <a:t>余个</a:t>
            </a:r>
            <a:r>
              <a:rPr lang="zh-CN" altLang="en-US" sz="2000" dirty="0"/>
              <a:t>；最多时共有</a:t>
            </a:r>
            <a:r>
              <a:rPr lang="en-US" altLang="zh-CN" sz="2000" b="1" dirty="0">
                <a:solidFill>
                  <a:srgbClr val="C00000"/>
                </a:solidFill>
              </a:rPr>
              <a:t>14</a:t>
            </a:r>
            <a:r>
              <a:rPr lang="zh-CN" altLang="en-US" sz="2000" b="1" dirty="0">
                <a:solidFill>
                  <a:srgbClr val="C00000"/>
                </a:solidFill>
              </a:rPr>
              <a:t>条光束线站</a:t>
            </a:r>
            <a:r>
              <a:rPr lang="zh-CN" altLang="en-US" sz="2000" dirty="0"/>
              <a:t>（</a:t>
            </a:r>
            <a:r>
              <a:rPr lang="en-US" altLang="zh-CN" sz="2000" dirty="0"/>
              <a:t>9</a:t>
            </a:r>
            <a:r>
              <a:rPr lang="zh-CN" altLang="en-US" sz="2000" dirty="0"/>
              <a:t>条</a:t>
            </a:r>
            <a:r>
              <a:rPr lang="en-US" altLang="zh-CN" sz="2000" dirty="0"/>
              <a:t>wiggler</a:t>
            </a:r>
            <a:r>
              <a:rPr lang="zh-CN" altLang="en-US" sz="2000" dirty="0"/>
              <a:t>线站，</a:t>
            </a:r>
            <a:r>
              <a:rPr lang="en-US" altLang="zh-CN" sz="2000" dirty="0"/>
              <a:t>5</a:t>
            </a:r>
            <a:r>
              <a:rPr lang="zh-CN" altLang="en-US" sz="2000" dirty="0"/>
              <a:t>条</a:t>
            </a:r>
            <a:r>
              <a:rPr lang="en-US" altLang="zh-CN" sz="2000" dirty="0"/>
              <a:t>BM</a:t>
            </a:r>
            <a:r>
              <a:rPr lang="zh-CN" altLang="en-US" sz="2000" dirty="0"/>
              <a:t>线站）向用户开放；</a:t>
            </a:r>
            <a:endParaRPr lang="en-US" altLang="zh-CN" sz="2000" dirty="0"/>
          </a:p>
          <a:p>
            <a:pPr marL="285750" indent="-285750" algn="just">
              <a:lnSpc>
                <a:spcPct val="110000"/>
              </a:lnSpc>
              <a:spcBef>
                <a:spcPts val="600"/>
              </a:spcBef>
              <a:spcAft>
                <a:spcPts val="600"/>
              </a:spcAft>
              <a:buFont typeface="Wingdings" panose="05000000000000000000" pitchFamily="2" charset="2"/>
              <a:buChar char="u"/>
              <a:defRPr/>
            </a:pPr>
            <a:r>
              <a:rPr lang="en-US" altLang="zh-CN" sz="2000" dirty="0"/>
              <a:t>2025</a:t>
            </a:r>
            <a:r>
              <a:rPr lang="zh-CN" altLang="en-US" sz="2000" dirty="0"/>
              <a:t>年</a:t>
            </a:r>
            <a:r>
              <a:rPr lang="en-US" altLang="zh-CN" sz="2000" dirty="0"/>
              <a:t>5</a:t>
            </a:r>
            <a:r>
              <a:rPr lang="zh-CN" altLang="en-US" sz="2000" dirty="0"/>
              <a:t>月</a:t>
            </a:r>
            <a:r>
              <a:rPr lang="en-US" altLang="zh-CN" sz="2000" dirty="0"/>
              <a:t>BEPC II-U</a:t>
            </a:r>
            <a:r>
              <a:rPr lang="zh-CN" altLang="en-US" sz="2000" dirty="0"/>
              <a:t>项目结束后，有</a:t>
            </a:r>
            <a:r>
              <a:rPr lang="en-US" altLang="zh-CN" sz="2000" dirty="0"/>
              <a:t>8</a:t>
            </a:r>
            <a:r>
              <a:rPr lang="zh-CN" altLang="en-US" sz="2000" dirty="0"/>
              <a:t>个线站转入全年</a:t>
            </a:r>
            <a:r>
              <a:rPr lang="zh-CN" altLang="en-US" sz="2000" b="1" dirty="0">
                <a:solidFill>
                  <a:srgbClr val="C00000"/>
                </a:solidFill>
              </a:rPr>
              <a:t>兼用光模式继续向用户开放</a:t>
            </a:r>
            <a:r>
              <a:rPr lang="zh-CN" altLang="en-US" sz="2000" dirty="0"/>
              <a:t>。</a:t>
            </a:r>
            <a:endParaRPr lang="en-US" altLang="zh-CN" sz="2000" dirty="0"/>
          </a:p>
        </p:txBody>
      </p:sp>
      <p:sp>
        <p:nvSpPr>
          <p:cNvPr id="2" name="标题 1"/>
          <p:cNvSpPr>
            <a:spLocks noGrp="1"/>
          </p:cNvSpPr>
          <p:nvPr>
            <p:ph type="title"/>
          </p:nvPr>
        </p:nvSpPr>
        <p:spPr/>
        <p:txBody>
          <a:bodyPr>
            <a:normAutofit/>
          </a:bodyPr>
          <a:lstStyle/>
          <a:p>
            <a:r>
              <a:rPr lang="en-US" altLang="zh-CN" dirty="0"/>
              <a:t>BSRF</a:t>
            </a:r>
            <a:r>
              <a:rPr lang="zh-CN" altLang="en-US" dirty="0"/>
              <a:t>运行开放情况</a:t>
            </a:r>
          </a:p>
        </p:txBody>
      </p:sp>
      <p:sp>
        <p:nvSpPr>
          <p:cNvPr id="5" name="内容占位符 4">
            <a:extLst>
              <a:ext uri="{FF2B5EF4-FFF2-40B4-BE49-F238E27FC236}">
                <a16:creationId xmlns:a16="http://schemas.microsoft.com/office/drawing/2014/main" id="{DD7BCD1D-5E98-4E5C-9F9C-7CBF231CBDBC}"/>
              </a:ext>
            </a:extLst>
          </p:cNvPr>
          <p:cNvSpPr>
            <a:spLocks noGrp="1"/>
          </p:cNvSpPr>
          <p:nvPr>
            <p:ph idx="1"/>
          </p:nvPr>
        </p:nvSpPr>
        <p:spPr/>
        <p:txBody>
          <a:bodyPr/>
          <a:lstStyle/>
          <a:p>
            <a:endParaRPr lang="zh-CN" altLang="en-US"/>
          </a:p>
        </p:txBody>
      </p:sp>
      <p:sp>
        <p:nvSpPr>
          <p:cNvPr id="4" name="灯片编号占位符 3">
            <a:extLst>
              <a:ext uri="{FF2B5EF4-FFF2-40B4-BE49-F238E27FC236}">
                <a16:creationId xmlns:a16="http://schemas.microsoft.com/office/drawing/2014/main" id="{76D1D27D-DBAC-4E95-B0EB-3164C17766AB}"/>
              </a:ext>
            </a:extLst>
          </p:cNvPr>
          <p:cNvSpPr>
            <a:spLocks noGrp="1"/>
          </p:cNvSpPr>
          <p:nvPr>
            <p:ph type="sldNum" sz="quarter" idx="12"/>
          </p:nvPr>
        </p:nvSpPr>
        <p:spPr/>
        <p:txBody>
          <a:bodyPr/>
          <a:lstStyle/>
          <a:p>
            <a:fld id="{F00EF3C7-E1F4-4111-998D-BDFFA771D939}" type="slidenum">
              <a:rPr lang="zh-CN" altLang="en-US" smtClean="0"/>
              <a:t>4</a:t>
            </a:fld>
            <a:endParaRPr lang="zh-CN" altLang="en-US"/>
          </a:p>
        </p:txBody>
      </p:sp>
      <p:pic>
        <p:nvPicPr>
          <p:cNvPr id="3" name="图片 2"/>
          <p:cNvPicPr>
            <a:picLocks noChangeAspect="1"/>
          </p:cNvPicPr>
          <p:nvPr/>
        </p:nvPicPr>
        <p:blipFill>
          <a:blip r:embed="rId3"/>
          <a:stretch>
            <a:fillRect/>
          </a:stretch>
        </p:blipFill>
        <p:spPr>
          <a:xfrm>
            <a:off x="271200" y="1155139"/>
            <a:ext cx="7004842" cy="5029239"/>
          </a:xfrm>
          <a:prstGeom prst="rect">
            <a:avLst/>
          </a:prstGeom>
        </p:spPr>
      </p:pic>
      <p:grpSp>
        <p:nvGrpSpPr>
          <p:cNvPr id="16" name="组合 15">
            <a:extLst>
              <a:ext uri="{FF2B5EF4-FFF2-40B4-BE49-F238E27FC236}">
                <a16:creationId xmlns:a16="http://schemas.microsoft.com/office/drawing/2014/main" id="{B18F4FAD-645A-4B63-8B68-54EB8E39DEE5}"/>
              </a:ext>
            </a:extLst>
          </p:cNvPr>
          <p:cNvGrpSpPr/>
          <p:nvPr/>
        </p:nvGrpSpPr>
        <p:grpSpPr>
          <a:xfrm>
            <a:off x="271200" y="2335181"/>
            <a:ext cx="6879748" cy="3636509"/>
            <a:chOff x="271200" y="2335181"/>
            <a:chExt cx="6879748" cy="3636509"/>
          </a:xfrm>
        </p:grpSpPr>
        <p:grpSp>
          <p:nvGrpSpPr>
            <p:cNvPr id="8" name="组合 7">
              <a:extLst>
                <a:ext uri="{FF2B5EF4-FFF2-40B4-BE49-F238E27FC236}">
                  <a16:creationId xmlns:a16="http://schemas.microsoft.com/office/drawing/2014/main" id="{4993FEF3-761C-4087-B674-9A53D58885D5}"/>
                </a:ext>
              </a:extLst>
            </p:cNvPr>
            <p:cNvGrpSpPr/>
            <p:nvPr/>
          </p:nvGrpSpPr>
          <p:grpSpPr>
            <a:xfrm>
              <a:off x="271200" y="2446914"/>
              <a:ext cx="5848507" cy="2688011"/>
              <a:chOff x="271200" y="2446914"/>
              <a:chExt cx="5848507" cy="2688011"/>
            </a:xfrm>
          </p:grpSpPr>
          <p:sp>
            <p:nvSpPr>
              <p:cNvPr id="6" name="矩形 5">
                <a:extLst>
                  <a:ext uri="{FF2B5EF4-FFF2-40B4-BE49-F238E27FC236}">
                    <a16:creationId xmlns:a16="http://schemas.microsoft.com/office/drawing/2014/main" id="{64241AF3-039C-4B89-B2CD-32DFA247FBB7}"/>
                  </a:ext>
                </a:extLst>
              </p:cNvPr>
              <p:cNvSpPr/>
              <p:nvPr/>
            </p:nvSpPr>
            <p:spPr>
              <a:xfrm>
                <a:off x="271200" y="2446914"/>
                <a:ext cx="1168133" cy="2681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E4BC985F-C99A-49A2-8B90-130B38FD7F13}"/>
                  </a:ext>
                </a:extLst>
              </p:cNvPr>
              <p:cNvSpPr/>
              <p:nvPr/>
            </p:nvSpPr>
            <p:spPr>
              <a:xfrm>
                <a:off x="5591387" y="2641601"/>
                <a:ext cx="528320" cy="138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7F3FA09-CC79-46B7-9ED8-94FD61F2BC3E}"/>
                  </a:ext>
                </a:extLst>
              </p:cNvPr>
              <p:cNvSpPr/>
              <p:nvPr/>
            </p:nvSpPr>
            <p:spPr>
              <a:xfrm rot="6343933">
                <a:off x="4777432" y="4465147"/>
                <a:ext cx="528320" cy="181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4E634D79-4FD6-4E66-B3EC-BE2CFDC71A37}"/>
                  </a:ext>
                </a:extLst>
              </p:cNvPr>
              <p:cNvSpPr/>
              <p:nvPr/>
            </p:nvSpPr>
            <p:spPr>
              <a:xfrm rot="6953466">
                <a:off x="4611730" y="4415897"/>
                <a:ext cx="528320" cy="138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79517486-CBA9-46FB-AFC3-7DEC3E4F8D7F}"/>
                  </a:ext>
                </a:extLst>
              </p:cNvPr>
              <p:cNvSpPr/>
              <p:nvPr/>
            </p:nvSpPr>
            <p:spPr>
              <a:xfrm rot="6467041">
                <a:off x="4494155" y="4685440"/>
                <a:ext cx="725309" cy="173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B566B51-B455-45BC-AFB1-E6690EA84B07}"/>
                  </a:ext>
                </a:extLst>
              </p:cNvPr>
              <p:cNvSpPr/>
              <p:nvPr/>
            </p:nvSpPr>
            <p:spPr>
              <a:xfrm rot="8152655">
                <a:off x="4101315" y="4517858"/>
                <a:ext cx="528320" cy="225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B8741BFE-5A54-47D8-B3E3-3C682A637A78}"/>
                  </a:ext>
                </a:extLst>
              </p:cNvPr>
              <p:cNvSpPr/>
              <p:nvPr/>
            </p:nvSpPr>
            <p:spPr>
              <a:xfrm rot="10800000">
                <a:off x="1958301" y="4318000"/>
                <a:ext cx="742566" cy="165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37681DFF-E5FE-48E7-AB1F-722A1B70A72E}"/>
                  </a:ext>
                </a:extLst>
              </p:cNvPr>
              <p:cNvSpPr/>
              <p:nvPr/>
            </p:nvSpPr>
            <p:spPr>
              <a:xfrm rot="12849421">
                <a:off x="1412818" y="3566881"/>
                <a:ext cx="735331" cy="209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矩形 13">
              <a:extLst>
                <a:ext uri="{FF2B5EF4-FFF2-40B4-BE49-F238E27FC236}">
                  <a16:creationId xmlns:a16="http://schemas.microsoft.com/office/drawing/2014/main" id="{8492505D-49CC-422B-8D25-67C3404A5CD0}"/>
                </a:ext>
              </a:extLst>
            </p:cNvPr>
            <p:cNvSpPr/>
            <p:nvPr/>
          </p:nvSpPr>
          <p:spPr>
            <a:xfrm>
              <a:off x="2304707" y="5190114"/>
              <a:ext cx="2895691" cy="781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4A26AFF-3489-4C85-B87A-6A41FBAF3EA2}"/>
                </a:ext>
              </a:extLst>
            </p:cNvPr>
            <p:cNvSpPr/>
            <p:nvPr/>
          </p:nvSpPr>
          <p:spPr>
            <a:xfrm>
              <a:off x="6267982" y="2335181"/>
              <a:ext cx="882966" cy="663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99444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F141B6-87BE-4CB8-90FF-5ECA0405032A}"/>
              </a:ext>
            </a:extLst>
          </p:cNvPr>
          <p:cNvSpPr>
            <a:spLocks noGrp="1"/>
          </p:cNvSpPr>
          <p:nvPr>
            <p:ph type="title"/>
          </p:nvPr>
        </p:nvSpPr>
        <p:spPr/>
        <p:txBody>
          <a:bodyPr/>
          <a:lstStyle/>
          <a:p>
            <a:r>
              <a:rPr lang="en-US" altLang="zh-CN" dirty="0"/>
              <a:t>BSRF</a:t>
            </a:r>
            <a:r>
              <a:rPr lang="zh-CN" altLang="en-US" dirty="0"/>
              <a:t>运行开放情况</a:t>
            </a:r>
          </a:p>
        </p:txBody>
      </p:sp>
      <p:sp>
        <p:nvSpPr>
          <p:cNvPr id="3" name="内容占位符 2">
            <a:extLst>
              <a:ext uri="{FF2B5EF4-FFF2-40B4-BE49-F238E27FC236}">
                <a16:creationId xmlns:a16="http://schemas.microsoft.com/office/drawing/2014/main" id="{7EBA04E0-46FB-46CB-B753-6541B29062C0}"/>
              </a:ext>
            </a:extLst>
          </p:cNvPr>
          <p:cNvSpPr>
            <a:spLocks noGrp="1"/>
          </p:cNvSpPr>
          <p:nvPr>
            <p:ph idx="1"/>
          </p:nvPr>
        </p:nvSpPr>
        <p:spPr/>
        <p:txBody>
          <a:bodyPr>
            <a:normAutofit fontScale="85000" lnSpcReduction="10000"/>
          </a:bodyPr>
          <a:lstStyle/>
          <a:p>
            <a:pPr marL="0" indent="0">
              <a:buNone/>
            </a:pPr>
            <a:r>
              <a:rPr lang="en-US" altLang="zh-CN" sz="3200" dirty="0"/>
              <a:t>BSRF</a:t>
            </a:r>
            <a:r>
              <a:rPr lang="zh-CN" altLang="en-US" sz="3200" dirty="0"/>
              <a:t>还能做什么？</a:t>
            </a:r>
            <a:endParaRPr lang="en-US" altLang="zh-CN" sz="3200" dirty="0"/>
          </a:p>
          <a:p>
            <a:pPr lvl="1" indent="-252000">
              <a:lnSpc>
                <a:spcPct val="130000"/>
              </a:lnSpc>
            </a:pPr>
            <a:r>
              <a:rPr lang="zh-CN" altLang="en-US" sz="2600" dirty="0"/>
              <a:t>提供</a:t>
            </a:r>
            <a:r>
              <a:rPr lang="zh-CN" altLang="en-US" sz="2600" dirty="0">
                <a:solidFill>
                  <a:srgbClr val="FF0000"/>
                </a:solidFill>
              </a:rPr>
              <a:t>机时补充</a:t>
            </a:r>
            <a:r>
              <a:rPr lang="zh-CN" altLang="en-US" sz="2600" dirty="0"/>
              <a:t>。保持一机两用，在低运行成本的前提下提供研究机时，在</a:t>
            </a:r>
            <a:r>
              <a:rPr lang="en-US" altLang="zh-CN" sz="2600" dirty="0"/>
              <a:t>HEPS</a:t>
            </a:r>
            <a:r>
              <a:rPr lang="zh-CN" altLang="en-US" sz="2600" dirty="0"/>
              <a:t>线站数量有限、重要任务繁多的阶段为常规用户提供更多的研究条件；</a:t>
            </a:r>
            <a:endParaRPr lang="en-US" altLang="zh-CN" sz="2600" dirty="0"/>
          </a:p>
          <a:p>
            <a:pPr lvl="1" indent="-252000">
              <a:lnSpc>
                <a:spcPct val="130000"/>
              </a:lnSpc>
            </a:pPr>
            <a:r>
              <a:rPr lang="zh-CN" altLang="en-US" sz="2600" dirty="0"/>
              <a:t>满足</a:t>
            </a:r>
            <a:r>
              <a:rPr lang="zh-CN" altLang="en-US" sz="2600" dirty="0">
                <a:solidFill>
                  <a:srgbClr val="FF0000"/>
                </a:solidFill>
              </a:rPr>
              <a:t>国家需求</a:t>
            </a:r>
            <a:r>
              <a:rPr lang="zh-CN" altLang="en-US" sz="2600" dirty="0"/>
              <a:t>。在</a:t>
            </a:r>
            <a:r>
              <a:rPr lang="en-US" altLang="zh-CN" sz="2600" dirty="0"/>
              <a:t>HEPS</a:t>
            </a:r>
            <a:r>
              <a:rPr lang="zh-CN" altLang="en-US" sz="2600" dirty="0"/>
              <a:t>可提供测试条件前，继续为国家重要任务服务；</a:t>
            </a:r>
            <a:endParaRPr lang="en-US" altLang="zh-CN" sz="2600" dirty="0"/>
          </a:p>
          <a:p>
            <a:pPr lvl="1" indent="-252000">
              <a:lnSpc>
                <a:spcPct val="130000"/>
              </a:lnSpc>
            </a:pPr>
            <a:r>
              <a:rPr lang="zh-CN" altLang="en-US" sz="2600" dirty="0"/>
              <a:t>方法</a:t>
            </a:r>
            <a:r>
              <a:rPr lang="zh-CN" altLang="en-US" sz="2600" dirty="0">
                <a:solidFill>
                  <a:srgbClr val="FF0000"/>
                </a:solidFill>
              </a:rPr>
              <a:t>错位发展</a:t>
            </a:r>
            <a:r>
              <a:rPr lang="zh-CN" altLang="en-US" sz="2600" dirty="0"/>
              <a:t>。在微米到百微米尺度的空间分辨范围建立有特色的实验技术；</a:t>
            </a:r>
            <a:endParaRPr lang="en-US" altLang="zh-CN" sz="2600" dirty="0"/>
          </a:p>
          <a:p>
            <a:pPr lvl="1" indent="-252000">
              <a:lnSpc>
                <a:spcPct val="130000"/>
              </a:lnSpc>
            </a:pPr>
            <a:r>
              <a:rPr lang="zh-CN" altLang="en-US" sz="2600" dirty="0"/>
              <a:t>实验</a:t>
            </a:r>
            <a:r>
              <a:rPr lang="zh-CN" altLang="en-US" sz="2600" dirty="0">
                <a:solidFill>
                  <a:srgbClr val="FF0000"/>
                </a:solidFill>
              </a:rPr>
              <a:t>前置验证</a:t>
            </a:r>
            <a:r>
              <a:rPr lang="zh-CN" altLang="en-US" sz="2600" dirty="0"/>
              <a:t>。为需要更小光斑、更快尺度的研究提供前期验证测试，提高先进光源机时利用率；</a:t>
            </a:r>
            <a:endParaRPr lang="en-US" altLang="zh-CN" sz="2600" dirty="0"/>
          </a:p>
          <a:p>
            <a:pPr lvl="1" indent="-252000">
              <a:lnSpc>
                <a:spcPct val="130000"/>
              </a:lnSpc>
            </a:pPr>
            <a:r>
              <a:rPr lang="zh-CN" altLang="en-US" sz="2600" dirty="0"/>
              <a:t>运行</a:t>
            </a:r>
            <a:r>
              <a:rPr lang="zh-CN" altLang="en-US" sz="2600" dirty="0">
                <a:solidFill>
                  <a:srgbClr val="FF0000"/>
                </a:solidFill>
              </a:rPr>
              <a:t>人员培养</a:t>
            </a:r>
            <a:r>
              <a:rPr lang="zh-CN" altLang="en-US" sz="2600" dirty="0"/>
              <a:t>。在线站数量快速增长的同时，高水平运行队伍的缺口也在增加，</a:t>
            </a:r>
            <a:r>
              <a:rPr lang="en-US" altLang="zh-CN" sz="2600" dirty="0"/>
              <a:t>BSRF</a:t>
            </a:r>
            <a:r>
              <a:rPr lang="zh-CN" altLang="en-US" sz="2600" dirty="0"/>
              <a:t>可以作为人才培养的蓄水池，发挥作用。</a:t>
            </a:r>
          </a:p>
        </p:txBody>
      </p:sp>
      <p:sp>
        <p:nvSpPr>
          <p:cNvPr id="4" name="灯片编号占位符 3">
            <a:extLst>
              <a:ext uri="{FF2B5EF4-FFF2-40B4-BE49-F238E27FC236}">
                <a16:creationId xmlns:a16="http://schemas.microsoft.com/office/drawing/2014/main" id="{9FA4F53D-9592-469F-B0FE-41EDB1985AD3}"/>
              </a:ext>
            </a:extLst>
          </p:cNvPr>
          <p:cNvSpPr>
            <a:spLocks noGrp="1"/>
          </p:cNvSpPr>
          <p:nvPr>
            <p:ph type="sldNum" sz="quarter" idx="12"/>
          </p:nvPr>
        </p:nvSpPr>
        <p:spPr/>
        <p:txBody>
          <a:bodyPr/>
          <a:lstStyle/>
          <a:p>
            <a:fld id="{F00EF3C7-E1F4-4111-998D-BDFFA771D939}" type="slidenum">
              <a:rPr lang="zh-CN" altLang="en-US" smtClean="0"/>
              <a:t>5</a:t>
            </a:fld>
            <a:endParaRPr lang="zh-CN" altLang="en-US"/>
          </a:p>
        </p:txBody>
      </p:sp>
    </p:spTree>
    <p:extLst>
      <p:ext uri="{BB962C8B-B14F-4D97-AF65-F5344CB8AC3E}">
        <p14:creationId xmlns:p14="http://schemas.microsoft.com/office/powerpoint/2010/main" val="138140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57859F-C7CC-473B-88FB-894AA0E571B6}"/>
              </a:ext>
            </a:extLst>
          </p:cNvPr>
          <p:cNvSpPr>
            <a:spLocks noGrp="1"/>
          </p:cNvSpPr>
          <p:nvPr>
            <p:ph type="title"/>
          </p:nvPr>
        </p:nvSpPr>
        <p:spPr/>
        <p:txBody>
          <a:bodyPr/>
          <a:lstStyle/>
          <a:p>
            <a:r>
              <a:rPr lang="zh-CN" altLang="en-US" dirty="0"/>
              <a:t>恢复运行后用户课题情况汇总</a:t>
            </a:r>
          </a:p>
        </p:txBody>
      </p:sp>
      <p:graphicFrame>
        <p:nvGraphicFramePr>
          <p:cNvPr id="23" name="图表 22">
            <a:extLst>
              <a:ext uri="{FF2B5EF4-FFF2-40B4-BE49-F238E27FC236}">
                <a16:creationId xmlns:a16="http://schemas.microsoft.com/office/drawing/2014/main" id="{75E119C9-50E4-4D0D-8FBD-AD709F6F54F5}"/>
              </a:ext>
            </a:extLst>
          </p:cNvPr>
          <p:cNvGraphicFramePr/>
          <p:nvPr>
            <p:extLst>
              <p:ext uri="{D42A27DB-BD31-4B8C-83A1-F6EECF244321}">
                <p14:modId xmlns:p14="http://schemas.microsoft.com/office/powerpoint/2010/main" val="193244542"/>
              </p:ext>
            </p:extLst>
          </p:nvPr>
        </p:nvGraphicFramePr>
        <p:xfrm>
          <a:off x="368939" y="1516494"/>
          <a:ext cx="5639532" cy="306993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表格 23">
            <a:extLst>
              <a:ext uri="{FF2B5EF4-FFF2-40B4-BE49-F238E27FC236}">
                <a16:creationId xmlns:a16="http://schemas.microsoft.com/office/drawing/2014/main" id="{28C1ADAD-A3DE-4EEA-AED7-272820E06C25}"/>
              </a:ext>
            </a:extLst>
          </p:cNvPr>
          <p:cNvGraphicFramePr>
            <a:graphicFrameLocks noGrp="1"/>
          </p:cNvGraphicFramePr>
          <p:nvPr>
            <p:extLst>
              <p:ext uri="{D42A27DB-BD31-4B8C-83A1-F6EECF244321}">
                <p14:modId xmlns:p14="http://schemas.microsoft.com/office/powerpoint/2010/main" val="2118557383"/>
              </p:ext>
            </p:extLst>
          </p:nvPr>
        </p:nvGraphicFramePr>
        <p:xfrm>
          <a:off x="1006775" y="5154165"/>
          <a:ext cx="9880721" cy="1161418"/>
        </p:xfrm>
        <a:graphic>
          <a:graphicData uri="http://schemas.openxmlformats.org/drawingml/2006/table">
            <a:tbl>
              <a:tblPr firstRow="1" bandRow="1">
                <a:effectLst>
                  <a:innerShdw blurRad="114300">
                    <a:prstClr val="black"/>
                  </a:innerShdw>
                </a:effectLst>
              </a:tblPr>
              <a:tblGrid>
                <a:gridCol w="3957593">
                  <a:extLst>
                    <a:ext uri="{9D8B030D-6E8A-4147-A177-3AD203B41FA5}">
                      <a16:colId xmlns:a16="http://schemas.microsoft.com/office/drawing/2014/main" val="2113575115"/>
                    </a:ext>
                  </a:extLst>
                </a:gridCol>
                <a:gridCol w="3696471">
                  <a:extLst>
                    <a:ext uri="{9D8B030D-6E8A-4147-A177-3AD203B41FA5}">
                      <a16:colId xmlns:a16="http://schemas.microsoft.com/office/drawing/2014/main" val="192942120"/>
                    </a:ext>
                  </a:extLst>
                </a:gridCol>
                <a:gridCol w="2226657">
                  <a:extLst>
                    <a:ext uri="{9D8B030D-6E8A-4147-A177-3AD203B41FA5}">
                      <a16:colId xmlns:a16="http://schemas.microsoft.com/office/drawing/2014/main" val="1029635009"/>
                    </a:ext>
                  </a:extLst>
                </a:gridCol>
              </a:tblGrid>
              <a:tr h="518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2400" dirty="0">
                          <a:solidFill>
                            <a:schemeClr val="tx1"/>
                          </a:solidFill>
                        </a:rPr>
                        <a:t>时间段</a:t>
                      </a:r>
                      <a:endParaRPr lang="zh-CN" altLang="en-US" sz="2400" b="1" dirty="0">
                        <a:solidFill>
                          <a:schemeClr val="tx1"/>
                        </a:solidFill>
                      </a:endParaRP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2400" dirty="0">
                          <a:solidFill>
                            <a:schemeClr val="tx1"/>
                          </a:solidFill>
                        </a:rPr>
                        <a:t>运行时间 </a:t>
                      </a:r>
                      <a:r>
                        <a:rPr lang="en-US" altLang="zh-CN" sz="2400" dirty="0">
                          <a:solidFill>
                            <a:schemeClr val="tx1"/>
                          </a:solidFill>
                        </a:rPr>
                        <a:t>(H)</a:t>
                      </a:r>
                      <a:endParaRPr lang="zh-CN" altLang="en-US" sz="2400" b="1" dirty="0">
                        <a:solidFill>
                          <a:schemeClr val="tx1"/>
                        </a:solidFill>
                      </a:endParaRP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zh-CN" altLang="en-US" sz="2400" dirty="0">
                          <a:solidFill>
                            <a:schemeClr val="tx1"/>
                          </a:solidFill>
                        </a:rPr>
                        <a:t>课题数</a:t>
                      </a: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extLst>
                  <a:ext uri="{0D108BD9-81ED-4DB2-BD59-A6C34878D82A}">
                    <a16:rowId xmlns:a16="http://schemas.microsoft.com/office/drawing/2014/main" val="2590897473"/>
                  </a:ext>
                </a:extLst>
              </a:tr>
              <a:tr h="64308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400" b="1" dirty="0">
                          <a:solidFill>
                            <a:srgbClr val="FF0000"/>
                          </a:solidFill>
                        </a:rPr>
                        <a:t>2025/6/11-7/11</a:t>
                      </a:r>
                      <a:endParaRPr lang="zh-CN" altLang="en-US" sz="2400" b="1" dirty="0">
                        <a:solidFill>
                          <a:srgbClr val="FF0000"/>
                        </a:solidFill>
                      </a:endParaRP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400" b="1" dirty="0">
                          <a:solidFill>
                            <a:srgbClr val="FF0000"/>
                          </a:solidFill>
                        </a:rPr>
                        <a:t>2454</a:t>
                      </a:r>
                      <a:endParaRPr lang="zh-CN" altLang="en-US" sz="2400" b="1" dirty="0">
                        <a:solidFill>
                          <a:srgbClr val="C00000"/>
                        </a:solidFill>
                        <a:latin typeface="微软雅黑" panose="020B0503020204020204" pitchFamily="34" charset="-122"/>
                        <a:ea typeface="微软雅黑" panose="020B0503020204020204" pitchFamily="34" charset="-122"/>
                      </a:endParaRP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altLang="zh-CN" sz="2400" b="1" dirty="0">
                          <a:solidFill>
                            <a:srgbClr val="FF0000"/>
                          </a:solidFill>
                        </a:rPr>
                        <a:t>117</a:t>
                      </a:r>
                      <a:endParaRPr lang="zh-CN" altLang="en-US" sz="2400" b="1" dirty="0">
                        <a:solidFill>
                          <a:srgbClr val="FF0000"/>
                        </a:solidFill>
                        <a:latin typeface="微软雅黑" panose="020B0503020204020204" pitchFamily="34" charset="-122"/>
                        <a:ea typeface="微软雅黑" panose="020B0503020204020204" pitchFamily="34" charset="-122"/>
                      </a:endParaRPr>
                    </a:p>
                  </a:txBody>
                  <a:tcPr marL="68580" marR="68580" marT="34290" marB="34290" anchor="ctr">
                    <a:lnL w="57150" cap="flat" cmpd="sng" algn="ctr">
                      <a:solidFill>
                        <a:srgbClr val="00B050"/>
                      </a:solidFill>
                      <a:prstDash val="solid"/>
                      <a:round/>
                      <a:headEnd type="none" w="med" len="med"/>
                      <a:tailEnd type="none" w="med" len="med"/>
                    </a:lnL>
                    <a:lnR w="57150" cap="flat" cmpd="sng" algn="ctr">
                      <a:solidFill>
                        <a:srgbClr val="00B050"/>
                      </a:solidFill>
                      <a:prstDash val="solid"/>
                      <a:round/>
                      <a:headEnd type="none" w="med" len="med"/>
                      <a:tailEnd type="none" w="med" len="med"/>
                    </a:lnR>
                    <a:lnT w="57150" cap="flat" cmpd="sng" algn="ctr">
                      <a:solidFill>
                        <a:srgbClr val="00B050"/>
                      </a:solidFill>
                      <a:prstDash val="solid"/>
                      <a:round/>
                      <a:headEnd type="none" w="med" len="med"/>
                      <a:tailEnd type="none" w="med" len="med"/>
                    </a:lnT>
                    <a:lnB w="57150" cap="flat" cmpd="sng" algn="ctr">
                      <a:solidFill>
                        <a:srgbClr val="00B050"/>
                      </a:solidFill>
                      <a:prstDash val="solid"/>
                      <a:round/>
                      <a:headEnd type="none" w="med" len="med"/>
                      <a:tailEnd type="none" w="med" len="med"/>
                    </a:lnB>
                    <a:lnTlToBr w="12700" cmpd="sng">
                      <a:noFill/>
                      <a:prstDash val="solid"/>
                    </a:lnTlToBr>
                    <a:lnBlToTr w="12700" cmpd="sng">
                      <a:noFill/>
                      <a:prstDash val="solid"/>
                    </a:lnBlToTr>
                    <a:cell3D prstMaterial="dkEdge">
                      <a:bevel h="50800" prst="divot"/>
                      <a:lightRig rig="flood" dir="t"/>
                    </a:cell3D>
                    <a:solidFill>
                      <a:srgbClr val="B1CFEB"/>
                    </a:solidFill>
                  </a:tcPr>
                </a:tc>
                <a:extLst>
                  <a:ext uri="{0D108BD9-81ED-4DB2-BD59-A6C34878D82A}">
                    <a16:rowId xmlns:a16="http://schemas.microsoft.com/office/drawing/2014/main" val="2710782917"/>
                  </a:ext>
                </a:extLst>
              </a:tr>
            </a:tbl>
          </a:graphicData>
        </a:graphic>
      </p:graphicFrame>
      <p:sp>
        <p:nvSpPr>
          <p:cNvPr id="39" name="矩形 38">
            <a:extLst>
              <a:ext uri="{FF2B5EF4-FFF2-40B4-BE49-F238E27FC236}">
                <a16:creationId xmlns:a16="http://schemas.microsoft.com/office/drawing/2014/main" id="{6A85835A-BA0A-4135-94A8-046843C07ACC}"/>
              </a:ext>
            </a:extLst>
          </p:cNvPr>
          <p:cNvSpPr/>
          <p:nvPr/>
        </p:nvSpPr>
        <p:spPr>
          <a:xfrm>
            <a:off x="2564490" y="998151"/>
            <a:ext cx="1579278" cy="369332"/>
          </a:xfrm>
          <a:prstGeom prst="rect">
            <a:avLst/>
          </a:prstGeom>
        </p:spPr>
        <p:txBody>
          <a:bodyPr wrap="none">
            <a:spAutoFit/>
          </a:bodyPr>
          <a:lstStyle/>
          <a:p>
            <a:pPr defTabSz="685683">
              <a:defRPr/>
            </a:pPr>
            <a:r>
              <a:rPr lang="zh-CN" altLang="en-US" b="1" dirty="0">
                <a:latin typeface="微软雅黑" panose="020B0503020204020204" pitchFamily="34" charset="-122"/>
                <a:ea typeface="微软雅黑" panose="020B0503020204020204" pitchFamily="34" charset="-122"/>
                <a:cs typeface="Times New Roman" pitchFamily="18" charset="0"/>
              </a:rPr>
              <a:t>课题分布情况</a:t>
            </a:r>
          </a:p>
        </p:txBody>
      </p:sp>
      <p:sp>
        <p:nvSpPr>
          <p:cNvPr id="40" name="矩形 39">
            <a:extLst>
              <a:ext uri="{FF2B5EF4-FFF2-40B4-BE49-F238E27FC236}">
                <a16:creationId xmlns:a16="http://schemas.microsoft.com/office/drawing/2014/main" id="{EB81D682-E08C-40BC-A142-A17B1C9D9100}"/>
              </a:ext>
            </a:extLst>
          </p:cNvPr>
          <p:cNvSpPr/>
          <p:nvPr/>
        </p:nvSpPr>
        <p:spPr>
          <a:xfrm>
            <a:off x="7886402" y="960446"/>
            <a:ext cx="2079415" cy="369332"/>
          </a:xfrm>
          <a:prstGeom prst="rect">
            <a:avLst/>
          </a:prstGeom>
        </p:spPr>
        <p:txBody>
          <a:bodyPr wrap="none">
            <a:spAutoFit/>
          </a:bodyPr>
          <a:lstStyle/>
          <a:p>
            <a:pPr defTabSz="685683">
              <a:defRPr/>
            </a:pPr>
            <a:r>
              <a:rPr lang="zh-CN" altLang="en-US" b="1" dirty="0">
                <a:latin typeface="微软雅黑" panose="020B0503020204020204" pitchFamily="34" charset="-122"/>
                <a:ea typeface="微软雅黑" panose="020B0503020204020204" pitchFamily="34" charset="-122"/>
                <a:cs typeface="Times New Roman" pitchFamily="18" charset="0"/>
              </a:rPr>
              <a:t>用户地域分布情况</a:t>
            </a:r>
          </a:p>
        </p:txBody>
      </p:sp>
      <p:grpSp>
        <p:nvGrpSpPr>
          <p:cNvPr id="42" name="组合 41">
            <a:extLst>
              <a:ext uri="{FF2B5EF4-FFF2-40B4-BE49-F238E27FC236}">
                <a16:creationId xmlns:a16="http://schemas.microsoft.com/office/drawing/2014/main" id="{6DE735DF-72B6-46BE-8F72-861645DA984B}"/>
              </a:ext>
            </a:extLst>
          </p:cNvPr>
          <p:cNvGrpSpPr/>
          <p:nvPr/>
        </p:nvGrpSpPr>
        <p:grpSpPr>
          <a:xfrm>
            <a:off x="6967791" y="1460672"/>
            <a:ext cx="3919705" cy="3201347"/>
            <a:chOff x="6352865" y="1555378"/>
            <a:chExt cx="4455256" cy="3666238"/>
          </a:xfrm>
        </p:grpSpPr>
        <p:pic>
          <p:nvPicPr>
            <p:cNvPr id="25" name="图片 11" descr="1-16092G4530c12.jpg">
              <a:extLst>
                <a:ext uri="{FF2B5EF4-FFF2-40B4-BE49-F238E27FC236}">
                  <a16:creationId xmlns:a16="http://schemas.microsoft.com/office/drawing/2014/main" id="{8FED093B-F42B-439D-B0E7-04BE6E27F17C}"/>
                </a:ext>
              </a:extLst>
            </p:cNvPr>
            <p:cNvPicPr>
              <a:picLocks noChangeAspect="1"/>
            </p:cNvPicPr>
            <p:nvPr/>
          </p:nvPicPr>
          <p:blipFill>
            <a:blip r:embed="rId3" cstate="print">
              <a:extLst>
                <a:ext uri="{28A0092B-C50C-407E-A947-70E740481C1C}">
                  <a14:useLocalDpi xmlns:a14="http://schemas.microsoft.com/office/drawing/2010/main" val="0"/>
                </a:ext>
              </a:extLst>
            </a:blip>
            <a:srcRect l="3104" t="3471" r="700" b="8018"/>
            <a:stretch>
              <a:fillRect/>
            </a:stretch>
          </p:blipFill>
          <p:spPr bwMode="auto">
            <a:xfrm>
              <a:off x="6352865" y="1555378"/>
              <a:ext cx="4455256" cy="366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流程图: 接点 25">
              <a:extLst>
                <a:ext uri="{FF2B5EF4-FFF2-40B4-BE49-F238E27FC236}">
                  <a16:creationId xmlns:a16="http://schemas.microsoft.com/office/drawing/2014/main" id="{98F22F79-C359-4B68-BBA8-B1031E603FE9}"/>
                </a:ext>
              </a:extLst>
            </p:cNvPr>
            <p:cNvSpPr/>
            <p:nvPr/>
          </p:nvSpPr>
          <p:spPr>
            <a:xfrm>
              <a:off x="9534028" y="2810417"/>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流程图: 接点 26">
              <a:extLst>
                <a:ext uri="{FF2B5EF4-FFF2-40B4-BE49-F238E27FC236}">
                  <a16:creationId xmlns:a16="http://schemas.microsoft.com/office/drawing/2014/main" id="{4DCACD7E-BC16-4D30-950E-D2B57FB6F5BB}"/>
                </a:ext>
              </a:extLst>
            </p:cNvPr>
            <p:cNvSpPr/>
            <p:nvPr/>
          </p:nvSpPr>
          <p:spPr>
            <a:xfrm>
              <a:off x="9001713" y="4924741"/>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8" name="流程图: 接点 27">
              <a:extLst>
                <a:ext uri="{FF2B5EF4-FFF2-40B4-BE49-F238E27FC236}">
                  <a16:creationId xmlns:a16="http://schemas.microsoft.com/office/drawing/2014/main" id="{7EE9F096-206A-4CEB-92B5-031608AEBB57}"/>
                </a:ext>
              </a:extLst>
            </p:cNvPr>
            <p:cNvSpPr/>
            <p:nvPr/>
          </p:nvSpPr>
          <p:spPr>
            <a:xfrm>
              <a:off x="9192393" y="3750323"/>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9" name="流程图: 接点 28">
              <a:extLst>
                <a:ext uri="{FF2B5EF4-FFF2-40B4-BE49-F238E27FC236}">
                  <a16:creationId xmlns:a16="http://schemas.microsoft.com/office/drawing/2014/main" id="{54E1EE66-C1D1-49C2-9547-9C1BA179AAC6}"/>
                </a:ext>
              </a:extLst>
            </p:cNvPr>
            <p:cNvSpPr/>
            <p:nvPr/>
          </p:nvSpPr>
          <p:spPr>
            <a:xfrm>
              <a:off x="8364797" y="3870672"/>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0" name="流程图: 接点 29">
              <a:extLst>
                <a:ext uri="{FF2B5EF4-FFF2-40B4-BE49-F238E27FC236}">
                  <a16:creationId xmlns:a16="http://schemas.microsoft.com/office/drawing/2014/main" id="{E2B3BEDD-58B0-4093-A712-58959CBAD284}"/>
                </a:ext>
              </a:extLst>
            </p:cNvPr>
            <p:cNvSpPr/>
            <p:nvPr/>
          </p:nvSpPr>
          <p:spPr>
            <a:xfrm>
              <a:off x="9857476" y="3870671"/>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1" name="流程图: 接点 30">
              <a:extLst>
                <a:ext uri="{FF2B5EF4-FFF2-40B4-BE49-F238E27FC236}">
                  <a16:creationId xmlns:a16="http://schemas.microsoft.com/office/drawing/2014/main" id="{B0965EFF-FC59-49AD-9109-3C7216628116}"/>
                </a:ext>
              </a:extLst>
            </p:cNvPr>
            <p:cNvSpPr/>
            <p:nvPr/>
          </p:nvSpPr>
          <p:spPr>
            <a:xfrm>
              <a:off x="9110054" y="4049344"/>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2" name="流程图: 接点 31">
              <a:extLst>
                <a:ext uri="{FF2B5EF4-FFF2-40B4-BE49-F238E27FC236}">
                  <a16:creationId xmlns:a16="http://schemas.microsoft.com/office/drawing/2014/main" id="{C9FBF7E3-C5AE-4646-A438-EA7CB435A3A2}"/>
                </a:ext>
              </a:extLst>
            </p:cNvPr>
            <p:cNvSpPr/>
            <p:nvPr/>
          </p:nvSpPr>
          <p:spPr>
            <a:xfrm>
              <a:off x="9712431" y="4209689"/>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3" name="流程图: 接点 32">
              <a:extLst>
                <a:ext uri="{FF2B5EF4-FFF2-40B4-BE49-F238E27FC236}">
                  <a16:creationId xmlns:a16="http://schemas.microsoft.com/office/drawing/2014/main" id="{D8BE69B7-D99F-487C-A3DA-2723657C68B5}"/>
                </a:ext>
              </a:extLst>
            </p:cNvPr>
            <p:cNvSpPr/>
            <p:nvPr/>
          </p:nvSpPr>
          <p:spPr>
            <a:xfrm>
              <a:off x="8776363" y="2870592"/>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4" name="流程图: 接点 33">
              <a:extLst>
                <a:ext uri="{FF2B5EF4-FFF2-40B4-BE49-F238E27FC236}">
                  <a16:creationId xmlns:a16="http://schemas.microsoft.com/office/drawing/2014/main" id="{217CB467-8756-47F2-8C6E-51A66408DD09}"/>
                </a:ext>
              </a:extLst>
            </p:cNvPr>
            <p:cNvSpPr/>
            <p:nvPr/>
          </p:nvSpPr>
          <p:spPr>
            <a:xfrm>
              <a:off x="8893372" y="3429000"/>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5" name="流程图: 接点 34">
              <a:extLst>
                <a:ext uri="{FF2B5EF4-FFF2-40B4-BE49-F238E27FC236}">
                  <a16:creationId xmlns:a16="http://schemas.microsoft.com/office/drawing/2014/main" id="{48B17F8B-F545-4A59-98D1-C826C0BC8FCB}"/>
                </a:ext>
              </a:extLst>
            </p:cNvPr>
            <p:cNvSpPr/>
            <p:nvPr/>
          </p:nvSpPr>
          <p:spPr>
            <a:xfrm>
              <a:off x="8473138" y="3308651"/>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6" name="流程图: 接点 35">
              <a:extLst>
                <a:ext uri="{FF2B5EF4-FFF2-40B4-BE49-F238E27FC236}">
                  <a16:creationId xmlns:a16="http://schemas.microsoft.com/office/drawing/2014/main" id="{020FB569-0E76-47B7-B70B-F4D425415C68}"/>
                </a:ext>
              </a:extLst>
            </p:cNvPr>
            <p:cNvSpPr/>
            <p:nvPr/>
          </p:nvSpPr>
          <p:spPr>
            <a:xfrm>
              <a:off x="9796575" y="3489174"/>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7" name="流程图: 接点 36">
              <a:extLst>
                <a:ext uri="{FF2B5EF4-FFF2-40B4-BE49-F238E27FC236}">
                  <a16:creationId xmlns:a16="http://schemas.microsoft.com/office/drawing/2014/main" id="{FE595A71-2B1B-4CB2-A973-5169C447B165}"/>
                </a:ext>
              </a:extLst>
            </p:cNvPr>
            <p:cNvSpPr/>
            <p:nvPr/>
          </p:nvSpPr>
          <p:spPr>
            <a:xfrm>
              <a:off x="9356349" y="4516656"/>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38" name="流程图: 接点 37">
              <a:extLst>
                <a:ext uri="{FF2B5EF4-FFF2-40B4-BE49-F238E27FC236}">
                  <a16:creationId xmlns:a16="http://schemas.microsoft.com/office/drawing/2014/main" id="{BE42191F-5A2D-45F1-B7D8-187E62C1A576}"/>
                </a:ext>
              </a:extLst>
            </p:cNvPr>
            <p:cNvSpPr/>
            <p:nvPr/>
          </p:nvSpPr>
          <p:spPr>
            <a:xfrm>
              <a:off x="10054067" y="2358499"/>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41" name="流程图: 接点 40">
              <a:extLst>
                <a:ext uri="{FF2B5EF4-FFF2-40B4-BE49-F238E27FC236}">
                  <a16:creationId xmlns:a16="http://schemas.microsoft.com/office/drawing/2014/main" id="{7CF4993A-6EE2-4C95-AE47-CC6E4EE70CC3}"/>
                </a:ext>
              </a:extLst>
            </p:cNvPr>
            <p:cNvSpPr/>
            <p:nvPr/>
          </p:nvSpPr>
          <p:spPr>
            <a:xfrm>
              <a:off x="9574224" y="3663316"/>
              <a:ext cx="108341" cy="120349"/>
            </a:xfrm>
            <a:prstGeom prst="flowChartConnector">
              <a:avLst/>
            </a:prstGeom>
            <a:solidFill>
              <a:srgbClr val="FF0000"/>
            </a:solidFill>
            <a:ln w="12700" cap="flat" cmpd="sng" algn="ctr">
              <a:solidFill>
                <a:srgbClr val="00B0F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spTree>
    <p:extLst>
      <p:ext uri="{BB962C8B-B14F-4D97-AF65-F5344CB8AC3E}">
        <p14:creationId xmlns:p14="http://schemas.microsoft.com/office/powerpoint/2010/main" val="3834453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02BCE1-0EC6-4BA3-A4C3-53A6E4723DED}"/>
              </a:ext>
            </a:extLst>
          </p:cNvPr>
          <p:cNvSpPr>
            <a:spLocks noGrp="1"/>
          </p:cNvSpPr>
          <p:nvPr>
            <p:ph type="title"/>
          </p:nvPr>
        </p:nvSpPr>
        <p:spPr/>
        <p:txBody>
          <a:bodyPr/>
          <a:lstStyle/>
          <a:p>
            <a:r>
              <a:rPr lang="zh-CN" altLang="en-US" dirty="0"/>
              <a:t>新技术与应用</a:t>
            </a:r>
          </a:p>
        </p:txBody>
      </p:sp>
      <p:sp>
        <p:nvSpPr>
          <p:cNvPr id="4" name="矩形: 圆角 3">
            <a:extLst>
              <a:ext uri="{FF2B5EF4-FFF2-40B4-BE49-F238E27FC236}">
                <a16:creationId xmlns:a16="http://schemas.microsoft.com/office/drawing/2014/main" id="{21BB7FB8-D565-400F-8C39-51495A7E2BDF}"/>
              </a:ext>
            </a:extLst>
          </p:cNvPr>
          <p:cNvSpPr/>
          <p:nvPr/>
        </p:nvSpPr>
        <p:spPr>
          <a:xfrm>
            <a:off x="8604956" y="3540265"/>
            <a:ext cx="3131415" cy="2110488"/>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a:extLst>
              <a:ext uri="{FF2B5EF4-FFF2-40B4-BE49-F238E27FC236}">
                <a16:creationId xmlns:a16="http://schemas.microsoft.com/office/drawing/2014/main" id="{05790766-F91F-4A02-8EB1-ACE1013A109A}"/>
              </a:ext>
            </a:extLst>
          </p:cNvPr>
          <p:cNvSpPr/>
          <p:nvPr/>
        </p:nvSpPr>
        <p:spPr>
          <a:xfrm>
            <a:off x="4579746" y="3550348"/>
            <a:ext cx="3709604" cy="208340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6">
                  <a:lumMod val="40000"/>
                  <a:lumOff val="60000"/>
                </a:schemeClr>
              </a:solidFill>
            </a:endParaRPr>
          </a:p>
        </p:txBody>
      </p:sp>
      <p:sp>
        <p:nvSpPr>
          <p:cNvPr id="6" name="矩形: 圆角 5">
            <a:extLst>
              <a:ext uri="{FF2B5EF4-FFF2-40B4-BE49-F238E27FC236}">
                <a16:creationId xmlns:a16="http://schemas.microsoft.com/office/drawing/2014/main" id="{1C647F06-3401-4D43-9689-81716C23F42F}"/>
              </a:ext>
            </a:extLst>
          </p:cNvPr>
          <p:cNvSpPr/>
          <p:nvPr/>
        </p:nvSpPr>
        <p:spPr>
          <a:xfrm>
            <a:off x="548695" y="3543440"/>
            <a:ext cx="3709604" cy="2110488"/>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98EDB86-C41B-4209-B2D4-AECA123E88A0}"/>
              </a:ext>
            </a:extLst>
          </p:cNvPr>
          <p:cNvSpPr/>
          <p:nvPr/>
        </p:nvSpPr>
        <p:spPr>
          <a:xfrm>
            <a:off x="900522" y="1167524"/>
            <a:ext cx="3005951" cy="400110"/>
          </a:xfrm>
          <a:prstGeom prst="rect">
            <a:avLst/>
          </a:prstGeom>
        </p:spPr>
        <p:txBody>
          <a:bodyPr wrap="none">
            <a:spAutoFit/>
          </a:bodyPr>
          <a:lstStyle/>
          <a:p>
            <a:pPr algn="ctr"/>
            <a:r>
              <a:rPr lang="zh-CN" altLang="en-US" sz="2000" b="1" dirty="0">
                <a:latin typeface="Arial" panose="020B0604020202020204" pitchFamily="34" charset="0"/>
                <a:ea typeface="微软雅黑" panose="020B0503020204020204" pitchFamily="34" charset="-122"/>
                <a:cs typeface="Arial" panose="020B0604020202020204" pitchFamily="34" charset="0"/>
                <a:sym typeface="+mn-lt"/>
              </a:rPr>
              <a:t>燃料电池膜电极失效机制</a:t>
            </a:r>
            <a:endParaRPr lang="zh-CN" altLang="en-US" sz="2000" dirty="0"/>
          </a:p>
        </p:txBody>
      </p:sp>
      <p:grpSp>
        <p:nvGrpSpPr>
          <p:cNvPr id="8" name="组合 7">
            <a:extLst>
              <a:ext uri="{FF2B5EF4-FFF2-40B4-BE49-F238E27FC236}">
                <a16:creationId xmlns:a16="http://schemas.microsoft.com/office/drawing/2014/main" id="{2D9C2CD9-C8DD-4157-9CCE-0CD8FADC13AC}"/>
              </a:ext>
            </a:extLst>
          </p:cNvPr>
          <p:cNvGrpSpPr/>
          <p:nvPr/>
        </p:nvGrpSpPr>
        <p:grpSpPr>
          <a:xfrm>
            <a:off x="798381" y="1627271"/>
            <a:ext cx="3210232" cy="1482230"/>
            <a:chOff x="548191" y="4352282"/>
            <a:chExt cx="3210232" cy="1482230"/>
          </a:xfrm>
        </p:grpSpPr>
        <p:pic>
          <p:nvPicPr>
            <p:cNvPr id="9" name="图片 8">
              <a:extLst>
                <a:ext uri="{FF2B5EF4-FFF2-40B4-BE49-F238E27FC236}">
                  <a16:creationId xmlns:a16="http://schemas.microsoft.com/office/drawing/2014/main" id="{D592E94E-AE00-464A-A20A-3B061DD39920}"/>
                </a:ext>
              </a:extLst>
            </p:cNvPr>
            <p:cNvPicPr>
              <a:picLocks noChangeAspect="1"/>
            </p:cNvPicPr>
            <p:nvPr/>
          </p:nvPicPr>
          <p:blipFill rotWithShape="1">
            <a:blip r:embed="rId2"/>
            <a:srcRect l="2547"/>
            <a:stretch/>
          </p:blipFill>
          <p:spPr>
            <a:xfrm>
              <a:off x="548191" y="4352282"/>
              <a:ext cx="2405521" cy="1482230"/>
            </a:xfrm>
            <a:prstGeom prst="rect">
              <a:avLst/>
            </a:prstGeom>
          </p:spPr>
        </p:pic>
        <p:pic>
          <p:nvPicPr>
            <p:cNvPr id="10" name="图片 9">
              <a:extLst>
                <a:ext uri="{FF2B5EF4-FFF2-40B4-BE49-F238E27FC236}">
                  <a16:creationId xmlns:a16="http://schemas.microsoft.com/office/drawing/2014/main" id="{486092F6-AE83-4AD0-81A6-EE143DB4B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178" y="4514861"/>
              <a:ext cx="1244245" cy="933185"/>
            </a:xfrm>
            <a:prstGeom prst="rect">
              <a:avLst/>
            </a:prstGeom>
          </p:spPr>
        </p:pic>
      </p:grpSp>
      <p:sp>
        <p:nvSpPr>
          <p:cNvPr id="11" name="文本框 10">
            <a:extLst>
              <a:ext uri="{FF2B5EF4-FFF2-40B4-BE49-F238E27FC236}">
                <a16:creationId xmlns:a16="http://schemas.microsoft.com/office/drawing/2014/main" id="{9C57ADCB-142F-4F9E-960F-B49789AED503}"/>
              </a:ext>
            </a:extLst>
          </p:cNvPr>
          <p:cNvSpPr txBox="1"/>
          <p:nvPr/>
        </p:nvSpPr>
        <p:spPr>
          <a:xfrm>
            <a:off x="411441" y="3121074"/>
            <a:ext cx="3984112" cy="338554"/>
          </a:xfrm>
          <a:prstGeom prst="rect">
            <a:avLst/>
          </a:prstGeom>
          <a:noFill/>
        </p:spPr>
        <p:txBody>
          <a:bodyPr wrap="square" rtlCol="0">
            <a:spAutoFit/>
          </a:bodyPr>
          <a:lstStyle/>
          <a:p>
            <a:pPr algn="ctr"/>
            <a:r>
              <a:rPr lang="zh-CN" altLang="en-US" sz="1600" b="1" dirty="0">
                <a:latin typeface="微软雅黑" panose="020B0503020204020204" pitchFamily="34" charset="-122"/>
                <a:ea typeface="微软雅黑" panose="020B0503020204020204" pitchFamily="34" charset="-122"/>
              </a:rPr>
              <a:t>膜电极真实器件</a:t>
            </a:r>
            <a:r>
              <a:rPr lang="en-US" altLang="zh-CN" sz="1600" b="1" dirty="0">
                <a:latin typeface="微软雅黑" panose="020B0503020204020204" pitchFamily="34" charset="-122"/>
                <a:ea typeface="微软雅黑" panose="020B0503020204020204" pitchFamily="34" charset="-122"/>
              </a:rPr>
              <a:t>-XAFS</a:t>
            </a:r>
            <a:r>
              <a:rPr lang="zh-CN" altLang="en-US" sz="1600" b="1" dirty="0">
                <a:latin typeface="微软雅黑" panose="020B0503020204020204" pitchFamily="34" charset="-122"/>
                <a:ea typeface="微软雅黑" panose="020B0503020204020204" pitchFamily="34" charset="-122"/>
              </a:rPr>
              <a:t>联用技术</a:t>
            </a:r>
          </a:p>
        </p:txBody>
      </p:sp>
      <p:sp>
        <p:nvSpPr>
          <p:cNvPr id="12" name="矩形 11">
            <a:extLst>
              <a:ext uri="{FF2B5EF4-FFF2-40B4-BE49-F238E27FC236}">
                <a16:creationId xmlns:a16="http://schemas.microsoft.com/office/drawing/2014/main" id="{673AA987-19FE-4DA6-8E70-1C29527BE7EC}"/>
              </a:ext>
            </a:extLst>
          </p:cNvPr>
          <p:cNvSpPr/>
          <p:nvPr/>
        </p:nvSpPr>
        <p:spPr>
          <a:xfrm>
            <a:off x="170460" y="5876908"/>
            <a:ext cx="4466074" cy="369332"/>
          </a:xfrm>
          <a:prstGeom prst="rect">
            <a:avLst/>
          </a:prstGeom>
        </p:spPr>
        <p:txBody>
          <a:bodyPr wrap="square">
            <a:spAutoFit/>
          </a:bodyPr>
          <a:lstStyle/>
          <a:p>
            <a:r>
              <a:rPr lang="zh-CN" altLang="en-US" b="1" dirty="0">
                <a:solidFill>
                  <a:srgbClr val="C00000"/>
                </a:solidFill>
                <a:latin typeface="微软雅黑" panose="020B0503020204020204" pitchFamily="34" charset="-122"/>
                <a:ea typeface="微软雅黑" panose="020B0503020204020204" pitchFamily="34" charset="-122"/>
              </a:rPr>
              <a:t>膜电极的失效与活性元素的局域结构关系</a:t>
            </a:r>
            <a:endParaRPr lang="zh-CN" altLang="en-US" dirty="0"/>
          </a:p>
        </p:txBody>
      </p:sp>
      <p:pic>
        <p:nvPicPr>
          <p:cNvPr id="13" name="图片 12">
            <a:extLst>
              <a:ext uri="{FF2B5EF4-FFF2-40B4-BE49-F238E27FC236}">
                <a16:creationId xmlns:a16="http://schemas.microsoft.com/office/drawing/2014/main" id="{99662EF2-787D-4A46-8D52-91BF2273A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81" y="3678320"/>
            <a:ext cx="3210233" cy="1810023"/>
          </a:xfrm>
          <a:prstGeom prst="rect">
            <a:avLst/>
          </a:prstGeom>
        </p:spPr>
      </p:pic>
      <p:pic>
        <p:nvPicPr>
          <p:cNvPr id="14" name="图片 13" descr="C:\Users\dell\Documents\WeChat Files\wxid_kwqzf68c4s7l21\FileStorage\Temp\fc7f015310f891d0d73271a5af2dbbb.jpg">
            <a:extLst>
              <a:ext uri="{FF2B5EF4-FFF2-40B4-BE49-F238E27FC236}">
                <a16:creationId xmlns:a16="http://schemas.microsoft.com/office/drawing/2014/main" id="{4B3A6A8B-7681-4AE4-98ED-3CBD9045A02F}"/>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4291" y="1676391"/>
            <a:ext cx="2500514" cy="1272088"/>
          </a:xfrm>
          <a:prstGeom prst="rect">
            <a:avLst/>
          </a:prstGeom>
          <a:noFill/>
          <a:ln>
            <a:noFill/>
          </a:ln>
        </p:spPr>
      </p:pic>
      <p:sp>
        <p:nvSpPr>
          <p:cNvPr id="15" name="矩形 14">
            <a:extLst>
              <a:ext uri="{FF2B5EF4-FFF2-40B4-BE49-F238E27FC236}">
                <a16:creationId xmlns:a16="http://schemas.microsoft.com/office/drawing/2014/main" id="{753F82ED-45B6-4E0F-9253-82B32C8E4F19}"/>
              </a:ext>
            </a:extLst>
          </p:cNvPr>
          <p:cNvSpPr/>
          <p:nvPr/>
        </p:nvSpPr>
        <p:spPr>
          <a:xfrm>
            <a:off x="4783199" y="3093752"/>
            <a:ext cx="3302699" cy="338554"/>
          </a:xfrm>
          <a:prstGeom prst="rect">
            <a:avLst/>
          </a:prstGeom>
        </p:spPr>
        <p:txBody>
          <a:bodyPr wrap="none">
            <a:spAutoFit/>
          </a:bodyPr>
          <a:lstStyle/>
          <a:p>
            <a:pPr algn="ctr"/>
            <a:r>
              <a:rPr lang="zh-CN" altLang="zh-CN" sz="1600" b="1" dirty="0">
                <a:latin typeface="微软雅黑" panose="020B0503020204020204" pitchFamily="34" charset="-122"/>
                <a:ea typeface="微软雅黑" panose="020B0503020204020204" pitchFamily="34" charset="-122"/>
              </a:rPr>
              <a:t>机械手自动换样</a:t>
            </a:r>
            <a:r>
              <a:rPr lang="en-US" altLang="zh-CN" sz="1600" b="1" dirty="0">
                <a:latin typeface="微软雅黑" panose="020B0503020204020204" pitchFamily="34" charset="-122"/>
                <a:ea typeface="微软雅黑" panose="020B0503020204020204" pitchFamily="34" charset="-122"/>
              </a:rPr>
              <a:t>GIWAXS</a:t>
            </a:r>
            <a:r>
              <a:rPr lang="zh-CN" altLang="en-US" sz="1600" b="1" dirty="0">
                <a:latin typeface="微软雅黑" panose="020B0503020204020204" pitchFamily="34" charset="-122"/>
                <a:ea typeface="微软雅黑" panose="020B0503020204020204" pitchFamily="34" charset="-122"/>
              </a:rPr>
              <a:t>表征技术</a:t>
            </a:r>
          </a:p>
        </p:txBody>
      </p:sp>
      <p:sp>
        <p:nvSpPr>
          <p:cNvPr id="16" name="矩形 15">
            <a:extLst>
              <a:ext uri="{FF2B5EF4-FFF2-40B4-BE49-F238E27FC236}">
                <a16:creationId xmlns:a16="http://schemas.microsoft.com/office/drawing/2014/main" id="{58EEADFA-8A4E-4213-B7CA-F61DC1D76885}"/>
              </a:ext>
            </a:extLst>
          </p:cNvPr>
          <p:cNvSpPr/>
          <p:nvPr/>
        </p:nvSpPr>
        <p:spPr>
          <a:xfrm>
            <a:off x="4460815" y="1167524"/>
            <a:ext cx="3947467" cy="400110"/>
          </a:xfrm>
          <a:prstGeom prst="rect">
            <a:avLst/>
          </a:prstGeom>
        </p:spPr>
        <p:txBody>
          <a:bodyPr wrap="square">
            <a:spAutoFit/>
          </a:bodyPr>
          <a:lstStyle/>
          <a:p>
            <a:pPr algn="ctr"/>
            <a:r>
              <a:rPr lang="zh-CN" altLang="en-US" sz="2000" b="1" dirty="0">
                <a:latin typeface="Arial" panose="020B0604020202020204" pitchFamily="34" charset="0"/>
                <a:ea typeface="微软雅黑" panose="020B0503020204020204" pitchFamily="34" charset="-122"/>
                <a:cs typeface="Arial" panose="020B0604020202020204" pitchFamily="34" charset="0"/>
              </a:rPr>
              <a:t>有机半导体制备工艺</a:t>
            </a:r>
          </a:p>
        </p:txBody>
      </p:sp>
      <p:pic>
        <p:nvPicPr>
          <p:cNvPr id="17" name="图片 16">
            <a:extLst>
              <a:ext uri="{FF2B5EF4-FFF2-40B4-BE49-F238E27FC236}">
                <a16:creationId xmlns:a16="http://schemas.microsoft.com/office/drawing/2014/main" id="{EBE620C0-1007-47D0-9F7D-773F5CE87C39}"/>
              </a:ext>
            </a:extLst>
          </p:cNvPr>
          <p:cNvPicPr>
            <a:picLocks noChangeAspect="1"/>
          </p:cNvPicPr>
          <p:nvPr/>
        </p:nvPicPr>
        <p:blipFill>
          <a:blip r:embed="rId6" cstate="print">
            <a:extLst>
              <a:ext uri="{28A0092B-C50C-407E-A947-70E740481C1C}">
                <a14:useLocalDpi xmlns:a14="http://schemas.microsoft.com/office/drawing/2010/main" val="0"/>
              </a:ext>
            </a:extLst>
          </a:blip>
          <a:srcRect l="11916" t="4586" r="25122" b="5031"/>
          <a:stretch>
            <a:fillRect/>
          </a:stretch>
        </p:blipFill>
        <p:spPr>
          <a:xfrm>
            <a:off x="5632429" y="3685227"/>
            <a:ext cx="1604238" cy="1810023"/>
          </a:xfrm>
          <a:prstGeom prst="rect">
            <a:avLst/>
          </a:prstGeom>
        </p:spPr>
      </p:pic>
      <p:pic>
        <p:nvPicPr>
          <p:cNvPr id="18" name="图片 17">
            <a:extLst>
              <a:ext uri="{FF2B5EF4-FFF2-40B4-BE49-F238E27FC236}">
                <a16:creationId xmlns:a16="http://schemas.microsoft.com/office/drawing/2014/main" id="{79F02043-3DA4-4799-8385-D09C0287B416}"/>
              </a:ext>
            </a:extLst>
          </p:cNvPr>
          <p:cNvPicPr>
            <a:picLocks noChangeAspect="1"/>
          </p:cNvPicPr>
          <p:nvPr/>
        </p:nvPicPr>
        <p:blipFill>
          <a:blip r:embed="rId7"/>
          <a:stretch>
            <a:fillRect/>
          </a:stretch>
        </p:blipFill>
        <p:spPr>
          <a:xfrm>
            <a:off x="5691548" y="3685228"/>
            <a:ext cx="1486000" cy="1810022"/>
          </a:xfrm>
          <a:prstGeom prst="rect">
            <a:avLst/>
          </a:prstGeom>
        </p:spPr>
      </p:pic>
      <p:sp>
        <p:nvSpPr>
          <p:cNvPr id="19" name="矩形 18">
            <a:extLst>
              <a:ext uri="{FF2B5EF4-FFF2-40B4-BE49-F238E27FC236}">
                <a16:creationId xmlns:a16="http://schemas.microsoft.com/office/drawing/2014/main" id="{FB47E753-F458-499D-9B0A-56E1A46E41FF}"/>
              </a:ext>
            </a:extLst>
          </p:cNvPr>
          <p:cNvSpPr/>
          <p:nvPr/>
        </p:nvSpPr>
        <p:spPr>
          <a:xfrm>
            <a:off x="4726388" y="5883816"/>
            <a:ext cx="3416320"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不同合成条件对晶体结构的调控</a:t>
            </a:r>
          </a:p>
        </p:txBody>
      </p:sp>
      <p:pic>
        <p:nvPicPr>
          <p:cNvPr id="20" name="图片 19">
            <a:extLst>
              <a:ext uri="{FF2B5EF4-FFF2-40B4-BE49-F238E27FC236}">
                <a16:creationId xmlns:a16="http://schemas.microsoft.com/office/drawing/2014/main" id="{A50E8E4B-4828-4710-AE31-D6FB9DDE6D32}"/>
              </a:ext>
            </a:extLst>
          </p:cNvPr>
          <p:cNvPicPr>
            <a:picLocks noChangeAspect="1"/>
          </p:cNvPicPr>
          <p:nvPr/>
        </p:nvPicPr>
        <p:blipFill>
          <a:blip r:embed="rId8"/>
          <a:stretch>
            <a:fillRect/>
          </a:stretch>
        </p:blipFill>
        <p:spPr>
          <a:xfrm>
            <a:off x="8804947" y="3702226"/>
            <a:ext cx="2731432" cy="1810023"/>
          </a:xfrm>
          <a:prstGeom prst="rect">
            <a:avLst/>
          </a:prstGeom>
        </p:spPr>
      </p:pic>
      <p:pic>
        <p:nvPicPr>
          <p:cNvPr id="21" name="图片 20">
            <a:extLst>
              <a:ext uri="{FF2B5EF4-FFF2-40B4-BE49-F238E27FC236}">
                <a16:creationId xmlns:a16="http://schemas.microsoft.com/office/drawing/2014/main" id="{9DB788D3-2021-4A3A-AD31-3C73FDEBD8C1}"/>
              </a:ext>
            </a:extLst>
          </p:cNvPr>
          <p:cNvPicPr>
            <a:picLocks noChangeAspect="1"/>
          </p:cNvPicPr>
          <p:nvPr/>
        </p:nvPicPr>
        <p:blipFill>
          <a:blip r:embed="rId9"/>
          <a:stretch>
            <a:fillRect/>
          </a:stretch>
        </p:blipFill>
        <p:spPr>
          <a:xfrm>
            <a:off x="8887444" y="1717468"/>
            <a:ext cx="2566438" cy="1349651"/>
          </a:xfrm>
          <a:prstGeom prst="rect">
            <a:avLst/>
          </a:prstGeom>
        </p:spPr>
      </p:pic>
      <p:sp>
        <p:nvSpPr>
          <p:cNvPr id="22" name="矩形 21">
            <a:extLst>
              <a:ext uri="{FF2B5EF4-FFF2-40B4-BE49-F238E27FC236}">
                <a16:creationId xmlns:a16="http://schemas.microsoft.com/office/drawing/2014/main" id="{68498835-15A7-49A4-80DF-2F1D77F96372}"/>
              </a:ext>
            </a:extLst>
          </p:cNvPr>
          <p:cNvSpPr/>
          <p:nvPr/>
        </p:nvSpPr>
        <p:spPr>
          <a:xfrm>
            <a:off x="8744631" y="3110751"/>
            <a:ext cx="2852064" cy="338554"/>
          </a:xfrm>
          <a:prstGeom prst="rect">
            <a:avLst/>
          </a:prstGeom>
        </p:spPr>
        <p:txBody>
          <a:bodyPr wrap="none">
            <a:spAutoFit/>
          </a:bodyPr>
          <a:lstStyle/>
          <a:p>
            <a:pPr algn="ctr"/>
            <a:r>
              <a:rPr lang="zh-CN" altLang="en-US" sz="1600" b="1" dirty="0">
                <a:latin typeface="微软雅黑" panose="020B0503020204020204" pitchFamily="34" charset="-122"/>
                <a:ea typeface="微软雅黑" panose="020B0503020204020204" pitchFamily="34" charset="-122"/>
              </a:rPr>
              <a:t>快速敏感的荧光微区分析技术</a:t>
            </a:r>
          </a:p>
        </p:txBody>
      </p:sp>
      <p:sp>
        <p:nvSpPr>
          <p:cNvPr id="23" name="矩形 22">
            <a:extLst>
              <a:ext uri="{FF2B5EF4-FFF2-40B4-BE49-F238E27FC236}">
                <a16:creationId xmlns:a16="http://schemas.microsoft.com/office/drawing/2014/main" id="{4FFFD973-9961-44A7-BEF3-DC4FD3DFD9C9}"/>
              </a:ext>
            </a:extLst>
          </p:cNvPr>
          <p:cNvSpPr/>
          <p:nvPr/>
        </p:nvSpPr>
        <p:spPr>
          <a:xfrm>
            <a:off x="8795928" y="1152634"/>
            <a:ext cx="2749471" cy="400110"/>
          </a:xfrm>
          <a:prstGeom prst="rect">
            <a:avLst/>
          </a:prstGeom>
        </p:spPr>
        <p:txBody>
          <a:bodyPr wrap="none">
            <a:spAutoFit/>
          </a:bodyPr>
          <a:lstStyle/>
          <a:p>
            <a:pPr algn="ctr"/>
            <a:r>
              <a:rPr lang="zh-CN" altLang="en-US" sz="2000" b="1" dirty="0">
                <a:latin typeface="Arial" panose="020B0604020202020204" pitchFamily="34" charset="0"/>
                <a:ea typeface="微软雅黑" panose="020B0503020204020204" pitchFamily="34" charset="-122"/>
                <a:cs typeface="Arial" panose="020B0604020202020204" pitchFamily="34" charset="0"/>
              </a:rPr>
              <a:t>动植物组织的元素分布</a:t>
            </a:r>
          </a:p>
        </p:txBody>
      </p:sp>
      <p:sp>
        <p:nvSpPr>
          <p:cNvPr id="24" name="矩形 23">
            <a:extLst>
              <a:ext uri="{FF2B5EF4-FFF2-40B4-BE49-F238E27FC236}">
                <a16:creationId xmlns:a16="http://schemas.microsoft.com/office/drawing/2014/main" id="{D82E4CAD-5561-4582-AEA1-8ED4A616CEE8}"/>
              </a:ext>
            </a:extLst>
          </p:cNvPr>
          <p:cNvSpPr/>
          <p:nvPr/>
        </p:nvSpPr>
        <p:spPr>
          <a:xfrm>
            <a:off x="8693336" y="5900815"/>
            <a:ext cx="2954655" cy="369332"/>
          </a:xfrm>
          <a:prstGeom prst="rect">
            <a:avLst/>
          </a:prstGeom>
        </p:spPr>
        <p:txBody>
          <a:bodyPr wrap="none">
            <a:spAutoFit/>
          </a:bodyPr>
          <a:lstStyle/>
          <a:p>
            <a:r>
              <a:rPr lang="zh-CN" altLang="en-US" b="1" dirty="0">
                <a:solidFill>
                  <a:srgbClr val="C00000"/>
                </a:solidFill>
                <a:latin typeface="微软雅黑" panose="020B0503020204020204" pitchFamily="34" charset="-122"/>
                <a:ea typeface="微软雅黑" panose="020B0503020204020204" pitchFamily="34" charset="-122"/>
              </a:rPr>
              <a:t>硒化汞在植物中吸收和运输</a:t>
            </a:r>
          </a:p>
        </p:txBody>
      </p:sp>
    </p:spTree>
    <p:extLst>
      <p:ext uri="{BB962C8B-B14F-4D97-AF65-F5344CB8AC3E}">
        <p14:creationId xmlns:p14="http://schemas.microsoft.com/office/powerpoint/2010/main" val="1281156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7AFD08C1-181D-8E47-9645-777DB772BC74}"/>
              </a:ext>
            </a:extLst>
          </p:cNvPr>
          <p:cNvGrpSpPr/>
          <p:nvPr/>
        </p:nvGrpSpPr>
        <p:grpSpPr>
          <a:xfrm>
            <a:off x="0" y="2211399"/>
            <a:ext cx="12191999" cy="2376098"/>
            <a:chOff x="170694" y="175426"/>
            <a:chExt cx="3936004" cy="783721"/>
          </a:xfrm>
          <a:gradFill>
            <a:gsLst>
              <a:gs pos="0">
                <a:srgbClr val="052160">
                  <a:lumMod val="67000"/>
                </a:srgbClr>
              </a:gs>
              <a:gs pos="48000">
                <a:srgbClr val="052160">
                  <a:lumMod val="97000"/>
                  <a:lumOff val="3000"/>
                </a:srgbClr>
              </a:gs>
              <a:gs pos="100000">
                <a:srgbClr val="052160">
                  <a:lumMod val="60000"/>
                  <a:lumOff val="40000"/>
                </a:srgbClr>
              </a:gs>
            </a:gsLst>
            <a:lin ang="19200000" scaled="0"/>
          </a:gradFill>
        </p:grpSpPr>
        <p:sp>
          <p:nvSpPr>
            <p:cNvPr id="11" name="等腰三角形 25">
              <a:extLst>
                <a:ext uri="{FF2B5EF4-FFF2-40B4-BE49-F238E27FC236}">
                  <a16:creationId xmlns:a16="http://schemas.microsoft.com/office/drawing/2014/main" id="{0C955B18-D581-AC41-A8E9-2BF130C4AFC1}"/>
                </a:ext>
              </a:extLst>
            </p:cNvPr>
            <p:cNvSpPr/>
            <p:nvPr/>
          </p:nvSpPr>
          <p:spPr>
            <a:xfrm rot="274093">
              <a:off x="1217186" y="175426"/>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2" name="等腰三角形 26">
              <a:extLst>
                <a:ext uri="{FF2B5EF4-FFF2-40B4-BE49-F238E27FC236}">
                  <a16:creationId xmlns:a16="http://schemas.microsoft.com/office/drawing/2014/main" id="{D8FC982F-EFB5-D645-AE86-CE3B3B20F0A1}"/>
                </a:ext>
              </a:extLst>
            </p:cNvPr>
            <p:cNvSpPr/>
            <p:nvPr/>
          </p:nvSpPr>
          <p:spPr>
            <a:xfrm rot="244400" flipV="1">
              <a:off x="213600" y="602633"/>
              <a:ext cx="355284" cy="356514"/>
            </a:xfrm>
            <a:prstGeom prst="triangle">
              <a:avLst/>
            </a:prstGeom>
            <a:solidFill>
              <a:srgbClr val="FFFFFF">
                <a:lumMod val="75000"/>
              </a:srgbClr>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3" name="矩形 12">
              <a:extLst>
                <a:ext uri="{FF2B5EF4-FFF2-40B4-BE49-F238E27FC236}">
                  <a16:creationId xmlns:a16="http://schemas.microsoft.com/office/drawing/2014/main" id="{13655807-1552-8646-AA72-BE13DB8A2285}"/>
                </a:ext>
              </a:extLst>
            </p:cNvPr>
            <p:cNvSpPr/>
            <p:nvPr/>
          </p:nvSpPr>
          <p:spPr>
            <a:xfrm>
              <a:off x="170694" y="261768"/>
              <a:ext cx="3936004" cy="611981"/>
            </a:xfrm>
            <a:prstGeom prst="rect">
              <a:avLst/>
            </a:prstGeom>
            <a:solidFill>
              <a:srgbClr val="052160"/>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4" name="平行四边形 13">
              <a:extLst>
                <a:ext uri="{FF2B5EF4-FFF2-40B4-BE49-F238E27FC236}">
                  <a16:creationId xmlns:a16="http://schemas.microsoft.com/office/drawing/2014/main" id="{29BCC2F0-F223-044C-8792-750E8A369140}"/>
                </a:ext>
              </a:extLst>
            </p:cNvPr>
            <p:cNvSpPr/>
            <p:nvPr/>
          </p:nvSpPr>
          <p:spPr>
            <a:xfrm>
              <a:off x="376965" y="178257"/>
              <a:ext cx="1036076" cy="779005"/>
            </a:xfrm>
            <a:prstGeom prst="parallelogram">
              <a:avLst>
                <a:gd name="adj" fmla="val 48207"/>
              </a:avLst>
            </a:prstGeom>
            <a:solidFill>
              <a:srgbClr val="D9D9D9"/>
            </a:solidFill>
            <a:ln w="12700" cap="flat" cmpd="sng" algn="ctr">
              <a:noFill/>
              <a:prstDash val="solid"/>
              <a:miter lim="800000"/>
            </a:ln>
            <a:effectLst/>
          </p:spPr>
          <p:txBody>
            <a:bodyPr lIns="91440" tIns="45720" rIns="91440" bIns="45720" rtlCol="0" anchor="ctr"/>
            <a:lstStyle/>
            <a:p>
              <a:pPr algn="ctr" defTabSz="1219140">
                <a:defRPr/>
              </a:pPr>
              <a:endParaRPr lang="zh-CN" altLang="en-US" sz="2400" kern="0">
                <a:solidFill>
                  <a:prstClr val="white"/>
                </a:solidFill>
                <a:latin typeface="FZHei-B01S" panose="02010601030101010101" pitchFamily="2" charset="-122"/>
                <a:ea typeface="FZHei-B01S" panose="02010601030101010101" pitchFamily="2" charset="-122"/>
                <a:sym typeface="FZHei-B01S" panose="02010601030101010101" pitchFamily="2" charset="-122"/>
              </a:endParaRPr>
            </a:p>
          </p:txBody>
        </p:sp>
        <p:sp>
          <p:nvSpPr>
            <p:cNvPr id="15" name="文本框 6">
              <a:extLst>
                <a:ext uri="{FF2B5EF4-FFF2-40B4-BE49-F238E27FC236}">
                  <a16:creationId xmlns:a16="http://schemas.microsoft.com/office/drawing/2014/main" id="{EA7EE885-E481-314B-AB18-16A647C8AB17}"/>
                </a:ext>
              </a:extLst>
            </p:cNvPr>
            <p:cNvSpPr txBox="1"/>
            <p:nvPr/>
          </p:nvSpPr>
          <p:spPr>
            <a:xfrm>
              <a:off x="642541" y="364071"/>
              <a:ext cx="546080" cy="304547"/>
            </a:xfrm>
            <a:prstGeom prst="rect">
              <a:avLst/>
            </a:prstGeom>
            <a:noFill/>
          </p:spPr>
          <p:txBody>
            <a:bodyPr wrap="square" lIns="91440" tIns="45720" rIns="91440" bIns="45720" rtlCol="0">
              <a:spAutoFit/>
            </a:bodyPr>
            <a:lstStyle/>
            <a:p>
              <a:pPr algn="ctr" defTabSz="1219140">
                <a:defRPr/>
              </a:pPr>
              <a:r>
                <a:rPr lang="en-US" altLang="zh-CN" sz="5400" b="1" dirty="0">
                  <a:latin typeface="微软雅黑" panose="020B0503020204020204" pitchFamily="34" charset="-122"/>
                  <a:ea typeface="微软雅黑" panose="020B0503020204020204" pitchFamily="34" charset="-122"/>
                  <a:sym typeface="FZHei-B01S" panose="02010601030101010101" pitchFamily="2" charset="-122"/>
                </a:rPr>
                <a:t>2</a:t>
              </a:r>
              <a:endParaRPr lang="zh-CN" altLang="en-US" sz="5400" b="1" dirty="0">
                <a:latin typeface="微软雅黑" panose="020B0503020204020204" pitchFamily="34" charset="-122"/>
                <a:ea typeface="微软雅黑" panose="020B0503020204020204" pitchFamily="34" charset="-122"/>
                <a:sym typeface="FZHei-B01S" panose="02010601030101010101" pitchFamily="2" charset="-122"/>
              </a:endParaRPr>
            </a:p>
          </p:txBody>
        </p:sp>
      </p:grpSp>
      <p:sp>
        <p:nvSpPr>
          <p:cNvPr id="16" name="TextBox 48">
            <a:extLst>
              <a:ext uri="{FF2B5EF4-FFF2-40B4-BE49-F238E27FC236}">
                <a16:creationId xmlns:a16="http://schemas.microsoft.com/office/drawing/2014/main" id="{6535A53A-18B6-604D-9F94-6D164B1A7452}"/>
              </a:ext>
            </a:extLst>
          </p:cNvPr>
          <p:cNvSpPr txBox="1"/>
          <p:nvPr/>
        </p:nvSpPr>
        <p:spPr>
          <a:xfrm>
            <a:off x="4819307" y="3016158"/>
            <a:ext cx="5252048" cy="769443"/>
          </a:xfrm>
          <a:prstGeom prst="rect">
            <a:avLst/>
          </a:prstGeom>
          <a:noFill/>
        </p:spPr>
        <p:txBody>
          <a:bodyPr wrap="square" lIns="91445" tIns="45721" rIns="91445" bIns="45721" rtlCol="0">
            <a:spAutoFit/>
          </a:bodyPr>
          <a:lstStyle/>
          <a:p>
            <a:r>
              <a:rPr lang="zh-CN" altLang="en-US" sz="4400" b="1" dirty="0">
                <a:solidFill>
                  <a:srgbClr val="FFFFFF"/>
                </a:solidFill>
                <a:latin typeface="微软雅黑" panose="020B0503020204020204" pitchFamily="34" charset="-122"/>
                <a:ea typeface="微软雅黑" panose="020B0503020204020204" pitchFamily="34" charset="-122"/>
                <a:sym typeface="FZHei-B01S" panose="02010601030101010101" pitchFamily="2" charset="-122"/>
              </a:rPr>
              <a:t>用户成果介绍</a:t>
            </a:r>
          </a:p>
        </p:txBody>
      </p:sp>
      <p:sp>
        <p:nvSpPr>
          <p:cNvPr id="2" name="灯片编号占位符 1">
            <a:extLst>
              <a:ext uri="{FF2B5EF4-FFF2-40B4-BE49-F238E27FC236}">
                <a16:creationId xmlns:a16="http://schemas.microsoft.com/office/drawing/2014/main" id="{4D4E635D-D148-4FDB-8141-720DE1058E06}"/>
              </a:ext>
            </a:extLst>
          </p:cNvPr>
          <p:cNvSpPr>
            <a:spLocks noGrp="1"/>
          </p:cNvSpPr>
          <p:nvPr>
            <p:ph type="sldNum" sz="quarter" idx="12"/>
          </p:nvPr>
        </p:nvSpPr>
        <p:spPr>
          <a:xfrm>
            <a:off x="9045314" y="6492875"/>
            <a:ext cx="2743200" cy="365125"/>
          </a:xfrm>
        </p:spPr>
        <p:txBody>
          <a:bodyPr/>
          <a:lstStyle/>
          <a:p>
            <a:fld id="{F00EF3C7-E1F4-4111-998D-BDFFA771D939}" type="slidenum">
              <a:rPr lang="zh-CN" altLang="en-US" smtClean="0"/>
              <a:t>8</a:t>
            </a:fld>
            <a:endParaRPr lang="zh-CN" altLang="en-US" dirty="0"/>
          </a:p>
        </p:txBody>
      </p:sp>
    </p:spTree>
    <p:extLst>
      <p:ext uri="{BB962C8B-B14F-4D97-AF65-F5344CB8AC3E}">
        <p14:creationId xmlns:p14="http://schemas.microsoft.com/office/powerpoint/2010/main" val="2040942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670563" y="1094504"/>
          <a:ext cx="10683237" cy="1531444"/>
        </p:xfrm>
        <a:graphic>
          <a:graphicData uri="http://schemas.openxmlformats.org/drawingml/2006/table">
            <a:tbl>
              <a:tblPr firstRow="1" bandRow="1">
                <a:tableStyleId>{5C22544A-7EE6-4342-B048-85BDC9FD1C3A}</a:tableStyleId>
              </a:tblPr>
              <a:tblGrid>
                <a:gridCol w="1131057">
                  <a:extLst>
                    <a:ext uri="{9D8B030D-6E8A-4147-A177-3AD203B41FA5}">
                      <a16:colId xmlns:a16="http://schemas.microsoft.com/office/drawing/2014/main" val="20000"/>
                    </a:ext>
                  </a:extLst>
                </a:gridCol>
                <a:gridCol w="868380">
                  <a:extLst>
                    <a:ext uri="{9D8B030D-6E8A-4147-A177-3AD203B41FA5}">
                      <a16:colId xmlns:a16="http://schemas.microsoft.com/office/drawing/2014/main" val="20007"/>
                    </a:ext>
                  </a:extLst>
                </a:gridCol>
                <a:gridCol w="868380">
                  <a:extLst>
                    <a:ext uri="{9D8B030D-6E8A-4147-A177-3AD203B41FA5}">
                      <a16:colId xmlns:a16="http://schemas.microsoft.com/office/drawing/2014/main" val="20008"/>
                    </a:ext>
                  </a:extLst>
                </a:gridCol>
                <a:gridCol w="868380">
                  <a:extLst>
                    <a:ext uri="{9D8B030D-6E8A-4147-A177-3AD203B41FA5}">
                      <a16:colId xmlns:a16="http://schemas.microsoft.com/office/drawing/2014/main" val="20009"/>
                    </a:ext>
                  </a:extLst>
                </a:gridCol>
                <a:gridCol w="868380">
                  <a:extLst>
                    <a:ext uri="{9D8B030D-6E8A-4147-A177-3AD203B41FA5}">
                      <a16:colId xmlns:a16="http://schemas.microsoft.com/office/drawing/2014/main" val="20010"/>
                    </a:ext>
                  </a:extLst>
                </a:gridCol>
                <a:gridCol w="868380">
                  <a:extLst>
                    <a:ext uri="{9D8B030D-6E8A-4147-A177-3AD203B41FA5}">
                      <a16:colId xmlns:a16="http://schemas.microsoft.com/office/drawing/2014/main" val="20011"/>
                    </a:ext>
                  </a:extLst>
                </a:gridCol>
                <a:gridCol w="868380">
                  <a:extLst>
                    <a:ext uri="{9D8B030D-6E8A-4147-A177-3AD203B41FA5}">
                      <a16:colId xmlns:a16="http://schemas.microsoft.com/office/drawing/2014/main" val="20012"/>
                    </a:ext>
                  </a:extLst>
                </a:gridCol>
                <a:gridCol w="868380">
                  <a:extLst>
                    <a:ext uri="{9D8B030D-6E8A-4147-A177-3AD203B41FA5}">
                      <a16:colId xmlns:a16="http://schemas.microsoft.com/office/drawing/2014/main" val="20013"/>
                    </a:ext>
                  </a:extLst>
                </a:gridCol>
                <a:gridCol w="868380">
                  <a:extLst>
                    <a:ext uri="{9D8B030D-6E8A-4147-A177-3AD203B41FA5}">
                      <a16:colId xmlns:a16="http://schemas.microsoft.com/office/drawing/2014/main" val="20014"/>
                    </a:ext>
                  </a:extLst>
                </a:gridCol>
                <a:gridCol w="868380">
                  <a:extLst>
                    <a:ext uri="{9D8B030D-6E8A-4147-A177-3AD203B41FA5}">
                      <a16:colId xmlns:a16="http://schemas.microsoft.com/office/drawing/2014/main" val="1181161737"/>
                    </a:ext>
                  </a:extLst>
                </a:gridCol>
                <a:gridCol w="868380">
                  <a:extLst>
                    <a:ext uri="{9D8B030D-6E8A-4147-A177-3AD203B41FA5}">
                      <a16:colId xmlns:a16="http://schemas.microsoft.com/office/drawing/2014/main" val="20015"/>
                    </a:ext>
                  </a:extLst>
                </a:gridCol>
                <a:gridCol w="868380">
                  <a:extLst>
                    <a:ext uri="{9D8B030D-6E8A-4147-A177-3AD203B41FA5}">
                      <a16:colId xmlns:a16="http://schemas.microsoft.com/office/drawing/2014/main" val="20016"/>
                    </a:ext>
                  </a:extLst>
                </a:gridCol>
              </a:tblGrid>
              <a:tr h="382861">
                <a:tc>
                  <a:txBody>
                    <a:bodyPr/>
                    <a:lstStyle/>
                    <a:p>
                      <a:pPr marL="0" indent="0" algn="ctr"/>
                      <a:r>
                        <a:rPr lang="zh-CN" altLang="en-US" sz="1400" b="1" dirty="0">
                          <a:solidFill>
                            <a:srgbClr val="FF0000"/>
                          </a:solidFill>
                          <a:latin typeface="Times New Roman" pitchFamily="18" charset="0"/>
                          <a:ea typeface="黑体" pitchFamily="2" charset="-122"/>
                          <a:cs typeface="Times New Roman" pitchFamily="18" charset="0"/>
                        </a:rPr>
                        <a:t>年份</a:t>
                      </a: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2014</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2015</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2016</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2017</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2018</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2019</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2020</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2021</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2022</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2023</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rgbClr val="FF0000"/>
                          </a:solidFill>
                          <a:latin typeface="Times New Roman" pitchFamily="18" charset="0"/>
                          <a:ea typeface="黑体" pitchFamily="2" charset="-122"/>
                          <a:cs typeface="Times New Roman" pitchFamily="18" charset="0"/>
                        </a:rPr>
                        <a:t>2024</a:t>
                      </a:r>
                      <a:endParaRPr lang="zh-CN" altLang="en-US" sz="1400" b="1" dirty="0">
                        <a:solidFill>
                          <a:srgbClr val="FF0000"/>
                        </a:solidFill>
                        <a:latin typeface="Times New Roman" pitchFamily="18" charset="0"/>
                        <a:ea typeface="黑体" pitchFamily="2" charset="-122"/>
                        <a:cs typeface="Times New Roman" pitchFamily="18" charset="0"/>
                      </a:endParaRPr>
                    </a:p>
                  </a:txBody>
                  <a:tcPr marL="91439" marR="91439" anchor="ctr"/>
                </a:tc>
                <a:extLst>
                  <a:ext uri="{0D108BD9-81ED-4DB2-BD59-A6C34878D82A}">
                    <a16:rowId xmlns:a16="http://schemas.microsoft.com/office/drawing/2014/main" val="10000"/>
                  </a:ext>
                </a:extLst>
              </a:tr>
              <a:tr h="382861">
                <a:tc>
                  <a:txBody>
                    <a:bodyPr/>
                    <a:lstStyle/>
                    <a:p>
                      <a:pPr algn="ctr"/>
                      <a:r>
                        <a:rPr lang="zh-CN" altLang="en-US" sz="1400" b="1" dirty="0">
                          <a:latin typeface="Times New Roman" pitchFamily="18" charset="0"/>
                          <a:ea typeface="黑体" pitchFamily="2" charset="-122"/>
                          <a:cs typeface="Times New Roman" pitchFamily="18" charset="0"/>
                        </a:rPr>
                        <a:t>一区</a:t>
                      </a: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38</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84</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113</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chemeClr val="tx1"/>
                          </a:solidFill>
                          <a:latin typeface="Times New Roman" pitchFamily="18" charset="0"/>
                          <a:ea typeface="黑体" pitchFamily="2" charset="-122"/>
                          <a:cs typeface="Times New Roman" pitchFamily="18" charset="0"/>
                        </a:rPr>
                        <a:t>150</a:t>
                      </a:r>
                      <a:endParaRPr lang="zh-CN" altLang="en-US" sz="1400" b="1"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184</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279</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kern="1200" dirty="0">
                          <a:solidFill>
                            <a:schemeClr val="tx1"/>
                          </a:solidFill>
                          <a:latin typeface="Times New Roman" pitchFamily="18" charset="0"/>
                          <a:ea typeface="黑体" pitchFamily="2" charset="-122"/>
                          <a:cs typeface="Times New Roman" pitchFamily="18" charset="0"/>
                        </a:rPr>
                        <a:t>408</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kern="1200" dirty="0">
                          <a:solidFill>
                            <a:schemeClr val="tx1"/>
                          </a:solidFill>
                          <a:latin typeface="Times New Roman" pitchFamily="18" charset="0"/>
                          <a:ea typeface="黑体" pitchFamily="2" charset="-122"/>
                          <a:cs typeface="Times New Roman" pitchFamily="18" charset="0"/>
                        </a:rPr>
                        <a:t>526</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algn="ctr"/>
                      <a:r>
                        <a:rPr lang="en-US" altLang="zh-CN" sz="1400" b="1" kern="1200" dirty="0">
                          <a:solidFill>
                            <a:schemeClr val="tx1"/>
                          </a:solidFill>
                          <a:latin typeface="Times New Roman" pitchFamily="18" charset="0"/>
                          <a:ea typeface="黑体" pitchFamily="2" charset="-122"/>
                          <a:cs typeface="Times New Roman" pitchFamily="18" charset="0"/>
                        </a:rPr>
                        <a:t>647</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algn="ctr"/>
                      <a:r>
                        <a:rPr lang="en-US" altLang="zh-CN" sz="1400" b="1" kern="1200" dirty="0">
                          <a:solidFill>
                            <a:schemeClr val="tx1"/>
                          </a:solidFill>
                          <a:latin typeface="Times New Roman" pitchFamily="18" charset="0"/>
                          <a:ea typeface="黑体" pitchFamily="2" charset="-122"/>
                          <a:cs typeface="Times New Roman" pitchFamily="18" charset="0"/>
                        </a:rPr>
                        <a:t>670</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algn="ctr"/>
                      <a:r>
                        <a:rPr lang="en-US" altLang="zh-CN" sz="1400" b="1" kern="1200" dirty="0">
                          <a:solidFill>
                            <a:schemeClr val="tx1"/>
                          </a:solidFill>
                          <a:latin typeface="Times New Roman" pitchFamily="18" charset="0"/>
                          <a:ea typeface="黑体" pitchFamily="2" charset="-122"/>
                          <a:cs typeface="Times New Roman" pitchFamily="18" charset="0"/>
                        </a:rPr>
                        <a:t>812</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extLst>
                  <a:ext uri="{0D108BD9-81ED-4DB2-BD59-A6C34878D82A}">
                    <a16:rowId xmlns:a16="http://schemas.microsoft.com/office/drawing/2014/main" val="10001"/>
                  </a:ext>
                </a:extLst>
              </a:tr>
              <a:tr h="382861">
                <a:tc>
                  <a:txBody>
                    <a:bodyPr/>
                    <a:lstStyle/>
                    <a:p>
                      <a:pPr algn="ctr"/>
                      <a:r>
                        <a:rPr lang="zh-CN" altLang="en-US" sz="1400" b="1" dirty="0">
                          <a:latin typeface="Times New Roman" pitchFamily="18" charset="0"/>
                          <a:ea typeface="黑体" pitchFamily="2" charset="-122"/>
                          <a:cs typeface="Times New Roman" pitchFamily="18" charset="0"/>
                        </a:rPr>
                        <a:t>总数</a:t>
                      </a: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340</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381</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390</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chemeClr val="tx1"/>
                          </a:solidFill>
                          <a:latin typeface="Times New Roman" pitchFamily="18" charset="0"/>
                          <a:ea typeface="黑体" pitchFamily="2" charset="-122"/>
                          <a:cs typeface="Times New Roman" pitchFamily="18" charset="0"/>
                        </a:rPr>
                        <a:t>450</a:t>
                      </a:r>
                      <a:endParaRPr lang="zh-CN" altLang="en-US" sz="1400" b="1"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chemeClr val="tx1"/>
                          </a:solidFill>
                          <a:latin typeface="Times New Roman" pitchFamily="18" charset="0"/>
                          <a:ea typeface="黑体" pitchFamily="2" charset="-122"/>
                          <a:cs typeface="Times New Roman" pitchFamily="18" charset="0"/>
                        </a:rPr>
                        <a:t>491</a:t>
                      </a:r>
                      <a:endParaRPr lang="zh-CN" altLang="en-US" sz="1400" b="1"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627</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735</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924</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E7E9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1080</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E7E9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1211</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E7E9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1270</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E7E9F1"/>
                    </a:solidFill>
                  </a:tcPr>
                </a:tc>
                <a:extLst>
                  <a:ext uri="{0D108BD9-81ED-4DB2-BD59-A6C34878D82A}">
                    <a16:rowId xmlns:a16="http://schemas.microsoft.com/office/drawing/2014/main" val="10002"/>
                  </a:ext>
                </a:extLst>
              </a:tr>
              <a:tr h="382861">
                <a:tc>
                  <a:txBody>
                    <a:bodyPr/>
                    <a:lstStyle/>
                    <a:p>
                      <a:pPr algn="ctr"/>
                      <a:r>
                        <a:rPr lang="zh-CN" altLang="en-US" sz="1400" b="1" dirty="0">
                          <a:latin typeface="Times New Roman" pitchFamily="18" charset="0"/>
                          <a:ea typeface="黑体" pitchFamily="2" charset="-122"/>
                          <a:cs typeface="Times New Roman" pitchFamily="18" charset="0"/>
                        </a:rPr>
                        <a:t>百分比 </a:t>
                      </a:r>
                      <a:r>
                        <a:rPr lang="en-US" altLang="zh-CN" sz="1400" b="1" dirty="0">
                          <a:latin typeface="Times New Roman" pitchFamily="18" charset="0"/>
                          <a:ea typeface="黑体" pitchFamily="2" charset="-122"/>
                          <a:cs typeface="Times New Roman" pitchFamily="18" charset="0"/>
                        </a:rPr>
                        <a:t>%</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11.2</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21.0</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latin typeface="Times New Roman" pitchFamily="18" charset="0"/>
                          <a:ea typeface="黑体" pitchFamily="2" charset="-122"/>
                          <a:cs typeface="Times New Roman" pitchFamily="18" charset="0"/>
                        </a:rPr>
                        <a:t>29.0</a:t>
                      </a:r>
                      <a:endParaRPr lang="zh-CN" altLang="en-US" sz="1400" b="1" dirty="0">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chemeClr val="tx1"/>
                          </a:solidFill>
                          <a:latin typeface="Times New Roman" pitchFamily="18" charset="0"/>
                          <a:ea typeface="黑体" pitchFamily="2" charset="-122"/>
                          <a:cs typeface="Times New Roman" pitchFamily="18" charset="0"/>
                        </a:rPr>
                        <a:t>33.33</a:t>
                      </a:r>
                      <a:endParaRPr lang="zh-CN" altLang="en-US" sz="1400" b="1"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algn="ctr"/>
                      <a:r>
                        <a:rPr lang="en-US" altLang="zh-CN" sz="1400" b="1" dirty="0">
                          <a:solidFill>
                            <a:schemeClr val="tx1"/>
                          </a:solidFill>
                          <a:latin typeface="Times New Roman" pitchFamily="18" charset="0"/>
                          <a:ea typeface="黑体" pitchFamily="2" charset="-122"/>
                          <a:cs typeface="Times New Roman" pitchFamily="18" charset="0"/>
                        </a:rPr>
                        <a:t>37.47</a:t>
                      </a:r>
                      <a:endParaRPr lang="zh-CN" altLang="en-US" sz="1400" b="1"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algn="ctr" defTabSz="914400" rtl="0" eaLnBrk="1" latinLnBrk="0" hangingPunct="1"/>
                      <a:r>
                        <a:rPr lang="en-US" altLang="zh-CN" sz="1400" b="1" kern="1200" dirty="0">
                          <a:solidFill>
                            <a:schemeClr val="tx1"/>
                          </a:solidFill>
                          <a:latin typeface="Times New Roman" pitchFamily="18" charset="0"/>
                          <a:ea typeface="黑体" pitchFamily="2" charset="-122"/>
                          <a:cs typeface="Times New Roman" pitchFamily="18" charset="0"/>
                        </a:rPr>
                        <a:t>44.5</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55.5</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56.9</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59.9%</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55.3%</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kern="1200" dirty="0">
                          <a:solidFill>
                            <a:schemeClr val="tx1"/>
                          </a:solidFill>
                          <a:latin typeface="Times New Roman" pitchFamily="18" charset="0"/>
                          <a:ea typeface="黑体" pitchFamily="2" charset="-122"/>
                          <a:cs typeface="Times New Roman" pitchFamily="18" charset="0"/>
                        </a:rPr>
                        <a:t>63.9%</a:t>
                      </a:r>
                      <a:endParaRPr lang="zh-CN" altLang="en-US" sz="1400" b="1" kern="1200" dirty="0">
                        <a:solidFill>
                          <a:schemeClr val="tx1"/>
                        </a:solidFill>
                        <a:latin typeface="Times New Roman" pitchFamily="18" charset="0"/>
                        <a:ea typeface="黑体" pitchFamily="2" charset="-122"/>
                        <a:cs typeface="Times New Roman" pitchFamily="18" charset="0"/>
                      </a:endParaRPr>
                    </a:p>
                  </a:txBody>
                  <a:tcPr marL="91439" marR="91439" anchor="ctr">
                    <a:solidFill>
                      <a:srgbClr val="CBCFE1"/>
                    </a:solidFill>
                  </a:tcPr>
                </a:tc>
                <a:extLst>
                  <a:ext uri="{0D108BD9-81ED-4DB2-BD59-A6C34878D82A}">
                    <a16:rowId xmlns:a16="http://schemas.microsoft.com/office/drawing/2014/main" val="10003"/>
                  </a:ext>
                </a:extLst>
              </a:tr>
            </a:tbl>
          </a:graphicData>
        </a:graphic>
      </p:graphicFrame>
      <p:graphicFrame>
        <p:nvGraphicFramePr>
          <p:cNvPr id="2" name="图表 6"/>
          <p:cNvGraphicFramePr>
            <a:graphicFrameLocks/>
          </p:cNvGraphicFramePr>
          <p:nvPr/>
        </p:nvGraphicFramePr>
        <p:xfrm>
          <a:off x="670563" y="2893911"/>
          <a:ext cx="5111926" cy="3407159"/>
        </p:xfrm>
        <a:graphic>
          <a:graphicData uri="http://schemas.openxmlformats.org/drawingml/2006/chart">
            <c:chart xmlns:c="http://schemas.openxmlformats.org/drawingml/2006/chart" xmlns:r="http://schemas.openxmlformats.org/officeDocument/2006/relationships" r:id="rId3"/>
          </a:graphicData>
        </a:graphic>
      </p:graphicFrame>
      <p:sp>
        <p:nvSpPr>
          <p:cNvPr id="6" name="标题 5">
            <a:extLst>
              <a:ext uri="{FF2B5EF4-FFF2-40B4-BE49-F238E27FC236}">
                <a16:creationId xmlns:a16="http://schemas.microsoft.com/office/drawing/2014/main" id="{71BBB528-DFD2-4CD8-97FB-50C916D915BB}"/>
              </a:ext>
            </a:extLst>
          </p:cNvPr>
          <p:cNvSpPr>
            <a:spLocks noGrp="1"/>
          </p:cNvSpPr>
          <p:nvPr>
            <p:ph type="title"/>
          </p:nvPr>
        </p:nvSpPr>
        <p:spPr/>
        <p:txBody>
          <a:bodyPr/>
          <a:lstStyle/>
          <a:p>
            <a:r>
              <a:rPr lang="zh-CN" altLang="en-US" dirty="0"/>
              <a:t>用户发表文章统计数据</a:t>
            </a:r>
          </a:p>
        </p:txBody>
      </p:sp>
      <p:sp>
        <p:nvSpPr>
          <p:cNvPr id="8" name="文本框 7">
            <a:extLst>
              <a:ext uri="{FF2B5EF4-FFF2-40B4-BE49-F238E27FC236}">
                <a16:creationId xmlns:a16="http://schemas.microsoft.com/office/drawing/2014/main" id="{5D6A5E91-E4B5-4FFD-996E-2BFC1CC55E9E}"/>
              </a:ext>
            </a:extLst>
          </p:cNvPr>
          <p:cNvSpPr txBox="1"/>
          <p:nvPr/>
        </p:nvSpPr>
        <p:spPr>
          <a:xfrm>
            <a:off x="6623121" y="3216534"/>
            <a:ext cx="4661648" cy="2601546"/>
          </a:xfrm>
          <a:prstGeom prst="rect">
            <a:avLst/>
          </a:prstGeom>
          <a:noFill/>
        </p:spPr>
        <p:txBody>
          <a:bodyPr wrap="square">
            <a:spAutoFit/>
          </a:bodyPr>
          <a:lstStyle/>
          <a:p>
            <a:pPr marL="0" indent="0">
              <a:lnSpc>
                <a:spcPct val="150000"/>
              </a:lnSpc>
              <a:buNone/>
            </a:pPr>
            <a:r>
              <a:rPr kumimoji="1" lang="en-US" altLang="zh-CN" sz="2800" b="1" dirty="0">
                <a:solidFill>
                  <a:srgbClr val="FF0000"/>
                </a:solidFill>
                <a:latin typeface="+mn-ea"/>
                <a:cs typeface="华文楷体" charset="0"/>
              </a:rPr>
              <a:t>2024</a:t>
            </a:r>
            <a:r>
              <a:rPr kumimoji="1" lang="zh-CN" altLang="en-US" sz="2800" b="1" dirty="0">
                <a:solidFill>
                  <a:srgbClr val="FF0000"/>
                </a:solidFill>
                <a:latin typeface="+mn-ea"/>
                <a:cs typeface="华文楷体" charset="0"/>
              </a:rPr>
              <a:t>年发表</a:t>
            </a:r>
            <a:r>
              <a:rPr kumimoji="1" lang="en-US" altLang="zh-CN" sz="2800" b="1" dirty="0">
                <a:solidFill>
                  <a:srgbClr val="FF0000"/>
                </a:solidFill>
                <a:latin typeface="+mn-ea"/>
                <a:cs typeface="华文楷体" charset="0"/>
              </a:rPr>
              <a:t>Nature 5 </a:t>
            </a:r>
            <a:r>
              <a:rPr kumimoji="1" lang="zh-CN" altLang="en-US" sz="2800" b="1" dirty="0">
                <a:solidFill>
                  <a:srgbClr val="FF0000"/>
                </a:solidFill>
                <a:latin typeface="+mn-ea"/>
                <a:cs typeface="华文楷体" charset="0"/>
              </a:rPr>
              <a:t>篇、</a:t>
            </a:r>
            <a:r>
              <a:rPr kumimoji="1" lang="en-US" altLang="zh-CN" sz="2800" b="1" dirty="0">
                <a:solidFill>
                  <a:srgbClr val="FF0000"/>
                </a:solidFill>
                <a:latin typeface="+mn-ea"/>
                <a:cs typeface="华文楷体" charset="0"/>
              </a:rPr>
              <a:t>Science 1 </a:t>
            </a:r>
            <a:r>
              <a:rPr kumimoji="1" lang="zh-CN" altLang="en-US" sz="2800" b="1" dirty="0">
                <a:solidFill>
                  <a:srgbClr val="FF0000"/>
                </a:solidFill>
                <a:latin typeface="+mn-ea"/>
                <a:cs typeface="华文楷体" charset="0"/>
              </a:rPr>
              <a:t>篇</a:t>
            </a:r>
            <a:endParaRPr kumimoji="1" lang="en-US" altLang="zh-CN" sz="2800" b="1" dirty="0">
              <a:solidFill>
                <a:srgbClr val="FF0000"/>
              </a:solidFill>
              <a:latin typeface="+mn-ea"/>
              <a:cs typeface="华文楷体" charset="0"/>
            </a:endParaRPr>
          </a:p>
          <a:p>
            <a:pPr marL="0" indent="0">
              <a:lnSpc>
                <a:spcPct val="150000"/>
              </a:lnSpc>
              <a:buNone/>
            </a:pPr>
            <a:r>
              <a:rPr lang="en-US" altLang="zh-CN" sz="2800" b="1" dirty="0">
                <a:solidFill>
                  <a:srgbClr val="FF0000"/>
                </a:solidFill>
                <a:latin typeface="+mn-ea"/>
              </a:rPr>
              <a:t>2025</a:t>
            </a:r>
            <a:r>
              <a:rPr lang="zh-CN" altLang="en-US" sz="2800" b="1" dirty="0">
                <a:solidFill>
                  <a:srgbClr val="FF0000"/>
                </a:solidFill>
                <a:latin typeface="+mn-ea"/>
              </a:rPr>
              <a:t>年发表</a:t>
            </a:r>
            <a:r>
              <a:rPr lang="en-US" altLang="zh-CN" sz="2800" b="1" dirty="0">
                <a:solidFill>
                  <a:srgbClr val="FF0000"/>
                </a:solidFill>
                <a:latin typeface="+mn-ea"/>
              </a:rPr>
              <a:t>Nature 2 </a:t>
            </a:r>
            <a:r>
              <a:rPr lang="zh-CN" altLang="en-US" sz="2800" b="1" dirty="0">
                <a:solidFill>
                  <a:srgbClr val="FF0000"/>
                </a:solidFill>
                <a:latin typeface="+mn-ea"/>
              </a:rPr>
              <a:t>篇、</a:t>
            </a:r>
            <a:r>
              <a:rPr kumimoji="1" lang="en-US" altLang="zh-CN" sz="2800" b="1" dirty="0">
                <a:solidFill>
                  <a:srgbClr val="FF0000"/>
                </a:solidFill>
                <a:latin typeface="+mn-ea"/>
                <a:cs typeface="华文楷体" charset="0"/>
              </a:rPr>
              <a:t>Science 3 </a:t>
            </a:r>
            <a:r>
              <a:rPr kumimoji="1" lang="zh-CN" altLang="en-US" sz="2800" b="1" dirty="0">
                <a:solidFill>
                  <a:srgbClr val="FF0000"/>
                </a:solidFill>
                <a:latin typeface="+mn-ea"/>
                <a:cs typeface="华文楷体" charset="0"/>
              </a:rPr>
              <a:t>篇</a:t>
            </a:r>
            <a:endParaRPr lang="zh-CN" altLang="en-US" sz="2800" b="1" dirty="0">
              <a:solidFill>
                <a:srgbClr val="C00000"/>
              </a:solidFill>
              <a:latin typeface="+mn-ea"/>
            </a:endParaRPr>
          </a:p>
        </p:txBody>
      </p:sp>
    </p:spTree>
    <p:extLst>
      <p:ext uri="{BB962C8B-B14F-4D97-AF65-F5344CB8AC3E}">
        <p14:creationId xmlns:p14="http://schemas.microsoft.com/office/powerpoint/2010/main" val="729750527"/>
      </p:ext>
    </p:extLst>
  </p:cSld>
  <p:clrMapOvr>
    <a:masterClrMapping/>
  </p:clrMapOvr>
</p:sld>
</file>

<file path=ppt/theme/theme1.xml><?xml version="1.0" encoding="utf-8"?>
<a:theme xmlns:a="http://schemas.openxmlformats.org/drawingml/2006/main" name="1_Office 主题">
  <a:themeElements>
    <a:clrScheme name="自定义 1">
      <a:dk1>
        <a:sysClr val="windowText" lastClr="000000"/>
      </a:dk1>
      <a:lt1>
        <a:sysClr val="window" lastClr="FFFFFF"/>
      </a:lt1>
      <a:dk2>
        <a:srgbClr val="21ABE1"/>
      </a:dk2>
      <a:lt2>
        <a:srgbClr val="E7E6E6"/>
      </a:lt2>
      <a:accent1>
        <a:srgbClr val="0147A7"/>
      </a:accent1>
      <a:accent2>
        <a:srgbClr val="21ABE1"/>
      </a:accent2>
      <a:accent3>
        <a:srgbClr val="0147A7"/>
      </a:accent3>
      <a:accent4>
        <a:srgbClr val="21ABE1"/>
      </a:accent4>
      <a:accent5>
        <a:srgbClr val="C00000"/>
      </a:accent5>
      <a:accent6>
        <a:srgbClr val="FFC000"/>
      </a:accent6>
      <a:hlink>
        <a:srgbClr val="0147A7"/>
      </a:hlink>
      <a:folHlink>
        <a:srgbClr val="21ABE1"/>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14798</TotalTime>
  <Words>1962</Words>
  <Application>Microsoft Office PowerPoint</Application>
  <PresentationFormat>宽屏</PresentationFormat>
  <Paragraphs>200</Paragraphs>
  <Slides>26</Slides>
  <Notes>13</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26</vt:i4>
      </vt:variant>
    </vt:vector>
  </HeadingPairs>
  <TitlesOfParts>
    <vt:vector size="44" baseType="lpstr">
      <vt:lpstr>FZHei-B01S</vt:lpstr>
      <vt:lpstr>PingFang SC</vt:lpstr>
      <vt:lpstr>等线</vt:lpstr>
      <vt:lpstr>黑体</vt:lpstr>
      <vt:lpstr>华文楷体</vt:lpstr>
      <vt:lpstr>华文新魏</vt:lpstr>
      <vt:lpstr>华文行楷</vt:lpstr>
      <vt:lpstr>华文中宋</vt:lpstr>
      <vt:lpstr>楷体</vt:lpstr>
      <vt:lpstr>思源宋体 CN</vt:lpstr>
      <vt:lpstr>宋体</vt:lpstr>
      <vt:lpstr>微软雅黑</vt:lpstr>
      <vt:lpstr>Arial</vt:lpstr>
      <vt:lpstr>Arial Black</vt:lpstr>
      <vt:lpstr>Calibri</vt:lpstr>
      <vt:lpstr>Times New Roman</vt:lpstr>
      <vt:lpstr>Wingdings</vt:lpstr>
      <vt:lpstr>1_Office 主题</vt:lpstr>
      <vt:lpstr>PowerPoint 演示文稿</vt:lpstr>
      <vt:lpstr>PowerPoint 演示文稿</vt:lpstr>
      <vt:lpstr>PowerPoint 演示文稿</vt:lpstr>
      <vt:lpstr>BSRF运行开放情况</vt:lpstr>
      <vt:lpstr>BSRF运行开放情况</vt:lpstr>
      <vt:lpstr>恢复运行后用户课题情况汇总</vt:lpstr>
      <vt:lpstr>新技术与应用</vt:lpstr>
      <vt:lpstr>PowerPoint 演示文稿</vt:lpstr>
      <vt:lpstr>用户发表文章统计数据</vt:lpstr>
      <vt:lpstr>快充高安全全固态锂硫电池取得新进展 北京大学庞全全教授团队</vt:lpstr>
      <vt:lpstr>PowerPoint 演示文稿</vt:lpstr>
      <vt:lpstr>实现对药物和天然产物分子骨架的精准编辑 北京大学焦宁团队</vt:lpstr>
      <vt:lpstr>熵工程解耦热电材料电声输运性能方面取得新进展 清华大学林元华教授团队</vt:lpstr>
      <vt:lpstr>人工智能赋能纳米分辨CT表征技术应用于新型纳米药物研发 国家纳米科学中心陈春英院士团队</vt:lpstr>
      <vt:lpstr>XRF和人工智能技术的非靶金属组学方法助力疾病筛查 中国科学院高能所李玉锋团队</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所创新项目 “同步辐射实验站智能化”</vt:lpstr>
      <vt:lpstr>BSRF用户服务系统升级</vt:lpstr>
      <vt:lpstr>总结</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王晨芳</dc:creator>
  <cp:lastModifiedBy>zhangj</cp:lastModifiedBy>
  <cp:revision>392</cp:revision>
  <dcterms:created xsi:type="dcterms:W3CDTF">2021-09-01T02:43:02Z</dcterms:created>
  <dcterms:modified xsi:type="dcterms:W3CDTF">2025-10-11T14:27:05Z</dcterms:modified>
</cp:coreProperties>
</file>