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1"/>
  </p:notesMasterIdLst>
  <p:sldIdLst>
    <p:sldId id="256" r:id="rId2"/>
    <p:sldId id="415" r:id="rId3"/>
    <p:sldId id="644" r:id="rId4"/>
    <p:sldId id="647" r:id="rId5"/>
    <p:sldId id="2111" r:id="rId6"/>
    <p:sldId id="646" r:id="rId7"/>
    <p:sldId id="624" r:id="rId8"/>
    <p:sldId id="676" r:id="rId9"/>
    <p:sldId id="664" r:id="rId10"/>
    <p:sldId id="625" r:id="rId11"/>
    <p:sldId id="2101" r:id="rId12"/>
    <p:sldId id="1020" r:id="rId13"/>
    <p:sldId id="1021" r:id="rId14"/>
    <p:sldId id="994" r:id="rId15"/>
    <p:sldId id="1019" r:id="rId16"/>
    <p:sldId id="2108" r:id="rId17"/>
    <p:sldId id="2110" r:id="rId18"/>
    <p:sldId id="2100" r:id="rId19"/>
    <p:sldId id="2112" r:id="rId20"/>
    <p:sldId id="2109" r:id="rId21"/>
    <p:sldId id="2113" r:id="rId22"/>
    <p:sldId id="2114" r:id="rId23"/>
    <p:sldId id="2104" r:id="rId24"/>
    <p:sldId id="2103" r:id="rId25"/>
    <p:sldId id="2105" r:id="rId26"/>
    <p:sldId id="2106" r:id="rId27"/>
    <p:sldId id="2107" r:id="rId28"/>
    <p:sldId id="668" r:id="rId29"/>
    <p:sldId id="64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an yue" initials="yy" lastIdx="1" clrIdx="0">
    <p:extLst>
      <p:ext uri="{19B8F6BF-5375-455C-9EA6-DF929625EA0E}">
        <p15:presenceInfo xmlns:p15="http://schemas.microsoft.com/office/powerpoint/2012/main" userId="745a027099d963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  <a:srgbClr val="0000FF"/>
    <a:srgbClr val="4FD1CE"/>
    <a:srgbClr val="071F65"/>
    <a:srgbClr val="1B0C64"/>
    <a:srgbClr val="92D050"/>
    <a:srgbClr val="C0C5CE"/>
    <a:srgbClr val="BDD3FF"/>
    <a:srgbClr val="6F7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8485" autoAdjust="0"/>
  </p:normalViewPr>
  <p:slideViewPr>
    <p:cSldViewPr snapToGrid="0">
      <p:cViewPr varScale="1">
        <p:scale>
          <a:sx n="134" d="100"/>
          <a:sy n="134" d="100"/>
        </p:scale>
        <p:origin x="261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HEPBox\Documents\&#36816;&#34892;&#32452;\&#21152;&#36895;&#22120;&#36816;&#34892;&#24180;&#20250;&#25253;&#21578;\2025&#24180;&#20250;&#25253;&#21578;&#25968;&#2545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IHEPBox\Documents\&#36816;&#34892;&#32452;\&#21152;&#36895;&#22120;&#36816;&#34892;&#24180;&#20250;&#25253;&#21578;\breakdown_summary_2025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692038495188105E-2"/>
          <c:y val="0.18039370078740158"/>
          <c:w val="0.80465748031496065"/>
          <c:h val="0.60630358705161858"/>
        </c:manualLayout>
      </c:layout>
      <c:barChart>
        <c:barDir val="col"/>
        <c:grouping val="clustered"/>
        <c:varyColors val="0"/>
        <c:ser>
          <c:idx val="0"/>
          <c:order val="0"/>
          <c:tx>
            <c:v>总供束时长</c:v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D9CB-4C04-B3D3-9F68E79BA04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D9CB-4C04-B3D3-9F68E79BA04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D9CB-4C04-B3D3-9F68E79BA04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D9CB-4C04-B3D3-9F68E79BA04B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glow rad="12700">
                  <a:schemeClr val="accent1"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D9CB-4C04-B3D3-9F68E79BA04B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D9CB-4C04-B3D3-9F68E79BA04B}"/>
              </c:ext>
            </c:extLst>
          </c:dPt>
          <c:dLbls>
            <c:dLbl>
              <c:idx val="6"/>
              <c:layout>
                <c:manualLayout>
                  <c:x val="6.2448148368147204E-3"/>
                  <c:y val="-2.7262122950886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9CB-4C04-B3D3-9F68E79BA0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Sheet1!$A$34:$A$40</c:f>
              <c:strCache>
                <c:ptCount val="7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  <c:pt idx="6">
                  <c:v>2024-2025</c:v>
                </c:pt>
              </c:strCache>
            </c:strRef>
          </c:cat>
          <c:val>
            <c:numRef>
              <c:f>Sheet1!$B$34:$B$40</c:f>
              <c:numCache>
                <c:formatCode>General</c:formatCode>
                <c:ptCount val="7"/>
                <c:pt idx="0">
                  <c:v>4055</c:v>
                </c:pt>
                <c:pt idx="1">
                  <c:v>4715</c:v>
                </c:pt>
                <c:pt idx="2">
                  <c:v>4898</c:v>
                </c:pt>
                <c:pt idx="3">
                  <c:v>5262</c:v>
                </c:pt>
                <c:pt idx="4">
                  <c:v>4995</c:v>
                </c:pt>
                <c:pt idx="5">
                  <c:v>5433</c:v>
                </c:pt>
                <c:pt idx="6">
                  <c:v>4305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CB-4C04-B3D3-9F68E79BA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41555616"/>
        <c:axId val="1241552704"/>
      </c:barChart>
      <c:lineChart>
        <c:grouping val="standard"/>
        <c:varyColors val="0"/>
        <c:ser>
          <c:idx val="1"/>
          <c:order val="1"/>
          <c:tx>
            <c:v>供束效率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541214401113409E-2"/>
                  <c:y val="4.7376847116161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CB-4C04-B3D3-9F68E79BA04B}"/>
                </c:ext>
              </c:extLst>
            </c:dLbl>
            <c:dLbl>
              <c:idx val="1"/>
              <c:layout>
                <c:manualLayout>
                  <c:x val="-3.7510389995078892E-2"/>
                  <c:y val="0.11707922630524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CB-4C04-B3D3-9F68E79BA04B}"/>
                </c:ext>
              </c:extLst>
            </c:dLbl>
            <c:dLbl>
              <c:idx val="2"/>
              <c:layout>
                <c:manualLayout>
                  <c:x val="-3.557213715068866E-2"/>
                  <c:y val="0.12962967733238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CB-4C04-B3D3-9F68E79BA04B}"/>
                </c:ext>
              </c:extLst>
            </c:dLbl>
            <c:dLbl>
              <c:idx val="3"/>
              <c:layout>
                <c:manualLayout>
                  <c:x val="-3.9039140335839259E-2"/>
                  <c:y val="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9CB-4C04-B3D3-9F68E79BA04B}"/>
                </c:ext>
              </c:extLst>
            </c:dLbl>
            <c:dLbl>
              <c:idx val="4"/>
              <c:layout>
                <c:manualLayout>
                  <c:x val="-3.7790177368476424E-2"/>
                  <c:y val="0.1805555376670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CB-4C04-B3D3-9F68E79BA04B}"/>
                </c:ext>
              </c:extLst>
            </c:dLbl>
            <c:dLbl>
              <c:idx val="5"/>
              <c:layout>
                <c:manualLayout>
                  <c:x val="-3.7871507476666025E-2"/>
                  <c:y val="0.117645720340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CB-4C04-B3D3-9F68E79BA04B}"/>
                </c:ext>
              </c:extLst>
            </c:dLbl>
            <c:dLbl>
              <c:idx val="6"/>
              <c:layout>
                <c:manualLayout>
                  <c:x val="-3.8454881360319326E-2"/>
                  <c:y val="0.16285898527373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CB-4C04-B3D3-9F68E79BA0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Sheet1!$A$34:$A$40</c:f>
              <c:strCache>
                <c:ptCount val="7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  <c:pt idx="6">
                  <c:v>2024-2025</c:v>
                </c:pt>
              </c:strCache>
            </c:strRef>
          </c:cat>
          <c:val>
            <c:numRef>
              <c:f>Sheet1!$C$34:$C$40</c:f>
              <c:numCache>
                <c:formatCode>0.0%</c:formatCode>
                <c:ptCount val="7"/>
                <c:pt idx="0">
                  <c:v>0.91800000000000004</c:v>
                </c:pt>
                <c:pt idx="1">
                  <c:v>0.93600000000000005</c:v>
                </c:pt>
                <c:pt idx="2">
                  <c:v>0.94499999999999995</c:v>
                </c:pt>
                <c:pt idx="3">
                  <c:v>0.97199999999999998</c:v>
                </c:pt>
                <c:pt idx="4">
                  <c:v>0.96199999999999997</c:v>
                </c:pt>
                <c:pt idx="5">
                  <c:v>0.97399999999999998</c:v>
                </c:pt>
                <c:pt idx="6">
                  <c:v>0.95599999999999996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D9CB-4C04-B3D3-9F68E79BA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1569760"/>
        <c:axId val="1241547712"/>
      </c:lineChart>
      <c:catAx>
        <c:axId val="124155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1552704"/>
        <c:crosses val="autoZero"/>
        <c:auto val="1"/>
        <c:lblAlgn val="ctr"/>
        <c:lblOffset val="100"/>
        <c:noMultiLvlLbl val="0"/>
      </c:catAx>
      <c:valAx>
        <c:axId val="124155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1555616"/>
        <c:crosses val="autoZero"/>
        <c:crossBetween val="between"/>
      </c:valAx>
      <c:valAx>
        <c:axId val="1241547712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1569760"/>
        <c:crosses val="max"/>
        <c:crossBetween val="between"/>
      </c:valAx>
      <c:catAx>
        <c:axId val="1241569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1547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11702227487050842"/>
          <c:y val="5.6133887593659733E-2"/>
          <c:w val="0.4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69291850662462"/>
          <c:y val="0.14610343803200465"/>
          <c:w val="0.37954216707815824"/>
          <c:h val="0.71968372423269467"/>
        </c:manualLayout>
      </c:layout>
      <c:doughnutChart>
        <c:varyColors val="1"/>
        <c:ser>
          <c:idx val="0"/>
          <c:order val="0"/>
          <c:spPr>
            <a:effectLst>
              <a:outerShdw blurRad="50800" dist="50800" dir="1800000" algn="ctr" rotWithShape="0">
                <a:srgbClr val="000000">
                  <a:alpha val="43137"/>
                </a:srgb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128-4EF0-948C-81F40D3D4D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128-4EF0-948C-81F40D3D4D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128-4EF0-948C-81F40D3D4D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128-4EF0-948C-81F40D3D4D5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128-4EF0-948C-81F40D3D4D5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1800000" algn="ctr" rotWithShape="0">
                  <a:srgbClr val="000000">
                    <a:alpha val="43137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128-4EF0-948C-81F40D3D4D55}"/>
              </c:ext>
            </c:extLst>
          </c:dPt>
          <c:dLbls>
            <c:dLbl>
              <c:idx val="0"/>
              <c:layout>
                <c:manualLayout>
                  <c:x val="0.21843475129999837"/>
                  <c:y val="-0.15154094296311504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dirty="0"/>
                      <a:t>供束，</a:t>
                    </a:r>
                    <a:fld id="{BDE9429D-C383-42DE-BD50-10D3DA89A4A8}" type="VALUE">
                      <a:rPr lang="en-US" altLang="zh-CN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57133E43-1767-4A08-B9E3-C4C82E55BA3C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28666285462128"/>
                      <c:h val="0.14937074253708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28-4EF0-948C-81F40D3D4D55}"/>
                </c:ext>
              </c:extLst>
            </c:dLbl>
            <c:dLbl>
              <c:idx val="1"/>
              <c:layout>
                <c:manualLayout>
                  <c:x val="-0.20745000225179525"/>
                  <c:y val="4.806625967333575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>
                          <a:outerShdw blurRad="50800" dist="50800" dir="5400000" sx="7000" sy="7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2000" b="1" i="0" baseline="0"/>
                      <a:t>机器研究，</a:t>
                    </a:r>
                    <a:fld id="{ECF03E83-5569-473E-BA23-4A5D2A35AB65}" type="VALUE">
                      <a:rPr lang="en-US" altLang="zh-CN" sz="2000" b="1" i="0" baseline="0"/>
                      <a:pPr>
                        <a:defRPr sz="2000" b="1"/>
                      </a:pPr>
                      <a:t>[值]</a:t>
                    </a:fld>
                    <a:r>
                      <a:rPr lang="en-US" altLang="zh-CN" sz="2000" b="1" i="0" baseline="0"/>
                      <a:t>, </a:t>
                    </a:r>
                    <a:fld id="{054D8BD2-09F3-4CCE-968A-05A2A88CB1AA}" type="PERCENTAGE">
                      <a:rPr lang="en-US" altLang="zh-CN" sz="2000" b="1" i="0" baseline="0"/>
                      <a:pPr>
                        <a:defRPr sz="2000" b="1"/>
                      </a:pPr>
                      <a:t>[百分比]</a:t>
                    </a:fld>
                    <a:endParaRPr lang="en-US" altLang="zh-CN" sz="2000" b="1" i="0" baseline="0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>
                        <a:outerShdw blurRad="50800" dist="50800" dir="5400000" sx="7000" sy="7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3439"/>
                        <a:gd name="adj2" fmla="val 107945"/>
                        <a:gd name="adj3" fmla="val 55611"/>
                        <a:gd name="adj4" fmla="val 13966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892856923256657"/>
                      <c:h val="0.138467645180734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28-4EF0-948C-81F40D3D4D55}"/>
                </c:ext>
              </c:extLst>
            </c:dLbl>
            <c:dLbl>
              <c:idx val="2"/>
              <c:layout>
                <c:manualLayout>
                  <c:x val="-0.26254677876120019"/>
                  <c:y val="-2.569686049239336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>
                          <a:outerShdw blurRad="50800" dist="50800" dir="5400000" sx="7000" sy="7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2000" b="1" i="0" baseline="0"/>
                      <a:t>停机检修，</a:t>
                    </a:r>
                    <a:fld id="{ED465C82-20D2-4500-B28D-809A8F7A6D50}" type="VALUE">
                      <a:rPr lang="en-US" altLang="zh-CN" sz="2000" b="1" i="0" baseline="0"/>
                      <a:pPr>
                        <a:defRPr sz="2000" b="1"/>
                      </a:pPr>
                      <a:t>[值]</a:t>
                    </a:fld>
                    <a:r>
                      <a:rPr lang="en-US" altLang="zh-CN" sz="2000" b="1" i="0" baseline="0"/>
                      <a:t>, </a:t>
                    </a:r>
                    <a:fld id="{D5700F21-78F3-444D-AB4E-83FA5982D822}" type="PERCENTAGE">
                      <a:rPr lang="en-US" altLang="zh-CN" sz="2000" b="1" i="0" baseline="0"/>
                      <a:pPr>
                        <a:defRPr sz="2000" b="1"/>
                      </a:pPr>
                      <a:t>[百分比]</a:t>
                    </a:fld>
                    <a:endParaRPr lang="en-US" altLang="zh-CN" sz="2000" b="1" i="0" baseline="0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>
                        <a:outerShdw blurRad="50800" dist="50800" dir="5400000" sx="7000" sy="7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45305"/>
                        <a:gd name="adj2" fmla="val 110659"/>
                        <a:gd name="adj3" fmla="val 84838"/>
                        <a:gd name="adj4" fmla="val 14799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37072410256817"/>
                      <c:h val="0.138467645180734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128-4EF0-948C-81F40D3D4D55}"/>
                </c:ext>
              </c:extLst>
            </c:dLbl>
            <c:dLbl>
              <c:idx val="3"/>
              <c:layout>
                <c:manualLayout>
                  <c:x val="-0.17595328629989496"/>
                  <c:y val="-0.1393184065514378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>
                          <a:outerShdw blurRad="50800" dist="50800" dir="5400000" sx="7000" sy="7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2000" b="1" i="0" baseline="0"/>
                      <a:t>故障，</a:t>
                    </a:r>
                    <a:fld id="{6F0EDAB0-EEA3-487C-9C34-2F30D7BBBE08}" type="VALUE">
                      <a:rPr lang="en-US" altLang="zh-CN" sz="2000" b="1" i="0" baseline="0"/>
                      <a:pPr>
                        <a:defRPr sz="2000" b="1"/>
                      </a:pPr>
                      <a:t>[值]</a:t>
                    </a:fld>
                    <a:r>
                      <a:rPr lang="en-US" altLang="zh-CN" sz="2000" b="1" i="0" baseline="0"/>
                      <a:t>, </a:t>
                    </a:r>
                    <a:fld id="{CA75338D-1627-4999-B10D-EE94833339FE}" type="PERCENTAGE">
                      <a:rPr lang="en-US" altLang="zh-CN" sz="2000" b="1" i="0" baseline="0"/>
                      <a:pPr>
                        <a:defRPr sz="2000" b="1"/>
                      </a:pPr>
                      <a:t>[百分比]</a:t>
                    </a:fld>
                    <a:endParaRPr lang="en-US" altLang="zh-CN" sz="2000" b="1" i="0" baseline="0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>
                        <a:outerShdw blurRad="50800" dist="50800" dir="5400000" sx="7000" sy="7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58582"/>
                        <a:gd name="adj2" fmla="val 120221"/>
                        <a:gd name="adj3" fmla="val 202000"/>
                        <a:gd name="adj4" fmla="val 145041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128-4EF0-948C-81F40D3D4D55}"/>
                </c:ext>
              </c:extLst>
            </c:dLbl>
            <c:dLbl>
              <c:idx val="4"/>
              <c:layout>
                <c:manualLayout>
                  <c:x val="2.2176018411333712E-2"/>
                  <c:y val="-0.15184695004686011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effectLst>
                          <a:outerShdw blurRad="50800" dist="50800" dir="5400000" sx="7000" sy="7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zh-CN" altLang="en-US" sz="2000" b="1" i="0" baseline="0"/>
                      <a:t>其它，</a:t>
                    </a:r>
                    <a:fld id="{29C8836D-85D1-49FD-BF20-B4109EB72DF1}" type="VALUE">
                      <a:rPr lang="en-US" altLang="zh-CN" sz="2000" b="1" i="0" baseline="0"/>
                      <a:pPr>
                        <a:defRPr sz="2000" b="1"/>
                      </a:pPr>
                      <a:t>[值]</a:t>
                    </a:fld>
                    <a:r>
                      <a:rPr lang="en-US" altLang="zh-CN" sz="2000" b="1" i="0" baseline="0"/>
                      <a:t>, </a:t>
                    </a:r>
                    <a:fld id="{B2364CC0-4F62-4447-931F-3AF6B502B9EC}" type="PERCENTAGE">
                      <a:rPr lang="en-US" altLang="zh-CN" sz="2000" b="1" i="0" baseline="0"/>
                      <a:pPr>
                        <a:defRPr sz="2000" b="1"/>
                      </a:pPr>
                      <a:t>[百分比]</a:t>
                    </a:fld>
                    <a:endParaRPr lang="en-US" altLang="zh-CN" sz="2000" b="1" i="0" baseline="0"/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effectLst>
                        <a:outerShdw blurRad="50800" dist="50800" dir="5400000" sx="7000" sy="7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28912"/>
                        <a:gd name="adj2" fmla="val 22704"/>
                        <a:gd name="adj3" fmla="val 188192"/>
                        <a:gd name="adj4" fmla="val 3333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128-4EF0-948C-81F40D3D4D55}"/>
                </c:ext>
              </c:extLst>
            </c:dLbl>
            <c:dLbl>
              <c:idx val="5"/>
              <c:layout>
                <c:manualLayout>
                  <c:x val="0.24270420150181896"/>
                  <c:y val="-0.14016641542787087"/>
                </c:manualLayout>
              </c:layout>
              <c:tx>
                <c:rich>
                  <a:bodyPr/>
                  <a:lstStyle/>
                  <a:p>
                    <a:r>
                      <a:rPr lang="zh-CN" altLang="en-US"/>
                      <a:t>准备，</a:t>
                    </a:r>
                    <a:fld id="{6F73D04F-700F-4C3F-B785-99E783EB8EFB}" type="VALUE">
                      <a:rPr lang="en-US" altLang="zh-CN"/>
                      <a:pPr/>
                      <a:t>[值]</a:t>
                    </a:fld>
                    <a:r>
                      <a:rPr lang="en-US" altLang="zh-CN" baseline="0"/>
                      <a:t>, </a:t>
                    </a:r>
                    <a:fld id="{62B0887B-58FD-4AB9-87D2-769CE4096F7B}" type="PERCENTAGE">
                      <a:rPr lang="en-US" altLang="zh-CN" baseline="0"/>
                      <a:pPr/>
                      <a:t>[百分比]</a:t>
                    </a:fld>
                    <a:endParaRPr lang="en-US" altLang="zh-CN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128-4EF0-948C-81F40D3D4D5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effectLst>
                      <a:outerShdw blurRad="50800" dist="50800" dir="5400000" sx="7000" sy="7000" algn="ctr" rotWithShape="0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Sheet1!$A$1:$A$6</c:f>
              <c:strCache>
                <c:ptCount val="6"/>
                <c:pt idx="0">
                  <c:v>供束</c:v>
                </c:pt>
                <c:pt idx="1">
                  <c:v>机器研究</c:v>
                </c:pt>
                <c:pt idx="2">
                  <c:v>停机检修</c:v>
                </c:pt>
                <c:pt idx="3">
                  <c:v>故障</c:v>
                </c:pt>
                <c:pt idx="4">
                  <c:v>其它</c:v>
                </c:pt>
                <c:pt idx="5">
                  <c:v>准备</c:v>
                </c:pt>
              </c:strCache>
            </c:strRef>
          </c:cat>
          <c:val>
            <c:numRef>
              <c:f>Sheet1!$C$1:$C$6</c:f>
              <c:numCache>
                <c:formatCode>General</c:formatCode>
                <c:ptCount val="6"/>
                <c:pt idx="0">
                  <c:v>4305</c:v>
                </c:pt>
                <c:pt idx="1">
                  <c:v>967</c:v>
                </c:pt>
                <c:pt idx="2">
                  <c:v>610</c:v>
                </c:pt>
                <c:pt idx="3">
                  <c:v>199</c:v>
                </c:pt>
                <c:pt idx="4">
                  <c:v>11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128-4EF0-948C-81F40D3D4D5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73720369573609"/>
          <c:y val="0.8764780704860482"/>
          <c:w val="0.54912627851699247"/>
          <c:h val="0.1095052879711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noFill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  <a:outerShdw dist="50800" dir="5400000" sx="1000" sy="1000" algn="ctr" rotWithShape="0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effectLst>
            <a:outerShdw blurRad="50800" dist="50800" dir="5400000" sx="7000" sy="7000" algn="ctr" rotWithShape="0">
              <a:srgbClr val="000000">
                <a:alpha val="43137"/>
              </a:srgbClr>
            </a:outerShdw>
          </a:effectLst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29791705296992"/>
          <c:y val="9.5787350494964577E-2"/>
          <c:w val="0.41940428951109465"/>
          <c:h val="0.8084252990100708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4-432B-98B9-750BE7E2F6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4-432B-98B9-750BE7E2F6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44-432B-98B9-750BE7E2F6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44-432B-98B9-750BE7E2F6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44-432B-98B9-750BE7E2F63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44-432B-98B9-750BE7E2F63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44-432B-98B9-750BE7E2F6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44-432B-98B9-750BE7E2F63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F44-432B-98B9-750BE7E2F632}"/>
              </c:ext>
            </c:extLst>
          </c:dPt>
          <c:dLbls>
            <c:dLbl>
              <c:idx val="0"/>
              <c:layout>
                <c:manualLayout>
                  <c:x val="0.29616537559511713"/>
                  <c:y val="7.39889359293897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44-432B-98B9-750BE7E2F632}"/>
                </c:ext>
              </c:extLst>
            </c:dLbl>
            <c:dLbl>
              <c:idx val="1"/>
              <c:layout>
                <c:manualLayout>
                  <c:x val="0.20245134662257969"/>
                  <c:y val="0.206885691582847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44-432B-98B9-750BE7E2F632}"/>
                </c:ext>
              </c:extLst>
            </c:dLbl>
            <c:dLbl>
              <c:idx val="2"/>
              <c:layout>
                <c:manualLayout>
                  <c:x val="-0.16734417668802834"/>
                  <c:y val="0.104719917961688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44-432B-98B9-750BE7E2F632}"/>
                </c:ext>
              </c:extLst>
            </c:dLbl>
            <c:dLbl>
              <c:idx val="3"/>
              <c:layout>
                <c:manualLayout>
                  <c:x val="-0.15915250370329964"/>
                  <c:y val="6.38536085132245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44-432B-98B9-750BE7E2F632}"/>
                </c:ext>
              </c:extLst>
            </c:dLbl>
            <c:dLbl>
              <c:idx val="4"/>
              <c:layout>
                <c:manualLayout>
                  <c:x val="-0.22332131519383028"/>
                  <c:y val="5.77003329035532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44-432B-98B9-750BE7E2F632}"/>
                </c:ext>
              </c:extLst>
            </c:dLbl>
            <c:dLbl>
              <c:idx val="5"/>
              <c:layout>
                <c:manualLayout>
                  <c:x val="-0.23239177316455845"/>
                  <c:y val="-1.79009317800113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F44-432B-98B9-750BE7E2F632}"/>
                </c:ext>
              </c:extLst>
            </c:dLbl>
            <c:dLbl>
              <c:idx val="6"/>
              <c:layout>
                <c:manualLayout>
                  <c:x val="-0.16078457245364292"/>
                  <c:y val="-7.75512633863811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F44-432B-98B9-750BE7E2F632}"/>
                </c:ext>
              </c:extLst>
            </c:dLbl>
            <c:dLbl>
              <c:idx val="7"/>
              <c:layout>
                <c:manualLayout>
                  <c:x val="-1.7763534631580199E-2"/>
                  <c:y val="-0.105524174873594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F44-432B-98B9-750BE7E2F632}"/>
                </c:ext>
              </c:extLst>
            </c:dLbl>
            <c:dLbl>
              <c:idx val="8"/>
              <c:layout>
                <c:manualLayout>
                  <c:x val="0.17497100203050286"/>
                  <c:y val="-6.98689201057616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F44-432B-98B9-750BE7E2F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hoursTable!$A$2:$A$12</c:f>
              <c:strCache>
                <c:ptCount val="9"/>
                <c:pt idx="0">
                  <c:v>电源</c:v>
                </c:pt>
                <c:pt idx="1">
                  <c:v>环高频</c:v>
                </c:pt>
                <c:pt idx="2">
                  <c:v>DTL</c:v>
                </c:pt>
                <c:pt idx="3">
                  <c:v>直线射频</c:v>
                </c:pt>
                <c:pt idx="4">
                  <c:v>前端</c:v>
                </c:pt>
                <c:pt idx="5">
                  <c:v>控制</c:v>
                </c:pt>
                <c:pt idx="6">
                  <c:v>其它</c:v>
                </c:pt>
                <c:pt idx="7">
                  <c:v>辐射防护</c:v>
                </c:pt>
                <c:pt idx="8">
                  <c:v>真空</c:v>
                </c:pt>
              </c:strCache>
            </c:strRef>
          </c:cat>
          <c:val>
            <c:numRef>
              <c:f>hoursTable!$D$2:$D$12</c:f>
              <c:numCache>
                <c:formatCode>0.00%</c:formatCode>
                <c:ptCount val="9"/>
                <c:pt idx="0">
                  <c:v>2.149565566772136E-2</c:v>
                </c:pt>
                <c:pt idx="1">
                  <c:v>0.34603987745467329</c:v>
                </c:pt>
                <c:pt idx="2">
                  <c:v>0.19034704434734567</c:v>
                </c:pt>
                <c:pt idx="3">
                  <c:v>0.28727838883029483</c:v>
                </c:pt>
                <c:pt idx="4">
                  <c:v>6.4788307970468584E-2</c:v>
                </c:pt>
                <c:pt idx="5">
                  <c:v>1.0546933855657676E-2</c:v>
                </c:pt>
                <c:pt idx="6">
                  <c:v>5.775701873336346E-2</c:v>
                </c:pt>
                <c:pt idx="7">
                  <c:v>1.4062578474210235E-3</c:v>
                </c:pt>
                <c:pt idx="8">
                  <c:v>6.7801717643513632E-3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F44-432B-98B9-750BE7E2F63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375337827988015E-2"/>
          <c:y val="2.1656126485659802E-2"/>
          <c:w val="0.9257260022878856"/>
          <c:h val="0.77410332384103675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hoursTable!$A$2:$A$12</c:f>
              <c:strCache>
                <c:ptCount val="11"/>
                <c:pt idx="0">
                  <c:v>环高频</c:v>
                </c:pt>
                <c:pt idx="1">
                  <c:v>直线射频</c:v>
                </c:pt>
                <c:pt idx="2">
                  <c:v>DTL</c:v>
                </c:pt>
                <c:pt idx="3">
                  <c:v>前端</c:v>
                </c:pt>
                <c:pt idx="4">
                  <c:v>其它</c:v>
                </c:pt>
                <c:pt idx="5">
                  <c:v>电源</c:v>
                </c:pt>
                <c:pt idx="6">
                  <c:v>控制</c:v>
                </c:pt>
                <c:pt idx="7">
                  <c:v>束测</c:v>
                </c:pt>
                <c:pt idx="8">
                  <c:v>真空</c:v>
                </c:pt>
                <c:pt idx="9">
                  <c:v>磁铁</c:v>
                </c:pt>
                <c:pt idx="10">
                  <c:v>辐射防护</c:v>
                </c:pt>
              </c:strCache>
            </c:strRef>
          </c:cat>
          <c:val>
            <c:numRef>
              <c:f>hoursTable!$B$2:$B$12</c:f>
              <c:numCache>
                <c:formatCode>0.0_ </c:formatCode>
                <c:ptCount val="11"/>
                <c:pt idx="0">
                  <c:v>68.900000000000006</c:v>
                </c:pt>
                <c:pt idx="1">
                  <c:v>57.2</c:v>
                </c:pt>
                <c:pt idx="2">
                  <c:v>37.9</c:v>
                </c:pt>
                <c:pt idx="3">
                  <c:v>12.9</c:v>
                </c:pt>
                <c:pt idx="4">
                  <c:v>11.5</c:v>
                </c:pt>
                <c:pt idx="5">
                  <c:v>4.28</c:v>
                </c:pt>
                <c:pt idx="6">
                  <c:v>2.1</c:v>
                </c:pt>
                <c:pt idx="7">
                  <c:v>2.1</c:v>
                </c:pt>
                <c:pt idx="8">
                  <c:v>1.35</c:v>
                </c:pt>
                <c:pt idx="9">
                  <c:v>0.6</c:v>
                </c:pt>
                <c:pt idx="1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E2-48BB-B3A4-6FC88CD5F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439471"/>
        <c:axId val="133438223"/>
        <c:axId val="578273919"/>
      </c:bar3DChart>
      <c:catAx>
        <c:axId val="13343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3438223"/>
        <c:crosses val="autoZero"/>
        <c:auto val="1"/>
        <c:lblAlgn val="ctr"/>
        <c:lblOffset val="100"/>
        <c:noMultiLvlLbl val="0"/>
      </c:catAx>
      <c:valAx>
        <c:axId val="133438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3439471"/>
        <c:crosses val="autoZero"/>
        <c:crossBetween val="between"/>
      </c:valAx>
      <c:serAx>
        <c:axId val="578273919"/>
        <c:scaling>
          <c:orientation val="minMax"/>
        </c:scaling>
        <c:delete val="1"/>
        <c:axPos val="b"/>
        <c:majorTickMark val="none"/>
        <c:minorTickMark val="none"/>
        <c:tickLblPos val="nextTo"/>
        <c:crossAx val="133438223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2024-2025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-1.1067078083115888E-2"/>
                  <c:y val="2.6312354582804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41-467C-B715-E339D764D107}"/>
                </c:ext>
              </c:extLst>
            </c:dLbl>
            <c:dLbl>
              <c:idx val="5"/>
              <c:layout>
                <c:manualLayout>
                  <c:x val="-3.320123424934754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D41-467C-B715-E339D764D107}"/>
                </c:ext>
              </c:extLst>
            </c:dLbl>
            <c:dLbl>
              <c:idx val="6"/>
              <c:layout>
                <c:manualLayout>
                  <c:x val="-1.1067078083115847E-3"/>
                  <c:y val="-9.647751895375018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D41-467C-B715-E339D764D107}"/>
                </c:ext>
              </c:extLst>
            </c:dLbl>
            <c:dLbl>
              <c:idx val="9"/>
              <c:layout>
                <c:manualLayout>
                  <c:x val="0"/>
                  <c:y val="-2.6312354582804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D41-467C-B715-E339D764D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hoursTable!$A$2:$A$12</c:f>
              <c:strCache>
                <c:ptCount val="11"/>
                <c:pt idx="0">
                  <c:v>环高频</c:v>
                </c:pt>
                <c:pt idx="1">
                  <c:v>直线射频</c:v>
                </c:pt>
                <c:pt idx="2">
                  <c:v>DTL</c:v>
                </c:pt>
                <c:pt idx="3">
                  <c:v>前端</c:v>
                </c:pt>
                <c:pt idx="4">
                  <c:v>其它</c:v>
                </c:pt>
                <c:pt idx="5">
                  <c:v>电源</c:v>
                </c:pt>
                <c:pt idx="6">
                  <c:v>控制</c:v>
                </c:pt>
                <c:pt idx="7">
                  <c:v>束测</c:v>
                </c:pt>
                <c:pt idx="8">
                  <c:v>真空</c:v>
                </c:pt>
                <c:pt idx="9">
                  <c:v>磁铁</c:v>
                </c:pt>
                <c:pt idx="10">
                  <c:v>辐射防护</c:v>
                </c:pt>
              </c:strCache>
            </c:strRef>
          </c:cat>
          <c:val>
            <c:numRef>
              <c:f>hoursTable!$B$2:$B$12</c:f>
              <c:numCache>
                <c:formatCode>0.0_ </c:formatCode>
                <c:ptCount val="11"/>
                <c:pt idx="0">
                  <c:v>68.900000000000006</c:v>
                </c:pt>
                <c:pt idx="1">
                  <c:v>57.2</c:v>
                </c:pt>
                <c:pt idx="2">
                  <c:v>37.9</c:v>
                </c:pt>
                <c:pt idx="3">
                  <c:v>12.9</c:v>
                </c:pt>
                <c:pt idx="4">
                  <c:v>11.5</c:v>
                </c:pt>
                <c:pt idx="5">
                  <c:v>4.28</c:v>
                </c:pt>
                <c:pt idx="6">
                  <c:v>2.1</c:v>
                </c:pt>
                <c:pt idx="7">
                  <c:v>2.1</c:v>
                </c:pt>
                <c:pt idx="8">
                  <c:v>1.35</c:v>
                </c:pt>
                <c:pt idx="9">
                  <c:v>0.6</c:v>
                </c:pt>
                <c:pt idx="1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1-467C-B715-E339D764D107}"/>
            </c:ext>
          </c:extLst>
        </c:ser>
        <c:ser>
          <c:idx val="1"/>
          <c:order val="1"/>
          <c:tx>
            <c:v>2023-2024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93909316362187E-2"/>
                  <c:y val="-2.631235458280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41-467C-B715-E339D764D107}"/>
                </c:ext>
              </c:extLst>
            </c:dLbl>
            <c:dLbl>
              <c:idx val="1"/>
              <c:layout>
                <c:manualLayout>
                  <c:x val="1.6600617124673773E-2"/>
                  <c:y val="-2.6312354582804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41-467C-B715-E339D764D107}"/>
                </c:ext>
              </c:extLst>
            </c:dLbl>
            <c:dLbl>
              <c:idx val="2"/>
              <c:layout>
                <c:manualLayout>
                  <c:x val="1.54939093163621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41-467C-B715-E339D764D107}"/>
                </c:ext>
              </c:extLst>
            </c:dLbl>
            <c:dLbl>
              <c:idx val="4"/>
              <c:layout>
                <c:manualLayout>
                  <c:x val="1.106707808311584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D41-467C-B715-E339D764D107}"/>
                </c:ext>
              </c:extLst>
            </c:dLbl>
            <c:dLbl>
              <c:idx val="7"/>
              <c:layout>
                <c:manualLayout>
                  <c:x val="1.1067078083115767E-2"/>
                  <c:y val="7.89370637484124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D41-467C-B715-E339D764D107}"/>
                </c:ext>
              </c:extLst>
            </c:dLbl>
            <c:dLbl>
              <c:idx val="8"/>
              <c:layout>
                <c:manualLayout>
                  <c:x val="9.9603702748042623E-3"/>
                  <c:y val="-2.6312354582804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D41-467C-B715-E339D764D107}"/>
                </c:ext>
              </c:extLst>
            </c:dLbl>
            <c:dLbl>
              <c:idx val="9"/>
              <c:layout>
                <c:manualLayout>
                  <c:x val="7.74695465818109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D41-467C-B715-E339D764D107}"/>
                </c:ext>
              </c:extLst>
            </c:dLbl>
            <c:dLbl>
              <c:idx val="10"/>
              <c:layout>
                <c:manualLayout>
                  <c:x val="9.9603702748042623E-3"/>
                  <c:y val="-2.631235458280511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267636717846237E-2"/>
                      <c:h val="7.0977680079061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D41-467C-B715-E339D764D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hoursTable!$A$2:$A$12</c:f>
              <c:strCache>
                <c:ptCount val="11"/>
                <c:pt idx="0">
                  <c:v>环高频</c:v>
                </c:pt>
                <c:pt idx="1">
                  <c:v>直线射频</c:v>
                </c:pt>
                <c:pt idx="2">
                  <c:v>DTL</c:v>
                </c:pt>
                <c:pt idx="3">
                  <c:v>前端</c:v>
                </c:pt>
                <c:pt idx="4">
                  <c:v>其它</c:v>
                </c:pt>
                <c:pt idx="5">
                  <c:v>电源</c:v>
                </c:pt>
                <c:pt idx="6">
                  <c:v>控制</c:v>
                </c:pt>
                <c:pt idx="7">
                  <c:v>束测</c:v>
                </c:pt>
                <c:pt idx="8">
                  <c:v>真空</c:v>
                </c:pt>
                <c:pt idx="9">
                  <c:v>磁铁</c:v>
                </c:pt>
                <c:pt idx="10">
                  <c:v>辐射防护</c:v>
                </c:pt>
              </c:strCache>
            </c:strRef>
          </c:cat>
          <c:val>
            <c:numRef>
              <c:f>hoursTable!$F$2:$F$12</c:f>
              <c:numCache>
                <c:formatCode>0.0_ </c:formatCode>
                <c:ptCount val="11"/>
                <c:pt idx="0">
                  <c:v>27.4</c:v>
                </c:pt>
                <c:pt idx="1">
                  <c:v>23</c:v>
                </c:pt>
                <c:pt idx="2">
                  <c:v>23.98</c:v>
                </c:pt>
                <c:pt idx="3">
                  <c:v>17.3</c:v>
                </c:pt>
                <c:pt idx="4">
                  <c:v>7.9</c:v>
                </c:pt>
                <c:pt idx="5">
                  <c:v>32.4</c:v>
                </c:pt>
                <c:pt idx="6">
                  <c:v>10.5</c:v>
                </c:pt>
                <c:pt idx="7">
                  <c:v>0.1</c:v>
                </c:pt>
                <c:pt idx="8">
                  <c:v>2.0299999999999998</c:v>
                </c:pt>
                <c:pt idx="9">
                  <c:v>0.53</c:v>
                </c:pt>
                <c:pt idx="10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1-467C-B715-E339D764D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2361167"/>
        <c:axId val="1412360335"/>
        <c:axId val="0"/>
      </c:bar3DChart>
      <c:catAx>
        <c:axId val="141236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12360335"/>
        <c:crosses val="autoZero"/>
        <c:auto val="1"/>
        <c:lblAlgn val="ctr"/>
        <c:lblOffset val="100"/>
        <c:noMultiLvlLbl val="0"/>
      </c:catAx>
      <c:valAx>
        <c:axId val="141236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1236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792805911248828"/>
          <c:y val="4.89726786598517E-2"/>
          <c:w val="0.3720719597550306"/>
          <c:h val="0.100515091863517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0.00467</cdr:x>
      <cdr:y>0.07104</cdr:y>
    </cdr:from>
    <cdr:to>
      <cdr:x>0.24953</cdr:x>
      <cdr:y>0.14342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579945A8-5DFB-4680-AC51-D4199DF0F03E}"/>
            </a:ext>
          </a:extLst>
        </cdr:cNvPr>
        <cdr:cNvSpPr txBox="1"/>
      </cdr:nvSpPr>
      <cdr:spPr>
        <a:xfrm xmlns:a="http://schemas.openxmlformats.org/drawingml/2006/main">
          <a:off x="28030" y="244416"/>
          <a:ext cx="1468074" cy="249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zh-CN" altLang="en-US" sz="1400" b="1" dirty="0"/>
            <a:t>单位：小时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pPr/>
              <a:t>2025/10/11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756-CFBE-4DB4-9769-AC8800052947}" type="datetimeFigureOut">
              <a:rPr lang="zh-CN" altLang="en-US" smtClean="0"/>
              <a:pPr/>
              <a:t>2025/10/11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19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0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8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67" y="160423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3973" y="182086"/>
            <a:ext cx="10479275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10641267" y="160423"/>
            <a:ext cx="1281828" cy="5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5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3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5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13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3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8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441AE1-8F6B-49BD-9CBF-00E82B34BC4D}"/>
              </a:ext>
            </a:extLst>
          </p:cNvPr>
          <p:cNvSpPr/>
          <p:nvPr userDrawn="1"/>
        </p:nvSpPr>
        <p:spPr>
          <a:xfrm>
            <a:off x="11566577" y="65346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799"/>
            <a:ext cx="12191998" cy="32592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258421"/>
            <a:ext cx="12191999" cy="359957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523999" y="4074969"/>
            <a:ext cx="9144000" cy="9832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br>
              <a:rPr lang="en-US" altLang="zh-CN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br>
              <a:rPr lang="en-US" altLang="zh-CN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br>
              <a:rPr lang="en-US" altLang="zh-CN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br>
              <a:rPr lang="en-US" altLang="zh-CN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altLang="zh-CN" sz="5400" dirty="0">
                <a:solidFill>
                  <a:schemeClr val="bg1"/>
                </a:solidFill>
                <a:latin typeface="Times New Roman"/>
                <a:cs typeface="Times New Roman"/>
              </a:rPr>
              <a:t>CSNS</a:t>
            </a:r>
            <a:r>
              <a:rPr lang="zh-CN" altLang="en-US" sz="5400" dirty="0">
                <a:solidFill>
                  <a:schemeClr val="bg1"/>
                </a:solidFill>
                <a:latin typeface="Times New Roman"/>
                <a:cs typeface="Times New Roman"/>
              </a:rPr>
              <a:t>加速器运行总结</a:t>
            </a:r>
            <a:br>
              <a:rPr lang="en-US" altLang="zh-CN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altLang="zh-CN" sz="5400" dirty="0">
                <a:solidFill>
                  <a:schemeClr val="bg1"/>
                </a:solidFill>
                <a:latin typeface="Times New Roman"/>
                <a:cs typeface="Times New Roman"/>
              </a:rPr>
              <a:t>2024-2025</a:t>
            </a:r>
            <a:endParaRPr lang="zh-CN" altLang="en-US" sz="5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9700" y="239798"/>
            <a:ext cx="1512300" cy="8148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9B1ABFA-B28A-44F2-9F0E-B6CBFCCF527F}"/>
              </a:ext>
            </a:extLst>
          </p:cNvPr>
          <p:cNvSpPr txBox="1"/>
          <p:nvPr/>
        </p:nvSpPr>
        <p:spPr>
          <a:xfrm>
            <a:off x="2952247" y="6229672"/>
            <a:ext cx="628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高能物理研究所加速器装置联合年会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7A1FF2-2F33-4DB8-9536-DF8D3E4F8BDD}"/>
              </a:ext>
            </a:extLst>
          </p:cNvPr>
          <p:cNvSpPr txBox="1"/>
          <p:nvPr/>
        </p:nvSpPr>
        <p:spPr>
          <a:xfrm>
            <a:off x="1889708" y="5058210"/>
            <a:ext cx="8412582" cy="11308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张玉亮     </a:t>
            </a:r>
            <a:endParaRPr lang="en-US" altLang="zh-CN" sz="2800" b="1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2025.10.13</a:t>
            </a:r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6C4ED9E9-2C8E-471D-BE3C-25693165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46" y="114274"/>
            <a:ext cx="10479275" cy="582619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环高频典型故障及原因分析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953EA33-C0F7-4C66-80BB-6602F0E95793}"/>
              </a:ext>
            </a:extLst>
          </p:cNvPr>
          <p:cNvSpPr/>
          <p:nvPr/>
        </p:nvSpPr>
        <p:spPr>
          <a:xfrm>
            <a:off x="295846" y="911451"/>
            <a:ext cx="113393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案例一：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号磁合金腔有两个高压模块故障无法启动，经检查发现阳极高压电源用变压器至高压模块之间的电缆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每个模块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根、共计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，发生打火。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处理措施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：更换定制镀银氟线，载流能力大、耐高温耐辐射。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36557B-CA42-4047-B93D-87A5251AE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94" y="2633553"/>
            <a:ext cx="3931812" cy="2948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87250C-87F9-4157-BCCA-2FA48556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77" y="2633554"/>
            <a:ext cx="3931811" cy="29488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2A55C7-E360-4ED1-B05B-D2E6B7DEF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" y="2633554"/>
            <a:ext cx="3931811" cy="29488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631CEC5-7F7A-49B4-BF76-72CB50B01B18}"/>
              </a:ext>
            </a:extLst>
          </p:cNvPr>
          <p:cNvSpPr txBox="1"/>
          <p:nvPr/>
        </p:nvSpPr>
        <p:spPr>
          <a:xfrm>
            <a:off x="8855641" y="2673911"/>
            <a:ext cx="2016345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电缆老化</a:t>
            </a:r>
          </a:p>
        </p:txBody>
      </p:sp>
    </p:spTree>
    <p:extLst>
      <p:ext uri="{BB962C8B-B14F-4D97-AF65-F5344CB8AC3E}">
        <p14:creationId xmlns:p14="http://schemas.microsoft.com/office/powerpoint/2010/main" val="411390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:a16="http://schemas.microsoft.com/office/drawing/2014/main" id="{DB305A67-26C4-F044-BF91-CABD01A7C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59" y="907591"/>
            <a:ext cx="11125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案例二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日，冷却水主管路分支到压力表的软管（直径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8mm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）中间破裂，冷却水喷射到灯丝稳压器和高压模块上，导致灯丝稳压器烧坏、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个高压模块烧坏。</a:t>
            </a: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9963BFB-1754-4376-829F-8039E768532A}"/>
              </a:ext>
            </a:extLst>
          </p:cNvPr>
          <p:cNvSpPr/>
          <p:nvPr/>
        </p:nvSpPr>
        <p:spPr>
          <a:xfrm>
            <a:off x="222358" y="1531409"/>
            <a:ext cx="11125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处理措施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、停机检修时，检查所有机柜的冷却水管；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、安装漏水报警；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、暑期检修期间将所有软管换成金属波纹管，增加牢靠性。安装挡板，防止水喷射到电源与高压模块上。</a:t>
            </a:r>
          </a:p>
        </p:txBody>
      </p:sp>
      <p:pic>
        <p:nvPicPr>
          <p:cNvPr id="1026" name="Picture 2" descr="http://clog.csns.ihep.ac.cn:3000/api/logs/richtext/2025/3/31/9c36bd4cf56d11ea5bf80667a7ff67b_1743159764481.jpg">
            <a:extLst>
              <a:ext uri="{FF2B5EF4-FFF2-40B4-BE49-F238E27FC236}">
                <a16:creationId xmlns:a16="http://schemas.microsoft.com/office/drawing/2014/main" id="{249297FC-A408-48BC-9883-0E91BE61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1" y="2706812"/>
            <a:ext cx="2796986" cy="372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og.csns.ihep.ac.cn:3000/api/logs/richtext/2025/3/31/%E5%9B%BE%E7%89%871.png">
            <a:extLst>
              <a:ext uri="{FF2B5EF4-FFF2-40B4-BE49-F238E27FC236}">
                <a16:creationId xmlns:a16="http://schemas.microsoft.com/office/drawing/2014/main" id="{3F5ADF77-BCAE-4D24-81D6-BC65CC1F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7053"/>
            <a:ext cx="3071381" cy="3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950071B9-4D8E-40A7-B78F-0330C6BA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46" y="114274"/>
            <a:ext cx="10479275" cy="582619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环高频典型故障及原因分析</a:t>
            </a:r>
          </a:p>
        </p:txBody>
      </p:sp>
    </p:spTree>
    <p:extLst>
      <p:ext uri="{BB962C8B-B14F-4D97-AF65-F5344CB8AC3E}">
        <p14:creationId xmlns:p14="http://schemas.microsoft.com/office/powerpoint/2010/main" val="15652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:a16="http://schemas.microsoft.com/office/drawing/2014/main" id="{DB305A67-26C4-F044-BF91-CABD01A7C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29" y="811499"/>
            <a:ext cx="11125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高压电源谐振电容故障、速调管故障、</a:t>
            </a:r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DTL3/4</a:t>
            </a: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共用高压电源变频器电容炸裂。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8EADE4-92A4-47CE-9674-F487C178D999}"/>
              </a:ext>
            </a:extLst>
          </p:cNvPr>
          <p:cNvSpPr/>
          <p:nvPr/>
        </p:nvSpPr>
        <p:spPr>
          <a:xfrm>
            <a:off x="587140" y="1482846"/>
            <a:ext cx="10886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故障原因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：谐振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单元设计谐振频率在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400Hz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左右，由于谐振电容器里面的电容鼓胀，导致谐振频率随容值变化逐渐偏离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400Hz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而失去谐振。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最终发现该批次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支电容质量不达标，运行一段时间后频繁故障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故障解决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：寻找国内厂家定制全新电容，谐振电容由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电容纸更换成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电容纸，提升电容的耐压。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D014A541-C42E-45A1-A68C-15597F89B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46" y="114274"/>
            <a:ext cx="10479275" cy="582619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直线射频典型故障及原因分析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C3FB424-D0DF-405A-99EB-F66428A7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12" y="3631520"/>
            <a:ext cx="1862288" cy="2484022"/>
          </a:xfrm>
          <a:prstGeom prst="rect">
            <a:avLst/>
          </a:prstGeom>
        </p:spPr>
      </p:pic>
      <p:pic>
        <p:nvPicPr>
          <p:cNvPr id="9" name="Picture 36">
            <a:extLst>
              <a:ext uri="{FF2B5EF4-FFF2-40B4-BE49-F238E27FC236}">
                <a16:creationId xmlns:a16="http://schemas.microsoft.com/office/drawing/2014/main" id="{A1DAA71B-87D5-4B67-9B22-EE2B1D32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45" y="3631520"/>
            <a:ext cx="5471594" cy="253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1EE89C3-9D4D-49EB-91E3-D8FD46DA672C}"/>
              </a:ext>
            </a:extLst>
          </p:cNvPr>
          <p:cNvSpPr/>
          <p:nvPr/>
        </p:nvSpPr>
        <p:spPr>
          <a:xfrm>
            <a:off x="5908003" y="5115835"/>
            <a:ext cx="1259822" cy="1053171"/>
          </a:xfrm>
          <a:prstGeom prst="roundRect">
            <a:avLst>
              <a:gd name="adj" fmla="val 30680"/>
            </a:avLst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D9ACAC-2FCC-483B-8B0A-DF13AFDE78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5" y="3688617"/>
            <a:ext cx="3264791" cy="244763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1B149B5-0C46-4EAA-87D9-F52704F616D8}"/>
              </a:ext>
            </a:extLst>
          </p:cNvPr>
          <p:cNvSpPr/>
          <p:nvPr/>
        </p:nvSpPr>
        <p:spPr>
          <a:xfrm>
            <a:off x="2266641" y="4443380"/>
            <a:ext cx="654304" cy="1233239"/>
          </a:xfrm>
          <a:prstGeom prst="roundRect">
            <a:avLst>
              <a:gd name="adj" fmla="val 3068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7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7">
            <a:extLst>
              <a:ext uri="{FF2B5EF4-FFF2-40B4-BE49-F238E27FC236}">
                <a16:creationId xmlns:a16="http://schemas.microsoft.com/office/drawing/2014/main" id="{DB305A67-26C4-F044-BF91-CABD01A7C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41" y="856904"/>
            <a:ext cx="11125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rgbClr val="1679BA"/>
              </a:buClr>
              <a:buFont typeface="Wingdings" pitchFamily="2" charset="2"/>
              <a:buChar char="Ø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主要问题</a:t>
            </a: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DTL4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腔体打火偏多，导致直线能量不稳定，进而导致环上束流损失联锁</a:t>
            </a:r>
            <a:endParaRPr kumimoji="1"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F87010-7473-4D92-BA4A-067E973D44F3}"/>
              </a:ext>
            </a:extLst>
          </p:cNvPr>
          <p:cNvSpPr txBox="1"/>
          <p:nvPr/>
        </p:nvSpPr>
        <p:spPr>
          <a:xfrm>
            <a:off x="533271" y="1496055"/>
            <a:ext cx="1131138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主要问题</a:t>
            </a:r>
            <a:r>
              <a:rPr lang="en-US" altLang="zh-CN" sz="2000" b="1" dirty="0">
                <a:solidFill>
                  <a:srgbClr val="071F6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日起频繁出现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DTL4BLM02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超限报警，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DTL4BLM02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超限大约半小时发生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次，每次持续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4--5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分钟后可自行恢复，当时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DTL4BLM02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束损值最大可达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多（正常约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多）。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解决措施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：停止使用该漂移管，将后面的漂移管更换极性。调整磁铁参数，重新匹配。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B129654-DF3D-4C4D-8379-CE0408C6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46" y="114274"/>
            <a:ext cx="10479275" cy="582619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DTL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典型故障及原因分析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57DD38-2C55-4229-BA00-C3187E3F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3256634"/>
            <a:ext cx="6298144" cy="282430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3602F17-80C2-424D-ACA3-32C686C8FABB}"/>
              </a:ext>
            </a:extLst>
          </p:cNvPr>
          <p:cNvCxnSpPr>
            <a:cxnSpLocks/>
          </p:cNvCxnSpPr>
          <p:nvPr/>
        </p:nvCxnSpPr>
        <p:spPr>
          <a:xfrm flipH="1" flipV="1">
            <a:off x="8863652" y="3989904"/>
            <a:ext cx="762840" cy="4176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E66D6D0-BD16-4AB1-93A7-97E2DBDD24EC}"/>
              </a:ext>
            </a:extLst>
          </p:cNvPr>
          <p:cNvCxnSpPr>
            <a:cxnSpLocks/>
          </p:cNvCxnSpPr>
          <p:nvPr/>
        </p:nvCxnSpPr>
        <p:spPr>
          <a:xfrm flipH="1">
            <a:off x="8837952" y="3463624"/>
            <a:ext cx="684000" cy="132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7459AD0-D903-442D-8FB5-BC8E5DB663EF}"/>
              </a:ext>
            </a:extLst>
          </p:cNvPr>
          <p:cNvSpPr txBox="1"/>
          <p:nvPr/>
        </p:nvSpPr>
        <p:spPr>
          <a:xfrm>
            <a:off x="9521952" y="3211198"/>
            <a:ext cx="1502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束损信号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537E22-6802-44EB-B18F-190EE6598C56}"/>
              </a:ext>
            </a:extLst>
          </p:cNvPr>
          <p:cNvSpPr txBox="1"/>
          <p:nvPr/>
        </p:nvSpPr>
        <p:spPr>
          <a:xfrm>
            <a:off x="9545829" y="4117319"/>
            <a:ext cx="145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线圈温度</a:t>
            </a:r>
          </a:p>
        </p:txBody>
      </p:sp>
    </p:spTree>
    <p:extLst>
      <p:ext uri="{BB962C8B-B14F-4D97-AF65-F5344CB8AC3E}">
        <p14:creationId xmlns:p14="http://schemas.microsoft.com/office/powerpoint/2010/main" val="256861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3E29C4B-2202-C191-05ED-F57B625B54DE}"/>
              </a:ext>
            </a:extLst>
          </p:cNvPr>
          <p:cNvSpPr/>
          <p:nvPr/>
        </p:nvSpPr>
        <p:spPr>
          <a:xfrm>
            <a:off x="315476" y="1854618"/>
            <a:ext cx="11131461" cy="361631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涂抹面积增加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，涂抹优化，通过率提高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0.5% 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展脉宽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(15us)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，优化涂抹，通过率提高约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0.3% 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全局轨道校正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局部轨道校正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主铁模式微调，通过率大约提高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0.2%</a:t>
            </a: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纵向动力学优化，抑制束流不稳定性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QT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、六极和八极磁铁曲线优化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横向准直器和纵向准直器优化，降低束流损失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99C456-2179-4FD6-9225-04664F5DD1A1}"/>
              </a:ext>
            </a:extLst>
          </p:cNvPr>
          <p:cNvSpPr txBox="1"/>
          <p:nvPr/>
        </p:nvSpPr>
        <p:spPr>
          <a:xfrm>
            <a:off x="261325" y="831405"/>
            <a:ext cx="6280165" cy="78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667" b="1" dirty="0">
                <a:latin typeface="微软雅黑" pitchFamily="34" charset="-122"/>
                <a:ea typeface="微软雅黑" pitchFamily="34" charset="-122"/>
              </a:rPr>
              <a:t>提高通过率和降低束损的有效办法：</a:t>
            </a:r>
            <a:endParaRPr lang="en-US" altLang="zh-CN" sz="2667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id="{5F6D36C5-D277-43A5-B207-8021426B67AF}"/>
              </a:ext>
            </a:extLst>
          </p:cNvPr>
          <p:cNvSpPr txBox="1"/>
          <p:nvPr/>
        </p:nvSpPr>
        <p:spPr>
          <a:xfrm>
            <a:off x="8501651" y="906259"/>
            <a:ext cx="3524275" cy="92268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133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难点：</a:t>
            </a:r>
            <a:r>
              <a:rPr lang="zh-CN" altLang="en-US" sz="2133" b="1" dirty="0">
                <a:latin typeface="微软雅黑" pitchFamily="34" charset="-122"/>
                <a:ea typeface="微软雅黑" pitchFamily="34" charset="-122"/>
              </a:rPr>
              <a:t>加速器物理设计和硬件参数都接近瓶颈值</a:t>
            </a:r>
          </a:p>
        </p:txBody>
      </p:sp>
      <p:sp>
        <p:nvSpPr>
          <p:cNvPr id="9" name="矩形 8"/>
          <p:cNvSpPr/>
          <p:nvPr/>
        </p:nvSpPr>
        <p:spPr>
          <a:xfrm>
            <a:off x="8501651" y="1001509"/>
            <a:ext cx="3429024" cy="8572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8501651" y="1850289"/>
            <a:ext cx="3374873" cy="1119989"/>
          </a:xfrm>
          <a:prstGeom prst="rect">
            <a:avLst/>
          </a:prstGeom>
        </p:spPr>
        <p:txBody>
          <a:bodyPr wrap="square" lIns="68580" tIns="34291" rIns="68580" bIns="34291">
            <a:spAutoFit/>
          </a:bodyPr>
          <a:lstStyle/>
          <a:p>
            <a:pPr marL="342887" indent="-342887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ea typeface="微软雅黑" pitchFamily="34" charset="-122"/>
                <a:cs typeface="Arial" panose="020B0604020202020204" pitchFamily="34" charset="0"/>
              </a:rPr>
              <a:t>2024.08.05 → 2024.08.08</a:t>
            </a:r>
          </a:p>
          <a:p>
            <a:pPr marL="342887" indent="-342887"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ea typeface="微软雅黑" pitchFamily="34" charset="-122"/>
                <a:cs typeface="Arial" panose="020B0604020202020204" pitchFamily="34" charset="0"/>
              </a:rPr>
              <a:t>2024.09.29 → 2024.10.11</a:t>
            </a:r>
            <a:endParaRPr lang="zh-CN" altLang="en-US" sz="2400" b="1" dirty="0">
              <a:solidFill>
                <a:srgbClr val="C00000"/>
              </a:solidFill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228874" y="155804"/>
            <a:ext cx="67277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从</a:t>
            </a:r>
            <a:r>
              <a: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160kW</a:t>
            </a: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到</a:t>
            </a:r>
            <a:r>
              <a: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170kW</a:t>
            </a:r>
            <a:r>
              <a:rPr lang="zh-CN" altLang="en-US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调束</a:t>
            </a:r>
            <a:endParaRPr lang="en-US" altLang="zh-CN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96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2"/>
          <p:cNvSpPr>
            <a:spLocks noGrp="1"/>
          </p:cNvSpPr>
          <p:nvPr>
            <p:ph type="title"/>
          </p:nvPr>
        </p:nvSpPr>
        <p:spPr>
          <a:xfrm>
            <a:off x="-31177" y="56013"/>
            <a:ext cx="5599950" cy="715264"/>
          </a:xfrm>
        </p:spPr>
        <p:txBody>
          <a:bodyPr>
            <a:normAutofit/>
          </a:bodyPr>
          <a:lstStyle/>
          <a:p>
            <a:pPr algn="ctr"/>
            <a:r>
              <a:rPr lang="en-US" altLang="zh-CN" sz="3730" b="1" dirty="0">
                <a:latin typeface="微软雅黑" pitchFamily="34" charset="-122"/>
                <a:ea typeface="微软雅黑" pitchFamily="34" charset="-122"/>
                <a:cs typeface="+mn-cs"/>
              </a:rPr>
              <a:t>170kW </a:t>
            </a:r>
            <a:r>
              <a:rPr lang="zh-CN" altLang="en-US" sz="3730" b="1" dirty="0">
                <a:latin typeface="微软雅黑" pitchFamily="34" charset="-122"/>
                <a:ea typeface="微软雅黑" pitchFamily="34" charset="-122"/>
                <a:cs typeface="+mn-cs"/>
              </a:rPr>
              <a:t>加速器剂量测量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393886" y="783678"/>
            <a:ext cx="11404227" cy="5810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457178" indent="-457178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剂量测量结果与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160kW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运行相当，跟调束束损结果比较一致。</a:t>
            </a:r>
            <a:endParaRPr lang="en-US" altLang="zh-CN" sz="2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-208" t="13426"/>
          <a:stretch/>
        </p:blipFill>
        <p:spPr>
          <a:xfrm>
            <a:off x="163761" y="1587174"/>
            <a:ext cx="5989771" cy="26845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3426"/>
          <a:stretch/>
        </p:blipFill>
        <p:spPr>
          <a:xfrm>
            <a:off x="6202229" y="1640773"/>
            <a:ext cx="5989771" cy="26845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885" t="13340"/>
          <a:stretch/>
        </p:blipFill>
        <p:spPr>
          <a:xfrm>
            <a:off x="115064" y="4294093"/>
            <a:ext cx="5989771" cy="24652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96" y="4204446"/>
            <a:ext cx="5820235" cy="2361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8838" y="2180632"/>
            <a:ext cx="181502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直线加速器（</a:t>
            </a:r>
            <a:r>
              <a:rPr lang="en-US" altLang="zh-CN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30cm</a:t>
            </a:r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处）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025751" y="2304346"/>
            <a:ext cx="21523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注入区和废束线（</a:t>
            </a:r>
            <a:r>
              <a:rPr lang="en-US" altLang="zh-CN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30cm</a:t>
            </a:r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处）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011891" y="4706393"/>
            <a:ext cx="231571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RCS</a:t>
            </a:r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30cm</a:t>
            </a:r>
            <a:r>
              <a:rPr lang="zh-CN" altLang="en-US" sz="2133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处）</a:t>
            </a:r>
          </a:p>
        </p:txBody>
      </p:sp>
    </p:spTree>
    <p:extLst>
      <p:ext uri="{BB962C8B-B14F-4D97-AF65-F5344CB8AC3E}">
        <p14:creationId xmlns:p14="http://schemas.microsoft.com/office/powerpoint/2010/main" val="232736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sp>
        <p:nvSpPr>
          <p:cNvPr id="34" name="流程图: 离页连接符 33"/>
          <p:cNvSpPr/>
          <p:nvPr/>
        </p:nvSpPr>
        <p:spPr>
          <a:xfrm>
            <a:off x="747407" y="2266470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19648" y="1857955"/>
            <a:ext cx="6838967" cy="3789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1519648" y="2712556"/>
            <a:ext cx="6861123" cy="836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2" name="直接连接符 11"/>
          <p:cNvCxnSpPr/>
          <p:nvPr/>
        </p:nvCxnSpPr>
        <p:spPr>
          <a:xfrm>
            <a:off x="1519648" y="3507873"/>
            <a:ext cx="6781185" cy="3400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5" name="直接连接符 11"/>
          <p:cNvCxnSpPr/>
          <p:nvPr/>
        </p:nvCxnSpPr>
        <p:spPr>
          <a:xfrm flipV="1">
            <a:off x="1521153" y="4395909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8" name="流程图: 离页连接符 33"/>
          <p:cNvSpPr/>
          <p:nvPr/>
        </p:nvSpPr>
        <p:spPr>
          <a:xfrm>
            <a:off x="747406" y="144977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流程图: 离页连接符 33"/>
          <p:cNvSpPr/>
          <p:nvPr/>
        </p:nvSpPr>
        <p:spPr>
          <a:xfrm>
            <a:off x="752600" y="308316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2" name="流程图: 离页连接符 33"/>
          <p:cNvSpPr/>
          <p:nvPr/>
        </p:nvSpPr>
        <p:spPr>
          <a:xfrm>
            <a:off x="747407" y="394080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16350" y="1377824"/>
            <a:ext cx="56559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CSNS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加速器运行简要回顾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25665" y="2174223"/>
            <a:ext cx="42453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加速器年度运行情况介绍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20940" y="3041317"/>
            <a:ext cx="66766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170kW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高功率调束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814BB6F-3F2F-4F68-9576-7F9BA5FE8834}"/>
              </a:ext>
            </a:extLst>
          </p:cNvPr>
          <p:cNvSpPr txBox="1"/>
          <p:nvPr/>
        </p:nvSpPr>
        <p:spPr>
          <a:xfrm>
            <a:off x="1425665" y="3938906"/>
            <a:ext cx="601958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注入系统改造及调束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16" name="直接连接符 11">
            <a:extLst>
              <a:ext uri="{FF2B5EF4-FFF2-40B4-BE49-F238E27FC236}">
                <a16:creationId xmlns:a16="http://schemas.microsoft.com/office/drawing/2014/main" id="{A63D6E0C-9392-45E4-AF31-3CC50EBFADE1}"/>
              </a:ext>
            </a:extLst>
          </p:cNvPr>
          <p:cNvCxnSpPr/>
          <p:nvPr/>
        </p:nvCxnSpPr>
        <p:spPr>
          <a:xfrm flipV="1">
            <a:off x="1500703" y="5249944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7" name="流程图: 离页连接符 33">
            <a:extLst>
              <a:ext uri="{FF2B5EF4-FFF2-40B4-BE49-F238E27FC236}">
                <a16:creationId xmlns:a16="http://schemas.microsoft.com/office/drawing/2014/main" id="{BBFFCEBC-F844-4C2B-B4B1-45F43F5F076C}"/>
              </a:ext>
            </a:extLst>
          </p:cNvPr>
          <p:cNvSpPr/>
          <p:nvPr/>
        </p:nvSpPr>
        <p:spPr>
          <a:xfrm>
            <a:off x="726957" y="4794843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1DDA3B-AD39-4FB3-95D9-F832E8DD06C6}"/>
              </a:ext>
            </a:extLst>
          </p:cNvPr>
          <p:cNvSpPr txBox="1"/>
          <p:nvPr/>
        </p:nvSpPr>
        <p:spPr>
          <a:xfrm>
            <a:off x="1405215" y="4792941"/>
            <a:ext cx="67593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机器学习在加速器运维中的初步应用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23" name="直接连接符 11">
            <a:extLst>
              <a:ext uri="{FF2B5EF4-FFF2-40B4-BE49-F238E27FC236}">
                <a16:creationId xmlns:a16="http://schemas.microsoft.com/office/drawing/2014/main" id="{73C8B64D-C6FD-4B3C-BF60-5B973190D0F0}"/>
              </a:ext>
            </a:extLst>
          </p:cNvPr>
          <p:cNvCxnSpPr/>
          <p:nvPr/>
        </p:nvCxnSpPr>
        <p:spPr>
          <a:xfrm flipV="1">
            <a:off x="1500703" y="6150853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24" name="流程图: 离页连接符 33">
            <a:extLst>
              <a:ext uri="{FF2B5EF4-FFF2-40B4-BE49-F238E27FC236}">
                <a16:creationId xmlns:a16="http://schemas.microsoft.com/office/drawing/2014/main" id="{00434A6F-9296-4E58-91D2-8649B06EADC8}"/>
              </a:ext>
            </a:extLst>
          </p:cNvPr>
          <p:cNvSpPr/>
          <p:nvPr/>
        </p:nvSpPr>
        <p:spPr>
          <a:xfrm>
            <a:off x="726957" y="569575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lang="zh-CN" altLang="en-US" sz="3600" b="1" kern="0" dirty="0">
              <a:solidFill>
                <a:schemeClr val="bg1">
                  <a:lumMod val="95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2A2FE8E-E0D6-478A-8E4A-E72B46BA9848}"/>
              </a:ext>
            </a:extLst>
          </p:cNvPr>
          <p:cNvSpPr txBox="1"/>
          <p:nvPr/>
        </p:nvSpPr>
        <p:spPr>
          <a:xfrm>
            <a:off x="1405215" y="5693850"/>
            <a:ext cx="31681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总结及下一步计划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47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77745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2025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暑期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LRBT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及注入区改造（物理设计）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810206C-9528-4313-9342-EB20BF02B01B}"/>
              </a:ext>
            </a:extLst>
          </p:cNvPr>
          <p:cNvSpPr txBox="1">
            <a:spLocks/>
          </p:cNvSpPr>
          <p:nvPr/>
        </p:nvSpPr>
        <p:spPr>
          <a:xfrm>
            <a:off x="459232" y="1043369"/>
            <a:ext cx="10944352" cy="7732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1500"/>
              </a:spcBef>
              <a:buSzPct val="75000"/>
              <a:buFont typeface="Wingdings" panose="05000000000000000000" pitchFamily="2" charset="2"/>
              <a:buChar char="p"/>
            </a:pPr>
            <a:r>
              <a:rPr lang="zh-CN" altLang="en-US" sz="2000" b="1" kern="0" dirty="0">
                <a:solidFill>
                  <a:srgbClr val="C0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涂抹注入新方案：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同步加速器上注入区设计全新方案，国际上首次将固定凸轨和水平涂抹凸轨合二为一，解决“剥离膜峰值温度过高”的困境。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2746FB-A6FE-4E16-90B7-93EFC414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4512" y="1816608"/>
            <a:ext cx="6081776" cy="36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AEAAA9-235A-4723-B708-768657E47C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7252" r="5165" b="14651"/>
          <a:stretch/>
        </p:blipFill>
        <p:spPr>
          <a:xfrm>
            <a:off x="142240" y="2641600"/>
            <a:ext cx="5201209" cy="253593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C47943-900A-4936-9F25-05089204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7283" y="2336742"/>
            <a:ext cx="4013650" cy="123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62257C6-90EA-41BE-9039-CDB23997E53F}"/>
              </a:ext>
            </a:extLst>
          </p:cNvPr>
          <p:cNvSpPr txBox="1"/>
          <p:nvPr/>
        </p:nvSpPr>
        <p:spPr>
          <a:xfrm>
            <a:off x="2111156" y="5338687"/>
            <a:ext cx="1913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改造前布局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3D3F7D-3E60-4168-8940-70773EFFC5C1}"/>
              </a:ext>
            </a:extLst>
          </p:cNvPr>
          <p:cNvSpPr txBox="1"/>
          <p:nvPr/>
        </p:nvSpPr>
        <p:spPr>
          <a:xfrm>
            <a:off x="8105786" y="5473910"/>
            <a:ext cx="1913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改造后布局</a:t>
            </a:r>
          </a:p>
        </p:txBody>
      </p:sp>
    </p:spTree>
    <p:extLst>
      <p:ext uri="{BB962C8B-B14F-4D97-AF65-F5344CB8AC3E}">
        <p14:creationId xmlns:p14="http://schemas.microsoft.com/office/powerpoint/2010/main" val="140226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5" y="83956"/>
            <a:ext cx="94353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2025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暑期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LRBT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及注入区改造（涉及区域与系统）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810206C-9528-4313-9342-EB20BF02B01B}"/>
              </a:ext>
            </a:extLst>
          </p:cNvPr>
          <p:cNvSpPr txBox="1">
            <a:spLocks/>
          </p:cNvSpPr>
          <p:nvPr/>
        </p:nvSpPr>
        <p:spPr>
          <a:xfrm>
            <a:off x="455168" y="832927"/>
            <a:ext cx="10944352" cy="247504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改造区域：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LRIPM~LRSW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平移段；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LRSW~INSEP01 45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°束线；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LRSW~LDDUMP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束线；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注入区（含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INDUMP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束线）</a:t>
            </a:r>
            <a:endParaRPr lang="en-US" altLang="zh-CN" sz="20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97A7D0-A148-4F0E-B891-A32F9FFE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882" y="743281"/>
            <a:ext cx="6214925" cy="26509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D7A455-FDE2-42B3-8C3F-71BF8A7D6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" t="16227" r="1078" b="7610"/>
          <a:stretch/>
        </p:blipFill>
        <p:spPr>
          <a:xfrm>
            <a:off x="1635112" y="3115342"/>
            <a:ext cx="8138807" cy="3599411"/>
          </a:xfrm>
          <a:prstGeom prst="rect">
            <a:avLst/>
          </a:prstGeom>
        </p:spPr>
      </p:pic>
      <p:sp>
        <p:nvSpPr>
          <p:cNvPr id="6" name="任意多边形 3">
            <a:extLst>
              <a:ext uri="{FF2B5EF4-FFF2-40B4-BE49-F238E27FC236}">
                <a16:creationId xmlns:a16="http://schemas.microsoft.com/office/drawing/2014/main" id="{C104E0CA-ABAE-43C6-A75F-1D635206522A}"/>
              </a:ext>
            </a:extLst>
          </p:cNvPr>
          <p:cNvSpPr/>
          <p:nvPr/>
        </p:nvSpPr>
        <p:spPr>
          <a:xfrm>
            <a:off x="7542245" y="3221250"/>
            <a:ext cx="1478259" cy="1141595"/>
          </a:xfrm>
          <a:custGeom>
            <a:avLst/>
            <a:gdLst>
              <a:gd name="connsiteX0" fmla="*/ 810 w 2445"/>
              <a:gd name="connsiteY0" fmla="*/ 0 h 1503"/>
              <a:gd name="connsiteX1" fmla="*/ 358 w 2445"/>
              <a:gd name="connsiteY1" fmla="*/ 188 h 1503"/>
              <a:gd name="connsiteX2" fmla="*/ 0 w 2445"/>
              <a:gd name="connsiteY2" fmla="*/ 288 h 1503"/>
              <a:gd name="connsiteX3" fmla="*/ 28 w 2445"/>
              <a:gd name="connsiteY3" fmla="*/ 577 h 1503"/>
              <a:gd name="connsiteX4" fmla="*/ 516 w 2445"/>
              <a:gd name="connsiteY4" fmla="*/ 839 h 1503"/>
              <a:gd name="connsiteX5" fmla="*/ 932 w 2445"/>
              <a:gd name="connsiteY5" fmla="*/ 1100 h 1503"/>
              <a:gd name="connsiteX6" fmla="*/ 1255 w 2445"/>
              <a:gd name="connsiteY6" fmla="*/ 1262 h 1503"/>
              <a:gd name="connsiteX7" fmla="*/ 1305 w 2445"/>
              <a:gd name="connsiteY7" fmla="*/ 1503 h 1503"/>
              <a:gd name="connsiteX8" fmla="*/ 2008 w 2445"/>
              <a:gd name="connsiteY8" fmla="*/ 1482 h 1503"/>
              <a:gd name="connsiteX9" fmla="*/ 2187 w 2445"/>
              <a:gd name="connsiteY9" fmla="*/ 1262 h 1503"/>
              <a:gd name="connsiteX10" fmla="*/ 2445 w 2445"/>
              <a:gd name="connsiteY10" fmla="*/ 1235 h 1503"/>
              <a:gd name="connsiteX11" fmla="*/ 2373 w 2445"/>
              <a:gd name="connsiteY11" fmla="*/ 1079 h 1503"/>
              <a:gd name="connsiteX12" fmla="*/ 1864 w 2445"/>
              <a:gd name="connsiteY12" fmla="*/ 1178 h 1503"/>
              <a:gd name="connsiteX13" fmla="*/ 1362 w 2445"/>
              <a:gd name="connsiteY13" fmla="*/ 980 h 1503"/>
              <a:gd name="connsiteX14" fmla="*/ 875 w 2445"/>
              <a:gd name="connsiteY14" fmla="*/ 676 h 1503"/>
              <a:gd name="connsiteX15" fmla="*/ 509 w 2445"/>
              <a:gd name="connsiteY15" fmla="*/ 435 h 1503"/>
              <a:gd name="connsiteX16" fmla="*/ 1032 w 2445"/>
              <a:gd name="connsiteY16" fmla="*/ 273 h 1503"/>
              <a:gd name="connsiteX17" fmla="*/ 810 w 2445"/>
              <a:gd name="connsiteY17" fmla="*/ 0 h 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45" h="1503">
                <a:moveTo>
                  <a:pt x="810" y="0"/>
                </a:moveTo>
                <a:lnTo>
                  <a:pt x="358" y="188"/>
                </a:lnTo>
                <a:lnTo>
                  <a:pt x="0" y="288"/>
                </a:lnTo>
                <a:lnTo>
                  <a:pt x="28" y="577"/>
                </a:lnTo>
                <a:lnTo>
                  <a:pt x="516" y="839"/>
                </a:lnTo>
                <a:lnTo>
                  <a:pt x="932" y="1100"/>
                </a:lnTo>
                <a:lnTo>
                  <a:pt x="1255" y="1262"/>
                </a:lnTo>
                <a:lnTo>
                  <a:pt x="1305" y="1503"/>
                </a:lnTo>
                <a:lnTo>
                  <a:pt x="2008" y="1482"/>
                </a:lnTo>
                <a:lnTo>
                  <a:pt x="2187" y="1262"/>
                </a:lnTo>
                <a:lnTo>
                  <a:pt x="2445" y="1235"/>
                </a:lnTo>
                <a:lnTo>
                  <a:pt x="2373" y="1079"/>
                </a:lnTo>
                <a:lnTo>
                  <a:pt x="1864" y="1178"/>
                </a:lnTo>
                <a:lnTo>
                  <a:pt x="1362" y="980"/>
                </a:lnTo>
                <a:lnTo>
                  <a:pt x="875" y="676"/>
                </a:lnTo>
                <a:lnTo>
                  <a:pt x="509" y="435"/>
                </a:lnTo>
                <a:lnTo>
                  <a:pt x="1032" y="273"/>
                </a:lnTo>
                <a:lnTo>
                  <a:pt x="810" y="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9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779889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2025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暑期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LRBT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及注入区改造（脉冲电源）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C97A7D0-A148-4F0E-B891-A32F9FFE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280" y="804118"/>
            <a:ext cx="5077720" cy="216587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4E7424E1-E44E-4119-9497-8FE9F064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883374"/>
            <a:ext cx="5686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E5505AE-9997-4859-AE5E-EC85E8A03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86603"/>
              </p:ext>
            </p:extLst>
          </p:nvPr>
        </p:nvGraphicFramePr>
        <p:xfrm>
          <a:off x="5892801" y="3648425"/>
          <a:ext cx="6197599" cy="2638425"/>
        </p:xfrm>
        <a:graphic>
          <a:graphicData uri="http://schemas.openxmlformats.org/drawingml/2006/table">
            <a:tbl>
              <a:tblPr/>
              <a:tblGrid>
                <a:gridCol w="125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5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0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6050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 </a:t>
                      </a:r>
                      <a:endParaRPr kumimoji="0" lang="zh-CN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CSNS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CSNS-II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BCHPS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BVPS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BCHPS01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BCHPS02~04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BVPS01/02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LRBDPS01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50"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数量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脉冲峰值电流（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8600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6500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23000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23000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20000</a:t>
                      </a:r>
                      <a:endParaRPr kumimoji="0" lang="zh-CN" altLang="zh-CN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±5200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脉冲上升时间（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us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脉冲平顶时间（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us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50~900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脉冲下降时间（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us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150~750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150~750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150~750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150~750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70~750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50~750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最大变化速率（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A/us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≤150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≤110</a:t>
                      </a:r>
                      <a:endParaRPr kumimoji="0" lang="zh-CN" altLang="zh-CN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≤153</a:t>
                      </a:r>
                      <a:endParaRPr kumimoji="0" lang="zh-CN" altLang="zh-CN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≤153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≤286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≤104</a:t>
                      </a:r>
                      <a:endParaRPr kumimoji="0" lang="zh-CN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输出峰值电压（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3500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2750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5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54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1630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平顶稳定度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％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0.5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跟踪误差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</a:t>
                      </a:r>
                      <a:r>
                        <a:rPr kumimoji="0" lang="zh-CN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％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)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≤±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图片 20">
            <a:extLst>
              <a:ext uri="{FF2B5EF4-FFF2-40B4-BE49-F238E27FC236}">
                <a16:creationId xmlns:a16="http://schemas.microsoft.com/office/drawing/2014/main" id="{81066633-B937-427E-BA8C-E0DCBB63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5" y="1001395"/>
            <a:ext cx="499586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7ED408F6-6C8E-4EFB-B8CB-082DA9B5C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377" y="3304159"/>
            <a:ext cx="234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200" b="1" dirty="0"/>
              <a:t>CSNS</a:t>
            </a:r>
            <a:r>
              <a:rPr lang="zh-CN" altLang="en-US" sz="1200" b="1" dirty="0"/>
              <a:t>与</a:t>
            </a:r>
            <a:r>
              <a:rPr lang="en-US" altLang="zh-CN" sz="1200" b="1" dirty="0"/>
              <a:t>CSNS-II</a:t>
            </a:r>
            <a:r>
              <a:rPr lang="zh-CN" altLang="en-US" sz="1200" b="1" dirty="0"/>
              <a:t>注入凸轨电源参数</a:t>
            </a: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AE1D610C-15D0-4971-AE77-FB46C9180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206" y="3188887"/>
            <a:ext cx="37016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/>
              <a:t>CSNS</a:t>
            </a:r>
            <a:r>
              <a:rPr lang="zh-CN" altLang="en-US" sz="1600" b="1" dirty="0"/>
              <a:t>注入凸轨电源及其磁铁负载连接</a:t>
            </a:r>
          </a:p>
        </p:txBody>
      </p:sp>
      <p:sp>
        <p:nvSpPr>
          <p:cNvPr id="14" name="文本框 8">
            <a:extLst>
              <a:ext uri="{FF2B5EF4-FFF2-40B4-BE49-F238E27FC236}">
                <a16:creationId xmlns:a16="http://schemas.microsoft.com/office/drawing/2014/main" id="{1024E7F7-B424-407C-B91C-0FDDD1048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21" y="6238555"/>
            <a:ext cx="3640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/>
              <a:t>CSNS-II</a:t>
            </a:r>
            <a:r>
              <a:rPr lang="zh-CN" altLang="en-US" sz="1600" b="1" dirty="0"/>
              <a:t>注入凸轨电源及其磁铁负载连接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04A306-AA2F-407C-9DF5-93DCABAF4E24}"/>
              </a:ext>
            </a:extLst>
          </p:cNvPr>
          <p:cNvSpPr/>
          <p:nvPr/>
        </p:nvSpPr>
        <p:spPr>
          <a:xfrm>
            <a:off x="8449056" y="1601216"/>
            <a:ext cx="581152" cy="84531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4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sp>
        <p:nvSpPr>
          <p:cNvPr id="34" name="流程图: 离页连接符 33"/>
          <p:cNvSpPr/>
          <p:nvPr/>
        </p:nvSpPr>
        <p:spPr>
          <a:xfrm>
            <a:off x="747407" y="2266470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19648" y="1857955"/>
            <a:ext cx="6838967" cy="3789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1519648" y="2712556"/>
            <a:ext cx="6861123" cy="836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2" name="直接连接符 11"/>
          <p:cNvCxnSpPr/>
          <p:nvPr/>
        </p:nvCxnSpPr>
        <p:spPr>
          <a:xfrm>
            <a:off x="1519648" y="3507873"/>
            <a:ext cx="6781185" cy="3400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5" name="直接连接符 11"/>
          <p:cNvCxnSpPr/>
          <p:nvPr/>
        </p:nvCxnSpPr>
        <p:spPr>
          <a:xfrm flipV="1">
            <a:off x="1521153" y="4395909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8" name="流程图: 离页连接符 33"/>
          <p:cNvSpPr/>
          <p:nvPr/>
        </p:nvSpPr>
        <p:spPr>
          <a:xfrm>
            <a:off x="747406" y="144977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流程图: 离页连接符 33"/>
          <p:cNvSpPr/>
          <p:nvPr/>
        </p:nvSpPr>
        <p:spPr>
          <a:xfrm>
            <a:off x="752600" y="308316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2" name="流程图: 离页连接符 33"/>
          <p:cNvSpPr/>
          <p:nvPr/>
        </p:nvSpPr>
        <p:spPr>
          <a:xfrm>
            <a:off x="747407" y="394080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16350" y="1377824"/>
            <a:ext cx="56559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CSNS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加速器运行简要回顾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25665" y="2174223"/>
            <a:ext cx="42453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加速器年度运行情况介绍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20940" y="3041317"/>
            <a:ext cx="66766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170kW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高功率调束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814BB6F-3F2F-4F68-9576-7F9BA5FE8834}"/>
              </a:ext>
            </a:extLst>
          </p:cNvPr>
          <p:cNvSpPr txBox="1"/>
          <p:nvPr/>
        </p:nvSpPr>
        <p:spPr>
          <a:xfrm>
            <a:off x="1425665" y="3938906"/>
            <a:ext cx="59708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注入系统改造及调束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16" name="直接连接符 11">
            <a:extLst>
              <a:ext uri="{FF2B5EF4-FFF2-40B4-BE49-F238E27FC236}">
                <a16:creationId xmlns:a16="http://schemas.microsoft.com/office/drawing/2014/main" id="{A63D6E0C-9392-45E4-AF31-3CC50EBFADE1}"/>
              </a:ext>
            </a:extLst>
          </p:cNvPr>
          <p:cNvCxnSpPr/>
          <p:nvPr/>
        </p:nvCxnSpPr>
        <p:spPr>
          <a:xfrm flipV="1">
            <a:off x="1500703" y="5249944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7" name="流程图: 离页连接符 33">
            <a:extLst>
              <a:ext uri="{FF2B5EF4-FFF2-40B4-BE49-F238E27FC236}">
                <a16:creationId xmlns:a16="http://schemas.microsoft.com/office/drawing/2014/main" id="{BBFFCEBC-F844-4C2B-B4B1-45F43F5F076C}"/>
              </a:ext>
            </a:extLst>
          </p:cNvPr>
          <p:cNvSpPr/>
          <p:nvPr/>
        </p:nvSpPr>
        <p:spPr>
          <a:xfrm>
            <a:off x="726957" y="4794843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1DDA3B-AD39-4FB3-95D9-F832E8DD06C6}"/>
              </a:ext>
            </a:extLst>
          </p:cNvPr>
          <p:cNvSpPr txBox="1"/>
          <p:nvPr/>
        </p:nvSpPr>
        <p:spPr>
          <a:xfrm>
            <a:off x="1405215" y="4792941"/>
            <a:ext cx="67593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机器学习在加速器运维中的初步应用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23" name="直接连接符 11">
            <a:extLst>
              <a:ext uri="{FF2B5EF4-FFF2-40B4-BE49-F238E27FC236}">
                <a16:creationId xmlns:a16="http://schemas.microsoft.com/office/drawing/2014/main" id="{73C8B64D-C6FD-4B3C-BF60-5B973190D0F0}"/>
              </a:ext>
            </a:extLst>
          </p:cNvPr>
          <p:cNvCxnSpPr/>
          <p:nvPr/>
        </p:nvCxnSpPr>
        <p:spPr>
          <a:xfrm flipV="1">
            <a:off x="1500703" y="6150853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24" name="流程图: 离页连接符 33">
            <a:extLst>
              <a:ext uri="{FF2B5EF4-FFF2-40B4-BE49-F238E27FC236}">
                <a16:creationId xmlns:a16="http://schemas.microsoft.com/office/drawing/2014/main" id="{00434A6F-9296-4E58-91D2-8649B06EADC8}"/>
              </a:ext>
            </a:extLst>
          </p:cNvPr>
          <p:cNvSpPr/>
          <p:nvPr/>
        </p:nvSpPr>
        <p:spPr>
          <a:xfrm>
            <a:off x="726957" y="569575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2A2FE8E-E0D6-478A-8E4A-E72B46BA9848}"/>
              </a:ext>
            </a:extLst>
          </p:cNvPr>
          <p:cNvSpPr txBox="1"/>
          <p:nvPr/>
        </p:nvSpPr>
        <p:spPr>
          <a:xfrm>
            <a:off x="1405215" y="5693850"/>
            <a:ext cx="31681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总结及下一步计划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272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78598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2025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暑期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LRBT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及注入区改造（实景对比）</a:t>
            </a:r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9DE5756D-D2DA-4598-9282-839E8AE5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6" y="1250442"/>
            <a:ext cx="3724275" cy="22885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F11814-4526-419F-9F63-BB8AB274E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449" y="955157"/>
            <a:ext cx="4137025" cy="22885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CFCDF80-4C11-4FCA-B727-FFC8405DDE8F}"/>
              </a:ext>
            </a:extLst>
          </p:cNvPr>
          <p:cNvSpPr txBox="1"/>
          <p:nvPr/>
        </p:nvSpPr>
        <p:spPr>
          <a:xfrm>
            <a:off x="1693748" y="5716424"/>
            <a:ext cx="1913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改造前布局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64F5B1D-9D9F-4E52-AF70-7F1F6B2D6900}"/>
              </a:ext>
            </a:extLst>
          </p:cNvPr>
          <p:cNvSpPr txBox="1"/>
          <p:nvPr/>
        </p:nvSpPr>
        <p:spPr>
          <a:xfrm>
            <a:off x="9359639" y="5584742"/>
            <a:ext cx="1913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改造后布局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79409EF-1C86-4C13-9CA4-E4A41F99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070" y="2590003"/>
            <a:ext cx="3360379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1AA783-434B-4F73-8AAA-D10D248D52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692"/>
          <a:stretch>
            <a:fillRect/>
          </a:stretch>
        </p:blipFill>
        <p:spPr>
          <a:xfrm>
            <a:off x="1387861" y="3087558"/>
            <a:ext cx="2045300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D8D0A4B-3163-44EC-8667-9B6B109FE8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359"/>
          <a:stretch>
            <a:fillRect/>
          </a:stretch>
        </p:blipFill>
        <p:spPr>
          <a:xfrm>
            <a:off x="8850368" y="2965404"/>
            <a:ext cx="21597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3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648126" y="148748"/>
            <a:ext cx="78598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注入系统改造后初步调试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FE1933-6E8D-4EE2-B9CF-A077D192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1" y="1699859"/>
            <a:ext cx="4349858" cy="230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F4CDAEC-9351-4D3B-A4E6-7A42E977E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71" y="4006805"/>
            <a:ext cx="4349859" cy="23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88F794F-5127-425C-BB05-53787CE64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45" y="1699859"/>
            <a:ext cx="4100433" cy="23762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9C823F-356F-4BC3-8D88-605893720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45" y="4076124"/>
            <a:ext cx="4100433" cy="221056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A09B101-953D-4994-9B8B-FE237BAC1000}"/>
              </a:ext>
            </a:extLst>
          </p:cNvPr>
          <p:cNvSpPr txBox="1"/>
          <p:nvPr/>
        </p:nvSpPr>
        <p:spPr>
          <a:xfrm>
            <a:off x="2220512" y="630914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定点注入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B4858F3-80D5-42BD-BCA6-1FEA07CC3EB6}"/>
              </a:ext>
            </a:extLst>
          </p:cNvPr>
          <p:cNvSpPr txBox="1"/>
          <p:nvPr/>
        </p:nvSpPr>
        <p:spPr>
          <a:xfrm>
            <a:off x="7252312" y="626230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涂抹注入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7E2565F1-C541-4241-AABE-E49087F6F9B3}"/>
              </a:ext>
            </a:extLst>
          </p:cNvPr>
          <p:cNvSpPr txBox="1">
            <a:spLocks/>
          </p:cNvSpPr>
          <p:nvPr/>
        </p:nvSpPr>
        <p:spPr>
          <a:xfrm>
            <a:off x="483616" y="815593"/>
            <a:ext cx="10944352" cy="7867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1500"/>
              </a:spcBef>
              <a:buSzPct val="75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50kW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RCS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束流通过率达到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99%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，证明了系统原理、设计方案、设备制造、安装准直等没有原则问题，方案可行。（</a:t>
            </a:r>
            <a:r>
              <a:rPr lang="zh-CN" altLang="en-US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调试细节详见黄明阳报告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5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635657" y="137989"/>
            <a:ext cx="785985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160kW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重新恢复供束运行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7E2565F1-C541-4241-AABE-E49087F6F9B3}"/>
              </a:ext>
            </a:extLst>
          </p:cNvPr>
          <p:cNvSpPr txBox="1">
            <a:spLocks/>
          </p:cNvSpPr>
          <p:nvPr/>
        </p:nvSpPr>
        <p:spPr>
          <a:xfrm>
            <a:off x="483616" y="815593"/>
            <a:ext cx="10944352" cy="7867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日，恢复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80kW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单束团供束；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10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月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6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日，恢复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160kW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双束团供束。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just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还需更多机器研究时间，逐步提高束流功率至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200kW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。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1026" name="Picture 2" descr="http://clog.csns.ihep.ac.cn:3000/api/logs/attachments/68e8e4d2650dd5821930becf/RCS.png">
            <a:extLst>
              <a:ext uri="{FF2B5EF4-FFF2-40B4-BE49-F238E27FC236}">
                <a16:creationId xmlns:a16="http://schemas.microsoft.com/office/drawing/2014/main" id="{92B420F9-A4FA-45DF-B09C-FC9FA0DA0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1392" r="3210" b="7104"/>
          <a:stretch/>
        </p:blipFill>
        <p:spPr bwMode="auto">
          <a:xfrm>
            <a:off x="6096000" y="1849271"/>
            <a:ext cx="4345697" cy="22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log.csns.ihep.ac.cn:3000/api/logs/attachments/68e8e4d2650dd5821930becf/LINAC.png">
            <a:extLst>
              <a:ext uri="{FF2B5EF4-FFF2-40B4-BE49-F238E27FC236}">
                <a16:creationId xmlns:a16="http://schemas.microsoft.com/office/drawing/2014/main" id="{3D79AC55-486C-4DAD-9F6A-7839BB085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566" r="2040" b="6433"/>
          <a:stretch/>
        </p:blipFill>
        <p:spPr bwMode="auto">
          <a:xfrm>
            <a:off x="1394373" y="1879941"/>
            <a:ext cx="4283285" cy="22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1E9070-B0F9-4F99-9793-2656992BD3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/>
          <a:stretch/>
        </p:blipFill>
        <p:spPr>
          <a:xfrm>
            <a:off x="1936970" y="4321456"/>
            <a:ext cx="8192931" cy="239855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8240DE68-549B-43C0-8356-59332FC72311}"/>
              </a:ext>
            </a:extLst>
          </p:cNvPr>
          <p:cNvSpPr/>
          <p:nvPr/>
        </p:nvSpPr>
        <p:spPr>
          <a:xfrm>
            <a:off x="7315201" y="1777644"/>
            <a:ext cx="1837111" cy="2493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束流损失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9A08685-C407-4FC4-8FC8-8ECE4D405CCA}"/>
              </a:ext>
            </a:extLst>
          </p:cNvPr>
          <p:cNvSpPr/>
          <p:nvPr/>
        </p:nvSpPr>
        <p:spPr>
          <a:xfrm>
            <a:off x="2019992" y="1724580"/>
            <a:ext cx="2435629" cy="2493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直线及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LRBT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束流损失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021B323-1B4B-4643-B5A6-7EA79804B87F}"/>
              </a:ext>
            </a:extLst>
          </p:cNvPr>
          <p:cNvSpPr/>
          <p:nvPr/>
        </p:nvSpPr>
        <p:spPr>
          <a:xfrm>
            <a:off x="6255326" y="5178518"/>
            <a:ext cx="2435629" cy="2493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打靶束流功率历史数据</a:t>
            </a:r>
          </a:p>
        </p:txBody>
      </p:sp>
    </p:spTree>
    <p:extLst>
      <p:ext uri="{BB962C8B-B14F-4D97-AF65-F5344CB8AC3E}">
        <p14:creationId xmlns:p14="http://schemas.microsoft.com/office/powerpoint/2010/main" val="392212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</a:p>
        </p:txBody>
      </p:sp>
      <p:sp>
        <p:nvSpPr>
          <p:cNvPr id="34" name="流程图: 离页连接符 33"/>
          <p:cNvSpPr/>
          <p:nvPr/>
        </p:nvSpPr>
        <p:spPr>
          <a:xfrm>
            <a:off x="747407" y="2266470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19648" y="1857955"/>
            <a:ext cx="6838967" cy="3789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1519648" y="2712556"/>
            <a:ext cx="6861123" cy="8363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2" name="直接连接符 11"/>
          <p:cNvCxnSpPr/>
          <p:nvPr/>
        </p:nvCxnSpPr>
        <p:spPr>
          <a:xfrm>
            <a:off x="1519648" y="3507873"/>
            <a:ext cx="6781185" cy="34001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cxnSp>
        <p:nvCxnSpPr>
          <p:cNvPr id="15" name="直接连接符 11"/>
          <p:cNvCxnSpPr/>
          <p:nvPr/>
        </p:nvCxnSpPr>
        <p:spPr>
          <a:xfrm flipV="1">
            <a:off x="1521153" y="4395909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8" name="流程图: 离页连接符 33"/>
          <p:cNvSpPr/>
          <p:nvPr/>
        </p:nvSpPr>
        <p:spPr>
          <a:xfrm>
            <a:off x="747406" y="144977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流程图: 离页连接符 33"/>
          <p:cNvSpPr/>
          <p:nvPr/>
        </p:nvSpPr>
        <p:spPr>
          <a:xfrm>
            <a:off x="752600" y="308316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2" name="流程图: 离页连接符 33"/>
          <p:cNvSpPr/>
          <p:nvPr/>
        </p:nvSpPr>
        <p:spPr>
          <a:xfrm>
            <a:off x="747407" y="3940808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416350" y="1377824"/>
            <a:ext cx="56559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CSNS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加速器运行简要回顾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25665" y="2174223"/>
            <a:ext cx="42453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加速器年度运行情况介绍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20940" y="3041317"/>
            <a:ext cx="667668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170kW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高功率调束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814BB6F-3F2F-4F68-9576-7F9BA5FE8834}"/>
              </a:ext>
            </a:extLst>
          </p:cNvPr>
          <p:cNvSpPr txBox="1"/>
          <p:nvPr/>
        </p:nvSpPr>
        <p:spPr>
          <a:xfrm>
            <a:off x="1425665" y="3938906"/>
            <a:ext cx="59667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2025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暑期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LRBT</a:t>
            </a: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及注入区改造简介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16" name="直接连接符 11">
            <a:extLst>
              <a:ext uri="{FF2B5EF4-FFF2-40B4-BE49-F238E27FC236}">
                <a16:creationId xmlns:a16="http://schemas.microsoft.com/office/drawing/2014/main" id="{A63D6E0C-9392-45E4-AF31-3CC50EBFADE1}"/>
              </a:ext>
            </a:extLst>
          </p:cNvPr>
          <p:cNvCxnSpPr/>
          <p:nvPr/>
        </p:nvCxnSpPr>
        <p:spPr>
          <a:xfrm flipV="1">
            <a:off x="1500703" y="5249944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7" name="流程图: 离页连接符 33">
            <a:extLst>
              <a:ext uri="{FF2B5EF4-FFF2-40B4-BE49-F238E27FC236}">
                <a16:creationId xmlns:a16="http://schemas.microsoft.com/office/drawing/2014/main" id="{BBFFCEBC-F844-4C2B-B4B1-45F43F5F076C}"/>
              </a:ext>
            </a:extLst>
          </p:cNvPr>
          <p:cNvSpPr/>
          <p:nvPr/>
        </p:nvSpPr>
        <p:spPr>
          <a:xfrm>
            <a:off x="726957" y="4794843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1DDA3B-AD39-4FB3-95D9-F832E8DD06C6}"/>
              </a:ext>
            </a:extLst>
          </p:cNvPr>
          <p:cNvSpPr txBox="1"/>
          <p:nvPr/>
        </p:nvSpPr>
        <p:spPr>
          <a:xfrm>
            <a:off x="1405215" y="4792941"/>
            <a:ext cx="67593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机器学习在加速器运维中的初步应用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  <p:cxnSp>
        <p:nvCxnSpPr>
          <p:cNvPr id="23" name="直接连接符 11">
            <a:extLst>
              <a:ext uri="{FF2B5EF4-FFF2-40B4-BE49-F238E27FC236}">
                <a16:creationId xmlns:a16="http://schemas.microsoft.com/office/drawing/2014/main" id="{73C8B64D-C6FD-4B3C-BF60-5B973190D0F0}"/>
              </a:ext>
            </a:extLst>
          </p:cNvPr>
          <p:cNvCxnSpPr/>
          <p:nvPr/>
        </p:nvCxnSpPr>
        <p:spPr>
          <a:xfrm flipV="1">
            <a:off x="1500703" y="6150853"/>
            <a:ext cx="6800130" cy="7705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24" name="流程图: 离页连接符 33">
            <a:extLst>
              <a:ext uri="{FF2B5EF4-FFF2-40B4-BE49-F238E27FC236}">
                <a16:creationId xmlns:a16="http://schemas.microsoft.com/office/drawing/2014/main" id="{00434A6F-9296-4E58-91D2-8649B06EADC8}"/>
              </a:ext>
            </a:extLst>
          </p:cNvPr>
          <p:cNvSpPr/>
          <p:nvPr/>
        </p:nvSpPr>
        <p:spPr>
          <a:xfrm>
            <a:off x="726957" y="5695752"/>
            <a:ext cx="580165" cy="455101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kern="0" dirty="0">
                <a:solidFill>
                  <a:schemeClr val="bg1">
                    <a:lumMod val="95000"/>
                  </a:schemeClr>
                </a:solidFill>
                <a:latin typeface="Arial" panose="020B0604020202020204"/>
                <a:ea typeface="微软雅黑" panose="020B0503020204020204" charset="-122"/>
              </a:rPr>
              <a:t>6</a:t>
            </a:r>
            <a:endParaRPr lang="zh-CN" altLang="en-US" sz="3600" b="1" kern="0" dirty="0">
              <a:solidFill>
                <a:schemeClr val="bg1">
                  <a:lumMod val="95000"/>
                </a:schemeClr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2A2FE8E-E0D6-478A-8E4A-E72B46BA9848}"/>
              </a:ext>
            </a:extLst>
          </p:cNvPr>
          <p:cNvSpPr txBox="1"/>
          <p:nvPr/>
        </p:nvSpPr>
        <p:spPr>
          <a:xfrm>
            <a:off x="1405215" y="5693850"/>
            <a:ext cx="316817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538">
              <a:lnSpc>
                <a:spcPct val="90000"/>
              </a:lnSpc>
            </a:pPr>
            <a:r>
              <a:rPr lang="zh-CN" altLang="en-US" sz="2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总结及下一步计划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422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62636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机器学习方法进行束流优化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(1)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B4A1A7-4743-48DA-AF49-7F7B48B5CAC3}"/>
              </a:ext>
            </a:extLst>
          </p:cNvPr>
          <p:cNvSpPr txBox="1"/>
          <p:nvPr/>
        </p:nvSpPr>
        <p:spPr>
          <a:xfrm>
            <a:off x="126190" y="774257"/>
            <a:ext cx="1153749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开发了基于贝叶斯优化方法（</a:t>
            </a:r>
            <a:r>
              <a:rPr lang="en-US" altLang="zh-CN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）的束流状态恢复程序，并取得了明显效果</a:t>
            </a:r>
            <a:endParaRPr lang="en-US" altLang="zh-CN" sz="2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68BA5B-D010-4BD0-BCED-B3991E23A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28" y="1601442"/>
            <a:ext cx="3753868" cy="2880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B06C984-0833-4218-9871-291DB6A58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"/>
          <a:stretch>
            <a:fillRect/>
          </a:stretch>
        </p:blipFill>
        <p:spPr bwMode="auto">
          <a:xfrm>
            <a:off x="5424064" y="4559300"/>
            <a:ext cx="33984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F47C40-B984-474F-B10B-CADFF2F42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" y="1581279"/>
            <a:ext cx="5119999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7BBBED-63AC-46FA-8D1E-8741A7024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24" y="4559300"/>
            <a:ext cx="3837036" cy="180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1FDE66-8B1F-40D1-820D-CF9036742B20}"/>
              </a:ext>
            </a:extLst>
          </p:cNvPr>
          <p:cNvSpPr txBox="1"/>
          <p:nvPr/>
        </p:nvSpPr>
        <p:spPr>
          <a:xfrm>
            <a:off x="8982799" y="1601442"/>
            <a:ext cx="307894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已广泛应用于多项优化工作（图左上）。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在优化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LEBT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时，不同流强下均可实现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RFQ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通过率（图右上）。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调节六八极磁铁能显著提升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束流通过率的重复性（图左下）。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综合优化后，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通过率可达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98%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以上，较人工束流调试（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97.3%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）更进一步（图右下）。</a:t>
            </a:r>
          </a:p>
        </p:txBody>
      </p:sp>
    </p:spTree>
    <p:extLst>
      <p:ext uri="{BB962C8B-B14F-4D97-AF65-F5344CB8AC3E}">
        <p14:creationId xmlns:p14="http://schemas.microsoft.com/office/powerpoint/2010/main" val="428558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62636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机器学习方法进行束流优化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(2)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0C5977-DC04-469A-8F39-F66AF3451754}"/>
              </a:ext>
            </a:extLst>
          </p:cNvPr>
          <p:cNvSpPr txBox="1"/>
          <p:nvPr/>
        </p:nvSpPr>
        <p:spPr>
          <a:xfrm>
            <a:off x="126190" y="774257"/>
            <a:ext cx="11537490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基于神经网络方法对</a:t>
            </a:r>
            <a:r>
              <a:rPr lang="en-US" altLang="zh-CN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RCS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轨道进行校正</a:t>
            </a:r>
            <a:endParaRPr lang="en-US" altLang="zh-CN" sz="2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F54EA41-1C5D-4DB7-8489-3B6D26D0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9"/>
          <a:stretch/>
        </p:blipFill>
        <p:spPr>
          <a:xfrm>
            <a:off x="6161646" y="2463310"/>
            <a:ext cx="5771747" cy="362017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AD70D1F-1682-4828-9816-13A01B3CE1F2}"/>
              </a:ext>
            </a:extLst>
          </p:cNvPr>
          <p:cNvSpPr txBox="1"/>
          <p:nvPr/>
        </p:nvSpPr>
        <p:spPr>
          <a:xfrm>
            <a:off x="6733244" y="2093978"/>
            <a:ext cx="520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基于神经网络的全周期轨道校正（实际机器结果）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8DC040-7566-4099-898A-946489067795}"/>
              </a:ext>
            </a:extLst>
          </p:cNvPr>
          <p:cNvSpPr/>
          <p:nvPr/>
        </p:nvSpPr>
        <p:spPr>
          <a:xfrm>
            <a:off x="9486953" y="2586670"/>
            <a:ext cx="2078911" cy="26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最大：</a:t>
            </a:r>
            <a:r>
              <a:rPr lang="en-US" altLang="zh-CN" dirty="0">
                <a:solidFill>
                  <a:srgbClr val="FF0000"/>
                </a:solidFill>
              </a:rPr>
              <a:t>5.49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B77F680-E10B-4EE0-BFDC-7BC169A5BAD3}"/>
              </a:ext>
            </a:extLst>
          </p:cNvPr>
          <p:cNvSpPr/>
          <p:nvPr/>
        </p:nvSpPr>
        <p:spPr>
          <a:xfrm>
            <a:off x="9709346" y="3426272"/>
            <a:ext cx="1784956" cy="26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最小：</a:t>
            </a:r>
            <a:r>
              <a:rPr lang="en-US" altLang="zh-CN" dirty="0">
                <a:solidFill>
                  <a:srgbClr val="FF0000"/>
                </a:solidFill>
              </a:rPr>
              <a:t>-8.92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6BF263-E000-4D89-A26E-A344C761325B}"/>
              </a:ext>
            </a:extLst>
          </p:cNvPr>
          <p:cNvSpPr txBox="1"/>
          <p:nvPr/>
        </p:nvSpPr>
        <p:spPr>
          <a:xfrm>
            <a:off x="6922302" y="1679243"/>
            <a:ext cx="4572000" cy="3693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实测束流条件：</a:t>
            </a:r>
            <a:r>
              <a:rPr lang="en-US" altLang="zh-CN" dirty="0"/>
              <a:t>~ 30kW</a:t>
            </a:r>
            <a:r>
              <a:rPr lang="zh-CN" altLang="en-US" dirty="0"/>
              <a:t>，机器模式</a:t>
            </a:r>
            <a:r>
              <a:rPr lang="en-US" altLang="zh-CN" dirty="0"/>
              <a:t>4.80/4.86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04A3E4A-8962-4803-9ED1-2D09317253C1}"/>
              </a:ext>
            </a:extLst>
          </p:cNvPr>
          <p:cNvSpPr txBox="1"/>
          <p:nvPr/>
        </p:nvSpPr>
        <p:spPr>
          <a:xfrm>
            <a:off x="308203" y="6200148"/>
            <a:ext cx="794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基于神经网络的校正方法，目前可以有效的进行全周期轨道校正 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计算出来的校正子用量随时间变化的连续性更好。</a:t>
            </a:r>
          </a:p>
        </p:txBody>
      </p:sp>
      <p:sp>
        <p:nvSpPr>
          <p:cNvPr id="19" name="矩形 15">
            <a:extLst>
              <a:ext uri="{FF2B5EF4-FFF2-40B4-BE49-F238E27FC236}">
                <a16:creationId xmlns:a16="http://schemas.microsoft.com/office/drawing/2014/main" id="{A3FA9913-92AB-4C34-933D-DB4B9803CCFE}"/>
              </a:ext>
            </a:extLst>
          </p:cNvPr>
          <p:cNvSpPr/>
          <p:nvPr/>
        </p:nvSpPr>
        <p:spPr>
          <a:xfrm>
            <a:off x="6476118" y="2732998"/>
            <a:ext cx="2547966" cy="26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平均标准差</a:t>
            </a:r>
            <a:r>
              <a:rPr lang="en-US" altLang="zh-CN" dirty="0">
                <a:solidFill>
                  <a:srgbClr val="FF0000"/>
                </a:solidFill>
              </a:rPr>
              <a:t>:   3.33 mm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0771EA3A-FCA9-41AF-BE28-B730EAE24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3" y="2949301"/>
            <a:ext cx="5557476" cy="3098074"/>
          </a:xfrm>
          <a:prstGeom prst="rect">
            <a:avLst/>
          </a:prstGeom>
        </p:spPr>
      </p:pic>
      <p:sp>
        <p:nvSpPr>
          <p:cNvPr id="21" name="文本框 12">
            <a:extLst>
              <a:ext uri="{FF2B5EF4-FFF2-40B4-BE49-F238E27FC236}">
                <a16:creationId xmlns:a16="http://schemas.microsoft.com/office/drawing/2014/main" id="{F778AD3E-B95D-4C44-83B6-804C7E9E8CFD}"/>
              </a:ext>
            </a:extLst>
          </p:cNvPr>
          <p:cNvSpPr txBox="1"/>
          <p:nvPr/>
        </p:nvSpPr>
        <p:spPr>
          <a:xfrm>
            <a:off x="308203" y="1355314"/>
            <a:ext cx="5235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构建深度神经网络模型进行轨道校正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找“全局”最优解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限制校正子速率超限</a:t>
            </a:r>
            <a:endParaRPr lang="en-US" altLang="zh-CN" dirty="0"/>
          </a:p>
          <a:p>
            <a:pPr marL="342900" indent="-342900">
              <a:buAutoNum type="arabicPeriod"/>
            </a:pPr>
            <a:endParaRPr lang="en-US" altLang="zh-CN" dirty="0"/>
          </a:p>
          <a:p>
            <a:r>
              <a:rPr lang="zh-CN" altLang="en-US" b="1" dirty="0"/>
              <a:t>输入</a:t>
            </a:r>
            <a:r>
              <a:rPr lang="en-US" altLang="zh-CN" b="1" dirty="0"/>
              <a:t>X</a:t>
            </a:r>
            <a:r>
              <a:rPr lang="zh-CN" altLang="en-US" b="1" dirty="0"/>
              <a:t>：轨道变化值，输出</a:t>
            </a:r>
            <a:r>
              <a:rPr lang="en-US" altLang="zh-CN" b="1" dirty="0"/>
              <a:t>Y</a:t>
            </a:r>
            <a:r>
              <a:rPr lang="zh-CN" altLang="en-US" b="1" dirty="0"/>
              <a:t>：校正子变化量</a:t>
            </a:r>
          </a:p>
        </p:txBody>
      </p:sp>
    </p:spTree>
    <p:extLst>
      <p:ext uri="{BB962C8B-B14F-4D97-AF65-F5344CB8AC3E}">
        <p14:creationId xmlns:p14="http://schemas.microsoft.com/office/powerpoint/2010/main" val="2096396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67138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机器学习方法用于智能巡检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0C5977-DC04-469A-8F39-F66AF3451754}"/>
              </a:ext>
            </a:extLst>
          </p:cNvPr>
          <p:cNvSpPr txBox="1"/>
          <p:nvPr/>
        </p:nvSpPr>
        <p:spPr>
          <a:xfrm>
            <a:off x="126190" y="774257"/>
            <a:ext cx="11537490" cy="588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基于多模态传感器的本地站智能巡检系统</a:t>
            </a:r>
            <a:endParaRPr lang="en-US" altLang="zh-CN" sz="2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32D46AB-B6B0-4C64-BA9B-F1796EB3D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448" y="3013741"/>
            <a:ext cx="4347157" cy="198603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CEED13-12AD-40A0-951A-4BD9C1BC6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08" y="2483743"/>
            <a:ext cx="2915916" cy="360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7AE7E04-9CE5-483C-BBCD-9A392391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72" y="2539743"/>
            <a:ext cx="4707366" cy="39600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5714335-B6CA-4D34-9357-6718C91FDA94}"/>
              </a:ext>
            </a:extLst>
          </p:cNvPr>
          <p:cNvSpPr txBox="1"/>
          <p:nvPr/>
        </p:nvSpPr>
        <p:spPr>
          <a:xfrm>
            <a:off x="324378" y="1329162"/>
            <a:ext cx="11543244" cy="106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系统实现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SDK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将红外测温摄像机的报警信号发布为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EPICS PV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基于欧氏距离及</a:t>
            </a:r>
            <a:r>
              <a:rPr lang="en-US" altLang="zh-CN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VGGish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</a:t>
            </a:r>
            <a:r>
              <a:rPr lang="zh-CN" altLang="en-US" b="0" i="0" dirty="0">
                <a:effectLst/>
                <a:latin typeface="Inter"/>
              </a:rPr>
              <a:t>判断音频是否异常，并将结果发布为</a:t>
            </a:r>
            <a:r>
              <a:rPr lang="en-US" altLang="zh-CN" b="0" i="0" dirty="0">
                <a:effectLst/>
                <a:latin typeface="Inter"/>
              </a:rPr>
              <a:t>EPICS PV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DA33B8A-7B4B-4453-9C02-8D86EA1859B7}"/>
              </a:ext>
            </a:extLst>
          </p:cNvPr>
          <p:cNvSpPr txBox="1"/>
          <p:nvPr/>
        </p:nvSpPr>
        <p:spPr>
          <a:xfrm>
            <a:off x="4284818" y="6151128"/>
            <a:ext cx="360040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MFCC</a:t>
            </a:r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特征提取流程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7CDF2BF-2B23-497C-90BB-6777EE42A56B}"/>
              </a:ext>
            </a:extLst>
          </p:cNvPr>
          <p:cNvSpPr txBox="1"/>
          <p:nvPr/>
        </p:nvSpPr>
        <p:spPr>
          <a:xfrm>
            <a:off x="8080055" y="6467376"/>
            <a:ext cx="360040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VGGish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模型进行音频识别流程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1AAFDE2-1359-4D5C-A787-AB1249D05745}"/>
              </a:ext>
            </a:extLst>
          </p:cNvPr>
          <p:cNvSpPr txBox="1"/>
          <p:nvPr/>
        </p:nvSpPr>
        <p:spPr>
          <a:xfrm>
            <a:off x="411826" y="5139192"/>
            <a:ext cx="360040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系统组成</a:t>
            </a:r>
          </a:p>
        </p:txBody>
      </p:sp>
    </p:spTree>
    <p:extLst>
      <p:ext uri="{BB962C8B-B14F-4D97-AF65-F5344CB8AC3E}">
        <p14:creationId xmlns:p14="http://schemas.microsoft.com/office/powerpoint/2010/main" val="3619390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F0C5977-DC04-469A-8F39-F66AF3451754}"/>
              </a:ext>
            </a:extLst>
          </p:cNvPr>
          <p:cNvSpPr txBox="1"/>
          <p:nvPr/>
        </p:nvSpPr>
        <p:spPr>
          <a:xfrm>
            <a:off x="126190" y="774257"/>
            <a:ext cx="11537490" cy="588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基于多模态传感器的本地站智能巡检系统</a:t>
            </a:r>
            <a:endParaRPr lang="en-US" altLang="zh-CN" sz="24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7ED554-FA62-4619-9C4F-26FE7893B46C}"/>
              </a:ext>
            </a:extLst>
          </p:cNvPr>
          <p:cNvSpPr txBox="1"/>
          <p:nvPr/>
        </p:nvSpPr>
        <p:spPr>
          <a:xfrm>
            <a:off x="336459" y="1477309"/>
            <a:ext cx="5402812" cy="438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实测案例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案例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：识别到本地站音频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MFCC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特征异常，及时排查出原因是真空离子泵电源故障并进行了处理，避免了联锁故障。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案例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：识别到机柜温度异常升高，及时排查出原因是机柜风扇故障并进行了处理，避免了由于温度过高导致设备故障。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939B94E-F149-4B37-A9E3-14F077382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416" y="1673696"/>
            <a:ext cx="6104264" cy="266400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ECFDA4D3-853D-4EDB-B338-2FD63A273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51" y="4410000"/>
            <a:ext cx="3476137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522F6B9-4950-4A6A-AADF-7752174F97FF}"/>
              </a:ext>
            </a:extLst>
          </p:cNvPr>
          <p:cNvSpPr txBox="1"/>
          <p:nvPr/>
        </p:nvSpPr>
        <p:spPr>
          <a:xfrm>
            <a:off x="739566" y="83956"/>
            <a:ext cx="67138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机器学习方法用于智能巡检</a:t>
            </a:r>
          </a:p>
        </p:txBody>
      </p:sp>
    </p:spTree>
    <p:extLst>
      <p:ext uri="{BB962C8B-B14F-4D97-AF65-F5344CB8AC3E}">
        <p14:creationId xmlns:p14="http://schemas.microsoft.com/office/powerpoint/2010/main" val="250912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1E655B0-9500-BC40-A97F-2080B6E1429B}"/>
              </a:ext>
            </a:extLst>
          </p:cNvPr>
          <p:cNvSpPr txBox="1"/>
          <p:nvPr/>
        </p:nvSpPr>
        <p:spPr>
          <a:xfrm>
            <a:off x="739566" y="83956"/>
            <a:ext cx="626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总结及下一步计划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内容占位符 1"/>
          <p:cNvSpPr txBox="1">
            <a:spLocks/>
          </p:cNvSpPr>
          <p:nvPr/>
        </p:nvSpPr>
        <p:spPr>
          <a:xfrm>
            <a:off x="671331" y="1068919"/>
            <a:ext cx="10765631" cy="4331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加速器在达到一期束流功率设计指标（</a:t>
            </a: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100kW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）后，按计划逐步提升功率，并保持稳定可靠运行。过去一年稳定运行在</a:t>
            </a: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170kW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随着运行年限的增加，提升运行可靠性面临的其中一项重要挑战是设备老化。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暑期检修完成注入区相关改造之后 ，进一步提升束流功率。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910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320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二期工程已经开工建设，一边建设一边运行，努力保持高水平的开放运行。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61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文件\PPT\2017-12首次打靶出中子束for陈和生9.1\DJI_0030_副本BEST.jpg"/>
          <p:cNvPicPr>
            <a:picLocks noChangeAspect="1" noChangeArrowheads="1"/>
          </p:cNvPicPr>
          <p:nvPr/>
        </p:nvPicPr>
        <p:blipFill rotWithShape="1">
          <a:blip r:embed="rId2" cstate="screen"/>
          <a:srcRect l="-187" t="-233"/>
          <a:stretch/>
        </p:blipFill>
        <p:spPr bwMode="auto">
          <a:xfrm>
            <a:off x="-24493" y="726392"/>
            <a:ext cx="12216493" cy="6131607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4744911" y="18506"/>
            <a:ext cx="2247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chemeClr val="bg1"/>
                </a:solidFill>
              </a:rPr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val="454512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212645" y="134503"/>
            <a:ext cx="8093757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加速器运行简要回顾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CD97889-F3DA-4DA9-9953-883D7D82B4FF}"/>
              </a:ext>
            </a:extLst>
          </p:cNvPr>
          <p:cNvSpPr txBox="1"/>
          <p:nvPr/>
        </p:nvSpPr>
        <p:spPr>
          <a:xfrm>
            <a:off x="379477" y="973355"/>
            <a:ext cx="142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2017.11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768798-1CC5-4FA5-8134-EEDC5CBAA3F6}"/>
              </a:ext>
            </a:extLst>
          </p:cNvPr>
          <p:cNvSpPr txBox="1"/>
          <p:nvPr/>
        </p:nvSpPr>
        <p:spPr>
          <a:xfrm>
            <a:off x="1640499" y="986949"/>
            <a:ext cx="142058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2019.1.29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6C3CC4-E2F0-4653-9F3B-77A3946A17A0}"/>
              </a:ext>
            </a:extLst>
          </p:cNvPr>
          <p:cNvSpPr txBox="1"/>
          <p:nvPr/>
        </p:nvSpPr>
        <p:spPr>
          <a:xfrm>
            <a:off x="3061085" y="973356"/>
            <a:ext cx="142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2019.9.27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C3D53F6-5EAA-4F41-B471-DF7A01513B4C}"/>
              </a:ext>
            </a:extLst>
          </p:cNvPr>
          <p:cNvSpPr txBox="1"/>
          <p:nvPr/>
        </p:nvSpPr>
        <p:spPr>
          <a:xfrm>
            <a:off x="4322107" y="991772"/>
            <a:ext cx="1420586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2020.2.28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5C2BBA5-C476-4FDB-B4ED-4A161A5797CB}"/>
              </a:ext>
            </a:extLst>
          </p:cNvPr>
          <p:cNvSpPr txBox="1"/>
          <p:nvPr/>
        </p:nvSpPr>
        <p:spPr>
          <a:xfrm>
            <a:off x="5742693" y="986949"/>
            <a:ext cx="142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125kW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2022.2.21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6A86C7-30D4-4A1E-BB7D-FA5CC0B72BD7}"/>
              </a:ext>
            </a:extLst>
          </p:cNvPr>
          <p:cNvSpPr txBox="1"/>
          <p:nvPr/>
        </p:nvSpPr>
        <p:spPr>
          <a:xfrm>
            <a:off x="7073400" y="980152"/>
            <a:ext cx="142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2022.10.7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68994B4-CCE1-46B4-B4F5-D2C0BCD097CF}"/>
              </a:ext>
            </a:extLst>
          </p:cNvPr>
          <p:cNvSpPr txBox="1"/>
          <p:nvPr/>
        </p:nvSpPr>
        <p:spPr>
          <a:xfrm>
            <a:off x="8424301" y="994182"/>
            <a:ext cx="142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2024.3.4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B65078-FFA3-4CB5-9B77-0969863D8260}"/>
              </a:ext>
            </a:extLst>
          </p:cNvPr>
          <p:cNvSpPr txBox="1"/>
          <p:nvPr/>
        </p:nvSpPr>
        <p:spPr>
          <a:xfrm>
            <a:off x="9755008" y="973354"/>
            <a:ext cx="1526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170kW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2024.10.11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AA37AB-70C0-462C-A1E9-980C706AB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9825" r="3112" b="4833"/>
          <a:stretch/>
        </p:blipFill>
        <p:spPr>
          <a:xfrm>
            <a:off x="348234" y="1654108"/>
            <a:ext cx="11251691" cy="49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828857" y="956945"/>
            <a:ext cx="846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开放运行以来，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个运行年度运行指标对比</a:t>
            </a:r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0366003-F4D4-4E9F-92E5-7B465D1E1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45" y="134503"/>
            <a:ext cx="8093757" cy="582619"/>
          </a:xfrm>
        </p:spPr>
        <p:txBody>
          <a:bodyPr>
            <a:no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加速器运行简要回顾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7A642DF6-55D3-4C58-BC0E-59A23C55F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257112"/>
              </p:ext>
            </p:extLst>
          </p:nvPr>
        </p:nvGraphicFramePr>
        <p:xfrm>
          <a:off x="722721" y="1909898"/>
          <a:ext cx="10168436" cy="4658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箭头: 右 6">
            <a:extLst>
              <a:ext uri="{FF2B5EF4-FFF2-40B4-BE49-F238E27FC236}">
                <a16:creationId xmlns:a16="http://schemas.microsoft.com/office/drawing/2014/main" id="{07C590C3-F4DD-4AFE-BAE5-DDCA9EFD3ECC}"/>
              </a:ext>
            </a:extLst>
          </p:cNvPr>
          <p:cNvSpPr/>
          <p:nvPr/>
        </p:nvSpPr>
        <p:spPr>
          <a:xfrm>
            <a:off x="251748" y="3080607"/>
            <a:ext cx="577109" cy="2327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左 8">
            <a:extLst>
              <a:ext uri="{FF2B5EF4-FFF2-40B4-BE49-F238E27FC236}">
                <a16:creationId xmlns:a16="http://schemas.microsoft.com/office/drawing/2014/main" id="{9C02D0CF-8EEE-489A-8AA6-A41A41F33B45}"/>
              </a:ext>
            </a:extLst>
          </p:cNvPr>
          <p:cNvSpPr/>
          <p:nvPr/>
        </p:nvSpPr>
        <p:spPr>
          <a:xfrm>
            <a:off x="10891157" y="3600450"/>
            <a:ext cx="706582" cy="22444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66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0A2624-9646-430C-A313-4E024881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1613682"/>
            <a:ext cx="10631529" cy="49741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819" y="122172"/>
            <a:ext cx="8340822" cy="582619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打靶束流功率达到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170kW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44387" y="956945"/>
            <a:ext cx="1064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2024.10.11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，打靶束流功率达到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170kW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，保持稳定运行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C1408C53-E9FE-4D2D-AAF5-5B5F48F16220}"/>
              </a:ext>
            </a:extLst>
          </p:cNvPr>
          <p:cNvSpPr/>
          <p:nvPr/>
        </p:nvSpPr>
        <p:spPr>
          <a:xfrm>
            <a:off x="9005245" y="4738044"/>
            <a:ext cx="1811383" cy="557348"/>
          </a:xfrm>
          <a:prstGeom prst="wedgeRoundRectCallout">
            <a:avLst>
              <a:gd name="adj1" fmla="val 10297"/>
              <a:gd name="adj2" fmla="val -201176"/>
              <a:gd name="adj3" fmla="val 16667"/>
            </a:avLst>
          </a:prstGeom>
          <a:noFill/>
          <a:ln w="28575"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</a:rPr>
              <a:t>单束团供束</a:t>
            </a:r>
          </a:p>
        </p:txBody>
      </p:sp>
    </p:spTree>
    <p:extLst>
      <p:ext uri="{BB962C8B-B14F-4D97-AF65-F5344CB8AC3E}">
        <p14:creationId xmlns:p14="http://schemas.microsoft.com/office/powerpoint/2010/main" val="173083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819" y="122172"/>
            <a:ext cx="8340822" cy="582619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运行机时数据统计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(24.10.11-25.06.20)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544387" y="956945"/>
            <a:ext cx="106443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过去一轮开放运行共计供束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4305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小时（包含同位素打靶供束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小时）。</a:t>
            </a:r>
            <a:endParaRPr lang="en-US" altLang="zh-CN" sz="24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总供束效率约为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95.6%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（同位素打靶供束效率约为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95.2%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3A2ECE66-0088-4BC4-8D8D-7AAA2B2752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32936"/>
              </p:ext>
            </p:extLst>
          </p:nvPr>
        </p:nvGraphicFramePr>
        <p:xfrm>
          <a:off x="1045029" y="2066674"/>
          <a:ext cx="9454242" cy="4669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44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587" y="114038"/>
            <a:ext cx="10479275" cy="582619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运行故障数据统计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(24.10.11-25.06.20)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68773" y="948226"/>
            <a:ext cx="846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供束期间的故障时间占比分布。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8F018D4-B150-48EA-BA65-6A5E5D079E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181192"/>
              </p:ext>
            </p:extLst>
          </p:nvPr>
        </p:nvGraphicFramePr>
        <p:xfrm>
          <a:off x="332587" y="1592036"/>
          <a:ext cx="11456642" cy="515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918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587" y="114038"/>
            <a:ext cx="10479275" cy="582619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运行故障数据统计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(24.10.11-25.06.20)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568773" y="948226"/>
            <a:ext cx="846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供束期间的故障时长累计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034E1EEB-7C47-4E7E-B563-B99DD81A6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619540"/>
              </p:ext>
            </p:extLst>
          </p:nvPr>
        </p:nvGraphicFramePr>
        <p:xfrm>
          <a:off x="636815" y="1708677"/>
          <a:ext cx="10923814" cy="4945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653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17D330-36FD-4D13-ADDD-2147B08922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066" y="88270"/>
            <a:ext cx="10479088" cy="582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本运行年度和上一运行年度故障数据对比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644700C-60B2-4EB1-B25A-C8473B7ED7A3}"/>
              </a:ext>
            </a:extLst>
          </p:cNvPr>
          <p:cNvSpPr txBox="1"/>
          <p:nvPr/>
        </p:nvSpPr>
        <p:spPr>
          <a:xfrm>
            <a:off x="544707" y="921090"/>
            <a:ext cx="1117315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总故障时间较上一年度有所增加，电源系统较上一年度故障时间显著减少。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设备老化问题逐渐出现，做好关键设备的备品备件需要进一步加强。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A945C8F9-A16D-40A3-B640-0ECCB3B6CF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489974"/>
              </p:ext>
            </p:extLst>
          </p:nvPr>
        </p:nvGraphicFramePr>
        <p:xfrm>
          <a:off x="379066" y="1943100"/>
          <a:ext cx="11475477" cy="482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7329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40532</TotalTime>
  <Words>1802</Words>
  <Application>Microsoft Office PowerPoint</Application>
  <PresentationFormat>宽屏</PresentationFormat>
  <Paragraphs>294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Inter</vt:lpstr>
      <vt:lpstr>宋体</vt:lpstr>
      <vt:lpstr>Arial</vt:lpstr>
      <vt:lpstr>Arial Black</vt:lpstr>
      <vt:lpstr>Calibri</vt:lpstr>
      <vt:lpstr>Calibri Light</vt:lpstr>
      <vt:lpstr>Times New Roman</vt:lpstr>
      <vt:lpstr>Wingdings</vt:lpstr>
      <vt:lpstr>等线</vt:lpstr>
      <vt:lpstr>等线 Light</vt:lpstr>
      <vt:lpstr>微软雅黑</vt:lpstr>
      <vt:lpstr>微软雅黑</vt:lpstr>
      <vt:lpstr>Office 主题</vt:lpstr>
      <vt:lpstr>    CSNS加速器运行总结 2024-2025</vt:lpstr>
      <vt:lpstr> 主要内容</vt:lpstr>
      <vt:lpstr>CSNS加速器运行简要回顾</vt:lpstr>
      <vt:lpstr>CSNS加速器运行简要回顾</vt:lpstr>
      <vt:lpstr>打靶束流功率达到170kW</vt:lpstr>
      <vt:lpstr>运行机时数据统计(24.10.11-25.06.20)</vt:lpstr>
      <vt:lpstr>运行故障数据统计(24.10.11-25.06.20)</vt:lpstr>
      <vt:lpstr>运行故障数据统计(24.10.11-25.06.20)</vt:lpstr>
      <vt:lpstr>本运行年度和上一运行年度故障数据对比</vt:lpstr>
      <vt:lpstr>环高频典型故障及原因分析</vt:lpstr>
      <vt:lpstr>环高频典型故障及原因分析</vt:lpstr>
      <vt:lpstr>直线射频典型故障及原因分析</vt:lpstr>
      <vt:lpstr>DTL典型故障及原因分析</vt:lpstr>
      <vt:lpstr>PowerPoint 演示文稿</vt:lpstr>
      <vt:lpstr>170kW 加速器剂量测量</vt:lpstr>
      <vt:lpstr> 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主要内容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zhangyl</cp:lastModifiedBy>
  <cp:revision>1410</cp:revision>
  <dcterms:created xsi:type="dcterms:W3CDTF">2018-05-04T02:09:20Z</dcterms:created>
  <dcterms:modified xsi:type="dcterms:W3CDTF">2025-10-11T03:25:31Z</dcterms:modified>
</cp:coreProperties>
</file>