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11091357" r:id="rId3"/>
    <p:sldId id="11091248" r:id="rId4"/>
    <p:sldId id="11091286" r:id="rId5"/>
    <p:sldId id="11091303" r:id="rId6"/>
    <p:sldId id="11091370" r:id="rId7"/>
    <p:sldId id="11091315" r:id="rId8"/>
    <p:sldId id="11091356" r:id="rId9"/>
    <p:sldId id="11091368" r:id="rId10"/>
    <p:sldId id="11091369" r:id="rId11"/>
    <p:sldId id="11091371" r:id="rId12"/>
    <p:sldId id="11091372" r:id="rId13"/>
    <p:sldId id="11091321" r:id="rId14"/>
    <p:sldId id="11091323" r:id="rId15"/>
    <p:sldId id="11091373" r:id="rId16"/>
    <p:sldId id="11091359" r:id="rId17"/>
    <p:sldId id="11091363" r:id="rId18"/>
    <p:sldId id="11091367" r:id="rId19"/>
    <p:sldId id="11091257" r:id="rId20"/>
    <p:sldId id="11091365" r:id="rId21"/>
    <p:sldId id="11091261" r:id="rId22"/>
    <p:sldId id="26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53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开机时间统计!$E$2:$U$2</c:f>
              <c:numCache>
                <c:formatCode>General</c:formatCode>
                <c:ptCount val="1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</c:numCache>
            </c:numRef>
          </c:cat>
          <c:val>
            <c:numRef>
              <c:f>开机时间统计!$E$3:$U$3</c:f>
              <c:numCache>
                <c:formatCode>General</c:formatCode>
                <c:ptCount val="17"/>
                <c:pt idx="0">
                  <c:v>7227</c:v>
                </c:pt>
                <c:pt idx="1">
                  <c:v>7499</c:v>
                </c:pt>
                <c:pt idx="2">
                  <c:v>7644</c:v>
                </c:pt>
                <c:pt idx="3">
                  <c:v>6696</c:v>
                </c:pt>
                <c:pt idx="4">
                  <c:v>7077</c:v>
                </c:pt>
                <c:pt idx="5">
                  <c:v>7296</c:v>
                </c:pt>
                <c:pt idx="6">
                  <c:v>7240</c:v>
                </c:pt>
                <c:pt idx="7">
                  <c:v>7272</c:v>
                </c:pt>
                <c:pt idx="8">
                  <c:v>5976</c:v>
                </c:pt>
                <c:pt idx="9">
                  <c:v>6940</c:v>
                </c:pt>
                <c:pt idx="10">
                  <c:v>6672</c:v>
                </c:pt>
                <c:pt idx="11">
                  <c:v>6624</c:v>
                </c:pt>
                <c:pt idx="12">
                  <c:v>6384</c:v>
                </c:pt>
                <c:pt idx="13">
                  <c:v>7776</c:v>
                </c:pt>
                <c:pt idx="14">
                  <c:v>7128</c:v>
                </c:pt>
                <c:pt idx="15">
                  <c:v>7272</c:v>
                </c:pt>
                <c:pt idx="16">
                  <c:v>4032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C-4680-8253-CB8107FBE7C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开机时间统计!$E$2:$U$2</c:f>
              <c:numCache>
                <c:formatCode>General</c:formatCode>
                <c:ptCount val="1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</c:numCache>
            </c:numRef>
          </c:cat>
          <c:val>
            <c:numRef>
              <c:f>开机时间统计!$E$4:$U$4</c:f>
              <c:numCache>
                <c:formatCode>General</c:formatCode>
                <c:ptCount val="17"/>
                <c:pt idx="0">
                  <c:v>2094</c:v>
                </c:pt>
                <c:pt idx="1">
                  <c:v>4029</c:v>
                </c:pt>
                <c:pt idx="2">
                  <c:v>4370</c:v>
                </c:pt>
                <c:pt idx="3">
                  <c:v>4535</c:v>
                </c:pt>
                <c:pt idx="4">
                  <c:v>4638</c:v>
                </c:pt>
                <c:pt idx="5">
                  <c:v>4624</c:v>
                </c:pt>
                <c:pt idx="6">
                  <c:v>4556</c:v>
                </c:pt>
                <c:pt idx="7">
                  <c:v>4530</c:v>
                </c:pt>
                <c:pt idx="8">
                  <c:v>4152</c:v>
                </c:pt>
                <c:pt idx="9">
                  <c:v>4281</c:v>
                </c:pt>
                <c:pt idx="10">
                  <c:v>3912</c:v>
                </c:pt>
                <c:pt idx="11">
                  <c:v>2863</c:v>
                </c:pt>
                <c:pt idx="12">
                  <c:v>2859</c:v>
                </c:pt>
                <c:pt idx="13">
                  <c:v>2171</c:v>
                </c:pt>
                <c:pt idx="14">
                  <c:v>4269</c:v>
                </c:pt>
                <c:pt idx="15" formatCode="0">
                  <c:v>4232.68</c:v>
                </c:pt>
                <c:pt idx="16" formatCode="0">
                  <c:v>2436.5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C-4680-8253-CB8107FBE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519905168"/>
        <c:axId val="1543148864"/>
      </c:barChart>
      <c:catAx>
        <c:axId val="1519905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/>
                  <a:t>Operation Year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1543148864"/>
        <c:crosses val="autoZero"/>
        <c:auto val="1"/>
        <c:lblAlgn val="ctr"/>
        <c:lblOffset val="100"/>
        <c:noMultiLvlLbl val="0"/>
      </c:catAx>
      <c:valAx>
        <c:axId val="154314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/>
                  <a:t>Operation time / hrs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151990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0" i="0" baseline="0">
          <a:solidFill>
            <a:schemeClr val="tx1"/>
          </a:solidFill>
          <a:latin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Availability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14"/>
              <c:layout>
                <c:manualLayout>
                  <c:x val="0"/>
                  <c:y val="-1.227464666897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28-423C-A765-299A309255FC}"/>
                </c:ext>
              </c:extLst>
            </c:dLbl>
            <c:dLbl>
              <c:idx val="15"/>
              <c:layout>
                <c:manualLayout>
                  <c:x val="0"/>
                  <c:y val="-6.13732333448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28-423C-A765-299A309255FC}"/>
                </c:ext>
              </c:extLst>
            </c:dLbl>
            <c:dLbl>
              <c:idx val="16"/>
              <c:layout>
                <c:manualLayout>
                  <c:x val="0"/>
                  <c:y val="-9.2059850017348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28-423C-A765-299A309255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开机率统计!$B$3:$B$19</c:f>
              <c:numCache>
                <c:formatCode>General</c:formatCode>
                <c:ptCount val="1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</c:numCache>
            </c:numRef>
          </c:cat>
          <c:val>
            <c:numRef>
              <c:f>开机率统计!$C$3:$C$19</c:f>
              <c:numCache>
                <c:formatCode>0.00%</c:formatCode>
                <c:ptCount val="17"/>
                <c:pt idx="0">
                  <c:v>0.94599999999999995</c:v>
                </c:pt>
                <c:pt idx="1">
                  <c:v>0.95699999999999996</c:v>
                </c:pt>
                <c:pt idx="2">
                  <c:v>0.97599999999999998</c:v>
                </c:pt>
                <c:pt idx="3">
                  <c:v>0.98399999999999999</c:v>
                </c:pt>
                <c:pt idx="4">
                  <c:v>0.98099999999999998</c:v>
                </c:pt>
                <c:pt idx="5">
                  <c:v>0.98599999999999999</c:v>
                </c:pt>
                <c:pt idx="6">
                  <c:v>0.98199999999999998</c:v>
                </c:pt>
                <c:pt idx="7" formatCode="0%">
                  <c:v>0.97</c:v>
                </c:pt>
                <c:pt idx="8">
                  <c:v>0.97799999999999998</c:v>
                </c:pt>
                <c:pt idx="9">
                  <c:v>0.97799999999999998</c:v>
                </c:pt>
                <c:pt idx="10">
                  <c:v>0.97299999999999998</c:v>
                </c:pt>
                <c:pt idx="11">
                  <c:v>0.96399999999999997</c:v>
                </c:pt>
                <c:pt idx="12">
                  <c:v>0.94699999999999995</c:v>
                </c:pt>
                <c:pt idx="13">
                  <c:v>0.96799999999999997</c:v>
                </c:pt>
                <c:pt idx="14">
                  <c:v>0.97650000000000003</c:v>
                </c:pt>
                <c:pt idx="15">
                  <c:v>0.96399999999999997</c:v>
                </c:pt>
                <c:pt idx="16">
                  <c:v>0.97599999999999998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B-44CB-B793-42F91193B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100"/>
        <c:axId val="2017305279"/>
        <c:axId val="2016812351"/>
      </c:barChart>
      <c:barChart>
        <c:barDir val="col"/>
        <c:grouping val="clustered"/>
        <c:varyColors val="0"/>
        <c:ser>
          <c:idx val="1"/>
          <c:order val="1"/>
          <c:tx>
            <c:v>MTBF(hrs)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9.7086703242107249E-4"/>
                  <c:y val="6.5548817681383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CB-44CB-B793-42F91193B34B}"/>
                </c:ext>
              </c:extLst>
            </c:dLbl>
            <c:dLbl>
              <c:idx val="13"/>
              <c:layout>
                <c:manualLayout>
                  <c:x val="9.7086703242093013E-4"/>
                  <c:y val="6.3562489872856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CB-44CB-B793-42F91193B3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开机率统计!$B$3:$B$19</c:f>
              <c:numCache>
                <c:formatCode>General</c:formatCode>
                <c:ptCount val="1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</c:numCache>
            </c:numRef>
          </c:cat>
          <c:val>
            <c:numRef>
              <c:f>开机率统计!$D$3:$D$19</c:f>
              <c:numCache>
                <c:formatCode>General</c:formatCode>
                <c:ptCount val="17"/>
                <c:pt idx="0">
                  <c:v>28.3</c:v>
                </c:pt>
                <c:pt idx="1">
                  <c:v>40.44</c:v>
                </c:pt>
                <c:pt idx="2">
                  <c:v>55.31</c:v>
                </c:pt>
                <c:pt idx="3">
                  <c:v>69.78</c:v>
                </c:pt>
                <c:pt idx="4">
                  <c:v>70.28</c:v>
                </c:pt>
                <c:pt idx="5">
                  <c:v>81.13</c:v>
                </c:pt>
                <c:pt idx="6">
                  <c:v>93.52</c:v>
                </c:pt>
                <c:pt idx="7">
                  <c:v>45.76</c:v>
                </c:pt>
                <c:pt idx="8">
                  <c:v>54.64</c:v>
                </c:pt>
                <c:pt idx="9">
                  <c:v>64.87</c:v>
                </c:pt>
                <c:pt idx="10">
                  <c:v>108.7</c:v>
                </c:pt>
                <c:pt idx="11">
                  <c:v>77.400000000000006</c:v>
                </c:pt>
                <c:pt idx="12">
                  <c:v>50.2</c:v>
                </c:pt>
                <c:pt idx="13">
                  <c:v>103.4</c:v>
                </c:pt>
                <c:pt idx="14">
                  <c:v>85.39</c:v>
                </c:pt>
                <c:pt idx="15">
                  <c:v>100.8</c:v>
                </c:pt>
                <c:pt idx="16">
                  <c:v>86.2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CB-44CB-B793-42F91193B34B}"/>
            </c:ext>
          </c:extLst>
        </c:ser>
        <c:ser>
          <c:idx val="2"/>
          <c:order val="2"/>
          <c:tx>
            <c:v>MDT(hrs)</c:v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开机率统计!$B$3:$B$19</c:f>
              <c:numCache>
                <c:formatCode>General</c:formatCode>
                <c:ptCount val="1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</c:numCache>
            </c:numRef>
          </c:cat>
          <c:val>
            <c:numRef>
              <c:f>开机率统计!$E$3:$E$19</c:f>
              <c:numCache>
                <c:formatCode>General</c:formatCode>
                <c:ptCount val="17"/>
                <c:pt idx="0">
                  <c:v>1.65</c:v>
                </c:pt>
                <c:pt idx="1">
                  <c:v>1.84</c:v>
                </c:pt>
                <c:pt idx="2">
                  <c:v>1.57</c:v>
                </c:pt>
                <c:pt idx="3">
                  <c:v>1.19</c:v>
                </c:pt>
                <c:pt idx="4">
                  <c:v>1.36</c:v>
                </c:pt>
                <c:pt idx="5">
                  <c:v>1.2</c:v>
                </c:pt>
                <c:pt idx="6">
                  <c:v>1.76</c:v>
                </c:pt>
                <c:pt idx="7">
                  <c:v>1.46</c:v>
                </c:pt>
                <c:pt idx="8">
                  <c:v>1.25</c:v>
                </c:pt>
                <c:pt idx="9">
                  <c:v>1.5</c:v>
                </c:pt>
                <c:pt idx="10">
                  <c:v>3.19</c:v>
                </c:pt>
                <c:pt idx="11">
                  <c:v>2.96</c:v>
                </c:pt>
                <c:pt idx="12">
                  <c:v>2.86</c:v>
                </c:pt>
                <c:pt idx="13">
                  <c:v>3.64</c:v>
                </c:pt>
                <c:pt idx="14">
                  <c:v>2.0699999999999998</c:v>
                </c:pt>
                <c:pt idx="15">
                  <c:v>3.89</c:v>
                </c:pt>
                <c:pt idx="16">
                  <c:v>2.19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CB-44CB-B793-42F91193B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792217632"/>
        <c:axId val="1063765200"/>
      </c:barChart>
      <c:catAx>
        <c:axId val="201730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2016812351"/>
        <c:crosses val="autoZero"/>
        <c:auto val="1"/>
        <c:lblAlgn val="ctr"/>
        <c:lblOffset val="100"/>
        <c:noMultiLvlLbl val="0"/>
      </c:catAx>
      <c:valAx>
        <c:axId val="2016812351"/>
        <c:scaling>
          <c:orientation val="minMax"/>
          <c:max val="1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2017305279"/>
        <c:crosses val="autoZero"/>
        <c:crossBetween val="between"/>
      </c:valAx>
      <c:valAx>
        <c:axId val="106376520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792217632"/>
        <c:crosses val="max"/>
        <c:crossBetween val="between"/>
      </c:valAx>
      <c:catAx>
        <c:axId val="792217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3765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aseline="0">
          <a:solidFill>
            <a:schemeClr val="tx1"/>
          </a:solidFill>
          <a:latin typeface="Times New Roman" panose="02020603050405020304" pitchFamily="18" charset="0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9336B-3FEC-449D-A71A-6E2C3F755FCF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6FE1-2843-4089-A51F-E06DD4E646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2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6FE1-2843-4089-A51F-E06DD4E6464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0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EC34AA-41C8-77F5-4751-482F7524C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3DD3652-252B-ACE2-EFD5-B5D8FECCE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DA5AB-81F4-7660-87A5-053C57B2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1951C9-447B-6BEA-39CD-D400BF1F0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D17FEC-0326-BA80-F8A0-A105F32D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62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019D6E-4BE3-A94C-81AA-B12BD2C01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0BA39E-0580-8484-C762-FF6B44EEF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A67437-897B-EDB8-CCC0-D46DA422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B8ED8B-F714-40D1-3F9F-1D67F393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32931-92F8-8229-C075-A8A0228F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59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75F82D-C7D8-770B-ED93-3CB0B993C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C6102B-4042-5902-1C8D-2C7FF36EE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859B0-7B63-6EF9-2027-DCA698A9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86047A-FA47-EEAC-D2AA-3943E2C7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D9B71E-9C97-2F30-5F13-9D89D281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7"/>
          <p:cNvGrpSpPr/>
          <p:nvPr userDrawn="1"/>
        </p:nvGrpSpPr>
        <p:grpSpPr>
          <a:xfrm>
            <a:off x="8066016" y="99986"/>
            <a:ext cx="3983250" cy="841321"/>
            <a:chOff x="8066016" y="99986"/>
            <a:chExt cx="3983250" cy="841321"/>
          </a:xfrm>
        </p:grpSpPr>
        <p:sp>
          <p:nvSpPr>
            <p:cNvPr id="1048747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48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49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50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7165" name="图片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73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6208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标题 1"/>
          <p:cNvSpPr>
            <a:spLocks noGrp="1"/>
          </p:cNvSpPr>
          <p:nvPr>
            <p:ph type="title"/>
          </p:nvPr>
        </p:nvSpPr>
        <p:spPr>
          <a:xfrm>
            <a:off x="263525" y="16510"/>
            <a:ext cx="10512995" cy="800177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lang="zh-CN" altLang="en-US" sz="40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630" name="文本占位符 2"/>
          <p:cNvSpPr>
            <a:spLocks noGrp="1"/>
          </p:cNvSpPr>
          <p:nvPr>
            <p:ph idx="1" hasCustomPrompt="1"/>
          </p:nvPr>
        </p:nvSpPr>
        <p:spPr>
          <a:xfrm>
            <a:off x="263525" y="1131571"/>
            <a:ext cx="11737131" cy="519027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-1" fmla="*/ 0 w 10857753"/>
              <a:gd name="-2" fmla="*/ 0 h 5136439"/>
              <a:gd name="-3" fmla="*/ 10857753 w 10857753"/>
              <a:gd name="-4" fmla="*/ 0 h 5136439"/>
              <a:gd name="-5" fmla="*/ 10855126 w 10857753"/>
              <a:gd name="-6" fmla="*/ 4956679 h 5136439"/>
              <a:gd name="-7" fmla="*/ 10857753 w 10857753"/>
              <a:gd name="-8" fmla="*/ 5136439 h 5136439"/>
              <a:gd name="-9" fmla="*/ 0 w 10857753"/>
              <a:gd name="-10" fmla="*/ 5136439 h 5136439"/>
              <a:gd name="connsiteX5" fmla="*/ 0 w 10857753"/>
              <a:gd name="connsiteY5" fmla="*/ 0 h 5136439"/>
              <a:gd name="-11" fmla="*/ 0 w 10857753"/>
              <a:gd name="-12" fmla="*/ 0 h 5142745"/>
              <a:gd name="-13" fmla="*/ 10857753 w 10857753"/>
              <a:gd name="-14" fmla="*/ 0 h 5142745"/>
              <a:gd name="-15" fmla="*/ 10855126 w 10857753"/>
              <a:gd name="-16" fmla="*/ 4956679 h 5142745"/>
              <a:gd name="-17" fmla="*/ 10687486 w 10857753"/>
              <a:gd name="-18" fmla="*/ 5142745 h 5142745"/>
              <a:gd name="-19" fmla="*/ 0 w 10857753"/>
              <a:gd name="-20" fmla="*/ 5136439 h 5142745"/>
              <a:gd name="-21" fmla="*/ 0 w 10857753"/>
              <a:gd name="-22" fmla="*/ 0 h 5142745"/>
              <a:gd name="-23" fmla="*/ 0 w 10857753"/>
              <a:gd name="-24" fmla="*/ 0 h 5142745"/>
              <a:gd name="-25" fmla="*/ 10857753 w 10857753"/>
              <a:gd name="-26" fmla="*/ 0 h 5142745"/>
              <a:gd name="-27" fmla="*/ 10855126 w 10857753"/>
              <a:gd name="-28" fmla="*/ 4956679 h 5142745"/>
              <a:gd name="-29" fmla="*/ 10687486 w 10857753"/>
              <a:gd name="-30" fmla="*/ 5142745 h 5142745"/>
              <a:gd name="-31" fmla="*/ 0 w 10857753"/>
              <a:gd name="-32" fmla="*/ 5136439 h 5142745"/>
              <a:gd name="-33" fmla="*/ 0 w 10857753"/>
              <a:gd name="-34" fmla="*/ 0 h 5142745"/>
              <a:gd name="-35" fmla="*/ 0 w 10857753"/>
              <a:gd name="-36" fmla="*/ 0 h 5142747"/>
              <a:gd name="-37" fmla="*/ 10857753 w 10857753"/>
              <a:gd name="-38" fmla="*/ 0 h 5142747"/>
              <a:gd name="-39" fmla="*/ 10855126 w 10857753"/>
              <a:gd name="-40" fmla="*/ 4956679 h 5142747"/>
              <a:gd name="-41" fmla="*/ 10687486 w 10857753"/>
              <a:gd name="-42" fmla="*/ 5142745 h 5142747"/>
              <a:gd name="-43" fmla="*/ 0 w 10857753"/>
              <a:gd name="-44" fmla="*/ 5136439 h 5142747"/>
              <a:gd name="-45" fmla="*/ 0 w 10857753"/>
              <a:gd name="-46" fmla="*/ 0 h 5142747"/>
              <a:gd name="-47" fmla="*/ 0 w 10857753"/>
              <a:gd name="-48" fmla="*/ 0 h 5142903"/>
              <a:gd name="-49" fmla="*/ 10857753 w 10857753"/>
              <a:gd name="-50" fmla="*/ 0 h 5142903"/>
              <a:gd name="-51" fmla="*/ 10855126 w 10857753"/>
              <a:gd name="-52" fmla="*/ 4956679 h 5142903"/>
              <a:gd name="-53" fmla="*/ 10687486 w 10857753"/>
              <a:gd name="-54" fmla="*/ 5142745 h 5142903"/>
              <a:gd name="-55" fmla="*/ 0 w 10857753"/>
              <a:gd name="-56" fmla="*/ 5136439 h 5142903"/>
              <a:gd name="-57" fmla="*/ 0 w 10857753"/>
              <a:gd name="-58" fmla="*/ 0 h 5142903"/>
              <a:gd name="-59" fmla="*/ 0 w 10857753"/>
              <a:gd name="-60" fmla="*/ 0 h 5142823"/>
              <a:gd name="-61" fmla="*/ 10857753 w 10857753"/>
              <a:gd name="-62" fmla="*/ 0 h 5142823"/>
              <a:gd name="-63" fmla="*/ 10855126 w 10857753"/>
              <a:gd name="-64" fmla="*/ 4956679 h 5142823"/>
              <a:gd name="-65" fmla="*/ 10687486 w 10857753"/>
              <a:gd name="-66" fmla="*/ 5142745 h 5142823"/>
              <a:gd name="-67" fmla="*/ 0 w 10857753"/>
              <a:gd name="-68" fmla="*/ 5136439 h 5142823"/>
              <a:gd name="-69" fmla="*/ 0 w 10857753"/>
              <a:gd name="-70" fmla="*/ 0 h 5142823"/>
              <a:gd name="-71" fmla="*/ 0 w 10857753"/>
              <a:gd name="-72" fmla="*/ 0 h 5142926"/>
              <a:gd name="-73" fmla="*/ 10857753 w 10857753"/>
              <a:gd name="-74" fmla="*/ 0 h 5142926"/>
              <a:gd name="-75" fmla="*/ 10855126 w 10857753"/>
              <a:gd name="-76" fmla="*/ 4956679 h 5142926"/>
              <a:gd name="-77" fmla="*/ 10687486 w 10857753"/>
              <a:gd name="-78" fmla="*/ 5142745 h 5142926"/>
              <a:gd name="-79" fmla="*/ 0 w 10857753"/>
              <a:gd name="-80" fmla="*/ 5136439 h 5142926"/>
              <a:gd name="-81" fmla="*/ 0 w 10857753"/>
              <a:gd name="-82" fmla="*/ 0 h 5142926"/>
              <a:gd name="-83" fmla="*/ 0 w 10857753"/>
              <a:gd name="-84" fmla="*/ 0 h 5142954"/>
              <a:gd name="-85" fmla="*/ 10857753 w 10857753"/>
              <a:gd name="-86" fmla="*/ 0 h 5142954"/>
              <a:gd name="-87" fmla="*/ 10855126 w 10857753"/>
              <a:gd name="-88" fmla="*/ 4963817 h 5142954"/>
              <a:gd name="-89" fmla="*/ 10687486 w 10857753"/>
              <a:gd name="-90" fmla="*/ 5142745 h 5142954"/>
              <a:gd name="-91" fmla="*/ 0 w 10857753"/>
              <a:gd name="-92" fmla="*/ 5136439 h 5142954"/>
              <a:gd name="-93" fmla="*/ 0 w 10857753"/>
              <a:gd name="-94" fmla="*/ 0 h 5142954"/>
              <a:gd name="-95" fmla="*/ 0 w 10857753"/>
              <a:gd name="-96" fmla="*/ 0 h 5142954"/>
              <a:gd name="-97" fmla="*/ 10857753 w 10857753"/>
              <a:gd name="-98" fmla="*/ 0 h 5142954"/>
              <a:gd name="-99" fmla="*/ 10855126 w 10857753"/>
              <a:gd name="-100" fmla="*/ 4963817 h 5142954"/>
              <a:gd name="-101" fmla="*/ 10687486 w 10857753"/>
              <a:gd name="-102" fmla="*/ 5142745 h 5142954"/>
              <a:gd name="-103" fmla="*/ 0 w 10857753"/>
              <a:gd name="-104" fmla="*/ 5136439 h 5142954"/>
              <a:gd name="-105" fmla="*/ 0 w 10857753"/>
              <a:gd name="-106" fmla="*/ 0 h 5142954"/>
              <a:gd name="-107" fmla="*/ 0 w 10857753"/>
              <a:gd name="-108" fmla="*/ 0 h 5143138"/>
              <a:gd name="-109" fmla="*/ 10857753 w 10857753"/>
              <a:gd name="-110" fmla="*/ 0 h 5143138"/>
              <a:gd name="-111" fmla="*/ 10855126 w 10857753"/>
              <a:gd name="-112" fmla="*/ 4963817 h 5143138"/>
              <a:gd name="-113" fmla="*/ 10687486 w 10857753"/>
              <a:gd name="-114" fmla="*/ 5142745 h 5143138"/>
              <a:gd name="-115" fmla="*/ 0 w 10857753"/>
              <a:gd name="-116" fmla="*/ 5136439 h 5143138"/>
              <a:gd name="-117" fmla="*/ 0 w 10857753"/>
              <a:gd name="-118" fmla="*/ 0 h 5143138"/>
            </a:gdLst>
            <a:ahLst/>
            <a:cxnLst>
              <a:cxn ang="0">
                <a:pos x="-107" y="-108"/>
              </a:cxn>
              <a:cxn ang="0">
                <a:pos x="-109" y="-110"/>
              </a:cxn>
              <a:cxn ang="0">
                <a:pos x="-111" y="-112"/>
              </a:cxn>
              <a:cxn ang="0">
                <a:pos x="-113" y="-114"/>
              </a:cxn>
              <a:cxn ang="0">
                <a:pos x="-115" y="-116"/>
              </a:cxn>
              <a:cxn ang="0">
                <a:pos x="-117" y="-118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 marL="450850" indent="-45085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l"/>
              <a:defRPr lang="zh-CN" altLang="en-US" sz="28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47675" indent="-447675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l"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628650" indent="-228600">
              <a:lnSpc>
                <a:spcPct val="110000"/>
              </a:lnSpc>
              <a:buFont typeface="Wingdings" panose="05000000000000000000" pitchFamily="2" charset="2"/>
              <a:buChar char="l"/>
              <a:defRPr sz="1600" b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endParaRPr lang="zh-CN" altLang="en-US" dirty="0"/>
          </a:p>
        </p:txBody>
      </p:sp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1160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标题 1"/>
          <p:cNvSpPr>
            <a:spLocks noGrp="1"/>
          </p:cNvSpPr>
          <p:nvPr>
            <p:ph type="title"/>
          </p:nvPr>
        </p:nvSpPr>
        <p:spPr>
          <a:xfrm>
            <a:off x="0" y="16510"/>
            <a:ext cx="12145010" cy="800100"/>
          </a:xfrm>
          <a:prstGeom prst="rect">
            <a:avLst/>
          </a:prstGeom>
        </p:spPr>
        <p:txBody>
          <a:bodyPr tIns="72000" bIns="72000" anchor="ctr" anchorCtr="0"/>
          <a:lstStyle>
            <a:lvl1pPr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lang="zh-CN" altLang="en-US" sz="4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7835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标题 1"/>
          <p:cNvSpPr>
            <a:spLocks noGrp="1"/>
          </p:cNvSpPr>
          <p:nvPr>
            <p:ph type="title"/>
          </p:nvPr>
        </p:nvSpPr>
        <p:spPr>
          <a:xfrm>
            <a:off x="47328" y="16510"/>
            <a:ext cx="12097343" cy="800177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lang="zh-CN" altLang="en-US" sz="4000" b="1" kern="1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3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5524977-A9A3-10F4-3347-F3FB76F84ED4}"/>
              </a:ext>
            </a:extLst>
          </p:cNvPr>
          <p:cNvSpPr/>
          <p:nvPr userDrawn="1"/>
        </p:nvSpPr>
        <p:spPr>
          <a:xfrm>
            <a:off x="0" y="6469200"/>
            <a:ext cx="12192000" cy="388800"/>
          </a:xfrm>
          <a:prstGeom prst="rect">
            <a:avLst/>
          </a:prstGeom>
          <a:gradFill flip="none" rotWithShape="1">
            <a:gsLst>
              <a:gs pos="0">
                <a:srgbClr val="DCE8F3"/>
              </a:gs>
              <a:gs pos="0">
                <a:srgbClr val="E8F0F7"/>
              </a:gs>
              <a:gs pos="0">
                <a:schemeClr val="bg1"/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418870-D366-35DC-63F6-C5345CB48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000" y="6469200"/>
            <a:ext cx="2880000" cy="3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99AA5-ABF0-53B4-1E30-2BFBE2AE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AB3B92-1536-E21C-B890-763F5E1B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27ACCF-D4D8-6A2B-3D6E-29BE4A83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F853F9-8E7E-F8C5-2994-9CA3AA64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C3CA92-4C0E-A6A4-72E6-47A8D692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47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59FAC-AA5F-14A1-FAA9-51892241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59C524-E3E5-AD6D-39AB-5B1830E0F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72DD8C-A3A1-B63D-8595-17A2BCBD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6CE345-B153-661B-FDB6-6C9DF85F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F0D81D-4C6B-266F-CA64-1FE35496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97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38DE87-C2CE-6912-2008-A7FDC95F0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AEA9E-CF6F-EC51-4121-825A5A5B1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BCE71D-FD5D-BF59-30C8-9A58AC025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681055-2E6F-8D6B-4C9D-4952F767B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CA651-0A64-A511-FDBD-39EFA269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0EF688-61C9-7EF4-A43B-6C6266E8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1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7320F9-65A8-BBE3-81E8-ACD8139B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F58073-85F3-AB52-5E91-EE584D50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2B45CD-DDDA-4DA7-8A22-1A3631321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F50DDA9-3AD0-674F-3595-995FD316D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3C67F7-756D-7E40-27BE-9D4A0420D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0B43F3-3D9A-B7CE-FC68-64D1AB4E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EEEBAED-359A-229F-A38F-3992CB08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42C70D-1E3B-BF3E-BDD8-582186C8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48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F3AE8C-EA37-4FF0-3DD8-B7C0EE05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246A60-F457-FA0E-9ABA-2CFA22AB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CC1154-7B43-4A5F-1A8C-AFF12E3E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EAA50D-E574-1667-C12C-9EEF1A58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12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B78D4BE-76F6-A94A-BA1B-C7816A73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3C21A-3EBF-C84D-53B3-2407597C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4A19FC-348E-F7E4-582A-06D47B4B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3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BB51C-E8C9-862D-A3C2-CDCFDCF4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695FC5-A7FB-651C-608A-8684830DA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F39C53-ACA7-F299-D0C4-E3AEF0670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D4DB43-F790-061B-173B-B52B90E6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3629DC-33DE-20DF-AB9E-3FC78987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5DA55A-7A5D-C4CC-2CC6-C55198EB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30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6538F-5B2D-58C7-C005-02BFB366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0DDE84-18FD-8A95-58B5-C250E11F4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3F1546-D9F0-4DA8-83BC-A05A890DA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7D118F-12D6-0F13-DC2D-EE032853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479582-BD3C-57F0-B3FB-FEAF9252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1AFD03-8AAF-A495-8D68-4BFCE6F2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2D1D44-38DB-F86A-A978-4E096A87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4FF829-EA72-7F1C-787B-17D193A00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9969AD-16F3-98F7-ED33-6CD1AFB02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3A44F-426C-42B2-8C87-B9092B43396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3903CE-8B56-3ADA-BF20-0A806E590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CD16BB-3244-689F-75C8-CFDB5AA51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7664D-0358-4A28-B089-699787906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02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6"/>
          <p:cNvGrpSpPr/>
          <p:nvPr userDrawn="1"/>
        </p:nvGrpSpPr>
        <p:grpSpPr>
          <a:xfrm>
            <a:off x="0" y="-6752"/>
            <a:ext cx="12182486" cy="937477"/>
            <a:chOff x="7989" y="55338"/>
            <a:chExt cx="12182486" cy="937477"/>
          </a:xfrm>
        </p:grpSpPr>
        <p:sp>
          <p:nvSpPr>
            <p:cNvPr id="1048576" name="矩形 16"/>
            <p:cNvSpPr/>
            <p:nvPr userDrawn="1"/>
          </p:nvSpPr>
          <p:spPr>
            <a:xfrm>
              <a:off x="91700" y="232573"/>
              <a:ext cx="12098775" cy="760242"/>
            </a:xfrm>
            <a:prstGeom prst="rect">
              <a:avLst/>
            </a:prstGeom>
            <a:gradFill flip="none" rotWithShape="1">
              <a:gsLst>
                <a:gs pos="0">
                  <a:srgbClr val="23BFA5">
                    <a:alpha val="60000"/>
                  </a:srgbClr>
                </a:gs>
                <a:gs pos="50000">
                  <a:srgbClr val="119ABC">
                    <a:alpha val="80000"/>
                  </a:srgbClr>
                </a:gs>
                <a:gs pos="100000">
                  <a:srgbClr val="0078D2">
                    <a:alpha val="9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36" tIns="45718" rIns="91436" bIns="45718"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prstClr val="white"/>
                </a:solidFill>
                <a:latin typeface="Gesta Md"/>
                <a:ea typeface="微软雅黑" panose="020B0503020204020204" charset="-122"/>
              </a:endParaRPr>
            </a:p>
          </p:txBody>
        </p:sp>
        <p:sp>
          <p:nvSpPr>
            <p:cNvPr id="1048577" name="矩形 17"/>
            <p:cNvSpPr/>
            <p:nvPr userDrawn="1"/>
          </p:nvSpPr>
          <p:spPr bwMode="auto">
            <a:xfrm>
              <a:off x="7989" y="55338"/>
              <a:ext cx="11985070" cy="813300"/>
            </a:xfrm>
            <a:prstGeom prst="rect">
              <a:avLst/>
            </a:prstGeom>
            <a:gradFill flip="none" rotWithShape="1">
              <a:gsLst>
                <a:gs pos="20000">
                  <a:srgbClr val="FDFDFD"/>
                </a:gs>
                <a:gs pos="80000">
                  <a:srgbClr val="E7E7E7">
                    <a:lumMod val="60000"/>
                    <a:lumOff val="40000"/>
                  </a:srgbClr>
                </a:gs>
              </a:gsLst>
              <a:lin ang="13500000" scaled="1"/>
            </a:gra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kern="0" dirty="0">
                  <a:solidFill>
                    <a:prstClr val="black"/>
                  </a:solidFill>
                  <a:latin typeface="Gesta Md"/>
                  <a:ea typeface="微软雅黑" panose="020B0503020204020204" charset="-122"/>
                </a:rPr>
                <a:t> </a:t>
              </a:r>
              <a:endParaRPr lang="zh-CN" altLang="en-US" sz="1200" kern="0" dirty="0">
                <a:solidFill>
                  <a:prstClr val="black"/>
                </a:solidFill>
                <a:latin typeface="Gesta Md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"/>
          <p:cNvGrpSpPr/>
          <p:nvPr userDrawn="1"/>
        </p:nvGrpSpPr>
        <p:grpSpPr>
          <a:xfrm>
            <a:off x="8510913" y="102192"/>
            <a:ext cx="3406916" cy="719591"/>
            <a:chOff x="8066016" y="99986"/>
            <a:chExt cx="3983250" cy="841321"/>
          </a:xfrm>
        </p:grpSpPr>
        <p:sp>
          <p:nvSpPr>
            <p:cNvPr id="1048578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579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580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581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7153" name="图片 12"/>
            <p:cNvPicPr>
              <a:picLocks noChangeAspect="1"/>
            </p:cNvPicPr>
            <p:nvPr userDrawn="1"/>
          </p:nvPicPr>
          <p:blipFill>
            <a:blip r:embed="rId8" cstate="screen"/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1048582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91700" y="1131571"/>
            <a:ext cx="12024100" cy="519027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-1" fmla="*/ 0 w 10857753"/>
              <a:gd name="-2" fmla="*/ 0 h 5136439"/>
              <a:gd name="-3" fmla="*/ 10857753 w 10857753"/>
              <a:gd name="-4" fmla="*/ 0 h 5136439"/>
              <a:gd name="-5" fmla="*/ 10855126 w 10857753"/>
              <a:gd name="-6" fmla="*/ 4956679 h 5136439"/>
              <a:gd name="-7" fmla="*/ 10857753 w 10857753"/>
              <a:gd name="-8" fmla="*/ 5136439 h 5136439"/>
              <a:gd name="-9" fmla="*/ 0 w 10857753"/>
              <a:gd name="-10" fmla="*/ 5136439 h 5136439"/>
              <a:gd name="connsiteX5" fmla="*/ 0 w 10857753"/>
              <a:gd name="connsiteY5" fmla="*/ 0 h 5136439"/>
              <a:gd name="-11" fmla="*/ 0 w 10857753"/>
              <a:gd name="-12" fmla="*/ 0 h 5142745"/>
              <a:gd name="-13" fmla="*/ 10857753 w 10857753"/>
              <a:gd name="-14" fmla="*/ 0 h 5142745"/>
              <a:gd name="-15" fmla="*/ 10855126 w 10857753"/>
              <a:gd name="-16" fmla="*/ 4956679 h 5142745"/>
              <a:gd name="-17" fmla="*/ 10687486 w 10857753"/>
              <a:gd name="-18" fmla="*/ 5142745 h 5142745"/>
              <a:gd name="-19" fmla="*/ 0 w 10857753"/>
              <a:gd name="-20" fmla="*/ 5136439 h 5142745"/>
              <a:gd name="-21" fmla="*/ 0 w 10857753"/>
              <a:gd name="-22" fmla="*/ 0 h 5142745"/>
              <a:gd name="-23" fmla="*/ 0 w 10857753"/>
              <a:gd name="-24" fmla="*/ 0 h 5142745"/>
              <a:gd name="-25" fmla="*/ 10857753 w 10857753"/>
              <a:gd name="-26" fmla="*/ 0 h 5142745"/>
              <a:gd name="-27" fmla="*/ 10855126 w 10857753"/>
              <a:gd name="-28" fmla="*/ 4956679 h 5142745"/>
              <a:gd name="-29" fmla="*/ 10687486 w 10857753"/>
              <a:gd name="-30" fmla="*/ 5142745 h 5142745"/>
              <a:gd name="-31" fmla="*/ 0 w 10857753"/>
              <a:gd name="-32" fmla="*/ 5136439 h 5142745"/>
              <a:gd name="-33" fmla="*/ 0 w 10857753"/>
              <a:gd name="-34" fmla="*/ 0 h 5142745"/>
              <a:gd name="-35" fmla="*/ 0 w 10857753"/>
              <a:gd name="-36" fmla="*/ 0 h 5142747"/>
              <a:gd name="-37" fmla="*/ 10857753 w 10857753"/>
              <a:gd name="-38" fmla="*/ 0 h 5142747"/>
              <a:gd name="-39" fmla="*/ 10855126 w 10857753"/>
              <a:gd name="-40" fmla="*/ 4956679 h 5142747"/>
              <a:gd name="-41" fmla="*/ 10687486 w 10857753"/>
              <a:gd name="-42" fmla="*/ 5142745 h 5142747"/>
              <a:gd name="-43" fmla="*/ 0 w 10857753"/>
              <a:gd name="-44" fmla="*/ 5136439 h 5142747"/>
              <a:gd name="-45" fmla="*/ 0 w 10857753"/>
              <a:gd name="-46" fmla="*/ 0 h 5142747"/>
              <a:gd name="-47" fmla="*/ 0 w 10857753"/>
              <a:gd name="-48" fmla="*/ 0 h 5142903"/>
              <a:gd name="-49" fmla="*/ 10857753 w 10857753"/>
              <a:gd name="-50" fmla="*/ 0 h 5142903"/>
              <a:gd name="-51" fmla="*/ 10855126 w 10857753"/>
              <a:gd name="-52" fmla="*/ 4956679 h 5142903"/>
              <a:gd name="-53" fmla="*/ 10687486 w 10857753"/>
              <a:gd name="-54" fmla="*/ 5142745 h 5142903"/>
              <a:gd name="-55" fmla="*/ 0 w 10857753"/>
              <a:gd name="-56" fmla="*/ 5136439 h 5142903"/>
              <a:gd name="-57" fmla="*/ 0 w 10857753"/>
              <a:gd name="-58" fmla="*/ 0 h 5142903"/>
              <a:gd name="-59" fmla="*/ 0 w 10857753"/>
              <a:gd name="-60" fmla="*/ 0 h 5142823"/>
              <a:gd name="-61" fmla="*/ 10857753 w 10857753"/>
              <a:gd name="-62" fmla="*/ 0 h 5142823"/>
              <a:gd name="-63" fmla="*/ 10855126 w 10857753"/>
              <a:gd name="-64" fmla="*/ 4956679 h 5142823"/>
              <a:gd name="-65" fmla="*/ 10687486 w 10857753"/>
              <a:gd name="-66" fmla="*/ 5142745 h 5142823"/>
              <a:gd name="-67" fmla="*/ 0 w 10857753"/>
              <a:gd name="-68" fmla="*/ 5136439 h 5142823"/>
              <a:gd name="-69" fmla="*/ 0 w 10857753"/>
              <a:gd name="-70" fmla="*/ 0 h 5142823"/>
              <a:gd name="-71" fmla="*/ 0 w 10857753"/>
              <a:gd name="-72" fmla="*/ 0 h 5142926"/>
              <a:gd name="-73" fmla="*/ 10857753 w 10857753"/>
              <a:gd name="-74" fmla="*/ 0 h 5142926"/>
              <a:gd name="-75" fmla="*/ 10855126 w 10857753"/>
              <a:gd name="-76" fmla="*/ 4956679 h 5142926"/>
              <a:gd name="-77" fmla="*/ 10687486 w 10857753"/>
              <a:gd name="-78" fmla="*/ 5142745 h 5142926"/>
              <a:gd name="-79" fmla="*/ 0 w 10857753"/>
              <a:gd name="-80" fmla="*/ 5136439 h 5142926"/>
              <a:gd name="-81" fmla="*/ 0 w 10857753"/>
              <a:gd name="-82" fmla="*/ 0 h 5142926"/>
              <a:gd name="-83" fmla="*/ 0 w 10857753"/>
              <a:gd name="-84" fmla="*/ 0 h 5142954"/>
              <a:gd name="-85" fmla="*/ 10857753 w 10857753"/>
              <a:gd name="-86" fmla="*/ 0 h 5142954"/>
              <a:gd name="-87" fmla="*/ 10855126 w 10857753"/>
              <a:gd name="-88" fmla="*/ 4963817 h 5142954"/>
              <a:gd name="-89" fmla="*/ 10687486 w 10857753"/>
              <a:gd name="-90" fmla="*/ 5142745 h 5142954"/>
              <a:gd name="-91" fmla="*/ 0 w 10857753"/>
              <a:gd name="-92" fmla="*/ 5136439 h 5142954"/>
              <a:gd name="-93" fmla="*/ 0 w 10857753"/>
              <a:gd name="-94" fmla="*/ 0 h 5142954"/>
              <a:gd name="-95" fmla="*/ 0 w 10857753"/>
              <a:gd name="-96" fmla="*/ 0 h 5142954"/>
              <a:gd name="-97" fmla="*/ 10857753 w 10857753"/>
              <a:gd name="-98" fmla="*/ 0 h 5142954"/>
              <a:gd name="-99" fmla="*/ 10855126 w 10857753"/>
              <a:gd name="-100" fmla="*/ 4963817 h 5142954"/>
              <a:gd name="-101" fmla="*/ 10687486 w 10857753"/>
              <a:gd name="-102" fmla="*/ 5142745 h 5142954"/>
              <a:gd name="-103" fmla="*/ 0 w 10857753"/>
              <a:gd name="-104" fmla="*/ 5136439 h 5142954"/>
              <a:gd name="-105" fmla="*/ 0 w 10857753"/>
              <a:gd name="-106" fmla="*/ 0 h 5142954"/>
              <a:gd name="-107" fmla="*/ 0 w 10857753"/>
              <a:gd name="-108" fmla="*/ 0 h 5143138"/>
              <a:gd name="-109" fmla="*/ 10857753 w 10857753"/>
              <a:gd name="-110" fmla="*/ 0 h 5143138"/>
              <a:gd name="-111" fmla="*/ 10855126 w 10857753"/>
              <a:gd name="-112" fmla="*/ 4963817 h 5143138"/>
              <a:gd name="-113" fmla="*/ 10687486 w 10857753"/>
              <a:gd name="-114" fmla="*/ 5142745 h 5143138"/>
              <a:gd name="-115" fmla="*/ 0 w 10857753"/>
              <a:gd name="-116" fmla="*/ 5136439 h 5143138"/>
              <a:gd name="-117" fmla="*/ 0 w 10857753"/>
              <a:gd name="-118" fmla="*/ 0 h 5143138"/>
            </a:gdLst>
            <a:ahLst/>
            <a:cxnLst>
              <a:cxn ang="0">
                <a:pos x="-107" y="-108"/>
              </a:cxn>
              <a:cxn ang="0">
                <a:pos x="-109" y="-110"/>
              </a:cxn>
              <a:cxn ang="0">
                <a:pos x="-111" y="-112"/>
              </a:cxn>
              <a:cxn ang="0">
                <a:pos x="-113" y="-114"/>
              </a:cxn>
              <a:cxn ang="0">
                <a:pos x="-115" y="-116"/>
              </a:cxn>
              <a:cxn ang="0">
                <a:pos x="-117" y="-118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en-US" altLang="zh-CN" dirty="0"/>
          </a:p>
          <a:p>
            <a:pPr lvl="0">
              <a:lnSpc>
                <a:spcPct val="170000"/>
              </a:lnSpc>
            </a:pPr>
            <a:endParaRPr lang="zh-CN" altLang="en-US" dirty="0"/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9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</p:titleStyle>
    <p:bodyStyle>
      <a:lvl1pPr marL="450850" indent="-450850" algn="l" defTabSz="914400" rtl="0" eaLnBrk="1" latinLnBrk="0" hangingPunct="1">
        <a:lnSpc>
          <a:spcPct val="140000"/>
        </a:lnSpc>
        <a:spcBef>
          <a:spcPts val="600"/>
        </a:spcBef>
        <a:buSzPct val="100000"/>
        <a:buFont typeface="Times New Roman" panose="02020603050405020304" pitchFamily="18" charset="0"/>
        <a:buChar char="※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600"/>
        </a:spcBef>
        <a:buFont typeface="Wingdings" panose="05000000000000000000" pitchFamily="2" charset="2"/>
        <a:buChar char="Ø"/>
        <a:defRPr lang="zh-CN" altLang="en-US" sz="2400" kern="1200" dirty="0" smtClean="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内容占位符 1">
            <a:extLst>
              <a:ext uri="{FF2B5EF4-FFF2-40B4-BE49-F238E27FC236}">
                <a16:creationId xmlns:a16="http://schemas.microsoft.com/office/drawing/2014/main" id="{26E48F6A-FCD7-1D9D-8EA3-0E1AEC4C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33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6000050-F839-B40A-A92A-5188F69C5EED}"/>
              </a:ext>
            </a:extLst>
          </p:cNvPr>
          <p:cNvSpPr txBox="1"/>
          <p:nvPr/>
        </p:nvSpPr>
        <p:spPr>
          <a:xfrm>
            <a:off x="1951274" y="1061344"/>
            <a:ext cx="828944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</a:rPr>
              <a:t>高能物理研究所加速器装置联合年会</a:t>
            </a:r>
            <a:endParaRPr kumimoji="1" lang="en-US" altLang="zh-CN" sz="2800" dirty="0">
              <a:solidFill>
                <a:schemeClr val="bg1"/>
              </a:solidFill>
            </a:endParaRPr>
          </a:p>
          <a:p>
            <a:pPr algn="ctr"/>
            <a:endParaRPr kumimoji="1" lang="en-US" altLang="zh-CN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600" b="1" dirty="0">
                <a:solidFill>
                  <a:schemeClr val="bg1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上海光源</a:t>
            </a:r>
            <a:r>
              <a:rPr kumimoji="1" lang="en-US" altLang="zh-CN" sz="3600" b="1" dirty="0">
                <a:solidFill>
                  <a:schemeClr val="bg1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2024</a:t>
            </a:r>
            <a:r>
              <a:rPr kumimoji="1" lang="zh-CN" altLang="en-US" sz="3600" b="1" dirty="0">
                <a:solidFill>
                  <a:schemeClr val="bg1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至</a:t>
            </a:r>
            <a:r>
              <a:rPr kumimoji="1" lang="en-US" altLang="zh-CN" sz="3600" b="1" dirty="0">
                <a:solidFill>
                  <a:schemeClr val="bg1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2025</a:t>
            </a:r>
            <a:r>
              <a:rPr kumimoji="1" lang="zh-CN" altLang="en-US" sz="3600" b="1" dirty="0">
                <a:solidFill>
                  <a:schemeClr val="bg1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年度运行情况汇报</a:t>
            </a:r>
            <a:endParaRPr kumimoji="1" lang="en-US" altLang="zh-CN" sz="3600" b="1" dirty="0">
              <a:solidFill>
                <a:schemeClr val="bg1"/>
              </a:solidFill>
              <a:latin typeface="STHupo" panose="02010800040101010101" pitchFamily="2" charset="-122"/>
              <a:ea typeface="STHupo" panose="02010800040101010101" pitchFamily="2" charset="-122"/>
            </a:endParaRPr>
          </a:p>
          <a:p>
            <a:pPr algn="ctr"/>
            <a:endParaRPr kumimoji="1" lang="en-US" altLang="zh-CN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2800" b="1" dirty="0">
                <a:solidFill>
                  <a:schemeClr val="bg1"/>
                </a:solidFill>
              </a:rPr>
              <a:t>吴旭、何晨暄 代表上海光源运行团队</a:t>
            </a:r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2000" dirty="0">
                <a:solidFill>
                  <a:schemeClr val="bg1"/>
                </a:solidFill>
              </a:rPr>
              <a:t>2025</a:t>
            </a:r>
            <a:r>
              <a:rPr kumimoji="1" lang="zh-CN" altLang="en-US" sz="2000" dirty="0">
                <a:solidFill>
                  <a:schemeClr val="bg1"/>
                </a:solidFill>
              </a:rPr>
              <a:t>年</a:t>
            </a:r>
            <a:r>
              <a:rPr kumimoji="1" lang="en-US" altLang="zh-CN" sz="2000" dirty="0">
                <a:solidFill>
                  <a:schemeClr val="bg1"/>
                </a:solidFill>
              </a:rPr>
              <a:t>10</a:t>
            </a:r>
            <a:r>
              <a:rPr kumimoji="1" lang="zh-CN" altLang="en-US" sz="2000" dirty="0">
                <a:solidFill>
                  <a:schemeClr val="bg1"/>
                </a:solidFill>
              </a:rPr>
              <a:t>月</a:t>
            </a:r>
            <a:r>
              <a:rPr kumimoji="1" lang="en-US" altLang="zh-CN" sz="2000" dirty="0">
                <a:solidFill>
                  <a:schemeClr val="bg1"/>
                </a:solidFill>
              </a:rPr>
              <a:t>13</a:t>
            </a:r>
            <a:r>
              <a:rPr kumimoji="1" lang="zh-CN" altLang="en-US" sz="2000" dirty="0">
                <a:solidFill>
                  <a:schemeClr val="bg1"/>
                </a:solidFill>
              </a:rPr>
              <a:t>日，河南郑州</a:t>
            </a:r>
          </a:p>
        </p:txBody>
      </p:sp>
    </p:spTree>
    <p:extLst>
      <p:ext uri="{BB962C8B-B14F-4D97-AF65-F5344CB8AC3E}">
        <p14:creationId xmlns:p14="http://schemas.microsoft.com/office/powerpoint/2010/main" val="243422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F028E43-C0AB-09D8-56D4-F3C895641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013" y="1107475"/>
            <a:ext cx="7200000" cy="2476713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A1DDDF21-6945-5AF2-FAD4-C7D567D01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13" y="3760401"/>
            <a:ext cx="7200000" cy="2480068"/>
          </a:xfrm>
          <a:prstGeom prst="rect">
            <a:avLst/>
          </a:prstGeom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F7CED88E-96D3-02DC-622E-BCA7CA748336}"/>
              </a:ext>
            </a:extLst>
          </p:cNvPr>
          <p:cNvSpPr txBox="1"/>
          <p:nvPr/>
        </p:nvSpPr>
        <p:spPr>
          <a:xfrm>
            <a:off x="587912" y="1649246"/>
            <a:ext cx="33411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1"/>
              </a:spcBef>
              <a:spcAft>
                <a:spcPct val="1"/>
              </a:spcAft>
              <a:buFont typeface="Wingdings" panose="05000000000000000000" pitchFamily="2" charset="2"/>
              <a:buChar char="u"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上海光源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本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年度完成实验课题数继续增长，总数超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4400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份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，较线站工程建成前提升近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倍，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主要分布在凝聚态物理、化学、材料科学、生命科学、能源催化、环境科学等领域以及航空航天、集成电路、新能源、高性能合金、碳纤维等国家重大需求领域。</a:t>
            </a:r>
            <a:endParaRPr sz="1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32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8848" y="1120775"/>
            <a:ext cx="11154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+mn-ea"/>
              </a:rPr>
              <a:t>2024</a:t>
            </a:r>
            <a:r>
              <a:rPr lang="zh-CN" altLang="en-US" sz="2000" dirty="0">
                <a:latin typeface="+mn-ea"/>
              </a:rPr>
              <a:t>年</a:t>
            </a:r>
            <a:r>
              <a:rPr lang="en-US" altLang="zh-CN" sz="2000" dirty="0">
                <a:latin typeface="+mn-ea"/>
              </a:rPr>
              <a:t>9</a:t>
            </a:r>
            <a:r>
              <a:rPr lang="zh-CN" altLang="en-US" sz="2000" dirty="0">
                <a:latin typeface="+mn-ea"/>
              </a:rPr>
              <a:t>月至</a:t>
            </a:r>
            <a:r>
              <a:rPr lang="en-US" altLang="zh-CN" sz="2000" dirty="0">
                <a:latin typeface="+mn-ea"/>
              </a:rPr>
              <a:t>2025</a:t>
            </a:r>
            <a:r>
              <a:rPr lang="zh-CN" altLang="en-US" sz="2000" dirty="0">
                <a:latin typeface="+mn-ea"/>
              </a:rPr>
              <a:t>年</a:t>
            </a:r>
            <a:r>
              <a:rPr lang="en-US" altLang="zh-CN" sz="2000" dirty="0">
                <a:latin typeface="+mn-ea"/>
              </a:rPr>
              <a:t>7</a:t>
            </a:r>
            <a:r>
              <a:rPr lang="zh-CN" altLang="en-US" sz="2000" dirty="0">
                <a:latin typeface="+mn-ea"/>
              </a:rPr>
              <a:t>月，上海光源用户发表</a:t>
            </a:r>
            <a:r>
              <a:rPr lang="en-US" altLang="zh-CN" sz="2000" dirty="0">
                <a:latin typeface="+mn-ea"/>
              </a:rPr>
              <a:t>2380</a:t>
            </a:r>
            <a:r>
              <a:rPr lang="zh-CN" altLang="en-US" sz="2000" dirty="0">
                <a:latin typeface="+mn-ea"/>
              </a:rPr>
              <a:t>篇文章，其中</a:t>
            </a:r>
            <a:r>
              <a:rPr lang="en-US" altLang="zh-CN" sz="2000" dirty="0">
                <a:latin typeface="+mn-ea"/>
              </a:rPr>
              <a:t>JCR</a:t>
            </a:r>
            <a:r>
              <a:rPr lang="zh-CN" altLang="en-US" sz="2000" dirty="0">
                <a:latin typeface="+mn-ea"/>
              </a:rPr>
              <a:t>分区一区的为</a:t>
            </a:r>
            <a:r>
              <a:rPr lang="en-US" altLang="zh-CN" sz="2000" dirty="0">
                <a:latin typeface="+mn-ea"/>
              </a:rPr>
              <a:t>2002</a:t>
            </a:r>
            <a:r>
              <a:rPr lang="zh-CN" altLang="en-US" sz="2000" dirty="0">
                <a:latin typeface="+mn-ea"/>
              </a:rPr>
              <a:t>篇，占</a:t>
            </a:r>
            <a:r>
              <a:rPr lang="en-US" altLang="zh-CN" sz="2000" dirty="0">
                <a:latin typeface="+mn-ea"/>
              </a:rPr>
              <a:t>84%</a:t>
            </a:r>
            <a:r>
              <a:rPr lang="zh-CN" altLang="en-US" sz="2000" dirty="0">
                <a:latin typeface="+mn-ea"/>
              </a:rPr>
              <a:t>。</a:t>
            </a:r>
            <a:endParaRPr lang="en-US" altLang="zh-CN" sz="2000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CNS 32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篇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(Cell 1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篇，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Nature 25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篇，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Science 6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篇），其中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69%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和新建线站相关。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9940389"/>
              </p:ext>
            </p:extLst>
          </p:nvPr>
        </p:nvGraphicFramePr>
        <p:xfrm>
          <a:off x="636905" y="2024063"/>
          <a:ext cx="10795832" cy="4185096"/>
        </p:xfrm>
        <a:graphic>
          <a:graphicData uri="http://schemas.openxmlformats.org/drawingml/2006/table">
            <a:tbl>
              <a:tblPr firstRow="1"/>
              <a:tblGrid>
                <a:gridCol w="381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4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976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dirty="0"/>
                        <a:t>发文前十的期刊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dirty="0"/>
                        <a:t>发表数量</a:t>
                      </a:r>
                    </a:p>
                    <a:p>
                      <a:pPr algn="ctr" fontAlgn="b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2024/9</a:t>
                      </a:r>
                      <a:r>
                        <a:rPr lang="zh-CN" altLang="en-US" sz="1600" dirty="0"/>
                        <a:t>月</a:t>
                      </a:r>
                      <a:r>
                        <a:rPr lang="en-US" altLang="zh-CN" sz="1600" dirty="0"/>
                        <a:t>-2025/7</a:t>
                      </a:r>
                      <a:r>
                        <a:rPr lang="zh-CN" altLang="en-US" sz="1600" dirty="0"/>
                        <a:t>月）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dirty="0"/>
                        <a:t>影响因子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dirty="0"/>
                        <a:t>JCR</a:t>
                      </a:r>
                      <a:r>
                        <a:rPr lang="zh-CN" altLang="en-US" sz="2000" dirty="0"/>
                        <a:t>分区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/>
                        <a:t>ANGEW CHEM INT EDIT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253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16.823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化学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/>
                        <a:t>ADV FUNCT MATER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152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18.5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材料科学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6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/>
                        <a:t>NAT COMMUN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143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14.7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综合性期刊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29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/>
                        <a:t>ADV MATER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128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32.1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材料科学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1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/>
                        <a:t>J AM CHEM SOC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89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14.4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化学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60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/>
                        <a:t>SMALL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85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10.856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材料科学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/>
                        <a:t>CHEM ENG J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63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dirty="0"/>
                        <a:t>13.3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工程技术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60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/>
                        <a:t>ADV SCI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49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 ‌14.3‌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综合性期刊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91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/>
                        <a:t>ACS CATAL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48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13.1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化学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60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dirty="0"/>
                        <a:t>ENERG ENVIRON SCI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43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/>
                        <a:t>30.8</a:t>
                      </a: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化学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区 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</a:p>
                  </a:txBody>
                  <a:tcPr marL="9842" marR="9842" marT="984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62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1A26-CFBC-2EFF-12FD-309A45FB0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30A86417-8B3E-521B-D439-8FD9AE26D8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177955"/>
              </p:ext>
            </p:extLst>
          </p:nvPr>
        </p:nvGraphicFramePr>
        <p:xfrm>
          <a:off x="492919" y="2181225"/>
          <a:ext cx="11206161" cy="413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FF5ED710-807F-79C1-F3A8-41E6B5AF25FE}"/>
              </a:ext>
            </a:extLst>
          </p:cNvPr>
          <p:cNvSpPr txBox="1"/>
          <p:nvPr/>
        </p:nvSpPr>
        <p:spPr>
          <a:xfrm>
            <a:off x="540000" y="1080000"/>
            <a:ext cx="10192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/>
              <a:t>历年开机率</a:t>
            </a:r>
            <a:endParaRPr lang="en-US" altLang="zh-CN" sz="2000" b="1" dirty="0"/>
          </a:p>
          <a:p>
            <a:endParaRPr lang="en-US" altLang="zh-CN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Availability</a:t>
            </a:r>
            <a:r>
              <a:rPr lang="zh-CN" altLang="en-US" dirty="0"/>
              <a:t>为</a:t>
            </a:r>
            <a:r>
              <a:rPr lang="en-US" altLang="zh-CN" dirty="0"/>
              <a:t>96.4%</a:t>
            </a:r>
            <a:r>
              <a:rPr lang="zh-CN" altLang="en-US" dirty="0"/>
              <a:t>，主要受高频腔故障和超导扭摆器故障影响，</a:t>
            </a:r>
            <a:r>
              <a:rPr lang="en-US" altLang="zh-CN" dirty="0"/>
              <a:t>2025</a:t>
            </a:r>
            <a:r>
              <a:rPr lang="zh-CN" altLang="en-US" dirty="0"/>
              <a:t>年开机率略有回升。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6CF431-5739-D023-6FDA-1B5B20809BB0}"/>
              </a:ext>
            </a:extLst>
          </p:cNvPr>
          <p:cNvSpPr txBox="1"/>
          <p:nvPr/>
        </p:nvSpPr>
        <p:spPr>
          <a:xfrm>
            <a:off x="108000" y="1080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加速器运行情况</a:t>
            </a:r>
          </a:p>
        </p:txBody>
      </p:sp>
    </p:spTree>
    <p:extLst>
      <p:ext uri="{BB962C8B-B14F-4D97-AF65-F5344CB8AC3E}">
        <p14:creationId xmlns:p14="http://schemas.microsoft.com/office/powerpoint/2010/main" val="1889970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8622DC2D-93DB-687F-F5A1-262B5AAB2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40662"/>
              </p:ext>
            </p:extLst>
          </p:nvPr>
        </p:nvGraphicFramePr>
        <p:xfrm>
          <a:off x="4857749" y="1171461"/>
          <a:ext cx="6848476" cy="5091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4356">
                  <a:extLst>
                    <a:ext uri="{9D8B030D-6E8A-4147-A177-3AD203B41FA5}">
                      <a16:colId xmlns:a16="http://schemas.microsoft.com/office/drawing/2014/main" val="2146034312"/>
                    </a:ext>
                  </a:extLst>
                </a:gridCol>
                <a:gridCol w="1681694">
                  <a:extLst>
                    <a:ext uri="{9D8B030D-6E8A-4147-A177-3AD203B41FA5}">
                      <a16:colId xmlns:a16="http://schemas.microsoft.com/office/drawing/2014/main" val="3409303345"/>
                    </a:ext>
                  </a:extLst>
                </a:gridCol>
                <a:gridCol w="1404938">
                  <a:extLst>
                    <a:ext uri="{9D8B030D-6E8A-4147-A177-3AD203B41FA5}">
                      <a16:colId xmlns:a16="http://schemas.microsoft.com/office/drawing/2014/main" val="36763463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4173638007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40657195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72867776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01617531"/>
                    </a:ext>
                  </a:extLst>
                </a:gridCol>
              </a:tblGrid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系统名称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2025</a:t>
                      </a:r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76.41</a:t>
                      </a:r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hr</a:t>
                      </a:r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2024(</a:t>
                      </a:r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218</a:t>
                      </a:r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hr)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</a:rPr>
                        <a:t>2023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</a:rPr>
                        <a:t>2022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</a:rPr>
                        <a:t>2021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</a:rPr>
                        <a:t>2020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805121038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高频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14.89%</a:t>
                      </a:r>
                      <a:endParaRPr lang="zh-CN" altLang="en-US" sz="1600" b="1" i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17.9%</a:t>
                      </a:r>
                      <a:endParaRPr lang="zh-CN" altLang="en-US" sz="1600" b="1" i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2.38%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6.93%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3.95%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13.1%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3856589746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谐波腔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4.77%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10.15%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2.78%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676344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电源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10.86%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9.05%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29.6%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10.5%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19.9%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109896654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低温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2.03%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24.6%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17.9%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7.74%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4249685172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SCW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18.72%</a:t>
                      </a:r>
                      <a:endParaRPr lang="zh-CN" altLang="en-US" sz="1600" b="1" i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38.46%</a:t>
                      </a:r>
                      <a:endParaRPr lang="zh-CN" altLang="en-US" sz="1600" b="1" i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17.0%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058612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公用设施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17.44%</a:t>
                      </a:r>
                      <a:endParaRPr lang="zh-CN" altLang="en-US" sz="1600" b="1" i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6.86%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19.9%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5.12%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6.27%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9.44%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1439121198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线站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8.03%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3.78%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7.65%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12.2%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7.33%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3369983507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束测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2.01%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3.79%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9.71%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10.9%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3.35%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168580270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控制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1.35%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1.65%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0.27%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0.16%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3.20%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112847189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电子学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5.98%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0.14%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5.14%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54137010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脉冲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8.81%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5.34%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5.38%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9.51%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4000004641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真空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0.12%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9.11%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1.66%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506228235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工艺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1.94%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8.87%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8.83%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0.17%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191961998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辐射防护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0.69%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0.81%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1.03%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0.35%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0.38%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3644333864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运行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4.22%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2.29%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2.38%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767987213"/>
                  </a:ext>
                </a:extLst>
              </a:tr>
              <a:tr h="299484">
                <a:tc>
                  <a:txBody>
                    <a:bodyPr/>
                    <a:lstStyle/>
                    <a:p>
                      <a:r>
                        <a:rPr lang="zh-CN" altLang="en-US" sz="1600" b="1" i="0" dirty="0">
                          <a:solidFill>
                            <a:srgbClr val="0432FF"/>
                          </a:solidFill>
                        </a:rPr>
                        <a:t>其他</a:t>
                      </a:r>
                      <a:endParaRPr lang="zh-CN" altLang="en-US" sz="1600" b="1" i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----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1.30%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1.49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11.5%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33.9%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128275482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20B4A38E-5ED8-2ABF-41BC-C3DE96264D84}"/>
              </a:ext>
            </a:extLst>
          </p:cNvPr>
          <p:cNvSpPr txBox="1"/>
          <p:nvPr/>
        </p:nvSpPr>
        <p:spPr>
          <a:xfrm>
            <a:off x="540000" y="1080000"/>
            <a:ext cx="40415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/>
              <a:t>加速器年度故障特点</a:t>
            </a:r>
            <a:endParaRPr lang="en-US" altLang="zh-CN" sz="2000" b="1" dirty="0"/>
          </a:p>
          <a:p>
            <a:endParaRPr lang="en-US" altLang="zh-CN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本年度超导腔故障时间占比增长很大，频繁联锁丢束触发</a:t>
            </a:r>
            <a:r>
              <a:rPr lang="en-US" altLang="zh-CN" dirty="0"/>
              <a:t>SCW</a:t>
            </a:r>
            <a:r>
              <a:rPr lang="zh-CN" altLang="en-US" dirty="0"/>
              <a:t>失超故障。多次改变运行流强，谐波腔未匹配调节，继而导致谐波腔故障丢束。多次出现同一类型故障连续发生的现象。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SCW</a:t>
            </a:r>
            <a:r>
              <a:rPr lang="zh-CN" altLang="en-US" dirty="0"/>
              <a:t>失超频繁，恢复注入（</a:t>
            </a:r>
            <a:r>
              <a:rPr lang="en-US" altLang="zh-CN" dirty="0"/>
              <a:t>~4</a:t>
            </a:r>
            <a:r>
              <a:rPr lang="zh-CN" altLang="en-US" dirty="0"/>
              <a:t>小时）和稳定运行时间（</a:t>
            </a:r>
            <a:r>
              <a:rPr lang="en-US" altLang="zh-CN" dirty="0"/>
              <a:t>~20</a:t>
            </a:r>
            <a:r>
              <a:rPr lang="zh-CN" altLang="en-US" dirty="0"/>
              <a:t>小时）过长，故障问题尚未解决。临时采用防失超运行模式。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2025</a:t>
            </a:r>
            <a:r>
              <a:rPr lang="zh-CN" altLang="en-US" dirty="0"/>
              <a:t>年外网波动影响再次凸显。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电源系统、低温系统运行稳定性改善显著。</a:t>
            </a:r>
          </a:p>
        </p:txBody>
      </p:sp>
    </p:spTree>
    <p:extLst>
      <p:ext uri="{BB962C8B-B14F-4D97-AF65-F5344CB8AC3E}">
        <p14:creationId xmlns:p14="http://schemas.microsoft.com/office/powerpoint/2010/main" val="243490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3F72330-9152-5945-0D37-24C5D98F92C5}"/>
              </a:ext>
            </a:extLst>
          </p:cNvPr>
          <p:cNvSpPr txBox="1"/>
          <p:nvPr/>
        </p:nvSpPr>
        <p:spPr>
          <a:xfrm>
            <a:off x="540001" y="1080000"/>
            <a:ext cx="718477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/>
              <a:t>上海光源超导备用腔上线运行</a:t>
            </a:r>
            <a:endParaRPr lang="en-US" altLang="zh-CN" sz="2000" b="1" dirty="0"/>
          </a:p>
          <a:p>
            <a:endParaRPr lang="en-US" altLang="zh-CN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近几年</a:t>
            </a:r>
            <a:r>
              <a:rPr lang="en-US" altLang="zh-CN" dirty="0"/>
              <a:t>3</a:t>
            </a:r>
            <a:r>
              <a:rPr lang="zh-CN" altLang="en-US" dirty="0"/>
              <a:t>号超导腔频繁发生耦合器打火故障，并诱发</a:t>
            </a:r>
            <a:r>
              <a:rPr lang="en-US" altLang="zh-CN" dirty="0"/>
              <a:t>POB</a:t>
            </a:r>
            <a:r>
              <a:rPr lang="zh-CN" altLang="en-US" dirty="0"/>
              <a:t>真空放气。需降低承载功率运行，严重影响了光源高流强稳定运行。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为解决该问题，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月初决定使用备用腔替换</a:t>
            </a:r>
            <a:r>
              <a:rPr lang="en-US" altLang="zh-CN" dirty="0"/>
              <a:t>3#</a:t>
            </a:r>
            <a:r>
              <a:rPr lang="zh-CN" altLang="en-US" dirty="0"/>
              <a:t>腔。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8</a:t>
            </a:r>
            <a:r>
              <a:rPr lang="zh-CN" altLang="en-US" dirty="0"/>
              <a:t>月安装进储存环。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9</a:t>
            </a:r>
            <a:r>
              <a:rPr lang="zh-CN" altLang="en-US" dirty="0"/>
              <a:t>月初，正式带束运行。经过多次带束老练，承载功率逐步提升至</a:t>
            </a:r>
            <a:r>
              <a:rPr lang="en-US" altLang="zh-CN" dirty="0"/>
              <a:t>120kW</a:t>
            </a:r>
            <a:r>
              <a:rPr lang="zh-CN" altLang="en-US" dirty="0"/>
              <a:t>。稳定性改善显著。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F79A5F-1EE8-7BC9-F668-58255ADC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30" y="3849989"/>
            <a:ext cx="5547084" cy="23909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90AF64-C906-1C77-EBDC-5E53CF5A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71" y="1440942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CBD76-728C-7401-F923-B9D801E9C4EB}"/>
              </a:ext>
            </a:extLst>
          </p:cNvPr>
          <p:cNvSpPr/>
          <p:nvPr/>
        </p:nvSpPr>
        <p:spPr>
          <a:xfrm>
            <a:off x="463041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A15521F-D3BC-A779-A675-2E52C85EF650}"/>
              </a:ext>
            </a:extLst>
          </p:cNvPr>
          <p:cNvSpPr/>
          <p:nvPr/>
        </p:nvSpPr>
        <p:spPr>
          <a:xfrm>
            <a:off x="4282026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281453-3857-D226-769E-84ECF2DD09D8}"/>
              </a:ext>
            </a:extLst>
          </p:cNvPr>
          <p:cNvSpPr/>
          <p:nvPr/>
        </p:nvSpPr>
        <p:spPr>
          <a:xfrm>
            <a:off x="8101012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66DE187-7457-29BD-0BA4-C627D31CBA7C}"/>
              </a:ext>
            </a:extLst>
          </p:cNvPr>
          <p:cNvSpPr/>
          <p:nvPr/>
        </p:nvSpPr>
        <p:spPr>
          <a:xfrm>
            <a:off x="463041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2864F2-03FE-A51A-6A23-7FD89E210841}"/>
              </a:ext>
            </a:extLst>
          </p:cNvPr>
          <p:cNvSpPr/>
          <p:nvPr/>
        </p:nvSpPr>
        <p:spPr>
          <a:xfrm>
            <a:off x="4282027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2A4F16-D6BA-17DF-FABE-F0C9A569E8E4}"/>
              </a:ext>
            </a:extLst>
          </p:cNvPr>
          <p:cNvSpPr/>
          <p:nvPr/>
        </p:nvSpPr>
        <p:spPr>
          <a:xfrm>
            <a:off x="8101013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4" y="4799756"/>
            <a:ext cx="3240000" cy="14081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B72DEF-D919-0FFF-8188-E6793D1DBDD3}"/>
              </a:ext>
            </a:extLst>
          </p:cNvPr>
          <p:cNvSpPr txBox="1"/>
          <p:nvPr/>
        </p:nvSpPr>
        <p:spPr>
          <a:xfrm>
            <a:off x="463040" y="1276350"/>
            <a:ext cx="36279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rgbClr val="FF0000"/>
                </a:solidFill>
              </a:rPr>
              <a:t>√</a:t>
            </a:r>
            <a:r>
              <a:rPr lang="zh-CN" altLang="en-US" sz="2000" b="1" dirty="0">
                <a:solidFill>
                  <a:schemeClr val="bg1"/>
                </a:solidFill>
              </a:rPr>
              <a:t>超导扭摆器频繁失超问题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故障现象：</a:t>
            </a:r>
            <a:r>
              <a:rPr lang="en-US" altLang="zh-CN" sz="1600" dirty="0"/>
              <a:t>SCW</a:t>
            </a:r>
            <a:r>
              <a:rPr lang="zh-CN" altLang="en-US" sz="1600" dirty="0"/>
              <a:t>易受高频联锁丢束影响，频繁失超，恢复时间长。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机制分析：</a:t>
            </a:r>
            <a:r>
              <a:rPr lang="zh-CN" altLang="en-US" sz="1600" dirty="0"/>
              <a:t>电子散射丢失，始终丢失在磁体的同一位置，破坏热平衡。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解决方案：</a:t>
            </a:r>
            <a:r>
              <a:rPr lang="en-US" altLang="zh-CN" sz="1600" dirty="0"/>
              <a:t>SCW</a:t>
            </a:r>
            <a:r>
              <a:rPr lang="zh-CN" altLang="en-US" sz="1600" dirty="0"/>
              <a:t>直线节加色散，丢束时散射电子丢失在磁体不同位置。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运行情况：</a:t>
            </a:r>
            <a:r>
              <a:rPr lang="zh-CN" altLang="en-US" sz="1600" dirty="0"/>
              <a:t>因高频联锁丢束失超机率从</a:t>
            </a:r>
            <a:r>
              <a:rPr lang="en-US" altLang="zh-CN" sz="1600" dirty="0"/>
              <a:t>90%</a:t>
            </a:r>
            <a:r>
              <a:rPr lang="zh-CN" altLang="en-US" sz="1600" dirty="0"/>
              <a:t>降低到</a:t>
            </a:r>
            <a:r>
              <a:rPr lang="en-US" altLang="zh-CN" sz="1600" dirty="0"/>
              <a:t>10%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后续工作：</a:t>
            </a:r>
            <a:r>
              <a:rPr lang="en-US" altLang="zh-CN" sz="1600" dirty="0"/>
              <a:t>SCW</a:t>
            </a:r>
            <a:r>
              <a:rPr lang="zh-CN" altLang="en-US" sz="1600" dirty="0"/>
              <a:t>备件（计划寒期安装），失超恢复后稳定时间</a:t>
            </a:r>
            <a:r>
              <a:rPr lang="en-US" altLang="zh-CN" sz="1600" dirty="0"/>
              <a:t>~20</a:t>
            </a:r>
            <a:r>
              <a:rPr lang="zh-CN" altLang="en-US" sz="1600" dirty="0"/>
              <a:t>小时，仍需继续研究。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B50247A-0638-52B6-FA0B-BC62F47C1BCF}"/>
              </a:ext>
            </a:extLst>
          </p:cNvPr>
          <p:cNvSpPr txBox="1"/>
          <p:nvPr/>
        </p:nvSpPr>
        <p:spPr>
          <a:xfrm>
            <a:off x="4282027" y="1276349"/>
            <a:ext cx="3627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rgbClr val="FF0000"/>
                </a:solidFill>
              </a:rPr>
              <a:t>√</a:t>
            </a:r>
            <a:r>
              <a:rPr lang="zh-CN" altLang="en-US" sz="2000" b="1" dirty="0">
                <a:solidFill>
                  <a:schemeClr val="bg1"/>
                </a:solidFill>
              </a:rPr>
              <a:t>谐波腔液氦液位不稳定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故障现象：</a:t>
            </a:r>
            <a:r>
              <a:rPr lang="en-US" altLang="zh-CN" sz="1600" dirty="0"/>
              <a:t>2024</a:t>
            </a:r>
            <a:r>
              <a:rPr lang="zh-CN" altLang="en-US" sz="1600" dirty="0"/>
              <a:t>年</a:t>
            </a:r>
            <a:r>
              <a:rPr lang="en-US" altLang="zh-CN" sz="1600" dirty="0"/>
              <a:t>7</a:t>
            </a:r>
            <a:r>
              <a:rPr lang="zh-CN" altLang="en-US" sz="1600" dirty="0"/>
              <a:t>月份频繁发生因液氦液位不稳导致的联锁丢束。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故障处理：</a:t>
            </a:r>
            <a:r>
              <a:rPr lang="en-US" altLang="zh-CN" sz="1600" dirty="0"/>
              <a:t>2024</a:t>
            </a:r>
            <a:r>
              <a:rPr lang="zh-CN" altLang="en-US" sz="1600" dirty="0"/>
              <a:t>年</a:t>
            </a:r>
            <a:r>
              <a:rPr lang="en-US" altLang="zh-CN" sz="1600" dirty="0"/>
              <a:t>8</a:t>
            </a:r>
            <a:r>
              <a:rPr lang="zh-CN" altLang="en-US" sz="1600" dirty="0"/>
              <a:t>月暑期维护时对谐波腔所有低温管路的检查维护、增加备用液位计、对射频线缆重新标定、降温时对氦槽多次纯化等。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zh-CN" altLang="en-US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运行情况：</a:t>
            </a:r>
            <a:r>
              <a:rPr lang="zh-CN" altLang="en-US" sz="1600" dirty="0"/>
              <a:t>故障一年内未复发。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C0255F8-882A-2F0E-5E38-734EBB45289D}"/>
              </a:ext>
            </a:extLst>
          </p:cNvPr>
          <p:cNvGrpSpPr/>
          <p:nvPr/>
        </p:nvGrpSpPr>
        <p:grpSpPr>
          <a:xfrm>
            <a:off x="4475999" y="4914201"/>
            <a:ext cx="3240000" cy="1179233"/>
            <a:chOff x="6699330" y="4018864"/>
            <a:chExt cx="4724400" cy="1724025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9FAC2380-D0CE-D9EE-21F8-A62BD8870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980" y="4018864"/>
              <a:ext cx="3333750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">
              <a:extLst>
                <a:ext uri="{FF2B5EF4-FFF2-40B4-BE49-F238E27FC236}">
                  <a16:creationId xmlns:a16="http://schemas.microsoft.com/office/drawing/2014/main" id="{92115E0B-202A-8810-4A19-BC0145D91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330" y="4018864"/>
              <a:ext cx="139065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BBB2A998-099F-8D55-73F2-F47CF6F64CEB}"/>
              </a:ext>
            </a:extLst>
          </p:cNvPr>
          <p:cNvSpPr txBox="1"/>
          <p:nvPr/>
        </p:nvSpPr>
        <p:spPr>
          <a:xfrm>
            <a:off x="8101011" y="1276349"/>
            <a:ext cx="36279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rgbClr val="FF0000"/>
                </a:solidFill>
              </a:rPr>
              <a:t>√</a:t>
            </a:r>
            <a:r>
              <a:rPr lang="zh-CN" altLang="en-US" sz="2000" b="1" dirty="0">
                <a:solidFill>
                  <a:schemeClr val="bg1"/>
                </a:solidFill>
              </a:rPr>
              <a:t>横向反馈系统稳定性问题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故障现象：</a:t>
            </a:r>
            <a:r>
              <a:rPr lang="zh-CN" altLang="en-US" sz="1600" dirty="0"/>
              <a:t>横向反馈系统长期运行不稳定，容易失效甚至反激励束流。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故障分析：</a:t>
            </a:r>
            <a:r>
              <a:rPr lang="zh-CN" altLang="en-US" sz="1600" dirty="0"/>
              <a:t>反馈系统射频前端工作在</a:t>
            </a:r>
            <a:r>
              <a:rPr lang="en-US" altLang="zh-CN" sz="1600" dirty="0"/>
              <a:t>1.5GHz</a:t>
            </a:r>
            <a:r>
              <a:rPr lang="zh-CN" altLang="en-US" sz="1600" dirty="0"/>
              <a:t>频段，晶振及混频系统可能采用温度敏感器件。如果反馈系统散热效果不佳，可能导致系统产生的工作频率抖动增加引起失锁。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故障处理：</a:t>
            </a:r>
            <a:r>
              <a:rPr lang="zh-CN" altLang="en-US" sz="1600" dirty="0"/>
              <a:t>对射频前端的散热进行改善。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运行情况：</a:t>
            </a:r>
            <a:r>
              <a:rPr lang="zh-CN" altLang="en-US" sz="1600" dirty="0"/>
              <a:t>低色品运行稳定性改善，仍需高流强测试。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B86DD5-10C3-F1BE-970A-41574EFD7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83" y="4835724"/>
            <a:ext cx="1620000" cy="13029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38EEB3-B1DF-514C-86C7-E490F168C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783" y="4835724"/>
            <a:ext cx="1620000" cy="1372156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1CA28EEE-4446-77E0-77A3-48F7EDB2BA96}"/>
              </a:ext>
            </a:extLst>
          </p:cNvPr>
          <p:cNvSpPr/>
          <p:nvPr/>
        </p:nvSpPr>
        <p:spPr>
          <a:xfrm>
            <a:off x="2189709" y="5563852"/>
            <a:ext cx="500063" cy="55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933831-1768-1A72-6FED-F1FE08726BD8}"/>
              </a:ext>
            </a:extLst>
          </p:cNvPr>
          <p:cNvSpPr txBox="1"/>
          <p:nvPr/>
        </p:nvSpPr>
        <p:spPr>
          <a:xfrm>
            <a:off x="108000" y="108000"/>
            <a:ext cx="660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加速器运行情况</a:t>
            </a:r>
            <a:r>
              <a:rPr lang="en-US" altLang="zh-CN" sz="3600" b="1" dirty="0">
                <a:solidFill>
                  <a:srgbClr val="0033CC"/>
                </a:solidFill>
              </a:rPr>
              <a:t>-</a:t>
            </a:r>
            <a:r>
              <a:rPr lang="zh-CN" altLang="en-US" sz="3600" b="1" dirty="0">
                <a:solidFill>
                  <a:srgbClr val="0033CC"/>
                </a:solidFill>
              </a:rPr>
              <a:t>重要故障案例</a:t>
            </a:r>
          </a:p>
        </p:txBody>
      </p:sp>
    </p:spTree>
    <p:extLst>
      <p:ext uri="{BB962C8B-B14F-4D97-AF65-F5344CB8AC3E}">
        <p14:creationId xmlns:p14="http://schemas.microsoft.com/office/powerpoint/2010/main" val="89556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FC18D83-D15E-8958-0737-6374808C7296}"/>
              </a:ext>
            </a:extLst>
          </p:cNvPr>
          <p:cNvSpPr/>
          <p:nvPr/>
        </p:nvSpPr>
        <p:spPr>
          <a:xfrm>
            <a:off x="463041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74CD641-E466-5A4F-2CB6-7CBCD1239F8B}"/>
              </a:ext>
            </a:extLst>
          </p:cNvPr>
          <p:cNvSpPr/>
          <p:nvPr/>
        </p:nvSpPr>
        <p:spPr>
          <a:xfrm>
            <a:off x="4282026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32339C-DFCF-637D-97EC-ECF64862A6C3}"/>
              </a:ext>
            </a:extLst>
          </p:cNvPr>
          <p:cNvSpPr/>
          <p:nvPr/>
        </p:nvSpPr>
        <p:spPr>
          <a:xfrm>
            <a:off x="8101012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BA136B-27AF-C4EB-3B8D-3C5A9E5FF6DD}"/>
              </a:ext>
            </a:extLst>
          </p:cNvPr>
          <p:cNvSpPr/>
          <p:nvPr/>
        </p:nvSpPr>
        <p:spPr>
          <a:xfrm>
            <a:off x="463041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104DFF-9CEC-93EE-4D0F-921D594F951E}"/>
              </a:ext>
            </a:extLst>
          </p:cNvPr>
          <p:cNvSpPr/>
          <p:nvPr/>
        </p:nvSpPr>
        <p:spPr>
          <a:xfrm>
            <a:off x="4282027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E75D48-E9E3-AABA-62E2-89A8147E226B}"/>
              </a:ext>
            </a:extLst>
          </p:cNvPr>
          <p:cNvSpPr/>
          <p:nvPr/>
        </p:nvSpPr>
        <p:spPr>
          <a:xfrm>
            <a:off x="8101013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D1FBDCE-A130-5D1D-8B97-CEC37449A851}"/>
              </a:ext>
            </a:extLst>
          </p:cNvPr>
          <p:cNvSpPr txBox="1"/>
          <p:nvPr/>
        </p:nvSpPr>
        <p:spPr>
          <a:xfrm>
            <a:off x="463040" y="1276350"/>
            <a:ext cx="3627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rgbClr val="FF0000"/>
                </a:solidFill>
              </a:rPr>
              <a:t>√</a:t>
            </a:r>
            <a:r>
              <a:rPr lang="zh-CN" altLang="en-US" sz="2000" b="1" dirty="0">
                <a:solidFill>
                  <a:schemeClr val="bg1"/>
                </a:solidFill>
              </a:rPr>
              <a:t>超导腔压力传感器故障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故障现象：</a:t>
            </a:r>
            <a:r>
              <a:rPr lang="en-US" altLang="zh-CN" sz="1600" dirty="0"/>
              <a:t>1</a:t>
            </a:r>
            <a:r>
              <a:rPr lang="zh-CN" altLang="en-US" sz="1600" dirty="0"/>
              <a:t>号超导腔压力随时间慢飘，超阈值联锁，多次丢束。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故障处理：</a:t>
            </a:r>
            <a:r>
              <a:rPr lang="zh-CN" altLang="en-US" sz="1600" dirty="0"/>
              <a:t>压力超过</a:t>
            </a:r>
            <a:r>
              <a:rPr lang="en-US" altLang="zh-CN" sz="1600" dirty="0"/>
              <a:t>300kg</a:t>
            </a:r>
            <a:r>
              <a:rPr lang="zh-CN" altLang="en-US" sz="1600" dirty="0"/>
              <a:t>，真伪难以判断。在准备好工装的前提下对传感器进行了更换。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运行情况：</a:t>
            </a:r>
            <a:r>
              <a:rPr lang="zh-CN" altLang="en-US" sz="1600" dirty="0"/>
              <a:t>压力显示由</a:t>
            </a:r>
            <a:r>
              <a:rPr lang="en-US" altLang="zh-CN" sz="1600" dirty="0"/>
              <a:t>300kg</a:t>
            </a:r>
            <a:r>
              <a:rPr lang="zh-CN" altLang="en-US" sz="1600" dirty="0"/>
              <a:t>恢复至</a:t>
            </a:r>
            <a:r>
              <a:rPr lang="en-US" altLang="zh-CN" sz="1600" dirty="0"/>
              <a:t>20kg</a:t>
            </a:r>
            <a:r>
              <a:rPr lang="zh-CN" altLang="en-US" sz="1600" dirty="0"/>
              <a:t>，且压力不在随时间慢飘。</a:t>
            </a:r>
            <a:endParaRPr lang="en-US" altLang="zh-CN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DA1A35D-B975-494F-B953-411658EAB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3" y="4598306"/>
            <a:ext cx="3240000" cy="15550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CCB3204-0DCD-DBED-3B80-4A9C1C0B0296}"/>
              </a:ext>
            </a:extLst>
          </p:cNvPr>
          <p:cNvSpPr txBox="1"/>
          <p:nvPr/>
        </p:nvSpPr>
        <p:spPr>
          <a:xfrm>
            <a:off x="4282024" y="1276350"/>
            <a:ext cx="36279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r>
              <a:rPr lang="en-US" altLang="zh-CN" sz="2000" b="1" dirty="0">
                <a:solidFill>
                  <a:schemeClr val="bg1"/>
                </a:solidFill>
              </a:rPr>
              <a:t>3#</a:t>
            </a:r>
            <a:r>
              <a:rPr lang="zh-CN" altLang="en-US" sz="2000" b="1" dirty="0">
                <a:solidFill>
                  <a:schemeClr val="bg1"/>
                </a:solidFill>
              </a:rPr>
              <a:t>超导腔耦合器频繁打火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故障现象：</a:t>
            </a:r>
            <a:r>
              <a:rPr lang="en-US" altLang="zh-CN" sz="1600" dirty="0"/>
              <a:t>3</a:t>
            </a:r>
            <a:r>
              <a:rPr lang="zh-CN" altLang="en-US" sz="1600" dirty="0"/>
              <a:t>号超导腔频繁</a:t>
            </a:r>
            <a:r>
              <a:rPr lang="en-US" altLang="zh-CN" sz="1600" dirty="0"/>
              <a:t>POB</a:t>
            </a:r>
            <a:r>
              <a:rPr lang="zh-CN" altLang="en-US" sz="1600" dirty="0"/>
              <a:t>，并多次引起</a:t>
            </a:r>
            <a:r>
              <a:rPr lang="en-US" altLang="zh-CN" sz="1600" dirty="0"/>
              <a:t>SCW</a:t>
            </a:r>
            <a:r>
              <a:rPr lang="zh-CN" altLang="en-US" sz="1600" dirty="0"/>
              <a:t>失超，多次降流强运行。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故障处理：</a:t>
            </a:r>
            <a:r>
              <a:rPr lang="zh-CN" altLang="en-US" sz="1600" dirty="0"/>
              <a:t>备用腔模组经过水平测试，测试结果满足基本指标要求，于</a:t>
            </a:r>
            <a:r>
              <a:rPr lang="en-US" altLang="zh-CN" sz="1600" dirty="0"/>
              <a:t>2025</a:t>
            </a:r>
            <a:r>
              <a:rPr lang="zh-CN" altLang="en-US" sz="1600" dirty="0"/>
              <a:t>年</a:t>
            </a:r>
            <a:r>
              <a:rPr lang="en-US" altLang="zh-CN" sz="1600" dirty="0"/>
              <a:t>7</a:t>
            </a:r>
            <a:r>
              <a:rPr lang="zh-CN" altLang="en-US" sz="1600" dirty="0"/>
              <a:t>月</a:t>
            </a:r>
            <a:r>
              <a:rPr lang="en-US" altLang="zh-CN" sz="1600" dirty="0"/>
              <a:t>28</a:t>
            </a:r>
            <a:r>
              <a:rPr lang="zh-CN" altLang="en-US" sz="1600" dirty="0"/>
              <a:t>日安装于原</a:t>
            </a:r>
            <a:r>
              <a:rPr lang="en-US" altLang="zh-CN" sz="1600" dirty="0"/>
              <a:t>3</a:t>
            </a:r>
            <a:r>
              <a:rPr lang="zh-CN" altLang="en-US" sz="1600" dirty="0"/>
              <a:t>号超导腔模组位置，计划用于改善原</a:t>
            </a:r>
            <a:r>
              <a:rPr lang="en-US" altLang="zh-CN" sz="1600" dirty="0"/>
              <a:t>3</a:t>
            </a:r>
            <a:r>
              <a:rPr lang="zh-CN" altLang="en-US" sz="1600" dirty="0"/>
              <a:t>号超导腔在高功率情况下频繁发生耦合器打火和</a:t>
            </a:r>
            <a:r>
              <a:rPr lang="en-US" altLang="zh-CN" sz="1600" dirty="0"/>
              <a:t>POB</a:t>
            </a:r>
            <a:r>
              <a:rPr lang="zh-CN" altLang="en-US" sz="1600" dirty="0"/>
              <a:t>故障的问题，为束流提升做好准备。</a:t>
            </a:r>
            <a:endParaRPr lang="en-US" altLang="zh-CN" sz="16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80E93CD-F846-4680-AF2E-9C21D8908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97"/>
          <a:stretch/>
        </p:blipFill>
        <p:spPr>
          <a:xfrm>
            <a:off x="4475997" y="4384893"/>
            <a:ext cx="3240000" cy="186492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5FFEF46-470B-8210-8F39-DF42A9322282}"/>
              </a:ext>
            </a:extLst>
          </p:cNvPr>
          <p:cNvSpPr txBox="1"/>
          <p:nvPr/>
        </p:nvSpPr>
        <p:spPr>
          <a:xfrm>
            <a:off x="8101013" y="1276350"/>
            <a:ext cx="3627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FF0000"/>
                </a:solidFill>
              </a:rPr>
              <a:t>Ⅹ</a:t>
            </a:r>
            <a:r>
              <a:rPr lang="zh-CN" altLang="en-US" sz="2000" b="1" dirty="0">
                <a:solidFill>
                  <a:schemeClr val="bg1"/>
                </a:solidFill>
              </a:rPr>
              <a:t>快丢束故障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故障现象：</a:t>
            </a:r>
            <a:r>
              <a:rPr lang="zh-CN" altLang="en-US" sz="1600" dirty="0"/>
              <a:t>束流在非注入期间，一圈之内全部丢失。前期故障时间有规律，后期故障无规律。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33CC"/>
                </a:solidFill>
              </a:rPr>
              <a:t>故障处理：</a:t>
            </a:r>
            <a:r>
              <a:rPr lang="zh-CN" altLang="en-US" sz="1600" dirty="0"/>
              <a:t>脉冲系统和电子学系统已多次进行了设备诊断，均未发现故障根源。运行系统对横向反馈、快校正子等设备，进行了故障模拟，均未重复故障。</a:t>
            </a:r>
            <a:endParaRPr lang="en-US" altLang="zh-CN" sz="16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6C940DF-36FC-1299-EC8E-58CDC8B5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85" y="4436756"/>
            <a:ext cx="3240000" cy="17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5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F860D-2D69-2E23-78E3-23F2FCF8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A9135CF-5189-3F44-9184-7A6ABEEE8B2D}"/>
              </a:ext>
            </a:extLst>
          </p:cNvPr>
          <p:cNvSpPr txBox="1"/>
          <p:nvPr/>
        </p:nvSpPr>
        <p:spPr>
          <a:xfrm>
            <a:off x="108000" y="108000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加速器运行情况</a:t>
            </a:r>
            <a:r>
              <a:rPr lang="en-US" altLang="zh-CN" sz="3600" b="1" dirty="0">
                <a:solidFill>
                  <a:srgbClr val="0033CC"/>
                </a:solidFill>
              </a:rPr>
              <a:t>-</a:t>
            </a:r>
            <a:r>
              <a:rPr lang="zh-CN" altLang="en-US" sz="3600" b="1" dirty="0">
                <a:solidFill>
                  <a:srgbClr val="0033CC"/>
                </a:solidFill>
              </a:rPr>
              <a:t>运行功能扩展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ABBC26-4B73-7604-15CC-4594BCB231BB}"/>
              </a:ext>
            </a:extLst>
          </p:cNvPr>
          <p:cNvSpPr/>
          <p:nvPr/>
        </p:nvSpPr>
        <p:spPr>
          <a:xfrm>
            <a:off x="463041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4BDEA5-0967-409E-6ED4-085D2B95C191}"/>
              </a:ext>
            </a:extLst>
          </p:cNvPr>
          <p:cNvSpPr/>
          <p:nvPr/>
        </p:nvSpPr>
        <p:spPr>
          <a:xfrm>
            <a:off x="4282026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0A58984-871F-3AD1-CB23-52D0B698D097}"/>
              </a:ext>
            </a:extLst>
          </p:cNvPr>
          <p:cNvSpPr/>
          <p:nvPr/>
        </p:nvSpPr>
        <p:spPr>
          <a:xfrm>
            <a:off x="8101012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4126DEF-E067-C7A9-4C38-4D71C3CF5403}"/>
              </a:ext>
            </a:extLst>
          </p:cNvPr>
          <p:cNvSpPr/>
          <p:nvPr/>
        </p:nvSpPr>
        <p:spPr>
          <a:xfrm>
            <a:off x="463041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C09737D-305E-0D9B-6F2D-D0A1B2D23B93}"/>
              </a:ext>
            </a:extLst>
          </p:cNvPr>
          <p:cNvSpPr/>
          <p:nvPr/>
        </p:nvSpPr>
        <p:spPr>
          <a:xfrm>
            <a:off x="4282027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E01BBA4-06A6-680E-9A10-363E899B30C9}"/>
              </a:ext>
            </a:extLst>
          </p:cNvPr>
          <p:cNvSpPr/>
          <p:nvPr/>
        </p:nvSpPr>
        <p:spPr>
          <a:xfrm>
            <a:off x="8101013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D187922-38CC-E684-94D6-B9E38D589CBB}"/>
              </a:ext>
            </a:extLst>
          </p:cNvPr>
          <p:cNvSpPr txBox="1"/>
          <p:nvPr/>
        </p:nvSpPr>
        <p:spPr>
          <a:xfrm>
            <a:off x="463040" y="1265159"/>
            <a:ext cx="362794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bg1"/>
                </a:solidFill>
              </a:rPr>
              <a:t>辐射防护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光纤束损监控技术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b="1" dirty="0">
              <a:solidFill>
                <a:srgbClr val="0000FF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技术路线：</a:t>
            </a:r>
            <a:r>
              <a:rPr lang="zh-CN" altLang="en-US" sz="1600" dirty="0"/>
              <a:t>研制光纤束流损失监测系统，完成了系统安装、软件编写及测试工作，目前已部署到高能线。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zh-CN" altLang="en-US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运行情况：</a:t>
            </a:r>
            <a:r>
              <a:rPr lang="zh-CN" altLang="en-US" sz="1600" dirty="0"/>
              <a:t>经内部测试实现了光纤束损监测系统的相关功能，待完成后续的验收工作。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" y="4087280"/>
            <a:ext cx="3240000" cy="205778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941C8C1-3CE5-CFBC-CB88-9C03B2293607}"/>
              </a:ext>
            </a:extLst>
          </p:cNvPr>
          <p:cNvSpPr txBox="1"/>
          <p:nvPr/>
        </p:nvSpPr>
        <p:spPr>
          <a:xfrm>
            <a:off x="4282025" y="1265159"/>
            <a:ext cx="3627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bg1"/>
                </a:solidFill>
              </a:rPr>
              <a:t>超导磁铁</a:t>
            </a:r>
            <a:r>
              <a:rPr lang="en-US" altLang="zh-CN" sz="2000" b="1" dirty="0">
                <a:solidFill>
                  <a:schemeClr val="bg1"/>
                </a:solidFill>
              </a:rPr>
              <a:t>-SCW</a:t>
            </a:r>
            <a:r>
              <a:rPr lang="zh-CN" altLang="en-US" sz="2000" b="1" dirty="0">
                <a:solidFill>
                  <a:schemeClr val="bg1"/>
                </a:solidFill>
              </a:rPr>
              <a:t>信号诊断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技术路线：</a:t>
            </a:r>
            <a:r>
              <a:rPr lang="zh-CN" altLang="en-US" sz="1600" dirty="0"/>
              <a:t>通过新增高速电压采集系统，接入设备电流信号和电压信号，拓展故障诊断功能。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运行情况：</a:t>
            </a:r>
            <a:r>
              <a:rPr lang="zh-CN" altLang="en-US" sz="1600" dirty="0"/>
              <a:t>实现瞬时故障信号采集和锁存，采样率</a:t>
            </a:r>
            <a:r>
              <a:rPr lang="en-US" altLang="zh-CN" sz="1600" dirty="0"/>
              <a:t>1 M</a:t>
            </a:r>
            <a:r>
              <a:rPr lang="zh-CN" altLang="en-US" sz="1600" dirty="0"/>
              <a:t>，捕捉</a:t>
            </a:r>
            <a:r>
              <a:rPr lang="en-US" altLang="zh-CN" sz="1600" dirty="0"/>
              <a:t>0.1</a:t>
            </a:r>
            <a:r>
              <a:rPr lang="zh-CN" altLang="en-US" sz="1600" dirty="0"/>
              <a:t>秒故障过程中信号波形演化，提升了对设备故障的诊断和认知，为后续故障减少和性能改善提供依据。</a:t>
            </a:r>
          </a:p>
        </p:txBody>
      </p:sp>
      <p:pic>
        <p:nvPicPr>
          <p:cNvPr id="24" name="图片 23" descr="图示&#10;&#10;AI 生成的内容可能不正确。">
            <a:extLst>
              <a:ext uri="{FF2B5EF4-FFF2-40B4-BE49-F238E27FC236}">
                <a16:creationId xmlns:a16="http://schemas.microsoft.com/office/drawing/2014/main" id="{B74C6203-7BAD-130E-5725-A29AF0DD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37" y="4629897"/>
            <a:ext cx="1980000" cy="1515168"/>
          </a:xfrm>
          <a:prstGeom prst="rect">
            <a:avLst/>
          </a:prstGeom>
        </p:spPr>
      </p:pic>
      <p:pic>
        <p:nvPicPr>
          <p:cNvPr id="25" name="图片 24" descr="图表, 图示&#10;&#10;AI 生成的内容可能不正确。">
            <a:extLst>
              <a:ext uri="{FF2B5EF4-FFF2-40B4-BE49-F238E27FC236}">
                <a16:creationId xmlns:a16="http://schemas.microsoft.com/office/drawing/2014/main" id="{911B6797-5DD2-B726-DB70-918BB3EA27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49" y="4629897"/>
            <a:ext cx="1980000" cy="151516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941C8C1-3CE5-CFBC-CB88-9C03B2293607}"/>
              </a:ext>
            </a:extLst>
          </p:cNvPr>
          <p:cNvSpPr txBox="1"/>
          <p:nvPr/>
        </p:nvSpPr>
        <p:spPr>
          <a:xfrm>
            <a:off x="8101009" y="1265159"/>
            <a:ext cx="3627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bg1"/>
                </a:solidFill>
              </a:rPr>
              <a:t>束测系统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工作点实时测量技术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技术路线：</a:t>
            </a:r>
            <a:r>
              <a:rPr lang="zh-CN" altLang="en-US" sz="1600" dirty="0"/>
              <a:t>在</a:t>
            </a:r>
            <a:r>
              <a:rPr lang="en-US" altLang="zh-CN" sz="1600" dirty="0"/>
              <a:t>SSRF</a:t>
            </a:r>
            <a:r>
              <a:rPr lang="zh-CN" altLang="en-US" sz="1600" dirty="0"/>
              <a:t>储存环中，采用</a:t>
            </a:r>
            <a:r>
              <a:rPr lang="en-US" altLang="zh-CN" sz="1600" dirty="0" err="1"/>
              <a:t>dimtel</a:t>
            </a:r>
            <a:r>
              <a:rPr lang="en-US" altLang="zh-CN" sz="1600" dirty="0"/>
              <a:t> iGp-12</a:t>
            </a:r>
            <a:r>
              <a:rPr lang="zh-CN" altLang="en-US" sz="1600" dirty="0"/>
              <a:t>反馈处理器与</a:t>
            </a:r>
            <a:r>
              <a:rPr lang="en-US" altLang="zh-CN" sz="1600" dirty="0"/>
              <a:t>FET-500</a:t>
            </a:r>
            <a:r>
              <a:rPr lang="zh-CN" altLang="en-US" sz="1600" dirty="0"/>
              <a:t>前端，设置</a:t>
            </a:r>
            <a:r>
              <a:rPr lang="en-US" altLang="zh-CN" sz="1600" dirty="0"/>
              <a:t>ADC</a:t>
            </a:r>
            <a:r>
              <a:rPr lang="zh-CN" altLang="en-US" sz="1600" dirty="0"/>
              <a:t>采样束团信号的最佳信噪比延迟，实现工作点的实时在线测量。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运行结果：</a:t>
            </a:r>
            <a:r>
              <a:rPr lang="zh-CN" altLang="en-US" sz="1600" dirty="0"/>
              <a:t>已经稳定试运行</a:t>
            </a:r>
            <a:r>
              <a:rPr lang="en-US" altLang="zh-CN" sz="1600" dirty="0"/>
              <a:t>4</a:t>
            </a:r>
            <a:r>
              <a:rPr lang="zh-CN" altLang="en-US" sz="1600" dirty="0"/>
              <a:t>个月，且测量区间在</a:t>
            </a:r>
            <a:r>
              <a:rPr lang="en-US" altLang="zh-CN" sz="1600" dirty="0"/>
              <a:t>TUNE</a:t>
            </a:r>
            <a:r>
              <a:rPr lang="zh-CN" altLang="en-US" sz="1600" dirty="0"/>
              <a:t>垂直设定</a:t>
            </a:r>
            <a:r>
              <a:rPr lang="en-US" altLang="zh-CN" sz="1600" dirty="0"/>
              <a:t>0.165</a:t>
            </a:r>
            <a:r>
              <a:rPr lang="zh-CN" altLang="en-US" sz="1600" dirty="0"/>
              <a:t>下，实际测量区间为</a:t>
            </a:r>
            <a:r>
              <a:rPr lang="en-US" altLang="zh-CN" sz="1600" dirty="0"/>
              <a:t>0.143-0.196</a:t>
            </a:r>
            <a:r>
              <a:rPr lang="zh-CN" altLang="en-US" sz="1600" dirty="0"/>
              <a:t>。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83D7117-4FA4-599D-B281-0D5695DE6A3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294987" y="4160629"/>
            <a:ext cx="3240000" cy="9968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F680F49-D3A5-CAA3-B65C-7553755933E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87" y="5157516"/>
            <a:ext cx="3240000" cy="9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47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E5C6-2ED2-1C1D-40D4-6A4413386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C6E600-E778-4F05-1CE2-4CAF9FF1C25C}"/>
              </a:ext>
            </a:extLst>
          </p:cNvPr>
          <p:cNvSpPr txBox="1"/>
          <p:nvPr/>
        </p:nvSpPr>
        <p:spPr>
          <a:xfrm>
            <a:off x="108000" y="108000"/>
            <a:ext cx="70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加速器运行情况</a:t>
            </a:r>
            <a:r>
              <a:rPr lang="en-US" altLang="zh-CN" sz="3600" b="1" dirty="0">
                <a:solidFill>
                  <a:srgbClr val="0033CC"/>
                </a:solidFill>
              </a:rPr>
              <a:t>-</a:t>
            </a:r>
            <a:r>
              <a:rPr lang="zh-CN" altLang="en-US" sz="3600" b="1" dirty="0">
                <a:solidFill>
                  <a:srgbClr val="0033CC"/>
                </a:solidFill>
              </a:rPr>
              <a:t>设备国产化替代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758B007-DA15-4359-8EE2-E823275D5755}"/>
              </a:ext>
            </a:extLst>
          </p:cNvPr>
          <p:cNvSpPr/>
          <p:nvPr/>
        </p:nvSpPr>
        <p:spPr>
          <a:xfrm>
            <a:off x="463041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BABE1B-B964-FC91-5970-86A5B6CD5323}"/>
              </a:ext>
            </a:extLst>
          </p:cNvPr>
          <p:cNvSpPr/>
          <p:nvPr/>
        </p:nvSpPr>
        <p:spPr>
          <a:xfrm>
            <a:off x="4282026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E330B00-EF48-ACFD-B1CF-A5E3D2E9BD19}"/>
              </a:ext>
            </a:extLst>
          </p:cNvPr>
          <p:cNvSpPr/>
          <p:nvPr/>
        </p:nvSpPr>
        <p:spPr>
          <a:xfrm>
            <a:off x="8101012" y="1158689"/>
            <a:ext cx="3627947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6C13027-586A-60B0-9ECE-31E08C4E9516}"/>
              </a:ext>
            </a:extLst>
          </p:cNvPr>
          <p:cNvSpPr/>
          <p:nvPr/>
        </p:nvSpPr>
        <p:spPr>
          <a:xfrm>
            <a:off x="463041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29F6A9-F28A-1FC1-E18F-1DC97DD94310}"/>
              </a:ext>
            </a:extLst>
          </p:cNvPr>
          <p:cNvSpPr/>
          <p:nvPr/>
        </p:nvSpPr>
        <p:spPr>
          <a:xfrm>
            <a:off x="4282027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85C258-4B20-D411-06A6-7DBF47290F6A}"/>
              </a:ext>
            </a:extLst>
          </p:cNvPr>
          <p:cNvSpPr/>
          <p:nvPr/>
        </p:nvSpPr>
        <p:spPr>
          <a:xfrm>
            <a:off x="8101013" y="1158689"/>
            <a:ext cx="3627946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6D90D5-4312-499C-ABBD-2264AF8B85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3" y="4224169"/>
            <a:ext cx="1620000" cy="200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D9D013-B37F-4AA8-93F2-CF4835B6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58" y="4224168"/>
            <a:ext cx="1620000" cy="2024155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D6D086D5-E46E-41B8-AD0D-C592AF0E35A2}"/>
              </a:ext>
            </a:extLst>
          </p:cNvPr>
          <p:cNvSpPr/>
          <p:nvPr/>
        </p:nvSpPr>
        <p:spPr>
          <a:xfrm>
            <a:off x="2171892" y="4861069"/>
            <a:ext cx="217347" cy="828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B8AE73-B80B-0F66-0CC4-63573674B4E5}"/>
              </a:ext>
            </a:extLst>
          </p:cNvPr>
          <p:cNvSpPr txBox="1"/>
          <p:nvPr/>
        </p:nvSpPr>
        <p:spPr>
          <a:xfrm>
            <a:off x="463040" y="1265159"/>
            <a:ext cx="36279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bg1"/>
                </a:solidFill>
              </a:rPr>
              <a:t>脉冲系统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闸流管国产化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原进口设备问题：</a:t>
            </a:r>
            <a:r>
              <a:rPr lang="zh-CN" altLang="en-US" sz="1600" dirty="0"/>
              <a:t>（英国）采购单价逐年上涨且涨幅大，可能存在无法采购备件的风险。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国产设备</a:t>
            </a:r>
            <a:r>
              <a:rPr lang="en-US" altLang="zh-CN" sz="1600" b="1" dirty="0">
                <a:solidFill>
                  <a:srgbClr val="0000FF"/>
                </a:solidFill>
              </a:rPr>
              <a:t>/</a:t>
            </a:r>
            <a:r>
              <a:rPr lang="zh-CN" altLang="en-US" sz="1600" b="1" dirty="0">
                <a:solidFill>
                  <a:srgbClr val="0000FF"/>
                </a:solidFill>
              </a:rPr>
              <a:t>自研设备：</a:t>
            </a:r>
            <a:r>
              <a:rPr lang="zh-CN" altLang="en-US" sz="1600" dirty="0"/>
              <a:t>调研比选并购置了国产闸流管，各项参数测试结果达到运行需求指标，可对在线闸流管进行原位替换。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新设备运行情况：</a:t>
            </a:r>
            <a:r>
              <a:rPr lang="zh-CN" altLang="en-US" sz="1600" dirty="0"/>
              <a:t>运行成本降低。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00912C0-A7DE-45BE-9C1A-D7EB20F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70" y="4224169"/>
            <a:ext cx="1517523" cy="20241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D31C1B4-F4A0-465D-9E32-1D34B2F22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73" y="4224941"/>
            <a:ext cx="1941456" cy="202809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9B8AE73-B80B-0F66-0CC4-63573674B4E5}"/>
              </a:ext>
            </a:extLst>
          </p:cNvPr>
          <p:cNvSpPr txBox="1"/>
          <p:nvPr/>
        </p:nvSpPr>
        <p:spPr>
          <a:xfrm>
            <a:off x="4292370" y="1265159"/>
            <a:ext cx="36176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bg1"/>
                </a:solidFill>
              </a:rPr>
              <a:t>微波系统</a:t>
            </a:r>
            <a:r>
              <a:rPr lang="en-US" altLang="zh-CN" sz="2000" b="1" dirty="0">
                <a:solidFill>
                  <a:schemeClr val="bg1"/>
                </a:solidFill>
              </a:rPr>
              <a:t>-S</a:t>
            </a:r>
            <a:r>
              <a:rPr lang="zh-CN" altLang="en-US" sz="2000" b="1" dirty="0">
                <a:solidFill>
                  <a:schemeClr val="bg1"/>
                </a:solidFill>
              </a:rPr>
              <a:t>波段低电平设备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algn="just"/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原进口设备问题：</a:t>
            </a:r>
            <a:r>
              <a:rPr lang="zh-CN" altLang="en-US" sz="1600" dirty="0"/>
              <a:t>原</a:t>
            </a:r>
            <a:r>
              <a:rPr lang="en-US" altLang="zh-CN" sz="1600" dirty="0"/>
              <a:t>PXI</a:t>
            </a:r>
            <a:r>
              <a:rPr lang="zh-CN" altLang="en-US" sz="1600" dirty="0"/>
              <a:t>低电平为进口设备且已停产，该设备已无备件。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国产设备</a:t>
            </a:r>
            <a:r>
              <a:rPr lang="en-US" altLang="zh-CN" sz="1600" b="1" dirty="0">
                <a:solidFill>
                  <a:srgbClr val="0000FF"/>
                </a:solidFill>
              </a:rPr>
              <a:t>/</a:t>
            </a:r>
            <a:r>
              <a:rPr lang="zh-CN" altLang="en-US" sz="1600" b="1" dirty="0">
                <a:solidFill>
                  <a:srgbClr val="0000FF"/>
                </a:solidFill>
              </a:rPr>
              <a:t>自研设备：</a:t>
            </a:r>
            <a:r>
              <a:rPr lang="zh-CN" altLang="en-US" sz="1600" dirty="0"/>
              <a:t>更换成自研的</a:t>
            </a:r>
            <a:r>
              <a:rPr lang="en-US" altLang="zh-CN" sz="1600" dirty="0"/>
              <a:t>S</a:t>
            </a:r>
            <a:r>
              <a:rPr lang="zh-CN" altLang="en-US" sz="1600" dirty="0"/>
              <a:t>波段低电平设备，搭载了性能更好的芯片、控制算法、</a:t>
            </a:r>
            <a:r>
              <a:rPr lang="en-US" altLang="zh-CN" sz="1600" dirty="0"/>
              <a:t>EPICS</a:t>
            </a:r>
            <a:r>
              <a:rPr lang="zh-CN" altLang="en-US" sz="1600" dirty="0"/>
              <a:t>系统等。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新设备运行情况：</a:t>
            </a:r>
            <a:r>
              <a:rPr lang="zh-CN" altLang="en-US" sz="1600" dirty="0"/>
              <a:t>幅相稳定度提升到</a:t>
            </a:r>
            <a:r>
              <a:rPr lang="en-US" altLang="zh-CN" sz="1600" dirty="0"/>
              <a:t>0.1%(rms)</a:t>
            </a:r>
            <a:r>
              <a:rPr lang="zh-CN" altLang="en-US" sz="1600" dirty="0"/>
              <a:t>和</a:t>
            </a:r>
            <a:r>
              <a:rPr lang="en-US" altLang="zh-CN" sz="1600" dirty="0"/>
              <a:t>0.1° (rms)</a:t>
            </a:r>
            <a:r>
              <a:rPr lang="zh-CN" altLang="en-US" sz="1600" dirty="0"/>
              <a:t>；连续运行</a:t>
            </a:r>
            <a:r>
              <a:rPr lang="en-US" altLang="zh-CN" sz="1600" dirty="0"/>
              <a:t>2</a:t>
            </a:r>
            <a:r>
              <a:rPr lang="zh-CN" altLang="en-US" sz="1600" dirty="0"/>
              <a:t>个月无宕机。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2DF811-ABF9-5766-8EF6-28FEC5593059}"/>
              </a:ext>
            </a:extLst>
          </p:cNvPr>
          <p:cNvSpPr txBox="1"/>
          <p:nvPr/>
        </p:nvSpPr>
        <p:spPr>
          <a:xfrm>
            <a:off x="8101011" y="1265159"/>
            <a:ext cx="36279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bg1"/>
                </a:solidFill>
              </a:rPr>
              <a:t>电源系统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数字化电源控制器</a:t>
            </a:r>
            <a:endParaRPr lang="en-US" altLang="zh-CN" sz="1600" dirty="0"/>
          </a:p>
          <a:p>
            <a:pPr algn="just"/>
            <a:endParaRPr lang="en-US" altLang="zh-CN" sz="1600" b="1" dirty="0">
              <a:solidFill>
                <a:srgbClr val="0000FF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原进口设备问题：</a:t>
            </a:r>
            <a:r>
              <a:rPr lang="zh-CN" altLang="en-US" sz="1600" dirty="0"/>
              <a:t>进口</a:t>
            </a:r>
            <a:r>
              <a:rPr lang="en-US" altLang="zh-CN" sz="1600" dirty="0"/>
              <a:t>PSI</a:t>
            </a:r>
            <a:r>
              <a:rPr lang="zh-CN" altLang="en-US" sz="1600" dirty="0"/>
              <a:t>卡，存在升级后接口不兼容、单价偏高、底层软件黑箱等问题；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国产设备</a:t>
            </a:r>
            <a:r>
              <a:rPr lang="en-US" altLang="zh-CN" sz="1600" b="1" dirty="0">
                <a:solidFill>
                  <a:srgbClr val="0000FF"/>
                </a:solidFill>
              </a:rPr>
              <a:t>/</a:t>
            </a:r>
            <a:r>
              <a:rPr lang="zh-CN" altLang="en-US" sz="1600" b="1" dirty="0">
                <a:solidFill>
                  <a:srgbClr val="0000FF"/>
                </a:solidFill>
              </a:rPr>
              <a:t>自研设备：</a:t>
            </a:r>
            <a:r>
              <a:rPr lang="zh-CN" altLang="en-US" sz="1600" dirty="0"/>
              <a:t>自研</a:t>
            </a:r>
            <a:r>
              <a:rPr lang="en-US" altLang="zh-CN" sz="1600" dirty="0"/>
              <a:t>1201</a:t>
            </a:r>
            <a:r>
              <a:rPr lang="zh-CN" altLang="en-US" sz="1600" dirty="0"/>
              <a:t>卡，</a:t>
            </a:r>
            <a:r>
              <a:rPr lang="zh-CN" altLang="zh-CN" sz="1600" dirty="0"/>
              <a:t>采用先进的</a:t>
            </a:r>
            <a:r>
              <a:rPr lang="en-US" altLang="zh-CN" sz="1600" dirty="0"/>
              <a:t>DSP</a:t>
            </a:r>
            <a:r>
              <a:rPr lang="zh-CN" altLang="zh-CN" sz="1600" dirty="0"/>
              <a:t>和</a:t>
            </a:r>
            <a:r>
              <a:rPr lang="en-US" altLang="zh-CN" sz="1600" dirty="0"/>
              <a:t>FPGA</a:t>
            </a:r>
            <a:r>
              <a:rPr lang="zh-CN" altLang="zh-CN" sz="1600" dirty="0"/>
              <a:t>作为控制核心，设计了较为先进的</a:t>
            </a:r>
            <a:r>
              <a:rPr lang="en-US" altLang="zh-CN" sz="1600" dirty="0"/>
              <a:t>PID</a:t>
            </a:r>
            <a:r>
              <a:rPr lang="zh-CN" altLang="zh-CN" sz="1600" dirty="0"/>
              <a:t>控制算法。控制器通过</a:t>
            </a:r>
            <a:r>
              <a:rPr lang="zh-CN" altLang="en-US" sz="1600" dirty="0"/>
              <a:t>网络</a:t>
            </a:r>
            <a:r>
              <a:rPr lang="zh-CN" altLang="zh-CN" sz="1600" dirty="0"/>
              <a:t>进行实时通讯。</a:t>
            </a:r>
            <a:endParaRPr lang="en-US" altLang="zh-CN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00FF"/>
                </a:solidFill>
              </a:rPr>
              <a:t>新设备运行情况：</a:t>
            </a:r>
            <a:r>
              <a:rPr lang="zh-CN" altLang="en-US" sz="1600" dirty="0"/>
              <a:t>已完成全部电源控制卡更换，降低了电源的控制卡及通讯故障。</a:t>
            </a: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9C2D99C9-FC43-D9BB-A9CC-F91A3E9EC01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42" y="4373702"/>
            <a:ext cx="1620000" cy="18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E11E4231-DD9D-3D41-9217-FF10396AED1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917" y="4373702"/>
            <a:ext cx="1620000" cy="18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22E04FAB-19F5-1515-A7C1-D946F1952166}"/>
              </a:ext>
            </a:extLst>
          </p:cNvPr>
          <p:cNvSpPr/>
          <p:nvPr/>
        </p:nvSpPr>
        <p:spPr>
          <a:xfrm>
            <a:off x="9814608" y="5031275"/>
            <a:ext cx="217347" cy="828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6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5F536D-03D5-01B4-A49E-7966732B7452}"/>
              </a:ext>
            </a:extLst>
          </p:cNvPr>
          <p:cNvSpPr txBox="1"/>
          <p:nvPr/>
        </p:nvSpPr>
        <p:spPr>
          <a:xfrm>
            <a:off x="108000" y="108000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加速器运行情况</a:t>
            </a:r>
            <a:r>
              <a:rPr lang="en-US" altLang="zh-CN" sz="3600" b="1" dirty="0">
                <a:solidFill>
                  <a:srgbClr val="0033CC"/>
                </a:solidFill>
              </a:rPr>
              <a:t>-</a:t>
            </a:r>
            <a:r>
              <a:rPr lang="zh-CN" altLang="en-US" sz="3600" b="1" dirty="0">
                <a:solidFill>
                  <a:srgbClr val="0033CC"/>
                </a:solidFill>
              </a:rPr>
              <a:t>智能化束流调试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E9E4DF-BB6E-C092-2AA1-05107C1C9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180085"/>
              </p:ext>
            </p:extLst>
          </p:nvPr>
        </p:nvGraphicFramePr>
        <p:xfrm>
          <a:off x="680058" y="3328984"/>
          <a:ext cx="5127469" cy="2886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429">
                  <a:extLst>
                    <a:ext uri="{9D8B030D-6E8A-4147-A177-3AD203B41FA5}">
                      <a16:colId xmlns:a16="http://schemas.microsoft.com/office/drawing/2014/main" val="3015683232"/>
                    </a:ext>
                  </a:extLst>
                </a:gridCol>
                <a:gridCol w="1695260">
                  <a:extLst>
                    <a:ext uri="{9D8B030D-6E8A-4147-A177-3AD203B41FA5}">
                      <a16:colId xmlns:a16="http://schemas.microsoft.com/office/drawing/2014/main" val="2365403835"/>
                    </a:ext>
                  </a:extLst>
                </a:gridCol>
                <a:gridCol w="1160780">
                  <a:extLst>
                    <a:ext uri="{9D8B030D-6E8A-4147-A177-3AD203B41FA5}">
                      <a16:colId xmlns:a16="http://schemas.microsoft.com/office/drawing/2014/main" val="646387765"/>
                    </a:ext>
                  </a:extLst>
                </a:gridCol>
              </a:tblGrid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束流物理调试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线性度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SSRF</a:t>
                      </a:r>
                      <a:r>
                        <a:rPr lang="zh-CN" altLang="en-US" sz="1500" dirty="0"/>
                        <a:t>测试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782327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注入器传输效率优化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弱非线性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√</a:t>
                      </a:r>
                      <a:r>
                        <a:rPr lang="en-US" altLang="zh-CN" sz="1500" dirty="0"/>
                        <a:t>(2025)</a:t>
                      </a:r>
                      <a:endParaRPr lang="zh-CN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092926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束流注入优化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强非线性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正在开展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684444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束流寿命优化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强非线性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正在开展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584791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轨道校正与轨道反馈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线性</a:t>
                      </a:r>
                      <a:r>
                        <a:rPr lang="en-US" altLang="zh-CN" sz="1500" dirty="0"/>
                        <a:t>/</a:t>
                      </a:r>
                      <a:r>
                        <a:rPr lang="zh-CN" altLang="en-US" sz="1500" dirty="0"/>
                        <a:t>弱非线性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正在开展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000381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插入件轨道前馈测量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弱非线性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√</a:t>
                      </a:r>
                      <a:r>
                        <a:rPr lang="en-US" altLang="zh-CN" sz="1500" dirty="0"/>
                        <a:t>(2024)</a:t>
                      </a:r>
                      <a:endParaRPr lang="zh-CN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695032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束流光学校正与反馈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弱非线性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√</a:t>
                      </a:r>
                      <a:r>
                        <a:rPr lang="en-US" altLang="zh-CN" sz="1500" dirty="0"/>
                        <a:t>(2024)</a:t>
                      </a:r>
                      <a:endParaRPr lang="zh-CN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208009"/>
                  </a:ext>
                </a:extLst>
              </a:tr>
              <a:tr h="360802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束流耦合校正与反馈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弱非线性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√</a:t>
                      </a:r>
                      <a:r>
                        <a:rPr lang="en-US" altLang="zh-CN" sz="1500" dirty="0"/>
                        <a:t>(2025)</a:t>
                      </a:r>
                      <a:endParaRPr lang="zh-CN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210452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324A9D16-CE6B-C7D5-5051-1FC6E814C951}"/>
              </a:ext>
            </a:extLst>
          </p:cNvPr>
          <p:cNvSpPr/>
          <p:nvPr/>
        </p:nvSpPr>
        <p:spPr>
          <a:xfrm>
            <a:off x="463033" y="1163449"/>
            <a:ext cx="5561522" cy="515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A50517C-85A8-BC48-9A2B-4DB5D7A4134D}"/>
              </a:ext>
            </a:extLst>
          </p:cNvPr>
          <p:cNvSpPr/>
          <p:nvPr/>
        </p:nvSpPr>
        <p:spPr>
          <a:xfrm>
            <a:off x="463032" y="1163449"/>
            <a:ext cx="5561522" cy="61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9E77B9-0FA6-1CA5-541E-12B4055FA247}"/>
              </a:ext>
            </a:extLst>
          </p:cNvPr>
          <p:cNvSpPr/>
          <p:nvPr/>
        </p:nvSpPr>
        <p:spPr>
          <a:xfrm>
            <a:off x="6504504" y="1163449"/>
            <a:ext cx="5224463" cy="51563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注入扰动迭代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6735" y="1255121"/>
            <a:ext cx="4608000" cy="24865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B6F00B-C49F-516C-B44F-1C6908177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35" y="3858326"/>
            <a:ext cx="4896000" cy="24267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A03E61A-7332-8F14-9B2B-86319987585A}"/>
              </a:ext>
            </a:extLst>
          </p:cNvPr>
          <p:cNvSpPr txBox="1"/>
          <p:nvPr/>
        </p:nvSpPr>
        <p:spPr>
          <a:xfrm>
            <a:off x="463032" y="1208541"/>
            <a:ext cx="5561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机器学习赋能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Start-to-End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束流调试</a:t>
            </a:r>
            <a:endParaRPr lang="en-US" altLang="zh-CN" sz="2400" b="1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2024</a:t>
            </a:r>
            <a:r>
              <a:rPr lang="zh-CN" altLang="en-US" sz="1600" dirty="0">
                <a:latin typeface="+mn-ea"/>
                <a:cs typeface="Times New Roman" panose="02020603050405020304" pitchFamily="18" charset="0"/>
              </a:rPr>
              <a:t>年已完成了“插入件束流效应智能化补偿”、“束流光学模型的智能化反馈”。</a:t>
            </a:r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2025</a:t>
            </a:r>
            <a:r>
              <a:rPr lang="zh-CN" altLang="en-US" sz="1600" dirty="0">
                <a:latin typeface="+mn-ea"/>
                <a:cs typeface="Times New Roman" panose="02020603050405020304" pitchFamily="18" charset="0"/>
              </a:rPr>
              <a:t>运行年度完成了，应用</a:t>
            </a: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Bayesian</a:t>
            </a:r>
            <a:r>
              <a:rPr lang="zh-CN" altLang="en-US" sz="1600" dirty="0">
                <a:latin typeface="+mn-ea"/>
                <a:cs typeface="Times New Roman" panose="02020603050405020304" pitchFamily="18" charset="0"/>
              </a:rPr>
              <a:t>优化算法自动优化注入器传输效率（从低能输运线到储存环注入），应用强化学习智能反馈束流横向耦合。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8D6A7B-9EB8-057A-C91D-4DE079CA3ED7}"/>
              </a:ext>
            </a:extLst>
          </p:cNvPr>
          <p:cNvSpPr/>
          <p:nvPr/>
        </p:nvSpPr>
        <p:spPr>
          <a:xfrm>
            <a:off x="7539045" y="1638298"/>
            <a:ext cx="2905125" cy="176688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94F039-8655-C096-CA83-40B428E13DF4}"/>
              </a:ext>
            </a:extLst>
          </p:cNvPr>
          <p:cNvSpPr txBox="1"/>
          <p:nvPr/>
        </p:nvSpPr>
        <p:spPr>
          <a:xfrm>
            <a:off x="10444170" y="265509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优化过程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0A587F-5300-3AF5-A09B-CA9E6A033A2E}"/>
              </a:ext>
            </a:extLst>
          </p:cNvPr>
          <p:cNvSpPr txBox="1"/>
          <p:nvPr/>
        </p:nvSpPr>
        <p:spPr>
          <a:xfrm>
            <a:off x="8710404" y="314753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初始化过程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D0B85E-6FEC-76BC-3A93-4DB4661865C0}"/>
              </a:ext>
            </a:extLst>
          </p:cNvPr>
          <p:cNvSpPr txBox="1"/>
          <p:nvPr/>
        </p:nvSpPr>
        <p:spPr>
          <a:xfrm>
            <a:off x="7214979" y="500279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主动扰动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E881A34-79BA-60CC-52D5-FCD8EB087209}"/>
              </a:ext>
            </a:extLst>
          </p:cNvPr>
          <p:cNvSpPr txBox="1"/>
          <p:nvPr/>
        </p:nvSpPr>
        <p:spPr>
          <a:xfrm>
            <a:off x="8408849" y="571240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耦合度稳定化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8DAB9F-35F8-D84A-4C8F-06E2DCCA04F9}"/>
              </a:ext>
            </a:extLst>
          </p:cNvPr>
          <p:cNvSpPr txBox="1"/>
          <p:nvPr/>
        </p:nvSpPr>
        <p:spPr>
          <a:xfrm>
            <a:off x="8851762" y="44384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主动调整目标</a:t>
            </a:r>
          </a:p>
        </p:txBody>
      </p:sp>
    </p:spTree>
    <p:extLst>
      <p:ext uri="{BB962C8B-B14F-4D97-AF65-F5344CB8AC3E}">
        <p14:creationId xmlns:p14="http://schemas.microsoft.com/office/powerpoint/2010/main" val="204116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96535A-0906-1031-EE87-68F7B984DA09}"/>
              </a:ext>
            </a:extLst>
          </p:cNvPr>
          <p:cNvSpPr txBox="1"/>
          <p:nvPr/>
        </p:nvSpPr>
        <p:spPr>
          <a:xfrm>
            <a:off x="3515806" y="1351508"/>
            <a:ext cx="516038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0033CC"/>
                </a:solidFill>
              </a:rPr>
              <a:t>题纲：</a:t>
            </a:r>
            <a:endParaRPr lang="en-US" altLang="zh-CN" sz="4000" b="1" dirty="0">
              <a:solidFill>
                <a:srgbClr val="0033CC"/>
              </a:solidFill>
            </a:endParaRPr>
          </a:p>
          <a:p>
            <a:endParaRPr lang="en-US" altLang="zh-CN" sz="3200" b="1" dirty="0">
              <a:solidFill>
                <a:srgbClr val="0033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rgbClr val="0033CC"/>
                </a:solidFill>
              </a:rPr>
              <a:t>上海光源总体情况</a:t>
            </a:r>
            <a:endParaRPr lang="en-US" altLang="zh-CN" sz="3200" b="1" dirty="0">
              <a:solidFill>
                <a:srgbClr val="0033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rgbClr val="0033CC"/>
                </a:solidFill>
              </a:rPr>
              <a:t>用户开放与用户成果统计</a:t>
            </a:r>
            <a:endParaRPr lang="en-US" altLang="zh-CN" sz="3200" b="1" dirty="0">
              <a:solidFill>
                <a:srgbClr val="0033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rgbClr val="0033CC"/>
                </a:solidFill>
              </a:rPr>
              <a:t>加速器运行情况</a:t>
            </a:r>
            <a:endParaRPr lang="en-US" altLang="zh-CN" sz="3200" b="1" dirty="0">
              <a:solidFill>
                <a:srgbClr val="0033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rgbClr val="0033CC"/>
                </a:solidFill>
              </a:rPr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1038329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10AE70-8B21-49DA-E28E-3038DF5D2D4B}"/>
              </a:ext>
            </a:extLst>
          </p:cNvPr>
          <p:cNvSpPr txBox="1"/>
          <p:nvPr/>
        </p:nvSpPr>
        <p:spPr>
          <a:xfrm>
            <a:off x="108000" y="1080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小结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26A91E-2B99-BA77-3F6B-46DE8AA76579}"/>
              </a:ext>
            </a:extLst>
          </p:cNvPr>
          <p:cNvSpPr txBox="1"/>
          <p:nvPr/>
        </p:nvSpPr>
        <p:spPr>
          <a:xfrm>
            <a:off x="540001" y="1080000"/>
            <a:ext cx="110566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上海光源经过两期建设，以及用户专用线站建设，目前已运行</a:t>
            </a:r>
            <a:r>
              <a:rPr lang="en-US" altLang="zh-CN" sz="2000" b="1" dirty="0"/>
              <a:t>38</a:t>
            </a:r>
            <a:r>
              <a:rPr lang="zh-CN" altLang="en-US" sz="2000" b="1" dirty="0"/>
              <a:t>条光束线，发展了近</a:t>
            </a:r>
            <a:r>
              <a:rPr lang="en-US" altLang="zh-CN" sz="2000" b="1" dirty="0"/>
              <a:t>100</a:t>
            </a:r>
            <a:r>
              <a:rPr lang="zh-CN" altLang="en-US" sz="2000" b="1" dirty="0"/>
              <a:t>种系列实验方法。</a:t>
            </a:r>
            <a:r>
              <a:rPr lang="en-US" altLang="zh-CN" sz="2000" b="1" dirty="0"/>
              <a:t>2024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9</a:t>
            </a:r>
            <a:r>
              <a:rPr lang="zh-CN" altLang="en-US" sz="2000" b="1" dirty="0"/>
              <a:t>月至</a:t>
            </a:r>
            <a:r>
              <a:rPr lang="en-US" altLang="zh-CN" sz="2000" b="1" dirty="0"/>
              <a:t>2025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7</a:t>
            </a:r>
            <a:r>
              <a:rPr lang="zh-CN" altLang="en-US" sz="2000" b="1" dirty="0"/>
              <a:t>月，上海光源用户发表</a:t>
            </a:r>
            <a:r>
              <a:rPr lang="en-US" altLang="zh-CN" sz="2000" b="1" dirty="0"/>
              <a:t>2380</a:t>
            </a:r>
            <a:r>
              <a:rPr lang="zh-CN" altLang="en-US" sz="2000" b="1" dirty="0"/>
              <a:t>篇文章，</a:t>
            </a:r>
            <a:r>
              <a:rPr lang="en-US" altLang="zh-CN" sz="2000" b="1" dirty="0"/>
              <a:t>CNS 32</a:t>
            </a:r>
            <a:r>
              <a:rPr lang="zh-CN" altLang="en-US" sz="2000" b="1" dirty="0"/>
              <a:t>篇（其中近七成与新建线站相关。</a:t>
            </a:r>
          </a:p>
          <a:p>
            <a:pPr algn="just"/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光源</a:t>
            </a:r>
            <a:r>
              <a:rPr lang="en-US" altLang="zh-CN" sz="2000" b="1" dirty="0"/>
              <a:t>24</a:t>
            </a:r>
            <a:r>
              <a:rPr lang="zh-CN" altLang="en-US" sz="2000" b="1" dirty="0"/>
              <a:t>年开机</a:t>
            </a:r>
            <a:r>
              <a:rPr lang="en-US" altLang="zh-CN" sz="2000" b="1" dirty="0"/>
              <a:t>7272</a:t>
            </a:r>
            <a:r>
              <a:rPr lang="zh-CN" altLang="en-US" sz="2000" b="1" dirty="0"/>
              <a:t>小时，供光</a:t>
            </a:r>
            <a:r>
              <a:rPr lang="en-US" altLang="zh-CN" sz="2000" b="1" dirty="0"/>
              <a:t>4233</a:t>
            </a:r>
            <a:r>
              <a:rPr lang="zh-CN" altLang="en-US" sz="2000" b="1" dirty="0"/>
              <a:t>小时，</a:t>
            </a:r>
            <a:r>
              <a:rPr lang="en-US" altLang="zh-CN" sz="2000" b="1" dirty="0" err="1"/>
              <a:t>avialability</a:t>
            </a:r>
            <a:r>
              <a:rPr lang="zh-CN" altLang="en-US" sz="2000" b="1" dirty="0"/>
              <a:t>为</a:t>
            </a:r>
            <a:r>
              <a:rPr lang="en-US" altLang="zh-CN" sz="2000" b="1" dirty="0"/>
              <a:t>96.4%</a:t>
            </a:r>
            <a:r>
              <a:rPr lang="zh-CN" altLang="en-US" sz="2000" b="1" dirty="0"/>
              <a:t>；</a:t>
            </a:r>
            <a:r>
              <a:rPr lang="en-US" altLang="zh-CN" sz="2000" b="1" dirty="0"/>
              <a:t>25</a:t>
            </a:r>
            <a:r>
              <a:rPr lang="zh-CN" altLang="en-US" sz="2000" b="1" dirty="0"/>
              <a:t>年已经开机</a:t>
            </a:r>
            <a:r>
              <a:rPr lang="en-US" altLang="zh-CN" sz="2000" b="1" dirty="0"/>
              <a:t>4032</a:t>
            </a:r>
            <a:r>
              <a:rPr lang="zh-CN" altLang="en-US" sz="2000" b="1" dirty="0"/>
              <a:t>小时，供光</a:t>
            </a:r>
            <a:r>
              <a:rPr lang="en-US" altLang="zh-CN" sz="2000" b="1" dirty="0"/>
              <a:t>2437</a:t>
            </a:r>
            <a:r>
              <a:rPr lang="zh-CN" altLang="en-US" sz="2000" b="1" dirty="0"/>
              <a:t>小时，</a:t>
            </a:r>
            <a:r>
              <a:rPr lang="en-US" altLang="zh-CN" sz="2000" b="1" dirty="0"/>
              <a:t> </a:t>
            </a:r>
            <a:r>
              <a:rPr lang="en-US" altLang="zh-CN" sz="2000" b="1" dirty="0" err="1"/>
              <a:t>avialability</a:t>
            </a:r>
            <a:r>
              <a:rPr lang="zh-CN" altLang="en-US" sz="2000" b="1" dirty="0"/>
              <a:t>为</a:t>
            </a:r>
            <a:r>
              <a:rPr lang="en-US" altLang="zh-CN" sz="2000" b="1" dirty="0"/>
              <a:t>97.6%</a:t>
            </a:r>
            <a:r>
              <a:rPr lang="zh-CN" altLang="en-US" sz="2000" b="1" dirty="0"/>
              <a:t>，略有回升；影响</a:t>
            </a:r>
            <a:r>
              <a:rPr lang="en-US" altLang="zh-CN" sz="2000" b="1" dirty="0" err="1"/>
              <a:t>avialability</a:t>
            </a:r>
            <a:r>
              <a:rPr lang="zh-CN" altLang="en-US" sz="2000" b="1" dirty="0"/>
              <a:t>提升的主要问题是高频故障和超导扭摆器失超故障。</a:t>
            </a: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典型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重要故障中，谐波腔液位不稳、超导腔压力传感器故障等已经彻底解决；</a:t>
            </a:r>
            <a:r>
              <a:rPr lang="en-US" altLang="zh-CN" sz="2000" b="1" dirty="0"/>
              <a:t>SCW</a:t>
            </a:r>
            <a:r>
              <a:rPr lang="zh-CN" altLang="en-US" sz="2000" b="1" dirty="0"/>
              <a:t>失超故障已采取临时运行模式已尽可能克服；横向反馈基本确定慢飘根源。</a:t>
            </a: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电源系统、低温系统采取了有效措施，运行稳定性提升显著。各系统在运行功能拓展、设备国产化替换、机器学习赋能束流调试等方面均取得了一定的成果。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2495083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19.jpeg" descr="image119.jpeg">
            <a:extLst>
              <a:ext uri="{FF2B5EF4-FFF2-40B4-BE49-F238E27FC236}">
                <a16:creationId xmlns:a16="http://schemas.microsoft.com/office/drawing/2014/main" id="{3AB75650-225B-E667-AA62-BCACDB76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5B2E3A5-5B09-5E35-C773-8F427A717491}"/>
              </a:ext>
            </a:extLst>
          </p:cNvPr>
          <p:cNvSpPr txBox="1"/>
          <p:nvPr/>
        </p:nvSpPr>
        <p:spPr>
          <a:xfrm>
            <a:off x="621722" y="4484495"/>
            <a:ext cx="4052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</a:rPr>
              <a:t>谢谢大家关注！</a:t>
            </a:r>
            <a:endParaRPr kumimoji="1" lang="en-US" altLang="zh-CN" sz="4400" b="1" dirty="0">
              <a:solidFill>
                <a:schemeClr val="bg1"/>
              </a:solidFill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</a:rPr>
              <a:t>敬请批评指正！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39986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DC738-49CF-70F3-A554-7A288D0B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0" y="1433513"/>
            <a:ext cx="10080000" cy="503449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D30E09A-36E0-9A7D-FEA8-DD32E06A6E6A}"/>
              </a:ext>
            </a:extLst>
          </p:cNvPr>
          <p:cNvSpPr txBox="1"/>
          <p:nvPr/>
        </p:nvSpPr>
        <p:spPr>
          <a:xfrm>
            <a:off x="108000" y="108000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上海光源总体情况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3FB787-BF2F-E179-10F5-E93CAD32F5B6}"/>
              </a:ext>
            </a:extLst>
          </p:cNvPr>
          <p:cNvSpPr txBox="1"/>
          <p:nvPr/>
        </p:nvSpPr>
        <p:spPr>
          <a:xfrm>
            <a:off x="519113" y="1033403"/>
            <a:ext cx="902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dirty="0"/>
              <a:t>上海光源经过两期建设，以及用户专用线站建设，</a:t>
            </a:r>
            <a:r>
              <a:rPr lang="zh-CN" altLang="en-US" sz="2000" b="1" dirty="0">
                <a:solidFill>
                  <a:srgbClr val="FF0000"/>
                </a:solidFill>
              </a:rPr>
              <a:t>目前已运行</a:t>
            </a:r>
            <a:r>
              <a:rPr lang="en-US" altLang="zh-CN" sz="2000" b="1" dirty="0">
                <a:solidFill>
                  <a:srgbClr val="FF0000"/>
                </a:solidFill>
              </a:rPr>
              <a:t>38</a:t>
            </a:r>
            <a:r>
              <a:rPr lang="zh-CN" altLang="en-US" sz="2000" b="1" dirty="0">
                <a:solidFill>
                  <a:srgbClr val="FF0000"/>
                </a:solidFill>
              </a:rPr>
              <a:t>条光束线。</a:t>
            </a:r>
          </a:p>
        </p:txBody>
      </p:sp>
    </p:spTree>
    <p:extLst>
      <p:ext uri="{BB962C8B-B14F-4D97-AF65-F5344CB8AC3E}">
        <p14:creationId xmlns:p14="http://schemas.microsoft.com/office/powerpoint/2010/main" val="165293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BD4F7C8-8048-1119-E960-A16C12370CD5}"/>
              </a:ext>
            </a:extLst>
          </p:cNvPr>
          <p:cNvSpPr txBox="1"/>
          <p:nvPr/>
        </p:nvSpPr>
        <p:spPr>
          <a:xfrm>
            <a:off x="540001" y="1080000"/>
            <a:ext cx="11111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光谱亮度与通量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上海光源可利用光谱，覆盖了红外到硬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射线和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gamma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射线</a:t>
            </a:r>
            <a:r>
              <a:rPr lang="zh-CN" altLang="en-US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的范围。其中</a:t>
            </a:r>
            <a:r>
              <a:rPr lang="en-US" altLang="zh-CN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3~30keV</a:t>
            </a:r>
            <a:r>
              <a:rPr lang="zh-CN" altLang="en-US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范围内束线最多。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A02CA6-44B8-1A09-59DE-F32D760B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6" y="2541658"/>
            <a:ext cx="5760000" cy="3654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D4CC9D-CCC3-AD5D-0CB3-4D415DAC8E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46" y="2541658"/>
            <a:ext cx="5760000" cy="36480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7A663CD-D5ED-354A-B742-CB62B3FD20F2}"/>
              </a:ext>
            </a:extLst>
          </p:cNvPr>
          <p:cNvSpPr txBox="1"/>
          <p:nvPr/>
        </p:nvSpPr>
        <p:spPr>
          <a:xfrm>
            <a:off x="1165029" y="5329789"/>
            <a:ext cx="1780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Ultraviolet (EPU)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7839487-AC1B-9FE2-1890-07A567F7FA8D}"/>
              </a:ext>
            </a:extLst>
          </p:cNvPr>
          <p:cNvSpPr txBox="1"/>
          <p:nvPr/>
        </p:nvSpPr>
        <p:spPr>
          <a:xfrm>
            <a:off x="2270122" y="2629849"/>
            <a:ext cx="287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等线"/>
                <a:ea typeface="等线" panose="02010600030101010101" pitchFamily="2" charset="-122"/>
              </a:rPr>
              <a:t>Soft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  and hard X-ray (EPU&amp;IVU)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B9BBB2E-4833-C80B-E698-DC14C5D14EA0}"/>
              </a:ext>
            </a:extLst>
          </p:cNvPr>
          <p:cNvSpPr txBox="1"/>
          <p:nvPr/>
        </p:nvSpPr>
        <p:spPr>
          <a:xfrm>
            <a:off x="8794076" y="2541658"/>
            <a:ext cx="3000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Hard X-ray (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Wiggler&amp;SCW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8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BB43C6-D32A-77AC-3942-E0A7B6700B18}"/>
              </a:ext>
            </a:extLst>
          </p:cNvPr>
          <p:cNvSpPr txBox="1"/>
          <p:nvPr/>
        </p:nvSpPr>
        <p:spPr>
          <a:xfrm>
            <a:off x="540001" y="1080000"/>
            <a:ext cx="11111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上海光源团队通过高水平开放运行和二期线站工程建设，发展了涵盖红外、软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射线、硬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射线、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γ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射线的衍射、散射、谱学、成像和光核反应等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近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种系列实验方法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，基本建成了具有国际先进水平的同步辐射实验方法体系，支撑国家科学技术原始创新。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7F2478-C46D-4CAF-5828-B545EEC7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8" y="2003330"/>
            <a:ext cx="9648000" cy="43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AE82021-C042-26BA-394D-36BB9D6ED2FB}"/>
              </a:ext>
            </a:extLst>
          </p:cNvPr>
          <p:cNvGraphicFramePr>
            <a:graphicFrameLocks noGrp="1"/>
          </p:cNvGraphicFramePr>
          <p:nvPr/>
        </p:nvGraphicFramePr>
        <p:xfrm>
          <a:off x="848673" y="2172607"/>
          <a:ext cx="4307303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4272">
                  <a:extLst>
                    <a:ext uri="{9D8B030D-6E8A-4147-A177-3AD203B41FA5}">
                      <a16:colId xmlns:a16="http://schemas.microsoft.com/office/drawing/2014/main" val="1910529311"/>
                    </a:ext>
                  </a:extLst>
                </a:gridCol>
                <a:gridCol w="1054936">
                  <a:extLst>
                    <a:ext uri="{9D8B030D-6E8A-4147-A177-3AD203B41FA5}">
                      <a16:colId xmlns:a16="http://schemas.microsoft.com/office/drawing/2014/main" val="3186570432"/>
                    </a:ext>
                  </a:extLst>
                </a:gridCol>
                <a:gridCol w="1158095">
                  <a:extLst>
                    <a:ext uri="{9D8B030D-6E8A-4147-A177-3AD203B41FA5}">
                      <a16:colId xmlns:a16="http://schemas.microsoft.com/office/drawing/2014/main" val="1340054919"/>
                    </a:ext>
                  </a:extLst>
                </a:gridCol>
              </a:tblGrid>
              <a:tr h="185566">
                <a:tc gridSpan="3">
                  <a:txBody>
                    <a:bodyPr/>
                    <a:lstStyle/>
                    <a:p>
                      <a:r>
                        <a:rPr lang="en-US" altLang="zh-CN" sz="1200" b="1" dirty="0"/>
                        <a:t>LINAC</a:t>
                      </a:r>
                      <a:endParaRPr lang="zh-CN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465842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Beam energy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/>
                        <a:t>MeV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158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488047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Charge (Single/Multi)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/>
                        <a:t>nC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1.0/3.0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970229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Normalized emittance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/>
                        <a:t>mm.mrad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014337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Energy spread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0.5%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57928"/>
                  </a:ext>
                </a:extLst>
              </a:tr>
              <a:tr h="185566">
                <a:tc gridSpan="3">
                  <a:txBody>
                    <a:bodyPr/>
                    <a:lstStyle/>
                    <a:p>
                      <a:r>
                        <a:rPr lang="en-US" altLang="zh-CN" sz="1200" b="1" dirty="0"/>
                        <a:t>BOOSTER</a:t>
                      </a:r>
                      <a:endParaRPr lang="zh-CN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83231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Circumference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/>
                        <a:t>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180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093802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Beam energy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/>
                        <a:t>GeV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0.158</a:t>
                      </a:r>
                      <a:r>
                        <a:rPr lang="en-US" altLang="zh-CN" sz="1200" dirty="0">
                          <a:sym typeface="Wingdings" pitchFamily="2" charset="2"/>
                        </a:rPr>
                        <a:t>3.5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430729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Extracted beam emittance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/>
                        <a:t>nm.rad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34733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Repetition rate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Hz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22521"/>
                  </a:ext>
                </a:extLst>
              </a:tr>
              <a:tr h="185566">
                <a:tc gridSpan="3">
                  <a:txBody>
                    <a:bodyPr/>
                    <a:lstStyle/>
                    <a:p>
                      <a:r>
                        <a:rPr lang="en-US" altLang="zh-CN" sz="1200" b="1" dirty="0"/>
                        <a:t>STORAGE RING</a:t>
                      </a:r>
                      <a:endParaRPr lang="zh-CN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36768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Circumference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/>
                        <a:t>m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~432</a:t>
                      </a:r>
                      <a:endParaRPr lang="zh-CN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21860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Structure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20×DBA</a:t>
                      </a:r>
                      <a:endParaRPr lang="zh-CN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47849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Beam energy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/>
                        <a:t>GeV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3.5</a:t>
                      </a:r>
                      <a:endParaRPr lang="zh-CN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115589"/>
                  </a:ext>
                </a:extLst>
              </a:tr>
              <a:tr h="185566"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Beam current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mA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/>
                        <a:t>200~300</a:t>
                      </a:r>
                      <a:endParaRPr lang="zh-CN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71839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352AD3B8-5BA2-69F5-2117-0182725065E7}"/>
              </a:ext>
            </a:extLst>
          </p:cNvPr>
          <p:cNvSpPr txBox="1"/>
          <p:nvPr/>
        </p:nvSpPr>
        <p:spPr>
          <a:xfrm>
            <a:off x="540000" y="1080000"/>
            <a:ext cx="3773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上海光源加速器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LINAC + Booster + Storage ring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2×Transport lines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41A2A8-F68C-5F8B-814D-C47AC348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915" y="992710"/>
            <a:ext cx="5688000" cy="546847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DB378B9-45CE-8834-BC41-AF9B0A44C212}"/>
              </a:ext>
            </a:extLst>
          </p:cNvPr>
          <p:cNvSpPr txBox="1"/>
          <p:nvPr/>
        </p:nvSpPr>
        <p:spPr>
          <a:xfrm>
            <a:off x="9345562" y="36674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LINAC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FB471E-0E17-C5CE-5E6C-6090C6D28216}"/>
              </a:ext>
            </a:extLst>
          </p:cNvPr>
          <p:cNvSpPr txBox="1"/>
          <p:nvPr/>
        </p:nvSpPr>
        <p:spPr>
          <a:xfrm>
            <a:off x="7929716" y="3200400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Booster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6662C3-2DE0-03B2-CC4B-A1D236E607EC}"/>
              </a:ext>
            </a:extLst>
          </p:cNvPr>
          <p:cNvSpPr txBox="1"/>
          <p:nvPr/>
        </p:nvSpPr>
        <p:spPr>
          <a:xfrm>
            <a:off x="7851057" y="1776073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Storage Ring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9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2E6661E-E4B0-F793-C67F-6CE591865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000" y="1211476"/>
            <a:ext cx="3600000" cy="48490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250497-F02C-513F-282F-EEAA3455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00" y="1080000"/>
            <a:ext cx="4320000" cy="24366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EDF7A2-CF93-567E-414F-1A390E063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000" y="3619768"/>
            <a:ext cx="4320000" cy="244071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D8E98DD-1F80-91DF-BC53-E04D56BEA5EA}"/>
              </a:ext>
            </a:extLst>
          </p:cNvPr>
          <p:cNvSpPr txBox="1"/>
          <p:nvPr/>
        </p:nvSpPr>
        <p:spPr>
          <a:xfrm>
            <a:off x="540000" y="1080000"/>
            <a:ext cx="2998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b="1" dirty="0"/>
              <a:t>24~25</a:t>
            </a:r>
            <a:r>
              <a:rPr lang="zh-CN" altLang="en-US" sz="2000" b="1" dirty="0"/>
              <a:t>年度加速器变化</a:t>
            </a:r>
            <a:endParaRPr lang="en-US" altLang="zh-CN" sz="2000" b="1" dirty="0"/>
          </a:p>
          <a:p>
            <a:pPr algn="just"/>
            <a:endParaRPr lang="en-US" altLang="zh-CN" sz="1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/>
              <a:t>24</a:t>
            </a:r>
            <a:r>
              <a:rPr lang="zh-CN" altLang="en-US" dirty="0"/>
              <a:t>年暑期，</a:t>
            </a:r>
            <a:r>
              <a:rPr lang="en-US" altLang="zh-CN" dirty="0"/>
              <a:t>11</a:t>
            </a:r>
            <a:r>
              <a:rPr lang="zh-CN" altLang="en-US" dirty="0"/>
              <a:t>直线节安装高压衍射线的</a:t>
            </a:r>
            <a:r>
              <a:rPr lang="en-US" altLang="zh-CN" dirty="0"/>
              <a:t>CPMU</a:t>
            </a:r>
            <a:r>
              <a:rPr lang="zh-CN" altLang="en-US" dirty="0"/>
              <a:t>。</a:t>
            </a:r>
            <a:endParaRPr lang="en-US" altLang="zh-CN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dirty="0"/>
              <a:t>光源团队完成了设备安装、带束调试等工作。</a:t>
            </a:r>
            <a:endParaRPr lang="en-US" altLang="zh-CN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dirty="0"/>
              <a:t>当前上海光源储存环有</a:t>
            </a:r>
            <a:r>
              <a:rPr lang="en-US" altLang="zh-CN" dirty="0"/>
              <a:t>25</a:t>
            </a:r>
            <a:r>
              <a:rPr lang="zh-CN" altLang="en-US" dirty="0"/>
              <a:t>台</a:t>
            </a:r>
            <a:r>
              <a:rPr lang="en-US" altLang="zh-CN" dirty="0"/>
              <a:t>6</a:t>
            </a:r>
            <a:r>
              <a:rPr lang="zh-CN" altLang="en-US" dirty="0"/>
              <a:t>种类型的插入件在运行。仅剩一段直线节。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EFF4F3E-679D-E427-8543-A1047F6AB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81186"/>
              </p:ext>
            </p:extLst>
          </p:nvPr>
        </p:nvGraphicFramePr>
        <p:xfrm>
          <a:off x="838200" y="4373603"/>
          <a:ext cx="2538414" cy="1686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435">
                  <a:extLst>
                    <a:ext uri="{9D8B030D-6E8A-4147-A177-3AD203B41FA5}">
                      <a16:colId xmlns:a16="http://schemas.microsoft.com/office/drawing/2014/main" val="181914031"/>
                    </a:ext>
                  </a:extLst>
                </a:gridCol>
                <a:gridCol w="962979">
                  <a:extLst>
                    <a:ext uri="{9D8B030D-6E8A-4147-A177-3AD203B41FA5}">
                      <a16:colId xmlns:a16="http://schemas.microsoft.com/office/drawing/2014/main" val="3325370583"/>
                    </a:ext>
                  </a:extLst>
                </a:gridCol>
              </a:tblGrid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ID type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Number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50709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IVU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02427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CPMU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846815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Wiggler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004455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EPU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4 (+2)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89576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AppleKnot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EPU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488637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SCW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44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E12B33-A691-CFDD-BFC5-B5284CC4B1B5}"/>
              </a:ext>
            </a:extLst>
          </p:cNvPr>
          <p:cNvSpPr txBox="1"/>
          <p:nvPr/>
        </p:nvSpPr>
        <p:spPr>
          <a:xfrm>
            <a:off x="108000" y="108000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33CC"/>
                </a:solidFill>
              </a:rPr>
              <a:t>用户开放与用户成果统计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4DB1E9-05C1-CDF4-2253-9358BB333B4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82104" y="1603220"/>
            <a:ext cx="3600000" cy="43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1F7EBA-B3CA-F1C1-25BF-B283897FC98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433"/>
          <a:stretch/>
        </p:blipFill>
        <p:spPr>
          <a:xfrm>
            <a:off x="6834377" y="1639220"/>
            <a:ext cx="4680000" cy="4284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062679D-6776-E7FD-0B76-AF87F1D95917}"/>
              </a:ext>
            </a:extLst>
          </p:cNvPr>
          <p:cNvSpPr txBox="1"/>
          <p:nvPr/>
        </p:nvSpPr>
        <p:spPr>
          <a:xfrm>
            <a:off x="540000" y="2432023"/>
            <a:ext cx="2742104" cy="225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用户供光时间：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180</a:t>
            </a:r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束线研究时间：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41</a:t>
            </a:r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 机器研究时间：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46.5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运行期间维护：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17.5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开机之前暖机：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寒期暑期停机：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71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8A5C6E-872F-46D9-0BFC-A595EB4ADA80}"/>
              </a:ext>
            </a:extLst>
          </p:cNvPr>
          <p:cNvSpPr txBox="1"/>
          <p:nvPr/>
        </p:nvSpPr>
        <p:spPr>
          <a:xfrm>
            <a:off x="540000" y="1080000"/>
            <a:ext cx="201208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/>
              <a:t>年度开机计划</a:t>
            </a:r>
            <a:endParaRPr lang="en-US" altLang="zh-CN" sz="2000" b="1" dirty="0"/>
          </a:p>
          <a:p>
            <a:endParaRPr lang="en-US" altLang="zh-CN" sz="1050" dirty="0"/>
          </a:p>
        </p:txBody>
      </p:sp>
    </p:spTree>
    <p:extLst>
      <p:ext uri="{BB962C8B-B14F-4D97-AF65-F5344CB8AC3E}">
        <p14:creationId xmlns:p14="http://schemas.microsoft.com/office/powerpoint/2010/main" val="310972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36C3B49B-D2E5-1B06-2F55-7DD855F8F4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04347"/>
              </p:ext>
            </p:extLst>
          </p:nvPr>
        </p:nvGraphicFramePr>
        <p:xfrm>
          <a:off x="686990" y="2084388"/>
          <a:ext cx="10818020" cy="419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DA84F597-3037-72D8-76E4-D57686205A3B}"/>
              </a:ext>
            </a:extLst>
          </p:cNvPr>
          <p:cNvSpPr txBox="1"/>
          <p:nvPr/>
        </p:nvSpPr>
        <p:spPr>
          <a:xfrm>
            <a:off x="540000" y="1080000"/>
            <a:ext cx="842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/>
              <a:t>年度运行完成情况</a:t>
            </a:r>
            <a:endParaRPr lang="en-US" altLang="zh-CN" sz="2000" b="1" dirty="0"/>
          </a:p>
          <a:p>
            <a:endParaRPr lang="en-US" altLang="zh-CN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2024</a:t>
            </a:r>
            <a:r>
              <a:rPr lang="zh-CN" altLang="en-US" dirty="0"/>
              <a:t>年供光</a:t>
            </a:r>
            <a:r>
              <a:rPr lang="en-US" altLang="zh-CN" dirty="0"/>
              <a:t>4233</a:t>
            </a:r>
            <a:r>
              <a:rPr lang="zh-CN" altLang="en-US" dirty="0"/>
              <a:t>小时，</a:t>
            </a:r>
            <a:r>
              <a:rPr lang="en-US" altLang="zh-CN" dirty="0"/>
              <a:t>2025</a:t>
            </a:r>
            <a:r>
              <a:rPr lang="zh-CN" altLang="en-US" dirty="0"/>
              <a:t>年已供光</a:t>
            </a:r>
            <a:r>
              <a:rPr lang="en-US" altLang="zh-CN" dirty="0"/>
              <a:t>2437</a:t>
            </a:r>
            <a:r>
              <a:rPr lang="zh-CN" altLang="en-US" dirty="0"/>
              <a:t>小时，光源运行时间达到平衡状态。</a:t>
            </a:r>
          </a:p>
        </p:txBody>
      </p:sp>
    </p:spTree>
    <p:extLst>
      <p:ext uri="{BB962C8B-B14F-4D97-AF65-F5344CB8AC3E}">
        <p14:creationId xmlns:p14="http://schemas.microsoft.com/office/powerpoint/2010/main" val="1507097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28*335"/>
  <p:tag name="TABLE_ENDDRAG_RECT" val="50*160*828*3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2444</Words>
  <Application>Microsoft Office PowerPoint</Application>
  <PresentationFormat>宽屏</PresentationFormat>
  <Paragraphs>405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Gesta Md</vt:lpstr>
      <vt:lpstr>等线</vt:lpstr>
      <vt:lpstr>等线 Light</vt:lpstr>
      <vt:lpstr>黑体</vt:lpstr>
      <vt:lpstr>STHupo</vt:lpstr>
      <vt:lpstr>宋体</vt:lpstr>
      <vt:lpstr>微软雅黑</vt:lpstr>
      <vt:lpstr>Arial</vt:lpstr>
      <vt:lpstr>Times New Roman</vt:lpstr>
      <vt:lpstr>Wingdings</vt:lpstr>
      <vt:lpstr>Office 主题​​</vt:lpstr>
      <vt:lpstr>11_Office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顺强 田</dc:creator>
  <cp:lastModifiedBy>XU WU</cp:lastModifiedBy>
  <cp:revision>89</cp:revision>
  <dcterms:created xsi:type="dcterms:W3CDTF">2025-07-26T04:33:20Z</dcterms:created>
  <dcterms:modified xsi:type="dcterms:W3CDTF">2025-10-11T10:46:36Z</dcterms:modified>
</cp:coreProperties>
</file>