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0" r:id="rId1"/>
  </p:sldMasterIdLst>
  <p:notesMasterIdLst>
    <p:notesMasterId r:id="rId36"/>
  </p:notesMasterIdLst>
  <p:handoutMasterIdLst>
    <p:handoutMasterId r:id="rId37"/>
  </p:handoutMasterIdLst>
  <p:sldIdLst>
    <p:sldId id="271" r:id="rId2"/>
    <p:sldId id="269" r:id="rId3"/>
    <p:sldId id="329" r:id="rId4"/>
    <p:sldId id="363" r:id="rId5"/>
    <p:sldId id="347" r:id="rId6"/>
    <p:sldId id="364" r:id="rId7"/>
    <p:sldId id="275" r:id="rId8"/>
    <p:sldId id="325" r:id="rId9"/>
    <p:sldId id="344" r:id="rId10"/>
    <p:sldId id="317" r:id="rId11"/>
    <p:sldId id="279" r:id="rId12"/>
    <p:sldId id="330" r:id="rId13"/>
    <p:sldId id="346" r:id="rId14"/>
    <p:sldId id="353" r:id="rId15"/>
    <p:sldId id="354" r:id="rId16"/>
    <p:sldId id="355" r:id="rId17"/>
    <p:sldId id="337" r:id="rId18"/>
    <p:sldId id="332" r:id="rId19"/>
    <p:sldId id="313" r:id="rId20"/>
    <p:sldId id="358" r:id="rId21"/>
    <p:sldId id="356" r:id="rId22"/>
    <p:sldId id="357" r:id="rId23"/>
    <p:sldId id="331" r:id="rId24"/>
    <p:sldId id="333" r:id="rId25"/>
    <p:sldId id="362" r:id="rId26"/>
    <p:sldId id="338" r:id="rId27"/>
    <p:sldId id="339" r:id="rId28"/>
    <p:sldId id="359" r:id="rId29"/>
    <p:sldId id="360" r:id="rId30"/>
    <p:sldId id="281" r:id="rId31"/>
    <p:sldId id="345" r:id="rId32"/>
    <p:sldId id="302" r:id="rId33"/>
    <p:sldId id="294" r:id="rId34"/>
    <p:sldId id="296" r:id="rId35"/>
  </p:sldIdLst>
  <p:sldSz cx="12192000" cy="6858000"/>
  <p:notesSz cx="6797675" cy="987266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B4"/>
    <a:srgbClr val="005EA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主题样式 2 - 强调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主题样式 2 - 强调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88966" autoAdjust="0"/>
  </p:normalViewPr>
  <p:slideViewPr>
    <p:cSldViewPr snapToGrid="0">
      <p:cViewPr varScale="1">
        <p:scale>
          <a:sx n="85" d="100"/>
          <a:sy n="85" d="100"/>
        </p:scale>
        <p:origin x="432" y="44"/>
      </p:cViewPr>
      <p:guideLst>
        <p:guide orient="horz" pos="2183"/>
        <p:guide pos="3809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99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3%20&#19987;&#21033;&#12289;&#25991;&#31456;&#12289;&#23398;&#26415;&#20132;&#27969;\3%20&#23398;&#26415;&#20132;&#27969;\20251012%20BII&#24180;&#20250;\&#26354;&#32447;&#34920;&#26684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3%20&#19987;&#21033;&#12289;&#25991;&#31456;&#12289;&#23398;&#26415;&#20132;&#27969;\3%20&#23398;&#26415;&#20132;&#27969;\20251012%20BII&#24180;&#20250;\&#26354;&#32447;&#34920;&#2668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800"/>
              <a:t>2016-2025</a:t>
            </a:r>
            <a:r>
              <a:rPr lang="zh-CN" altLang="en-US" sz="1800"/>
              <a:t>运行时长统计</a:t>
            </a:r>
          </a:p>
        </c:rich>
      </c:tx>
      <c:layout>
        <c:manualLayout>
          <c:xMode val="edge"/>
          <c:yMode val="edge"/>
          <c:x val="0.27731577686929976"/>
          <c:y val="4.8171581864347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Sheet1!$F$37</c:f>
              <c:strCache>
                <c:ptCount val="1"/>
                <c:pt idx="0">
                  <c:v>Total duration（h）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Sheet1!$G$36:$P$36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Sheet1!$G$37:$P$37</c:f>
              <c:numCache>
                <c:formatCode>General</c:formatCode>
                <c:ptCount val="10"/>
                <c:pt idx="0">
                  <c:v>7992</c:v>
                </c:pt>
                <c:pt idx="1">
                  <c:v>7128</c:v>
                </c:pt>
                <c:pt idx="2">
                  <c:v>7440</c:v>
                </c:pt>
                <c:pt idx="3">
                  <c:v>7440</c:v>
                </c:pt>
                <c:pt idx="4">
                  <c:v>7488</c:v>
                </c:pt>
                <c:pt idx="5">
                  <c:v>6888</c:v>
                </c:pt>
                <c:pt idx="6">
                  <c:v>7632</c:v>
                </c:pt>
                <c:pt idx="7">
                  <c:v>7488</c:v>
                </c:pt>
                <c:pt idx="8">
                  <c:v>6960</c:v>
                </c:pt>
                <c:pt idx="9">
                  <c:v>5856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3E-42C6-A27C-795A351C5AF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41912671"/>
        <c:axId val="1471278543"/>
      </c:lineChart>
      <c:catAx>
        <c:axId val="124191267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/>
                  <a:t>运行年</a:t>
                </a:r>
              </a:p>
            </c:rich>
          </c:tx>
          <c:layout>
            <c:manualLayout>
              <c:xMode val="edge"/>
              <c:yMode val="edge"/>
              <c:x val="0.45867235345581803"/>
              <c:y val="0.855763706620005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71278543"/>
        <c:crosses val="autoZero"/>
        <c:auto val="1"/>
        <c:lblAlgn val="ctr"/>
        <c:lblOffset val="100"/>
        <c:noMultiLvlLbl val="0"/>
      </c:catAx>
      <c:valAx>
        <c:axId val="1471278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Total duration</a:t>
                </a:r>
                <a:r>
                  <a:rPr lang="zh-CN" altLang="en-US"/>
                  <a:t>（</a:t>
                </a:r>
                <a:r>
                  <a:rPr lang="en-US" altLang="zh-CN"/>
                  <a:t>h</a:t>
                </a:r>
                <a:r>
                  <a:rPr lang="zh-CN" altLang="en-US"/>
                  <a:t>）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419126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altLang="zh-CN" sz="18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8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rPr>
              <a:t>2016-2025</a:t>
            </a:r>
            <a:r>
              <a:rPr lang="zh-CN" altLang="en-US" sz="18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rPr>
              <a:t>影响供束时长统计</a:t>
            </a:r>
            <a:endParaRPr lang="en-US" altLang="zh-CN" sz="18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27493085172101883"/>
          <c:y val="5.48125444889500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altLang="zh-CN" sz="18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4478937007874015"/>
          <c:y val="0.19916666666666666"/>
          <c:w val="0.83021062992125982"/>
          <c:h val="0.56771617089530479"/>
        </c:manualLayout>
      </c:layout>
      <c:lineChart>
        <c:grouping val="standard"/>
        <c:varyColors val="0"/>
        <c:ser>
          <c:idx val="0"/>
          <c:order val="0"/>
          <c:tx>
            <c:strRef>
              <c:f>Sheet1!$F$39</c:f>
              <c:strCache>
                <c:ptCount val="1"/>
                <c:pt idx="0">
                  <c:v>Effect beam delivery（h）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Sheet1!$G$36:$P$36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Sheet1!$G$39:$P$39</c:f>
              <c:numCache>
                <c:formatCode>General</c:formatCode>
                <c:ptCount val="10"/>
                <c:pt idx="0">
                  <c:v>33.1</c:v>
                </c:pt>
                <c:pt idx="1">
                  <c:v>7.8</c:v>
                </c:pt>
                <c:pt idx="2">
                  <c:v>43.9</c:v>
                </c:pt>
                <c:pt idx="3">
                  <c:v>28.03</c:v>
                </c:pt>
                <c:pt idx="4">
                  <c:v>0.93</c:v>
                </c:pt>
                <c:pt idx="5">
                  <c:v>1.8</c:v>
                </c:pt>
                <c:pt idx="6">
                  <c:v>1.5</c:v>
                </c:pt>
                <c:pt idx="7">
                  <c:v>1</c:v>
                </c:pt>
                <c:pt idx="8">
                  <c:v>2.8</c:v>
                </c:pt>
                <c:pt idx="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C34-4313-94BE-26972A96CF5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54980735"/>
        <c:axId val="1570946863"/>
      </c:lineChart>
      <c:catAx>
        <c:axId val="125498073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/>
                  <a:t>运行年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70946863"/>
        <c:crosses val="autoZero"/>
        <c:auto val="1"/>
        <c:lblAlgn val="ctr"/>
        <c:lblOffset val="100"/>
        <c:noMultiLvlLbl val="0"/>
      </c:catAx>
      <c:valAx>
        <c:axId val="15709468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altLang="zh-CN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rPr>
                  <a:t>Effect beam delivery（h）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altLang="zh-CN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549807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E65F9-9DE2-497E-9D75-41717E214C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27701-D552-4C5B-9202-8AEF6B8A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27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2C4EF-3F2D-424C-B920-F70CF779907A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0FB2E-BCE5-6A45-94DE-F600DD512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16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0FB2E-BCE5-6A45-94DE-F600DD512F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92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0FB2E-BCE5-6A45-94DE-F600DD512F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80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0FB2E-BCE5-6A45-94DE-F600DD512F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10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0FB2E-BCE5-6A45-94DE-F600DD512F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89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0FB2E-BCE5-6A45-94DE-F600DD512F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97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0FB2E-BCE5-6A45-94DE-F600DD512F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72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67696"/>
            <a:ext cx="12192000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481" y="4013936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851" y="233274"/>
            <a:ext cx="1531276" cy="741191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0" y="1102039"/>
            <a:ext cx="12192000" cy="110846"/>
            <a:chOff x="0" y="846225"/>
            <a:chExt cx="9144000" cy="110846"/>
          </a:xfrm>
        </p:grpSpPr>
        <p:grpSp>
          <p:nvGrpSpPr>
            <p:cNvPr id="34" name="组合 33"/>
            <p:cNvGrpSpPr/>
            <p:nvPr/>
          </p:nvGrpSpPr>
          <p:grpSpPr>
            <a:xfrm>
              <a:off x="0" y="846225"/>
              <a:ext cx="9144000" cy="110846"/>
              <a:chOff x="0" y="846225"/>
              <a:chExt cx="9144000" cy="110846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875653" y="846225"/>
                <a:ext cx="8268347" cy="110438"/>
                <a:chOff x="875653" y="846225"/>
                <a:chExt cx="8268347" cy="110438"/>
              </a:xfrm>
            </p:grpSpPr>
            <p:sp>
              <p:nvSpPr>
                <p:cNvPr id="38" name="矩形 37"/>
                <p:cNvSpPr/>
                <p:nvPr/>
              </p:nvSpPr>
              <p:spPr>
                <a:xfrm>
                  <a:off x="875653" y="846227"/>
                  <a:ext cx="8268347" cy="110436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39" name="直角三角形 38"/>
                <p:cNvSpPr/>
                <p:nvPr/>
              </p:nvSpPr>
              <p:spPr>
                <a:xfrm>
                  <a:off x="975360" y="846225"/>
                  <a:ext cx="137160" cy="110438"/>
                </a:xfrm>
                <a:prstGeom prst="rtTriangle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  <p:sp>
            <p:nvSpPr>
              <p:cNvPr id="37" name="矩形 36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cxnSp>
          <p:nvCxnSpPr>
            <p:cNvPr id="35" name="直接连接符 34"/>
            <p:cNvCxnSpPr>
              <a:stCxn id="39" idx="2"/>
            </p:cNvCxnSpPr>
            <p:nvPr/>
          </p:nvCxnSpPr>
          <p:spPr>
            <a:xfrm flipV="1">
              <a:off x="975360" y="846225"/>
              <a:ext cx="0" cy="11043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10459233" y="6462502"/>
            <a:ext cx="1732767" cy="400110"/>
            <a:chOff x="3891916" y="6461760"/>
            <a:chExt cx="5252086" cy="515112"/>
          </a:xfrm>
        </p:grpSpPr>
        <p:sp>
          <p:nvSpPr>
            <p:cNvPr id="41" name="文本框 40"/>
            <p:cNvSpPr txBox="1"/>
            <p:nvPr/>
          </p:nvSpPr>
          <p:spPr>
            <a:xfrm>
              <a:off x="3891916" y="6461760"/>
              <a:ext cx="5252086" cy="51511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直角三角形 41"/>
            <p:cNvSpPr/>
            <p:nvPr/>
          </p:nvSpPr>
          <p:spPr>
            <a:xfrm flipV="1">
              <a:off x="3892140" y="6461761"/>
              <a:ext cx="655405" cy="33973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43" name="菱形 42"/>
          <p:cNvSpPr/>
          <p:nvPr/>
        </p:nvSpPr>
        <p:spPr>
          <a:xfrm>
            <a:off x="6003008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4" name="文本框 43"/>
          <p:cNvSpPr txBox="1"/>
          <p:nvPr/>
        </p:nvSpPr>
        <p:spPr>
          <a:xfrm>
            <a:off x="10675538" y="6462502"/>
            <a:ext cx="151646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BEPCII</a:t>
            </a:r>
          </a:p>
        </p:txBody>
      </p:sp>
      <p:sp>
        <p:nvSpPr>
          <p:cNvPr id="45" name="副标题 2"/>
          <p:cNvSpPr txBox="1">
            <a:spLocks/>
          </p:cNvSpPr>
          <p:nvPr/>
        </p:nvSpPr>
        <p:spPr>
          <a:xfrm>
            <a:off x="0" y="6379861"/>
            <a:ext cx="7285939" cy="2830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en-US" altLang="zh-CN" sz="1600" dirty="0"/>
          </a:p>
        </p:txBody>
      </p:sp>
      <p:cxnSp>
        <p:nvCxnSpPr>
          <p:cNvPr id="3" name="直接连接符 2"/>
          <p:cNvCxnSpPr>
            <a:cxnSpLocks/>
          </p:cNvCxnSpPr>
          <p:nvPr/>
        </p:nvCxnSpPr>
        <p:spPr>
          <a:xfrm>
            <a:off x="0" y="6839380"/>
            <a:ext cx="12192000" cy="1862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0481" y="4417132"/>
            <a:ext cx="4555735" cy="373753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0481" y="4853266"/>
            <a:ext cx="4555735" cy="373753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4548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标题 4"/>
          <p:cNvSpPr txBox="1">
            <a:spLocks/>
          </p:cNvSpPr>
          <p:nvPr/>
        </p:nvSpPr>
        <p:spPr>
          <a:xfrm>
            <a:off x="1558637" y="105353"/>
            <a:ext cx="10515600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5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1109" y="1232362"/>
            <a:ext cx="2819400" cy="512064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8021" y="1232362"/>
            <a:ext cx="7315200" cy="5120640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标题 4"/>
          <p:cNvSpPr txBox="1">
            <a:spLocks/>
          </p:cNvSpPr>
          <p:nvPr/>
        </p:nvSpPr>
        <p:spPr>
          <a:xfrm>
            <a:off x="1558637" y="105353"/>
            <a:ext cx="10515600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06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43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2509" y="1041401"/>
            <a:ext cx="11529753" cy="537633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558637" y="105353"/>
            <a:ext cx="105156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132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558637" y="105353"/>
            <a:ext cx="105156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39365" y="2046723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70057" y="2046722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39365" y="2864141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70057" y="2864140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39365" y="3681558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3270057" y="3681556"/>
            <a:ext cx="6318251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2439365" y="4498974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70057" y="4498973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8728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61" y="6436507"/>
            <a:ext cx="10914276" cy="42120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900792" y="6436386"/>
            <a:ext cx="1277721" cy="42120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10311534" y="6515133"/>
            <a:ext cx="1796516" cy="267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22169" y="6480507"/>
            <a:ext cx="10715413" cy="324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功率源系统</a:t>
            </a:r>
          </a:p>
        </p:txBody>
      </p:sp>
      <p:sp>
        <p:nvSpPr>
          <p:cNvPr id="11" name="直角三角形 10"/>
          <p:cNvSpPr/>
          <p:nvPr/>
        </p:nvSpPr>
        <p:spPr>
          <a:xfrm flipV="1">
            <a:off x="10909477" y="6588019"/>
            <a:ext cx="526943" cy="267236"/>
          </a:xfrm>
          <a:prstGeom prst="rt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直接连接符 11"/>
          <p:cNvCxnSpPr>
            <a:cxnSpLocks/>
          </p:cNvCxnSpPr>
          <p:nvPr/>
        </p:nvCxnSpPr>
        <p:spPr>
          <a:xfrm>
            <a:off x="11436420" y="6436386"/>
            <a:ext cx="8685" cy="42549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内容占位符 13"/>
          <p:cNvSpPr>
            <a:spLocks noGrp="1"/>
          </p:cNvSpPr>
          <p:nvPr>
            <p:ph sz="quarter" idx="10" hasCustomPrompt="1"/>
          </p:nvPr>
        </p:nvSpPr>
        <p:spPr>
          <a:xfrm>
            <a:off x="0" y="1329893"/>
            <a:ext cx="8783781" cy="1912071"/>
          </a:xfrm>
          <a:solidFill>
            <a:srgbClr val="000099"/>
          </a:solidFill>
        </p:spPr>
        <p:txBody>
          <a:bodyPr anchor="ctr">
            <a:norm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1"/>
          </p:nvPr>
        </p:nvSpPr>
        <p:spPr>
          <a:xfrm>
            <a:off x="1676402" y="3460607"/>
            <a:ext cx="9628909" cy="27115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40826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9594" y="1240525"/>
            <a:ext cx="4985143" cy="5120640"/>
          </a:xfrm>
        </p:spPr>
        <p:txBody>
          <a:bodyPr anchor="t"/>
          <a:lstStyle>
            <a:lvl1pPr marL="182880" indent="-182880">
              <a:buClrTx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</a:defRPr>
            </a:lvl1pPr>
            <a:lvl2pPr marL="685800" indent="-182880">
              <a:buClrTx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</a:defRPr>
            </a:lvl2pPr>
            <a:lvl3pPr marL="1143000" indent="-182880">
              <a:buClrTx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</a:defRPr>
            </a:lvl3pPr>
            <a:lvl4pPr marL="1600200" indent="-182880">
              <a:buClrTx/>
              <a:buFont typeface="Wingdings" panose="05000000000000000000" pitchFamily="2" charset="2"/>
              <a:buChar char="Ø"/>
              <a:defRPr sz="1800">
                <a:solidFill>
                  <a:schemeClr val="tx1"/>
                </a:solidFill>
              </a:defRPr>
            </a:lvl4pPr>
            <a:lvl5pPr marL="2057400" indent="-182880">
              <a:buClrTx/>
              <a:buFont typeface="Wingdings" panose="05000000000000000000" pitchFamily="2" charset="2"/>
              <a:buChar char="ü"/>
              <a:defRPr sz="18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07879" y="1240525"/>
            <a:ext cx="5025040" cy="5120640"/>
          </a:xfrm>
        </p:spPr>
        <p:txBody>
          <a:bodyPr vert="horz" lIns="91440" tIns="45720" rIns="91440" bIns="45720" rtlCol="0" anchor="t">
            <a:normAutofit/>
          </a:bodyPr>
          <a:lstStyle>
            <a:lvl1pPr marL="182880" indent="-182880">
              <a:defRPr lang="zh-CN" altLang="en-US" sz="3200" kern="1200" baseline="0" dirty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>
              <a:defRPr lang="zh-CN" altLang="en-US" smtClean="0"/>
            </a:lvl2pPr>
            <a:lvl3pPr>
              <a:defRPr lang="zh-CN" altLang="en-US" sz="2000" smtClean="0"/>
            </a:lvl3pPr>
            <a:lvl4pPr>
              <a:defRPr lang="zh-CN" altLang="en-US" smtClean="0"/>
            </a:lvl4pPr>
            <a:lvl5pPr>
              <a:defRPr lang="en-US" dirty="0"/>
            </a:lvl5pPr>
          </a:lstStyle>
          <a:p>
            <a:pPr marL="182880" lvl="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</a:pPr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558637" y="105353"/>
            <a:ext cx="105156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1C5F78-842A-4DCA-B0E6-3C0CBBAC4A8F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59081" y="1240525"/>
            <a:ext cx="4985143" cy="5120640"/>
          </a:xfrm>
        </p:spPr>
        <p:txBody>
          <a:bodyPr anchor="t"/>
          <a:lstStyle>
            <a:lvl1pPr marL="182880" indent="-182880">
              <a:buClrTx/>
              <a:buFont typeface="Wingdings" panose="05000000000000000000" pitchFamily="2" charset="2"/>
              <a:buChar char="l"/>
              <a:defRPr lang="zh-CN" altLang="en-US" sz="3200" kern="1200" baseline="0" dirty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685800" indent="-182880">
              <a:buClrTx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</a:defRPr>
            </a:lvl2pPr>
            <a:lvl3pPr marL="1143000" indent="-182880">
              <a:buClrTx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</a:defRPr>
            </a:lvl3pPr>
            <a:lvl4pPr marL="1600200" indent="-182880">
              <a:buClrTx/>
              <a:buFont typeface="Wingdings" panose="05000000000000000000" pitchFamily="2" charset="2"/>
              <a:buChar char="Ø"/>
              <a:defRPr sz="1800">
                <a:solidFill>
                  <a:schemeClr val="tx1"/>
                </a:solidFill>
              </a:defRPr>
            </a:lvl4pPr>
            <a:lvl5pPr marL="2057400" indent="-182880">
              <a:buClrTx/>
              <a:buFont typeface="Wingdings" panose="05000000000000000000" pitchFamily="2" charset="2"/>
              <a:buChar char="ü"/>
              <a:defRPr sz="18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marL="182880" lvl="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</a:pPr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70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797" y="1138843"/>
            <a:ext cx="3474720" cy="5270269"/>
          </a:xfrm>
        </p:spPr>
        <p:txBody>
          <a:bodyPr>
            <a:normAutofit/>
          </a:bodyPr>
          <a:lstStyle>
            <a:lvl1pPr marL="182880" indent="-182880">
              <a:defRPr lang="zh-CN" altLang="en-US" sz="3200" kern="1200" baseline="0" dirty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marL="182880" lvl="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</a:pPr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00348" y="1138843"/>
            <a:ext cx="3474720" cy="5270269"/>
          </a:xfrm>
        </p:spPr>
        <p:txBody>
          <a:bodyPr>
            <a:normAutofit/>
          </a:bodyPr>
          <a:lstStyle>
            <a:lvl1pPr marL="182880" indent="-182880">
              <a:defRPr lang="zh-CN" altLang="en-US" sz="3200" kern="1200" baseline="0" dirty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marL="182880" lvl="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</a:pPr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3" name="标题 4"/>
          <p:cNvSpPr>
            <a:spLocks noGrp="1"/>
          </p:cNvSpPr>
          <p:nvPr>
            <p:ph type="title" hasCustomPrompt="1"/>
          </p:nvPr>
        </p:nvSpPr>
        <p:spPr>
          <a:xfrm>
            <a:off x="1558637" y="105353"/>
            <a:ext cx="105156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5" name="Content Placeholder 5"/>
          <p:cNvSpPr>
            <a:spLocks noGrp="1"/>
          </p:cNvSpPr>
          <p:nvPr>
            <p:ph sz="quarter" idx="11"/>
          </p:nvPr>
        </p:nvSpPr>
        <p:spPr>
          <a:xfrm>
            <a:off x="8350899" y="1138843"/>
            <a:ext cx="3474720" cy="5270269"/>
          </a:xfrm>
        </p:spPr>
        <p:txBody>
          <a:bodyPr>
            <a:normAutofit/>
          </a:bodyPr>
          <a:lstStyle>
            <a:lvl1pPr marL="182880" indent="-182880">
              <a:defRPr lang="zh-CN" altLang="en-US" sz="3200" kern="1200" baseline="0" dirty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marL="182880" lvl="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</a:pPr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454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919" y="1123839"/>
            <a:ext cx="2947483" cy="460118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标题 4"/>
          <p:cNvSpPr txBox="1">
            <a:spLocks/>
          </p:cNvSpPr>
          <p:nvPr/>
        </p:nvSpPr>
        <p:spPr>
          <a:xfrm>
            <a:off x="1558637" y="105353"/>
            <a:ext cx="10515600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1456" y="1273629"/>
            <a:ext cx="7670944" cy="5101937"/>
          </a:xfrm>
        </p:spPr>
        <p:txBody>
          <a:bodyPr/>
          <a:lstStyle>
            <a:lvl1pPr marL="182880" indent="-182880">
              <a:defRPr lang="zh-CN" altLang="en-US" sz="2800" kern="1200" baseline="0" dirty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marL="182880" lvl="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</a:pPr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718458" y="1273629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 Click here to add key words</a:t>
            </a:r>
            <a:endParaRPr lang="zh-CN" altLang="en-US" dirty="0"/>
          </a:p>
        </p:txBody>
      </p:sp>
      <p:sp>
        <p:nvSpPr>
          <p:cNvPr id="12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718458" y="3840473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 Click here to add key words</a:t>
            </a:r>
            <a:endParaRPr lang="zh-CN" altLang="en-US" dirty="0"/>
          </a:p>
        </p:txBody>
      </p:sp>
      <p:sp>
        <p:nvSpPr>
          <p:cNvPr id="6" name="标题 4"/>
          <p:cNvSpPr txBox="1">
            <a:spLocks/>
          </p:cNvSpPr>
          <p:nvPr/>
        </p:nvSpPr>
        <p:spPr>
          <a:xfrm>
            <a:off x="1558637" y="105353"/>
            <a:ext cx="10515600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04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603301" y="1191984"/>
            <a:ext cx="8115231" cy="5101937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dirty="0"/>
              <a:t>Click here to add picture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413657" y="1191984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413657" y="3758828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5" name="标题 4"/>
          <p:cNvSpPr txBox="1">
            <a:spLocks/>
          </p:cNvSpPr>
          <p:nvPr/>
        </p:nvSpPr>
        <p:spPr>
          <a:xfrm>
            <a:off x="1558637" y="105353"/>
            <a:ext cx="10515600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1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455" y="1126067"/>
            <a:ext cx="11152909" cy="52463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  <a:p>
            <a:pPr lvl="1"/>
            <a:r>
              <a:rPr lang="en-US" altLang="zh-CN" dirty="0"/>
              <a:t>Click here to add text</a:t>
            </a:r>
            <a:endParaRPr lang="zh-CN" altLang="en-US" dirty="0"/>
          </a:p>
          <a:p>
            <a:pPr lvl="2"/>
            <a:r>
              <a:rPr lang="en-US" altLang="zh-CN" dirty="0"/>
              <a:t>Click here to add text</a:t>
            </a:r>
            <a:endParaRPr lang="zh-CN" altLang="en-US" dirty="0"/>
          </a:p>
          <a:p>
            <a:pPr lvl="3"/>
            <a:r>
              <a:rPr lang="en-US" altLang="zh-CN" dirty="0"/>
              <a:t>Click here to add text</a:t>
            </a:r>
            <a:endParaRPr lang="zh-CN" altLang="en-US" dirty="0"/>
          </a:p>
          <a:p>
            <a:pPr lvl="4"/>
            <a:r>
              <a:rPr lang="en-US" altLang="zh-CN" dirty="0"/>
              <a:t>Click here to add text</a:t>
            </a:r>
            <a:endParaRPr 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0" y="821645"/>
            <a:ext cx="12192000" cy="135426"/>
            <a:chOff x="0" y="821645"/>
            <a:chExt cx="9144000" cy="135426"/>
          </a:xfrm>
        </p:grpSpPr>
        <p:grpSp>
          <p:nvGrpSpPr>
            <p:cNvPr id="10" name="组合 9"/>
            <p:cNvGrpSpPr/>
            <p:nvPr/>
          </p:nvGrpSpPr>
          <p:grpSpPr>
            <a:xfrm>
              <a:off x="0" y="846225"/>
              <a:ext cx="9144000" cy="110846"/>
              <a:chOff x="0" y="846225"/>
              <a:chExt cx="9144000" cy="11084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875653" y="846225"/>
                <a:ext cx="8268347" cy="110438"/>
                <a:chOff x="875653" y="846225"/>
                <a:chExt cx="8268347" cy="110438"/>
              </a:xfrm>
            </p:grpSpPr>
            <p:sp>
              <p:nvSpPr>
                <p:cNvPr id="14" name="矩形 13"/>
                <p:cNvSpPr/>
                <p:nvPr/>
              </p:nvSpPr>
              <p:spPr>
                <a:xfrm>
                  <a:off x="875653" y="846227"/>
                  <a:ext cx="8268347" cy="110436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15" name="直角三角形 14"/>
                <p:cNvSpPr/>
                <p:nvPr/>
              </p:nvSpPr>
              <p:spPr>
                <a:xfrm>
                  <a:off x="975360" y="846225"/>
                  <a:ext cx="137160" cy="110438"/>
                </a:xfrm>
                <a:prstGeom prst="rtTriangle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  <p:sp>
            <p:nvSpPr>
              <p:cNvPr id="13" name="矩形 12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975360" y="821645"/>
              <a:ext cx="0" cy="13501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86" y="108726"/>
            <a:ext cx="1272156" cy="63338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" y="6446705"/>
            <a:ext cx="10914276" cy="42306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功率源系统</a:t>
            </a:r>
          </a:p>
        </p:txBody>
      </p:sp>
      <p:sp>
        <p:nvSpPr>
          <p:cNvPr id="18" name="矩形 17"/>
          <p:cNvSpPr/>
          <p:nvPr/>
        </p:nvSpPr>
        <p:spPr>
          <a:xfrm>
            <a:off x="10909478" y="6448429"/>
            <a:ext cx="1282522" cy="42134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10311534" y="6448429"/>
            <a:ext cx="1796516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1445105" y="6448429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3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94" r:id="rId3"/>
    <p:sldLayoutId id="2147483683" r:id="rId4"/>
    <p:sldLayoutId id="2147483684" r:id="rId5"/>
    <p:sldLayoutId id="2147483685" r:id="rId6"/>
    <p:sldLayoutId id="2147483686" r:id="rId7"/>
    <p:sldLayoutId id="2147483688" r:id="rId8"/>
    <p:sldLayoutId id="2147483689" r:id="rId9"/>
    <p:sldLayoutId id="2147483690" r:id="rId10"/>
    <p:sldLayoutId id="2147483691" r:id="rId11"/>
    <p:sldLayoutId id="2147483687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7" TargetMode="External"/><Relationship Id="rId13" Type="http://schemas.openxmlformats.org/officeDocument/2006/relationships/hyperlink" Target="10" TargetMode="External"/><Relationship Id="rId18" Type="http://schemas.openxmlformats.org/officeDocument/2006/relationships/hyperlink" Target="13" TargetMode="External"/><Relationship Id="rId3" Type="http://schemas.openxmlformats.org/officeDocument/2006/relationships/hyperlink" Target="2" TargetMode="External"/><Relationship Id="rId21" Type="http://schemas.openxmlformats.org/officeDocument/2006/relationships/hyperlink" Target="16" TargetMode="External"/><Relationship Id="rId7" Type="http://schemas.openxmlformats.org/officeDocument/2006/relationships/hyperlink" Target="6" TargetMode="External"/><Relationship Id="rId12" Type="http://schemas.openxmlformats.org/officeDocument/2006/relationships/hyperlink" Target="9" TargetMode="External"/><Relationship Id="rId17" Type="http://schemas.openxmlformats.org/officeDocument/2006/relationships/hyperlink" Target="13A" TargetMode="External"/><Relationship Id="rId2" Type="http://schemas.openxmlformats.org/officeDocument/2006/relationships/hyperlink" Target="1" TargetMode="External"/><Relationship Id="rId16" Type="http://schemas.openxmlformats.org/officeDocument/2006/relationships/hyperlink" Target="12" TargetMode="External"/><Relationship Id="rId20" Type="http://schemas.openxmlformats.org/officeDocument/2006/relationships/hyperlink" Target="15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5" TargetMode="External"/><Relationship Id="rId11" Type="http://schemas.openxmlformats.org/officeDocument/2006/relationships/hyperlink" Target="9A" TargetMode="External"/><Relationship Id="rId5" Type="http://schemas.openxmlformats.org/officeDocument/2006/relationships/hyperlink" Target="4" TargetMode="External"/><Relationship Id="rId15" Type="http://schemas.openxmlformats.org/officeDocument/2006/relationships/hyperlink" Target="11" TargetMode="External"/><Relationship Id="rId23" Type="http://schemas.openxmlformats.org/officeDocument/2006/relationships/hyperlink" Target="file:///E:\&#24037;&#20316;&#25991;&#26723;\OneDrive\&#26700;&#38754;\&#38392;&#27969;&#31649;&#36816;&#34892;&#25968;&#25454;&#32479;&#35745;&#65288;&#27599;&#22825;&#25968;&#25454;&#26356;&#26032;&#65289;-20250318.xlsx#&#27979;&#35797;&#21488;!A1" TargetMode="External"/><Relationship Id="rId10" Type="http://schemas.openxmlformats.org/officeDocument/2006/relationships/hyperlink" Target="8" TargetMode="External"/><Relationship Id="rId19" Type="http://schemas.openxmlformats.org/officeDocument/2006/relationships/hyperlink" Target="14" TargetMode="External"/><Relationship Id="rId4" Type="http://schemas.openxmlformats.org/officeDocument/2006/relationships/hyperlink" Target="3" TargetMode="External"/><Relationship Id="rId9" Type="http://schemas.openxmlformats.org/officeDocument/2006/relationships/hyperlink" Target="8A" TargetMode="External"/><Relationship Id="rId14" Type="http://schemas.openxmlformats.org/officeDocument/2006/relationships/hyperlink" Target="11A" TargetMode="External"/><Relationship Id="rId22" Type="http://schemas.openxmlformats.org/officeDocument/2006/relationships/hyperlink" Target="file:///E:\&#24037;&#20316;&#25991;&#26723;\OneDrive\&#26700;&#38754;\&#38392;&#27969;&#31649;&#36816;&#34892;&#25968;&#25454;&#32479;&#35745;&#65288;&#27599;&#22825;&#25968;&#25454;&#26356;&#26032;&#65289;-20250318.xlsx#RANGE!A1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967695"/>
            <a:ext cx="12192000" cy="1709569"/>
          </a:xfrm>
        </p:spPr>
        <p:txBody>
          <a:bodyPr>
            <a:normAutofit/>
          </a:bodyPr>
          <a:lstStyle/>
          <a:p>
            <a:r>
              <a:rPr lang="zh-CN" altLang="en-US" dirty="0"/>
              <a:t>功率源系统运行</a:t>
            </a:r>
            <a:br>
              <a:rPr lang="en-US" altLang="zh-CN" dirty="0"/>
            </a:br>
            <a:r>
              <a:rPr lang="en-US" altLang="zh-CN" sz="3600" dirty="0">
                <a:solidFill>
                  <a:schemeClr val="tx1"/>
                </a:solidFill>
              </a:rPr>
              <a:t>BEPCII</a:t>
            </a:r>
            <a:r>
              <a:rPr lang="zh-CN" altLang="en-US" sz="3600" dirty="0">
                <a:solidFill>
                  <a:schemeClr val="tx1"/>
                </a:solidFill>
              </a:rPr>
              <a:t>运行年会</a:t>
            </a:r>
            <a:r>
              <a:rPr lang="en-US" altLang="zh-CN" sz="3600" dirty="0">
                <a:solidFill>
                  <a:schemeClr val="tx1"/>
                </a:solidFill>
              </a:rPr>
              <a:t>-2025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67912" y="4013937"/>
            <a:ext cx="4561433" cy="340814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dirty="0"/>
              <a:t>报告人：李飞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067912" y="4417132"/>
            <a:ext cx="11059568" cy="373753"/>
          </a:xfrm>
        </p:spPr>
        <p:txBody>
          <a:bodyPr>
            <a:noAutofit/>
          </a:bodyPr>
          <a:lstStyle/>
          <a:p>
            <a:r>
              <a:rPr lang="en-US" altLang="zh-CN" sz="2200" dirty="0"/>
              <a:t>BEPCII-</a:t>
            </a:r>
            <a:r>
              <a:rPr lang="zh-CN" altLang="en-US" sz="2200" dirty="0"/>
              <a:t>功率源系统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1073610" y="4853266"/>
            <a:ext cx="4555735" cy="373753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2025-10-13</a:t>
            </a:r>
            <a:r>
              <a:rPr lang="zh-CN" altLang="en-US" dirty="0"/>
              <a:t>，河南，郑州</a:t>
            </a:r>
          </a:p>
        </p:txBody>
      </p:sp>
    </p:spTree>
    <p:extLst>
      <p:ext uri="{BB962C8B-B14F-4D97-AF65-F5344CB8AC3E}">
        <p14:creationId xmlns:p14="http://schemas.microsoft.com/office/powerpoint/2010/main" val="396664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9"/>
    </mc:Choice>
    <mc:Fallback xmlns="">
      <p:transition spd="slow" advTm="418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速调管</a:t>
            </a:r>
          </a:p>
        </p:txBody>
      </p:sp>
      <p:sp>
        <p:nvSpPr>
          <p:cNvPr id="8" name="矩形 7"/>
          <p:cNvSpPr/>
          <p:nvPr/>
        </p:nvSpPr>
        <p:spPr>
          <a:xfrm>
            <a:off x="320374" y="979730"/>
            <a:ext cx="1175386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速调管下线及故障处理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en-US" altLang="zh-CN" sz="2200" dirty="0">
                <a:latin typeface="+mn-ea"/>
              </a:rPr>
              <a:t>5 #</a:t>
            </a:r>
            <a:r>
              <a:rPr lang="zh-CN" altLang="en-US" sz="2200" dirty="0">
                <a:latin typeface="+mn-ea"/>
              </a:rPr>
              <a:t>速调管</a:t>
            </a:r>
            <a:r>
              <a:rPr lang="en-US" altLang="zh-CN" sz="2200" dirty="0">
                <a:latin typeface="+mn-ea"/>
              </a:rPr>
              <a:t>(</a:t>
            </a:r>
            <a:r>
              <a:rPr lang="zh-CN" altLang="en-US" sz="2200" dirty="0">
                <a:latin typeface="+mn-ea"/>
              </a:rPr>
              <a:t>佳能</a:t>
            </a:r>
            <a:r>
              <a:rPr lang="en-US" altLang="zh-CN" sz="2200" dirty="0">
                <a:latin typeface="+mn-ea"/>
              </a:rPr>
              <a:t>-21F108)</a:t>
            </a:r>
            <a:r>
              <a:rPr lang="zh-CN" altLang="en-US" sz="2200" dirty="0">
                <a:latin typeface="+mn-ea"/>
              </a:rPr>
              <a:t>漏气下线，运行</a:t>
            </a:r>
            <a:r>
              <a:rPr lang="en-US" altLang="zh-CN" sz="2200" dirty="0">
                <a:latin typeface="+mn-ea"/>
              </a:rPr>
              <a:t>21440</a:t>
            </a:r>
            <a:r>
              <a:rPr lang="zh-CN" altLang="en-US" sz="2200" dirty="0">
                <a:latin typeface="+mn-ea"/>
              </a:rPr>
              <a:t>小时；进口速调管（</a:t>
            </a:r>
            <a:r>
              <a:rPr lang="en-US" altLang="zh-CN" sz="2200" dirty="0">
                <a:latin typeface="+mn-ea"/>
              </a:rPr>
              <a:t>22A113</a:t>
            </a:r>
            <a:r>
              <a:rPr lang="zh-CN" altLang="en-US" sz="2200" dirty="0">
                <a:latin typeface="+mn-ea"/>
              </a:rPr>
              <a:t>）上线；</a:t>
            </a:r>
            <a:endParaRPr lang="en-US" altLang="zh-CN" sz="2200" dirty="0">
              <a:latin typeface="+mn-ea"/>
            </a:endParaRPr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en-US" altLang="zh-CN" sz="2200" dirty="0">
                <a:latin typeface="+mn-ea"/>
              </a:rPr>
              <a:t>12#</a:t>
            </a:r>
            <a:r>
              <a:rPr lang="zh-CN" altLang="en-US" sz="2200" dirty="0">
                <a:latin typeface="+mn-ea"/>
              </a:rPr>
              <a:t>（东芝</a:t>
            </a:r>
            <a:r>
              <a:rPr lang="en-US" altLang="zh-CN" sz="2200" dirty="0">
                <a:latin typeface="+mn-ea"/>
              </a:rPr>
              <a:t>15C031</a:t>
            </a:r>
            <a:r>
              <a:rPr lang="zh-CN" altLang="en-US" sz="2200" dirty="0">
                <a:latin typeface="+mn-ea"/>
              </a:rPr>
              <a:t>）速调管窗漏，在</a:t>
            </a:r>
            <a:r>
              <a:rPr lang="en-US" altLang="zh-CN" sz="2200" dirty="0">
                <a:latin typeface="+mn-ea"/>
              </a:rPr>
              <a:t>2025.02.05</a:t>
            </a:r>
            <a:r>
              <a:rPr lang="zh-CN" altLang="en-US" sz="2200" dirty="0">
                <a:latin typeface="+mn-ea"/>
              </a:rPr>
              <a:t>日下线，累计运行</a:t>
            </a:r>
            <a:r>
              <a:rPr lang="en-US" altLang="zh-CN" sz="2200" dirty="0">
                <a:latin typeface="+mn-ea"/>
              </a:rPr>
              <a:t>72344</a:t>
            </a:r>
            <a:r>
              <a:rPr lang="zh-CN" altLang="en-US" sz="2200" dirty="0">
                <a:latin typeface="+mn-ea"/>
              </a:rPr>
              <a:t>小时；国产速调管（</a:t>
            </a:r>
            <a:r>
              <a:rPr lang="en-US" altLang="zh-CN" sz="2200" dirty="0">
                <a:latin typeface="+mn-ea"/>
              </a:rPr>
              <a:t>202303</a:t>
            </a:r>
            <a:r>
              <a:rPr lang="zh-CN" altLang="en-US" sz="2200" dirty="0">
                <a:latin typeface="+mn-ea"/>
              </a:rPr>
              <a:t>）上线；</a:t>
            </a:r>
            <a:endParaRPr lang="en-US" altLang="zh-CN" sz="2200" dirty="0">
              <a:latin typeface="+mn-ea"/>
            </a:endParaRPr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endParaRPr lang="en-US" altLang="zh-CN" sz="2200" dirty="0">
              <a:latin typeface="+mn-ea"/>
            </a:endParaRPr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endParaRPr lang="en-US" altLang="zh-CN" sz="2200" dirty="0">
              <a:latin typeface="+mn-ea"/>
            </a:endParaRPr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endParaRPr lang="en-US" altLang="zh-CN" sz="2200" dirty="0">
              <a:latin typeface="+mn-ea"/>
            </a:endParaRPr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endParaRPr lang="en-US" altLang="zh-CN" sz="2200" dirty="0">
              <a:latin typeface="+mn-ea"/>
            </a:endParaRPr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endParaRPr lang="en-US" altLang="zh-CN" sz="2200" dirty="0">
              <a:latin typeface="+mn-ea"/>
            </a:endParaRPr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endParaRPr lang="en-US" altLang="zh-CN" sz="2200" dirty="0">
              <a:latin typeface="+mn-ea"/>
            </a:endParaRPr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>
                <a:latin typeface="+mn-ea"/>
              </a:rPr>
              <a:t>暑期更换了所有国产速调管变压器油，并对在线绝缘油进行了耐压测试。</a:t>
            </a:r>
            <a:endParaRPr lang="en-US" altLang="zh-CN" sz="2200" dirty="0">
              <a:latin typeface="+mn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4FB7579-76F2-4D6F-AF3B-40C4C9C519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622" y="2801429"/>
            <a:ext cx="2042384" cy="27221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D31291B-151D-4B5D-8CD5-62B5377E7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38" y="2801430"/>
            <a:ext cx="2042384" cy="272211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A060CC5-BAFF-4CE9-8A92-FEBD28623518}"/>
              </a:ext>
            </a:extLst>
          </p:cNvPr>
          <p:cNvSpPr txBox="1"/>
          <p:nvPr/>
        </p:nvSpPr>
        <p:spPr>
          <a:xfrm>
            <a:off x="1528817" y="5523544"/>
            <a:ext cx="180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>
                <a:latin typeface="+mn-ea"/>
              </a:rPr>
              <a:t>佳能</a:t>
            </a:r>
            <a:r>
              <a:rPr lang="en-US" altLang="zh-CN" dirty="0">
                <a:latin typeface="+mn-ea"/>
              </a:rPr>
              <a:t>-21F108</a:t>
            </a:r>
            <a:r>
              <a:rPr lang="zh-CN" altLang="en-US" dirty="0"/>
              <a:t>下线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88B447A-8FF4-45F8-A5E4-2B1EAB87B986}"/>
              </a:ext>
            </a:extLst>
          </p:cNvPr>
          <p:cNvSpPr txBox="1"/>
          <p:nvPr/>
        </p:nvSpPr>
        <p:spPr>
          <a:xfrm>
            <a:off x="3559733" y="5523544"/>
            <a:ext cx="1750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>
                <a:latin typeface="+mn-ea"/>
              </a:rPr>
              <a:t>佳能</a:t>
            </a:r>
            <a:r>
              <a:rPr lang="en-US" altLang="zh-CN" dirty="0">
                <a:latin typeface="+mn-ea"/>
              </a:rPr>
              <a:t>22A113</a:t>
            </a:r>
            <a:r>
              <a:rPr lang="zh-CN" altLang="en-US" dirty="0"/>
              <a:t>上线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DAF7AB3-B063-416F-B54A-9A1F2D1B95B5}"/>
              </a:ext>
            </a:extLst>
          </p:cNvPr>
          <p:cNvSpPr txBox="1"/>
          <p:nvPr/>
        </p:nvSpPr>
        <p:spPr>
          <a:xfrm>
            <a:off x="7218562" y="5512489"/>
            <a:ext cx="1744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>
                <a:latin typeface="+mn-ea"/>
              </a:rPr>
              <a:t>东芝</a:t>
            </a:r>
            <a:r>
              <a:rPr lang="en-US" altLang="zh-CN" dirty="0">
                <a:latin typeface="+mn-ea"/>
              </a:rPr>
              <a:t>15C031</a:t>
            </a:r>
            <a:r>
              <a:rPr lang="zh-CN" altLang="en-US" dirty="0"/>
              <a:t>下线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32D27AC-47ED-4D16-A8C2-9525E5A59387}"/>
              </a:ext>
            </a:extLst>
          </p:cNvPr>
          <p:cNvSpPr txBox="1"/>
          <p:nvPr/>
        </p:nvSpPr>
        <p:spPr>
          <a:xfrm>
            <a:off x="9213898" y="5512489"/>
            <a:ext cx="1726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>
                <a:latin typeface="+mn-ea"/>
              </a:rPr>
              <a:t>国产</a:t>
            </a:r>
            <a:r>
              <a:rPr lang="en-US" altLang="zh-CN" dirty="0">
                <a:latin typeface="+mn-ea"/>
              </a:rPr>
              <a:t>202303</a:t>
            </a:r>
            <a:r>
              <a:rPr lang="zh-CN" altLang="en-US" dirty="0"/>
              <a:t>上线</a:t>
            </a:r>
          </a:p>
        </p:txBody>
      </p:sp>
      <p:pic>
        <p:nvPicPr>
          <p:cNvPr id="24" name="图片 23" descr="微信图片_20250217175207">
            <a:extLst>
              <a:ext uri="{FF2B5EF4-FFF2-40B4-BE49-F238E27FC236}">
                <a16:creationId xmlns:a16="http://schemas.microsoft.com/office/drawing/2014/main" id="{C0823B23-F45F-4415-BED0-3D11EFA19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364" y="2814173"/>
            <a:ext cx="1579112" cy="2698316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D37B1872-1DF1-433F-B33B-EF326ADEF4ED}"/>
              </a:ext>
            </a:extLst>
          </p:cNvPr>
          <p:cNvSpPr txBox="1"/>
          <p:nvPr/>
        </p:nvSpPr>
        <p:spPr>
          <a:xfrm>
            <a:off x="5660223" y="5523544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/>
              <a:t>速调管窗漏</a:t>
            </a:r>
          </a:p>
        </p:txBody>
      </p:sp>
      <p:pic>
        <p:nvPicPr>
          <p:cNvPr id="26" name="图片 25" descr="微信图片_20250217175740">
            <a:extLst>
              <a:ext uri="{FF2B5EF4-FFF2-40B4-BE49-F238E27FC236}">
                <a16:creationId xmlns:a16="http://schemas.microsoft.com/office/drawing/2014/main" id="{0A8A1A5A-F742-405C-BD70-073405958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5476" y="2814173"/>
            <a:ext cx="1959389" cy="2698316"/>
          </a:xfrm>
          <a:prstGeom prst="rect">
            <a:avLst/>
          </a:prstGeom>
        </p:spPr>
      </p:pic>
      <p:pic>
        <p:nvPicPr>
          <p:cNvPr id="27" name="图片 26" descr="微信图片_20250217175149">
            <a:extLst>
              <a:ext uri="{FF2B5EF4-FFF2-40B4-BE49-F238E27FC236}">
                <a16:creationId xmlns:a16="http://schemas.microsoft.com/office/drawing/2014/main" id="{44D9A730-C0E7-453A-9AD9-A75376F5B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4865" y="2830709"/>
            <a:ext cx="2013161" cy="26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86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正电子源</a:t>
            </a:r>
          </a:p>
        </p:txBody>
      </p:sp>
      <p:sp>
        <p:nvSpPr>
          <p:cNvPr id="7" name="矩形 6"/>
          <p:cNvSpPr/>
          <p:nvPr/>
        </p:nvSpPr>
        <p:spPr>
          <a:xfrm>
            <a:off x="198266" y="1049860"/>
            <a:ext cx="11778572" cy="5037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1" indent="-182880">
              <a:lnSpc>
                <a:spcPts val="20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正电子源系统运行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en-US" altLang="zh-CN" sz="2200" dirty="0"/>
              <a:t>2024</a:t>
            </a:r>
            <a:r>
              <a:rPr lang="zh-CN" altLang="en-US" sz="2200" dirty="0"/>
              <a:t>年</a:t>
            </a:r>
            <a:r>
              <a:rPr lang="en-US" altLang="zh-CN" sz="2200" dirty="0"/>
              <a:t>10</a:t>
            </a:r>
            <a:r>
              <a:rPr lang="zh-CN" altLang="en-US" sz="2200" dirty="0"/>
              <a:t>月</a:t>
            </a:r>
            <a:r>
              <a:rPr lang="en-US" altLang="zh-CN" sz="2200" dirty="0"/>
              <a:t>10</a:t>
            </a:r>
            <a:r>
              <a:rPr lang="zh-CN" altLang="en-US" sz="2200" dirty="0"/>
              <a:t>日</a:t>
            </a:r>
            <a:r>
              <a:rPr lang="en-US" altLang="zh-CN" sz="2200" dirty="0"/>
              <a:t>~2025</a:t>
            </a:r>
            <a:r>
              <a:rPr lang="zh-CN" altLang="en-US" sz="2200" dirty="0"/>
              <a:t>年</a:t>
            </a:r>
            <a:r>
              <a:rPr lang="en-US" altLang="zh-CN" sz="2200" dirty="0"/>
              <a:t>7</a:t>
            </a:r>
            <a:r>
              <a:rPr lang="zh-CN" altLang="en-US" sz="2200" dirty="0"/>
              <a:t>月</a:t>
            </a:r>
            <a:r>
              <a:rPr lang="en-US" altLang="zh-CN" sz="2200" dirty="0"/>
              <a:t>28</a:t>
            </a:r>
            <a:r>
              <a:rPr lang="zh-CN" altLang="en-US" sz="2200" dirty="0"/>
              <a:t>日，正电子源：</a:t>
            </a:r>
            <a:r>
              <a:rPr lang="en-US" altLang="zh-CN" sz="2200" dirty="0"/>
              <a:t>5088</a:t>
            </a:r>
            <a:r>
              <a:rPr lang="zh-CN" altLang="en-US" sz="2200" dirty="0"/>
              <a:t>小时，运行稳定，</a:t>
            </a:r>
            <a:r>
              <a:rPr lang="en-US" altLang="zh-CN" sz="2200" dirty="0"/>
              <a:t>0</a:t>
            </a:r>
            <a:r>
              <a:rPr lang="zh-CN" altLang="en-US" sz="2200" dirty="0"/>
              <a:t>故障；</a:t>
            </a:r>
            <a:endParaRPr lang="en-US" altLang="zh-CN" sz="2200" dirty="0"/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完成全固态脉冲电源升级；</a:t>
            </a:r>
            <a:endParaRPr lang="en-US" altLang="zh-CN" sz="2200" dirty="0"/>
          </a:p>
          <a:p>
            <a:pPr marL="182880" lvl="1" indent="-182880">
              <a:lnSpc>
                <a:spcPts val="20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暑期检修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正电子转换靶：拆除转换靶前端的五倍频腔（真空管道代替），</a:t>
            </a:r>
            <a:r>
              <a:rPr lang="zh-CN" altLang="en-US" sz="2200" b="1" dirty="0"/>
              <a:t>降低局部剂量并提升正电子调束效率，</a:t>
            </a:r>
            <a:r>
              <a:rPr lang="zh-CN" altLang="en-US" sz="2200" dirty="0">
                <a:solidFill>
                  <a:srgbClr val="FF0000"/>
                </a:solidFill>
              </a:rPr>
              <a:t>持续稳定运行；</a:t>
            </a:r>
            <a:endParaRPr lang="en-US" altLang="zh-CN" sz="2200" dirty="0">
              <a:solidFill>
                <a:srgbClr val="FF0000"/>
              </a:solidFill>
            </a:endParaRPr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隧道内吸收组件的位置更新；</a:t>
            </a:r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油浸式水冷吸收组件</a:t>
            </a:r>
            <a:r>
              <a:rPr lang="en-US" altLang="zh-CN" sz="2400" dirty="0">
                <a:sym typeface="Wingdings" panose="05000000000000000000" pitchFamily="2" charset="2"/>
              </a:rPr>
              <a:t></a:t>
            </a:r>
            <a:r>
              <a:rPr lang="zh-CN" altLang="en-US" sz="2200" dirty="0"/>
              <a:t>风冷吸收组件；</a:t>
            </a:r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拆除原有的水冷回路；</a:t>
            </a:r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正电子靶执行器加入润滑油；</a:t>
            </a:r>
          </a:p>
          <a:p>
            <a:pPr marL="68580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对损坏的监测靶室红外测温仪进行了更换。</a:t>
            </a:r>
            <a:endParaRPr lang="en-US" altLang="zh-CN" sz="22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34CA77D-E099-483B-ABBE-D45395A559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273" y="3346154"/>
            <a:ext cx="2809166" cy="210687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49B8A8D-230A-427D-A3ED-68BFF0206AB0}"/>
              </a:ext>
            </a:extLst>
          </p:cNvPr>
          <p:cNvSpPr txBox="1"/>
          <p:nvPr/>
        </p:nvSpPr>
        <p:spPr>
          <a:xfrm>
            <a:off x="6755786" y="5470191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>
                <a:latin typeface="+mn-ea"/>
              </a:rPr>
              <a:t>拆除五倍频腔</a:t>
            </a:r>
            <a:endParaRPr lang="zh-CN" altLang="en-US" dirty="0"/>
          </a:p>
        </p:txBody>
      </p:sp>
      <p:pic>
        <p:nvPicPr>
          <p:cNvPr id="19" name="Picture 17" descr="C:\Users\chengh\Desktop\新建文件夹\IMG_20200813_103026.jpg">
            <a:extLst>
              <a:ext uri="{FF2B5EF4-FFF2-40B4-BE49-F238E27FC236}">
                <a16:creationId xmlns:a16="http://schemas.microsoft.com/office/drawing/2014/main" id="{E397E29C-F7FD-4878-8FC3-B71CC33F7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15" y="3338113"/>
            <a:ext cx="3162822" cy="211491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116EE76-B7D6-4982-92E5-D41CC436BC89}"/>
              </a:ext>
            </a:extLst>
          </p:cNvPr>
          <p:cNvSpPr txBox="1"/>
          <p:nvPr/>
        </p:nvSpPr>
        <p:spPr>
          <a:xfrm>
            <a:off x="9687540" y="5470191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>
                <a:latin typeface="+mn-ea"/>
              </a:rPr>
              <a:t>正电子靶执行器维护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008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D1D4C-DA26-4486-99CF-C5EF301BB12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设备升级与测试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59E98-1CE9-4E43-A915-D43B9F5260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49705" y="3293745"/>
            <a:ext cx="4103673" cy="2711593"/>
          </a:xfrm>
        </p:spPr>
        <p:txBody>
          <a:bodyPr>
            <a:noAutofit/>
          </a:bodyPr>
          <a:lstStyle/>
          <a:p>
            <a:r>
              <a:rPr lang="zh-CN" altLang="en-US" sz="2200" dirty="0"/>
              <a:t>电子枪固态脉冲电源升级</a:t>
            </a:r>
            <a:endParaRPr lang="en-US" altLang="zh-CN" sz="2200" dirty="0"/>
          </a:p>
          <a:p>
            <a:r>
              <a:rPr lang="en-US" altLang="zh-CN" sz="2200" dirty="0"/>
              <a:t>BII-U</a:t>
            </a:r>
            <a:r>
              <a:rPr lang="zh-CN" altLang="en-US" sz="2200" dirty="0"/>
              <a:t>新增固态调制器功率源</a:t>
            </a:r>
            <a:endParaRPr lang="en-US" altLang="zh-CN" sz="2200" dirty="0"/>
          </a:p>
          <a:p>
            <a:r>
              <a:rPr lang="zh-CN" altLang="en-US" sz="2200" dirty="0"/>
              <a:t>高稳定度充电电源改造</a:t>
            </a:r>
            <a:endParaRPr lang="en-US" altLang="zh-CN" sz="2200" dirty="0"/>
          </a:p>
          <a:p>
            <a:r>
              <a:rPr lang="zh-CN" altLang="en-US" sz="2200" dirty="0"/>
              <a:t>调制器高压电子器件国产化</a:t>
            </a:r>
            <a:endParaRPr lang="en-US" altLang="zh-CN" sz="2200" dirty="0"/>
          </a:p>
          <a:p>
            <a:r>
              <a:rPr lang="zh-CN" altLang="en-US" sz="2200" dirty="0"/>
              <a:t>功率源辅助电源</a:t>
            </a:r>
            <a:endParaRPr lang="en-US" altLang="zh-CN" sz="2200" dirty="0"/>
          </a:p>
          <a:p>
            <a:pPr marL="0" indent="0">
              <a:buNone/>
            </a:pPr>
            <a:endParaRPr lang="en-US" altLang="zh-CN" sz="2200" dirty="0"/>
          </a:p>
        </p:txBody>
      </p:sp>
      <p:sp>
        <p:nvSpPr>
          <p:cNvPr id="6" name="文本占位符 4">
            <a:extLst>
              <a:ext uri="{FF2B5EF4-FFF2-40B4-BE49-F238E27FC236}">
                <a16:creationId xmlns:a16="http://schemas.microsoft.com/office/drawing/2014/main" id="{172825F8-5EE9-4CF8-A97C-0405C9811F44}"/>
              </a:ext>
            </a:extLst>
          </p:cNvPr>
          <p:cNvSpPr txBox="1">
            <a:spLocks/>
          </p:cNvSpPr>
          <p:nvPr/>
        </p:nvSpPr>
        <p:spPr>
          <a:xfrm>
            <a:off x="5659938" y="3293745"/>
            <a:ext cx="4103673" cy="27115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 dirty="0"/>
              <a:t>50MW</a:t>
            </a:r>
            <a:r>
              <a:rPr lang="zh-CN" altLang="en-US" sz="2200" dirty="0"/>
              <a:t>国产速调管</a:t>
            </a:r>
            <a:endParaRPr lang="en-US" altLang="zh-CN" sz="2200" dirty="0"/>
          </a:p>
          <a:p>
            <a:r>
              <a:rPr lang="zh-CN" altLang="en-US" sz="2200" dirty="0"/>
              <a:t>国产隔离窗</a:t>
            </a:r>
            <a:endParaRPr lang="en-US" altLang="zh-CN" sz="2200" dirty="0"/>
          </a:p>
          <a:p>
            <a:r>
              <a:rPr lang="zh-CN" altLang="en-US" sz="2200" dirty="0"/>
              <a:t>功率源联锁与控制</a:t>
            </a:r>
            <a:endParaRPr lang="en-US" altLang="zh-CN" sz="2200" dirty="0"/>
          </a:p>
          <a:p>
            <a:r>
              <a:rPr lang="zh-CN" altLang="en-US" sz="2200" dirty="0"/>
              <a:t>正电子固态脉冲电源升级</a:t>
            </a:r>
            <a:endParaRPr lang="en-US" altLang="zh-CN" sz="2200" dirty="0"/>
          </a:p>
          <a:p>
            <a:r>
              <a:rPr lang="zh-CN" altLang="en-US" sz="2200" dirty="0"/>
              <a:t>正电子转换装置备件</a:t>
            </a:r>
            <a:endParaRPr lang="en-US" altLang="zh-CN" sz="2200" dirty="0"/>
          </a:p>
        </p:txBody>
      </p:sp>
    </p:spTree>
    <p:extLst>
      <p:ext uri="{BB962C8B-B14F-4D97-AF65-F5344CB8AC3E}">
        <p14:creationId xmlns:p14="http://schemas.microsoft.com/office/powerpoint/2010/main" val="2360381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电子枪固态脉冲电源升级</a:t>
            </a:r>
          </a:p>
        </p:txBody>
      </p:sp>
      <p:sp>
        <p:nvSpPr>
          <p:cNvPr id="14" name="矩形 13"/>
          <p:cNvSpPr/>
          <p:nvPr/>
        </p:nvSpPr>
        <p:spPr>
          <a:xfrm>
            <a:off x="285033" y="1083999"/>
            <a:ext cx="11722307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背景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原电子枪脉冲电源（人工线型）固有故障率高，有限寿命，设备老化，可靠性低；</a:t>
            </a:r>
            <a:endParaRPr lang="en-US" altLang="zh-CN" sz="2200" dirty="0"/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脉冲重复稳定度低。</a:t>
            </a:r>
            <a:endParaRPr lang="en-US" altLang="zh-CN" sz="2200" dirty="0"/>
          </a:p>
          <a:p>
            <a:pPr marL="18288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设备升级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提高可靠性与寿命；重复稳定性；</a:t>
            </a:r>
            <a:endParaRPr lang="en-US" altLang="zh-CN" sz="2200" dirty="0"/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采用自研固态脉冲电源方案，</a:t>
            </a:r>
            <a:endParaRPr lang="en-US" altLang="zh-CN" sz="2200" dirty="0"/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完成紧凑型固态脉冲电源的设计方案；</a:t>
            </a:r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目前正在加工中。</a:t>
            </a:r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endParaRPr lang="en-US" altLang="zh-CN" sz="20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36F5235-F95D-4A45-80CB-6A252040BD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52" y="4077580"/>
            <a:ext cx="2765448" cy="207327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EDE29F9-D5A1-42B8-BAF6-D0C4ED6F1A00}"/>
              </a:ext>
            </a:extLst>
          </p:cNvPr>
          <p:cNvSpPr txBox="1"/>
          <p:nvPr/>
        </p:nvSpPr>
        <p:spPr>
          <a:xfrm>
            <a:off x="3623343" y="6150854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>
                <a:latin typeface="+mn-ea"/>
              </a:rPr>
              <a:t>现有电子枪放电机柜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30788DF-C724-4185-94F3-930CE82825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115" y="4117679"/>
            <a:ext cx="2408548" cy="1970186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48D3C902-7B62-4B9D-83E5-56F352014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"/>
          <a:stretch>
            <a:fillRect/>
          </a:stretch>
        </p:blipFill>
        <p:spPr bwMode="auto">
          <a:xfrm>
            <a:off x="6708694" y="4077580"/>
            <a:ext cx="1771637" cy="207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103D343-1EBE-49B4-80D5-198EAE84F70C}"/>
              </a:ext>
            </a:extLst>
          </p:cNvPr>
          <p:cNvSpPr txBox="1"/>
          <p:nvPr/>
        </p:nvSpPr>
        <p:spPr>
          <a:xfrm>
            <a:off x="7594513" y="6150854"/>
            <a:ext cx="2646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>
                <a:latin typeface="+mn-ea"/>
              </a:rPr>
              <a:t>电子枪固态脉冲电源设计图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677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BII-U</a:t>
            </a:r>
            <a:r>
              <a:rPr lang="zh-CN" altLang="en-US" dirty="0"/>
              <a:t>新增固态调制器功率源</a:t>
            </a:r>
          </a:p>
        </p:txBody>
      </p:sp>
      <p:sp>
        <p:nvSpPr>
          <p:cNvPr id="14" name="矩形 13"/>
          <p:cNvSpPr/>
          <p:nvPr/>
        </p:nvSpPr>
        <p:spPr>
          <a:xfrm>
            <a:off x="258336" y="1070650"/>
            <a:ext cx="11740104" cy="2556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背景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满足</a:t>
            </a:r>
            <a:r>
              <a:rPr lang="en-US" altLang="zh-CN" sz="2200" dirty="0"/>
              <a:t>BEPCII-U</a:t>
            </a:r>
            <a:r>
              <a:rPr lang="zh-CN" altLang="en-US" sz="2200" dirty="0"/>
              <a:t>升能到</a:t>
            </a:r>
            <a:r>
              <a:rPr lang="en-US" altLang="zh-CN" sz="2200" dirty="0"/>
              <a:t>2.35~2.8 GeV</a:t>
            </a:r>
            <a:r>
              <a:rPr lang="zh-CN" altLang="en-US" sz="2200" dirty="0"/>
              <a:t>，根据物理需求在</a:t>
            </a:r>
            <a:r>
              <a:rPr lang="en-US" altLang="zh-CN" sz="2200" dirty="0"/>
              <a:t>K6A</a:t>
            </a:r>
            <a:r>
              <a:rPr lang="zh-CN" altLang="en-US" sz="2200" dirty="0"/>
              <a:t>，</a:t>
            </a:r>
            <a:r>
              <a:rPr lang="en-US" altLang="zh-CN" sz="2200" dirty="0"/>
              <a:t>K12A</a:t>
            </a:r>
            <a:r>
              <a:rPr lang="zh-CN" altLang="en-US" sz="2200" dirty="0"/>
              <a:t>增加</a:t>
            </a:r>
            <a:r>
              <a:rPr lang="en-US" altLang="zh-CN" sz="2200" dirty="0"/>
              <a:t>2</a:t>
            </a:r>
            <a:r>
              <a:rPr lang="zh-CN" altLang="en-US" sz="2200" dirty="0"/>
              <a:t>套功率源；</a:t>
            </a:r>
            <a:endParaRPr lang="en-US" altLang="zh-CN" sz="2200" dirty="0"/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固态调制器可靠性高，脉冲重复稳定度高。</a:t>
            </a:r>
            <a:endParaRPr lang="en-US" altLang="zh-CN" sz="2200" dirty="0"/>
          </a:p>
          <a:p>
            <a:pPr marL="18288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l"/>
              <a:defRPr/>
            </a:pPr>
            <a:r>
              <a:rPr lang="en-US" altLang="zh-CN" sz="2600" b="1" dirty="0">
                <a:solidFill>
                  <a:srgbClr val="0067B4"/>
                </a:solidFill>
              </a:rPr>
              <a:t>BII-U</a:t>
            </a:r>
            <a:r>
              <a:rPr lang="zh-CN" altLang="en-US" sz="2600" b="1" dirty="0">
                <a:solidFill>
                  <a:srgbClr val="0067B4"/>
                </a:solidFill>
              </a:rPr>
              <a:t>新增固态调制器功率源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采用固态调制器方案；</a:t>
            </a:r>
            <a:r>
              <a:rPr lang="en-US" altLang="zh-CN" sz="2200" dirty="0"/>
              <a:t>2024</a:t>
            </a:r>
            <a:r>
              <a:rPr lang="zh-CN" altLang="en-US" sz="2200" dirty="0"/>
              <a:t>年</a:t>
            </a:r>
            <a:r>
              <a:rPr lang="en-US" altLang="zh-CN" sz="2200" dirty="0"/>
              <a:t>10</a:t>
            </a:r>
            <a:r>
              <a:rPr lang="zh-CN" altLang="en-US" sz="2200" dirty="0"/>
              <a:t>月，完成安装调试；</a:t>
            </a:r>
            <a:endParaRPr lang="en-US" altLang="zh-CN" sz="2200" dirty="0"/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人工线型调制器最优重复稳定度</a:t>
            </a:r>
            <a:r>
              <a:rPr lang="en-US" altLang="zh-CN" sz="2200" dirty="0"/>
              <a:t>778ppm</a:t>
            </a:r>
            <a:r>
              <a:rPr lang="zh-CN" altLang="en-US" sz="2200" dirty="0"/>
              <a:t>，固态调制器为</a:t>
            </a:r>
            <a:r>
              <a:rPr lang="en-US" altLang="zh-CN" sz="2200" dirty="0"/>
              <a:t>45ppm</a:t>
            </a:r>
            <a:r>
              <a:rPr lang="zh-CN" altLang="en-US" sz="2200" dirty="0"/>
              <a:t>，</a:t>
            </a:r>
            <a:r>
              <a:rPr lang="zh-CN" altLang="en-US" sz="2200" dirty="0">
                <a:solidFill>
                  <a:srgbClr val="FF0000"/>
                </a:solidFill>
              </a:rPr>
              <a:t>提升一个量级。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973D135-80F6-4109-A2C8-F4E93EE00F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960" y="3793612"/>
            <a:ext cx="3941479" cy="221708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7D9B391-0559-4EFF-A7B9-14E6BD4396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738" y="3777104"/>
            <a:ext cx="4024592" cy="22638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14F43EA-2C4D-4A69-9B1B-80A13E2FC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28" y="3777104"/>
            <a:ext cx="2865368" cy="231058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C822724-80C4-430F-A3D6-7C62CB805B4C}"/>
              </a:ext>
            </a:extLst>
          </p:cNvPr>
          <p:cNvSpPr txBox="1"/>
          <p:nvPr/>
        </p:nvSpPr>
        <p:spPr>
          <a:xfrm>
            <a:off x="1402713" y="6087688"/>
            <a:ext cx="1604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en-US" altLang="zh-CN" dirty="0">
                <a:latin typeface="+mn-ea"/>
              </a:rPr>
              <a:t>K6A</a:t>
            </a:r>
            <a:r>
              <a:rPr lang="zh-CN" altLang="en-US" dirty="0">
                <a:latin typeface="+mn-ea"/>
              </a:rPr>
              <a:t>固态调制器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22C50F1-49C2-4696-8868-CC32033BCED7}"/>
              </a:ext>
            </a:extLst>
          </p:cNvPr>
          <p:cNvSpPr txBox="1"/>
          <p:nvPr/>
        </p:nvSpPr>
        <p:spPr>
          <a:xfrm>
            <a:off x="4702356" y="6087688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>
                <a:latin typeface="+mn-ea"/>
              </a:rPr>
              <a:t>人工线调制器脉冲重复稳定度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67DEE37-636D-4F53-9836-85756EF7B5D0}"/>
              </a:ext>
            </a:extLst>
          </p:cNvPr>
          <p:cNvSpPr txBox="1"/>
          <p:nvPr/>
        </p:nvSpPr>
        <p:spPr>
          <a:xfrm>
            <a:off x="8699594" y="6087688"/>
            <a:ext cx="2646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>
                <a:latin typeface="+mn-ea"/>
              </a:rPr>
              <a:t>固态调制器脉冲重复稳定度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7225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高稳定度充电电源改造</a:t>
            </a:r>
          </a:p>
        </p:txBody>
      </p:sp>
      <p:sp>
        <p:nvSpPr>
          <p:cNvPr id="14" name="矩形 13"/>
          <p:cNvSpPr/>
          <p:nvPr/>
        </p:nvSpPr>
        <p:spPr>
          <a:xfrm>
            <a:off x="305060" y="1097873"/>
            <a:ext cx="11846896" cy="3430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背景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在线</a:t>
            </a:r>
            <a:r>
              <a:rPr lang="en-US" altLang="zh-CN" sz="2200" dirty="0"/>
              <a:t>20</a:t>
            </a:r>
            <a:r>
              <a:rPr lang="zh-CN" altLang="en-US" sz="2200" dirty="0"/>
              <a:t>套人工线型调制器重复稳定度较低，主要受限于充电电源的纹波影响（千分之五）；</a:t>
            </a:r>
            <a:endParaRPr lang="en-US" altLang="zh-CN" sz="2200" dirty="0"/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千分之五</a:t>
            </a:r>
            <a:r>
              <a:rPr lang="en-US" altLang="zh-CN" sz="2400" dirty="0">
                <a:sym typeface="Wingdings" panose="05000000000000000000" pitchFamily="2" charset="2"/>
              </a:rPr>
              <a:t></a:t>
            </a:r>
            <a:r>
              <a:rPr lang="zh-CN" altLang="en-US" sz="2200" dirty="0"/>
              <a:t>万分之五，可以将调制器稳定度提升一个量级，从而提升束流稳定性一个量级。</a:t>
            </a:r>
            <a:endParaRPr lang="en-US" altLang="zh-CN" sz="2200" dirty="0"/>
          </a:p>
          <a:p>
            <a:pPr marL="18288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高稳定度充电电源改造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将充电电源主机模块增加额外小电流电源，降低充电曲线末端电流值，达到降低纹波目的；</a:t>
            </a:r>
            <a:endParaRPr lang="en-US" altLang="zh-CN" sz="2200" dirty="0"/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正在进行样机方案设计。</a:t>
            </a:r>
            <a:endParaRPr lang="en-US" altLang="zh-CN" sz="2200" dirty="0"/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endParaRPr lang="en-US" altLang="zh-CN" sz="2200" dirty="0"/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endParaRPr lang="en-US" altLang="zh-CN" sz="2200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B6A7778-F761-498C-BAE1-789B33BF5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209" y="3379889"/>
            <a:ext cx="3529332" cy="27077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E7E1BC2-0C2D-4FF9-BB58-C4E78F583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465" y="3408429"/>
            <a:ext cx="3452040" cy="274959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78BEF65-4911-401F-8660-D646587BBBB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04" y="3777929"/>
            <a:ext cx="3767181" cy="2392149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1E014D9D-226F-4D3A-B555-C3A1583B3AB6}"/>
              </a:ext>
            </a:extLst>
          </p:cNvPr>
          <p:cNvSpPr txBox="1"/>
          <p:nvPr/>
        </p:nvSpPr>
        <p:spPr>
          <a:xfrm>
            <a:off x="1402713" y="6087688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>
                <a:latin typeface="+mn-ea"/>
              </a:rPr>
              <a:t>现有高压充电电源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859B6E7-03EE-4CCB-A703-BFF42BFD293C}"/>
              </a:ext>
            </a:extLst>
          </p:cNvPr>
          <p:cNvSpPr txBox="1"/>
          <p:nvPr/>
        </p:nvSpPr>
        <p:spPr>
          <a:xfrm>
            <a:off x="5169894" y="6101624"/>
            <a:ext cx="2646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>
                <a:latin typeface="+mn-ea"/>
              </a:rPr>
              <a:t>现有高压充电电源充电维持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A0EEBE5-BCF3-418A-9BDE-D2B9A663554F}"/>
              </a:ext>
            </a:extLst>
          </p:cNvPr>
          <p:cNvSpPr txBox="1"/>
          <p:nvPr/>
        </p:nvSpPr>
        <p:spPr>
          <a:xfrm>
            <a:off x="9057822" y="6101624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>
                <a:latin typeface="+mn-ea"/>
              </a:rPr>
              <a:t>增加小电源充电维持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4224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调制器高压电子器件国产化</a:t>
            </a:r>
          </a:p>
        </p:txBody>
      </p:sp>
      <p:sp>
        <p:nvSpPr>
          <p:cNvPr id="14" name="矩形 13"/>
          <p:cNvSpPr/>
          <p:nvPr/>
        </p:nvSpPr>
        <p:spPr>
          <a:xfrm>
            <a:off x="198265" y="1070650"/>
            <a:ext cx="11993735" cy="2556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l"/>
              <a:defRPr/>
            </a:pPr>
            <a:r>
              <a:rPr lang="en-US" altLang="zh-CN" sz="2600" b="1" dirty="0">
                <a:solidFill>
                  <a:srgbClr val="0067B4"/>
                </a:solidFill>
              </a:rPr>
              <a:t>EOLC</a:t>
            </a:r>
            <a:r>
              <a:rPr lang="zh-CN" altLang="en-US" sz="2600" b="1" dirty="0">
                <a:solidFill>
                  <a:srgbClr val="0067B4"/>
                </a:solidFill>
              </a:rPr>
              <a:t>反峰组件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en-US" altLang="zh-CN" sz="2200" dirty="0"/>
              <a:t>EOCL</a:t>
            </a:r>
            <a:r>
              <a:rPr lang="zh-CN" altLang="en-US" sz="2200" dirty="0"/>
              <a:t>反峰二极管进口供应商不再生产，已解决国产替代；</a:t>
            </a:r>
            <a:endParaRPr lang="en-US" altLang="zh-CN" sz="2200" dirty="0"/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重新设计制作样板，绝缘性能更高，稳定运行</a:t>
            </a:r>
            <a:r>
              <a:rPr lang="en-US" altLang="zh-CN" sz="2200" dirty="0"/>
              <a:t>2</a:t>
            </a:r>
            <a:r>
              <a:rPr lang="zh-CN" altLang="en-US" sz="2200" dirty="0"/>
              <a:t>轮。</a:t>
            </a:r>
            <a:endParaRPr lang="en-US" altLang="zh-CN" sz="2200" dirty="0"/>
          </a:p>
          <a:p>
            <a:pPr marL="18288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充电保护组件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充电保护组件高压硅堆进口供应商不再生产， 已解决国产替代；</a:t>
            </a:r>
            <a:endParaRPr lang="en-US" altLang="zh-CN" sz="2200" dirty="0"/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优化背板电气结构和布局，稳定运行</a:t>
            </a:r>
            <a:r>
              <a:rPr lang="en-US" altLang="zh-CN" sz="2200" dirty="0"/>
              <a:t>3</a:t>
            </a:r>
            <a:r>
              <a:rPr lang="zh-CN" altLang="en-US" sz="2200" dirty="0"/>
              <a:t>轮。</a:t>
            </a:r>
            <a:endParaRPr lang="en-US" altLang="zh-CN" sz="2200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911467C-D651-4F00-9841-BE3EFB585E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962" y="3749253"/>
            <a:ext cx="2477414" cy="185806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285FA7E-30C8-4ED8-851A-1259BFD1C6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23731" y="3438665"/>
            <a:ext cx="1810446" cy="262239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9423FCF2-FEC5-4441-858C-32EF632E4108}"/>
              </a:ext>
            </a:extLst>
          </p:cNvPr>
          <p:cNvSpPr/>
          <p:nvPr/>
        </p:nvSpPr>
        <p:spPr>
          <a:xfrm>
            <a:off x="9716033" y="5618073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新设计充电保护组件</a:t>
            </a:r>
            <a:endParaRPr lang="en-US" altLang="zh-CN" sz="160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DD2E429-6AF8-4FC9-BC16-34DF781BC35B}"/>
              </a:ext>
            </a:extLst>
          </p:cNvPr>
          <p:cNvSpPr/>
          <p:nvPr/>
        </p:nvSpPr>
        <p:spPr>
          <a:xfrm>
            <a:off x="3749696" y="570269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新设计反峰组件</a:t>
            </a:r>
            <a:endParaRPr lang="en-US" altLang="zh-CN" sz="1600" dirty="0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2BBD2C7B-B7C6-4F95-AB63-700C6FC5B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564" y="3243338"/>
            <a:ext cx="1810369" cy="3012968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8096B82B-25C4-433E-A3A3-CA33BA40398A}"/>
              </a:ext>
            </a:extLst>
          </p:cNvPr>
          <p:cNvSpPr/>
          <p:nvPr/>
        </p:nvSpPr>
        <p:spPr>
          <a:xfrm>
            <a:off x="1066795" y="5702698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反峰</a:t>
            </a:r>
            <a:r>
              <a:rPr lang="zh-CN" altLang="en-US" sz="1600"/>
              <a:t>组件击穿</a:t>
            </a:r>
            <a:endParaRPr lang="en-US" altLang="zh-CN" sz="1600" dirty="0"/>
          </a:p>
        </p:txBody>
      </p:sp>
      <p:pic>
        <p:nvPicPr>
          <p:cNvPr id="30" name="图片 1">
            <a:extLst>
              <a:ext uri="{FF2B5EF4-FFF2-40B4-BE49-F238E27FC236}">
                <a16:creationId xmlns:a16="http://schemas.microsoft.com/office/drawing/2014/main" id="{E073F37B-BB20-429E-B52E-D2CB7A0812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115" y="3749253"/>
            <a:ext cx="3646901" cy="189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E262C716-A118-43AD-8761-9199DDB458A9}"/>
              </a:ext>
            </a:extLst>
          </p:cNvPr>
          <p:cNvSpPr/>
          <p:nvPr/>
        </p:nvSpPr>
        <p:spPr>
          <a:xfrm>
            <a:off x="6949444" y="5647112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充电保护组件设计</a:t>
            </a: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1909680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A475EC1-1649-43D9-AB6F-AE26B1165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123" y="1109384"/>
            <a:ext cx="11529753" cy="4765510"/>
          </a:xfrm>
        </p:spPr>
        <p:txBody>
          <a:bodyPr>
            <a:normAutofit/>
          </a:bodyPr>
          <a:lstStyle/>
          <a:p>
            <a:pPr marL="182880" lvl="1"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闸流管触发盒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>
              <a:lnSpc>
                <a:spcPts val="2600"/>
              </a:lnSpc>
            </a:pPr>
            <a:r>
              <a:rPr lang="zh-CN" altLang="en-US" sz="2200" dirty="0"/>
              <a:t>地线干扰、闸流管老化等因素引发多次故障隐患；</a:t>
            </a:r>
            <a:endParaRPr lang="en-US" altLang="zh-CN" sz="2200" dirty="0"/>
          </a:p>
          <a:p>
            <a:pPr lvl="1">
              <a:lnSpc>
                <a:spcPts val="2600"/>
              </a:lnSpc>
            </a:pPr>
            <a:r>
              <a:rPr lang="zh-CN" altLang="en-US" sz="2200" dirty="0"/>
              <a:t>重新优化设计制作闸流管触发盒，下一年度进行在线测试。</a:t>
            </a:r>
            <a:endParaRPr lang="en-US" altLang="zh-CN" sz="2200" dirty="0"/>
          </a:p>
          <a:p>
            <a:pPr marL="182880" lvl="1"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速调管灯丝电源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>
              <a:lnSpc>
                <a:spcPts val="2600"/>
              </a:lnSpc>
            </a:pPr>
            <a:r>
              <a:rPr lang="zh-CN" altLang="en-US" sz="2200" dirty="0"/>
              <a:t>速调管灯丝电源老化，已无备件；</a:t>
            </a:r>
            <a:endParaRPr lang="en-US" altLang="zh-CN" sz="2200" dirty="0"/>
          </a:p>
          <a:p>
            <a:pPr lvl="1">
              <a:lnSpc>
                <a:spcPts val="2600"/>
              </a:lnSpc>
            </a:pPr>
            <a:r>
              <a:rPr lang="zh-CN" altLang="en-US" sz="2200" dirty="0"/>
              <a:t>测试了工业用数字交流电源，速调管打火时，响应速度快导致掉灯丝；</a:t>
            </a:r>
            <a:endParaRPr lang="en-US" altLang="zh-CN" sz="2200" dirty="0"/>
          </a:p>
          <a:p>
            <a:pPr lvl="1">
              <a:lnSpc>
                <a:spcPts val="2600"/>
              </a:lnSpc>
            </a:pPr>
            <a:r>
              <a:rPr lang="zh-CN" altLang="en-US" sz="2200" dirty="0"/>
              <a:t>新采购的灯丝电源稳定运行近一轮。</a:t>
            </a:r>
            <a:endParaRPr lang="en-US" altLang="zh-CN" sz="22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715411B-79E1-4680-8CCE-EA5F1F70B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功率源辅助电源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4FAD85F-9ADA-4681-9383-30361C892B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87" y="3927660"/>
            <a:ext cx="4069190" cy="228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7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18B59520-557E-4A62-979F-94961D757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041400"/>
            <a:ext cx="11532919" cy="5568575"/>
          </a:xfrm>
        </p:spPr>
        <p:txBody>
          <a:bodyPr>
            <a:normAutofit/>
          </a:bodyPr>
          <a:lstStyle/>
          <a:p>
            <a:pPr marL="182880" lvl="1"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背景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>
              <a:lnSpc>
                <a:spcPts val="2200"/>
              </a:lnSpc>
              <a:defRPr/>
            </a:pPr>
            <a:r>
              <a:rPr lang="zh-CN" altLang="en-US" sz="2200" dirty="0"/>
              <a:t>在国产</a:t>
            </a:r>
            <a:r>
              <a:rPr lang="en-US" altLang="zh-CN" sz="2200" dirty="0"/>
              <a:t>65MW</a:t>
            </a:r>
            <a:r>
              <a:rPr lang="zh-CN" altLang="en-US" sz="2200" dirty="0"/>
              <a:t>速调管研制基础上，推进外形尺寸与现有</a:t>
            </a:r>
            <a:r>
              <a:rPr lang="en-US" altLang="zh-CN" sz="2200" dirty="0"/>
              <a:t>50MW</a:t>
            </a:r>
            <a:r>
              <a:rPr lang="zh-CN" altLang="en-US" sz="2200" dirty="0"/>
              <a:t>速调管完全一致的国产速调管研制，做到完全替代进口速调管。</a:t>
            </a:r>
            <a:endParaRPr lang="en-US" altLang="zh-CN" sz="2200" dirty="0"/>
          </a:p>
          <a:p>
            <a:pPr marL="182880" lvl="1"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目前状态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>
              <a:lnSpc>
                <a:spcPts val="2200"/>
              </a:lnSpc>
              <a:defRPr/>
            </a:pPr>
            <a:r>
              <a:rPr lang="zh-CN" altLang="en-US" sz="2200" dirty="0"/>
              <a:t>已完成样管高功率测试，合作厂家已完成</a:t>
            </a:r>
            <a:r>
              <a:rPr lang="en-US" altLang="zh-CN" sz="2200" dirty="0"/>
              <a:t>2</a:t>
            </a:r>
            <a:r>
              <a:rPr lang="zh-CN" altLang="en-US" sz="2200" dirty="0"/>
              <a:t>支</a:t>
            </a:r>
            <a:r>
              <a:rPr lang="en-US" altLang="zh-CN" sz="2200" dirty="0"/>
              <a:t>50MW</a:t>
            </a:r>
            <a:r>
              <a:rPr lang="zh-CN" altLang="en-US" sz="2200" dirty="0"/>
              <a:t>速调管加工并运抵上海高研院。</a:t>
            </a:r>
            <a:endParaRPr lang="en-US" altLang="zh-CN" sz="2200" dirty="0"/>
          </a:p>
          <a:p>
            <a:pPr marL="182880" lvl="1"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下一步工作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>
              <a:lnSpc>
                <a:spcPts val="2200"/>
              </a:lnSpc>
              <a:defRPr/>
            </a:pPr>
            <a:r>
              <a:rPr lang="zh-CN" altLang="en-US" sz="2200" dirty="0"/>
              <a:t>与合作厂家继续推进</a:t>
            </a:r>
            <a:r>
              <a:rPr lang="en-US" altLang="zh-CN" sz="2200" dirty="0"/>
              <a:t>50MW</a:t>
            </a:r>
            <a:r>
              <a:rPr lang="zh-CN" altLang="en-US" sz="2200" dirty="0"/>
              <a:t>速调管国产化，</a:t>
            </a:r>
            <a:r>
              <a:rPr lang="en-US" altLang="zh-CN" sz="2200" dirty="0"/>
              <a:t>BII</a:t>
            </a:r>
            <a:r>
              <a:rPr lang="zh-CN" altLang="en-US" sz="2200" dirty="0"/>
              <a:t>运行费也将优先采购国产</a:t>
            </a:r>
            <a:r>
              <a:rPr lang="en-US" altLang="zh-CN" sz="2200" dirty="0"/>
              <a:t>50MW</a:t>
            </a:r>
            <a:r>
              <a:rPr lang="zh-CN" altLang="en-US" sz="2200" dirty="0"/>
              <a:t>速调管，直至完全替代。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A2F95378-2E56-4146-A980-F3887C49B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50MW</a:t>
            </a:r>
            <a:r>
              <a:rPr lang="zh-CN" altLang="en-US" dirty="0"/>
              <a:t>国产速调管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78CC131-3354-4BE8-8DB3-E624731B3D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7" y="3969003"/>
            <a:ext cx="3207264" cy="2396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266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国产隔离窗</a:t>
            </a:r>
          </a:p>
        </p:txBody>
      </p:sp>
      <p:sp>
        <p:nvSpPr>
          <p:cNvPr id="6" name="矩形 5"/>
          <p:cNvSpPr/>
          <p:nvPr/>
        </p:nvSpPr>
        <p:spPr>
          <a:xfrm>
            <a:off x="170226" y="1063761"/>
            <a:ext cx="11603508" cy="16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国产隔离窗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优化目前隔离窗设计，提高功率容量；</a:t>
            </a:r>
            <a:endParaRPr lang="en-US" altLang="zh-CN" sz="2200" dirty="0"/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已完成</a:t>
            </a:r>
            <a:r>
              <a:rPr lang="en-US" altLang="zh-CN" sz="2200" dirty="0"/>
              <a:t>4</a:t>
            </a:r>
            <a:r>
              <a:rPr lang="zh-CN" altLang="en-US" sz="2200" dirty="0"/>
              <a:t>套隔离窗高功率测试，达到</a:t>
            </a:r>
            <a:r>
              <a:rPr lang="en-US" altLang="zh-CN" sz="2200" dirty="0"/>
              <a:t>40MW</a:t>
            </a:r>
            <a:r>
              <a:rPr lang="zh-CN" altLang="en-US" sz="2200" dirty="0"/>
              <a:t>；</a:t>
            </a:r>
            <a:endParaRPr lang="en-US" altLang="zh-CN" sz="2200" dirty="0"/>
          </a:p>
          <a:p>
            <a:pPr marL="685800" lvl="1" indent="-182880">
              <a:lnSpc>
                <a:spcPts val="220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下一步国产速调管输出窗将尝试采用该隔离窗方案，提高功率冗余。</a:t>
            </a:r>
            <a:endParaRPr lang="en-US" altLang="zh-CN" sz="2600" b="1" dirty="0">
              <a:solidFill>
                <a:srgbClr val="0067B4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04E39BA-841A-4153-9ED2-6E9775BE9D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094593" y="2723177"/>
            <a:ext cx="3719952" cy="324420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6A21087-D083-4C0D-B869-F722011F53DC}"/>
              </a:ext>
            </a:extLst>
          </p:cNvPr>
          <p:cNvSpPr/>
          <p:nvPr/>
        </p:nvSpPr>
        <p:spPr>
          <a:xfrm>
            <a:off x="6679650" y="5967380"/>
            <a:ext cx="423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80MW</a:t>
            </a:r>
            <a:r>
              <a:rPr lang="zh-CN" altLang="zh-CN" sz="1600" dirty="0"/>
              <a:t>速调管、测试陶瓷隔离窗、真空系统图</a:t>
            </a:r>
            <a:endParaRPr lang="zh-CN" altLang="en-US" sz="16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F52C21E-6ADA-4206-A212-9C3CFA91159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915917" y="3199730"/>
            <a:ext cx="3719951" cy="276765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6971EA2-842E-451F-9C46-1921437A2359}"/>
              </a:ext>
            </a:extLst>
          </p:cNvPr>
          <p:cNvSpPr/>
          <p:nvPr/>
        </p:nvSpPr>
        <p:spPr>
          <a:xfrm>
            <a:off x="2610947" y="5967380"/>
            <a:ext cx="18902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600" dirty="0"/>
              <a:t>陶瓷隔离窗功率测试波形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619295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内容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2564871" y="1807860"/>
            <a:ext cx="817033" cy="561975"/>
          </a:xfrm>
        </p:spPr>
        <p:txBody>
          <a:bodyPr/>
          <a:lstStyle/>
          <a:p>
            <a:r>
              <a:rPr lang="zh-CN" altLang="en-US" dirty="0"/>
              <a:t>一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1"/>
          </p:nvPr>
        </p:nvSpPr>
        <p:spPr>
          <a:xfrm>
            <a:off x="3395563" y="1807859"/>
            <a:ext cx="6318251" cy="561974"/>
          </a:xfrm>
        </p:spPr>
        <p:txBody>
          <a:bodyPr/>
          <a:lstStyle/>
          <a:p>
            <a:r>
              <a:rPr lang="zh-CN" altLang="en-US" dirty="0"/>
              <a:t>设备运行情况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2"/>
          </p:nvPr>
        </p:nvSpPr>
        <p:spPr>
          <a:xfrm>
            <a:off x="2564871" y="2620982"/>
            <a:ext cx="817033" cy="561975"/>
          </a:xfrm>
        </p:spPr>
        <p:txBody>
          <a:bodyPr/>
          <a:lstStyle/>
          <a:p>
            <a:r>
              <a:rPr lang="zh-CN" altLang="en-US" dirty="0"/>
              <a:t>二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/>
          </p:nvPr>
        </p:nvSpPr>
        <p:spPr>
          <a:xfrm>
            <a:off x="3395563" y="2620981"/>
            <a:ext cx="6318251" cy="561974"/>
          </a:xfrm>
        </p:spPr>
        <p:txBody>
          <a:bodyPr/>
          <a:lstStyle/>
          <a:p>
            <a:r>
              <a:rPr lang="zh-CN" altLang="en-US" dirty="0"/>
              <a:t>设备升级与测试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4"/>
          </p:nvPr>
        </p:nvSpPr>
        <p:spPr>
          <a:xfrm>
            <a:off x="2564871" y="3441889"/>
            <a:ext cx="817033" cy="561975"/>
          </a:xfrm>
        </p:spPr>
        <p:txBody>
          <a:bodyPr/>
          <a:lstStyle/>
          <a:p>
            <a:r>
              <a:rPr lang="zh-CN" altLang="en-US" dirty="0"/>
              <a:t>三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5"/>
          </p:nvPr>
        </p:nvSpPr>
        <p:spPr>
          <a:xfrm>
            <a:off x="3395563" y="3441887"/>
            <a:ext cx="6318251" cy="561976"/>
          </a:xfrm>
        </p:spPr>
        <p:txBody>
          <a:bodyPr/>
          <a:lstStyle/>
          <a:p>
            <a:r>
              <a:rPr lang="zh-CN" altLang="en-US" dirty="0"/>
              <a:t>寿命与可靠性研究</a:t>
            </a:r>
          </a:p>
        </p:txBody>
      </p:sp>
      <p:sp>
        <p:nvSpPr>
          <p:cNvPr id="21" name="文本占位符 12"/>
          <p:cNvSpPr txBox="1">
            <a:spLocks/>
          </p:cNvSpPr>
          <p:nvPr/>
        </p:nvSpPr>
        <p:spPr>
          <a:xfrm>
            <a:off x="2578530" y="4283577"/>
            <a:ext cx="817033" cy="561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四</a:t>
            </a:r>
          </a:p>
        </p:txBody>
      </p:sp>
      <p:sp>
        <p:nvSpPr>
          <p:cNvPr id="22" name="文本占位符 13"/>
          <p:cNvSpPr txBox="1">
            <a:spLocks/>
          </p:cNvSpPr>
          <p:nvPr/>
        </p:nvSpPr>
        <p:spPr>
          <a:xfrm>
            <a:off x="3395563" y="4283577"/>
            <a:ext cx="6318251" cy="5619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总结与展望</a:t>
            </a:r>
          </a:p>
        </p:txBody>
      </p:sp>
    </p:spTree>
    <p:extLst>
      <p:ext uri="{BB962C8B-B14F-4D97-AF65-F5344CB8AC3E}">
        <p14:creationId xmlns:p14="http://schemas.microsoft.com/office/powerpoint/2010/main" val="3445689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18B59520-557E-4A62-979F-94961D757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041400"/>
            <a:ext cx="11532919" cy="5568575"/>
          </a:xfrm>
        </p:spPr>
        <p:txBody>
          <a:bodyPr>
            <a:normAutofit/>
          </a:bodyPr>
          <a:lstStyle/>
          <a:p>
            <a:pPr marL="182880" lvl="1"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联锁设备现状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>
              <a:lnSpc>
                <a:spcPts val="2200"/>
              </a:lnSpc>
              <a:defRPr/>
            </a:pPr>
            <a:r>
              <a:rPr lang="zh-CN" altLang="en-US" sz="2200" dirty="0"/>
              <a:t>模块多：</a:t>
            </a:r>
            <a:r>
              <a:rPr lang="en-US" altLang="zh-CN" sz="2200" dirty="0"/>
              <a:t>EOLC</a:t>
            </a:r>
            <a:r>
              <a:rPr lang="zh-CN" altLang="en-US" sz="2200" dirty="0"/>
              <a:t>联锁插件、触发联锁插件、触发控制模块、触摸屏；</a:t>
            </a:r>
            <a:endParaRPr lang="en-US" altLang="zh-CN" sz="2200" dirty="0"/>
          </a:p>
          <a:p>
            <a:pPr lvl="1">
              <a:lnSpc>
                <a:spcPts val="2200"/>
              </a:lnSpc>
              <a:defRPr/>
            </a:pPr>
            <a:r>
              <a:rPr lang="zh-CN" altLang="en-US" sz="2200" dirty="0"/>
              <a:t>版本多，时间跨度大。</a:t>
            </a:r>
            <a:endParaRPr lang="en-US" altLang="zh-CN" sz="2200" dirty="0"/>
          </a:p>
          <a:p>
            <a:pPr marL="182880" lvl="1"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升级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>
              <a:lnSpc>
                <a:spcPts val="2200"/>
              </a:lnSpc>
              <a:defRPr/>
            </a:pPr>
            <a:r>
              <a:rPr lang="zh-CN" altLang="en-US" sz="2200" dirty="0"/>
              <a:t>样机设计：多模块集成，一体化设计；</a:t>
            </a:r>
            <a:endParaRPr lang="en-US" altLang="zh-CN" sz="2200" dirty="0"/>
          </a:p>
          <a:p>
            <a:pPr lvl="1">
              <a:lnSpc>
                <a:spcPts val="2200"/>
              </a:lnSpc>
              <a:defRPr/>
            </a:pPr>
            <a:r>
              <a:rPr lang="zh-CN" altLang="en-US" sz="2200" dirty="0"/>
              <a:t>目前完成度（</a:t>
            </a:r>
            <a:r>
              <a:rPr lang="en-US" altLang="zh-CN" sz="2200" dirty="0"/>
              <a:t>8/22</a:t>
            </a:r>
            <a:r>
              <a:rPr lang="zh-CN" altLang="en-US" sz="2200" dirty="0"/>
              <a:t>）。</a:t>
            </a:r>
            <a:endParaRPr lang="en-US" altLang="zh-CN" sz="2200" dirty="0"/>
          </a:p>
          <a:p>
            <a:pPr marL="502920" lvl="1" indent="0">
              <a:lnSpc>
                <a:spcPts val="2200"/>
              </a:lnSpc>
              <a:buNone/>
              <a:defRPr/>
            </a:pPr>
            <a:endParaRPr lang="en-US" altLang="zh-CN" sz="2200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A2F95378-2E56-4146-A980-F3887C49B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637" y="105353"/>
            <a:ext cx="10722356" cy="663575"/>
          </a:xfrm>
        </p:spPr>
        <p:txBody>
          <a:bodyPr/>
          <a:lstStyle/>
          <a:p>
            <a:r>
              <a:rPr lang="zh-CN" altLang="en-US" dirty="0"/>
              <a:t>功率源联锁与控制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7B72883-0BF7-4CA7-B580-77716A60F4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095830" y="3792782"/>
            <a:ext cx="3454879" cy="2235288"/>
          </a:xfrm>
          <a:prstGeom prst="rect">
            <a:avLst/>
          </a:prstGeom>
        </p:spPr>
      </p:pic>
      <p:pic>
        <p:nvPicPr>
          <p:cNvPr id="14" name="内容占位符 8">
            <a:extLst>
              <a:ext uri="{FF2B5EF4-FFF2-40B4-BE49-F238E27FC236}">
                <a16:creationId xmlns:a16="http://schemas.microsoft.com/office/drawing/2014/main" id="{60E70607-BA6F-4B60-872A-6478EB498F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840" y="3604699"/>
            <a:ext cx="3318099" cy="248760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4507B48-6031-417B-9670-4CD84DA068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86" y="3714986"/>
            <a:ext cx="3231163" cy="2423372"/>
          </a:xfrm>
          <a:prstGeom prst="rect">
            <a:avLst/>
          </a:prstGeom>
          <a:ln w="50800">
            <a:noFill/>
          </a:ln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A2D270E7-DBCB-496F-87AF-ABBFDA6F7080}"/>
              </a:ext>
            </a:extLst>
          </p:cNvPr>
          <p:cNvSpPr/>
          <p:nvPr/>
        </p:nvSpPr>
        <p:spPr>
          <a:xfrm>
            <a:off x="1168337" y="4643726"/>
            <a:ext cx="379924" cy="266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1</a:t>
            </a:r>
            <a:endParaRPr lang="zh-CN" altLang="en-US" b="1" dirty="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D311716-33C3-4E11-89FE-95BDBA5F7FD4}"/>
              </a:ext>
            </a:extLst>
          </p:cNvPr>
          <p:cNvSpPr/>
          <p:nvPr/>
        </p:nvSpPr>
        <p:spPr>
          <a:xfrm>
            <a:off x="1926624" y="4275426"/>
            <a:ext cx="504286" cy="266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3</a:t>
            </a:r>
            <a:endParaRPr lang="zh-CN" altLang="en-US" b="1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806820F9-F280-42A5-AF04-20A08D2F522F}"/>
              </a:ext>
            </a:extLst>
          </p:cNvPr>
          <p:cNvSpPr/>
          <p:nvPr/>
        </p:nvSpPr>
        <p:spPr>
          <a:xfrm>
            <a:off x="1926624" y="3941258"/>
            <a:ext cx="504286" cy="266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2</a:t>
            </a:r>
            <a:endParaRPr lang="zh-CN" altLang="en-US" b="1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429517B2-AA52-4F6E-8E7E-2572F920AD35}"/>
              </a:ext>
            </a:extLst>
          </p:cNvPr>
          <p:cNvSpPr/>
          <p:nvPr/>
        </p:nvSpPr>
        <p:spPr>
          <a:xfrm>
            <a:off x="1154560" y="5112059"/>
            <a:ext cx="224885" cy="266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4</a:t>
            </a:r>
            <a:endParaRPr lang="zh-CN" altLang="en-US" b="1" dirty="0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2D09B51E-C4C9-4D80-8D47-BA55C9508758}"/>
              </a:ext>
            </a:extLst>
          </p:cNvPr>
          <p:cNvSpPr/>
          <p:nvPr/>
        </p:nvSpPr>
        <p:spPr>
          <a:xfrm>
            <a:off x="1407243" y="5112059"/>
            <a:ext cx="282036" cy="266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5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685130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18B59520-557E-4A62-979F-94961D757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041400"/>
            <a:ext cx="11532919" cy="5568575"/>
          </a:xfrm>
        </p:spPr>
        <p:txBody>
          <a:bodyPr>
            <a:normAutofit/>
          </a:bodyPr>
          <a:lstStyle/>
          <a:p>
            <a:pPr marL="182880" lvl="1"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固态脉冲电源升级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>
              <a:lnSpc>
                <a:spcPts val="2200"/>
              </a:lnSpc>
              <a:defRPr/>
            </a:pPr>
            <a:r>
              <a:rPr lang="zh-CN" altLang="en-US" sz="2200" dirty="0"/>
              <a:t>从双闸流管并联脉冲电源升级为全固态脉冲电源；</a:t>
            </a:r>
            <a:endParaRPr lang="en-US" altLang="zh-CN" sz="2200" dirty="0"/>
          </a:p>
          <a:p>
            <a:pPr lvl="1">
              <a:lnSpc>
                <a:spcPts val="2200"/>
              </a:lnSpc>
              <a:defRPr/>
            </a:pPr>
            <a:r>
              <a:rPr lang="zh-CN" altLang="en-US" sz="2200" dirty="0"/>
              <a:t>当前，脉冲电流重复稳定度</a:t>
            </a:r>
            <a:r>
              <a:rPr lang="en-US" altLang="zh-CN" sz="2200" dirty="0"/>
              <a:t>800ppm</a:t>
            </a:r>
            <a:r>
              <a:rPr lang="zh-CN" altLang="en-US" sz="2200" dirty="0"/>
              <a:t>，受限于充电电源稳定性；</a:t>
            </a:r>
            <a:endParaRPr lang="en-US" altLang="zh-CN" sz="2200" dirty="0"/>
          </a:p>
          <a:p>
            <a:pPr lvl="1">
              <a:lnSpc>
                <a:spcPts val="2200"/>
              </a:lnSpc>
              <a:defRPr/>
            </a:pPr>
            <a:r>
              <a:rPr lang="zh-CN" altLang="en-US" sz="2200" dirty="0"/>
              <a:t>下一步将对充电电源进行升级；</a:t>
            </a:r>
            <a:endParaRPr lang="en-US" altLang="zh-CN" sz="2200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A2F95378-2E56-4146-A980-F3887C49B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637" y="105353"/>
            <a:ext cx="10722356" cy="663575"/>
          </a:xfrm>
        </p:spPr>
        <p:txBody>
          <a:bodyPr/>
          <a:lstStyle/>
          <a:p>
            <a:r>
              <a:rPr lang="zh-CN" altLang="en-US" dirty="0"/>
              <a:t>正电子固态脉冲电源升级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F6AD3F9-4393-4E14-BFA3-28A6C7DDA26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0"/>
          <a:stretch/>
        </p:blipFill>
        <p:spPr bwMode="auto">
          <a:xfrm>
            <a:off x="5359585" y="3160732"/>
            <a:ext cx="2632210" cy="20334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内容占位符 4">
            <a:extLst>
              <a:ext uri="{FF2B5EF4-FFF2-40B4-BE49-F238E27FC236}">
                <a16:creationId xmlns:a16="http://schemas.microsoft.com/office/drawing/2014/main" id="{CCAEC6D1-8F5D-405A-B1C4-B9C71C8B43B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247143" y="3184549"/>
            <a:ext cx="3456356" cy="199428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0C08CA-624B-4653-97F6-731549BDB2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r="7321"/>
          <a:stretch/>
        </p:blipFill>
        <p:spPr>
          <a:xfrm>
            <a:off x="409617" y="3184549"/>
            <a:ext cx="2229251" cy="199702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8D07516-9522-45F5-A39C-1ED6DB7373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 r="15341"/>
          <a:stretch/>
        </p:blipFill>
        <p:spPr>
          <a:xfrm>
            <a:off x="2895545" y="3187180"/>
            <a:ext cx="2052700" cy="19917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F949F85-6292-4E7B-9615-F67CFAC0C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617" y="4333893"/>
            <a:ext cx="1251949" cy="8449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6820087-ABAD-43A5-A36D-9665D486F7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545" y="4327732"/>
            <a:ext cx="1138299" cy="85109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61C8147-D322-40B5-93F4-7176621AC5C3}"/>
              </a:ext>
            </a:extLst>
          </p:cNvPr>
          <p:cNvSpPr txBox="1"/>
          <p:nvPr/>
        </p:nvSpPr>
        <p:spPr>
          <a:xfrm>
            <a:off x="409617" y="5194205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>
                <a:latin typeface="+mn-ea"/>
              </a:rPr>
              <a:t>双闸流管并联脉冲电源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B3F7EA2-6EA9-4FDE-9AE3-9D88B492B68B}"/>
              </a:ext>
            </a:extLst>
          </p:cNvPr>
          <p:cNvSpPr txBox="1"/>
          <p:nvPr/>
        </p:nvSpPr>
        <p:spPr>
          <a:xfrm>
            <a:off x="3111416" y="5200334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>
                <a:latin typeface="+mn-ea"/>
              </a:rPr>
              <a:t>全固态脉冲电源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4447018-119F-46F8-AB54-976CF1B6FED6}"/>
              </a:ext>
            </a:extLst>
          </p:cNvPr>
          <p:cNvSpPr txBox="1"/>
          <p:nvPr/>
        </p:nvSpPr>
        <p:spPr>
          <a:xfrm>
            <a:off x="7619913" y="5199381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>
                <a:latin typeface="+mn-ea"/>
              </a:rPr>
              <a:t>脉冲电流重复稳定度监测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0380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18B59520-557E-4A62-979F-94961D757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041400"/>
            <a:ext cx="11532919" cy="5272633"/>
          </a:xfrm>
        </p:spPr>
        <p:txBody>
          <a:bodyPr>
            <a:normAutofit/>
          </a:bodyPr>
          <a:lstStyle/>
          <a:p>
            <a:pPr marL="182880" lvl="1"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开展脉冲磁号对正电子注入的影响实验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>
              <a:lnSpc>
                <a:spcPts val="2200"/>
              </a:lnSpc>
              <a:defRPr/>
            </a:pPr>
            <a:r>
              <a:rPr lang="zh-CN" altLang="en-US" sz="2200" dirty="0"/>
              <a:t>从直线末端束流信号反馈，有无脉冲磁号，正电子束流峰值分别为</a:t>
            </a:r>
            <a:r>
              <a:rPr lang="en-US" altLang="zh-CN" sz="2200" dirty="0"/>
              <a:t>120mV</a:t>
            </a:r>
            <a:r>
              <a:rPr lang="zh-CN" altLang="en-US" sz="2200" dirty="0"/>
              <a:t>和</a:t>
            </a:r>
            <a:r>
              <a:rPr lang="en-US" altLang="zh-CN" sz="2200" dirty="0"/>
              <a:t>90mV</a:t>
            </a:r>
            <a:r>
              <a:rPr lang="zh-CN" altLang="en-US" sz="2200" dirty="0"/>
              <a:t>；</a:t>
            </a:r>
            <a:endParaRPr lang="en-US" altLang="zh-CN" sz="2200" dirty="0"/>
          </a:p>
          <a:p>
            <a:pPr marL="182880" lvl="1"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正电子转换装置备件进展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>
              <a:lnSpc>
                <a:spcPts val="2200"/>
              </a:lnSpc>
              <a:defRPr/>
            </a:pPr>
            <a:r>
              <a:rPr lang="zh-CN" altLang="en-US" sz="2200" dirty="0"/>
              <a:t>基于已有的脉冲磁号完成正电子转换装置三维机械设计的重新建模，并进行螺线管磁场的重新计算；</a:t>
            </a:r>
          </a:p>
          <a:p>
            <a:pPr lvl="1">
              <a:lnSpc>
                <a:spcPts val="2200"/>
              </a:lnSpc>
              <a:defRPr/>
            </a:pPr>
            <a:r>
              <a:rPr lang="zh-CN" altLang="en-US" sz="2200" dirty="0"/>
              <a:t>讨论并明确各部件的加工工艺（转换靶传动机构、真空室、螺线管、高压传输组件、水冷系统、机械支撑）；（机械组吴蕾）</a:t>
            </a:r>
          </a:p>
          <a:p>
            <a:pPr lvl="1">
              <a:lnSpc>
                <a:spcPts val="2200"/>
              </a:lnSpc>
              <a:defRPr/>
            </a:pPr>
            <a:r>
              <a:rPr lang="zh-CN" altLang="en-US" sz="2200" dirty="0"/>
              <a:t>设计工作基本完成，下一步准备开始采购；</a:t>
            </a:r>
            <a:endParaRPr lang="en-US" altLang="zh-CN" sz="2200" dirty="0"/>
          </a:p>
          <a:p>
            <a:pPr marL="502920" lvl="1" indent="0">
              <a:lnSpc>
                <a:spcPts val="2200"/>
              </a:lnSpc>
              <a:buNone/>
              <a:defRPr/>
            </a:pPr>
            <a:endParaRPr lang="en-US" altLang="zh-CN" sz="2200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A2F95378-2E56-4146-A980-F3887C49B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637" y="105353"/>
            <a:ext cx="10722356" cy="663575"/>
          </a:xfrm>
        </p:spPr>
        <p:txBody>
          <a:bodyPr/>
          <a:lstStyle/>
          <a:p>
            <a:r>
              <a:rPr lang="zh-CN" altLang="en-US" dirty="0"/>
              <a:t>正电子转换装置备件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EA76155-FDAF-4197-A103-77B657284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7" y="4217893"/>
            <a:ext cx="2360870" cy="1750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90EB320-1278-4A62-8F4C-8CFDCF49CB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64" y="4185136"/>
            <a:ext cx="2318562" cy="17506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15DED69-52C2-4B42-9B72-495F3A3105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735" y="3578736"/>
            <a:ext cx="2236216" cy="24416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80040E0-2A7F-4F11-98CE-C1E500AFF1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476" y="3532013"/>
            <a:ext cx="1866259" cy="248834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5EDF1D8-C9FB-45A1-92C1-72712AC299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777" y="3555374"/>
            <a:ext cx="1946126" cy="244162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30DC843-3125-4435-B256-E3C65561CA2F}"/>
              </a:ext>
            </a:extLst>
          </p:cNvPr>
          <p:cNvSpPr/>
          <p:nvPr/>
        </p:nvSpPr>
        <p:spPr>
          <a:xfrm>
            <a:off x="2299455" y="6020359"/>
            <a:ext cx="2646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有无脉冲磁号束流信号监测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6D9399D-2A49-4F4E-A79B-232833F58923}"/>
              </a:ext>
            </a:extLst>
          </p:cNvPr>
          <p:cNvSpPr/>
          <p:nvPr/>
        </p:nvSpPr>
        <p:spPr>
          <a:xfrm>
            <a:off x="7958279" y="6043720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正电子转换装置备件及机械设计</a:t>
            </a:r>
          </a:p>
        </p:txBody>
      </p:sp>
    </p:spTree>
    <p:extLst>
      <p:ext uri="{BB962C8B-B14F-4D97-AF65-F5344CB8AC3E}">
        <p14:creationId xmlns:p14="http://schemas.microsoft.com/office/powerpoint/2010/main" val="285944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723A9B4-4432-4CB6-A06A-72972AB27FF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寿命与可靠性</a:t>
            </a:r>
          </a:p>
        </p:txBody>
      </p:sp>
      <p:sp>
        <p:nvSpPr>
          <p:cNvPr id="6" name="文本占位符 4">
            <a:extLst>
              <a:ext uri="{FF2B5EF4-FFF2-40B4-BE49-F238E27FC236}">
                <a16:creationId xmlns:a16="http://schemas.microsoft.com/office/drawing/2014/main" id="{336036B7-3FCE-483D-AB9B-AE96CA4F6C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49705" y="3293745"/>
            <a:ext cx="4103673" cy="2711593"/>
          </a:xfrm>
        </p:spPr>
        <p:txBody>
          <a:bodyPr>
            <a:noAutofit/>
          </a:bodyPr>
          <a:lstStyle/>
          <a:p>
            <a:r>
              <a:rPr lang="zh-CN" altLang="en-US" sz="2200" dirty="0"/>
              <a:t>阴栅组件数据分析</a:t>
            </a:r>
            <a:endParaRPr lang="en-US" altLang="zh-CN" sz="2200" dirty="0"/>
          </a:p>
          <a:p>
            <a:r>
              <a:rPr lang="zh-CN" altLang="en-US" sz="2200" dirty="0"/>
              <a:t>闸流管</a:t>
            </a:r>
            <a:endParaRPr lang="en-US" altLang="zh-CN" sz="2200" dirty="0"/>
          </a:p>
          <a:p>
            <a:r>
              <a:rPr lang="zh-CN" altLang="en-US" sz="2200" dirty="0"/>
              <a:t>高压脉冲电缆寿命数据及分析</a:t>
            </a:r>
            <a:endParaRPr lang="en-US" altLang="zh-CN" sz="2200" dirty="0"/>
          </a:p>
          <a:p>
            <a:r>
              <a:rPr lang="zh-CN" altLang="en-US" sz="2200" dirty="0"/>
              <a:t>高压充电机直流电缆及组件</a:t>
            </a:r>
            <a:endParaRPr lang="en-US" altLang="zh-CN" sz="2200" dirty="0"/>
          </a:p>
          <a:p>
            <a:r>
              <a:rPr lang="zh-CN" altLang="en-US" sz="2200" dirty="0"/>
              <a:t>速调管寿命评估</a:t>
            </a:r>
            <a:endParaRPr lang="en-US" altLang="zh-CN" sz="2200" dirty="0"/>
          </a:p>
          <a:p>
            <a:r>
              <a:rPr lang="zh-CN" altLang="en-US" sz="2200" dirty="0"/>
              <a:t>接地有效性测量</a:t>
            </a:r>
            <a:endParaRPr lang="en-US" altLang="zh-CN" sz="2200" dirty="0"/>
          </a:p>
          <a:p>
            <a:pPr marL="0" indent="0">
              <a:buNone/>
            </a:pPr>
            <a:endParaRPr lang="en-US" altLang="zh-CN" sz="2200" dirty="0"/>
          </a:p>
        </p:txBody>
      </p:sp>
    </p:spTree>
    <p:extLst>
      <p:ext uri="{BB962C8B-B14F-4D97-AF65-F5344CB8AC3E}">
        <p14:creationId xmlns:p14="http://schemas.microsoft.com/office/powerpoint/2010/main" val="2841693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2F95378-2E56-4146-A980-F3887C49B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阴栅组件数据分析</a:t>
            </a:r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3A475EC1-1649-43D9-AB6F-AE26B1165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82" y="1046245"/>
            <a:ext cx="11700359" cy="4765510"/>
          </a:xfrm>
        </p:spPr>
        <p:txBody>
          <a:bodyPr>
            <a:noAutofit/>
          </a:bodyPr>
          <a:lstStyle/>
          <a:p>
            <a:pPr marL="182880" lvl="1"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  <a:latin typeface="+mn-ea"/>
              </a:rPr>
              <a:t>寿命评估</a:t>
            </a:r>
            <a:endParaRPr lang="en-US" altLang="zh-CN" sz="2600" b="1" dirty="0">
              <a:solidFill>
                <a:srgbClr val="0067B4"/>
              </a:solidFill>
              <a:latin typeface="+mn-ea"/>
            </a:endParaRPr>
          </a:p>
          <a:p>
            <a:pPr lvl="1">
              <a:lnSpc>
                <a:spcPts val="2600"/>
              </a:lnSpc>
            </a:pPr>
            <a:r>
              <a:rPr lang="zh-CN" altLang="en-US" sz="2200" dirty="0"/>
              <a:t>建立阴栅组件历史运行数据统计。</a:t>
            </a:r>
            <a:endParaRPr lang="en-US" altLang="zh-CN" sz="2200" dirty="0"/>
          </a:p>
          <a:p>
            <a:pPr marL="182880" lvl="1"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  <a:latin typeface="+mn-ea"/>
              </a:rPr>
              <a:t>可靠性工作</a:t>
            </a:r>
            <a:endParaRPr lang="en-US" altLang="zh-CN" sz="2600" b="1" dirty="0">
              <a:solidFill>
                <a:srgbClr val="0067B4"/>
              </a:solidFill>
              <a:latin typeface="+mn-ea"/>
            </a:endParaRPr>
          </a:p>
          <a:p>
            <a:pPr lvl="1">
              <a:lnSpc>
                <a:spcPts val="2600"/>
              </a:lnSpc>
            </a:pPr>
            <a:r>
              <a:rPr lang="zh-CN" altLang="en-US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阴极灯丝的电压持续性衰减，对应</a:t>
            </a:r>
            <a:r>
              <a:rPr lang="en-US" altLang="zh-CN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BCT1</a:t>
            </a:r>
            <a:r>
              <a:rPr lang="zh-CN" altLang="en-US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流强也会降低；</a:t>
            </a:r>
          </a:p>
          <a:p>
            <a:pPr lvl="1">
              <a:lnSpc>
                <a:spcPts val="2600"/>
              </a:lnSpc>
            </a:pPr>
            <a:r>
              <a:rPr lang="zh-CN" altLang="en-US" sz="2200" dirty="0"/>
              <a:t>通过提高电流来提升功率，保持阴极温度和发射；</a:t>
            </a:r>
            <a:endParaRPr lang="en-US" altLang="zh-CN" sz="2200" dirty="0"/>
          </a:p>
          <a:p>
            <a:pPr lvl="1">
              <a:lnSpc>
                <a:spcPts val="2600"/>
              </a:lnSpc>
            </a:pPr>
            <a:r>
              <a:rPr lang="zh-CN" altLang="en-US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灯丝电源</a:t>
            </a:r>
            <a:r>
              <a:rPr lang="en-US" altLang="zh-CN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/</a:t>
            </a:r>
            <a:r>
              <a:rPr lang="zh-CN" altLang="en-US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功率变化，结合</a:t>
            </a:r>
            <a:r>
              <a:rPr lang="en-US" altLang="zh-CN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BCT1</a:t>
            </a:r>
            <a:r>
              <a:rPr lang="zh-CN" altLang="en-US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流强</a:t>
            </a:r>
            <a:r>
              <a:rPr lang="en-US" altLang="zh-CN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/</a:t>
            </a:r>
            <a:r>
              <a:rPr lang="zh-CN" altLang="en-US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电荷量变化，可为热阴极材料在线寿命与更换，提供参考依据。</a:t>
            </a:r>
            <a:endParaRPr lang="en-US" altLang="zh-CN" sz="2200" kern="0" dirty="0">
              <a:solidFill>
                <a:srgbClr val="000000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8906E0D-3EA1-4CA5-9A86-9DF2BD0DB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70" y="3844485"/>
            <a:ext cx="6853202" cy="253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26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2F95378-2E56-4146-A980-F3887C49B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闸流管</a:t>
            </a:r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3A475EC1-1649-43D9-AB6F-AE26B1165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123" y="1046245"/>
            <a:ext cx="11529753" cy="4765510"/>
          </a:xfrm>
        </p:spPr>
        <p:txBody>
          <a:bodyPr>
            <a:normAutofit/>
          </a:bodyPr>
          <a:lstStyle/>
          <a:p>
            <a:pPr marL="182880" lvl="1"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寿命评估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>
              <a:lnSpc>
                <a:spcPts val="2600"/>
              </a:lnSpc>
            </a:pPr>
            <a:r>
              <a:rPr lang="zh-CN" altLang="en-US" sz="2200" dirty="0"/>
              <a:t>建立完善的闸流管寿命评价体系；</a:t>
            </a:r>
            <a:endParaRPr lang="en-US" altLang="zh-CN" sz="2200" dirty="0"/>
          </a:p>
          <a:p>
            <a:pPr lvl="1">
              <a:lnSpc>
                <a:spcPts val="2600"/>
              </a:lnSpc>
            </a:pPr>
            <a:r>
              <a:rPr lang="en-US" altLang="zh-CN" sz="2200" dirty="0">
                <a:latin typeface="+mn-ea"/>
              </a:rPr>
              <a:t>e2V</a:t>
            </a:r>
            <a:r>
              <a:rPr lang="zh-CN" altLang="en-US" sz="2200" dirty="0">
                <a:latin typeface="+mn-ea"/>
              </a:rPr>
              <a:t>闸流管寿命</a:t>
            </a:r>
            <a:r>
              <a:rPr lang="en-US" altLang="zh-CN" sz="2200" dirty="0">
                <a:latin typeface="+mn-ea"/>
              </a:rPr>
              <a:t>19176</a:t>
            </a:r>
            <a:r>
              <a:rPr lang="zh-CN" altLang="en-US" sz="2200" dirty="0">
                <a:latin typeface="+mn-ea"/>
              </a:rPr>
              <a:t>小时；</a:t>
            </a:r>
            <a:endParaRPr lang="en-US" altLang="zh-CN" sz="2200" dirty="0">
              <a:latin typeface="+mn-ea"/>
            </a:endParaRPr>
          </a:p>
          <a:p>
            <a:pPr lvl="1">
              <a:lnSpc>
                <a:spcPts val="2600"/>
              </a:lnSpc>
            </a:pPr>
            <a:r>
              <a:rPr lang="zh-CN" altLang="en-US" sz="2200" dirty="0">
                <a:latin typeface="+mn-ea"/>
              </a:rPr>
              <a:t>国产</a:t>
            </a:r>
            <a:r>
              <a:rPr lang="en-US" altLang="zh-CN" sz="2200" dirty="0">
                <a:latin typeface="+mn-ea"/>
              </a:rPr>
              <a:t>GL</a:t>
            </a:r>
            <a:r>
              <a:rPr lang="zh-CN" altLang="en-US" sz="2200" dirty="0">
                <a:latin typeface="+mn-ea"/>
              </a:rPr>
              <a:t>闸流管</a:t>
            </a:r>
            <a:r>
              <a:rPr lang="en-US" altLang="zh-CN" sz="2200" dirty="0">
                <a:solidFill>
                  <a:srgbClr val="FF0000"/>
                </a:solidFill>
                <a:latin typeface="+mn-ea"/>
              </a:rPr>
              <a:t>24452</a:t>
            </a:r>
            <a:r>
              <a:rPr lang="zh-CN" altLang="en-US" sz="2200" dirty="0">
                <a:latin typeface="+mn-ea"/>
              </a:rPr>
              <a:t>小时。</a:t>
            </a:r>
            <a:endParaRPr lang="en-US" altLang="zh-CN" sz="2200" dirty="0"/>
          </a:p>
          <a:p>
            <a:pPr marL="182880" lvl="1"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寿命延长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>
              <a:lnSpc>
                <a:spcPts val="2600"/>
              </a:lnSpc>
            </a:pPr>
            <a:r>
              <a:rPr lang="zh-CN" altLang="en-US" sz="2200" dirty="0">
                <a:latin typeface="+mn-ea"/>
              </a:rPr>
              <a:t>运行过程中，优化脉冲电流参数，延长寿命。</a:t>
            </a:r>
            <a:endParaRPr lang="en-US" altLang="zh-CN" sz="2200" dirty="0">
              <a:latin typeface="+mn-ea"/>
            </a:endParaRPr>
          </a:p>
          <a:p>
            <a:pPr marL="182880" lvl="1"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可靠性工作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>
              <a:lnSpc>
                <a:spcPts val="2600"/>
              </a:lnSpc>
            </a:pPr>
            <a:r>
              <a:rPr lang="zh-CN" altLang="en-US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性能监测（预触发，触发波形，及时优化参数）；</a:t>
            </a:r>
            <a:endParaRPr lang="en-US" altLang="zh-CN" sz="2200" dirty="0"/>
          </a:p>
          <a:p>
            <a:pPr lvl="1">
              <a:lnSpc>
                <a:spcPts val="2600"/>
              </a:lnSpc>
            </a:pPr>
            <a:r>
              <a:rPr lang="zh-CN" altLang="en-US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开关机、模式切换、季度性、隐患工位等监测；</a:t>
            </a:r>
            <a:endParaRPr lang="en-US" altLang="zh-CN" sz="2200" kern="0" dirty="0">
              <a:solidFill>
                <a:srgbClr val="000000"/>
              </a:solidFill>
              <a:latin typeface="+mn-ea"/>
            </a:endParaRPr>
          </a:p>
          <a:p>
            <a:pPr lvl="1">
              <a:lnSpc>
                <a:spcPts val="2600"/>
              </a:lnSpc>
            </a:pPr>
            <a:r>
              <a:rPr lang="zh-CN" altLang="en-US" sz="2200" kern="0" dirty="0">
                <a:solidFill>
                  <a:srgbClr val="000000"/>
                </a:solidFill>
                <a:latin typeface="+mn-ea"/>
              </a:rPr>
              <a:t>替换和主动下线；保障供束。</a:t>
            </a:r>
            <a:endParaRPr lang="en-US" altLang="zh-CN" sz="2200" kern="0" dirty="0">
              <a:solidFill>
                <a:srgbClr val="000000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942" y="1419408"/>
            <a:ext cx="2516157" cy="33561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E745B82-005B-4C33-8A0F-E716D5CB0CE4}"/>
              </a:ext>
            </a:extLst>
          </p:cNvPr>
          <p:cNvSpPr txBox="1"/>
          <p:nvPr/>
        </p:nvSpPr>
        <p:spPr>
          <a:xfrm>
            <a:off x="9570122" y="4850917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/>
              <a:t>预触发与触发波形测量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298" y="1367226"/>
            <a:ext cx="2747958" cy="206177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E745B82-005B-4C33-8A0F-E716D5CB0CE4}"/>
              </a:ext>
            </a:extLst>
          </p:cNvPr>
          <p:cNvSpPr txBox="1"/>
          <p:nvPr/>
        </p:nvSpPr>
        <p:spPr>
          <a:xfrm>
            <a:off x="6645206" y="3504321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/>
              <a:t>预触发与触发波形</a:t>
            </a:r>
          </a:p>
        </p:txBody>
      </p:sp>
    </p:spTree>
    <p:extLst>
      <p:ext uri="{BB962C8B-B14F-4D97-AF65-F5344CB8AC3E}">
        <p14:creationId xmlns:p14="http://schemas.microsoft.com/office/powerpoint/2010/main" val="3209091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015CCFD-7B8E-4528-8FD5-89D987A34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高压脉冲电缆寿命数据分析</a:t>
            </a:r>
          </a:p>
        </p:txBody>
      </p:sp>
      <p:sp>
        <p:nvSpPr>
          <p:cNvPr id="5" name="内容占位符 1">
            <a:extLst>
              <a:ext uri="{FF2B5EF4-FFF2-40B4-BE49-F238E27FC236}">
                <a16:creationId xmlns:a16="http://schemas.microsoft.com/office/drawing/2014/main" id="{3A475EC1-1649-43D9-AB6F-AE26B1165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123" y="1090164"/>
            <a:ext cx="11529753" cy="5293411"/>
          </a:xfrm>
        </p:spPr>
        <p:txBody>
          <a:bodyPr>
            <a:normAutofit/>
          </a:bodyPr>
          <a:lstStyle/>
          <a:p>
            <a:pPr marL="182880" lvl="1"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现状分析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>
              <a:lnSpc>
                <a:spcPts val="2600"/>
              </a:lnSpc>
            </a:pPr>
            <a:r>
              <a:rPr lang="zh-CN" altLang="en-US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高压脉冲电缆故障次数逐年增加；</a:t>
            </a:r>
            <a:endParaRPr lang="en-US" altLang="zh-CN" sz="2200" dirty="0"/>
          </a:p>
          <a:p>
            <a:pPr lvl="1">
              <a:lnSpc>
                <a:spcPts val="2600"/>
              </a:lnSpc>
            </a:pPr>
            <a:r>
              <a:rPr lang="zh-CN" altLang="en-US" sz="2200" dirty="0">
                <a:latin typeface="+mn-ea"/>
              </a:rPr>
              <a:t>脉冲电缆</a:t>
            </a:r>
            <a:r>
              <a:rPr lang="zh-CN" altLang="en-US" sz="2200" dirty="0"/>
              <a:t>进口供应商不再生产；</a:t>
            </a:r>
            <a:endParaRPr lang="en-US" altLang="zh-CN" sz="2200" dirty="0">
              <a:latin typeface="+mn-ea"/>
            </a:endParaRPr>
          </a:p>
          <a:p>
            <a:pPr lvl="1">
              <a:lnSpc>
                <a:spcPts val="2600"/>
              </a:lnSpc>
            </a:pPr>
            <a:r>
              <a:rPr lang="zh-CN" altLang="en-US" sz="2200" dirty="0">
                <a:latin typeface="+mn-ea"/>
              </a:rPr>
              <a:t>电缆接头全球只有一家美国公司加工（周期</a:t>
            </a:r>
            <a:r>
              <a:rPr lang="en-US" altLang="zh-CN" sz="2200" dirty="0">
                <a:latin typeface="+mn-ea"/>
              </a:rPr>
              <a:t>2</a:t>
            </a:r>
            <a:r>
              <a:rPr lang="zh-CN" altLang="en-US" sz="2200" dirty="0">
                <a:latin typeface="+mn-ea"/>
              </a:rPr>
              <a:t>年）。</a:t>
            </a:r>
            <a:endParaRPr lang="en-US" altLang="zh-CN" sz="2200" dirty="0">
              <a:latin typeface="+mn-ea"/>
            </a:endParaRPr>
          </a:p>
          <a:p>
            <a:pPr marL="182880" lvl="1"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寿命评估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>
              <a:lnSpc>
                <a:spcPts val="2600"/>
              </a:lnSpc>
            </a:pPr>
            <a:r>
              <a:rPr lang="zh-CN" altLang="en-US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分析历史数据，建立寿命评估体系。</a:t>
            </a:r>
            <a:endParaRPr lang="en-US" altLang="zh-CN" sz="2200" kern="0" dirty="0">
              <a:solidFill>
                <a:srgbClr val="000000"/>
              </a:solidFill>
              <a:latin typeface="+mn-ea"/>
              <a:cs typeface="Calibri" panose="020F0502020204030204" pitchFamily="34" charset="0"/>
            </a:endParaRPr>
          </a:p>
          <a:p>
            <a:pPr marL="182880" lvl="1"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可靠性工作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>
              <a:lnSpc>
                <a:spcPts val="2600"/>
              </a:lnSpc>
            </a:pPr>
            <a:r>
              <a:rPr lang="zh-CN" altLang="en-US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关注电缆绝缘，到达寿命主动更换；</a:t>
            </a:r>
            <a:endParaRPr lang="en-US" altLang="zh-CN" sz="2200" kern="0" dirty="0">
              <a:solidFill>
                <a:srgbClr val="000000"/>
              </a:solidFill>
              <a:latin typeface="+mn-ea"/>
              <a:cs typeface="Calibri" panose="020F0502020204030204" pitchFamily="34" charset="0"/>
            </a:endParaRPr>
          </a:p>
          <a:p>
            <a:pPr lvl="1">
              <a:lnSpc>
                <a:spcPts val="2600"/>
              </a:lnSpc>
            </a:pPr>
            <a:r>
              <a:rPr lang="zh-CN" altLang="en-US" sz="2200" dirty="0"/>
              <a:t>联合国内厂家研制电缆及组件，完成方案设计</a:t>
            </a:r>
            <a:r>
              <a:rPr lang="zh-CN" altLang="en-US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。</a:t>
            </a:r>
            <a:endParaRPr lang="en-US" altLang="zh-CN" sz="2200" kern="0" dirty="0">
              <a:solidFill>
                <a:srgbClr val="000000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26416" y="1541660"/>
            <a:ext cx="1358885" cy="24157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556407" y="3516387"/>
            <a:ext cx="2257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+mn-ea"/>
              </a:rPr>
              <a:t>K16</a:t>
            </a:r>
            <a:r>
              <a:rPr lang="zh-CN" altLang="en-US" sz="1600" dirty="0">
                <a:latin typeface="+mn-ea"/>
              </a:rPr>
              <a:t> </a:t>
            </a:r>
            <a:r>
              <a:rPr lang="zh-CN" altLang="en-US" sz="1600" dirty="0"/>
              <a:t>高压脉冲电缆击穿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117" y="1182802"/>
            <a:ext cx="2047120" cy="272842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742BB76-86FD-4839-A8A2-DCD578EA3630}"/>
              </a:ext>
            </a:extLst>
          </p:cNvPr>
          <p:cNvSpPr/>
          <p:nvPr/>
        </p:nvSpPr>
        <p:spPr>
          <a:xfrm>
            <a:off x="9632543" y="4016932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+mn-ea"/>
              </a:rPr>
              <a:t>进口</a:t>
            </a:r>
            <a:r>
              <a:rPr lang="zh-CN" altLang="en-US" sz="1600" dirty="0"/>
              <a:t>高压脉冲电缆及组件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1ED426B-FD77-45B2-A837-3CA4DD99FA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785665" y="4346487"/>
            <a:ext cx="3265012" cy="171033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31F7CF8-96F4-44F7-9597-7FD88D1D9311}"/>
              </a:ext>
            </a:extLst>
          </p:cNvPr>
          <p:cNvSpPr/>
          <p:nvPr/>
        </p:nvSpPr>
        <p:spPr>
          <a:xfrm>
            <a:off x="8197324" y="6039122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高压脉冲电缆及组件设计</a:t>
            </a: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2344986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5189D62-D522-49D5-A79D-138BA8243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高压充电机直流电缆组件</a:t>
            </a:r>
          </a:p>
        </p:txBody>
      </p:sp>
      <p:sp>
        <p:nvSpPr>
          <p:cNvPr id="4" name="内容占位符 1">
            <a:extLst>
              <a:ext uri="{FF2B5EF4-FFF2-40B4-BE49-F238E27FC236}">
                <a16:creationId xmlns:a16="http://schemas.microsoft.com/office/drawing/2014/main" id="{3A475EC1-1649-43D9-AB6F-AE26B1165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123" y="1049313"/>
            <a:ext cx="11529753" cy="3796340"/>
          </a:xfrm>
        </p:spPr>
        <p:txBody>
          <a:bodyPr>
            <a:normAutofit/>
          </a:bodyPr>
          <a:lstStyle/>
          <a:p>
            <a:pPr marL="182880" lvl="1"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现状分析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>
              <a:lnSpc>
                <a:spcPts val="2600"/>
              </a:lnSpc>
            </a:pPr>
            <a:r>
              <a:rPr lang="zh-CN" altLang="en-US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对电缆组件进行了工艺、工作状态、电场分析，提出改造方案；</a:t>
            </a:r>
            <a:endParaRPr lang="en-US" altLang="zh-CN" sz="2200" kern="0" dirty="0">
              <a:solidFill>
                <a:srgbClr val="000000"/>
              </a:solidFill>
              <a:latin typeface="+mn-ea"/>
              <a:cs typeface="Calibri" panose="020F0502020204030204" pitchFamily="34" charset="0"/>
            </a:endParaRPr>
          </a:p>
          <a:p>
            <a:pPr lvl="1">
              <a:lnSpc>
                <a:spcPts val="2600"/>
              </a:lnSpc>
            </a:pPr>
            <a:r>
              <a:rPr lang="zh-CN" altLang="en-US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改造后，运行</a:t>
            </a:r>
            <a:r>
              <a:rPr lang="en-US" altLang="zh-CN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4</a:t>
            </a:r>
            <a:r>
              <a:rPr lang="zh-CN" altLang="en-US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轮</a:t>
            </a:r>
            <a:r>
              <a:rPr lang="zh-CN" altLang="en-US" sz="2200" kern="0" dirty="0">
                <a:solidFill>
                  <a:srgbClr val="FF0000"/>
                </a:solidFill>
                <a:latin typeface="+mn-ea"/>
                <a:cs typeface="Calibri" panose="020F0502020204030204" pitchFamily="34" charset="0"/>
              </a:rPr>
              <a:t>故障为零</a:t>
            </a:r>
            <a:r>
              <a:rPr lang="zh-CN" altLang="en-US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；</a:t>
            </a:r>
            <a:endParaRPr lang="en-US" altLang="zh-CN" sz="2200" dirty="0"/>
          </a:p>
          <a:p>
            <a:pPr lvl="1">
              <a:lnSpc>
                <a:spcPts val="2600"/>
              </a:lnSpc>
            </a:pPr>
            <a:r>
              <a:rPr lang="zh-CN" altLang="en-US" sz="2200" dirty="0">
                <a:latin typeface="+mn-ea"/>
              </a:rPr>
              <a:t>改造后电缆组件寿命未知，可能集中性能变差，出现击穿等；</a:t>
            </a:r>
            <a:endParaRPr lang="en-US" altLang="zh-CN" sz="2200" dirty="0">
              <a:latin typeface="+mn-ea"/>
            </a:endParaRPr>
          </a:p>
          <a:p>
            <a:pPr lvl="1">
              <a:lnSpc>
                <a:spcPts val="2600"/>
              </a:lnSpc>
            </a:pPr>
            <a:r>
              <a:rPr lang="zh-CN" altLang="en-US" sz="2200" dirty="0">
                <a:latin typeface="+mn-ea"/>
              </a:rPr>
              <a:t>暑期检修中，组件出现高压电弧碳化（</a:t>
            </a:r>
            <a:r>
              <a:rPr lang="zh-CN" altLang="en-US" sz="2200" dirty="0">
                <a:solidFill>
                  <a:srgbClr val="FF0000"/>
                </a:solidFill>
                <a:latin typeface="+mn-ea"/>
              </a:rPr>
              <a:t>已处理</a:t>
            </a:r>
            <a:r>
              <a:rPr lang="zh-CN" altLang="en-US" sz="2200" dirty="0">
                <a:latin typeface="+mn-ea"/>
              </a:rPr>
              <a:t>）。</a:t>
            </a:r>
            <a:endParaRPr lang="en-US" altLang="zh-CN" sz="2200" dirty="0">
              <a:latin typeface="+mn-ea"/>
            </a:endParaRPr>
          </a:p>
          <a:p>
            <a:pPr marL="182880" lvl="1">
              <a:lnSpc>
                <a:spcPts val="22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可靠性工作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>
              <a:lnSpc>
                <a:spcPts val="2600"/>
              </a:lnSpc>
            </a:pPr>
            <a:r>
              <a:rPr lang="zh-CN" altLang="en-US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关注电缆绝缘，检修期间涂抹硅脂；</a:t>
            </a:r>
            <a:endParaRPr lang="en-US" altLang="zh-CN" sz="2200" kern="0" dirty="0">
              <a:solidFill>
                <a:srgbClr val="000000"/>
              </a:solidFill>
              <a:latin typeface="+mn-ea"/>
              <a:cs typeface="Calibri" panose="020F0502020204030204" pitchFamily="34" charset="0"/>
            </a:endParaRPr>
          </a:p>
          <a:p>
            <a:pPr lvl="1">
              <a:lnSpc>
                <a:spcPts val="2600"/>
              </a:lnSpc>
            </a:pPr>
            <a:r>
              <a:rPr lang="zh-CN" altLang="en-US" sz="2200" kern="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建立寿命评估体系，到达寿命主动更换。</a:t>
            </a:r>
            <a:endParaRPr lang="en-US" altLang="zh-CN" sz="2200" kern="0" dirty="0">
              <a:solidFill>
                <a:srgbClr val="000000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555333B-BF93-4C20-8071-05B109652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052" y="2947483"/>
            <a:ext cx="1825525" cy="324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4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61817" y="963099"/>
            <a:ext cx="11189884" cy="4931802"/>
          </a:xfrm>
        </p:spPr>
        <p:txBody>
          <a:bodyPr>
            <a:noAutofit/>
          </a:bodyPr>
          <a:lstStyle/>
          <a:p>
            <a:r>
              <a:rPr lang="zh-CN" altLang="en-US" sz="2400" b="1" dirty="0">
                <a:solidFill>
                  <a:srgbClr val="0067B4"/>
                </a:solidFill>
              </a:rPr>
              <a:t>进口</a:t>
            </a:r>
            <a:endParaRPr lang="en-US" altLang="zh-CN" sz="2400" b="1" dirty="0">
              <a:solidFill>
                <a:srgbClr val="0067B4"/>
              </a:solidFill>
            </a:endParaRPr>
          </a:p>
          <a:p>
            <a:pPr lvl="1"/>
            <a:r>
              <a:rPr lang="zh-CN" altLang="en-US" sz="2200" dirty="0"/>
              <a:t>下线</a:t>
            </a:r>
            <a:r>
              <a:rPr lang="en-US" altLang="zh-CN" sz="2200" dirty="0"/>
              <a:t>26</a:t>
            </a:r>
            <a:r>
              <a:rPr lang="zh-CN" altLang="en-US" sz="2200" dirty="0"/>
              <a:t>支（</a:t>
            </a:r>
            <a:r>
              <a:rPr lang="en-US" altLang="zh-CN" sz="2200" dirty="0"/>
              <a:t>1</a:t>
            </a:r>
            <a:r>
              <a:rPr lang="zh-CN" altLang="en-US" sz="2200" dirty="0"/>
              <a:t>支测试台下线</a:t>
            </a:r>
            <a:r>
              <a:rPr lang="en-US" altLang="zh-CN" sz="2200" dirty="0"/>
              <a:t>/</a:t>
            </a:r>
            <a:r>
              <a:rPr lang="zh-CN" altLang="en-US" sz="2200" dirty="0"/>
              <a:t>数据不全），最长寿命</a:t>
            </a:r>
            <a:r>
              <a:rPr lang="en-US" altLang="zh-CN" sz="2200" dirty="0"/>
              <a:t>105730</a:t>
            </a:r>
            <a:r>
              <a:rPr lang="zh-CN" altLang="en-US" sz="2200" dirty="0"/>
              <a:t>小时，最短</a:t>
            </a:r>
            <a:r>
              <a:rPr lang="en-US" altLang="zh-CN" sz="2200" dirty="0"/>
              <a:t>720</a:t>
            </a:r>
            <a:r>
              <a:rPr lang="zh-CN" altLang="en-US" sz="2200" dirty="0"/>
              <a:t>小时。</a:t>
            </a:r>
            <a:endParaRPr lang="en-US" altLang="zh-CN" sz="2200" dirty="0"/>
          </a:p>
          <a:p>
            <a:r>
              <a:rPr lang="zh-CN" altLang="en-US" sz="2400" b="1" dirty="0">
                <a:solidFill>
                  <a:srgbClr val="0067B4"/>
                </a:solidFill>
              </a:rPr>
              <a:t>国产</a:t>
            </a:r>
            <a:endParaRPr lang="en-US" altLang="zh-CN" sz="2400" b="1" dirty="0">
              <a:solidFill>
                <a:srgbClr val="0067B4"/>
              </a:solidFill>
            </a:endParaRPr>
          </a:p>
          <a:p>
            <a:pPr lvl="1"/>
            <a:r>
              <a:rPr lang="zh-CN" altLang="en-US" sz="2200" dirty="0"/>
              <a:t>下线</a:t>
            </a:r>
            <a:r>
              <a:rPr lang="en-US" altLang="zh-CN" sz="2200" dirty="0"/>
              <a:t>6</a:t>
            </a:r>
            <a:r>
              <a:rPr lang="zh-CN" altLang="en-US" sz="2200" dirty="0"/>
              <a:t>支（</a:t>
            </a:r>
            <a:r>
              <a:rPr lang="en-US" altLang="zh-CN" sz="2200" dirty="0"/>
              <a:t>2</a:t>
            </a:r>
            <a:r>
              <a:rPr lang="zh-CN" altLang="en-US" sz="2200" dirty="0"/>
              <a:t>支返修），最长</a:t>
            </a:r>
            <a:r>
              <a:rPr lang="en-US" altLang="zh-CN" sz="2200" dirty="0"/>
              <a:t>58636</a:t>
            </a:r>
            <a:r>
              <a:rPr lang="zh-CN" altLang="en-US" sz="2200" dirty="0"/>
              <a:t>小时，最短</a:t>
            </a:r>
            <a:r>
              <a:rPr lang="en-US" altLang="zh-CN" sz="2200" dirty="0"/>
              <a:t>2980</a:t>
            </a:r>
            <a:r>
              <a:rPr lang="zh-CN" altLang="en-US" sz="2200" dirty="0"/>
              <a:t>小时。</a:t>
            </a:r>
            <a:endParaRPr lang="en-US" altLang="zh-CN" sz="22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退役速调管信息汇总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68D9C36-FCF1-4D82-A2F6-8F9B5C5C8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955991"/>
              </p:ext>
            </p:extLst>
          </p:nvPr>
        </p:nvGraphicFramePr>
        <p:xfrm>
          <a:off x="1030153" y="3003832"/>
          <a:ext cx="8789068" cy="29839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764">
                  <a:extLst>
                    <a:ext uri="{9D8B030D-6E8A-4147-A177-3AD203B41FA5}">
                      <a16:colId xmlns:a16="http://schemas.microsoft.com/office/drawing/2014/main" val="2993434273"/>
                    </a:ext>
                  </a:extLst>
                </a:gridCol>
                <a:gridCol w="720726">
                  <a:extLst>
                    <a:ext uri="{9D8B030D-6E8A-4147-A177-3AD203B41FA5}">
                      <a16:colId xmlns:a16="http://schemas.microsoft.com/office/drawing/2014/main" val="2367330938"/>
                    </a:ext>
                  </a:extLst>
                </a:gridCol>
                <a:gridCol w="809626">
                  <a:extLst>
                    <a:ext uri="{9D8B030D-6E8A-4147-A177-3AD203B41FA5}">
                      <a16:colId xmlns:a16="http://schemas.microsoft.com/office/drawing/2014/main" val="39275745"/>
                    </a:ext>
                  </a:extLst>
                </a:gridCol>
                <a:gridCol w="647701">
                  <a:extLst>
                    <a:ext uri="{9D8B030D-6E8A-4147-A177-3AD203B41FA5}">
                      <a16:colId xmlns:a16="http://schemas.microsoft.com/office/drawing/2014/main" val="2313676268"/>
                    </a:ext>
                  </a:extLst>
                </a:gridCol>
                <a:gridCol w="720726">
                  <a:extLst>
                    <a:ext uri="{9D8B030D-6E8A-4147-A177-3AD203B41FA5}">
                      <a16:colId xmlns:a16="http://schemas.microsoft.com/office/drawing/2014/main" val="4235669509"/>
                    </a:ext>
                  </a:extLst>
                </a:gridCol>
                <a:gridCol w="809626">
                  <a:extLst>
                    <a:ext uri="{9D8B030D-6E8A-4147-A177-3AD203B41FA5}">
                      <a16:colId xmlns:a16="http://schemas.microsoft.com/office/drawing/2014/main" val="3964671061"/>
                    </a:ext>
                  </a:extLst>
                </a:gridCol>
                <a:gridCol w="637399">
                  <a:extLst>
                    <a:ext uri="{9D8B030D-6E8A-4147-A177-3AD203B41FA5}">
                      <a16:colId xmlns:a16="http://schemas.microsoft.com/office/drawing/2014/main" val="2735230446"/>
                    </a:ext>
                  </a:extLst>
                </a:gridCol>
                <a:gridCol w="746903">
                  <a:extLst>
                    <a:ext uri="{9D8B030D-6E8A-4147-A177-3AD203B41FA5}">
                      <a16:colId xmlns:a16="http://schemas.microsoft.com/office/drawing/2014/main" val="2735459198"/>
                    </a:ext>
                  </a:extLst>
                </a:gridCol>
                <a:gridCol w="809626">
                  <a:extLst>
                    <a:ext uri="{9D8B030D-6E8A-4147-A177-3AD203B41FA5}">
                      <a16:colId xmlns:a16="http://schemas.microsoft.com/office/drawing/2014/main" val="667810912"/>
                    </a:ext>
                  </a:extLst>
                </a:gridCol>
                <a:gridCol w="720726">
                  <a:extLst>
                    <a:ext uri="{9D8B030D-6E8A-4147-A177-3AD203B41FA5}">
                      <a16:colId xmlns:a16="http://schemas.microsoft.com/office/drawing/2014/main" val="994322087"/>
                    </a:ext>
                  </a:extLst>
                </a:gridCol>
                <a:gridCol w="589619">
                  <a:extLst>
                    <a:ext uri="{9D8B030D-6E8A-4147-A177-3AD203B41FA5}">
                      <a16:colId xmlns:a16="http://schemas.microsoft.com/office/drawing/2014/main" val="1626520419"/>
                    </a:ext>
                  </a:extLst>
                </a:gridCol>
                <a:gridCol w="809626">
                  <a:extLst>
                    <a:ext uri="{9D8B030D-6E8A-4147-A177-3AD203B41FA5}">
                      <a16:colId xmlns:a16="http://schemas.microsoft.com/office/drawing/2014/main" val="2037988890"/>
                    </a:ext>
                  </a:extLst>
                </a:gridCol>
              </a:tblGrid>
              <a:tr h="342084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序列号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寿命</a:t>
                      </a:r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(h)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下线原因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序列号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寿命</a:t>
                      </a:r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(h)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下线原因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序列号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寿命</a:t>
                      </a:r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(h)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下线原因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序列号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寿命</a:t>
                      </a:r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(h)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下线原因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715738365"/>
                  </a:ext>
                </a:extLst>
              </a:tr>
              <a:tr h="2885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04B001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71136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管内出气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0084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05E014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effectLst/>
                        </a:rPr>
                        <a:t>90618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主动下线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11H025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73210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主动下线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国产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号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50038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窗漏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51275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04D002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101290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管内出气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0084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05F015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56880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发射低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11J026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70642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主动下线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2008-1</a:t>
                      </a: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33384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窗漏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920203"/>
                  </a:ext>
                </a:extLst>
              </a:tr>
              <a:tr h="2524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04E003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effectLst/>
                        </a:rPr>
                        <a:t>58320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窗漏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05J016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3120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窗漏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11G023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720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窗漏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国产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号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27408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管内出气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0084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734424"/>
                  </a:ext>
                </a:extLst>
              </a:tr>
              <a:tr h="1970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04E004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effectLst/>
                        </a:rPr>
                        <a:t>67176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发射低</a:t>
                      </a:r>
                    </a:p>
                  </a:txBody>
                  <a:tcPr marL="4763" marR="4763" marT="476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u="none" strike="noStrike" dirty="0">
                          <a:effectLst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6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返修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号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58636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管内出气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0084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536232"/>
                  </a:ext>
                </a:extLst>
              </a:tr>
              <a:tr h="2554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04E005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effectLst/>
                        </a:rPr>
                        <a:t>105730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主动下线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06B017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55776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窗漏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13H028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26962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窗漏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2017-1</a:t>
                      </a: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2980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管内出气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4763" marR="4763" marT="4763" marB="0" anchor="ctr">
                    <a:solidFill>
                      <a:srgbClr val="0084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653810"/>
                  </a:ext>
                </a:extLst>
              </a:tr>
              <a:tr h="1970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04F008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effectLst/>
                        </a:rPr>
                        <a:t>79104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被动下线</a:t>
                      </a:r>
                    </a:p>
                  </a:txBody>
                  <a:tcPr marL="4763" marR="4763" marT="4763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06C018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24360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窗漏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13E027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57058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窗漏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返修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号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4546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管内出气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0084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314371"/>
                  </a:ext>
                </a:extLst>
              </a:tr>
              <a:tr h="1729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04F007A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effectLst/>
                        </a:rPr>
                        <a:t>68578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主动下线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06E019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70896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被动下线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u="none" strike="noStrike" dirty="0">
                          <a:effectLst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u="none" strike="noStrike" dirty="0">
                          <a:effectLst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196468148"/>
                  </a:ext>
                </a:extLst>
              </a:tr>
              <a:tr h="1729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04G009A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effectLst/>
                        </a:rPr>
                        <a:t>98578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主动下线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06F020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96802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主动下线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14L030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36624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窗漏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711774402"/>
                  </a:ext>
                </a:extLst>
              </a:tr>
              <a:tr h="1729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04G022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effectLst/>
                        </a:rPr>
                        <a:t>14016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窗漏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u="none" strike="noStrike" dirty="0">
                          <a:effectLst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u="none" strike="noStrike" dirty="0">
                          <a:effectLst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u="none" strike="noStrike" dirty="0">
                          <a:effectLst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u="none" strike="noStrike" dirty="0">
                          <a:effectLst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031658368"/>
                  </a:ext>
                </a:extLst>
              </a:tr>
              <a:tr h="1729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04L012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effectLst/>
                        </a:rPr>
                        <a:t>60096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窗漏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u="none" strike="noStrike" dirty="0">
                          <a:effectLst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u="none" strike="noStrike" dirty="0">
                          <a:effectLst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15C031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</a:rPr>
                        <a:t>65972</a:t>
                      </a:r>
                      <a:endParaRPr lang="en-US" altLang="zh-CN" sz="14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窗漏</a:t>
                      </a:r>
                      <a:endParaRPr lang="en-US" altLang="zh-CN" sz="14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930742340"/>
                  </a:ext>
                </a:extLst>
              </a:tr>
              <a:tr h="1729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04M013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>
                          <a:effectLst/>
                        </a:rPr>
                        <a:t>87778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主动下线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u="none" strike="noStrike" dirty="0">
                          <a:effectLst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u="none" strike="noStrike" dirty="0">
                          <a:effectLst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u="none" strike="noStrike" dirty="0">
                          <a:effectLst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u="none" strike="noStrike">
                          <a:effectLst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891720214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C50572D9-FAAF-4FF5-8E17-54FBC5DF45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08664"/>
              </p:ext>
            </p:extLst>
          </p:nvPr>
        </p:nvGraphicFramePr>
        <p:xfrm>
          <a:off x="10206721" y="3039182"/>
          <a:ext cx="1494056" cy="1873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768">
                  <a:extLst>
                    <a:ext uri="{9D8B030D-6E8A-4147-A177-3AD203B41FA5}">
                      <a16:colId xmlns:a16="http://schemas.microsoft.com/office/drawing/2014/main" val="683766229"/>
                    </a:ext>
                  </a:extLst>
                </a:gridCol>
                <a:gridCol w="560288">
                  <a:extLst>
                    <a:ext uri="{9D8B030D-6E8A-4147-A177-3AD203B41FA5}">
                      <a16:colId xmlns:a16="http://schemas.microsoft.com/office/drawing/2014/main" val="1049668578"/>
                    </a:ext>
                  </a:extLst>
                </a:gridCol>
              </a:tblGrid>
              <a:tr h="2844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下线原因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数量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941233"/>
                  </a:ext>
                </a:extLst>
              </a:tr>
              <a:tr h="34613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管内出气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0084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4763" marR="4763" marT="4763" marB="0" anchor="ctr">
                    <a:solidFill>
                      <a:srgbClr val="0084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648740"/>
                  </a:ext>
                </a:extLst>
              </a:tr>
              <a:tr h="3044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窗漏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</a:p>
                  </a:txBody>
                  <a:tcPr marL="4763" marR="4763" marT="4763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837399"/>
                  </a:ext>
                </a:extLst>
              </a:tr>
              <a:tr h="285933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发射低</a:t>
                      </a:r>
                    </a:p>
                  </a:txBody>
                  <a:tcPr marL="4763" marR="4763" marT="476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946403"/>
                  </a:ext>
                </a:extLst>
              </a:tr>
              <a:tr h="285933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主动下线</a:t>
                      </a:r>
                    </a:p>
                  </a:txBody>
                  <a:tcPr marL="4763" marR="4763" marT="4763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268030"/>
                  </a:ext>
                </a:extLst>
              </a:tr>
              <a:tr h="34613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被动下线</a:t>
                      </a:r>
                    </a:p>
                  </a:txBody>
                  <a:tcPr marL="4763" marR="4763" marT="4763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763" marR="4763" marT="4763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153705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B850FC6A-50F4-40BB-94E2-1C818B1CDC58}"/>
              </a:ext>
            </a:extLst>
          </p:cNvPr>
          <p:cNvSpPr/>
          <p:nvPr/>
        </p:nvSpPr>
        <p:spPr>
          <a:xfrm>
            <a:off x="7722805" y="3014135"/>
            <a:ext cx="2092324" cy="2952326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D19A6941-FA49-40EE-937E-602AF315F2D0}"/>
              </a:ext>
            </a:extLst>
          </p:cNvPr>
          <p:cNvSpPr/>
          <p:nvPr/>
        </p:nvSpPr>
        <p:spPr>
          <a:xfrm>
            <a:off x="8064769" y="6052150"/>
            <a:ext cx="1440160" cy="368491"/>
          </a:xfrm>
          <a:prstGeom prst="roundRect">
            <a:avLst/>
          </a:prstGeom>
          <a:noFill/>
          <a:ln w="762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国产速调管</a:t>
            </a:r>
          </a:p>
        </p:txBody>
      </p:sp>
    </p:spTree>
    <p:extLst>
      <p:ext uri="{BB962C8B-B14F-4D97-AF65-F5344CB8AC3E}">
        <p14:creationId xmlns:p14="http://schemas.microsoft.com/office/powerpoint/2010/main" val="3128759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61817" y="963098"/>
            <a:ext cx="7102335" cy="531756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zh-CN" altLang="en-US" sz="2400" b="1" dirty="0">
                <a:solidFill>
                  <a:srgbClr val="0067B4"/>
                </a:solidFill>
              </a:rPr>
              <a:t>寿命评估</a:t>
            </a:r>
            <a:endParaRPr lang="en-US" altLang="zh-CN" sz="2400" b="1" dirty="0">
              <a:solidFill>
                <a:srgbClr val="0067B4"/>
              </a:solidFill>
            </a:endParaRPr>
          </a:p>
          <a:p>
            <a:pPr lvl="1"/>
            <a:r>
              <a:rPr lang="zh-CN" altLang="en-US" sz="2200" b="1" dirty="0"/>
              <a:t>未来</a:t>
            </a:r>
            <a:r>
              <a:rPr lang="en-US" altLang="zh-CN" sz="2200" b="1" dirty="0"/>
              <a:t>1</a:t>
            </a:r>
            <a:r>
              <a:rPr lang="zh-CN" altLang="en-US" sz="2200" b="1" dirty="0"/>
              <a:t>年（</a:t>
            </a:r>
            <a:r>
              <a:rPr lang="en-US" altLang="zh-CN" sz="2200" b="1" dirty="0"/>
              <a:t>3</a:t>
            </a:r>
            <a:r>
              <a:rPr lang="zh-CN" altLang="en-US" sz="2200" b="1" dirty="0"/>
              <a:t>支）</a:t>
            </a:r>
            <a:endParaRPr lang="en-US" altLang="zh-CN" sz="2200" b="1" dirty="0"/>
          </a:p>
          <a:p>
            <a:pPr marL="502920" lvl="1" indent="0">
              <a:buNone/>
            </a:pPr>
            <a:r>
              <a:rPr lang="en-US" altLang="zh-CN" sz="2200" dirty="0"/>
              <a:t>    --</a:t>
            </a:r>
            <a:r>
              <a:rPr lang="zh-CN" altLang="en-US" sz="2200" dirty="0"/>
              <a:t>进口</a:t>
            </a:r>
            <a:r>
              <a:rPr lang="en-US" altLang="zh-CN" sz="2200" dirty="0"/>
              <a:t>15#</a:t>
            </a:r>
            <a:r>
              <a:rPr lang="zh-CN" altLang="en-US" sz="2200" dirty="0"/>
              <a:t>，超过</a:t>
            </a:r>
            <a:r>
              <a:rPr lang="en-US" altLang="zh-CN" sz="2200" dirty="0"/>
              <a:t>80000</a:t>
            </a:r>
            <a:r>
              <a:rPr lang="zh-CN" altLang="en-US" sz="2200" dirty="0"/>
              <a:t>小时，国产</a:t>
            </a:r>
            <a:r>
              <a:rPr lang="en-US" altLang="zh-CN" sz="2200" dirty="0"/>
              <a:t>3#</a:t>
            </a:r>
            <a:r>
              <a:rPr lang="zh-CN" altLang="en-US" sz="2200" dirty="0"/>
              <a:t>和</a:t>
            </a:r>
            <a:r>
              <a:rPr lang="en-US" altLang="zh-CN" sz="2200" dirty="0"/>
              <a:t>13#</a:t>
            </a:r>
            <a:r>
              <a:rPr lang="zh-CN" altLang="en-US" sz="2200" dirty="0"/>
              <a:t>号超过</a:t>
            </a:r>
            <a:r>
              <a:rPr lang="en-US" altLang="zh-CN" sz="2200" dirty="0"/>
              <a:t>60000</a:t>
            </a:r>
            <a:r>
              <a:rPr lang="zh-CN" altLang="en-US" sz="2200" dirty="0"/>
              <a:t>小时，需要关注。</a:t>
            </a:r>
          </a:p>
          <a:p>
            <a:pPr lvl="1"/>
            <a:r>
              <a:rPr lang="zh-CN" altLang="en-US" sz="2200" b="1" dirty="0"/>
              <a:t>未来</a:t>
            </a:r>
            <a:r>
              <a:rPr lang="en-US" altLang="zh-CN" sz="2200" b="1" dirty="0"/>
              <a:t>3</a:t>
            </a:r>
            <a:r>
              <a:rPr lang="zh-CN" altLang="en-US" sz="2200" b="1" dirty="0"/>
              <a:t>年（</a:t>
            </a:r>
            <a:r>
              <a:rPr lang="en-US" altLang="zh-CN" sz="2200" b="1" dirty="0"/>
              <a:t>6</a:t>
            </a:r>
            <a:r>
              <a:rPr lang="zh-CN" altLang="en-US" sz="2200" b="1" dirty="0"/>
              <a:t>支）</a:t>
            </a:r>
            <a:endParaRPr lang="en-US" altLang="zh-CN" sz="2200" b="1" dirty="0"/>
          </a:p>
          <a:p>
            <a:pPr marL="502920" lvl="1" indent="0">
              <a:buNone/>
            </a:pPr>
            <a:r>
              <a:rPr lang="en-US" altLang="zh-CN" sz="2200" dirty="0"/>
              <a:t>    --</a:t>
            </a:r>
            <a:r>
              <a:rPr lang="zh-CN" altLang="en-US" sz="2200" dirty="0"/>
              <a:t>进口</a:t>
            </a:r>
            <a:r>
              <a:rPr lang="en-US" altLang="zh-CN" sz="2200" dirty="0"/>
              <a:t>6#</a:t>
            </a:r>
            <a:r>
              <a:rPr lang="zh-CN" altLang="en-US" sz="2200" dirty="0"/>
              <a:t>、</a:t>
            </a:r>
            <a:r>
              <a:rPr lang="en-US" altLang="zh-CN" sz="2200" dirty="0"/>
              <a:t>13#</a:t>
            </a:r>
            <a:r>
              <a:rPr lang="zh-CN" altLang="en-US" sz="2200" dirty="0"/>
              <a:t>、</a:t>
            </a:r>
            <a:r>
              <a:rPr lang="en-US" altLang="zh-CN" sz="2200" dirty="0"/>
              <a:t>14#</a:t>
            </a:r>
            <a:r>
              <a:rPr lang="zh-CN" altLang="en-US" sz="2200" dirty="0"/>
              <a:t>、</a:t>
            </a:r>
            <a:r>
              <a:rPr lang="en-US" altLang="zh-CN" sz="2200" dirty="0"/>
              <a:t>16#</a:t>
            </a:r>
            <a:r>
              <a:rPr lang="zh-CN" altLang="en-US" sz="2200" dirty="0"/>
              <a:t>超过</a:t>
            </a:r>
            <a:r>
              <a:rPr lang="en-US" altLang="zh-CN" sz="2200" dirty="0"/>
              <a:t>70000</a:t>
            </a:r>
            <a:r>
              <a:rPr lang="zh-CN" altLang="en-US" sz="2200" dirty="0"/>
              <a:t>小时，国产</a:t>
            </a:r>
            <a:r>
              <a:rPr lang="en-US" altLang="zh-CN" sz="2200" dirty="0"/>
              <a:t>3#</a:t>
            </a:r>
            <a:r>
              <a:rPr lang="zh-CN" altLang="en-US" sz="2200" dirty="0"/>
              <a:t>、</a:t>
            </a:r>
            <a:r>
              <a:rPr lang="en-US" altLang="zh-CN" sz="2200" dirty="0"/>
              <a:t>8#</a:t>
            </a:r>
            <a:r>
              <a:rPr lang="zh-CN" altLang="en-US" sz="2200" dirty="0"/>
              <a:t>超</a:t>
            </a:r>
            <a:r>
              <a:rPr lang="en-US" altLang="zh-CN" sz="2200" dirty="0"/>
              <a:t>60000</a:t>
            </a:r>
            <a:r>
              <a:rPr lang="zh-CN" altLang="en-US" sz="2200" dirty="0"/>
              <a:t>小时，需要关注。</a:t>
            </a:r>
            <a:endParaRPr lang="en-US" altLang="zh-CN" sz="2200" dirty="0"/>
          </a:p>
          <a:p>
            <a:r>
              <a:rPr lang="zh-CN" altLang="en-US" sz="2400" b="1" dirty="0">
                <a:solidFill>
                  <a:srgbClr val="0067B4"/>
                </a:solidFill>
              </a:rPr>
              <a:t>购买建议</a:t>
            </a:r>
            <a:endParaRPr lang="en-US" altLang="zh-CN" sz="2400" b="1" dirty="0">
              <a:solidFill>
                <a:srgbClr val="0067B4"/>
              </a:solidFill>
            </a:endParaRPr>
          </a:p>
          <a:p>
            <a:pPr lvl="1"/>
            <a:r>
              <a:rPr lang="zh-CN" altLang="en-US" sz="2200" dirty="0"/>
              <a:t>现有备件：</a:t>
            </a:r>
            <a:r>
              <a:rPr lang="en-US" altLang="zh-CN" sz="2200" dirty="0"/>
              <a:t>1</a:t>
            </a:r>
            <a:r>
              <a:rPr lang="zh-CN" altLang="en-US" sz="2200" dirty="0"/>
              <a:t>支国产</a:t>
            </a:r>
            <a:r>
              <a:rPr lang="en-US" altLang="zh-CN" sz="2200" dirty="0"/>
              <a:t>+1</a:t>
            </a:r>
            <a:r>
              <a:rPr lang="zh-CN" altLang="en-US" sz="2200" dirty="0"/>
              <a:t>支进口</a:t>
            </a:r>
          </a:p>
          <a:p>
            <a:pPr lvl="1"/>
            <a:r>
              <a:rPr lang="zh-CN" altLang="en-US" sz="2200" dirty="0"/>
              <a:t>考虑</a:t>
            </a:r>
            <a:r>
              <a:rPr lang="en-US" altLang="zh-CN" sz="2200" dirty="0"/>
              <a:t>BII-U</a:t>
            </a:r>
            <a:r>
              <a:rPr lang="zh-CN" altLang="en-US" sz="2200" dirty="0"/>
              <a:t>新增一套功率源，</a:t>
            </a:r>
            <a:r>
              <a:rPr lang="en-US" altLang="zh-CN" sz="2200" dirty="0"/>
              <a:t>2025</a:t>
            </a:r>
            <a:r>
              <a:rPr lang="zh-CN" altLang="en-US" sz="2200" dirty="0"/>
              <a:t>购买</a:t>
            </a:r>
            <a:r>
              <a:rPr lang="en-US" altLang="zh-CN" sz="2200" dirty="0"/>
              <a:t>2</a:t>
            </a:r>
            <a:r>
              <a:rPr lang="zh-CN" altLang="en-US" sz="2200" dirty="0"/>
              <a:t>支（</a:t>
            </a:r>
            <a:r>
              <a:rPr lang="en-US" altLang="zh-CN" sz="2200" dirty="0"/>
              <a:t>1</a:t>
            </a:r>
            <a:r>
              <a:rPr lang="zh-CN" altLang="en-US" sz="2200" dirty="0"/>
              <a:t>进口</a:t>
            </a:r>
            <a:r>
              <a:rPr lang="en-US" altLang="zh-CN" sz="2200" dirty="0"/>
              <a:t>+1</a:t>
            </a:r>
            <a:r>
              <a:rPr lang="zh-CN" altLang="en-US" sz="2200" dirty="0"/>
              <a:t>国产），</a:t>
            </a:r>
            <a:r>
              <a:rPr lang="en-US" altLang="zh-CN" sz="2200" dirty="0"/>
              <a:t>2026</a:t>
            </a:r>
            <a:r>
              <a:rPr lang="zh-CN" altLang="en-US" sz="2200" dirty="0"/>
              <a:t>购买</a:t>
            </a:r>
            <a:r>
              <a:rPr lang="en-US" altLang="zh-CN" sz="2200" dirty="0"/>
              <a:t>1</a:t>
            </a:r>
            <a:r>
              <a:rPr lang="zh-CN" altLang="en-US" sz="2200" dirty="0"/>
              <a:t>支（</a:t>
            </a:r>
            <a:r>
              <a:rPr lang="en-US" altLang="zh-CN" sz="2200" dirty="0"/>
              <a:t>1</a:t>
            </a:r>
            <a:r>
              <a:rPr lang="zh-CN" altLang="en-US" sz="2200" dirty="0"/>
              <a:t>进口</a:t>
            </a:r>
            <a:r>
              <a:rPr lang="en-US" altLang="zh-CN" sz="2200" dirty="0"/>
              <a:t>+1</a:t>
            </a:r>
            <a:r>
              <a:rPr lang="zh-CN" altLang="en-US" sz="2200" dirty="0"/>
              <a:t>国产），</a:t>
            </a:r>
            <a:r>
              <a:rPr lang="en-US" altLang="zh-CN" sz="2200" dirty="0"/>
              <a:t>2027</a:t>
            </a:r>
            <a:r>
              <a:rPr lang="zh-CN" altLang="en-US" sz="2200" dirty="0"/>
              <a:t>年购买</a:t>
            </a:r>
            <a:r>
              <a:rPr lang="en-US" altLang="zh-CN" sz="2200" dirty="0"/>
              <a:t>3</a:t>
            </a:r>
            <a:r>
              <a:rPr lang="zh-CN" altLang="en-US" sz="2200" dirty="0"/>
              <a:t>支（国产）。</a:t>
            </a:r>
          </a:p>
        </p:txBody>
      </p:sp>
      <p:sp>
        <p:nvSpPr>
          <p:cNvPr id="10" name="标题 2">
            <a:extLst>
              <a:ext uri="{FF2B5EF4-FFF2-40B4-BE49-F238E27FC236}">
                <a16:creationId xmlns:a16="http://schemas.microsoft.com/office/drawing/2014/main" id="{70E6388A-9251-44C4-AE46-7C70DF6ABA51}"/>
              </a:ext>
            </a:extLst>
          </p:cNvPr>
          <p:cNvSpPr txBox="1">
            <a:spLocks/>
          </p:cNvSpPr>
          <p:nvPr/>
        </p:nvSpPr>
        <p:spPr>
          <a:xfrm>
            <a:off x="1676400" y="157636"/>
            <a:ext cx="10515600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速调管寿命评估分析</a:t>
            </a: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AB01C007-C1E9-487E-8217-EA0877716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165580"/>
              </p:ext>
            </p:extLst>
          </p:nvPr>
        </p:nvGraphicFramePr>
        <p:xfrm>
          <a:off x="7464152" y="1052736"/>
          <a:ext cx="4632901" cy="51407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9377">
                  <a:extLst>
                    <a:ext uri="{9D8B030D-6E8A-4147-A177-3AD203B41FA5}">
                      <a16:colId xmlns:a16="http://schemas.microsoft.com/office/drawing/2014/main" val="947226512"/>
                    </a:ext>
                  </a:extLst>
                </a:gridCol>
                <a:gridCol w="1009765">
                  <a:extLst>
                    <a:ext uri="{9D8B030D-6E8A-4147-A177-3AD203B41FA5}">
                      <a16:colId xmlns:a16="http://schemas.microsoft.com/office/drawing/2014/main" val="4080109732"/>
                    </a:ext>
                  </a:extLst>
                </a:gridCol>
                <a:gridCol w="1233603">
                  <a:extLst>
                    <a:ext uri="{9D8B030D-6E8A-4147-A177-3AD203B41FA5}">
                      <a16:colId xmlns:a16="http://schemas.microsoft.com/office/drawing/2014/main" val="937277743"/>
                    </a:ext>
                  </a:extLst>
                </a:gridCol>
                <a:gridCol w="1157403">
                  <a:extLst>
                    <a:ext uri="{9D8B030D-6E8A-4147-A177-3AD203B41FA5}">
                      <a16:colId xmlns:a16="http://schemas.microsoft.com/office/drawing/2014/main" val="1364350404"/>
                    </a:ext>
                  </a:extLst>
                </a:gridCol>
                <a:gridCol w="782753">
                  <a:extLst>
                    <a:ext uri="{9D8B030D-6E8A-4147-A177-3AD203B41FA5}">
                      <a16:colId xmlns:a16="http://schemas.microsoft.com/office/drawing/2014/main" val="2978172187"/>
                    </a:ext>
                  </a:extLst>
                </a:gridCol>
              </a:tblGrid>
              <a:tr h="276231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位置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型号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运行时长（</a:t>
                      </a:r>
                      <a:r>
                        <a:rPr lang="en-US" sz="1400" kern="0" dirty="0">
                          <a:effectLst/>
                        </a:rPr>
                        <a:t>h</a:t>
                      </a:r>
                      <a:r>
                        <a:rPr lang="zh-CN" sz="1400" kern="0" dirty="0">
                          <a:effectLst/>
                        </a:rPr>
                        <a:t>）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未来</a:t>
                      </a:r>
                      <a:r>
                        <a:rPr lang="en-US" altLang="zh-CN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年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未来三年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extLst>
                  <a:ext uri="{0D108BD9-81ED-4DB2-BD59-A6C34878D82A}">
                    <a16:rowId xmlns:a16="http://schemas.microsoft.com/office/drawing/2014/main" val="338028959"/>
                  </a:ext>
                </a:extLst>
              </a:tr>
              <a:tr h="1574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1#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三菱</a:t>
                      </a:r>
                      <a:r>
                        <a:rPr lang="en-US" sz="1400" kern="0" dirty="0">
                          <a:effectLst/>
                        </a:rPr>
                        <a:t>2018-1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41480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47980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60980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966743692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2#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佳能</a:t>
                      </a:r>
                      <a:r>
                        <a:rPr lang="en-US" altLang="zh-CN" sz="1400" kern="0" dirty="0">
                          <a:effectLst/>
                        </a:rPr>
                        <a:t>2</a:t>
                      </a:r>
                      <a:r>
                        <a:rPr lang="en-US" sz="1400" kern="0" dirty="0">
                          <a:effectLst/>
                        </a:rPr>
                        <a:t>1H110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20960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27460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40460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451647827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3#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汉光</a:t>
                      </a:r>
                      <a:r>
                        <a:rPr lang="en-US" sz="1400" kern="0" dirty="0">
                          <a:effectLst/>
                        </a:rPr>
                        <a:t>2017-3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57992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64492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77492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422006300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4#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佳能</a:t>
                      </a:r>
                      <a:r>
                        <a:rPr lang="en-US" sz="1400" kern="0" dirty="0">
                          <a:effectLst/>
                        </a:rPr>
                        <a:t>21J111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20960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27460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40460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377876647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5#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东芝</a:t>
                      </a:r>
                      <a:r>
                        <a:rPr lang="en-US" sz="1400" kern="0" dirty="0">
                          <a:effectLst/>
                        </a:rPr>
                        <a:t>22A113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27872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34372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47372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381140159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6A#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东芝</a:t>
                      </a:r>
                      <a:r>
                        <a:rPr lang="en-US" sz="1400" kern="0" dirty="0">
                          <a:effectLst/>
                        </a:rPr>
                        <a:t>22B115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6608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13108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26108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701242749"/>
                  </a:ext>
                </a:extLst>
              </a:tr>
              <a:tr h="1574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6#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三菱</a:t>
                      </a:r>
                      <a:r>
                        <a:rPr lang="en-US" sz="1400" kern="0" dirty="0">
                          <a:effectLst/>
                        </a:rPr>
                        <a:t>2017-1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50720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57220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70220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561685956"/>
                  </a:ext>
                </a:extLst>
              </a:tr>
              <a:tr h="1574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7#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三菱</a:t>
                      </a:r>
                      <a:r>
                        <a:rPr lang="en-US" sz="1400" kern="0" dirty="0">
                          <a:effectLst/>
                        </a:rPr>
                        <a:t>2018-3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21912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28412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41412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000795948"/>
                  </a:ext>
                </a:extLst>
              </a:tr>
              <a:tr h="28392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8A#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汉光</a:t>
                      </a:r>
                      <a:r>
                        <a:rPr lang="en-US" sz="1400" kern="0" dirty="0">
                          <a:effectLst/>
                        </a:rPr>
                        <a:t>202101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17168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23668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36668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640383904"/>
                  </a:ext>
                </a:extLst>
              </a:tr>
              <a:tr h="7807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8#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翻修</a:t>
                      </a:r>
                      <a:r>
                        <a:rPr lang="en-US" sz="1400" kern="0">
                          <a:effectLst/>
                        </a:rPr>
                        <a:t> 19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43040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49540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62540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994451075"/>
                  </a:ext>
                </a:extLst>
              </a:tr>
              <a:tr h="20580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9A#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东芝</a:t>
                      </a:r>
                      <a:r>
                        <a:rPr lang="en-US" sz="1400" kern="0" dirty="0">
                          <a:effectLst/>
                        </a:rPr>
                        <a:t>11F021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0000"/>
                          </a:solidFill>
                          <a:effectLst/>
                        </a:rPr>
                        <a:t>101994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暑期更换</a:t>
                      </a: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altLang="en-US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554258391"/>
                  </a:ext>
                </a:extLst>
              </a:tr>
              <a:tr h="1574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9#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汉光</a:t>
                      </a:r>
                      <a:r>
                        <a:rPr lang="en-US" sz="1400" kern="0">
                          <a:effectLst/>
                        </a:rPr>
                        <a:t>2021-2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22400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28900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41900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740399323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10#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三菱</a:t>
                      </a:r>
                      <a:r>
                        <a:rPr lang="en-US" sz="1400" kern="0" dirty="0">
                          <a:effectLst/>
                        </a:rPr>
                        <a:t>2018-2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35816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42316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55316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731807090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11A#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东芝</a:t>
                      </a:r>
                      <a:r>
                        <a:rPr lang="en-US" sz="1400" kern="0">
                          <a:effectLst/>
                        </a:rPr>
                        <a:t>11H024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0000"/>
                          </a:solidFill>
                          <a:effectLst/>
                        </a:rPr>
                        <a:t>100410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r>
                        <a:rPr lang="zh-CN" altLang="en-US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暑期更换</a:t>
                      </a: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altLang="en-US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205030100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11#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汉光</a:t>
                      </a:r>
                      <a:r>
                        <a:rPr lang="en-US" sz="1400" kern="0">
                          <a:effectLst/>
                        </a:rPr>
                        <a:t>2018-2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34640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41140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54140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798008703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12A#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东芝</a:t>
                      </a:r>
                      <a:r>
                        <a:rPr lang="en-US" sz="1400" kern="0" dirty="0">
                          <a:effectLst/>
                        </a:rPr>
                        <a:t>22E116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6648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13148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26148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468467322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12#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汉光</a:t>
                      </a:r>
                      <a:r>
                        <a:rPr lang="en-US" sz="1400" kern="0" dirty="0">
                          <a:effectLst/>
                        </a:rPr>
                        <a:t>202303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3180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9680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22680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266767509"/>
                  </a:ext>
                </a:extLst>
              </a:tr>
              <a:tr h="1574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13A#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汉光</a:t>
                      </a:r>
                      <a:r>
                        <a:rPr lang="en-US" sz="1400" kern="0" dirty="0">
                          <a:effectLst/>
                        </a:rPr>
                        <a:t>202201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13392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19892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32892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282073951"/>
                  </a:ext>
                </a:extLst>
              </a:tr>
              <a:tr h="1574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13#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汉光</a:t>
                      </a:r>
                      <a:r>
                        <a:rPr lang="en-US" sz="1400" kern="0" dirty="0">
                          <a:effectLst/>
                        </a:rPr>
                        <a:t>2017-2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56312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62812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75812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160388869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14#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三菱</a:t>
                      </a:r>
                      <a:r>
                        <a:rPr lang="en-US" sz="1400" kern="0">
                          <a:effectLst/>
                        </a:rPr>
                        <a:t>2017-4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53132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59632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72632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426260558"/>
                  </a:ext>
                </a:extLst>
              </a:tr>
              <a:tr h="104981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15#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东芝</a:t>
                      </a:r>
                      <a:r>
                        <a:rPr lang="en-US" sz="1400" kern="0">
                          <a:effectLst/>
                        </a:rPr>
                        <a:t>13J029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78618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85118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98118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146929194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16#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三菱</a:t>
                      </a:r>
                      <a:r>
                        <a:rPr lang="en-US" sz="1400" kern="0">
                          <a:effectLst/>
                        </a:rPr>
                        <a:t>2017-2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57824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64324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77324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554037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1552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E93B3206-B2FF-4EF9-8A2C-37CA6ED107B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设备运行情况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63983E0C-5CE4-4E58-A12C-46881F42C6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76402" y="3460607"/>
            <a:ext cx="9628909" cy="3070822"/>
          </a:xfrm>
        </p:spPr>
        <p:txBody>
          <a:bodyPr>
            <a:normAutofit lnSpcReduction="10000"/>
          </a:bodyPr>
          <a:lstStyle/>
          <a:p>
            <a:r>
              <a:rPr lang="zh-CN" altLang="en-US" b="1" dirty="0">
                <a:solidFill>
                  <a:srgbClr val="0067B4"/>
                </a:solidFill>
              </a:rPr>
              <a:t>系统组成</a:t>
            </a:r>
            <a:endParaRPr lang="en-US" altLang="zh-CN" b="1" dirty="0">
              <a:solidFill>
                <a:srgbClr val="0067B4"/>
              </a:solidFill>
            </a:endParaRPr>
          </a:p>
          <a:p>
            <a:pPr lvl="1"/>
            <a:r>
              <a:rPr lang="zh-CN" altLang="en-US" dirty="0"/>
              <a:t>电子枪系统、调制器、速调管、正电子源系统、功率源测试台</a:t>
            </a:r>
            <a:endParaRPr lang="en-US" altLang="zh-CN" dirty="0"/>
          </a:p>
          <a:p>
            <a:r>
              <a:rPr lang="zh-CN" altLang="en-US" b="1" dirty="0">
                <a:solidFill>
                  <a:srgbClr val="0067B4"/>
                </a:solidFill>
              </a:rPr>
              <a:t>设备特点</a:t>
            </a:r>
            <a:endParaRPr lang="en-US" altLang="zh-CN" b="1" dirty="0">
              <a:solidFill>
                <a:srgbClr val="0067B4"/>
              </a:solidFill>
            </a:endParaRPr>
          </a:p>
          <a:p>
            <a:pPr lvl="1"/>
            <a:r>
              <a:rPr lang="zh-CN" altLang="en-US" dirty="0"/>
              <a:t>时间跨度大：</a:t>
            </a:r>
            <a:r>
              <a:rPr lang="en-US" altLang="zh-CN" dirty="0"/>
              <a:t>BEPC</a:t>
            </a:r>
            <a:r>
              <a:rPr lang="zh-CN" altLang="en-US" dirty="0"/>
              <a:t>、</a:t>
            </a:r>
            <a:r>
              <a:rPr lang="en-US" altLang="zh-CN" dirty="0"/>
              <a:t>BEPCII</a:t>
            </a:r>
            <a:r>
              <a:rPr lang="zh-CN" altLang="en-US" dirty="0"/>
              <a:t>、</a:t>
            </a:r>
            <a:r>
              <a:rPr lang="en-US" altLang="zh-CN" dirty="0"/>
              <a:t>BII</a:t>
            </a:r>
            <a:r>
              <a:rPr lang="zh-CN" altLang="en-US" dirty="0"/>
              <a:t>升能、</a:t>
            </a:r>
            <a:r>
              <a:rPr lang="en-US" altLang="zh-CN" dirty="0"/>
              <a:t>BII-U</a:t>
            </a:r>
          </a:p>
          <a:p>
            <a:pPr lvl="1"/>
            <a:r>
              <a:rPr lang="zh-CN" altLang="en-US" dirty="0"/>
              <a:t>有源强脉冲功率设备，数量多，</a:t>
            </a:r>
            <a:r>
              <a:rPr lang="en-US" altLang="zh-CN" dirty="0"/>
              <a:t>50Hz</a:t>
            </a:r>
            <a:r>
              <a:rPr lang="zh-CN" altLang="en-US" dirty="0"/>
              <a:t>重频，固有故障率较高</a:t>
            </a:r>
            <a:endParaRPr lang="en-US" altLang="zh-CN" dirty="0"/>
          </a:p>
          <a:p>
            <a:pPr lvl="1"/>
            <a:r>
              <a:rPr lang="zh-CN" altLang="en-US" dirty="0"/>
              <a:t>专业跨度大：电气与电子、控制、真空电子、微波与电磁场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03128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速调管导流系数监测</a:t>
            </a:r>
          </a:p>
        </p:txBody>
      </p:sp>
      <p:sp>
        <p:nvSpPr>
          <p:cNvPr id="7" name="矩形 6"/>
          <p:cNvSpPr/>
          <p:nvPr/>
        </p:nvSpPr>
        <p:spPr>
          <a:xfrm>
            <a:off x="346406" y="1056240"/>
            <a:ext cx="11727831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1" indent="-182880"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2400" b="1" dirty="0">
                <a:solidFill>
                  <a:srgbClr val="0067B4"/>
                </a:solidFill>
              </a:rPr>
              <a:t>导流系数监测：</a:t>
            </a:r>
            <a:endParaRPr lang="en-US" altLang="zh-CN" sz="2400" b="1" dirty="0">
              <a:solidFill>
                <a:srgbClr val="0067B4"/>
              </a:solidFill>
            </a:endParaRPr>
          </a:p>
          <a:p>
            <a:pPr marL="685800" lvl="1" indent="-182880">
              <a:lnSpc>
                <a:spcPts val="264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b="1" dirty="0"/>
              <a:t>周期监测：</a:t>
            </a:r>
            <a:r>
              <a:rPr lang="zh-CN" altLang="en-US" sz="2200" dirty="0"/>
              <a:t>及时准确了解速调管的运行状态，每周对速调管导流系数进行监测，历史曲线如图；</a:t>
            </a:r>
            <a:endParaRPr lang="en-US" altLang="zh-CN" sz="2200" dirty="0"/>
          </a:p>
          <a:p>
            <a:pPr marL="685800" lvl="1" indent="-182880">
              <a:lnSpc>
                <a:spcPts val="264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b="1" dirty="0"/>
              <a:t>模式切换监测：</a:t>
            </a:r>
            <a:r>
              <a:rPr lang="zh-CN" altLang="en-US" sz="2200" dirty="0"/>
              <a:t>模式切换，停机前对速调管工作点进行测量。</a:t>
            </a:r>
            <a:endParaRPr lang="en-US" altLang="zh-CN" sz="2200" dirty="0"/>
          </a:p>
        </p:txBody>
      </p:sp>
      <p:pic>
        <p:nvPicPr>
          <p:cNvPr id="5" name="图片 4" descr="屏幕截图 2025-07-25 175510">
            <a:extLst>
              <a:ext uri="{FF2B5EF4-FFF2-40B4-BE49-F238E27FC236}">
                <a16:creationId xmlns:a16="http://schemas.microsoft.com/office/drawing/2014/main" id="{5936D0A0-1B76-4D91-B236-2A38E14F0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388" y="2814326"/>
            <a:ext cx="5823699" cy="348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28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接地有效性测量</a:t>
            </a:r>
          </a:p>
        </p:txBody>
      </p:sp>
      <p:sp>
        <p:nvSpPr>
          <p:cNvPr id="8" name="内容占位符 1"/>
          <p:cNvSpPr>
            <a:spLocks noGrp="1"/>
          </p:cNvSpPr>
          <p:nvPr>
            <p:ph idx="1"/>
          </p:nvPr>
        </p:nvSpPr>
        <p:spPr>
          <a:xfrm>
            <a:off x="332509" y="1041401"/>
            <a:ext cx="11529753" cy="5376332"/>
          </a:xfrm>
        </p:spPr>
        <p:txBody>
          <a:bodyPr>
            <a:normAutofit/>
          </a:bodyPr>
          <a:lstStyle/>
          <a:p>
            <a:pPr marL="182880" lvl="1">
              <a:lnSpc>
                <a:spcPts val="2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接地系统的有效性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>
              <a:defRPr/>
            </a:pPr>
            <a:r>
              <a:rPr lang="zh-CN" altLang="en-US" sz="2200" dirty="0"/>
              <a:t>接地系统有效性易引起控制干扰；</a:t>
            </a:r>
            <a:endParaRPr lang="en-US" altLang="zh-CN" sz="2200" dirty="0"/>
          </a:p>
          <a:p>
            <a:pPr lvl="1">
              <a:defRPr/>
            </a:pPr>
            <a:r>
              <a:rPr lang="en-US" altLang="zh-CN" sz="2200" dirty="0">
                <a:latin typeface="+mn-ea"/>
              </a:rPr>
              <a:t>2020</a:t>
            </a:r>
            <a:r>
              <a:rPr lang="zh-CN" altLang="en-US" sz="2200" dirty="0">
                <a:latin typeface="+mn-ea"/>
              </a:rPr>
              <a:t>年完成</a:t>
            </a:r>
            <a:r>
              <a:rPr lang="en-US" altLang="zh-CN" sz="2200" dirty="0">
                <a:latin typeface="+mn-ea"/>
              </a:rPr>
              <a:t>15#</a:t>
            </a:r>
            <a:r>
              <a:rPr lang="zh-CN" altLang="en-US" sz="2200" dirty="0">
                <a:latin typeface="+mn-ea"/>
              </a:rPr>
              <a:t>，</a:t>
            </a:r>
            <a:r>
              <a:rPr lang="en-US" altLang="zh-CN" sz="2200" dirty="0">
                <a:latin typeface="+mn-ea"/>
              </a:rPr>
              <a:t>16#</a:t>
            </a:r>
            <a:r>
              <a:rPr lang="zh-CN" altLang="en-US" sz="2200" dirty="0">
                <a:latin typeface="+mn-ea"/>
              </a:rPr>
              <a:t>， </a:t>
            </a:r>
            <a:r>
              <a:rPr lang="en-US" altLang="zh-CN" sz="2200" dirty="0">
                <a:latin typeface="+mn-ea"/>
              </a:rPr>
              <a:t>e+</a:t>
            </a:r>
            <a:r>
              <a:rPr lang="zh-CN" altLang="en-US" sz="2200" dirty="0">
                <a:latin typeface="+mn-ea"/>
              </a:rPr>
              <a:t>脉冲电源接地系统改造；</a:t>
            </a:r>
          </a:p>
          <a:p>
            <a:pPr lvl="1">
              <a:defRPr/>
            </a:pPr>
            <a:r>
              <a:rPr lang="en-US" altLang="zh-CN" sz="2200" dirty="0">
                <a:latin typeface="+mn-ea"/>
              </a:rPr>
              <a:t>2024</a:t>
            </a:r>
            <a:r>
              <a:rPr lang="zh-CN" altLang="en-US" sz="2200" dirty="0">
                <a:latin typeface="+mn-ea"/>
              </a:rPr>
              <a:t>年暑期完成</a:t>
            </a:r>
            <a:r>
              <a:rPr lang="en-US" altLang="zh-CN" sz="2200" dirty="0">
                <a:latin typeface="+mn-ea"/>
              </a:rPr>
              <a:t>9A#</a:t>
            </a:r>
            <a:r>
              <a:rPr lang="zh-CN" altLang="en-US" sz="2200" dirty="0">
                <a:latin typeface="+mn-ea"/>
              </a:rPr>
              <a:t>，</a:t>
            </a:r>
            <a:r>
              <a:rPr lang="en-US" altLang="zh-CN" sz="2200" dirty="0">
                <a:latin typeface="+mn-ea"/>
              </a:rPr>
              <a:t>9#</a:t>
            </a:r>
            <a:r>
              <a:rPr lang="zh-CN" altLang="en-US" sz="2200" dirty="0">
                <a:latin typeface="+mn-ea"/>
              </a:rPr>
              <a:t>，</a:t>
            </a:r>
            <a:r>
              <a:rPr lang="en-US" altLang="zh-CN" sz="2200" dirty="0">
                <a:latin typeface="+mn-ea"/>
              </a:rPr>
              <a:t>11#</a:t>
            </a:r>
            <a:r>
              <a:rPr lang="zh-CN" altLang="en-US" sz="2200" dirty="0">
                <a:latin typeface="+mn-ea"/>
              </a:rPr>
              <a:t>，</a:t>
            </a:r>
            <a:r>
              <a:rPr lang="en-US" altLang="zh-CN" sz="2200" dirty="0">
                <a:latin typeface="+mn-ea"/>
              </a:rPr>
              <a:t>12#</a:t>
            </a:r>
            <a:r>
              <a:rPr lang="zh-CN" altLang="en-US" sz="2200" dirty="0">
                <a:latin typeface="+mn-ea"/>
              </a:rPr>
              <a:t>接地系统改造；</a:t>
            </a:r>
            <a:endParaRPr lang="en-US" altLang="zh-CN" sz="2200" dirty="0">
              <a:latin typeface="+mn-ea"/>
            </a:endParaRPr>
          </a:p>
          <a:p>
            <a:pPr lvl="1">
              <a:defRPr/>
            </a:pPr>
            <a:r>
              <a:rPr lang="zh-CN" altLang="en-US" sz="2200" dirty="0">
                <a:latin typeface="+mn-ea"/>
              </a:rPr>
              <a:t>改造前</a:t>
            </a:r>
            <a:r>
              <a:rPr lang="en-US" altLang="zh-CN" sz="2200" dirty="0">
                <a:latin typeface="+mn-ea"/>
              </a:rPr>
              <a:t>0.19Ω</a:t>
            </a:r>
            <a:r>
              <a:rPr lang="zh-CN" altLang="en-US" sz="2200" dirty="0">
                <a:latin typeface="+mn-ea"/>
              </a:rPr>
              <a:t>，改造后</a:t>
            </a:r>
            <a:r>
              <a:rPr lang="en-US" altLang="zh-CN" sz="2200" dirty="0">
                <a:latin typeface="+mn-ea"/>
              </a:rPr>
              <a:t>0.08Ω</a:t>
            </a:r>
            <a:r>
              <a:rPr lang="zh-CN" altLang="en-US" sz="2200" dirty="0">
                <a:latin typeface="+mn-ea"/>
              </a:rPr>
              <a:t>；</a:t>
            </a:r>
            <a:endParaRPr lang="en-US" altLang="zh-CN" sz="2200" dirty="0">
              <a:latin typeface="+mn-ea"/>
            </a:endParaRPr>
          </a:p>
          <a:p>
            <a:pPr lvl="1">
              <a:defRPr/>
            </a:pPr>
            <a:r>
              <a:rPr lang="zh-CN" altLang="en-US" sz="2200" dirty="0">
                <a:latin typeface="+mn-ea"/>
              </a:rPr>
              <a:t>每年暑期核查接地系统的有效性</a:t>
            </a:r>
            <a:r>
              <a:rPr lang="zh-CN" altLang="en-US" sz="2200" dirty="0"/>
              <a:t>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164111" y="3591560"/>
            <a:ext cx="6253297" cy="2826173"/>
            <a:chOff x="1132114" y="2387020"/>
            <a:chExt cx="9481457" cy="4030713"/>
          </a:xfrm>
        </p:grpSpPr>
        <p:grpSp>
          <p:nvGrpSpPr>
            <p:cNvPr id="15" name="组合 14"/>
            <p:cNvGrpSpPr/>
            <p:nvPr/>
          </p:nvGrpSpPr>
          <p:grpSpPr>
            <a:xfrm>
              <a:off x="1132114" y="2387020"/>
              <a:ext cx="9481457" cy="4030713"/>
              <a:chOff x="838200" y="1782952"/>
              <a:chExt cx="10515600" cy="4648061"/>
            </a:xfrm>
          </p:grpSpPr>
          <p:pic>
            <p:nvPicPr>
              <p:cNvPr id="17" name="内容占位符 4">
                <a:extLst>
                  <a:ext uri="{FF2B5EF4-FFF2-40B4-BE49-F238E27FC236}">
                    <a16:creationId xmlns:a16="http://schemas.microsoft.com/office/drawing/2014/main" id="{DD1F6A1F-BDF8-44AB-90C9-3511EA780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0" y="1782952"/>
                <a:ext cx="10515600" cy="4648061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 rotWithShape="1">
              <a:blip r:embed="rId4"/>
              <a:srcRect l="15462" t="13077"/>
              <a:stretch/>
            </p:blipFill>
            <p:spPr>
              <a:xfrm rot="10800000">
                <a:off x="940074" y="4185728"/>
                <a:ext cx="3136626" cy="2176972"/>
              </a:xfrm>
              <a:prstGeom prst="rect">
                <a:avLst/>
              </a:prstGeom>
            </p:spPr>
          </p:pic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778D70E3-8E77-4750-A5EE-0304FA1E1D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10152" y="3582533"/>
                <a:ext cx="2532993" cy="2476244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>
                <a:extLst>
                  <a:ext uri="{FF2B5EF4-FFF2-40B4-BE49-F238E27FC236}">
                    <a16:creationId xmlns:a16="http://schemas.microsoft.com/office/drawing/2014/main" id="{91A68242-3E28-4943-84A6-CF954993DB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8131" y="2463267"/>
                <a:ext cx="1515642" cy="2470683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>
                <a:extLst>
                  <a:ext uri="{FF2B5EF4-FFF2-40B4-BE49-F238E27FC236}">
                    <a16:creationId xmlns:a16="http://schemas.microsoft.com/office/drawing/2014/main" id="{65CCD32C-5BD3-4DAB-8183-7366FE66D7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10152" y="2750009"/>
                <a:ext cx="2300972" cy="2476243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980496B3-9211-4C1B-980C-BFF4A26FC165}"/>
                </a:ext>
              </a:extLst>
            </p:cNvPr>
            <p:cNvSpPr txBox="1"/>
            <p:nvPr/>
          </p:nvSpPr>
          <p:spPr>
            <a:xfrm>
              <a:off x="4357179" y="5938803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/>
                <a:t>三极测量法</a:t>
              </a: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980496B3-9211-4C1B-980C-BFF4A26FC165}"/>
              </a:ext>
            </a:extLst>
          </p:cNvPr>
          <p:cNvSpPr txBox="1"/>
          <p:nvPr/>
        </p:nvSpPr>
        <p:spPr>
          <a:xfrm>
            <a:off x="670328" y="4383106"/>
            <a:ext cx="3708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接地阻抗每年增长</a:t>
            </a:r>
            <a:r>
              <a:rPr lang="en-US" altLang="zh-CN" sz="2000" b="1" dirty="0">
                <a:solidFill>
                  <a:srgbClr val="FF0000"/>
                </a:solidFill>
              </a:rPr>
              <a:t>3%</a:t>
            </a:r>
            <a:r>
              <a:rPr lang="zh-CN" altLang="en-US" sz="2000" b="1" dirty="0">
                <a:solidFill>
                  <a:srgbClr val="FF0000"/>
                </a:solidFill>
              </a:rPr>
              <a:t>至</a:t>
            </a:r>
            <a:r>
              <a:rPr lang="en-US" altLang="zh-CN" sz="2000" b="1" dirty="0">
                <a:solidFill>
                  <a:srgbClr val="FF0000"/>
                </a:solidFill>
              </a:rPr>
              <a:t>5%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725738FF-D02A-4F19-B685-81591E3F9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303973"/>
              </p:ext>
            </p:extLst>
          </p:nvPr>
        </p:nvGraphicFramePr>
        <p:xfrm>
          <a:off x="7812745" y="1041401"/>
          <a:ext cx="426149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373">
                  <a:extLst>
                    <a:ext uri="{9D8B030D-6E8A-4147-A177-3AD203B41FA5}">
                      <a16:colId xmlns:a16="http://schemas.microsoft.com/office/drawing/2014/main" val="1748433568"/>
                    </a:ext>
                  </a:extLst>
                </a:gridCol>
                <a:gridCol w="1065373">
                  <a:extLst>
                    <a:ext uri="{9D8B030D-6E8A-4147-A177-3AD203B41FA5}">
                      <a16:colId xmlns:a16="http://schemas.microsoft.com/office/drawing/2014/main" val="2924886200"/>
                    </a:ext>
                  </a:extLst>
                </a:gridCol>
                <a:gridCol w="1065373">
                  <a:extLst>
                    <a:ext uri="{9D8B030D-6E8A-4147-A177-3AD203B41FA5}">
                      <a16:colId xmlns:a16="http://schemas.microsoft.com/office/drawing/2014/main" val="4013092351"/>
                    </a:ext>
                  </a:extLst>
                </a:gridCol>
                <a:gridCol w="1065373">
                  <a:extLst>
                    <a:ext uri="{9D8B030D-6E8A-4147-A177-3AD203B41FA5}">
                      <a16:colId xmlns:a16="http://schemas.microsoft.com/office/drawing/2014/main" val="42247427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年度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15#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16#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e+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4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2021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0.061Ω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0.059Ω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0.076Ω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165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2022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0.065Ω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0.069Ω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0.08Ω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698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2023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0.070Ω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0.069Ω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0.085Ω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400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2024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0.070Ω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0.070Ω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0.093Ω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243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2025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0.088Ω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0.053Ω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0.064Ω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281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3156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总结与展望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875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2880" lvl="1">
              <a:lnSpc>
                <a:spcPts val="2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总结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/>
            <a:r>
              <a:rPr lang="zh-CN" altLang="en-US" sz="2200" dirty="0"/>
              <a:t>电子枪、调制器、速调管、正电子源、高功率测试台，</a:t>
            </a:r>
            <a:r>
              <a:rPr lang="zh-CN" altLang="en-US" sz="2200" b="1" dirty="0">
                <a:solidFill>
                  <a:srgbClr val="C00000"/>
                </a:solidFill>
              </a:rPr>
              <a:t>维护任务重</a:t>
            </a:r>
            <a:endParaRPr lang="en-US" altLang="zh-CN" sz="2200" dirty="0"/>
          </a:p>
          <a:p>
            <a:pPr lvl="1"/>
            <a:r>
              <a:rPr lang="zh-CN" altLang="en-US" sz="2200" dirty="0"/>
              <a:t>设备涵盖</a:t>
            </a:r>
            <a:r>
              <a:rPr lang="en-US" altLang="zh-CN" sz="2200" dirty="0"/>
              <a:t>BEPC</a:t>
            </a:r>
            <a:r>
              <a:rPr lang="zh-CN" altLang="en-US" sz="2200" dirty="0"/>
              <a:t>、</a:t>
            </a:r>
            <a:r>
              <a:rPr lang="en-US" altLang="zh-CN" sz="2200" dirty="0"/>
              <a:t>BEPCII</a:t>
            </a:r>
            <a:r>
              <a:rPr lang="zh-CN" altLang="en-US" sz="2200" dirty="0"/>
              <a:t>、</a:t>
            </a:r>
            <a:r>
              <a:rPr lang="en-US" altLang="zh-CN" sz="2200" dirty="0"/>
              <a:t>BII</a:t>
            </a:r>
            <a:r>
              <a:rPr lang="zh-CN" altLang="en-US" sz="2200" dirty="0"/>
              <a:t>升能、</a:t>
            </a:r>
            <a:r>
              <a:rPr lang="en-US" altLang="zh-CN" sz="2200" dirty="0"/>
              <a:t>BII-U</a:t>
            </a:r>
            <a:r>
              <a:rPr lang="zh-CN" altLang="en-US" sz="2200" dirty="0"/>
              <a:t>多个时期，</a:t>
            </a:r>
            <a:r>
              <a:rPr lang="zh-CN" altLang="en-US" sz="2200" b="1" dirty="0">
                <a:solidFill>
                  <a:srgbClr val="C00000"/>
                </a:solidFill>
              </a:rPr>
              <a:t>时间跨度大</a:t>
            </a:r>
            <a:endParaRPr lang="en-US" altLang="zh-CN" sz="2200" b="1" dirty="0">
              <a:solidFill>
                <a:srgbClr val="C00000"/>
              </a:solidFill>
            </a:endParaRPr>
          </a:p>
          <a:p>
            <a:pPr lvl="1"/>
            <a:r>
              <a:rPr lang="zh-CN" altLang="en-US" sz="2200" dirty="0"/>
              <a:t>涉及电真空、高功率强脉冲有源设备、高电压设备等，</a:t>
            </a:r>
            <a:r>
              <a:rPr lang="zh-CN" altLang="en-US" sz="2200" b="1" dirty="0">
                <a:solidFill>
                  <a:srgbClr val="C00000"/>
                </a:solidFill>
              </a:rPr>
              <a:t>固有故障率较高</a:t>
            </a:r>
            <a:endParaRPr lang="en-US" altLang="zh-CN" sz="2200" b="1" dirty="0">
              <a:solidFill>
                <a:srgbClr val="C00000"/>
              </a:solidFill>
            </a:endParaRPr>
          </a:p>
          <a:p>
            <a:pPr lvl="1"/>
            <a:r>
              <a:rPr lang="zh-CN" altLang="en-US" sz="2200" b="1" dirty="0">
                <a:solidFill>
                  <a:srgbClr val="C00000"/>
                </a:solidFill>
              </a:rPr>
              <a:t>预判故障、可靠性提升、设备升级等措施保持多年极低故障率</a:t>
            </a:r>
            <a:endParaRPr lang="en-US" altLang="zh-CN" sz="2200" b="1" dirty="0">
              <a:solidFill>
                <a:srgbClr val="C00000"/>
              </a:solidFill>
            </a:endParaRPr>
          </a:p>
          <a:p>
            <a:pPr lvl="1"/>
            <a:r>
              <a:rPr lang="zh-CN" altLang="en-US" sz="2200" b="1" dirty="0">
                <a:solidFill>
                  <a:srgbClr val="C00000"/>
                </a:solidFill>
              </a:rPr>
              <a:t>目前设备数量（</a:t>
            </a:r>
            <a:r>
              <a:rPr lang="en-US" altLang="zh-CN" sz="2200" b="1" dirty="0">
                <a:solidFill>
                  <a:srgbClr val="C00000"/>
                </a:solidFill>
              </a:rPr>
              <a:t>BII</a:t>
            </a:r>
            <a:r>
              <a:rPr lang="zh-CN" altLang="en-US" sz="2200" b="1" dirty="0">
                <a:solidFill>
                  <a:srgbClr val="C00000"/>
                </a:solidFill>
              </a:rPr>
              <a:t>、</a:t>
            </a:r>
            <a:r>
              <a:rPr lang="en-US" altLang="zh-CN" sz="2200" b="1" dirty="0">
                <a:solidFill>
                  <a:srgbClr val="C00000"/>
                </a:solidFill>
              </a:rPr>
              <a:t>HEPS</a:t>
            </a:r>
            <a:r>
              <a:rPr lang="zh-CN" altLang="en-US" sz="2200" b="1" dirty="0">
                <a:solidFill>
                  <a:srgbClr val="C00000"/>
                </a:solidFill>
              </a:rPr>
              <a:t>、</a:t>
            </a:r>
            <a:r>
              <a:rPr lang="en-US" altLang="zh-CN" sz="2200" b="1" dirty="0">
                <a:solidFill>
                  <a:srgbClr val="C00000"/>
                </a:solidFill>
              </a:rPr>
              <a:t>PWFA…</a:t>
            </a:r>
            <a:r>
              <a:rPr lang="zh-CN" altLang="en-US" sz="2200" b="1" dirty="0">
                <a:solidFill>
                  <a:srgbClr val="C00000"/>
                </a:solidFill>
              </a:rPr>
              <a:t>）逐年增加，人才队伍面临断层风险</a:t>
            </a:r>
            <a:endParaRPr lang="en-US" altLang="zh-CN" sz="2200" dirty="0"/>
          </a:p>
          <a:p>
            <a:pPr marL="182880" lvl="1">
              <a:lnSpc>
                <a:spcPts val="2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展望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/>
            <a:r>
              <a:rPr lang="zh-CN" altLang="en-US" sz="2200" dirty="0"/>
              <a:t>继续大力推动运行设备国产化进程</a:t>
            </a:r>
            <a:endParaRPr lang="en-US" altLang="zh-CN" sz="2200" dirty="0"/>
          </a:p>
          <a:p>
            <a:pPr lvl="1"/>
            <a:r>
              <a:rPr lang="zh-CN" altLang="en-US" sz="2200" dirty="0"/>
              <a:t>继续细化设备运行工作、做细、做透</a:t>
            </a:r>
            <a:endParaRPr lang="en-US" altLang="zh-CN" sz="2200" dirty="0"/>
          </a:p>
          <a:p>
            <a:pPr lvl="1"/>
            <a:r>
              <a:rPr lang="zh-CN" altLang="en-US" sz="2200" dirty="0"/>
              <a:t>继续深入设备可靠性提升工作，继续深入故障预警研究</a:t>
            </a:r>
            <a:endParaRPr lang="en-US" altLang="zh-CN" sz="2200" dirty="0"/>
          </a:p>
          <a:p>
            <a:pPr lvl="1"/>
            <a:r>
              <a:rPr lang="zh-CN" altLang="en-US" sz="2200" dirty="0"/>
              <a:t>为其他工程建设（</a:t>
            </a:r>
            <a:r>
              <a:rPr lang="en-US" altLang="zh-CN" sz="2200" dirty="0"/>
              <a:t>HEPS</a:t>
            </a:r>
            <a:r>
              <a:rPr lang="zh-CN" altLang="en-US" sz="2200" dirty="0"/>
              <a:t>、</a:t>
            </a:r>
            <a:r>
              <a:rPr lang="en-US" altLang="zh-CN" sz="2200" dirty="0"/>
              <a:t>CEPC</a:t>
            </a:r>
            <a:r>
              <a:rPr lang="zh-CN" altLang="en-US" sz="2200" dirty="0"/>
              <a:t>）积累经验</a:t>
            </a:r>
            <a:endParaRPr lang="en-US" altLang="zh-CN" sz="2200" dirty="0"/>
          </a:p>
          <a:p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总结与展望</a:t>
            </a:r>
          </a:p>
        </p:txBody>
      </p:sp>
    </p:spTree>
    <p:extLst>
      <p:ext uri="{BB962C8B-B14F-4D97-AF65-F5344CB8AC3E}">
        <p14:creationId xmlns:p14="http://schemas.microsoft.com/office/powerpoint/2010/main" val="3354894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/>
          </a:p>
          <a:p>
            <a:pPr marL="0" indent="0" algn="ctr">
              <a:buNone/>
            </a:pPr>
            <a:endParaRPr lang="en-US" altLang="zh-CN" sz="4400" dirty="0"/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0067B4"/>
                </a:solidFill>
              </a:rPr>
              <a:t>感谢！</a:t>
            </a:r>
            <a:endParaRPr lang="en-US" altLang="zh-CN" sz="8800" dirty="0">
              <a:solidFill>
                <a:srgbClr val="0067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4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0"/>
          <p:cNvSpPr>
            <a:spLocks noGrp="1"/>
          </p:cNvSpPr>
          <p:nvPr>
            <p:ph idx="1"/>
          </p:nvPr>
        </p:nvSpPr>
        <p:spPr>
          <a:xfrm>
            <a:off x="248906" y="1019382"/>
            <a:ext cx="11738411" cy="5408116"/>
          </a:xfrm>
        </p:spPr>
        <p:txBody>
          <a:bodyPr>
            <a:normAutofit/>
          </a:bodyPr>
          <a:lstStyle/>
          <a:p>
            <a:r>
              <a:rPr lang="zh-CN" altLang="en-US" sz="2600" b="1" dirty="0">
                <a:solidFill>
                  <a:srgbClr val="0067B4"/>
                </a:solidFill>
              </a:rPr>
              <a:t>任务和目的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/>
            <a:r>
              <a:rPr lang="zh-CN" altLang="en-US" sz="2200" dirty="0">
                <a:latin typeface="+mn-ea"/>
              </a:rPr>
              <a:t>保障</a:t>
            </a:r>
            <a:r>
              <a:rPr lang="en-US" altLang="zh-CN" sz="2200" dirty="0">
                <a:latin typeface="+mn-ea"/>
              </a:rPr>
              <a:t>BEPCII</a:t>
            </a:r>
            <a:r>
              <a:rPr lang="zh-CN" altLang="en-US" sz="2200" dirty="0">
                <a:latin typeface="+mn-ea"/>
              </a:rPr>
              <a:t>稳定运行和</a:t>
            </a:r>
            <a:r>
              <a:rPr lang="en-US" altLang="zh-CN" sz="2200" dirty="0">
                <a:latin typeface="+mn-ea"/>
              </a:rPr>
              <a:t>BII-U</a:t>
            </a:r>
            <a:r>
              <a:rPr lang="zh-CN" altLang="en-US" sz="2200" dirty="0">
                <a:latin typeface="+mn-ea"/>
              </a:rPr>
              <a:t>升能任务，</a:t>
            </a:r>
            <a:r>
              <a:rPr lang="en-US" altLang="zh-CN" sz="2200" dirty="0">
                <a:latin typeface="+mn-ea"/>
              </a:rPr>
              <a:t>HEPS</a:t>
            </a:r>
            <a:r>
              <a:rPr lang="zh-CN" altLang="en-US" sz="2200" dirty="0">
                <a:latin typeface="+mn-ea"/>
              </a:rPr>
              <a:t>运维调束、</a:t>
            </a:r>
            <a:r>
              <a:rPr lang="en-US" altLang="zh-CN" sz="2200" dirty="0">
                <a:latin typeface="+mn-ea"/>
              </a:rPr>
              <a:t>PWFA</a:t>
            </a:r>
            <a:r>
              <a:rPr lang="zh-CN" altLang="en-US" sz="2200" dirty="0">
                <a:latin typeface="+mn-ea"/>
              </a:rPr>
              <a:t>建设、</a:t>
            </a:r>
            <a:r>
              <a:rPr lang="en-US" altLang="zh-CN" sz="2200" dirty="0">
                <a:latin typeface="+mn-ea"/>
              </a:rPr>
              <a:t>CEPC EDR</a:t>
            </a:r>
            <a:r>
              <a:rPr lang="zh-CN" altLang="en-US" sz="2200" dirty="0">
                <a:latin typeface="+mn-ea"/>
              </a:rPr>
              <a:t>。。。；</a:t>
            </a:r>
            <a:endParaRPr lang="en-US" altLang="zh-CN" sz="2200" dirty="0">
              <a:latin typeface="+mn-ea"/>
            </a:endParaRPr>
          </a:p>
          <a:p>
            <a:pPr lvl="1"/>
            <a:r>
              <a:rPr lang="zh-CN" altLang="en-US" sz="2200" dirty="0">
                <a:latin typeface="+mn-ea"/>
              </a:rPr>
              <a:t>电子枪系统，功率源系统（速调管</a:t>
            </a:r>
            <a:r>
              <a:rPr lang="en-US" altLang="zh-CN" sz="2200" dirty="0">
                <a:latin typeface="+mn-ea"/>
              </a:rPr>
              <a:t>(22)</a:t>
            </a:r>
            <a:r>
              <a:rPr lang="zh-CN" altLang="en-US" sz="2200" dirty="0">
                <a:latin typeface="+mn-ea"/>
              </a:rPr>
              <a:t>，调制器</a:t>
            </a:r>
            <a:r>
              <a:rPr lang="en-US" altLang="zh-CN" sz="2200" dirty="0">
                <a:latin typeface="+mn-ea"/>
              </a:rPr>
              <a:t>(22 </a:t>
            </a:r>
            <a:r>
              <a:rPr lang="zh-CN" altLang="en-US" sz="2200" dirty="0">
                <a:latin typeface="+mn-ea"/>
              </a:rPr>
              <a:t>）），正电子源系统，</a:t>
            </a:r>
            <a:r>
              <a:rPr lang="en-US" altLang="zh-CN" sz="2200" dirty="0">
                <a:latin typeface="+mn-ea"/>
              </a:rPr>
              <a:t>9#</a:t>
            </a:r>
            <a:r>
              <a:rPr lang="zh-CN" altLang="en-US" sz="2200" dirty="0">
                <a:latin typeface="+mn-ea"/>
              </a:rPr>
              <a:t>厅功率源测试台，</a:t>
            </a:r>
            <a:r>
              <a:rPr lang="en-US" altLang="zh-CN" sz="2200" dirty="0">
                <a:latin typeface="+mn-ea"/>
              </a:rPr>
              <a:t>2#</a:t>
            </a:r>
            <a:r>
              <a:rPr lang="zh-CN" altLang="en-US" sz="2200" dirty="0">
                <a:latin typeface="+mn-ea"/>
              </a:rPr>
              <a:t>厅功率源测试台，</a:t>
            </a:r>
            <a:r>
              <a:rPr lang="en-US" altLang="zh-CN" sz="2200" dirty="0">
                <a:latin typeface="+mn-ea"/>
              </a:rPr>
              <a:t>9#</a:t>
            </a:r>
            <a:r>
              <a:rPr lang="zh-CN" altLang="en-US" sz="2200" dirty="0">
                <a:latin typeface="+mn-ea"/>
              </a:rPr>
              <a:t>厅电子枪测试台；</a:t>
            </a:r>
            <a:endParaRPr lang="en-US" altLang="zh-CN" sz="2200" dirty="0">
              <a:latin typeface="+mn-ea"/>
            </a:endParaRPr>
          </a:p>
          <a:p>
            <a:pPr lvl="1"/>
            <a:endParaRPr lang="en-US" altLang="zh-CN" sz="2200" dirty="0">
              <a:latin typeface="+mn-ea"/>
            </a:endParaRPr>
          </a:p>
          <a:p>
            <a:pPr lvl="1"/>
            <a:endParaRPr lang="en-US" altLang="zh-CN" sz="2200" dirty="0">
              <a:latin typeface="+mn-ea"/>
            </a:endParaRPr>
          </a:p>
          <a:p>
            <a:pPr lvl="1"/>
            <a:endParaRPr lang="en-US" altLang="zh-CN" sz="2200" dirty="0">
              <a:latin typeface="+mn-ea"/>
            </a:endParaRPr>
          </a:p>
          <a:p>
            <a:pPr lvl="1"/>
            <a:endParaRPr lang="en-US" altLang="zh-CN" sz="2200" dirty="0">
              <a:latin typeface="+mn-ea"/>
            </a:endParaRPr>
          </a:p>
          <a:p>
            <a:pPr lvl="1"/>
            <a:endParaRPr lang="en-US" altLang="zh-CN" sz="2200" dirty="0">
              <a:latin typeface="+mn-ea"/>
            </a:endParaRPr>
          </a:p>
          <a:p>
            <a:pPr lvl="1"/>
            <a:endParaRPr lang="en-US" altLang="zh-CN" sz="2200" dirty="0">
              <a:latin typeface="+mn-ea"/>
            </a:endParaRPr>
          </a:p>
          <a:p>
            <a:pPr lvl="1"/>
            <a:r>
              <a:rPr lang="zh-CN" altLang="en-US" sz="2200" dirty="0">
                <a:solidFill>
                  <a:srgbClr val="FF0000"/>
                </a:solidFill>
                <a:latin typeface="+mn-ea"/>
              </a:rPr>
              <a:t>预判故障、可靠性提升、设备升级等措施保持多年极低故障率，本年度影响供束时间</a:t>
            </a:r>
            <a:r>
              <a:rPr lang="en-US" altLang="zh-CN" sz="2200" dirty="0">
                <a:solidFill>
                  <a:srgbClr val="FF0000"/>
                </a:solidFill>
                <a:latin typeface="+mn-ea"/>
              </a:rPr>
              <a:t>0h</a:t>
            </a:r>
            <a:r>
              <a:rPr lang="zh-CN" altLang="en-US" sz="2200" dirty="0">
                <a:solidFill>
                  <a:srgbClr val="FF0000"/>
                </a:solidFill>
                <a:latin typeface="+mn-ea"/>
              </a:rPr>
              <a:t>。</a:t>
            </a:r>
            <a:endParaRPr lang="en-US" altLang="zh-CN" sz="2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0" name="标题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总体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B3FAB8CE-0D65-4BCA-8C56-261CBD8719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7982105"/>
              </p:ext>
            </p:extLst>
          </p:nvPr>
        </p:nvGraphicFramePr>
        <p:xfrm>
          <a:off x="460538" y="2636408"/>
          <a:ext cx="5566493" cy="3270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959F5A3D-80B7-40EB-AC45-853B69F6CA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2971708"/>
              </p:ext>
            </p:extLst>
          </p:nvPr>
        </p:nvGraphicFramePr>
        <p:xfrm>
          <a:off x="6220626" y="2636408"/>
          <a:ext cx="5722468" cy="3375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99506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电子枪</a:t>
            </a:r>
          </a:p>
        </p:txBody>
      </p:sp>
      <p:sp>
        <p:nvSpPr>
          <p:cNvPr id="14" name="矩形 13"/>
          <p:cNvSpPr/>
          <p:nvPr/>
        </p:nvSpPr>
        <p:spPr>
          <a:xfrm>
            <a:off x="233606" y="991772"/>
            <a:ext cx="11958394" cy="4842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电子枪系统运行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marL="685800" lvl="1" indent="-182880">
              <a:lnSpc>
                <a:spcPts val="264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</a:pPr>
            <a:r>
              <a:rPr lang="en-US" altLang="zh-CN" sz="2200" dirty="0"/>
              <a:t>2024</a:t>
            </a:r>
            <a:r>
              <a:rPr lang="zh-CN" altLang="en-US" sz="2200" dirty="0"/>
              <a:t>年</a:t>
            </a:r>
            <a:r>
              <a:rPr lang="en-US" altLang="zh-CN" sz="2200" dirty="0"/>
              <a:t>10</a:t>
            </a:r>
            <a:r>
              <a:rPr lang="zh-CN" altLang="en-US" sz="2200" dirty="0"/>
              <a:t>月</a:t>
            </a:r>
            <a:r>
              <a:rPr lang="en-US" altLang="zh-CN" sz="2200" dirty="0"/>
              <a:t>10</a:t>
            </a:r>
            <a:r>
              <a:rPr lang="zh-CN" altLang="en-US" sz="2200" dirty="0"/>
              <a:t>日</a:t>
            </a:r>
            <a:r>
              <a:rPr lang="en-US" altLang="zh-CN" sz="2200" dirty="0"/>
              <a:t>~2025</a:t>
            </a:r>
            <a:r>
              <a:rPr lang="zh-CN" altLang="en-US" sz="2200" dirty="0"/>
              <a:t>年</a:t>
            </a:r>
            <a:r>
              <a:rPr lang="en-US" altLang="zh-CN" sz="2200" dirty="0"/>
              <a:t>7</a:t>
            </a:r>
            <a:r>
              <a:rPr lang="zh-CN" altLang="en-US" sz="2200" dirty="0"/>
              <a:t>月</a:t>
            </a:r>
            <a:r>
              <a:rPr lang="en-US" altLang="zh-CN" sz="2200" dirty="0"/>
              <a:t>28</a:t>
            </a:r>
            <a:r>
              <a:rPr lang="zh-CN" altLang="en-US" sz="2200" dirty="0"/>
              <a:t>日，电子枪：</a:t>
            </a:r>
            <a:r>
              <a:rPr lang="en-US" altLang="zh-CN" sz="2200" dirty="0"/>
              <a:t>5088</a:t>
            </a:r>
            <a:r>
              <a:rPr lang="zh-CN" altLang="en-US" sz="2200" dirty="0"/>
              <a:t>小时</a:t>
            </a:r>
            <a:r>
              <a:rPr lang="en-US" altLang="zh-CN" sz="2200" dirty="0"/>
              <a:t>/212</a:t>
            </a:r>
            <a:r>
              <a:rPr lang="zh-CN" altLang="en-US" sz="2200" dirty="0"/>
              <a:t>天，运行稳定，</a:t>
            </a:r>
            <a:r>
              <a:rPr lang="en-US" altLang="zh-CN" sz="2200" dirty="0"/>
              <a:t>0</a:t>
            </a:r>
            <a:r>
              <a:rPr lang="zh-CN" altLang="en-US" sz="2200" dirty="0"/>
              <a:t>故障。</a:t>
            </a:r>
            <a:endParaRPr lang="en-US" altLang="zh-CN" sz="2200" dirty="0"/>
          </a:p>
          <a:p>
            <a:pPr marL="182880" lvl="1" indent="-182880">
              <a:lnSpc>
                <a:spcPts val="2200"/>
              </a:lnSpc>
              <a:spcBef>
                <a:spcPts val="1200"/>
              </a:spcBef>
              <a:spcAft>
                <a:spcPts val="125"/>
              </a:spcAft>
              <a:buClr>
                <a:srgbClr val="0067B4"/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暑期检修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marL="685800" lvl="1" indent="-182880">
              <a:spcBef>
                <a:spcPts val="600"/>
              </a:spcBef>
              <a:spcAft>
                <a:spcPts val="125"/>
              </a:spcAft>
              <a:buSzPct val="60000"/>
              <a:buFont typeface="Wingdings" panose="05000000000000000000" pitchFamily="2" charset="2"/>
              <a:buChar char="n"/>
              <a:defRPr/>
            </a:pPr>
            <a:r>
              <a:rPr lang="en-US" altLang="zh-CN" sz="2200" dirty="0"/>
              <a:t>25KV/10KW</a:t>
            </a:r>
            <a:r>
              <a:rPr lang="zh-CN" altLang="en-US" sz="2200" dirty="0"/>
              <a:t>高压充电机与高压充电电缆改造及更换（ </a:t>
            </a:r>
            <a:r>
              <a:rPr lang="en-US" altLang="zh-CN" sz="2200" dirty="0"/>
              <a:t>&gt; 30m</a:t>
            </a:r>
            <a:r>
              <a:rPr lang="zh-CN" altLang="en-US" sz="2200" dirty="0"/>
              <a:t>）；</a:t>
            </a:r>
          </a:p>
          <a:p>
            <a:pPr marL="685800" lvl="1" indent="-182880">
              <a:spcBef>
                <a:spcPts val="600"/>
              </a:spcBef>
              <a:spcAft>
                <a:spcPts val="125"/>
              </a:spcAft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脉冲变压器油缸清洗及检修；</a:t>
            </a:r>
            <a:endParaRPr lang="en-US" altLang="zh-CN" sz="2200" dirty="0"/>
          </a:p>
          <a:p>
            <a:pPr marL="685800" lvl="1" indent="-182880">
              <a:spcBef>
                <a:spcPts val="600"/>
              </a:spcBef>
              <a:spcAft>
                <a:spcPts val="125"/>
              </a:spcAft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强脉冲振动检修；</a:t>
            </a:r>
          </a:p>
          <a:p>
            <a:pPr marL="685800" lvl="1" indent="-182880">
              <a:spcBef>
                <a:spcPts val="600"/>
              </a:spcBef>
              <a:spcAft>
                <a:spcPts val="125"/>
              </a:spcAft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高压常规检修；</a:t>
            </a:r>
            <a:endParaRPr lang="en-US" altLang="zh-CN" sz="2200" dirty="0"/>
          </a:p>
          <a:p>
            <a:pPr marL="685800" lvl="1" indent="-182880">
              <a:spcBef>
                <a:spcPts val="600"/>
              </a:spcBef>
              <a:spcAft>
                <a:spcPts val="125"/>
              </a:spcAft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放电柜常规检修；</a:t>
            </a:r>
            <a:endParaRPr lang="en-US" altLang="zh-CN" sz="2200" dirty="0"/>
          </a:p>
          <a:p>
            <a:pPr marL="685800" lvl="1" indent="-182880">
              <a:spcBef>
                <a:spcPts val="600"/>
              </a:spcBef>
              <a:spcAft>
                <a:spcPts val="125"/>
              </a:spcAft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高压塔设备的例行监测；</a:t>
            </a:r>
            <a:endParaRPr lang="en-US" altLang="zh-CN" sz="2200" dirty="0"/>
          </a:p>
          <a:p>
            <a:pPr marL="685800" lvl="1" indent="-182880">
              <a:spcBef>
                <a:spcPts val="600"/>
              </a:spcBef>
              <a:spcAft>
                <a:spcPts val="125"/>
              </a:spcAft>
              <a:buSzPct val="60000"/>
              <a:buFont typeface="Wingdings" panose="05000000000000000000" pitchFamily="2" charset="2"/>
              <a:buChar char="n"/>
              <a:defRPr/>
            </a:pPr>
            <a:r>
              <a:rPr lang="en-US" altLang="zh-CN" sz="2200" dirty="0"/>
              <a:t>pulse</a:t>
            </a:r>
            <a:r>
              <a:rPr lang="zh-CN" altLang="en-US" sz="2200" dirty="0"/>
              <a:t>触发波形，温度监测、压缩空气调节；</a:t>
            </a:r>
            <a:endParaRPr lang="en-US" altLang="zh-CN" sz="2200" dirty="0"/>
          </a:p>
          <a:p>
            <a:pPr marL="685800" lvl="1" indent="-182880">
              <a:spcBef>
                <a:spcPts val="600"/>
              </a:spcBef>
              <a:spcAft>
                <a:spcPts val="125"/>
              </a:spcAft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电子枪房间改造，制冷空调检修。。</a:t>
            </a:r>
            <a:endParaRPr lang="en-US" altLang="zh-CN" sz="2200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179AF35-D168-41AE-B1A5-C723538AB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913" y="2628838"/>
            <a:ext cx="2206992" cy="294380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251B088-C3CE-4692-A8E5-94A28DEF3D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76" y="3050225"/>
            <a:ext cx="3364542" cy="252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45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电子枪</a:t>
            </a:r>
          </a:p>
        </p:txBody>
      </p:sp>
      <p:sp>
        <p:nvSpPr>
          <p:cNvPr id="14" name="矩形 13"/>
          <p:cNvSpPr/>
          <p:nvPr/>
        </p:nvSpPr>
        <p:spPr>
          <a:xfrm>
            <a:off x="233606" y="1083413"/>
            <a:ext cx="11958394" cy="5086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1" indent="-182880">
              <a:lnSpc>
                <a:spcPts val="2200"/>
              </a:lnSpc>
              <a:spcBef>
                <a:spcPts val="1200"/>
              </a:spcBef>
              <a:spcAft>
                <a:spcPts val="125"/>
              </a:spcAft>
              <a:buClr>
                <a:srgbClr val="0067B4"/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阴栅组件更换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marL="685800" lvl="1" indent="-182880">
              <a:spcBef>
                <a:spcPts val="600"/>
              </a:spcBef>
              <a:spcAft>
                <a:spcPts val="125"/>
              </a:spcAft>
              <a:buSzPct val="60000"/>
              <a:buFont typeface="Wingdings" panose="05000000000000000000" pitchFamily="2" charset="2"/>
              <a:buChar char="n"/>
              <a:defRPr/>
            </a:pPr>
            <a:r>
              <a:rPr lang="en-US" altLang="zh-CN" sz="2200" dirty="0"/>
              <a:t>2025.1.17~1.22</a:t>
            </a:r>
            <a:r>
              <a:rPr lang="zh-CN" altLang="en-US" sz="2200" dirty="0"/>
              <a:t>，  灯丝电流恒定，电压逐步衰减，对应发射逐步降低 </a:t>
            </a:r>
            <a:r>
              <a:rPr lang="en-US" altLang="zh-CN" sz="2200" dirty="0"/>
              <a:t>(Y796)</a:t>
            </a:r>
            <a:r>
              <a:rPr lang="zh-CN" altLang="en-US" sz="2200" dirty="0"/>
              <a:t>；</a:t>
            </a:r>
            <a:endParaRPr lang="en-US" altLang="zh-CN" sz="2200" dirty="0"/>
          </a:p>
          <a:p>
            <a:pPr marL="685800" lvl="1" indent="-182880">
              <a:spcBef>
                <a:spcPts val="600"/>
              </a:spcBef>
              <a:spcAft>
                <a:spcPts val="125"/>
              </a:spcAft>
              <a:buSzPct val="60000"/>
              <a:buFont typeface="Wingdings" panose="05000000000000000000" pitchFamily="2" charset="2"/>
              <a:buChar char="n"/>
              <a:defRPr/>
            </a:pPr>
            <a:r>
              <a:rPr lang="en-US" altLang="zh-CN" sz="2200" dirty="0"/>
              <a:t>2025.2.5</a:t>
            </a:r>
            <a:r>
              <a:rPr lang="zh-CN" altLang="en-US" sz="2200" dirty="0"/>
              <a:t>，	  更换新的阴栅组件</a:t>
            </a:r>
            <a:r>
              <a:rPr lang="en-US" altLang="zh-CN" sz="2200" dirty="0"/>
              <a:t>,Y796</a:t>
            </a:r>
            <a:r>
              <a:rPr lang="zh-CN" altLang="en-US" sz="2200" dirty="0"/>
              <a:t>；</a:t>
            </a:r>
            <a:r>
              <a:rPr lang="zh-CN" altLang="en-US" sz="2200" dirty="0">
                <a:solidFill>
                  <a:srgbClr val="FF0000"/>
                </a:solidFill>
              </a:rPr>
              <a:t>安装过程摔了一下；</a:t>
            </a:r>
            <a:endParaRPr lang="en-US" altLang="zh-CN" sz="2200" dirty="0">
              <a:solidFill>
                <a:srgbClr val="FF0000"/>
              </a:solidFill>
            </a:endParaRPr>
          </a:p>
          <a:p>
            <a:pPr marL="685800" lvl="1" indent="-182880">
              <a:spcBef>
                <a:spcPts val="600"/>
              </a:spcBef>
              <a:spcAft>
                <a:spcPts val="125"/>
              </a:spcAft>
              <a:buSzPct val="60000"/>
              <a:buFont typeface="Wingdings" panose="05000000000000000000" pitchFamily="2" charset="2"/>
              <a:buChar char="n"/>
              <a:defRPr/>
            </a:pPr>
            <a:r>
              <a:rPr lang="en-US" altLang="zh-CN" sz="2200" dirty="0"/>
              <a:t>2025.2.6~2.8</a:t>
            </a:r>
            <a:r>
              <a:rPr lang="zh-CN" altLang="en-US" sz="2200" dirty="0"/>
              <a:t>，	  阴极激活，束流调试，状态异常（</a:t>
            </a:r>
            <a:r>
              <a:rPr lang="zh-CN" altLang="en-US" sz="2200" dirty="0">
                <a:solidFill>
                  <a:srgbClr val="FF0000"/>
                </a:solidFill>
              </a:rPr>
              <a:t>栅极</a:t>
            </a:r>
            <a:r>
              <a:rPr lang="en-US" altLang="zh-CN" sz="2200" dirty="0">
                <a:solidFill>
                  <a:srgbClr val="FF0000"/>
                </a:solidFill>
              </a:rPr>
              <a:t>-</a:t>
            </a:r>
            <a:r>
              <a:rPr lang="zh-CN" altLang="en-US" sz="2200" dirty="0">
                <a:solidFill>
                  <a:srgbClr val="FF0000"/>
                </a:solidFill>
              </a:rPr>
              <a:t>阴极短路</a:t>
            </a:r>
            <a:r>
              <a:rPr lang="zh-CN" altLang="en-US" sz="2200" dirty="0"/>
              <a:t>） ；</a:t>
            </a:r>
            <a:endParaRPr lang="en-US" altLang="zh-CN" sz="2200" dirty="0"/>
          </a:p>
          <a:p>
            <a:pPr marL="685800" lvl="1" indent="-182880">
              <a:spcBef>
                <a:spcPts val="600"/>
              </a:spcBef>
              <a:spcAft>
                <a:spcPts val="125"/>
              </a:spcAft>
              <a:buSzPct val="60000"/>
              <a:buFont typeface="Wingdings" panose="05000000000000000000" pitchFamily="2" charset="2"/>
              <a:buChar char="n"/>
              <a:defRPr/>
            </a:pPr>
            <a:r>
              <a:rPr lang="en-US" altLang="zh-CN" sz="2200" dirty="0"/>
              <a:t>2025,2,9~2.12</a:t>
            </a:r>
            <a:r>
              <a:rPr lang="zh-CN" altLang="en-US" sz="2200" dirty="0"/>
              <a:t>，    再次更换阴栅组件，并重新激活，恢复束流。</a:t>
            </a:r>
            <a:endParaRPr lang="en-US" altLang="zh-CN" sz="2200" dirty="0"/>
          </a:p>
          <a:p>
            <a:pPr marL="685800" lvl="1" indent="-182880">
              <a:spcBef>
                <a:spcPts val="600"/>
              </a:spcBef>
              <a:spcAft>
                <a:spcPts val="125"/>
              </a:spcAft>
              <a:buSzPct val="60000"/>
              <a:buFont typeface="Wingdings" panose="05000000000000000000" pitchFamily="2" charset="2"/>
              <a:buChar char="n"/>
              <a:defRPr/>
            </a:pPr>
            <a:endParaRPr lang="en-US" altLang="zh-CN" sz="2200" dirty="0"/>
          </a:p>
          <a:p>
            <a:pPr marL="685800" lvl="1" indent="-182880">
              <a:spcBef>
                <a:spcPts val="600"/>
              </a:spcBef>
              <a:spcAft>
                <a:spcPts val="125"/>
              </a:spcAft>
              <a:buSzPct val="60000"/>
              <a:buFont typeface="Wingdings" panose="05000000000000000000" pitchFamily="2" charset="2"/>
              <a:buChar char="n"/>
              <a:defRPr/>
            </a:pPr>
            <a:endParaRPr lang="en-US" altLang="zh-CN" sz="2200" dirty="0"/>
          </a:p>
          <a:p>
            <a:pPr marL="685800" lvl="1" indent="-182880">
              <a:spcBef>
                <a:spcPts val="600"/>
              </a:spcBef>
              <a:spcAft>
                <a:spcPts val="125"/>
              </a:spcAft>
              <a:buSzPct val="60000"/>
              <a:buFont typeface="Wingdings" panose="05000000000000000000" pitchFamily="2" charset="2"/>
              <a:buChar char="n"/>
              <a:defRPr/>
            </a:pPr>
            <a:endParaRPr lang="en-US" altLang="zh-CN" sz="2200" dirty="0"/>
          </a:p>
          <a:p>
            <a:pPr marL="685800" lvl="1" indent="-182880">
              <a:spcBef>
                <a:spcPts val="600"/>
              </a:spcBef>
              <a:spcAft>
                <a:spcPts val="125"/>
              </a:spcAft>
              <a:buSzPct val="60000"/>
              <a:buFont typeface="Wingdings" panose="05000000000000000000" pitchFamily="2" charset="2"/>
              <a:buChar char="n"/>
              <a:defRPr/>
            </a:pPr>
            <a:endParaRPr lang="en-US" altLang="zh-CN" sz="2200" dirty="0"/>
          </a:p>
          <a:p>
            <a:pPr marL="685800" lvl="1" indent="-182880">
              <a:spcBef>
                <a:spcPts val="600"/>
              </a:spcBef>
              <a:spcAft>
                <a:spcPts val="125"/>
              </a:spcAft>
              <a:buSzPct val="60000"/>
              <a:buFont typeface="Wingdings" panose="05000000000000000000" pitchFamily="2" charset="2"/>
              <a:buChar char="n"/>
              <a:defRPr/>
            </a:pPr>
            <a:endParaRPr lang="en-US" altLang="zh-CN" sz="2200" dirty="0"/>
          </a:p>
          <a:p>
            <a:pPr marL="685800" lvl="1" indent="-182880">
              <a:spcBef>
                <a:spcPts val="600"/>
              </a:spcBef>
              <a:spcAft>
                <a:spcPts val="125"/>
              </a:spcAft>
              <a:buSzPct val="60000"/>
              <a:buFont typeface="Wingdings" panose="05000000000000000000" pitchFamily="2" charset="2"/>
              <a:buChar char="n"/>
              <a:defRPr/>
            </a:pPr>
            <a:endParaRPr lang="en-US" altLang="zh-CN" sz="2200" dirty="0"/>
          </a:p>
          <a:p>
            <a:pPr marL="685800" lvl="1" indent="-182880">
              <a:spcBef>
                <a:spcPts val="600"/>
              </a:spcBef>
              <a:spcAft>
                <a:spcPts val="125"/>
              </a:spcAft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目前有一支</a:t>
            </a:r>
            <a:r>
              <a:rPr lang="en-US" altLang="zh-CN" sz="2200" dirty="0"/>
              <a:t>Heatwave</a:t>
            </a:r>
            <a:r>
              <a:rPr lang="zh-CN" altLang="en-US" sz="2200" dirty="0"/>
              <a:t>（电子枪测试台）备件，最近一次测量发射正常（</a:t>
            </a:r>
            <a:r>
              <a:rPr lang="en-US" altLang="zh-CN" sz="2200" dirty="0"/>
              <a:t>2024.11</a:t>
            </a:r>
            <a:r>
              <a:rPr lang="zh-CN" altLang="en-US" sz="2200" dirty="0"/>
              <a:t>）</a:t>
            </a:r>
            <a:endParaRPr lang="en-US" altLang="zh-CN" sz="2200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1A2BBA7-D2E6-4E1E-95D1-5E67E07A1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77" y="3173078"/>
            <a:ext cx="3643390" cy="207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4750AD6-DF71-4DA3-8386-B2DA16DA95D7}"/>
              </a:ext>
            </a:extLst>
          </p:cNvPr>
          <p:cNvSpPr txBox="1"/>
          <p:nvPr/>
        </p:nvSpPr>
        <p:spPr>
          <a:xfrm>
            <a:off x="1458553" y="5248152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/>
              <a:t>灯丝电压衰减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21617632-5814-4DB0-8E90-F4A7766D2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354" y="3173078"/>
            <a:ext cx="3430998" cy="199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A9F6D62-F30A-4218-81D2-D86BEFEE355B}"/>
              </a:ext>
            </a:extLst>
          </p:cNvPr>
          <p:cNvSpPr txBox="1"/>
          <p:nvPr/>
        </p:nvSpPr>
        <p:spPr>
          <a:xfrm>
            <a:off x="4594006" y="5248152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/>
              <a:t>第一支新阴极激活全过程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2E81E5F-2500-4A21-AA93-C69799DA2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816" y="3173078"/>
            <a:ext cx="3958277" cy="1926220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6E509812-EECF-45CA-9015-E46E7519DF49}"/>
              </a:ext>
            </a:extLst>
          </p:cNvPr>
          <p:cNvSpPr/>
          <p:nvPr/>
        </p:nvSpPr>
        <p:spPr>
          <a:xfrm>
            <a:off x="8472293" y="3338185"/>
            <a:ext cx="471474" cy="593084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3229B980-64C5-43F2-9AF0-2C751FEC548D}"/>
              </a:ext>
            </a:extLst>
          </p:cNvPr>
          <p:cNvCxnSpPr>
            <a:cxnSpLocks/>
            <a:stCxn id="13" idx="3"/>
          </p:cNvCxnSpPr>
          <p:nvPr/>
        </p:nvCxnSpPr>
        <p:spPr>
          <a:xfrm flipH="1">
            <a:off x="7491817" y="3844414"/>
            <a:ext cx="1049522" cy="1254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9C542271-8C6B-4BA0-A00C-B5425E699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5256" y="5063328"/>
            <a:ext cx="5162481" cy="66670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sz="1600" b="1" dirty="0">
                <a:solidFill>
                  <a:schemeClr val="tx1"/>
                </a:solidFill>
              </a:rPr>
              <a:t>偏压参数突变（</a:t>
            </a:r>
            <a:r>
              <a:rPr lang="zh-CN" altLang="en-US" sz="1600" b="1" dirty="0">
                <a:solidFill>
                  <a:srgbClr val="FF0000"/>
                </a:solidFill>
              </a:rPr>
              <a:t>对应栅</a:t>
            </a:r>
            <a:r>
              <a:rPr lang="en-US" altLang="zh-CN" sz="1600" b="1" dirty="0">
                <a:solidFill>
                  <a:srgbClr val="FF0000"/>
                </a:solidFill>
              </a:rPr>
              <a:t>-</a:t>
            </a:r>
            <a:r>
              <a:rPr lang="zh-CN" altLang="en-US" sz="1600" b="1" dirty="0">
                <a:solidFill>
                  <a:srgbClr val="FF0000"/>
                </a:solidFill>
              </a:rPr>
              <a:t>阴阻抗发生变化，栅</a:t>
            </a:r>
            <a:r>
              <a:rPr lang="en-US" altLang="zh-CN" sz="1600" b="1" dirty="0">
                <a:solidFill>
                  <a:srgbClr val="FF0000"/>
                </a:solidFill>
              </a:rPr>
              <a:t>-</a:t>
            </a:r>
            <a:r>
              <a:rPr lang="zh-CN" altLang="en-US" sz="1600" b="1" dirty="0">
                <a:solidFill>
                  <a:srgbClr val="FF0000"/>
                </a:solidFill>
              </a:rPr>
              <a:t>阴 短路</a:t>
            </a:r>
            <a:r>
              <a:rPr lang="zh-CN" altLang="en-US" sz="1600" b="1" dirty="0">
                <a:solidFill>
                  <a:schemeClr val="tx1"/>
                </a:solidFill>
              </a:rPr>
              <a:t>）</a:t>
            </a:r>
            <a:endParaRPr lang="en-US" altLang="zh-CN" sz="1600" b="1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sz="1600" b="1" dirty="0">
                <a:solidFill>
                  <a:schemeClr val="tx1"/>
                </a:solidFill>
              </a:rPr>
              <a:t>灯丝工作点：</a:t>
            </a:r>
            <a:r>
              <a:rPr lang="en-US" altLang="zh-CN" sz="1600" b="1" dirty="0">
                <a:solidFill>
                  <a:schemeClr val="tx1"/>
                </a:solidFill>
              </a:rPr>
              <a:t>1.3A/1.2V</a:t>
            </a:r>
            <a:r>
              <a:rPr lang="zh-CN" altLang="en-US" sz="1600" b="1" dirty="0">
                <a:solidFill>
                  <a:schemeClr val="tx1"/>
                </a:solidFill>
              </a:rPr>
              <a:t>左右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DDA1991-71BB-45CD-95DA-B2E9A50428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14"/>
          <a:stretch/>
        </p:blipFill>
        <p:spPr>
          <a:xfrm flipH="1">
            <a:off x="10365030" y="1419806"/>
            <a:ext cx="1826970" cy="123937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3CD54097-3F57-4F26-8D4F-8B2F23E5591C}"/>
              </a:ext>
            </a:extLst>
          </p:cNvPr>
          <p:cNvSpPr/>
          <p:nvPr/>
        </p:nvSpPr>
        <p:spPr>
          <a:xfrm>
            <a:off x="10615000" y="2721188"/>
            <a:ext cx="1327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BCT</a:t>
            </a:r>
            <a:r>
              <a:rPr lang="zh-CN" altLang="en-US" sz="1600" dirty="0"/>
              <a:t>束流信号</a:t>
            </a:r>
          </a:p>
        </p:txBody>
      </p:sp>
    </p:spTree>
    <p:extLst>
      <p:ext uri="{BB962C8B-B14F-4D97-AF65-F5344CB8AC3E}">
        <p14:creationId xmlns:p14="http://schemas.microsoft.com/office/powerpoint/2010/main" val="2164080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239066" y="995355"/>
            <a:ext cx="11835171" cy="5376332"/>
          </a:xfrm>
        </p:spPr>
        <p:txBody>
          <a:bodyPr>
            <a:normAutofit/>
          </a:bodyPr>
          <a:lstStyle/>
          <a:p>
            <a:pPr marL="182880" lvl="1"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调制器运行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/>
            <a:r>
              <a:rPr lang="en-US" altLang="zh-CN" sz="2200" dirty="0"/>
              <a:t>2024</a:t>
            </a:r>
            <a:r>
              <a:rPr lang="zh-CN" altLang="en-US" sz="2200" dirty="0"/>
              <a:t>年</a:t>
            </a:r>
            <a:r>
              <a:rPr lang="en-US" altLang="zh-CN" sz="2200" dirty="0"/>
              <a:t>10</a:t>
            </a:r>
            <a:r>
              <a:rPr lang="zh-CN" altLang="en-US" sz="2200" dirty="0"/>
              <a:t>月</a:t>
            </a:r>
            <a:r>
              <a:rPr lang="en-US" altLang="zh-CN" sz="2200" dirty="0"/>
              <a:t>10</a:t>
            </a:r>
            <a:r>
              <a:rPr lang="zh-CN" altLang="en-US" sz="2200" dirty="0"/>
              <a:t>日</a:t>
            </a:r>
            <a:r>
              <a:rPr lang="en-US" altLang="zh-CN" sz="2200" dirty="0"/>
              <a:t>~2025</a:t>
            </a:r>
            <a:r>
              <a:rPr lang="zh-CN" altLang="en-US" sz="2200" dirty="0"/>
              <a:t>年</a:t>
            </a:r>
            <a:r>
              <a:rPr lang="en-US" altLang="zh-CN" sz="2200" dirty="0"/>
              <a:t>7</a:t>
            </a:r>
            <a:r>
              <a:rPr lang="zh-CN" altLang="en-US" sz="2200" dirty="0"/>
              <a:t>月</a:t>
            </a:r>
            <a:r>
              <a:rPr lang="en-US" altLang="zh-CN" sz="2200" dirty="0"/>
              <a:t>28</a:t>
            </a:r>
            <a:r>
              <a:rPr lang="zh-CN" altLang="en-US" sz="2200" dirty="0"/>
              <a:t>日，功率源：</a:t>
            </a:r>
            <a:r>
              <a:rPr lang="en-US" altLang="zh-CN" sz="2200" dirty="0"/>
              <a:t>5856</a:t>
            </a:r>
            <a:r>
              <a:rPr lang="zh-CN" altLang="en-US" sz="2200" dirty="0"/>
              <a:t>小时，运行稳定，</a:t>
            </a:r>
            <a:r>
              <a:rPr lang="en-US" altLang="zh-CN" sz="2200" dirty="0"/>
              <a:t>0</a:t>
            </a:r>
            <a:r>
              <a:rPr lang="zh-CN" altLang="en-US" sz="2200" dirty="0"/>
              <a:t>故障；</a:t>
            </a:r>
            <a:endParaRPr lang="en-US" altLang="zh-CN" sz="2200" dirty="0"/>
          </a:p>
          <a:p>
            <a:pPr lvl="1"/>
            <a:r>
              <a:rPr lang="en-US" altLang="zh-CN" sz="2200" dirty="0"/>
              <a:t>BII-U</a:t>
            </a:r>
            <a:r>
              <a:rPr lang="zh-CN" altLang="en-US" sz="2200" dirty="0"/>
              <a:t>新增两套固态调制器。</a:t>
            </a:r>
            <a:endParaRPr lang="en-US" altLang="zh-CN" sz="2200" dirty="0"/>
          </a:p>
          <a:p>
            <a:pPr marL="182880" lvl="1"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暑期检修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lvl="1"/>
            <a:r>
              <a:rPr lang="zh-CN" altLang="en-US" sz="2200" b="1" dirty="0"/>
              <a:t>强脉冲振动检修：</a:t>
            </a:r>
            <a:r>
              <a:rPr lang="zh-CN" altLang="en-US" sz="2200" dirty="0"/>
              <a:t>螺钉紧固、高低压触头检查及更换；</a:t>
            </a:r>
          </a:p>
          <a:p>
            <a:pPr lvl="1"/>
            <a:r>
              <a:rPr lang="zh-CN" altLang="en-US" sz="2200" b="1" dirty="0"/>
              <a:t>高压常规检修：</a:t>
            </a:r>
            <a:r>
              <a:rPr lang="zh-CN" altLang="en-US" sz="2200" dirty="0"/>
              <a:t>高压脉冲电阻更换、高压电缆连接组件检修、高压绝缘结构件检修，反峰电路核查，静电吸附灰尘处理；</a:t>
            </a:r>
          </a:p>
          <a:p>
            <a:pPr lvl="1"/>
            <a:r>
              <a:rPr lang="zh-CN" altLang="en-US" sz="2200" b="1" dirty="0"/>
              <a:t>放电柜常规检修：</a:t>
            </a:r>
            <a:r>
              <a:rPr lang="zh-CN" altLang="en-US" sz="2200" dirty="0"/>
              <a:t>柜内照明，排风风机，连接件，闸流管触发电缆等。</a:t>
            </a:r>
          </a:p>
          <a:p>
            <a:pPr lvl="1"/>
            <a:r>
              <a:rPr lang="zh-CN" altLang="en-US" sz="2200" dirty="0"/>
              <a:t>机柜内设备位置调整；</a:t>
            </a:r>
            <a:endParaRPr lang="en-US" altLang="zh-CN" sz="2200" dirty="0"/>
          </a:p>
          <a:p>
            <a:pPr lvl="1"/>
            <a:r>
              <a:rPr lang="zh-CN" altLang="en-US" sz="2200" dirty="0"/>
              <a:t>聚焦电源集中位置调整；</a:t>
            </a:r>
          </a:p>
          <a:p>
            <a:pPr lvl="1"/>
            <a:r>
              <a:rPr lang="zh-CN" altLang="en-US" sz="2200" dirty="0"/>
              <a:t>闸流管轮替和更换。</a:t>
            </a:r>
            <a:endParaRPr lang="en-US" altLang="zh-CN" sz="2200" dirty="0"/>
          </a:p>
          <a:p>
            <a:pPr lvl="1"/>
            <a:endParaRPr lang="en-US" altLang="zh-CN" dirty="0"/>
          </a:p>
          <a:p>
            <a:pPr lvl="1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调制器</a:t>
            </a:r>
          </a:p>
        </p:txBody>
      </p:sp>
    </p:spTree>
    <p:extLst>
      <p:ext uri="{BB962C8B-B14F-4D97-AF65-F5344CB8AC3E}">
        <p14:creationId xmlns:p14="http://schemas.microsoft.com/office/powerpoint/2010/main" val="45978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调制器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half" idx="10"/>
          </p:nvPr>
        </p:nvSpPr>
        <p:spPr>
          <a:xfrm>
            <a:off x="11524453" y="1286574"/>
            <a:ext cx="696702" cy="5120640"/>
          </a:xfrm>
        </p:spPr>
        <p:txBody>
          <a:bodyPr/>
          <a:lstStyle/>
          <a:p>
            <a:pPr marL="0" indent="0" algn="ctr">
              <a:buNone/>
            </a:pPr>
            <a:endParaRPr lang="en-US" altLang="zh-CN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zh-CN" altLang="en-US" dirty="0">
                <a:solidFill>
                  <a:schemeClr val="tx1"/>
                </a:solidFill>
              </a:rPr>
              <a:t>闸流管运行时间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549360"/>
              </p:ext>
            </p:extLst>
          </p:nvPr>
        </p:nvGraphicFramePr>
        <p:xfrm>
          <a:off x="6816437" y="1205048"/>
          <a:ext cx="4767580" cy="5037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4515">
                  <a:extLst>
                    <a:ext uri="{9D8B030D-6E8A-4147-A177-3AD203B41FA5}">
                      <a16:colId xmlns:a16="http://schemas.microsoft.com/office/drawing/2014/main" val="433186034"/>
                    </a:ext>
                  </a:extLst>
                </a:gridCol>
                <a:gridCol w="761365">
                  <a:extLst>
                    <a:ext uri="{9D8B030D-6E8A-4147-A177-3AD203B41FA5}">
                      <a16:colId xmlns:a16="http://schemas.microsoft.com/office/drawing/2014/main" val="920795139"/>
                    </a:ext>
                  </a:extLst>
                </a:gridCol>
                <a:gridCol w="1252220">
                  <a:extLst>
                    <a:ext uri="{9D8B030D-6E8A-4147-A177-3AD203B41FA5}">
                      <a16:colId xmlns:a16="http://schemas.microsoft.com/office/drawing/2014/main" val="4239677100"/>
                    </a:ext>
                  </a:extLst>
                </a:gridCol>
                <a:gridCol w="1139825">
                  <a:extLst>
                    <a:ext uri="{9D8B030D-6E8A-4147-A177-3AD203B41FA5}">
                      <a16:colId xmlns:a16="http://schemas.microsoft.com/office/drawing/2014/main" val="2217925907"/>
                    </a:ext>
                  </a:extLst>
                </a:gridCol>
                <a:gridCol w="1049655">
                  <a:extLst>
                    <a:ext uri="{9D8B030D-6E8A-4147-A177-3AD203B41FA5}">
                      <a16:colId xmlns:a16="http://schemas.microsoft.com/office/drawing/2014/main" val="1509627000"/>
                    </a:ext>
                  </a:extLst>
                </a:gridCol>
              </a:tblGrid>
              <a:tr h="222800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    </a:t>
                      </a:r>
                      <a:r>
                        <a:rPr lang="en-US" altLang="zh-CN" sz="1400" u="none" kern="0" dirty="0">
                          <a:solidFill>
                            <a:schemeClr val="tx1"/>
                          </a:solidFill>
                          <a:effectLst/>
                        </a:rPr>
                        <a:t>BEPCII</a:t>
                      </a:r>
                      <a:r>
                        <a:rPr lang="zh-CN" altLang="zh-CN" sz="1400" kern="0" dirty="0">
                          <a:solidFill>
                            <a:schemeClr val="tx1"/>
                          </a:solidFill>
                          <a:effectLst/>
                        </a:rPr>
                        <a:t>闸流管运行时间统计数据</a:t>
                      </a:r>
                      <a:endParaRPr lang="zh-CN" altLang="zh-CN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794828"/>
                  </a:ext>
                </a:extLst>
              </a:tr>
              <a:tr h="219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序号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</a:rPr>
                        <a:t>位置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effectLst/>
                        </a:rPr>
                        <a:t>闸流管编号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启用时间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>
                          <a:effectLst/>
                        </a:rPr>
                        <a:t>运行时间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33849065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2" action="ppaction://hlinkfile"/>
                        </a:rPr>
                        <a:t>01#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2306100601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2024/10/8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6984 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12274268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3" action="ppaction://hlinkfile"/>
                        </a:rPr>
                        <a:t>02#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2312020301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2025/8/17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1032 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66674353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4" action="ppaction://hlinkfile"/>
                        </a:rPr>
                        <a:t>03#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2312020101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2024/10/8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6984 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08213048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5" action="ppaction://hlinkfile"/>
                        </a:rPr>
                        <a:t>04#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2501060301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2025/8/17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1032 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62361332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6" action="ppaction://hlinkfile"/>
                        </a:rPr>
                        <a:t>05#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2306100501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2025/8/17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1032 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92795581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7" action="ppaction://hlinkfile"/>
                        </a:rPr>
                        <a:t>06#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2312020201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2025/8/17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1032 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50820367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8" action="ppaction://hlinkfile"/>
                        </a:rPr>
                        <a:t>07#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2205190501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2023/4/25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16176 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0498336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9" action="ppaction://hlinkfile"/>
                        </a:rPr>
                        <a:t>08A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2112070101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2023/3/14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17184 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09819831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10" action="ppaction://hlinkfile"/>
                        </a:rPr>
                        <a:t>08#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2304250101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2023/9/15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13944 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8040879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11" action="ppaction://hlinkfile"/>
                        </a:rPr>
                        <a:t>09A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2303150101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2023/9/15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13944 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68028554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12" action="ppaction://hlinkfile"/>
                        </a:rPr>
                        <a:t>09#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2304250301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2024/10/8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6984 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77392845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13" action="ppaction://hlinkfile"/>
                        </a:rPr>
                        <a:t>10#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2312020401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2024/10/8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6984 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00222171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14" action="ppaction://hlinkfile"/>
                        </a:rPr>
                        <a:t>11A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2302100401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2023/9/15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13944 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09069009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15" action="ppaction://hlinkfile"/>
                        </a:rPr>
                        <a:t>11#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2309280301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2024/6/11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7464 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49599424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16" action="ppaction://hlinkfile"/>
                        </a:rPr>
                        <a:t>12#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2203180401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2023/9/15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13944 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64165163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17" action="ppaction://hlinkfile"/>
                        </a:rPr>
                        <a:t>13A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2407110201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2024/10/8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6984 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76237748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18" action="ppaction://hlinkfile"/>
                        </a:rPr>
                        <a:t>13#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2203180201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2023/9/15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13944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87193350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19" action="ppaction://hlinkfile"/>
                        </a:rPr>
                        <a:t>14#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2103250301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2022/9/15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19776 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66889293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20" action="ppaction://hlinkfile"/>
                        </a:rPr>
                        <a:t>15#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2203180601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2023/9/15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12912 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79809963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21" action="ppaction://hlinkfile"/>
                        </a:rPr>
                        <a:t>16#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2203180301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2023/6/8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15120 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84032372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" panose="02020603050405020304" pitchFamily="18" charset="0"/>
                          <a:hlinkClick r:id="rId22"/>
                        </a:rPr>
                        <a:t>电子枪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2212020101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2023/9/15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13944 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44689825"/>
                  </a:ext>
                </a:extLst>
              </a:tr>
              <a:tr h="20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none" strike="noStrike" kern="100">
                          <a:solidFill>
                            <a:srgbClr val="0000FF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23"/>
                        </a:rPr>
                        <a:t>测试台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2303150201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2025/4/8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3744 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80651453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767412"/>
              </p:ext>
            </p:extLst>
          </p:nvPr>
        </p:nvGraphicFramePr>
        <p:xfrm>
          <a:off x="607983" y="3775676"/>
          <a:ext cx="5976592" cy="15092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1927">
                  <a:extLst>
                    <a:ext uri="{9D8B030D-6E8A-4147-A177-3AD203B41FA5}">
                      <a16:colId xmlns:a16="http://schemas.microsoft.com/office/drawing/2014/main" val="703590011"/>
                    </a:ext>
                  </a:extLst>
                </a:gridCol>
                <a:gridCol w="771927">
                  <a:extLst>
                    <a:ext uri="{9D8B030D-6E8A-4147-A177-3AD203B41FA5}">
                      <a16:colId xmlns:a16="http://schemas.microsoft.com/office/drawing/2014/main" val="689476703"/>
                    </a:ext>
                  </a:extLst>
                </a:gridCol>
                <a:gridCol w="1192980">
                  <a:extLst>
                    <a:ext uri="{9D8B030D-6E8A-4147-A177-3AD203B41FA5}">
                      <a16:colId xmlns:a16="http://schemas.microsoft.com/office/drawing/2014/main" val="1111573228"/>
                    </a:ext>
                  </a:extLst>
                </a:gridCol>
                <a:gridCol w="771927">
                  <a:extLst>
                    <a:ext uri="{9D8B030D-6E8A-4147-A177-3AD203B41FA5}">
                      <a16:colId xmlns:a16="http://schemas.microsoft.com/office/drawing/2014/main" val="2795673926"/>
                    </a:ext>
                  </a:extLst>
                </a:gridCol>
                <a:gridCol w="888887">
                  <a:extLst>
                    <a:ext uri="{9D8B030D-6E8A-4147-A177-3AD203B41FA5}">
                      <a16:colId xmlns:a16="http://schemas.microsoft.com/office/drawing/2014/main" val="1998694820"/>
                    </a:ext>
                  </a:extLst>
                </a:gridCol>
                <a:gridCol w="807017">
                  <a:extLst>
                    <a:ext uri="{9D8B030D-6E8A-4147-A177-3AD203B41FA5}">
                      <a16:colId xmlns:a16="http://schemas.microsoft.com/office/drawing/2014/main" val="1892412866"/>
                    </a:ext>
                  </a:extLst>
                </a:gridCol>
                <a:gridCol w="771927">
                  <a:extLst>
                    <a:ext uri="{9D8B030D-6E8A-4147-A177-3AD203B41FA5}">
                      <a16:colId xmlns:a16="http://schemas.microsoft.com/office/drawing/2014/main" val="969596617"/>
                    </a:ext>
                  </a:extLst>
                </a:gridCol>
              </a:tblGrid>
              <a:tr h="302542">
                <a:tc gridSpan="7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b="1" u="none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2024~2025</a:t>
                      </a:r>
                      <a:r>
                        <a:rPr lang="zh-CN" altLang="en-US" sz="1400" b="1" u="none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年退役闸流管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502359"/>
                  </a:ext>
                </a:extLst>
              </a:tr>
              <a:tr h="24134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</a:rPr>
                        <a:t>序号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</a:rPr>
                        <a:t>退役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</a:rPr>
                        <a:t>闸流管编号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</a:rPr>
                        <a:t>厂家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</a:rPr>
                        <a:t>启用时间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停用时间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运行时间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5374739"/>
                  </a:ext>
                </a:extLst>
              </a:tr>
              <a:tr h="2413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fault-1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"/>
                          <a:ea typeface="宋体" panose="02010600030101010101" pitchFamily="2" charset="-122"/>
                          <a:cs typeface="+mn-cs"/>
                        </a:rPr>
                        <a:t>2105030201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GL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2022/9/15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2025/7/28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20376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9203366"/>
                  </a:ext>
                </a:extLst>
              </a:tr>
              <a:tr h="2413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fault-2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"/>
                          <a:ea typeface="宋体" panose="02010600030101010101" pitchFamily="2" charset="-122"/>
                          <a:cs typeface="+mn-cs"/>
                        </a:rPr>
                        <a:t>2107140401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GL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2022/3/23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2025/7/28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23424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58591234"/>
                  </a:ext>
                </a:extLst>
              </a:tr>
              <a:tr h="2413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fault-3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"/>
                          <a:ea typeface="宋体" panose="02010600030101010101" pitchFamily="2" charset="-122"/>
                          <a:cs typeface="+mn-cs"/>
                        </a:rPr>
                        <a:t>2206190201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GL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2022/9/15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2025/7/28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20208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9233404"/>
                  </a:ext>
                </a:extLst>
              </a:tr>
              <a:tr h="2413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fault-4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"/>
                          <a:ea typeface="宋体" panose="02010600030101010101" pitchFamily="2" charset="-122"/>
                          <a:cs typeface="+mn-cs"/>
                        </a:rPr>
                        <a:t>2101190501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GL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2022/3/23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2025/7/28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21672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011963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283680" y="1018163"/>
            <a:ext cx="6416826" cy="2467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1" indent="-182880">
              <a:spcBef>
                <a:spcPts val="1200"/>
              </a:spcBef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闸流管</a:t>
            </a:r>
            <a:endParaRPr lang="en-US" altLang="zh-CN" sz="2600" b="1" dirty="0">
              <a:solidFill>
                <a:srgbClr val="0067B4"/>
              </a:solidFill>
            </a:endParaRPr>
          </a:p>
          <a:p>
            <a:pPr marL="685800" lvl="1" indent="-182880">
              <a:lnSpc>
                <a:spcPts val="264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采用全国产</a:t>
            </a:r>
            <a:r>
              <a:rPr lang="en-US" altLang="zh-CN" sz="2200" dirty="0"/>
              <a:t>GL</a:t>
            </a:r>
            <a:r>
              <a:rPr lang="zh-CN" altLang="en-US" sz="2200" dirty="0"/>
              <a:t>闸流管，平均寿命</a:t>
            </a:r>
            <a:r>
              <a:rPr lang="en-US" altLang="zh-CN" sz="2200" dirty="0">
                <a:solidFill>
                  <a:srgbClr val="FF0000"/>
                </a:solidFill>
              </a:rPr>
              <a:t>24452</a:t>
            </a:r>
            <a:r>
              <a:rPr lang="zh-CN" altLang="en-US" sz="2200" dirty="0"/>
              <a:t>小时（进口</a:t>
            </a:r>
            <a:r>
              <a:rPr lang="en-US" altLang="zh-CN" sz="2200" dirty="0"/>
              <a:t>e2V</a:t>
            </a:r>
            <a:r>
              <a:rPr lang="zh-CN" altLang="en-US" sz="2200" dirty="0"/>
              <a:t>闸流管寿命</a:t>
            </a:r>
            <a:r>
              <a:rPr lang="en-US" altLang="zh-CN" sz="2200" dirty="0"/>
              <a:t>19176</a:t>
            </a:r>
            <a:r>
              <a:rPr lang="zh-CN" altLang="en-US" sz="2200" dirty="0"/>
              <a:t>小时）；</a:t>
            </a:r>
            <a:endParaRPr lang="en-US" altLang="zh-CN" sz="2200" dirty="0"/>
          </a:p>
          <a:p>
            <a:pPr marL="685800" lvl="1" indent="-182880">
              <a:lnSpc>
                <a:spcPts val="264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200" dirty="0"/>
              <a:t>暑期主动下线到达寿命闸流管，对前</a:t>
            </a:r>
            <a:r>
              <a:rPr lang="en-US" altLang="zh-CN" sz="2200" dirty="0"/>
              <a:t>7</a:t>
            </a:r>
            <a:r>
              <a:rPr lang="zh-CN" altLang="en-US" sz="2200" dirty="0"/>
              <a:t>个关键工位的闸流管替换，确保本轮运行时全在寿命周期内，从而保障供束。</a:t>
            </a:r>
            <a:endParaRPr lang="en-US" altLang="zh-CN" sz="2200" dirty="0"/>
          </a:p>
        </p:txBody>
      </p:sp>
    </p:spTree>
    <p:extLst>
      <p:ext uri="{BB962C8B-B14F-4D97-AF65-F5344CB8AC3E}">
        <p14:creationId xmlns:p14="http://schemas.microsoft.com/office/powerpoint/2010/main" val="2423066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速调管</a:t>
            </a:r>
          </a:p>
        </p:txBody>
      </p:sp>
      <p:sp>
        <p:nvSpPr>
          <p:cNvPr id="6" name="内容占位符 4"/>
          <p:cNvSpPr txBox="1">
            <a:spLocks/>
          </p:cNvSpPr>
          <p:nvPr/>
        </p:nvSpPr>
        <p:spPr>
          <a:xfrm>
            <a:off x="11165560" y="1108677"/>
            <a:ext cx="696702" cy="512064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endParaRPr lang="en-US" altLang="zh-CN" dirty="0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zh-CN" altLang="en-US" dirty="0"/>
              <a:t>速调管运行时间</a:t>
            </a:r>
          </a:p>
        </p:txBody>
      </p:sp>
      <p:sp>
        <p:nvSpPr>
          <p:cNvPr id="7" name="矩形 6"/>
          <p:cNvSpPr/>
          <p:nvPr/>
        </p:nvSpPr>
        <p:spPr>
          <a:xfrm>
            <a:off x="178223" y="889592"/>
            <a:ext cx="6433692" cy="2167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1" indent="-182880">
              <a:lnSpc>
                <a:spcPct val="150000"/>
              </a:lnSpc>
              <a:spcBef>
                <a:spcPts val="1200"/>
              </a:spcBef>
              <a:spcAft>
                <a:spcPts val="125"/>
              </a:spcAft>
              <a:buClr>
                <a:srgbClr val="005EA4"/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2600" b="1" dirty="0">
                <a:solidFill>
                  <a:srgbClr val="0067B4"/>
                </a:solidFill>
              </a:rPr>
              <a:t>速调管运行：</a:t>
            </a:r>
            <a:r>
              <a:rPr lang="zh-CN" altLang="en-US" sz="2400" dirty="0"/>
              <a:t>截至</a:t>
            </a:r>
            <a:r>
              <a:rPr lang="en-US" altLang="zh-CN" sz="2400" dirty="0"/>
              <a:t>2025.7.29</a:t>
            </a:r>
          </a:p>
          <a:p>
            <a:pPr marL="685800" lvl="1" indent="-182880">
              <a:lnSpc>
                <a:spcPts val="264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zh-CN" altLang="en-US" sz="2400" dirty="0"/>
              <a:t> </a:t>
            </a:r>
            <a:r>
              <a:rPr lang="zh-CN" altLang="en-US" sz="2200" dirty="0"/>
              <a:t>进口：</a:t>
            </a:r>
            <a:r>
              <a:rPr lang="en-US" altLang="zh-CN" sz="2200" dirty="0"/>
              <a:t>14</a:t>
            </a:r>
            <a:r>
              <a:rPr lang="zh-CN" altLang="en-US" sz="2200" dirty="0"/>
              <a:t>支；</a:t>
            </a:r>
          </a:p>
          <a:p>
            <a:pPr marL="685800" lvl="1" indent="-182880">
              <a:lnSpc>
                <a:spcPts val="264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en-US" altLang="zh-CN" sz="2200" dirty="0"/>
              <a:t> </a:t>
            </a:r>
            <a:r>
              <a:rPr lang="zh-CN" altLang="en-US" sz="2200" dirty="0"/>
              <a:t>国产：</a:t>
            </a:r>
            <a:r>
              <a:rPr lang="en-US" altLang="zh-CN" sz="2200" dirty="0"/>
              <a:t>8</a:t>
            </a:r>
            <a:r>
              <a:rPr lang="zh-CN" altLang="en-US" sz="2200" dirty="0">
                <a:latin typeface="+mn-ea"/>
              </a:rPr>
              <a:t>支（</a:t>
            </a:r>
            <a:r>
              <a:rPr lang="en-US" altLang="zh-CN" sz="2200" dirty="0"/>
              <a:t>7</a:t>
            </a:r>
            <a:r>
              <a:rPr lang="zh-CN" altLang="en-US" sz="2200" dirty="0">
                <a:latin typeface="+mn-ea"/>
              </a:rPr>
              <a:t>支国产</a:t>
            </a:r>
            <a:r>
              <a:rPr lang="en-US" altLang="zh-CN" sz="2200" dirty="0">
                <a:latin typeface="+mn-ea"/>
              </a:rPr>
              <a:t>+</a:t>
            </a:r>
            <a:r>
              <a:rPr lang="en-US" altLang="zh-CN" sz="2200" dirty="0"/>
              <a:t>1</a:t>
            </a:r>
            <a:r>
              <a:rPr lang="zh-CN" altLang="en-US" sz="2200" dirty="0">
                <a:latin typeface="+mn-ea"/>
              </a:rPr>
              <a:t>支返修）；</a:t>
            </a:r>
            <a:endParaRPr lang="en-US" altLang="zh-CN" sz="2200" dirty="0">
              <a:latin typeface="+mn-ea"/>
            </a:endParaRPr>
          </a:p>
          <a:p>
            <a:pPr marL="685800" lvl="1" indent="-182880">
              <a:lnSpc>
                <a:spcPts val="2640"/>
              </a:lnSpc>
              <a:spcBef>
                <a:spcPts val="1200"/>
              </a:spcBef>
              <a:buSzPct val="60000"/>
              <a:buFont typeface="Wingdings" panose="05000000000000000000" pitchFamily="2" charset="2"/>
              <a:buChar char="n"/>
              <a:defRPr/>
            </a:pPr>
            <a:r>
              <a:rPr lang="en-US" altLang="zh-CN" sz="2200" dirty="0"/>
              <a:t> </a:t>
            </a:r>
            <a:r>
              <a:rPr lang="zh-CN" altLang="en-US" sz="2200" b="1" dirty="0">
                <a:solidFill>
                  <a:srgbClr val="FF0000"/>
                </a:solidFill>
              </a:rPr>
              <a:t>国产管运行数量创新高。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AC26C508-4467-43FE-B45D-8731003ADD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893081"/>
              </p:ext>
            </p:extLst>
          </p:nvPr>
        </p:nvGraphicFramePr>
        <p:xfrm>
          <a:off x="6482120" y="1108677"/>
          <a:ext cx="4423935" cy="50407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6125">
                  <a:extLst>
                    <a:ext uri="{9D8B030D-6E8A-4147-A177-3AD203B41FA5}">
                      <a16:colId xmlns:a16="http://schemas.microsoft.com/office/drawing/2014/main" val="99719221"/>
                    </a:ext>
                  </a:extLst>
                </a:gridCol>
                <a:gridCol w="1388286">
                  <a:extLst>
                    <a:ext uri="{9D8B030D-6E8A-4147-A177-3AD203B41FA5}">
                      <a16:colId xmlns:a16="http://schemas.microsoft.com/office/drawing/2014/main" val="3124042041"/>
                    </a:ext>
                  </a:extLst>
                </a:gridCol>
                <a:gridCol w="967796">
                  <a:extLst>
                    <a:ext uri="{9D8B030D-6E8A-4147-A177-3AD203B41FA5}">
                      <a16:colId xmlns:a16="http://schemas.microsoft.com/office/drawing/2014/main" val="3024108122"/>
                    </a:ext>
                  </a:extLst>
                </a:gridCol>
                <a:gridCol w="1481728">
                  <a:extLst>
                    <a:ext uri="{9D8B030D-6E8A-4147-A177-3AD203B41FA5}">
                      <a16:colId xmlns:a16="http://schemas.microsoft.com/office/drawing/2014/main" val="1303195421"/>
                    </a:ext>
                  </a:extLst>
                </a:gridCol>
              </a:tblGrid>
              <a:tr h="276231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位置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型号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0" dirty="0">
                          <a:effectLst/>
                        </a:rPr>
                        <a:t>功率</a:t>
                      </a:r>
                      <a:r>
                        <a:rPr lang="en-US" sz="1400" kern="0" dirty="0">
                          <a:effectLst/>
                        </a:rPr>
                        <a:t>(MW)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运行时长（</a:t>
                      </a:r>
                      <a:r>
                        <a:rPr lang="en-US" sz="1400" kern="0" dirty="0">
                          <a:effectLst/>
                        </a:rPr>
                        <a:t>h</a:t>
                      </a:r>
                      <a:r>
                        <a:rPr lang="zh-CN" sz="1400" kern="0" dirty="0">
                          <a:effectLst/>
                        </a:rPr>
                        <a:t>）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extLst>
                  <a:ext uri="{0D108BD9-81ED-4DB2-BD59-A6C34878D82A}">
                    <a16:rowId xmlns:a16="http://schemas.microsoft.com/office/drawing/2014/main" val="595783266"/>
                  </a:ext>
                </a:extLst>
              </a:tr>
              <a:tr h="1574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1#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三菱</a:t>
                      </a:r>
                      <a:r>
                        <a:rPr lang="en-US" sz="1400" kern="0" dirty="0">
                          <a:effectLst/>
                        </a:rPr>
                        <a:t>2018-1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30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41480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extLst>
                  <a:ext uri="{0D108BD9-81ED-4DB2-BD59-A6C34878D82A}">
                    <a16:rowId xmlns:a16="http://schemas.microsoft.com/office/drawing/2014/main" val="718857178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2#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佳能</a:t>
                      </a:r>
                      <a:r>
                        <a:rPr lang="en-US" sz="1400" kern="0" dirty="0">
                          <a:effectLst/>
                        </a:rPr>
                        <a:t>-1H110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44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20960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extLst>
                  <a:ext uri="{0D108BD9-81ED-4DB2-BD59-A6C34878D82A}">
                    <a16:rowId xmlns:a16="http://schemas.microsoft.com/office/drawing/2014/main" val="451592604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3#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汉光</a:t>
                      </a:r>
                      <a:r>
                        <a:rPr lang="en-US" sz="1400" kern="0" dirty="0">
                          <a:effectLst/>
                        </a:rPr>
                        <a:t>2017-3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57992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940163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4#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佳能</a:t>
                      </a:r>
                      <a:r>
                        <a:rPr lang="en-US" sz="1400" kern="0" dirty="0">
                          <a:effectLst/>
                        </a:rPr>
                        <a:t>21J111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40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20960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extLst>
                  <a:ext uri="{0D108BD9-81ED-4DB2-BD59-A6C34878D82A}">
                    <a16:rowId xmlns:a16="http://schemas.microsoft.com/office/drawing/2014/main" val="2301624624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5#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东芝</a:t>
                      </a:r>
                      <a:r>
                        <a:rPr lang="en-US" sz="1400" kern="0" dirty="0">
                          <a:effectLst/>
                        </a:rPr>
                        <a:t>22A113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38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27872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extLst>
                  <a:ext uri="{0D108BD9-81ED-4DB2-BD59-A6C34878D82A}">
                    <a16:rowId xmlns:a16="http://schemas.microsoft.com/office/drawing/2014/main" val="3514159389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6A#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东芝</a:t>
                      </a:r>
                      <a:r>
                        <a:rPr lang="en-US" sz="1400" kern="0" dirty="0">
                          <a:effectLst/>
                        </a:rPr>
                        <a:t>22B115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29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6608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extLst>
                  <a:ext uri="{0D108BD9-81ED-4DB2-BD59-A6C34878D82A}">
                    <a16:rowId xmlns:a16="http://schemas.microsoft.com/office/drawing/2014/main" val="988773161"/>
                  </a:ext>
                </a:extLst>
              </a:tr>
              <a:tr h="1574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6#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三菱</a:t>
                      </a:r>
                      <a:r>
                        <a:rPr lang="en-US" sz="1400" kern="0" dirty="0">
                          <a:effectLst/>
                        </a:rPr>
                        <a:t>2017-1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39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50720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extLst>
                  <a:ext uri="{0D108BD9-81ED-4DB2-BD59-A6C34878D82A}">
                    <a16:rowId xmlns:a16="http://schemas.microsoft.com/office/drawing/2014/main" val="231324713"/>
                  </a:ext>
                </a:extLst>
              </a:tr>
              <a:tr h="1574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7#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三菱</a:t>
                      </a:r>
                      <a:r>
                        <a:rPr lang="en-US" sz="1400" kern="0" dirty="0">
                          <a:effectLst/>
                        </a:rPr>
                        <a:t>2018-3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44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21912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extLst>
                  <a:ext uri="{0D108BD9-81ED-4DB2-BD59-A6C34878D82A}">
                    <a16:rowId xmlns:a16="http://schemas.microsoft.com/office/drawing/2014/main" val="3057930581"/>
                  </a:ext>
                </a:extLst>
              </a:tr>
              <a:tr h="28392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8A#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汉光</a:t>
                      </a:r>
                      <a:r>
                        <a:rPr lang="en-US" sz="1400" kern="0" dirty="0">
                          <a:effectLst/>
                        </a:rPr>
                        <a:t>202101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41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17168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543617"/>
                  </a:ext>
                </a:extLst>
              </a:tr>
              <a:tr h="7807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8#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翻修</a:t>
                      </a:r>
                      <a:r>
                        <a:rPr lang="en-US" sz="1400" kern="0" dirty="0">
                          <a:effectLst/>
                        </a:rPr>
                        <a:t> 19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35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43040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560872"/>
                  </a:ext>
                </a:extLst>
              </a:tr>
              <a:tr h="20580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9A#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东芝</a:t>
                      </a:r>
                      <a:r>
                        <a:rPr lang="en-US" sz="1400" kern="0">
                          <a:effectLst/>
                        </a:rPr>
                        <a:t>11F021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45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101994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extLst>
                  <a:ext uri="{0D108BD9-81ED-4DB2-BD59-A6C34878D82A}">
                    <a16:rowId xmlns:a16="http://schemas.microsoft.com/office/drawing/2014/main" val="2888100210"/>
                  </a:ext>
                </a:extLst>
              </a:tr>
              <a:tr h="1574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9#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汉光</a:t>
                      </a:r>
                      <a:r>
                        <a:rPr lang="en-US" sz="1400" kern="0" dirty="0">
                          <a:effectLst/>
                        </a:rPr>
                        <a:t>2021-2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40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22400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82056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10#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三菱</a:t>
                      </a:r>
                      <a:r>
                        <a:rPr lang="en-US" sz="1400" kern="0">
                          <a:effectLst/>
                        </a:rPr>
                        <a:t>2018-2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44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35816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extLst>
                  <a:ext uri="{0D108BD9-81ED-4DB2-BD59-A6C34878D82A}">
                    <a16:rowId xmlns:a16="http://schemas.microsoft.com/office/drawing/2014/main" val="2196506936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11A#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东芝</a:t>
                      </a:r>
                      <a:r>
                        <a:rPr lang="en-US" sz="1400" kern="0">
                          <a:effectLst/>
                        </a:rPr>
                        <a:t>11H024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45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100410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extLst>
                  <a:ext uri="{0D108BD9-81ED-4DB2-BD59-A6C34878D82A}">
                    <a16:rowId xmlns:a16="http://schemas.microsoft.com/office/drawing/2014/main" val="4250262696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11#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汉光</a:t>
                      </a:r>
                      <a:r>
                        <a:rPr lang="en-US" sz="1400" kern="0" dirty="0">
                          <a:effectLst/>
                        </a:rPr>
                        <a:t>2018-2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34640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988557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12A#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东芝</a:t>
                      </a:r>
                      <a:r>
                        <a:rPr lang="en-US" sz="1400" kern="0">
                          <a:effectLst/>
                        </a:rPr>
                        <a:t>22E116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35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6648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extLst>
                  <a:ext uri="{0D108BD9-81ED-4DB2-BD59-A6C34878D82A}">
                    <a16:rowId xmlns:a16="http://schemas.microsoft.com/office/drawing/2014/main" val="3337974592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12#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汉光</a:t>
                      </a:r>
                      <a:r>
                        <a:rPr lang="en-US" sz="1400" kern="0" dirty="0">
                          <a:effectLst/>
                        </a:rPr>
                        <a:t> 202303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35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3180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324989"/>
                  </a:ext>
                </a:extLst>
              </a:tr>
              <a:tr h="1574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13A#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汉光</a:t>
                      </a:r>
                      <a:r>
                        <a:rPr lang="en-US" sz="1400" kern="0" dirty="0">
                          <a:effectLst/>
                        </a:rPr>
                        <a:t>202201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13392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488743"/>
                  </a:ext>
                </a:extLst>
              </a:tr>
              <a:tr h="1574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13#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汉光</a:t>
                      </a:r>
                      <a:r>
                        <a:rPr lang="en-US" sz="1400" kern="0">
                          <a:effectLst/>
                        </a:rPr>
                        <a:t>2017-2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35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56312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888114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14#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三菱</a:t>
                      </a:r>
                      <a:r>
                        <a:rPr lang="en-US" sz="1400" kern="0">
                          <a:effectLst/>
                        </a:rPr>
                        <a:t>2017-4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53132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extLst>
                  <a:ext uri="{0D108BD9-81ED-4DB2-BD59-A6C34878D82A}">
                    <a16:rowId xmlns:a16="http://schemas.microsoft.com/office/drawing/2014/main" val="3126379487"/>
                  </a:ext>
                </a:extLst>
              </a:tr>
              <a:tr h="104981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15#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东芝</a:t>
                      </a:r>
                      <a:r>
                        <a:rPr lang="en-US" sz="1400" kern="0">
                          <a:effectLst/>
                        </a:rPr>
                        <a:t>13J029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0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78618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extLst>
                  <a:ext uri="{0D108BD9-81ED-4DB2-BD59-A6C34878D82A}">
                    <a16:rowId xmlns:a16="http://schemas.microsoft.com/office/drawing/2014/main" val="1906262791"/>
                  </a:ext>
                </a:extLst>
              </a:tr>
              <a:tr h="1837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16#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0">
                          <a:effectLst/>
                        </a:rPr>
                        <a:t>三菱</a:t>
                      </a:r>
                      <a:r>
                        <a:rPr lang="en-US" sz="1400" kern="0">
                          <a:effectLst/>
                        </a:rPr>
                        <a:t>2017-2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57824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170" marR="11170" marT="0" marB="0" anchor="ctr"/>
                </a:tc>
                <a:extLst>
                  <a:ext uri="{0D108BD9-81ED-4DB2-BD59-A6C34878D82A}">
                    <a16:rowId xmlns:a16="http://schemas.microsoft.com/office/drawing/2014/main" val="3430340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91339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st HEPS-TF IAC Meeting-final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HEPSTF">
      <a:majorFont>
        <a:latin typeface="Times New Roman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st HEPS-TF IAC Meeting-final" id="{2BBD9EC8-0ADC-461D-96D6-0B51FC7B964C}" vid="{3E249EE4-7C67-44D0-9662-037B5FB9A4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81581</TotalTime>
  <Words>3278</Words>
  <Application>Microsoft Office PowerPoint</Application>
  <PresentationFormat>宽屏</PresentationFormat>
  <Paragraphs>834</Paragraphs>
  <Slides>34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0" baseType="lpstr">
      <vt:lpstr>time</vt:lpstr>
      <vt:lpstr>等线</vt:lpstr>
      <vt:lpstr>等线</vt:lpstr>
      <vt:lpstr>黑体</vt:lpstr>
      <vt:lpstr>楷体</vt:lpstr>
      <vt:lpstr>宋体</vt:lpstr>
      <vt:lpstr>微软雅黑</vt:lpstr>
      <vt:lpstr>Arial</vt:lpstr>
      <vt:lpstr>Calibri</vt:lpstr>
      <vt:lpstr>Comic Sans MS</vt:lpstr>
      <vt:lpstr>Times</vt:lpstr>
      <vt:lpstr>Times</vt:lpstr>
      <vt:lpstr>Times New Roman</vt:lpstr>
      <vt:lpstr>Wingdings</vt:lpstr>
      <vt:lpstr>Wingdings 2</vt:lpstr>
      <vt:lpstr>1st HEPS-TF IAC Meeting-final</vt:lpstr>
      <vt:lpstr>功率源系统运行 BEPCII运行年会-2025</vt:lpstr>
      <vt:lpstr>内容</vt:lpstr>
      <vt:lpstr>PowerPoint 演示文稿</vt:lpstr>
      <vt:lpstr>总体</vt:lpstr>
      <vt:lpstr>电子枪</vt:lpstr>
      <vt:lpstr>电子枪</vt:lpstr>
      <vt:lpstr>调制器</vt:lpstr>
      <vt:lpstr>调制器</vt:lpstr>
      <vt:lpstr>速调管</vt:lpstr>
      <vt:lpstr>速调管</vt:lpstr>
      <vt:lpstr>正电子源</vt:lpstr>
      <vt:lpstr>PowerPoint 演示文稿</vt:lpstr>
      <vt:lpstr>电子枪固态脉冲电源升级</vt:lpstr>
      <vt:lpstr>BII-U新增固态调制器功率源</vt:lpstr>
      <vt:lpstr>高稳定度充电电源改造</vt:lpstr>
      <vt:lpstr>调制器高压电子器件国产化</vt:lpstr>
      <vt:lpstr>功率源辅助电源</vt:lpstr>
      <vt:lpstr>50MW国产速调管</vt:lpstr>
      <vt:lpstr>国产隔离窗</vt:lpstr>
      <vt:lpstr>功率源联锁与控制</vt:lpstr>
      <vt:lpstr>正电子固态脉冲电源升级</vt:lpstr>
      <vt:lpstr>正电子转换装置备件</vt:lpstr>
      <vt:lpstr>PowerPoint 演示文稿</vt:lpstr>
      <vt:lpstr>阴栅组件数据分析</vt:lpstr>
      <vt:lpstr>闸流管</vt:lpstr>
      <vt:lpstr>高压脉冲电缆寿命数据分析</vt:lpstr>
      <vt:lpstr>高压充电机直流电缆组件</vt:lpstr>
      <vt:lpstr>退役速调管信息汇总</vt:lpstr>
      <vt:lpstr>PowerPoint 演示文稿</vt:lpstr>
      <vt:lpstr>速调管导流系数监测</vt:lpstr>
      <vt:lpstr>接地有效性测量</vt:lpstr>
      <vt:lpstr>PowerPoint 演示文稿</vt:lpstr>
      <vt:lpstr>总结与展望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功率源系统运行 BEPCII运行年会-2022</dc:title>
  <dc:creator>Lenovo</dc:creator>
  <cp:lastModifiedBy>Lifei</cp:lastModifiedBy>
  <cp:revision>294</cp:revision>
  <dcterms:created xsi:type="dcterms:W3CDTF">2016-11-28T07:53:32Z</dcterms:created>
  <dcterms:modified xsi:type="dcterms:W3CDTF">2025-10-13T03:25:30Z</dcterms:modified>
</cp:coreProperties>
</file>